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086" r:id="rId1"/>
  </p:sldMasterIdLst>
  <p:notesMasterIdLst>
    <p:notesMasterId r:id="rId54"/>
  </p:notesMasterIdLst>
  <p:handoutMasterIdLst>
    <p:handoutMasterId r:id="rId55"/>
  </p:handoutMasterIdLst>
  <p:sldIdLst>
    <p:sldId id="422" r:id="rId2"/>
    <p:sldId id="450" r:id="rId3"/>
    <p:sldId id="451" r:id="rId4"/>
    <p:sldId id="441" r:id="rId5"/>
    <p:sldId id="442" r:id="rId6"/>
    <p:sldId id="443" r:id="rId7"/>
    <p:sldId id="444" r:id="rId8"/>
    <p:sldId id="445" r:id="rId9"/>
    <p:sldId id="446" r:id="rId10"/>
    <p:sldId id="447" r:id="rId11"/>
    <p:sldId id="448" r:id="rId12"/>
    <p:sldId id="449" r:id="rId13"/>
    <p:sldId id="437" r:id="rId14"/>
    <p:sldId id="438" r:id="rId15"/>
    <p:sldId id="439" r:id="rId16"/>
    <p:sldId id="294" r:id="rId17"/>
    <p:sldId id="424" r:id="rId18"/>
    <p:sldId id="322" r:id="rId19"/>
    <p:sldId id="425" r:id="rId20"/>
    <p:sldId id="318" r:id="rId21"/>
    <p:sldId id="339" r:id="rId22"/>
    <p:sldId id="289" r:id="rId23"/>
    <p:sldId id="426" r:id="rId24"/>
    <p:sldId id="291" r:id="rId25"/>
    <p:sldId id="427" r:id="rId26"/>
    <p:sldId id="428" r:id="rId27"/>
    <p:sldId id="429" r:id="rId28"/>
    <p:sldId id="430" r:id="rId29"/>
    <p:sldId id="259" r:id="rId30"/>
    <p:sldId id="431" r:id="rId31"/>
    <p:sldId id="432" r:id="rId32"/>
    <p:sldId id="324" r:id="rId33"/>
    <p:sldId id="433" r:id="rId34"/>
    <p:sldId id="434" r:id="rId35"/>
    <p:sldId id="435" r:id="rId36"/>
    <p:sldId id="258" r:id="rId37"/>
    <p:sldId id="306" r:id="rId38"/>
    <p:sldId id="273" r:id="rId39"/>
    <p:sldId id="329" r:id="rId40"/>
    <p:sldId id="362" r:id="rId41"/>
    <p:sldId id="364" r:id="rId42"/>
    <p:sldId id="376" r:id="rId43"/>
    <p:sldId id="380" r:id="rId44"/>
    <p:sldId id="262" r:id="rId45"/>
    <p:sldId id="413" r:id="rId46"/>
    <p:sldId id="393" r:id="rId47"/>
    <p:sldId id="400" r:id="rId48"/>
    <p:sldId id="383" r:id="rId49"/>
    <p:sldId id="384" r:id="rId50"/>
    <p:sldId id="390" r:id="rId51"/>
    <p:sldId id="423" r:id="rId52"/>
    <p:sldId id="320" r:id="rId5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9B625"/>
    <a:srgbClr val="AC4B6A"/>
    <a:srgbClr val="ED1D24"/>
    <a:srgbClr val="651E3E"/>
    <a:srgbClr val="F6E2C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883" autoAdjust="0"/>
    <p:restoredTop sz="95332" autoAdjust="0"/>
  </p:normalViewPr>
  <p:slideViewPr>
    <p:cSldViewPr>
      <p:cViewPr varScale="1">
        <p:scale>
          <a:sx n="84" d="100"/>
          <a:sy n="84" d="100"/>
        </p:scale>
        <p:origin x="542" y="82"/>
      </p:cViewPr>
      <p:guideLst>
        <p:guide orient="horz" pos="2160"/>
        <p:guide pos="3840"/>
      </p:guideLst>
    </p:cSldViewPr>
  </p:slideViewPr>
  <p:notesTextViewPr>
    <p:cViewPr>
      <p:scale>
        <a:sx n="100" d="100"/>
        <a:sy n="100" d="100"/>
      </p:scale>
      <p:origin x="0" y="0"/>
    </p:cViewPr>
  </p:notesTextViewPr>
  <p:notesViewPr>
    <p:cSldViewPr>
      <p:cViewPr varScale="1">
        <p:scale>
          <a:sx n="64" d="100"/>
          <a:sy n="64" d="100"/>
        </p:scale>
        <p:origin x="3115" y="7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handoutMaster" Target="handoutMasters/handout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heme" Target="theme/theme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cap="all" baseline="0">
                <a:solidFill>
                  <a:schemeClr val="tx1">
                    <a:lumMod val="65000"/>
                    <a:lumOff val="35000"/>
                  </a:schemeClr>
                </a:solidFill>
                <a:latin typeface="+mn-lt"/>
                <a:ea typeface="+mn-ea"/>
                <a:cs typeface="+mn-cs"/>
              </a:defRPr>
            </a:pPr>
            <a:r>
              <a:rPr lang="en-IN" b="1" dirty="0">
                <a:solidFill>
                  <a:schemeClr val="tx1"/>
                </a:solidFill>
              </a:rPr>
              <a:t>Districts</a:t>
            </a:r>
          </a:p>
        </c:rich>
      </c:tx>
      <c:layout/>
      <c:overlay val="0"/>
      <c:spPr>
        <a:noFill/>
        <a:ln>
          <a:noFill/>
        </a:ln>
        <a:effectLst/>
      </c:spPr>
    </c:title>
    <c:autoTitleDeleted val="0"/>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dPt>
            <c:idx val="0"/>
            <c:bubble3D val="0"/>
            <c:spPr>
              <a:solidFill>
                <a:schemeClr val="accent1"/>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1-2140-49CA-AC5D-C0CE8A6A00A3}"/>
              </c:ext>
            </c:extLst>
          </c:dPt>
          <c:dPt>
            <c:idx val="1"/>
            <c:bubble3D val="0"/>
            <c:spPr>
              <a:solidFill>
                <a:schemeClr val="accent2"/>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3-2140-49CA-AC5D-C0CE8A6A00A3}"/>
              </c:ext>
            </c:extLst>
          </c:dPt>
          <c:dPt>
            <c:idx val="2"/>
            <c:bubble3D val="0"/>
            <c:spPr>
              <a:solidFill>
                <a:schemeClr val="accent3"/>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5-2140-49CA-AC5D-C0CE8A6A00A3}"/>
              </c:ext>
            </c:extLst>
          </c:dPt>
          <c:dPt>
            <c:idx val="3"/>
            <c:bubble3D val="0"/>
            <c:spPr>
              <a:solidFill>
                <a:schemeClr val="accent4"/>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7-2140-49CA-AC5D-C0CE8A6A00A3}"/>
              </c:ext>
            </c:extLst>
          </c:dPt>
          <c:dPt>
            <c:idx val="4"/>
            <c:bubble3D val="0"/>
            <c:spPr>
              <a:solidFill>
                <a:schemeClr val="accent5"/>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9-2140-49CA-AC5D-C0CE8A6A00A3}"/>
              </c:ext>
            </c:extLst>
          </c:dPt>
          <c:dPt>
            <c:idx val="5"/>
            <c:bubble3D val="0"/>
            <c:spPr>
              <a:solidFill>
                <a:schemeClr val="accent6"/>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B-2140-49CA-AC5D-C0CE8A6A00A3}"/>
              </c:ext>
            </c:extLst>
          </c:dPt>
          <c:dPt>
            <c:idx val="6"/>
            <c:bubble3D val="0"/>
            <c:spPr>
              <a:solidFill>
                <a:schemeClr val="accent1">
                  <a:lumMod val="60000"/>
                </a:schemeClr>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D-2140-49CA-AC5D-C0CE8A6A00A3}"/>
              </c:ext>
            </c:extLst>
          </c:dPt>
          <c:dPt>
            <c:idx val="7"/>
            <c:bubble3D val="0"/>
            <c:spPr>
              <a:solidFill>
                <a:schemeClr val="accent2">
                  <a:lumMod val="60000"/>
                </a:schemeClr>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F-2140-49CA-AC5D-C0CE8A6A00A3}"/>
              </c:ext>
            </c:extLst>
          </c:dPt>
          <c:dPt>
            <c:idx val="8"/>
            <c:bubble3D val="0"/>
            <c:spPr>
              <a:solidFill>
                <a:schemeClr val="accent3">
                  <a:lumMod val="60000"/>
                </a:schemeClr>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11-2140-49CA-AC5D-C0CE8A6A00A3}"/>
              </c:ext>
            </c:extLst>
          </c:dPt>
          <c:dPt>
            <c:idx val="9"/>
            <c:bubble3D val="0"/>
            <c:spPr>
              <a:solidFill>
                <a:schemeClr val="accent4">
                  <a:lumMod val="60000"/>
                </a:schemeClr>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13-2140-49CA-AC5D-C0CE8A6A00A3}"/>
              </c:ext>
            </c:extLst>
          </c:dPt>
          <c:dLbls>
            <c:dLbl>
              <c:idx val="1"/>
              <c:spPr>
                <a:noFill/>
                <a:ln>
                  <a:noFill/>
                </a:ln>
                <a:effectLst/>
              </c:spPr>
              <c:txPr>
                <a:bodyPr rot="0" spcFirstLastPara="1" vertOverflow="ellipsis" vert="horz" wrap="square" lIns="38100" tIns="19050" rIns="38100" bIns="19050" anchor="ctr" anchorCtr="1">
                  <a:spAutoFit/>
                </a:bodyPr>
                <a:lstStyle/>
                <a:p>
                  <a:pPr>
                    <a:defRPr sz="1800" b="1" i="0" u="none" strike="noStrike" kern="1200" spc="0" baseline="0">
                      <a:solidFill>
                        <a:schemeClr val="accent2"/>
                      </a:solidFill>
                      <a:latin typeface="+mn-lt"/>
                      <a:ea typeface="+mn-ea"/>
                      <a:cs typeface="+mn-cs"/>
                    </a:defRPr>
                  </a:pPr>
                  <a:endParaRPr lang="en-US"/>
                </a:p>
              </c:txPr>
              <c:dLblPos val="outEnd"/>
              <c:showLegendKey val="0"/>
              <c:showVal val="1"/>
              <c:showCatName val="1"/>
              <c:showSerName val="0"/>
              <c:showPercent val="0"/>
              <c:showBubbleSize val="0"/>
              <c:extLst>
                <c:ext xmlns:c16="http://schemas.microsoft.com/office/drawing/2014/chart" uri="{C3380CC4-5D6E-409C-BE32-E72D297353CC}">
                  <c16:uniqueId val="{00000003-2140-49CA-AC5D-C0CE8A6A00A3}"/>
                </c:ext>
              </c:extLst>
            </c:dLbl>
            <c:dLbl>
              <c:idx val="2"/>
              <c:spPr>
                <a:noFill/>
                <a:ln>
                  <a:noFill/>
                </a:ln>
                <a:effectLst/>
              </c:spPr>
              <c:txPr>
                <a:bodyPr rot="0" spcFirstLastPara="1" vertOverflow="ellipsis" vert="horz" wrap="square" lIns="38100" tIns="19050" rIns="38100" bIns="19050" anchor="ctr" anchorCtr="1">
                  <a:spAutoFit/>
                </a:bodyPr>
                <a:lstStyle/>
                <a:p>
                  <a:pPr>
                    <a:defRPr sz="1800" b="1" i="0" u="none" strike="noStrike" kern="1200" spc="0" baseline="0">
                      <a:solidFill>
                        <a:schemeClr val="accent3"/>
                      </a:solidFill>
                      <a:latin typeface="+mn-lt"/>
                      <a:ea typeface="+mn-ea"/>
                      <a:cs typeface="+mn-cs"/>
                    </a:defRPr>
                  </a:pPr>
                  <a:endParaRPr lang="en-US"/>
                </a:p>
              </c:txPr>
              <c:dLblPos val="outEnd"/>
              <c:showLegendKey val="0"/>
              <c:showVal val="1"/>
              <c:showCatName val="1"/>
              <c:showSerName val="0"/>
              <c:showPercent val="0"/>
              <c:showBubbleSize val="0"/>
              <c:extLst>
                <c:ext xmlns:c16="http://schemas.microsoft.com/office/drawing/2014/chart" uri="{C3380CC4-5D6E-409C-BE32-E72D297353CC}">
                  <c16:uniqueId val="{00000005-2140-49CA-AC5D-C0CE8A6A00A3}"/>
                </c:ext>
              </c:extLst>
            </c:dLbl>
            <c:dLbl>
              <c:idx val="3"/>
              <c:layout/>
              <c:tx>
                <c:rich>
                  <a:bodyPr/>
                  <a:lstStyle/>
                  <a:p>
                    <a:r>
                      <a:rPr lang="en-US" dirty="0" err="1"/>
                      <a:t>Kaimur</a:t>
                    </a:r>
                    <a:r>
                      <a:rPr lang="en-US" baseline="0" dirty="0"/>
                      <a:t>, </a:t>
                    </a:r>
                    <a:fld id="{D26DBDE0-CE39-469D-B9F9-8ACC2985CA97}" type="VALUE">
                      <a:rPr lang="en-US" baseline="0" dirty="0"/>
                      <a:pPr/>
                      <a:t>[VALUE]</a:t>
                    </a:fld>
                    <a:endParaRPr lang="en-US" baseline="0" dirty="0"/>
                  </a:p>
                </c:rich>
              </c:tx>
              <c:dLblPos val="outEnd"/>
              <c:showLegendKey val="0"/>
              <c:showVal val="1"/>
              <c:showCatName val="1"/>
              <c:showSerName val="0"/>
              <c:showPercent val="0"/>
              <c:showBubbleSize val="0"/>
              <c:extLst>
                <c:ext xmlns:c15="http://schemas.microsoft.com/office/drawing/2012/chart" uri="{CE6537A1-D6FC-4f65-9D91-7224C49458BB}">
                  <c15:layout/>
                  <c15:dlblFieldTable/>
                  <c15:showDataLabelsRange val="0"/>
                </c:ext>
                <c:ext xmlns:c16="http://schemas.microsoft.com/office/drawing/2014/chart" uri="{C3380CC4-5D6E-409C-BE32-E72D297353CC}">
                  <c16:uniqueId val="{00000007-2140-49CA-AC5D-C0CE8A6A00A3}"/>
                </c:ext>
              </c:extLst>
            </c:dLbl>
            <c:dLbl>
              <c:idx val="4"/>
              <c:spPr>
                <a:noFill/>
                <a:ln>
                  <a:noFill/>
                </a:ln>
                <a:effectLst/>
              </c:spPr>
              <c:txPr>
                <a:bodyPr rot="0" spcFirstLastPara="1" vertOverflow="ellipsis" vert="horz" wrap="square" lIns="38100" tIns="19050" rIns="38100" bIns="19050" anchor="ctr" anchorCtr="1">
                  <a:spAutoFit/>
                </a:bodyPr>
                <a:lstStyle/>
                <a:p>
                  <a:pPr>
                    <a:defRPr sz="1800" b="1" i="0" u="none" strike="noStrike" kern="1200" spc="0" baseline="0">
                      <a:solidFill>
                        <a:schemeClr val="accent5"/>
                      </a:solidFill>
                      <a:latin typeface="+mn-lt"/>
                      <a:ea typeface="+mn-ea"/>
                      <a:cs typeface="+mn-cs"/>
                    </a:defRPr>
                  </a:pPr>
                  <a:endParaRPr lang="en-US"/>
                </a:p>
              </c:txPr>
              <c:dLblPos val="outEnd"/>
              <c:showLegendKey val="0"/>
              <c:showVal val="1"/>
              <c:showCatName val="1"/>
              <c:showSerName val="0"/>
              <c:showPercent val="0"/>
              <c:showBubbleSize val="0"/>
              <c:extLst>
                <c:ext xmlns:c16="http://schemas.microsoft.com/office/drawing/2014/chart" uri="{C3380CC4-5D6E-409C-BE32-E72D297353CC}">
                  <c16:uniqueId val="{00000009-2140-49CA-AC5D-C0CE8A6A00A3}"/>
                </c:ext>
              </c:extLst>
            </c:dLbl>
            <c:dLbl>
              <c:idx val="5"/>
              <c:spPr>
                <a:noFill/>
                <a:ln>
                  <a:noFill/>
                </a:ln>
                <a:effectLst/>
              </c:spPr>
              <c:txPr>
                <a:bodyPr rot="0" spcFirstLastPara="1" vertOverflow="ellipsis" vert="horz" wrap="square" lIns="38100" tIns="19050" rIns="38100" bIns="19050" anchor="ctr" anchorCtr="1">
                  <a:spAutoFit/>
                </a:bodyPr>
                <a:lstStyle/>
                <a:p>
                  <a:pPr>
                    <a:defRPr sz="1800" b="1" i="0" u="none" strike="noStrike" kern="1200" spc="0" baseline="0">
                      <a:solidFill>
                        <a:schemeClr val="accent6"/>
                      </a:solidFill>
                      <a:latin typeface="+mn-lt"/>
                      <a:ea typeface="+mn-ea"/>
                      <a:cs typeface="+mn-cs"/>
                    </a:defRPr>
                  </a:pPr>
                  <a:endParaRPr lang="en-US"/>
                </a:p>
              </c:txPr>
              <c:dLblPos val="outEnd"/>
              <c:showLegendKey val="0"/>
              <c:showVal val="1"/>
              <c:showCatName val="1"/>
              <c:showSerName val="0"/>
              <c:showPercent val="0"/>
              <c:showBubbleSize val="0"/>
              <c:extLst>
                <c:ext xmlns:c16="http://schemas.microsoft.com/office/drawing/2014/chart" uri="{C3380CC4-5D6E-409C-BE32-E72D297353CC}">
                  <c16:uniqueId val="{0000000B-2140-49CA-AC5D-C0CE8A6A00A3}"/>
                </c:ext>
              </c:extLst>
            </c:dLbl>
            <c:dLbl>
              <c:idx val="6"/>
              <c:spPr>
                <a:noFill/>
                <a:ln>
                  <a:noFill/>
                </a:ln>
                <a:effectLst/>
              </c:spPr>
              <c:txPr>
                <a:bodyPr rot="0" spcFirstLastPara="1" vertOverflow="ellipsis" vert="horz" wrap="square" lIns="38100" tIns="19050" rIns="38100" bIns="19050" anchor="ctr" anchorCtr="1">
                  <a:spAutoFit/>
                </a:bodyPr>
                <a:lstStyle/>
                <a:p>
                  <a:pPr>
                    <a:defRPr sz="1800" b="1" i="0" u="none" strike="noStrike" kern="1200" spc="0" baseline="0">
                      <a:solidFill>
                        <a:schemeClr val="accent1">
                          <a:lumMod val="60000"/>
                        </a:schemeClr>
                      </a:solidFill>
                      <a:latin typeface="+mn-lt"/>
                      <a:ea typeface="+mn-ea"/>
                      <a:cs typeface="+mn-cs"/>
                    </a:defRPr>
                  </a:pPr>
                  <a:endParaRPr lang="en-US"/>
                </a:p>
              </c:txPr>
              <c:dLblPos val="outEnd"/>
              <c:showLegendKey val="0"/>
              <c:showVal val="1"/>
              <c:showCatName val="1"/>
              <c:showSerName val="0"/>
              <c:showPercent val="0"/>
              <c:showBubbleSize val="0"/>
              <c:extLst>
                <c:ext xmlns:c16="http://schemas.microsoft.com/office/drawing/2014/chart" uri="{C3380CC4-5D6E-409C-BE32-E72D297353CC}">
                  <c16:uniqueId val="{0000000D-2140-49CA-AC5D-C0CE8A6A00A3}"/>
                </c:ext>
              </c:extLst>
            </c:dLbl>
            <c:dLbl>
              <c:idx val="7"/>
              <c:spPr>
                <a:noFill/>
                <a:ln>
                  <a:noFill/>
                </a:ln>
                <a:effectLst/>
              </c:spPr>
              <c:txPr>
                <a:bodyPr rot="0" spcFirstLastPara="1" vertOverflow="ellipsis" vert="horz" wrap="square" lIns="38100" tIns="19050" rIns="38100" bIns="19050" anchor="ctr" anchorCtr="1">
                  <a:spAutoFit/>
                </a:bodyPr>
                <a:lstStyle/>
                <a:p>
                  <a:pPr>
                    <a:defRPr sz="1800" b="1" i="0" u="none" strike="noStrike" kern="1200" spc="0" baseline="0">
                      <a:solidFill>
                        <a:schemeClr val="accent2">
                          <a:lumMod val="60000"/>
                        </a:schemeClr>
                      </a:solidFill>
                      <a:latin typeface="+mn-lt"/>
                      <a:ea typeface="+mn-ea"/>
                      <a:cs typeface="+mn-cs"/>
                    </a:defRPr>
                  </a:pPr>
                  <a:endParaRPr lang="en-US"/>
                </a:p>
              </c:txPr>
              <c:dLblPos val="outEnd"/>
              <c:showLegendKey val="0"/>
              <c:showVal val="1"/>
              <c:showCatName val="1"/>
              <c:showSerName val="0"/>
              <c:showPercent val="0"/>
              <c:showBubbleSize val="0"/>
              <c:extLst>
                <c:ext xmlns:c16="http://schemas.microsoft.com/office/drawing/2014/chart" uri="{C3380CC4-5D6E-409C-BE32-E72D297353CC}">
                  <c16:uniqueId val="{0000000F-2140-49CA-AC5D-C0CE8A6A00A3}"/>
                </c:ext>
              </c:extLst>
            </c:dLbl>
            <c:dLbl>
              <c:idx val="8"/>
              <c:spPr>
                <a:noFill/>
                <a:ln>
                  <a:noFill/>
                </a:ln>
                <a:effectLst/>
              </c:spPr>
              <c:txPr>
                <a:bodyPr rot="0" spcFirstLastPara="1" vertOverflow="ellipsis" vert="horz" wrap="square" lIns="38100" tIns="19050" rIns="38100" bIns="19050" anchor="ctr" anchorCtr="1">
                  <a:spAutoFit/>
                </a:bodyPr>
                <a:lstStyle/>
                <a:p>
                  <a:pPr>
                    <a:defRPr sz="1800" b="1" i="0" u="none" strike="noStrike" kern="1200" spc="0" baseline="0">
                      <a:solidFill>
                        <a:schemeClr val="accent3">
                          <a:lumMod val="60000"/>
                        </a:schemeClr>
                      </a:solidFill>
                      <a:latin typeface="+mn-lt"/>
                      <a:ea typeface="+mn-ea"/>
                      <a:cs typeface="+mn-cs"/>
                    </a:defRPr>
                  </a:pPr>
                  <a:endParaRPr lang="en-US"/>
                </a:p>
              </c:txPr>
              <c:dLblPos val="outEnd"/>
              <c:showLegendKey val="0"/>
              <c:showVal val="1"/>
              <c:showCatName val="1"/>
              <c:showSerName val="0"/>
              <c:showPercent val="0"/>
              <c:showBubbleSize val="0"/>
              <c:extLst>
                <c:ext xmlns:c16="http://schemas.microsoft.com/office/drawing/2014/chart" uri="{C3380CC4-5D6E-409C-BE32-E72D297353CC}">
                  <c16:uniqueId val="{00000011-2140-49CA-AC5D-C0CE8A6A00A3}"/>
                </c:ext>
              </c:extLst>
            </c:dLbl>
            <c:dLbl>
              <c:idx val="9"/>
              <c:spPr>
                <a:noFill/>
                <a:ln>
                  <a:noFill/>
                </a:ln>
                <a:effectLst/>
              </c:spPr>
              <c:txPr>
                <a:bodyPr rot="0" spcFirstLastPara="1" vertOverflow="ellipsis" vert="horz" wrap="square" lIns="38100" tIns="19050" rIns="38100" bIns="19050" anchor="ctr" anchorCtr="1">
                  <a:spAutoFit/>
                </a:bodyPr>
                <a:lstStyle/>
                <a:p>
                  <a:pPr>
                    <a:defRPr sz="1800" b="1" i="0" u="none" strike="noStrike" kern="1200" spc="0" baseline="0">
                      <a:solidFill>
                        <a:schemeClr val="accent4">
                          <a:lumMod val="60000"/>
                        </a:schemeClr>
                      </a:solidFill>
                      <a:latin typeface="+mn-lt"/>
                      <a:ea typeface="+mn-ea"/>
                      <a:cs typeface="+mn-cs"/>
                    </a:defRPr>
                  </a:pPr>
                  <a:endParaRPr lang="en-US"/>
                </a:p>
              </c:txPr>
              <c:dLblPos val="outEnd"/>
              <c:showLegendKey val="0"/>
              <c:showVal val="1"/>
              <c:showCatName val="1"/>
              <c:showSerName val="0"/>
              <c:showPercent val="0"/>
              <c:showBubbleSize val="0"/>
              <c:extLst>
                <c:ext xmlns:c16="http://schemas.microsoft.com/office/drawing/2014/chart" uri="{C3380CC4-5D6E-409C-BE32-E72D297353CC}">
                  <c16:uniqueId val="{00000013-2140-49CA-AC5D-C0CE8A6A00A3}"/>
                </c:ext>
              </c:extLst>
            </c:dLbl>
            <c:spPr>
              <a:noFill/>
              <a:ln>
                <a:noFill/>
              </a:ln>
              <a:effectLst/>
            </c:spPr>
            <c:txPr>
              <a:bodyPr rot="0" spcFirstLastPara="1" vertOverflow="ellipsis" vert="horz" wrap="square" lIns="38100" tIns="19050" rIns="38100" bIns="19050" anchor="ctr" anchorCtr="1">
                <a:spAutoFit/>
              </a:bodyPr>
              <a:lstStyle/>
              <a:p>
                <a:pPr>
                  <a:defRPr sz="1800" b="1" i="0" u="none" strike="noStrike" kern="1200" spc="0" baseline="0">
                    <a:solidFill>
                      <a:schemeClr val="accent1"/>
                    </a:solidFill>
                    <a:latin typeface="+mn-lt"/>
                    <a:ea typeface="+mn-ea"/>
                    <a:cs typeface="+mn-cs"/>
                  </a:defRPr>
                </a:pPr>
                <a:endParaRPr lang="en-US"/>
              </a:p>
            </c:txPr>
            <c:dLblPos val="outEnd"/>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15:layout/>
              </c:ext>
            </c:extLst>
          </c:dLbls>
          <c:cat>
            <c:strRef>
              <c:f>Sheet1!$A$34:$A$43</c:f>
              <c:strCache>
                <c:ptCount val="10"/>
                <c:pt idx="0">
                  <c:v>Varanasi</c:v>
                </c:pt>
                <c:pt idx="1">
                  <c:v>Ghazipur</c:v>
                </c:pt>
                <c:pt idx="2">
                  <c:v>Chandauli</c:v>
                </c:pt>
                <c:pt idx="3">
                  <c:v>Bihar</c:v>
                </c:pt>
                <c:pt idx="4">
                  <c:v>Bhadoi</c:v>
                </c:pt>
                <c:pt idx="5">
                  <c:v>Jaunpur</c:v>
                </c:pt>
                <c:pt idx="6">
                  <c:v>Sonbhadra</c:v>
                </c:pt>
                <c:pt idx="7">
                  <c:v>Azamgarh</c:v>
                </c:pt>
                <c:pt idx="8">
                  <c:v>Balia</c:v>
                </c:pt>
                <c:pt idx="9">
                  <c:v>Others</c:v>
                </c:pt>
              </c:strCache>
            </c:strRef>
          </c:cat>
          <c:val>
            <c:numRef>
              <c:f>Sheet1!$B$34:$B$43</c:f>
              <c:numCache>
                <c:formatCode>0.00%</c:formatCode>
                <c:ptCount val="10"/>
                <c:pt idx="0">
                  <c:v>0.20400000000000001</c:v>
                </c:pt>
                <c:pt idx="1">
                  <c:v>0.15900000000000003</c:v>
                </c:pt>
                <c:pt idx="2">
                  <c:v>0.125</c:v>
                </c:pt>
                <c:pt idx="3">
                  <c:v>6.8000000000000019E-2</c:v>
                </c:pt>
                <c:pt idx="4">
                  <c:v>6.8000000000000019E-2</c:v>
                </c:pt>
                <c:pt idx="5">
                  <c:v>6.8000000000000019E-2</c:v>
                </c:pt>
                <c:pt idx="6">
                  <c:v>6.8000000000000019E-2</c:v>
                </c:pt>
                <c:pt idx="7">
                  <c:v>5.6000000000000001E-2</c:v>
                </c:pt>
                <c:pt idx="8">
                  <c:v>4.5000000000000005E-2</c:v>
                </c:pt>
                <c:pt idx="9">
                  <c:v>0.13600000000000001</c:v>
                </c:pt>
              </c:numCache>
            </c:numRef>
          </c:val>
          <c:extLst>
            <c:ext xmlns:c16="http://schemas.microsoft.com/office/drawing/2014/chart" uri="{C3380CC4-5D6E-409C-BE32-E72D297353CC}">
              <c16:uniqueId val="{00000014-2140-49CA-AC5D-C0CE8A6A00A3}"/>
            </c:ext>
          </c:extLst>
        </c:ser>
        <c:dLbls>
          <c:showLegendKey val="0"/>
          <c:showVal val="1"/>
          <c:showCatName val="0"/>
          <c:showSerName val="0"/>
          <c:showPercent val="0"/>
          <c:showBubbleSize val="0"/>
          <c:showLeaderLines val="1"/>
        </c:dLbls>
      </c:pie3DChart>
      <c:spPr>
        <a:noFill/>
        <a:ln>
          <a:noFill/>
        </a:ln>
        <a:effectLst/>
      </c:spPr>
    </c:plotArea>
    <c:plotVisOnly val="1"/>
    <c:dispBlanksAs val="zero"/>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r>
              <a:rPr lang="en-IN" sz="1800"/>
              <a:t>Spoke Wise Tnk Status in Varanasi district</a:t>
            </a:r>
          </a:p>
        </c:rich>
      </c:tx>
      <c:layout/>
      <c:overlay val="0"/>
      <c:spPr>
        <a:noFill/>
        <a:ln>
          <a:noFill/>
        </a:ln>
        <a:effectLst/>
      </c:spPr>
      <c:txPr>
        <a:bodyPr rot="0" spcFirstLastPara="1" vertOverflow="ellipsis" vert="horz" wrap="square" anchor="ctr" anchorCtr="1"/>
        <a:lstStyle/>
        <a:p>
          <a:pPr>
            <a:defRPr sz="180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endParaRPr lang="en-US"/>
        </a:p>
      </c:txPr>
    </c:title>
    <c:autoTitleDeleted val="0"/>
    <c:plotArea>
      <c:layout>
        <c:manualLayout>
          <c:layoutTarget val="inner"/>
          <c:xMode val="edge"/>
          <c:yMode val="edge"/>
          <c:x val="3.9993559832798675E-2"/>
          <c:y val="0.10625646226039927"/>
          <c:w val="0.943031131525226"/>
          <c:h val="0.54420583790662536"/>
        </c:manualLayout>
      </c:layout>
      <c:barChart>
        <c:barDir val="col"/>
        <c:grouping val="clustered"/>
        <c:varyColors val="0"/>
        <c:ser>
          <c:idx val="0"/>
          <c:order val="0"/>
          <c:tx>
            <c:strRef>
              <c:f>Sheet1!$A$2</c:f>
              <c:strCache>
                <c:ptCount val="1"/>
                <c:pt idx="0">
                  <c:v>PDDU DH</c:v>
                </c:pt>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cat>
            <c:strRef>
              <c:f>Sheet1!$B$1:$G$1</c:f>
              <c:strCache>
                <c:ptCount val="6"/>
                <c:pt idx="0">
                  <c:v>Tnk in January </c:v>
                </c:pt>
                <c:pt idx="1">
                  <c:v>Tnk in February</c:v>
                </c:pt>
                <c:pt idx="2">
                  <c:v>Tnk in March </c:v>
                </c:pt>
                <c:pt idx="3">
                  <c:v>Tnk In April</c:v>
                </c:pt>
                <c:pt idx="4">
                  <c:v>Tnk In May</c:v>
                </c:pt>
                <c:pt idx="5">
                  <c:v>Tnk In June</c:v>
                </c:pt>
              </c:strCache>
            </c:strRef>
          </c:cat>
          <c:val>
            <c:numRef>
              <c:f>Sheet1!$B$2:$G$2</c:f>
              <c:numCache>
                <c:formatCode>General</c:formatCode>
                <c:ptCount val="6"/>
                <c:pt idx="0">
                  <c:v>9</c:v>
                </c:pt>
                <c:pt idx="1">
                  <c:v>8</c:v>
                </c:pt>
                <c:pt idx="2">
                  <c:v>12</c:v>
                </c:pt>
                <c:pt idx="3">
                  <c:v>1</c:v>
                </c:pt>
                <c:pt idx="4">
                  <c:v>5</c:v>
                </c:pt>
                <c:pt idx="5">
                  <c:v>4</c:v>
                </c:pt>
              </c:numCache>
            </c:numRef>
          </c:val>
          <c:extLst>
            <c:ext xmlns:c16="http://schemas.microsoft.com/office/drawing/2014/chart" uri="{C3380CC4-5D6E-409C-BE32-E72D297353CC}">
              <c16:uniqueId val="{00000000-E16B-45F1-9100-1BCED5EA651E}"/>
            </c:ext>
          </c:extLst>
        </c:ser>
        <c:ser>
          <c:idx val="1"/>
          <c:order val="1"/>
          <c:tx>
            <c:strRef>
              <c:f>Sheet1!$A$3</c:f>
              <c:strCache>
                <c:ptCount val="1"/>
                <c:pt idx="0">
                  <c:v>SSPG Div DH</c:v>
                </c:pt>
              </c:strCache>
            </c:strRef>
          </c:tx>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cat>
            <c:strRef>
              <c:f>Sheet1!$B$1:$G$1</c:f>
              <c:strCache>
                <c:ptCount val="6"/>
                <c:pt idx="0">
                  <c:v>Tnk in January </c:v>
                </c:pt>
                <c:pt idx="1">
                  <c:v>Tnk in February</c:v>
                </c:pt>
                <c:pt idx="2">
                  <c:v>Tnk in March </c:v>
                </c:pt>
                <c:pt idx="3">
                  <c:v>Tnk In April</c:v>
                </c:pt>
                <c:pt idx="4">
                  <c:v>Tnk In May</c:v>
                </c:pt>
                <c:pt idx="5">
                  <c:v>Tnk In June</c:v>
                </c:pt>
              </c:strCache>
            </c:strRef>
          </c:cat>
          <c:val>
            <c:numRef>
              <c:f>Sheet1!$B$3:$G$3</c:f>
              <c:numCache>
                <c:formatCode>General</c:formatCode>
                <c:ptCount val="6"/>
                <c:pt idx="0">
                  <c:v>8</c:v>
                </c:pt>
                <c:pt idx="1">
                  <c:v>6</c:v>
                </c:pt>
                <c:pt idx="2">
                  <c:v>15</c:v>
                </c:pt>
                <c:pt idx="3">
                  <c:v>3</c:v>
                </c:pt>
                <c:pt idx="4">
                  <c:v>5</c:v>
                </c:pt>
                <c:pt idx="5">
                  <c:v>4</c:v>
                </c:pt>
              </c:numCache>
            </c:numRef>
          </c:val>
          <c:extLst>
            <c:ext xmlns:c16="http://schemas.microsoft.com/office/drawing/2014/chart" uri="{C3380CC4-5D6E-409C-BE32-E72D297353CC}">
              <c16:uniqueId val="{00000001-E16B-45F1-9100-1BCED5EA651E}"/>
            </c:ext>
          </c:extLst>
        </c:ser>
        <c:ser>
          <c:idx val="2"/>
          <c:order val="2"/>
          <c:tx>
            <c:strRef>
              <c:f>Sheet1!$A$4</c:f>
              <c:strCache>
                <c:ptCount val="1"/>
                <c:pt idx="0">
                  <c:v>SVM Bhelupur</c:v>
                </c:pt>
              </c:strCache>
            </c:strRef>
          </c:tx>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cat>
            <c:strRef>
              <c:f>Sheet1!$B$1:$G$1</c:f>
              <c:strCache>
                <c:ptCount val="6"/>
                <c:pt idx="0">
                  <c:v>Tnk in January </c:v>
                </c:pt>
                <c:pt idx="1">
                  <c:v>Tnk in February</c:v>
                </c:pt>
                <c:pt idx="2">
                  <c:v>Tnk in March </c:v>
                </c:pt>
                <c:pt idx="3">
                  <c:v>Tnk In April</c:v>
                </c:pt>
                <c:pt idx="4">
                  <c:v>Tnk In May</c:v>
                </c:pt>
                <c:pt idx="5">
                  <c:v>Tnk In June</c:v>
                </c:pt>
              </c:strCache>
            </c:strRef>
          </c:cat>
          <c:val>
            <c:numRef>
              <c:f>Sheet1!$B$4:$G$4</c:f>
              <c:numCache>
                <c:formatCode>General</c:formatCode>
                <c:ptCount val="6"/>
                <c:pt idx="0">
                  <c:v>1</c:v>
                </c:pt>
                <c:pt idx="1">
                  <c:v>2</c:v>
                </c:pt>
                <c:pt idx="2">
                  <c:v>1</c:v>
                </c:pt>
                <c:pt idx="3">
                  <c:v>0</c:v>
                </c:pt>
                <c:pt idx="4">
                  <c:v>1</c:v>
                </c:pt>
                <c:pt idx="5">
                  <c:v>2</c:v>
                </c:pt>
              </c:numCache>
            </c:numRef>
          </c:val>
          <c:extLst>
            <c:ext xmlns:c16="http://schemas.microsoft.com/office/drawing/2014/chart" uri="{C3380CC4-5D6E-409C-BE32-E72D297353CC}">
              <c16:uniqueId val="{00000002-E16B-45F1-9100-1BCED5EA651E}"/>
            </c:ext>
          </c:extLst>
        </c:ser>
        <c:ser>
          <c:idx val="3"/>
          <c:order val="3"/>
          <c:tx>
            <c:strRef>
              <c:f>Sheet1!$A$5</c:f>
              <c:strCache>
                <c:ptCount val="1"/>
                <c:pt idx="0">
                  <c:v>CHC Cholapur</c:v>
                </c:pt>
              </c:strCache>
            </c:strRef>
          </c:tx>
          <c:spPr>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cat>
            <c:strRef>
              <c:f>Sheet1!$B$1:$G$1</c:f>
              <c:strCache>
                <c:ptCount val="6"/>
                <c:pt idx="0">
                  <c:v>Tnk in January </c:v>
                </c:pt>
                <c:pt idx="1">
                  <c:v>Tnk in February</c:v>
                </c:pt>
                <c:pt idx="2">
                  <c:v>Tnk in March </c:v>
                </c:pt>
                <c:pt idx="3">
                  <c:v>Tnk In April</c:v>
                </c:pt>
                <c:pt idx="4">
                  <c:v>Tnk In May</c:v>
                </c:pt>
                <c:pt idx="5">
                  <c:v>Tnk In June</c:v>
                </c:pt>
              </c:strCache>
            </c:strRef>
          </c:cat>
          <c:val>
            <c:numRef>
              <c:f>Sheet1!$B$5:$G$5</c:f>
              <c:numCache>
                <c:formatCode>General</c:formatCode>
                <c:ptCount val="6"/>
                <c:pt idx="0">
                  <c:v>0</c:v>
                </c:pt>
                <c:pt idx="1">
                  <c:v>0</c:v>
                </c:pt>
                <c:pt idx="2">
                  <c:v>0</c:v>
                </c:pt>
                <c:pt idx="3">
                  <c:v>2</c:v>
                </c:pt>
                <c:pt idx="4">
                  <c:v>0</c:v>
                </c:pt>
                <c:pt idx="5">
                  <c:v>1</c:v>
                </c:pt>
              </c:numCache>
            </c:numRef>
          </c:val>
          <c:extLst>
            <c:ext xmlns:c16="http://schemas.microsoft.com/office/drawing/2014/chart" uri="{C3380CC4-5D6E-409C-BE32-E72D297353CC}">
              <c16:uniqueId val="{00000003-E16B-45F1-9100-1BCED5EA651E}"/>
            </c:ext>
          </c:extLst>
        </c:ser>
        <c:ser>
          <c:idx val="4"/>
          <c:order val="4"/>
          <c:tx>
            <c:strRef>
              <c:f>Sheet1!$A$6</c:f>
              <c:strCache>
                <c:ptCount val="1"/>
                <c:pt idx="0">
                  <c:v>CHC Sarnath</c:v>
                </c:pt>
              </c:strCache>
            </c:strRef>
          </c:tx>
          <c:spPr>
            <a:gradFill rotWithShape="1">
              <a:gsLst>
                <a:gs pos="0">
                  <a:schemeClr val="accent5">
                    <a:satMod val="103000"/>
                    <a:lumMod val="102000"/>
                    <a:tint val="94000"/>
                  </a:schemeClr>
                </a:gs>
                <a:gs pos="50000">
                  <a:schemeClr val="accent5">
                    <a:satMod val="110000"/>
                    <a:lumMod val="100000"/>
                    <a:shade val="100000"/>
                  </a:schemeClr>
                </a:gs>
                <a:gs pos="100000">
                  <a:schemeClr val="accent5">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cat>
            <c:strRef>
              <c:f>Sheet1!$B$1:$G$1</c:f>
              <c:strCache>
                <c:ptCount val="6"/>
                <c:pt idx="0">
                  <c:v>Tnk in January </c:v>
                </c:pt>
                <c:pt idx="1">
                  <c:v>Tnk in February</c:v>
                </c:pt>
                <c:pt idx="2">
                  <c:v>Tnk in March </c:v>
                </c:pt>
                <c:pt idx="3">
                  <c:v>Tnk In April</c:v>
                </c:pt>
                <c:pt idx="4">
                  <c:v>Tnk In May</c:v>
                </c:pt>
                <c:pt idx="5">
                  <c:v>Tnk In June</c:v>
                </c:pt>
              </c:strCache>
            </c:strRef>
          </c:cat>
          <c:val>
            <c:numRef>
              <c:f>Sheet1!$B$6:$G$6</c:f>
              <c:numCache>
                <c:formatCode>General</c:formatCode>
                <c:ptCount val="6"/>
                <c:pt idx="0">
                  <c:v>0</c:v>
                </c:pt>
                <c:pt idx="1">
                  <c:v>0</c:v>
                </c:pt>
                <c:pt idx="2">
                  <c:v>0</c:v>
                </c:pt>
                <c:pt idx="3">
                  <c:v>1</c:v>
                </c:pt>
                <c:pt idx="4">
                  <c:v>0</c:v>
                </c:pt>
                <c:pt idx="5">
                  <c:v>3</c:v>
                </c:pt>
              </c:numCache>
            </c:numRef>
          </c:val>
          <c:extLst>
            <c:ext xmlns:c16="http://schemas.microsoft.com/office/drawing/2014/chart" uri="{C3380CC4-5D6E-409C-BE32-E72D297353CC}">
              <c16:uniqueId val="{00000004-E16B-45F1-9100-1BCED5EA651E}"/>
            </c:ext>
          </c:extLst>
        </c:ser>
        <c:ser>
          <c:idx val="5"/>
          <c:order val="5"/>
          <c:tx>
            <c:strRef>
              <c:f>Sheet1!$A$7</c:f>
              <c:strCache>
                <c:ptCount val="1"/>
                <c:pt idx="0">
                  <c:v>LBS Ramnagar</c:v>
                </c:pt>
              </c:strCache>
            </c:strRef>
          </c:tx>
          <c:spPr>
            <a:gradFill rotWithShape="1">
              <a:gsLst>
                <a:gs pos="0">
                  <a:schemeClr val="accent6">
                    <a:satMod val="103000"/>
                    <a:lumMod val="102000"/>
                    <a:tint val="94000"/>
                  </a:schemeClr>
                </a:gs>
                <a:gs pos="50000">
                  <a:schemeClr val="accent6">
                    <a:satMod val="110000"/>
                    <a:lumMod val="100000"/>
                    <a:shade val="100000"/>
                  </a:schemeClr>
                </a:gs>
                <a:gs pos="100000">
                  <a:schemeClr val="accent6">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cat>
            <c:strRef>
              <c:f>Sheet1!$B$1:$G$1</c:f>
              <c:strCache>
                <c:ptCount val="6"/>
                <c:pt idx="0">
                  <c:v>Tnk in January </c:v>
                </c:pt>
                <c:pt idx="1">
                  <c:v>Tnk in February</c:v>
                </c:pt>
                <c:pt idx="2">
                  <c:v>Tnk in March </c:v>
                </c:pt>
                <c:pt idx="3">
                  <c:v>Tnk In April</c:v>
                </c:pt>
                <c:pt idx="4">
                  <c:v>Tnk In May</c:v>
                </c:pt>
                <c:pt idx="5">
                  <c:v>Tnk In June</c:v>
                </c:pt>
              </c:strCache>
            </c:strRef>
          </c:cat>
          <c:val>
            <c:numRef>
              <c:f>Sheet1!$B$7:$G$7</c:f>
              <c:numCache>
                <c:formatCode>General</c:formatCode>
                <c:ptCount val="6"/>
                <c:pt idx="0">
                  <c:v>0</c:v>
                </c:pt>
                <c:pt idx="1">
                  <c:v>0</c:v>
                </c:pt>
                <c:pt idx="2">
                  <c:v>0</c:v>
                </c:pt>
                <c:pt idx="3">
                  <c:v>1</c:v>
                </c:pt>
                <c:pt idx="4">
                  <c:v>2</c:v>
                </c:pt>
                <c:pt idx="5">
                  <c:v>2</c:v>
                </c:pt>
              </c:numCache>
            </c:numRef>
          </c:val>
          <c:extLst>
            <c:ext xmlns:c16="http://schemas.microsoft.com/office/drawing/2014/chart" uri="{C3380CC4-5D6E-409C-BE32-E72D297353CC}">
              <c16:uniqueId val="{00000005-E16B-45F1-9100-1BCED5EA651E}"/>
            </c:ext>
          </c:extLst>
        </c:ser>
        <c:ser>
          <c:idx val="6"/>
          <c:order val="6"/>
          <c:tx>
            <c:strRef>
              <c:f>Sheet1!$A$8</c:f>
              <c:strCache>
                <c:ptCount val="1"/>
                <c:pt idx="0">
                  <c:v>CHC Shivpur</c:v>
                </c:pt>
              </c:strCache>
            </c:strRef>
          </c:tx>
          <c:spPr>
            <a:gradFill rotWithShape="1">
              <a:gsLst>
                <a:gs pos="0">
                  <a:schemeClr val="accent1">
                    <a:lumMod val="60000"/>
                    <a:satMod val="103000"/>
                    <a:lumMod val="102000"/>
                    <a:tint val="94000"/>
                  </a:schemeClr>
                </a:gs>
                <a:gs pos="50000">
                  <a:schemeClr val="accent1">
                    <a:lumMod val="60000"/>
                    <a:satMod val="110000"/>
                    <a:lumMod val="100000"/>
                    <a:shade val="100000"/>
                  </a:schemeClr>
                </a:gs>
                <a:gs pos="100000">
                  <a:schemeClr val="accent1">
                    <a:lumMod val="60000"/>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cat>
            <c:strRef>
              <c:f>Sheet1!$B$1:$G$1</c:f>
              <c:strCache>
                <c:ptCount val="6"/>
                <c:pt idx="0">
                  <c:v>Tnk in January </c:v>
                </c:pt>
                <c:pt idx="1">
                  <c:v>Tnk in February</c:v>
                </c:pt>
                <c:pt idx="2">
                  <c:v>Tnk in March </c:v>
                </c:pt>
                <c:pt idx="3">
                  <c:v>Tnk In April</c:v>
                </c:pt>
                <c:pt idx="4">
                  <c:v>Tnk In May</c:v>
                </c:pt>
                <c:pt idx="5">
                  <c:v>Tnk In June</c:v>
                </c:pt>
              </c:strCache>
            </c:strRef>
          </c:cat>
          <c:val>
            <c:numRef>
              <c:f>Sheet1!$B$8:$G$8</c:f>
              <c:numCache>
                <c:formatCode>General</c:formatCode>
                <c:ptCount val="6"/>
                <c:pt idx="0">
                  <c:v>0</c:v>
                </c:pt>
                <c:pt idx="1">
                  <c:v>0</c:v>
                </c:pt>
                <c:pt idx="2">
                  <c:v>0</c:v>
                </c:pt>
                <c:pt idx="3">
                  <c:v>0</c:v>
                </c:pt>
                <c:pt idx="4">
                  <c:v>0</c:v>
                </c:pt>
                <c:pt idx="5">
                  <c:v>1</c:v>
                </c:pt>
              </c:numCache>
            </c:numRef>
          </c:val>
          <c:extLst>
            <c:ext xmlns:c16="http://schemas.microsoft.com/office/drawing/2014/chart" uri="{C3380CC4-5D6E-409C-BE32-E72D297353CC}">
              <c16:uniqueId val="{00000006-E16B-45F1-9100-1BCED5EA651E}"/>
            </c:ext>
          </c:extLst>
        </c:ser>
        <c:dLbls>
          <c:showLegendKey val="0"/>
          <c:showVal val="0"/>
          <c:showCatName val="0"/>
          <c:showSerName val="0"/>
          <c:showPercent val="0"/>
          <c:showBubbleSize val="0"/>
        </c:dLbls>
        <c:gapWidth val="100"/>
        <c:overlap val="-24"/>
        <c:axId val="155509136"/>
        <c:axId val="155518736"/>
      </c:barChart>
      <c:catAx>
        <c:axId val="155509136"/>
        <c:scaling>
          <c:orientation val="minMax"/>
        </c:scaling>
        <c:delete val="0"/>
        <c:axPos val="b"/>
        <c:numFmt formatCode="General" sourceLinked="1"/>
        <c:majorTickMark val="none"/>
        <c:minorTickMark val="none"/>
        <c:tickLblPos val="nextTo"/>
        <c:spPr>
          <a:noFill/>
          <a:ln w="12700" cap="flat" cmpd="sng" algn="ctr">
            <a:solidFill>
              <a:schemeClr val="lt1">
                <a:lumMod val="95000"/>
                <a:alpha val="54000"/>
              </a:schemeClr>
            </a:solidFill>
            <a:round/>
          </a:ln>
          <a:effectLst/>
        </c:spPr>
        <c:txPr>
          <a:bodyPr rot="-60000000" spcFirstLastPara="1" vertOverflow="ellipsis" vert="horz" wrap="square" anchor="ctr" anchorCtr="1"/>
          <a:lstStyle/>
          <a:p>
            <a:pPr>
              <a:defRPr sz="1400" b="1" i="0" u="none" strike="noStrike" kern="1200" baseline="0">
                <a:solidFill>
                  <a:schemeClr val="lt1">
                    <a:lumMod val="85000"/>
                  </a:schemeClr>
                </a:solidFill>
                <a:latin typeface="+mn-lt"/>
                <a:ea typeface="+mn-ea"/>
                <a:cs typeface="+mn-cs"/>
              </a:defRPr>
            </a:pPr>
            <a:endParaRPr lang="en-US"/>
          </a:p>
        </c:txPr>
        <c:crossAx val="155518736"/>
        <c:crosses val="autoZero"/>
        <c:auto val="1"/>
        <c:lblAlgn val="ctr"/>
        <c:lblOffset val="100"/>
        <c:noMultiLvlLbl val="0"/>
      </c:catAx>
      <c:valAx>
        <c:axId val="155518736"/>
        <c:scaling>
          <c:orientation val="minMax"/>
        </c:scaling>
        <c:delete val="0"/>
        <c:axPos val="l"/>
        <c:majorGridlines>
          <c:spPr>
            <a:ln w="9525" cap="flat" cmpd="sng" algn="ctr">
              <a:solidFill>
                <a:schemeClr val="lt1">
                  <a:lumMod val="95000"/>
                  <a:alpha val="10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1" i="0" u="none" strike="noStrike" kern="1200" baseline="0">
                <a:solidFill>
                  <a:schemeClr val="lt1">
                    <a:lumMod val="85000"/>
                  </a:schemeClr>
                </a:solidFill>
                <a:latin typeface="+mn-lt"/>
                <a:ea typeface="+mn-ea"/>
                <a:cs typeface="+mn-cs"/>
              </a:defRPr>
            </a:pPr>
            <a:endParaRPr lang="en-US"/>
          </a:p>
        </c:txPr>
        <c:crossAx val="155509136"/>
        <c:crosses val="autoZero"/>
        <c:crossBetween val="between"/>
      </c:valAx>
      <c:spPr>
        <a:noFill/>
        <a:ln>
          <a:noFill/>
        </a:ln>
        <a:effectLst/>
      </c:spPr>
    </c:plotArea>
    <c:legend>
      <c:legendPos val="b"/>
      <c:layout>
        <c:manualLayout>
          <c:xMode val="edge"/>
          <c:yMode val="edge"/>
          <c:x val="5.3327136191309417E-2"/>
          <c:y val="0.82704682747989822"/>
          <c:w val="0.91401710415907378"/>
          <c:h val="0.16392981997582251"/>
        </c:manualLayout>
      </c:layout>
      <c:overlay val="0"/>
      <c:spPr>
        <a:noFill/>
        <a:ln>
          <a:noFill/>
        </a:ln>
        <a:effectLst/>
      </c:spPr>
      <c:txPr>
        <a:bodyPr rot="0" spcFirstLastPara="1" vertOverflow="ellipsis" vert="horz" wrap="square" anchor="ctr" anchorCtr="1"/>
        <a:lstStyle/>
        <a:p>
          <a:pPr>
            <a:defRPr sz="1600" b="1" i="0" u="none" strike="noStrike" kern="1200" baseline="0">
              <a:solidFill>
                <a:schemeClr val="lt1">
                  <a:lumMod val="85000"/>
                </a:schemeClr>
              </a:solidFill>
              <a:latin typeface="+mn-lt"/>
              <a:ea typeface="+mn-ea"/>
              <a:cs typeface="+mn-cs"/>
            </a:defRPr>
          </a:pPr>
          <a:endParaRPr lang="en-US"/>
        </a:p>
      </c:txPr>
    </c:legend>
    <c:plotVisOnly val="1"/>
    <c:dispBlanksAs val="gap"/>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9">
  <cs:axisTitle>
    <cs:lnRef idx="0"/>
    <cs:fillRef idx="0"/>
    <cs:effectRef idx="0"/>
    <cs:fontRef idx="minor">
      <a:schemeClr val="lt1">
        <a:lumMod val="85000"/>
      </a:schemeClr>
    </cs:fontRef>
    <cs:defRPr sz="900"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000" kern="1200"/>
  </cs:chartArea>
  <cs:dataLabel>
    <cs:lnRef idx="0"/>
    <cs:fillRef idx="0"/>
    <cs:effectRef idx="0"/>
    <cs:fontRef idx="minor">
      <a:schemeClr val="lt1">
        <a:lumMod val="85000"/>
      </a:schemeClr>
    </cs:fontRef>
    <cs:defRPr sz="900" kern="1200"/>
  </cs:dataLabel>
  <cs:dataLabelCallout>
    <cs:lnRef idx="0"/>
    <cs:fillRef idx="0"/>
    <cs:effectRef idx="0"/>
    <cs:fontRef idx="minor">
      <a:schemeClr val="dk1">
        <a:lumMod val="65000"/>
        <a:lumOff val="35000"/>
      </a:schemeClr>
    </cs:fontRef>
    <cs:spPr>
      <a:solidFill>
        <a:schemeClr val="lt1"/>
      </a:solidFill>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900" kern="1200"/>
  </cs:dataTable>
  <cs:downBar>
    <cs:lnRef idx="0"/>
    <cs:fillRef idx="0"/>
    <cs:effectRef idx="0"/>
    <cs:fontRef idx="minor">
      <a:schemeClr val="lt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lt1"/>
    </cs:fontRef>
    <cs:spPr>
      <a:ln w="9525">
        <a:solidFill>
          <a:schemeClr val="lt1">
            <a:lumMod val="95000"/>
            <a:alpha val="54000"/>
          </a:schemeClr>
        </a:solidFill>
        <a:prstDash val="dash"/>
      </a:ln>
    </cs:spPr>
  </cs:dropLine>
  <cs:errorBar>
    <cs:lnRef idx="0"/>
    <cs:fillRef idx="0"/>
    <cs:effectRef idx="0"/>
    <cs:fontRef idx="minor">
      <a:schemeClr val="lt1"/>
    </cs:fontRef>
    <cs:spPr>
      <a:ln w="9525" cap="flat" cmpd="sng" algn="ctr">
        <a:solidFill>
          <a:schemeClr val="lt1">
            <a:lumMod val="95000"/>
          </a:schemeClr>
        </a:solidFill>
        <a:round/>
      </a:ln>
    </cs:spPr>
  </cs:errorBar>
  <cs:floor>
    <cs:lnRef idx="0"/>
    <cs:fillRef idx="0"/>
    <cs:effectRef idx="0"/>
    <cs:fontRef idx="minor">
      <a:schemeClr val="lt1"/>
    </cs:fontRef>
  </cs:floor>
  <cs:gridlineMajor>
    <cs:lnRef idx="0"/>
    <cs:fillRef idx="0"/>
    <cs:effectRef idx="0"/>
    <cs:fontRef idx="minor">
      <a:schemeClr val="lt1"/>
    </cs:fontRef>
    <cs:spPr>
      <a:ln w="9525" cap="flat" cmpd="sng" algn="ctr">
        <a:solidFill>
          <a:schemeClr val="lt1">
            <a:lumMod val="95000"/>
            <a:alpha val="10000"/>
          </a:schemeClr>
        </a:solidFill>
        <a:round/>
      </a:ln>
    </cs:spPr>
  </cs:gridlineMajor>
  <cs:gridlineMinor>
    <cs:lnRef idx="0"/>
    <cs:fillRef idx="0"/>
    <cs:effectRef idx="0"/>
    <cs:fontRef idx="minor">
      <a:schemeClr val="lt1"/>
    </cs:fontRef>
    <cs:spPr>
      <a:ln>
        <a:solidFill>
          <a:schemeClr val="lt1">
            <a:lumMod val="95000"/>
            <a:alpha val="5000"/>
          </a:schemeClr>
        </a:solidFill>
      </a:ln>
    </cs:spPr>
  </cs:gridlineMinor>
  <cs:hiLoLine>
    <cs:lnRef idx="0"/>
    <cs:fillRef idx="0"/>
    <cs:effectRef idx="0"/>
    <cs:fontRef idx="minor">
      <a:schemeClr val="lt1"/>
    </cs:fontRef>
    <cs:spPr>
      <a:ln w="9525">
        <a:solidFill>
          <a:schemeClr val="lt1">
            <a:lumMod val="95000"/>
            <a:alpha val="54000"/>
          </a:schemeClr>
        </a:solidFill>
        <a:prstDash val="dash"/>
      </a:ln>
    </cs:spPr>
  </cs:hiLoLine>
  <cs:leaderLine>
    <cs:lnRef idx="0"/>
    <cs:fillRef idx="0"/>
    <cs:effectRef idx="0"/>
    <cs:fontRef idx="minor">
      <a:schemeClr val="lt1"/>
    </cs:fontRef>
    <cs:spPr>
      <a:ln w="9525">
        <a:solidFill>
          <a:schemeClr val="lt1">
            <a:lumMod val="95000"/>
            <a:alpha val="54000"/>
          </a:schemeClr>
        </a:solidFill>
      </a:ln>
    </cs:spPr>
  </cs:leaderLine>
  <cs:legend>
    <cs:lnRef idx="0"/>
    <cs:fillRef idx="0"/>
    <cs:effectRef idx="0"/>
    <cs:fontRef idx="minor">
      <a:schemeClr val="lt1">
        <a:lumMod val="8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1600"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lt1">
        <a:lumMod val="85000"/>
      </a:schemeClr>
    </cs:fontRef>
    <cs:defRPr sz="900" kern="1200"/>
  </cs:trendlineLabel>
  <cs:upBar>
    <cs:lnRef idx="0"/>
    <cs:fillRef idx="0"/>
    <cs:effectRef idx="0"/>
    <cs:fontRef idx="minor">
      <a:schemeClr val="lt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900" kern="1200"/>
  </cs:valueAxis>
  <cs:wall>
    <cs:lnRef idx="0"/>
    <cs:fillRef idx="0"/>
    <cs:effectRef idx="0"/>
    <cs:fontRef idx="minor">
      <a:schemeClr val="lt1"/>
    </cs:fontRef>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F9800D3-3530-4C5F-8C28-D77A8662D4EF}" type="datetimeFigureOut">
              <a:rPr lang="en-IN" smtClean="0"/>
              <a:t>30-07-2024</a:t>
            </a:fld>
            <a:endParaRPr lang="en-IN"/>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927691D-2C50-460E-86DC-77974FF83B18}" type="slidenum">
              <a:rPr lang="en-IN" smtClean="0"/>
              <a:t>‹#›</a:t>
            </a:fld>
            <a:endParaRPr lang="en-IN"/>
          </a:p>
        </p:txBody>
      </p:sp>
    </p:spTree>
    <p:extLst>
      <p:ext uri="{BB962C8B-B14F-4D97-AF65-F5344CB8AC3E}">
        <p14:creationId xmlns:p14="http://schemas.microsoft.com/office/powerpoint/2010/main" val="349042736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2694A31-45D2-4B50-A6C8-67E939D9364D}" type="datetimeFigureOut">
              <a:rPr lang="en-IN" smtClean="0"/>
              <a:t>30-07-2024</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2956AA3-C0CA-4F39-896B-2EACF539B4B4}" type="slidenum">
              <a:rPr lang="en-IN" smtClean="0"/>
              <a:t>‹#›</a:t>
            </a:fld>
            <a:endParaRPr lang="en-IN"/>
          </a:p>
        </p:txBody>
      </p:sp>
    </p:spTree>
    <p:extLst>
      <p:ext uri="{BB962C8B-B14F-4D97-AF65-F5344CB8AC3E}">
        <p14:creationId xmlns:p14="http://schemas.microsoft.com/office/powerpoint/2010/main" val="41175800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10"/>
          </p:nvPr>
        </p:nvSpPr>
        <p:spPr/>
        <p:txBody>
          <a:bodyPr/>
          <a:lstStyle/>
          <a:p>
            <a:fld id="{C2956AA3-C0CA-4F39-896B-2EACF539B4B4}" type="slidenum">
              <a:rPr lang="en-IN" smtClean="0"/>
              <a:t>8</a:t>
            </a:fld>
            <a:endParaRPr lang="en-IN"/>
          </a:p>
        </p:txBody>
      </p:sp>
    </p:spTree>
    <p:extLst>
      <p:ext uri="{BB962C8B-B14F-4D97-AF65-F5344CB8AC3E}">
        <p14:creationId xmlns:p14="http://schemas.microsoft.com/office/powerpoint/2010/main" val="18819813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10"/>
          </p:nvPr>
        </p:nvSpPr>
        <p:spPr/>
        <p:txBody>
          <a:bodyPr/>
          <a:lstStyle/>
          <a:p>
            <a:fld id="{C2956AA3-C0CA-4F39-896B-2EACF539B4B4}" type="slidenum">
              <a:rPr lang="en-IN" smtClean="0"/>
              <a:t>10</a:t>
            </a:fld>
            <a:endParaRPr lang="en-IN"/>
          </a:p>
        </p:txBody>
      </p:sp>
    </p:spTree>
    <p:extLst>
      <p:ext uri="{BB962C8B-B14F-4D97-AF65-F5344CB8AC3E}">
        <p14:creationId xmlns:p14="http://schemas.microsoft.com/office/powerpoint/2010/main" val="3627282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E766DD3-4954-411B-8871-C9ECC866297D}" type="slidenum">
              <a:rPr lang="en-US" smtClean="0"/>
              <a:pPr/>
              <a:t>23</a:t>
            </a:fld>
            <a:endParaRPr lang="en-US"/>
          </a:p>
        </p:txBody>
      </p:sp>
    </p:spTree>
    <p:extLst>
      <p:ext uri="{BB962C8B-B14F-4D97-AF65-F5344CB8AC3E}">
        <p14:creationId xmlns:p14="http://schemas.microsoft.com/office/powerpoint/2010/main" val="18822132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A93C55D9-FE22-4D9D-BD6E-B83E228FAEF3}" type="slidenum">
              <a:rPr lang="en-IN" smtClean="0"/>
              <a:pPr/>
              <a:t>39</a:t>
            </a:fld>
            <a:endParaRPr lang="en-IN"/>
          </a:p>
        </p:txBody>
      </p:sp>
    </p:spTree>
    <p:extLst>
      <p:ext uri="{BB962C8B-B14F-4D97-AF65-F5344CB8AC3E}">
        <p14:creationId xmlns:p14="http://schemas.microsoft.com/office/powerpoint/2010/main" val="25528831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10"/>
          </p:nvPr>
        </p:nvSpPr>
        <p:spPr/>
        <p:txBody>
          <a:bodyPr/>
          <a:lstStyle/>
          <a:p>
            <a:fld id="{C2956AA3-C0CA-4F39-896B-2EACF539B4B4}" type="slidenum">
              <a:rPr lang="en-IN" smtClean="0"/>
              <a:t>42</a:t>
            </a:fld>
            <a:endParaRPr lang="en-IN"/>
          </a:p>
        </p:txBody>
      </p:sp>
    </p:spTree>
    <p:extLst>
      <p:ext uri="{BB962C8B-B14F-4D97-AF65-F5344CB8AC3E}">
        <p14:creationId xmlns:p14="http://schemas.microsoft.com/office/powerpoint/2010/main" val="8874352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E766DD3-4954-411B-8871-C9ECC866297D}" type="slidenum">
              <a:rPr lang="en-US" smtClean="0"/>
              <a:pPr/>
              <a:t>48</a:t>
            </a:fld>
            <a:endParaRPr lang="en-US"/>
          </a:p>
        </p:txBody>
      </p:sp>
    </p:spTree>
    <p:extLst>
      <p:ext uri="{BB962C8B-B14F-4D97-AF65-F5344CB8AC3E}">
        <p14:creationId xmlns:p14="http://schemas.microsoft.com/office/powerpoint/2010/main" val="18822132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0" name="Google Shape;140;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IN"/>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IN"/>
          </a:p>
        </p:txBody>
      </p:sp>
      <p:sp>
        <p:nvSpPr>
          <p:cNvPr id="4" name="Date Placeholder 3"/>
          <p:cNvSpPr>
            <a:spLocks noGrp="1"/>
          </p:cNvSpPr>
          <p:nvPr>
            <p:ph type="dt" sz="half" idx="10"/>
          </p:nvPr>
        </p:nvSpPr>
        <p:spPr/>
        <p:txBody>
          <a:bodyPr/>
          <a:lstStyle/>
          <a:p>
            <a:fld id="{EB0DC43C-8066-42CC-BAFC-F8512ECEB914}" type="datetime1">
              <a:rPr lang="en-US" smtClean="0"/>
              <a:t>7/30/2024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003845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_Section Header">
    <p:spTree>
      <p:nvGrpSpPr>
        <p:cNvPr id="1" name=""/>
        <p:cNvGrpSpPr/>
        <p:nvPr/>
      </p:nvGrpSpPr>
      <p:grpSpPr>
        <a:xfrm>
          <a:off x="0" y="0"/>
          <a:ext cx="0" cy="0"/>
          <a:chOff x="0" y="0"/>
          <a:chExt cx="0" cy="0"/>
        </a:xfrm>
      </p:grpSpPr>
      <p:sp>
        <p:nvSpPr>
          <p:cNvPr id="2" name="Rectangle 1"/>
          <p:cNvSpPr/>
          <p:nvPr userDrawn="1"/>
        </p:nvSpPr>
        <p:spPr>
          <a:xfrm>
            <a:off x="0" y="0"/>
            <a:ext cx="12192000" cy="685800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0800000">
            <a:off x="0" y="0"/>
            <a:ext cx="12192000" cy="6858001"/>
          </a:xfrm>
          <a:prstGeom prst="rect">
            <a:avLst/>
          </a:prstGeom>
        </p:spPr>
      </p:pic>
      <p:sp>
        <p:nvSpPr>
          <p:cNvPr id="4" name="Date Placeholder 3"/>
          <p:cNvSpPr>
            <a:spLocks noGrp="1"/>
          </p:cNvSpPr>
          <p:nvPr>
            <p:ph type="dt" sz="half" idx="10"/>
          </p:nvPr>
        </p:nvSpPr>
        <p:spPr/>
        <p:txBody>
          <a:bodyPr/>
          <a:lstStyle/>
          <a:p>
            <a:fld id="{CA7FE295-7437-4B8F-B240-BBC8EDA39B35}" type="datetime1">
              <a:rPr lang="en-US" smtClean="0"/>
              <a:t>7/30/2024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622242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5" name="Date Placeholder 4"/>
          <p:cNvSpPr>
            <a:spLocks noGrp="1"/>
          </p:cNvSpPr>
          <p:nvPr>
            <p:ph type="dt" sz="half" idx="10"/>
          </p:nvPr>
        </p:nvSpPr>
        <p:spPr/>
        <p:txBody>
          <a:bodyPr/>
          <a:lstStyle/>
          <a:p>
            <a:fld id="{A3E12F25-1C4C-4574-9783-FDDBB31C82EB}" type="datetime1">
              <a:rPr lang="en-US" smtClean="0"/>
              <a:t>7/30/2024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1920073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IN"/>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7" name="Date Placeholder 6"/>
          <p:cNvSpPr>
            <a:spLocks noGrp="1"/>
          </p:cNvSpPr>
          <p:nvPr>
            <p:ph type="dt" sz="half" idx="10"/>
          </p:nvPr>
        </p:nvSpPr>
        <p:spPr/>
        <p:txBody>
          <a:bodyPr/>
          <a:lstStyle/>
          <a:p>
            <a:fld id="{8D4244E3-0713-4ACC-BA6B-D2341DD27990}" type="datetime1">
              <a:rPr lang="en-US" smtClean="0"/>
              <a:t>7/30/2024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0795895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Date Placeholder 2"/>
          <p:cNvSpPr>
            <a:spLocks noGrp="1"/>
          </p:cNvSpPr>
          <p:nvPr>
            <p:ph type="dt" sz="half" idx="10"/>
          </p:nvPr>
        </p:nvSpPr>
        <p:spPr/>
        <p:txBody>
          <a:bodyPr/>
          <a:lstStyle/>
          <a:p>
            <a:fld id="{90E9C4E7-A2CE-400A-AA26-B419CBB21023}" type="datetime1">
              <a:rPr lang="en-US" smtClean="0"/>
              <a:t>7/30/2024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5919077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97E60AE-62D7-404E-87D6-6003F4CC41A8}" type="datetime1">
              <a:rPr lang="en-US" smtClean="0"/>
              <a:t>7/30/2024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8522289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IN"/>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C8887BF5-DF46-4405-BE18-F5C1CD333315}" type="datetime1">
              <a:rPr lang="en-US" smtClean="0"/>
              <a:t>7/30/2024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2840363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IN"/>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DB1A3818-10FE-4FB8-B662-C21B26EE1806}" type="datetime1">
              <a:rPr lang="en-US" smtClean="0"/>
              <a:t>7/30/2024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0623657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Date Placeholder 3"/>
          <p:cNvSpPr>
            <a:spLocks noGrp="1"/>
          </p:cNvSpPr>
          <p:nvPr>
            <p:ph type="dt" sz="half" idx="10"/>
          </p:nvPr>
        </p:nvSpPr>
        <p:spPr/>
        <p:txBody>
          <a:bodyPr/>
          <a:lstStyle/>
          <a:p>
            <a:fld id="{16B44DCA-4660-4C78-8D4E-3AB156C030D3}" type="datetime1">
              <a:rPr lang="en-US" smtClean="0"/>
              <a:t>7/30/2024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7290902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IN"/>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Date Placeholder 3"/>
          <p:cNvSpPr>
            <a:spLocks noGrp="1"/>
          </p:cNvSpPr>
          <p:nvPr>
            <p:ph type="dt" sz="half" idx="10"/>
          </p:nvPr>
        </p:nvSpPr>
        <p:spPr/>
        <p:txBody>
          <a:bodyPr/>
          <a:lstStyle/>
          <a:p>
            <a:fld id="{016516BC-7134-4539-8469-835E7E1D363C}" type="datetime1">
              <a:rPr lang="en-US" smtClean="0"/>
              <a:t>7/30/2024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389403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Date Placeholder 3"/>
          <p:cNvSpPr>
            <a:spLocks noGrp="1"/>
          </p:cNvSpPr>
          <p:nvPr>
            <p:ph type="dt" sz="half" idx="10"/>
          </p:nvPr>
        </p:nvSpPr>
        <p:spPr/>
        <p:txBody>
          <a:bodyPr/>
          <a:lstStyle/>
          <a:p>
            <a:fld id="{13E0FB0A-E998-4657-9ECE-B5C4415A0096}" type="datetime1">
              <a:rPr lang="en-US" smtClean="0"/>
              <a:t>7/30/2024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007960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964" y="-1"/>
            <a:ext cx="12183035" cy="6852957"/>
          </a:xfrm>
          <a:prstGeom prst="rect">
            <a:avLst/>
          </a:prstGeom>
        </p:spPr>
      </p:pic>
      <p:sp>
        <p:nvSpPr>
          <p:cNvPr id="4" name="Date Placeholder 3"/>
          <p:cNvSpPr>
            <a:spLocks noGrp="1"/>
          </p:cNvSpPr>
          <p:nvPr>
            <p:ph type="dt" sz="half" idx="10"/>
          </p:nvPr>
        </p:nvSpPr>
        <p:spPr/>
        <p:txBody>
          <a:bodyPr/>
          <a:lstStyle/>
          <a:p>
            <a:fld id="{CF18D285-3146-4A0A-8AAB-9583ACF2E37F}" type="datetime1">
              <a:rPr lang="en-US" smtClean="0"/>
              <a:t>7/30/2024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46903707"/>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1"/>
          </a:xfrm>
          <a:prstGeom prst="rect">
            <a:avLst/>
          </a:prstGeom>
        </p:spPr>
      </p:pic>
      <p:sp>
        <p:nvSpPr>
          <p:cNvPr id="4" name="Date Placeholder 3"/>
          <p:cNvSpPr>
            <a:spLocks noGrp="1"/>
          </p:cNvSpPr>
          <p:nvPr>
            <p:ph type="dt" sz="half" idx="10"/>
          </p:nvPr>
        </p:nvSpPr>
        <p:spPr/>
        <p:txBody>
          <a:bodyPr/>
          <a:lstStyle/>
          <a:p>
            <a:fld id="{F82CEF9D-AB6E-4E57-973B-9A202AD0F9D6}" type="datetime1">
              <a:rPr lang="en-US" smtClean="0"/>
              <a:t>7/30/2024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59689379"/>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_Section Header">
    <p:spTree>
      <p:nvGrpSpPr>
        <p:cNvPr id="1" name=""/>
        <p:cNvGrpSpPr/>
        <p:nvPr/>
      </p:nvGrpSpPr>
      <p:grpSpPr>
        <a:xfrm>
          <a:off x="0" y="0"/>
          <a:ext cx="0" cy="0"/>
          <a:chOff x="0" y="0"/>
          <a:chExt cx="0" cy="0"/>
        </a:xfrm>
      </p:grpSpPr>
      <p:sp>
        <p:nvSpPr>
          <p:cNvPr id="8" name="Rectangle 7"/>
          <p:cNvSpPr/>
          <p:nvPr userDrawn="1"/>
        </p:nvSpPr>
        <p:spPr>
          <a:xfrm>
            <a:off x="1143000" y="1371600"/>
            <a:ext cx="8534400" cy="548640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1"/>
          </a:xfrm>
          <a:prstGeom prst="rect">
            <a:avLst/>
          </a:prstGeom>
        </p:spPr>
      </p:pic>
      <p:sp>
        <p:nvSpPr>
          <p:cNvPr id="4" name="Date Placeholder 3"/>
          <p:cNvSpPr>
            <a:spLocks noGrp="1"/>
          </p:cNvSpPr>
          <p:nvPr>
            <p:ph type="dt" sz="half" idx="10"/>
          </p:nvPr>
        </p:nvSpPr>
        <p:spPr/>
        <p:txBody>
          <a:bodyPr/>
          <a:lstStyle/>
          <a:p>
            <a:fld id="{5BA46517-B573-4136-9A74-226279A0A894}" type="datetime1">
              <a:rPr lang="en-US" smtClean="0"/>
              <a:t>7/30/2024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41126875"/>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Section Header">
    <p:spTree>
      <p:nvGrpSpPr>
        <p:cNvPr id="1" name=""/>
        <p:cNvGrpSpPr/>
        <p:nvPr/>
      </p:nvGrpSpPr>
      <p:grpSpPr>
        <a:xfrm>
          <a:off x="0" y="0"/>
          <a:ext cx="0" cy="0"/>
          <a:chOff x="0" y="0"/>
          <a:chExt cx="0" cy="0"/>
        </a:xfrm>
      </p:grpSpPr>
      <p:sp>
        <p:nvSpPr>
          <p:cNvPr id="9" name="Rectangle 8"/>
          <p:cNvSpPr/>
          <p:nvPr userDrawn="1"/>
        </p:nvSpPr>
        <p:spPr>
          <a:xfrm>
            <a:off x="0" y="0"/>
            <a:ext cx="12192000" cy="6858000"/>
          </a:xfrm>
          <a:prstGeom prst="rect">
            <a:avLst/>
          </a:prstGeom>
          <a:solidFill>
            <a:srgbClr val="F6E2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1"/>
          </a:xfrm>
          <a:prstGeom prst="rect">
            <a:avLst/>
          </a:prstGeom>
        </p:spPr>
      </p:pic>
      <p:sp>
        <p:nvSpPr>
          <p:cNvPr id="4" name="Date Placeholder 3"/>
          <p:cNvSpPr>
            <a:spLocks noGrp="1"/>
          </p:cNvSpPr>
          <p:nvPr>
            <p:ph type="dt" sz="half" idx="10"/>
          </p:nvPr>
        </p:nvSpPr>
        <p:spPr/>
        <p:txBody>
          <a:bodyPr/>
          <a:lstStyle/>
          <a:p>
            <a:fld id="{5504F0C7-E696-409E-AB6D-877EBEA11711}" type="datetime1">
              <a:rPr lang="en-US" smtClean="0"/>
              <a:t>7/30/2024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00922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6_Section Header">
    <p:spTree>
      <p:nvGrpSpPr>
        <p:cNvPr id="1" name=""/>
        <p:cNvGrpSpPr/>
        <p:nvPr/>
      </p:nvGrpSpPr>
      <p:grpSpPr>
        <a:xfrm>
          <a:off x="0" y="0"/>
          <a:ext cx="0" cy="0"/>
          <a:chOff x="0" y="0"/>
          <a:chExt cx="0" cy="0"/>
        </a:xfrm>
      </p:grpSpPr>
      <p:sp>
        <p:nvSpPr>
          <p:cNvPr id="9" name="Rectangle 8"/>
          <p:cNvSpPr/>
          <p:nvPr userDrawn="1"/>
        </p:nvSpPr>
        <p:spPr>
          <a:xfrm>
            <a:off x="0" y="0"/>
            <a:ext cx="12192000" cy="685800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1"/>
          </a:xfrm>
          <a:prstGeom prst="rect">
            <a:avLst/>
          </a:prstGeom>
          <a:solidFill>
            <a:schemeClr val="accent6">
              <a:lumMod val="20000"/>
              <a:lumOff val="80000"/>
            </a:schemeClr>
          </a:solidFill>
        </p:spPr>
      </p:pic>
      <p:sp>
        <p:nvSpPr>
          <p:cNvPr id="4" name="Date Placeholder 3"/>
          <p:cNvSpPr>
            <a:spLocks noGrp="1"/>
          </p:cNvSpPr>
          <p:nvPr>
            <p:ph type="dt" sz="half" idx="10"/>
          </p:nvPr>
        </p:nvSpPr>
        <p:spPr/>
        <p:txBody>
          <a:bodyPr/>
          <a:lstStyle/>
          <a:p>
            <a:fld id="{0D1FAC89-B55F-41EE-B616-107326D7EB72}" type="datetime1">
              <a:rPr lang="en-US" smtClean="0"/>
              <a:t>7/30/2024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616602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0800000">
            <a:off x="0" y="0"/>
            <a:ext cx="12192000" cy="6858001"/>
          </a:xfrm>
          <a:prstGeom prst="rect">
            <a:avLst/>
          </a:prstGeom>
        </p:spPr>
      </p:pic>
      <p:sp>
        <p:nvSpPr>
          <p:cNvPr id="4" name="Date Placeholder 3"/>
          <p:cNvSpPr>
            <a:spLocks noGrp="1"/>
          </p:cNvSpPr>
          <p:nvPr>
            <p:ph type="dt" sz="half" idx="10"/>
          </p:nvPr>
        </p:nvSpPr>
        <p:spPr/>
        <p:txBody>
          <a:bodyPr/>
          <a:lstStyle/>
          <a:p>
            <a:fld id="{40933F37-3A46-4183-BBDE-E43C90CBF466}" type="datetime1">
              <a:rPr lang="en-US" smtClean="0"/>
              <a:t>7/30/2024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189637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sp>
        <p:nvSpPr>
          <p:cNvPr id="2" name="Rectangle 1"/>
          <p:cNvSpPr/>
          <p:nvPr userDrawn="1"/>
        </p:nvSpPr>
        <p:spPr>
          <a:xfrm>
            <a:off x="0" y="0"/>
            <a:ext cx="12192000" cy="6858000"/>
          </a:xfrm>
          <a:prstGeom prst="rect">
            <a:avLst/>
          </a:prstGeom>
          <a:solidFill>
            <a:srgbClr val="F6E2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0800000">
            <a:off x="9646" y="0"/>
            <a:ext cx="12192000" cy="6858001"/>
          </a:xfrm>
          <a:prstGeom prst="rect">
            <a:avLst/>
          </a:prstGeom>
        </p:spPr>
      </p:pic>
      <p:sp>
        <p:nvSpPr>
          <p:cNvPr id="4" name="Date Placeholder 3"/>
          <p:cNvSpPr>
            <a:spLocks noGrp="1"/>
          </p:cNvSpPr>
          <p:nvPr>
            <p:ph type="dt" sz="half" idx="10"/>
          </p:nvPr>
        </p:nvSpPr>
        <p:spPr/>
        <p:txBody>
          <a:bodyPr/>
          <a:lstStyle/>
          <a:p>
            <a:fld id="{7D3B39E5-E869-4CF2-98FE-172B6BEF0020}" type="datetime1">
              <a:rPr lang="en-US" smtClean="0"/>
              <a:t>7/30/2024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801126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854075"/>
          </a:xfrm>
          <a:prstGeom prst="rect">
            <a:avLst/>
          </a:prstGeom>
        </p:spPr>
        <p:txBody>
          <a:bodyPr vert="horz" lIns="91440" tIns="45720" rIns="91440" bIns="45720" rtlCol="0" anchor="ctr">
            <a:normAutofit/>
          </a:bodyPr>
          <a:lstStyle/>
          <a:p>
            <a:r>
              <a:rPr lang="en-US" smtClean="0"/>
              <a:t>Click to edit Master title style</a:t>
            </a:r>
            <a:endParaRPr lang="en-IN"/>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IN"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570CA9F-4244-4865-9CDA-CAED779087BC}" type="datetime1">
              <a:rPr lang="en-US" smtClean="0"/>
              <a:t>7/30/2024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92964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904887378"/>
      </p:ext>
    </p:extLst>
  </p:cSld>
  <p:clrMap bg1="lt1" tx1="dk1" bg2="lt2" tx2="dk2" accent1="accent1" accent2="accent2" accent3="accent3" accent4="accent4" accent5="accent5" accent6="accent6" hlink="hlink" folHlink="folHlink"/>
  <p:sldLayoutIdLst>
    <p:sldLayoutId id="2147484087" r:id="rId1"/>
    <p:sldLayoutId id="2147484088" r:id="rId2"/>
    <p:sldLayoutId id="2147484098" r:id="rId3"/>
    <p:sldLayoutId id="2147484089" r:id="rId4"/>
    <p:sldLayoutId id="2147484105" r:id="rId5"/>
    <p:sldLayoutId id="2147484101" r:id="rId6"/>
    <p:sldLayoutId id="2147484104" r:id="rId7"/>
    <p:sldLayoutId id="2147484099" r:id="rId8"/>
    <p:sldLayoutId id="2147484100" r:id="rId9"/>
    <p:sldLayoutId id="2147484102" r:id="rId10"/>
    <p:sldLayoutId id="2147484090" r:id="rId11"/>
    <p:sldLayoutId id="2147484091" r:id="rId12"/>
    <p:sldLayoutId id="2147484092" r:id="rId13"/>
    <p:sldLayoutId id="2147484093" r:id="rId14"/>
    <p:sldLayoutId id="2147484094" r:id="rId15"/>
    <p:sldLayoutId id="2147484095" r:id="rId16"/>
    <p:sldLayoutId id="2147484096" r:id="rId17"/>
    <p:sldLayoutId id="2147484097" r:id="rId18"/>
  </p:sldLayoutIdLst>
  <p:hf hdr="0" ftr="0" dt="0"/>
  <p:txStyles>
    <p:titleStyle>
      <a:lvl1pPr algn="l" defTabSz="914400" rtl="0" eaLnBrk="1" latinLnBrk="0" hangingPunct="1">
        <a:lnSpc>
          <a:spcPct val="90000"/>
        </a:lnSpc>
        <a:spcBef>
          <a:spcPct val="0"/>
        </a:spcBef>
        <a:buNone/>
        <a:defRPr sz="3600" b="1" kern="1200">
          <a:solidFill>
            <a:schemeClr val="tx1"/>
          </a:solidFill>
          <a:latin typeface="Bahnschrift" panose="020B05020402040202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10.png"/><Relationship Id="rId1" Type="http://schemas.openxmlformats.org/officeDocument/2006/relationships/slideLayout" Target="../slideLayouts/slideLayout8.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image" Target="../media/image21.jpeg"/><Relationship Id="rId7" Type="http://schemas.openxmlformats.org/officeDocument/2006/relationships/image" Target="../media/image25.jpeg"/><Relationship Id="rId12" Type="http://schemas.openxmlformats.org/officeDocument/2006/relationships/image" Target="../media/image30.jpeg"/><Relationship Id="rId2" Type="http://schemas.openxmlformats.org/officeDocument/2006/relationships/notesSlide" Target="../notesSlides/notesSlide3.xml"/><Relationship Id="rId1" Type="http://schemas.openxmlformats.org/officeDocument/2006/relationships/slideLayout" Target="../slideLayouts/slideLayout10.xml"/><Relationship Id="rId6" Type="http://schemas.openxmlformats.org/officeDocument/2006/relationships/image" Target="../media/image24.jpeg"/><Relationship Id="rId11" Type="http://schemas.openxmlformats.org/officeDocument/2006/relationships/image" Target="../media/image29.jpeg"/><Relationship Id="rId5" Type="http://schemas.openxmlformats.org/officeDocument/2006/relationships/image" Target="../media/image23.png"/><Relationship Id="rId10" Type="http://schemas.openxmlformats.org/officeDocument/2006/relationships/image" Target="../media/image28.png"/><Relationship Id="rId4" Type="http://schemas.openxmlformats.org/officeDocument/2006/relationships/image" Target="../media/image22.jpeg"/><Relationship Id="rId9" Type="http://schemas.openxmlformats.org/officeDocument/2006/relationships/image" Target="../media/image27.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42.png"/><Relationship Id="rId3" Type="http://schemas.openxmlformats.org/officeDocument/2006/relationships/image" Target="../media/image32.png"/><Relationship Id="rId7" Type="http://schemas.openxmlformats.org/officeDocument/2006/relationships/image" Target="../media/image36.png"/><Relationship Id="rId12" Type="http://schemas.openxmlformats.org/officeDocument/2006/relationships/image" Target="../media/image41.png"/><Relationship Id="rId2" Type="http://schemas.openxmlformats.org/officeDocument/2006/relationships/image" Target="../media/image31.png"/><Relationship Id="rId1" Type="http://schemas.openxmlformats.org/officeDocument/2006/relationships/slideLayout" Target="../slideLayouts/slideLayout2.xml"/><Relationship Id="rId6" Type="http://schemas.openxmlformats.org/officeDocument/2006/relationships/image" Target="../media/image35.png"/><Relationship Id="rId11" Type="http://schemas.openxmlformats.org/officeDocument/2006/relationships/image" Target="../media/image40.png"/><Relationship Id="rId5" Type="http://schemas.openxmlformats.org/officeDocument/2006/relationships/image" Target="../media/image34.png"/><Relationship Id="rId10" Type="http://schemas.openxmlformats.org/officeDocument/2006/relationships/image" Target="../media/image39.png"/><Relationship Id="rId4" Type="http://schemas.openxmlformats.org/officeDocument/2006/relationships/image" Target="../media/image33.png"/><Relationship Id="rId9" Type="http://schemas.openxmlformats.org/officeDocument/2006/relationships/image" Target="../media/image38.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hyperlink" Target="https://www.ahajournals.org/doi/full/10.1161/CIRCULATIONAHA.114.008729" TargetMode="Externa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8" Type="http://schemas.openxmlformats.org/officeDocument/2006/relationships/image" Target="../media/image56.png"/><Relationship Id="rId13" Type="http://schemas.openxmlformats.org/officeDocument/2006/relationships/image" Target="../media/image61.png"/><Relationship Id="rId3" Type="http://schemas.openxmlformats.org/officeDocument/2006/relationships/image" Target="../media/image51.png"/><Relationship Id="rId7" Type="http://schemas.openxmlformats.org/officeDocument/2006/relationships/image" Target="../media/image55.png"/><Relationship Id="rId12" Type="http://schemas.openxmlformats.org/officeDocument/2006/relationships/image" Target="../media/image60.png"/><Relationship Id="rId2" Type="http://schemas.openxmlformats.org/officeDocument/2006/relationships/image" Target="../media/image50.png"/><Relationship Id="rId1" Type="http://schemas.openxmlformats.org/officeDocument/2006/relationships/slideLayout" Target="../slideLayouts/slideLayout10.xml"/><Relationship Id="rId6" Type="http://schemas.openxmlformats.org/officeDocument/2006/relationships/image" Target="../media/image54.png"/><Relationship Id="rId11" Type="http://schemas.openxmlformats.org/officeDocument/2006/relationships/image" Target="../media/image59.png"/><Relationship Id="rId5" Type="http://schemas.openxmlformats.org/officeDocument/2006/relationships/image" Target="../media/image53.png"/><Relationship Id="rId15" Type="http://schemas.openxmlformats.org/officeDocument/2006/relationships/image" Target="../media/image63.png"/><Relationship Id="rId10" Type="http://schemas.openxmlformats.org/officeDocument/2006/relationships/image" Target="../media/image58.png"/><Relationship Id="rId4" Type="http://schemas.openxmlformats.org/officeDocument/2006/relationships/image" Target="../media/image52.png"/><Relationship Id="rId9" Type="http://schemas.openxmlformats.org/officeDocument/2006/relationships/image" Target="../media/image57.png"/><Relationship Id="rId14" Type="http://schemas.openxmlformats.org/officeDocument/2006/relationships/image" Target="../media/image62.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10.xml"/></Relationships>
</file>

<file path=ppt/slides/_rels/slide4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1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6.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8.xml"/></Relationships>
</file>

<file path=ppt/slides/_rels/slide48.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image" Target="../media/image21.jpeg"/><Relationship Id="rId7" Type="http://schemas.openxmlformats.org/officeDocument/2006/relationships/image" Target="../media/image25.jpeg"/><Relationship Id="rId12" Type="http://schemas.openxmlformats.org/officeDocument/2006/relationships/image" Target="../media/image30.jpeg"/><Relationship Id="rId2" Type="http://schemas.openxmlformats.org/officeDocument/2006/relationships/notesSlide" Target="../notesSlides/notesSlide6.xml"/><Relationship Id="rId1" Type="http://schemas.openxmlformats.org/officeDocument/2006/relationships/slideLayout" Target="../slideLayouts/slideLayout10.xml"/><Relationship Id="rId6" Type="http://schemas.openxmlformats.org/officeDocument/2006/relationships/image" Target="../media/image24.jpeg"/><Relationship Id="rId11" Type="http://schemas.openxmlformats.org/officeDocument/2006/relationships/image" Target="../media/image29.jpeg"/><Relationship Id="rId5" Type="http://schemas.openxmlformats.org/officeDocument/2006/relationships/image" Target="../media/image23.png"/><Relationship Id="rId10" Type="http://schemas.openxmlformats.org/officeDocument/2006/relationships/image" Target="../media/image28.png"/><Relationship Id="rId4" Type="http://schemas.openxmlformats.org/officeDocument/2006/relationships/image" Target="../media/image22.jpeg"/><Relationship Id="rId9" Type="http://schemas.openxmlformats.org/officeDocument/2006/relationships/image" Target="../media/image27.jpeg"/></Relationships>
</file>

<file path=ppt/slides/_rels/slide4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69.png"/></Relationships>
</file>

<file path=ppt/slides/_rels/slide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14.xml"/></Relationships>
</file>

<file path=ppt/slides/_rels/slide52.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4294967295"/>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p:spPr>
      </p:pic>
      <p:sp>
        <p:nvSpPr>
          <p:cNvPr id="7" name="Slide Number Placeholder 6"/>
          <p:cNvSpPr>
            <a:spLocks noGrp="1"/>
          </p:cNvSpPr>
          <p:nvPr>
            <p:ph type="sldNum" sz="quarter" idx="12"/>
          </p:nvPr>
        </p:nvSpPr>
        <p:spPr/>
        <p:txBody>
          <a:bodyPr/>
          <a:lstStyle/>
          <a:p>
            <a:fld id="{B6F15528-21DE-4FAA-801E-634DDDAF4B2B}" type="slidenum">
              <a:rPr lang="en-US" smtClean="0"/>
              <a:pPr/>
              <a:t>1</a:t>
            </a:fld>
            <a:endParaRPr lang="en-US"/>
          </a:p>
        </p:txBody>
      </p:sp>
    </p:spTree>
    <p:extLst>
      <p:ext uri="{BB962C8B-B14F-4D97-AF65-F5344CB8AC3E}">
        <p14:creationId xmlns:p14="http://schemas.microsoft.com/office/powerpoint/2010/main" val="2894305722"/>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295400"/>
            <a:ext cx="12192000" cy="434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 name="Title 1">
            <a:extLst>
              <a:ext uri="{FF2B5EF4-FFF2-40B4-BE49-F238E27FC236}">
                <a16:creationId xmlns:a16="http://schemas.microsoft.com/office/drawing/2014/main" id="{A9007899-7D6A-CC63-0492-B2F57F8A9AAA}"/>
              </a:ext>
            </a:extLst>
          </p:cNvPr>
          <p:cNvSpPr>
            <a:spLocks noGrp="1"/>
          </p:cNvSpPr>
          <p:nvPr>
            <p:ph type="title" idx="4294967295"/>
          </p:nvPr>
        </p:nvSpPr>
        <p:spPr>
          <a:xfrm>
            <a:off x="1295400" y="381000"/>
            <a:ext cx="6934200" cy="854075"/>
          </a:xfrm>
        </p:spPr>
        <p:txBody>
          <a:bodyPr>
            <a:noAutofit/>
          </a:bodyPr>
          <a:lstStyle/>
          <a:p>
            <a:r>
              <a:rPr lang="en-US" b="1" dirty="0">
                <a:solidFill>
                  <a:schemeClr val="accent5">
                    <a:lumMod val="75000"/>
                  </a:schemeClr>
                </a:solidFill>
              </a:rPr>
              <a:t>Immediate Actions During </a:t>
            </a:r>
            <a:r>
              <a:rPr lang="en-US" b="1" dirty="0" err="1" smtClean="0">
                <a:solidFill>
                  <a:schemeClr val="accent5">
                    <a:lumMod val="75000"/>
                  </a:schemeClr>
                </a:solidFill>
              </a:rPr>
              <a:t>STEMI</a:t>
            </a:r>
            <a:endParaRPr lang="en-IN" dirty="0">
              <a:solidFill>
                <a:schemeClr val="accent5">
                  <a:lumMod val="75000"/>
                </a:schemeClr>
              </a:solidFill>
            </a:endParaRPr>
          </a:p>
        </p:txBody>
      </p:sp>
      <p:sp>
        <p:nvSpPr>
          <p:cNvPr id="3" name="Content Placeholder 2">
            <a:extLst>
              <a:ext uri="{FF2B5EF4-FFF2-40B4-BE49-F238E27FC236}">
                <a16:creationId xmlns:a16="http://schemas.microsoft.com/office/drawing/2014/main" id="{23E61BF8-EFEC-1884-52CD-BB12525D1419}"/>
              </a:ext>
            </a:extLst>
          </p:cNvPr>
          <p:cNvSpPr>
            <a:spLocks noGrp="1"/>
          </p:cNvSpPr>
          <p:nvPr>
            <p:ph idx="4294967295"/>
          </p:nvPr>
        </p:nvSpPr>
        <p:spPr>
          <a:xfrm>
            <a:off x="762000" y="1447799"/>
            <a:ext cx="8001000" cy="4251325"/>
          </a:xfrm>
        </p:spPr>
        <p:txBody>
          <a:bodyPr>
            <a:normAutofit/>
          </a:bodyPr>
          <a:lstStyle/>
          <a:p>
            <a:pPr marL="355600" indent="-355600">
              <a:lnSpc>
                <a:spcPct val="120000"/>
              </a:lnSpc>
              <a:buClr>
                <a:schemeClr val="accent1">
                  <a:lumMod val="75000"/>
                </a:schemeClr>
              </a:buClr>
              <a:buFont typeface="Wingdings" panose="05000000000000000000" pitchFamily="2" charset="2"/>
              <a:buChar char="§"/>
            </a:pPr>
            <a:r>
              <a:rPr lang="en-US" sz="2400" b="1" dirty="0">
                <a:solidFill>
                  <a:srgbClr val="AC4B6A"/>
                </a:solidFill>
                <a:latin typeface="Arial" panose="020B0604020202020204" pitchFamily="34" charset="0"/>
                <a:cs typeface="Arial" panose="020B0604020202020204" pitchFamily="34" charset="0"/>
              </a:rPr>
              <a:t>Call Emergency Services:</a:t>
            </a:r>
            <a:r>
              <a:rPr lang="en-US" sz="2400" dirty="0">
                <a:solidFill>
                  <a:srgbClr val="AC4B6A"/>
                </a:solidFill>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Dial 911 or your local emergency number.</a:t>
            </a:r>
          </a:p>
          <a:p>
            <a:pPr marL="355600" indent="-355600">
              <a:lnSpc>
                <a:spcPct val="120000"/>
              </a:lnSpc>
              <a:buClr>
                <a:schemeClr val="accent1">
                  <a:lumMod val="75000"/>
                </a:schemeClr>
              </a:buClr>
              <a:buFont typeface="Wingdings" panose="05000000000000000000" pitchFamily="2" charset="2"/>
              <a:buChar char="§"/>
            </a:pPr>
            <a:r>
              <a:rPr lang="en-US" sz="2400" b="1" dirty="0">
                <a:solidFill>
                  <a:schemeClr val="accent6">
                    <a:lumMod val="75000"/>
                  </a:schemeClr>
                </a:solidFill>
                <a:latin typeface="Arial" panose="020B0604020202020204" pitchFamily="34" charset="0"/>
                <a:cs typeface="Arial" panose="020B0604020202020204" pitchFamily="34" charset="0"/>
              </a:rPr>
              <a:t>Chew Aspirin:</a:t>
            </a:r>
            <a:r>
              <a:rPr lang="en-US" sz="2400" dirty="0">
                <a:solidFill>
                  <a:schemeClr val="accent6">
                    <a:lumMod val="75000"/>
                  </a:schemeClr>
                </a:solidFill>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If not allergic, chew an aspirin to help thin the blood.</a:t>
            </a:r>
          </a:p>
          <a:p>
            <a:pPr marL="355600" indent="-355600">
              <a:lnSpc>
                <a:spcPct val="120000"/>
              </a:lnSpc>
              <a:buClr>
                <a:schemeClr val="accent1">
                  <a:lumMod val="75000"/>
                </a:schemeClr>
              </a:buClr>
              <a:buFont typeface="Wingdings" panose="05000000000000000000" pitchFamily="2" charset="2"/>
              <a:buChar char="§"/>
            </a:pPr>
            <a:r>
              <a:rPr lang="en-US" sz="2400" b="1" dirty="0">
                <a:solidFill>
                  <a:schemeClr val="accent1">
                    <a:lumMod val="75000"/>
                  </a:schemeClr>
                </a:solidFill>
                <a:latin typeface="Arial" panose="020B0604020202020204" pitchFamily="34" charset="0"/>
                <a:cs typeface="Arial" panose="020B0604020202020204" pitchFamily="34" charset="0"/>
              </a:rPr>
              <a:t>Stay Calm:</a:t>
            </a:r>
            <a:r>
              <a:rPr lang="en-US" sz="2400" dirty="0">
                <a:solidFill>
                  <a:schemeClr val="accent1">
                    <a:lumMod val="75000"/>
                  </a:schemeClr>
                </a:solidFill>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Try to stay calm and sit down to reduce strain on the heart.</a:t>
            </a:r>
          </a:p>
          <a:p>
            <a:pPr marL="355600" indent="-355600">
              <a:lnSpc>
                <a:spcPct val="120000"/>
              </a:lnSpc>
              <a:buClr>
                <a:schemeClr val="accent1">
                  <a:lumMod val="75000"/>
                </a:schemeClr>
              </a:buClr>
              <a:buFont typeface="Wingdings" panose="05000000000000000000" pitchFamily="2" charset="2"/>
              <a:buChar char="§"/>
            </a:pPr>
            <a:r>
              <a:rPr lang="en-US" sz="2400" b="1" dirty="0">
                <a:solidFill>
                  <a:schemeClr val="accent2">
                    <a:lumMod val="75000"/>
                  </a:schemeClr>
                </a:solidFill>
                <a:latin typeface="Arial" panose="020B0604020202020204" pitchFamily="34" charset="0"/>
                <a:cs typeface="Arial" panose="020B0604020202020204" pitchFamily="34" charset="0"/>
              </a:rPr>
              <a:t>CPR:</a:t>
            </a:r>
            <a:r>
              <a:rPr lang="en-US" sz="2400" dirty="0">
                <a:solidFill>
                  <a:schemeClr val="accent2">
                    <a:lumMod val="75000"/>
                  </a:schemeClr>
                </a:solidFill>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If the person becomes unresponsive, start CPR if trained</a:t>
            </a:r>
            <a:r>
              <a:rPr lang="en-US" sz="2400" dirty="0" smtClean="0">
                <a:latin typeface="Arial" panose="020B0604020202020204" pitchFamily="34" charset="0"/>
                <a:cs typeface="Arial" panose="020B0604020202020204" pitchFamily="34" charset="0"/>
              </a:rPr>
              <a:t>.</a:t>
            </a:r>
            <a:endParaRPr lang="en-IN" sz="2400" dirty="0">
              <a:latin typeface="Arial" panose="020B0604020202020204" pitchFamily="34" charset="0"/>
              <a:cs typeface="Arial" panose="020B0604020202020204" pitchFamily="34" charset="0"/>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pPr/>
              <a:t>10</a:t>
            </a:fld>
            <a:endParaRPr lang="en-US"/>
          </a:p>
        </p:txBody>
      </p:sp>
    </p:spTree>
    <p:extLst>
      <p:ext uri="{BB962C8B-B14F-4D97-AF65-F5344CB8AC3E}">
        <p14:creationId xmlns:p14="http://schemas.microsoft.com/office/powerpoint/2010/main" val="368556050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AC4DBC-09DD-BBBB-4EA1-96D95029E930}"/>
              </a:ext>
            </a:extLst>
          </p:cNvPr>
          <p:cNvSpPr>
            <a:spLocks noGrp="1"/>
          </p:cNvSpPr>
          <p:nvPr>
            <p:ph type="title" idx="4294967295"/>
          </p:nvPr>
        </p:nvSpPr>
        <p:spPr>
          <a:xfrm>
            <a:off x="1066800" y="457200"/>
            <a:ext cx="7772400" cy="533400"/>
          </a:xfrm>
        </p:spPr>
        <p:txBody>
          <a:bodyPr anchor="t">
            <a:noAutofit/>
          </a:bodyPr>
          <a:lstStyle/>
          <a:p>
            <a:r>
              <a:rPr lang="en-US" b="1" dirty="0">
                <a:solidFill>
                  <a:srgbClr val="AC4B6A"/>
                </a:solidFill>
              </a:rPr>
              <a:t>Long-Term Management </a:t>
            </a:r>
            <a:r>
              <a:rPr lang="en-US" b="1" dirty="0" smtClean="0">
                <a:solidFill>
                  <a:srgbClr val="AC4B6A"/>
                </a:solidFill>
              </a:rPr>
              <a:t>Post-</a:t>
            </a:r>
            <a:r>
              <a:rPr lang="en-US" b="1" dirty="0" err="1" smtClean="0">
                <a:solidFill>
                  <a:srgbClr val="AC4B6A"/>
                </a:solidFill>
              </a:rPr>
              <a:t>STEMI</a:t>
            </a:r>
            <a:endParaRPr lang="en-IN" dirty="0">
              <a:solidFill>
                <a:srgbClr val="AC4B6A"/>
              </a:solidFill>
            </a:endParaRPr>
          </a:p>
        </p:txBody>
      </p:sp>
      <p:sp>
        <p:nvSpPr>
          <p:cNvPr id="3" name="Content Placeholder 2">
            <a:extLst>
              <a:ext uri="{FF2B5EF4-FFF2-40B4-BE49-F238E27FC236}">
                <a16:creationId xmlns:a16="http://schemas.microsoft.com/office/drawing/2014/main" id="{1213A898-5C13-5B7B-C122-4191FED40D92}"/>
              </a:ext>
            </a:extLst>
          </p:cNvPr>
          <p:cNvSpPr>
            <a:spLocks noGrp="1"/>
          </p:cNvSpPr>
          <p:nvPr>
            <p:ph idx="4294967295"/>
          </p:nvPr>
        </p:nvSpPr>
        <p:spPr>
          <a:xfrm>
            <a:off x="1143000" y="1524000"/>
            <a:ext cx="8382000" cy="2819400"/>
          </a:xfrm>
        </p:spPr>
        <p:txBody>
          <a:bodyPr>
            <a:normAutofit/>
          </a:bodyPr>
          <a:lstStyle/>
          <a:p>
            <a:pPr marL="447675" indent="-447675">
              <a:lnSpc>
                <a:spcPct val="120000"/>
              </a:lnSpc>
              <a:spcBef>
                <a:spcPts val="1800"/>
              </a:spcBef>
              <a:buClr>
                <a:srgbClr val="AC4B6A"/>
              </a:buClr>
              <a:buFont typeface="Wingdings" panose="05000000000000000000" pitchFamily="2" charset="2"/>
              <a:buChar char="§"/>
            </a:pPr>
            <a:r>
              <a:rPr lang="en-US" sz="2400" b="1" dirty="0">
                <a:solidFill>
                  <a:srgbClr val="AC4B6A"/>
                </a:solidFill>
              </a:rPr>
              <a:t>Medications:</a:t>
            </a:r>
            <a:r>
              <a:rPr lang="en-US" sz="2400" dirty="0">
                <a:solidFill>
                  <a:srgbClr val="AC4B6A"/>
                </a:solidFill>
              </a:rPr>
              <a:t> </a:t>
            </a:r>
            <a:r>
              <a:rPr lang="en-US" sz="2400" dirty="0"/>
              <a:t>Take prescribed medications to prevent future heart attacks.</a:t>
            </a:r>
          </a:p>
          <a:p>
            <a:pPr marL="447675" indent="-447675">
              <a:lnSpc>
                <a:spcPct val="120000"/>
              </a:lnSpc>
              <a:spcBef>
                <a:spcPts val="1800"/>
              </a:spcBef>
              <a:buClr>
                <a:srgbClr val="AC4B6A"/>
              </a:buClr>
              <a:buFont typeface="Wingdings" panose="05000000000000000000" pitchFamily="2" charset="2"/>
              <a:buChar char="§"/>
            </a:pPr>
            <a:r>
              <a:rPr lang="en-US" sz="2400" b="1" dirty="0">
                <a:solidFill>
                  <a:schemeClr val="accent6">
                    <a:lumMod val="75000"/>
                  </a:schemeClr>
                </a:solidFill>
              </a:rPr>
              <a:t>Follow-Up Care:</a:t>
            </a:r>
            <a:r>
              <a:rPr lang="en-US" sz="2400" dirty="0">
                <a:solidFill>
                  <a:schemeClr val="accent6">
                    <a:lumMod val="75000"/>
                  </a:schemeClr>
                </a:solidFill>
              </a:rPr>
              <a:t> </a:t>
            </a:r>
            <a:r>
              <a:rPr lang="en-US" sz="2400" dirty="0"/>
              <a:t>Regular follow-up with a healthcare provider.</a:t>
            </a:r>
          </a:p>
          <a:p>
            <a:pPr marL="447675" indent="-447675">
              <a:lnSpc>
                <a:spcPct val="120000"/>
              </a:lnSpc>
              <a:spcBef>
                <a:spcPts val="1800"/>
              </a:spcBef>
              <a:buClr>
                <a:srgbClr val="AC4B6A"/>
              </a:buClr>
              <a:buFont typeface="Wingdings" panose="05000000000000000000" pitchFamily="2" charset="2"/>
              <a:buChar char="§"/>
            </a:pPr>
            <a:r>
              <a:rPr lang="en-US" sz="2400" b="1" dirty="0">
                <a:solidFill>
                  <a:schemeClr val="accent1">
                    <a:lumMod val="75000"/>
                  </a:schemeClr>
                </a:solidFill>
              </a:rPr>
              <a:t>Cardiac Rehabilitation:</a:t>
            </a:r>
            <a:r>
              <a:rPr lang="en-US" sz="2400" dirty="0">
                <a:solidFill>
                  <a:schemeClr val="accent1">
                    <a:lumMod val="75000"/>
                  </a:schemeClr>
                </a:solidFill>
              </a:rPr>
              <a:t> </a:t>
            </a:r>
            <a:r>
              <a:rPr lang="en-US" sz="2400" dirty="0"/>
              <a:t>Participate in a cardiac rehab program to recover and improve heart health</a:t>
            </a:r>
            <a:r>
              <a:rPr lang="en-US" sz="2400" dirty="0" smtClean="0"/>
              <a:t>.</a:t>
            </a:r>
            <a:endParaRPr lang="en-IN" sz="2400" dirty="0"/>
          </a:p>
        </p:txBody>
      </p:sp>
      <p:sp>
        <p:nvSpPr>
          <p:cNvPr id="5" name="Slide Number Placeholder 4"/>
          <p:cNvSpPr>
            <a:spLocks noGrp="1"/>
          </p:cNvSpPr>
          <p:nvPr>
            <p:ph type="sldNum" sz="quarter" idx="12"/>
          </p:nvPr>
        </p:nvSpPr>
        <p:spPr/>
        <p:txBody>
          <a:bodyPr/>
          <a:lstStyle/>
          <a:p>
            <a:fld id="{B6F15528-21DE-4FAA-801E-634DDDAF4B2B}" type="slidenum">
              <a:rPr lang="en-US" smtClean="0"/>
              <a:pPr/>
              <a:t>11</a:t>
            </a:fld>
            <a:endParaRPr lang="en-US"/>
          </a:p>
        </p:txBody>
      </p:sp>
    </p:spTree>
    <p:extLst>
      <p:ext uri="{BB962C8B-B14F-4D97-AF65-F5344CB8AC3E}">
        <p14:creationId xmlns:p14="http://schemas.microsoft.com/office/powerpoint/2010/main" val="84379510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066800" y="1295400"/>
            <a:ext cx="9829800" cy="4175125"/>
          </a:xfrm>
          <a:prstGeom prst="roundRect">
            <a:avLst>
              <a:gd name="adj" fmla="val 799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 name="Title 1">
            <a:extLst>
              <a:ext uri="{FF2B5EF4-FFF2-40B4-BE49-F238E27FC236}">
                <a16:creationId xmlns:a16="http://schemas.microsoft.com/office/drawing/2014/main" id="{1181B3F8-756C-E71C-1150-C6DC58D8831E}"/>
              </a:ext>
            </a:extLst>
          </p:cNvPr>
          <p:cNvSpPr>
            <a:spLocks noGrp="1"/>
          </p:cNvSpPr>
          <p:nvPr>
            <p:ph type="title" idx="4294967295"/>
          </p:nvPr>
        </p:nvSpPr>
        <p:spPr>
          <a:xfrm>
            <a:off x="990600" y="304800"/>
            <a:ext cx="2819400" cy="854075"/>
          </a:xfrm>
        </p:spPr>
        <p:txBody>
          <a:bodyPr>
            <a:noAutofit/>
          </a:bodyPr>
          <a:lstStyle/>
          <a:p>
            <a:r>
              <a:rPr lang="en-US" b="1" dirty="0" smtClean="0">
                <a:solidFill>
                  <a:srgbClr val="AC4B6A"/>
                </a:solidFill>
              </a:rPr>
              <a:t>Conclusion</a:t>
            </a:r>
            <a:endParaRPr lang="en-IN" dirty="0">
              <a:solidFill>
                <a:srgbClr val="AC4B6A"/>
              </a:solidFill>
            </a:endParaRPr>
          </a:p>
        </p:txBody>
      </p:sp>
      <p:sp>
        <p:nvSpPr>
          <p:cNvPr id="3" name="Content Placeholder 2">
            <a:extLst>
              <a:ext uri="{FF2B5EF4-FFF2-40B4-BE49-F238E27FC236}">
                <a16:creationId xmlns:a16="http://schemas.microsoft.com/office/drawing/2014/main" id="{981EE4F8-F140-0A0A-3298-45ADA1995C56}"/>
              </a:ext>
            </a:extLst>
          </p:cNvPr>
          <p:cNvSpPr>
            <a:spLocks noGrp="1"/>
          </p:cNvSpPr>
          <p:nvPr>
            <p:ph idx="4294967295"/>
          </p:nvPr>
        </p:nvSpPr>
        <p:spPr>
          <a:xfrm>
            <a:off x="1371600" y="1584325"/>
            <a:ext cx="8905875" cy="3200400"/>
          </a:xfrm>
        </p:spPr>
        <p:txBody>
          <a:bodyPr>
            <a:normAutofit/>
          </a:bodyPr>
          <a:lstStyle/>
          <a:p>
            <a:pPr>
              <a:lnSpc>
                <a:spcPct val="120000"/>
              </a:lnSpc>
              <a:spcBef>
                <a:spcPts val="1800"/>
              </a:spcBef>
              <a:buClr>
                <a:srgbClr val="AC4B6A"/>
              </a:buClr>
              <a:buFont typeface="Arial" panose="020B0604020202020204" pitchFamily="34" charset="0"/>
              <a:buChar char="•"/>
            </a:pPr>
            <a:r>
              <a:rPr lang="en-US" sz="2400" b="1" dirty="0">
                <a:solidFill>
                  <a:schemeClr val="accent1">
                    <a:lumMod val="75000"/>
                  </a:schemeClr>
                </a:solidFill>
                <a:latin typeface="Arial" panose="020B0604020202020204" pitchFamily="34" charset="0"/>
                <a:cs typeface="Arial" panose="020B0604020202020204" pitchFamily="34" charset="0"/>
              </a:rPr>
              <a:t>Summary:</a:t>
            </a:r>
            <a:r>
              <a:rPr lang="en-US" sz="2400" dirty="0">
                <a:solidFill>
                  <a:schemeClr val="accent1">
                    <a:lumMod val="75000"/>
                  </a:schemeClr>
                </a:solidFill>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STEMI is a serious type of heart attack requiring immediate medical attention.</a:t>
            </a:r>
          </a:p>
          <a:p>
            <a:pPr>
              <a:lnSpc>
                <a:spcPct val="120000"/>
              </a:lnSpc>
              <a:spcBef>
                <a:spcPts val="1800"/>
              </a:spcBef>
              <a:buClr>
                <a:srgbClr val="AC4B6A"/>
              </a:buClr>
              <a:buFont typeface="Arial" panose="020B0604020202020204" pitchFamily="34" charset="0"/>
              <a:buChar char="•"/>
            </a:pPr>
            <a:r>
              <a:rPr lang="en-US" sz="2400" b="1" dirty="0">
                <a:solidFill>
                  <a:srgbClr val="7030A0"/>
                </a:solidFill>
                <a:latin typeface="Arial" panose="020B0604020202020204" pitchFamily="34" charset="0"/>
                <a:cs typeface="Arial" panose="020B0604020202020204" pitchFamily="34" charset="0"/>
              </a:rPr>
              <a:t>Key Points:</a:t>
            </a:r>
            <a:r>
              <a:rPr lang="en-US" sz="2400" dirty="0">
                <a:solidFill>
                  <a:srgbClr val="7030A0"/>
                </a:solidFill>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Recognize symptoms early, take preventive measures, and follow medical advice for long-term health.</a:t>
            </a:r>
          </a:p>
          <a:p>
            <a:pPr>
              <a:lnSpc>
                <a:spcPct val="120000"/>
              </a:lnSpc>
              <a:spcBef>
                <a:spcPts val="1800"/>
              </a:spcBef>
              <a:buClr>
                <a:srgbClr val="AC4B6A"/>
              </a:buClr>
              <a:buFont typeface="Arial" panose="020B0604020202020204" pitchFamily="34" charset="0"/>
              <a:buChar char="•"/>
            </a:pPr>
            <a:r>
              <a:rPr lang="en-US" sz="2400" b="1" dirty="0">
                <a:solidFill>
                  <a:schemeClr val="accent6">
                    <a:lumMod val="75000"/>
                  </a:schemeClr>
                </a:solidFill>
                <a:latin typeface="Arial" panose="020B0604020202020204" pitchFamily="34" charset="0"/>
                <a:cs typeface="Arial" panose="020B0604020202020204" pitchFamily="34" charset="0"/>
              </a:rPr>
              <a:t>Reminder:</a:t>
            </a:r>
            <a:r>
              <a:rPr lang="en-US" sz="2400" dirty="0">
                <a:solidFill>
                  <a:schemeClr val="accent6">
                    <a:lumMod val="75000"/>
                  </a:schemeClr>
                </a:solidFill>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Healthy lifestyle choices can significantly reduce the risk of </a:t>
            </a:r>
            <a:r>
              <a:rPr lang="en-US" sz="2400" dirty="0" err="1">
                <a:latin typeface="Arial" panose="020B0604020202020204" pitchFamily="34" charset="0"/>
                <a:cs typeface="Arial" panose="020B0604020202020204" pitchFamily="34" charset="0"/>
              </a:rPr>
              <a:t>STEMI</a:t>
            </a:r>
            <a:r>
              <a:rPr lang="en-US" sz="2400" dirty="0" smtClean="0">
                <a:latin typeface="Arial" panose="020B0604020202020204" pitchFamily="34" charset="0"/>
                <a:cs typeface="Arial" panose="020B0604020202020204" pitchFamily="34" charset="0"/>
              </a:rPr>
              <a:t>.</a:t>
            </a:r>
            <a:endParaRPr lang="en-IN" sz="2400" dirty="0">
              <a:latin typeface="Arial" panose="020B0604020202020204" pitchFamily="34" charset="0"/>
              <a:cs typeface="Arial" panose="020B0604020202020204" pitchFamily="34" charset="0"/>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pPr/>
              <a:t>12</a:t>
            </a:fld>
            <a:endParaRPr lang="en-US"/>
          </a:p>
        </p:txBody>
      </p:sp>
    </p:spTree>
    <p:extLst>
      <p:ext uri="{BB962C8B-B14F-4D97-AF65-F5344CB8AC3E}">
        <p14:creationId xmlns:p14="http://schemas.microsoft.com/office/powerpoint/2010/main" val="426589163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066800" y="1219200"/>
            <a:ext cx="7010400" cy="52578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 name="Title 1">
            <a:extLst>
              <a:ext uri="{FF2B5EF4-FFF2-40B4-BE49-F238E27FC236}">
                <a16:creationId xmlns:a16="http://schemas.microsoft.com/office/drawing/2014/main" id="{F19D4BF8-C348-66BB-C194-689AC7F86C96}"/>
              </a:ext>
            </a:extLst>
          </p:cNvPr>
          <p:cNvSpPr>
            <a:spLocks noGrp="1"/>
          </p:cNvSpPr>
          <p:nvPr>
            <p:ph type="title" idx="4294967295"/>
          </p:nvPr>
        </p:nvSpPr>
        <p:spPr>
          <a:xfrm>
            <a:off x="1143000" y="228600"/>
            <a:ext cx="4343400" cy="854075"/>
          </a:xfrm>
        </p:spPr>
        <p:txBody>
          <a:bodyPr/>
          <a:lstStyle/>
          <a:p>
            <a:r>
              <a:rPr lang="en-US" dirty="0">
                <a:solidFill>
                  <a:srgbClr val="AC4B6A"/>
                </a:solidFill>
              </a:rPr>
              <a:t>Chest </a:t>
            </a:r>
            <a:r>
              <a:rPr lang="en-US" dirty="0" smtClean="0">
                <a:solidFill>
                  <a:srgbClr val="AC4B6A"/>
                </a:solidFill>
              </a:rPr>
              <a:t>Pain </a:t>
            </a:r>
            <a:r>
              <a:rPr lang="en-US" dirty="0">
                <a:solidFill>
                  <a:srgbClr val="AC4B6A"/>
                </a:solidFill>
              </a:rPr>
              <a:t>of STEMI</a:t>
            </a:r>
            <a:endParaRPr lang="en-IN" dirty="0">
              <a:solidFill>
                <a:srgbClr val="AC4B6A"/>
              </a:solidFill>
            </a:endParaRPr>
          </a:p>
        </p:txBody>
      </p:sp>
      <p:sp>
        <p:nvSpPr>
          <p:cNvPr id="3" name="Content Placeholder 2">
            <a:extLst>
              <a:ext uri="{FF2B5EF4-FFF2-40B4-BE49-F238E27FC236}">
                <a16:creationId xmlns:a16="http://schemas.microsoft.com/office/drawing/2014/main" id="{69F81052-0E13-1940-2993-E7B2280C63E2}"/>
              </a:ext>
            </a:extLst>
          </p:cNvPr>
          <p:cNvSpPr>
            <a:spLocks noGrp="1"/>
          </p:cNvSpPr>
          <p:nvPr>
            <p:ph idx="4294967295"/>
          </p:nvPr>
        </p:nvSpPr>
        <p:spPr>
          <a:xfrm>
            <a:off x="1219200" y="1295400"/>
            <a:ext cx="5029200" cy="5562600"/>
          </a:xfrm>
        </p:spPr>
        <p:txBody>
          <a:bodyPr>
            <a:normAutofit/>
          </a:bodyPr>
          <a:lstStyle/>
          <a:p>
            <a:pPr marL="0" indent="0">
              <a:lnSpc>
                <a:spcPct val="120000"/>
              </a:lnSpc>
              <a:buNone/>
            </a:pPr>
            <a:r>
              <a:rPr lang="en-US" sz="2400" dirty="0">
                <a:solidFill>
                  <a:schemeClr val="bg1"/>
                </a:solidFill>
                <a:latin typeface="Arial" panose="020B0604020202020204" pitchFamily="34" charset="0"/>
                <a:cs typeface="Arial" panose="020B0604020202020204" pitchFamily="34" charset="0"/>
              </a:rPr>
              <a:t>Acute severe retrosternal chest discomfort which is perceived as a pressure or heaviness lasting for more than 20 minutes with or without radiation to arms, back, neck, jaw, or epigastrium, is the most common presentation of STEMI. It is often accompanied by shortness of breath, sweating, nausea, light-headedness and weakness. </a:t>
            </a:r>
            <a:endParaRPr lang="en-IN" sz="2400" dirty="0">
              <a:solidFill>
                <a:schemeClr val="bg1"/>
              </a:solidFill>
              <a:latin typeface="Arial" panose="020B0604020202020204" pitchFamily="34" charset="0"/>
              <a:cs typeface="Arial" panose="020B0604020202020204" pitchFamily="34"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00800" y="1981200"/>
            <a:ext cx="5238750" cy="349567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Slide Number Placeholder 5"/>
          <p:cNvSpPr>
            <a:spLocks noGrp="1"/>
          </p:cNvSpPr>
          <p:nvPr>
            <p:ph type="sldNum" sz="quarter" idx="12"/>
          </p:nvPr>
        </p:nvSpPr>
        <p:spPr/>
        <p:txBody>
          <a:bodyPr/>
          <a:lstStyle/>
          <a:p>
            <a:fld id="{B6F15528-21DE-4FAA-801E-634DDDAF4B2B}" type="slidenum">
              <a:rPr lang="en-US" smtClean="0"/>
              <a:pPr/>
              <a:t>13</a:t>
            </a:fld>
            <a:endParaRPr lang="en-US"/>
          </a:p>
        </p:txBody>
      </p:sp>
    </p:spTree>
    <p:extLst>
      <p:ext uri="{BB962C8B-B14F-4D97-AF65-F5344CB8AC3E}">
        <p14:creationId xmlns:p14="http://schemas.microsoft.com/office/powerpoint/2010/main" val="172806333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5CC94A-9923-75FB-7D8B-D2476F0716EC}"/>
              </a:ext>
            </a:extLst>
          </p:cNvPr>
          <p:cNvSpPr>
            <a:spLocks noGrp="1"/>
          </p:cNvSpPr>
          <p:nvPr>
            <p:ph type="title" idx="4294967295"/>
          </p:nvPr>
        </p:nvSpPr>
        <p:spPr>
          <a:xfrm>
            <a:off x="1371600" y="228600"/>
            <a:ext cx="10515600" cy="854075"/>
          </a:xfrm>
        </p:spPr>
        <p:txBody>
          <a:bodyPr/>
          <a:lstStyle/>
          <a:p>
            <a:r>
              <a:rPr lang="en-US" dirty="0">
                <a:solidFill>
                  <a:srgbClr val="AC4B6A"/>
                </a:solidFill>
              </a:rPr>
              <a:t>Associated </a:t>
            </a:r>
            <a:r>
              <a:rPr lang="en-US" dirty="0" smtClean="0">
                <a:solidFill>
                  <a:srgbClr val="AC4B6A"/>
                </a:solidFill>
              </a:rPr>
              <a:t>Symptoms</a:t>
            </a:r>
            <a:endParaRPr lang="en-IN" dirty="0">
              <a:solidFill>
                <a:srgbClr val="AC4B6A"/>
              </a:solidFill>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43902" y="1350944"/>
            <a:ext cx="1655785" cy="1655785"/>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99455" y="1272649"/>
            <a:ext cx="1734080" cy="1734080"/>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05800" y="1246853"/>
            <a:ext cx="1656050" cy="1656050"/>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43902" y="3615738"/>
            <a:ext cx="2466050" cy="2466050"/>
          </a:xfrm>
          <a:prstGeom prst="rect">
            <a:avLst/>
          </a:prstGeom>
        </p:spPr>
      </p:pic>
      <p:sp>
        <p:nvSpPr>
          <p:cNvPr id="9" name="Rectangle 8"/>
          <p:cNvSpPr/>
          <p:nvPr/>
        </p:nvSpPr>
        <p:spPr>
          <a:xfrm>
            <a:off x="1295400" y="3009932"/>
            <a:ext cx="2428870" cy="369332"/>
          </a:xfrm>
          <a:prstGeom prst="rect">
            <a:avLst/>
          </a:prstGeom>
        </p:spPr>
        <p:txBody>
          <a:bodyPr wrap="none">
            <a:spAutoFit/>
          </a:bodyPr>
          <a:lstStyle/>
          <a:p>
            <a:r>
              <a:rPr lang="en-US" b="1" dirty="0">
                <a:latin typeface="Arial" panose="020B0604020202020204" pitchFamily="34" charset="0"/>
                <a:cs typeface="Arial" panose="020B0604020202020204" pitchFamily="34" charset="0"/>
              </a:rPr>
              <a:t>Shortness of breath </a:t>
            </a:r>
            <a:endParaRPr lang="en-US" b="1" dirty="0">
              <a:latin typeface="Arial" panose="020B0604020202020204" pitchFamily="34" charset="0"/>
              <a:cs typeface="Arial" panose="020B0604020202020204" pitchFamily="34" charset="0"/>
            </a:endParaRPr>
          </a:p>
        </p:txBody>
      </p:sp>
      <p:sp>
        <p:nvSpPr>
          <p:cNvPr id="10" name="Rectangle 9"/>
          <p:cNvSpPr/>
          <p:nvPr/>
        </p:nvSpPr>
        <p:spPr>
          <a:xfrm>
            <a:off x="5386036" y="3009932"/>
            <a:ext cx="1261884" cy="369332"/>
          </a:xfrm>
          <a:prstGeom prst="rect">
            <a:avLst/>
          </a:prstGeom>
        </p:spPr>
        <p:txBody>
          <a:bodyPr wrap="none">
            <a:spAutoFit/>
          </a:bodyPr>
          <a:lstStyle/>
          <a:p>
            <a:r>
              <a:rPr lang="en-US" b="1" dirty="0">
                <a:latin typeface="Arial" panose="020B0604020202020204" pitchFamily="34" charset="0"/>
                <a:cs typeface="Arial" panose="020B0604020202020204" pitchFamily="34" charset="0"/>
              </a:rPr>
              <a:t>Sweating </a:t>
            </a:r>
            <a:endParaRPr lang="en-US" b="1" dirty="0">
              <a:latin typeface="Arial" panose="020B0604020202020204" pitchFamily="34" charset="0"/>
              <a:cs typeface="Arial" panose="020B0604020202020204" pitchFamily="34" charset="0"/>
            </a:endParaRPr>
          </a:p>
        </p:txBody>
      </p:sp>
      <p:sp>
        <p:nvSpPr>
          <p:cNvPr id="11" name="Rectangle 10"/>
          <p:cNvSpPr/>
          <p:nvPr/>
        </p:nvSpPr>
        <p:spPr>
          <a:xfrm>
            <a:off x="7673324" y="3009932"/>
            <a:ext cx="2595582" cy="369332"/>
          </a:xfrm>
          <a:prstGeom prst="rect">
            <a:avLst/>
          </a:prstGeom>
        </p:spPr>
        <p:txBody>
          <a:bodyPr wrap="none">
            <a:spAutoFit/>
          </a:bodyPr>
          <a:lstStyle/>
          <a:p>
            <a:r>
              <a:rPr lang="en-US" b="1" dirty="0">
                <a:latin typeface="Arial" panose="020B0604020202020204" pitchFamily="34" charset="0"/>
                <a:cs typeface="Arial" panose="020B0604020202020204" pitchFamily="34" charset="0"/>
              </a:rPr>
              <a:t>Syncope or dizziness </a:t>
            </a:r>
            <a:endParaRPr lang="en-US" b="1" dirty="0">
              <a:latin typeface="Arial" panose="020B0604020202020204" pitchFamily="34" charset="0"/>
              <a:cs typeface="Arial" panose="020B0604020202020204" pitchFamily="34" charset="0"/>
            </a:endParaRPr>
          </a:p>
        </p:txBody>
      </p:sp>
      <p:sp>
        <p:nvSpPr>
          <p:cNvPr id="12" name="Rectangle 11"/>
          <p:cNvSpPr/>
          <p:nvPr/>
        </p:nvSpPr>
        <p:spPr>
          <a:xfrm>
            <a:off x="2286000" y="5883752"/>
            <a:ext cx="1364476" cy="369332"/>
          </a:xfrm>
          <a:prstGeom prst="rect">
            <a:avLst/>
          </a:prstGeom>
        </p:spPr>
        <p:txBody>
          <a:bodyPr wrap="none">
            <a:spAutoFit/>
          </a:bodyPr>
          <a:lstStyle/>
          <a:p>
            <a:r>
              <a:rPr lang="en-US" b="1" dirty="0">
                <a:latin typeface="Arial" panose="020B0604020202020204" pitchFamily="34" charset="0"/>
                <a:cs typeface="Arial" panose="020B0604020202020204" pitchFamily="34" charset="0"/>
              </a:rPr>
              <a:t>Palpitation</a:t>
            </a:r>
          </a:p>
        </p:txBody>
      </p:sp>
      <p:sp>
        <p:nvSpPr>
          <p:cNvPr id="13" name="Rectangle 12"/>
          <p:cNvSpPr/>
          <p:nvPr/>
        </p:nvSpPr>
        <p:spPr>
          <a:xfrm>
            <a:off x="5539627" y="5883752"/>
            <a:ext cx="3142720" cy="369332"/>
          </a:xfrm>
          <a:prstGeom prst="rect">
            <a:avLst/>
          </a:prstGeom>
        </p:spPr>
        <p:txBody>
          <a:bodyPr wrap="none">
            <a:spAutoFit/>
          </a:bodyPr>
          <a:lstStyle/>
          <a:p>
            <a:r>
              <a:rPr lang="en-US" b="1" dirty="0">
                <a:latin typeface="Arial" panose="020B0604020202020204" pitchFamily="34" charset="0"/>
                <a:cs typeface="Arial" panose="020B0604020202020204" pitchFamily="34" charset="0"/>
              </a:rPr>
              <a:t>Vomiting or pain abdomen </a:t>
            </a:r>
            <a:endParaRPr lang="en-IN" b="1" dirty="0">
              <a:latin typeface="Arial" panose="020B0604020202020204" pitchFamily="34" charset="0"/>
              <a:cs typeface="Arial" panose="020B0604020202020204" pitchFamily="34" charset="0"/>
            </a:endParaRPr>
          </a:p>
        </p:txBody>
      </p:sp>
      <p:pic>
        <p:nvPicPr>
          <p:cNvPr id="14" name="Picture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281283" y="3737261"/>
            <a:ext cx="2086840" cy="2086840"/>
          </a:xfrm>
          <a:prstGeom prst="rect">
            <a:avLst/>
          </a:prstGeom>
        </p:spPr>
      </p:pic>
      <p:pic>
        <p:nvPicPr>
          <p:cNvPr id="15" name="Picture 1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389921" y="3911617"/>
            <a:ext cx="1837086" cy="1837086"/>
          </a:xfrm>
          <a:prstGeom prst="rect">
            <a:avLst/>
          </a:prstGeom>
        </p:spPr>
      </p:pic>
      <p:sp>
        <p:nvSpPr>
          <p:cNvPr id="16" name="Slide Number Placeholder 15"/>
          <p:cNvSpPr>
            <a:spLocks noGrp="1"/>
          </p:cNvSpPr>
          <p:nvPr>
            <p:ph type="sldNum" sz="quarter" idx="12"/>
          </p:nvPr>
        </p:nvSpPr>
        <p:spPr/>
        <p:txBody>
          <a:bodyPr/>
          <a:lstStyle/>
          <a:p>
            <a:fld id="{B6F15528-21DE-4FAA-801E-634DDDAF4B2B}" type="slidenum">
              <a:rPr lang="en-US" smtClean="0"/>
              <a:pPr/>
              <a:t>14</a:t>
            </a:fld>
            <a:endParaRPr lang="en-US"/>
          </a:p>
        </p:txBody>
      </p:sp>
    </p:spTree>
    <p:extLst>
      <p:ext uri="{BB962C8B-B14F-4D97-AF65-F5344CB8AC3E}">
        <p14:creationId xmlns:p14="http://schemas.microsoft.com/office/powerpoint/2010/main" val="321497965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3510D9-EE54-61A2-D3CB-770347FB3812}"/>
              </a:ext>
            </a:extLst>
          </p:cNvPr>
          <p:cNvSpPr>
            <a:spLocks noGrp="1"/>
          </p:cNvSpPr>
          <p:nvPr>
            <p:ph type="title" idx="4294967295"/>
          </p:nvPr>
        </p:nvSpPr>
        <p:spPr>
          <a:xfrm>
            <a:off x="1219200" y="152400"/>
            <a:ext cx="8229600" cy="914400"/>
          </a:xfrm>
        </p:spPr>
        <p:txBody>
          <a:bodyPr>
            <a:normAutofit/>
          </a:bodyPr>
          <a:lstStyle/>
          <a:p>
            <a:r>
              <a:rPr lang="en-IN" dirty="0" smtClean="0">
                <a:solidFill>
                  <a:srgbClr val="AC4B6A"/>
                </a:solidFill>
              </a:rPr>
              <a:t>High Risk Individuals</a:t>
            </a:r>
            <a:endParaRPr lang="en-IN" dirty="0">
              <a:solidFill>
                <a:srgbClr val="AC4B6A"/>
              </a:solidFill>
            </a:endParaRPr>
          </a:p>
        </p:txBody>
      </p:sp>
      <p:sp>
        <p:nvSpPr>
          <p:cNvPr id="3" name="Content Placeholder 2">
            <a:extLst>
              <a:ext uri="{FF2B5EF4-FFF2-40B4-BE49-F238E27FC236}">
                <a16:creationId xmlns:a16="http://schemas.microsoft.com/office/drawing/2014/main" id="{2B248E95-D2DD-056D-C8D4-5A97D2948099}"/>
              </a:ext>
            </a:extLst>
          </p:cNvPr>
          <p:cNvSpPr>
            <a:spLocks noGrp="1"/>
          </p:cNvSpPr>
          <p:nvPr>
            <p:ph idx="4294967295"/>
          </p:nvPr>
        </p:nvSpPr>
        <p:spPr>
          <a:xfrm>
            <a:off x="1333500" y="1524000"/>
            <a:ext cx="8001000" cy="4800600"/>
          </a:xfrm>
        </p:spPr>
        <p:txBody>
          <a:bodyPr>
            <a:normAutofit lnSpcReduction="10000"/>
          </a:bodyPr>
          <a:lstStyle/>
          <a:p>
            <a:pPr marL="0" indent="0">
              <a:lnSpc>
                <a:spcPct val="120000"/>
              </a:lnSpc>
              <a:spcBef>
                <a:spcPts val="1800"/>
              </a:spcBef>
              <a:buNone/>
            </a:pPr>
            <a:r>
              <a:rPr lang="en-US" sz="2300" dirty="0" smtClean="0">
                <a:latin typeface="Arial" panose="020B0604020202020204" pitchFamily="34" charset="0"/>
                <a:cs typeface="Arial" panose="020B0604020202020204" pitchFamily="34" charset="0"/>
              </a:rPr>
              <a:t>The </a:t>
            </a:r>
            <a:r>
              <a:rPr lang="en-US" sz="2300" dirty="0">
                <a:latin typeface="Arial" panose="020B0604020202020204" pitchFamily="34" charset="0"/>
                <a:cs typeface="Arial" panose="020B0604020202020204" pitchFamily="34" charset="0"/>
              </a:rPr>
              <a:t>following group of patients have a higher risk of complications including death-</a:t>
            </a:r>
          </a:p>
          <a:p>
            <a:pPr marL="361950" indent="-361950">
              <a:lnSpc>
                <a:spcPct val="120000"/>
              </a:lnSpc>
              <a:spcBef>
                <a:spcPts val="1800"/>
              </a:spcBef>
              <a:buClr>
                <a:srgbClr val="AC4B6A"/>
              </a:buClr>
              <a:buFont typeface="Wingdings" panose="05000000000000000000" pitchFamily="2" charset="2"/>
              <a:buChar char="§"/>
            </a:pPr>
            <a:r>
              <a:rPr lang="en-US" sz="2300" dirty="0">
                <a:latin typeface="Arial" panose="020B0604020202020204" pitchFamily="34" charset="0"/>
                <a:cs typeface="Arial" panose="020B0604020202020204" pitchFamily="34" charset="0"/>
              </a:rPr>
              <a:t>Old age (age &gt; 75 years of age) </a:t>
            </a:r>
          </a:p>
          <a:p>
            <a:pPr marL="361950" indent="-361950">
              <a:lnSpc>
                <a:spcPct val="120000"/>
              </a:lnSpc>
              <a:spcBef>
                <a:spcPts val="1800"/>
              </a:spcBef>
              <a:buClr>
                <a:srgbClr val="AC4B6A"/>
              </a:buClr>
              <a:buFont typeface="Wingdings" panose="05000000000000000000" pitchFamily="2" charset="2"/>
              <a:buChar char="§"/>
            </a:pPr>
            <a:r>
              <a:rPr lang="en-US" sz="2300" dirty="0" smtClean="0">
                <a:latin typeface="Arial" panose="020B0604020202020204" pitchFamily="34" charset="0"/>
                <a:cs typeface="Arial" panose="020B0604020202020204" pitchFamily="34" charset="0"/>
              </a:rPr>
              <a:t>Diabetes </a:t>
            </a:r>
            <a:r>
              <a:rPr lang="en-US" sz="2300" dirty="0">
                <a:latin typeface="Arial" panose="020B0604020202020204" pitchFamily="34" charset="0"/>
                <a:cs typeface="Arial" panose="020B0604020202020204" pitchFamily="34" charset="0"/>
              </a:rPr>
              <a:t>mellitus </a:t>
            </a:r>
          </a:p>
          <a:p>
            <a:pPr marL="361950" indent="-361950">
              <a:lnSpc>
                <a:spcPct val="120000"/>
              </a:lnSpc>
              <a:spcBef>
                <a:spcPts val="1800"/>
              </a:spcBef>
              <a:buClr>
                <a:srgbClr val="AC4B6A"/>
              </a:buClr>
              <a:buFont typeface="Wingdings" panose="05000000000000000000" pitchFamily="2" charset="2"/>
              <a:buChar char="§"/>
            </a:pPr>
            <a:r>
              <a:rPr lang="en-US" sz="2300" dirty="0" smtClean="0">
                <a:latin typeface="Arial" panose="020B0604020202020204" pitchFamily="34" charset="0"/>
                <a:cs typeface="Arial" panose="020B0604020202020204" pitchFamily="34" charset="0"/>
              </a:rPr>
              <a:t>Prior </a:t>
            </a:r>
            <a:r>
              <a:rPr lang="en-US" sz="2300" dirty="0">
                <a:latin typeface="Arial" panose="020B0604020202020204" pitchFamily="34" charset="0"/>
                <a:cs typeface="Arial" panose="020B0604020202020204" pitchFamily="34" charset="0"/>
              </a:rPr>
              <a:t>myocardial infarction or coronary revascularization </a:t>
            </a:r>
          </a:p>
          <a:p>
            <a:pPr marL="361950" indent="-361950">
              <a:lnSpc>
                <a:spcPct val="120000"/>
              </a:lnSpc>
              <a:spcBef>
                <a:spcPts val="1800"/>
              </a:spcBef>
              <a:buClr>
                <a:srgbClr val="AC4B6A"/>
              </a:buClr>
              <a:buFont typeface="Wingdings" panose="05000000000000000000" pitchFamily="2" charset="2"/>
              <a:buChar char="§"/>
            </a:pPr>
            <a:r>
              <a:rPr lang="en-US" sz="2300" dirty="0">
                <a:latin typeface="Arial" panose="020B0604020202020204" pitchFamily="34" charset="0"/>
                <a:cs typeface="Arial" panose="020B0604020202020204" pitchFamily="34" charset="0"/>
              </a:rPr>
              <a:t>Family history of CAD or unexplained sudden death </a:t>
            </a:r>
          </a:p>
          <a:p>
            <a:pPr marL="361950" indent="-361950">
              <a:lnSpc>
                <a:spcPct val="120000"/>
              </a:lnSpc>
              <a:spcBef>
                <a:spcPts val="1800"/>
              </a:spcBef>
              <a:buClr>
                <a:srgbClr val="AC4B6A"/>
              </a:buClr>
              <a:buFont typeface="Wingdings" panose="05000000000000000000" pitchFamily="2" charset="2"/>
              <a:buChar char="§"/>
            </a:pPr>
            <a:r>
              <a:rPr lang="en-US" sz="2300" dirty="0" smtClean="0">
                <a:latin typeface="Arial" panose="020B0604020202020204" pitchFamily="34" charset="0"/>
                <a:cs typeface="Arial" panose="020B0604020202020204" pitchFamily="34" charset="0"/>
              </a:rPr>
              <a:t>Renal </a:t>
            </a:r>
            <a:r>
              <a:rPr lang="en-US" sz="2300" dirty="0">
                <a:latin typeface="Arial" panose="020B0604020202020204" pitchFamily="34" charset="0"/>
                <a:cs typeface="Arial" panose="020B0604020202020204" pitchFamily="34" charset="0"/>
              </a:rPr>
              <a:t>insufficiency </a:t>
            </a:r>
          </a:p>
          <a:p>
            <a:pPr marL="361950" indent="-361950">
              <a:lnSpc>
                <a:spcPct val="120000"/>
              </a:lnSpc>
              <a:spcBef>
                <a:spcPts val="1800"/>
              </a:spcBef>
              <a:buClr>
                <a:srgbClr val="AC4B6A"/>
              </a:buClr>
              <a:buFont typeface="Wingdings" panose="05000000000000000000" pitchFamily="2" charset="2"/>
              <a:buChar char="§"/>
            </a:pPr>
            <a:r>
              <a:rPr lang="en-US" sz="2300" dirty="0" smtClean="0">
                <a:latin typeface="Arial" panose="020B0604020202020204" pitchFamily="34" charset="0"/>
                <a:cs typeface="Arial" panose="020B0604020202020204" pitchFamily="34" charset="0"/>
              </a:rPr>
              <a:t>Peripheral </a:t>
            </a:r>
            <a:r>
              <a:rPr lang="en-US" sz="2300" dirty="0">
                <a:latin typeface="Arial" panose="020B0604020202020204" pitchFamily="34" charset="0"/>
                <a:cs typeface="Arial" panose="020B0604020202020204" pitchFamily="34" charset="0"/>
              </a:rPr>
              <a:t>vascular </a:t>
            </a:r>
            <a:r>
              <a:rPr lang="en-US" sz="2300" dirty="0" smtClean="0">
                <a:latin typeface="Arial" panose="020B0604020202020204" pitchFamily="34" charset="0"/>
                <a:cs typeface="Arial" panose="020B0604020202020204" pitchFamily="34" charset="0"/>
              </a:rPr>
              <a:t>disease</a:t>
            </a:r>
            <a:endParaRPr lang="en-IN" sz="23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pPr/>
              <a:t>15</a:t>
            </a:fld>
            <a:endParaRPr lang="en-US"/>
          </a:p>
        </p:txBody>
      </p:sp>
    </p:spTree>
    <p:extLst>
      <p:ext uri="{BB962C8B-B14F-4D97-AF65-F5344CB8AC3E}">
        <p14:creationId xmlns:p14="http://schemas.microsoft.com/office/powerpoint/2010/main" val="161518117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219200" y="1295400"/>
            <a:ext cx="10972800" cy="4419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074" name="Title 1">
            <a:extLst>
              <a:ext uri="{FF2B5EF4-FFF2-40B4-BE49-F238E27FC236}">
                <a16:creationId xmlns:a16="http://schemas.microsoft.com/office/drawing/2014/main" id="{D0255320-E0D8-3C31-279E-9E432188E54D}"/>
              </a:ext>
            </a:extLst>
          </p:cNvPr>
          <p:cNvSpPr>
            <a:spLocks noGrp="1"/>
          </p:cNvSpPr>
          <p:nvPr>
            <p:ph type="title" idx="4294967295"/>
          </p:nvPr>
        </p:nvSpPr>
        <p:spPr>
          <a:xfrm>
            <a:off x="1447801" y="381000"/>
            <a:ext cx="3581400" cy="914400"/>
          </a:xfrm>
        </p:spPr>
        <p:txBody>
          <a:bodyPr/>
          <a:lstStyle/>
          <a:p>
            <a:r>
              <a:rPr lang="en-US" altLang="en-US" dirty="0">
                <a:solidFill>
                  <a:schemeClr val="accent5">
                    <a:lumMod val="75000"/>
                  </a:schemeClr>
                </a:solidFill>
              </a:rPr>
              <a:t>Background</a:t>
            </a:r>
          </a:p>
        </p:txBody>
      </p:sp>
      <p:sp>
        <p:nvSpPr>
          <p:cNvPr id="3075" name="Content Placeholder 2">
            <a:extLst>
              <a:ext uri="{FF2B5EF4-FFF2-40B4-BE49-F238E27FC236}">
                <a16:creationId xmlns:a16="http://schemas.microsoft.com/office/drawing/2014/main" id="{211F316F-6B3F-E364-4420-33AA1CB93BD8}"/>
              </a:ext>
            </a:extLst>
          </p:cNvPr>
          <p:cNvSpPr>
            <a:spLocks noGrp="1"/>
          </p:cNvSpPr>
          <p:nvPr>
            <p:ph idx="4294967295"/>
          </p:nvPr>
        </p:nvSpPr>
        <p:spPr>
          <a:xfrm>
            <a:off x="1447800" y="1600200"/>
            <a:ext cx="10210799" cy="3733800"/>
          </a:xfrm>
        </p:spPr>
        <p:txBody>
          <a:bodyPr>
            <a:normAutofit/>
          </a:bodyPr>
          <a:lstStyle/>
          <a:p>
            <a:pPr marL="447675" indent="-447675">
              <a:lnSpc>
                <a:spcPct val="120000"/>
              </a:lnSpc>
              <a:spcBef>
                <a:spcPts val="1200"/>
              </a:spcBef>
              <a:buClr>
                <a:srgbClr val="AC4B6A"/>
              </a:buClr>
              <a:buFont typeface="Wingdings" panose="05000000000000000000" pitchFamily="2" charset="2"/>
              <a:buChar char="§"/>
            </a:pPr>
            <a:r>
              <a:rPr lang="en-US" altLang="en-US" sz="2200" dirty="0">
                <a:latin typeface="Arial" panose="020B0604020202020204" pitchFamily="34" charset="0"/>
                <a:cs typeface="Arial" panose="020B0604020202020204" pitchFamily="34" charset="0"/>
              </a:rPr>
              <a:t>STEMI is the commonest cause of ACS in low income country.</a:t>
            </a:r>
          </a:p>
          <a:p>
            <a:pPr marL="447675" indent="-447675">
              <a:lnSpc>
                <a:spcPct val="120000"/>
              </a:lnSpc>
              <a:spcBef>
                <a:spcPts val="1200"/>
              </a:spcBef>
              <a:buClr>
                <a:srgbClr val="AC4B6A"/>
              </a:buClr>
              <a:buFont typeface="Wingdings" panose="05000000000000000000" pitchFamily="2" charset="2"/>
              <a:buChar char="§"/>
            </a:pPr>
            <a:r>
              <a:rPr lang="en-US" altLang="en-US" sz="2200" dirty="0">
                <a:latin typeface="Arial" panose="020B0604020202020204" pitchFamily="34" charset="0"/>
                <a:cs typeface="Arial" panose="020B0604020202020204" pitchFamily="34" charset="0"/>
              </a:rPr>
              <a:t>Atherothrombotic occlusion is the underlying cause of STEMI.</a:t>
            </a:r>
          </a:p>
          <a:p>
            <a:pPr marL="447675" indent="-447675">
              <a:lnSpc>
                <a:spcPct val="120000"/>
              </a:lnSpc>
              <a:spcBef>
                <a:spcPts val="1200"/>
              </a:spcBef>
              <a:buClr>
                <a:srgbClr val="AC4B6A"/>
              </a:buClr>
              <a:buFont typeface="Wingdings" panose="05000000000000000000" pitchFamily="2" charset="2"/>
              <a:buChar char="§"/>
            </a:pPr>
            <a:r>
              <a:rPr lang="en-US" altLang="en-US" sz="2200" dirty="0">
                <a:latin typeface="Arial" panose="020B0604020202020204" pitchFamily="34" charset="0"/>
                <a:cs typeface="Arial" panose="020B0604020202020204" pitchFamily="34" charset="0"/>
              </a:rPr>
              <a:t>Prompt and complete restoration of coronary flow is critically important.</a:t>
            </a:r>
          </a:p>
          <a:p>
            <a:pPr marL="447675" indent="-447675">
              <a:lnSpc>
                <a:spcPct val="120000"/>
              </a:lnSpc>
              <a:spcBef>
                <a:spcPts val="1200"/>
              </a:spcBef>
              <a:buClr>
                <a:srgbClr val="AC4B6A"/>
              </a:buClr>
              <a:buFont typeface="Wingdings" panose="05000000000000000000" pitchFamily="2" charset="2"/>
              <a:buChar char="§"/>
            </a:pPr>
            <a:r>
              <a:rPr lang="en-US" altLang="en-US" sz="2200" dirty="0">
                <a:latin typeface="Arial" panose="020B0604020202020204" pitchFamily="34" charset="0"/>
                <a:cs typeface="Arial" panose="020B0604020202020204" pitchFamily="34" charset="0"/>
              </a:rPr>
              <a:t>PCI, Thrombolytic therapy and </a:t>
            </a:r>
            <a:r>
              <a:rPr lang="en-US" altLang="en-US" sz="2200" dirty="0" err="1">
                <a:latin typeface="Arial" panose="020B0604020202020204" pitchFamily="34" charset="0"/>
                <a:cs typeface="Arial" panose="020B0604020202020204" pitchFamily="34" charset="0"/>
              </a:rPr>
              <a:t>pharmacoinvasive</a:t>
            </a:r>
            <a:r>
              <a:rPr lang="en-US" altLang="en-US" sz="2200" dirty="0">
                <a:latin typeface="Arial" panose="020B0604020202020204" pitchFamily="34" charset="0"/>
                <a:cs typeface="Arial" panose="020B0604020202020204" pitchFamily="34" charset="0"/>
              </a:rPr>
              <a:t> are the modalities reperfusion.</a:t>
            </a:r>
          </a:p>
          <a:p>
            <a:pPr marL="447675" indent="-447675">
              <a:lnSpc>
                <a:spcPct val="120000"/>
              </a:lnSpc>
              <a:spcBef>
                <a:spcPts val="1200"/>
              </a:spcBef>
              <a:buClr>
                <a:srgbClr val="AC4B6A"/>
              </a:buClr>
              <a:buFont typeface="Wingdings" panose="05000000000000000000" pitchFamily="2" charset="2"/>
              <a:buChar char="§"/>
            </a:pPr>
            <a:r>
              <a:rPr lang="en-US" altLang="en-US" sz="2200" dirty="0">
                <a:latin typeface="Arial" panose="020B0604020202020204" pitchFamily="34" charset="0"/>
                <a:cs typeface="Arial" panose="020B0604020202020204" pitchFamily="34" charset="0"/>
              </a:rPr>
              <a:t>Benefit of reperfusion is function of ischemic time</a:t>
            </a:r>
          </a:p>
          <a:p>
            <a:pPr marL="447675" indent="-447675">
              <a:lnSpc>
                <a:spcPct val="120000"/>
              </a:lnSpc>
              <a:spcBef>
                <a:spcPts val="1200"/>
              </a:spcBef>
              <a:buClr>
                <a:srgbClr val="AC4B6A"/>
              </a:buClr>
              <a:buFont typeface="Wingdings" panose="05000000000000000000" pitchFamily="2" charset="2"/>
              <a:buChar char="§"/>
            </a:pPr>
            <a:r>
              <a:rPr lang="en-US" altLang="en-US" sz="2200" dirty="0">
                <a:latin typeface="Arial" panose="020B0604020202020204" pitchFamily="34" charset="0"/>
                <a:cs typeface="Arial" panose="020B0604020202020204" pitchFamily="34" charset="0"/>
              </a:rPr>
              <a:t>Access to PCI is limited to small percent of patients.</a:t>
            </a:r>
          </a:p>
        </p:txBody>
      </p:sp>
      <p:sp>
        <p:nvSpPr>
          <p:cNvPr id="2" name="Slide Number Placeholder 1"/>
          <p:cNvSpPr>
            <a:spLocks noGrp="1"/>
          </p:cNvSpPr>
          <p:nvPr>
            <p:ph type="sldNum" sz="quarter" idx="12"/>
          </p:nvPr>
        </p:nvSpPr>
        <p:spPr/>
        <p:txBody>
          <a:bodyPr/>
          <a:lstStyle/>
          <a:p>
            <a:fld id="{B6F15528-21DE-4FAA-801E-634DDDAF4B2B}" type="slidenum">
              <a:rPr lang="en-US" smtClean="0"/>
              <a:pPr/>
              <a:t>16</a:t>
            </a:fld>
            <a:endParaRPr lang="en-US"/>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ommon  Heart Attack warning signs infographic">
            <a:extLst>
              <a:ext uri="{FF2B5EF4-FFF2-40B4-BE49-F238E27FC236}">
                <a16:creationId xmlns:a16="http://schemas.microsoft.com/office/drawing/2014/main" id="{3438DB00-CE08-0E85-300E-6A0E005A26AA}"/>
              </a:ext>
            </a:extLst>
          </p:cNvPr>
          <p:cNvPicPr>
            <a:picLocks noGrp="1" noChangeAspect="1" noChangeArrowheads="1"/>
          </p:cNvPicPr>
          <p:nvPr>
            <p:ph idx="4294967295"/>
          </p:nvPr>
        </p:nvPicPr>
        <p:blipFill rotWithShape="1">
          <a:blip r:embed="rId2">
            <a:extLst>
              <a:ext uri="{28A0092B-C50C-407E-A947-70E740481C1C}">
                <a14:useLocalDpi xmlns:a14="http://schemas.microsoft.com/office/drawing/2010/main" val="0"/>
              </a:ext>
            </a:extLst>
          </a:blip>
          <a:srcRect t="4601"/>
          <a:stretch/>
        </p:blipFill>
        <p:spPr bwMode="auto">
          <a:xfrm>
            <a:off x="2362200" y="46037"/>
            <a:ext cx="7391400" cy="6811963"/>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p:cNvSpPr>
            <a:spLocks noGrp="1"/>
          </p:cNvSpPr>
          <p:nvPr>
            <p:ph type="sldNum" sz="quarter" idx="12"/>
          </p:nvPr>
        </p:nvSpPr>
        <p:spPr/>
        <p:txBody>
          <a:bodyPr/>
          <a:lstStyle/>
          <a:p>
            <a:fld id="{B6F15528-21DE-4FAA-801E-634DDDAF4B2B}" type="slidenum">
              <a:rPr lang="en-US" smtClean="0"/>
              <a:pPr/>
              <a:t>17</a:t>
            </a:fld>
            <a:endParaRPr lang="en-US"/>
          </a:p>
        </p:txBody>
      </p:sp>
    </p:spTree>
    <p:extLst>
      <p:ext uri="{BB962C8B-B14F-4D97-AF65-F5344CB8AC3E}">
        <p14:creationId xmlns:p14="http://schemas.microsoft.com/office/powerpoint/2010/main" val="406964677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descr="SOCRATES: Pain Assessment Acronym &amp; Mnemonic [EXPLAINED]">
            <a:extLst>
              <a:ext uri="{FF2B5EF4-FFF2-40B4-BE49-F238E27FC236}">
                <a16:creationId xmlns:a16="http://schemas.microsoft.com/office/drawing/2014/main" id="{C7F25203-E3B7-06A3-5ADE-A8E6C44B7163}"/>
              </a:ext>
            </a:extLst>
          </p:cNvPr>
          <p:cNvPicPr>
            <a:picLocks noGrp="1" noChangeAspect="1" noChangeArrowheads="1"/>
          </p:cNvPicPr>
          <p:nvPr>
            <p:ph idx="4294967295"/>
          </p:nvPr>
        </p:nvPicPr>
        <p:blipFill rotWithShape="1">
          <a:blip r:embed="rId2">
            <a:extLst>
              <a:ext uri="{28A0092B-C50C-407E-A947-70E740481C1C}">
                <a14:useLocalDpi xmlns:a14="http://schemas.microsoft.com/office/drawing/2010/main" val="0"/>
              </a:ext>
            </a:extLst>
          </a:blip>
          <a:srcRect l="4490" r="2712"/>
          <a:stretch/>
        </p:blipFill>
        <p:spPr bwMode="auto">
          <a:xfrm>
            <a:off x="1447800" y="0"/>
            <a:ext cx="9448801" cy="6848475"/>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p:cNvSpPr>
            <a:spLocks noGrp="1"/>
          </p:cNvSpPr>
          <p:nvPr>
            <p:ph type="sldNum" sz="quarter" idx="12"/>
          </p:nvPr>
        </p:nvSpPr>
        <p:spPr/>
        <p:txBody>
          <a:bodyPr/>
          <a:lstStyle/>
          <a:p>
            <a:fld id="{B6F15528-21DE-4FAA-801E-634DDDAF4B2B}" type="slidenum">
              <a:rPr lang="en-US" smtClean="0"/>
              <a:pPr/>
              <a:t>18</a:t>
            </a:fld>
            <a:endParaRPr lang="en-US"/>
          </a:p>
        </p:txBody>
      </p:sp>
    </p:spTree>
    <p:extLst>
      <p:ext uri="{BB962C8B-B14F-4D97-AF65-F5344CB8AC3E}">
        <p14:creationId xmlns:p14="http://schemas.microsoft.com/office/powerpoint/2010/main" val="145471901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8" name="Picture 6" descr="Location of Chest Pain During Myocardial Infarction">
            <a:extLst>
              <a:ext uri="{FF2B5EF4-FFF2-40B4-BE49-F238E27FC236}">
                <a16:creationId xmlns:a16="http://schemas.microsoft.com/office/drawing/2014/main" id="{B10A0F9A-2BDE-8D70-D741-8EFE09D68EC8}"/>
              </a:ext>
            </a:extLst>
          </p:cNvPr>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p:cNvSpPr>
            <a:spLocks noGrp="1"/>
          </p:cNvSpPr>
          <p:nvPr>
            <p:ph type="sldNum" sz="quarter" idx="12"/>
          </p:nvPr>
        </p:nvSpPr>
        <p:spPr/>
        <p:txBody>
          <a:bodyPr/>
          <a:lstStyle/>
          <a:p>
            <a:fld id="{B6F15528-21DE-4FAA-801E-634DDDAF4B2B}" type="slidenum">
              <a:rPr lang="en-US" smtClean="0"/>
              <a:pPr/>
              <a:t>19</a:t>
            </a:fld>
            <a:endParaRPr lang="en-US"/>
          </a:p>
        </p:txBody>
      </p:sp>
    </p:spTree>
    <p:extLst>
      <p:ext uri="{BB962C8B-B14F-4D97-AF65-F5344CB8AC3E}">
        <p14:creationId xmlns:p14="http://schemas.microsoft.com/office/powerpoint/2010/main" val="411312882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 y="2558772"/>
            <a:ext cx="12192001" cy="4299228"/>
          </a:xfrm>
          <a:prstGeom prst="rect">
            <a:avLst/>
          </a:prstGeom>
          <a:solidFill>
            <a:srgbClr val="F6E2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7" name="Rectangle 6"/>
          <p:cNvSpPr/>
          <p:nvPr/>
        </p:nvSpPr>
        <p:spPr>
          <a:xfrm>
            <a:off x="-1" y="-6628"/>
            <a:ext cx="12192001" cy="2565401"/>
          </a:xfrm>
          <a:prstGeom prst="rect">
            <a:avLst/>
          </a:prstGeom>
          <a:solidFill>
            <a:srgbClr val="651E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8" name="Title 1"/>
          <p:cNvSpPr txBox="1">
            <a:spLocks/>
          </p:cNvSpPr>
          <p:nvPr/>
        </p:nvSpPr>
        <p:spPr>
          <a:xfrm>
            <a:off x="793511" y="456546"/>
            <a:ext cx="10122147" cy="165230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30000"/>
              </a:lnSpc>
            </a:pPr>
            <a:r>
              <a:rPr lang="hi-IN" sz="2800" b="1" dirty="0">
                <a:solidFill>
                  <a:schemeClr val="bg1"/>
                </a:solidFill>
                <a:latin typeface="Nirmala UI" panose="020B0502040204020203" pitchFamily="34" charset="0"/>
                <a:cs typeface="Nirmala UI" panose="020B0502040204020203" pitchFamily="34" charset="0"/>
              </a:rPr>
              <a:t>यह कार्यक्रम स्वास्थ्य विभाग और राज्य स्वास्थ्य एवं परिवार कल्याण संस्थान (</a:t>
            </a:r>
            <a:r>
              <a:rPr lang="en-IN" sz="2800" b="1" dirty="0" err="1">
                <a:solidFill>
                  <a:schemeClr val="bg1"/>
                </a:solidFill>
                <a:latin typeface="Nirmala UI" panose="020B0502040204020203" pitchFamily="34" charset="0"/>
                <a:cs typeface="Nirmala UI" panose="020B0502040204020203" pitchFamily="34" charset="0"/>
              </a:rPr>
              <a:t>SIHFW</a:t>
            </a:r>
            <a:r>
              <a:rPr lang="en-IN" sz="2800" b="1" dirty="0">
                <a:solidFill>
                  <a:schemeClr val="bg1"/>
                </a:solidFill>
                <a:latin typeface="Nirmala UI" panose="020B0502040204020203" pitchFamily="34" charset="0"/>
                <a:cs typeface="Nirmala UI" panose="020B0502040204020203" pitchFamily="34" charset="0"/>
              </a:rPr>
              <a:t>), </a:t>
            </a:r>
            <a:r>
              <a:rPr lang="hi-IN" sz="2800" b="1" dirty="0">
                <a:solidFill>
                  <a:schemeClr val="bg1"/>
                </a:solidFill>
                <a:latin typeface="Nirmala UI" panose="020B0502040204020203" pitchFamily="34" charset="0"/>
                <a:cs typeface="Nirmala UI" panose="020B0502040204020203" pitchFamily="34" charset="0"/>
              </a:rPr>
              <a:t>उत्तर प्रदेश की पहल पर उत्तर प्रदेश टेक्निकल सपोर्ट यूनिट (</a:t>
            </a:r>
            <a:r>
              <a:rPr lang="en-IN" sz="2800" b="1" dirty="0">
                <a:solidFill>
                  <a:schemeClr val="bg1"/>
                </a:solidFill>
                <a:latin typeface="Nirmala UI" panose="020B0502040204020203" pitchFamily="34" charset="0"/>
                <a:cs typeface="Nirmala UI" panose="020B0502040204020203" pitchFamily="34" charset="0"/>
              </a:rPr>
              <a:t>UPTSU) </a:t>
            </a:r>
            <a:r>
              <a:rPr lang="hi-IN" sz="2800" b="1" dirty="0">
                <a:solidFill>
                  <a:schemeClr val="bg1"/>
                </a:solidFill>
                <a:latin typeface="Nirmala UI" panose="020B0502040204020203" pitchFamily="34" charset="0"/>
                <a:cs typeface="Nirmala UI" panose="020B0502040204020203" pitchFamily="34" charset="0"/>
              </a:rPr>
              <a:t>के सहयोग से हो रहा है।</a:t>
            </a:r>
            <a:endParaRPr lang="en-IN" sz="2800" b="1" dirty="0">
              <a:solidFill>
                <a:schemeClr val="bg1"/>
              </a:solidFill>
              <a:latin typeface="Nirmala UI" panose="020B0502040204020203" pitchFamily="34" charset="0"/>
              <a:cs typeface="Nirmala UI" panose="020B0502040204020203" pitchFamily="34" charset="0"/>
            </a:endParaRPr>
          </a:p>
        </p:txBody>
      </p:sp>
      <p:sp>
        <p:nvSpPr>
          <p:cNvPr id="9" name="Rectangle 8"/>
          <p:cNvSpPr/>
          <p:nvPr/>
        </p:nvSpPr>
        <p:spPr>
          <a:xfrm>
            <a:off x="1762404" y="5081051"/>
            <a:ext cx="8667193" cy="1138773"/>
          </a:xfrm>
          <a:prstGeom prst="rect">
            <a:avLst/>
          </a:prstGeom>
        </p:spPr>
        <p:txBody>
          <a:bodyPr wrap="square">
            <a:spAutoFit/>
          </a:bodyPr>
          <a:lstStyle/>
          <a:p>
            <a:pPr algn="ctr"/>
            <a:r>
              <a:rPr lang="en-IN" sz="3400" dirty="0">
                <a:latin typeface="Nirmala UI" panose="020B0502040204020203" pitchFamily="34" charset="0"/>
                <a:cs typeface="Nirmala UI" panose="020B0502040204020203" pitchFamily="34" charset="0"/>
              </a:rPr>
              <a:t>Director Administration &amp; Director, SIHFW</a:t>
            </a:r>
          </a:p>
          <a:p>
            <a:pPr algn="ctr"/>
            <a:r>
              <a:rPr lang="en-IN" sz="3400" b="1" dirty="0" smtClean="0">
                <a:solidFill>
                  <a:srgbClr val="651E3E"/>
                </a:solidFill>
                <a:latin typeface="Nirmala UI" panose="020B0502040204020203" pitchFamily="34" charset="0"/>
                <a:cs typeface="Nirmala UI" panose="020B0502040204020203" pitchFamily="34" charset="0"/>
              </a:rPr>
              <a:t>Shri Shiv </a:t>
            </a:r>
            <a:r>
              <a:rPr lang="en-IN" sz="3400" b="1" dirty="0">
                <a:solidFill>
                  <a:srgbClr val="651E3E"/>
                </a:solidFill>
                <a:latin typeface="Nirmala UI" panose="020B0502040204020203" pitchFamily="34" charset="0"/>
                <a:cs typeface="Nirmala UI" panose="020B0502040204020203" pitchFamily="34" charset="0"/>
              </a:rPr>
              <a:t>Sahay Awasthi</a:t>
            </a:r>
            <a:endParaRPr lang="en-IN" sz="3400" b="1" dirty="0">
              <a:solidFill>
                <a:srgbClr val="651E3E"/>
              </a:solidFill>
            </a:endParaRPr>
          </a:p>
        </p:txBody>
      </p:sp>
      <p:sp>
        <p:nvSpPr>
          <p:cNvPr id="10" name="Rectangle 9"/>
          <p:cNvSpPr/>
          <p:nvPr/>
        </p:nvSpPr>
        <p:spPr>
          <a:xfrm>
            <a:off x="731041" y="3160516"/>
            <a:ext cx="10729919" cy="1077218"/>
          </a:xfrm>
          <a:prstGeom prst="rect">
            <a:avLst/>
          </a:prstGeom>
        </p:spPr>
        <p:txBody>
          <a:bodyPr wrap="square">
            <a:spAutoFit/>
          </a:bodyPr>
          <a:lstStyle/>
          <a:p>
            <a:pPr algn="ctr"/>
            <a:r>
              <a:rPr lang="en-US" sz="3200" b="0" i="0" dirty="0">
                <a:effectLst/>
                <a:latin typeface="Nirmala UI" panose="020B0502040204020203" pitchFamily="34" charset="0"/>
                <a:cs typeface="Nirmala UI" panose="020B0502040204020203" pitchFamily="34" charset="0"/>
              </a:rPr>
              <a:t>Principal Secretary, Medical Health &amp; Family Welfare, U.P. </a:t>
            </a:r>
            <a:r>
              <a:rPr lang="en-US" sz="3200" b="1" i="0" dirty="0">
                <a:solidFill>
                  <a:srgbClr val="AC4B6A"/>
                </a:solidFill>
                <a:effectLst/>
                <a:latin typeface="Nirmala UI" panose="020B0502040204020203" pitchFamily="34" charset="0"/>
                <a:cs typeface="Nirmala UI" panose="020B0502040204020203" pitchFamily="34" charset="0"/>
              </a:rPr>
              <a:t>Shri </a:t>
            </a:r>
            <a:r>
              <a:rPr lang="en-US" sz="3200" b="1" i="0" dirty="0" err="1">
                <a:solidFill>
                  <a:srgbClr val="AC4B6A"/>
                </a:solidFill>
                <a:effectLst/>
                <a:latin typeface="Nirmala UI" panose="020B0502040204020203" pitchFamily="34" charset="0"/>
                <a:cs typeface="Nirmala UI" panose="020B0502040204020203" pitchFamily="34" charset="0"/>
              </a:rPr>
              <a:t>Partha</a:t>
            </a:r>
            <a:r>
              <a:rPr lang="en-US" sz="3200" b="1" i="0" dirty="0">
                <a:solidFill>
                  <a:srgbClr val="AC4B6A"/>
                </a:solidFill>
                <a:effectLst/>
                <a:latin typeface="Nirmala UI" panose="020B0502040204020203" pitchFamily="34" charset="0"/>
                <a:cs typeface="Nirmala UI" panose="020B0502040204020203" pitchFamily="34" charset="0"/>
              </a:rPr>
              <a:t> </a:t>
            </a:r>
            <a:r>
              <a:rPr lang="en-US" sz="3200" b="1" i="0" dirty="0" err="1">
                <a:solidFill>
                  <a:srgbClr val="AC4B6A"/>
                </a:solidFill>
                <a:effectLst/>
                <a:latin typeface="Nirmala UI" panose="020B0502040204020203" pitchFamily="34" charset="0"/>
                <a:cs typeface="Nirmala UI" panose="020B0502040204020203" pitchFamily="34" charset="0"/>
              </a:rPr>
              <a:t>Sarthi</a:t>
            </a:r>
            <a:r>
              <a:rPr lang="en-US" sz="3200" b="1" i="0" dirty="0">
                <a:solidFill>
                  <a:srgbClr val="AC4B6A"/>
                </a:solidFill>
                <a:effectLst/>
                <a:latin typeface="Nirmala UI" panose="020B0502040204020203" pitchFamily="34" charset="0"/>
                <a:cs typeface="Nirmala UI" panose="020B0502040204020203" pitchFamily="34" charset="0"/>
              </a:rPr>
              <a:t> Sen Sharma</a:t>
            </a:r>
          </a:p>
        </p:txBody>
      </p:sp>
      <p:sp>
        <p:nvSpPr>
          <p:cNvPr id="12" name="Slide Number Placeholder 11"/>
          <p:cNvSpPr>
            <a:spLocks noGrp="1"/>
          </p:cNvSpPr>
          <p:nvPr>
            <p:ph type="sldNum" sz="quarter" idx="12"/>
          </p:nvPr>
        </p:nvSpPr>
        <p:spPr/>
        <p:txBody>
          <a:bodyPr/>
          <a:lstStyle/>
          <a:p>
            <a:fld id="{B6F15528-21DE-4FAA-801E-634DDDAF4B2B}" type="slidenum">
              <a:rPr lang="en-US" smtClean="0"/>
              <a:pPr/>
              <a:t>2</a:t>
            </a:fld>
            <a:endParaRPr lang="en-US"/>
          </a:p>
        </p:txBody>
      </p:sp>
    </p:spTree>
    <p:extLst>
      <p:ext uri="{BB962C8B-B14F-4D97-AF65-F5344CB8AC3E}">
        <p14:creationId xmlns:p14="http://schemas.microsoft.com/office/powerpoint/2010/main" val="2470995636"/>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eart Attack Symptoms, Risk, and Recovery | cdc.gov">
            <a:extLst>
              <a:ext uri="{FF2B5EF4-FFF2-40B4-BE49-F238E27FC236}">
                <a16:creationId xmlns:a16="http://schemas.microsoft.com/office/drawing/2014/main" id="{AC58E394-52A0-F2E5-065D-986EF8197742}"/>
              </a:ext>
            </a:extLst>
          </p:cNvPr>
          <p:cNvPicPr>
            <a:picLocks noGrp="1" noChangeAspect="1" noChangeArrowheads="1"/>
          </p:cNvPicPr>
          <p:nvPr>
            <p:ph idx="4294967295"/>
          </p:nvPr>
        </p:nvPicPr>
        <p:blipFill rotWithShape="1">
          <a:blip r:embed="rId2">
            <a:extLst>
              <a:ext uri="{28A0092B-C50C-407E-A947-70E740481C1C}">
                <a14:useLocalDpi xmlns:a14="http://schemas.microsoft.com/office/drawing/2010/main" val="0"/>
              </a:ext>
            </a:extLst>
          </a:blip>
          <a:srcRect t="2428"/>
          <a:stretch/>
        </p:blipFill>
        <p:spPr bwMode="auto">
          <a:xfrm>
            <a:off x="0" y="427037"/>
            <a:ext cx="12192000" cy="6126163"/>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p:cNvSpPr>
            <a:spLocks noGrp="1"/>
          </p:cNvSpPr>
          <p:nvPr>
            <p:ph type="sldNum" sz="quarter" idx="12"/>
          </p:nvPr>
        </p:nvSpPr>
        <p:spPr/>
        <p:txBody>
          <a:bodyPr/>
          <a:lstStyle/>
          <a:p>
            <a:fld id="{B6F15528-21DE-4FAA-801E-634DDDAF4B2B}" type="slidenum">
              <a:rPr lang="en-US" smtClean="0"/>
              <a:pPr/>
              <a:t>20</a:t>
            </a:fld>
            <a:endParaRPr lang="en-US"/>
          </a:p>
        </p:txBody>
      </p:sp>
    </p:spTree>
    <p:extLst>
      <p:ext uri="{BB962C8B-B14F-4D97-AF65-F5344CB8AC3E}">
        <p14:creationId xmlns:p14="http://schemas.microsoft.com/office/powerpoint/2010/main" val="174387487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F98F1B-F5C1-571C-7D43-4410907677EB}"/>
              </a:ext>
            </a:extLst>
          </p:cNvPr>
          <p:cNvSpPr>
            <a:spLocks noGrp="1"/>
          </p:cNvSpPr>
          <p:nvPr>
            <p:ph type="title" idx="4294967295"/>
          </p:nvPr>
        </p:nvSpPr>
        <p:spPr>
          <a:xfrm>
            <a:off x="1295400" y="304800"/>
            <a:ext cx="7773988" cy="720725"/>
          </a:xfrm>
        </p:spPr>
        <p:txBody>
          <a:bodyPr>
            <a:noAutofit/>
          </a:bodyPr>
          <a:lstStyle/>
          <a:p>
            <a:r>
              <a:rPr lang="en-IN" dirty="0" smtClean="0">
                <a:solidFill>
                  <a:srgbClr val="AC4B6A"/>
                </a:solidFill>
              </a:rPr>
              <a:t>Signs </a:t>
            </a:r>
            <a:r>
              <a:rPr lang="en-IN" dirty="0">
                <a:solidFill>
                  <a:srgbClr val="AC4B6A"/>
                </a:solidFill>
              </a:rPr>
              <a:t>and </a:t>
            </a:r>
            <a:r>
              <a:rPr lang="en-IN" dirty="0" smtClean="0">
                <a:solidFill>
                  <a:srgbClr val="AC4B6A"/>
                </a:solidFill>
              </a:rPr>
              <a:t>Symptoms</a:t>
            </a:r>
            <a:endParaRPr lang="en-IN" dirty="0">
              <a:solidFill>
                <a:srgbClr val="AC4B6A"/>
              </a:solidFill>
            </a:endParaRPr>
          </a:p>
        </p:txBody>
      </p:sp>
      <p:pic>
        <p:nvPicPr>
          <p:cNvPr id="5" name="Content Placeholder 4">
            <a:extLst>
              <a:ext uri="{FF2B5EF4-FFF2-40B4-BE49-F238E27FC236}">
                <a16:creationId xmlns:a16="http://schemas.microsoft.com/office/drawing/2014/main" id="{CBA859DA-A265-8DD7-E4FD-8DC2920B5E86}"/>
              </a:ext>
            </a:extLst>
          </p:cNvPr>
          <p:cNvPicPr>
            <a:picLocks noGrp="1" noChangeAspect="1"/>
          </p:cNvPicPr>
          <p:nvPr>
            <p:ph idx="4294967295"/>
          </p:nvPr>
        </p:nvPicPr>
        <p:blipFill>
          <a:blip r:embed="rId2" cstate="print">
            <a:extLst>
              <a:ext uri="{28A0092B-C50C-407E-A947-70E740481C1C}">
                <a14:useLocalDpi xmlns:a14="http://schemas.microsoft.com/office/drawing/2010/main" val="0"/>
              </a:ext>
            </a:extLst>
          </a:blip>
          <a:stretch>
            <a:fillRect/>
          </a:stretch>
        </p:blipFill>
        <p:spPr>
          <a:xfrm>
            <a:off x="1600200" y="1025525"/>
            <a:ext cx="8666163" cy="5451475"/>
          </a:xfrm>
        </p:spPr>
      </p:pic>
      <p:sp>
        <p:nvSpPr>
          <p:cNvPr id="3" name="Slide Number Placeholder 2"/>
          <p:cNvSpPr>
            <a:spLocks noGrp="1"/>
          </p:cNvSpPr>
          <p:nvPr>
            <p:ph type="sldNum" sz="quarter" idx="12"/>
          </p:nvPr>
        </p:nvSpPr>
        <p:spPr/>
        <p:txBody>
          <a:bodyPr/>
          <a:lstStyle/>
          <a:p>
            <a:fld id="{B6F15528-21DE-4FAA-801E-634DDDAF4B2B}" type="slidenum">
              <a:rPr lang="en-US" smtClean="0"/>
              <a:pPr/>
              <a:t>21</a:t>
            </a:fld>
            <a:endParaRPr lang="en-US"/>
          </a:p>
        </p:txBody>
      </p:sp>
    </p:spTree>
    <p:extLst>
      <p:ext uri="{BB962C8B-B14F-4D97-AF65-F5344CB8AC3E}">
        <p14:creationId xmlns:p14="http://schemas.microsoft.com/office/powerpoint/2010/main" val="323636039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524000"/>
            <a:ext cx="12192000" cy="358140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 name="Title 1"/>
          <p:cNvSpPr>
            <a:spLocks noGrp="1"/>
          </p:cNvSpPr>
          <p:nvPr>
            <p:ph type="title" idx="4294967295"/>
          </p:nvPr>
        </p:nvSpPr>
        <p:spPr>
          <a:xfrm>
            <a:off x="1333500" y="579120"/>
            <a:ext cx="10134600" cy="711200"/>
          </a:xfrm>
        </p:spPr>
        <p:txBody>
          <a:bodyPr>
            <a:noAutofit/>
          </a:bodyPr>
          <a:lstStyle/>
          <a:p>
            <a:r>
              <a:rPr lang="en-US" b="1" spc="-4" dirty="0">
                <a:solidFill>
                  <a:srgbClr val="AC4B6A"/>
                </a:solidFill>
              </a:rPr>
              <a:t>Challenges For STEMI </a:t>
            </a:r>
            <a:r>
              <a:rPr lang="en-US" b="1" dirty="0">
                <a:solidFill>
                  <a:srgbClr val="AC4B6A"/>
                </a:solidFill>
              </a:rPr>
              <a:t>System </a:t>
            </a:r>
            <a:r>
              <a:rPr lang="en-US" b="1" dirty="0" smtClean="0">
                <a:solidFill>
                  <a:srgbClr val="AC4B6A"/>
                </a:solidFill>
              </a:rPr>
              <a:t>of </a:t>
            </a:r>
            <a:r>
              <a:rPr lang="en-US" b="1" dirty="0">
                <a:solidFill>
                  <a:srgbClr val="AC4B6A"/>
                </a:solidFill>
              </a:rPr>
              <a:t>Care In</a:t>
            </a:r>
            <a:r>
              <a:rPr lang="en-US" b="1" spc="49" dirty="0">
                <a:solidFill>
                  <a:srgbClr val="AC4B6A"/>
                </a:solidFill>
              </a:rPr>
              <a:t> </a:t>
            </a:r>
            <a:r>
              <a:rPr lang="en-US" b="1" dirty="0">
                <a:solidFill>
                  <a:srgbClr val="AC4B6A"/>
                </a:solidFill>
              </a:rPr>
              <a:t>India</a:t>
            </a:r>
            <a:endParaRPr lang="en-IN" b="1" dirty="0">
              <a:solidFill>
                <a:srgbClr val="AC4B6A"/>
              </a:solidFill>
            </a:endParaRPr>
          </a:p>
        </p:txBody>
      </p:sp>
      <p:sp>
        <p:nvSpPr>
          <p:cNvPr id="3" name="Content Placeholder 2"/>
          <p:cNvSpPr>
            <a:spLocks noGrp="1"/>
          </p:cNvSpPr>
          <p:nvPr>
            <p:ph idx="4294967295"/>
          </p:nvPr>
        </p:nvSpPr>
        <p:spPr>
          <a:xfrm>
            <a:off x="990600" y="1676400"/>
            <a:ext cx="10820400" cy="3200400"/>
          </a:xfrm>
        </p:spPr>
        <p:txBody>
          <a:bodyPr>
            <a:noAutofit/>
          </a:bodyPr>
          <a:lstStyle/>
          <a:p>
            <a:pPr marL="355600" indent="-355600">
              <a:lnSpc>
                <a:spcPct val="150000"/>
              </a:lnSpc>
              <a:buClr>
                <a:srgbClr val="AC4B6A"/>
              </a:buClr>
              <a:buFont typeface="Wingdings" panose="05000000000000000000" pitchFamily="2" charset="2"/>
              <a:buChar char="§"/>
            </a:pPr>
            <a:r>
              <a:rPr lang="en-US" sz="2200" spc="-4" dirty="0">
                <a:latin typeface="Arial" panose="020B0604020202020204" pitchFamily="34" charset="0"/>
                <a:cs typeface="Arial" panose="020B0604020202020204" pitchFamily="34" charset="0"/>
              </a:rPr>
              <a:t>PCI remains </a:t>
            </a:r>
            <a:r>
              <a:rPr lang="en-US" sz="2200" dirty="0">
                <a:latin typeface="Arial" panose="020B0604020202020204" pitchFamily="34" charset="0"/>
                <a:cs typeface="Arial" panose="020B0604020202020204" pitchFamily="34" charset="0"/>
              </a:rPr>
              <a:t>unaccessible to </a:t>
            </a:r>
            <a:r>
              <a:rPr lang="en-US" sz="2200" spc="-4" dirty="0">
                <a:latin typeface="Arial" panose="020B0604020202020204" pitchFamily="34" charset="0"/>
                <a:cs typeface="Arial" panose="020B0604020202020204" pitchFamily="34" charset="0"/>
              </a:rPr>
              <a:t>majority  </a:t>
            </a:r>
            <a:r>
              <a:rPr lang="en-US" sz="2200" dirty="0">
                <a:latin typeface="Arial" panose="020B0604020202020204" pitchFamily="34" charset="0"/>
                <a:cs typeface="Arial" panose="020B0604020202020204" pitchFamily="34" charset="0"/>
              </a:rPr>
              <a:t>of</a:t>
            </a:r>
            <a:r>
              <a:rPr lang="en-US" sz="2200" spc="-4" dirty="0">
                <a:latin typeface="Arial" panose="020B0604020202020204" pitchFamily="34" charset="0"/>
                <a:cs typeface="Arial" panose="020B0604020202020204" pitchFamily="34" charset="0"/>
              </a:rPr>
              <a:t> patients (done in &lt;10% cases of STEMI)</a:t>
            </a:r>
          </a:p>
          <a:p>
            <a:pPr marL="355600" indent="-355600">
              <a:lnSpc>
                <a:spcPct val="150000"/>
              </a:lnSpc>
              <a:buClr>
                <a:srgbClr val="AC4B6A"/>
              </a:buClr>
              <a:buFont typeface="Wingdings" panose="05000000000000000000" pitchFamily="2" charset="2"/>
              <a:buChar char="§"/>
            </a:pPr>
            <a:r>
              <a:rPr lang="en-US" sz="2200" spc="-4" dirty="0">
                <a:latin typeface="Arial" panose="020B0604020202020204" pitchFamily="34" charset="0"/>
                <a:cs typeface="Arial" panose="020B0604020202020204" pitchFamily="34" charset="0"/>
              </a:rPr>
              <a:t>Alarming treatment </a:t>
            </a:r>
            <a:r>
              <a:rPr lang="en-US" sz="2200" dirty="0">
                <a:latin typeface="Arial" panose="020B0604020202020204" pitchFamily="34" charset="0"/>
                <a:cs typeface="Arial" panose="020B0604020202020204" pitchFamily="34" charset="0"/>
              </a:rPr>
              <a:t>delays exist in</a:t>
            </a:r>
            <a:r>
              <a:rPr lang="en-US" sz="2200" spc="8" dirty="0">
                <a:latin typeface="Arial" panose="020B0604020202020204" pitchFamily="34" charset="0"/>
                <a:cs typeface="Arial" panose="020B0604020202020204" pitchFamily="34" charset="0"/>
              </a:rPr>
              <a:t> </a:t>
            </a:r>
            <a:r>
              <a:rPr lang="en-US" sz="2200" dirty="0">
                <a:latin typeface="Arial" panose="020B0604020202020204" pitchFamily="34" charset="0"/>
                <a:cs typeface="Arial" panose="020B0604020202020204" pitchFamily="34" charset="0"/>
              </a:rPr>
              <a:t>patients presenting with</a:t>
            </a:r>
            <a:r>
              <a:rPr lang="en-US" sz="2200" spc="-71" dirty="0">
                <a:latin typeface="Arial" panose="020B0604020202020204" pitchFamily="34" charset="0"/>
                <a:cs typeface="Arial" panose="020B0604020202020204" pitchFamily="34" charset="0"/>
              </a:rPr>
              <a:t> </a:t>
            </a:r>
            <a:r>
              <a:rPr lang="en-US" sz="2200" dirty="0">
                <a:latin typeface="Arial" panose="020B0604020202020204" pitchFamily="34" charset="0"/>
                <a:cs typeface="Arial" panose="020B0604020202020204" pitchFamily="34" charset="0"/>
              </a:rPr>
              <a:t>chest </a:t>
            </a:r>
            <a:r>
              <a:rPr lang="en-US" sz="2200" dirty="0" smtClean="0">
                <a:latin typeface="Arial" panose="020B0604020202020204" pitchFamily="34" charset="0"/>
                <a:cs typeface="Arial" panose="020B0604020202020204" pitchFamily="34" charset="0"/>
              </a:rPr>
              <a:t>pain</a:t>
            </a:r>
            <a:endParaRPr lang="en-US" sz="2200" dirty="0">
              <a:latin typeface="Arial" panose="020B0604020202020204" pitchFamily="34" charset="0"/>
              <a:cs typeface="Arial" panose="020B0604020202020204" pitchFamily="34" charset="0"/>
            </a:endParaRPr>
          </a:p>
          <a:p>
            <a:pPr marL="355600" indent="-355600">
              <a:lnSpc>
                <a:spcPct val="150000"/>
              </a:lnSpc>
              <a:buClr>
                <a:srgbClr val="AC4B6A"/>
              </a:buClr>
              <a:buFont typeface="Wingdings" panose="05000000000000000000" pitchFamily="2" charset="2"/>
              <a:buChar char="§"/>
            </a:pPr>
            <a:r>
              <a:rPr lang="en-US" sz="2200" spc="-4" dirty="0">
                <a:latin typeface="Arial" panose="020B0604020202020204" pitchFamily="34" charset="0"/>
                <a:cs typeface="Arial" panose="020B0604020202020204" pitchFamily="34" charset="0"/>
              </a:rPr>
              <a:t>Time </a:t>
            </a:r>
            <a:r>
              <a:rPr lang="en-US" sz="2200" dirty="0">
                <a:latin typeface="Arial" panose="020B0604020202020204" pitchFamily="34" charset="0"/>
                <a:cs typeface="Arial" panose="020B0604020202020204" pitchFamily="34" charset="0"/>
              </a:rPr>
              <a:t>to diagnose STEMI and initiation of reperfusion therapy</a:t>
            </a:r>
            <a:r>
              <a:rPr lang="en-US" sz="2200" spc="-71" dirty="0">
                <a:latin typeface="Arial" panose="020B0604020202020204" pitchFamily="34" charset="0"/>
                <a:cs typeface="Arial" panose="020B0604020202020204" pitchFamily="34" charset="0"/>
              </a:rPr>
              <a:t> </a:t>
            </a:r>
            <a:r>
              <a:rPr lang="en-US" sz="2200" dirty="0">
                <a:latin typeface="Arial" panose="020B0604020202020204" pitchFamily="34" charset="0"/>
                <a:cs typeface="Arial" panose="020B0604020202020204" pitchFamily="34" charset="0"/>
              </a:rPr>
              <a:t>in India </a:t>
            </a:r>
            <a:r>
              <a:rPr lang="en-US" sz="2200" spc="-4" dirty="0">
                <a:latin typeface="Arial" panose="020B0604020202020204" pitchFamily="34" charset="0"/>
                <a:cs typeface="Arial" panose="020B0604020202020204" pitchFamily="34" charset="0"/>
              </a:rPr>
              <a:t>is</a:t>
            </a:r>
            <a:r>
              <a:rPr lang="en-US" sz="2200" spc="-23" dirty="0">
                <a:latin typeface="Arial" panose="020B0604020202020204" pitchFamily="34" charset="0"/>
                <a:cs typeface="Arial" panose="020B0604020202020204" pitchFamily="34" charset="0"/>
              </a:rPr>
              <a:t> </a:t>
            </a:r>
            <a:r>
              <a:rPr lang="en-US" sz="2200" dirty="0" smtClean="0">
                <a:latin typeface="Arial" panose="020B0604020202020204" pitchFamily="34" charset="0"/>
                <a:cs typeface="Arial" panose="020B0604020202020204" pitchFamily="34" charset="0"/>
              </a:rPr>
              <a:t>variable</a:t>
            </a:r>
            <a:endParaRPr lang="en-US" sz="2200" dirty="0">
              <a:latin typeface="Arial" panose="020B0604020202020204" pitchFamily="34" charset="0"/>
              <a:cs typeface="Arial" panose="020B0604020202020204" pitchFamily="34" charset="0"/>
            </a:endParaRPr>
          </a:p>
          <a:p>
            <a:pPr marL="355600" indent="-355600">
              <a:lnSpc>
                <a:spcPct val="150000"/>
              </a:lnSpc>
              <a:buClr>
                <a:srgbClr val="AC4B6A"/>
              </a:buClr>
              <a:buFont typeface="Wingdings" panose="05000000000000000000" pitchFamily="2" charset="2"/>
              <a:buChar char="§"/>
            </a:pPr>
            <a:r>
              <a:rPr lang="en-US" sz="2200" dirty="0">
                <a:latin typeface="Arial" panose="020B0604020202020204" pitchFamily="34" charset="0"/>
                <a:cs typeface="Arial" panose="020B0604020202020204" pitchFamily="34" charset="0"/>
              </a:rPr>
              <a:t>Delay in the treatment will leads to myocardial loss </a:t>
            </a:r>
          </a:p>
          <a:p>
            <a:pPr marL="355600" indent="-355600">
              <a:lnSpc>
                <a:spcPct val="150000"/>
              </a:lnSpc>
              <a:buClr>
                <a:srgbClr val="AC4B6A"/>
              </a:buClr>
              <a:buFont typeface="Wingdings" panose="05000000000000000000" pitchFamily="2" charset="2"/>
              <a:buChar char="§"/>
            </a:pPr>
            <a:r>
              <a:rPr lang="en-US" sz="2200" dirty="0" smtClean="0">
                <a:latin typeface="Arial" panose="020B0604020202020204" pitchFamily="34" charset="0"/>
                <a:cs typeface="Arial" panose="020B0604020202020204" pitchFamily="34" charset="0"/>
              </a:rPr>
              <a:t>The </a:t>
            </a:r>
            <a:r>
              <a:rPr lang="en-US" sz="2200" dirty="0">
                <a:latin typeface="Arial" panose="020B0604020202020204" pitchFamily="34" charset="0"/>
                <a:cs typeface="Arial" panose="020B0604020202020204" pitchFamily="34" charset="0"/>
              </a:rPr>
              <a:t>start the treatment in golden hours for the Myocardial </a:t>
            </a:r>
            <a:r>
              <a:rPr lang="en-US" sz="2200" dirty="0" smtClean="0">
                <a:latin typeface="Arial" panose="020B0604020202020204" pitchFamily="34" charset="0"/>
                <a:cs typeface="Arial" panose="020B0604020202020204" pitchFamily="34" charset="0"/>
              </a:rPr>
              <a:t>Salvage</a:t>
            </a:r>
            <a:endParaRPr lang="en-IN" sz="2200" dirty="0">
              <a:latin typeface="Arial" panose="020B0604020202020204" pitchFamily="34" charset="0"/>
              <a:cs typeface="Arial" panose="020B0604020202020204" pitchFamily="34" charset="0"/>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pPr/>
              <a:t>22</a:t>
            </a:fld>
            <a:endParaRPr lang="en-US"/>
          </a:p>
        </p:txBody>
      </p:sp>
    </p:spTree>
    <p:extLst>
      <p:ext uri="{BB962C8B-B14F-4D97-AF65-F5344CB8AC3E}">
        <p14:creationId xmlns:p14="http://schemas.microsoft.com/office/powerpoint/2010/main" val="233955061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1447800" y="1594377"/>
            <a:ext cx="9906000" cy="4419600"/>
          </a:xfrm>
          <a:prstGeom prst="roundRect">
            <a:avLst>
              <a:gd name="adj" fmla="val 977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nvGrpSpPr>
          <p:cNvPr id="5" name="Group 4"/>
          <p:cNvGrpSpPr/>
          <p:nvPr/>
        </p:nvGrpSpPr>
        <p:grpSpPr>
          <a:xfrm>
            <a:off x="1752600" y="1837817"/>
            <a:ext cx="9441020" cy="4002353"/>
            <a:chOff x="920853" y="1675226"/>
            <a:chExt cx="9441020" cy="4002353"/>
          </a:xfrm>
        </p:grpSpPr>
        <p:pic>
          <p:nvPicPr>
            <p:cNvPr id="70658" name="Picture 2" descr="Image result for no awarenes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73240" y="1830196"/>
              <a:ext cx="1571626" cy="98370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920853" y="2909258"/>
              <a:ext cx="1676400" cy="507831"/>
            </a:xfrm>
            <a:prstGeom prst="rect">
              <a:avLst/>
            </a:prstGeom>
            <a:noFill/>
          </p:spPr>
          <p:txBody>
            <a:bodyPr wrap="square" rtlCol="0">
              <a:spAutoFit/>
            </a:bodyPr>
            <a:lstStyle/>
            <a:p>
              <a:pPr algn="ctr"/>
              <a:r>
                <a:rPr lang="en-IN" sz="1350" b="1" dirty="0">
                  <a:latin typeface="Arial" panose="020B0604020202020204" pitchFamily="34" charset="0"/>
                  <a:cs typeface="Arial" panose="020B0604020202020204" pitchFamily="34" charset="0"/>
                </a:rPr>
                <a:t>Lack of Awareness</a:t>
              </a:r>
            </a:p>
          </p:txBody>
        </p:sp>
        <p:pic>
          <p:nvPicPr>
            <p:cNvPr id="70660" name="Picture 4" descr="Related imag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28999" y="1675226"/>
              <a:ext cx="829867" cy="1208178"/>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2701880" y="2909258"/>
              <a:ext cx="2003905" cy="507831"/>
            </a:xfrm>
            <a:prstGeom prst="rect">
              <a:avLst/>
            </a:prstGeom>
            <a:noFill/>
          </p:spPr>
          <p:txBody>
            <a:bodyPr wrap="square" rtlCol="0">
              <a:spAutoFit/>
            </a:bodyPr>
            <a:lstStyle/>
            <a:p>
              <a:pPr algn="ctr"/>
              <a:r>
                <a:rPr lang="en-IN" sz="1350" b="1" dirty="0">
                  <a:latin typeface="Arial" panose="020B0604020202020204" pitchFamily="34" charset="0"/>
                  <a:cs typeface="Arial" panose="020B0604020202020204" pitchFamily="34" charset="0"/>
                </a:rPr>
                <a:t>Mistaking MI with Acid reflux disorder</a:t>
              </a:r>
            </a:p>
          </p:txBody>
        </p:sp>
        <p:pic>
          <p:nvPicPr>
            <p:cNvPr id="70662" name="Picture 6" descr="Image result for ambulance clipar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881864" y="1720155"/>
              <a:ext cx="1585887" cy="1189416"/>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6547319" y="2909258"/>
              <a:ext cx="2181751" cy="715581"/>
            </a:xfrm>
            <a:prstGeom prst="rect">
              <a:avLst/>
            </a:prstGeom>
            <a:noFill/>
          </p:spPr>
          <p:txBody>
            <a:bodyPr wrap="square" rtlCol="0">
              <a:spAutoFit/>
            </a:bodyPr>
            <a:lstStyle/>
            <a:p>
              <a:pPr algn="ctr"/>
              <a:r>
                <a:rPr lang="en-IN" sz="1350" b="1" dirty="0">
                  <a:latin typeface="Arial" panose="020B0604020202020204" pitchFamily="34" charset="0"/>
                  <a:cs typeface="Arial" panose="020B0604020202020204" pitchFamily="34" charset="0"/>
                </a:rPr>
                <a:t>Lack of proper Trained staff in ambulance for first aid</a:t>
              </a:r>
            </a:p>
          </p:txBody>
        </p:sp>
        <p:pic>
          <p:nvPicPr>
            <p:cNvPr id="70664" name="Picture 8" descr="Image result for no health Insurance clipart"/>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102914" y="1838956"/>
              <a:ext cx="1197429" cy="795093"/>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8904506" y="2909258"/>
              <a:ext cx="1457367" cy="507831"/>
            </a:xfrm>
            <a:prstGeom prst="rect">
              <a:avLst/>
            </a:prstGeom>
            <a:noFill/>
          </p:spPr>
          <p:txBody>
            <a:bodyPr wrap="square" rtlCol="0">
              <a:spAutoFit/>
            </a:bodyPr>
            <a:lstStyle/>
            <a:p>
              <a:pPr algn="ctr"/>
              <a:r>
                <a:rPr lang="en-IN" sz="1350" b="1" dirty="0">
                  <a:latin typeface="Arial" panose="020B0604020202020204" pitchFamily="34" charset="0"/>
                  <a:cs typeface="Arial" panose="020B0604020202020204" pitchFamily="34" charset="0"/>
                </a:rPr>
                <a:t>Lack of Health Insurance</a:t>
              </a:r>
            </a:p>
          </p:txBody>
        </p:sp>
        <p:pic>
          <p:nvPicPr>
            <p:cNvPr id="70666" name="Picture 10" descr="Related image"/>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851206" y="3882844"/>
              <a:ext cx="1701347" cy="1382849"/>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p:cNvSpPr txBox="1"/>
            <p:nvPr/>
          </p:nvSpPr>
          <p:spPr>
            <a:xfrm>
              <a:off x="1247920" y="5377497"/>
              <a:ext cx="2907919" cy="300082"/>
            </a:xfrm>
            <a:prstGeom prst="rect">
              <a:avLst/>
            </a:prstGeom>
            <a:noFill/>
          </p:spPr>
          <p:txBody>
            <a:bodyPr wrap="square" rtlCol="0">
              <a:spAutoFit/>
            </a:bodyPr>
            <a:lstStyle/>
            <a:p>
              <a:pPr algn="ctr"/>
              <a:r>
                <a:rPr lang="en-IN" sz="1350" b="1" dirty="0">
                  <a:latin typeface="Arial" panose="020B0604020202020204" pitchFamily="34" charset="0"/>
                  <a:cs typeface="Arial" panose="020B0604020202020204" pitchFamily="34" charset="0"/>
                </a:rPr>
                <a:t>Trying to get too many opinions</a:t>
              </a:r>
            </a:p>
          </p:txBody>
        </p:sp>
        <p:sp>
          <p:nvSpPr>
            <p:cNvPr id="21" name="TextBox 20"/>
            <p:cNvSpPr txBox="1"/>
            <p:nvPr/>
          </p:nvSpPr>
          <p:spPr>
            <a:xfrm>
              <a:off x="4284035" y="5377497"/>
              <a:ext cx="4175606" cy="300082"/>
            </a:xfrm>
            <a:prstGeom prst="rect">
              <a:avLst/>
            </a:prstGeom>
            <a:noFill/>
          </p:spPr>
          <p:txBody>
            <a:bodyPr wrap="square" rtlCol="0">
              <a:spAutoFit/>
            </a:bodyPr>
            <a:lstStyle/>
            <a:p>
              <a:pPr algn="ctr"/>
              <a:r>
                <a:rPr lang="en-IN" sz="1350" b="1" dirty="0">
                  <a:latin typeface="Arial" panose="020B0604020202020204" pitchFamily="34" charset="0"/>
                  <a:cs typeface="Arial" panose="020B0604020202020204" pitchFamily="34" charset="0"/>
                </a:rPr>
                <a:t>Real Doctor’s View Vs Google Doctor’s View</a:t>
              </a:r>
            </a:p>
          </p:txBody>
        </p:sp>
        <p:grpSp>
          <p:nvGrpSpPr>
            <p:cNvPr id="3" name="Group 2"/>
            <p:cNvGrpSpPr/>
            <p:nvPr/>
          </p:nvGrpSpPr>
          <p:grpSpPr>
            <a:xfrm>
              <a:off x="4857286" y="3845495"/>
              <a:ext cx="2738269" cy="1530537"/>
              <a:chOff x="4957931" y="3569533"/>
              <a:chExt cx="3275805" cy="1865662"/>
            </a:xfrm>
          </p:grpSpPr>
          <p:pic>
            <p:nvPicPr>
              <p:cNvPr id="70670" name="Picture 14" descr="Image result for real Vs fake doctor clipart"/>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957931" y="3569533"/>
                <a:ext cx="1501461" cy="1841696"/>
              </a:xfrm>
              <a:prstGeom prst="rect">
                <a:avLst/>
              </a:prstGeom>
              <a:noFill/>
              <a:extLst>
                <a:ext uri="{909E8E84-426E-40DD-AFC4-6F175D3DCCD1}">
                  <a14:hiddenFill xmlns:a14="http://schemas.microsoft.com/office/drawing/2010/main">
                    <a:solidFill>
                      <a:srgbClr val="FFFFFF"/>
                    </a:solidFill>
                  </a14:hiddenFill>
                </a:ext>
              </a:extLst>
            </p:spPr>
          </p:pic>
          <p:pic>
            <p:nvPicPr>
              <p:cNvPr id="70672" name="Picture 16" descr="Related image"/>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751953" y="3620639"/>
                <a:ext cx="1406979" cy="181455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10"/>
              <a:stretch>
                <a:fillRect/>
              </a:stretch>
            </p:blipFill>
            <p:spPr>
              <a:xfrm>
                <a:off x="7430609" y="3918464"/>
                <a:ext cx="803127" cy="334939"/>
              </a:xfrm>
              <a:prstGeom prst="rect">
                <a:avLst/>
              </a:prstGeom>
            </p:spPr>
          </p:pic>
        </p:grpSp>
        <p:pic>
          <p:nvPicPr>
            <p:cNvPr id="70678" name="Picture 22" descr="Image result for no money clipart"/>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8622033" y="3823152"/>
              <a:ext cx="1112076" cy="1533219"/>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p:cNvSpPr txBox="1"/>
            <p:nvPr/>
          </p:nvSpPr>
          <p:spPr>
            <a:xfrm>
              <a:off x="8339871" y="5377497"/>
              <a:ext cx="1676400" cy="300082"/>
            </a:xfrm>
            <a:prstGeom prst="rect">
              <a:avLst/>
            </a:prstGeom>
            <a:noFill/>
          </p:spPr>
          <p:txBody>
            <a:bodyPr wrap="square" rtlCol="0">
              <a:spAutoFit/>
            </a:bodyPr>
            <a:lstStyle/>
            <a:p>
              <a:pPr algn="ctr"/>
              <a:r>
                <a:rPr lang="en-IN" sz="1350" b="1" dirty="0">
                  <a:latin typeface="Arial" panose="020B0604020202020204" pitchFamily="34" charset="0"/>
                  <a:cs typeface="Arial" panose="020B0604020202020204" pitchFamily="34" charset="0"/>
                </a:rPr>
                <a:t>Financial issues</a:t>
              </a:r>
            </a:p>
          </p:txBody>
        </p:sp>
        <p:pic>
          <p:nvPicPr>
            <p:cNvPr id="70680" name="Picture 24" descr="Image result for ambulance stuck in traffic jam"/>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4869260" y="1823609"/>
              <a:ext cx="1600200" cy="950367"/>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27"/>
            <p:cNvSpPr txBox="1"/>
            <p:nvPr/>
          </p:nvSpPr>
          <p:spPr>
            <a:xfrm>
              <a:off x="4745567" y="2909258"/>
              <a:ext cx="1676400" cy="300082"/>
            </a:xfrm>
            <a:prstGeom prst="rect">
              <a:avLst/>
            </a:prstGeom>
            <a:noFill/>
          </p:spPr>
          <p:txBody>
            <a:bodyPr wrap="square" rtlCol="0">
              <a:spAutoFit/>
            </a:bodyPr>
            <a:lstStyle/>
            <a:p>
              <a:pPr algn="ctr"/>
              <a:r>
                <a:rPr lang="en-IN" sz="1350" b="1" dirty="0">
                  <a:latin typeface="Arial" panose="020B0604020202020204" pitchFamily="34" charset="0"/>
                  <a:cs typeface="Arial" panose="020B0604020202020204" pitchFamily="34" charset="0"/>
                </a:rPr>
                <a:t>Traffic Jams</a:t>
              </a:r>
            </a:p>
          </p:txBody>
        </p:sp>
      </p:grpSp>
      <p:sp>
        <p:nvSpPr>
          <p:cNvPr id="4" name="TextBox 3"/>
          <p:cNvSpPr txBox="1"/>
          <p:nvPr/>
        </p:nvSpPr>
        <p:spPr>
          <a:xfrm>
            <a:off x="1542319" y="6280800"/>
            <a:ext cx="8948017" cy="369332"/>
          </a:xfrm>
          <a:prstGeom prst="rect">
            <a:avLst/>
          </a:prstGeom>
          <a:solidFill>
            <a:srgbClr val="AC4B6A"/>
          </a:solidFill>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pPr algn="ctr"/>
            <a:r>
              <a:rPr lang="en-US" dirty="0">
                <a:latin typeface="Arial" panose="020B0604020202020204" pitchFamily="34" charset="0"/>
                <a:cs typeface="Arial" panose="020B0604020202020204" pitchFamily="34" charset="0"/>
              </a:rPr>
              <a:t>Concept</a:t>
            </a:r>
            <a:r>
              <a:rPr lang="en-US" spc="-4"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of </a:t>
            </a:r>
            <a:r>
              <a:rPr lang="en-US" spc="-4" dirty="0" err="1">
                <a:latin typeface="Arial" panose="020B0604020202020204" pitchFamily="34" charset="0"/>
                <a:cs typeface="Arial" panose="020B0604020202020204" pitchFamily="34" charset="0"/>
              </a:rPr>
              <a:t>Pharmaco</a:t>
            </a:r>
            <a:r>
              <a:rPr lang="en-US" spc="-4"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Invasive(PI) approach contextualized</a:t>
            </a:r>
            <a:r>
              <a:rPr lang="en-US" spc="-98"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to the situation in the</a:t>
            </a:r>
            <a:r>
              <a:rPr lang="en-US" spc="-38"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India</a:t>
            </a:r>
          </a:p>
        </p:txBody>
      </p:sp>
      <p:sp>
        <p:nvSpPr>
          <p:cNvPr id="22" name="Title 1"/>
          <p:cNvSpPr txBox="1">
            <a:spLocks/>
          </p:cNvSpPr>
          <p:nvPr/>
        </p:nvSpPr>
        <p:spPr>
          <a:xfrm>
            <a:off x="2976780" y="321393"/>
            <a:ext cx="6477000" cy="10756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b="1" kern="1200">
                <a:solidFill>
                  <a:schemeClr val="tx1"/>
                </a:solidFill>
                <a:latin typeface="Bahnschrift" panose="020B0502040204020203" pitchFamily="34" charset="0"/>
                <a:ea typeface="+mj-ea"/>
                <a:cs typeface="+mj-cs"/>
              </a:defRPr>
            </a:lvl1pPr>
          </a:lstStyle>
          <a:p>
            <a:pPr algn="ctr">
              <a:lnSpc>
                <a:spcPct val="100000"/>
              </a:lnSpc>
            </a:pPr>
            <a:r>
              <a:rPr lang="en-US" spc="-4" dirty="0">
                <a:solidFill>
                  <a:schemeClr val="accent5">
                    <a:lumMod val="75000"/>
                  </a:schemeClr>
                </a:solidFill>
              </a:rPr>
              <a:t>Major issues for the delays seen in Indian settings are</a:t>
            </a:r>
            <a:endParaRPr lang="en-IN" dirty="0">
              <a:solidFill>
                <a:schemeClr val="accent5">
                  <a:lumMod val="75000"/>
                </a:scheme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pPr/>
              <a:t>23</a:t>
            </a:fld>
            <a:endParaRPr lang="en-US"/>
          </a:p>
        </p:txBody>
      </p:sp>
    </p:spTree>
    <p:extLst>
      <p:ext uri="{BB962C8B-B14F-4D97-AF65-F5344CB8AC3E}">
        <p14:creationId xmlns:p14="http://schemas.microsoft.com/office/powerpoint/2010/main" val="400730557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219200" y="1219200"/>
            <a:ext cx="10972800" cy="411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 name="object 2"/>
          <p:cNvSpPr txBox="1">
            <a:spLocks noGrp="1"/>
          </p:cNvSpPr>
          <p:nvPr>
            <p:ph type="title" idx="4294967295"/>
          </p:nvPr>
        </p:nvSpPr>
        <p:spPr>
          <a:xfrm>
            <a:off x="1064079" y="381000"/>
            <a:ext cx="9982200" cy="452336"/>
          </a:xfrm>
          <a:prstGeom prst="rect">
            <a:avLst/>
          </a:prstGeom>
        </p:spPr>
        <p:txBody>
          <a:bodyPr vert="horz" wrap="square" lIns="0" tIns="9049" rIns="0" bIns="0" rtlCol="0" anchor="ctr">
            <a:spAutoFit/>
          </a:bodyPr>
          <a:lstStyle/>
          <a:p>
            <a:pPr marL="789623" marR="3810" indent="-440055">
              <a:spcBef>
                <a:spcPts val="71"/>
              </a:spcBef>
            </a:pPr>
            <a:r>
              <a:rPr lang="en-US" sz="3200" b="1" spc="-4" dirty="0">
                <a:solidFill>
                  <a:srgbClr val="AC4B6A"/>
                </a:solidFill>
              </a:rPr>
              <a:t>Why This Approach Has To Be Stressed So Much?</a:t>
            </a:r>
            <a:endParaRPr lang="en-US" sz="3200" b="1" dirty="0">
              <a:solidFill>
                <a:srgbClr val="AC4B6A"/>
              </a:solidFill>
            </a:endParaRPr>
          </a:p>
        </p:txBody>
      </p:sp>
      <p:sp>
        <p:nvSpPr>
          <p:cNvPr id="3" name="object 3"/>
          <p:cNvSpPr txBox="1"/>
          <p:nvPr/>
        </p:nvSpPr>
        <p:spPr>
          <a:xfrm>
            <a:off x="1524000" y="1371600"/>
            <a:ext cx="10058400" cy="3807581"/>
          </a:xfrm>
          <a:prstGeom prst="rect">
            <a:avLst/>
          </a:prstGeom>
        </p:spPr>
        <p:txBody>
          <a:bodyPr vert="horz" wrap="square" lIns="0" tIns="9525" rIns="0" bIns="0" rtlCol="0">
            <a:spAutoFit/>
          </a:bodyPr>
          <a:lstStyle/>
          <a:p>
            <a:pPr marL="9525">
              <a:lnSpc>
                <a:spcPct val="120000"/>
              </a:lnSpc>
              <a:spcBef>
                <a:spcPts val="1200"/>
              </a:spcBef>
              <a:tabLst>
                <a:tab pos="266224" algn="l"/>
                <a:tab pos="266700" algn="l"/>
              </a:tabLst>
            </a:pPr>
            <a:r>
              <a:rPr lang="en-US" spc="-4" dirty="0">
                <a:latin typeface="Arial" panose="020B0604020202020204" pitchFamily="34" charset="0"/>
                <a:cs typeface="Arial" panose="020B0604020202020204" pitchFamily="34" charset="0"/>
              </a:rPr>
              <a:t>  </a:t>
            </a:r>
            <a:r>
              <a:rPr sz="2000" b="1" spc="-4" dirty="0" smtClean="0">
                <a:latin typeface="Arial" panose="020B0604020202020204" pitchFamily="34" charset="0"/>
                <a:cs typeface="Arial" panose="020B0604020202020204" pitchFamily="34" charset="0"/>
              </a:rPr>
              <a:t>Time </a:t>
            </a:r>
            <a:r>
              <a:rPr sz="2000" b="1" spc="-4" dirty="0">
                <a:latin typeface="Arial" panose="020B0604020202020204" pitchFamily="34" charset="0"/>
                <a:cs typeface="Arial" panose="020B0604020202020204" pitchFamily="34" charset="0"/>
              </a:rPr>
              <a:t>is Myocardium</a:t>
            </a:r>
            <a:r>
              <a:rPr sz="2000" spc="-4" dirty="0">
                <a:latin typeface="Arial" panose="020B0604020202020204" pitchFamily="34" charset="0"/>
                <a:cs typeface="Arial" panose="020B0604020202020204" pitchFamily="34" charset="0"/>
              </a:rPr>
              <a:t>.</a:t>
            </a:r>
            <a:endParaRPr sz="2000" dirty="0">
              <a:latin typeface="Arial" panose="020B0604020202020204" pitchFamily="34" charset="0"/>
              <a:cs typeface="Arial" panose="020B0604020202020204" pitchFamily="34" charset="0"/>
            </a:endParaRPr>
          </a:p>
          <a:p>
            <a:pPr marL="352425" indent="-342900">
              <a:lnSpc>
                <a:spcPct val="120000"/>
              </a:lnSpc>
              <a:spcBef>
                <a:spcPts val="1200"/>
              </a:spcBef>
              <a:buClr>
                <a:srgbClr val="AC4B6A"/>
              </a:buClr>
              <a:buFont typeface="Wingdings" panose="05000000000000000000" pitchFamily="2" charset="2"/>
              <a:buChar char="§"/>
              <a:tabLst>
                <a:tab pos="266224" algn="l"/>
                <a:tab pos="266700" algn="l"/>
              </a:tabLst>
            </a:pPr>
            <a:r>
              <a:rPr sz="2000" spc="-4" dirty="0">
                <a:latin typeface="Arial" panose="020B0604020202020204" pitchFamily="34" charset="0"/>
                <a:cs typeface="Arial" panose="020B0604020202020204" pitchFamily="34" charset="0"/>
              </a:rPr>
              <a:t>For </a:t>
            </a:r>
            <a:r>
              <a:rPr sz="2000" dirty="0">
                <a:latin typeface="Arial" panose="020B0604020202020204" pitchFamily="34" charset="0"/>
                <a:cs typeface="Arial" panose="020B0604020202020204" pitchFamily="34" charset="0"/>
              </a:rPr>
              <a:t>each 30 </a:t>
            </a:r>
            <a:r>
              <a:rPr sz="2000" spc="-8" dirty="0">
                <a:latin typeface="Arial" panose="020B0604020202020204" pitchFamily="34" charset="0"/>
                <a:cs typeface="Arial" panose="020B0604020202020204" pitchFamily="34" charset="0"/>
              </a:rPr>
              <a:t>min </a:t>
            </a:r>
            <a:r>
              <a:rPr sz="2000" dirty="0">
                <a:latin typeface="Arial" panose="020B0604020202020204" pitchFamily="34" charset="0"/>
                <a:cs typeface="Arial" panose="020B0604020202020204" pitchFamily="34" charset="0"/>
              </a:rPr>
              <a:t>delay in </a:t>
            </a:r>
            <a:r>
              <a:rPr sz="2000" spc="-4" dirty="0">
                <a:latin typeface="Arial" panose="020B0604020202020204" pitchFamily="34" charset="0"/>
                <a:cs typeface="Arial" panose="020B0604020202020204" pitchFamily="34" charset="0"/>
              </a:rPr>
              <a:t>treatment </a:t>
            </a:r>
            <a:r>
              <a:rPr sz="2000" dirty="0">
                <a:latin typeface="Arial" panose="020B0604020202020204" pitchFamily="34" charset="0"/>
                <a:cs typeface="Arial" panose="020B0604020202020204" pitchFamily="34" charset="0"/>
              </a:rPr>
              <a:t>in </a:t>
            </a:r>
            <a:r>
              <a:rPr sz="2000" spc="-4" dirty="0">
                <a:latin typeface="Arial" panose="020B0604020202020204" pitchFamily="34" charset="0"/>
                <a:cs typeface="Arial" panose="020B0604020202020204" pitchFamily="34" charset="0"/>
              </a:rPr>
              <a:t>STEMI </a:t>
            </a:r>
            <a:r>
              <a:rPr sz="2000" dirty="0">
                <a:latin typeface="Arial" panose="020B0604020202020204" pitchFamily="34" charset="0"/>
                <a:cs typeface="Arial" panose="020B0604020202020204" pitchFamily="34" charset="0"/>
              </a:rPr>
              <a:t>patient,1 </a:t>
            </a:r>
            <a:r>
              <a:rPr sz="2000" dirty="0" err="1">
                <a:latin typeface="Arial" panose="020B0604020202020204" pitchFamily="34" charset="0"/>
                <a:cs typeface="Arial" panose="020B0604020202020204" pitchFamily="34" charset="0"/>
              </a:rPr>
              <a:t>yr</a:t>
            </a:r>
            <a:r>
              <a:rPr sz="2000" spc="-34" dirty="0">
                <a:latin typeface="Arial" panose="020B0604020202020204" pitchFamily="34" charset="0"/>
                <a:cs typeface="Arial" panose="020B0604020202020204" pitchFamily="34" charset="0"/>
              </a:rPr>
              <a:t> </a:t>
            </a:r>
            <a:r>
              <a:rPr sz="2000" spc="-4" dirty="0">
                <a:latin typeface="Arial" panose="020B0604020202020204" pitchFamily="34" charset="0"/>
                <a:cs typeface="Arial" panose="020B0604020202020204" pitchFamily="34" charset="0"/>
              </a:rPr>
              <a:t>mortality</a:t>
            </a:r>
            <a:r>
              <a:rPr lang="en-US" sz="2000" spc="-4" dirty="0">
                <a:latin typeface="Arial" panose="020B0604020202020204" pitchFamily="34" charset="0"/>
                <a:cs typeface="Arial" panose="020B0604020202020204" pitchFamily="34" charset="0"/>
              </a:rPr>
              <a:t>, </a:t>
            </a:r>
            <a:r>
              <a:rPr lang="en-IN" sz="2000" dirty="0">
                <a:latin typeface="Arial" panose="020B0604020202020204" pitchFamily="34" charset="0"/>
                <a:cs typeface="Arial" panose="020B0604020202020204" pitchFamily="34" charset="0"/>
              </a:rPr>
              <a:t>increases by</a:t>
            </a:r>
            <a:r>
              <a:rPr lang="en-IN" sz="2000" spc="-86" dirty="0">
                <a:latin typeface="Arial" panose="020B0604020202020204" pitchFamily="34" charset="0"/>
                <a:cs typeface="Arial" panose="020B0604020202020204" pitchFamily="34" charset="0"/>
              </a:rPr>
              <a:t> </a:t>
            </a:r>
            <a:r>
              <a:rPr lang="en-IN" sz="2000" b="1" spc="-4" dirty="0" smtClean="0">
                <a:latin typeface="Arial" panose="020B0604020202020204" pitchFamily="34" charset="0"/>
                <a:cs typeface="Arial" panose="020B0604020202020204" pitchFamily="34" charset="0"/>
              </a:rPr>
              <a:t>7.5% </a:t>
            </a:r>
            <a:r>
              <a:rPr lang="en-IN" sz="2000" spc="-4" dirty="0" smtClean="0">
                <a:solidFill>
                  <a:srgbClr val="AC4B6A"/>
                </a:solidFill>
                <a:latin typeface="Arial" panose="020B0604020202020204" pitchFamily="34" charset="0"/>
                <a:cs typeface="Arial" panose="020B0604020202020204" pitchFamily="34" charset="0"/>
              </a:rPr>
              <a:t>Circulation</a:t>
            </a:r>
            <a:r>
              <a:rPr lang="en-IN" sz="2000" spc="-19" dirty="0" smtClean="0">
                <a:solidFill>
                  <a:srgbClr val="AC4B6A"/>
                </a:solidFill>
                <a:latin typeface="Arial" panose="020B0604020202020204" pitchFamily="34" charset="0"/>
                <a:cs typeface="Arial" panose="020B0604020202020204" pitchFamily="34" charset="0"/>
              </a:rPr>
              <a:t> </a:t>
            </a:r>
            <a:r>
              <a:rPr lang="en-IN" sz="2000" dirty="0">
                <a:solidFill>
                  <a:srgbClr val="AC4B6A"/>
                </a:solidFill>
                <a:latin typeface="Arial" panose="020B0604020202020204" pitchFamily="34" charset="0"/>
                <a:cs typeface="Arial" panose="020B0604020202020204" pitchFamily="34" charset="0"/>
              </a:rPr>
              <a:t>2004;109:1223-1225</a:t>
            </a:r>
          </a:p>
          <a:p>
            <a:pPr marL="352425" indent="-342900">
              <a:lnSpc>
                <a:spcPct val="120000"/>
              </a:lnSpc>
              <a:spcBef>
                <a:spcPts val="1200"/>
              </a:spcBef>
              <a:buClr>
                <a:srgbClr val="AC4B6A"/>
              </a:buClr>
              <a:buFont typeface="Wingdings" panose="05000000000000000000" pitchFamily="2" charset="2"/>
              <a:buChar char="§"/>
              <a:tabLst>
                <a:tab pos="266224" algn="l"/>
                <a:tab pos="266700" algn="l"/>
              </a:tabLst>
            </a:pPr>
            <a:r>
              <a:rPr lang="en-US" sz="2000" dirty="0" smtClean="0">
                <a:latin typeface="Arial" panose="020B0604020202020204" pitchFamily="34" charset="0"/>
                <a:cs typeface="Arial" panose="020B0604020202020204" pitchFamily="34" charset="0"/>
              </a:rPr>
              <a:t>Mortality </a:t>
            </a:r>
            <a:r>
              <a:rPr lang="en-US" sz="2000" dirty="0">
                <a:latin typeface="Arial" panose="020B0604020202020204" pitchFamily="34" charset="0"/>
                <a:cs typeface="Arial" panose="020B0604020202020204" pitchFamily="34" charset="0"/>
              </a:rPr>
              <a:t>benefit </a:t>
            </a:r>
            <a:r>
              <a:rPr lang="en-US" sz="2000" spc="-4" dirty="0">
                <a:latin typeface="Arial" panose="020B0604020202020204" pitchFamily="34" charset="0"/>
                <a:cs typeface="Arial" panose="020B0604020202020204" pitchFamily="34" charset="0"/>
              </a:rPr>
              <a:t>with primary PCI </a:t>
            </a:r>
            <a:r>
              <a:rPr lang="en-US" sz="2000" dirty="0">
                <a:latin typeface="Arial" panose="020B0604020202020204" pitchFamily="34" charset="0"/>
                <a:cs typeface="Arial" panose="020B0604020202020204" pitchFamily="34" charset="0"/>
              </a:rPr>
              <a:t>is lost</a:t>
            </a:r>
            <a:r>
              <a:rPr lang="en-US" sz="2000" spc="-11" dirty="0">
                <a:latin typeface="Arial" panose="020B0604020202020204" pitchFamily="34" charset="0"/>
                <a:cs typeface="Arial" panose="020B0604020202020204" pitchFamily="34" charset="0"/>
              </a:rPr>
              <a:t> </a:t>
            </a:r>
            <a:r>
              <a:rPr lang="en-US" sz="2000" dirty="0">
                <a:latin typeface="Arial" panose="020B0604020202020204" pitchFamily="34" charset="0"/>
                <a:cs typeface="Arial" panose="020B0604020202020204" pitchFamily="34" charset="0"/>
              </a:rPr>
              <a:t>if</a:t>
            </a:r>
            <a:r>
              <a:rPr lang="en-US" sz="2000" spc="4" dirty="0">
                <a:latin typeface="Arial" panose="020B0604020202020204" pitchFamily="34" charset="0"/>
                <a:cs typeface="Arial" panose="020B0604020202020204" pitchFamily="34" charset="0"/>
              </a:rPr>
              <a:t> </a:t>
            </a:r>
            <a:r>
              <a:rPr lang="en-US" sz="2000" spc="-4" dirty="0">
                <a:latin typeface="Arial" panose="020B0604020202020204" pitchFamily="34" charset="0"/>
                <a:cs typeface="Arial" panose="020B0604020202020204" pitchFamily="34" charset="0"/>
              </a:rPr>
              <a:t>PCI related</a:t>
            </a:r>
            <a:r>
              <a:rPr lang="en-US" sz="2000" spc="-68" dirty="0">
                <a:latin typeface="Arial" panose="020B0604020202020204" pitchFamily="34" charset="0"/>
                <a:cs typeface="Arial" panose="020B0604020202020204" pitchFamily="34" charset="0"/>
              </a:rPr>
              <a:t> </a:t>
            </a:r>
            <a:r>
              <a:rPr lang="en-US" sz="2000" dirty="0">
                <a:latin typeface="Arial" panose="020B0604020202020204" pitchFamily="34" charset="0"/>
                <a:cs typeface="Arial" panose="020B0604020202020204" pitchFamily="34" charset="0"/>
              </a:rPr>
              <a:t>delay </a:t>
            </a:r>
            <a:r>
              <a:rPr lang="en-IN" sz="2000" dirty="0">
                <a:latin typeface="Arial" panose="020B0604020202020204" pitchFamily="34" charset="0"/>
                <a:cs typeface="Arial" panose="020B0604020202020204" pitchFamily="34" charset="0"/>
              </a:rPr>
              <a:t>exceeded 60</a:t>
            </a:r>
            <a:r>
              <a:rPr lang="en-IN" sz="2000" spc="-86" dirty="0">
                <a:latin typeface="Arial" panose="020B0604020202020204" pitchFamily="34" charset="0"/>
                <a:cs typeface="Arial" panose="020B0604020202020204" pitchFamily="34" charset="0"/>
              </a:rPr>
              <a:t> </a:t>
            </a:r>
            <a:r>
              <a:rPr lang="en-IN" sz="2000" spc="-4" dirty="0">
                <a:latin typeface="Arial" panose="020B0604020202020204" pitchFamily="34" charset="0"/>
                <a:cs typeface="Arial" panose="020B0604020202020204" pitchFamily="34" charset="0"/>
              </a:rPr>
              <a:t>min. </a:t>
            </a:r>
          </a:p>
          <a:p>
            <a:pPr marL="9525">
              <a:lnSpc>
                <a:spcPct val="120000"/>
              </a:lnSpc>
              <a:spcBef>
                <a:spcPts val="1200"/>
              </a:spcBef>
              <a:tabLst>
                <a:tab pos="266224" algn="l"/>
                <a:tab pos="266700" algn="l"/>
              </a:tabLst>
            </a:pPr>
            <a:r>
              <a:rPr lang="en-IN" sz="2000" spc="-8" dirty="0">
                <a:solidFill>
                  <a:srgbClr val="FF0000"/>
                </a:solidFill>
                <a:latin typeface="Arial" panose="020B0604020202020204" pitchFamily="34" charset="0"/>
                <a:cs typeface="Arial" panose="020B0604020202020204" pitchFamily="34" charset="0"/>
              </a:rPr>
              <a:t>          </a:t>
            </a:r>
            <a:r>
              <a:rPr lang="en-IN" sz="2000" spc="-8" dirty="0" err="1">
                <a:solidFill>
                  <a:srgbClr val="AC4B6A"/>
                </a:solidFill>
                <a:latin typeface="Arial" panose="020B0604020202020204" pitchFamily="34" charset="0"/>
                <a:cs typeface="Arial" panose="020B0604020202020204" pitchFamily="34" charset="0"/>
              </a:rPr>
              <a:t>Nallamothu</a:t>
            </a:r>
            <a:r>
              <a:rPr lang="en-IN" sz="2000" spc="-8" dirty="0">
                <a:solidFill>
                  <a:srgbClr val="AC4B6A"/>
                </a:solidFill>
                <a:latin typeface="Arial" panose="020B0604020202020204" pitchFamily="34" charset="0"/>
                <a:cs typeface="Arial" panose="020B0604020202020204" pitchFamily="34" charset="0"/>
              </a:rPr>
              <a:t> </a:t>
            </a:r>
            <a:r>
              <a:rPr lang="en-IN" sz="2000" spc="-4" dirty="0">
                <a:solidFill>
                  <a:srgbClr val="AC4B6A"/>
                </a:solidFill>
                <a:latin typeface="Arial" panose="020B0604020202020204" pitchFamily="34" charset="0"/>
                <a:cs typeface="Arial" panose="020B0604020202020204" pitchFamily="34" charset="0"/>
              </a:rPr>
              <a:t>et al ,Am J</a:t>
            </a:r>
            <a:r>
              <a:rPr lang="en-IN" sz="2000" spc="71" dirty="0">
                <a:solidFill>
                  <a:srgbClr val="AC4B6A"/>
                </a:solidFill>
                <a:latin typeface="Arial" panose="020B0604020202020204" pitchFamily="34" charset="0"/>
                <a:cs typeface="Arial" panose="020B0604020202020204" pitchFamily="34" charset="0"/>
              </a:rPr>
              <a:t> </a:t>
            </a:r>
            <a:r>
              <a:rPr lang="en-IN" sz="2000" dirty="0">
                <a:solidFill>
                  <a:srgbClr val="AC4B6A"/>
                </a:solidFill>
                <a:latin typeface="Arial" panose="020B0604020202020204" pitchFamily="34" charset="0"/>
                <a:cs typeface="Arial" panose="020B0604020202020204" pitchFamily="34" charset="0"/>
              </a:rPr>
              <a:t>Cardiol,2004;94:772-774</a:t>
            </a:r>
          </a:p>
          <a:p>
            <a:pPr marL="352425" indent="-342900">
              <a:lnSpc>
                <a:spcPct val="120000"/>
              </a:lnSpc>
              <a:spcBef>
                <a:spcPts val="1200"/>
              </a:spcBef>
              <a:buClr>
                <a:srgbClr val="AC4B6A"/>
              </a:buClr>
              <a:buFont typeface="Wingdings" panose="05000000000000000000" pitchFamily="2" charset="2"/>
              <a:buChar char="§"/>
              <a:tabLst>
                <a:tab pos="266224" algn="l"/>
                <a:tab pos="266700" algn="l"/>
              </a:tabLst>
            </a:pPr>
            <a:r>
              <a:rPr lang="en-US" sz="2000" dirty="0">
                <a:latin typeface="Arial" panose="020B0604020202020204" pitchFamily="34" charset="0"/>
                <a:cs typeface="Arial" panose="020B0604020202020204" pitchFamily="34" charset="0"/>
              </a:rPr>
              <a:t>Practically, early fibrinolytic therapy can compensate </a:t>
            </a:r>
            <a:r>
              <a:rPr lang="en-US" sz="2000" spc="-4" dirty="0">
                <a:latin typeface="Arial" panose="020B0604020202020204" pitchFamily="34" charset="0"/>
                <a:cs typeface="Arial" panose="020B0604020202020204" pitchFamily="34" charset="0"/>
              </a:rPr>
              <a:t>for</a:t>
            </a:r>
            <a:r>
              <a:rPr lang="en-US" sz="2000" spc="-105" dirty="0">
                <a:latin typeface="Arial" panose="020B0604020202020204" pitchFamily="34" charset="0"/>
                <a:cs typeface="Arial" panose="020B0604020202020204" pitchFamily="34" charset="0"/>
              </a:rPr>
              <a:t> </a:t>
            </a:r>
            <a:r>
              <a:rPr lang="en-US" sz="2000" dirty="0">
                <a:latin typeface="Arial" panose="020B0604020202020204" pitchFamily="34" charset="0"/>
                <a:cs typeface="Arial" panose="020B0604020202020204" pitchFamily="34" charset="0"/>
              </a:rPr>
              <a:t>PCI related</a:t>
            </a:r>
            <a:r>
              <a:rPr lang="en-US" sz="2000" spc="-34" dirty="0">
                <a:latin typeface="Arial" panose="020B0604020202020204" pitchFamily="34" charset="0"/>
                <a:cs typeface="Arial" panose="020B0604020202020204" pitchFamily="34" charset="0"/>
              </a:rPr>
              <a:t> </a:t>
            </a:r>
            <a:r>
              <a:rPr lang="en-US" sz="2000" dirty="0">
                <a:latin typeface="Arial" panose="020B0604020202020204" pitchFamily="34" charset="0"/>
                <a:cs typeface="Arial" panose="020B0604020202020204" pitchFamily="34" charset="0"/>
              </a:rPr>
              <a:t>delay.</a:t>
            </a:r>
          </a:p>
          <a:p>
            <a:pPr marL="352425" marR="3810" indent="-342900">
              <a:lnSpc>
                <a:spcPct val="120000"/>
              </a:lnSpc>
              <a:spcBef>
                <a:spcPts val="1200"/>
              </a:spcBef>
              <a:buClr>
                <a:srgbClr val="AC4B6A"/>
              </a:buClr>
              <a:buFont typeface="Wingdings" panose="05000000000000000000" pitchFamily="2" charset="2"/>
              <a:buChar char="§"/>
              <a:tabLst>
                <a:tab pos="266224" algn="l"/>
                <a:tab pos="266700" algn="l"/>
              </a:tabLst>
            </a:pPr>
            <a:r>
              <a:rPr lang="en-US" sz="2000" dirty="0">
                <a:latin typeface="Arial" panose="020B0604020202020204" pitchFamily="34" charset="0"/>
                <a:cs typeface="Arial" panose="020B0604020202020204" pitchFamily="34" charset="0"/>
              </a:rPr>
              <a:t>Proportional </a:t>
            </a:r>
            <a:r>
              <a:rPr lang="en-US" sz="2000" spc="-4" dirty="0">
                <a:latin typeface="Arial" panose="020B0604020202020204" pitchFamily="34" charset="0"/>
                <a:cs typeface="Arial" panose="020B0604020202020204" pitchFamily="34" charset="0"/>
              </a:rPr>
              <a:t>mortality </a:t>
            </a:r>
            <a:r>
              <a:rPr lang="en-US" sz="2000" dirty="0">
                <a:latin typeface="Arial" panose="020B0604020202020204" pitchFamily="34" charset="0"/>
                <a:cs typeface="Arial" panose="020B0604020202020204" pitchFamily="34" charset="0"/>
              </a:rPr>
              <a:t>reduction </a:t>
            </a:r>
            <a:r>
              <a:rPr lang="en-US" sz="2000" spc="-4" dirty="0">
                <a:latin typeface="Arial" panose="020B0604020202020204" pitchFamily="34" charset="0"/>
                <a:cs typeface="Arial" panose="020B0604020202020204" pitchFamily="34" charset="0"/>
              </a:rPr>
              <a:t>was </a:t>
            </a:r>
            <a:r>
              <a:rPr lang="en-US" sz="2000" dirty="0">
                <a:latin typeface="Arial" panose="020B0604020202020204" pitchFamily="34" charset="0"/>
                <a:cs typeface="Arial" panose="020B0604020202020204" pitchFamily="34" charset="0"/>
              </a:rPr>
              <a:t>significantly higher in</a:t>
            </a:r>
            <a:r>
              <a:rPr lang="en-US" sz="2000" spc="-139" dirty="0">
                <a:latin typeface="Arial" panose="020B0604020202020204" pitchFamily="34" charset="0"/>
                <a:cs typeface="Arial" panose="020B0604020202020204" pitchFamily="34" charset="0"/>
              </a:rPr>
              <a:t> </a:t>
            </a:r>
            <a:r>
              <a:rPr lang="en-US" sz="2000" dirty="0">
                <a:latin typeface="Arial" panose="020B0604020202020204" pitchFamily="34" charset="0"/>
                <a:cs typeface="Arial" panose="020B0604020202020204" pitchFamily="34" charset="0"/>
              </a:rPr>
              <a:t>patients  treated </a:t>
            </a:r>
            <a:r>
              <a:rPr lang="en-US" sz="2000" spc="-4" dirty="0">
                <a:latin typeface="Arial" panose="020B0604020202020204" pitchFamily="34" charset="0"/>
                <a:cs typeface="Arial" panose="020B0604020202020204" pitchFamily="34" charset="0"/>
              </a:rPr>
              <a:t>within </a:t>
            </a:r>
            <a:r>
              <a:rPr lang="en-US" sz="2000" dirty="0" smtClean="0">
                <a:latin typeface="Arial" panose="020B0604020202020204" pitchFamily="34" charset="0"/>
                <a:cs typeface="Arial" panose="020B0604020202020204" pitchFamily="34" charset="0"/>
              </a:rPr>
              <a:t>2 </a:t>
            </a:r>
            <a:r>
              <a:rPr lang="en-US" sz="2000" spc="-4" dirty="0" smtClean="0">
                <a:latin typeface="Arial" panose="020B0604020202020204" pitchFamily="34" charset="0"/>
                <a:cs typeface="Arial" panose="020B0604020202020204" pitchFamily="34" charset="0"/>
              </a:rPr>
              <a:t>hours </a:t>
            </a:r>
            <a:r>
              <a:rPr lang="en-US" sz="2000" spc="-4" dirty="0">
                <a:latin typeface="Arial" panose="020B0604020202020204" pitchFamily="34" charset="0"/>
                <a:cs typeface="Arial" panose="020B0604020202020204" pitchFamily="34" charset="0"/>
              </a:rPr>
              <a:t>with</a:t>
            </a:r>
            <a:r>
              <a:rPr lang="en-US" sz="2000" spc="-38" dirty="0">
                <a:latin typeface="Arial" panose="020B0604020202020204" pitchFamily="34" charset="0"/>
                <a:cs typeface="Arial" panose="020B0604020202020204" pitchFamily="34" charset="0"/>
              </a:rPr>
              <a:t> </a:t>
            </a:r>
            <a:r>
              <a:rPr lang="en-US" sz="2000" dirty="0">
                <a:latin typeface="Arial" panose="020B0604020202020204" pitchFamily="34" charset="0"/>
                <a:cs typeface="Arial" panose="020B0604020202020204" pitchFamily="34" charset="0"/>
              </a:rPr>
              <a:t>thrombolytics</a:t>
            </a:r>
            <a:r>
              <a:rPr lang="en-US" sz="2400" dirty="0">
                <a:latin typeface="Arial" panose="020B0604020202020204" pitchFamily="34" charset="0"/>
                <a:cs typeface="Arial" panose="020B0604020202020204" pitchFamily="34" charset="0"/>
              </a:rPr>
              <a:t>. </a:t>
            </a:r>
            <a:endParaRPr lang="en-IN" sz="2400" dirty="0">
              <a:latin typeface="Arial" panose="020B0604020202020204" pitchFamily="34" charset="0"/>
              <a:cs typeface="Arial" panose="020B0604020202020204" pitchFamily="34" charset="0"/>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pPr/>
              <a:t>24</a:t>
            </a:fld>
            <a:endParaRPr lang="en-US"/>
          </a:p>
        </p:txBody>
      </p:sp>
    </p:spTree>
    <p:extLst>
      <p:ext uri="{BB962C8B-B14F-4D97-AF65-F5344CB8AC3E}">
        <p14:creationId xmlns:p14="http://schemas.microsoft.com/office/powerpoint/2010/main" val="45239289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6858000"/>
          </a:xfrm>
          <a:prstGeom prst="rect">
            <a:avLst/>
          </a:prstGeom>
          <a:solidFill>
            <a:srgbClr val="ED1D2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14339" name="Picture 2">
            <a:extLst>
              <a:ext uri="{FF2B5EF4-FFF2-40B4-BE49-F238E27FC236}">
                <a16:creationId xmlns:a16="http://schemas.microsoft.com/office/drawing/2014/main" id="{F015C343-7212-22B0-ED70-D17E23977763}"/>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524000" y="0"/>
            <a:ext cx="9144000" cy="6858000"/>
          </a:xfrm>
        </p:spPr>
      </p:pic>
      <p:pic>
        <p:nvPicPr>
          <p:cNvPr id="14340" name="Picture 2">
            <a:extLst>
              <a:ext uri="{FF2B5EF4-FFF2-40B4-BE49-F238E27FC236}">
                <a16:creationId xmlns:a16="http://schemas.microsoft.com/office/drawing/2014/main" id="{F99297B7-50F8-C3E6-4062-7C2F37EC8D3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60538" y="3810000"/>
            <a:ext cx="1058862"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1" name="Picture 3">
            <a:extLst>
              <a:ext uri="{FF2B5EF4-FFF2-40B4-BE49-F238E27FC236}">
                <a16:creationId xmlns:a16="http://schemas.microsoft.com/office/drawing/2014/main" id="{0FCC7EDB-AB51-259D-4CCE-D51F6344171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67000" y="4419600"/>
            <a:ext cx="75438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2" name="Picture 4">
            <a:extLst>
              <a:ext uri="{FF2B5EF4-FFF2-40B4-BE49-F238E27FC236}">
                <a16:creationId xmlns:a16="http://schemas.microsoft.com/office/drawing/2014/main" id="{03210378-66B1-04A5-966D-41562A41658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67000" y="4648200"/>
            <a:ext cx="71628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3" name="Picture 6">
            <a:extLst>
              <a:ext uri="{FF2B5EF4-FFF2-40B4-BE49-F238E27FC236}">
                <a16:creationId xmlns:a16="http://schemas.microsoft.com/office/drawing/2014/main" id="{0FA2AD14-0B35-9AA5-23D8-EFA2DC8FF32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67000" y="3886200"/>
            <a:ext cx="395605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4" name="Picture 7">
            <a:extLst>
              <a:ext uri="{FF2B5EF4-FFF2-40B4-BE49-F238E27FC236}">
                <a16:creationId xmlns:a16="http://schemas.microsoft.com/office/drawing/2014/main" id="{D3FBF03E-6B83-65FA-3441-FF22A9403FA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553201" y="3886200"/>
            <a:ext cx="3090863"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5" name="Picture 8">
            <a:extLst>
              <a:ext uri="{FF2B5EF4-FFF2-40B4-BE49-F238E27FC236}">
                <a16:creationId xmlns:a16="http://schemas.microsoft.com/office/drawing/2014/main" id="{72FB2FA1-822C-7A20-B469-19AB9A5CE75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514600" y="4572000"/>
            <a:ext cx="249238"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6" name="Picture 9">
            <a:extLst>
              <a:ext uri="{FF2B5EF4-FFF2-40B4-BE49-F238E27FC236}">
                <a16:creationId xmlns:a16="http://schemas.microsoft.com/office/drawing/2014/main" id="{438308FF-23E9-B4B4-BDE1-CA2AA5488ED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286000" y="5410200"/>
            <a:ext cx="79248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7" name="Picture 10">
            <a:extLst>
              <a:ext uri="{FF2B5EF4-FFF2-40B4-BE49-F238E27FC236}">
                <a16:creationId xmlns:a16="http://schemas.microsoft.com/office/drawing/2014/main" id="{70F1F54B-0D3F-CE9A-186D-ED3D8E635823}"/>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601200" y="3810000"/>
            <a:ext cx="7620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8" name="Picture 11">
            <a:extLst>
              <a:ext uri="{FF2B5EF4-FFF2-40B4-BE49-F238E27FC236}">
                <a16:creationId xmlns:a16="http://schemas.microsoft.com/office/drawing/2014/main" id="{AD9C218F-1726-0F47-DB2F-C1AFB81CAFA0}"/>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677400" y="4648200"/>
            <a:ext cx="51435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9" name="Picture 12">
            <a:extLst>
              <a:ext uri="{FF2B5EF4-FFF2-40B4-BE49-F238E27FC236}">
                <a16:creationId xmlns:a16="http://schemas.microsoft.com/office/drawing/2014/main" id="{6988661C-0BE3-4CF8-D39B-3033587C2512}"/>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677400" y="5715000"/>
            <a:ext cx="51435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50" name="Picture 13">
            <a:extLst>
              <a:ext uri="{FF2B5EF4-FFF2-40B4-BE49-F238E27FC236}">
                <a16:creationId xmlns:a16="http://schemas.microsoft.com/office/drawing/2014/main" id="{42F2FFE7-2860-B0DD-9C15-4E1655CB2968}"/>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943600" y="1"/>
            <a:ext cx="4267200" cy="185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51" name="Picture 18">
            <a:extLst>
              <a:ext uri="{FF2B5EF4-FFF2-40B4-BE49-F238E27FC236}">
                <a16:creationId xmlns:a16="http://schemas.microsoft.com/office/drawing/2014/main" id="{3C9E48D8-E763-1749-145F-6F9A09E7F393}"/>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114800" y="609600"/>
            <a:ext cx="35052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52" name="Picture 19">
            <a:extLst>
              <a:ext uri="{FF2B5EF4-FFF2-40B4-BE49-F238E27FC236}">
                <a16:creationId xmlns:a16="http://schemas.microsoft.com/office/drawing/2014/main" id="{DC79C3D5-46AE-1C92-EEFF-595FFE2AB025}"/>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543800" y="609600"/>
            <a:ext cx="8001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53" name="Picture 20">
            <a:extLst>
              <a:ext uri="{FF2B5EF4-FFF2-40B4-BE49-F238E27FC236}">
                <a16:creationId xmlns:a16="http://schemas.microsoft.com/office/drawing/2014/main" id="{B8E131E8-379E-D38F-B1F6-699026ECBFE5}"/>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829801" y="1828800"/>
            <a:ext cx="561975"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2"/>
          <p:cNvSpPr>
            <a:spLocks noGrp="1"/>
          </p:cNvSpPr>
          <p:nvPr>
            <p:ph type="sldNum" sz="quarter" idx="12"/>
          </p:nvPr>
        </p:nvSpPr>
        <p:spPr/>
        <p:txBody>
          <a:bodyPr/>
          <a:lstStyle/>
          <a:p>
            <a:fld id="{B6F15528-21DE-4FAA-801E-634DDDAF4B2B}" type="slidenum">
              <a:rPr lang="en-US" smtClean="0"/>
              <a:pPr/>
              <a:t>25</a:t>
            </a:fld>
            <a:endParaRPr lang="en-US"/>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895A4D-7CE7-3949-46B5-62AB0DF30AF1}"/>
              </a:ext>
            </a:extLst>
          </p:cNvPr>
          <p:cNvSpPr>
            <a:spLocks noGrp="1"/>
          </p:cNvSpPr>
          <p:nvPr>
            <p:ph type="title" idx="4294967295"/>
          </p:nvPr>
        </p:nvSpPr>
        <p:spPr>
          <a:xfrm>
            <a:off x="1066800" y="228600"/>
            <a:ext cx="6400800" cy="854075"/>
          </a:xfrm>
        </p:spPr>
        <p:txBody>
          <a:bodyPr/>
          <a:lstStyle/>
          <a:p>
            <a:r>
              <a:rPr lang="en-US" dirty="0">
                <a:solidFill>
                  <a:srgbClr val="AC4B6A"/>
                </a:solidFill>
              </a:rPr>
              <a:t>Prevalence of STEMI in India</a:t>
            </a:r>
            <a:endParaRPr lang="en-IN" dirty="0">
              <a:solidFill>
                <a:srgbClr val="AC4B6A"/>
              </a:solidFill>
            </a:endParaRPr>
          </a:p>
        </p:txBody>
      </p:sp>
      <p:sp>
        <p:nvSpPr>
          <p:cNvPr id="3" name="Content Placeholder 2">
            <a:extLst>
              <a:ext uri="{FF2B5EF4-FFF2-40B4-BE49-F238E27FC236}">
                <a16:creationId xmlns:a16="http://schemas.microsoft.com/office/drawing/2014/main" id="{A3D1E8CE-75A9-2C10-DBF0-98A839BC9F32}"/>
              </a:ext>
            </a:extLst>
          </p:cNvPr>
          <p:cNvSpPr>
            <a:spLocks noGrp="1"/>
          </p:cNvSpPr>
          <p:nvPr>
            <p:ph idx="4294967295"/>
          </p:nvPr>
        </p:nvSpPr>
        <p:spPr>
          <a:xfrm>
            <a:off x="1371600" y="1600200"/>
            <a:ext cx="7848600" cy="3530600"/>
          </a:xfrm>
        </p:spPr>
        <p:txBody>
          <a:bodyPr>
            <a:noAutofit/>
          </a:bodyPr>
          <a:lstStyle/>
          <a:p>
            <a:pPr marL="539750" indent="-539750" algn="just">
              <a:lnSpc>
                <a:spcPct val="120000"/>
              </a:lnSpc>
              <a:spcBef>
                <a:spcPts val="1800"/>
              </a:spcBef>
              <a:buClr>
                <a:srgbClr val="AC4B6A"/>
              </a:buClr>
              <a:buFont typeface="Wingdings" panose="05000000000000000000" pitchFamily="2" charset="2"/>
              <a:buChar char="§"/>
            </a:pPr>
            <a:r>
              <a:rPr lang="en-US" sz="2400" dirty="0" smtClean="0">
                <a:latin typeface="Arial" panose="020B0604020202020204" pitchFamily="34" charset="0"/>
                <a:cs typeface="Arial" panose="020B0604020202020204" pitchFamily="34" charset="0"/>
              </a:rPr>
              <a:t>The </a:t>
            </a:r>
            <a:r>
              <a:rPr lang="en-US" sz="2400" dirty="0">
                <a:latin typeface="Arial" panose="020B0604020202020204" pitchFamily="34" charset="0"/>
                <a:cs typeface="Arial" panose="020B0604020202020204" pitchFamily="34" charset="0"/>
              </a:rPr>
              <a:t>exact prevalence of STEMI in India is challenging to determine due to the lack of comprehensive nationwide data.</a:t>
            </a:r>
          </a:p>
          <a:p>
            <a:pPr marL="539750" indent="-539750" algn="just">
              <a:lnSpc>
                <a:spcPct val="120000"/>
              </a:lnSpc>
              <a:spcBef>
                <a:spcPts val="1800"/>
              </a:spcBef>
              <a:buClr>
                <a:srgbClr val="AC4B6A"/>
              </a:buClr>
              <a:buFont typeface="Wingdings" panose="05000000000000000000" pitchFamily="2" charset="2"/>
              <a:buChar char="§"/>
            </a:pPr>
            <a:r>
              <a:rPr lang="en-US" sz="2400" dirty="0" smtClean="0">
                <a:latin typeface="Arial" panose="020B0604020202020204" pitchFamily="34" charset="0"/>
                <a:cs typeface="Arial" panose="020B0604020202020204" pitchFamily="34" charset="0"/>
              </a:rPr>
              <a:t>However</a:t>
            </a:r>
            <a:r>
              <a:rPr lang="en-US" sz="2400" dirty="0">
                <a:latin typeface="Arial" panose="020B0604020202020204" pitchFamily="34" charset="0"/>
                <a:cs typeface="Arial" panose="020B0604020202020204" pitchFamily="34" charset="0"/>
              </a:rPr>
              <a:t>, cardiovascular diseases, including STEMI, are a significant health concern in India due to various risk factors such as hypertension, diabetes, smoking, and sedentary lifestyles.</a:t>
            </a:r>
            <a:endParaRPr lang="en-IN" sz="24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pPr/>
              <a:t>26</a:t>
            </a:fld>
            <a:endParaRPr lang="en-US"/>
          </a:p>
        </p:txBody>
      </p:sp>
    </p:spTree>
    <p:extLst>
      <p:ext uri="{BB962C8B-B14F-4D97-AF65-F5344CB8AC3E}">
        <p14:creationId xmlns:p14="http://schemas.microsoft.com/office/powerpoint/2010/main" val="76233090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7F5033-E3DC-810C-57A5-2D21132B37B4}"/>
              </a:ext>
            </a:extLst>
          </p:cNvPr>
          <p:cNvSpPr>
            <a:spLocks noGrp="1"/>
          </p:cNvSpPr>
          <p:nvPr>
            <p:ph type="title" idx="4294967295"/>
          </p:nvPr>
        </p:nvSpPr>
        <p:spPr>
          <a:xfrm>
            <a:off x="1152524" y="228600"/>
            <a:ext cx="7858125" cy="854075"/>
          </a:xfrm>
        </p:spPr>
        <p:txBody>
          <a:bodyPr>
            <a:normAutofit/>
          </a:bodyPr>
          <a:lstStyle/>
          <a:p>
            <a:r>
              <a:rPr lang="en-US" dirty="0">
                <a:solidFill>
                  <a:srgbClr val="AC4B6A"/>
                </a:solidFill>
              </a:rPr>
              <a:t>Annual </a:t>
            </a:r>
            <a:r>
              <a:rPr lang="en-US" dirty="0" smtClean="0">
                <a:solidFill>
                  <a:srgbClr val="AC4B6A"/>
                </a:solidFill>
              </a:rPr>
              <a:t>Deaths Due </a:t>
            </a:r>
            <a:r>
              <a:rPr lang="en-US" dirty="0">
                <a:solidFill>
                  <a:srgbClr val="AC4B6A"/>
                </a:solidFill>
              </a:rPr>
              <a:t>to STEMI in India</a:t>
            </a:r>
            <a:endParaRPr lang="en-IN" dirty="0">
              <a:solidFill>
                <a:srgbClr val="AC4B6A"/>
              </a:solidFill>
            </a:endParaRPr>
          </a:p>
        </p:txBody>
      </p:sp>
      <p:sp>
        <p:nvSpPr>
          <p:cNvPr id="3" name="Content Placeholder 2">
            <a:extLst>
              <a:ext uri="{FF2B5EF4-FFF2-40B4-BE49-F238E27FC236}">
                <a16:creationId xmlns:a16="http://schemas.microsoft.com/office/drawing/2014/main" id="{EC4BC8AF-E0D3-AB04-AFFA-5A9918925981}"/>
              </a:ext>
            </a:extLst>
          </p:cNvPr>
          <p:cNvSpPr>
            <a:spLocks noGrp="1"/>
          </p:cNvSpPr>
          <p:nvPr>
            <p:ph idx="4294967295"/>
          </p:nvPr>
        </p:nvSpPr>
        <p:spPr>
          <a:xfrm>
            <a:off x="1152524" y="1219200"/>
            <a:ext cx="10125076" cy="4038600"/>
          </a:xfrm>
        </p:spPr>
        <p:txBody>
          <a:bodyPr>
            <a:normAutofit/>
          </a:bodyPr>
          <a:lstStyle/>
          <a:p>
            <a:pPr marL="361950" indent="-361950" algn="just">
              <a:lnSpc>
                <a:spcPct val="130000"/>
              </a:lnSpc>
              <a:spcBef>
                <a:spcPts val="1800"/>
              </a:spcBef>
              <a:buClr>
                <a:srgbClr val="AC4B6A"/>
              </a:buClr>
              <a:buFont typeface="Wingdings" panose="05000000000000000000" pitchFamily="2" charset="2"/>
              <a:buChar char="§"/>
            </a:pPr>
            <a:r>
              <a:rPr lang="en-US" sz="2400" dirty="0">
                <a:latin typeface="Arial" panose="020B0604020202020204" pitchFamily="34" charset="0"/>
                <a:cs typeface="Arial" panose="020B0604020202020204" pitchFamily="34" charset="0"/>
              </a:rPr>
              <a:t>Obtaining precise annual death statistics specifically attributed to STEMI in India is challenging. </a:t>
            </a:r>
          </a:p>
          <a:p>
            <a:pPr marL="361950" indent="-361950" algn="just">
              <a:lnSpc>
                <a:spcPct val="130000"/>
              </a:lnSpc>
              <a:spcBef>
                <a:spcPts val="1800"/>
              </a:spcBef>
              <a:buClr>
                <a:srgbClr val="AC4B6A"/>
              </a:buClr>
              <a:buFont typeface="Wingdings" panose="05000000000000000000" pitchFamily="2" charset="2"/>
              <a:buChar char="§"/>
            </a:pPr>
            <a:r>
              <a:rPr lang="en-US" sz="2400" dirty="0" smtClean="0">
                <a:latin typeface="Arial" panose="020B0604020202020204" pitchFamily="34" charset="0"/>
                <a:cs typeface="Arial" panose="020B0604020202020204" pitchFamily="34" charset="0"/>
              </a:rPr>
              <a:t>Cardiovascular </a:t>
            </a:r>
            <a:r>
              <a:rPr lang="en-US" sz="2400" dirty="0">
                <a:latin typeface="Arial" panose="020B0604020202020204" pitchFamily="34" charset="0"/>
                <a:cs typeface="Arial" panose="020B0604020202020204" pitchFamily="34" charset="0"/>
              </a:rPr>
              <a:t>diseases, including heart attacks like STEMI, are responsible for a substantial number of deaths in India each year. </a:t>
            </a:r>
          </a:p>
          <a:p>
            <a:pPr marL="361950" indent="-361950" algn="just">
              <a:lnSpc>
                <a:spcPct val="130000"/>
              </a:lnSpc>
              <a:spcBef>
                <a:spcPts val="1800"/>
              </a:spcBef>
              <a:buClr>
                <a:srgbClr val="AC4B6A"/>
              </a:buClr>
              <a:buFont typeface="Wingdings" panose="05000000000000000000" pitchFamily="2" charset="2"/>
              <a:buChar char="§"/>
            </a:pPr>
            <a:r>
              <a:rPr lang="en-US" sz="2400" dirty="0" smtClean="0">
                <a:latin typeface="Arial" panose="020B0604020202020204" pitchFamily="34" charset="0"/>
                <a:cs typeface="Arial" panose="020B0604020202020204" pitchFamily="34" charset="0"/>
              </a:rPr>
              <a:t>According </a:t>
            </a:r>
            <a:r>
              <a:rPr lang="en-US" sz="2400" dirty="0">
                <a:latin typeface="Arial" panose="020B0604020202020204" pitchFamily="34" charset="0"/>
                <a:cs typeface="Arial" panose="020B0604020202020204" pitchFamily="34" charset="0"/>
              </a:rPr>
              <a:t>to the World Health Organization (WHO), cardiovascular diseases accounted for 28% of all deaths in India in 2016, which would include STEMI-related fatalities.</a:t>
            </a:r>
            <a:endParaRPr lang="en-IN" sz="24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pPr/>
              <a:t>27</a:t>
            </a:fld>
            <a:endParaRPr lang="en-US"/>
          </a:p>
        </p:txBody>
      </p:sp>
    </p:spTree>
    <p:extLst>
      <p:ext uri="{BB962C8B-B14F-4D97-AF65-F5344CB8AC3E}">
        <p14:creationId xmlns:p14="http://schemas.microsoft.com/office/powerpoint/2010/main" val="143123290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219200" y="1323467"/>
            <a:ext cx="10972800" cy="3581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 name="Title 1">
            <a:extLst>
              <a:ext uri="{FF2B5EF4-FFF2-40B4-BE49-F238E27FC236}">
                <a16:creationId xmlns:a16="http://schemas.microsoft.com/office/drawing/2014/main" id="{FEB5FE64-FA9C-64CA-8B9A-A512F35C8C56}"/>
              </a:ext>
            </a:extLst>
          </p:cNvPr>
          <p:cNvSpPr>
            <a:spLocks noGrp="1"/>
          </p:cNvSpPr>
          <p:nvPr>
            <p:ph type="title" idx="4294967295"/>
          </p:nvPr>
        </p:nvSpPr>
        <p:spPr>
          <a:xfrm>
            <a:off x="1447800" y="295656"/>
            <a:ext cx="10515600" cy="854075"/>
          </a:xfrm>
        </p:spPr>
        <p:txBody>
          <a:bodyPr/>
          <a:lstStyle/>
          <a:p>
            <a:r>
              <a:rPr lang="en-US" dirty="0">
                <a:solidFill>
                  <a:srgbClr val="AC4B6A"/>
                </a:solidFill>
              </a:rPr>
              <a:t>Need of the Hour</a:t>
            </a:r>
            <a:endParaRPr lang="en-IN" dirty="0">
              <a:solidFill>
                <a:srgbClr val="AC4B6A"/>
              </a:solidFill>
            </a:endParaRPr>
          </a:p>
        </p:txBody>
      </p:sp>
      <p:sp>
        <p:nvSpPr>
          <p:cNvPr id="3" name="Content Placeholder 2">
            <a:extLst>
              <a:ext uri="{FF2B5EF4-FFF2-40B4-BE49-F238E27FC236}">
                <a16:creationId xmlns:a16="http://schemas.microsoft.com/office/drawing/2014/main" id="{EA48AB6B-4B6C-92B9-E874-0FFEA8CB786D}"/>
              </a:ext>
            </a:extLst>
          </p:cNvPr>
          <p:cNvSpPr>
            <a:spLocks noGrp="1"/>
          </p:cNvSpPr>
          <p:nvPr>
            <p:ph idx="4294967295"/>
          </p:nvPr>
        </p:nvSpPr>
        <p:spPr>
          <a:xfrm>
            <a:off x="1447800" y="1552067"/>
            <a:ext cx="9067800" cy="2971800"/>
          </a:xfrm>
        </p:spPr>
        <p:txBody>
          <a:bodyPr>
            <a:normAutofit/>
          </a:bodyPr>
          <a:lstStyle/>
          <a:p>
            <a:pPr marL="447675" indent="-447675" algn="just">
              <a:lnSpc>
                <a:spcPct val="120000"/>
              </a:lnSpc>
              <a:spcBef>
                <a:spcPts val="1800"/>
              </a:spcBef>
              <a:buClr>
                <a:srgbClr val="AC4B6A"/>
              </a:buClr>
              <a:buFont typeface="Wingdings" panose="05000000000000000000" pitchFamily="2" charset="2"/>
              <a:buChar char="§"/>
            </a:pPr>
            <a:r>
              <a:rPr lang="en-US" sz="2400" dirty="0"/>
              <a:t>A well equipped CHCs and PHCs with ECG machines and trained staff will be the first line of defense between Cardiovascular diseases and community.</a:t>
            </a:r>
          </a:p>
          <a:p>
            <a:pPr marL="447675" indent="-447675" algn="just">
              <a:lnSpc>
                <a:spcPct val="120000"/>
              </a:lnSpc>
              <a:spcBef>
                <a:spcPts val="1800"/>
              </a:spcBef>
              <a:buClr>
                <a:srgbClr val="AC4B6A"/>
              </a:buClr>
              <a:buFont typeface="Wingdings" panose="05000000000000000000" pitchFamily="2" charset="2"/>
              <a:buChar char="§"/>
            </a:pPr>
            <a:r>
              <a:rPr lang="en-US" sz="2400" dirty="0" smtClean="0"/>
              <a:t>This</a:t>
            </a:r>
            <a:r>
              <a:rPr lang="en-US" sz="2400" dirty="0"/>
              <a:t>, by reducing treatment time will help in saving many lives and reducing morbidity as it is rightly said </a:t>
            </a:r>
            <a:r>
              <a:rPr lang="en-US" sz="2400" b="1" dirty="0"/>
              <a:t>“TIME IS MUSCLE” </a:t>
            </a:r>
            <a:r>
              <a:rPr lang="en-US" sz="2400" dirty="0"/>
              <a:t>in a patient having myocardial infarction</a:t>
            </a:r>
            <a:r>
              <a:rPr lang="en-US" sz="2400" dirty="0" smtClean="0"/>
              <a:t>.</a:t>
            </a:r>
            <a:endParaRPr lang="en-IN" sz="2400" dirty="0"/>
          </a:p>
        </p:txBody>
      </p:sp>
      <p:sp>
        <p:nvSpPr>
          <p:cNvPr id="5" name="Slide Number Placeholder 4"/>
          <p:cNvSpPr>
            <a:spLocks noGrp="1"/>
          </p:cNvSpPr>
          <p:nvPr>
            <p:ph type="sldNum" sz="quarter" idx="12"/>
          </p:nvPr>
        </p:nvSpPr>
        <p:spPr/>
        <p:txBody>
          <a:bodyPr/>
          <a:lstStyle/>
          <a:p>
            <a:fld id="{B6F15528-21DE-4FAA-801E-634DDDAF4B2B}" type="slidenum">
              <a:rPr lang="en-US" smtClean="0"/>
              <a:pPr/>
              <a:t>28</a:t>
            </a:fld>
            <a:endParaRPr lang="en-US"/>
          </a:p>
        </p:txBody>
      </p:sp>
    </p:spTree>
    <p:extLst>
      <p:ext uri="{BB962C8B-B14F-4D97-AF65-F5344CB8AC3E}">
        <p14:creationId xmlns:p14="http://schemas.microsoft.com/office/powerpoint/2010/main" val="197385523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1676400"/>
            <a:ext cx="6019800" cy="2895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1026" name="Picture 2">
            <a:extLst>
              <a:ext uri="{FF2B5EF4-FFF2-40B4-BE49-F238E27FC236}">
                <a16:creationId xmlns:a16="http://schemas.microsoft.com/office/drawing/2014/main" id="{A8A6D86F-05BA-2127-B17B-7855837033B8}"/>
              </a:ext>
            </a:extLst>
          </p:cNvPr>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bwMode="auto">
          <a:xfrm>
            <a:off x="4761357" y="1295400"/>
            <a:ext cx="6613525" cy="478631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a:ext uri="{909E8E84-426E-40DD-AFC4-6F175D3DCCD1}">
              <a14:hiddenFill xmlns:a14="http://schemas.microsoft.com/office/drawing/2010/main">
                <a:solidFill>
                  <a:srgbClr val="FFFFFF"/>
                </a:solidFill>
              </a14:hiddenFill>
            </a:ext>
          </a:extLst>
        </p:spPr>
      </p:pic>
      <p:sp>
        <p:nvSpPr>
          <p:cNvPr id="3" name="Title 1">
            <a:extLst>
              <a:ext uri="{FF2B5EF4-FFF2-40B4-BE49-F238E27FC236}">
                <a16:creationId xmlns:a16="http://schemas.microsoft.com/office/drawing/2014/main" id="{A142D963-0FC0-A23F-9C6C-24D43FD3B307}"/>
              </a:ext>
            </a:extLst>
          </p:cNvPr>
          <p:cNvSpPr txBox="1">
            <a:spLocks/>
          </p:cNvSpPr>
          <p:nvPr/>
        </p:nvSpPr>
        <p:spPr>
          <a:xfrm>
            <a:off x="-76200" y="1895979"/>
            <a:ext cx="4761357" cy="2456442"/>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dirty="0">
                <a:solidFill>
                  <a:schemeClr val="bg1"/>
                </a:solidFill>
                <a:latin typeface="Arial Black" panose="020B0A04020102020204" pitchFamily="34" charset="0"/>
                <a:cs typeface="Arial" panose="020B0604020202020204" pitchFamily="34" charset="0"/>
              </a:rPr>
              <a:t>Burden of </a:t>
            </a:r>
            <a:r>
              <a:rPr lang="en-US" sz="3600" dirty="0" err="1">
                <a:solidFill>
                  <a:schemeClr val="bg1"/>
                </a:solidFill>
                <a:latin typeface="Arial Black" panose="020B0A04020102020204" pitchFamily="34" charset="0"/>
                <a:cs typeface="Arial" panose="020B0604020202020204" pitchFamily="34" charset="0"/>
              </a:rPr>
              <a:t>Cardiovasular</a:t>
            </a:r>
            <a:r>
              <a:rPr lang="en-US" sz="3600" dirty="0">
                <a:solidFill>
                  <a:schemeClr val="bg1"/>
                </a:solidFill>
                <a:latin typeface="Arial Black" panose="020B0A04020102020204" pitchFamily="34" charset="0"/>
                <a:cs typeface="Arial" panose="020B0604020202020204" pitchFamily="34" charset="0"/>
              </a:rPr>
              <a:t> disease world </a:t>
            </a:r>
            <a:r>
              <a:rPr lang="en-US" sz="3600" dirty="0" smtClean="0">
                <a:solidFill>
                  <a:schemeClr val="bg1"/>
                </a:solidFill>
                <a:latin typeface="Arial Black" panose="020B0A04020102020204" pitchFamily="34" charset="0"/>
                <a:cs typeface="Arial" panose="020B0604020202020204" pitchFamily="34" charset="0"/>
              </a:rPr>
              <a:t>wide</a:t>
            </a:r>
            <a:endParaRPr lang="en-IN" sz="1100" dirty="0">
              <a:solidFill>
                <a:schemeClr val="bg1"/>
              </a:solidFill>
              <a:latin typeface="Arial Black" panose="020B0A04020102020204" pitchFamily="34" charset="0"/>
              <a:cs typeface="Arial" panose="020B0604020202020204" pitchFamily="34" charset="0"/>
            </a:endParaRPr>
          </a:p>
        </p:txBody>
      </p:sp>
      <p:sp>
        <p:nvSpPr>
          <p:cNvPr id="4" name="Rectangle 3"/>
          <p:cNvSpPr/>
          <p:nvPr/>
        </p:nvSpPr>
        <p:spPr>
          <a:xfrm>
            <a:off x="1295400" y="273265"/>
            <a:ext cx="9682459" cy="646331"/>
          </a:xfrm>
          <a:prstGeom prst="rect">
            <a:avLst/>
          </a:prstGeom>
        </p:spPr>
        <p:txBody>
          <a:bodyPr wrap="none">
            <a:spAutoFit/>
          </a:bodyPr>
          <a:lstStyle/>
          <a:p>
            <a:r>
              <a:rPr lang="en-US" sz="3600" b="1" dirty="0">
                <a:solidFill>
                  <a:srgbClr val="AC4B6A"/>
                </a:solidFill>
                <a:latin typeface="Bahnschrift" panose="020B0502040204020203" pitchFamily="34" charset="0"/>
              </a:rPr>
              <a:t>Burden of Cardiovascular </a:t>
            </a:r>
            <a:r>
              <a:rPr lang="en-US" sz="3600" b="1" dirty="0" smtClean="0">
                <a:solidFill>
                  <a:srgbClr val="AC4B6A"/>
                </a:solidFill>
                <a:latin typeface="Bahnschrift" panose="020B0502040204020203" pitchFamily="34" charset="0"/>
              </a:rPr>
              <a:t>Disease World Wide</a:t>
            </a:r>
            <a:endParaRPr lang="en-IN" sz="3600" b="1" dirty="0">
              <a:solidFill>
                <a:srgbClr val="AC4B6A"/>
              </a:solidFill>
              <a:latin typeface="Bahnschrift" panose="020B0502040204020203" pitchFamily="34" charset="0"/>
            </a:endParaRPr>
          </a:p>
        </p:txBody>
      </p:sp>
      <p:sp>
        <p:nvSpPr>
          <p:cNvPr id="6" name="Rectangle 5"/>
          <p:cNvSpPr/>
          <p:nvPr/>
        </p:nvSpPr>
        <p:spPr>
          <a:xfrm>
            <a:off x="304800" y="4686194"/>
            <a:ext cx="4686300" cy="523220"/>
          </a:xfrm>
          <a:prstGeom prst="rect">
            <a:avLst/>
          </a:prstGeom>
        </p:spPr>
        <p:txBody>
          <a:bodyPr wrap="square">
            <a:spAutoFit/>
          </a:bodyPr>
          <a:lstStyle/>
          <a:p>
            <a:r>
              <a:rPr lang="en-US" sz="1400" b="1" dirty="0">
                <a:latin typeface="Arial" panose="020B0604020202020204" pitchFamily="34" charset="0"/>
                <a:cs typeface="Arial" panose="020B0604020202020204" pitchFamily="34" charset="0"/>
              </a:rPr>
              <a:t>The Global Burden of Cardiovascular </a:t>
            </a:r>
            <a:r>
              <a:rPr lang="en-US" sz="1400" b="1" dirty="0" smtClean="0">
                <a:latin typeface="Arial" panose="020B0604020202020204" pitchFamily="34" charset="0"/>
                <a:cs typeface="Arial" panose="020B0604020202020204" pitchFamily="34" charset="0"/>
              </a:rPr>
              <a:t>Disease, </a:t>
            </a:r>
            <a:r>
              <a:rPr lang="en-US" sz="1400" b="1" dirty="0">
                <a:latin typeface="Arial" panose="020B0604020202020204" pitchFamily="34" charset="0"/>
                <a:cs typeface="Arial" panose="020B0604020202020204" pitchFamily="34" charset="0"/>
              </a:rPr>
              <a:t>American College of Cardiology survey 2017</a:t>
            </a:r>
            <a:endParaRPr lang="en-IN" sz="1400" dirty="0">
              <a:latin typeface="Arial" panose="020B0604020202020204" pitchFamily="34" charset="0"/>
              <a:cs typeface="Arial" panose="020B0604020202020204" pitchFamily="34" charset="0"/>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pPr/>
              <a:t>29</a:t>
            </a:fld>
            <a:endParaRPr lang="en-US"/>
          </a:p>
        </p:txBody>
      </p:sp>
    </p:spTree>
    <p:extLst>
      <p:ext uri="{BB962C8B-B14F-4D97-AF65-F5344CB8AC3E}">
        <p14:creationId xmlns:p14="http://schemas.microsoft.com/office/powerpoint/2010/main" val="92484528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40CD13-7624-9312-E92A-45FE454BDE60}"/>
              </a:ext>
            </a:extLst>
          </p:cNvPr>
          <p:cNvSpPr>
            <a:spLocks noGrp="1"/>
          </p:cNvSpPr>
          <p:nvPr>
            <p:ph type="title" idx="4294967295"/>
          </p:nvPr>
        </p:nvSpPr>
        <p:spPr>
          <a:xfrm>
            <a:off x="-76200" y="2438400"/>
            <a:ext cx="7162800" cy="1371600"/>
          </a:xfrm>
        </p:spPr>
        <p:txBody>
          <a:bodyPr>
            <a:normAutofit fontScale="90000"/>
          </a:bodyPr>
          <a:lstStyle/>
          <a:p>
            <a:pPr algn="ctr">
              <a:lnSpc>
                <a:spcPct val="114000"/>
              </a:lnSpc>
              <a:spcBef>
                <a:spcPts val="600"/>
              </a:spcBef>
            </a:pPr>
            <a:r>
              <a:rPr lang="en-US" sz="4900" b="1" dirty="0">
                <a:solidFill>
                  <a:schemeClr val="bg1"/>
                </a:solidFill>
              </a:rPr>
              <a:t>Understanding </a:t>
            </a:r>
            <a:r>
              <a:rPr lang="en-US" sz="4900" b="1" dirty="0" err="1" smtClean="0">
                <a:solidFill>
                  <a:schemeClr val="bg1"/>
                </a:solidFill>
              </a:rPr>
              <a:t>STEMI</a:t>
            </a:r>
            <a:r>
              <a:rPr lang="en-US" sz="4900" b="1" dirty="0" smtClean="0">
                <a:solidFill>
                  <a:schemeClr val="bg1"/>
                </a:solidFill>
              </a:rPr>
              <a:t/>
            </a:r>
            <a:br>
              <a:rPr lang="en-US" sz="4900" b="1" dirty="0" smtClean="0">
                <a:solidFill>
                  <a:schemeClr val="bg1"/>
                </a:solidFill>
              </a:rPr>
            </a:br>
            <a:r>
              <a:rPr lang="en-US" b="1" dirty="0" smtClean="0">
                <a:solidFill>
                  <a:schemeClr val="bg1"/>
                </a:solidFill>
              </a:rPr>
              <a:t>(ST-Elevation </a:t>
            </a:r>
            <a:r>
              <a:rPr lang="en-US" b="1" dirty="0">
                <a:solidFill>
                  <a:schemeClr val="bg1"/>
                </a:solidFill>
              </a:rPr>
              <a:t>Myocardial Infarction)</a:t>
            </a:r>
            <a:endParaRPr lang="en-IN" b="1" dirty="0">
              <a:solidFill>
                <a:schemeClr val="bg1"/>
              </a:solidFill>
            </a:endParaRPr>
          </a:p>
        </p:txBody>
      </p:sp>
      <p:sp>
        <p:nvSpPr>
          <p:cNvPr id="3" name="Content Placeholder 2">
            <a:extLst>
              <a:ext uri="{FF2B5EF4-FFF2-40B4-BE49-F238E27FC236}">
                <a16:creationId xmlns:a16="http://schemas.microsoft.com/office/drawing/2014/main" id="{0B3A9A40-BA08-07F4-352F-15A1F2663F2A}"/>
              </a:ext>
            </a:extLst>
          </p:cNvPr>
          <p:cNvSpPr>
            <a:spLocks noGrp="1"/>
          </p:cNvSpPr>
          <p:nvPr>
            <p:ph idx="4294967295"/>
          </p:nvPr>
        </p:nvSpPr>
        <p:spPr>
          <a:xfrm>
            <a:off x="1143000" y="4572000"/>
            <a:ext cx="4876800" cy="1329746"/>
          </a:xfrm>
        </p:spPr>
        <p:txBody>
          <a:bodyPr>
            <a:normAutofit/>
          </a:bodyPr>
          <a:lstStyle/>
          <a:p>
            <a:pPr marL="0" indent="0" algn="ctr">
              <a:lnSpc>
                <a:spcPct val="100000"/>
              </a:lnSpc>
              <a:spcBef>
                <a:spcPts val="300"/>
              </a:spcBef>
              <a:buNone/>
            </a:pPr>
            <a:r>
              <a:rPr lang="en-IN" b="1" dirty="0" err="1" smtClean="0">
                <a:latin typeface="Arial" panose="020B0604020202020204" pitchFamily="34" charset="0"/>
                <a:cs typeface="Arial" panose="020B0604020202020204" pitchFamily="34" charset="0"/>
              </a:rPr>
              <a:t>Dr.</a:t>
            </a:r>
            <a:r>
              <a:rPr lang="en-IN" b="1" dirty="0" smtClean="0">
                <a:latin typeface="Arial" panose="020B0604020202020204" pitchFamily="34" charset="0"/>
                <a:cs typeface="Arial" panose="020B0604020202020204" pitchFamily="34" charset="0"/>
              </a:rPr>
              <a:t> </a:t>
            </a:r>
            <a:r>
              <a:rPr lang="en-IN" b="1" dirty="0">
                <a:latin typeface="Arial" panose="020B0604020202020204" pitchFamily="34" charset="0"/>
                <a:cs typeface="Arial" panose="020B0604020202020204" pitchFamily="34" charset="0"/>
              </a:rPr>
              <a:t>Sandeep Chowdhary</a:t>
            </a:r>
          </a:p>
          <a:p>
            <a:pPr marL="0" indent="0" algn="ctr">
              <a:lnSpc>
                <a:spcPct val="100000"/>
              </a:lnSpc>
              <a:spcBef>
                <a:spcPts val="300"/>
              </a:spcBef>
              <a:buNone/>
            </a:pPr>
            <a:r>
              <a:rPr lang="en-IN" sz="2400" dirty="0">
                <a:latin typeface="Arial" panose="020B0604020202020204" pitchFamily="34" charset="0"/>
                <a:cs typeface="Arial" panose="020B0604020202020204" pitchFamily="34" charset="0"/>
              </a:rPr>
              <a:t>CMO, </a:t>
            </a:r>
            <a:r>
              <a:rPr lang="en-IN" sz="2400" dirty="0" smtClean="0">
                <a:latin typeface="Arial" panose="020B0604020202020204" pitchFamily="34" charset="0"/>
                <a:cs typeface="Arial" panose="020B0604020202020204" pitchFamily="34" charset="0"/>
              </a:rPr>
              <a:t>District - </a:t>
            </a:r>
            <a:r>
              <a:rPr lang="en-IN" sz="2400" dirty="0">
                <a:latin typeface="Arial" panose="020B0604020202020204" pitchFamily="34" charset="0"/>
                <a:cs typeface="Arial" panose="020B0604020202020204" pitchFamily="34" charset="0"/>
              </a:rPr>
              <a:t>Varanasi</a:t>
            </a:r>
          </a:p>
          <a:p>
            <a:pPr marL="0" indent="0" algn="ctr">
              <a:lnSpc>
                <a:spcPct val="100000"/>
              </a:lnSpc>
              <a:spcBef>
                <a:spcPts val="300"/>
              </a:spcBef>
              <a:buNone/>
            </a:pPr>
            <a:r>
              <a:rPr lang="en-IN" sz="2400" dirty="0">
                <a:latin typeface="Arial" panose="020B0604020202020204" pitchFamily="34" charset="0"/>
                <a:cs typeface="Arial" panose="020B0604020202020204" pitchFamily="34" charset="0"/>
              </a:rPr>
              <a:t>CO PI-ICMR,STEMI ACT Project</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95400" y="685800"/>
            <a:ext cx="3858322" cy="1111306"/>
          </a:xfrm>
          <a:prstGeom prst="rect">
            <a:avLst/>
          </a:prstGeom>
        </p:spPr>
      </p:pic>
      <p:sp>
        <p:nvSpPr>
          <p:cNvPr id="6" name="Slide Number Placeholder 5"/>
          <p:cNvSpPr>
            <a:spLocks noGrp="1"/>
          </p:cNvSpPr>
          <p:nvPr>
            <p:ph type="sldNum" sz="quarter" idx="12"/>
          </p:nvPr>
        </p:nvSpPr>
        <p:spPr/>
        <p:txBody>
          <a:bodyPr/>
          <a:lstStyle/>
          <a:p>
            <a:fld id="{B6F15528-21DE-4FAA-801E-634DDDAF4B2B}" type="slidenum">
              <a:rPr lang="en-US" smtClean="0"/>
              <a:pPr/>
              <a:t>3</a:t>
            </a:fld>
            <a:endParaRPr lang="en-US"/>
          </a:p>
        </p:txBody>
      </p:sp>
    </p:spTree>
    <p:extLst>
      <p:ext uri="{BB962C8B-B14F-4D97-AF65-F5344CB8AC3E}">
        <p14:creationId xmlns:p14="http://schemas.microsoft.com/office/powerpoint/2010/main" val="608259359"/>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2667000"/>
            <a:ext cx="5638800" cy="95113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 name="Title 1">
            <a:extLst>
              <a:ext uri="{FF2B5EF4-FFF2-40B4-BE49-F238E27FC236}">
                <a16:creationId xmlns:a16="http://schemas.microsoft.com/office/drawing/2014/main" id="{9A4961B3-4E35-7815-C8C4-48ADF0D3D3BD}"/>
              </a:ext>
            </a:extLst>
          </p:cNvPr>
          <p:cNvSpPr>
            <a:spLocks noGrp="1"/>
          </p:cNvSpPr>
          <p:nvPr>
            <p:ph type="title" idx="4294967295"/>
          </p:nvPr>
        </p:nvSpPr>
        <p:spPr>
          <a:xfrm>
            <a:off x="571500" y="2667001"/>
            <a:ext cx="4495800" cy="838199"/>
          </a:xfrm>
        </p:spPr>
        <p:txBody>
          <a:bodyPr>
            <a:normAutofit/>
          </a:bodyPr>
          <a:lstStyle/>
          <a:p>
            <a:pPr algn="ctr"/>
            <a:r>
              <a:rPr lang="en-US" dirty="0">
                <a:solidFill>
                  <a:schemeClr val="bg1"/>
                </a:solidFill>
              </a:rPr>
              <a:t>Economic </a:t>
            </a:r>
            <a:r>
              <a:rPr lang="en-US" dirty="0" smtClean="0">
                <a:solidFill>
                  <a:schemeClr val="bg1"/>
                </a:solidFill>
              </a:rPr>
              <a:t>Impact</a:t>
            </a:r>
            <a:endParaRPr lang="en-IN" dirty="0">
              <a:solidFill>
                <a:schemeClr val="bg1"/>
              </a:solidFill>
            </a:endParaRPr>
          </a:p>
        </p:txBody>
      </p:sp>
      <p:pic>
        <p:nvPicPr>
          <p:cNvPr id="2050" name="Picture 2" descr="Heart Disease: Facts, Statistics, and You">
            <a:extLst>
              <a:ext uri="{FF2B5EF4-FFF2-40B4-BE49-F238E27FC236}">
                <a16:creationId xmlns:a16="http://schemas.microsoft.com/office/drawing/2014/main" id="{5F0490D2-9C35-7998-A751-B110A238C2DD}"/>
              </a:ext>
            </a:extLst>
          </p:cNvPr>
          <p:cNvPicPr>
            <a:picLocks noGrp="1" noChangeAspect="1" noChangeArrowheads="1"/>
          </p:cNvPicPr>
          <p:nvPr>
            <p:ph idx="4294967295"/>
          </p:nvPr>
        </p:nvPicPr>
        <p:blipFill>
          <a:blip r:embed="rId2" cstate="print">
            <a:extLst>
              <a:ext uri="{28A0092B-C50C-407E-A947-70E740481C1C}">
                <a14:useLocalDpi xmlns:a14="http://schemas.microsoft.com/office/drawing/2010/main" val="0"/>
              </a:ext>
            </a:extLst>
          </a:blip>
          <a:stretch>
            <a:fillRect/>
          </a:stretch>
        </p:blipFill>
        <p:spPr bwMode="auto">
          <a:xfrm>
            <a:off x="5638800" y="-54514"/>
            <a:ext cx="5791200" cy="6912514"/>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p:cNvSpPr>
            <a:spLocks noGrp="1"/>
          </p:cNvSpPr>
          <p:nvPr>
            <p:ph type="sldNum" sz="quarter" idx="12"/>
          </p:nvPr>
        </p:nvSpPr>
        <p:spPr/>
        <p:txBody>
          <a:bodyPr/>
          <a:lstStyle/>
          <a:p>
            <a:fld id="{B6F15528-21DE-4FAA-801E-634DDDAF4B2B}" type="slidenum">
              <a:rPr lang="en-US" smtClean="0"/>
              <a:pPr/>
              <a:t>30</a:t>
            </a:fld>
            <a:endParaRPr lang="en-US"/>
          </a:p>
        </p:txBody>
      </p:sp>
    </p:spTree>
    <p:extLst>
      <p:ext uri="{BB962C8B-B14F-4D97-AF65-F5344CB8AC3E}">
        <p14:creationId xmlns:p14="http://schemas.microsoft.com/office/powerpoint/2010/main" val="69943606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2209800"/>
            <a:ext cx="5410200" cy="951131"/>
          </a:xfrm>
          <a:prstGeom prst="rect">
            <a:avLst/>
          </a:prstGeom>
          <a:solidFill>
            <a:srgbClr val="AC4B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 name="Title 1">
            <a:extLst>
              <a:ext uri="{FF2B5EF4-FFF2-40B4-BE49-F238E27FC236}">
                <a16:creationId xmlns:a16="http://schemas.microsoft.com/office/drawing/2014/main" id="{7FA1FD64-89E4-AD44-C1DB-AC35821A7AE6}"/>
              </a:ext>
            </a:extLst>
          </p:cNvPr>
          <p:cNvSpPr>
            <a:spLocks noGrp="1"/>
          </p:cNvSpPr>
          <p:nvPr>
            <p:ph type="title" idx="4294967295"/>
          </p:nvPr>
        </p:nvSpPr>
        <p:spPr>
          <a:xfrm>
            <a:off x="1066800" y="3429000"/>
            <a:ext cx="4191000" cy="952500"/>
          </a:xfrm>
        </p:spPr>
        <p:txBody>
          <a:bodyPr>
            <a:normAutofit/>
          </a:bodyPr>
          <a:lstStyle/>
          <a:p>
            <a:pPr algn="l">
              <a:lnSpc>
                <a:spcPct val="150000"/>
              </a:lnSpc>
            </a:pPr>
            <a:r>
              <a:rPr lang="en-IN" sz="1200" dirty="0" err="1" smtClean="0">
                <a:latin typeface="Arial" panose="020B0604020202020204" pitchFamily="34" charset="0"/>
                <a:cs typeface="Arial" panose="020B0604020202020204" pitchFamily="34" charset="0"/>
                <a:hlinkClick r:id="rId2" tooltip="Dorairaj Prabhakaran">
                  <a:extLst>
                    <a:ext uri="{A12FA001-AC4F-418D-AE19-62706E023703}">
                      <ahyp:hlinkClr xmlns="" xmlns:ahyp="http://schemas.microsoft.com/office/drawing/2018/hyperlinkcolor" val="tx"/>
                    </a:ext>
                  </a:extLst>
                </a:hlinkClick>
              </a:rPr>
              <a:t>Dorairaj</a:t>
            </a:r>
            <a:r>
              <a:rPr lang="en-IN" sz="1200" dirty="0" smtClean="0">
                <a:latin typeface="Arial" panose="020B0604020202020204" pitchFamily="34" charset="0"/>
                <a:cs typeface="Arial" panose="020B0604020202020204" pitchFamily="34" charset="0"/>
                <a:hlinkClick r:id="rId2" tooltip="Dorairaj Prabhakaran">
                  <a:extLst>
                    <a:ext uri="{A12FA001-AC4F-418D-AE19-62706E023703}">
                      <ahyp:hlinkClr xmlns="" xmlns:ahyp="http://schemas.microsoft.com/office/drawing/2018/hyperlinkcolor" val="tx"/>
                    </a:ext>
                  </a:extLst>
                </a:hlinkClick>
              </a:rPr>
              <a:t> </a:t>
            </a:r>
            <a:r>
              <a:rPr lang="en-IN" sz="1200" dirty="0">
                <a:latin typeface="Arial" panose="020B0604020202020204" pitchFamily="34" charset="0"/>
                <a:cs typeface="Arial" panose="020B0604020202020204" pitchFamily="34" charset="0"/>
                <a:hlinkClick r:id="rId2" tooltip="Dorairaj Prabhakaran">
                  <a:extLst>
                    <a:ext uri="{A12FA001-AC4F-418D-AE19-62706E023703}">
                      <ahyp:hlinkClr xmlns="" xmlns:ahyp="http://schemas.microsoft.com/office/drawing/2018/hyperlinkcolor" val="tx"/>
                    </a:ext>
                  </a:extLst>
                </a:hlinkClick>
              </a:rPr>
              <a:t>Prabhakaran</a:t>
            </a:r>
            <a:r>
              <a:rPr lang="en-IN" sz="1200" dirty="0">
                <a:latin typeface="Arial" panose="020B0604020202020204" pitchFamily="34" charset="0"/>
                <a:cs typeface="Arial" panose="020B0604020202020204" pitchFamily="34" charset="0"/>
              </a:rPr>
              <a:t>,</a:t>
            </a:r>
            <a:br>
              <a:rPr lang="en-IN" sz="1200" dirty="0">
                <a:latin typeface="Arial" panose="020B0604020202020204" pitchFamily="34" charset="0"/>
                <a:cs typeface="Arial" panose="020B0604020202020204" pitchFamily="34" charset="0"/>
              </a:rPr>
            </a:br>
            <a:r>
              <a:rPr lang="en-IN" sz="1200" dirty="0" err="1" smtClean="0">
                <a:latin typeface="Arial" panose="020B0604020202020204" pitchFamily="34" charset="0"/>
                <a:cs typeface="Arial" panose="020B0604020202020204" pitchFamily="34" charset="0"/>
                <a:hlinkClick r:id="rId2" tooltip="Panniyammakal Jeemon">
                  <a:extLst>
                    <a:ext uri="{A12FA001-AC4F-418D-AE19-62706E023703}">
                      <ahyp:hlinkClr xmlns="" xmlns:ahyp="http://schemas.microsoft.com/office/drawing/2018/hyperlinkcolor" val="tx"/>
                    </a:ext>
                  </a:extLst>
                </a:hlinkClick>
              </a:rPr>
              <a:t>Panniyammakal</a:t>
            </a:r>
            <a:r>
              <a:rPr lang="en-IN" sz="1200" dirty="0" smtClean="0">
                <a:latin typeface="Arial" panose="020B0604020202020204" pitchFamily="34" charset="0"/>
                <a:cs typeface="Arial" panose="020B0604020202020204" pitchFamily="34" charset="0"/>
                <a:hlinkClick r:id="rId2" tooltip="Panniyammakal Jeemon">
                  <a:extLst>
                    <a:ext uri="{A12FA001-AC4F-418D-AE19-62706E023703}">
                      <ahyp:hlinkClr xmlns="" xmlns:ahyp="http://schemas.microsoft.com/office/drawing/2018/hyperlinkcolor" val="tx"/>
                    </a:ext>
                  </a:extLst>
                </a:hlinkClick>
              </a:rPr>
              <a:t> </a:t>
            </a:r>
            <a:r>
              <a:rPr lang="en-IN" sz="1200" dirty="0" err="1">
                <a:latin typeface="Arial" panose="020B0604020202020204" pitchFamily="34" charset="0"/>
                <a:cs typeface="Arial" panose="020B0604020202020204" pitchFamily="34" charset="0"/>
                <a:hlinkClick r:id="rId2" tooltip="Panniyammakal Jeemon">
                  <a:extLst>
                    <a:ext uri="{A12FA001-AC4F-418D-AE19-62706E023703}">
                      <ahyp:hlinkClr xmlns="" xmlns:ahyp="http://schemas.microsoft.com/office/drawing/2018/hyperlinkcolor" val="tx"/>
                    </a:ext>
                  </a:extLst>
                </a:hlinkClick>
              </a:rPr>
              <a:t>Jeemon</a:t>
            </a:r>
            <a:r>
              <a:rPr lang="en-IN" sz="1200" dirty="0">
                <a:latin typeface="Arial" panose="020B0604020202020204" pitchFamily="34" charset="0"/>
                <a:cs typeface="Arial" panose="020B0604020202020204" pitchFamily="34" charset="0"/>
              </a:rPr>
              <a:t> and</a:t>
            </a:r>
            <a:br>
              <a:rPr lang="en-IN" sz="1200" dirty="0">
                <a:latin typeface="Arial" panose="020B0604020202020204" pitchFamily="34" charset="0"/>
                <a:cs typeface="Arial" panose="020B0604020202020204" pitchFamily="34" charset="0"/>
              </a:rPr>
            </a:br>
            <a:r>
              <a:rPr lang="en-IN" sz="1200" dirty="0" err="1" smtClean="0">
                <a:latin typeface="Arial" panose="020B0604020202020204" pitchFamily="34" charset="0"/>
                <a:cs typeface="Arial" panose="020B0604020202020204" pitchFamily="34" charset="0"/>
                <a:hlinkClick r:id="rId2" tooltip="Ambuj Roy">
                  <a:extLst>
                    <a:ext uri="{A12FA001-AC4F-418D-AE19-62706E023703}">
                      <ahyp:hlinkClr xmlns="" xmlns:ahyp="http://schemas.microsoft.com/office/drawing/2018/hyperlinkcolor" val="tx"/>
                    </a:ext>
                  </a:extLst>
                </a:hlinkClick>
              </a:rPr>
              <a:t>Ambuj</a:t>
            </a:r>
            <a:r>
              <a:rPr lang="en-IN" sz="1200" dirty="0" smtClean="0">
                <a:latin typeface="Arial" panose="020B0604020202020204" pitchFamily="34" charset="0"/>
                <a:cs typeface="Arial" panose="020B0604020202020204" pitchFamily="34" charset="0"/>
                <a:hlinkClick r:id="rId2" tooltip="Ambuj Roy">
                  <a:extLst>
                    <a:ext uri="{A12FA001-AC4F-418D-AE19-62706E023703}">
                      <ahyp:hlinkClr xmlns="" xmlns:ahyp="http://schemas.microsoft.com/office/drawing/2018/hyperlinkcolor" val="tx"/>
                    </a:ext>
                  </a:extLst>
                </a:hlinkClick>
              </a:rPr>
              <a:t> </a:t>
            </a:r>
            <a:r>
              <a:rPr lang="en-IN" sz="1200" dirty="0">
                <a:latin typeface="Arial" panose="020B0604020202020204" pitchFamily="34" charset="0"/>
                <a:cs typeface="Arial" panose="020B0604020202020204" pitchFamily="34" charset="0"/>
                <a:hlinkClick r:id="rId2" tooltip="Ambuj Roy">
                  <a:extLst>
                    <a:ext uri="{A12FA001-AC4F-418D-AE19-62706E023703}">
                      <ahyp:hlinkClr xmlns="" xmlns:ahyp="http://schemas.microsoft.com/office/drawing/2018/hyperlinkcolor" val="tx"/>
                    </a:ext>
                  </a:extLst>
                </a:hlinkClick>
              </a:rPr>
              <a:t>Roy</a:t>
            </a:r>
            <a:r>
              <a:rPr lang="en-IN" sz="1200" dirty="0">
                <a:latin typeface="Arial" panose="020B0604020202020204" pitchFamily="34" charset="0"/>
                <a:cs typeface="Arial" panose="020B0604020202020204" pitchFamily="34" charset="0"/>
              </a:rPr>
              <a:t> Circulation. </a:t>
            </a:r>
            <a:r>
              <a:rPr lang="en-IN" sz="1200" dirty="0" smtClean="0">
                <a:latin typeface="Arial" panose="020B0604020202020204" pitchFamily="34" charset="0"/>
                <a:cs typeface="Arial" panose="020B0604020202020204" pitchFamily="34" charset="0"/>
              </a:rPr>
              <a:t>2016;133:1605–1620</a:t>
            </a:r>
            <a:endParaRPr lang="en-IN" sz="5400" dirty="0">
              <a:latin typeface="Arial" panose="020B0604020202020204" pitchFamily="34" charset="0"/>
              <a:cs typeface="Arial" panose="020B0604020202020204" pitchFamily="34" charset="0"/>
            </a:endParaRPr>
          </a:p>
        </p:txBody>
      </p:sp>
      <p:pic>
        <p:nvPicPr>
          <p:cNvPr id="6" name="Content Placeholder 5">
            <a:extLst>
              <a:ext uri="{FF2B5EF4-FFF2-40B4-BE49-F238E27FC236}">
                <a16:creationId xmlns:a16="http://schemas.microsoft.com/office/drawing/2014/main" id="{09F7EF97-1BD1-CB2A-16E4-7F0B84EE177C}"/>
              </a:ext>
            </a:extLst>
          </p:cNvPr>
          <p:cNvPicPr>
            <a:picLocks noGrp="1" noChangeAspect="1"/>
          </p:cNvPicPr>
          <p:nvPr>
            <p:ph idx="4294967295"/>
          </p:nvPr>
        </p:nvPicPr>
        <p:blipFill>
          <a:blip r:embed="rId3"/>
          <a:stretch>
            <a:fillRect/>
          </a:stretch>
        </p:blipFill>
        <p:spPr>
          <a:xfrm>
            <a:off x="5410200" y="0"/>
            <a:ext cx="6465887" cy="6858000"/>
          </a:xfrm>
        </p:spPr>
      </p:pic>
      <p:sp>
        <p:nvSpPr>
          <p:cNvPr id="3" name="Rectangle 2"/>
          <p:cNvSpPr/>
          <p:nvPr/>
        </p:nvSpPr>
        <p:spPr>
          <a:xfrm>
            <a:off x="914400" y="2331819"/>
            <a:ext cx="3142207" cy="646331"/>
          </a:xfrm>
          <a:prstGeom prst="rect">
            <a:avLst/>
          </a:prstGeom>
        </p:spPr>
        <p:txBody>
          <a:bodyPr wrap="none">
            <a:spAutoFit/>
          </a:bodyPr>
          <a:lstStyle/>
          <a:p>
            <a:r>
              <a:rPr lang="en-US" sz="3600" b="1" dirty="0">
                <a:solidFill>
                  <a:schemeClr val="bg1"/>
                </a:solidFill>
                <a:latin typeface="Bahnschrift" panose="020B0502040204020203" pitchFamily="34" charset="0"/>
              </a:rPr>
              <a:t>Indian Context</a:t>
            </a:r>
            <a:endParaRPr lang="en-IN" sz="3600" b="1" dirty="0">
              <a:solidFill>
                <a:schemeClr val="bg1"/>
              </a:solidFill>
              <a:latin typeface="Bahnschrift" panose="020B0502040204020203" pitchFamily="34" charset="0"/>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pPr/>
              <a:t>31</a:t>
            </a:fld>
            <a:endParaRPr lang="en-US"/>
          </a:p>
        </p:txBody>
      </p:sp>
    </p:spTree>
    <p:extLst>
      <p:ext uri="{BB962C8B-B14F-4D97-AF65-F5344CB8AC3E}">
        <p14:creationId xmlns:p14="http://schemas.microsoft.com/office/powerpoint/2010/main" val="14891926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31877C-90F2-FDE0-FBF8-329979BACD39}"/>
              </a:ext>
            </a:extLst>
          </p:cNvPr>
          <p:cNvSpPr>
            <a:spLocks noGrp="1"/>
          </p:cNvSpPr>
          <p:nvPr>
            <p:ph type="title" idx="4294967295"/>
          </p:nvPr>
        </p:nvSpPr>
        <p:spPr>
          <a:xfrm>
            <a:off x="1371600" y="152400"/>
            <a:ext cx="7543800" cy="527050"/>
          </a:xfrm>
        </p:spPr>
        <p:txBody>
          <a:bodyPr>
            <a:noAutofit/>
          </a:bodyPr>
          <a:lstStyle/>
          <a:p>
            <a:r>
              <a:rPr lang="en-US" dirty="0">
                <a:solidFill>
                  <a:srgbClr val="AC4B6A"/>
                </a:solidFill>
              </a:rPr>
              <a:t>Overview </a:t>
            </a:r>
            <a:endParaRPr lang="en-IN" dirty="0">
              <a:solidFill>
                <a:srgbClr val="AC4B6A"/>
              </a:solidFill>
            </a:endParaRPr>
          </a:p>
        </p:txBody>
      </p:sp>
      <p:sp>
        <p:nvSpPr>
          <p:cNvPr id="7" name="Content Placeholder 6">
            <a:extLst>
              <a:ext uri="{FF2B5EF4-FFF2-40B4-BE49-F238E27FC236}">
                <a16:creationId xmlns:a16="http://schemas.microsoft.com/office/drawing/2014/main" id="{E6967226-6A97-B83D-AA4F-A2B34120ED89}"/>
              </a:ext>
            </a:extLst>
          </p:cNvPr>
          <p:cNvSpPr>
            <a:spLocks noGrp="1"/>
          </p:cNvSpPr>
          <p:nvPr>
            <p:ph idx="4294967295"/>
          </p:nvPr>
        </p:nvSpPr>
        <p:spPr>
          <a:xfrm>
            <a:off x="533400" y="5943600"/>
            <a:ext cx="10210800" cy="533400"/>
          </a:xfrm>
        </p:spPr>
        <p:txBody>
          <a:bodyPr>
            <a:normAutofit/>
          </a:bodyPr>
          <a:lstStyle/>
          <a:p>
            <a:pPr algn="l">
              <a:buFont typeface="+mj-lt"/>
              <a:buAutoNum type="arabicPeriod"/>
            </a:pPr>
            <a:r>
              <a:rPr lang="en-US" sz="1400" b="1" i="0" dirty="0" smtClean="0">
                <a:solidFill>
                  <a:srgbClr val="666666"/>
                </a:solidFill>
                <a:effectLst/>
                <a:latin typeface="Arial" panose="020B0604020202020204" pitchFamily="34" charset="0"/>
                <a:cs typeface="Arial" panose="020B0604020202020204" pitchFamily="34" charset="0"/>
              </a:rPr>
              <a:t>The </a:t>
            </a:r>
            <a:r>
              <a:rPr lang="en-US" sz="1400" b="1" i="0" dirty="0">
                <a:solidFill>
                  <a:srgbClr val="666666"/>
                </a:solidFill>
                <a:effectLst/>
                <a:latin typeface="Arial" panose="020B0604020202020204" pitchFamily="34" charset="0"/>
                <a:cs typeface="Arial" panose="020B0604020202020204" pitchFamily="34" charset="0"/>
              </a:rPr>
              <a:t>changing patterns of cardiovascular diseases and their risk factors in the states of India: the Global Burden of Disease Study 1990–2016 </a:t>
            </a:r>
            <a:r>
              <a:rPr lang="en-US" sz="1400" b="0" i="0" dirty="0">
                <a:solidFill>
                  <a:srgbClr val="333333"/>
                </a:solidFill>
                <a:effectLst/>
                <a:latin typeface="Arial" panose="020B0604020202020204" pitchFamily="34" charset="0"/>
                <a:cs typeface="Arial" panose="020B0604020202020204" pitchFamily="34" charset="0"/>
              </a:rPr>
              <a:t>Prabhakaran, </a:t>
            </a:r>
            <a:r>
              <a:rPr lang="en-US" sz="1400" b="0" i="0" dirty="0" err="1">
                <a:solidFill>
                  <a:srgbClr val="333333"/>
                </a:solidFill>
                <a:effectLst/>
                <a:latin typeface="Arial" panose="020B0604020202020204" pitchFamily="34" charset="0"/>
                <a:cs typeface="Arial" panose="020B0604020202020204" pitchFamily="34" charset="0"/>
              </a:rPr>
              <a:t>Dorairaj</a:t>
            </a:r>
            <a:r>
              <a:rPr lang="en-US" sz="1400" b="0" i="0" dirty="0">
                <a:solidFill>
                  <a:srgbClr val="333333"/>
                </a:solidFill>
                <a:effectLst/>
                <a:latin typeface="Arial" panose="020B0604020202020204" pitchFamily="34" charset="0"/>
                <a:cs typeface="Arial" panose="020B0604020202020204" pitchFamily="34" charset="0"/>
              </a:rPr>
              <a:t> et al. The Lancet Global Health, Volume 6, Issue 12, e1339 - </a:t>
            </a:r>
            <a:r>
              <a:rPr lang="en-US" sz="1400" b="0" i="0" dirty="0" smtClean="0">
                <a:solidFill>
                  <a:srgbClr val="333333"/>
                </a:solidFill>
                <a:effectLst/>
                <a:latin typeface="Arial" panose="020B0604020202020204" pitchFamily="34" charset="0"/>
                <a:cs typeface="Arial" panose="020B0604020202020204" pitchFamily="34" charset="0"/>
              </a:rPr>
              <a:t>e1351</a:t>
            </a:r>
            <a:endParaRPr lang="en-IN" sz="1400" dirty="0">
              <a:latin typeface="Arial" panose="020B0604020202020204" pitchFamily="34" charset="0"/>
              <a:cs typeface="Arial" panose="020B0604020202020204" pitchFamily="34" charset="0"/>
            </a:endParaRPr>
          </a:p>
        </p:txBody>
      </p:sp>
      <p:pic>
        <p:nvPicPr>
          <p:cNvPr id="9" name="Content Placeholder 4">
            <a:extLst>
              <a:ext uri="{FF2B5EF4-FFF2-40B4-BE49-F238E27FC236}">
                <a16:creationId xmlns:a16="http://schemas.microsoft.com/office/drawing/2014/main" id="{78AEF7F6-6E3B-1FC3-66BF-E433118B67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90800" y="648970"/>
            <a:ext cx="7010400" cy="5294630"/>
          </a:xfrm>
          <a:prstGeom prst="rect">
            <a:avLst/>
          </a:prstGeom>
        </p:spPr>
      </p:pic>
      <p:sp>
        <p:nvSpPr>
          <p:cNvPr id="3" name="Slide Number Placeholder 2"/>
          <p:cNvSpPr>
            <a:spLocks noGrp="1"/>
          </p:cNvSpPr>
          <p:nvPr>
            <p:ph type="sldNum" sz="quarter" idx="12"/>
          </p:nvPr>
        </p:nvSpPr>
        <p:spPr/>
        <p:txBody>
          <a:bodyPr/>
          <a:lstStyle/>
          <a:p>
            <a:fld id="{B6F15528-21DE-4FAA-801E-634DDDAF4B2B}" type="slidenum">
              <a:rPr lang="en-US" smtClean="0"/>
              <a:pPr/>
              <a:t>32</a:t>
            </a:fld>
            <a:endParaRPr lang="en-US"/>
          </a:p>
        </p:txBody>
      </p:sp>
    </p:spTree>
    <p:extLst>
      <p:ext uri="{BB962C8B-B14F-4D97-AF65-F5344CB8AC3E}">
        <p14:creationId xmlns:p14="http://schemas.microsoft.com/office/powerpoint/2010/main" val="226506907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D7C4BE65-8ED8-1779-6B28-0FEA7C134EF8}"/>
              </a:ext>
            </a:extLst>
          </p:cNvPr>
          <p:cNvPicPr>
            <a:picLocks noGrp="1" noChangeAspect="1"/>
          </p:cNvPicPr>
          <p:nvPr>
            <p:ph idx="4294967295"/>
          </p:nvPr>
        </p:nvPicPr>
        <p:blipFill rotWithShape="1">
          <a:blip r:embed="rId2"/>
          <a:srcRect l="1250" t="1112"/>
          <a:stretch/>
        </p:blipFill>
        <p:spPr>
          <a:xfrm>
            <a:off x="0" y="0"/>
            <a:ext cx="12192000" cy="6858000"/>
          </a:xfrm>
          <a:prstGeom prst="rect">
            <a:avLst/>
          </a:prstGeom>
        </p:spPr>
      </p:pic>
      <p:sp>
        <p:nvSpPr>
          <p:cNvPr id="3" name="Slide Number Placeholder 2"/>
          <p:cNvSpPr>
            <a:spLocks noGrp="1"/>
          </p:cNvSpPr>
          <p:nvPr>
            <p:ph type="sldNum" sz="quarter" idx="12"/>
          </p:nvPr>
        </p:nvSpPr>
        <p:spPr/>
        <p:txBody>
          <a:bodyPr/>
          <a:lstStyle/>
          <a:p>
            <a:fld id="{B6F15528-21DE-4FAA-801E-634DDDAF4B2B}" type="slidenum">
              <a:rPr lang="en-US" smtClean="0"/>
              <a:pPr/>
              <a:t>33</a:t>
            </a:fld>
            <a:endParaRPr lang="en-US"/>
          </a:p>
        </p:txBody>
      </p:sp>
    </p:spTree>
    <p:extLst>
      <p:ext uri="{BB962C8B-B14F-4D97-AF65-F5344CB8AC3E}">
        <p14:creationId xmlns:p14="http://schemas.microsoft.com/office/powerpoint/2010/main" val="127330903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37B6B6DF-6BAF-788D-AD1B-7507073C3C55}"/>
              </a:ext>
            </a:extLst>
          </p:cNvPr>
          <p:cNvPicPr>
            <a:picLocks noGrp="1" noChangeAspect="1"/>
          </p:cNvPicPr>
          <p:nvPr>
            <p:ph idx="4294967295"/>
          </p:nvPr>
        </p:nvPicPr>
        <p:blipFill rotWithShape="1">
          <a:blip r:embed="rId2"/>
          <a:srcRect l="1235" t="7875" r="1235"/>
          <a:stretch/>
        </p:blipFill>
        <p:spPr>
          <a:xfrm>
            <a:off x="0" y="0"/>
            <a:ext cx="12192000" cy="6858000"/>
          </a:xfrm>
          <a:prstGeom prst="rect">
            <a:avLst/>
          </a:prstGeom>
        </p:spPr>
      </p:pic>
      <p:sp>
        <p:nvSpPr>
          <p:cNvPr id="3" name="Slide Number Placeholder 2"/>
          <p:cNvSpPr>
            <a:spLocks noGrp="1"/>
          </p:cNvSpPr>
          <p:nvPr>
            <p:ph type="sldNum" sz="quarter" idx="12"/>
          </p:nvPr>
        </p:nvSpPr>
        <p:spPr/>
        <p:txBody>
          <a:bodyPr/>
          <a:lstStyle/>
          <a:p>
            <a:fld id="{B6F15528-21DE-4FAA-801E-634DDDAF4B2B}" type="slidenum">
              <a:rPr lang="en-US" smtClean="0"/>
              <a:pPr/>
              <a:t>34</a:t>
            </a:fld>
            <a:endParaRPr lang="en-US"/>
          </a:p>
        </p:txBody>
      </p:sp>
    </p:spTree>
    <p:extLst>
      <p:ext uri="{BB962C8B-B14F-4D97-AF65-F5344CB8AC3E}">
        <p14:creationId xmlns:p14="http://schemas.microsoft.com/office/powerpoint/2010/main" val="251429187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712CF8F9-935F-3CD1-C6B5-3CDD400DE690}"/>
              </a:ext>
            </a:extLst>
          </p:cNvPr>
          <p:cNvPicPr>
            <a:picLocks noGrp="1" noChangeAspect="1"/>
          </p:cNvPicPr>
          <p:nvPr>
            <p:ph idx="4294967295"/>
          </p:nvPr>
        </p:nvPicPr>
        <p:blipFill rotWithShape="1">
          <a:blip r:embed="rId2"/>
          <a:srcRect r="1250"/>
          <a:stretch/>
        </p:blipFill>
        <p:spPr>
          <a:xfrm>
            <a:off x="0" y="0"/>
            <a:ext cx="12192000" cy="6858000"/>
          </a:xfrm>
          <a:prstGeom prst="rect">
            <a:avLst/>
          </a:prstGeom>
        </p:spPr>
      </p:pic>
      <p:sp>
        <p:nvSpPr>
          <p:cNvPr id="3" name="Slide Number Placeholder 2"/>
          <p:cNvSpPr>
            <a:spLocks noGrp="1"/>
          </p:cNvSpPr>
          <p:nvPr>
            <p:ph type="sldNum" sz="quarter" idx="12"/>
          </p:nvPr>
        </p:nvSpPr>
        <p:spPr/>
        <p:txBody>
          <a:bodyPr/>
          <a:lstStyle/>
          <a:p>
            <a:fld id="{B6F15528-21DE-4FAA-801E-634DDDAF4B2B}" type="slidenum">
              <a:rPr lang="en-US" smtClean="0"/>
              <a:pPr/>
              <a:t>35</a:t>
            </a:fld>
            <a:endParaRPr lang="en-US"/>
          </a:p>
        </p:txBody>
      </p:sp>
    </p:spTree>
    <p:extLst>
      <p:ext uri="{BB962C8B-B14F-4D97-AF65-F5344CB8AC3E}">
        <p14:creationId xmlns:p14="http://schemas.microsoft.com/office/powerpoint/2010/main" val="21451161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143000"/>
            <a:ext cx="12192000" cy="441960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 name="Content Placeholder 2"/>
          <p:cNvSpPr>
            <a:spLocks noGrp="1"/>
          </p:cNvSpPr>
          <p:nvPr>
            <p:ph idx="4294967295"/>
          </p:nvPr>
        </p:nvSpPr>
        <p:spPr>
          <a:xfrm>
            <a:off x="762000" y="1219200"/>
            <a:ext cx="10058400" cy="3962400"/>
          </a:xfrm>
        </p:spPr>
        <p:txBody>
          <a:bodyPr>
            <a:noAutofit/>
          </a:bodyPr>
          <a:lstStyle/>
          <a:p>
            <a:pPr lvl="0">
              <a:lnSpc>
                <a:spcPct val="120000"/>
              </a:lnSpc>
            </a:pPr>
            <a:r>
              <a:rPr lang="en-US" sz="2400" b="1" dirty="0">
                <a:solidFill>
                  <a:schemeClr val="accent1"/>
                </a:solidFill>
              </a:rPr>
              <a:t>Increasing incidence</a:t>
            </a:r>
            <a:r>
              <a:rPr lang="en-US" sz="2400" dirty="0"/>
              <a:t> of cardiovascular diseases in UP </a:t>
            </a:r>
            <a:r>
              <a:rPr lang="en-IN" sz="2400" dirty="0"/>
              <a:t>from </a:t>
            </a:r>
            <a:r>
              <a:rPr lang="en-IN" sz="2400" b="1" dirty="0">
                <a:solidFill>
                  <a:schemeClr val="accent1"/>
                </a:solidFill>
              </a:rPr>
              <a:t>389.6 to 507 per lakh</a:t>
            </a:r>
            <a:r>
              <a:rPr lang="en-IN" sz="2400" dirty="0"/>
              <a:t> in between 1990 to 2019**</a:t>
            </a:r>
            <a:endParaRPr lang="en-US" sz="2400" dirty="0"/>
          </a:p>
          <a:p>
            <a:pPr lvl="0">
              <a:lnSpc>
                <a:spcPct val="120000"/>
              </a:lnSpc>
            </a:pPr>
            <a:r>
              <a:rPr lang="en-US" sz="2400" b="1" dirty="0">
                <a:solidFill>
                  <a:schemeClr val="accent1"/>
                </a:solidFill>
              </a:rPr>
              <a:t>STEMI is the most common form of ACS </a:t>
            </a:r>
            <a:r>
              <a:rPr lang="en-US" sz="2400" dirty="0"/>
              <a:t>in India, with a high case fatality rate</a:t>
            </a:r>
          </a:p>
          <a:p>
            <a:pPr lvl="0">
              <a:lnSpc>
                <a:spcPct val="120000"/>
              </a:lnSpc>
            </a:pPr>
            <a:r>
              <a:rPr lang="en-US" sz="2400" dirty="0"/>
              <a:t>Rising risk factors</a:t>
            </a:r>
          </a:p>
          <a:p>
            <a:pPr lvl="1">
              <a:lnSpc>
                <a:spcPct val="120000"/>
              </a:lnSpc>
            </a:pPr>
            <a:r>
              <a:rPr lang="en-US" sz="1800" b="1" dirty="0">
                <a:solidFill>
                  <a:schemeClr val="accent1"/>
                </a:solidFill>
              </a:rPr>
              <a:t>Hypertension</a:t>
            </a:r>
            <a:r>
              <a:rPr lang="en-US" sz="1800" dirty="0"/>
              <a:t> (11% among women (15-45yrs) and 16.3% among men (15-54yrs))*, </a:t>
            </a:r>
          </a:p>
          <a:p>
            <a:pPr lvl="1">
              <a:lnSpc>
                <a:spcPct val="120000"/>
              </a:lnSpc>
            </a:pPr>
            <a:r>
              <a:rPr lang="en-US" sz="1800" b="1" dirty="0">
                <a:solidFill>
                  <a:schemeClr val="accent1"/>
                </a:solidFill>
              </a:rPr>
              <a:t>Diabetes</a:t>
            </a:r>
            <a:r>
              <a:rPr lang="en-US" sz="1800" dirty="0"/>
              <a:t> (5.7% among women (15-45yrs) and 8.6 % among men (15-54yrs))*</a:t>
            </a:r>
          </a:p>
          <a:p>
            <a:pPr>
              <a:lnSpc>
                <a:spcPct val="120000"/>
              </a:lnSpc>
            </a:pPr>
            <a:r>
              <a:rPr lang="en-US" sz="2400" dirty="0"/>
              <a:t>Higher cohort of young population in UP</a:t>
            </a:r>
          </a:p>
          <a:p>
            <a:pPr>
              <a:lnSpc>
                <a:spcPct val="120000"/>
              </a:lnSpc>
            </a:pPr>
            <a:r>
              <a:rPr lang="en-US" sz="2400" dirty="0"/>
              <a:t>Large rural population (~18 crore)</a:t>
            </a:r>
          </a:p>
        </p:txBody>
      </p:sp>
      <p:sp>
        <p:nvSpPr>
          <p:cNvPr id="2" name="Title 1"/>
          <p:cNvSpPr>
            <a:spLocks noGrp="1"/>
          </p:cNvSpPr>
          <p:nvPr>
            <p:ph type="title" idx="4294967295"/>
          </p:nvPr>
        </p:nvSpPr>
        <p:spPr>
          <a:xfrm>
            <a:off x="1219200" y="354335"/>
            <a:ext cx="9982200" cy="588963"/>
          </a:xfrm>
        </p:spPr>
        <p:txBody>
          <a:bodyPr>
            <a:normAutofit/>
          </a:bodyPr>
          <a:lstStyle/>
          <a:p>
            <a:r>
              <a:rPr lang="en-US" b="1" dirty="0">
                <a:solidFill>
                  <a:srgbClr val="AC4B6A"/>
                </a:solidFill>
              </a:rPr>
              <a:t>Why UP needs a STEMI cardiac care network </a:t>
            </a:r>
          </a:p>
        </p:txBody>
      </p:sp>
      <p:sp>
        <p:nvSpPr>
          <p:cNvPr id="5" name="TextBox 4"/>
          <p:cNvSpPr txBox="1"/>
          <p:nvPr/>
        </p:nvSpPr>
        <p:spPr>
          <a:xfrm>
            <a:off x="9753600" y="6146758"/>
            <a:ext cx="906780" cy="261610"/>
          </a:xfrm>
          <a:prstGeom prst="rect">
            <a:avLst/>
          </a:prstGeom>
          <a:noFill/>
        </p:spPr>
        <p:txBody>
          <a:bodyPr wrap="square" rtlCol="0">
            <a:spAutoFit/>
          </a:bodyPr>
          <a:lstStyle/>
          <a:p>
            <a:r>
              <a:rPr lang="en-IN" sz="1100" dirty="0"/>
              <a:t>*NFHS 5</a:t>
            </a:r>
          </a:p>
        </p:txBody>
      </p:sp>
      <p:sp>
        <p:nvSpPr>
          <p:cNvPr id="6" name="Rectangle 5"/>
          <p:cNvSpPr/>
          <p:nvPr/>
        </p:nvSpPr>
        <p:spPr>
          <a:xfrm>
            <a:off x="457200" y="6146758"/>
            <a:ext cx="8999220" cy="253916"/>
          </a:xfrm>
          <a:prstGeom prst="rect">
            <a:avLst/>
          </a:prstGeom>
        </p:spPr>
        <p:txBody>
          <a:bodyPr wrap="square">
            <a:spAutoFit/>
          </a:bodyPr>
          <a:lstStyle/>
          <a:p>
            <a:r>
              <a:rPr lang="en-US" sz="1050" dirty="0">
                <a:latin typeface="Calibri" panose="020F0502020204030204" pitchFamily="34" charset="0"/>
                <a:ea typeface="Calibri" panose="020F0502020204030204" pitchFamily="34" charset="0"/>
              </a:rPr>
              <a:t>**MACE Registry, ICMR. Indian National Database to track cardiac outcomes. https://mace.icmr.org.in/PdfUsed/Definitions%20Used%20MACE.pdf</a:t>
            </a:r>
            <a:endParaRPr lang="en-IN" sz="1050"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36</a:t>
            </a:fld>
            <a:endParaRPr lang="en-US"/>
          </a:p>
        </p:txBody>
      </p:sp>
    </p:spTree>
    <p:extLst>
      <p:ext uri="{BB962C8B-B14F-4D97-AF65-F5344CB8AC3E}">
        <p14:creationId xmlns:p14="http://schemas.microsoft.com/office/powerpoint/2010/main" val="428840235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990600" y="1143000"/>
            <a:ext cx="10439400" cy="4800600"/>
          </a:xfrm>
          <a:prstGeom prst="roundRect">
            <a:avLst>
              <a:gd name="adj" fmla="val 756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 name="Title 4"/>
          <p:cNvSpPr>
            <a:spLocks noGrp="1"/>
          </p:cNvSpPr>
          <p:nvPr>
            <p:ph type="title" idx="4294967295"/>
          </p:nvPr>
        </p:nvSpPr>
        <p:spPr>
          <a:xfrm>
            <a:off x="1390629" y="269967"/>
            <a:ext cx="10254190" cy="1063625"/>
          </a:xfrm>
        </p:spPr>
        <p:txBody>
          <a:bodyPr>
            <a:noAutofit/>
          </a:bodyPr>
          <a:lstStyle/>
          <a:p>
            <a:r>
              <a:rPr lang="en-IN" b="1" dirty="0">
                <a:solidFill>
                  <a:srgbClr val="0070C0"/>
                </a:solidFill>
              </a:rPr>
              <a:t>Proposed PI Strategy Model for Uttar Pradesh</a:t>
            </a:r>
          </a:p>
        </p:txBody>
      </p:sp>
      <p:sp>
        <p:nvSpPr>
          <p:cNvPr id="6" name="TextBox 5"/>
          <p:cNvSpPr txBox="1"/>
          <p:nvPr/>
        </p:nvSpPr>
        <p:spPr>
          <a:xfrm>
            <a:off x="5222719" y="2070489"/>
            <a:ext cx="1907952" cy="402523"/>
          </a:xfrm>
          <a:prstGeom prst="rect">
            <a:avLst/>
          </a:prstGeom>
          <a:noFill/>
        </p:spPr>
        <p:txBody>
          <a:bodyPr wrap="square" rtlCol="0">
            <a:spAutoFit/>
          </a:bodyPr>
          <a:lstStyle/>
          <a:p>
            <a:pPr algn="ctr"/>
            <a:r>
              <a:rPr lang="en-IN" sz="975" dirty="0" err="1"/>
              <a:t>Whatsapp</a:t>
            </a:r>
            <a:r>
              <a:rPr lang="en-IN" sz="975" dirty="0"/>
              <a:t> Group with specialist to confirm STEMI</a:t>
            </a:r>
          </a:p>
        </p:txBody>
      </p:sp>
      <p:pic>
        <p:nvPicPr>
          <p:cNvPr id="132" name="Picture 131"/>
          <p:cNvPicPr>
            <a:picLocks noChangeAspect="1"/>
          </p:cNvPicPr>
          <p:nvPr/>
        </p:nvPicPr>
        <p:blipFill rotWithShape="1">
          <a:blip r:embed="rId2" cstate="print">
            <a:extLst>
              <a:ext uri="{28A0092B-C50C-407E-A947-70E740481C1C}">
                <a14:useLocalDpi xmlns:a14="http://schemas.microsoft.com/office/drawing/2010/main" val="0"/>
              </a:ext>
            </a:extLst>
          </a:blip>
          <a:srcRect l="20886" r="21906"/>
          <a:stretch/>
        </p:blipFill>
        <p:spPr>
          <a:xfrm>
            <a:off x="5023241" y="2115558"/>
            <a:ext cx="317433" cy="312122"/>
          </a:xfrm>
          <a:prstGeom prst="rect">
            <a:avLst/>
          </a:prstGeom>
        </p:spPr>
      </p:pic>
      <p:grpSp>
        <p:nvGrpSpPr>
          <p:cNvPr id="175" name="Group 174"/>
          <p:cNvGrpSpPr/>
          <p:nvPr/>
        </p:nvGrpSpPr>
        <p:grpSpPr>
          <a:xfrm>
            <a:off x="2525202" y="3987801"/>
            <a:ext cx="6865992" cy="1638107"/>
            <a:chOff x="1710690" y="4343343"/>
            <a:chExt cx="8652510" cy="1960023"/>
          </a:xfrm>
        </p:grpSpPr>
        <p:sp>
          <p:nvSpPr>
            <p:cNvPr id="20" name="TextBox 19"/>
            <p:cNvSpPr txBox="1"/>
            <p:nvPr/>
          </p:nvSpPr>
          <p:spPr>
            <a:xfrm>
              <a:off x="9302956" y="4432892"/>
              <a:ext cx="1060244" cy="523220"/>
            </a:xfrm>
            <a:prstGeom prst="rect">
              <a:avLst/>
            </a:prstGeom>
            <a:noFill/>
          </p:spPr>
          <p:txBody>
            <a:bodyPr wrap="square" rtlCol="0">
              <a:spAutoFit/>
            </a:bodyPr>
            <a:lstStyle/>
            <a:p>
              <a:pPr algn="ctr"/>
              <a:r>
                <a:rPr lang="en-IN" sz="975" dirty="0"/>
                <a:t>Primary PCI</a:t>
              </a:r>
            </a:p>
          </p:txBody>
        </p:sp>
        <p:sp>
          <p:nvSpPr>
            <p:cNvPr id="26" name="TextBox 25"/>
            <p:cNvSpPr txBox="1"/>
            <p:nvPr/>
          </p:nvSpPr>
          <p:spPr>
            <a:xfrm>
              <a:off x="1710690" y="5780146"/>
              <a:ext cx="1258327" cy="523220"/>
            </a:xfrm>
            <a:prstGeom prst="rect">
              <a:avLst/>
            </a:prstGeom>
            <a:noFill/>
          </p:spPr>
          <p:txBody>
            <a:bodyPr wrap="square" rtlCol="0">
              <a:spAutoFit/>
            </a:bodyPr>
            <a:lstStyle/>
            <a:p>
              <a:pPr algn="ctr"/>
              <a:r>
                <a:rPr lang="en-IN" sz="975" dirty="0"/>
                <a:t>Presents to hub</a:t>
              </a:r>
            </a:p>
          </p:txBody>
        </p:sp>
        <p:cxnSp>
          <p:nvCxnSpPr>
            <p:cNvPr id="36" name="Straight Connector 35"/>
            <p:cNvCxnSpPr/>
            <p:nvPr/>
          </p:nvCxnSpPr>
          <p:spPr>
            <a:xfrm>
              <a:off x="2135974" y="5665470"/>
              <a:ext cx="7234721" cy="0"/>
            </a:xfrm>
            <a:prstGeom prst="line">
              <a:avLst/>
            </a:prstGeom>
            <a:ln w="28575">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p:nvPr/>
          </p:nvCxnSpPr>
          <p:spPr>
            <a:xfrm>
              <a:off x="5993130" y="5665470"/>
              <a:ext cx="86028" cy="0"/>
            </a:xfrm>
            <a:prstGeom prst="straightConnector1">
              <a:avLst/>
            </a:prstGeom>
            <a:ln w="28575">
              <a:solidFill>
                <a:schemeClr val="accent1">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p:nvPr/>
          </p:nvCxnSpPr>
          <p:spPr>
            <a:xfrm flipV="1">
              <a:off x="9354505" y="4343343"/>
              <a:ext cx="0" cy="1322127"/>
            </a:xfrm>
            <a:prstGeom prst="straightConnector1">
              <a:avLst/>
            </a:prstGeom>
            <a:ln w="28575">
              <a:solidFill>
                <a:schemeClr val="accent1">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4" name="Straight Arrow Connector 53"/>
            <p:cNvCxnSpPr/>
            <p:nvPr/>
          </p:nvCxnSpPr>
          <p:spPr>
            <a:xfrm rot="5400000" flipV="1">
              <a:off x="2106424" y="5354984"/>
              <a:ext cx="86028" cy="0"/>
            </a:xfrm>
            <a:prstGeom prst="straightConnector1">
              <a:avLst/>
            </a:prstGeom>
            <a:ln w="28575">
              <a:solidFill>
                <a:schemeClr val="accent1">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53" name="Straight Connector 152"/>
            <p:cNvCxnSpPr/>
            <p:nvPr/>
          </p:nvCxnSpPr>
          <p:spPr>
            <a:xfrm>
              <a:off x="2149438" y="4675505"/>
              <a:ext cx="0" cy="989965"/>
            </a:xfrm>
            <a:prstGeom prst="line">
              <a:avLst/>
            </a:prstGeom>
            <a:ln w="28575">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62" name="Straight Arrow Connector 161"/>
            <p:cNvCxnSpPr/>
            <p:nvPr/>
          </p:nvCxnSpPr>
          <p:spPr>
            <a:xfrm rot="5400000" flipV="1">
              <a:off x="2106424" y="5608349"/>
              <a:ext cx="86028" cy="0"/>
            </a:xfrm>
            <a:prstGeom prst="straightConnector1">
              <a:avLst/>
            </a:prstGeom>
            <a:ln w="28575">
              <a:solidFill>
                <a:schemeClr val="accent1">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86" name="Group 185"/>
          <p:cNvGrpSpPr/>
          <p:nvPr/>
        </p:nvGrpSpPr>
        <p:grpSpPr>
          <a:xfrm>
            <a:off x="2991155" y="3784571"/>
            <a:ext cx="5638715" cy="1040966"/>
            <a:chOff x="2264796" y="4010660"/>
            <a:chExt cx="7105899" cy="1245534"/>
          </a:xfrm>
        </p:grpSpPr>
        <p:grpSp>
          <p:nvGrpSpPr>
            <p:cNvPr id="174" name="Group 173"/>
            <p:cNvGrpSpPr/>
            <p:nvPr/>
          </p:nvGrpSpPr>
          <p:grpSpPr>
            <a:xfrm>
              <a:off x="2264796" y="4010660"/>
              <a:ext cx="6894899" cy="1245534"/>
              <a:chOff x="2264796" y="4010660"/>
              <a:chExt cx="6894899" cy="1245534"/>
            </a:xfrm>
          </p:grpSpPr>
          <p:sp>
            <p:nvSpPr>
              <p:cNvPr id="17" name="TextBox 16"/>
              <p:cNvSpPr txBox="1"/>
              <p:nvPr/>
            </p:nvSpPr>
            <p:spPr>
              <a:xfrm>
                <a:off x="2264796" y="4532920"/>
                <a:ext cx="1575684" cy="723274"/>
              </a:xfrm>
              <a:prstGeom prst="rect">
                <a:avLst/>
              </a:prstGeom>
              <a:noFill/>
            </p:spPr>
            <p:txBody>
              <a:bodyPr wrap="square" rtlCol="0">
                <a:spAutoFit/>
              </a:bodyPr>
              <a:lstStyle/>
              <a:p>
                <a:pPr algn="ctr"/>
                <a:r>
                  <a:rPr lang="en-IN" sz="975" dirty="0"/>
                  <a:t>Cardiogenic shock lysis contraindicated</a:t>
                </a:r>
              </a:p>
            </p:txBody>
          </p:sp>
          <p:sp>
            <p:nvSpPr>
              <p:cNvPr id="18" name="TextBox 17"/>
              <p:cNvSpPr txBox="1"/>
              <p:nvPr/>
            </p:nvSpPr>
            <p:spPr>
              <a:xfrm>
                <a:off x="4855989" y="4140504"/>
                <a:ext cx="1495569" cy="523220"/>
              </a:xfrm>
              <a:prstGeom prst="rect">
                <a:avLst/>
              </a:prstGeom>
              <a:noFill/>
            </p:spPr>
            <p:txBody>
              <a:bodyPr wrap="square" rtlCol="0">
                <a:spAutoFit/>
              </a:bodyPr>
              <a:lstStyle/>
              <a:p>
                <a:pPr algn="ctr"/>
                <a:r>
                  <a:rPr lang="en-IN" sz="975" dirty="0"/>
                  <a:t>Failed thrombolysis</a:t>
                </a:r>
              </a:p>
            </p:txBody>
          </p:sp>
          <p:sp>
            <p:nvSpPr>
              <p:cNvPr id="19" name="TextBox 18"/>
              <p:cNvSpPr txBox="1"/>
              <p:nvPr/>
            </p:nvSpPr>
            <p:spPr>
              <a:xfrm>
                <a:off x="8206131" y="4598588"/>
                <a:ext cx="953564" cy="523220"/>
              </a:xfrm>
              <a:prstGeom prst="rect">
                <a:avLst/>
              </a:prstGeom>
              <a:noFill/>
            </p:spPr>
            <p:txBody>
              <a:bodyPr wrap="square" rtlCol="0">
                <a:spAutoFit/>
              </a:bodyPr>
              <a:lstStyle/>
              <a:p>
                <a:pPr algn="ctr"/>
                <a:r>
                  <a:rPr lang="en-IN" sz="975" dirty="0"/>
                  <a:t>Rescue PCI</a:t>
                </a:r>
              </a:p>
            </p:txBody>
          </p:sp>
          <p:pic>
            <p:nvPicPr>
              <p:cNvPr id="34" name="Picture 3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67067" y="4384013"/>
                <a:ext cx="846330" cy="651144"/>
              </a:xfrm>
              <a:prstGeom prst="rect">
                <a:avLst/>
              </a:prstGeom>
            </p:spPr>
          </p:pic>
          <p:cxnSp>
            <p:nvCxnSpPr>
              <p:cNvPr id="59" name="Elbow Connector 58"/>
              <p:cNvCxnSpPr/>
              <p:nvPr/>
            </p:nvCxnSpPr>
            <p:spPr>
              <a:xfrm>
                <a:off x="4110989" y="4402301"/>
                <a:ext cx="3256078" cy="510883"/>
              </a:xfrm>
              <a:prstGeom prst="bentConnector3">
                <a:avLst>
                  <a:gd name="adj1" fmla="val 504"/>
                </a:avLst>
              </a:prstGeom>
              <a:ln w="28575">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pic>
            <p:nvPicPr>
              <p:cNvPr id="62" name="Picture 6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88065" y="4552445"/>
                <a:ext cx="339135" cy="221805"/>
              </a:xfrm>
              <a:prstGeom prst="rect">
                <a:avLst/>
              </a:prstGeom>
            </p:spPr>
          </p:pic>
          <p:cxnSp>
            <p:nvCxnSpPr>
              <p:cNvPr id="64" name="Straight Arrow Connector 63"/>
              <p:cNvCxnSpPr/>
              <p:nvPr/>
            </p:nvCxnSpPr>
            <p:spPr>
              <a:xfrm>
                <a:off x="5995035" y="4910376"/>
                <a:ext cx="86028" cy="0"/>
              </a:xfrm>
              <a:prstGeom prst="straightConnector1">
                <a:avLst/>
              </a:prstGeom>
              <a:ln w="28575">
                <a:solidFill>
                  <a:schemeClr val="accent1">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a:off x="6115050" y="4675505"/>
                <a:ext cx="516255" cy="0"/>
              </a:xfrm>
              <a:prstGeom prst="line">
                <a:avLst/>
              </a:prstGeom>
              <a:ln w="28575">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p:nvCxnSpPr>
            <p:spPr>
              <a:xfrm>
                <a:off x="5873115" y="4574540"/>
                <a:ext cx="765810" cy="0"/>
              </a:xfrm>
              <a:prstGeom prst="line">
                <a:avLst/>
              </a:prstGeom>
              <a:ln w="28575">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a:off x="7103745" y="4675505"/>
                <a:ext cx="70485" cy="0"/>
              </a:xfrm>
              <a:prstGeom prst="line">
                <a:avLst/>
              </a:prstGeom>
              <a:ln w="28575">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7103745" y="4577080"/>
                <a:ext cx="70485" cy="0"/>
              </a:xfrm>
              <a:prstGeom prst="line">
                <a:avLst/>
              </a:prstGeom>
              <a:ln w="28575">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a:off x="4855989" y="4010660"/>
                <a:ext cx="0" cy="899716"/>
              </a:xfrm>
              <a:prstGeom prst="line">
                <a:avLst/>
              </a:prstGeom>
              <a:ln w="28575">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88" name="Straight Arrow Connector 87"/>
              <p:cNvCxnSpPr/>
              <p:nvPr/>
            </p:nvCxnSpPr>
            <p:spPr>
              <a:xfrm rot="5400000" flipV="1">
                <a:off x="4812975" y="4545725"/>
                <a:ext cx="86028" cy="0"/>
              </a:xfrm>
              <a:prstGeom prst="straightConnector1">
                <a:avLst/>
              </a:prstGeom>
              <a:ln w="28575">
                <a:solidFill>
                  <a:schemeClr val="accent1">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18" name="Oval 117"/>
              <p:cNvSpPr/>
              <p:nvPr/>
            </p:nvSpPr>
            <p:spPr>
              <a:xfrm>
                <a:off x="6617989" y="4391339"/>
                <a:ext cx="494152" cy="475262"/>
              </a:xfrm>
              <a:prstGeom prst="ellipse">
                <a:avLst/>
              </a:prstGeom>
              <a:noFill/>
              <a:ln w="28575">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350"/>
              </a:p>
            </p:txBody>
          </p:sp>
          <p:cxnSp>
            <p:nvCxnSpPr>
              <p:cNvPr id="119" name="Straight Arrow Connector 118"/>
              <p:cNvCxnSpPr/>
              <p:nvPr/>
            </p:nvCxnSpPr>
            <p:spPr>
              <a:xfrm>
                <a:off x="8390564" y="4887682"/>
                <a:ext cx="86028" cy="0"/>
              </a:xfrm>
              <a:prstGeom prst="straightConnector1">
                <a:avLst/>
              </a:prstGeom>
              <a:ln w="28575">
                <a:solidFill>
                  <a:schemeClr val="accent1">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grpSp>
        <p:cxnSp>
          <p:nvCxnSpPr>
            <p:cNvPr id="147" name="Straight Connector 146"/>
            <p:cNvCxnSpPr/>
            <p:nvPr/>
          </p:nvCxnSpPr>
          <p:spPr>
            <a:xfrm>
              <a:off x="8259918" y="4887682"/>
              <a:ext cx="1110777" cy="0"/>
            </a:xfrm>
            <a:prstGeom prst="line">
              <a:avLst/>
            </a:prstGeom>
            <a:ln w="28575">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83" name="Straight Arrow Connector 182"/>
            <p:cNvCxnSpPr/>
            <p:nvPr/>
          </p:nvCxnSpPr>
          <p:spPr>
            <a:xfrm flipV="1">
              <a:off x="9354505" y="4343344"/>
              <a:ext cx="0" cy="567032"/>
            </a:xfrm>
            <a:prstGeom prst="straightConnector1">
              <a:avLst/>
            </a:prstGeom>
            <a:ln w="28575">
              <a:solidFill>
                <a:schemeClr val="accent1">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92" name="Group 191"/>
          <p:cNvGrpSpPr/>
          <p:nvPr/>
        </p:nvGrpSpPr>
        <p:grpSpPr>
          <a:xfrm>
            <a:off x="1600200" y="1752600"/>
            <a:ext cx="8610600" cy="3124200"/>
            <a:chOff x="572824" y="1516647"/>
            <a:chExt cx="10850917" cy="3738181"/>
          </a:xfrm>
        </p:grpSpPr>
        <p:grpSp>
          <p:nvGrpSpPr>
            <p:cNvPr id="178" name="Group 177"/>
            <p:cNvGrpSpPr/>
            <p:nvPr/>
          </p:nvGrpSpPr>
          <p:grpSpPr>
            <a:xfrm>
              <a:off x="572824" y="1516647"/>
              <a:ext cx="10850917" cy="3738181"/>
              <a:chOff x="572831" y="1516638"/>
              <a:chExt cx="10851062" cy="3738159"/>
            </a:xfrm>
          </p:grpSpPr>
          <p:cxnSp>
            <p:nvCxnSpPr>
              <p:cNvPr id="56" name="Straight Connector 55"/>
              <p:cNvCxnSpPr/>
              <p:nvPr/>
            </p:nvCxnSpPr>
            <p:spPr>
              <a:xfrm>
                <a:off x="2149438" y="3680460"/>
                <a:ext cx="1134782" cy="0"/>
              </a:xfrm>
              <a:prstGeom prst="line">
                <a:avLst/>
              </a:prstGeom>
              <a:ln w="28575">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39" name="Arc 138"/>
              <p:cNvSpPr/>
              <p:nvPr/>
            </p:nvSpPr>
            <p:spPr>
              <a:xfrm rot="19947371" flipH="1">
                <a:off x="8326424" y="2953756"/>
                <a:ext cx="1403206" cy="1403206"/>
              </a:xfrm>
              <a:prstGeom prst="arc">
                <a:avLst>
                  <a:gd name="adj1" fmla="val 17957053"/>
                  <a:gd name="adj2" fmla="val 6459620"/>
                </a:avLst>
              </a:prstGeom>
              <a:ln w="28575">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IN" sz="1350"/>
              </a:p>
            </p:txBody>
          </p:sp>
          <p:grpSp>
            <p:nvGrpSpPr>
              <p:cNvPr id="169" name="Group 168"/>
              <p:cNvGrpSpPr/>
              <p:nvPr/>
            </p:nvGrpSpPr>
            <p:grpSpPr>
              <a:xfrm>
                <a:off x="572831" y="1516638"/>
                <a:ext cx="10851062" cy="3738159"/>
                <a:chOff x="572831" y="1516638"/>
                <a:chExt cx="10851062" cy="3738159"/>
              </a:xfrm>
            </p:grpSpPr>
            <p:cxnSp>
              <p:nvCxnSpPr>
                <p:cNvPr id="8" name="Straight Arrow Connector 7"/>
                <p:cNvCxnSpPr/>
                <p:nvPr/>
              </p:nvCxnSpPr>
              <p:spPr>
                <a:xfrm>
                  <a:off x="1377315" y="4709585"/>
                  <a:ext cx="744220" cy="0"/>
                </a:xfrm>
                <a:prstGeom prst="straightConnector1">
                  <a:avLst/>
                </a:prstGeom>
                <a:ln w="28575">
                  <a:solidFill>
                    <a:schemeClr val="accent1">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572831" y="3939461"/>
                  <a:ext cx="1091709" cy="523220"/>
                </a:xfrm>
                <a:prstGeom prst="rect">
                  <a:avLst/>
                </a:prstGeom>
                <a:noFill/>
              </p:spPr>
              <p:txBody>
                <a:bodyPr wrap="square" rtlCol="0">
                  <a:spAutoFit/>
                </a:bodyPr>
                <a:lstStyle/>
                <a:p>
                  <a:pPr algn="ctr"/>
                  <a:r>
                    <a:rPr lang="en-IN" sz="975" dirty="0"/>
                    <a:t>Symptom onset</a:t>
                  </a:r>
                </a:p>
              </p:txBody>
            </p:sp>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72831" y="4377732"/>
                  <a:ext cx="828665" cy="877065"/>
                </a:xfrm>
                <a:prstGeom prst="rect">
                  <a:avLst/>
                </a:prstGeom>
              </p:spPr>
            </p:pic>
            <p:sp>
              <p:nvSpPr>
                <p:cNvPr id="11" name="TextBox 10"/>
                <p:cNvSpPr txBox="1"/>
                <p:nvPr/>
              </p:nvSpPr>
              <p:spPr>
                <a:xfrm>
                  <a:off x="1710690" y="3158649"/>
                  <a:ext cx="1091709" cy="523220"/>
                </a:xfrm>
                <a:prstGeom prst="rect">
                  <a:avLst/>
                </a:prstGeom>
                <a:noFill/>
              </p:spPr>
              <p:txBody>
                <a:bodyPr wrap="square" rtlCol="0">
                  <a:spAutoFit/>
                </a:bodyPr>
                <a:lstStyle/>
                <a:p>
                  <a:pPr algn="ctr"/>
                  <a:r>
                    <a:rPr lang="en-IN" sz="975" dirty="0"/>
                    <a:t>Presents to spoke</a:t>
                  </a:r>
                </a:p>
              </p:txBody>
            </p:sp>
            <p:sp>
              <p:nvSpPr>
                <p:cNvPr id="13" name="TextBox 12"/>
                <p:cNvSpPr txBox="1"/>
                <p:nvPr/>
              </p:nvSpPr>
              <p:spPr>
                <a:xfrm>
                  <a:off x="3694272" y="2720827"/>
                  <a:ext cx="712840" cy="430887"/>
                </a:xfrm>
                <a:prstGeom prst="rect">
                  <a:avLst/>
                </a:prstGeom>
                <a:noFill/>
              </p:spPr>
              <p:txBody>
                <a:bodyPr wrap="square" rtlCol="0">
                  <a:spAutoFit/>
                </a:bodyPr>
                <a:lstStyle/>
                <a:p>
                  <a:pPr algn="ctr"/>
                  <a:r>
                    <a:rPr lang="en-IN" sz="750" dirty="0"/>
                    <a:t>Physician</a:t>
                  </a:r>
                </a:p>
              </p:txBody>
            </p:sp>
            <p:sp>
              <p:nvSpPr>
                <p:cNvPr id="14" name="TextBox 13"/>
                <p:cNvSpPr txBox="1"/>
                <p:nvPr/>
              </p:nvSpPr>
              <p:spPr>
                <a:xfrm>
                  <a:off x="4463269" y="2775701"/>
                  <a:ext cx="1145540" cy="523220"/>
                </a:xfrm>
                <a:prstGeom prst="rect">
                  <a:avLst/>
                </a:prstGeom>
                <a:noFill/>
              </p:spPr>
              <p:txBody>
                <a:bodyPr wrap="square" rtlCol="0">
                  <a:spAutoFit/>
                </a:bodyPr>
                <a:lstStyle/>
                <a:p>
                  <a:pPr algn="ctr"/>
                  <a:r>
                    <a:rPr lang="en-IN" sz="975" dirty="0"/>
                    <a:t>Thrombolysis</a:t>
                  </a:r>
                </a:p>
              </p:txBody>
            </p:sp>
            <p:sp>
              <p:nvSpPr>
                <p:cNvPr id="15" name="TextBox 14"/>
                <p:cNvSpPr txBox="1"/>
                <p:nvPr/>
              </p:nvSpPr>
              <p:spPr>
                <a:xfrm>
                  <a:off x="6715671" y="2775701"/>
                  <a:ext cx="1449536" cy="523220"/>
                </a:xfrm>
                <a:prstGeom prst="rect">
                  <a:avLst/>
                </a:prstGeom>
                <a:noFill/>
              </p:spPr>
              <p:txBody>
                <a:bodyPr wrap="square" rtlCol="0">
                  <a:spAutoFit/>
                </a:bodyPr>
                <a:lstStyle/>
                <a:p>
                  <a:pPr algn="ctr"/>
                  <a:r>
                    <a:rPr lang="en-IN" sz="975" dirty="0" err="1"/>
                    <a:t>Pharmacoinvasive</a:t>
                  </a:r>
                  <a:endParaRPr lang="en-IN" sz="975" dirty="0"/>
                </a:p>
              </p:txBody>
            </p:sp>
            <p:sp>
              <p:nvSpPr>
                <p:cNvPr id="16" name="TextBox 15"/>
                <p:cNvSpPr txBox="1"/>
                <p:nvPr/>
              </p:nvSpPr>
              <p:spPr>
                <a:xfrm>
                  <a:off x="2684614" y="3812447"/>
                  <a:ext cx="1262471" cy="523220"/>
                </a:xfrm>
                <a:prstGeom prst="rect">
                  <a:avLst/>
                </a:prstGeom>
                <a:noFill/>
              </p:spPr>
              <p:txBody>
                <a:bodyPr wrap="square" rtlCol="0">
                  <a:spAutoFit/>
                </a:bodyPr>
                <a:lstStyle/>
                <a:p>
                  <a:pPr algn="ctr"/>
                  <a:r>
                    <a:rPr lang="en-IN" sz="975" dirty="0"/>
                    <a:t>Spoke Hospital</a:t>
                  </a:r>
                </a:p>
              </p:txBody>
            </p:sp>
            <p:sp>
              <p:nvSpPr>
                <p:cNvPr id="21" name="TextBox 20"/>
                <p:cNvSpPr txBox="1"/>
                <p:nvPr/>
              </p:nvSpPr>
              <p:spPr>
                <a:xfrm>
                  <a:off x="10561769" y="3068089"/>
                  <a:ext cx="862124" cy="523220"/>
                </a:xfrm>
                <a:prstGeom prst="rect">
                  <a:avLst/>
                </a:prstGeom>
                <a:noFill/>
              </p:spPr>
              <p:txBody>
                <a:bodyPr wrap="square" rtlCol="0">
                  <a:spAutoFit/>
                </a:bodyPr>
                <a:lstStyle/>
                <a:p>
                  <a:pPr algn="ctr"/>
                  <a:r>
                    <a:rPr lang="en-IN" sz="975" dirty="0"/>
                    <a:t>Discharge</a:t>
                  </a:r>
                </a:p>
              </p:txBody>
            </p:sp>
            <p:sp>
              <p:nvSpPr>
                <p:cNvPr id="22" name="TextBox 21"/>
                <p:cNvSpPr txBox="1"/>
                <p:nvPr/>
              </p:nvSpPr>
              <p:spPr>
                <a:xfrm>
                  <a:off x="8931988" y="2639693"/>
                  <a:ext cx="991664" cy="523220"/>
                </a:xfrm>
                <a:prstGeom prst="rect">
                  <a:avLst/>
                </a:prstGeom>
                <a:noFill/>
              </p:spPr>
              <p:txBody>
                <a:bodyPr wrap="square" rtlCol="0">
                  <a:spAutoFit/>
                </a:bodyPr>
                <a:lstStyle/>
                <a:p>
                  <a:pPr algn="ctr"/>
                  <a:r>
                    <a:rPr lang="en-IN" sz="975" dirty="0"/>
                    <a:t>Cardiologist</a:t>
                  </a:r>
                </a:p>
              </p:txBody>
            </p:sp>
            <p:sp>
              <p:nvSpPr>
                <p:cNvPr id="23" name="TextBox 22"/>
                <p:cNvSpPr txBox="1"/>
                <p:nvPr/>
              </p:nvSpPr>
              <p:spPr>
                <a:xfrm>
                  <a:off x="8376037" y="3832557"/>
                  <a:ext cx="1114115" cy="523220"/>
                </a:xfrm>
                <a:prstGeom prst="rect">
                  <a:avLst/>
                </a:prstGeom>
                <a:noFill/>
              </p:spPr>
              <p:txBody>
                <a:bodyPr wrap="square" rtlCol="0">
                  <a:spAutoFit/>
                </a:bodyPr>
                <a:lstStyle/>
                <a:p>
                  <a:pPr algn="ctr"/>
                  <a:r>
                    <a:rPr lang="en-IN" sz="975" dirty="0"/>
                    <a:t>Hub Hospital</a:t>
                  </a:r>
                </a:p>
              </p:txBody>
            </p:sp>
            <p:pic>
              <p:nvPicPr>
                <p:cNvPr id="28" name="Picture 2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678700" y="3280576"/>
                  <a:ext cx="590620" cy="590620"/>
                </a:xfrm>
                <a:prstGeom prst="rect">
                  <a:avLst/>
                </a:prstGeom>
              </p:spPr>
            </p:pic>
            <p:sp>
              <p:nvSpPr>
                <p:cNvPr id="46" name="Left Bracket 45"/>
                <p:cNvSpPr/>
                <p:nvPr/>
              </p:nvSpPr>
              <p:spPr>
                <a:xfrm rot="5400000">
                  <a:off x="5564179" y="-614476"/>
                  <a:ext cx="710071" cy="5157217"/>
                </a:xfrm>
                <a:prstGeom prst="leftBracket">
                  <a:avLst>
                    <a:gd name="adj" fmla="val 0"/>
                  </a:avLst>
                </a:prstGeom>
                <a:ln w="1905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IN" sz="1350"/>
                </a:p>
              </p:txBody>
            </p:sp>
            <p:sp>
              <p:nvSpPr>
                <p:cNvPr id="49" name="Left Bracket 48"/>
                <p:cNvSpPr/>
                <p:nvPr/>
              </p:nvSpPr>
              <p:spPr>
                <a:xfrm rot="5400000">
                  <a:off x="5564179" y="-706935"/>
                  <a:ext cx="710071" cy="5157217"/>
                </a:xfrm>
                <a:prstGeom prst="leftBracket">
                  <a:avLst>
                    <a:gd name="adj" fmla="val 0"/>
                  </a:avLst>
                </a:prstGeom>
                <a:ln w="1905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IN" sz="1350"/>
                </a:p>
              </p:txBody>
            </p:sp>
            <p:pic>
              <p:nvPicPr>
                <p:cNvPr id="50" name="Picture 4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049619" y="2644659"/>
                  <a:ext cx="569551" cy="372504"/>
                </a:xfrm>
                <a:prstGeom prst="rect">
                  <a:avLst/>
                </a:prstGeom>
              </p:spPr>
            </p:pic>
            <p:pic>
              <p:nvPicPr>
                <p:cNvPr id="61" name="Picture 6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340236" y="2535168"/>
                  <a:ext cx="427174" cy="523225"/>
                </a:xfrm>
                <a:prstGeom prst="rect">
                  <a:avLst/>
                </a:prstGeom>
              </p:spPr>
            </p:pic>
            <p:pic>
              <p:nvPicPr>
                <p:cNvPr id="65" name="Picture 6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67499" y="3235349"/>
                  <a:ext cx="846330" cy="651144"/>
                </a:xfrm>
                <a:prstGeom prst="rect">
                  <a:avLst/>
                </a:prstGeom>
              </p:spPr>
            </p:pic>
            <p:cxnSp>
              <p:nvCxnSpPr>
                <p:cNvPr id="68" name="Straight Connector 67"/>
                <p:cNvCxnSpPr/>
                <p:nvPr/>
              </p:nvCxnSpPr>
              <p:spPr>
                <a:xfrm>
                  <a:off x="5474970" y="3404235"/>
                  <a:ext cx="756285" cy="0"/>
                </a:xfrm>
                <a:prstGeom prst="line">
                  <a:avLst/>
                </a:prstGeom>
                <a:ln w="28575">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a:off x="5747385" y="3489960"/>
                  <a:ext cx="445770" cy="0"/>
                </a:xfrm>
                <a:prstGeom prst="line">
                  <a:avLst/>
                </a:prstGeom>
                <a:ln w="28575">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p:nvCxnSpPr>
              <p:spPr>
                <a:xfrm>
                  <a:off x="6688065" y="3489960"/>
                  <a:ext cx="93735" cy="0"/>
                </a:xfrm>
                <a:prstGeom prst="line">
                  <a:avLst/>
                </a:prstGeom>
                <a:ln w="28575">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a:off x="6688065" y="3396615"/>
                  <a:ext cx="93735" cy="0"/>
                </a:xfrm>
                <a:prstGeom prst="line">
                  <a:avLst/>
                </a:prstGeom>
                <a:ln w="28575">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89" name="Straight Arrow Connector 88"/>
                <p:cNvCxnSpPr/>
                <p:nvPr/>
              </p:nvCxnSpPr>
              <p:spPr>
                <a:xfrm>
                  <a:off x="5603774" y="3696969"/>
                  <a:ext cx="86028" cy="0"/>
                </a:xfrm>
                <a:prstGeom prst="straightConnector1">
                  <a:avLst/>
                </a:prstGeom>
                <a:ln w="28575">
                  <a:solidFill>
                    <a:schemeClr val="accent1">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90" name="Straight Arrow Connector 89"/>
                <p:cNvCxnSpPr/>
                <p:nvPr/>
              </p:nvCxnSpPr>
              <p:spPr>
                <a:xfrm>
                  <a:off x="7916444" y="3696969"/>
                  <a:ext cx="86028" cy="0"/>
                </a:xfrm>
                <a:prstGeom prst="straightConnector1">
                  <a:avLst/>
                </a:prstGeom>
                <a:ln w="28575">
                  <a:solidFill>
                    <a:schemeClr val="accent1">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91" name="Straight Connector 90"/>
                <p:cNvCxnSpPr/>
                <p:nvPr/>
              </p:nvCxnSpPr>
              <p:spPr>
                <a:xfrm>
                  <a:off x="5058373" y="3696969"/>
                  <a:ext cx="1197647" cy="0"/>
                </a:xfrm>
                <a:prstGeom prst="line">
                  <a:avLst/>
                </a:prstGeom>
                <a:ln w="28575">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93" name="Straight Connector 92"/>
                <p:cNvCxnSpPr/>
                <p:nvPr/>
              </p:nvCxnSpPr>
              <p:spPr>
                <a:xfrm>
                  <a:off x="7685532" y="3696969"/>
                  <a:ext cx="641223" cy="0"/>
                </a:xfrm>
                <a:prstGeom prst="line">
                  <a:avLst/>
                </a:prstGeom>
                <a:ln w="28575">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95" name="Straight Connector 94"/>
                <p:cNvCxnSpPr/>
                <p:nvPr/>
              </p:nvCxnSpPr>
              <p:spPr>
                <a:xfrm>
                  <a:off x="6606540" y="3696969"/>
                  <a:ext cx="290830" cy="0"/>
                </a:xfrm>
                <a:prstGeom prst="line">
                  <a:avLst/>
                </a:prstGeom>
                <a:ln w="28575">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pic>
              <p:nvPicPr>
                <p:cNvPr id="98" name="Picture 9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05160" y="3374628"/>
                  <a:ext cx="293361" cy="191867"/>
                </a:xfrm>
                <a:prstGeom prst="rect">
                  <a:avLst/>
                </a:prstGeom>
              </p:spPr>
            </p:pic>
            <p:pic>
              <p:nvPicPr>
                <p:cNvPr id="99" name="Picture 98"/>
                <p:cNvPicPr>
                  <a:picLocks noChangeAspect="1"/>
                </p:cNvPicPr>
                <p:nvPr/>
              </p:nvPicPr>
              <p:blipFill>
                <a:blip r:embed="rId9"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9517708" y="3348533"/>
                  <a:ext cx="513348" cy="608152"/>
                </a:xfrm>
                <a:prstGeom prst="rect">
                  <a:avLst/>
                </a:prstGeom>
              </p:spPr>
            </p:pic>
            <p:pic>
              <p:nvPicPr>
                <p:cNvPr id="100" name="Picture 99"/>
                <p:cNvPicPr>
                  <a:picLocks noChangeAspect="1"/>
                </p:cNvPicPr>
                <p:nvPr/>
              </p:nvPicPr>
              <p:blipFill>
                <a:blip r:embed="rId10"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9028026" y="2319168"/>
                  <a:ext cx="293800" cy="387223"/>
                </a:xfrm>
                <a:prstGeom prst="rect">
                  <a:avLst/>
                </a:prstGeom>
              </p:spPr>
            </p:pic>
            <p:pic>
              <p:nvPicPr>
                <p:cNvPr id="102" name="Picture 101"/>
                <p:cNvPicPr>
                  <a:picLocks noChangeAspect="1"/>
                </p:cNvPicPr>
                <p:nvPr/>
              </p:nvPicPr>
              <p:blipFill>
                <a:blip r:embed="rId11"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3710880" y="3234637"/>
                  <a:ext cx="521477" cy="551490"/>
                </a:xfrm>
                <a:prstGeom prst="rect">
                  <a:avLst/>
                </a:prstGeom>
              </p:spPr>
            </p:pic>
            <p:pic>
              <p:nvPicPr>
                <p:cNvPr id="101" name="Picture 100"/>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21407646">
                  <a:off x="4545422" y="3191934"/>
                  <a:ext cx="542154" cy="536462"/>
                </a:xfrm>
                <a:prstGeom prst="rect">
                  <a:avLst/>
                </a:prstGeom>
              </p:spPr>
            </p:pic>
            <p:pic>
              <p:nvPicPr>
                <p:cNvPr id="103" name="Picture 102"/>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0674076" y="3406863"/>
                  <a:ext cx="530013" cy="757635"/>
                </a:xfrm>
                <a:prstGeom prst="rect">
                  <a:avLst/>
                </a:prstGeom>
              </p:spPr>
            </p:pic>
            <p:sp>
              <p:nvSpPr>
                <p:cNvPr id="104" name="Oval 103"/>
                <p:cNvSpPr/>
                <p:nvPr/>
              </p:nvSpPr>
              <p:spPr>
                <a:xfrm>
                  <a:off x="2863239" y="2411627"/>
                  <a:ext cx="921442" cy="921442"/>
                </a:xfrm>
                <a:prstGeom prst="ellipse">
                  <a:avLst/>
                </a:prstGeom>
                <a:noFill/>
                <a:ln w="28575">
                  <a:solidFill>
                    <a:schemeClr val="accent1">
                      <a:lumMod val="60000"/>
                      <a:lumOff val="4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350"/>
                </a:p>
              </p:txBody>
            </p:sp>
            <p:sp>
              <p:nvSpPr>
                <p:cNvPr id="107" name="Oval 106"/>
                <p:cNvSpPr/>
                <p:nvPr/>
              </p:nvSpPr>
              <p:spPr>
                <a:xfrm>
                  <a:off x="4396160" y="3177193"/>
                  <a:ext cx="665968" cy="723336"/>
                </a:xfrm>
                <a:prstGeom prst="ellipse">
                  <a:avLst/>
                </a:prstGeom>
                <a:noFill/>
                <a:ln w="28575">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350"/>
                </a:p>
              </p:txBody>
            </p:sp>
            <p:sp>
              <p:nvSpPr>
                <p:cNvPr id="108" name="Oval 107"/>
                <p:cNvSpPr/>
                <p:nvPr/>
              </p:nvSpPr>
              <p:spPr>
                <a:xfrm>
                  <a:off x="6220917" y="3218485"/>
                  <a:ext cx="456547" cy="524652"/>
                </a:xfrm>
                <a:prstGeom prst="ellipse">
                  <a:avLst/>
                </a:prstGeom>
                <a:noFill/>
                <a:ln w="28575">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350"/>
                </a:p>
              </p:txBody>
            </p:sp>
            <p:sp>
              <p:nvSpPr>
                <p:cNvPr id="109" name="Oval 108"/>
                <p:cNvSpPr/>
                <p:nvPr/>
              </p:nvSpPr>
              <p:spPr>
                <a:xfrm>
                  <a:off x="3353236" y="3191695"/>
                  <a:ext cx="1060434" cy="1115080"/>
                </a:xfrm>
                <a:prstGeom prst="ellipse">
                  <a:avLst/>
                </a:prstGeom>
                <a:noFill/>
                <a:ln w="28575">
                  <a:solidFill>
                    <a:schemeClr val="bg1">
                      <a:lumMod val="7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350"/>
                </a:p>
              </p:txBody>
            </p:sp>
            <p:sp>
              <p:nvSpPr>
                <p:cNvPr id="111" name="Oval 110"/>
                <p:cNvSpPr/>
                <p:nvPr/>
              </p:nvSpPr>
              <p:spPr>
                <a:xfrm>
                  <a:off x="3669476" y="2345487"/>
                  <a:ext cx="703883" cy="690272"/>
                </a:xfrm>
                <a:prstGeom prst="ellipse">
                  <a:avLst/>
                </a:prstGeom>
                <a:noFill/>
                <a:ln w="28575">
                  <a:solidFill>
                    <a:schemeClr val="bg1">
                      <a:lumMod val="7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350"/>
                </a:p>
              </p:txBody>
            </p:sp>
            <p:sp>
              <p:nvSpPr>
                <p:cNvPr id="112" name="Arc 111"/>
                <p:cNvSpPr/>
                <p:nvPr/>
              </p:nvSpPr>
              <p:spPr>
                <a:xfrm>
                  <a:off x="4023400" y="2936397"/>
                  <a:ext cx="482600" cy="863786"/>
                </a:xfrm>
                <a:prstGeom prst="arc">
                  <a:avLst>
                    <a:gd name="adj1" fmla="val 16200000"/>
                    <a:gd name="adj2" fmla="val 20366637"/>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IN" sz="1350"/>
                </a:p>
              </p:txBody>
            </p:sp>
            <p:cxnSp>
              <p:nvCxnSpPr>
                <p:cNvPr id="113" name="Straight Arrow Connector 112"/>
                <p:cNvCxnSpPr/>
                <p:nvPr/>
              </p:nvCxnSpPr>
              <p:spPr>
                <a:xfrm>
                  <a:off x="4481563" y="3188050"/>
                  <a:ext cx="35910" cy="133985"/>
                </a:xfrm>
                <a:prstGeom prst="straightConnector1">
                  <a:avLst/>
                </a:prstGeom>
                <a:ln w="28575">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120" name="Picture 119"/>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0174449" y="3561915"/>
                  <a:ext cx="411149" cy="345015"/>
                </a:xfrm>
                <a:prstGeom prst="rect">
                  <a:avLst/>
                </a:prstGeom>
              </p:spPr>
            </p:pic>
            <p:sp>
              <p:nvSpPr>
                <p:cNvPr id="124" name="Oval 123"/>
                <p:cNvSpPr/>
                <p:nvPr/>
              </p:nvSpPr>
              <p:spPr>
                <a:xfrm>
                  <a:off x="9405677" y="3234638"/>
                  <a:ext cx="768772" cy="940274"/>
                </a:xfrm>
                <a:prstGeom prst="ellipse">
                  <a:avLst/>
                </a:prstGeom>
                <a:noFill/>
                <a:ln w="28575">
                  <a:solidFill>
                    <a:schemeClr val="accent1">
                      <a:lumMod val="60000"/>
                      <a:lumOff val="4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350"/>
                </a:p>
              </p:txBody>
            </p:sp>
            <p:sp>
              <p:nvSpPr>
                <p:cNvPr id="125" name="Oval 124"/>
                <p:cNvSpPr/>
                <p:nvPr/>
              </p:nvSpPr>
              <p:spPr>
                <a:xfrm>
                  <a:off x="8110810" y="2381321"/>
                  <a:ext cx="768772" cy="907979"/>
                </a:xfrm>
                <a:prstGeom prst="ellipse">
                  <a:avLst/>
                </a:prstGeom>
                <a:noFill/>
                <a:ln w="28575">
                  <a:solidFill>
                    <a:schemeClr val="accent1">
                      <a:lumMod val="60000"/>
                      <a:lumOff val="4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350"/>
                </a:p>
              </p:txBody>
            </p:sp>
            <p:sp>
              <p:nvSpPr>
                <p:cNvPr id="127" name="Oval 126"/>
                <p:cNvSpPr/>
                <p:nvPr/>
              </p:nvSpPr>
              <p:spPr>
                <a:xfrm>
                  <a:off x="8865704" y="2277891"/>
                  <a:ext cx="604566" cy="671590"/>
                </a:xfrm>
                <a:prstGeom prst="ellipse">
                  <a:avLst/>
                </a:prstGeom>
                <a:noFill/>
                <a:ln w="28575">
                  <a:solidFill>
                    <a:schemeClr val="accent1">
                      <a:lumMod val="60000"/>
                      <a:lumOff val="4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350"/>
                </a:p>
              </p:txBody>
            </p:sp>
            <p:cxnSp>
              <p:nvCxnSpPr>
                <p:cNvPr id="128" name="Straight Arrow Connector 127"/>
                <p:cNvCxnSpPr/>
                <p:nvPr/>
              </p:nvCxnSpPr>
              <p:spPr>
                <a:xfrm>
                  <a:off x="7367067" y="1520706"/>
                  <a:ext cx="86028" cy="0"/>
                </a:xfrm>
                <a:prstGeom prst="straightConnector1">
                  <a:avLst/>
                </a:prstGeom>
                <a:ln w="28575">
                  <a:solidFill>
                    <a:schemeClr val="accent1">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29" name="Straight Arrow Connector 128"/>
                <p:cNvCxnSpPr/>
                <p:nvPr/>
              </p:nvCxnSpPr>
              <p:spPr>
                <a:xfrm flipH="1">
                  <a:off x="6572269" y="1607708"/>
                  <a:ext cx="86028" cy="0"/>
                </a:xfrm>
                <a:prstGeom prst="straightConnector1">
                  <a:avLst/>
                </a:prstGeom>
                <a:ln w="28575">
                  <a:solidFill>
                    <a:schemeClr val="accent1">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30" name="Straight Arrow Connector 129"/>
                <p:cNvCxnSpPr/>
                <p:nvPr/>
              </p:nvCxnSpPr>
              <p:spPr>
                <a:xfrm>
                  <a:off x="5351577" y="1520706"/>
                  <a:ext cx="86028" cy="0"/>
                </a:xfrm>
                <a:prstGeom prst="straightConnector1">
                  <a:avLst/>
                </a:prstGeom>
                <a:ln w="28575">
                  <a:solidFill>
                    <a:schemeClr val="accent1">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31" name="Straight Arrow Connector 130"/>
                <p:cNvCxnSpPr/>
                <p:nvPr/>
              </p:nvCxnSpPr>
              <p:spPr>
                <a:xfrm flipH="1">
                  <a:off x="4517473" y="1607708"/>
                  <a:ext cx="86028" cy="0"/>
                </a:xfrm>
                <a:prstGeom prst="straightConnector1">
                  <a:avLst/>
                </a:prstGeom>
                <a:ln w="28575">
                  <a:solidFill>
                    <a:schemeClr val="accent1">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34" name="Freeform 133"/>
                <p:cNvSpPr/>
                <p:nvPr/>
              </p:nvSpPr>
              <p:spPr>
                <a:xfrm>
                  <a:off x="9265920" y="2937510"/>
                  <a:ext cx="368556" cy="351790"/>
                </a:xfrm>
                <a:custGeom>
                  <a:avLst/>
                  <a:gdLst>
                    <a:gd name="connsiteX0" fmla="*/ 0 w 281940"/>
                    <a:gd name="connsiteY0" fmla="*/ 0 h 373380"/>
                    <a:gd name="connsiteX1" fmla="*/ 281940 w 281940"/>
                    <a:gd name="connsiteY1" fmla="*/ 373380 h 373380"/>
                  </a:gdLst>
                  <a:ahLst/>
                  <a:cxnLst>
                    <a:cxn ang="0">
                      <a:pos x="connsiteX0" y="connsiteY0"/>
                    </a:cxn>
                    <a:cxn ang="0">
                      <a:pos x="connsiteX1" y="connsiteY1"/>
                    </a:cxn>
                  </a:cxnLst>
                  <a:rect l="l" t="t" r="r" b="b"/>
                  <a:pathLst>
                    <a:path w="281940" h="373380">
                      <a:moveTo>
                        <a:pt x="0" y="0"/>
                      </a:moveTo>
                      <a:cubicBezTo>
                        <a:pt x="100965" y="65087"/>
                        <a:pt x="201930" y="130175"/>
                        <a:pt x="281940" y="373380"/>
                      </a:cubicBezTo>
                    </a:path>
                  </a:pathLst>
                </a:custGeom>
                <a:no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350">
                    <a:ln w="28575">
                      <a:solidFill>
                        <a:schemeClr val="tx1"/>
                      </a:solidFill>
                    </a:ln>
                  </a:endParaRPr>
                </a:p>
              </p:txBody>
            </p:sp>
            <p:sp>
              <p:nvSpPr>
                <p:cNvPr id="63" name="Oval 62"/>
                <p:cNvSpPr/>
                <p:nvPr/>
              </p:nvSpPr>
              <p:spPr>
                <a:xfrm flipV="1">
                  <a:off x="3281242" y="3636491"/>
                  <a:ext cx="80876" cy="77988"/>
                </a:xfrm>
                <a:prstGeom prst="ellipse">
                  <a:avLst/>
                </a:prstGeom>
                <a:solidFill>
                  <a:schemeClr val="bg1"/>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350"/>
                </a:p>
              </p:txBody>
            </p:sp>
            <p:sp>
              <p:nvSpPr>
                <p:cNvPr id="97" name="Oval 96"/>
                <p:cNvSpPr/>
                <p:nvPr/>
              </p:nvSpPr>
              <p:spPr>
                <a:xfrm flipV="1">
                  <a:off x="4997395" y="3656435"/>
                  <a:ext cx="80876" cy="77988"/>
                </a:xfrm>
                <a:prstGeom prst="ellipse">
                  <a:avLst/>
                </a:prstGeom>
                <a:solidFill>
                  <a:schemeClr val="bg1"/>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350"/>
                </a:p>
              </p:txBody>
            </p:sp>
            <p:sp>
              <p:nvSpPr>
                <p:cNvPr id="141" name="Oval 140"/>
                <p:cNvSpPr/>
                <p:nvPr/>
              </p:nvSpPr>
              <p:spPr>
                <a:xfrm flipV="1">
                  <a:off x="3300168" y="2313660"/>
                  <a:ext cx="80876" cy="77988"/>
                </a:xfrm>
                <a:prstGeom prst="ellipse">
                  <a:avLst/>
                </a:prstGeom>
                <a:solidFill>
                  <a:schemeClr val="bg1"/>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350"/>
                </a:p>
              </p:txBody>
            </p:sp>
            <p:sp>
              <p:nvSpPr>
                <p:cNvPr id="142" name="Oval 141"/>
                <p:cNvSpPr/>
                <p:nvPr/>
              </p:nvSpPr>
              <p:spPr>
                <a:xfrm flipV="1">
                  <a:off x="8459365" y="2313660"/>
                  <a:ext cx="80876" cy="77988"/>
                </a:xfrm>
                <a:prstGeom prst="ellipse">
                  <a:avLst/>
                </a:prstGeom>
                <a:solidFill>
                  <a:schemeClr val="bg1"/>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350"/>
                </a:p>
              </p:txBody>
            </p:sp>
            <p:sp>
              <p:nvSpPr>
                <p:cNvPr id="150" name="Oval 149"/>
                <p:cNvSpPr/>
                <p:nvPr/>
              </p:nvSpPr>
              <p:spPr>
                <a:xfrm flipV="1">
                  <a:off x="8281751" y="3656435"/>
                  <a:ext cx="80876" cy="77988"/>
                </a:xfrm>
                <a:prstGeom prst="ellipse">
                  <a:avLst/>
                </a:prstGeom>
                <a:solidFill>
                  <a:schemeClr val="bg1"/>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350"/>
                </a:p>
              </p:txBody>
            </p:sp>
            <p:pic>
              <p:nvPicPr>
                <p:cNvPr id="29" name="Picture 28"/>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3841576" y="2407558"/>
                  <a:ext cx="370865" cy="370865"/>
                </a:xfrm>
                <a:prstGeom prst="rect">
                  <a:avLst/>
                </a:prstGeom>
              </p:spPr>
            </p:pic>
            <p:cxnSp>
              <p:nvCxnSpPr>
                <p:cNvPr id="163" name="Straight Connector 162"/>
                <p:cNvCxnSpPr/>
                <p:nvPr/>
              </p:nvCxnSpPr>
              <p:spPr>
                <a:xfrm>
                  <a:off x="2149438" y="3675485"/>
                  <a:ext cx="0" cy="1034100"/>
                </a:xfrm>
                <a:prstGeom prst="line">
                  <a:avLst/>
                </a:prstGeom>
                <a:ln w="28575">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51" name="Straight Arrow Connector 50"/>
                <p:cNvCxnSpPr/>
                <p:nvPr/>
              </p:nvCxnSpPr>
              <p:spPr>
                <a:xfrm rot="16200000">
                  <a:off x="2106424" y="3934901"/>
                  <a:ext cx="86028" cy="0"/>
                </a:xfrm>
                <a:prstGeom prst="straightConnector1">
                  <a:avLst/>
                </a:prstGeom>
                <a:ln w="28575">
                  <a:solidFill>
                    <a:schemeClr val="accent1">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grpSp>
        </p:grpSp>
        <p:cxnSp>
          <p:nvCxnSpPr>
            <p:cNvPr id="188" name="Straight Arrow Connector 187"/>
            <p:cNvCxnSpPr>
              <a:stCxn id="139" idx="2"/>
            </p:cNvCxnSpPr>
            <p:nvPr/>
          </p:nvCxnSpPr>
          <p:spPr>
            <a:xfrm flipV="1">
              <a:off x="9525900" y="4104768"/>
              <a:ext cx="36002" cy="44929"/>
            </a:xfrm>
            <a:prstGeom prst="straightConnector1">
              <a:avLst/>
            </a:prstGeom>
            <a:ln w="28575">
              <a:solidFill>
                <a:schemeClr val="accent1">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grpSp>
      <p:sp>
        <p:nvSpPr>
          <p:cNvPr id="3" name="Slide Number Placeholder 2"/>
          <p:cNvSpPr>
            <a:spLocks noGrp="1"/>
          </p:cNvSpPr>
          <p:nvPr>
            <p:ph type="sldNum" sz="quarter" idx="12"/>
          </p:nvPr>
        </p:nvSpPr>
        <p:spPr/>
        <p:txBody>
          <a:bodyPr/>
          <a:lstStyle/>
          <a:p>
            <a:fld id="{B6F15528-21DE-4FAA-801E-634DDDAF4B2B}" type="slidenum">
              <a:rPr lang="en-US" smtClean="0"/>
              <a:pPr/>
              <a:t>37</a:t>
            </a:fld>
            <a:endParaRPr lang="en-US"/>
          </a:p>
        </p:txBody>
      </p:sp>
    </p:spTree>
    <p:extLst>
      <p:ext uri="{BB962C8B-B14F-4D97-AF65-F5344CB8AC3E}">
        <p14:creationId xmlns:p14="http://schemas.microsoft.com/office/powerpoint/2010/main" val="4134517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500"/>
                                  </p:stCondLst>
                                  <p:childTnLst>
                                    <p:set>
                                      <p:cBhvr>
                                        <p:cTn id="6" dur="1" fill="hold">
                                          <p:stCondLst>
                                            <p:cond delay="0"/>
                                          </p:stCondLst>
                                        </p:cTn>
                                        <p:tgtEl>
                                          <p:spTgt spid="192"/>
                                        </p:tgtEl>
                                        <p:attrNameLst>
                                          <p:attrName>style.visibility</p:attrName>
                                        </p:attrNameLst>
                                      </p:cBhvr>
                                      <p:to>
                                        <p:strVal val="visible"/>
                                      </p:to>
                                    </p:set>
                                    <p:animEffect transition="in" filter="wipe(left)">
                                      <p:cBhvr>
                                        <p:cTn id="7" dur="500"/>
                                        <p:tgtEl>
                                          <p:spTgt spid="19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32"/>
                                        </p:tgtEl>
                                        <p:attrNameLst>
                                          <p:attrName>style.visibility</p:attrName>
                                        </p:attrNameLst>
                                      </p:cBhvr>
                                      <p:to>
                                        <p:strVal val="visible"/>
                                      </p:to>
                                    </p:set>
                                    <p:anim calcmode="lin" valueType="num">
                                      <p:cBhvr>
                                        <p:cTn id="12" dur="500" fill="hold"/>
                                        <p:tgtEl>
                                          <p:spTgt spid="132"/>
                                        </p:tgtEl>
                                        <p:attrNameLst>
                                          <p:attrName>ppt_w</p:attrName>
                                        </p:attrNameLst>
                                      </p:cBhvr>
                                      <p:tavLst>
                                        <p:tav tm="0">
                                          <p:val>
                                            <p:fltVal val="0"/>
                                          </p:val>
                                        </p:tav>
                                        <p:tav tm="100000">
                                          <p:val>
                                            <p:strVal val="#ppt_w"/>
                                          </p:val>
                                        </p:tav>
                                      </p:tavLst>
                                    </p:anim>
                                    <p:anim calcmode="lin" valueType="num">
                                      <p:cBhvr>
                                        <p:cTn id="13" dur="500" fill="hold"/>
                                        <p:tgtEl>
                                          <p:spTgt spid="132"/>
                                        </p:tgtEl>
                                        <p:attrNameLst>
                                          <p:attrName>ppt_h</p:attrName>
                                        </p:attrNameLst>
                                      </p:cBhvr>
                                      <p:tavLst>
                                        <p:tav tm="0">
                                          <p:val>
                                            <p:fltVal val="0"/>
                                          </p:val>
                                        </p:tav>
                                        <p:tav tm="100000">
                                          <p:val>
                                            <p:strVal val="#ppt_h"/>
                                          </p:val>
                                        </p:tav>
                                      </p:tavLst>
                                    </p:anim>
                                    <p:animEffect transition="in" filter="fade">
                                      <p:cBhvr>
                                        <p:cTn id="14" dur="500"/>
                                        <p:tgtEl>
                                          <p:spTgt spid="132"/>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fltVal val="0"/>
                                          </p:val>
                                        </p:tav>
                                        <p:tav tm="100000">
                                          <p:val>
                                            <p:strVal val="#ppt_w"/>
                                          </p:val>
                                        </p:tav>
                                      </p:tavLst>
                                    </p:anim>
                                    <p:anim calcmode="lin" valueType="num">
                                      <p:cBhvr>
                                        <p:cTn id="18" dur="500" fill="hold"/>
                                        <p:tgtEl>
                                          <p:spTgt spid="6"/>
                                        </p:tgtEl>
                                        <p:attrNameLst>
                                          <p:attrName>ppt_h</p:attrName>
                                        </p:attrNameLst>
                                      </p:cBhvr>
                                      <p:tavLst>
                                        <p:tav tm="0">
                                          <p:val>
                                            <p:fltVal val="0"/>
                                          </p:val>
                                        </p:tav>
                                        <p:tav tm="100000">
                                          <p:val>
                                            <p:strVal val="#ppt_h"/>
                                          </p:val>
                                        </p:tav>
                                      </p:tavLst>
                                    </p:anim>
                                    <p:animEffect transition="in" filter="fade">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500"/>
                                  </p:stCondLst>
                                  <p:childTnLst>
                                    <p:set>
                                      <p:cBhvr>
                                        <p:cTn id="23" dur="1" fill="hold">
                                          <p:stCondLst>
                                            <p:cond delay="0"/>
                                          </p:stCondLst>
                                        </p:cTn>
                                        <p:tgtEl>
                                          <p:spTgt spid="186"/>
                                        </p:tgtEl>
                                        <p:attrNameLst>
                                          <p:attrName>style.visibility</p:attrName>
                                        </p:attrNameLst>
                                      </p:cBhvr>
                                      <p:to>
                                        <p:strVal val="visible"/>
                                      </p:to>
                                    </p:set>
                                    <p:animEffect transition="in" filter="wipe(left)">
                                      <p:cBhvr>
                                        <p:cTn id="24" dur="500"/>
                                        <p:tgtEl>
                                          <p:spTgt spid="186"/>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500"/>
                                  </p:stCondLst>
                                  <p:childTnLst>
                                    <p:set>
                                      <p:cBhvr>
                                        <p:cTn id="28" dur="1" fill="hold">
                                          <p:stCondLst>
                                            <p:cond delay="0"/>
                                          </p:stCondLst>
                                        </p:cTn>
                                        <p:tgtEl>
                                          <p:spTgt spid="175"/>
                                        </p:tgtEl>
                                        <p:attrNameLst>
                                          <p:attrName>style.visibility</p:attrName>
                                        </p:attrNameLst>
                                      </p:cBhvr>
                                      <p:to>
                                        <p:strVal val="visible"/>
                                      </p:to>
                                    </p:set>
                                    <p:animEffect transition="in" filter="wipe(left)">
                                      <p:cBhvr>
                                        <p:cTn id="29" dur="500"/>
                                        <p:tgtEl>
                                          <p:spTgt spid="1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a:extLst>
              <a:ext uri="{FF2B5EF4-FFF2-40B4-BE49-F238E27FC236}">
                <a16:creationId xmlns:a16="http://schemas.microsoft.com/office/drawing/2014/main" id="{E77CAE19-66B7-9078-148A-03D134005C37}"/>
              </a:ext>
            </a:extLst>
          </p:cNvPr>
          <p:cNvGraphicFramePr>
            <a:graphicFrameLocks noGrp="1"/>
          </p:cNvGraphicFramePr>
          <p:nvPr>
            <p:ph idx="4294967295"/>
            <p:extLst>
              <p:ext uri="{D42A27DB-BD31-4B8C-83A1-F6EECF244321}">
                <p14:modId xmlns:p14="http://schemas.microsoft.com/office/powerpoint/2010/main" val="1939012676"/>
              </p:ext>
            </p:extLst>
          </p:nvPr>
        </p:nvGraphicFramePr>
        <p:xfrm>
          <a:off x="1752600" y="609600"/>
          <a:ext cx="8686801" cy="2743200"/>
        </p:xfrm>
        <a:graphic>
          <a:graphicData uri="http://schemas.openxmlformats.org/drawingml/2006/table">
            <a:tbl>
              <a:tblPr firstRow="1" firstCol="1" bandRow="1">
                <a:tableStyleId>{93296810-A885-4BE3-A3E7-6D5BEEA58F35}</a:tableStyleId>
              </a:tblPr>
              <a:tblGrid>
                <a:gridCol w="2133600">
                  <a:extLst>
                    <a:ext uri="{9D8B030D-6E8A-4147-A177-3AD203B41FA5}">
                      <a16:colId xmlns:a16="http://schemas.microsoft.com/office/drawing/2014/main" val="3386574522"/>
                    </a:ext>
                  </a:extLst>
                </a:gridCol>
                <a:gridCol w="1447800">
                  <a:extLst>
                    <a:ext uri="{9D8B030D-6E8A-4147-A177-3AD203B41FA5}">
                      <a16:colId xmlns:a16="http://schemas.microsoft.com/office/drawing/2014/main" val="2463482036"/>
                    </a:ext>
                  </a:extLst>
                </a:gridCol>
                <a:gridCol w="1447800">
                  <a:extLst>
                    <a:ext uri="{9D8B030D-6E8A-4147-A177-3AD203B41FA5}">
                      <a16:colId xmlns:a16="http://schemas.microsoft.com/office/drawing/2014/main" val="3088995788"/>
                    </a:ext>
                  </a:extLst>
                </a:gridCol>
                <a:gridCol w="1882149">
                  <a:extLst>
                    <a:ext uri="{9D8B030D-6E8A-4147-A177-3AD203B41FA5}">
                      <a16:colId xmlns:a16="http://schemas.microsoft.com/office/drawing/2014/main" val="1836170469"/>
                    </a:ext>
                  </a:extLst>
                </a:gridCol>
                <a:gridCol w="1775452">
                  <a:extLst>
                    <a:ext uri="{9D8B030D-6E8A-4147-A177-3AD203B41FA5}">
                      <a16:colId xmlns:a16="http://schemas.microsoft.com/office/drawing/2014/main" val="1246329619"/>
                    </a:ext>
                  </a:extLst>
                </a:gridCol>
              </a:tblGrid>
              <a:tr h="1959429">
                <a:tc>
                  <a:txBody>
                    <a:bodyPr/>
                    <a:lstStyle/>
                    <a:p>
                      <a:pPr algn="ctr"/>
                      <a:r>
                        <a:rPr lang="en-US" sz="1800" dirty="0">
                          <a:effectLst/>
                          <a:latin typeface="Arial" panose="020B0604020202020204" pitchFamily="34" charset="0"/>
                          <a:cs typeface="Arial" panose="020B0604020202020204" pitchFamily="34" charset="0"/>
                        </a:rPr>
                        <a:t>District Implementing year</a:t>
                      </a:r>
                      <a:endParaRPr lang="en-IN" sz="1800" b="1"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algn="ctr"/>
                      <a:r>
                        <a:rPr lang="en-US" sz="1800" dirty="0">
                          <a:effectLst/>
                          <a:latin typeface="Arial" panose="020B0604020202020204" pitchFamily="34" charset="0"/>
                          <a:cs typeface="Arial" panose="020B0604020202020204" pitchFamily="34" charset="0"/>
                        </a:rPr>
                        <a:t>Total Population</a:t>
                      </a:r>
                      <a:endParaRPr lang="en-IN" sz="1800" b="1"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algn="ctr"/>
                      <a:r>
                        <a:rPr lang="en-US" sz="1800" dirty="0">
                          <a:effectLst/>
                          <a:latin typeface="Arial" panose="020B0604020202020204" pitchFamily="34" charset="0"/>
                          <a:cs typeface="Arial" panose="020B0604020202020204" pitchFamily="34" charset="0"/>
                        </a:rPr>
                        <a:t>≥18 </a:t>
                      </a:r>
                      <a:r>
                        <a:rPr lang="en-US" sz="1800" dirty="0" err="1">
                          <a:effectLst/>
                          <a:latin typeface="Arial" panose="020B0604020202020204" pitchFamily="34" charset="0"/>
                          <a:cs typeface="Arial" panose="020B0604020202020204" pitchFamily="34" charset="0"/>
                        </a:rPr>
                        <a:t>yr</a:t>
                      </a:r>
                      <a:r>
                        <a:rPr lang="en-US" sz="1800" dirty="0">
                          <a:effectLst/>
                          <a:latin typeface="Arial" panose="020B0604020202020204" pitchFamily="34" charset="0"/>
                          <a:cs typeface="Arial" panose="020B0604020202020204" pitchFamily="34" charset="0"/>
                        </a:rPr>
                        <a:t> Population</a:t>
                      </a:r>
                      <a:endParaRPr lang="en-IN" sz="1800" b="1"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algn="ctr"/>
                      <a:r>
                        <a:rPr lang="en-US" sz="1800" dirty="0">
                          <a:effectLst/>
                          <a:latin typeface="Arial" panose="020B0604020202020204" pitchFamily="34" charset="0"/>
                          <a:cs typeface="Arial" panose="020B0604020202020204" pitchFamily="34" charset="0"/>
                        </a:rPr>
                        <a:t>Estimated no. of </a:t>
                      </a:r>
                      <a:r>
                        <a:rPr lang="en-US" sz="1800" dirty="0" err="1">
                          <a:effectLst/>
                          <a:latin typeface="Arial" panose="020B0604020202020204" pitchFamily="34" charset="0"/>
                          <a:cs typeface="Arial" panose="020B0604020202020204" pitchFamily="34" charset="0"/>
                        </a:rPr>
                        <a:t>STEMI</a:t>
                      </a:r>
                      <a:r>
                        <a:rPr lang="en-US" sz="1800" dirty="0">
                          <a:effectLst/>
                          <a:latin typeface="Arial" panose="020B0604020202020204" pitchFamily="34" charset="0"/>
                          <a:cs typeface="Arial" panose="020B0604020202020204" pitchFamily="34" charset="0"/>
                        </a:rPr>
                        <a:t>/MI/year</a:t>
                      </a:r>
                      <a:endParaRPr lang="en-IN" sz="1800" b="1"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algn="ctr"/>
                      <a:r>
                        <a:rPr lang="en-US" sz="1800">
                          <a:effectLst/>
                          <a:latin typeface="Arial" panose="020B0604020202020204" pitchFamily="34" charset="0"/>
                          <a:cs typeface="Arial" panose="020B0604020202020204" pitchFamily="34" charset="0"/>
                        </a:rPr>
                        <a:t>Number of Spokes Implementing STEMI program</a:t>
                      </a:r>
                      <a:endParaRPr lang="en-IN" sz="1800" b="1">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2843625785"/>
                  </a:ext>
                </a:extLst>
              </a:tr>
              <a:tr h="783771">
                <a:tc>
                  <a:txBody>
                    <a:bodyPr/>
                    <a:lstStyle/>
                    <a:p>
                      <a:pPr algn="ctr"/>
                      <a:r>
                        <a:rPr lang="en-US" sz="1800">
                          <a:effectLst/>
                          <a:latin typeface="Arial" panose="020B0604020202020204" pitchFamily="34" charset="0"/>
                          <a:cs typeface="Arial" panose="020B0604020202020204" pitchFamily="34" charset="0"/>
                        </a:rPr>
                        <a:t>2022-2023</a:t>
                      </a:r>
                      <a:endParaRPr lang="en-IN" sz="1800">
                        <a:effectLst/>
                        <a:latin typeface="Arial" panose="020B0604020202020204" pitchFamily="34" charset="0"/>
                        <a:cs typeface="Arial" panose="020B0604020202020204" pitchFamily="34" charset="0"/>
                      </a:endParaRPr>
                    </a:p>
                    <a:p>
                      <a:pPr algn="ctr"/>
                      <a:r>
                        <a:rPr lang="en-US" sz="1800">
                          <a:effectLst/>
                          <a:latin typeface="Arial" panose="020B0604020202020204" pitchFamily="34" charset="0"/>
                          <a:cs typeface="Arial" panose="020B0604020202020204" pitchFamily="34" charset="0"/>
                        </a:rPr>
                        <a:t> (DOS 01.09.2022)</a:t>
                      </a:r>
                      <a:endParaRPr lang="en-IN" sz="1800" b="1">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algn="ctr"/>
                      <a:r>
                        <a:rPr lang="en-US" sz="1800" dirty="0">
                          <a:effectLst/>
                          <a:latin typeface="Arial" panose="020B0604020202020204" pitchFamily="34" charset="0"/>
                          <a:cs typeface="Arial" panose="020B0604020202020204" pitchFamily="34" charset="0"/>
                        </a:rPr>
                        <a:t>4.5 million approx.</a:t>
                      </a:r>
                      <a:endParaRPr lang="en-IN" sz="1800" b="1"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algn="ctr"/>
                      <a:r>
                        <a:rPr lang="en-US" sz="1800" dirty="0">
                          <a:effectLst/>
                          <a:latin typeface="Arial" panose="020B0604020202020204" pitchFamily="34" charset="0"/>
                          <a:cs typeface="Arial" panose="020B0604020202020204" pitchFamily="34" charset="0"/>
                        </a:rPr>
                        <a:t>2.9 million</a:t>
                      </a:r>
                      <a:endParaRPr lang="en-IN" sz="1800" dirty="0">
                        <a:effectLst/>
                        <a:latin typeface="Arial" panose="020B0604020202020204" pitchFamily="34" charset="0"/>
                        <a:cs typeface="Arial" panose="020B0604020202020204" pitchFamily="34" charset="0"/>
                      </a:endParaRPr>
                    </a:p>
                    <a:p>
                      <a:pPr algn="ctr"/>
                      <a:r>
                        <a:rPr lang="en-US" sz="1800" dirty="0">
                          <a:effectLst/>
                          <a:latin typeface="Arial" panose="020B0604020202020204" pitchFamily="34" charset="0"/>
                          <a:cs typeface="Arial" panose="020B0604020202020204" pitchFamily="34" charset="0"/>
                        </a:rPr>
                        <a:t> </a:t>
                      </a:r>
                      <a:endParaRPr lang="en-IN" sz="1800" b="1"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algn="ctr"/>
                      <a:r>
                        <a:rPr lang="en-US" sz="1800" dirty="0">
                          <a:effectLst/>
                          <a:latin typeface="Arial" panose="020B0604020202020204" pitchFamily="34" charset="0"/>
                          <a:cs typeface="Arial" panose="020B0604020202020204" pitchFamily="34" charset="0"/>
                        </a:rPr>
                        <a:t>9531/year</a:t>
                      </a:r>
                      <a:endParaRPr lang="en-IN" sz="1800" b="1"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algn="ctr"/>
                      <a:r>
                        <a:rPr lang="en-US" sz="1800" dirty="0">
                          <a:effectLst/>
                          <a:latin typeface="Arial" panose="020B0604020202020204" pitchFamily="34" charset="0"/>
                          <a:cs typeface="Arial" panose="020B0604020202020204" pitchFamily="34" charset="0"/>
                        </a:rPr>
                        <a:t>19</a:t>
                      </a:r>
                      <a:endParaRPr lang="en-IN" sz="1800" b="1"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1717069989"/>
                  </a:ext>
                </a:extLst>
              </a:tr>
            </a:tbl>
          </a:graphicData>
        </a:graphic>
      </p:graphicFrame>
      <p:sp>
        <p:nvSpPr>
          <p:cNvPr id="9" name="TextBox 8">
            <a:extLst>
              <a:ext uri="{FF2B5EF4-FFF2-40B4-BE49-F238E27FC236}">
                <a16:creationId xmlns:a16="http://schemas.microsoft.com/office/drawing/2014/main" id="{A1D20DC2-0E1B-FBDC-A787-132CF52ECBF7}"/>
              </a:ext>
            </a:extLst>
          </p:cNvPr>
          <p:cNvSpPr txBox="1"/>
          <p:nvPr/>
        </p:nvSpPr>
        <p:spPr>
          <a:xfrm>
            <a:off x="2857500" y="3452250"/>
            <a:ext cx="6477000" cy="369332"/>
          </a:xfrm>
          <a:prstGeom prst="rect">
            <a:avLst/>
          </a:prstGeom>
          <a:noFill/>
        </p:spPr>
        <p:txBody>
          <a:bodyPr wrap="square">
            <a:spAutoFit/>
          </a:bodyPr>
          <a:lstStyle/>
          <a:p>
            <a:pPr algn="ctr"/>
            <a:r>
              <a:rPr lang="en-US" b="1" dirty="0" smtClean="0">
                <a:latin typeface="Arial" panose="020B0604020202020204" pitchFamily="34" charset="0"/>
                <a:ea typeface="Times New Roman" panose="02020603050405020304" pitchFamily="18" charset="0"/>
                <a:cs typeface="Arial" panose="020B0604020202020204" pitchFamily="34" charset="0"/>
              </a:rPr>
              <a:t>Facility </a:t>
            </a:r>
            <a:r>
              <a:rPr lang="en-US" b="1" dirty="0">
                <a:latin typeface="Arial" panose="020B0604020202020204" pitchFamily="34" charset="0"/>
                <a:ea typeface="Times New Roman" panose="02020603050405020304" pitchFamily="18" charset="0"/>
                <a:cs typeface="Arial" panose="020B0604020202020204" pitchFamily="34" charset="0"/>
              </a:rPr>
              <a:t>at hub hospital (Medical College)</a:t>
            </a:r>
            <a:endParaRPr lang="en-IN" dirty="0">
              <a:latin typeface="Arial" panose="020B0604020202020204" pitchFamily="34" charset="0"/>
              <a:cs typeface="Arial" panose="020B0604020202020204" pitchFamily="34" charset="0"/>
            </a:endParaRPr>
          </a:p>
        </p:txBody>
      </p:sp>
      <p:graphicFrame>
        <p:nvGraphicFramePr>
          <p:cNvPr id="10" name="Table 9">
            <a:extLst>
              <a:ext uri="{FF2B5EF4-FFF2-40B4-BE49-F238E27FC236}">
                <a16:creationId xmlns:a16="http://schemas.microsoft.com/office/drawing/2014/main" id="{9B7B1396-8C28-D48A-F9EC-D7DDA48FF1B2}"/>
              </a:ext>
            </a:extLst>
          </p:cNvPr>
          <p:cNvGraphicFramePr>
            <a:graphicFrameLocks noGrp="1"/>
          </p:cNvGraphicFramePr>
          <p:nvPr>
            <p:extLst>
              <p:ext uri="{D42A27DB-BD31-4B8C-83A1-F6EECF244321}">
                <p14:modId xmlns:p14="http://schemas.microsoft.com/office/powerpoint/2010/main" val="2120835058"/>
              </p:ext>
            </p:extLst>
          </p:nvPr>
        </p:nvGraphicFramePr>
        <p:xfrm>
          <a:off x="1676400" y="3921032"/>
          <a:ext cx="8839200" cy="2258734"/>
        </p:xfrm>
        <a:graphic>
          <a:graphicData uri="http://schemas.openxmlformats.org/drawingml/2006/table">
            <a:tbl>
              <a:tblPr firstRow="1" firstCol="1" bandRow="1">
                <a:tableStyleId>{00A15C55-8517-42AA-B614-E9B94910E393}</a:tableStyleId>
              </a:tblPr>
              <a:tblGrid>
                <a:gridCol w="1473200">
                  <a:extLst>
                    <a:ext uri="{9D8B030D-6E8A-4147-A177-3AD203B41FA5}">
                      <a16:colId xmlns:a16="http://schemas.microsoft.com/office/drawing/2014/main" val="292169336"/>
                    </a:ext>
                  </a:extLst>
                </a:gridCol>
                <a:gridCol w="1473200">
                  <a:extLst>
                    <a:ext uri="{9D8B030D-6E8A-4147-A177-3AD203B41FA5}">
                      <a16:colId xmlns:a16="http://schemas.microsoft.com/office/drawing/2014/main" val="994385219"/>
                    </a:ext>
                  </a:extLst>
                </a:gridCol>
                <a:gridCol w="1473200">
                  <a:extLst>
                    <a:ext uri="{9D8B030D-6E8A-4147-A177-3AD203B41FA5}">
                      <a16:colId xmlns:a16="http://schemas.microsoft.com/office/drawing/2014/main" val="1950887383"/>
                    </a:ext>
                  </a:extLst>
                </a:gridCol>
                <a:gridCol w="1473200">
                  <a:extLst>
                    <a:ext uri="{9D8B030D-6E8A-4147-A177-3AD203B41FA5}">
                      <a16:colId xmlns:a16="http://schemas.microsoft.com/office/drawing/2014/main" val="1981907717"/>
                    </a:ext>
                  </a:extLst>
                </a:gridCol>
                <a:gridCol w="1473200">
                  <a:extLst>
                    <a:ext uri="{9D8B030D-6E8A-4147-A177-3AD203B41FA5}">
                      <a16:colId xmlns:a16="http://schemas.microsoft.com/office/drawing/2014/main" val="1833893841"/>
                    </a:ext>
                  </a:extLst>
                </a:gridCol>
                <a:gridCol w="1473200">
                  <a:extLst>
                    <a:ext uri="{9D8B030D-6E8A-4147-A177-3AD203B41FA5}">
                      <a16:colId xmlns:a16="http://schemas.microsoft.com/office/drawing/2014/main" val="3640933753"/>
                    </a:ext>
                  </a:extLst>
                </a:gridCol>
              </a:tblGrid>
              <a:tr h="992207">
                <a:tc>
                  <a:txBody>
                    <a:bodyPr/>
                    <a:lstStyle/>
                    <a:p>
                      <a:pPr algn="ctr"/>
                      <a:r>
                        <a:rPr lang="en-US" sz="1800" dirty="0">
                          <a:effectLst/>
                          <a:latin typeface="Arial" panose="020B0604020202020204" pitchFamily="34" charset="0"/>
                          <a:cs typeface="Arial" panose="020B0604020202020204" pitchFamily="34" charset="0"/>
                        </a:rPr>
                        <a:t>Number of Cardiologist</a:t>
                      </a:r>
                      <a:endParaRPr lang="en-IN" sz="18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algn="ctr"/>
                      <a:r>
                        <a:rPr lang="en-US" sz="1800" dirty="0">
                          <a:effectLst/>
                          <a:latin typeface="Arial" panose="020B0604020202020204" pitchFamily="34" charset="0"/>
                          <a:cs typeface="Arial" panose="020B0604020202020204" pitchFamily="34" charset="0"/>
                        </a:rPr>
                        <a:t>MD Physicians</a:t>
                      </a:r>
                      <a:endParaRPr lang="en-IN" sz="18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algn="ctr"/>
                      <a:r>
                        <a:rPr lang="en-US" sz="1800" dirty="0">
                          <a:effectLst/>
                          <a:latin typeface="Arial" panose="020B0604020202020204" pitchFamily="34" charset="0"/>
                          <a:cs typeface="Arial" panose="020B0604020202020204" pitchFamily="34" charset="0"/>
                        </a:rPr>
                        <a:t>Nurses</a:t>
                      </a:r>
                      <a:endParaRPr lang="en-IN" sz="1800" dirty="0">
                        <a:effectLst/>
                        <a:latin typeface="Arial" panose="020B0604020202020204" pitchFamily="34" charset="0"/>
                        <a:cs typeface="Arial" panose="020B0604020202020204" pitchFamily="34" charset="0"/>
                      </a:endParaRPr>
                    </a:p>
                    <a:p>
                      <a:pPr algn="ctr"/>
                      <a:r>
                        <a:rPr lang="en-US" sz="1800" dirty="0">
                          <a:effectLst/>
                          <a:latin typeface="Arial" panose="020B0604020202020204" pitchFamily="34" charset="0"/>
                          <a:cs typeface="Arial" panose="020B0604020202020204" pitchFamily="34" charset="0"/>
                        </a:rPr>
                        <a:t> </a:t>
                      </a:r>
                      <a:endParaRPr lang="en-IN" sz="18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algn="ctr"/>
                      <a:r>
                        <a:rPr lang="en-US" sz="1800" dirty="0">
                          <a:effectLst/>
                          <a:latin typeface="Arial" panose="020B0604020202020204" pitchFamily="34" charset="0"/>
                          <a:cs typeface="Arial" panose="020B0604020202020204" pitchFamily="34" charset="0"/>
                        </a:rPr>
                        <a:t>ECG Technician</a:t>
                      </a:r>
                      <a:endParaRPr lang="en-IN" sz="18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algn="ctr"/>
                      <a:r>
                        <a:rPr lang="en-US" sz="1800">
                          <a:effectLst/>
                          <a:latin typeface="Arial" panose="020B0604020202020204" pitchFamily="34" charset="0"/>
                          <a:cs typeface="Arial" panose="020B0604020202020204" pitchFamily="34" charset="0"/>
                        </a:rPr>
                        <a:t>Cath lab (12Hour)</a:t>
                      </a:r>
                      <a:endParaRPr lang="en-IN" sz="18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algn="ctr"/>
                      <a:r>
                        <a:rPr lang="en-US" sz="1800">
                          <a:effectLst/>
                          <a:latin typeface="Arial" panose="020B0604020202020204" pitchFamily="34" charset="0"/>
                          <a:cs typeface="Arial" panose="020B0604020202020204" pitchFamily="34" charset="0"/>
                        </a:rPr>
                        <a:t>Tie-up with 108 ambulances</a:t>
                      </a:r>
                      <a:endParaRPr lang="en-IN" sz="18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1017342970"/>
                  </a:ext>
                </a:extLst>
              </a:tr>
              <a:tr h="248052">
                <a:tc rowSpan="2">
                  <a:txBody>
                    <a:bodyPr/>
                    <a:lstStyle/>
                    <a:p>
                      <a:pPr algn="ctr"/>
                      <a:r>
                        <a:rPr lang="en-US" sz="1800" dirty="0">
                          <a:effectLst/>
                          <a:latin typeface="Arial" panose="020B0604020202020204" pitchFamily="34" charset="0"/>
                          <a:cs typeface="Arial" panose="020B0604020202020204" pitchFamily="34" charset="0"/>
                        </a:rPr>
                        <a:t>7</a:t>
                      </a:r>
                      <a:endParaRPr lang="en-IN" sz="18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rowSpan="2">
                  <a:txBody>
                    <a:bodyPr/>
                    <a:lstStyle/>
                    <a:p>
                      <a:pPr algn="ctr"/>
                      <a:r>
                        <a:rPr lang="en-US" sz="1800">
                          <a:effectLst/>
                          <a:latin typeface="Arial" panose="020B0604020202020204" pitchFamily="34" charset="0"/>
                          <a:cs typeface="Arial" panose="020B0604020202020204" pitchFamily="34" charset="0"/>
                        </a:rPr>
                        <a:t>7</a:t>
                      </a:r>
                      <a:endParaRPr lang="en-IN" sz="18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algn="ctr"/>
                      <a:r>
                        <a:rPr lang="en-US" sz="1800">
                          <a:effectLst/>
                          <a:latin typeface="Arial" panose="020B0604020202020204" pitchFamily="34" charset="0"/>
                          <a:cs typeface="Arial" panose="020B0604020202020204" pitchFamily="34" charset="0"/>
                        </a:rPr>
                        <a:t>46</a:t>
                      </a:r>
                      <a:endParaRPr lang="en-IN" sz="18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rowSpan="2">
                  <a:txBody>
                    <a:bodyPr/>
                    <a:lstStyle/>
                    <a:p>
                      <a:pPr algn="ctr"/>
                      <a:r>
                        <a:rPr lang="en-US" sz="1800" dirty="0">
                          <a:effectLst/>
                          <a:latin typeface="Arial" panose="020B0604020202020204" pitchFamily="34" charset="0"/>
                          <a:cs typeface="Arial" panose="020B0604020202020204" pitchFamily="34" charset="0"/>
                        </a:rPr>
                        <a:t>4</a:t>
                      </a:r>
                      <a:endParaRPr lang="en-IN" sz="18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rowSpan="2">
                  <a:txBody>
                    <a:bodyPr/>
                    <a:lstStyle/>
                    <a:p>
                      <a:pPr algn="ctr"/>
                      <a:r>
                        <a:rPr lang="en-US" sz="1800" dirty="0">
                          <a:effectLst/>
                          <a:latin typeface="Arial" panose="020B0604020202020204" pitchFamily="34" charset="0"/>
                          <a:cs typeface="Arial" panose="020B0604020202020204" pitchFamily="34" charset="0"/>
                        </a:rPr>
                        <a:t>2</a:t>
                      </a:r>
                      <a:endParaRPr lang="en-IN" sz="18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rowSpan="2">
                  <a:txBody>
                    <a:bodyPr/>
                    <a:lstStyle/>
                    <a:p>
                      <a:pPr algn="ctr"/>
                      <a:r>
                        <a:rPr lang="en-US" sz="1800">
                          <a:effectLst/>
                          <a:latin typeface="Arial" panose="020B0604020202020204" pitchFamily="34" charset="0"/>
                          <a:cs typeface="Arial" panose="020B0604020202020204" pitchFamily="34" charset="0"/>
                        </a:rPr>
                        <a:t>Available</a:t>
                      </a:r>
                      <a:endParaRPr lang="en-IN" sz="18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2045037925"/>
                  </a:ext>
                </a:extLst>
              </a:tr>
              <a:tr h="992207">
                <a:tc vMerge="1">
                  <a:txBody>
                    <a:bodyPr/>
                    <a:lstStyle/>
                    <a:p>
                      <a:endParaRPr lang="en-IN"/>
                    </a:p>
                  </a:txBody>
                  <a:tcPr/>
                </a:tc>
                <a:tc vMerge="1">
                  <a:txBody>
                    <a:bodyPr/>
                    <a:lstStyle/>
                    <a:p>
                      <a:endParaRPr lang="en-IN"/>
                    </a:p>
                  </a:txBody>
                  <a:tcPr/>
                </a:tc>
                <a:tc>
                  <a:txBody>
                    <a:bodyPr/>
                    <a:lstStyle/>
                    <a:p>
                      <a:pPr algn="ctr"/>
                      <a:r>
                        <a:rPr lang="en-US" sz="1800" dirty="0">
                          <a:effectLst/>
                          <a:latin typeface="Arial" panose="020B0604020202020204" pitchFamily="34" charset="0"/>
                          <a:cs typeface="Arial" panose="020B0604020202020204" pitchFamily="34" charset="0"/>
                        </a:rPr>
                        <a:t>Cath Lab-12</a:t>
                      </a:r>
                      <a:endParaRPr lang="en-IN" sz="1800" dirty="0">
                        <a:effectLst/>
                        <a:latin typeface="Arial" panose="020B0604020202020204" pitchFamily="34" charset="0"/>
                        <a:cs typeface="Arial" panose="020B0604020202020204" pitchFamily="34" charset="0"/>
                      </a:endParaRPr>
                    </a:p>
                    <a:p>
                      <a:pPr algn="ctr"/>
                      <a:r>
                        <a:rPr lang="en-US" sz="1800" dirty="0">
                          <a:effectLst/>
                          <a:latin typeface="Arial" panose="020B0604020202020204" pitchFamily="34" charset="0"/>
                          <a:cs typeface="Arial" panose="020B0604020202020204" pitchFamily="34" charset="0"/>
                        </a:rPr>
                        <a:t>CCU-18</a:t>
                      </a:r>
                      <a:endParaRPr lang="en-IN" sz="1800" dirty="0">
                        <a:effectLst/>
                        <a:latin typeface="Arial" panose="020B0604020202020204" pitchFamily="34" charset="0"/>
                        <a:cs typeface="Arial" panose="020B0604020202020204" pitchFamily="34" charset="0"/>
                      </a:endParaRPr>
                    </a:p>
                    <a:p>
                      <a:pPr algn="ctr"/>
                      <a:r>
                        <a:rPr lang="en-US" sz="1800" dirty="0">
                          <a:effectLst/>
                          <a:latin typeface="Arial" panose="020B0604020202020204" pitchFamily="34" charset="0"/>
                          <a:cs typeface="Arial" panose="020B0604020202020204" pitchFamily="34" charset="0"/>
                        </a:rPr>
                        <a:t>Lab-16</a:t>
                      </a:r>
                      <a:endParaRPr lang="en-IN" sz="18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vMerge="1">
                  <a:txBody>
                    <a:bodyPr/>
                    <a:lstStyle/>
                    <a:p>
                      <a:endParaRPr lang="en-IN"/>
                    </a:p>
                  </a:txBody>
                  <a:tcPr/>
                </a:tc>
                <a:tc vMerge="1">
                  <a:txBody>
                    <a:bodyPr/>
                    <a:lstStyle/>
                    <a:p>
                      <a:endParaRPr lang="en-IN"/>
                    </a:p>
                  </a:txBody>
                  <a:tcPr/>
                </a:tc>
                <a:tc vMerge="1">
                  <a:txBody>
                    <a:bodyPr/>
                    <a:lstStyle/>
                    <a:p>
                      <a:endParaRPr lang="en-IN"/>
                    </a:p>
                  </a:txBody>
                  <a:tcPr/>
                </a:tc>
                <a:extLst>
                  <a:ext uri="{0D108BD9-81ED-4DB2-BD59-A6C34878D82A}">
                    <a16:rowId xmlns:a16="http://schemas.microsoft.com/office/drawing/2014/main" val="3936360293"/>
                  </a:ext>
                </a:extLst>
              </a:tr>
            </a:tbl>
          </a:graphicData>
        </a:graphic>
      </p:graphicFrame>
      <p:sp>
        <p:nvSpPr>
          <p:cNvPr id="3" name="Slide Number Placeholder 2"/>
          <p:cNvSpPr>
            <a:spLocks noGrp="1"/>
          </p:cNvSpPr>
          <p:nvPr>
            <p:ph type="sldNum" sz="quarter" idx="12"/>
          </p:nvPr>
        </p:nvSpPr>
        <p:spPr/>
        <p:txBody>
          <a:bodyPr/>
          <a:lstStyle/>
          <a:p>
            <a:fld id="{B6F15528-21DE-4FAA-801E-634DDDAF4B2B}" type="slidenum">
              <a:rPr lang="en-US" smtClean="0"/>
              <a:pPr/>
              <a:t>38</a:t>
            </a:fld>
            <a:endParaRPr lang="en-US"/>
          </a:p>
        </p:txBody>
      </p:sp>
    </p:spTree>
    <p:extLst>
      <p:ext uri="{BB962C8B-B14F-4D97-AF65-F5344CB8AC3E}">
        <p14:creationId xmlns:p14="http://schemas.microsoft.com/office/powerpoint/2010/main" val="209960712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p:cNvSpPr/>
          <p:nvPr/>
        </p:nvSpPr>
        <p:spPr>
          <a:xfrm>
            <a:off x="1219200" y="1295400"/>
            <a:ext cx="9220200" cy="47244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 name="Title 1">
            <a:extLst>
              <a:ext uri="{FF2B5EF4-FFF2-40B4-BE49-F238E27FC236}">
                <a16:creationId xmlns:a16="http://schemas.microsoft.com/office/drawing/2014/main" id="{BFA8FE5B-47CB-3C62-B458-E2014E8E437D}"/>
              </a:ext>
            </a:extLst>
          </p:cNvPr>
          <p:cNvSpPr>
            <a:spLocks noGrp="1"/>
          </p:cNvSpPr>
          <p:nvPr>
            <p:ph type="title" idx="4294967295"/>
          </p:nvPr>
        </p:nvSpPr>
        <p:spPr>
          <a:xfrm>
            <a:off x="914400" y="381000"/>
            <a:ext cx="7467600" cy="711200"/>
          </a:xfrm>
        </p:spPr>
        <p:txBody>
          <a:bodyPr>
            <a:normAutofit/>
          </a:bodyPr>
          <a:lstStyle/>
          <a:p>
            <a:pPr algn="ctr"/>
            <a:r>
              <a:rPr lang="en-IN" dirty="0">
                <a:solidFill>
                  <a:srgbClr val="AC4B6A"/>
                </a:solidFill>
              </a:rPr>
              <a:t>District Wise Cases from baseline</a:t>
            </a:r>
          </a:p>
        </p:txBody>
      </p:sp>
      <p:graphicFrame>
        <p:nvGraphicFramePr>
          <p:cNvPr id="4" name="Content Placeholder 3">
            <a:extLst>
              <a:ext uri="{FF2B5EF4-FFF2-40B4-BE49-F238E27FC236}">
                <a16:creationId xmlns:a16="http://schemas.microsoft.com/office/drawing/2014/main" id="{00171379-74E1-4832-369F-F8181EAF8EB6}"/>
              </a:ext>
            </a:extLst>
          </p:cNvPr>
          <p:cNvGraphicFramePr>
            <a:graphicFrameLocks noGrp="1"/>
          </p:cNvGraphicFramePr>
          <p:nvPr>
            <p:ph idx="4294967295"/>
            <p:extLst>
              <p:ext uri="{D42A27DB-BD31-4B8C-83A1-F6EECF244321}">
                <p14:modId xmlns:p14="http://schemas.microsoft.com/office/powerpoint/2010/main" val="1051573925"/>
              </p:ext>
            </p:extLst>
          </p:nvPr>
        </p:nvGraphicFramePr>
        <p:xfrm>
          <a:off x="1600200" y="1295400"/>
          <a:ext cx="8585200" cy="4419600"/>
        </p:xfrm>
        <a:graphic>
          <a:graphicData uri="http://schemas.openxmlformats.org/drawingml/2006/chart">
            <c:chart xmlns:c="http://schemas.openxmlformats.org/drawingml/2006/chart" xmlns:r="http://schemas.openxmlformats.org/officeDocument/2006/relationships" r:id="rId3"/>
          </a:graphicData>
        </a:graphic>
      </p:graphicFrame>
      <p:sp>
        <p:nvSpPr>
          <p:cNvPr id="5" name="Slide Number Placeholder 4"/>
          <p:cNvSpPr>
            <a:spLocks noGrp="1"/>
          </p:cNvSpPr>
          <p:nvPr>
            <p:ph type="sldNum" sz="quarter" idx="12"/>
          </p:nvPr>
        </p:nvSpPr>
        <p:spPr/>
        <p:txBody>
          <a:bodyPr/>
          <a:lstStyle/>
          <a:p>
            <a:fld id="{B6F15528-21DE-4FAA-801E-634DDDAF4B2B}" type="slidenum">
              <a:rPr lang="en-US" smtClean="0"/>
              <a:pPr/>
              <a:t>39</a:t>
            </a:fld>
            <a:endParaRPr lang="en-US"/>
          </a:p>
        </p:txBody>
      </p:sp>
    </p:spTree>
    <p:extLst>
      <p:ext uri="{BB962C8B-B14F-4D97-AF65-F5344CB8AC3E}">
        <p14:creationId xmlns:p14="http://schemas.microsoft.com/office/powerpoint/2010/main" val="204968409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7239000" y="0"/>
            <a:ext cx="4620638" cy="6858000"/>
          </a:xfrm>
          <a:prstGeom prst="rect">
            <a:avLst/>
          </a:prstGeom>
          <a:solidFill>
            <a:srgbClr val="AC4B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6" name="Oval 5"/>
          <p:cNvSpPr/>
          <p:nvPr/>
        </p:nvSpPr>
        <p:spPr>
          <a:xfrm>
            <a:off x="7446413" y="1143000"/>
            <a:ext cx="4200620" cy="4200620"/>
          </a:xfrm>
          <a:prstGeom prst="ellipse">
            <a:avLst/>
          </a:prstGeom>
          <a:solidFill>
            <a:srgbClr val="F9B625"/>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IN"/>
          </a:p>
        </p:txBody>
      </p:sp>
      <p:sp>
        <p:nvSpPr>
          <p:cNvPr id="2" name="Title 1">
            <a:extLst>
              <a:ext uri="{FF2B5EF4-FFF2-40B4-BE49-F238E27FC236}">
                <a16:creationId xmlns:a16="http://schemas.microsoft.com/office/drawing/2014/main" id="{D5A30F5C-C033-DCF6-9791-2FBC9620E987}"/>
              </a:ext>
            </a:extLst>
          </p:cNvPr>
          <p:cNvSpPr>
            <a:spLocks noGrp="1"/>
          </p:cNvSpPr>
          <p:nvPr>
            <p:ph type="title" idx="4294967295"/>
          </p:nvPr>
        </p:nvSpPr>
        <p:spPr>
          <a:xfrm>
            <a:off x="990600" y="457200"/>
            <a:ext cx="3200400" cy="685800"/>
          </a:xfrm>
        </p:spPr>
        <p:txBody>
          <a:bodyPr>
            <a:normAutofit/>
          </a:bodyPr>
          <a:lstStyle/>
          <a:p>
            <a:r>
              <a:rPr lang="en-US" sz="4000" b="1" dirty="0">
                <a:solidFill>
                  <a:srgbClr val="AC4B6A"/>
                </a:solidFill>
              </a:rPr>
              <a:t>Definition</a:t>
            </a:r>
            <a:endParaRPr lang="en-IN" sz="4000" dirty="0">
              <a:solidFill>
                <a:srgbClr val="AC4B6A"/>
              </a:solidFill>
            </a:endParaRPr>
          </a:p>
        </p:txBody>
      </p:sp>
      <p:sp>
        <p:nvSpPr>
          <p:cNvPr id="3" name="Content Placeholder 2">
            <a:extLst>
              <a:ext uri="{FF2B5EF4-FFF2-40B4-BE49-F238E27FC236}">
                <a16:creationId xmlns:a16="http://schemas.microsoft.com/office/drawing/2014/main" id="{2C91AAB1-96C1-97FB-14A5-5DEA4C86C856}"/>
              </a:ext>
            </a:extLst>
          </p:cNvPr>
          <p:cNvSpPr>
            <a:spLocks noGrp="1"/>
          </p:cNvSpPr>
          <p:nvPr>
            <p:ph idx="4294967295"/>
          </p:nvPr>
        </p:nvSpPr>
        <p:spPr>
          <a:xfrm>
            <a:off x="457200" y="1432560"/>
            <a:ext cx="5943600" cy="3810000"/>
          </a:xfrm>
        </p:spPr>
        <p:txBody>
          <a:bodyPr>
            <a:normAutofit/>
          </a:bodyPr>
          <a:lstStyle/>
          <a:p>
            <a:pPr marL="355600" indent="-355600">
              <a:lnSpc>
                <a:spcPct val="110000"/>
              </a:lnSpc>
              <a:spcBef>
                <a:spcPts val="600"/>
              </a:spcBef>
              <a:buClr>
                <a:srgbClr val="AC4B6A"/>
              </a:buClr>
              <a:buFont typeface="Wingdings" panose="05000000000000000000" pitchFamily="2" charset="2"/>
              <a:buChar char="§"/>
            </a:pPr>
            <a:r>
              <a:rPr lang="en-US" sz="2200" b="1" dirty="0" err="1" smtClean="0">
                <a:latin typeface="Arial" panose="020B0604020202020204" pitchFamily="34" charset="0"/>
                <a:cs typeface="Arial" panose="020B0604020202020204" pitchFamily="34" charset="0"/>
              </a:rPr>
              <a:t>STEMI</a:t>
            </a:r>
            <a:r>
              <a:rPr lang="en-US" sz="2200" dirty="0" smtClean="0">
                <a:latin typeface="Arial" panose="020B0604020202020204" pitchFamily="34" charset="0"/>
                <a:cs typeface="Arial" panose="020B0604020202020204" pitchFamily="34" charset="0"/>
              </a:rPr>
              <a:t> </a:t>
            </a:r>
            <a:r>
              <a:rPr lang="en-US" sz="2200" dirty="0">
                <a:latin typeface="Arial" panose="020B0604020202020204" pitchFamily="34" charset="0"/>
                <a:cs typeface="Arial" panose="020B0604020202020204" pitchFamily="34" charset="0"/>
              </a:rPr>
              <a:t>stands for </a:t>
            </a:r>
            <a:r>
              <a:rPr lang="en-US" sz="2200" b="1" dirty="0">
                <a:latin typeface="Arial" panose="020B0604020202020204" pitchFamily="34" charset="0"/>
                <a:cs typeface="Arial" panose="020B0604020202020204" pitchFamily="34" charset="0"/>
              </a:rPr>
              <a:t>ST-Elevation Myocardial Infarction</a:t>
            </a:r>
            <a:r>
              <a:rPr lang="en-US" sz="2200" dirty="0">
                <a:latin typeface="Arial" panose="020B0604020202020204" pitchFamily="34" charset="0"/>
                <a:cs typeface="Arial" panose="020B0604020202020204" pitchFamily="34" charset="0"/>
              </a:rPr>
              <a:t>.</a:t>
            </a:r>
          </a:p>
          <a:p>
            <a:pPr marL="355600" indent="-355600">
              <a:lnSpc>
                <a:spcPct val="110000"/>
              </a:lnSpc>
              <a:spcBef>
                <a:spcPts val="600"/>
              </a:spcBef>
              <a:buClr>
                <a:srgbClr val="AC4B6A"/>
              </a:buClr>
              <a:buFont typeface="Wingdings" panose="05000000000000000000" pitchFamily="2" charset="2"/>
              <a:buChar char="§"/>
            </a:pPr>
            <a:endParaRPr lang="en-US" sz="2200" dirty="0">
              <a:latin typeface="Arial" panose="020B0604020202020204" pitchFamily="34" charset="0"/>
              <a:cs typeface="Arial" panose="020B0604020202020204" pitchFamily="34" charset="0"/>
            </a:endParaRPr>
          </a:p>
          <a:p>
            <a:pPr marL="355600" indent="-355600">
              <a:lnSpc>
                <a:spcPct val="110000"/>
              </a:lnSpc>
              <a:spcBef>
                <a:spcPts val="600"/>
              </a:spcBef>
              <a:buClr>
                <a:srgbClr val="AC4B6A"/>
              </a:buClr>
              <a:buFont typeface="Wingdings" panose="05000000000000000000" pitchFamily="2" charset="2"/>
              <a:buChar char="§"/>
            </a:pPr>
            <a:r>
              <a:rPr lang="en-US" sz="2200" dirty="0">
                <a:latin typeface="Arial" panose="020B0604020202020204" pitchFamily="34" charset="0"/>
                <a:cs typeface="Arial" panose="020B0604020202020204" pitchFamily="34" charset="0"/>
              </a:rPr>
              <a:t>It is a type of heart attack that occurs when one of the heart's major arteries is blocked.</a:t>
            </a:r>
          </a:p>
          <a:p>
            <a:pPr marL="355600" indent="-355600">
              <a:lnSpc>
                <a:spcPct val="110000"/>
              </a:lnSpc>
              <a:spcBef>
                <a:spcPts val="600"/>
              </a:spcBef>
              <a:buClr>
                <a:srgbClr val="AC4B6A"/>
              </a:buClr>
              <a:buFont typeface="Wingdings" panose="05000000000000000000" pitchFamily="2" charset="2"/>
              <a:buChar char="§"/>
            </a:pPr>
            <a:endParaRPr lang="en-US" sz="2200" dirty="0">
              <a:latin typeface="Arial" panose="020B0604020202020204" pitchFamily="34" charset="0"/>
              <a:cs typeface="Arial" panose="020B0604020202020204" pitchFamily="34" charset="0"/>
            </a:endParaRPr>
          </a:p>
          <a:p>
            <a:pPr marL="355600" indent="-355600">
              <a:lnSpc>
                <a:spcPct val="110000"/>
              </a:lnSpc>
              <a:spcBef>
                <a:spcPts val="600"/>
              </a:spcBef>
              <a:buClr>
                <a:srgbClr val="AC4B6A"/>
              </a:buClr>
              <a:buFont typeface="Wingdings" panose="05000000000000000000" pitchFamily="2" charset="2"/>
              <a:buChar char="§"/>
            </a:pPr>
            <a:r>
              <a:rPr lang="en-US" sz="2200" dirty="0">
                <a:latin typeface="Arial" panose="020B0604020202020204" pitchFamily="34" charset="0"/>
                <a:cs typeface="Arial" panose="020B0604020202020204" pitchFamily="34" charset="0"/>
              </a:rPr>
              <a:t>The blockage prevents oxygen-rich blood from reaching a part of the heart muscle, causing damage</a:t>
            </a:r>
            <a:r>
              <a:rPr lang="en-US" sz="2200" dirty="0" smtClean="0">
                <a:latin typeface="Arial" panose="020B0604020202020204" pitchFamily="34" charset="0"/>
                <a:cs typeface="Arial" panose="020B0604020202020204" pitchFamily="34" charset="0"/>
              </a:rPr>
              <a:t>.</a:t>
            </a:r>
            <a:endParaRPr lang="en-IN" sz="2200" dirty="0"/>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4762" t="12698" r="4762" b="12699"/>
          <a:stretch/>
        </p:blipFill>
        <p:spPr>
          <a:xfrm>
            <a:off x="7848600" y="1905000"/>
            <a:ext cx="3396246" cy="2800414"/>
          </a:xfrm>
          <a:prstGeom prst="rect">
            <a:avLst/>
          </a:prstGeom>
        </p:spPr>
      </p:pic>
      <p:sp>
        <p:nvSpPr>
          <p:cNvPr id="7" name="Slide Number Placeholder 6"/>
          <p:cNvSpPr>
            <a:spLocks noGrp="1"/>
          </p:cNvSpPr>
          <p:nvPr>
            <p:ph type="sldNum" sz="quarter" idx="12"/>
          </p:nvPr>
        </p:nvSpPr>
        <p:spPr/>
        <p:txBody>
          <a:bodyPr/>
          <a:lstStyle/>
          <a:p>
            <a:fld id="{B6F15528-21DE-4FAA-801E-634DDDAF4B2B}" type="slidenum">
              <a:rPr lang="en-US" smtClean="0"/>
              <a:pPr/>
              <a:t>4</a:t>
            </a:fld>
            <a:endParaRPr lang="en-US"/>
          </a:p>
        </p:txBody>
      </p:sp>
    </p:spTree>
    <p:extLst>
      <p:ext uri="{BB962C8B-B14F-4D97-AF65-F5344CB8AC3E}">
        <p14:creationId xmlns:p14="http://schemas.microsoft.com/office/powerpoint/2010/main" val="410784481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E37B63-8882-6A93-27FE-B79A00134681}"/>
              </a:ext>
            </a:extLst>
          </p:cNvPr>
          <p:cNvSpPr>
            <a:spLocks noGrp="1"/>
          </p:cNvSpPr>
          <p:nvPr>
            <p:ph type="title" idx="4294967295"/>
          </p:nvPr>
        </p:nvSpPr>
        <p:spPr>
          <a:xfrm>
            <a:off x="1295400" y="152400"/>
            <a:ext cx="9677400" cy="1371600"/>
          </a:xfrm>
        </p:spPr>
        <p:txBody>
          <a:bodyPr anchor="t">
            <a:noAutofit/>
          </a:bodyPr>
          <a:lstStyle/>
          <a:p>
            <a:pPr>
              <a:lnSpc>
                <a:spcPct val="100000"/>
              </a:lnSpc>
              <a:spcAft>
                <a:spcPts val="1000"/>
              </a:spcAft>
            </a:pPr>
            <a:r>
              <a:rPr lang="en-US" sz="3000" b="1" dirty="0" smtClean="0">
                <a:solidFill>
                  <a:srgbClr val="AC4B6A"/>
                </a:solidFill>
                <a:ea typeface="Times New Roman" panose="02020603050405020304" pitchFamily="18" charset="0"/>
                <a:cs typeface="Times New Roman" panose="02020603050405020304" pitchFamily="18" charset="0"/>
              </a:rPr>
              <a:t>Intervention </a:t>
            </a:r>
            <a:r>
              <a:rPr lang="en-US" sz="3000" b="1" dirty="0">
                <a:solidFill>
                  <a:srgbClr val="AC4B6A"/>
                </a:solidFill>
                <a:ea typeface="Times New Roman" panose="02020603050405020304" pitchFamily="18" charset="0"/>
                <a:cs typeface="Times New Roman" panose="02020603050405020304" pitchFamily="18" charset="0"/>
              </a:rPr>
              <a:t>Phase</a:t>
            </a:r>
            <a:r>
              <a:rPr lang="en-IN" sz="3000" dirty="0">
                <a:solidFill>
                  <a:srgbClr val="AC4B6A"/>
                </a:solidFill>
                <a:ea typeface="Calibri" panose="020F0502020204030204" pitchFamily="34" charset="0"/>
              </a:rPr>
              <a:t/>
            </a:r>
            <a:br>
              <a:rPr lang="en-IN" sz="3000" dirty="0">
                <a:solidFill>
                  <a:srgbClr val="AC4B6A"/>
                </a:solidFill>
                <a:ea typeface="Calibri" panose="020F0502020204030204" pitchFamily="34" charset="0"/>
              </a:rPr>
            </a:br>
            <a:r>
              <a:rPr lang="en-US" sz="3000" b="1" dirty="0">
                <a:solidFill>
                  <a:srgbClr val="AC4B6A"/>
                </a:solidFill>
                <a:ea typeface="Times New Roman" panose="02020603050405020304" pitchFamily="18" charset="0"/>
                <a:cs typeface="Times New Roman" panose="02020603050405020304" pitchFamily="18" charset="0"/>
              </a:rPr>
              <a:t>ICMR- STEMI ACT Six Monthly Report- Varanasi District</a:t>
            </a:r>
            <a:r>
              <a:rPr lang="en-IN" sz="3000" dirty="0">
                <a:solidFill>
                  <a:srgbClr val="AC4B6A"/>
                </a:solidFill>
                <a:ea typeface="Calibri" panose="020F0502020204030204" pitchFamily="34" charset="0"/>
              </a:rPr>
              <a:t/>
            </a:r>
            <a:br>
              <a:rPr lang="en-IN" sz="3000" dirty="0">
                <a:solidFill>
                  <a:srgbClr val="AC4B6A"/>
                </a:solidFill>
                <a:ea typeface="Calibri" panose="020F0502020204030204" pitchFamily="34" charset="0"/>
              </a:rPr>
            </a:br>
            <a:r>
              <a:rPr lang="en-US" sz="3000" b="1" dirty="0">
                <a:solidFill>
                  <a:srgbClr val="AC4B6A"/>
                </a:solidFill>
                <a:ea typeface="Times New Roman" panose="02020603050405020304" pitchFamily="18" charset="0"/>
                <a:cs typeface="Times New Roman" panose="02020603050405020304" pitchFamily="18" charset="0"/>
              </a:rPr>
              <a:t>25-12-2023 to </a:t>
            </a:r>
            <a:r>
              <a:rPr lang="en-US" sz="3000" b="1" dirty="0" smtClean="0">
                <a:solidFill>
                  <a:srgbClr val="AC4B6A"/>
                </a:solidFill>
                <a:ea typeface="Times New Roman" panose="02020603050405020304" pitchFamily="18" charset="0"/>
                <a:cs typeface="Times New Roman" panose="02020603050405020304" pitchFamily="18" charset="0"/>
              </a:rPr>
              <a:t>19-07-2024</a:t>
            </a:r>
            <a:endParaRPr lang="en-IN" sz="3000" dirty="0">
              <a:solidFill>
                <a:srgbClr val="AC4B6A"/>
              </a:solidFill>
            </a:endParaRPr>
          </a:p>
        </p:txBody>
      </p:sp>
      <p:graphicFrame>
        <p:nvGraphicFramePr>
          <p:cNvPr id="4" name="Content Placeholder 3">
            <a:extLst>
              <a:ext uri="{FF2B5EF4-FFF2-40B4-BE49-F238E27FC236}">
                <a16:creationId xmlns:a16="http://schemas.microsoft.com/office/drawing/2014/main" id="{53F1C530-70C7-C363-2BF7-C7C65131297F}"/>
              </a:ext>
            </a:extLst>
          </p:cNvPr>
          <p:cNvGraphicFramePr>
            <a:graphicFrameLocks noGrp="1"/>
          </p:cNvGraphicFramePr>
          <p:nvPr>
            <p:ph idx="4294967295"/>
            <p:extLst>
              <p:ext uri="{D42A27DB-BD31-4B8C-83A1-F6EECF244321}">
                <p14:modId xmlns:p14="http://schemas.microsoft.com/office/powerpoint/2010/main" val="982888958"/>
              </p:ext>
            </p:extLst>
          </p:nvPr>
        </p:nvGraphicFramePr>
        <p:xfrm>
          <a:off x="1447800" y="2133600"/>
          <a:ext cx="9753601" cy="2667000"/>
        </p:xfrm>
        <a:graphic>
          <a:graphicData uri="http://schemas.openxmlformats.org/drawingml/2006/table">
            <a:tbl>
              <a:tblPr bandRow="1">
                <a:tableStyleId>{ED083AE6-46FA-4A59-8FB0-9F97EB10719F}</a:tableStyleId>
              </a:tblPr>
              <a:tblGrid>
                <a:gridCol w="1561847">
                  <a:extLst>
                    <a:ext uri="{9D8B030D-6E8A-4147-A177-3AD203B41FA5}">
                      <a16:colId xmlns:a16="http://schemas.microsoft.com/office/drawing/2014/main" val="2406094029"/>
                    </a:ext>
                  </a:extLst>
                </a:gridCol>
                <a:gridCol w="832985">
                  <a:extLst>
                    <a:ext uri="{9D8B030D-6E8A-4147-A177-3AD203B41FA5}">
                      <a16:colId xmlns:a16="http://schemas.microsoft.com/office/drawing/2014/main" val="1026175668"/>
                    </a:ext>
                  </a:extLst>
                </a:gridCol>
                <a:gridCol w="1398540">
                  <a:extLst>
                    <a:ext uri="{9D8B030D-6E8A-4147-A177-3AD203B41FA5}">
                      <a16:colId xmlns:a16="http://schemas.microsoft.com/office/drawing/2014/main" val="3818311015"/>
                    </a:ext>
                  </a:extLst>
                </a:gridCol>
                <a:gridCol w="1708716">
                  <a:extLst>
                    <a:ext uri="{9D8B030D-6E8A-4147-A177-3AD203B41FA5}">
                      <a16:colId xmlns:a16="http://schemas.microsoft.com/office/drawing/2014/main" val="1686529196"/>
                    </a:ext>
                  </a:extLst>
                </a:gridCol>
                <a:gridCol w="1279712">
                  <a:extLst>
                    <a:ext uri="{9D8B030D-6E8A-4147-A177-3AD203B41FA5}">
                      <a16:colId xmlns:a16="http://schemas.microsoft.com/office/drawing/2014/main" val="2085347674"/>
                    </a:ext>
                  </a:extLst>
                </a:gridCol>
                <a:gridCol w="1828800">
                  <a:extLst>
                    <a:ext uri="{9D8B030D-6E8A-4147-A177-3AD203B41FA5}">
                      <a16:colId xmlns:a16="http://schemas.microsoft.com/office/drawing/2014/main" val="3366278517"/>
                    </a:ext>
                  </a:extLst>
                </a:gridCol>
                <a:gridCol w="1143001">
                  <a:extLst>
                    <a:ext uri="{9D8B030D-6E8A-4147-A177-3AD203B41FA5}">
                      <a16:colId xmlns:a16="http://schemas.microsoft.com/office/drawing/2014/main" val="912278444"/>
                    </a:ext>
                  </a:extLst>
                </a:gridCol>
              </a:tblGrid>
              <a:tr h="1988609">
                <a:tc>
                  <a:txBody>
                    <a:bodyPr/>
                    <a:lstStyle/>
                    <a:p>
                      <a:pPr algn="ctr">
                        <a:lnSpc>
                          <a:spcPct val="115000"/>
                        </a:lnSpc>
                        <a:spcAft>
                          <a:spcPts val="1000"/>
                        </a:spcAft>
                      </a:pPr>
                      <a:r>
                        <a:rPr lang="en-US" sz="2000" b="1" dirty="0">
                          <a:effectLst/>
                        </a:rPr>
                        <a:t>No. of Chest pain cases</a:t>
                      </a:r>
                      <a:endParaRPr lang="en-IN" sz="2000" b="1"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15000"/>
                        </a:lnSpc>
                        <a:spcAft>
                          <a:spcPts val="1000"/>
                        </a:spcAft>
                      </a:pPr>
                      <a:r>
                        <a:rPr lang="en-US" sz="2000" b="1" dirty="0">
                          <a:effectLst/>
                        </a:rPr>
                        <a:t>No. of ECGs done</a:t>
                      </a:r>
                      <a:endParaRPr lang="en-IN" sz="2000" b="1"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15000"/>
                        </a:lnSpc>
                        <a:spcAft>
                          <a:spcPts val="1000"/>
                        </a:spcAft>
                      </a:pPr>
                      <a:r>
                        <a:rPr lang="en-US" sz="2000" b="1" dirty="0">
                          <a:effectLst/>
                        </a:rPr>
                        <a:t>No. of </a:t>
                      </a:r>
                      <a:r>
                        <a:rPr lang="en-US" sz="2000" b="1" dirty="0" err="1">
                          <a:effectLst/>
                        </a:rPr>
                        <a:t>STEMI</a:t>
                      </a:r>
                      <a:r>
                        <a:rPr lang="en-US" sz="2000" b="1" dirty="0">
                          <a:effectLst/>
                        </a:rPr>
                        <a:t> cases</a:t>
                      </a:r>
                      <a:endParaRPr lang="en-IN" sz="2000" b="1"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15000"/>
                        </a:lnSpc>
                        <a:spcAft>
                          <a:spcPts val="1000"/>
                        </a:spcAft>
                      </a:pPr>
                      <a:r>
                        <a:rPr lang="en-US" sz="2000" b="1" dirty="0">
                          <a:effectLst/>
                        </a:rPr>
                        <a:t>No. of eligible patients for thrombolysis</a:t>
                      </a:r>
                      <a:endParaRPr lang="en-IN" sz="2000" b="1"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15000"/>
                        </a:lnSpc>
                        <a:spcAft>
                          <a:spcPts val="1000"/>
                        </a:spcAft>
                      </a:pPr>
                      <a:r>
                        <a:rPr lang="en-US" sz="2000" b="1" dirty="0">
                          <a:effectLst/>
                        </a:rPr>
                        <a:t>No. of thrombolysis done</a:t>
                      </a:r>
                      <a:endParaRPr lang="en-IN" sz="2000" b="1"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15000"/>
                        </a:lnSpc>
                        <a:spcAft>
                          <a:spcPts val="1000"/>
                        </a:spcAft>
                      </a:pPr>
                      <a:r>
                        <a:rPr lang="en-US" sz="2000" b="1" dirty="0">
                          <a:effectLst/>
                        </a:rPr>
                        <a:t>Number of patients who refused thrombolysis</a:t>
                      </a:r>
                      <a:endParaRPr lang="en-IN" sz="2000" b="1"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15000"/>
                        </a:lnSpc>
                        <a:spcAft>
                          <a:spcPts val="1000"/>
                        </a:spcAft>
                      </a:pPr>
                      <a:r>
                        <a:rPr lang="en-US" sz="2000" b="1" dirty="0">
                          <a:effectLst/>
                        </a:rPr>
                        <a:t>Status</a:t>
                      </a:r>
                      <a:endParaRPr lang="en-IN" sz="2000" b="1"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2243761181"/>
                  </a:ext>
                </a:extLst>
              </a:tr>
              <a:tr h="678391">
                <a:tc>
                  <a:txBody>
                    <a:bodyPr/>
                    <a:lstStyle/>
                    <a:p>
                      <a:pPr algn="ctr">
                        <a:lnSpc>
                          <a:spcPct val="115000"/>
                        </a:lnSpc>
                        <a:spcAft>
                          <a:spcPts val="1000"/>
                        </a:spcAft>
                      </a:pPr>
                      <a:r>
                        <a:rPr lang="en-US" sz="2000" dirty="0">
                          <a:effectLst/>
                        </a:rPr>
                        <a:t>2000</a:t>
                      </a:r>
                      <a:endParaRPr lang="en-IN" sz="2000" b="1"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15000"/>
                        </a:lnSpc>
                        <a:spcAft>
                          <a:spcPts val="1000"/>
                        </a:spcAft>
                      </a:pPr>
                      <a:r>
                        <a:rPr lang="en-US" sz="2000" dirty="0">
                          <a:effectLst/>
                        </a:rPr>
                        <a:t>2000</a:t>
                      </a:r>
                      <a:endParaRPr lang="en-IN" sz="2000" b="1"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15000"/>
                        </a:lnSpc>
                        <a:spcAft>
                          <a:spcPts val="1000"/>
                        </a:spcAft>
                      </a:pPr>
                      <a:r>
                        <a:rPr lang="en-US" sz="2000">
                          <a:effectLst/>
                        </a:rPr>
                        <a:t>150</a:t>
                      </a:r>
                      <a:endParaRPr lang="en-IN" sz="2000" b="1">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15000"/>
                        </a:lnSpc>
                        <a:spcAft>
                          <a:spcPts val="1000"/>
                        </a:spcAft>
                      </a:pPr>
                      <a:r>
                        <a:rPr lang="en-US" sz="2000">
                          <a:effectLst/>
                        </a:rPr>
                        <a:t>105</a:t>
                      </a:r>
                      <a:endParaRPr lang="en-IN" sz="2000" b="1">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15000"/>
                        </a:lnSpc>
                        <a:spcAft>
                          <a:spcPts val="1000"/>
                        </a:spcAft>
                      </a:pPr>
                      <a:r>
                        <a:rPr lang="en-US" sz="2000" dirty="0">
                          <a:effectLst/>
                        </a:rPr>
                        <a:t>120</a:t>
                      </a:r>
                      <a:endParaRPr lang="en-IN" sz="2000" b="1"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15000"/>
                        </a:lnSpc>
                        <a:spcAft>
                          <a:spcPts val="1000"/>
                        </a:spcAft>
                      </a:pPr>
                      <a:r>
                        <a:rPr lang="en-US" sz="2000" dirty="0">
                          <a:effectLst/>
                        </a:rPr>
                        <a:t>5</a:t>
                      </a:r>
                      <a:endParaRPr lang="en-IN" sz="2000" b="1"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15000"/>
                        </a:lnSpc>
                        <a:spcAft>
                          <a:spcPts val="1000"/>
                        </a:spcAft>
                      </a:pPr>
                      <a:r>
                        <a:rPr lang="en-US" sz="2000" dirty="0">
                          <a:effectLst/>
                        </a:rPr>
                        <a:t>Alive</a:t>
                      </a:r>
                      <a:endParaRPr lang="en-IN" sz="2000" b="1"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2582593940"/>
                  </a:ext>
                </a:extLst>
              </a:tr>
            </a:tbl>
          </a:graphicData>
        </a:graphic>
      </p:graphicFrame>
      <p:sp>
        <p:nvSpPr>
          <p:cNvPr id="3" name="Slide Number Placeholder 2"/>
          <p:cNvSpPr>
            <a:spLocks noGrp="1"/>
          </p:cNvSpPr>
          <p:nvPr>
            <p:ph type="sldNum" sz="quarter" idx="12"/>
          </p:nvPr>
        </p:nvSpPr>
        <p:spPr/>
        <p:txBody>
          <a:bodyPr/>
          <a:lstStyle/>
          <a:p>
            <a:fld id="{B6F15528-21DE-4FAA-801E-634DDDAF4B2B}" type="slidenum">
              <a:rPr lang="en-US" smtClean="0"/>
              <a:pPr/>
              <a:t>40</a:t>
            </a:fld>
            <a:endParaRPr lang="en-US"/>
          </a:p>
        </p:txBody>
      </p:sp>
    </p:spTree>
    <p:extLst>
      <p:ext uri="{BB962C8B-B14F-4D97-AF65-F5344CB8AC3E}">
        <p14:creationId xmlns:p14="http://schemas.microsoft.com/office/powerpoint/2010/main" val="234996735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C5E946-7399-12EE-0A93-673806C930AF}"/>
              </a:ext>
            </a:extLst>
          </p:cNvPr>
          <p:cNvSpPr>
            <a:spLocks noGrp="1"/>
          </p:cNvSpPr>
          <p:nvPr>
            <p:ph type="title" idx="4294967295"/>
          </p:nvPr>
        </p:nvSpPr>
        <p:spPr>
          <a:xfrm>
            <a:off x="1295400" y="457200"/>
            <a:ext cx="10287000" cy="609600"/>
          </a:xfrm>
        </p:spPr>
        <p:txBody>
          <a:bodyPr>
            <a:noAutofit/>
          </a:bodyPr>
          <a:lstStyle/>
          <a:p>
            <a:r>
              <a:rPr lang="en-IN" b="1" dirty="0">
                <a:solidFill>
                  <a:schemeClr val="accent1">
                    <a:lumMod val="75000"/>
                  </a:schemeClr>
                </a:solidFill>
              </a:rPr>
              <a:t>Spoke wise thrombolysis status in last 6 months</a:t>
            </a:r>
          </a:p>
        </p:txBody>
      </p:sp>
      <p:graphicFrame>
        <p:nvGraphicFramePr>
          <p:cNvPr id="4" name="Content Placeholder 3">
            <a:extLst>
              <a:ext uri="{FF2B5EF4-FFF2-40B4-BE49-F238E27FC236}">
                <a16:creationId xmlns:a16="http://schemas.microsoft.com/office/drawing/2014/main" id="{A6CB052C-F129-4782-B0D9-CBCC5E57E23C}"/>
              </a:ext>
            </a:extLst>
          </p:cNvPr>
          <p:cNvGraphicFramePr>
            <a:graphicFrameLocks noGrp="1"/>
          </p:cNvGraphicFramePr>
          <p:nvPr>
            <p:ph idx="4294967295"/>
            <p:extLst>
              <p:ext uri="{D42A27DB-BD31-4B8C-83A1-F6EECF244321}">
                <p14:modId xmlns:p14="http://schemas.microsoft.com/office/powerpoint/2010/main" val="3292713117"/>
              </p:ext>
            </p:extLst>
          </p:nvPr>
        </p:nvGraphicFramePr>
        <p:xfrm>
          <a:off x="1600200" y="1219200"/>
          <a:ext cx="9525000" cy="5410200"/>
        </p:xfrm>
        <a:graphic>
          <a:graphicData uri="http://schemas.openxmlformats.org/drawingml/2006/chart">
            <c:chart xmlns:c="http://schemas.openxmlformats.org/drawingml/2006/chart" xmlns:r="http://schemas.openxmlformats.org/officeDocument/2006/relationships" r:id="rId2"/>
          </a:graphicData>
        </a:graphic>
      </p:graphicFrame>
      <p:sp>
        <p:nvSpPr>
          <p:cNvPr id="3" name="Slide Number Placeholder 2"/>
          <p:cNvSpPr>
            <a:spLocks noGrp="1"/>
          </p:cNvSpPr>
          <p:nvPr>
            <p:ph type="sldNum" sz="quarter" idx="12"/>
          </p:nvPr>
        </p:nvSpPr>
        <p:spPr/>
        <p:txBody>
          <a:bodyPr/>
          <a:lstStyle/>
          <a:p>
            <a:fld id="{B6F15528-21DE-4FAA-801E-634DDDAF4B2B}" type="slidenum">
              <a:rPr lang="en-US" smtClean="0"/>
              <a:pPr/>
              <a:t>41</a:t>
            </a:fld>
            <a:endParaRPr lang="en-US"/>
          </a:p>
        </p:txBody>
      </p:sp>
    </p:spTree>
    <p:extLst>
      <p:ext uri="{BB962C8B-B14F-4D97-AF65-F5344CB8AC3E}">
        <p14:creationId xmlns:p14="http://schemas.microsoft.com/office/powerpoint/2010/main" val="72954359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800966-0EA2-99D1-5BAA-5D20D59C1296}"/>
              </a:ext>
            </a:extLst>
          </p:cNvPr>
          <p:cNvSpPr>
            <a:spLocks noGrp="1"/>
          </p:cNvSpPr>
          <p:nvPr>
            <p:ph type="title" idx="4294967295"/>
          </p:nvPr>
        </p:nvSpPr>
        <p:spPr>
          <a:xfrm>
            <a:off x="1219200" y="228600"/>
            <a:ext cx="4419600" cy="854075"/>
          </a:xfrm>
        </p:spPr>
        <p:txBody>
          <a:bodyPr/>
          <a:lstStyle/>
          <a:p>
            <a:r>
              <a:rPr lang="en-US" dirty="0" err="1">
                <a:solidFill>
                  <a:srgbClr val="AC4B6A"/>
                </a:solidFill>
              </a:rPr>
              <a:t>ECG</a:t>
            </a:r>
            <a:r>
              <a:rPr lang="en-US" dirty="0">
                <a:solidFill>
                  <a:srgbClr val="AC4B6A"/>
                </a:solidFill>
              </a:rPr>
              <a:t> </a:t>
            </a:r>
            <a:r>
              <a:rPr lang="en-US" dirty="0" smtClean="0">
                <a:solidFill>
                  <a:srgbClr val="AC4B6A"/>
                </a:solidFill>
              </a:rPr>
              <a:t>Demonstration</a:t>
            </a:r>
            <a:endParaRPr lang="en-IN" dirty="0">
              <a:solidFill>
                <a:srgbClr val="AC4B6A"/>
              </a:solidFill>
            </a:endParaRPr>
          </a:p>
        </p:txBody>
      </p:sp>
      <p:pic>
        <p:nvPicPr>
          <p:cNvPr id="1026" name="Picture 2" descr="The Ultimate 12-Lead ECG Placement Guide (With Illustrations)">
            <a:extLst>
              <a:ext uri="{FF2B5EF4-FFF2-40B4-BE49-F238E27FC236}">
                <a16:creationId xmlns:a16="http://schemas.microsoft.com/office/drawing/2014/main" id="{6362F2B6-7DB6-7E87-6174-AC8B849BDC03}"/>
              </a:ext>
            </a:extLst>
          </p:cNvPr>
          <p:cNvPicPr>
            <a:picLocks noGrp="1" noChangeAspect="1" noChangeArrowheads="1"/>
          </p:cNvPicPr>
          <p:nvPr>
            <p:ph idx="4294967295"/>
          </p:nvPr>
        </p:nvPicPr>
        <p:blipFill>
          <a:blip r:embed="rId3">
            <a:extLst>
              <a:ext uri="{28A0092B-C50C-407E-A947-70E740481C1C}">
                <a14:useLocalDpi xmlns:a14="http://schemas.microsoft.com/office/drawing/2010/main" val="0"/>
              </a:ext>
            </a:extLst>
          </a:blip>
          <a:stretch>
            <a:fillRect/>
          </a:stretch>
        </p:blipFill>
        <p:spPr bwMode="auto">
          <a:xfrm>
            <a:off x="3238500" y="1082675"/>
            <a:ext cx="5715000" cy="5132640"/>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p:cNvSpPr>
            <a:spLocks noGrp="1"/>
          </p:cNvSpPr>
          <p:nvPr>
            <p:ph type="sldNum" sz="quarter" idx="12"/>
          </p:nvPr>
        </p:nvSpPr>
        <p:spPr/>
        <p:txBody>
          <a:bodyPr/>
          <a:lstStyle/>
          <a:p>
            <a:fld id="{B6F15528-21DE-4FAA-801E-634DDDAF4B2B}" type="slidenum">
              <a:rPr lang="en-US" smtClean="0"/>
              <a:pPr/>
              <a:t>42</a:t>
            </a:fld>
            <a:endParaRPr lang="en-US"/>
          </a:p>
        </p:txBody>
      </p:sp>
    </p:spTree>
    <p:extLst>
      <p:ext uri="{BB962C8B-B14F-4D97-AF65-F5344CB8AC3E}">
        <p14:creationId xmlns:p14="http://schemas.microsoft.com/office/powerpoint/2010/main" val="243036927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A41AE2D1-5380-7A36-0DFE-E7D8CD91ED37}"/>
              </a:ext>
            </a:extLst>
          </p:cNvPr>
          <p:cNvPicPr>
            <a:picLocks noGrp="1" noChangeAspect="1"/>
          </p:cNvPicPr>
          <p:nvPr>
            <p:ph idx="4294967295"/>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
        <p:nvSpPr>
          <p:cNvPr id="3" name="Slide Number Placeholder 2"/>
          <p:cNvSpPr>
            <a:spLocks noGrp="1"/>
          </p:cNvSpPr>
          <p:nvPr>
            <p:ph type="sldNum" sz="quarter" idx="12"/>
          </p:nvPr>
        </p:nvSpPr>
        <p:spPr/>
        <p:txBody>
          <a:bodyPr/>
          <a:lstStyle/>
          <a:p>
            <a:fld id="{B6F15528-21DE-4FAA-801E-634DDDAF4B2B}" type="slidenum">
              <a:rPr lang="en-US" smtClean="0"/>
              <a:pPr/>
              <a:t>43</a:t>
            </a:fld>
            <a:endParaRPr lang="en-US"/>
          </a:p>
        </p:txBody>
      </p:sp>
    </p:spTree>
    <p:extLst>
      <p:ext uri="{BB962C8B-B14F-4D97-AF65-F5344CB8AC3E}">
        <p14:creationId xmlns:p14="http://schemas.microsoft.com/office/powerpoint/2010/main" val="3094495952"/>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295400" y="304800"/>
            <a:ext cx="10515600" cy="854075"/>
          </a:xfrm>
        </p:spPr>
        <p:txBody>
          <a:bodyPr>
            <a:noAutofit/>
          </a:bodyPr>
          <a:lstStyle/>
          <a:p>
            <a:r>
              <a:rPr lang="en-US" b="1" dirty="0">
                <a:solidFill>
                  <a:schemeClr val="accent2">
                    <a:lumMod val="75000"/>
                  </a:schemeClr>
                </a:solidFill>
              </a:rPr>
              <a:t>Characteristics of a Thrombolytic </a:t>
            </a:r>
            <a:r>
              <a:rPr lang="en-US" b="1" dirty="0" smtClean="0">
                <a:solidFill>
                  <a:schemeClr val="accent2">
                    <a:lumMod val="75000"/>
                  </a:schemeClr>
                </a:solidFill>
              </a:rPr>
              <a:t>Hub</a:t>
            </a:r>
            <a:endParaRPr lang="en-US" dirty="0">
              <a:solidFill>
                <a:schemeClr val="accent2">
                  <a:lumMod val="75000"/>
                </a:schemeClr>
              </a:solidFill>
            </a:endParaRPr>
          </a:p>
        </p:txBody>
      </p:sp>
      <p:sp>
        <p:nvSpPr>
          <p:cNvPr id="3" name="Content Placeholder 2"/>
          <p:cNvSpPr>
            <a:spLocks noGrp="1"/>
          </p:cNvSpPr>
          <p:nvPr>
            <p:ph idx="4294967295"/>
          </p:nvPr>
        </p:nvSpPr>
        <p:spPr>
          <a:xfrm>
            <a:off x="1371600" y="1295400"/>
            <a:ext cx="8991600" cy="4351338"/>
          </a:xfrm>
        </p:spPr>
        <p:txBody>
          <a:bodyPr>
            <a:normAutofit lnSpcReduction="10000"/>
          </a:bodyPr>
          <a:lstStyle/>
          <a:p>
            <a:pPr marL="355600" lvl="0" indent="-355600">
              <a:lnSpc>
                <a:spcPct val="120000"/>
              </a:lnSpc>
              <a:buClr>
                <a:srgbClr val="AC4B6A"/>
              </a:buClr>
            </a:pPr>
            <a:r>
              <a:rPr lang="en-IN" sz="2400" dirty="0">
                <a:latin typeface="Arial" panose="020B0604020202020204" pitchFamily="34" charset="0"/>
                <a:cs typeface="Arial" panose="020B0604020202020204" pitchFamily="34" charset="0"/>
              </a:rPr>
              <a:t>Geographic location</a:t>
            </a:r>
            <a:endParaRPr lang="en-US" sz="2400" dirty="0">
              <a:latin typeface="Arial" panose="020B0604020202020204" pitchFamily="34" charset="0"/>
              <a:cs typeface="Arial" panose="020B0604020202020204" pitchFamily="34" charset="0"/>
            </a:endParaRPr>
          </a:p>
          <a:p>
            <a:pPr marL="355600" lvl="0" indent="-355600">
              <a:lnSpc>
                <a:spcPct val="120000"/>
              </a:lnSpc>
              <a:buClr>
                <a:srgbClr val="AC4B6A"/>
              </a:buClr>
            </a:pPr>
            <a:r>
              <a:rPr lang="en-IN" sz="2400" dirty="0">
                <a:latin typeface="Arial" panose="020B0604020202020204" pitchFamily="34" charset="0"/>
                <a:cs typeface="Arial" panose="020B0604020202020204" pitchFamily="34" charset="0"/>
              </a:rPr>
              <a:t>FMC of many patients with STEMI</a:t>
            </a:r>
            <a:endParaRPr lang="en-US" sz="2400" dirty="0">
              <a:latin typeface="Arial" panose="020B0604020202020204" pitchFamily="34" charset="0"/>
              <a:cs typeface="Arial" panose="020B0604020202020204" pitchFamily="34" charset="0"/>
            </a:endParaRPr>
          </a:p>
          <a:p>
            <a:pPr marL="355600" lvl="0" indent="-355600">
              <a:lnSpc>
                <a:spcPct val="120000"/>
              </a:lnSpc>
              <a:buClr>
                <a:srgbClr val="AC4B6A"/>
              </a:buClr>
            </a:pPr>
            <a:r>
              <a:rPr lang="en-IN" sz="2400" dirty="0">
                <a:latin typeface="Arial" panose="020B0604020202020204" pitchFamily="34" charset="0"/>
                <a:cs typeface="Arial" panose="020B0604020202020204" pitchFamily="34" charset="0"/>
              </a:rPr>
              <a:t>Yet, 24*7 </a:t>
            </a:r>
            <a:r>
              <a:rPr lang="en-IN" sz="2400" dirty="0" err="1">
                <a:latin typeface="Arial" panose="020B0604020202020204" pitchFamily="34" charset="0"/>
                <a:cs typeface="Arial" panose="020B0604020202020204" pitchFamily="34" charset="0"/>
              </a:rPr>
              <a:t>thrombolysis</a:t>
            </a:r>
            <a:r>
              <a:rPr lang="en-IN" sz="2400" dirty="0">
                <a:latin typeface="Arial" panose="020B0604020202020204" pitchFamily="34" charset="0"/>
                <a:cs typeface="Arial" panose="020B0604020202020204" pitchFamily="34" charset="0"/>
              </a:rPr>
              <a:t> not happening</a:t>
            </a:r>
            <a:endParaRPr lang="en-US" sz="2400" dirty="0">
              <a:latin typeface="Arial" panose="020B0604020202020204" pitchFamily="34" charset="0"/>
              <a:cs typeface="Arial" panose="020B0604020202020204" pitchFamily="34" charset="0"/>
            </a:endParaRPr>
          </a:p>
          <a:p>
            <a:pPr marL="355600" lvl="0" indent="-355600">
              <a:lnSpc>
                <a:spcPct val="120000"/>
              </a:lnSpc>
              <a:buClr>
                <a:srgbClr val="AC4B6A"/>
              </a:buClr>
            </a:pPr>
            <a:r>
              <a:rPr lang="en-IN" sz="2400" dirty="0">
                <a:latin typeface="Arial" panose="020B0604020202020204" pitchFamily="34" charset="0"/>
                <a:cs typeface="Arial" panose="020B0604020202020204" pitchFamily="34" charset="0"/>
              </a:rPr>
              <a:t>24*7 ECG available</a:t>
            </a:r>
            <a:endParaRPr lang="en-US" sz="2400" dirty="0">
              <a:latin typeface="Arial" panose="020B0604020202020204" pitchFamily="34" charset="0"/>
              <a:cs typeface="Arial" panose="020B0604020202020204" pitchFamily="34" charset="0"/>
            </a:endParaRPr>
          </a:p>
          <a:p>
            <a:pPr marL="355600" lvl="0" indent="-355600">
              <a:lnSpc>
                <a:spcPct val="120000"/>
              </a:lnSpc>
              <a:buClr>
                <a:srgbClr val="AC4B6A"/>
              </a:buClr>
            </a:pPr>
            <a:r>
              <a:rPr lang="en-IN" sz="2400" dirty="0">
                <a:latin typeface="Arial" panose="020B0604020202020204" pitchFamily="34" charset="0"/>
                <a:cs typeface="Arial" panose="020B0604020202020204" pitchFamily="34" charset="0"/>
              </a:rPr>
              <a:t>Physician/doctor interested in taking care of STEMI</a:t>
            </a:r>
            <a:endParaRPr lang="en-US" sz="2400" dirty="0">
              <a:latin typeface="Arial" panose="020B0604020202020204" pitchFamily="34" charset="0"/>
              <a:cs typeface="Arial" panose="020B0604020202020204" pitchFamily="34" charset="0"/>
            </a:endParaRPr>
          </a:p>
          <a:p>
            <a:pPr marL="355600" lvl="0" indent="-355600">
              <a:lnSpc>
                <a:spcPct val="120000"/>
              </a:lnSpc>
              <a:buClr>
                <a:srgbClr val="AC4B6A"/>
              </a:buClr>
            </a:pPr>
            <a:r>
              <a:rPr lang="en-IN" sz="2400" dirty="0">
                <a:latin typeface="Arial" panose="020B0604020202020204" pitchFamily="34" charset="0"/>
                <a:cs typeface="Arial" panose="020B0604020202020204" pitchFamily="34" charset="0"/>
              </a:rPr>
              <a:t>Facility for ICU or monitoring with defibrillation available</a:t>
            </a:r>
            <a:endParaRPr lang="en-US" sz="2400" dirty="0">
              <a:latin typeface="Arial" panose="020B0604020202020204" pitchFamily="34" charset="0"/>
              <a:cs typeface="Arial" panose="020B0604020202020204" pitchFamily="34" charset="0"/>
            </a:endParaRPr>
          </a:p>
          <a:p>
            <a:pPr marL="355600" lvl="0" indent="-355600">
              <a:lnSpc>
                <a:spcPct val="120000"/>
              </a:lnSpc>
              <a:buClr>
                <a:srgbClr val="AC4B6A"/>
              </a:buClr>
            </a:pPr>
            <a:r>
              <a:rPr lang="en-US" sz="2400" dirty="0">
                <a:latin typeface="Arial" panose="020B0604020202020204" pitchFamily="34" charset="0"/>
                <a:cs typeface="Arial" panose="020B0604020202020204" pitchFamily="34" charset="0"/>
              </a:rPr>
              <a:t>Community hospitals, civil hospitals and district level hospitals</a:t>
            </a:r>
          </a:p>
          <a:p>
            <a:pPr marL="355600" indent="-355600">
              <a:lnSpc>
                <a:spcPct val="120000"/>
              </a:lnSpc>
              <a:buClr>
                <a:srgbClr val="AC4B6A"/>
              </a:buClr>
            </a:pPr>
            <a:r>
              <a:rPr lang="en-IN" sz="2400" dirty="0">
                <a:latin typeface="Arial" panose="020B0604020202020204" pitchFamily="34" charset="0"/>
                <a:cs typeface="Arial" panose="020B0604020202020204" pitchFamily="34" charset="0"/>
              </a:rPr>
              <a:t>Some selected Private hospitals </a:t>
            </a:r>
            <a:endParaRPr lang="en-US" sz="24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pPr/>
              <a:t>44</a:t>
            </a:fld>
            <a:endParaRPr lang="en-US"/>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D6DA8C-06E5-3AE2-7691-E93138BFB858}"/>
              </a:ext>
            </a:extLst>
          </p:cNvPr>
          <p:cNvSpPr>
            <a:spLocks noGrp="1"/>
          </p:cNvSpPr>
          <p:nvPr>
            <p:ph type="title" idx="4294967295"/>
          </p:nvPr>
        </p:nvSpPr>
        <p:spPr>
          <a:xfrm>
            <a:off x="1428750" y="533400"/>
            <a:ext cx="9829800" cy="990600"/>
          </a:xfrm>
        </p:spPr>
        <p:txBody>
          <a:bodyPr>
            <a:noAutofit/>
          </a:bodyPr>
          <a:lstStyle/>
          <a:p>
            <a:r>
              <a:rPr lang="en-IN" b="1" dirty="0">
                <a:solidFill>
                  <a:schemeClr val="accent5">
                    <a:lumMod val="75000"/>
                  </a:schemeClr>
                </a:solidFill>
              </a:rPr>
              <a:t>Training given to MO and Paramedical staff during baseline and intervention phase</a:t>
            </a:r>
          </a:p>
        </p:txBody>
      </p:sp>
      <p:graphicFrame>
        <p:nvGraphicFramePr>
          <p:cNvPr id="4" name="Content Placeholder 3">
            <a:extLst>
              <a:ext uri="{FF2B5EF4-FFF2-40B4-BE49-F238E27FC236}">
                <a16:creationId xmlns:a16="http://schemas.microsoft.com/office/drawing/2014/main" id="{2EA42067-7535-B878-32DD-10D271118CAB}"/>
              </a:ext>
            </a:extLst>
          </p:cNvPr>
          <p:cNvGraphicFramePr>
            <a:graphicFrameLocks noGrp="1"/>
          </p:cNvGraphicFramePr>
          <p:nvPr>
            <p:ph idx="4294967295"/>
            <p:extLst>
              <p:ext uri="{D42A27DB-BD31-4B8C-83A1-F6EECF244321}">
                <p14:modId xmlns:p14="http://schemas.microsoft.com/office/powerpoint/2010/main" val="2164766241"/>
              </p:ext>
            </p:extLst>
          </p:nvPr>
        </p:nvGraphicFramePr>
        <p:xfrm>
          <a:off x="1600200" y="1905000"/>
          <a:ext cx="8839200" cy="4191002"/>
        </p:xfrm>
        <a:graphic>
          <a:graphicData uri="http://schemas.openxmlformats.org/drawingml/2006/table">
            <a:tbl>
              <a:tblPr firstRow="1" bandRow="1">
                <a:tableStyleId>{2A488322-F2BA-4B5B-9748-0D474271808F}</a:tableStyleId>
              </a:tblPr>
              <a:tblGrid>
                <a:gridCol w="4419600">
                  <a:extLst>
                    <a:ext uri="{9D8B030D-6E8A-4147-A177-3AD203B41FA5}">
                      <a16:colId xmlns:a16="http://schemas.microsoft.com/office/drawing/2014/main" val="1641025304"/>
                    </a:ext>
                  </a:extLst>
                </a:gridCol>
                <a:gridCol w="4419600">
                  <a:extLst>
                    <a:ext uri="{9D8B030D-6E8A-4147-A177-3AD203B41FA5}">
                      <a16:colId xmlns:a16="http://schemas.microsoft.com/office/drawing/2014/main" val="2701720020"/>
                    </a:ext>
                  </a:extLst>
                </a:gridCol>
              </a:tblGrid>
              <a:tr h="539436">
                <a:tc>
                  <a:txBody>
                    <a:bodyPr/>
                    <a:lstStyle/>
                    <a:p>
                      <a:pPr algn="ctr"/>
                      <a:r>
                        <a:rPr lang="en-IN" sz="2400" dirty="0"/>
                        <a:t>Mode of Training </a:t>
                      </a:r>
                    </a:p>
                  </a:txBody>
                  <a:tcPr marL="70483" marR="7048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IN" sz="2400" dirty="0"/>
                        <a:t>Numbers of Participants</a:t>
                      </a:r>
                    </a:p>
                  </a:txBody>
                  <a:tcPr marL="70483" marR="7048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891316515"/>
                  </a:ext>
                </a:extLst>
              </a:tr>
              <a:tr h="539436">
                <a:tc>
                  <a:txBody>
                    <a:bodyPr/>
                    <a:lstStyle/>
                    <a:p>
                      <a:pPr algn="ctr"/>
                      <a:r>
                        <a:rPr lang="en-IN" sz="2400" dirty="0"/>
                        <a:t>Online </a:t>
                      </a:r>
                      <a:endParaRPr lang="en-IN" sz="2400" b="1" dirty="0"/>
                    </a:p>
                  </a:txBody>
                  <a:tcPr marL="70483" marR="7048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IN" sz="2400" dirty="0"/>
                        <a:t>200</a:t>
                      </a:r>
                      <a:endParaRPr lang="en-IN" sz="2400" b="1" dirty="0"/>
                    </a:p>
                  </a:txBody>
                  <a:tcPr marL="70483" marR="7048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040676927"/>
                  </a:ext>
                </a:extLst>
              </a:tr>
              <a:tr h="539436">
                <a:tc>
                  <a:txBody>
                    <a:bodyPr/>
                    <a:lstStyle/>
                    <a:p>
                      <a:pPr algn="ctr"/>
                      <a:r>
                        <a:rPr lang="en-IN" sz="2400" dirty="0"/>
                        <a:t>Onsite</a:t>
                      </a:r>
                      <a:endParaRPr lang="en-IN" sz="2400" b="1" dirty="0"/>
                    </a:p>
                  </a:txBody>
                  <a:tcPr marL="70483" marR="7048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IN" sz="2400" dirty="0"/>
                        <a:t>150</a:t>
                      </a:r>
                      <a:endParaRPr lang="en-IN" sz="2400" b="1" dirty="0"/>
                    </a:p>
                  </a:txBody>
                  <a:tcPr marL="70483" marR="7048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53183705"/>
                  </a:ext>
                </a:extLst>
              </a:tr>
              <a:tr h="539436">
                <a:tc>
                  <a:txBody>
                    <a:bodyPr/>
                    <a:lstStyle/>
                    <a:p>
                      <a:pPr algn="ctr"/>
                      <a:r>
                        <a:rPr lang="en-IN" sz="2400" dirty="0"/>
                        <a:t>Hybrid </a:t>
                      </a:r>
                      <a:endParaRPr lang="en-IN" sz="2400" b="1" dirty="0"/>
                    </a:p>
                  </a:txBody>
                  <a:tcPr marL="70483" marR="7048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IN" sz="2400" dirty="0"/>
                        <a:t>300</a:t>
                      </a:r>
                      <a:endParaRPr lang="en-IN" sz="2400" b="1" dirty="0"/>
                    </a:p>
                  </a:txBody>
                  <a:tcPr marL="70483" marR="7048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13752216"/>
                  </a:ext>
                </a:extLst>
              </a:tr>
              <a:tr h="954386">
                <a:tc>
                  <a:txBody>
                    <a:bodyPr/>
                    <a:lstStyle/>
                    <a:p>
                      <a:pPr algn="ctr"/>
                      <a:r>
                        <a:rPr lang="en-IN" sz="2400" dirty="0"/>
                        <a:t> weekly  training programme at Hub</a:t>
                      </a:r>
                      <a:endParaRPr lang="en-IN" sz="2400" b="1" dirty="0"/>
                    </a:p>
                  </a:txBody>
                  <a:tcPr marL="70483" marR="7048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IN" sz="2400" dirty="0"/>
                        <a:t>500</a:t>
                      </a:r>
                      <a:endParaRPr lang="en-IN" sz="2400" b="1" dirty="0"/>
                    </a:p>
                  </a:txBody>
                  <a:tcPr marL="70483" marR="7048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81203532"/>
                  </a:ext>
                </a:extLst>
              </a:tr>
              <a:tr h="539436">
                <a:tc>
                  <a:txBody>
                    <a:bodyPr/>
                    <a:lstStyle/>
                    <a:p>
                      <a:pPr algn="ctr"/>
                      <a:r>
                        <a:rPr lang="en-IN" sz="2400" dirty="0"/>
                        <a:t>Workshop</a:t>
                      </a:r>
                      <a:endParaRPr lang="en-IN" sz="2400" b="1" dirty="0"/>
                    </a:p>
                  </a:txBody>
                  <a:tcPr marL="70483" marR="7048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IN" sz="2400" dirty="0"/>
                        <a:t>150</a:t>
                      </a:r>
                      <a:endParaRPr lang="en-IN" sz="2400" b="1" dirty="0"/>
                    </a:p>
                  </a:txBody>
                  <a:tcPr marL="70483" marR="7048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473797757"/>
                  </a:ext>
                </a:extLst>
              </a:tr>
              <a:tr h="539436">
                <a:tc>
                  <a:txBody>
                    <a:bodyPr/>
                    <a:lstStyle/>
                    <a:p>
                      <a:pPr algn="ctr"/>
                      <a:r>
                        <a:rPr lang="en-IN" sz="2400" dirty="0"/>
                        <a:t>CME</a:t>
                      </a:r>
                      <a:endParaRPr lang="en-IN" sz="2400" b="1" dirty="0"/>
                    </a:p>
                  </a:txBody>
                  <a:tcPr marL="70483" marR="7048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IN" sz="2400" dirty="0"/>
                        <a:t>150</a:t>
                      </a:r>
                      <a:endParaRPr lang="en-IN" sz="2400" b="1" dirty="0"/>
                    </a:p>
                  </a:txBody>
                  <a:tcPr marL="70483" marR="7048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55103508"/>
                  </a:ext>
                </a:extLst>
              </a:tr>
            </a:tbl>
          </a:graphicData>
        </a:graphic>
      </p:graphicFrame>
      <p:sp>
        <p:nvSpPr>
          <p:cNvPr id="3" name="Slide Number Placeholder 2"/>
          <p:cNvSpPr>
            <a:spLocks noGrp="1"/>
          </p:cNvSpPr>
          <p:nvPr>
            <p:ph type="sldNum" sz="quarter" idx="12"/>
          </p:nvPr>
        </p:nvSpPr>
        <p:spPr/>
        <p:txBody>
          <a:bodyPr/>
          <a:lstStyle/>
          <a:p>
            <a:fld id="{B6F15528-21DE-4FAA-801E-634DDDAF4B2B}" type="slidenum">
              <a:rPr lang="en-US" smtClean="0"/>
              <a:pPr/>
              <a:t>45</a:t>
            </a:fld>
            <a:endParaRPr lang="en-US"/>
          </a:p>
        </p:txBody>
      </p:sp>
    </p:spTree>
    <p:extLst>
      <p:ext uri="{BB962C8B-B14F-4D97-AF65-F5344CB8AC3E}">
        <p14:creationId xmlns:p14="http://schemas.microsoft.com/office/powerpoint/2010/main" val="372888602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6D7FA5D3-221C-7429-13B8-F6CC1A2B2CF0}"/>
              </a:ext>
            </a:extLst>
          </p:cNvPr>
          <p:cNvPicPr>
            <a:picLocks noGrp="1" noChangeAspect="1"/>
          </p:cNvPicPr>
          <p:nvPr>
            <p:ph idx="4294967295"/>
          </p:nvPr>
        </p:nvPicPr>
        <p:blipFill rotWithShape="1">
          <a:blip r:embed="rId2"/>
          <a:srcRect t="1208"/>
          <a:stretch/>
        </p:blipFill>
        <p:spPr>
          <a:xfrm>
            <a:off x="838200" y="228600"/>
            <a:ext cx="10515600" cy="6400800"/>
          </a:xfrm>
          <a:prstGeom prst="rect">
            <a:avLst/>
          </a:prstGeom>
          <a:ln w="88900" cap="sq" cmpd="thickThin">
            <a:solidFill>
              <a:srgbClr val="AC4B6A"/>
            </a:solidFill>
            <a:prstDash val="solid"/>
            <a:miter lim="800000"/>
          </a:ln>
          <a:effectLst>
            <a:innerShdw blurRad="76200">
              <a:srgbClr val="000000"/>
            </a:innerShdw>
          </a:effectLst>
        </p:spPr>
      </p:pic>
      <p:sp>
        <p:nvSpPr>
          <p:cNvPr id="3" name="Slide Number Placeholder 2"/>
          <p:cNvSpPr>
            <a:spLocks noGrp="1"/>
          </p:cNvSpPr>
          <p:nvPr>
            <p:ph type="sldNum" sz="quarter" idx="12"/>
          </p:nvPr>
        </p:nvSpPr>
        <p:spPr/>
        <p:txBody>
          <a:bodyPr/>
          <a:lstStyle/>
          <a:p>
            <a:fld id="{B6F15528-21DE-4FAA-801E-634DDDAF4B2B}" type="slidenum">
              <a:rPr lang="en-US" smtClean="0"/>
              <a:pPr/>
              <a:t>46</a:t>
            </a:fld>
            <a:endParaRPr lang="en-US"/>
          </a:p>
        </p:txBody>
      </p:sp>
    </p:spTree>
    <p:extLst>
      <p:ext uri="{BB962C8B-B14F-4D97-AF65-F5344CB8AC3E}">
        <p14:creationId xmlns:p14="http://schemas.microsoft.com/office/powerpoint/2010/main" val="3678486604"/>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132B12A1-A3C8-D26A-520A-A6923DD48352}"/>
              </a:ext>
            </a:extLst>
          </p:cNvPr>
          <p:cNvPicPr>
            <a:picLocks noGrp="1" noChangeAspect="1"/>
          </p:cNvPicPr>
          <p:nvPr>
            <p:ph idx="4294967295"/>
          </p:nvPr>
        </p:nvPicPr>
        <p:blipFill rotWithShape="1">
          <a:blip r:embed="rId2"/>
          <a:srcRect l="1770" r="1770"/>
          <a:stretch/>
        </p:blipFill>
        <p:spPr>
          <a:xfrm>
            <a:off x="3009900" y="304800"/>
            <a:ext cx="6172200" cy="6553200"/>
          </a:xfrm>
        </p:spPr>
      </p:pic>
      <p:sp>
        <p:nvSpPr>
          <p:cNvPr id="3" name="Slide Number Placeholder 2"/>
          <p:cNvSpPr>
            <a:spLocks noGrp="1"/>
          </p:cNvSpPr>
          <p:nvPr>
            <p:ph type="sldNum" sz="quarter" idx="12"/>
          </p:nvPr>
        </p:nvSpPr>
        <p:spPr/>
        <p:txBody>
          <a:bodyPr/>
          <a:lstStyle/>
          <a:p>
            <a:fld id="{B6F15528-21DE-4FAA-801E-634DDDAF4B2B}" type="slidenum">
              <a:rPr lang="en-US" smtClean="0"/>
              <a:pPr/>
              <a:t>47</a:t>
            </a:fld>
            <a:endParaRPr lang="en-US"/>
          </a:p>
        </p:txBody>
      </p:sp>
    </p:spTree>
    <p:extLst>
      <p:ext uri="{BB962C8B-B14F-4D97-AF65-F5344CB8AC3E}">
        <p14:creationId xmlns:p14="http://schemas.microsoft.com/office/powerpoint/2010/main" val="2028365237"/>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ounded Rectangle 21"/>
          <p:cNvSpPr/>
          <p:nvPr/>
        </p:nvSpPr>
        <p:spPr>
          <a:xfrm>
            <a:off x="1447800" y="1594377"/>
            <a:ext cx="9906000" cy="4419600"/>
          </a:xfrm>
          <a:prstGeom prst="roundRect">
            <a:avLst>
              <a:gd name="adj" fmla="val 977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nvGrpSpPr>
          <p:cNvPr id="23" name="Group 22"/>
          <p:cNvGrpSpPr/>
          <p:nvPr/>
        </p:nvGrpSpPr>
        <p:grpSpPr>
          <a:xfrm>
            <a:off x="1752600" y="1837817"/>
            <a:ext cx="9441020" cy="4002353"/>
            <a:chOff x="920853" y="1675226"/>
            <a:chExt cx="9441020" cy="4002353"/>
          </a:xfrm>
        </p:grpSpPr>
        <p:pic>
          <p:nvPicPr>
            <p:cNvPr id="24" name="Picture 2" descr="Image result for no awarenes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73240" y="1830196"/>
              <a:ext cx="1571626" cy="983707"/>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p:cNvSpPr txBox="1"/>
            <p:nvPr/>
          </p:nvSpPr>
          <p:spPr>
            <a:xfrm>
              <a:off x="920853" y="2909258"/>
              <a:ext cx="1676400" cy="507831"/>
            </a:xfrm>
            <a:prstGeom prst="rect">
              <a:avLst/>
            </a:prstGeom>
            <a:noFill/>
          </p:spPr>
          <p:txBody>
            <a:bodyPr wrap="square" rtlCol="0">
              <a:spAutoFit/>
            </a:bodyPr>
            <a:lstStyle/>
            <a:p>
              <a:pPr algn="ctr"/>
              <a:r>
                <a:rPr lang="en-IN" sz="1350" b="1" dirty="0">
                  <a:latin typeface="Arial" panose="020B0604020202020204" pitchFamily="34" charset="0"/>
                  <a:cs typeface="Arial" panose="020B0604020202020204" pitchFamily="34" charset="0"/>
                </a:rPr>
                <a:t>Lack of Awareness</a:t>
              </a:r>
            </a:p>
          </p:txBody>
        </p:sp>
        <p:pic>
          <p:nvPicPr>
            <p:cNvPr id="27" name="Picture 4" descr="Related imag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28999" y="1675226"/>
              <a:ext cx="829867" cy="1208178"/>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p:cNvSpPr txBox="1"/>
            <p:nvPr/>
          </p:nvSpPr>
          <p:spPr>
            <a:xfrm>
              <a:off x="2701880" y="2909258"/>
              <a:ext cx="2003905" cy="507831"/>
            </a:xfrm>
            <a:prstGeom prst="rect">
              <a:avLst/>
            </a:prstGeom>
            <a:noFill/>
          </p:spPr>
          <p:txBody>
            <a:bodyPr wrap="square" rtlCol="0">
              <a:spAutoFit/>
            </a:bodyPr>
            <a:lstStyle/>
            <a:p>
              <a:pPr algn="ctr"/>
              <a:r>
                <a:rPr lang="en-IN" sz="1350" b="1" dirty="0">
                  <a:latin typeface="Arial" panose="020B0604020202020204" pitchFamily="34" charset="0"/>
                  <a:cs typeface="Arial" panose="020B0604020202020204" pitchFamily="34" charset="0"/>
                </a:rPr>
                <a:t>Mistaking MI with Acid reflux disorder</a:t>
              </a:r>
            </a:p>
          </p:txBody>
        </p:sp>
        <p:pic>
          <p:nvPicPr>
            <p:cNvPr id="30" name="Picture 6" descr="Image result for ambulance clipar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881864" y="1720155"/>
              <a:ext cx="1585887" cy="1189416"/>
            </a:xfrm>
            <a:prstGeom prst="rect">
              <a:avLst/>
            </a:prstGeom>
            <a:noFill/>
            <a:extLst>
              <a:ext uri="{909E8E84-426E-40DD-AFC4-6F175D3DCCD1}">
                <a14:hiddenFill xmlns:a14="http://schemas.microsoft.com/office/drawing/2010/main">
                  <a:solidFill>
                    <a:srgbClr val="FFFFFF"/>
                  </a:solidFill>
                </a14:hiddenFill>
              </a:ext>
            </a:extLst>
          </p:spPr>
        </p:pic>
        <p:sp>
          <p:nvSpPr>
            <p:cNvPr id="31" name="TextBox 30"/>
            <p:cNvSpPr txBox="1"/>
            <p:nvPr/>
          </p:nvSpPr>
          <p:spPr>
            <a:xfrm>
              <a:off x="6547319" y="2909258"/>
              <a:ext cx="2181751" cy="715581"/>
            </a:xfrm>
            <a:prstGeom prst="rect">
              <a:avLst/>
            </a:prstGeom>
            <a:noFill/>
          </p:spPr>
          <p:txBody>
            <a:bodyPr wrap="square" rtlCol="0">
              <a:spAutoFit/>
            </a:bodyPr>
            <a:lstStyle/>
            <a:p>
              <a:pPr algn="ctr"/>
              <a:r>
                <a:rPr lang="en-IN" sz="1350" b="1" dirty="0">
                  <a:latin typeface="Arial" panose="020B0604020202020204" pitchFamily="34" charset="0"/>
                  <a:cs typeface="Arial" panose="020B0604020202020204" pitchFamily="34" charset="0"/>
                </a:rPr>
                <a:t>Lack of proper Trained staff in ambulance for first aid</a:t>
              </a:r>
            </a:p>
          </p:txBody>
        </p:sp>
        <p:pic>
          <p:nvPicPr>
            <p:cNvPr id="32" name="Picture 8" descr="Image result for no health Insurance clipart"/>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102914" y="1838956"/>
              <a:ext cx="1197429" cy="795093"/>
            </a:xfrm>
            <a:prstGeom prst="rect">
              <a:avLst/>
            </a:prstGeom>
            <a:noFill/>
            <a:extLst>
              <a:ext uri="{909E8E84-426E-40DD-AFC4-6F175D3DCCD1}">
                <a14:hiddenFill xmlns:a14="http://schemas.microsoft.com/office/drawing/2010/main">
                  <a:solidFill>
                    <a:srgbClr val="FFFFFF"/>
                  </a:solidFill>
                </a14:hiddenFill>
              </a:ext>
            </a:extLst>
          </p:spPr>
        </p:pic>
        <p:sp>
          <p:nvSpPr>
            <p:cNvPr id="33" name="TextBox 32"/>
            <p:cNvSpPr txBox="1"/>
            <p:nvPr/>
          </p:nvSpPr>
          <p:spPr>
            <a:xfrm>
              <a:off x="8904506" y="2909258"/>
              <a:ext cx="1457367" cy="507831"/>
            </a:xfrm>
            <a:prstGeom prst="rect">
              <a:avLst/>
            </a:prstGeom>
            <a:noFill/>
          </p:spPr>
          <p:txBody>
            <a:bodyPr wrap="square" rtlCol="0">
              <a:spAutoFit/>
            </a:bodyPr>
            <a:lstStyle/>
            <a:p>
              <a:pPr algn="ctr"/>
              <a:r>
                <a:rPr lang="en-IN" sz="1350" b="1" dirty="0">
                  <a:latin typeface="Arial" panose="020B0604020202020204" pitchFamily="34" charset="0"/>
                  <a:cs typeface="Arial" panose="020B0604020202020204" pitchFamily="34" charset="0"/>
                </a:rPr>
                <a:t>Lack of Health Insurance</a:t>
              </a:r>
            </a:p>
          </p:txBody>
        </p:sp>
        <p:pic>
          <p:nvPicPr>
            <p:cNvPr id="34" name="Picture 10" descr="Related image"/>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851206" y="3882844"/>
              <a:ext cx="1701347" cy="1382849"/>
            </a:xfrm>
            <a:prstGeom prst="rect">
              <a:avLst/>
            </a:prstGeom>
            <a:noFill/>
            <a:extLst>
              <a:ext uri="{909E8E84-426E-40DD-AFC4-6F175D3DCCD1}">
                <a14:hiddenFill xmlns:a14="http://schemas.microsoft.com/office/drawing/2010/main">
                  <a:solidFill>
                    <a:srgbClr val="FFFFFF"/>
                  </a:solidFill>
                </a14:hiddenFill>
              </a:ext>
            </a:extLst>
          </p:spPr>
        </p:pic>
        <p:sp>
          <p:nvSpPr>
            <p:cNvPr id="35" name="TextBox 34"/>
            <p:cNvSpPr txBox="1"/>
            <p:nvPr/>
          </p:nvSpPr>
          <p:spPr>
            <a:xfrm>
              <a:off x="1247920" y="5377497"/>
              <a:ext cx="2907919" cy="300082"/>
            </a:xfrm>
            <a:prstGeom prst="rect">
              <a:avLst/>
            </a:prstGeom>
            <a:noFill/>
          </p:spPr>
          <p:txBody>
            <a:bodyPr wrap="square" rtlCol="0">
              <a:spAutoFit/>
            </a:bodyPr>
            <a:lstStyle/>
            <a:p>
              <a:pPr algn="ctr"/>
              <a:r>
                <a:rPr lang="en-IN" sz="1350" b="1" dirty="0">
                  <a:latin typeface="Arial" panose="020B0604020202020204" pitchFamily="34" charset="0"/>
                  <a:cs typeface="Arial" panose="020B0604020202020204" pitchFamily="34" charset="0"/>
                </a:rPr>
                <a:t>Trying to get too many opinions</a:t>
              </a:r>
            </a:p>
          </p:txBody>
        </p:sp>
        <p:sp>
          <p:nvSpPr>
            <p:cNvPr id="36" name="TextBox 35"/>
            <p:cNvSpPr txBox="1"/>
            <p:nvPr/>
          </p:nvSpPr>
          <p:spPr>
            <a:xfrm>
              <a:off x="4284035" y="5377497"/>
              <a:ext cx="4175606" cy="300082"/>
            </a:xfrm>
            <a:prstGeom prst="rect">
              <a:avLst/>
            </a:prstGeom>
            <a:noFill/>
          </p:spPr>
          <p:txBody>
            <a:bodyPr wrap="square" rtlCol="0">
              <a:spAutoFit/>
            </a:bodyPr>
            <a:lstStyle/>
            <a:p>
              <a:pPr algn="ctr"/>
              <a:r>
                <a:rPr lang="en-IN" sz="1350" b="1" dirty="0">
                  <a:latin typeface="Arial" panose="020B0604020202020204" pitchFamily="34" charset="0"/>
                  <a:cs typeface="Arial" panose="020B0604020202020204" pitchFamily="34" charset="0"/>
                </a:rPr>
                <a:t>Real Doctor’s View Vs Google Doctor’s View</a:t>
              </a:r>
            </a:p>
          </p:txBody>
        </p:sp>
        <p:grpSp>
          <p:nvGrpSpPr>
            <p:cNvPr id="37" name="Group 36"/>
            <p:cNvGrpSpPr/>
            <p:nvPr/>
          </p:nvGrpSpPr>
          <p:grpSpPr>
            <a:xfrm>
              <a:off x="4857286" y="3845495"/>
              <a:ext cx="2738269" cy="1530537"/>
              <a:chOff x="4957931" y="3569533"/>
              <a:chExt cx="3275805" cy="1865662"/>
            </a:xfrm>
          </p:grpSpPr>
          <p:pic>
            <p:nvPicPr>
              <p:cNvPr id="42" name="Picture 14" descr="Image result for real Vs fake doctor clipart"/>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957931" y="3569533"/>
                <a:ext cx="1501461" cy="1841696"/>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16" descr="Related image"/>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751953" y="3620639"/>
                <a:ext cx="1406979" cy="1814556"/>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43"/>
              <p:cNvPicPr>
                <a:picLocks noChangeAspect="1"/>
              </p:cNvPicPr>
              <p:nvPr/>
            </p:nvPicPr>
            <p:blipFill>
              <a:blip r:embed="rId10"/>
              <a:stretch>
                <a:fillRect/>
              </a:stretch>
            </p:blipFill>
            <p:spPr>
              <a:xfrm>
                <a:off x="7430609" y="3918464"/>
                <a:ext cx="803127" cy="334939"/>
              </a:xfrm>
              <a:prstGeom prst="rect">
                <a:avLst/>
              </a:prstGeom>
            </p:spPr>
          </p:pic>
        </p:grpSp>
        <p:pic>
          <p:nvPicPr>
            <p:cNvPr id="38" name="Picture 22" descr="Image result for no money clipart"/>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8622033" y="3823152"/>
              <a:ext cx="1112076" cy="1533219"/>
            </a:xfrm>
            <a:prstGeom prst="rect">
              <a:avLst/>
            </a:prstGeom>
            <a:noFill/>
            <a:extLst>
              <a:ext uri="{909E8E84-426E-40DD-AFC4-6F175D3DCCD1}">
                <a14:hiddenFill xmlns:a14="http://schemas.microsoft.com/office/drawing/2010/main">
                  <a:solidFill>
                    <a:srgbClr val="FFFFFF"/>
                  </a:solidFill>
                </a14:hiddenFill>
              </a:ext>
            </a:extLst>
          </p:spPr>
        </p:pic>
        <p:sp>
          <p:nvSpPr>
            <p:cNvPr id="39" name="TextBox 38"/>
            <p:cNvSpPr txBox="1"/>
            <p:nvPr/>
          </p:nvSpPr>
          <p:spPr>
            <a:xfrm>
              <a:off x="8339871" y="5377497"/>
              <a:ext cx="1676400" cy="300082"/>
            </a:xfrm>
            <a:prstGeom prst="rect">
              <a:avLst/>
            </a:prstGeom>
            <a:noFill/>
          </p:spPr>
          <p:txBody>
            <a:bodyPr wrap="square" rtlCol="0">
              <a:spAutoFit/>
            </a:bodyPr>
            <a:lstStyle/>
            <a:p>
              <a:pPr algn="ctr"/>
              <a:r>
                <a:rPr lang="en-IN" sz="1350" b="1" dirty="0">
                  <a:latin typeface="Arial" panose="020B0604020202020204" pitchFamily="34" charset="0"/>
                  <a:cs typeface="Arial" panose="020B0604020202020204" pitchFamily="34" charset="0"/>
                </a:rPr>
                <a:t>Financial issues</a:t>
              </a:r>
            </a:p>
          </p:txBody>
        </p:sp>
        <p:pic>
          <p:nvPicPr>
            <p:cNvPr id="40" name="Picture 24" descr="Image result for ambulance stuck in traffic jam"/>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4869260" y="1823609"/>
              <a:ext cx="1600200" cy="950367"/>
            </a:xfrm>
            <a:prstGeom prst="rect">
              <a:avLst/>
            </a:prstGeom>
            <a:noFill/>
            <a:extLst>
              <a:ext uri="{909E8E84-426E-40DD-AFC4-6F175D3DCCD1}">
                <a14:hiddenFill xmlns:a14="http://schemas.microsoft.com/office/drawing/2010/main">
                  <a:solidFill>
                    <a:srgbClr val="FFFFFF"/>
                  </a:solidFill>
                </a14:hiddenFill>
              </a:ext>
            </a:extLst>
          </p:spPr>
        </p:pic>
        <p:sp>
          <p:nvSpPr>
            <p:cNvPr id="41" name="TextBox 40"/>
            <p:cNvSpPr txBox="1"/>
            <p:nvPr/>
          </p:nvSpPr>
          <p:spPr>
            <a:xfrm>
              <a:off x="4745567" y="2909258"/>
              <a:ext cx="1676400" cy="300082"/>
            </a:xfrm>
            <a:prstGeom prst="rect">
              <a:avLst/>
            </a:prstGeom>
            <a:noFill/>
          </p:spPr>
          <p:txBody>
            <a:bodyPr wrap="square" rtlCol="0">
              <a:spAutoFit/>
            </a:bodyPr>
            <a:lstStyle/>
            <a:p>
              <a:pPr algn="ctr"/>
              <a:r>
                <a:rPr lang="en-IN" sz="1350" b="1" dirty="0">
                  <a:latin typeface="Arial" panose="020B0604020202020204" pitchFamily="34" charset="0"/>
                  <a:cs typeface="Arial" panose="020B0604020202020204" pitchFamily="34" charset="0"/>
                </a:rPr>
                <a:t>Traffic Jams</a:t>
              </a:r>
            </a:p>
          </p:txBody>
        </p:sp>
      </p:grpSp>
      <p:sp>
        <p:nvSpPr>
          <p:cNvPr id="45" name="TextBox 44"/>
          <p:cNvSpPr txBox="1"/>
          <p:nvPr/>
        </p:nvSpPr>
        <p:spPr>
          <a:xfrm>
            <a:off x="1542319" y="6280800"/>
            <a:ext cx="8948017" cy="369332"/>
          </a:xfrm>
          <a:prstGeom prst="rect">
            <a:avLst/>
          </a:prstGeom>
          <a:solidFill>
            <a:srgbClr val="AC4B6A"/>
          </a:solidFill>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pPr algn="ctr"/>
            <a:r>
              <a:rPr lang="en-US" dirty="0">
                <a:latin typeface="Arial" panose="020B0604020202020204" pitchFamily="34" charset="0"/>
                <a:cs typeface="Arial" panose="020B0604020202020204" pitchFamily="34" charset="0"/>
              </a:rPr>
              <a:t>Concept</a:t>
            </a:r>
            <a:r>
              <a:rPr lang="en-US" spc="-4"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of </a:t>
            </a:r>
            <a:r>
              <a:rPr lang="en-US" spc="-4" dirty="0" err="1">
                <a:latin typeface="Arial" panose="020B0604020202020204" pitchFamily="34" charset="0"/>
                <a:cs typeface="Arial" panose="020B0604020202020204" pitchFamily="34" charset="0"/>
              </a:rPr>
              <a:t>Pharmaco</a:t>
            </a:r>
            <a:r>
              <a:rPr lang="en-US" spc="-4"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Invasive(PI) approach contextualized</a:t>
            </a:r>
            <a:r>
              <a:rPr lang="en-US" spc="-98"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to the situation in the</a:t>
            </a:r>
            <a:r>
              <a:rPr lang="en-US" spc="-38"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India</a:t>
            </a:r>
          </a:p>
        </p:txBody>
      </p:sp>
      <p:sp>
        <p:nvSpPr>
          <p:cNvPr id="46" name="Title 1"/>
          <p:cNvSpPr txBox="1">
            <a:spLocks/>
          </p:cNvSpPr>
          <p:nvPr/>
        </p:nvSpPr>
        <p:spPr>
          <a:xfrm>
            <a:off x="2971037" y="321393"/>
            <a:ext cx="6249927" cy="10756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b="1" kern="1200">
                <a:solidFill>
                  <a:schemeClr val="tx1"/>
                </a:solidFill>
                <a:latin typeface="Bahnschrift" panose="020B0502040204020203" pitchFamily="34" charset="0"/>
                <a:ea typeface="+mj-ea"/>
                <a:cs typeface="+mj-cs"/>
              </a:defRPr>
            </a:lvl1pPr>
          </a:lstStyle>
          <a:p>
            <a:pPr algn="ctr">
              <a:lnSpc>
                <a:spcPct val="100000"/>
              </a:lnSpc>
            </a:pPr>
            <a:r>
              <a:rPr lang="en-US" spc="-4" dirty="0">
                <a:solidFill>
                  <a:schemeClr val="accent5">
                    <a:lumMod val="75000"/>
                  </a:schemeClr>
                </a:solidFill>
              </a:rPr>
              <a:t>Major issues for the delays seen in Indian settings are</a:t>
            </a:r>
            <a:endParaRPr lang="en-IN" dirty="0">
              <a:solidFill>
                <a:schemeClr val="accent5">
                  <a:lumMod val="75000"/>
                </a:schemeClr>
              </a:solidFill>
            </a:endParaRPr>
          </a:p>
        </p:txBody>
      </p:sp>
      <p:sp>
        <p:nvSpPr>
          <p:cNvPr id="3" name="Slide Number Placeholder 2"/>
          <p:cNvSpPr>
            <a:spLocks noGrp="1"/>
          </p:cNvSpPr>
          <p:nvPr>
            <p:ph type="sldNum" sz="quarter" idx="12"/>
          </p:nvPr>
        </p:nvSpPr>
        <p:spPr/>
        <p:txBody>
          <a:bodyPr/>
          <a:lstStyle/>
          <a:p>
            <a:fld id="{B6F15528-21DE-4FAA-801E-634DDDAF4B2B}" type="slidenum">
              <a:rPr lang="en-US" smtClean="0"/>
              <a:pPr/>
              <a:t>48</a:t>
            </a:fld>
            <a:endParaRPr lang="en-US"/>
          </a:p>
        </p:txBody>
      </p:sp>
    </p:spTree>
    <p:extLst>
      <p:ext uri="{BB962C8B-B14F-4D97-AF65-F5344CB8AC3E}">
        <p14:creationId xmlns:p14="http://schemas.microsoft.com/office/powerpoint/2010/main" val="3382132262"/>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sp>
        <p:nvSpPr>
          <p:cNvPr id="145" name="Google Shape;145;p3"/>
          <p:cNvSpPr/>
          <p:nvPr/>
        </p:nvSpPr>
        <p:spPr>
          <a:xfrm>
            <a:off x="9969020" y="4467300"/>
            <a:ext cx="355275" cy="423900"/>
          </a:xfrm>
          <a:prstGeom prst="heart">
            <a:avLst/>
          </a:prstGeom>
          <a:solidFill>
            <a:srgbClr val="6AA84F"/>
          </a:solidFill>
          <a:ln w="9525" cap="flat" cmpd="sng">
            <a:solidFill>
              <a:schemeClr val="dk2"/>
            </a:solidFill>
            <a:prstDash val="solid"/>
            <a:round/>
            <a:headEnd type="none" w="sm" len="sm"/>
            <a:tailEnd type="none" w="sm" len="sm"/>
          </a:ln>
        </p:spPr>
        <p:txBody>
          <a:bodyPr spcFirstLastPara="1" wrap="square" lIns="68569" tIns="68569" rIns="68569" bIns="68569" anchor="ctr" anchorCtr="0">
            <a:noAutofit/>
          </a:bodyPr>
          <a:lstStyle/>
          <a:p>
            <a:r>
              <a:rPr lang="en-US" sz="1875">
                <a:solidFill>
                  <a:schemeClr val="lt1"/>
                </a:solidFill>
              </a:rPr>
              <a:t>6</a:t>
            </a:r>
            <a:endParaRPr sz="1875">
              <a:solidFill>
                <a:schemeClr val="lt1"/>
              </a:solidFill>
            </a:endParaRPr>
          </a:p>
        </p:txBody>
      </p:sp>
      <p:sp>
        <p:nvSpPr>
          <p:cNvPr id="146" name="Google Shape;146;p3"/>
          <p:cNvSpPr/>
          <p:nvPr/>
        </p:nvSpPr>
        <p:spPr>
          <a:xfrm>
            <a:off x="8940320" y="3610050"/>
            <a:ext cx="355275" cy="423900"/>
          </a:xfrm>
          <a:prstGeom prst="heart">
            <a:avLst/>
          </a:prstGeom>
          <a:solidFill>
            <a:srgbClr val="6AA84F"/>
          </a:solidFill>
          <a:ln w="9525" cap="flat" cmpd="sng">
            <a:solidFill>
              <a:schemeClr val="dk2"/>
            </a:solidFill>
            <a:prstDash val="solid"/>
            <a:round/>
            <a:headEnd type="none" w="sm" len="sm"/>
            <a:tailEnd type="none" w="sm" len="sm"/>
          </a:ln>
        </p:spPr>
        <p:txBody>
          <a:bodyPr spcFirstLastPara="1" wrap="square" lIns="68569" tIns="68569" rIns="68569" bIns="68569" anchor="ctr" anchorCtr="0">
            <a:noAutofit/>
          </a:bodyPr>
          <a:lstStyle/>
          <a:p>
            <a:r>
              <a:rPr lang="en-US" sz="1875">
                <a:solidFill>
                  <a:schemeClr val="lt1"/>
                </a:solidFill>
              </a:rPr>
              <a:t>6</a:t>
            </a:r>
            <a:endParaRPr sz="1875">
              <a:solidFill>
                <a:schemeClr val="lt1"/>
              </a:solidFill>
            </a:endParaRPr>
          </a:p>
        </p:txBody>
      </p:sp>
      <p:sp>
        <p:nvSpPr>
          <p:cNvPr id="147" name="Google Shape;147;p3"/>
          <p:cNvSpPr txBox="1"/>
          <p:nvPr/>
        </p:nvSpPr>
        <p:spPr>
          <a:xfrm>
            <a:off x="9567976" y="4811344"/>
            <a:ext cx="1100025" cy="553976"/>
          </a:xfrm>
          <a:prstGeom prst="rect">
            <a:avLst/>
          </a:prstGeom>
          <a:noFill/>
          <a:ln>
            <a:noFill/>
          </a:ln>
        </p:spPr>
        <p:txBody>
          <a:bodyPr spcFirstLastPara="1" wrap="square" lIns="68569" tIns="68569" rIns="68569" bIns="68569" anchor="t" anchorCtr="0">
            <a:spAutoFit/>
          </a:bodyPr>
          <a:lstStyle/>
          <a:p>
            <a:r>
              <a:rPr lang="en-US" sz="1350">
                <a:solidFill>
                  <a:srgbClr val="434343"/>
                </a:solidFill>
                <a:latin typeface="Corbel"/>
                <a:ea typeface="Corbel"/>
                <a:cs typeface="Corbel"/>
                <a:sym typeface="Corbel"/>
              </a:rPr>
              <a:t>Profuse sweating</a:t>
            </a:r>
            <a:endParaRPr sz="1350">
              <a:solidFill>
                <a:srgbClr val="434343"/>
              </a:solidFill>
              <a:latin typeface="Corbel"/>
              <a:ea typeface="Corbel"/>
              <a:cs typeface="Corbel"/>
              <a:sym typeface="Corbel"/>
            </a:endParaRPr>
          </a:p>
        </p:txBody>
      </p:sp>
      <p:pic>
        <p:nvPicPr>
          <p:cNvPr id="143" name="Google Shape;143;p3"/>
          <p:cNvPicPr preferRelativeResize="0"/>
          <p:nvPr/>
        </p:nvPicPr>
        <p:blipFill rotWithShape="1">
          <a:blip r:embed="rId3">
            <a:alphaModFix/>
          </a:blip>
          <a:srcRect l="11402" r="13034"/>
          <a:stretch/>
        </p:blipFill>
        <p:spPr>
          <a:xfrm>
            <a:off x="6324600" y="762000"/>
            <a:ext cx="4800600" cy="5143499"/>
          </a:xfrm>
          <a:prstGeom prst="rect">
            <a:avLst/>
          </a:prstGeom>
          <a:ln w="88900" cap="sq" cmpd="thickThin">
            <a:solidFill>
              <a:srgbClr val="AC4B6A"/>
            </a:solidFill>
            <a:prstDash val="solid"/>
            <a:miter lim="800000"/>
          </a:ln>
          <a:effectLst>
            <a:innerShdw blurRad="76200">
              <a:srgbClr val="000000"/>
            </a:innerShdw>
          </a:effectLst>
        </p:spPr>
      </p:pic>
      <p:pic>
        <p:nvPicPr>
          <p:cNvPr id="144" name="Google Shape;144;p3"/>
          <p:cNvPicPr preferRelativeResize="0"/>
          <p:nvPr/>
        </p:nvPicPr>
        <p:blipFill>
          <a:blip r:embed="rId4">
            <a:alphaModFix/>
          </a:blip>
          <a:stretch>
            <a:fillRect/>
          </a:stretch>
        </p:blipFill>
        <p:spPr>
          <a:xfrm>
            <a:off x="1143000" y="685800"/>
            <a:ext cx="4695655" cy="5334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Slide Number Placeholder 1"/>
          <p:cNvSpPr>
            <a:spLocks noGrp="1"/>
          </p:cNvSpPr>
          <p:nvPr>
            <p:ph type="sldNum" sz="quarter" idx="12"/>
          </p:nvPr>
        </p:nvSpPr>
        <p:spPr/>
        <p:txBody>
          <a:bodyPr/>
          <a:lstStyle/>
          <a:p>
            <a:fld id="{B6F15528-21DE-4FAA-801E-634DDDAF4B2B}" type="slidenum">
              <a:rPr lang="en-US" smtClean="0"/>
              <a:pPr/>
              <a:t>49</a:t>
            </a:fld>
            <a:endParaRPr lang="en-US"/>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2BDA24-3601-4886-4F5F-FC72912EBD83}"/>
              </a:ext>
            </a:extLst>
          </p:cNvPr>
          <p:cNvSpPr>
            <a:spLocks noGrp="1"/>
          </p:cNvSpPr>
          <p:nvPr>
            <p:ph type="title" idx="4294967295"/>
          </p:nvPr>
        </p:nvSpPr>
        <p:spPr>
          <a:xfrm>
            <a:off x="1143000" y="381001"/>
            <a:ext cx="5334000" cy="762000"/>
          </a:xfrm>
        </p:spPr>
        <p:txBody>
          <a:bodyPr/>
          <a:lstStyle/>
          <a:p>
            <a:r>
              <a:rPr lang="en-IN" b="1" dirty="0">
                <a:solidFill>
                  <a:srgbClr val="AC4B6A"/>
                </a:solidFill>
              </a:rPr>
              <a:t>How Does STEMI Occur?</a:t>
            </a:r>
          </a:p>
        </p:txBody>
      </p:sp>
      <p:sp>
        <p:nvSpPr>
          <p:cNvPr id="4" name="Rectangle 1">
            <a:extLst>
              <a:ext uri="{FF2B5EF4-FFF2-40B4-BE49-F238E27FC236}">
                <a16:creationId xmlns:a16="http://schemas.microsoft.com/office/drawing/2014/main" id="{A584D5E6-6544-A4F4-E080-DDAE61EBACD7}"/>
              </a:ext>
            </a:extLst>
          </p:cNvPr>
          <p:cNvSpPr>
            <a:spLocks noGrp="1" noChangeArrowheads="1"/>
          </p:cNvSpPr>
          <p:nvPr>
            <p:ph idx="4294967295"/>
          </p:nvPr>
        </p:nvSpPr>
        <p:spPr bwMode="auto">
          <a:xfrm>
            <a:off x="457200" y="1498600"/>
            <a:ext cx="7315200" cy="34440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spAutoFit/>
          </a:bodyPr>
          <a:lstStyle/>
          <a:p>
            <a:pPr marL="0" indent="0" defTabSz="914400" eaLnBrk="0" fontAlgn="base" hangingPunct="0">
              <a:spcBef>
                <a:spcPct val="0"/>
              </a:spcBef>
              <a:spcAft>
                <a:spcPct val="0"/>
              </a:spcAft>
              <a:buClrTx/>
              <a:buSzTx/>
              <a:buNone/>
            </a:pPr>
            <a:r>
              <a:rPr lang="en-US" altLang="en-US" sz="2200" dirty="0" smtClean="0">
                <a:solidFill>
                  <a:schemeClr val="tx1"/>
                </a:solidFill>
                <a:latin typeface="Arial" panose="020B0604020202020204" pitchFamily="34" charset="0"/>
              </a:rPr>
              <a:t>Cause</a:t>
            </a:r>
            <a:r>
              <a:rPr lang="en-US" altLang="en-US" sz="2200" dirty="0">
                <a:solidFill>
                  <a:schemeClr val="tx1"/>
                </a:solidFill>
                <a:latin typeface="Arial" panose="020B0604020202020204" pitchFamily="34" charset="0"/>
              </a:rPr>
              <a:t>: Usually caused by a blood clot in one of the coronary arteries.</a:t>
            </a:r>
          </a:p>
          <a:p>
            <a:pPr marL="0" indent="0" defTabSz="914400" eaLnBrk="0" fontAlgn="base" hangingPunct="0">
              <a:spcBef>
                <a:spcPct val="0"/>
              </a:spcBef>
              <a:spcAft>
                <a:spcPct val="0"/>
              </a:spcAft>
              <a:buClrTx/>
              <a:buSzTx/>
              <a:buNone/>
            </a:pPr>
            <a:endParaRPr lang="en-US" altLang="en-US" sz="2200" dirty="0">
              <a:solidFill>
                <a:schemeClr val="tx1"/>
              </a:solidFill>
              <a:latin typeface="Arial" panose="020B0604020202020204" pitchFamily="34" charset="0"/>
            </a:endParaRPr>
          </a:p>
          <a:p>
            <a:pPr marL="0" indent="0" defTabSz="914400" eaLnBrk="0" fontAlgn="base" hangingPunct="0">
              <a:spcBef>
                <a:spcPct val="0"/>
              </a:spcBef>
              <a:spcAft>
                <a:spcPct val="0"/>
              </a:spcAft>
              <a:buClrTx/>
              <a:buSzTx/>
              <a:buNone/>
            </a:pPr>
            <a:r>
              <a:rPr lang="en-US" altLang="en-US" sz="2200" b="1" dirty="0">
                <a:solidFill>
                  <a:srgbClr val="AC4B6A"/>
                </a:solidFill>
                <a:latin typeface="Arial" panose="020B0604020202020204" pitchFamily="34" charset="0"/>
              </a:rPr>
              <a:t>Process:</a:t>
            </a:r>
          </a:p>
          <a:p>
            <a:pPr marL="0" indent="0" defTabSz="914400" eaLnBrk="0" fontAlgn="base" hangingPunct="0">
              <a:spcBef>
                <a:spcPct val="0"/>
              </a:spcBef>
              <a:spcAft>
                <a:spcPct val="0"/>
              </a:spcAft>
              <a:buClrTx/>
              <a:buSzTx/>
              <a:buNone/>
            </a:pPr>
            <a:endParaRPr lang="en-US" altLang="en-US" sz="2200" dirty="0">
              <a:solidFill>
                <a:schemeClr val="tx1"/>
              </a:solidFill>
              <a:latin typeface="Arial" panose="020B0604020202020204" pitchFamily="34" charset="0"/>
            </a:endParaRPr>
          </a:p>
          <a:p>
            <a:pPr marL="355600" indent="-355600" defTabSz="914400" eaLnBrk="0" fontAlgn="base" hangingPunct="0">
              <a:spcBef>
                <a:spcPct val="0"/>
              </a:spcBef>
              <a:spcAft>
                <a:spcPct val="0"/>
              </a:spcAft>
              <a:buClr>
                <a:srgbClr val="AC4B6A"/>
              </a:buClr>
              <a:buSzTx/>
              <a:buFont typeface="Wingdings" panose="05000000000000000000" pitchFamily="2" charset="2"/>
              <a:buChar char="§"/>
            </a:pPr>
            <a:r>
              <a:rPr lang="en-US" altLang="en-US" sz="2200" dirty="0" smtClean="0">
                <a:solidFill>
                  <a:schemeClr val="tx1"/>
                </a:solidFill>
                <a:latin typeface="Arial" panose="020B0604020202020204" pitchFamily="34" charset="0"/>
              </a:rPr>
              <a:t>Fatty </a:t>
            </a:r>
            <a:r>
              <a:rPr lang="en-US" altLang="en-US" sz="2200" dirty="0">
                <a:solidFill>
                  <a:schemeClr val="tx1"/>
                </a:solidFill>
                <a:latin typeface="Arial" panose="020B0604020202020204" pitchFamily="34" charset="0"/>
              </a:rPr>
              <a:t>deposits (plaques) build up in the arteries.</a:t>
            </a:r>
          </a:p>
          <a:p>
            <a:pPr marL="355600" indent="-355600" defTabSz="914400" eaLnBrk="0" fontAlgn="base" hangingPunct="0">
              <a:spcBef>
                <a:spcPct val="0"/>
              </a:spcBef>
              <a:spcAft>
                <a:spcPct val="0"/>
              </a:spcAft>
              <a:buClr>
                <a:srgbClr val="AC4B6A"/>
              </a:buClr>
              <a:buSzTx/>
              <a:buFont typeface="Wingdings" panose="05000000000000000000" pitchFamily="2" charset="2"/>
              <a:buChar char="§"/>
            </a:pPr>
            <a:endParaRPr lang="en-US" altLang="en-US" sz="2200" dirty="0">
              <a:solidFill>
                <a:schemeClr val="tx1"/>
              </a:solidFill>
              <a:latin typeface="Arial" panose="020B0604020202020204" pitchFamily="34" charset="0"/>
            </a:endParaRPr>
          </a:p>
          <a:p>
            <a:pPr marL="355600" indent="-355600" defTabSz="914400" eaLnBrk="0" fontAlgn="base" hangingPunct="0">
              <a:spcBef>
                <a:spcPct val="0"/>
              </a:spcBef>
              <a:spcAft>
                <a:spcPct val="0"/>
              </a:spcAft>
              <a:buClr>
                <a:srgbClr val="AC4B6A"/>
              </a:buClr>
              <a:buSzTx/>
              <a:buFont typeface="Wingdings" panose="05000000000000000000" pitchFamily="2" charset="2"/>
              <a:buChar char="§"/>
            </a:pPr>
            <a:r>
              <a:rPr lang="en-US" altLang="en-US" sz="2200" dirty="0">
                <a:solidFill>
                  <a:schemeClr val="tx1"/>
                </a:solidFill>
                <a:latin typeface="Arial" panose="020B0604020202020204" pitchFamily="34" charset="0"/>
              </a:rPr>
              <a:t>If a plaque ruptures, a blood clot can form.</a:t>
            </a:r>
          </a:p>
          <a:p>
            <a:pPr marL="355600" indent="-355600" defTabSz="914400" eaLnBrk="0" fontAlgn="base" hangingPunct="0">
              <a:spcBef>
                <a:spcPct val="0"/>
              </a:spcBef>
              <a:spcAft>
                <a:spcPct val="0"/>
              </a:spcAft>
              <a:buClr>
                <a:srgbClr val="AC4B6A"/>
              </a:buClr>
              <a:buSzTx/>
              <a:buFont typeface="Wingdings" panose="05000000000000000000" pitchFamily="2" charset="2"/>
              <a:buChar char="§"/>
            </a:pPr>
            <a:endParaRPr lang="en-US" altLang="en-US" sz="2200" dirty="0">
              <a:solidFill>
                <a:schemeClr val="tx1"/>
              </a:solidFill>
              <a:latin typeface="Arial" panose="020B0604020202020204" pitchFamily="34" charset="0"/>
            </a:endParaRPr>
          </a:p>
          <a:p>
            <a:pPr marL="355600" indent="-355600" defTabSz="914400" eaLnBrk="0" fontAlgn="base" hangingPunct="0">
              <a:spcBef>
                <a:spcPct val="0"/>
              </a:spcBef>
              <a:spcAft>
                <a:spcPct val="0"/>
              </a:spcAft>
              <a:buClr>
                <a:srgbClr val="AC4B6A"/>
              </a:buClr>
              <a:buSzTx/>
              <a:buFont typeface="Wingdings" panose="05000000000000000000" pitchFamily="2" charset="2"/>
              <a:buChar char="§"/>
            </a:pPr>
            <a:r>
              <a:rPr lang="en-US" altLang="en-US" sz="2200" dirty="0">
                <a:solidFill>
                  <a:schemeClr val="tx1"/>
                </a:solidFill>
                <a:latin typeface="Arial" panose="020B0604020202020204" pitchFamily="34" charset="0"/>
              </a:rPr>
              <a:t>The clot can block the artery, stopping blood flow to the heart muscle</a:t>
            </a:r>
            <a:r>
              <a:rPr lang="en-US" altLang="en-US" sz="2200" dirty="0" smtClean="0">
                <a:solidFill>
                  <a:schemeClr val="tx1"/>
                </a:solidFill>
                <a:latin typeface="Arial" panose="020B0604020202020204" pitchFamily="34" charset="0"/>
              </a:rPr>
              <a:t>.</a:t>
            </a:r>
            <a:endParaRPr lang="en-US" altLang="en-US" sz="2200" dirty="0">
              <a:solidFill>
                <a:schemeClr val="tx1"/>
              </a:solidFill>
              <a:latin typeface="Arial" panose="020B0604020202020204" pitchFamily="34" charset="0"/>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72400" y="1374664"/>
            <a:ext cx="3886200" cy="3691891"/>
          </a:xfrm>
          <a:prstGeom prst="rect">
            <a:avLst/>
          </a:prstGeom>
          <a:ln w="88900" cap="sq" cmpd="thickThin">
            <a:solidFill>
              <a:srgbClr val="AC4B6A"/>
            </a:solidFill>
            <a:prstDash val="solid"/>
            <a:miter lim="800000"/>
          </a:ln>
          <a:effectLst>
            <a:innerShdw blurRad="76200">
              <a:srgbClr val="000000"/>
            </a:innerShdw>
          </a:effectLst>
        </p:spPr>
      </p:pic>
      <p:sp>
        <p:nvSpPr>
          <p:cNvPr id="5" name="Slide Number Placeholder 4"/>
          <p:cNvSpPr>
            <a:spLocks noGrp="1"/>
          </p:cNvSpPr>
          <p:nvPr>
            <p:ph type="sldNum" sz="quarter" idx="12"/>
          </p:nvPr>
        </p:nvSpPr>
        <p:spPr/>
        <p:txBody>
          <a:bodyPr/>
          <a:lstStyle/>
          <a:p>
            <a:fld id="{B6F15528-21DE-4FAA-801E-634DDDAF4B2B}" type="slidenum">
              <a:rPr lang="en-US" smtClean="0"/>
              <a:pPr/>
              <a:t>5</a:t>
            </a:fld>
            <a:endParaRPr lang="en-US"/>
          </a:p>
        </p:txBody>
      </p:sp>
    </p:spTree>
    <p:extLst>
      <p:ext uri="{BB962C8B-B14F-4D97-AF65-F5344CB8AC3E}">
        <p14:creationId xmlns:p14="http://schemas.microsoft.com/office/powerpoint/2010/main" val="1849834944"/>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B932759-8BFF-3568-95CA-EBD46C844B1A}"/>
              </a:ext>
            </a:extLst>
          </p:cNvPr>
          <p:cNvSpPr>
            <a:spLocks noGrp="1"/>
          </p:cNvSpPr>
          <p:nvPr>
            <p:ph type="title"/>
          </p:nvPr>
        </p:nvSpPr>
        <p:spPr/>
        <p:txBody>
          <a:bodyPr/>
          <a:lstStyle/>
          <a:p>
            <a:endParaRPr lang="en-IN"/>
          </a:p>
        </p:txBody>
      </p:sp>
      <p:sp>
        <p:nvSpPr>
          <p:cNvPr id="8" name="Content Placeholder 7">
            <a:extLst>
              <a:ext uri="{FF2B5EF4-FFF2-40B4-BE49-F238E27FC236}">
                <a16:creationId xmlns:a16="http://schemas.microsoft.com/office/drawing/2014/main" id="{B67D1E08-12DA-1766-1398-DBB52F57769A}"/>
              </a:ext>
            </a:extLst>
          </p:cNvPr>
          <p:cNvSpPr>
            <a:spLocks noGrp="1"/>
          </p:cNvSpPr>
          <p:nvPr>
            <p:ph idx="1"/>
          </p:nvPr>
        </p:nvSpPr>
        <p:spPr/>
        <p:txBody>
          <a:bodyPr/>
          <a:lstStyle/>
          <a:p>
            <a:endParaRPr lang="en-IN"/>
          </a:p>
        </p:txBody>
      </p:sp>
      <p:pic>
        <p:nvPicPr>
          <p:cNvPr id="4" name="Picture 3" descr="C:\Users\jitender\Downloads\IMG_20230424_125411.jpg">
            <a:extLst>
              <a:ext uri="{FF2B5EF4-FFF2-40B4-BE49-F238E27FC236}">
                <a16:creationId xmlns:a16="http://schemas.microsoft.com/office/drawing/2014/main" id="{63CA3662-7F17-EA31-A12E-2CBC808C80C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0" y="-76200"/>
            <a:ext cx="12192000" cy="6924675"/>
          </a:xfrm>
          <a:prstGeom prst="rect">
            <a:avLst/>
          </a:prstGeom>
          <a:noFill/>
        </p:spPr>
      </p:pic>
      <p:sp>
        <p:nvSpPr>
          <p:cNvPr id="2" name="Slide Number Placeholder 1"/>
          <p:cNvSpPr>
            <a:spLocks noGrp="1"/>
          </p:cNvSpPr>
          <p:nvPr>
            <p:ph type="sldNum" sz="quarter" idx="12"/>
          </p:nvPr>
        </p:nvSpPr>
        <p:spPr/>
        <p:txBody>
          <a:bodyPr/>
          <a:lstStyle/>
          <a:p>
            <a:fld id="{B6F15528-21DE-4FAA-801E-634DDDAF4B2B}" type="slidenum">
              <a:rPr lang="en-US" smtClean="0"/>
              <a:pPr/>
              <a:t>50</a:t>
            </a:fld>
            <a:endParaRPr lang="en-US"/>
          </a:p>
        </p:txBody>
      </p:sp>
    </p:spTree>
    <p:extLst>
      <p:ext uri="{BB962C8B-B14F-4D97-AF65-F5344CB8AC3E}">
        <p14:creationId xmlns:p14="http://schemas.microsoft.com/office/powerpoint/2010/main" val="879428300"/>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Users\jitender\Downloads\IMG_20230424_125350.jpg">
            <a:extLst>
              <a:ext uri="{FF2B5EF4-FFF2-40B4-BE49-F238E27FC236}">
                <a16:creationId xmlns:a16="http://schemas.microsoft.com/office/drawing/2014/main" id="{562036AA-28EC-2FB1-3FBA-23B8DF73D300}"/>
              </a:ext>
            </a:extLst>
          </p:cNvPr>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a:xfrm>
            <a:off x="0" y="0"/>
            <a:ext cx="12192000" cy="6858000"/>
          </a:xfrm>
          <a:noFill/>
        </p:spPr>
      </p:pic>
      <p:sp>
        <p:nvSpPr>
          <p:cNvPr id="3" name="Slide Number Placeholder 2"/>
          <p:cNvSpPr>
            <a:spLocks noGrp="1"/>
          </p:cNvSpPr>
          <p:nvPr>
            <p:ph type="sldNum" sz="quarter" idx="12"/>
          </p:nvPr>
        </p:nvSpPr>
        <p:spPr/>
        <p:txBody>
          <a:bodyPr/>
          <a:lstStyle/>
          <a:p>
            <a:fld id="{B6F15528-21DE-4FAA-801E-634DDDAF4B2B}" type="slidenum">
              <a:rPr lang="en-US" smtClean="0"/>
              <a:pPr/>
              <a:t>51</a:t>
            </a:fld>
            <a:endParaRPr lang="en-US"/>
          </a:p>
        </p:txBody>
      </p:sp>
    </p:spTree>
    <p:extLst>
      <p:ext uri="{BB962C8B-B14F-4D97-AF65-F5344CB8AC3E}">
        <p14:creationId xmlns:p14="http://schemas.microsoft.com/office/powerpoint/2010/main" val="3292090404"/>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96474" y="4495800"/>
            <a:ext cx="4600575" cy="1752600"/>
          </a:xfrm>
          <a:prstGeom prst="rect">
            <a:avLst/>
          </a:prstGeom>
        </p:spPr>
      </p:pic>
      <p:sp>
        <p:nvSpPr>
          <p:cNvPr id="5" name="Title 1">
            <a:extLst>
              <a:ext uri="{FF2B5EF4-FFF2-40B4-BE49-F238E27FC236}">
                <a16:creationId xmlns:a16="http://schemas.microsoft.com/office/drawing/2014/main" id="{2440CD13-7624-9312-E92A-45FE454BDE60}"/>
              </a:ext>
            </a:extLst>
          </p:cNvPr>
          <p:cNvSpPr>
            <a:spLocks noGrp="1"/>
          </p:cNvSpPr>
          <p:nvPr>
            <p:ph type="title" idx="4294967295"/>
          </p:nvPr>
        </p:nvSpPr>
        <p:spPr>
          <a:xfrm>
            <a:off x="7541941" y="2438400"/>
            <a:ext cx="3709639" cy="1371600"/>
          </a:xfrm>
        </p:spPr>
        <p:txBody>
          <a:bodyPr>
            <a:normAutofit/>
          </a:bodyPr>
          <a:lstStyle/>
          <a:p>
            <a:pPr algn="ctr">
              <a:lnSpc>
                <a:spcPct val="114000"/>
              </a:lnSpc>
              <a:spcBef>
                <a:spcPts val="600"/>
              </a:spcBef>
            </a:pPr>
            <a:r>
              <a:rPr lang="en-US" sz="4900" b="1" dirty="0" smtClean="0">
                <a:solidFill>
                  <a:schemeClr val="bg1"/>
                </a:solidFill>
              </a:rPr>
              <a:t>Thank You</a:t>
            </a:r>
            <a:endParaRPr lang="en-IN" b="1" dirty="0">
              <a:solidFill>
                <a:schemeClr val="bg1"/>
              </a:solidFill>
            </a:endParaRP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67600" y="815947"/>
            <a:ext cx="3858322" cy="1111306"/>
          </a:xfrm>
          <a:prstGeom prst="rect">
            <a:avLst/>
          </a:prstGeom>
        </p:spPr>
      </p:pic>
      <p:sp>
        <p:nvSpPr>
          <p:cNvPr id="7" name="Slide Number Placeholder 6"/>
          <p:cNvSpPr>
            <a:spLocks noGrp="1"/>
          </p:cNvSpPr>
          <p:nvPr>
            <p:ph type="sldNum" sz="quarter" idx="12"/>
          </p:nvPr>
        </p:nvSpPr>
        <p:spPr/>
        <p:txBody>
          <a:bodyPr/>
          <a:lstStyle/>
          <a:p>
            <a:fld id="{B6F15528-21DE-4FAA-801E-634DDDAF4B2B}" type="slidenum">
              <a:rPr lang="en-US" smtClean="0"/>
              <a:pPr/>
              <a:t>52</a:t>
            </a:fld>
            <a:endParaRPr lang="en-US"/>
          </a:p>
        </p:txBody>
      </p:sp>
    </p:spTree>
    <p:extLst>
      <p:ext uri="{BB962C8B-B14F-4D97-AF65-F5344CB8AC3E}">
        <p14:creationId xmlns:p14="http://schemas.microsoft.com/office/powerpoint/2010/main" val="151538047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436ED5-C0FA-52E4-CCEC-7665A0F7025F}"/>
              </a:ext>
            </a:extLst>
          </p:cNvPr>
          <p:cNvSpPr>
            <a:spLocks noGrp="1"/>
          </p:cNvSpPr>
          <p:nvPr>
            <p:ph type="title" idx="4294967295"/>
          </p:nvPr>
        </p:nvSpPr>
        <p:spPr>
          <a:xfrm>
            <a:off x="1371600" y="457200"/>
            <a:ext cx="6477000" cy="762000"/>
          </a:xfrm>
        </p:spPr>
        <p:txBody>
          <a:bodyPr/>
          <a:lstStyle/>
          <a:p>
            <a:r>
              <a:rPr lang="en-US" dirty="0">
                <a:solidFill>
                  <a:srgbClr val="AC4B6A"/>
                </a:solidFill>
              </a:rPr>
              <a:t>Signs and Symptoms of STEMI</a:t>
            </a:r>
            <a:endParaRPr lang="en-IN" dirty="0">
              <a:solidFill>
                <a:srgbClr val="AC4B6A"/>
              </a:solidFill>
            </a:endParaRPr>
          </a:p>
        </p:txBody>
      </p:sp>
      <p:sp>
        <p:nvSpPr>
          <p:cNvPr id="4" name="Rectangle 1">
            <a:extLst>
              <a:ext uri="{FF2B5EF4-FFF2-40B4-BE49-F238E27FC236}">
                <a16:creationId xmlns:a16="http://schemas.microsoft.com/office/drawing/2014/main" id="{E08B8C2B-A34F-1B76-26FE-D9200B25528B}"/>
              </a:ext>
            </a:extLst>
          </p:cNvPr>
          <p:cNvSpPr>
            <a:spLocks noGrp="1" noChangeArrowheads="1"/>
          </p:cNvSpPr>
          <p:nvPr>
            <p:ph idx="4294967295"/>
          </p:nvPr>
        </p:nvSpPr>
        <p:spPr bwMode="auto">
          <a:xfrm>
            <a:off x="685800" y="1524000"/>
            <a:ext cx="10263194" cy="34440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spAutoFit/>
          </a:bodyPr>
          <a:lstStyle/>
          <a:p>
            <a:pPr marL="463550" indent="-463550" defTabSz="914400" eaLnBrk="0" fontAlgn="base" hangingPunct="0">
              <a:spcBef>
                <a:spcPct val="0"/>
              </a:spcBef>
              <a:spcAft>
                <a:spcPct val="0"/>
              </a:spcAft>
              <a:buClr>
                <a:srgbClr val="AC4B6A"/>
              </a:buClr>
              <a:buSzTx/>
              <a:buFont typeface="Wingdings" panose="05000000000000000000" pitchFamily="2" charset="2"/>
              <a:buChar char="§"/>
            </a:pPr>
            <a:r>
              <a:rPr lang="en-US" altLang="en-US" sz="2200" b="1" dirty="0">
                <a:solidFill>
                  <a:srgbClr val="AC4B6A"/>
                </a:solidFill>
                <a:latin typeface="Arial" panose="020B0604020202020204" pitchFamily="34" charset="0"/>
              </a:rPr>
              <a:t>Chest Pain:</a:t>
            </a:r>
            <a:r>
              <a:rPr lang="en-US" altLang="en-US" sz="2200" dirty="0">
                <a:solidFill>
                  <a:srgbClr val="AC4B6A"/>
                </a:solidFill>
                <a:latin typeface="Arial" panose="020B0604020202020204" pitchFamily="34" charset="0"/>
              </a:rPr>
              <a:t> </a:t>
            </a:r>
            <a:r>
              <a:rPr lang="en-US" altLang="en-US" sz="2200" dirty="0">
                <a:solidFill>
                  <a:schemeClr val="tx1"/>
                </a:solidFill>
                <a:latin typeface="Arial" panose="020B0604020202020204" pitchFamily="34" charset="0"/>
              </a:rPr>
              <a:t>Intense, squeezing pain or pressure in the chest.</a:t>
            </a:r>
          </a:p>
          <a:p>
            <a:pPr marL="463550" indent="-463550" defTabSz="914400" eaLnBrk="0" fontAlgn="base" hangingPunct="0">
              <a:spcBef>
                <a:spcPct val="0"/>
              </a:spcBef>
              <a:spcAft>
                <a:spcPct val="0"/>
              </a:spcAft>
              <a:buClr>
                <a:srgbClr val="AC4B6A"/>
              </a:buClr>
              <a:buSzTx/>
              <a:buFont typeface="Wingdings" panose="05000000000000000000" pitchFamily="2" charset="2"/>
              <a:buChar char="§"/>
            </a:pPr>
            <a:endParaRPr lang="en-US" altLang="en-US" sz="2200" dirty="0">
              <a:solidFill>
                <a:schemeClr val="tx1"/>
              </a:solidFill>
              <a:latin typeface="Arial" panose="020B0604020202020204" pitchFamily="34" charset="0"/>
            </a:endParaRPr>
          </a:p>
          <a:p>
            <a:pPr marL="463550" indent="-463550" defTabSz="914400" eaLnBrk="0" fontAlgn="base" hangingPunct="0">
              <a:spcBef>
                <a:spcPct val="0"/>
              </a:spcBef>
              <a:spcAft>
                <a:spcPct val="0"/>
              </a:spcAft>
              <a:buClr>
                <a:srgbClr val="AC4B6A"/>
              </a:buClr>
              <a:buSzTx/>
              <a:buFont typeface="Wingdings" panose="05000000000000000000" pitchFamily="2" charset="2"/>
              <a:buChar char="§"/>
            </a:pPr>
            <a:r>
              <a:rPr lang="en-US" altLang="en-US" sz="2200" b="1" dirty="0">
                <a:solidFill>
                  <a:schemeClr val="accent6">
                    <a:lumMod val="75000"/>
                  </a:schemeClr>
                </a:solidFill>
                <a:latin typeface="Arial" panose="020B0604020202020204" pitchFamily="34" charset="0"/>
              </a:rPr>
              <a:t>Radiating Pain:</a:t>
            </a:r>
            <a:r>
              <a:rPr lang="en-US" altLang="en-US" sz="2200" dirty="0">
                <a:solidFill>
                  <a:schemeClr val="accent6">
                    <a:lumMod val="75000"/>
                  </a:schemeClr>
                </a:solidFill>
                <a:latin typeface="Arial" panose="020B0604020202020204" pitchFamily="34" charset="0"/>
              </a:rPr>
              <a:t> </a:t>
            </a:r>
            <a:r>
              <a:rPr lang="en-US" altLang="en-US" sz="2200" dirty="0">
                <a:solidFill>
                  <a:schemeClr val="tx1"/>
                </a:solidFill>
                <a:latin typeface="Arial" panose="020B0604020202020204" pitchFamily="34" charset="0"/>
              </a:rPr>
              <a:t>Pain may spread to the shoulders, arms, neck, jaw, or back.</a:t>
            </a:r>
          </a:p>
          <a:p>
            <a:pPr marL="463550" indent="-463550" defTabSz="914400" eaLnBrk="0" fontAlgn="base" hangingPunct="0">
              <a:spcBef>
                <a:spcPct val="0"/>
              </a:spcBef>
              <a:spcAft>
                <a:spcPct val="0"/>
              </a:spcAft>
              <a:buClr>
                <a:srgbClr val="AC4B6A"/>
              </a:buClr>
              <a:buSzTx/>
              <a:buFont typeface="Wingdings" panose="05000000000000000000" pitchFamily="2" charset="2"/>
              <a:buChar char="§"/>
            </a:pPr>
            <a:endParaRPr lang="en-US" altLang="en-US" sz="2200" dirty="0">
              <a:solidFill>
                <a:schemeClr val="tx1"/>
              </a:solidFill>
              <a:latin typeface="Arial" panose="020B0604020202020204" pitchFamily="34" charset="0"/>
            </a:endParaRPr>
          </a:p>
          <a:p>
            <a:pPr marL="463550" indent="-463550" defTabSz="914400" eaLnBrk="0" fontAlgn="base" hangingPunct="0">
              <a:spcBef>
                <a:spcPct val="0"/>
              </a:spcBef>
              <a:spcAft>
                <a:spcPct val="0"/>
              </a:spcAft>
              <a:buClr>
                <a:srgbClr val="AC4B6A"/>
              </a:buClr>
              <a:buSzTx/>
              <a:buFont typeface="Wingdings" panose="05000000000000000000" pitchFamily="2" charset="2"/>
              <a:buChar char="§"/>
            </a:pPr>
            <a:r>
              <a:rPr lang="en-US" altLang="en-US" sz="2200" b="1" dirty="0">
                <a:solidFill>
                  <a:schemeClr val="accent5">
                    <a:lumMod val="75000"/>
                  </a:schemeClr>
                </a:solidFill>
                <a:latin typeface="Arial" panose="020B0604020202020204" pitchFamily="34" charset="0"/>
              </a:rPr>
              <a:t>Shortness of Breath:</a:t>
            </a:r>
            <a:r>
              <a:rPr lang="en-US" altLang="en-US" sz="2200" dirty="0">
                <a:solidFill>
                  <a:schemeClr val="accent5">
                    <a:lumMod val="75000"/>
                  </a:schemeClr>
                </a:solidFill>
                <a:latin typeface="Arial" panose="020B0604020202020204" pitchFamily="34" charset="0"/>
              </a:rPr>
              <a:t> </a:t>
            </a:r>
            <a:r>
              <a:rPr lang="en-US" altLang="en-US" sz="2200" dirty="0">
                <a:solidFill>
                  <a:schemeClr val="tx1"/>
                </a:solidFill>
                <a:latin typeface="Arial" panose="020B0604020202020204" pitchFamily="34" charset="0"/>
              </a:rPr>
              <a:t>Difficulty breathing or feeling out of breath.</a:t>
            </a:r>
          </a:p>
          <a:p>
            <a:pPr marL="463550" indent="-463550" defTabSz="914400" eaLnBrk="0" fontAlgn="base" hangingPunct="0">
              <a:spcBef>
                <a:spcPct val="0"/>
              </a:spcBef>
              <a:spcAft>
                <a:spcPct val="0"/>
              </a:spcAft>
              <a:buClr>
                <a:srgbClr val="AC4B6A"/>
              </a:buClr>
              <a:buSzTx/>
              <a:buFont typeface="Wingdings" panose="05000000000000000000" pitchFamily="2" charset="2"/>
              <a:buChar char="§"/>
            </a:pPr>
            <a:endParaRPr lang="en-US" altLang="en-US" sz="2200" dirty="0">
              <a:solidFill>
                <a:schemeClr val="accent2">
                  <a:lumMod val="75000"/>
                </a:schemeClr>
              </a:solidFill>
              <a:latin typeface="Arial" panose="020B0604020202020204" pitchFamily="34" charset="0"/>
            </a:endParaRPr>
          </a:p>
          <a:p>
            <a:pPr marL="463550" indent="-463550" defTabSz="914400" eaLnBrk="0" fontAlgn="base" hangingPunct="0">
              <a:spcBef>
                <a:spcPct val="0"/>
              </a:spcBef>
              <a:spcAft>
                <a:spcPct val="0"/>
              </a:spcAft>
              <a:buClr>
                <a:srgbClr val="AC4B6A"/>
              </a:buClr>
              <a:buSzTx/>
              <a:buFont typeface="Wingdings" panose="05000000000000000000" pitchFamily="2" charset="2"/>
              <a:buChar char="§"/>
            </a:pPr>
            <a:r>
              <a:rPr lang="en-US" altLang="en-US" sz="2200" b="1" dirty="0">
                <a:solidFill>
                  <a:schemeClr val="accent2">
                    <a:lumMod val="75000"/>
                  </a:schemeClr>
                </a:solidFill>
                <a:latin typeface="Arial" panose="020B0604020202020204" pitchFamily="34" charset="0"/>
              </a:rPr>
              <a:t>Sweating:</a:t>
            </a:r>
            <a:r>
              <a:rPr lang="en-US" altLang="en-US" sz="2200" dirty="0">
                <a:solidFill>
                  <a:schemeClr val="accent2">
                    <a:lumMod val="75000"/>
                  </a:schemeClr>
                </a:solidFill>
                <a:latin typeface="Arial" panose="020B0604020202020204" pitchFamily="34" charset="0"/>
              </a:rPr>
              <a:t> </a:t>
            </a:r>
            <a:r>
              <a:rPr lang="en-US" altLang="en-US" sz="2200" dirty="0">
                <a:solidFill>
                  <a:schemeClr val="tx1"/>
                </a:solidFill>
                <a:latin typeface="Arial" panose="020B0604020202020204" pitchFamily="34" charset="0"/>
              </a:rPr>
              <a:t>Sudden cold sweat, often profuse.</a:t>
            </a:r>
          </a:p>
          <a:p>
            <a:pPr marL="463550" indent="-463550" defTabSz="914400" eaLnBrk="0" fontAlgn="base" hangingPunct="0">
              <a:spcBef>
                <a:spcPct val="0"/>
              </a:spcBef>
              <a:spcAft>
                <a:spcPct val="0"/>
              </a:spcAft>
              <a:buClr>
                <a:srgbClr val="AC4B6A"/>
              </a:buClr>
              <a:buSzTx/>
              <a:buFont typeface="Wingdings" panose="05000000000000000000" pitchFamily="2" charset="2"/>
              <a:buChar char="§"/>
            </a:pPr>
            <a:endParaRPr lang="en-US" altLang="en-US" sz="2200" dirty="0">
              <a:solidFill>
                <a:schemeClr val="tx1"/>
              </a:solidFill>
              <a:latin typeface="Arial" panose="020B0604020202020204" pitchFamily="34" charset="0"/>
            </a:endParaRPr>
          </a:p>
          <a:p>
            <a:pPr marL="463550" indent="-463550" defTabSz="914400" eaLnBrk="0" fontAlgn="base" hangingPunct="0">
              <a:spcBef>
                <a:spcPct val="0"/>
              </a:spcBef>
              <a:spcAft>
                <a:spcPct val="0"/>
              </a:spcAft>
              <a:buClr>
                <a:srgbClr val="AC4B6A"/>
              </a:buClr>
              <a:buSzTx/>
              <a:buFont typeface="Wingdings" panose="05000000000000000000" pitchFamily="2" charset="2"/>
              <a:buChar char="§"/>
            </a:pPr>
            <a:r>
              <a:rPr lang="en-US" altLang="en-US" sz="2200" b="1" dirty="0">
                <a:solidFill>
                  <a:schemeClr val="accent1">
                    <a:lumMod val="75000"/>
                  </a:schemeClr>
                </a:solidFill>
                <a:latin typeface="Arial" panose="020B0604020202020204" pitchFamily="34" charset="0"/>
              </a:rPr>
              <a:t>Nausea:</a:t>
            </a:r>
            <a:r>
              <a:rPr lang="en-US" altLang="en-US" sz="2200" dirty="0">
                <a:solidFill>
                  <a:schemeClr val="accent1">
                    <a:lumMod val="75000"/>
                  </a:schemeClr>
                </a:solidFill>
                <a:latin typeface="Arial" panose="020B0604020202020204" pitchFamily="34" charset="0"/>
              </a:rPr>
              <a:t> </a:t>
            </a:r>
            <a:r>
              <a:rPr lang="en-US" altLang="en-US" sz="2200" dirty="0">
                <a:solidFill>
                  <a:schemeClr val="tx1"/>
                </a:solidFill>
                <a:latin typeface="Arial" panose="020B0604020202020204" pitchFamily="34" charset="0"/>
              </a:rPr>
              <a:t>Feeling sick to the stomach, sometimes with vomiting.</a:t>
            </a:r>
          </a:p>
          <a:p>
            <a:pPr marL="463550" indent="-463550" defTabSz="914400" eaLnBrk="0" fontAlgn="base" hangingPunct="0">
              <a:spcBef>
                <a:spcPct val="0"/>
              </a:spcBef>
              <a:spcAft>
                <a:spcPct val="0"/>
              </a:spcAft>
              <a:buClr>
                <a:srgbClr val="AC4B6A"/>
              </a:buClr>
              <a:buSzTx/>
              <a:buFont typeface="Wingdings" panose="05000000000000000000" pitchFamily="2" charset="2"/>
              <a:buChar char="§"/>
            </a:pPr>
            <a:endParaRPr lang="en-US" altLang="en-US" sz="2200" dirty="0">
              <a:solidFill>
                <a:schemeClr val="tx1"/>
              </a:solidFill>
              <a:latin typeface="Arial" panose="020B0604020202020204" pitchFamily="34" charset="0"/>
            </a:endParaRPr>
          </a:p>
          <a:p>
            <a:pPr marL="463550" indent="-463550" defTabSz="914400" eaLnBrk="0" fontAlgn="base" hangingPunct="0">
              <a:spcBef>
                <a:spcPct val="0"/>
              </a:spcBef>
              <a:spcAft>
                <a:spcPct val="0"/>
              </a:spcAft>
              <a:buClr>
                <a:srgbClr val="AC4B6A"/>
              </a:buClr>
              <a:buSzTx/>
              <a:buFont typeface="Wingdings" panose="05000000000000000000" pitchFamily="2" charset="2"/>
              <a:buChar char="§"/>
            </a:pPr>
            <a:r>
              <a:rPr lang="en-US" altLang="en-US" sz="2200" b="1" dirty="0">
                <a:solidFill>
                  <a:schemeClr val="accent4">
                    <a:lumMod val="75000"/>
                  </a:schemeClr>
                </a:solidFill>
                <a:latin typeface="Arial" panose="020B0604020202020204" pitchFamily="34" charset="0"/>
              </a:rPr>
              <a:t>Lightheadedness:</a:t>
            </a:r>
            <a:r>
              <a:rPr lang="en-US" altLang="en-US" sz="2200" dirty="0">
                <a:solidFill>
                  <a:schemeClr val="accent4">
                    <a:lumMod val="75000"/>
                  </a:schemeClr>
                </a:solidFill>
                <a:latin typeface="Arial" panose="020B0604020202020204" pitchFamily="34" charset="0"/>
              </a:rPr>
              <a:t> </a:t>
            </a:r>
            <a:r>
              <a:rPr lang="en-US" altLang="en-US" sz="2200" dirty="0">
                <a:solidFill>
                  <a:schemeClr val="tx1"/>
                </a:solidFill>
                <a:latin typeface="Arial" panose="020B0604020202020204" pitchFamily="34" charset="0"/>
              </a:rPr>
              <a:t>Feeling dizzy or faint</a:t>
            </a:r>
            <a:r>
              <a:rPr lang="en-US" altLang="en-US" sz="2200" dirty="0" smtClean="0">
                <a:solidFill>
                  <a:schemeClr val="tx1"/>
                </a:solidFill>
                <a:latin typeface="Arial" panose="020B0604020202020204" pitchFamily="34" charset="0"/>
              </a:rPr>
              <a:t>.</a:t>
            </a:r>
            <a:endParaRPr lang="en-US" altLang="en-US" sz="2200" dirty="0">
              <a:solidFill>
                <a:schemeClr val="tx1"/>
              </a:solidFill>
              <a:latin typeface="Arial" panose="020B0604020202020204" pitchFamily="34" charset="0"/>
            </a:endParaRPr>
          </a:p>
        </p:txBody>
      </p:sp>
      <p:sp>
        <p:nvSpPr>
          <p:cNvPr id="3" name="Slide Number Placeholder 2"/>
          <p:cNvSpPr>
            <a:spLocks noGrp="1"/>
          </p:cNvSpPr>
          <p:nvPr>
            <p:ph type="sldNum" sz="quarter" idx="12"/>
          </p:nvPr>
        </p:nvSpPr>
        <p:spPr/>
        <p:txBody>
          <a:bodyPr/>
          <a:lstStyle/>
          <a:p>
            <a:fld id="{B6F15528-21DE-4FAA-801E-634DDDAF4B2B}" type="slidenum">
              <a:rPr lang="en-US" smtClean="0"/>
              <a:pPr/>
              <a:t>6</a:t>
            </a:fld>
            <a:endParaRPr lang="en-US"/>
          </a:p>
        </p:txBody>
      </p:sp>
    </p:spTree>
    <p:extLst>
      <p:ext uri="{BB962C8B-B14F-4D97-AF65-F5344CB8AC3E}">
        <p14:creationId xmlns:p14="http://schemas.microsoft.com/office/powerpoint/2010/main" val="344733766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110D39-8AA6-6C56-70C4-AB40657953C5}"/>
              </a:ext>
            </a:extLst>
          </p:cNvPr>
          <p:cNvSpPr>
            <a:spLocks noGrp="1"/>
          </p:cNvSpPr>
          <p:nvPr>
            <p:ph type="title" idx="4294967295"/>
          </p:nvPr>
        </p:nvSpPr>
        <p:spPr>
          <a:xfrm>
            <a:off x="1143000" y="381000"/>
            <a:ext cx="6172200" cy="609600"/>
          </a:xfrm>
        </p:spPr>
        <p:txBody>
          <a:bodyPr>
            <a:normAutofit/>
          </a:bodyPr>
          <a:lstStyle/>
          <a:p>
            <a:r>
              <a:rPr lang="en-US" b="1" dirty="0">
                <a:solidFill>
                  <a:srgbClr val="AC4B6A"/>
                </a:solidFill>
              </a:rPr>
              <a:t>Recognizing Symptoms </a:t>
            </a:r>
            <a:r>
              <a:rPr lang="en-US" b="1" dirty="0" smtClean="0">
                <a:solidFill>
                  <a:srgbClr val="AC4B6A"/>
                </a:solidFill>
              </a:rPr>
              <a:t>Early</a:t>
            </a:r>
            <a:endParaRPr lang="en-IN" dirty="0">
              <a:solidFill>
                <a:srgbClr val="AC4B6A"/>
              </a:solidFill>
            </a:endParaRPr>
          </a:p>
        </p:txBody>
      </p:sp>
      <p:sp>
        <p:nvSpPr>
          <p:cNvPr id="3" name="Content Placeholder 2">
            <a:extLst>
              <a:ext uri="{FF2B5EF4-FFF2-40B4-BE49-F238E27FC236}">
                <a16:creationId xmlns:a16="http://schemas.microsoft.com/office/drawing/2014/main" id="{813C151C-7DC4-20BD-DF02-40905D9C217C}"/>
              </a:ext>
            </a:extLst>
          </p:cNvPr>
          <p:cNvSpPr>
            <a:spLocks noGrp="1"/>
          </p:cNvSpPr>
          <p:nvPr>
            <p:ph idx="4294967295"/>
          </p:nvPr>
        </p:nvSpPr>
        <p:spPr>
          <a:xfrm>
            <a:off x="762000" y="1066800"/>
            <a:ext cx="10972800" cy="2057400"/>
          </a:xfrm>
        </p:spPr>
        <p:txBody>
          <a:bodyPr>
            <a:normAutofit/>
          </a:bodyPr>
          <a:lstStyle/>
          <a:p>
            <a:pPr>
              <a:lnSpc>
                <a:spcPct val="120000"/>
              </a:lnSpc>
              <a:spcBef>
                <a:spcPts val="1800"/>
              </a:spcBef>
              <a:buClr>
                <a:srgbClr val="AC4B6A"/>
              </a:buClr>
              <a:buFont typeface="Wingdings" panose="05000000000000000000" pitchFamily="2" charset="2"/>
              <a:buChar char="§"/>
            </a:pPr>
            <a:r>
              <a:rPr lang="en-US" sz="2200" b="1" dirty="0">
                <a:solidFill>
                  <a:srgbClr val="AC4B6A"/>
                </a:solidFill>
                <a:latin typeface="Arial" panose="020B0604020202020204" pitchFamily="34" charset="0"/>
                <a:cs typeface="Arial" panose="020B0604020202020204" pitchFamily="34" charset="0"/>
              </a:rPr>
              <a:t>Important:</a:t>
            </a:r>
            <a:r>
              <a:rPr lang="en-US" sz="2200" dirty="0">
                <a:solidFill>
                  <a:srgbClr val="AC4B6A"/>
                </a:solidFill>
                <a:latin typeface="Arial" panose="020B0604020202020204" pitchFamily="34" charset="0"/>
                <a:cs typeface="Arial" panose="020B0604020202020204" pitchFamily="34" charset="0"/>
              </a:rPr>
              <a:t> </a:t>
            </a:r>
            <a:r>
              <a:rPr lang="en-US" sz="2200" dirty="0">
                <a:latin typeface="Arial" panose="020B0604020202020204" pitchFamily="34" charset="0"/>
                <a:cs typeface="Arial" panose="020B0604020202020204" pitchFamily="34" charset="0"/>
              </a:rPr>
              <a:t>Recognizing symptoms early can save lives</a:t>
            </a:r>
            <a:r>
              <a:rPr lang="en-US" sz="2200" dirty="0" smtClean="0">
                <a:latin typeface="Arial" panose="020B0604020202020204" pitchFamily="34" charset="0"/>
                <a:cs typeface="Arial" panose="020B0604020202020204" pitchFamily="34" charset="0"/>
              </a:rPr>
              <a:t>.</a:t>
            </a:r>
            <a:endParaRPr lang="en-US" sz="2200" dirty="0">
              <a:latin typeface="Arial" panose="020B0604020202020204" pitchFamily="34" charset="0"/>
              <a:cs typeface="Arial" panose="020B0604020202020204" pitchFamily="34" charset="0"/>
            </a:endParaRPr>
          </a:p>
          <a:p>
            <a:pPr>
              <a:lnSpc>
                <a:spcPct val="120000"/>
              </a:lnSpc>
              <a:spcBef>
                <a:spcPts val="1800"/>
              </a:spcBef>
              <a:buClr>
                <a:srgbClr val="AC4B6A"/>
              </a:buClr>
              <a:buFont typeface="Wingdings" panose="05000000000000000000" pitchFamily="2" charset="2"/>
              <a:buChar char="§"/>
            </a:pPr>
            <a:r>
              <a:rPr lang="en-US" sz="2200" b="1" dirty="0">
                <a:solidFill>
                  <a:schemeClr val="accent1">
                    <a:lumMod val="75000"/>
                  </a:schemeClr>
                </a:solidFill>
                <a:latin typeface="Arial" panose="020B0604020202020204" pitchFamily="34" charset="0"/>
                <a:cs typeface="Arial" panose="020B0604020202020204" pitchFamily="34" charset="0"/>
              </a:rPr>
              <a:t>Action:</a:t>
            </a:r>
            <a:r>
              <a:rPr lang="en-US" sz="2200" dirty="0">
                <a:solidFill>
                  <a:schemeClr val="accent1">
                    <a:lumMod val="75000"/>
                  </a:schemeClr>
                </a:solidFill>
                <a:latin typeface="Arial" panose="020B0604020202020204" pitchFamily="34" charset="0"/>
                <a:cs typeface="Arial" panose="020B0604020202020204" pitchFamily="34" charset="0"/>
              </a:rPr>
              <a:t> </a:t>
            </a:r>
            <a:r>
              <a:rPr lang="en-US" sz="2200" dirty="0">
                <a:latin typeface="Arial" panose="020B0604020202020204" pitchFamily="34" charset="0"/>
                <a:cs typeface="Arial" panose="020B0604020202020204" pitchFamily="34" charset="0"/>
              </a:rPr>
              <a:t>If you or someone else has these symptoms, call emergency services immediately (e.g., 911</a:t>
            </a:r>
            <a:r>
              <a:rPr lang="en-US" sz="2200" dirty="0" smtClean="0">
                <a:latin typeface="Arial" panose="020B0604020202020204" pitchFamily="34" charset="0"/>
                <a:cs typeface="Arial" panose="020B0604020202020204" pitchFamily="34" charset="0"/>
              </a:rPr>
              <a:t>).</a:t>
            </a:r>
            <a:endParaRPr lang="en-IN" sz="2200" dirty="0">
              <a:latin typeface="Arial" panose="020B0604020202020204" pitchFamily="34" charset="0"/>
              <a:cs typeface="Arial" panose="020B0604020202020204" pitchFamily="34" charset="0"/>
            </a:endParaRPr>
          </a:p>
        </p:txBody>
      </p:sp>
      <p:pic>
        <p:nvPicPr>
          <p:cNvPr id="1026" name="Picture 2" descr="https://www.saem.org/images/default-source/academy-images/cdem/picture196f9468e-e25f-4f95-80fc-b6367df5776a.png?sfvrsn=a0fedc3b_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71800" y="2667000"/>
            <a:ext cx="6197599" cy="3733800"/>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p:cNvSpPr>
            <a:spLocks noGrp="1"/>
          </p:cNvSpPr>
          <p:nvPr>
            <p:ph type="sldNum" sz="quarter" idx="12"/>
          </p:nvPr>
        </p:nvSpPr>
        <p:spPr/>
        <p:txBody>
          <a:bodyPr/>
          <a:lstStyle/>
          <a:p>
            <a:fld id="{B6F15528-21DE-4FAA-801E-634DDDAF4B2B}" type="slidenum">
              <a:rPr lang="en-US" smtClean="0"/>
              <a:pPr/>
              <a:t>7</a:t>
            </a:fld>
            <a:endParaRPr lang="en-US"/>
          </a:p>
        </p:txBody>
      </p:sp>
    </p:spTree>
    <p:extLst>
      <p:ext uri="{BB962C8B-B14F-4D97-AF65-F5344CB8AC3E}">
        <p14:creationId xmlns:p14="http://schemas.microsoft.com/office/powerpoint/2010/main" val="315029009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7F2DF8-1170-5B15-26F5-3C9DC3C4E5AC}"/>
              </a:ext>
            </a:extLst>
          </p:cNvPr>
          <p:cNvSpPr>
            <a:spLocks noGrp="1"/>
          </p:cNvSpPr>
          <p:nvPr>
            <p:ph type="title" idx="4294967295"/>
          </p:nvPr>
        </p:nvSpPr>
        <p:spPr>
          <a:xfrm>
            <a:off x="1305560" y="457200"/>
            <a:ext cx="4572000" cy="609600"/>
          </a:xfrm>
        </p:spPr>
        <p:txBody>
          <a:bodyPr>
            <a:normAutofit fontScale="90000"/>
          </a:bodyPr>
          <a:lstStyle/>
          <a:p>
            <a:r>
              <a:rPr lang="en-US" b="1" dirty="0">
                <a:solidFill>
                  <a:schemeClr val="accent5">
                    <a:lumMod val="75000"/>
                  </a:schemeClr>
                </a:solidFill>
              </a:rPr>
              <a:t>Risk Factors for </a:t>
            </a:r>
            <a:r>
              <a:rPr lang="en-US" b="1" dirty="0" err="1" smtClean="0">
                <a:solidFill>
                  <a:schemeClr val="accent5">
                    <a:lumMod val="75000"/>
                  </a:schemeClr>
                </a:solidFill>
              </a:rPr>
              <a:t>STEMI</a:t>
            </a:r>
            <a:endParaRPr lang="en-IN" dirty="0">
              <a:solidFill>
                <a:schemeClr val="accent5">
                  <a:lumMod val="75000"/>
                </a:schemeClr>
              </a:solidFill>
            </a:endParaRPr>
          </a:p>
        </p:txBody>
      </p:sp>
      <p:sp>
        <p:nvSpPr>
          <p:cNvPr id="3" name="Content Placeholder 2">
            <a:extLst>
              <a:ext uri="{FF2B5EF4-FFF2-40B4-BE49-F238E27FC236}">
                <a16:creationId xmlns:a16="http://schemas.microsoft.com/office/drawing/2014/main" id="{1225B068-2531-5CBC-F5E0-77E3D0D16A8D}"/>
              </a:ext>
            </a:extLst>
          </p:cNvPr>
          <p:cNvSpPr>
            <a:spLocks noGrp="1"/>
          </p:cNvSpPr>
          <p:nvPr>
            <p:ph idx="4294967295"/>
          </p:nvPr>
        </p:nvSpPr>
        <p:spPr>
          <a:xfrm>
            <a:off x="1305560" y="1295399"/>
            <a:ext cx="5019040" cy="4953001"/>
          </a:xfrm>
        </p:spPr>
        <p:txBody>
          <a:bodyPr>
            <a:normAutofit/>
          </a:bodyPr>
          <a:lstStyle/>
          <a:p>
            <a:pPr>
              <a:lnSpc>
                <a:spcPct val="120000"/>
              </a:lnSpc>
              <a:spcBef>
                <a:spcPts val="300"/>
              </a:spcBef>
              <a:buFont typeface="Wingdings" panose="05000000000000000000" pitchFamily="2" charset="2"/>
              <a:buChar char="§"/>
            </a:pPr>
            <a:r>
              <a:rPr lang="en-US" sz="2200" b="1" dirty="0">
                <a:solidFill>
                  <a:srgbClr val="AC4B6A"/>
                </a:solidFill>
                <a:latin typeface="Arial" panose="020B0604020202020204" pitchFamily="34" charset="0"/>
                <a:cs typeface="Arial" panose="020B0604020202020204" pitchFamily="34" charset="0"/>
              </a:rPr>
              <a:t>Uncontrollable Factors:</a:t>
            </a:r>
            <a:endParaRPr lang="en-US" sz="2200" dirty="0">
              <a:solidFill>
                <a:srgbClr val="AC4B6A"/>
              </a:solidFill>
              <a:latin typeface="Arial" panose="020B0604020202020204" pitchFamily="34" charset="0"/>
              <a:cs typeface="Arial" panose="020B0604020202020204" pitchFamily="34" charset="0"/>
            </a:endParaRPr>
          </a:p>
          <a:p>
            <a:pPr marL="742950" lvl="1" indent="-285750">
              <a:lnSpc>
                <a:spcPct val="120000"/>
              </a:lnSpc>
              <a:spcBef>
                <a:spcPts val="300"/>
              </a:spcBef>
              <a:buClr>
                <a:schemeClr val="accent1">
                  <a:lumMod val="75000"/>
                </a:schemeClr>
              </a:buClr>
              <a:buFont typeface="Arial" panose="020B0604020202020204" pitchFamily="34" charset="0"/>
              <a:buChar char="•"/>
            </a:pPr>
            <a:r>
              <a:rPr lang="en-US" sz="2200" dirty="0">
                <a:latin typeface="Arial" panose="020B0604020202020204" pitchFamily="34" charset="0"/>
                <a:cs typeface="Arial" panose="020B0604020202020204" pitchFamily="34" charset="0"/>
              </a:rPr>
              <a:t>Age (higher risk in older adults)</a:t>
            </a:r>
          </a:p>
          <a:p>
            <a:pPr marL="742950" lvl="1" indent="-285750">
              <a:lnSpc>
                <a:spcPct val="120000"/>
              </a:lnSpc>
              <a:spcBef>
                <a:spcPts val="300"/>
              </a:spcBef>
              <a:buClr>
                <a:schemeClr val="accent1">
                  <a:lumMod val="75000"/>
                </a:schemeClr>
              </a:buClr>
              <a:buFont typeface="Arial" panose="020B0604020202020204" pitchFamily="34" charset="0"/>
              <a:buChar char="•"/>
            </a:pPr>
            <a:r>
              <a:rPr lang="en-US" sz="2200" dirty="0">
                <a:latin typeface="Arial" panose="020B0604020202020204" pitchFamily="34" charset="0"/>
                <a:cs typeface="Arial" panose="020B0604020202020204" pitchFamily="34" charset="0"/>
              </a:rPr>
              <a:t>Family history of heart disease</a:t>
            </a:r>
          </a:p>
          <a:p>
            <a:pPr>
              <a:lnSpc>
                <a:spcPct val="120000"/>
              </a:lnSpc>
              <a:spcBef>
                <a:spcPts val="300"/>
              </a:spcBef>
              <a:buFont typeface="Wingdings" panose="05000000000000000000" pitchFamily="2" charset="2"/>
              <a:buChar char="§"/>
            </a:pPr>
            <a:r>
              <a:rPr lang="en-US" sz="2200" b="1" dirty="0">
                <a:solidFill>
                  <a:srgbClr val="AC4B6A"/>
                </a:solidFill>
                <a:latin typeface="Arial" panose="020B0604020202020204" pitchFamily="34" charset="0"/>
                <a:cs typeface="Arial" panose="020B0604020202020204" pitchFamily="34" charset="0"/>
              </a:rPr>
              <a:t>Controllable Factors:</a:t>
            </a:r>
            <a:endParaRPr lang="en-US" sz="2200" dirty="0">
              <a:solidFill>
                <a:srgbClr val="AC4B6A"/>
              </a:solidFill>
              <a:latin typeface="Arial" panose="020B0604020202020204" pitchFamily="34" charset="0"/>
              <a:cs typeface="Arial" panose="020B0604020202020204" pitchFamily="34" charset="0"/>
            </a:endParaRPr>
          </a:p>
          <a:p>
            <a:pPr marL="742950" lvl="1" indent="-285750">
              <a:lnSpc>
                <a:spcPct val="120000"/>
              </a:lnSpc>
              <a:spcBef>
                <a:spcPts val="300"/>
              </a:spcBef>
              <a:buClr>
                <a:schemeClr val="accent1">
                  <a:lumMod val="75000"/>
                </a:schemeClr>
              </a:buClr>
              <a:buFont typeface="Arial" panose="020B0604020202020204" pitchFamily="34" charset="0"/>
              <a:buChar char="•"/>
            </a:pPr>
            <a:r>
              <a:rPr lang="en-US" sz="2200" dirty="0">
                <a:latin typeface="Arial" panose="020B0604020202020204" pitchFamily="34" charset="0"/>
                <a:cs typeface="Arial" panose="020B0604020202020204" pitchFamily="34" charset="0"/>
              </a:rPr>
              <a:t>Smoking</a:t>
            </a:r>
          </a:p>
          <a:p>
            <a:pPr marL="742950" lvl="1" indent="-285750">
              <a:lnSpc>
                <a:spcPct val="120000"/>
              </a:lnSpc>
              <a:spcBef>
                <a:spcPts val="300"/>
              </a:spcBef>
              <a:buClr>
                <a:schemeClr val="accent1">
                  <a:lumMod val="75000"/>
                </a:schemeClr>
              </a:buClr>
              <a:buFont typeface="Arial" panose="020B0604020202020204" pitchFamily="34" charset="0"/>
              <a:buChar char="•"/>
            </a:pPr>
            <a:r>
              <a:rPr lang="en-US" sz="2200" dirty="0">
                <a:latin typeface="Arial" panose="020B0604020202020204" pitchFamily="34" charset="0"/>
                <a:cs typeface="Arial" panose="020B0604020202020204" pitchFamily="34" charset="0"/>
              </a:rPr>
              <a:t>High blood pressure</a:t>
            </a:r>
          </a:p>
          <a:p>
            <a:pPr marL="742950" lvl="1" indent="-285750">
              <a:lnSpc>
                <a:spcPct val="120000"/>
              </a:lnSpc>
              <a:spcBef>
                <a:spcPts val="300"/>
              </a:spcBef>
              <a:buClr>
                <a:schemeClr val="accent1">
                  <a:lumMod val="75000"/>
                </a:schemeClr>
              </a:buClr>
              <a:buFont typeface="Arial" panose="020B0604020202020204" pitchFamily="34" charset="0"/>
              <a:buChar char="•"/>
            </a:pPr>
            <a:r>
              <a:rPr lang="en-US" sz="2200" dirty="0">
                <a:latin typeface="Arial" panose="020B0604020202020204" pitchFamily="34" charset="0"/>
                <a:cs typeface="Arial" panose="020B0604020202020204" pitchFamily="34" charset="0"/>
              </a:rPr>
              <a:t>High cholesterol</a:t>
            </a:r>
          </a:p>
          <a:p>
            <a:pPr marL="742950" lvl="1" indent="-285750">
              <a:lnSpc>
                <a:spcPct val="120000"/>
              </a:lnSpc>
              <a:spcBef>
                <a:spcPts val="300"/>
              </a:spcBef>
              <a:buClr>
                <a:schemeClr val="accent1">
                  <a:lumMod val="75000"/>
                </a:schemeClr>
              </a:buClr>
              <a:buFont typeface="Arial" panose="020B0604020202020204" pitchFamily="34" charset="0"/>
              <a:buChar char="•"/>
            </a:pPr>
            <a:r>
              <a:rPr lang="en-US" sz="2200" dirty="0">
                <a:latin typeface="Arial" panose="020B0604020202020204" pitchFamily="34" charset="0"/>
                <a:cs typeface="Arial" panose="020B0604020202020204" pitchFamily="34" charset="0"/>
              </a:rPr>
              <a:t>Diabetes</a:t>
            </a:r>
          </a:p>
          <a:p>
            <a:pPr marL="742950" lvl="1" indent="-285750">
              <a:lnSpc>
                <a:spcPct val="120000"/>
              </a:lnSpc>
              <a:spcBef>
                <a:spcPts val="300"/>
              </a:spcBef>
              <a:buClr>
                <a:schemeClr val="accent1">
                  <a:lumMod val="75000"/>
                </a:schemeClr>
              </a:buClr>
              <a:buFont typeface="Arial" panose="020B0604020202020204" pitchFamily="34" charset="0"/>
              <a:buChar char="•"/>
            </a:pPr>
            <a:r>
              <a:rPr lang="en-US" sz="2200" dirty="0">
                <a:latin typeface="Arial" panose="020B0604020202020204" pitchFamily="34" charset="0"/>
                <a:cs typeface="Arial" panose="020B0604020202020204" pitchFamily="34" charset="0"/>
              </a:rPr>
              <a:t>Obesity</a:t>
            </a:r>
          </a:p>
          <a:p>
            <a:pPr marL="742950" lvl="1" indent="-285750">
              <a:lnSpc>
                <a:spcPct val="120000"/>
              </a:lnSpc>
              <a:spcBef>
                <a:spcPts val="300"/>
              </a:spcBef>
              <a:buClr>
                <a:schemeClr val="accent1">
                  <a:lumMod val="75000"/>
                </a:schemeClr>
              </a:buClr>
              <a:buFont typeface="Arial" panose="020B0604020202020204" pitchFamily="34" charset="0"/>
              <a:buChar char="•"/>
            </a:pPr>
            <a:r>
              <a:rPr lang="en-US" sz="2200" dirty="0">
                <a:latin typeface="Arial" panose="020B0604020202020204" pitchFamily="34" charset="0"/>
                <a:cs typeface="Arial" panose="020B0604020202020204" pitchFamily="34" charset="0"/>
              </a:rPr>
              <a:t>Lack of physical activity</a:t>
            </a:r>
          </a:p>
          <a:p>
            <a:pPr marL="742950" lvl="1" indent="-285750">
              <a:lnSpc>
                <a:spcPct val="120000"/>
              </a:lnSpc>
              <a:spcBef>
                <a:spcPts val="300"/>
              </a:spcBef>
              <a:buClr>
                <a:schemeClr val="accent1">
                  <a:lumMod val="75000"/>
                </a:schemeClr>
              </a:buClr>
              <a:buFont typeface="Arial" panose="020B0604020202020204" pitchFamily="34" charset="0"/>
              <a:buChar char="•"/>
            </a:pPr>
            <a:r>
              <a:rPr lang="en-US" sz="2200" dirty="0">
                <a:latin typeface="Arial" panose="020B0604020202020204" pitchFamily="34" charset="0"/>
                <a:cs typeface="Arial" panose="020B0604020202020204" pitchFamily="34" charset="0"/>
              </a:rPr>
              <a:t>Unhealthy </a:t>
            </a:r>
            <a:r>
              <a:rPr lang="en-US" sz="2200" dirty="0" smtClean="0">
                <a:latin typeface="Arial" panose="020B0604020202020204" pitchFamily="34" charset="0"/>
                <a:cs typeface="Arial" panose="020B0604020202020204" pitchFamily="34" charset="0"/>
              </a:rPr>
              <a:t>diet</a:t>
            </a:r>
            <a:endParaRPr lang="en-IN" sz="2200"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38423" y="1600200"/>
            <a:ext cx="6053578" cy="3769361"/>
          </a:xfrm>
          <a:prstGeom prst="rect">
            <a:avLst/>
          </a:prstGeom>
        </p:spPr>
      </p:pic>
      <p:sp>
        <p:nvSpPr>
          <p:cNvPr id="5" name="Slide Number Placeholder 4"/>
          <p:cNvSpPr>
            <a:spLocks noGrp="1"/>
          </p:cNvSpPr>
          <p:nvPr>
            <p:ph type="sldNum" sz="quarter" idx="12"/>
          </p:nvPr>
        </p:nvSpPr>
        <p:spPr/>
        <p:txBody>
          <a:bodyPr/>
          <a:lstStyle/>
          <a:p>
            <a:fld id="{B6F15528-21DE-4FAA-801E-634DDDAF4B2B}" type="slidenum">
              <a:rPr lang="en-US" smtClean="0"/>
              <a:pPr/>
              <a:t>8</a:t>
            </a:fld>
            <a:endParaRPr lang="en-US"/>
          </a:p>
        </p:txBody>
      </p:sp>
    </p:spTree>
    <p:extLst>
      <p:ext uri="{BB962C8B-B14F-4D97-AF65-F5344CB8AC3E}">
        <p14:creationId xmlns:p14="http://schemas.microsoft.com/office/powerpoint/2010/main" val="183342624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16BD45-650A-B385-239D-5D6DD3BFB080}"/>
              </a:ext>
            </a:extLst>
          </p:cNvPr>
          <p:cNvSpPr>
            <a:spLocks noGrp="1"/>
          </p:cNvSpPr>
          <p:nvPr>
            <p:ph type="title" idx="4294967295"/>
          </p:nvPr>
        </p:nvSpPr>
        <p:spPr>
          <a:xfrm>
            <a:off x="1066800" y="381000"/>
            <a:ext cx="4267200" cy="762635"/>
          </a:xfrm>
        </p:spPr>
        <p:txBody>
          <a:bodyPr>
            <a:normAutofit/>
          </a:bodyPr>
          <a:lstStyle/>
          <a:p>
            <a:r>
              <a:rPr lang="en-IN" b="1" dirty="0">
                <a:solidFill>
                  <a:srgbClr val="AC4B6A"/>
                </a:solidFill>
              </a:rPr>
              <a:t>Preventing </a:t>
            </a:r>
            <a:r>
              <a:rPr lang="en-IN" b="1" dirty="0" err="1" smtClean="0">
                <a:solidFill>
                  <a:srgbClr val="AC4B6A"/>
                </a:solidFill>
              </a:rPr>
              <a:t>STEMI</a:t>
            </a:r>
            <a:endParaRPr lang="en-IN" dirty="0">
              <a:solidFill>
                <a:srgbClr val="AC4B6A"/>
              </a:solidFill>
            </a:endParaRPr>
          </a:p>
        </p:txBody>
      </p:sp>
      <p:sp>
        <p:nvSpPr>
          <p:cNvPr id="3" name="Content Placeholder 2">
            <a:extLst>
              <a:ext uri="{FF2B5EF4-FFF2-40B4-BE49-F238E27FC236}">
                <a16:creationId xmlns:a16="http://schemas.microsoft.com/office/drawing/2014/main" id="{1FF2214B-6AAF-500D-5FEA-B3AA9ACE5DD4}"/>
              </a:ext>
            </a:extLst>
          </p:cNvPr>
          <p:cNvSpPr>
            <a:spLocks noGrp="1"/>
          </p:cNvSpPr>
          <p:nvPr>
            <p:ph idx="4294967295"/>
          </p:nvPr>
        </p:nvSpPr>
        <p:spPr>
          <a:xfrm>
            <a:off x="1066800" y="1148715"/>
            <a:ext cx="10363200" cy="3962400"/>
          </a:xfrm>
        </p:spPr>
        <p:txBody>
          <a:bodyPr>
            <a:normAutofit/>
          </a:bodyPr>
          <a:lstStyle/>
          <a:p>
            <a:pPr marL="447675" indent="-447675">
              <a:lnSpc>
                <a:spcPct val="150000"/>
              </a:lnSpc>
              <a:buClr>
                <a:srgbClr val="AC4B6A"/>
              </a:buClr>
              <a:buFont typeface="Wingdings" panose="05000000000000000000" pitchFamily="2" charset="2"/>
              <a:buChar char="§"/>
            </a:pPr>
            <a:r>
              <a:rPr lang="en-IN" sz="2400" b="1" dirty="0">
                <a:solidFill>
                  <a:schemeClr val="accent6">
                    <a:lumMod val="75000"/>
                  </a:schemeClr>
                </a:solidFill>
              </a:rPr>
              <a:t>Lifestyle Changes:</a:t>
            </a:r>
            <a:endParaRPr lang="en-IN" sz="2400" dirty="0">
              <a:solidFill>
                <a:schemeClr val="accent6">
                  <a:lumMod val="75000"/>
                </a:schemeClr>
              </a:solidFill>
            </a:endParaRPr>
          </a:p>
          <a:p>
            <a:pPr marL="447675" indent="-447675">
              <a:lnSpc>
                <a:spcPct val="150000"/>
              </a:lnSpc>
              <a:buClr>
                <a:srgbClr val="AC4B6A"/>
              </a:buClr>
              <a:buFont typeface="Wingdings" panose="05000000000000000000" pitchFamily="2" charset="2"/>
              <a:buChar char="§"/>
            </a:pPr>
            <a:r>
              <a:rPr lang="en-IN" sz="2400" b="1" dirty="0">
                <a:solidFill>
                  <a:srgbClr val="651E3E"/>
                </a:solidFill>
              </a:rPr>
              <a:t>Healthy Diet:</a:t>
            </a:r>
            <a:r>
              <a:rPr lang="en-IN" sz="2400" dirty="0">
                <a:solidFill>
                  <a:srgbClr val="651E3E"/>
                </a:solidFill>
              </a:rPr>
              <a:t> </a:t>
            </a:r>
            <a:r>
              <a:rPr lang="en-IN" sz="2400" dirty="0"/>
              <a:t>Eat a balanced diet rich in fruits, vegetables, and whole grains.</a:t>
            </a:r>
          </a:p>
          <a:p>
            <a:pPr marL="447675" indent="-447675">
              <a:lnSpc>
                <a:spcPct val="150000"/>
              </a:lnSpc>
              <a:buClr>
                <a:srgbClr val="AC4B6A"/>
              </a:buClr>
              <a:buFont typeface="Wingdings" panose="05000000000000000000" pitchFamily="2" charset="2"/>
              <a:buChar char="§"/>
            </a:pPr>
            <a:r>
              <a:rPr lang="en-IN" sz="2400" b="1" dirty="0">
                <a:solidFill>
                  <a:schemeClr val="accent5"/>
                </a:solidFill>
              </a:rPr>
              <a:t>Exercise:</a:t>
            </a:r>
            <a:r>
              <a:rPr lang="en-IN" sz="2400" dirty="0">
                <a:solidFill>
                  <a:schemeClr val="accent5"/>
                </a:solidFill>
              </a:rPr>
              <a:t> </a:t>
            </a:r>
            <a:r>
              <a:rPr lang="en-IN" sz="2400" dirty="0"/>
              <a:t>Regular physical activity (at least 30 minutes a day).</a:t>
            </a:r>
          </a:p>
          <a:p>
            <a:pPr marL="447675" indent="-447675">
              <a:lnSpc>
                <a:spcPct val="150000"/>
              </a:lnSpc>
              <a:buClr>
                <a:srgbClr val="AC4B6A"/>
              </a:buClr>
              <a:buFont typeface="Wingdings" panose="05000000000000000000" pitchFamily="2" charset="2"/>
              <a:buChar char="§"/>
            </a:pPr>
            <a:r>
              <a:rPr lang="en-IN" sz="2400" b="1" dirty="0">
                <a:solidFill>
                  <a:schemeClr val="accent2">
                    <a:lumMod val="75000"/>
                  </a:schemeClr>
                </a:solidFill>
              </a:rPr>
              <a:t>No Smoking:</a:t>
            </a:r>
            <a:r>
              <a:rPr lang="en-IN" sz="2400" dirty="0">
                <a:solidFill>
                  <a:schemeClr val="accent2">
                    <a:lumMod val="75000"/>
                  </a:schemeClr>
                </a:solidFill>
              </a:rPr>
              <a:t> </a:t>
            </a:r>
            <a:r>
              <a:rPr lang="en-IN" sz="2400" dirty="0"/>
              <a:t>Quit smoking and avoid second-hand smoke.</a:t>
            </a:r>
          </a:p>
          <a:p>
            <a:pPr marL="447675" indent="-447675">
              <a:lnSpc>
                <a:spcPct val="150000"/>
              </a:lnSpc>
              <a:buClr>
                <a:srgbClr val="AC4B6A"/>
              </a:buClr>
              <a:buFont typeface="Wingdings" panose="05000000000000000000" pitchFamily="2" charset="2"/>
              <a:buChar char="§"/>
            </a:pPr>
            <a:r>
              <a:rPr lang="en-IN" sz="2400" b="1" dirty="0">
                <a:solidFill>
                  <a:schemeClr val="accent4">
                    <a:lumMod val="50000"/>
                  </a:schemeClr>
                </a:solidFill>
              </a:rPr>
              <a:t>Weight Management:</a:t>
            </a:r>
            <a:r>
              <a:rPr lang="en-IN" sz="2400" dirty="0">
                <a:solidFill>
                  <a:schemeClr val="accent4">
                    <a:lumMod val="50000"/>
                  </a:schemeClr>
                </a:solidFill>
              </a:rPr>
              <a:t> </a:t>
            </a:r>
            <a:r>
              <a:rPr lang="en-IN" sz="2400" dirty="0"/>
              <a:t>Maintain a healthy weight.</a:t>
            </a:r>
          </a:p>
          <a:p>
            <a:pPr marL="447675" indent="-447675">
              <a:lnSpc>
                <a:spcPct val="150000"/>
              </a:lnSpc>
              <a:buClr>
                <a:srgbClr val="AC4B6A"/>
              </a:buClr>
              <a:buFont typeface="Wingdings" panose="05000000000000000000" pitchFamily="2" charset="2"/>
              <a:buChar char="§"/>
            </a:pPr>
            <a:r>
              <a:rPr lang="en-IN" sz="2400" b="1" dirty="0">
                <a:solidFill>
                  <a:srgbClr val="00B050"/>
                </a:solidFill>
              </a:rPr>
              <a:t>Regular Check-Ups:</a:t>
            </a:r>
            <a:r>
              <a:rPr lang="en-IN" sz="2400" dirty="0">
                <a:solidFill>
                  <a:srgbClr val="00B050"/>
                </a:solidFill>
              </a:rPr>
              <a:t> </a:t>
            </a:r>
            <a:r>
              <a:rPr lang="en-IN" sz="2400" dirty="0"/>
              <a:t>Monitor blood pressure, cholesterol levels, and diabetes</a:t>
            </a:r>
            <a:r>
              <a:rPr lang="en-IN" sz="2400" dirty="0" smtClean="0"/>
              <a:t>.</a:t>
            </a:r>
            <a:endParaRPr lang="en-IN"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9</a:t>
            </a:fld>
            <a:endParaRPr lang="en-US"/>
          </a:p>
        </p:txBody>
      </p:sp>
    </p:spTree>
    <p:extLst>
      <p:ext uri="{BB962C8B-B14F-4D97-AF65-F5344CB8AC3E}">
        <p14:creationId xmlns:p14="http://schemas.microsoft.com/office/powerpoint/2010/main" val="4209233890"/>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909</TotalTime>
  <Words>1743</Words>
  <Application>Microsoft Office PowerPoint</Application>
  <PresentationFormat>Widescreen</PresentationFormat>
  <Paragraphs>316</Paragraphs>
  <Slides>52</Slides>
  <Notes>7</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52</vt:i4>
      </vt:variant>
    </vt:vector>
  </HeadingPairs>
  <TitlesOfParts>
    <vt:vector size="61" baseType="lpstr">
      <vt:lpstr>Arial</vt:lpstr>
      <vt:lpstr>Arial Black</vt:lpstr>
      <vt:lpstr>Bahnschrift</vt:lpstr>
      <vt:lpstr>Calibri</vt:lpstr>
      <vt:lpstr>Corbel</vt:lpstr>
      <vt:lpstr>Nirmala UI</vt:lpstr>
      <vt:lpstr>Times New Roman</vt:lpstr>
      <vt:lpstr>Wingdings</vt:lpstr>
      <vt:lpstr>Office Theme</vt:lpstr>
      <vt:lpstr>PowerPoint Presentation</vt:lpstr>
      <vt:lpstr>PowerPoint Presentation</vt:lpstr>
      <vt:lpstr>Understanding STEMI (ST-Elevation Myocardial Infarction)</vt:lpstr>
      <vt:lpstr>Definition</vt:lpstr>
      <vt:lpstr>How Does STEMI Occur?</vt:lpstr>
      <vt:lpstr>Signs and Symptoms of STEMI</vt:lpstr>
      <vt:lpstr>Recognizing Symptoms Early</vt:lpstr>
      <vt:lpstr>Risk Factors for STEMI</vt:lpstr>
      <vt:lpstr>Preventing STEMI</vt:lpstr>
      <vt:lpstr>Immediate Actions During STEMI</vt:lpstr>
      <vt:lpstr>Long-Term Management Post-STEMI</vt:lpstr>
      <vt:lpstr>Conclusion</vt:lpstr>
      <vt:lpstr>Chest Pain of STEMI</vt:lpstr>
      <vt:lpstr>Associated Symptoms</vt:lpstr>
      <vt:lpstr>High Risk Individuals</vt:lpstr>
      <vt:lpstr>Background</vt:lpstr>
      <vt:lpstr>PowerPoint Presentation</vt:lpstr>
      <vt:lpstr>PowerPoint Presentation</vt:lpstr>
      <vt:lpstr>PowerPoint Presentation</vt:lpstr>
      <vt:lpstr>PowerPoint Presentation</vt:lpstr>
      <vt:lpstr>Signs and Symptoms</vt:lpstr>
      <vt:lpstr>Challenges For STEMI System of Care In India</vt:lpstr>
      <vt:lpstr>PowerPoint Presentation</vt:lpstr>
      <vt:lpstr>Why This Approach Has To Be Stressed So Much?</vt:lpstr>
      <vt:lpstr>PowerPoint Presentation</vt:lpstr>
      <vt:lpstr>Prevalence of STEMI in India</vt:lpstr>
      <vt:lpstr>Annual Deaths Due to STEMI in India</vt:lpstr>
      <vt:lpstr>Need of the Hour</vt:lpstr>
      <vt:lpstr>PowerPoint Presentation</vt:lpstr>
      <vt:lpstr>Economic Impact</vt:lpstr>
      <vt:lpstr>Dorairaj Prabhakaran, Panniyammakal Jeemon and Ambuj Roy Circulation. 2016;133:1605–1620</vt:lpstr>
      <vt:lpstr>Overview </vt:lpstr>
      <vt:lpstr>PowerPoint Presentation</vt:lpstr>
      <vt:lpstr>PowerPoint Presentation</vt:lpstr>
      <vt:lpstr>PowerPoint Presentation</vt:lpstr>
      <vt:lpstr>Why UP needs a STEMI cardiac care network </vt:lpstr>
      <vt:lpstr>Proposed PI Strategy Model for Uttar Pradesh</vt:lpstr>
      <vt:lpstr>PowerPoint Presentation</vt:lpstr>
      <vt:lpstr>District Wise Cases from baseline</vt:lpstr>
      <vt:lpstr>Intervention Phase ICMR- STEMI ACT Six Monthly Report- Varanasi District 25-12-2023 to 19-07-2024</vt:lpstr>
      <vt:lpstr>Spoke wise thrombolysis status in last 6 months</vt:lpstr>
      <vt:lpstr>ECG Demonstration</vt:lpstr>
      <vt:lpstr>PowerPoint Presentation</vt:lpstr>
      <vt:lpstr>Characteristics of a Thrombolytic Hub</vt:lpstr>
      <vt:lpstr>Training given to MO and Paramedical staff during baseline and intervention phase</vt:lpstr>
      <vt:lpstr>PowerPoint Presentation</vt:lpstr>
      <vt:lpstr>PowerPoint Presentation</vt:lpstr>
      <vt:lpstr>PowerPoint Presentation</vt:lpstr>
      <vt:lpstr>PowerPoint Presentation</vt:lpstr>
      <vt:lpstr>PowerPoint Presentation</vt:lpstr>
      <vt:lpstr>PowerPoint Presentation</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acer</dc:creator>
  <cp:lastModifiedBy>abhishek sahu</cp:lastModifiedBy>
  <cp:revision>166</cp:revision>
  <dcterms:created xsi:type="dcterms:W3CDTF">2006-08-16T00:00:00Z</dcterms:created>
  <dcterms:modified xsi:type="dcterms:W3CDTF">2024-07-30T11:24:46Z</dcterms:modified>
</cp:coreProperties>
</file>