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397" r:id="rId5"/>
    <p:sldId id="398" r:id="rId6"/>
    <p:sldId id="292" r:id="rId7"/>
    <p:sldId id="293" r:id="rId8"/>
    <p:sldId id="294" r:id="rId9"/>
    <p:sldId id="295" r:id="rId10"/>
    <p:sldId id="392" r:id="rId11"/>
    <p:sldId id="394" r:id="rId12"/>
    <p:sldId id="395" r:id="rId13"/>
    <p:sldId id="396" r:id="rId14"/>
    <p:sldId id="393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 MOHAN MISHRA" userId="5bd08ee1718d8101" providerId="LiveId" clId="{7858A41F-D8B8-4180-9C82-F0B8ED21B93D}"/>
    <pc:docChg chg="modSld">
      <pc:chgData name="AMAN MOHAN MISHRA" userId="5bd08ee1718d8101" providerId="LiveId" clId="{7858A41F-D8B8-4180-9C82-F0B8ED21B93D}" dt="2024-02-20T04:53:40.308" v="0" actId="122"/>
      <pc:docMkLst>
        <pc:docMk/>
      </pc:docMkLst>
      <pc:sldChg chg="modSp mod">
        <pc:chgData name="AMAN MOHAN MISHRA" userId="5bd08ee1718d8101" providerId="LiveId" clId="{7858A41F-D8B8-4180-9C82-F0B8ED21B93D}" dt="2024-02-20T04:53:40.308" v="0" actId="122"/>
        <pc:sldMkLst>
          <pc:docMk/>
          <pc:sldMk cId="0" sldId="392"/>
        </pc:sldMkLst>
        <pc:spChg chg="mod">
          <ac:chgData name="AMAN MOHAN MISHRA" userId="5bd08ee1718d8101" providerId="LiveId" clId="{7858A41F-D8B8-4180-9C82-F0B8ED21B93D}" dt="2024-02-20T04:53:40.308" v="0" actId="122"/>
          <ac:spMkLst>
            <pc:docMk/>
            <pc:sldMk cId="0" sldId="39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A4844-26AF-4993-BB7F-EEDFE7FDD6BE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C0C19-6110-40AA-B86E-F176F963C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07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5AA9A-5DDA-4A86-B9C9-874C8C955A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0255-D381-2ED4-DB79-A036F5081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2112F-1E66-1297-710F-5CDB92CEE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5D8C7-9ADF-2D5E-5FE0-C2319879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CDF7-74FD-73BE-AEDE-C353B924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F42C-B943-0223-4033-AA8DD313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754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E43B-81CE-44E7-2112-094D1C76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27708-10F3-42B5-3AD3-1A1877BCC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17B93-2A5E-BB91-A520-831CC987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69D55-1523-8FE5-C903-6E2622AF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F9CEF-618D-2295-529E-29E927774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84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C7094-6741-EEEA-609B-A76AA7E8D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B25C4-42F6-336D-4282-22283C87B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6E218-94BD-825F-F112-7714AB33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38C7A-B02A-ED20-6C48-92985F09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D0EE8-F17C-308D-4C02-C43D6419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40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7817-17B0-2CE9-DB7C-AD897684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00446-A571-7582-3446-8FC5AFF7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9F450-7364-E587-75FF-8DB2A229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10031-C605-E180-616E-E25B1C28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D1227-9B4B-429A-0CFB-560C1628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7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5B09-252C-5C7B-5052-4DEC82017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C8480-DE2F-9E82-AA13-589A9E86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6E732-B913-950C-E680-35367C74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42AE1-021D-AA97-6663-20FE1BA8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60E6-5A67-2A29-9226-AA1E1F44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4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9985-0B4E-A2B8-4F95-2B5AC5B6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AF5F4-DF6E-4A66-D680-A89B75A2E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3F45A-5564-9DE3-DDC2-670A56A51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C6618-FEB2-8324-E4BC-A0D9D704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8196A-1CB2-4009-73ED-6A7D7BEF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0489-9186-CF8C-3F83-494893D6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74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117F-D65A-EF16-8634-1D750DA1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CD725-A861-74C0-5319-B583044C6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C5C61-FBC5-9261-F01E-FF425F87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9700A-EF0C-35D9-1878-44DCEBF7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20A9E-6684-880D-02DB-1BA0229B9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90D2B-4C6A-26FF-C5D9-3D68BF74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1C2F0-286A-9063-3D4F-7726BF47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F3C15-82DB-ED83-DF95-DB0E6E69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83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D7FD-9086-5D40-EE80-5E11ABF1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DC508-DFEE-D3DD-39C4-5F51C529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BACCD-23EC-B3A3-794C-EC50EB98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F042D-7EC3-8CA3-7DA5-8A1BF9DC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87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18302-603B-28F0-F9E8-2A14E651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42DCB-8344-D2D4-8B59-59D28D5B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CB81C-53AF-C7B7-9C3F-B2F70078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7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8B3-6243-39B2-FF96-F9204BD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F217-76B4-2B93-F8F8-EDD43FEA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5CC6E-603D-CB6A-CEAB-730E0B60B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4100E-FAC0-A30A-A925-8BB88973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8A936-4CD6-28A1-5E89-38A8BB57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92002-0D47-ADCB-47A3-A40BB121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70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FE82-EBB6-7E52-35CD-77D67B12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0E3C3-46FC-36B5-8525-643D365CF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66E97-581A-F3D9-20DE-BED6670E0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E0AF-E815-DCCA-871A-94224373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C9C68-CF1B-398B-7BD0-6A7358C2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BC00F-0A3F-80C3-124E-C21A85315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6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484067-5009-1382-DA21-02345942F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C3D0C-5E8F-8E98-2D91-BA92D6AB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7453D-0477-CCCB-AFFA-07CB6A7E3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1BB9F-FA7F-46DB-B751-8E09485A250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8594F-D988-3D9F-96AE-3558933DE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A327-5E70-3CDA-767A-DF5A0E841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5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B347-44D6-BF37-CFDD-F690AB7B4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58282"/>
            <a:ext cx="9308841" cy="2387600"/>
          </a:xfrm>
        </p:spPr>
        <p:txBody>
          <a:bodyPr>
            <a:normAutofit fontScale="90000"/>
          </a:bodyPr>
          <a:lstStyle/>
          <a:p>
            <a:r>
              <a:rPr lang="en-US" sz="6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Reduction in burden of General Patients in specialist   OPD's in district hospital.</a:t>
            </a:r>
            <a:endParaRPr lang="en-IN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0492FAA-4A8C-2C78-64D9-B541398CC2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83"/>
          <a:stretch/>
        </p:blipFill>
        <p:spPr>
          <a:xfrm>
            <a:off x="7586284" y="315419"/>
            <a:ext cx="941074" cy="8723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D20BCA-3F2B-F20B-17BA-59EF13B88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021" y="133638"/>
            <a:ext cx="2792979" cy="1265196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BBD2D69-4262-6EA7-B3DB-C6A5E28DD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C2AAD8-1F34-F3CD-0B21-4477D6A3486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4272" y="345579"/>
            <a:ext cx="914400" cy="760730"/>
          </a:xfrm>
          <a:prstGeom prst="rect">
            <a:avLst/>
          </a:prstGeom>
        </p:spPr>
      </p:pic>
      <p:pic>
        <p:nvPicPr>
          <p:cNvPr id="10" name="Picture 9" descr="Shape  Description automatically generated with low confidence">
            <a:extLst>
              <a:ext uri="{FF2B5EF4-FFF2-40B4-BE49-F238E27FC236}">
                <a16:creationId xmlns:a16="http://schemas.microsoft.com/office/drawing/2014/main" id="{B3C8C0FD-4CE3-11C0-5D06-3F12F02902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15" y="340666"/>
            <a:ext cx="825955" cy="8259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D9E390-6626-7D1E-A7C7-15AD90313CA6}"/>
              </a:ext>
            </a:extLst>
          </p:cNvPr>
          <p:cNvSpPr txBox="1"/>
          <p:nvPr/>
        </p:nvSpPr>
        <p:spPr>
          <a:xfrm>
            <a:off x="2976464" y="4279861"/>
            <a:ext cx="8369559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C00000"/>
                </a:solidFill>
              </a:rPr>
              <a:t>TEAM 1 :-</a:t>
            </a:r>
            <a:r>
              <a:rPr lang="en-US" sz="2000" dirty="0"/>
              <a:t>	</a:t>
            </a:r>
            <a:endParaRPr lang="en-IN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Jai Narayan Singh , Sen. Con.</a:t>
            </a:r>
            <a:r>
              <a:rPr lang="en-IN" sz="1800" b="0" i="0" u="none" strike="noStrike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VRD Hosp. </a:t>
            </a:r>
            <a:r>
              <a:rPr lang="en-IN" sz="1800" b="0" i="0" u="none" strike="noStrike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Lko</a:t>
            </a:r>
            <a:endParaRPr lang="en-IN" sz="1800" b="0" i="0" u="none" strike="noStrike" baseline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Shashi Kant Verma , ACMO </a:t>
            </a:r>
            <a:r>
              <a:rPr lang="en-IN" sz="1800" b="0" i="0" u="none" strike="noStrike" baseline="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Mahoba</a:t>
            </a:r>
            <a:endParaRPr lang="en-IN" sz="1800" b="0" i="0" u="none" strike="noStrike" baseline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Narendra Kumar Jain,  ACMO, Jhansi</a:t>
            </a: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Chandan Singh Negi </a:t>
            </a:r>
            <a:r>
              <a:rPr lang="en-IN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, Sen. Con., DH </a:t>
            </a:r>
            <a:r>
              <a:rPr lang="en-IN" sz="18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Etawaha</a:t>
            </a:r>
            <a:r>
              <a:rPr lang="en-IN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IN" sz="1800" b="0" i="0" u="none" strike="noStrike" baseline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Sunil Kumar Shukla , CMS DCH </a:t>
            </a:r>
            <a:r>
              <a:rPr lang="en-IN" sz="1800" b="0" i="0" u="none" strike="noStrike" baseline="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Kausambi</a:t>
            </a:r>
            <a:endParaRPr lang="en-IN" sz="1800" b="0" i="0" u="none" strike="noStrike" baseline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			Dr Mukesh Kumar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, </a:t>
            </a:r>
            <a:r>
              <a:rPr lang="en-IN" sz="1800" b="0" i="0" u="none" strike="noStrike" baseline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ENT Surg. DH Banda</a:t>
            </a:r>
            <a:endParaRPr lang="en-IN" sz="2000" b="0" i="0" u="none" strike="noStrike" baseline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9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98579" y="74031"/>
            <a:ext cx="11625941" cy="943007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anose="02020603050405020304" pitchFamily="18" charset="0"/>
                <a:cs typeface="Aparajita" panose="02020603050405020304" pitchFamily="18" charset="0"/>
              </a:rPr>
              <a:t>SWOT Analysis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91455842"/>
              </p:ext>
            </p:extLst>
          </p:nvPr>
        </p:nvGraphicFramePr>
        <p:xfrm>
          <a:off x="298580" y="1102561"/>
          <a:ext cx="11625942" cy="515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0099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Strength</a:t>
                      </a:r>
                    </a:p>
                    <a:p>
                      <a:pPr algn="ctr"/>
                      <a:endParaRPr lang="en-US" sz="2000" u="sng" dirty="0">
                        <a:solidFill>
                          <a:srgbClr val="002060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Establishment of HWC done already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Infrastructure in periphery is good 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Teleconsultation already started</a:t>
                      </a:r>
                      <a:endParaRPr lang="en-US" sz="2400" dirty="0">
                        <a:solidFill>
                          <a:srgbClr val="002060"/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A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u="sng" kern="120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Weakness</a:t>
                      </a:r>
                    </a:p>
                    <a:p>
                      <a:pPr marL="0" algn="ctr" defTabSz="914400" rtl="0" eaLnBrk="1" latinLnBrk="0" hangingPunct="1"/>
                      <a:endParaRPr lang="en-US" sz="1400" b="1" u="sng" kern="1200" dirty="0">
                        <a:solidFill>
                          <a:srgbClr val="002060"/>
                        </a:solidFill>
                        <a:latin typeface="Aparajita" panose="02020603050405020304" pitchFamily="18" charset="0"/>
                        <a:ea typeface="+mn-ea"/>
                        <a:cs typeface="Aparajita" panose="02020603050405020304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manpower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Engagement of specialist doctors in VIP duty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managerial staff for managing non clinical activities.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7561">
                <a:tc>
                  <a:txBody>
                    <a:bodyPr/>
                    <a:lstStyle/>
                    <a:p>
                      <a:pPr algn="ctr"/>
                      <a:r>
                        <a:rPr lang="en-US" sz="2400" b="1" u="sng" kern="120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Opportunities</a:t>
                      </a:r>
                    </a:p>
                    <a:p>
                      <a:pPr algn="ctr"/>
                      <a:endParaRPr lang="en-US" sz="2400" b="1" u="sng" kern="1200" dirty="0">
                        <a:solidFill>
                          <a:srgbClr val="002060"/>
                        </a:solidFill>
                        <a:latin typeface="Aparajita" panose="02020603050405020304" pitchFamily="18" charset="0"/>
                        <a:ea typeface="+mn-ea"/>
                        <a:cs typeface="Aparajita" panose="02020603050405020304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Quality of patient care will be Improved leads to higher patient satisfaction score.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Easier assessment for Need based specialized clinical care.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Specialized treatment will be available for all needy patients leads to reduce of out of pocket expenditure of pt.</a:t>
                      </a:r>
                      <a:endParaRPr lang="en-US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u="sng" kern="1200" dirty="0">
                          <a:solidFill>
                            <a:srgbClr val="002060"/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Threats</a:t>
                      </a:r>
                    </a:p>
                    <a:p>
                      <a:pPr marL="0" algn="ctr" defTabSz="914400" rtl="0" eaLnBrk="1" latinLnBrk="0" hangingPunct="1"/>
                      <a:endParaRPr lang="en-US" sz="2400" b="1" u="sng" kern="1200" dirty="0">
                        <a:solidFill>
                          <a:srgbClr val="002060"/>
                        </a:solidFill>
                        <a:latin typeface="Aparajita" panose="02020603050405020304" pitchFamily="18" charset="0"/>
                        <a:ea typeface="+mn-ea"/>
                        <a:cs typeface="Aparajita" panose="02020603050405020304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kern="12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Patient resistance 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kern="12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Confusion based communication gap may create </a:t>
                      </a: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en-US" sz="2400" b="1" kern="12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parajita" panose="02020603050405020304" pitchFamily="18" charset="0"/>
                          <a:ea typeface="+mn-ea"/>
                          <a:cs typeface="Aparajita" panose="02020603050405020304" pitchFamily="18" charset="0"/>
                        </a:rPr>
                        <a:t>Negative publicity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B0FCDD8-186C-50FF-40C5-E186193658FA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6749CE-79C8-05E6-AB40-318342C64569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F213D8-2190-A24E-276A-8FC5765DF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7850"/>
              </p:ext>
            </p:extLst>
          </p:nvPr>
        </p:nvGraphicFramePr>
        <p:xfrm>
          <a:off x="149290" y="101843"/>
          <a:ext cx="11831214" cy="6315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562">
                  <a:extLst>
                    <a:ext uri="{9D8B030D-6E8A-4147-A177-3AD203B41FA5}">
                      <a16:colId xmlns:a16="http://schemas.microsoft.com/office/drawing/2014/main" val="3274525446"/>
                    </a:ext>
                  </a:extLst>
                </a:gridCol>
                <a:gridCol w="3269154">
                  <a:extLst>
                    <a:ext uri="{9D8B030D-6E8A-4147-A177-3AD203B41FA5}">
                      <a16:colId xmlns:a16="http://schemas.microsoft.com/office/drawing/2014/main" val="1623907383"/>
                    </a:ext>
                  </a:extLst>
                </a:gridCol>
                <a:gridCol w="2365834">
                  <a:extLst>
                    <a:ext uri="{9D8B030D-6E8A-4147-A177-3AD203B41FA5}">
                      <a16:colId xmlns:a16="http://schemas.microsoft.com/office/drawing/2014/main" val="1259596902"/>
                    </a:ext>
                  </a:extLst>
                </a:gridCol>
                <a:gridCol w="2083162">
                  <a:extLst>
                    <a:ext uri="{9D8B030D-6E8A-4147-A177-3AD203B41FA5}">
                      <a16:colId xmlns:a16="http://schemas.microsoft.com/office/drawing/2014/main" val="1567058057"/>
                    </a:ext>
                  </a:extLst>
                </a:gridCol>
                <a:gridCol w="1147069">
                  <a:extLst>
                    <a:ext uri="{9D8B030D-6E8A-4147-A177-3AD203B41FA5}">
                      <a16:colId xmlns:a16="http://schemas.microsoft.com/office/drawing/2014/main" val="3373746652"/>
                    </a:ext>
                  </a:extLst>
                </a:gridCol>
                <a:gridCol w="2179433">
                  <a:extLst>
                    <a:ext uri="{9D8B030D-6E8A-4147-A177-3AD203B41FA5}">
                      <a16:colId xmlns:a16="http://schemas.microsoft.com/office/drawing/2014/main" val="859935014"/>
                    </a:ext>
                  </a:extLst>
                </a:gridCol>
              </a:tblGrid>
              <a:tr h="59208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Gap Analysis Report and Action Plan Group - 1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6811453"/>
                  </a:ext>
                </a:extLst>
              </a:tr>
              <a:tr h="73184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S.N.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Gap Statement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Root Cause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Action proposed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Level of intervention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Responsibility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952950"/>
                  </a:ext>
                </a:extLst>
              </a:tr>
              <a:tr h="635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dirty="0"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Engagement of doctors in NP at CHCs &amp; PHCs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Shortage</a:t>
                      </a:r>
                      <a:r>
                        <a:rPr lang="en-IN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of </a:t>
                      </a:r>
                      <a:r>
                        <a:rPr lang="en-IN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Docors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Recruitment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through state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496698"/>
                  </a:ext>
                </a:extLst>
              </a:tr>
              <a:tr h="73184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Space – </a:t>
                      </a:r>
                      <a:b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Same OPD room use by Sr &amp; Jr doctor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Space 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Rooms rearrangements will be done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Facility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CMS DH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412932"/>
                  </a:ext>
                </a:extLst>
              </a:tr>
              <a:tr h="63589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Non Availability of Specialist in Periphery </a:t>
                      </a:r>
                      <a:endParaRPr lang="en-IN" sz="2000" b="0" i="0" u="none" strike="noStrike" dirty="0">
                        <a:solidFill>
                          <a:schemeClr val="tx1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doctors in state level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Demand should be generated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279202"/>
                  </a:ext>
                </a:extLst>
              </a:tr>
              <a:tr h="105693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n-IN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Higher no of patients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education/ Economic status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Awareness campaigns , IEC, BCC should be implemented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District/Block/Villages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Whole health team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067362"/>
                  </a:ext>
                </a:extLst>
              </a:tr>
              <a:tr h="105693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Patients Behavior Issues</a:t>
                      </a:r>
                      <a:b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Mind set to meet only senior doctor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Social myths and taboos/ Economic status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Awareness campaigns , IEC, BCC should be implemented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District/Block/Villages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Whole health team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770035"/>
                  </a:ext>
                </a:extLst>
              </a:tr>
              <a:tr h="87435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VIP Culture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Social status 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 action proposed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5022" marR="5022" marT="5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0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112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5412F7-CDE1-044D-8139-699F8C25E534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78E18C6-F274-FCB4-BA59-4519F6B1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024222"/>
              </p:ext>
            </p:extLst>
          </p:nvPr>
        </p:nvGraphicFramePr>
        <p:xfrm>
          <a:off x="111967" y="83979"/>
          <a:ext cx="11961847" cy="1058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248">
                  <a:extLst>
                    <a:ext uri="{9D8B030D-6E8A-4147-A177-3AD203B41FA5}">
                      <a16:colId xmlns:a16="http://schemas.microsoft.com/office/drawing/2014/main" val="3546176192"/>
                    </a:ext>
                  </a:extLst>
                </a:gridCol>
                <a:gridCol w="3067626">
                  <a:extLst>
                    <a:ext uri="{9D8B030D-6E8A-4147-A177-3AD203B41FA5}">
                      <a16:colId xmlns:a16="http://schemas.microsoft.com/office/drawing/2014/main" val="3683399938"/>
                    </a:ext>
                  </a:extLst>
                </a:gridCol>
                <a:gridCol w="2134618">
                  <a:extLst>
                    <a:ext uri="{9D8B030D-6E8A-4147-A177-3AD203B41FA5}">
                      <a16:colId xmlns:a16="http://schemas.microsoft.com/office/drawing/2014/main" val="2909299134"/>
                    </a:ext>
                  </a:extLst>
                </a:gridCol>
                <a:gridCol w="2601122">
                  <a:extLst>
                    <a:ext uri="{9D8B030D-6E8A-4147-A177-3AD203B41FA5}">
                      <a16:colId xmlns:a16="http://schemas.microsoft.com/office/drawing/2014/main" val="570997469"/>
                    </a:ext>
                  </a:extLst>
                </a:gridCol>
                <a:gridCol w="1159735">
                  <a:extLst>
                    <a:ext uri="{9D8B030D-6E8A-4147-A177-3AD203B41FA5}">
                      <a16:colId xmlns:a16="http://schemas.microsoft.com/office/drawing/2014/main" val="1616353557"/>
                    </a:ext>
                  </a:extLst>
                </a:gridCol>
                <a:gridCol w="2203498">
                  <a:extLst>
                    <a:ext uri="{9D8B030D-6E8A-4147-A177-3AD203B41FA5}">
                      <a16:colId xmlns:a16="http://schemas.microsoft.com/office/drawing/2014/main" val="3710195455"/>
                    </a:ext>
                  </a:extLst>
                </a:gridCol>
              </a:tblGrid>
              <a:tr h="50394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Gap Analysis Report and Action Plan Group - 1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192250"/>
                  </a:ext>
                </a:extLst>
              </a:tr>
              <a:tr h="50384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S.N.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Gap Statement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Root Cause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Action proposed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Level of intervention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Responsibility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12015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26E6B5-AF30-F1C9-F4A2-7BBEC982E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32268"/>
              </p:ext>
            </p:extLst>
          </p:nvPr>
        </p:nvGraphicFramePr>
        <p:xfrm>
          <a:off x="111966" y="1124744"/>
          <a:ext cx="11961846" cy="5340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248">
                  <a:extLst>
                    <a:ext uri="{9D8B030D-6E8A-4147-A177-3AD203B41FA5}">
                      <a16:colId xmlns:a16="http://schemas.microsoft.com/office/drawing/2014/main" val="1835751358"/>
                    </a:ext>
                  </a:extLst>
                </a:gridCol>
                <a:gridCol w="3067627">
                  <a:extLst>
                    <a:ext uri="{9D8B030D-6E8A-4147-A177-3AD203B41FA5}">
                      <a16:colId xmlns:a16="http://schemas.microsoft.com/office/drawing/2014/main" val="3718156250"/>
                    </a:ext>
                  </a:extLst>
                </a:gridCol>
                <a:gridCol w="2134616">
                  <a:extLst>
                    <a:ext uri="{9D8B030D-6E8A-4147-A177-3AD203B41FA5}">
                      <a16:colId xmlns:a16="http://schemas.microsoft.com/office/drawing/2014/main" val="310285206"/>
                    </a:ext>
                  </a:extLst>
                </a:gridCol>
                <a:gridCol w="2601122">
                  <a:extLst>
                    <a:ext uri="{9D8B030D-6E8A-4147-A177-3AD203B41FA5}">
                      <a16:colId xmlns:a16="http://schemas.microsoft.com/office/drawing/2014/main" val="950056399"/>
                    </a:ext>
                  </a:extLst>
                </a:gridCol>
                <a:gridCol w="1159735">
                  <a:extLst>
                    <a:ext uri="{9D8B030D-6E8A-4147-A177-3AD203B41FA5}">
                      <a16:colId xmlns:a16="http://schemas.microsoft.com/office/drawing/2014/main" val="3021624628"/>
                    </a:ext>
                  </a:extLst>
                </a:gridCol>
                <a:gridCol w="2203498">
                  <a:extLst>
                    <a:ext uri="{9D8B030D-6E8A-4147-A177-3AD203B41FA5}">
                      <a16:colId xmlns:a16="http://schemas.microsoft.com/office/drawing/2014/main" val="169604463"/>
                    </a:ext>
                  </a:extLst>
                </a:gridCol>
              </a:tblGrid>
              <a:tr h="80014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7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Wants to consult even in small issues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awareness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Awareness, IEC, BCC should be implemented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District/Block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Whole health team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890090"/>
                  </a:ext>
                </a:extLst>
              </a:tr>
              <a:tr h="10490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8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More than 80% Patients want to come in prime hours (Between 10-12 Noon)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awareness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Awareness, IEC, BCC should be implemented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District/Block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Whole health team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253251"/>
                  </a:ext>
                </a:extLst>
              </a:tr>
              <a:tr h="75755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9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 policy/ hierarchy for the consultation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Policy not framed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Local intervention required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District/Block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69472"/>
                  </a:ext>
                </a:extLst>
              </a:tr>
              <a:tr h="7127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Junior doctors should be appointed in DH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Request has been raised for the policy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228184"/>
                  </a:ext>
                </a:extLst>
              </a:tr>
              <a:tr h="7761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11</a:t>
                      </a: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Screening of Patients</a:t>
                      </a:r>
                      <a:b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not done,  patient not send in Proper OPD Room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training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Instructions and trainings  will be given to RSK Operator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Facility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CMS DH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866569"/>
                  </a:ext>
                </a:extLst>
              </a:tr>
              <a:tr h="9191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12</a:t>
                      </a:r>
                    </a:p>
                  </a:txBody>
                  <a:tcPr marL="6269" marR="6269" marT="62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Irrational  Referrals</a:t>
                      </a:r>
                      <a:b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Intra Hospital</a:t>
                      </a:r>
                      <a:b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From CHC / PHC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awareness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 sound referral system should be framed at District level , group creation, referral audit will be done on regular basis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CMO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2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11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B418ED-1794-E938-7779-6A9EFFF213E3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7FC67A-3F52-B3A8-84E3-BA51C885B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68895"/>
              </p:ext>
            </p:extLst>
          </p:nvPr>
        </p:nvGraphicFramePr>
        <p:xfrm>
          <a:off x="121297" y="65317"/>
          <a:ext cx="11933850" cy="630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3387">
                  <a:extLst>
                    <a:ext uri="{9D8B030D-6E8A-4147-A177-3AD203B41FA5}">
                      <a16:colId xmlns:a16="http://schemas.microsoft.com/office/drawing/2014/main" val="1367314583"/>
                    </a:ext>
                  </a:extLst>
                </a:gridCol>
                <a:gridCol w="2793381">
                  <a:extLst>
                    <a:ext uri="{9D8B030D-6E8A-4147-A177-3AD203B41FA5}">
                      <a16:colId xmlns:a16="http://schemas.microsoft.com/office/drawing/2014/main" val="2522409968"/>
                    </a:ext>
                  </a:extLst>
                </a:gridCol>
                <a:gridCol w="2396686">
                  <a:extLst>
                    <a:ext uri="{9D8B030D-6E8A-4147-A177-3AD203B41FA5}">
                      <a16:colId xmlns:a16="http://schemas.microsoft.com/office/drawing/2014/main" val="1371871522"/>
                    </a:ext>
                  </a:extLst>
                </a:gridCol>
                <a:gridCol w="3431135">
                  <a:extLst>
                    <a:ext uri="{9D8B030D-6E8A-4147-A177-3AD203B41FA5}">
                      <a16:colId xmlns:a16="http://schemas.microsoft.com/office/drawing/2014/main" val="1502808470"/>
                    </a:ext>
                  </a:extLst>
                </a:gridCol>
                <a:gridCol w="1259632">
                  <a:extLst>
                    <a:ext uri="{9D8B030D-6E8A-4147-A177-3AD203B41FA5}">
                      <a16:colId xmlns:a16="http://schemas.microsoft.com/office/drawing/2014/main" val="2226097680"/>
                    </a:ext>
                  </a:extLst>
                </a:gridCol>
                <a:gridCol w="1259629">
                  <a:extLst>
                    <a:ext uri="{9D8B030D-6E8A-4147-A177-3AD203B41FA5}">
                      <a16:colId xmlns:a16="http://schemas.microsoft.com/office/drawing/2014/main" val="319196"/>
                    </a:ext>
                  </a:extLst>
                </a:gridCol>
              </a:tblGrid>
              <a:tr h="73744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Gap Analysis Report and Action Plan Group - 1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0" marR="4640" marT="464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718176"/>
                  </a:ext>
                </a:extLst>
              </a:tr>
              <a:tr h="79638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S.N.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Gap Statement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Root Cause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Action proposed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Level of intervention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Responsibility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549764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13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Irrational  advice for</a:t>
                      </a:r>
                      <a:b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Diagnostics From CHC / PHC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training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A sound system should be framed at District level ,  Prescription audit will be done on regular basis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CMO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588130"/>
                  </a:ext>
                </a:extLst>
              </a:tr>
              <a:tr h="10894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14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Delayed Starting of OPDs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Lack of monitoring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Regular monitoring will be done for OPD start at time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Facility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CMS DH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725747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Non availability of diagnostics (X ray, USG, C arm, Lab test) in periphery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 provision at CHC/PHC level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PPP</a:t>
                      </a:r>
                      <a:r>
                        <a:rPr lang="en-US" sz="2000" u="none" strike="noStrike" baseline="0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 mode/CSR mode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State/Local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State/ CMO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018805"/>
                  </a:ext>
                </a:extLst>
              </a:tr>
              <a:tr h="11061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16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Non availability of Simple Surgeries/ Minor Procedure in periphery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Non functional OTs CHC/PHC level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Motivation of Doctors for functionality of OTs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District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  <a:latin typeface="Aparajita" panose="02020603050405020304" pitchFamily="18" charset="0"/>
                          <a:cs typeface="Aparajita" panose="02020603050405020304" pitchFamily="18" charset="0"/>
                        </a:rPr>
                        <a:t>CMO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parajita" panose="02020603050405020304" pitchFamily="18" charset="0"/>
                        <a:cs typeface="Aparajita" panose="02020603050405020304" pitchFamily="18" charset="0"/>
                      </a:endParaRPr>
                    </a:p>
                  </a:txBody>
                  <a:tcPr marL="4640" marR="4640" marT="4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952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740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C58-468A-E4A6-1CB6-F2B155D6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84" y="327956"/>
            <a:ext cx="7543800" cy="758889"/>
          </a:xfrm>
        </p:spPr>
        <p:txBody>
          <a:bodyPr/>
          <a:lstStyle/>
          <a:p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Group Recommendations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3B38B-86C2-F18E-0D2B-D891A7008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88" y="1086844"/>
            <a:ext cx="11560628" cy="524864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4000"/>
              </a:lnSpc>
            </a:pPr>
            <a:r>
              <a:rPr lang="en-US" sz="3200" dirty="0">
                <a:latin typeface="Aparajita" panose="02020603050405020304" pitchFamily="18" charset="0"/>
                <a:cs typeface="Aparajita" panose="02020603050405020304" pitchFamily="18" charset="0"/>
              </a:rPr>
              <a:t>A clear hierarchy/ policy  should be developed for consultation of patient as per patient condition. Consultation of a level 1 doctor must be obtained before consultation from a specialist.</a:t>
            </a:r>
          </a:p>
          <a:p>
            <a:pPr algn="just">
              <a:lnSpc>
                <a:spcPct val="114000"/>
              </a:lnSpc>
            </a:pPr>
            <a:r>
              <a:rPr lang="en-US" sz="3200" dirty="0">
                <a:latin typeface="Aparajita" panose="02020603050405020304" pitchFamily="18" charset="0"/>
                <a:cs typeface="Aparajita" panose="02020603050405020304" pitchFamily="18" charset="0"/>
              </a:rPr>
              <a:t>Audio Visual IEC should be run continuously in DH for consultation of L-1 Doctor in General Diseases. Area wise availability of L-1 Doctor’s in CHC/PHC/UPHC/Urban HWC Centers will be displayed at different areas of Hospital.</a:t>
            </a:r>
          </a:p>
          <a:p>
            <a:pPr algn="just">
              <a:lnSpc>
                <a:spcPct val="114000"/>
              </a:lnSpc>
            </a:pPr>
            <a:r>
              <a:rPr lang="en-US" sz="3200" dirty="0">
                <a:latin typeface="Aparajita" panose="02020603050405020304" pitchFamily="18" charset="0"/>
                <a:cs typeface="Aparajita" panose="02020603050405020304" pitchFamily="18" charset="0"/>
              </a:rPr>
              <a:t> A separate registration counter should be arranged for patient having consultation slip of L-1 Doctor and will give priority to them. A clinical pathway will be developed for reduction of consultation time.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F3B52-A22F-A7BF-B319-5D21DD4734ED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22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4693" y="3448205"/>
            <a:ext cx="35331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800" b="1" dirty="0">
                <a:solidFill>
                  <a:srgbClr val="C00000"/>
                </a:solidFill>
              </a:rPr>
              <a:t>THANKS.....!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029697-A484-040C-A2B4-8749B6249415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parajita" panose="02020603050405020304" pitchFamily="18" charset="0"/>
                <a:cs typeface="Aparajita" panose="02020603050405020304" pitchFamily="18" charset="0"/>
              </a:rPr>
              <a:t>Overview</a:t>
            </a:r>
            <a:endParaRPr lang="en-IN" sz="4800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68FB21-77BD-58CD-29FB-FA3BDFFDD78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436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Ideally a specialist doctor has to see only complicated/ Specialized  cases. </a:t>
            </a:r>
          </a:p>
          <a:p>
            <a:pPr algn="just"/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So unnecessary burden of the General OPD on specialist doctors should be diluted.</a:t>
            </a:r>
            <a:endParaRPr lang="en-IN" sz="4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5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0051-9ECE-C182-965C-20A7F15A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GAP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61376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Presently a specialist doctor seen approximate 150-200 patients per day in district hospital which should be 60-70 maximum per day.</a:t>
            </a:r>
            <a:endParaRPr lang="en-IN" sz="4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34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C4FD44-335B-6D9A-288B-383782E5D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10393680" cy="1450757"/>
          </a:xfrm>
        </p:spPr>
        <p:txBody>
          <a:bodyPr/>
          <a:lstStyle/>
          <a:p>
            <a:r>
              <a:rPr lang="en-US" dirty="0"/>
              <a:t>Ideal state/ Desired Outcome</a:t>
            </a:r>
            <a:endParaRPr lang="en-I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A5C433-4197-60C8-362A-34B77F843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10393681" cy="4023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Reduction in burden of patients by 25% from current 150-200 patients in specialist OPD's in district hospital by 2025.	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98947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48225"/>
            <a:ext cx="5410200" cy="533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en-US" sz="4000" dirty="0">
                <a:solidFill>
                  <a:srgbClr val="C00000"/>
                </a:solidFill>
              </a:rPr>
              <a:t>Cause and Effect diagram</a:t>
            </a:r>
            <a:endParaRPr lang="en-US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2643182"/>
            <a:ext cx="1016000" cy="18158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Higher Gen. OPD Patients in Specialist OPD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traight Arrow Connector 61"/>
          <p:cNvCxnSpPr>
            <a:cxnSpLocks/>
          </p:cNvCxnSpPr>
          <p:nvPr/>
        </p:nvCxnSpPr>
        <p:spPr>
          <a:xfrm flipV="1">
            <a:off x="2846388" y="1112236"/>
            <a:ext cx="1419174" cy="2372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/>
          </p:cNvCxnSpPr>
          <p:nvPr/>
        </p:nvCxnSpPr>
        <p:spPr>
          <a:xfrm flipV="1">
            <a:off x="5180270" y="1150793"/>
            <a:ext cx="1609725" cy="2387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 flipH="1" flipV="1">
            <a:off x="7298813" y="1537549"/>
            <a:ext cx="2362200" cy="1549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cxnSpLocks/>
            <a:endCxn id="104" idx="0"/>
          </p:cNvCxnSpPr>
          <p:nvPr/>
        </p:nvCxnSpPr>
        <p:spPr>
          <a:xfrm>
            <a:off x="7705213" y="3502881"/>
            <a:ext cx="1551910" cy="2586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cxnSpLocks/>
          </p:cNvCxnSpPr>
          <p:nvPr/>
        </p:nvCxnSpPr>
        <p:spPr>
          <a:xfrm>
            <a:off x="5189384" y="3530721"/>
            <a:ext cx="1536700" cy="25629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cxnSpLocks/>
          </p:cNvCxnSpPr>
          <p:nvPr/>
        </p:nvCxnSpPr>
        <p:spPr>
          <a:xfrm>
            <a:off x="2856311" y="3548711"/>
            <a:ext cx="1065007" cy="25254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298723" y="678561"/>
            <a:ext cx="18288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Infra Structure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163597" y="678860"/>
            <a:ext cx="14478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Social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586019" y="696818"/>
            <a:ext cx="14478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Policy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938898" y="6104904"/>
            <a:ext cx="19812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887884" y="6104904"/>
            <a:ext cx="16764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Method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418923" y="6089033"/>
            <a:ext cx="16764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Machine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562376" y="2387088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Non Availability of Specialist in Periphery 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847832" y="1717252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Lack of Space – </a:t>
            </a:r>
          </a:p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Same OPD room use by Sr &amp; Jr doctor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4248329" y="126785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Engagement of doctors in NP at CHCs &amp; PHCs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6528619" y="1402259"/>
            <a:ext cx="2057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Patients Behavior Issues</a:t>
            </a:r>
          </a:p>
          <a:p>
            <a:pPr marL="400050" indent="-171450">
              <a:buFont typeface="Arial" pitchFamily="34" charset="0"/>
              <a:buChar char="•"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Mind set to meet only senior doctor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685811" y="2779252"/>
            <a:ext cx="2377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More than 80% Patients want to come in prime hours (Between 10-12 Noon)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6310314" y="1930177"/>
            <a:ext cx="2514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VIP Culture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9175930" y="1287148"/>
            <a:ext cx="1448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 policy/ hierarchy for the consultation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3070123" y="3828086"/>
            <a:ext cx="2286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Lack of Doctors in DH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595671" y="5072075"/>
            <a:ext cx="25741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Lack of Training of Junior doctors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566646" y="3759200"/>
            <a:ext cx="2286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Screening of Patients</a:t>
            </a:r>
          </a:p>
          <a:p>
            <a:pPr marL="228600"/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Patient not send in Proper OPD Room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5958144" y="4309654"/>
            <a:ext cx="2286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Irrational  Referrals</a:t>
            </a:r>
          </a:p>
          <a:p>
            <a:pPr marL="400050" indent="-171450">
              <a:buFont typeface="Arial" pitchFamily="34" charset="0"/>
              <a:buChar char="•"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Intra Hospital</a:t>
            </a:r>
          </a:p>
          <a:p>
            <a:pPr marL="400050" indent="-171450">
              <a:buFont typeface="Arial" pitchFamily="34" charset="0"/>
              <a:buChar char="•"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From CHC / PHC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389329" y="4925209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Irrational  advice for</a:t>
            </a:r>
          </a:p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Diagnostics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6671136" y="5466098"/>
            <a:ext cx="1939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Delayed Starting of   	OPDs and early leaving by doctors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161492" y="3868040"/>
            <a:ext cx="2212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Non availability of diagnostics in periphery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E233C1-4F03-04AA-26A3-AD66418B323D}"/>
              </a:ext>
            </a:extLst>
          </p:cNvPr>
          <p:cNvSpPr txBox="1"/>
          <p:nvPr/>
        </p:nvSpPr>
        <p:spPr>
          <a:xfrm>
            <a:off x="3109402" y="4286257"/>
            <a:ext cx="27361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171450">
              <a:buFont typeface="Wingdings" panose="05000000000000000000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J. Doctors Involved in multiple activities like Post Mortem/EM/VIP Duty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560E03-4162-1BE8-7081-D384CF7EFE78}"/>
              </a:ext>
            </a:extLst>
          </p:cNvPr>
          <p:cNvSpPr/>
          <p:nvPr/>
        </p:nvSpPr>
        <p:spPr>
          <a:xfrm>
            <a:off x="8839199" y="4655298"/>
            <a:ext cx="1939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Non availability of Simple Surgeries/ Minor Procedure in 	periphery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21A6FA-6A77-71A8-5180-1FC9225B51B2}"/>
              </a:ext>
            </a:extLst>
          </p:cNvPr>
          <p:cNvSpPr/>
          <p:nvPr/>
        </p:nvSpPr>
        <p:spPr>
          <a:xfrm>
            <a:off x="3298723" y="2887557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Lack of Lab regents at CHC Level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5B6D2D-4E01-A47C-9551-8FE8645F7A99}"/>
              </a:ext>
            </a:extLst>
          </p:cNvPr>
          <p:cNvSpPr/>
          <p:nvPr/>
        </p:nvSpPr>
        <p:spPr>
          <a:xfrm>
            <a:off x="6096001" y="2238190"/>
            <a:ext cx="2207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Wants to consult even in small issues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FE59F9-895B-3C95-F2BD-A678A862AD87}"/>
              </a:ext>
            </a:extLst>
          </p:cNvPr>
          <p:cNvSpPr/>
          <p:nvPr/>
        </p:nvSpPr>
        <p:spPr>
          <a:xfrm>
            <a:off x="8687619" y="2314214"/>
            <a:ext cx="154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There is no provision of L1 doctors in DH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EAC78C9-D8FB-6A4D-5A5B-1684AF41E744}"/>
              </a:ext>
            </a:extLst>
          </p:cNvPr>
          <p:cNvCxnSpPr>
            <a:cxnSpLocks/>
          </p:cNvCxnSpPr>
          <p:nvPr/>
        </p:nvCxnSpPr>
        <p:spPr>
          <a:xfrm flipH="1">
            <a:off x="2616200" y="3468903"/>
            <a:ext cx="6819900" cy="441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221A6FA-6A77-71A8-5180-1FC9225B51B2}"/>
              </a:ext>
            </a:extLst>
          </p:cNvPr>
          <p:cNvSpPr/>
          <p:nvPr/>
        </p:nvSpPr>
        <p:spPr>
          <a:xfrm>
            <a:off x="3824286" y="5429265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Lack of Paramedics such as LT/OT /X-ray Tech at CHC Level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0DCA-DB1D-C689-8AE3-3C49F804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74" y="370579"/>
            <a:ext cx="7543800" cy="1084996"/>
          </a:xfrm>
        </p:spPr>
        <p:txBody>
          <a:bodyPr/>
          <a:lstStyle/>
          <a:p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Reason for desired outcome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3A0E-A9A4-CE48-276B-D1D7A6B8E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parajita" panose="02020603050405020304" pitchFamily="18" charset="0"/>
                <a:cs typeface="Aparajita" panose="02020603050405020304" pitchFamily="18" charset="0"/>
              </a:rPr>
              <a:t>1. Quality of consultation is being affected due to higher number of general patients in specialist OPD </a:t>
            </a:r>
          </a:p>
          <a:p>
            <a:pPr marL="0" indent="0" algn="just">
              <a:buNone/>
            </a:pPr>
            <a:r>
              <a:rPr lang="en-US" sz="3600" dirty="0">
                <a:latin typeface="Aparajita" panose="02020603050405020304" pitchFamily="18" charset="0"/>
                <a:cs typeface="Aparajita" panose="02020603050405020304" pitchFamily="18" charset="0"/>
              </a:rPr>
              <a:t>2.</a:t>
            </a:r>
            <a:r>
              <a:rPr lang="en-US" sz="40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sz="3600" dirty="0">
                <a:latin typeface="Aparajita" panose="02020603050405020304" pitchFamily="18" charset="0"/>
                <a:cs typeface="Aparajita" panose="02020603050405020304" pitchFamily="18" charset="0"/>
              </a:rPr>
              <a:t>Less time given to each patient.</a:t>
            </a:r>
          </a:p>
          <a:p>
            <a:pPr marL="0" indent="0" algn="just">
              <a:buNone/>
            </a:pPr>
            <a:r>
              <a:rPr lang="en-US" sz="3600" dirty="0">
                <a:latin typeface="Aparajita" panose="02020603050405020304" pitchFamily="18" charset="0"/>
                <a:cs typeface="Aparajita" panose="02020603050405020304" pitchFamily="18" charset="0"/>
              </a:rPr>
              <a:t>3. Proper patient history not recorded.</a:t>
            </a:r>
          </a:p>
          <a:p>
            <a:pPr marL="0" indent="0" algn="just">
              <a:buNone/>
            </a:pPr>
            <a:r>
              <a:rPr lang="en-US" sz="3600" dirty="0">
                <a:latin typeface="Aparajita" panose="02020603050405020304" pitchFamily="18" charset="0"/>
                <a:cs typeface="Aparajita" panose="02020603050405020304" pitchFamily="18" charset="0"/>
              </a:rPr>
              <a:t>4. Physical Examination not done properly.</a:t>
            </a:r>
          </a:p>
          <a:p>
            <a:pPr marL="0" indent="0" algn="just">
              <a:buNone/>
            </a:pPr>
            <a:r>
              <a:rPr lang="en-US" sz="3600" dirty="0">
                <a:latin typeface="Aparajita" panose="02020603050405020304" pitchFamily="18" charset="0"/>
                <a:cs typeface="Aparajita" panose="02020603050405020304" pitchFamily="18" charset="0"/>
              </a:rPr>
              <a:t>5. Less time for Counselling / Advice. </a:t>
            </a:r>
            <a:endParaRPr lang="en-IN" sz="2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136E17-D60E-9927-2299-87E4407486C1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6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9E4E5-C828-5B51-500B-A3E124C8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4" y="365125"/>
            <a:ext cx="10840616" cy="61458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Possible Solutions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2D6BA-9F91-60E1-C204-56FDD9C30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0" y="989039"/>
            <a:ext cx="11299371" cy="507585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1. Health and wellness centers should be strengthen so that they can cover extra load of  general OPD in DH.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2. Telemedicine consultation should be motivated for general OPD.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3. Lack of doctors can be managed by involving those Private doctors who are interested in voluntary service through Telemedicine.</a:t>
            </a:r>
          </a:p>
          <a:p>
            <a:pPr marL="0" indent="0" algn="just"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4.  Provision of starting Evening OPDs in DH on rotation basis.</a:t>
            </a:r>
          </a:p>
          <a:p>
            <a:pPr marL="0" indent="0" algn="just"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5. Regular CME for MBBS Doctors.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700" dirty="0">
                <a:latin typeface="Aparajita" panose="02020603050405020304" pitchFamily="18" charset="0"/>
                <a:cs typeface="Aparajita" panose="02020603050405020304" pitchFamily="18" charset="0"/>
              </a:rPr>
              <a:t>6. A clear hierarchy/policy should be developed for consultation of patient as per patient condition. Consultation of a level 1 doctor must be obtained before consultation from a specialist.</a:t>
            </a:r>
          </a:p>
          <a:p>
            <a:pPr marL="0" indent="0" algn="just">
              <a:buNone/>
            </a:pPr>
            <a:endParaRPr lang="en-US" sz="2700" dirty="0"/>
          </a:p>
          <a:p>
            <a:pPr algn="just"/>
            <a:endParaRPr lang="en-IN" sz="27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19F78-6A73-ADEE-05EF-B198DD049938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63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A5E4A-3278-84A1-AC4A-F40836A27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867"/>
            <a:ext cx="11049000" cy="4518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7. Screening of the patient should be done at Rogi </a:t>
            </a:r>
            <a:r>
              <a:rPr lang="en-US" dirty="0" err="1">
                <a:latin typeface="Aparajita" panose="02020603050405020304" pitchFamily="18" charset="0"/>
                <a:cs typeface="Aparajita" panose="02020603050405020304" pitchFamily="18" charset="0"/>
              </a:rPr>
              <a:t>Sahayta</a:t>
            </a: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 Kendra by volunteer </a:t>
            </a:r>
            <a:r>
              <a:rPr lang="en-US" dirty="0" err="1">
                <a:latin typeface="Aparajita" panose="02020603050405020304" pitchFamily="18" charset="0"/>
                <a:cs typeface="Aparajita" panose="02020603050405020304" pitchFamily="18" charset="0"/>
              </a:rPr>
              <a:t>rogi</a:t>
            </a: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en-US" dirty="0" err="1">
                <a:latin typeface="Aparajita" panose="02020603050405020304" pitchFamily="18" charset="0"/>
                <a:cs typeface="Aparajita" panose="02020603050405020304" pitchFamily="18" charset="0"/>
              </a:rPr>
              <a:t>mitra</a:t>
            </a: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 to help patient in hospital.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8. Irrational referrals should be stopped and regular prescription audit should be done.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9. Availability of district health facility directory with concern MO  phone no. should be available at all service points.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10. Validity of OPD slip should be increased from 15 days to 1 month.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11. Diagnostic facilities should be started on PPP mode.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12. Separate OPD facility for Seasonal Outbreak.</a:t>
            </a:r>
          </a:p>
          <a:p>
            <a:pPr marL="0" indent="0" algn="just">
              <a:buNone/>
            </a:pPr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13. Rotational duty of peripheral MBBS Doctors at DH hospital for training purpose.</a:t>
            </a:r>
          </a:p>
          <a:p>
            <a:pPr marL="0" indent="0" algn="just">
              <a:buNone/>
            </a:pPr>
            <a:endParaRPr lang="en-US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algn="just"/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8333ED4-BB4C-D29B-FB49-84CA07519A4C}"/>
              </a:ext>
            </a:extLst>
          </p:cNvPr>
          <p:cNvSpPr txBox="1">
            <a:spLocks/>
          </p:cNvSpPr>
          <p:nvPr/>
        </p:nvSpPr>
        <p:spPr>
          <a:xfrm>
            <a:off x="971161" y="440397"/>
            <a:ext cx="7543800" cy="71536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Possible Solutions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91B619-9452-1C90-C08C-66F75CA6CDE3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3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C58-468A-E4A6-1CB6-F2B155D6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3390"/>
            <a:ext cx="10433180" cy="966203"/>
          </a:xfrm>
        </p:spPr>
        <p:txBody>
          <a:bodyPr/>
          <a:lstStyle/>
          <a:p>
            <a: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  <a:t>Criteria for evaluation </a:t>
            </a:r>
            <a:endParaRPr lang="en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3B38B-86C2-F18E-0D2B-D891A7008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65" y="1677782"/>
            <a:ext cx="11206066" cy="37806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parajita" panose="02020603050405020304" pitchFamily="18" charset="0"/>
                <a:cs typeface="Aparajita" panose="02020603050405020304" pitchFamily="18" charset="0"/>
              </a:rPr>
              <a:t>1. Clinician feedback will be taken from specialist doctors regarding OPD of General patients.</a:t>
            </a:r>
          </a:p>
          <a:p>
            <a:pPr marL="0" indent="0" algn="just">
              <a:buNone/>
            </a:pPr>
            <a:r>
              <a:rPr lang="en-US" sz="4000" dirty="0">
                <a:latin typeface="Aparajita" panose="02020603050405020304" pitchFamily="18" charset="0"/>
                <a:cs typeface="Aparajita" panose="02020603050405020304" pitchFamily="18" charset="0"/>
              </a:rPr>
              <a:t>2. Referral audit will be done to prevent irrational and unnecessary referrals. </a:t>
            </a:r>
          </a:p>
          <a:p>
            <a:pPr marL="0" indent="0" algn="just">
              <a:buNone/>
            </a:pPr>
            <a:r>
              <a:rPr lang="en-US" sz="4000" dirty="0">
                <a:latin typeface="Aparajita" panose="02020603050405020304" pitchFamily="18" charset="0"/>
                <a:cs typeface="Aparajita" panose="02020603050405020304" pitchFamily="18" charset="0"/>
              </a:rPr>
              <a:t>3. Outcome Indicator, OPD per doctor for specialist OPD will be calculated regularly.  </a:t>
            </a:r>
            <a:endParaRPr lang="en-IN" sz="40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BA3705-D626-5DB0-01FA-1BC65B097485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9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1468</Words>
  <Application>Microsoft Office PowerPoint</Application>
  <PresentationFormat>Widescreen</PresentationFormat>
  <Paragraphs>232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Aparajita</vt:lpstr>
      <vt:lpstr>Arial</vt:lpstr>
      <vt:lpstr>Arial Rounded MT Bold</vt:lpstr>
      <vt:lpstr>Calibri</vt:lpstr>
      <vt:lpstr>Calibri Light</vt:lpstr>
      <vt:lpstr>Times New Roman</vt:lpstr>
      <vt:lpstr>Wingdings</vt:lpstr>
      <vt:lpstr>Office Theme</vt:lpstr>
      <vt:lpstr>Reduction in burden of General Patients in specialist   OPD's in district hospital.</vt:lpstr>
      <vt:lpstr>Overview</vt:lpstr>
      <vt:lpstr>GAP</vt:lpstr>
      <vt:lpstr>Ideal state/ Desired Outcome</vt:lpstr>
      <vt:lpstr>Cause and Effect diagram</vt:lpstr>
      <vt:lpstr>Reason for desired outcome</vt:lpstr>
      <vt:lpstr>Possible Solutions</vt:lpstr>
      <vt:lpstr>PowerPoint Presentation</vt:lpstr>
      <vt:lpstr>Criteria for evaluation </vt:lpstr>
      <vt:lpstr>SWOT Analysis</vt:lpstr>
      <vt:lpstr>PowerPoint Presentation</vt:lpstr>
      <vt:lpstr>PowerPoint Presentation</vt:lpstr>
      <vt:lpstr>PowerPoint Presentation</vt:lpstr>
      <vt:lpstr>Group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AMAN MOHAN MISHRA</dc:creator>
  <cp:lastModifiedBy>AMAN MOHAN MISHRA</cp:lastModifiedBy>
  <cp:revision>5</cp:revision>
  <dcterms:created xsi:type="dcterms:W3CDTF">2023-12-01T04:37:49Z</dcterms:created>
  <dcterms:modified xsi:type="dcterms:W3CDTF">2024-02-20T04:53:46Z</dcterms:modified>
</cp:coreProperties>
</file>