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406416104603258E-2"/>
          <c:y val="5.1926795265799075E-2"/>
          <c:w val="0.89793999859432261"/>
          <c:h val="0.8213847837337799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India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lang="en-IN" sz="1600" b="1"/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2001-2003</c:v>
                </c:pt>
                <c:pt idx="1">
                  <c:v>2004-2006</c:v>
                </c:pt>
                <c:pt idx="2">
                  <c:v>2007-2009</c:v>
                </c:pt>
                <c:pt idx="3">
                  <c:v>2010-2012</c:v>
                </c:pt>
                <c:pt idx="4">
                  <c:v>2011-2013</c:v>
                </c:pt>
                <c:pt idx="5">
                  <c:v>2014-2016</c:v>
                </c:pt>
                <c:pt idx="6">
                  <c:v>2015-2017</c:v>
                </c:pt>
                <c:pt idx="7">
                  <c:v>2016-2018</c:v>
                </c:pt>
                <c:pt idx="8">
                  <c:v>2017-2019</c:v>
                </c:pt>
                <c:pt idx="9">
                  <c:v>2018-2020</c:v>
                </c:pt>
                <c:pt idx="10">
                  <c:v>2020</c:v>
                </c:pt>
                <c:pt idx="11">
                  <c:v>2023</c:v>
                </c:pt>
                <c:pt idx="12">
                  <c:v>2027</c:v>
                </c:pt>
                <c:pt idx="13">
                  <c:v>SDG Goal (2030)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301</c:v>
                </c:pt>
                <c:pt idx="1">
                  <c:v>254</c:v>
                </c:pt>
                <c:pt idx="2">
                  <c:v>212</c:v>
                </c:pt>
                <c:pt idx="3">
                  <c:v>178</c:v>
                </c:pt>
                <c:pt idx="4">
                  <c:v>167</c:v>
                </c:pt>
                <c:pt idx="5">
                  <c:v>130</c:v>
                </c:pt>
                <c:pt idx="6">
                  <c:v>122</c:v>
                </c:pt>
                <c:pt idx="7">
                  <c:v>113</c:v>
                </c:pt>
                <c:pt idx="8">
                  <c:v>103</c:v>
                </c:pt>
                <c:pt idx="9">
                  <c:v>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5F-4BF6-9D7B-14E6E7393DC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UP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6"/>
              <c:layout/>
              <c:tx>
                <c:rich>
                  <a:bodyPr/>
                  <a:lstStyle/>
                  <a:p>
                    <a:fld id="{7FFD5542-1F63-447D-9AF0-FA2DA933179C}" type="VALUE">
                      <a:rPr lang="en-US" sz="1100" b="1" smtClean="0">
                        <a:solidFill>
                          <a:schemeClr val="tx1"/>
                        </a:solidFill>
                      </a:rPr>
                      <a:pPr/>
                      <a:t>[VALUE]</a:t>
                    </a:fld>
                    <a:r>
                      <a:rPr lang="en-US" sz="1100" b="1">
                        <a:solidFill>
                          <a:schemeClr val="tx1"/>
                        </a:solidFill>
                      </a:rPr>
                      <a:t>*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C5F-4BF6-9D7B-14E6E7393DC5}"/>
                </c:ext>
              </c:extLst>
            </c:dLbl>
            <c:dLbl>
              <c:idx val="9"/>
              <c:spPr>
                <a:solidFill>
                  <a:srgbClr val="00B0F0"/>
                </a:solidFill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 lang="en-IN" sz="1600" b="1"/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2C5F-4BF6-9D7B-14E6E7393DC5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lang="en-IN" sz="1600" b="1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2001-2003</c:v>
                </c:pt>
                <c:pt idx="1">
                  <c:v>2004-2006</c:v>
                </c:pt>
                <c:pt idx="2">
                  <c:v>2007-2009</c:v>
                </c:pt>
                <c:pt idx="3">
                  <c:v>2010-2012</c:v>
                </c:pt>
                <c:pt idx="4">
                  <c:v>2011-2013</c:v>
                </c:pt>
                <c:pt idx="5">
                  <c:v>2014-2016</c:v>
                </c:pt>
                <c:pt idx="6">
                  <c:v>2015-2017</c:v>
                </c:pt>
                <c:pt idx="7">
                  <c:v>2016-2018</c:v>
                </c:pt>
                <c:pt idx="8">
                  <c:v>2017-2019</c:v>
                </c:pt>
                <c:pt idx="9">
                  <c:v>2018-2020</c:v>
                </c:pt>
                <c:pt idx="10">
                  <c:v>2020</c:v>
                </c:pt>
                <c:pt idx="11">
                  <c:v>2023</c:v>
                </c:pt>
                <c:pt idx="12">
                  <c:v>2027</c:v>
                </c:pt>
                <c:pt idx="13">
                  <c:v>SDG Goal (2030)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517</c:v>
                </c:pt>
                <c:pt idx="1">
                  <c:v>440</c:v>
                </c:pt>
                <c:pt idx="2">
                  <c:v>359</c:v>
                </c:pt>
                <c:pt idx="3">
                  <c:v>292</c:v>
                </c:pt>
                <c:pt idx="4">
                  <c:v>285</c:v>
                </c:pt>
                <c:pt idx="5">
                  <c:v>201</c:v>
                </c:pt>
                <c:pt idx="6">
                  <c:v>216</c:v>
                </c:pt>
                <c:pt idx="7">
                  <c:v>197</c:v>
                </c:pt>
                <c:pt idx="8">
                  <c:v>167</c:v>
                </c:pt>
                <c:pt idx="9">
                  <c:v>167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C5F-4BF6-9D7B-14E6E7393D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766848"/>
        <c:axId val="188776832"/>
      </c:lineChart>
      <c:catAx>
        <c:axId val="188766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lang="en-IN" sz="1200" b="1"/>
            </a:pPr>
            <a:endParaRPr lang="en-US"/>
          </a:p>
        </c:txPr>
        <c:crossAx val="188776832"/>
        <c:crosses val="autoZero"/>
        <c:auto val="1"/>
        <c:lblAlgn val="ctr"/>
        <c:lblOffset val="100"/>
        <c:noMultiLvlLbl val="0"/>
      </c:catAx>
      <c:valAx>
        <c:axId val="188776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lang="en-IN" sz="1600" b="1"/>
            </a:pPr>
            <a:endParaRPr lang="en-US"/>
          </a:p>
        </c:txPr>
        <c:crossAx val="188766848"/>
        <c:crosses val="autoZero"/>
        <c:crossBetween val="between"/>
      </c:valAx>
      <c:spPr>
        <a:solidFill>
          <a:schemeClr val="accent4">
            <a:lumMod val="60000"/>
            <a:lumOff val="40000"/>
          </a:schemeClr>
        </a:solidFill>
        <a:ln>
          <a:solidFill>
            <a:srgbClr val="FF0000"/>
          </a:solidFill>
        </a:ln>
        <a:effectLst/>
      </c:spPr>
    </c:plotArea>
    <c:legend>
      <c:legendPos val="b"/>
      <c:layout>
        <c:manualLayout>
          <c:xMode val="edge"/>
          <c:yMode val="edge"/>
          <c:x val="0.32729232361785904"/>
          <c:y val="7.9506464201429525E-2"/>
          <c:w val="0.34783823037597938"/>
          <c:h val="5.805101185872083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vert="horz"/>
        <a:lstStyle/>
        <a:p>
          <a:pPr>
            <a:defRPr lang="en-IN" sz="1800" b="1"/>
          </a:pPr>
          <a:endParaRPr lang="en-US"/>
        </a:p>
      </c:txPr>
    </c:legend>
    <c:plotVisOnly val="1"/>
    <c:dispBlanksAs val="gap"/>
    <c:showDLblsOverMax val="0"/>
  </c:chart>
  <c:spPr>
    <a:solidFill>
      <a:schemeClr val="accent6">
        <a:lumMod val="60000"/>
        <a:lumOff val="40000"/>
      </a:schemeClr>
    </a:solidFill>
    <a:ln w="6350" cap="flat" cmpd="sng" algn="ctr">
      <a:solidFill>
        <a:schemeClr val="accent5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9363CD-921A-4454-89F5-0A5D783A7378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C0B6344-5BFF-4ED1-B673-9F16553BBEEA}">
      <dgm:prSet phldrT="[Text]" custT="1"/>
      <dgm:spPr>
        <a:solidFill>
          <a:schemeClr val="accent5"/>
        </a:solidFill>
      </dgm:spPr>
      <dgm:t>
        <a:bodyPr/>
        <a:lstStyle/>
        <a:p>
          <a:r>
            <a:rPr lang="en-US" sz="3200" dirty="0" smtClean="0"/>
            <a:t>HRP Cases</a:t>
          </a:r>
          <a:endParaRPr lang="en-US" sz="3200" dirty="0"/>
        </a:p>
      </dgm:t>
    </dgm:pt>
    <dgm:pt modelId="{63A9DD07-3810-4AC7-A63A-E2EA240D32A4}" type="parTrans" cxnId="{3049DFC6-9C46-4ED4-94CA-9D94B7E9CA45}">
      <dgm:prSet/>
      <dgm:spPr/>
      <dgm:t>
        <a:bodyPr/>
        <a:lstStyle/>
        <a:p>
          <a:endParaRPr lang="en-US"/>
        </a:p>
      </dgm:t>
    </dgm:pt>
    <dgm:pt modelId="{8944F1D8-BE66-4465-897D-17E5B764B471}" type="sibTrans" cxnId="{3049DFC6-9C46-4ED4-94CA-9D94B7E9CA45}">
      <dgm:prSet/>
      <dgm:spPr/>
      <dgm:t>
        <a:bodyPr/>
        <a:lstStyle/>
        <a:p>
          <a:endParaRPr lang="en-US"/>
        </a:p>
      </dgm:t>
    </dgm:pt>
    <dgm:pt modelId="{E2767491-A909-4592-ABE3-4EE24AF2AAD7}">
      <dgm:prSet phldrT="[Text]" custT="1"/>
      <dgm:spPr>
        <a:solidFill>
          <a:schemeClr val="accent5"/>
        </a:solidFill>
      </dgm:spPr>
      <dgm:t>
        <a:bodyPr/>
        <a:lstStyle/>
        <a:p>
          <a:r>
            <a:rPr lang="en-US" sz="1800" dirty="0" smtClean="0"/>
            <a:t>Complications of Previous Pregnancy (abortion, previous LSCS, anemia)</a:t>
          </a:r>
          <a:endParaRPr lang="en-US" sz="1800" dirty="0"/>
        </a:p>
      </dgm:t>
    </dgm:pt>
    <dgm:pt modelId="{07EC26E6-4778-4258-B623-B619FE5351D1}" type="parTrans" cxnId="{BBC53D95-FEA3-4BC3-B491-B45F1B561ACC}">
      <dgm:prSet/>
      <dgm:spPr>
        <a:solidFill>
          <a:schemeClr val="accent5"/>
        </a:solidFill>
      </dgm:spPr>
      <dgm:t>
        <a:bodyPr/>
        <a:lstStyle/>
        <a:p>
          <a:endParaRPr lang="en-US"/>
        </a:p>
      </dgm:t>
    </dgm:pt>
    <dgm:pt modelId="{3E9CA71D-4525-4728-B357-E5E353F25F0F}" type="sibTrans" cxnId="{BBC53D95-FEA3-4BC3-B491-B45F1B561ACC}">
      <dgm:prSet/>
      <dgm:spPr/>
      <dgm:t>
        <a:bodyPr/>
        <a:lstStyle/>
        <a:p>
          <a:endParaRPr lang="en-US"/>
        </a:p>
      </dgm:t>
    </dgm:pt>
    <dgm:pt modelId="{AC2EFEFD-2EA2-4081-BA09-74581AE0F772}">
      <dgm:prSet phldrT="[Text]" custT="1"/>
      <dgm:spPr>
        <a:solidFill>
          <a:schemeClr val="accent5"/>
        </a:solidFill>
      </dgm:spPr>
      <dgm:t>
        <a:bodyPr/>
        <a:lstStyle/>
        <a:p>
          <a:r>
            <a:rPr lang="en-US" sz="1800" dirty="0" smtClean="0"/>
            <a:t>Previous Medical History (Hypertension-BP&gt;140/90mm of Hg, GDM (GTT&gt;140mg%) Anemia (</a:t>
          </a:r>
          <a:r>
            <a:rPr lang="en-US" sz="1800" dirty="0" err="1" smtClean="0"/>
            <a:t>Hb</a:t>
          </a:r>
          <a:r>
            <a:rPr lang="en-US" sz="1800" dirty="0" smtClean="0"/>
            <a:t>&lt;7gm%) </a:t>
          </a:r>
          <a:endParaRPr lang="en-US" sz="1800" dirty="0"/>
        </a:p>
      </dgm:t>
    </dgm:pt>
    <dgm:pt modelId="{70557EAA-1557-4ADD-AD16-AFC040EF9006}" type="parTrans" cxnId="{486A95CA-2FFA-4477-BC37-3C31B08DAC5B}">
      <dgm:prSet/>
      <dgm:spPr>
        <a:solidFill>
          <a:schemeClr val="accent5"/>
        </a:solidFill>
      </dgm:spPr>
      <dgm:t>
        <a:bodyPr/>
        <a:lstStyle/>
        <a:p>
          <a:endParaRPr lang="en-US"/>
        </a:p>
      </dgm:t>
    </dgm:pt>
    <dgm:pt modelId="{7DBA6466-983D-4522-9BD2-864C6D506115}" type="sibTrans" cxnId="{486A95CA-2FFA-4477-BC37-3C31B08DAC5B}">
      <dgm:prSet/>
      <dgm:spPr/>
      <dgm:t>
        <a:bodyPr/>
        <a:lstStyle/>
        <a:p>
          <a:endParaRPr lang="en-US"/>
        </a:p>
      </dgm:t>
    </dgm:pt>
    <dgm:pt modelId="{9A422859-AD83-4E60-A484-35E6A6CCCA41}">
      <dgm:prSet phldrT="[Text]" custT="1"/>
      <dgm:spPr>
        <a:solidFill>
          <a:schemeClr val="accent5"/>
        </a:solidFill>
      </dgm:spPr>
      <dgm:t>
        <a:bodyPr/>
        <a:lstStyle/>
        <a:p>
          <a:r>
            <a:rPr lang="en-US" sz="1800" dirty="0" smtClean="0"/>
            <a:t>Complications of recent pregnancy (Anemia, Hypertension, Bleeding per </a:t>
          </a:r>
          <a:r>
            <a:rPr lang="en-US" sz="1800" dirty="0" err="1" smtClean="0"/>
            <a:t>vaginum</a:t>
          </a:r>
          <a:r>
            <a:rPr lang="en-US" sz="1800" dirty="0" smtClean="0"/>
            <a:t>, multiple pregnancy)</a:t>
          </a:r>
          <a:endParaRPr lang="en-US" sz="1800" dirty="0"/>
        </a:p>
      </dgm:t>
    </dgm:pt>
    <dgm:pt modelId="{B584139C-E385-4FC6-87C7-A465D7D0E462}" type="parTrans" cxnId="{3C8BE9FF-7881-4DE5-B8F6-FCCB3266AE49}">
      <dgm:prSet/>
      <dgm:spPr>
        <a:solidFill>
          <a:schemeClr val="accent5"/>
        </a:solidFill>
      </dgm:spPr>
      <dgm:t>
        <a:bodyPr/>
        <a:lstStyle/>
        <a:p>
          <a:endParaRPr lang="en-US"/>
        </a:p>
      </dgm:t>
    </dgm:pt>
    <dgm:pt modelId="{1022D236-4993-433C-ACA8-C67D0657FB7B}" type="sibTrans" cxnId="{3C8BE9FF-7881-4DE5-B8F6-FCCB3266AE49}">
      <dgm:prSet/>
      <dgm:spPr/>
      <dgm:t>
        <a:bodyPr/>
        <a:lstStyle/>
        <a:p>
          <a:endParaRPr lang="en-US"/>
        </a:p>
      </dgm:t>
    </dgm:pt>
    <dgm:pt modelId="{531842F7-FFDA-47EF-8EE8-F75283A94C36}">
      <dgm:prSet phldrT="[Text]" custT="1"/>
      <dgm:spPr>
        <a:solidFill>
          <a:schemeClr val="accent5"/>
        </a:solidFill>
      </dgm:spPr>
      <dgm:t>
        <a:bodyPr/>
        <a:lstStyle/>
        <a:p>
          <a:r>
            <a:rPr lang="en-US" sz="1800" dirty="0" smtClean="0"/>
            <a:t>Complication in recent delivery (prolonged </a:t>
          </a:r>
          <a:r>
            <a:rPr lang="en-US" sz="1800" dirty="0" err="1" smtClean="0"/>
            <a:t>labour</a:t>
          </a:r>
          <a:r>
            <a:rPr lang="en-US" sz="1800" dirty="0" smtClean="0"/>
            <a:t>, obstructed </a:t>
          </a:r>
          <a:r>
            <a:rPr lang="en-US" sz="1800" dirty="0" err="1" smtClean="0"/>
            <a:t>labour</a:t>
          </a:r>
          <a:r>
            <a:rPr lang="en-US" sz="1800" dirty="0" smtClean="0"/>
            <a:t>, Bleeding per </a:t>
          </a:r>
          <a:r>
            <a:rPr lang="en-US" sz="1800" dirty="0" err="1" smtClean="0"/>
            <a:t>vaginum</a:t>
          </a:r>
          <a:r>
            <a:rPr lang="en-US" sz="1800" dirty="0" smtClean="0"/>
            <a:t>, Breech presentation, eclampsia, infection/sepsis)</a:t>
          </a:r>
          <a:endParaRPr lang="en-US" sz="1800" dirty="0"/>
        </a:p>
      </dgm:t>
    </dgm:pt>
    <dgm:pt modelId="{FD5C62BD-6B48-429A-B0D3-E6D924F8612F}" type="parTrans" cxnId="{B2D12BAA-DC1C-4C14-9F5E-A4864F5FD9DD}">
      <dgm:prSet/>
      <dgm:spPr>
        <a:solidFill>
          <a:schemeClr val="accent5"/>
        </a:solidFill>
      </dgm:spPr>
      <dgm:t>
        <a:bodyPr/>
        <a:lstStyle/>
        <a:p>
          <a:endParaRPr lang="en-US"/>
        </a:p>
      </dgm:t>
    </dgm:pt>
    <dgm:pt modelId="{3AAB1255-55B9-4A1F-AD4E-592603A61DDE}" type="sibTrans" cxnId="{B2D12BAA-DC1C-4C14-9F5E-A4864F5FD9DD}">
      <dgm:prSet/>
      <dgm:spPr/>
      <dgm:t>
        <a:bodyPr/>
        <a:lstStyle/>
        <a:p>
          <a:endParaRPr lang="en-US"/>
        </a:p>
      </dgm:t>
    </dgm:pt>
    <dgm:pt modelId="{5AFEB64F-BB06-4588-8017-C36FFA5DC5D4}" type="pres">
      <dgm:prSet presAssocID="{F59363CD-921A-4454-89F5-0A5D783A737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67C4981-F459-41C4-8B16-31126C4B0638}" type="pres">
      <dgm:prSet presAssocID="{3C0B6344-5BFF-4ED1-B673-9F16553BBEEA}" presName="centerShape" presStyleLbl="node0" presStyleIdx="0" presStyleCnt="1"/>
      <dgm:spPr/>
      <dgm:t>
        <a:bodyPr/>
        <a:lstStyle/>
        <a:p>
          <a:endParaRPr lang="en-US"/>
        </a:p>
      </dgm:t>
    </dgm:pt>
    <dgm:pt modelId="{24B1D6ED-32F6-45E3-9C6A-69E06AA0BFAA}" type="pres">
      <dgm:prSet presAssocID="{07EC26E6-4778-4258-B623-B619FE5351D1}" presName="Name9" presStyleLbl="parChTrans1D2" presStyleIdx="0" presStyleCnt="4"/>
      <dgm:spPr/>
      <dgm:t>
        <a:bodyPr/>
        <a:lstStyle/>
        <a:p>
          <a:endParaRPr lang="en-US"/>
        </a:p>
      </dgm:t>
    </dgm:pt>
    <dgm:pt modelId="{0C92838A-7443-40B7-871A-A95ECBA4A870}" type="pres">
      <dgm:prSet presAssocID="{07EC26E6-4778-4258-B623-B619FE5351D1}" presName="connTx" presStyleLbl="parChTrans1D2" presStyleIdx="0" presStyleCnt="4"/>
      <dgm:spPr/>
      <dgm:t>
        <a:bodyPr/>
        <a:lstStyle/>
        <a:p>
          <a:endParaRPr lang="en-US"/>
        </a:p>
      </dgm:t>
    </dgm:pt>
    <dgm:pt modelId="{A1A22BA8-E3DD-422A-91C9-12BAC453C48A}" type="pres">
      <dgm:prSet presAssocID="{E2767491-A909-4592-ABE3-4EE24AF2AAD7}" presName="node" presStyleLbl="node1" presStyleIdx="0" presStyleCnt="4" custScaleX="206485" custScaleY="132300" custRadScaleRad="1021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69C4D-8498-4DEB-87E2-A03F393D0942}" type="pres">
      <dgm:prSet presAssocID="{70557EAA-1557-4ADD-AD16-AFC040EF9006}" presName="Name9" presStyleLbl="parChTrans1D2" presStyleIdx="1" presStyleCnt="4"/>
      <dgm:spPr/>
      <dgm:t>
        <a:bodyPr/>
        <a:lstStyle/>
        <a:p>
          <a:endParaRPr lang="en-US"/>
        </a:p>
      </dgm:t>
    </dgm:pt>
    <dgm:pt modelId="{D1944A92-1D24-4A14-A4B0-76A6B2F50AE6}" type="pres">
      <dgm:prSet presAssocID="{70557EAA-1557-4ADD-AD16-AFC040EF9006}" presName="connTx" presStyleLbl="parChTrans1D2" presStyleIdx="1" presStyleCnt="4"/>
      <dgm:spPr/>
      <dgm:t>
        <a:bodyPr/>
        <a:lstStyle/>
        <a:p>
          <a:endParaRPr lang="en-US"/>
        </a:p>
      </dgm:t>
    </dgm:pt>
    <dgm:pt modelId="{96AFF786-3261-4036-8DB8-2384CF5777D6}" type="pres">
      <dgm:prSet presAssocID="{AC2EFEFD-2EA2-4081-BA09-74581AE0F772}" presName="node" presStyleLbl="node1" presStyleIdx="1" presStyleCnt="4" custScaleX="247895" custScaleY="151065" custRadScaleRad="146287" custRadScaleInc="11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47AF2B-C235-4D5A-85D8-5C347A115C6A}" type="pres">
      <dgm:prSet presAssocID="{B584139C-E385-4FC6-87C7-A465D7D0E462}" presName="Name9" presStyleLbl="parChTrans1D2" presStyleIdx="2" presStyleCnt="4"/>
      <dgm:spPr/>
      <dgm:t>
        <a:bodyPr/>
        <a:lstStyle/>
        <a:p>
          <a:endParaRPr lang="en-US"/>
        </a:p>
      </dgm:t>
    </dgm:pt>
    <dgm:pt modelId="{71B5A5FF-2D74-4FC4-B4D3-1F6BAD3E04CC}" type="pres">
      <dgm:prSet presAssocID="{B584139C-E385-4FC6-87C7-A465D7D0E462}" presName="connTx" presStyleLbl="parChTrans1D2" presStyleIdx="2" presStyleCnt="4"/>
      <dgm:spPr/>
      <dgm:t>
        <a:bodyPr/>
        <a:lstStyle/>
        <a:p>
          <a:endParaRPr lang="en-US"/>
        </a:p>
      </dgm:t>
    </dgm:pt>
    <dgm:pt modelId="{23D89AB4-B1AA-45BE-AE59-2580162B6025}" type="pres">
      <dgm:prSet presAssocID="{9A422859-AD83-4E60-A484-35E6A6CCCA41}" presName="node" presStyleLbl="node1" presStyleIdx="2" presStyleCnt="4" custScaleX="213492" custScaleY="129659" custRadScaleRad="93567" custRadScaleInc="-49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F956F0-7F68-4EB4-8D94-C0C3C833A46C}" type="pres">
      <dgm:prSet presAssocID="{FD5C62BD-6B48-429A-B0D3-E6D924F8612F}" presName="Name9" presStyleLbl="parChTrans1D2" presStyleIdx="3" presStyleCnt="4"/>
      <dgm:spPr/>
      <dgm:t>
        <a:bodyPr/>
        <a:lstStyle/>
        <a:p>
          <a:endParaRPr lang="en-US"/>
        </a:p>
      </dgm:t>
    </dgm:pt>
    <dgm:pt modelId="{4A981D14-F36D-40BD-9E4F-D0758855C4C5}" type="pres">
      <dgm:prSet presAssocID="{FD5C62BD-6B48-429A-B0D3-E6D924F8612F}" presName="connTx" presStyleLbl="parChTrans1D2" presStyleIdx="3" presStyleCnt="4"/>
      <dgm:spPr/>
      <dgm:t>
        <a:bodyPr/>
        <a:lstStyle/>
        <a:p>
          <a:endParaRPr lang="en-US"/>
        </a:p>
      </dgm:t>
    </dgm:pt>
    <dgm:pt modelId="{49A96164-6414-49D9-9783-76B8CC47A9AF}" type="pres">
      <dgm:prSet presAssocID="{531842F7-FFDA-47EF-8EE8-F75283A94C36}" presName="node" presStyleLbl="node1" presStyleIdx="3" presStyleCnt="4" custScaleX="245507" custScaleY="165206" custRadScaleRad="142712" custRadScaleInc="-31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66F1E7D-D3A0-427B-B9FB-E77B816F93EE}" type="presOf" srcId="{F59363CD-921A-4454-89F5-0A5D783A7378}" destId="{5AFEB64F-BB06-4588-8017-C36FFA5DC5D4}" srcOrd="0" destOrd="0" presId="urn:microsoft.com/office/officeart/2005/8/layout/radial1"/>
    <dgm:cxn modelId="{027B59B1-8DEF-48CA-B4D6-EF5C7258A6C3}" type="presOf" srcId="{9A422859-AD83-4E60-A484-35E6A6CCCA41}" destId="{23D89AB4-B1AA-45BE-AE59-2580162B6025}" srcOrd="0" destOrd="0" presId="urn:microsoft.com/office/officeart/2005/8/layout/radial1"/>
    <dgm:cxn modelId="{C6C64F32-5EE7-4AA0-B51C-D451B367141F}" type="presOf" srcId="{FD5C62BD-6B48-429A-B0D3-E6D924F8612F}" destId="{66F956F0-7F68-4EB4-8D94-C0C3C833A46C}" srcOrd="0" destOrd="0" presId="urn:microsoft.com/office/officeart/2005/8/layout/radial1"/>
    <dgm:cxn modelId="{3049DFC6-9C46-4ED4-94CA-9D94B7E9CA45}" srcId="{F59363CD-921A-4454-89F5-0A5D783A7378}" destId="{3C0B6344-5BFF-4ED1-B673-9F16553BBEEA}" srcOrd="0" destOrd="0" parTransId="{63A9DD07-3810-4AC7-A63A-E2EA240D32A4}" sibTransId="{8944F1D8-BE66-4465-897D-17E5B764B471}"/>
    <dgm:cxn modelId="{6DABF1CA-BC97-4DA4-B5E0-F1F61EF002D1}" type="presOf" srcId="{B584139C-E385-4FC6-87C7-A465D7D0E462}" destId="{F947AF2B-C235-4D5A-85D8-5C347A115C6A}" srcOrd="0" destOrd="0" presId="urn:microsoft.com/office/officeart/2005/8/layout/radial1"/>
    <dgm:cxn modelId="{BBC53D95-FEA3-4BC3-B491-B45F1B561ACC}" srcId="{3C0B6344-5BFF-4ED1-B673-9F16553BBEEA}" destId="{E2767491-A909-4592-ABE3-4EE24AF2AAD7}" srcOrd="0" destOrd="0" parTransId="{07EC26E6-4778-4258-B623-B619FE5351D1}" sibTransId="{3E9CA71D-4525-4728-B357-E5E353F25F0F}"/>
    <dgm:cxn modelId="{E29B5DB2-CAF2-463C-A61C-957E8C34F3D6}" type="presOf" srcId="{07EC26E6-4778-4258-B623-B619FE5351D1}" destId="{0C92838A-7443-40B7-871A-A95ECBA4A870}" srcOrd="1" destOrd="0" presId="urn:microsoft.com/office/officeart/2005/8/layout/radial1"/>
    <dgm:cxn modelId="{486A95CA-2FFA-4477-BC37-3C31B08DAC5B}" srcId="{3C0B6344-5BFF-4ED1-B673-9F16553BBEEA}" destId="{AC2EFEFD-2EA2-4081-BA09-74581AE0F772}" srcOrd="1" destOrd="0" parTransId="{70557EAA-1557-4ADD-AD16-AFC040EF9006}" sibTransId="{7DBA6466-983D-4522-9BD2-864C6D506115}"/>
    <dgm:cxn modelId="{B2D12BAA-DC1C-4C14-9F5E-A4864F5FD9DD}" srcId="{3C0B6344-5BFF-4ED1-B673-9F16553BBEEA}" destId="{531842F7-FFDA-47EF-8EE8-F75283A94C36}" srcOrd="3" destOrd="0" parTransId="{FD5C62BD-6B48-429A-B0D3-E6D924F8612F}" sibTransId="{3AAB1255-55B9-4A1F-AD4E-592603A61DDE}"/>
    <dgm:cxn modelId="{A5035721-1F9C-4867-9700-9B8D9AE3B843}" type="presOf" srcId="{07EC26E6-4778-4258-B623-B619FE5351D1}" destId="{24B1D6ED-32F6-45E3-9C6A-69E06AA0BFAA}" srcOrd="0" destOrd="0" presId="urn:microsoft.com/office/officeart/2005/8/layout/radial1"/>
    <dgm:cxn modelId="{CC114F11-5140-49E4-87B5-F86053000AE9}" type="presOf" srcId="{FD5C62BD-6B48-429A-B0D3-E6D924F8612F}" destId="{4A981D14-F36D-40BD-9E4F-D0758855C4C5}" srcOrd="1" destOrd="0" presId="urn:microsoft.com/office/officeart/2005/8/layout/radial1"/>
    <dgm:cxn modelId="{6B10D6CC-35C2-4974-9247-2563F07B2A7C}" type="presOf" srcId="{70557EAA-1557-4ADD-AD16-AFC040EF9006}" destId="{D1944A92-1D24-4A14-A4B0-76A6B2F50AE6}" srcOrd="1" destOrd="0" presId="urn:microsoft.com/office/officeart/2005/8/layout/radial1"/>
    <dgm:cxn modelId="{6017948F-F7B0-4AA1-BAD6-F49220C2ED38}" type="presOf" srcId="{AC2EFEFD-2EA2-4081-BA09-74581AE0F772}" destId="{96AFF786-3261-4036-8DB8-2384CF5777D6}" srcOrd="0" destOrd="0" presId="urn:microsoft.com/office/officeart/2005/8/layout/radial1"/>
    <dgm:cxn modelId="{B1021ACA-0A8C-4D4A-BA83-E5E49D82766C}" type="presOf" srcId="{E2767491-A909-4592-ABE3-4EE24AF2AAD7}" destId="{A1A22BA8-E3DD-422A-91C9-12BAC453C48A}" srcOrd="0" destOrd="0" presId="urn:microsoft.com/office/officeart/2005/8/layout/radial1"/>
    <dgm:cxn modelId="{2BF7E847-C92A-41C1-A4F1-EA1811EE7202}" type="presOf" srcId="{531842F7-FFDA-47EF-8EE8-F75283A94C36}" destId="{49A96164-6414-49D9-9783-76B8CC47A9AF}" srcOrd="0" destOrd="0" presId="urn:microsoft.com/office/officeart/2005/8/layout/radial1"/>
    <dgm:cxn modelId="{3C8BE9FF-7881-4DE5-B8F6-FCCB3266AE49}" srcId="{3C0B6344-5BFF-4ED1-B673-9F16553BBEEA}" destId="{9A422859-AD83-4E60-A484-35E6A6CCCA41}" srcOrd="2" destOrd="0" parTransId="{B584139C-E385-4FC6-87C7-A465D7D0E462}" sibTransId="{1022D236-4993-433C-ACA8-C67D0657FB7B}"/>
    <dgm:cxn modelId="{BE76662B-CF58-47AE-BEA9-9336E5B02AFF}" type="presOf" srcId="{70557EAA-1557-4ADD-AD16-AFC040EF9006}" destId="{34469C4D-8498-4DEB-87E2-A03F393D0942}" srcOrd="0" destOrd="0" presId="urn:microsoft.com/office/officeart/2005/8/layout/radial1"/>
    <dgm:cxn modelId="{0447D020-D3D4-46E2-97DF-754FB66C36EB}" type="presOf" srcId="{B584139C-E385-4FC6-87C7-A465D7D0E462}" destId="{71B5A5FF-2D74-4FC4-B4D3-1F6BAD3E04CC}" srcOrd="1" destOrd="0" presId="urn:microsoft.com/office/officeart/2005/8/layout/radial1"/>
    <dgm:cxn modelId="{7FFFEDFE-D945-468D-9D69-415B9227D992}" type="presOf" srcId="{3C0B6344-5BFF-4ED1-B673-9F16553BBEEA}" destId="{A67C4981-F459-41C4-8B16-31126C4B0638}" srcOrd="0" destOrd="0" presId="urn:microsoft.com/office/officeart/2005/8/layout/radial1"/>
    <dgm:cxn modelId="{DB0BEFDC-B153-4225-8FD8-CEEAD48D38DB}" type="presParOf" srcId="{5AFEB64F-BB06-4588-8017-C36FFA5DC5D4}" destId="{A67C4981-F459-41C4-8B16-31126C4B0638}" srcOrd="0" destOrd="0" presId="urn:microsoft.com/office/officeart/2005/8/layout/radial1"/>
    <dgm:cxn modelId="{35783736-7B0F-4CCC-B54C-FB4FF28A9DB3}" type="presParOf" srcId="{5AFEB64F-BB06-4588-8017-C36FFA5DC5D4}" destId="{24B1D6ED-32F6-45E3-9C6A-69E06AA0BFAA}" srcOrd="1" destOrd="0" presId="urn:microsoft.com/office/officeart/2005/8/layout/radial1"/>
    <dgm:cxn modelId="{8CA10EBA-2EAC-4D74-84D0-FDB6EF83BBF8}" type="presParOf" srcId="{24B1D6ED-32F6-45E3-9C6A-69E06AA0BFAA}" destId="{0C92838A-7443-40B7-871A-A95ECBA4A870}" srcOrd="0" destOrd="0" presId="urn:microsoft.com/office/officeart/2005/8/layout/radial1"/>
    <dgm:cxn modelId="{3634D22C-52E9-4823-B3B4-F97F2B949DF5}" type="presParOf" srcId="{5AFEB64F-BB06-4588-8017-C36FFA5DC5D4}" destId="{A1A22BA8-E3DD-422A-91C9-12BAC453C48A}" srcOrd="2" destOrd="0" presId="urn:microsoft.com/office/officeart/2005/8/layout/radial1"/>
    <dgm:cxn modelId="{D6BDEFAE-8BFE-4BAF-A6A0-F7FCF182C469}" type="presParOf" srcId="{5AFEB64F-BB06-4588-8017-C36FFA5DC5D4}" destId="{34469C4D-8498-4DEB-87E2-A03F393D0942}" srcOrd="3" destOrd="0" presId="urn:microsoft.com/office/officeart/2005/8/layout/radial1"/>
    <dgm:cxn modelId="{2DFBFFA3-6A88-440C-BD17-673DF5EE1AFA}" type="presParOf" srcId="{34469C4D-8498-4DEB-87E2-A03F393D0942}" destId="{D1944A92-1D24-4A14-A4B0-76A6B2F50AE6}" srcOrd="0" destOrd="0" presId="urn:microsoft.com/office/officeart/2005/8/layout/radial1"/>
    <dgm:cxn modelId="{07935786-36B2-4EDA-8E5A-C4CD6B409493}" type="presParOf" srcId="{5AFEB64F-BB06-4588-8017-C36FFA5DC5D4}" destId="{96AFF786-3261-4036-8DB8-2384CF5777D6}" srcOrd="4" destOrd="0" presId="urn:microsoft.com/office/officeart/2005/8/layout/radial1"/>
    <dgm:cxn modelId="{60B7DEBE-61FB-4F35-841E-3D1BB43FCC93}" type="presParOf" srcId="{5AFEB64F-BB06-4588-8017-C36FFA5DC5D4}" destId="{F947AF2B-C235-4D5A-85D8-5C347A115C6A}" srcOrd="5" destOrd="0" presId="urn:microsoft.com/office/officeart/2005/8/layout/radial1"/>
    <dgm:cxn modelId="{3E024889-3C27-484F-BD32-2C4CA086FF9B}" type="presParOf" srcId="{F947AF2B-C235-4D5A-85D8-5C347A115C6A}" destId="{71B5A5FF-2D74-4FC4-B4D3-1F6BAD3E04CC}" srcOrd="0" destOrd="0" presId="urn:microsoft.com/office/officeart/2005/8/layout/radial1"/>
    <dgm:cxn modelId="{DC4BB66D-5940-4DBC-9C40-2070CCF9279C}" type="presParOf" srcId="{5AFEB64F-BB06-4588-8017-C36FFA5DC5D4}" destId="{23D89AB4-B1AA-45BE-AE59-2580162B6025}" srcOrd="6" destOrd="0" presId="urn:microsoft.com/office/officeart/2005/8/layout/radial1"/>
    <dgm:cxn modelId="{E146120F-1CD1-4879-9C7C-9149924258E2}" type="presParOf" srcId="{5AFEB64F-BB06-4588-8017-C36FFA5DC5D4}" destId="{66F956F0-7F68-4EB4-8D94-C0C3C833A46C}" srcOrd="7" destOrd="0" presId="urn:microsoft.com/office/officeart/2005/8/layout/radial1"/>
    <dgm:cxn modelId="{B3166B99-6B36-4F77-804C-37D45E06D029}" type="presParOf" srcId="{66F956F0-7F68-4EB4-8D94-C0C3C833A46C}" destId="{4A981D14-F36D-40BD-9E4F-D0758855C4C5}" srcOrd="0" destOrd="0" presId="urn:microsoft.com/office/officeart/2005/8/layout/radial1"/>
    <dgm:cxn modelId="{A4CD0EB0-69FA-4185-A12F-8E185056BD6A}" type="presParOf" srcId="{5AFEB64F-BB06-4588-8017-C36FFA5DC5D4}" destId="{49A96164-6414-49D9-9783-76B8CC47A9AF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7C4981-F459-41C4-8B16-31126C4B0638}">
      <dsp:nvSpPr>
        <dsp:cNvPr id="0" name=""/>
        <dsp:cNvSpPr/>
      </dsp:nvSpPr>
      <dsp:spPr>
        <a:xfrm>
          <a:off x="4425103" y="1932507"/>
          <a:ext cx="1474602" cy="1474602"/>
        </a:xfrm>
        <a:prstGeom prst="ellipse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HRP Cases</a:t>
          </a:r>
          <a:endParaRPr lang="en-US" sz="3200" kern="1200" dirty="0"/>
        </a:p>
      </dsp:txBody>
      <dsp:txXfrm>
        <a:off x="4641053" y="2148457"/>
        <a:ext cx="1042702" cy="1042702"/>
      </dsp:txXfrm>
    </dsp:sp>
    <dsp:sp modelId="{24B1D6ED-32F6-45E3-9C6A-69E06AA0BFAA}">
      <dsp:nvSpPr>
        <dsp:cNvPr id="0" name=""/>
        <dsp:cNvSpPr/>
      </dsp:nvSpPr>
      <dsp:spPr>
        <a:xfrm rot="16200000">
          <a:off x="5060002" y="1817273"/>
          <a:ext cx="204805" cy="25664"/>
        </a:xfrm>
        <a:custGeom>
          <a:avLst/>
          <a:gdLst/>
          <a:ahLst/>
          <a:cxnLst/>
          <a:rect l="0" t="0" r="0" b="0"/>
          <a:pathLst>
            <a:path>
              <a:moveTo>
                <a:pt x="0" y="12832"/>
              </a:moveTo>
              <a:lnTo>
                <a:pt x="204805" y="128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57284" y="1824985"/>
        <a:ext cx="10240" cy="10240"/>
      </dsp:txXfrm>
    </dsp:sp>
    <dsp:sp modelId="{A1A22BA8-E3DD-422A-91C9-12BAC453C48A}">
      <dsp:nvSpPr>
        <dsp:cNvPr id="0" name=""/>
        <dsp:cNvSpPr/>
      </dsp:nvSpPr>
      <dsp:spPr>
        <a:xfrm>
          <a:off x="3639988" y="-223196"/>
          <a:ext cx="3044832" cy="1950899"/>
        </a:xfrm>
        <a:prstGeom prst="ellipse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Complications of Previous Pregnancy (abortion, previous LSCS, anemia)</a:t>
          </a:r>
          <a:endParaRPr lang="en-US" sz="1800" kern="1200" dirty="0"/>
        </a:p>
      </dsp:txBody>
      <dsp:txXfrm>
        <a:off x="4085893" y="62507"/>
        <a:ext cx="2153022" cy="1379493"/>
      </dsp:txXfrm>
    </dsp:sp>
    <dsp:sp modelId="{34469C4D-8498-4DEB-87E2-A03F393D0942}">
      <dsp:nvSpPr>
        <dsp:cNvPr id="0" name=""/>
        <dsp:cNvSpPr/>
      </dsp:nvSpPr>
      <dsp:spPr>
        <a:xfrm rot="32319">
          <a:off x="5899668" y="2665037"/>
          <a:ext cx="240237" cy="25664"/>
        </a:xfrm>
        <a:custGeom>
          <a:avLst/>
          <a:gdLst/>
          <a:ahLst/>
          <a:cxnLst/>
          <a:rect l="0" t="0" r="0" b="0"/>
          <a:pathLst>
            <a:path>
              <a:moveTo>
                <a:pt x="0" y="12832"/>
              </a:moveTo>
              <a:lnTo>
                <a:pt x="240237" y="128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013781" y="2671863"/>
        <a:ext cx="12011" cy="12011"/>
      </dsp:txXfrm>
    </dsp:sp>
    <dsp:sp modelId="{96AFF786-3261-4036-8DB8-2384CF5777D6}">
      <dsp:nvSpPr>
        <dsp:cNvPr id="0" name=""/>
        <dsp:cNvSpPr/>
      </dsp:nvSpPr>
      <dsp:spPr>
        <a:xfrm>
          <a:off x="6139683" y="1582376"/>
          <a:ext cx="3655465" cy="2227608"/>
        </a:xfrm>
        <a:prstGeom prst="ellipse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Previous Medical History (Hypertension-BP&gt;140/90mm of Hg, GDM (GTT&gt;140mg%) Anemia (</a:t>
          </a:r>
          <a:r>
            <a:rPr lang="en-US" sz="1800" kern="1200" dirty="0" err="1" smtClean="0"/>
            <a:t>Hb</a:t>
          </a:r>
          <a:r>
            <a:rPr lang="en-US" sz="1800" kern="1200" dirty="0" smtClean="0"/>
            <a:t>&lt;7gm%) </a:t>
          </a:r>
          <a:endParaRPr lang="en-US" sz="1800" kern="1200" dirty="0"/>
        </a:p>
      </dsp:txBody>
      <dsp:txXfrm>
        <a:off x="6675013" y="1908602"/>
        <a:ext cx="2584805" cy="1575156"/>
      </dsp:txXfrm>
    </dsp:sp>
    <dsp:sp modelId="{F947AF2B-C235-4D5A-85D8-5C347A115C6A}">
      <dsp:nvSpPr>
        <dsp:cNvPr id="0" name=""/>
        <dsp:cNvSpPr/>
      </dsp:nvSpPr>
      <dsp:spPr>
        <a:xfrm rot="5267241">
          <a:off x="5142575" y="3443926"/>
          <a:ext cx="100470" cy="25664"/>
        </a:xfrm>
        <a:custGeom>
          <a:avLst/>
          <a:gdLst/>
          <a:ahLst/>
          <a:cxnLst/>
          <a:rect l="0" t="0" r="0" b="0"/>
          <a:pathLst>
            <a:path>
              <a:moveTo>
                <a:pt x="0" y="12832"/>
              </a:moveTo>
              <a:lnTo>
                <a:pt x="100470" y="128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90298" y="3454246"/>
        <a:ext cx="5023" cy="5023"/>
      </dsp:txXfrm>
    </dsp:sp>
    <dsp:sp modelId="{23D89AB4-B1AA-45BE-AE59-2580162B6025}">
      <dsp:nvSpPr>
        <dsp:cNvPr id="0" name=""/>
        <dsp:cNvSpPr/>
      </dsp:nvSpPr>
      <dsp:spPr>
        <a:xfrm>
          <a:off x="3657597" y="3506693"/>
          <a:ext cx="3148158" cy="1911954"/>
        </a:xfrm>
        <a:prstGeom prst="ellipse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Complications of recent pregnancy (Anemia, Hypertension, Bleeding per </a:t>
          </a:r>
          <a:r>
            <a:rPr lang="en-US" sz="1800" kern="1200" dirty="0" err="1" smtClean="0"/>
            <a:t>vaginum</a:t>
          </a:r>
          <a:r>
            <a:rPr lang="en-US" sz="1800" kern="1200" dirty="0" smtClean="0"/>
            <a:t>, multiple pregnancy)</a:t>
          </a:r>
          <a:endParaRPr lang="en-US" sz="1800" kern="1200" dirty="0"/>
        </a:p>
      </dsp:txBody>
      <dsp:txXfrm>
        <a:off x="4118634" y="3786692"/>
        <a:ext cx="2226084" cy="1351956"/>
      </dsp:txXfrm>
    </dsp:sp>
    <dsp:sp modelId="{66F956F0-7F68-4EB4-8D94-C0C3C833A46C}">
      <dsp:nvSpPr>
        <dsp:cNvPr id="0" name=""/>
        <dsp:cNvSpPr/>
      </dsp:nvSpPr>
      <dsp:spPr>
        <a:xfrm rot="10715463">
          <a:off x="4235539" y="2677439"/>
          <a:ext cx="189815" cy="25664"/>
        </a:xfrm>
        <a:custGeom>
          <a:avLst/>
          <a:gdLst/>
          <a:ahLst/>
          <a:cxnLst/>
          <a:rect l="0" t="0" r="0" b="0"/>
          <a:pathLst>
            <a:path>
              <a:moveTo>
                <a:pt x="0" y="12832"/>
              </a:moveTo>
              <a:lnTo>
                <a:pt x="189815" y="128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325702" y="2685526"/>
        <a:ext cx="9490" cy="9490"/>
      </dsp:txXfrm>
    </dsp:sp>
    <dsp:sp modelId="{49A96164-6414-49D9-9783-76B8CC47A9AF}">
      <dsp:nvSpPr>
        <dsp:cNvPr id="0" name=""/>
        <dsp:cNvSpPr/>
      </dsp:nvSpPr>
      <dsp:spPr>
        <a:xfrm>
          <a:off x="616524" y="1519031"/>
          <a:ext cx="3620252" cy="2436131"/>
        </a:xfrm>
        <a:prstGeom prst="ellipse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Complication in recent delivery (prolonged </a:t>
          </a:r>
          <a:r>
            <a:rPr lang="en-US" sz="1800" kern="1200" dirty="0" err="1" smtClean="0"/>
            <a:t>labour</a:t>
          </a:r>
          <a:r>
            <a:rPr lang="en-US" sz="1800" kern="1200" dirty="0" smtClean="0"/>
            <a:t>, obstructed </a:t>
          </a:r>
          <a:r>
            <a:rPr lang="en-US" sz="1800" kern="1200" dirty="0" err="1" smtClean="0"/>
            <a:t>labour</a:t>
          </a:r>
          <a:r>
            <a:rPr lang="en-US" sz="1800" kern="1200" dirty="0" smtClean="0"/>
            <a:t>, Bleeding per </a:t>
          </a:r>
          <a:r>
            <a:rPr lang="en-US" sz="1800" kern="1200" dirty="0" err="1" smtClean="0"/>
            <a:t>vaginum</a:t>
          </a:r>
          <a:r>
            <a:rPr lang="en-US" sz="1800" kern="1200" dirty="0" smtClean="0"/>
            <a:t>, Breech presentation, eclampsia, infection/sepsis)</a:t>
          </a:r>
          <a:endParaRPr lang="en-US" sz="1800" kern="1200" dirty="0"/>
        </a:p>
      </dsp:txBody>
      <dsp:txXfrm>
        <a:off x="1146698" y="1875794"/>
        <a:ext cx="2559904" cy="17226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90255-D381-2ED4-DB79-A036F50811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D2112F-1E66-1297-710F-5CDB92CEEF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5D8C7-9ADF-2D5E-5FE0-C23198799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7CDF7-74FD-73BE-AEDE-C353B924A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7F42C-B943-0223-4033-AA8DD3131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7548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BE43B-81CE-44E7-2112-094D1C767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B27708-10F3-42B5-3AD3-1A1877BCC0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917B93-2A5E-BB91-A520-831CC987B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69D55-1523-8FE5-C903-6E2622AF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F9CEF-618D-2295-529E-29E927774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8472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5C7094-6741-EEEA-609B-A76AA7E8D2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CB25C4-42F6-336D-4282-22283C87BB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66E218-94BD-825F-F112-7714AB332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38C7A-B02A-ED20-6C48-92985F09C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D0EE8-F17C-308D-4C02-C43D6419E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340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87817-17B0-2CE9-DB7C-AD8976845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00446-A571-7582-3446-8FC5AFF75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9F450-7364-E587-75FF-8DB2A229D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10031-C605-E180-616E-E25B1C28A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D1227-9B4B-429A-0CFB-560C16282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6743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05B09-252C-5C7B-5052-4DEC82017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5C8480-DE2F-9E82-AA13-589A9E865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76E732-B913-950C-E680-35367C746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42AE1-021D-AA97-6663-20FE1BA8B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A60E6-5A67-2A29-9226-AA1E1F443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7443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49985-0B4E-A2B8-4F95-2B5AC5B60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AF5F4-DF6E-4A66-D680-A89B75A2E9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3F45A-5564-9DE3-DDC2-670A56A517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FC6618-FEB2-8324-E4BC-A0D9D7041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28196A-1CB2-4009-73ED-6A7D7BEFD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790489-9186-CF8C-3F83-494893D68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5746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E117F-D65A-EF16-8634-1D750DA13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DCD725-A861-74C0-5319-B583044C6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0C5C61-FBC5-9261-F01E-FF425F87AE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69700A-EF0C-35D9-1878-44DCEBF76F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B20A9E-6684-880D-02DB-1BA0229B9D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90D2B-4C6A-26FF-C5D9-3D68BF74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C1C2F0-286A-9063-3D4F-7726BF47B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8F3C15-82DB-ED83-DF95-DB0E6E691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9837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3D7FD-9086-5D40-EE80-5E11ABF1A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0DC508-DFEE-D3DD-39C4-5F51C529D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FBACCD-23EC-B3A3-794C-EC50EB98E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AF042D-7EC3-8CA3-7DA5-8A1BF9DC3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9873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718302-603B-28F0-F9E8-2A14E6511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A42DCB-8344-D2D4-8B59-59D28D5B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8CB81C-53AF-C7B7-9C3F-B2F700782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8798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A68B3-6243-39B2-FF96-F9204BDB4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AF217-76B4-2B93-F8F8-EDD43FEA8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E5CC6E-603D-CB6A-CEAB-730E0B60B6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24100E-FAC0-A30A-A925-8BB889733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78A936-4CD6-28A1-5E89-38A8BB570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092002-0D47-ADCB-47A3-A40BB121D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7704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DFE82-EBB6-7E52-35CD-77D67B120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60E3C3-46FC-36B5-8525-643D365CFA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366E97-581A-F3D9-20DE-BED6670E04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7BE0AF-E815-DCCA-871A-94224373F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9C9C68-CF1B-398B-7BD0-6A7358C20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BC00F-0A3F-80C3-124E-C21A85315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2657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484067-5009-1382-DA21-02345942F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2C3D0C-5E8F-8E98-2D91-BA92D6ABA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7453D-0477-CCCB-AFFA-07CB6A7E35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1BB9F-FA7F-46DB-B751-8E09485A2500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8594F-D988-3D9F-96AE-3558933DED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6A327-5E70-3CDA-767A-DF5A0E8412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9545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9B347-44D6-BF37-CFDD-F690AB7B41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58282"/>
            <a:ext cx="9144000" cy="2387600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4000" b="1" dirty="0"/>
              <a:t>Reducing Maternal Deaths from current MMR (Maternal Mortality Ratio) of 167 by 10% in district X of Uttar Pradesh by year 2025</a:t>
            </a:r>
            <a:endParaRPr lang="en-IN" sz="4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EBCFF9-0A27-735C-3C49-1F41A58B76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68789" y="4710022"/>
            <a:ext cx="2399211" cy="1912847"/>
          </a:xfrm>
          <a:ln w="127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1400" b="1" dirty="0"/>
              <a:t>Presented by</a:t>
            </a:r>
          </a:p>
          <a:p>
            <a:r>
              <a:rPr lang="en-IN" sz="1400" dirty="0"/>
              <a:t>Dr </a:t>
            </a:r>
            <a:r>
              <a:rPr lang="en-IN" sz="1400" dirty="0" err="1"/>
              <a:t>Shalu</a:t>
            </a:r>
            <a:r>
              <a:rPr lang="en-IN" sz="1400" dirty="0"/>
              <a:t> Mahesh </a:t>
            </a:r>
            <a:r>
              <a:rPr lang="en-IN" sz="1400" dirty="0" smtClean="0"/>
              <a:t>Gupta</a:t>
            </a:r>
          </a:p>
          <a:p>
            <a:r>
              <a:rPr lang="en-IN" sz="1400" dirty="0" smtClean="0"/>
              <a:t>Dr </a:t>
            </a:r>
            <a:r>
              <a:rPr lang="en-IN" sz="1400" dirty="0" err="1"/>
              <a:t>Ranjana</a:t>
            </a:r>
            <a:r>
              <a:rPr lang="en-IN" sz="1400" dirty="0"/>
              <a:t> </a:t>
            </a:r>
          </a:p>
          <a:p>
            <a:r>
              <a:rPr lang="en-IN" sz="1400" dirty="0"/>
              <a:t>Dr </a:t>
            </a:r>
            <a:r>
              <a:rPr lang="en-IN" sz="1400" dirty="0" err="1"/>
              <a:t>Sudhakar</a:t>
            </a:r>
            <a:r>
              <a:rPr lang="en-IN" sz="1400" dirty="0"/>
              <a:t> Pandey </a:t>
            </a:r>
          </a:p>
          <a:p>
            <a:r>
              <a:rPr lang="en-IN" sz="1400" dirty="0"/>
              <a:t>Dr Hari Shankar Joshi </a:t>
            </a:r>
          </a:p>
          <a:p>
            <a:r>
              <a:rPr lang="en-IN" sz="1400" dirty="0"/>
              <a:t>Dr Manoj Kumar Singh </a:t>
            </a:r>
            <a:endParaRPr lang="en-US" sz="1400" b="1" dirty="0"/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30492FAA-4A8C-2C78-64D9-B541398CC2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283"/>
          <a:stretch/>
        </p:blipFill>
        <p:spPr>
          <a:xfrm>
            <a:off x="7586284" y="315419"/>
            <a:ext cx="941074" cy="87231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9D20BCA-3F2B-F20B-17BA-59EF13B88A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3021" y="133638"/>
            <a:ext cx="2792979" cy="1265196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ABBD2D69-4262-6EA7-B3DB-C6A5E28DD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8C2AAD8-1F34-F3CD-0B21-4477D6A34865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94272" y="345579"/>
            <a:ext cx="914400" cy="760730"/>
          </a:xfrm>
          <a:prstGeom prst="rect">
            <a:avLst/>
          </a:prstGeom>
        </p:spPr>
      </p:pic>
      <p:pic>
        <p:nvPicPr>
          <p:cNvPr id="10" name="Picture 9" descr="Shape  Description automatically generated with low confidence">
            <a:extLst>
              <a:ext uri="{FF2B5EF4-FFF2-40B4-BE49-F238E27FC236}">
                <a16:creationId xmlns:a16="http://schemas.microsoft.com/office/drawing/2014/main" id="{B3C8C0FD-4CE3-11C0-5D06-3F12F029023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15" y="340666"/>
            <a:ext cx="825955" cy="825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89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9A08A-EAE2-8E82-67B5-093FC7688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C43246-AC80-B681-2876-94C35B5D155C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13509" y="1"/>
            <a:ext cx="10515600" cy="311228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4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/>
              <a:t>Action Plan</a:t>
            </a:r>
            <a:endParaRPr lang="en-IN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466188"/>
              </p:ext>
            </p:extLst>
          </p:nvPr>
        </p:nvGraphicFramePr>
        <p:xfrm>
          <a:off x="1" y="311228"/>
          <a:ext cx="12191998" cy="61873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1972">
                  <a:extLst>
                    <a:ext uri="{9D8B030D-6E8A-4147-A177-3AD203B41FA5}">
                      <a16:colId xmlns:a16="http://schemas.microsoft.com/office/drawing/2014/main" val="1306379237"/>
                    </a:ext>
                  </a:extLst>
                </a:gridCol>
                <a:gridCol w="2001954">
                  <a:extLst>
                    <a:ext uri="{9D8B030D-6E8A-4147-A177-3AD203B41FA5}">
                      <a16:colId xmlns:a16="http://schemas.microsoft.com/office/drawing/2014/main" val="3554448513"/>
                    </a:ext>
                  </a:extLst>
                </a:gridCol>
                <a:gridCol w="2351564">
                  <a:extLst>
                    <a:ext uri="{9D8B030D-6E8A-4147-A177-3AD203B41FA5}">
                      <a16:colId xmlns:a16="http://schemas.microsoft.com/office/drawing/2014/main" val="614164390"/>
                    </a:ext>
                  </a:extLst>
                </a:gridCol>
                <a:gridCol w="2187482">
                  <a:extLst>
                    <a:ext uri="{9D8B030D-6E8A-4147-A177-3AD203B41FA5}">
                      <a16:colId xmlns:a16="http://schemas.microsoft.com/office/drawing/2014/main" val="1358163696"/>
                    </a:ext>
                  </a:extLst>
                </a:gridCol>
                <a:gridCol w="843539">
                  <a:extLst>
                    <a:ext uri="{9D8B030D-6E8A-4147-A177-3AD203B41FA5}">
                      <a16:colId xmlns:a16="http://schemas.microsoft.com/office/drawing/2014/main" val="1511284497"/>
                    </a:ext>
                  </a:extLst>
                </a:gridCol>
                <a:gridCol w="1239888">
                  <a:extLst>
                    <a:ext uri="{9D8B030D-6E8A-4147-A177-3AD203B41FA5}">
                      <a16:colId xmlns:a16="http://schemas.microsoft.com/office/drawing/2014/main" val="2769341976"/>
                    </a:ext>
                  </a:extLst>
                </a:gridCol>
                <a:gridCol w="720436">
                  <a:extLst>
                    <a:ext uri="{9D8B030D-6E8A-4147-A177-3AD203B41FA5}">
                      <a16:colId xmlns:a16="http://schemas.microsoft.com/office/drawing/2014/main" val="2728031715"/>
                    </a:ext>
                  </a:extLst>
                </a:gridCol>
                <a:gridCol w="1274619">
                  <a:extLst>
                    <a:ext uri="{9D8B030D-6E8A-4147-A177-3AD203B41FA5}">
                      <a16:colId xmlns:a16="http://schemas.microsoft.com/office/drawing/2014/main" val="3390947830"/>
                    </a:ext>
                  </a:extLst>
                </a:gridCol>
                <a:gridCol w="900544">
                  <a:extLst>
                    <a:ext uri="{9D8B030D-6E8A-4147-A177-3AD203B41FA5}">
                      <a16:colId xmlns:a16="http://schemas.microsoft.com/office/drawing/2014/main" val="556817170"/>
                    </a:ext>
                  </a:extLst>
                </a:gridCol>
              </a:tblGrid>
              <a:tr h="83094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S.N.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Gap Statement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>
                          <a:effectLst/>
                        </a:rPr>
                        <a:t>Root Cause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Action proposed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>
                          <a:effectLst/>
                        </a:rPr>
                        <a:t>Budgetry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Level of intervention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Priority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Responsibility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Timeline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8750511"/>
                  </a:ext>
                </a:extLst>
              </a:tr>
              <a:tr h="64872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 dirty="0">
                          <a:effectLst/>
                        </a:rPr>
                        <a:t>1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Lack of HR (S.N., LMO, Radiologist)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 dirty="0">
                          <a:effectLst/>
                        </a:rPr>
                        <a:t> 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 dirty="0">
                          <a:effectLst/>
                        </a:rPr>
                        <a:t>Demand should be generated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 dirty="0">
                          <a:effectLst/>
                        </a:rPr>
                        <a:t> 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 dirty="0">
                          <a:effectLst/>
                        </a:rPr>
                        <a:t>State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 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State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NA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8765655"/>
                  </a:ext>
                </a:extLst>
              </a:tr>
              <a:tr h="101665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2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 dirty="0">
                          <a:effectLst/>
                        </a:rPr>
                        <a:t>Service Provider not trained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 dirty="0">
                          <a:effectLst/>
                        </a:rPr>
                        <a:t> 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Training will be planned for all </a:t>
                      </a:r>
                      <a:r>
                        <a:rPr lang="en-US" sz="1800" u="none" strike="noStrike" dirty="0" smtClean="0">
                          <a:effectLst/>
                        </a:rPr>
                        <a:t>service </a:t>
                      </a:r>
                      <a:r>
                        <a:rPr lang="en-US" sz="1800" u="none" strike="noStrike" dirty="0">
                          <a:effectLst/>
                        </a:rPr>
                        <a:t>providers in earliest possible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Yes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District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1st 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ACMO/ MH Consultant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Oct-23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842339"/>
                  </a:ext>
                </a:extLst>
              </a:tr>
              <a:tr h="83094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3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Lack of skills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Lack of hand holding at facility level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Continuous </a:t>
                      </a:r>
                      <a:r>
                        <a:rPr lang="en-US" sz="1800" u="none" strike="noStrike" dirty="0">
                          <a:effectLst/>
                        </a:rPr>
                        <a:t>handholding will be done at facility level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 dirty="0">
                          <a:effectLst/>
                        </a:rPr>
                        <a:t>Yes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Facility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1st 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MO / Nurse Mentor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Nov-23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1385885"/>
                  </a:ext>
                </a:extLst>
              </a:tr>
              <a:tr h="83094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 dirty="0">
                          <a:effectLst/>
                        </a:rPr>
                        <a:t>4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 dirty="0">
                          <a:effectLst/>
                        </a:rPr>
                        <a:t>Social myths and taboos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Lack of eductaion/ Economic status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Awareness campaigns , IEC should be implemented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 dirty="0">
                          <a:effectLst/>
                        </a:rPr>
                        <a:t>Yes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 dirty="0">
                          <a:effectLst/>
                        </a:rPr>
                        <a:t>District</a:t>
                      </a:r>
                      <a:r>
                        <a:rPr lang="en-IN" sz="1800" u="none" strike="noStrike" dirty="0" smtClean="0">
                          <a:effectLst/>
                        </a:rPr>
                        <a:t>/</a:t>
                      </a:r>
                    </a:p>
                    <a:p>
                      <a:pPr algn="ctr" fontAlgn="ctr"/>
                      <a:r>
                        <a:rPr lang="en-IN" sz="1800" u="none" strike="noStrike" dirty="0" smtClean="0">
                          <a:effectLst/>
                        </a:rPr>
                        <a:t>Block/</a:t>
                      </a:r>
                    </a:p>
                    <a:p>
                      <a:pPr algn="ctr" fontAlgn="ctr"/>
                      <a:r>
                        <a:rPr lang="en-IN" sz="1800" u="none" strike="noStrike" dirty="0" smtClean="0">
                          <a:effectLst/>
                        </a:rPr>
                        <a:t>Villages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 dirty="0">
                          <a:effectLst/>
                        </a:rPr>
                        <a:t>2nd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MO/ ANM/ASHA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Dec-23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7816491"/>
                  </a:ext>
                </a:extLst>
              </a:tr>
              <a:tr h="83094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 dirty="0">
                          <a:effectLst/>
                        </a:rPr>
                        <a:t>5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literacy rate is less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Social myths and taboos/ Economic status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Awareness campaigns , IEC should be implemented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 dirty="0">
                          <a:effectLst/>
                        </a:rPr>
                        <a:t>Yes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 dirty="0">
                          <a:effectLst/>
                        </a:rPr>
                        <a:t>District</a:t>
                      </a:r>
                      <a:r>
                        <a:rPr lang="en-IN" sz="1800" u="none" strike="noStrike" dirty="0" smtClean="0">
                          <a:effectLst/>
                        </a:rPr>
                        <a:t>/</a:t>
                      </a:r>
                    </a:p>
                    <a:p>
                      <a:pPr algn="ctr" fontAlgn="ctr"/>
                      <a:r>
                        <a:rPr lang="en-IN" sz="1800" u="none" strike="noStrike" dirty="0" smtClean="0">
                          <a:effectLst/>
                        </a:rPr>
                        <a:t>Block/</a:t>
                      </a:r>
                    </a:p>
                    <a:p>
                      <a:pPr algn="ctr" fontAlgn="ctr"/>
                      <a:r>
                        <a:rPr lang="en-IN" sz="1800" u="none" strike="noStrike" dirty="0" smtClean="0">
                          <a:effectLst/>
                        </a:rPr>
                        <a:t>Villages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 dirty="0">
                          <a:effectLst/>
                        </a:rPr>
                        <a:t>2nd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 dirty="0">
                          <a:effectLst/>
                        </a:rPr>
                        <a:t>MO/ ANM/ASHA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 dirty="0">
                          <a:effectLst/>
                        </a:rPr>
                        <a:t>Jan-24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4265587"/>
                  </a:ext>
                </a:extLst>
              </a:tr>
              <a:tr h="110445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 dirty="0">
                          <a:effectLst/>
                        </a:rPr>
                        <a:t>6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Grand </a:t>
                      </a:r>
                      <a:r>
                        <a:rPr lang="en-US" sz="1800" u="none" strike="noStrike" dirty="0" err="1">
                          <a:effectLst/>
                        </a:rPr>
                        <a:t>multiparity</a:t>
                      </a:r>
                      <a:r>
                        <a:rPr lang="en-US" sz="1800" u="none" strike="noStrike" dirty="0">
                          <a:effectLst/>
                        </a:rPr>
                        <a:t>, Early and late marriage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Lack of eductaion/ Social myths and taboos/ Economic status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Awareness campaigns , IEC should be implemented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Yes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 dirty="0">
                          <a:effectLst/>
                        </a:rPr>
                        <a:t>District</a:t>
                      </a:r>
                      <a:r>
                        <a:rPr lang="en-IN" sz="1800" u="none" strike="noStrike" dirty="0" smtClean="0">
                          <a:effectLst/>
                        </a:rPr>
                        <a:t>/</a:t>
                      </a:r>
                    </a:p>
                    <a:p>
                      <a:pPr algn="ctr" fontAlgn="ctr"/>
                      <a:r>
                        <a:rPr lang="en-IN" sz="1800" u="none" strike="noStrike" dirty="0" smtClean="0">
                          <a:effectLst/>
                        </a:rPr>
                        <a:t>Block/</a:t>
                      </a:r>
                    </a:p>
                    <a:p>
                      <a:pPr algn="ctr" fontAlgn="ctr"/>
                      <a:r>
                        <a:rPr lang="en-IN" sz="1800" u="none" strike="noStrike" dirty="0" smtClean="0">
                          <a:effectLst/>
                        </a:rPr>
                        <a:t>Villages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 dirty="0">
                          <a:effectLst/>
                        </a:rPr>
                        <a:t>2nd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 dirty="0">
                          <a:effectLst/>
                        </a:rPr>
                        <a:t>MO/ ANM/ASHA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 dirty="0">
                          <a:effectLst/>
                        </a:rPr>
                        <a:t>Feb-24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8025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4736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D0051-9ECE-C182-965C-20A7F15A7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9A08A-EAE2-8E82-67B5-093FC7688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C43246-AC80-B681-2876-94C35B5D155C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758838"/>
              </p:ext>
            </p:extLst>
          </p:nvPr>
        </p:nvGraphicFramePr>
        <p:xfrm>
          <a:off x="0" y="-2"/>
          <a:ext cx="12192000" cy="63689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3345">
                  <a:extLst>
                    <a:ext uri="{9D8B030D-6E8A-4147-A177-3AD203B41FA5}">
                      <a16:colId xmlns:a16="http://schemas.microsoft.com/office/drawing/2014/main" val="4109395687"/>
                    </a:ext>
                  </a:extLst>
                </a:gridCol>
                <a:gridCol w="2396837">
                  <a:extLst>
                    <a:ext uri="{9D8B030D-6E8A-4147-A177-3AD203B41FA5}">
                      <a16:colId xmlns:a16="http://schemas.microsoft.com/office/drawing/2014/main" val="1354612182"/>
                    </a:ext>
                  </a:extLst>
                </a:gridCol>
                <a:gridCol w="2078182">
                  <a:extLst>
                    <a:ext uri="{9D8B030D-6E8A-4147-A177-3AD203B41FA5}">
                      <a16:colId xmlns:a16="http://schemas.microsoft.com/office/drawing/2014/main" val="3387251291"/>
                    </a:ext>
                  </a:extLst>
                </a:gridCol>
                <a:gridCol w="2119745">
                  <a:extLst>
                    <a:ext uri="{9D8B030D-6E8A-4147-A177-3AD203B41FA5}">
                      <a16:colId xmlns:a16="http://schemas.microsoft.com/office/drawing/2014/main" val="942336240"/>
                    </a:ext>
                  </a:extLst>
                </a:gridCol>
                <a:gridCol w="1018404">
                  <a:extLst>
                    <a:ext uri="{9D8B030D-6E8A-4147-A177-3AD203B41FA5}">
                      <a16:colId xmlns:a16="http://schemas.microsoft.com/office/drawing/2014/main" val="3208373819"/>
                    </a:ext>
                  </a:extLst>
                </a:gridCol>
                <a:gridCol w="1198323">
                  <a:extLst>
                    <a:ext uri="{9D8B030D-6E8A-4147-A177-3AD203B41FA5}">
                      <a16:colId xmlns:a16="http://schemas.microsoft.com/office/drawing/2014/main" val="110192438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532381894"/>
                    </a:ext>
                  </a:extLst>
                </a:gridCol>
                <a:gridCol w="1260764">
                  <a:extLst>
                    <a:ext uri="{9D8B030D-6E8A-4147-A177-3AD203B41FA5}">
                      <a16:colId xmlns:a16="http://schemas.microsoft.com/office/drawing/2014/main" val="23646547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199115554"/>
                    </a:ext>
                  </a:extLst>
                </a:gridCol>
              </a:tblGrid>
              <a:tr h="92736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S.N.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Gap Statement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Root Cause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Action proposed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 smtClean="0">
                          <a:effectLst/>
                        </a:rPr>
                        <a:t>Budgetary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Level of intervention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Priority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Responsibility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Timeline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7848429"/>
                  </a:ext>
                </a:extLst>
              </a:tr>
              <a:tr h="69102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7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Review meeting Not done at facility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Lack of awareness / monitoring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Meeting should be called at District level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No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District/Block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1st 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ACMO/ MH Consultant/ MOIC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Mar-24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901557"/>
                  </a:ext>
                </a:extLst>
              </a:tr>
              <a:tr h="56653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>
                          <a:effectLst/>
                        </a:rPr>
                        <a:t>8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Quality of MDR Audit not good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Lack of knowledge/ monitoring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An awareness training should be planned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Yes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District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1st 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ACMO/ MH Consultant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Apr-24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3165268"/>
                  </a:ext>
                </a:extLst>
              </a:tr>
              <a:tr h="94560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>
                          <a:effectLst/>
                        </a:rPr>
                        <a:t>9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Corrective and Preventive action not taken on findings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Lack of awareness/ knowledge/ monitoring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CAPA report should be prepared and submitted to district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No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District/Block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1st 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ACMO/ MH Consultant/ MOIC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May-24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9365005"/>
                  </a:ext>
                </a:extLst>
              </a:tr>
              <a:tr h="56653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>
                          <a:effectLst/>
                        </a:rPr>
                        <a:t>10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Lack of transport Service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Less no of Ambulance/ EMT not trained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No of ambulances should be increases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Yes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State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2nd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State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Jun-24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067966"/>
                  </a:ext>
                </a:extLst>
              </a:tr>
              <a:tr h="128486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11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Lack of diagnostics machines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USG facility not available at CHC / PHC level</a:t>
                      </a:r>
                      <a:br>
                        <a:rPr lang="en-US" sz="1600" u="none" strike="noStrike">
                          <a:effectLst/>
                        </a:rPr>
                      </a:br>
                      <a:r>
                        <a:rPr lang="en-US" sz="1600" u="none" strike="noStrike">
                          <a:effectLst/>
                        </a:rPr>
                        <a:t>Pathology Services not available round the clock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USG should be established at FRU</a:t>
                      </a:r>
                      <a:br>
                        <a:rPr lang="en-US" sz="1600" u="none" strike="noStrike" dirty="0">
                          <a:effectLst/>
                        </a:rPr>
                      </a:br>
                      <a:r>
                        <a:rPr lang="en-US" sz="1600" u="none" strike="noStrike" dirty="0">
                          <a:effectLst/>
                        </a:rPr>
                        <a:t>Round the clock lab </a:t>
                      </a:r>
                      <a:r>
                        <a:rPr lang="en-US" sz="1600" u="none" strike="noStrike" dirty="0" smtClean="0">
                          <a:effectLst/>
                        </a:rPr>
                        <a:t>services </a:t>
                      </a:r>
                      <a:r>
                        <a:rPr lang="en-US" sz="1600" u="none" strike="noStrike" dirty="0">
                          <a:effectLst/>
                        </a:rPr>
                        <a:t>should be available at CHC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Yes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State</a:t>
                      </a:r>
                      <a:br>
                        <a:rPr lang="en-IN" sz="1600" u="none" strike="noStrike" dirty="0">
                          <a:effectLst/>
                        </a:rPr>
                      </a:br>
                      <a:r>
                        <a:rPr lang="en-IN" sz="1600" u="none" strike="noStrike" dirty="0">
                          <a:effectLst/>
                        </a:rPr>
                        <a:t>State/ District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1st 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State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Jul-24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054378"/>
                  </a:ext>
                </a:extLst>
              </a:tr>
              <a:tr h="59722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12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Lack of BSU, Triage room etc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BSU Not established 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BSU should be established at FRU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Yes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State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2nd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State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Aug-24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5374161"/>
                  </a:ext>
                </a:extLst>
              </a:tr>
              <a:tr h="69102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13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Lack of Equipment and Instrument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Equipments and instruments not in supply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all nacessory should be provided regularly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Yes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State/ District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1st 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State/ ACMO Store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May-24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3" marR="8873" marT="88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4316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981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D0051-9ECE-C182-965C-20A7F15A7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9A08A-EAE2-8E82-67B5-093FC7688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C43246-AC80-B681-2876-94C35B5D155C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887198"/>
              </p:ext>
            </p:extLst>
          </p:nvPr>
        </p:nvGraphicFramePr>
        <p:xfrm>
          <a:off x="0" y="-1"/>
          <a:ext cx="12191998" cy="64176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4909">
                  <a:extLst>
                    <a:ext uri="{9D8B030D-6E8A-4147-A177-3AD203B41FA5}">
                      <a16:colId xmlns:a16="http://schemas.microsoft.com/office/drawing/2014/main" val="1844018837"/>
                    </a:ext>
                  </a:extLst>
                </a:gridCol>
                <a:gridCol w="2161309">
                  <a:extLst>
                    <a:ext uri="{9D8B030D-6E8A-4147-A177-3AD203B41FA5}">
                      <a16:colId xmlns:a16="http://schemas.microsoft.com/office/drawing/2014/main" val="1193741139"/>
                    </a:ext>
                  </a:extLst>
                </a:gridCol>
                <a:gridCol w="2379272">
                  <a:extLst>
                    <a:ext uri="{9D8B030D-6E8A-4147-A177-3AD203B41FA5}">
                      <a16:colId xmlns:a16="http://schemas.microsoft.com/office/drawing/2014/main" val="3396994689"/>
                    </a:ext>
                  </a:extLst>
                </a:gridCol>
                <a:gridCol w="2187482">
                  <a:extLst>
                    <a:ext uri="{9D8B030D-6E8A-4147-A177-3AD203B41FA5}">
                      <a16:colId xmlns:a16="http://schemas.microsoft.com/office/drawing/2014/main" val="1551294350"/>
                    </a:ext>
                  </a:extLst>
                </a:gridCol>
                <a:gridCol w="843539">
                  <a:extLst>
                    <a:ext uri="{9D8B030D-6E8A-4147-A177-3AD203B41FA5}">
                      <a16:colId xmlns:a16="http://schemas.microsoft.com/office/drawing/2014/main" val="3736145792"/>
                    </a:ext>
                  </a:extLst>
                </a:gridCol>
                <a:gridCol w="1239888">
                  <a:extLst>
                    <a:ext uri="{9D8B030D-6E8A-4147-A177-3AD203B41FA5}">
                      <a16:colId xmlns:a16="http://schemas.microsoft.com/office/drawing/2014/main" val="2221061953"/>
                    </a:ext>
                  </a:extLst>
                </a:gridCol>
                <a:gridCol w="748146">
                  <a:extLst>
                    <a:ext uri="{9D8B030D-6E8A-4147-A177-3AD203B41FA5}">
                      <a16:colId xmlns:a16="http://schemas.microsoft.com/office/drawing/2014/main" val="3501522115"/>
                    </a:ext>
                  </a:extLst>
                </a:gridCol>
                <a:gridCol w="1316182">
                  <a:extLst>
                    <a:ext uri="{9D8B030D-6E8A-4147-A177-3AD203B41FA5}">
                      <a16:colId xmlns:a16="http://schemas.microsoft.com/office/drawing/2014/main" val="927930970"/>
                    </a:ext>
                  </a:extLst>
                </a:gridCol>
                <a:gridCol w="831271">
                  <a:extLst>
                    <a:ext uri="{9D8B030D-6E8A-4147-A177-3AD203B41FA5}">
                      <a16:colId xmlns:a16="http://schemas.microsoft.com/office/drawing/2014/main" val="2310139052"/>
                    </a:ext>
                  </a:extLst>
                </a:gridCol>
              </a:tblGrid>
              <a:tr h="44739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</a:rPr>
                        <a:t>S.N.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</a:rPr>
                        <a:t>Gap Statement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>
                          <a:effectLst/>
                        </a:rPr>
                        <a:t>Root Cause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</a:rPr>
                        <a:t>Action proposed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>
                          <a:effectLst/>
                        </a:rPr>
                        <a:t>Budgetry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</a:rPr>
                        <a:t>Level of intervention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</a:rPr>
                        <a:t>Priority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</a:rPr>
                        <a:t>Responsibility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</a:rPr>
                        <a:t>Timeline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7" marR="9257" marT="9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7302804"/>
                  </a:ext>
                </a:extLst>
              </a:tr>
              <a:tr h="8866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IN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Irregular supply of consumables &amp; Medicines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Consumables and medicines are not in supply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</a:t>
                      </a: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necessary 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consumables &amp; Medicines should be provided regularly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I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I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State/ District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I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1st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I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State/ ACMO Store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I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Jun-24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9745481"/>
                  </a:ext>
                </a:extLst>
              </a:tr>
              <a:tr h="8866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IN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I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lack of Blood transfusion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CHC has fear for blood transfusion in </a:t>
                      </a: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anemia 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related to complication management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Training will be planned for all medical officer related to Blood </a:t>
                      </a: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transfusion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I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I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District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I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1st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I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ACMO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I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Jul-24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651555"/>
                  </a:ext>
                </a:extLst>
              </a:tr>
              <a:tr h="132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IN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I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Referral system not strengthen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 referral management not done and follow up not taken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sound </a:t>
                      </a: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referral 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 should be </a:t>
                      </a: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framed 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District level , group creation, </a:t>
                      </a: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referral 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audit will be done on regular basis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I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I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District</a:t>
                      </a:r>
                      <a:r>
                        <a:rPr lang="en-IN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IN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Blocks</a:t>
                      </a:r>
                      <a:endParaRPr lang="en-IN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I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1st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I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ACMO/MOIC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I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Aug-24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8706666"/>
                  </a:ext>
                </a:extLst>
              </a:tr>
              <a:tr h="15452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n-IN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I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Poor HRP management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Staff not trained/ skilled for HRP management during ANC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HRP management training and monitoring should be done , All HRP should be completed all 4 ANC checkup, USG, Lab tests and consultation with LMO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I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I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District</a:t>
                      </a:r>
                      <a:r>
                        <a:rPr lang="en-IN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IN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Blocks</a:t>
                      </a:r>
                      <a:endParaRPr lang="en-IN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I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1st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I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ACMO/MOIC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I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Sep-24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7650650"/>
                  </a:ext>
                </a:extLst>
              </a:tr>
              <a:tr h="132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IN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I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Poor HRP Identification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Staff not trained/ skilled for HRP identification during ANC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HRP identification training should be given to all ANM/SN/CHO. Birth planning </a:t>
                      </a: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should be 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compulsory for each delivery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I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I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District</a:t>
                      </a:r>
                      <a:r>
                        <a:rPr lang="en-IN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IN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Blocks</a:t>
                      </a:r>
                      <a:endParaRPr lang="en-IN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IN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1st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I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ACMO/MOIC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I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Oct-24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5512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28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4C43246-AC80-B681-2876-94C35B5D155C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95402" y="982132"/>
            <a:ext cx="9601196" cy="1303867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Take home message</a:t>
            </a:r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979714" y="2963026"/>
            <a:ext cx="1874314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Refresher Course</a:t>
            </a:r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979714" y="3366651"/>
            <a:ext cx="1874314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Capacity Building</a:t>
            </a:r>
            <a:endParaRPr lang="en-IN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047988" y="3384182"/>
            <a:ext cx="8589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059373" y="3061017"/>
            <a:ext cx="2743200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Through training programs for service providers </a:t>
            </a:r>
            <a:endParaRPr lang="en-IN" dirty="0"/>
          </a:p>
        </p:txBody>
      </p:sp>
      <p:sp>
        <p:nvSpPr>
          <p:cNvPr id="10" name="TextBox 9"/>
          <p:cNvSpPr txBox="1"/>
          <p:nvPr/>
        </p:nvSpPr>
        <p:spPr>
          <a:xfrm>
            <a:off x="7786254" y="2507020"/>
            <a:ext cx="3394364" cy="25853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Eg</a:t>
            </a:r>
            <a:r>
              <a:rPr lang="en-US" dirty="0" smtClean="0"/>
              <a:t>. LSAS (Life Saving Anesthetic Skills, </a:t>
            </a:r>
          </a:p>
          <a:p>
            <a:r>
              <a:rPr lang="en-US" dirty="0" err="1" smtClean="0"/>
              <a:t>EMoC</a:t>
            </a:r>
            <a:r>
              <a:rPr lang="en-US" dirty="0" smtClean="0"/>
              <a:t> (Emergency Obstetric Care), SBA (Skilled Birth Attendants) for ANMs and SNs, </a:t>
            </a:r>
          </a:p>
          <a:p>
            <a:r>
              <a:rPr lang="en-US" dirty="0" smtClean="0"/>
              <a:t>CAC (Comprehensive Abortion Care) for medical officers</a:t>
            </a:r>
          </a:p>
          <a:p>
            <a:r>
              <a:rPr lang="en-US" dirty="0" smtClean="0"/>
              <a:t>DAKSHATA/DAKSH </a:t>
            </a:r>
            <a:r>
              <a:rPr lang="en-US" dirty="0"/>
              <a:t>for ANMs and </a:t>
            </a:r>
            <a:r>
              <a:rPr lang="en-US" dirty="0" smtClean="0"/>
              <a:t>SNs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871848" y="3384182"/>
            <a:ext cx="8589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22208" y="4710541"/>
            <a:ext cx="1731820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Strengthening of Delivery Point</a:t>
            </a:r>
            <a:endParaRPr lang="en-IN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047972" y="5019029"/>
            <a:ext cx="8589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087076" y="4571995"/>
            <a:ext cx="1925797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 terms of:</a:t>
            </a:r>
          </a:p>
          <a:p>
            <a:r>
              <a:rPr lang="en-US" dirty="0" smtClean="0"/>
              <a:t>Infra-structure</a:t>
            </a:r>
          </a:p>
          <a:p>
            <a:r>
              <a:rPr lang="en-US" dirty="0" smtClean="0"/>
              <a:t>Man power</a:t>
            </a:r>
          </a:p>
          <a:p>
            <a:r>
              <a:rPr lang="en-US" dirty="0" smtClean="0"/>
              <a:t>Equipment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28897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4C43246-AC80-B681-2876-94C35B5D155C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7748" y="872856"/>
            <a:ext cx="2147454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Maternal Health tool kits</a:t>
            </a:r>
            <a:endParaRPr lang="en-IN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602177" y="1181344"/>
            <a:ext cx="8589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68983" y="734310"/>
            <a:ext cx="5403271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Hand book for planning, implementation, monitoring services through logistics, supplies, recording, reporting and monitoring system  </a:t>
            </a:r>
            <a:endParaRPr lang="en-IN" dirty="0"/>
          </a:p>
        </p:txBody>
      </p:sp>
      <p:sp>
        <p:nvSpPr>
          <p:cNvPr id="8" name="TextBox 7"/>
          <p:cNvSpPr txBox="1"/>
          <p:nvPr/>
        </p:nvSpPr>
        <p:spPr>
          <a:xfrm>
            <a:off x="1413163" y="2424567"/>
            <a:ext cx="2147454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Nischay</a:t>
            </a:r>
            <a:r>
              <a:rPr lang="en-US" dirty="0" smtClean="0"/>
              <a:t> Pregnancy Kit</a:t>
            </a:r>
            <a:endParaRPr lang="en-IN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657592" y="2733055"/>
            <a:ext cx="8589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24398" y="2563120"/>
            <a:ext cx="5403271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 sub-center for early detection of pregnancy</a:t>
            </a:r>
            <a:endParaRPr lang="en-IN" dirty="0"/>
          </a:p>
        </p:txBody>
      </p:sp>
      <p:sp>
        <p:nvSpPr>
          <p:cNvPr id="11" name="TextBox 10"/>
          <p:cNvSpPr txBox="1"/>
          <p:nvPr/>
        </p:nvSpPr>
        <p:spPr>
          <a:xfrm>
            <a:off x="1413160" y="3449808"/>
            <a:ext cx="2147454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Village Health and Nutrition Days</a:t>
            </a:r>
            <a:endParaRPr lang="en-IN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657589" y="3758296"/>
            <a:ext cx="8589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24395" y="3588361"/>
            <a:ext cx="5403271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More than 4.32 crores such days have been held</a:t>
            </a:r>
            <a:endParaRPr lang="en-IN" dirty="0"/>
          </a:p>
        </p:txBody>
      </p:sp>
      <p:sp>
        <p:nvSpPr>
          <p:cNvPr id="14" name="TextBox 13"/>
          <p:cNvSpPr txBox="1"/>
          <p:nvPr/>
        </p:nvSpPr>
        <p:spPr>
          <a:xfrm>
            <a:off x="1413158" y="4461194"/>
            <a:ext cx="2147454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MCP Card</a:t>
            </a:r>
            <a:endParaRPr lang="en-IN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657587" y="4672697"/>
            <a:ext cx="8589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724393" y="4488907"/>
            <a:ext cx="5403271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 improve and monitor quality of MCH interventions</a:t>
            </a:r>
            <a:endParaRPr lang="en-IN" dirty="0"/>
          </a:p>
        </p:txBody>
      </p:sp>
      <p:sp>
        <p:nvSpPr>
          <p:cNvPr id="17" name="TextBox 16"/>
          <p:cNvSpPr txBox="1"/>
          <p:nvPr/>
        </p:nvSpPr>
        <p:spPr>
          <a:xfrm>
            <a:off x="1399301" y="5264769"/>
            <a:ext cx="2147454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MCTS</a:t>
            </a:r>
            <a:endParaRPr lang="en-IN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643730" y="5476272"/>
            <a:ext cx="8589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710536" y="5292482"/>
            <a:ext cx="5403271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Through Web enabled registration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71083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4C43246-AC80-B681-2876-94C35B5D155C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99301" y="845174"/>
            <a:ext cx="2147454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MCH Wings</a:t>
            </a:r>
            <a:endParaRPr lang="en-IN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643730" y="1056677"/>
            <a:ext cx="8589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710536" y="872887"/>
            <a:ext cx="5403271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 improve institutional deliveries with focus on quality assurance guideline</a:t>
            </a:r>
            <a:endParaRPr lang="en-IN" dirty="0"/>
          </a:p>
        </p:txBody>
      </p:sp>
      <p:sp>
        <p:nvSpPr>
          <p:cNvPr id="8" name="TextBox 7"/>
          <p:cNvSpPr txBox="1"/>
          <p:nvPr/>
        </p:nvSpPr>
        <p:spPr>
          <a:xfrm>
            <a:off x="1399301" y="1939674"/>
            <a:ext cx="2147454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Prevention of PPH</a:t>
            </a:r>
            <a:endParaRPr lang="en-IN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643730" y="2151177"/>
            <a:ext cx="8589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10536" y="1787272"/>
            <a:ext cx="5403271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Areas with high home delivery rates, SBA trained ANMs must be recruited for conducting deliveries</a:t>
            </a:r>
            <a:endParaRPr lang="en-IN" dirty="0"/>
          </a:p>
        </p:txBody>
      </p:sp>
      <p:sp>
        <p:nvSpPr>
          <p:cNvPr id="11" name="TextBox 10"/>
          <p:cNvSpPr txBox="1"/>
          <p:nvPr/>
        </p:nvSpPr>
        <p:spPr>
          <a:xfrm>
            <a:off x="1399301" y="2715533"/>
            <a:ext cx="2147454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IFA tablets and supplementation,  balanced diet and deworming</a:t>
            </a:r>
            <a:endParaRPr lang="en-IN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643730" y="2927036"/>
            <a:ext cx="8589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10536" y="2743246"/>
            <a:ext cx="5403271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 reduce anemia</a:t>
            </a:r>
            <a:endParaRPr lang="en-IN" dirty="0"/>
          </a:p>
        </p:txBody>
      </p:sp>
      <p:sp>
        <p:nvSpPr>
          <p:cNvPr id="14" name="TextBox 13"/>
          <p:cNvSpPr txBox="1"/>
          <p:nvPr/>
        </p:nvSpPr>
        <p:spPr>
          <a:xfrm>
            <a:off x="1399301" y="5264769"/>
            <a:ext cx="2147454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Regular and qualitative maternal death review </a:t>
            </a:r>
            <a:endParaRPr lang="en-IN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643730" y="5614822"/>
            <a:ext cx="8589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710536" y="5292482"/>
            <a:ext cx="5403271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At both facility and community level to identify suitable causes, gaps for correction action implementation</a:t>
            </a:r>
            <a:endParaRPr lang="en-IN" dirty="0"/>
          </a:p>
        </p:txBody>
      </p:sp>
      <p:sp>
        <p:nvSpPr>
          <p:cNvPr id="17" name="TextBox 16"/>
          <p:cNvSpPr txBox="1"/>
          <p:nvPr/>
        </p:nvSpPr>
        <p:spPr>
          <a:xfrm>
            <a:off x="1413151" y="4239526"/>
            <a:ext cx="2147454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Under reporting of Maternal Death</a:t>
            </a:r>
            <a:endParaRPr lang="en-IN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657580" y="4589578"/>
            <a:ext cx="8589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724386" y="4391934"/>
            <a:ext cx="5403271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Fear of punitive action in health providers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46190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4C43246-AC80-B681-2876-94C35B5D155C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95402" y="982132"/>
            <a:ext cx="9601196" cy="1303867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Action Plan</a:t>
            </a:r>
            <a:endParaRPr lang="en-IN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95401" y="2556932"/>
            <a:ext cx="9601196" cy="331893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 robust system for better monitoring and data capturing including transit information of referred cases via WhatsApp group.</a:t>
            </a:r>
          </a:p>
          <a:p>
            <a:r>
              <a:rPr lang="en-US" dirty="0" smtClean="0"/>
              <a:t>Increased home based regular follow ups by health care workers and self appointed community leaders for counselling.</a:t>
            </a:r>
          </a:p>
          <a:p>
            <a:r>
              <a:rPr lang="en-US" dirty="0" smtClean="0"/>
              <a:t>Importance of Post natal check ups to be reinforced by doctors/Nurse Mentors/ASHA/ANM.</a:t>
            </a:r>
          </a:p>
          <a:p>
            <a:r>
              <a:rPr lang="en-US" dirty="0" smtClean="0"/>
              <a:t>Importance of Partograph filling for early detection of obstructed labour by SNs and ANMs.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227791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4C43246-AC80-B681-2876-94C35B5D155C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295402" y="982132"/>
            <a:ext cx="9601196" cy="1303867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Action Plan</a:t>
            </a:r>
            <a:endParaRPr lang="en-IN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295401" y="2556932"/>
            <a:ext cx="9601196" cy="331893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Public private partnerships to improve deficiency in human resources and equipment. Therefore improving quality of services and service providers.</a:t>
            </a:r>
          </a:p>
          <a:p>
            <a:r>
              <a:rPr lang="en-US" dirty="0" smtClean="0"/>
              <a:t>Utilization of human resources through teaching institution of compulsory periphery postings of residents for strengthening of health services at PHCs.</a:t>
            </a:r>
          </a:p>
          <a:p>
            <a:r>
              <a:rPr lang="en-US" dirty="0" smtClean="0"/>
              <a:t>Increasing government health expenditure. (currently only 2.1% (2023) of GDP utilization*)</a:t>
            </a:r>
            <a:endParaRPr lang="en-IN" dirty="0"/>
          </a:p>
        </p:txBody>
      </p:sp>
      <p:sp>
        <p:nvSpPr>
          <p:cNvPr id="10" name="TextBox 9"/>
          <p:cNvSpPr txBox="1"/>
          <p:nvPr/>
        </p:nvSpPr>
        <p:spPr>
          <a:xfrm>
            <a:off x="484909" y="6428509"/>
            <a:ext cx="2604655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*Ministry of Finance, GOI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808734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4C43246-AC80-B681-2876-94C35B5D155C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95402" y="982132"/>
            <a:ext cx="9601196" cy="1303867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Action Plan</a:t>
            </a:r>
            <a:endParaRPr lang="en-IN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95401" y="2556932"/>
            <a:ext cx="9601196" cy="331893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Strengthening of data entries on portal by technical staff.</a:t>
            </a:r>
          </a:p>
          <a:p>
            <a:r>
              <a:rPr lang="en-US" dirty="0" smtClean="0"/>
              <a:t>Improving anemia management and detection by digital </a:t>
            </a:r>
            <a:r>
              <a:rPr lang="en-US" dirty="0" err="1" smtClean="0"/>
              <a:t>haemoglobinometer</a:t>
            </a:r>
            <a:r>
              <a:rPr lang="en-US" dirty="0" smtClean="0"/>
              <a:t> with ANMs and oral IFA distribution.</a:t>
            </a:r>
          </a:p>
          <a:p>
            <a:r>
              <a:rPr lang="en-US" dirty="0" smtClean="0"/>
              <a:t>Availability of PPH and Eclampsia kits at delivery points.</a:t>
            </a:r>
          </a:p>
          <a:p>
            <a:r>
              <a:rPr lang="en-US" dirty="0" smtClean="0"/>
              <a:t>Certification of private and NGO sector to give quality MCH services.</a:t>
            </a:r>
          </a:p>
          <a:p>
            <a:r>
              <a:rPr lang="en-US" dirty="0" smtClean="0"/>
              <a:t>Improving conditional cash transfers and cash based in centric schemes (JSY, JSSK) to increase institutional deliveries.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98340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4C43246-AC80-B681-2876-94C35B5D155C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55073" y="3011343"/>
            <a:ext cx="10515600" cy="1325563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THANK YOU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08245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D0051-9ECE-C182-965C-20A7F15A72F6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12700">
            <a:solidFill>
              <a:schemeClr val="tx1"/>
            </a:solidFill>
          </a:ln>
        </p:spPr>
        <p:txBody>
          <a:bodyPr/>
          <a:lstStyle/>
          <a:p>
            <a:r>
              <a:rPr lang="en-US" dirty="0"/>
              <a:t>Identified Potential Topic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9A08A-EAE2-8E82-67B5-093FC7688E5C}"/>
              </a:ext>
            </a:extLst>
          </p:cNvPr>
          <p:cNvSpPr>
            <a:spLocks noGrp="1"/>
          </p:cNvSpPr>
          <p:nvPr>
            <p:ph idx="1"/>
          </p:nvPr>
        </p:nvSpPr>
        <p:spPr>
          <a:ln w="12700">
            <a:solidFill>
              <a:schemeClr val="tx1"/>
            </a:solidFill>
          </a:ln>
        </p:spPr>
        <p:txBody>
          <a:bodyPr/>
          <a:lstStyle/>
          <a:p>
            <a:r>
              <a:rPr lang="en-US" b="1" dirty="0"/>
              <a:t>Problem Statement: </a:t>
            </a:r>
            <a:r>
              <a:rPr lang="en-US" dirty="0"/>
              <a:t>Reducing Maternal Deaths from current MMR (Maternal Mortality Ratio) of 167 by 10% in district Gorakhpur by year 2025.</a:t>
            </a:r>
          </a:p>
          <a:p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C43246-AC80-B681-2876-94C35B5D155C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15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9A08A-EAE2-8E82-67B5-093FC7688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C43246-AC80-B681-2876-94C35B5D155C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200067" y="484911"/>
            <a:ext cx="11438939" cy="5771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N" sz="2800" b="1" smtClean="0"/>
              <a:t/>
            </a:r>
            <a:br>
              <a:rPr lang="en-IN" sz="2800" b="1" smtClean="0"/>
            </a:br>
            <a:r>
              <a:rPr lang="en-IN" sz="3200" b="1" u="sng" smtClean="0">
                <a:latin typeface="Calibri" pitchFamily="34" charset="0"/>
                <a:ea typeface="+mn-ea"/>
                <a:cs typeface="Calibri" pitchFamily="34" charset="0"/>
              </a:rPr>
              <a:t>Maternal</a:t>
            </a:r>
            <a:r>
              <a:rPr lang="en-IN" sz="2800" b="1" u="sng" smtClean="0"/>
              <a:t> </a:t>
            </a:r>
            <a:r>
              <a:rPr lang="en-IN" sz="3200" b="1" u="sng" smtClean="0">
                <a:latin typeface="Calibri" pitchFamily="34" charset="0"/>
                <a:ea typeface="+mn-ea"/>
                <a:cs typeface="Calibri" pitchFamily="34" charset="0"/>
              </a:rPr>
              <a:t>Mortality</a:t>
            </a:r>
            <a:r>
              <a:rPr lang="en-IN" sz="2800" b="1" u="sng" smtClean="0"/>
              <a:t> </a:t>
            </a:r>
            <a:r>
              <a:rPr lang="en-IN" sz="3200" b="1" u="sng" smtClean="0">
                <a:latin typeface="Calibri" pitchFamily="34" charset="0"/>
                <a:ea typeface="+mn-ea"/>
                <a:cs typeface="Calibri" pitchFamily="34" charset="0"/>
              </a:rPr>
              <a:t>Ratio</a:t>
            </a:r>
            <a:r>
              <a:rPr lang="en-IN" sz="2800" b="1" u="sng" smtClean="0"/>
              <a:t> </a:t>
            </a:r>
            <a:r>
              <a:rPr lang="en-IN" sz="2800" b="1" smtClean="0"/>
              <a:t/>
            </a:r>
            <a:br>
              <a:rPr lang="en-IN" sz="2800" b="1" smtClean="0"/>
            </a:br>
            <a:endParaRPr lang="en-IN" sz="2800" b="1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667143503"/>
              </p:ext>
            </p:extLst>
          </p:nvPr>
        </p:nvGraphicFramePr>
        <p:xfrm>
          <a:off x="411020" y="993229"/>
          <a:ext cx="11586539" cy="4924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Oval 6"/>
          <p:cNvSpPr/>
          <p:nvPr/>
        </p:nvSpPr>
        <p:spPr>
          <a:xfrm>
            <a:off x="11103427" y="4976948"/>
            <a:ext cx="156754" cy="156754"/>
          </a:xfrm>
          <a:prstGeom prst="ellipse">
            <a:avLst/>
          </a:prstGeom>
          <a:solidFill>
            <a:srgbClr val="00B0F0"/>
          </a:solidFill>
          <a:ln>
            <a:solidFill>
              <a:srgbClr val="00D2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extBox 7"/>
          <p:cNvSpPr txBox="1"/>
          <p:nvPr/>
        </p:nvSpPr>
        <p:spPr>
          <a:xfrm>
            <a:off x="10959735" y="4846319"/>
            <a:ext cx="470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/>
              <a:t>70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39905" y="5929933"/>
            <a:ext cx="7272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b="1" i="1" dirty="0"/>
              <a:t>* Note: In 2015-17 SRS provided MMR data separately for Uttar Pradesh and </a:t>
            </a:r>
            <a:r>
              <a:rPr lang="en-IN" sz="1400" b="1" i="1" dirty="0" err="1"/>
              <a:t>Uttarakhand</a:t>
            </a:r>
            <a:r>
              <a:rPr lang="en-IN" sz="1400" b="1" i="1" dirty="0"/>
              <a:t> </a:t>
            </a:r>
            <a:r>
              <a:rPr lang="en-IN" sz="1400" b="1" i="1" dirty="0" smtClean="0"/>
              <a:t>state which led to the increase to 216</a:t>
            </a:r>
            <a:endParaRPr lang="en-IN" sz="1400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587896" y="5848394"/>
            <a:ext cx="4316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i="1" dirty="0"/>
              <a:t>Source: Sample Registration Survey (SRS)</a:t>
            </a:r>
          </a:p>
          <a:p>
            <a:r>
              <a:rPr lang="en-IN" sz="1400" i="1" baseline="30000" dirty="0"/>
              <a:t># </a:t>
            </a:r>
            <a:r>
              <a:rPr lang="en-IN" sz="1400" i="1" dirty="0"/>
              <a:t>estimated based on linear regression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085909" y="4245429"/>
            <a:ext cx="2958735" cy="719231"/>
          </a:xfrm>
          <a:prstGeom prst="line">
            <a:avLst/>
          </a:prstGeom>
          <a:ln w="2857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112034" y="4663440"/>
            <a:ext cx="2854233" cy="327346"/>
          </a:xfrm>
          <a:prstGeom prst="line">
            <a:avLst/>
          </a:prstGeom>
          <a:ln w="2857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363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D0051-9ECE-C182-965C-20A7F15A7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9A08A-EAE2-8E82-67B5-093FC7688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C43246-AC80-B681-2876-94C35B5D155C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43857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ctr"/>
            <a:r>
              <a:rPr lang="en-US" sz="2800" b="1" dirty="0"/>
              <a:t>Fish Bone Analysis -  Cause and Effect</a:t>
            </a:r>
            <a:endParaRPr lang="en-IN" sz="28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1054"/>
            <a:ext cx="12192000" cy="5946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513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4C43246-AC80-B681-2876-94C35B5D155C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1634667"/>
              </p:ext>
            </p:extLst>
          </p:nvPr>
        </p:nvGraphicFramePr>
        <p:xfrm>
          <a:off x="1046018" y="789710"/>
          <a:ext cx="10342417" cy="53201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0443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4C43246-AC80-B681-2876-94C35B5D155C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599" y="829728"/>
            <a:ext cx="10986655" cy="84349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smtClean="0"/>
              <a:t>Possible solutions for reduction of MMR</a:t>
            </a:r>
            <a:endParaRPr lang="en-IN" sz="3600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2396836"/>
            <a:ext cx="10515600" cy="4031673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sz="1800" dirty="0" smtClean="0"/>
              <a:t>1. Increased access to quality maternal health services (which has almost doubled since 2005) in HRP cases through increased institutional deliveries (about 79% both public and private setup)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1800" dirty="0" smtClean="0"/>
              <a:t>2. Early and increased detection of HRP on PMSMA (launched on June 9, 2016) held on 1,9,16,24 of every month.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1800" dirty="0" smtClean="0"/>
              <a:t>	a. Regular ANC-detection of medical conditions, complications of previous pregnancy and recent pregnancy.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1800" dirty="0" smtClean="0"/>
              <a:t>	b. Health Education (regarding malnutrition, supplementation, anemia, sanitation and hygiene).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1800" dirty="0" smtClean="0"/>
              <a:t>	c. Gender and socio-demographic profile studies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1800" dirty="0" smtClean="0"/>
              <a:t>	d. Timely Screening and follow-up by specialist.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1800" dirty="0" smtClean="0"/>
              <a:t>3. Improving referral services and Birth Preparedness and complication readiness (BPCR) for HRP cases.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1800" dirty="0" smtClean="0"/>
              <a:t>4. Home based regular follow up by trained health workers ensuring accountability to improve quality of care and equity.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29449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4C43246-AC80-B681-2876-94C35B5D155C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03564" y="2452255"/>
            <a:ext cx="10571018" cy="3906981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sz="1800" dirty="0" smtClean="0"/>
              <a:t>5. Positive engagement in between public and private health care providers through PMSMA platform and        health    camps.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1800" dirty="0" smtClean="0"/>
              <a:t>6. Regular refresher courses about safe practices in intra-partum and just immediate post-partum and its management to health care providers from teaching institutions to remaining gaps in knowledge.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1800" dirty="0" smtClean="0"/>
              <a:t>7. a. Intensify coordinated efforts between community/regional/national/global level commitment to end    	    preventable MMR.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1800" dirty="0" smtClean="0"/>
              <a:t>     b. Including WHO aid in increased research evidence, increased clinical and programmatic guidance, providing technical 	support and setting global standards.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1800" dirty="0" smtClean="0"/>
              <a:t>     c. Safe motherhood strategies via WHO and UNICEF, ministry of health and family welfare, NITI </a:t>
            </a:r>
            <a:r>
              <a:rPr lang="en-US" sz="1800" dirty="0" err="1" smtClean="0"/>
              <a:t>Aayog</a:t>
            </a:r>
            <a:r>
              <a:rPr lang="en-US" sz="1800" dirty="0" smtClean="0"/>
              <a:t>, state government, ministry of women and child welfare for planning, policy making, capacity building and monitoring.</a:t>
            </a:r>
            <a:endParaRPr lang="en-IN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599" y="829728"/>
            <a:ext cx="10986655" cy="843492"/>
          </a:xfrm>
          <a:prstGeom prst="rect">
            <a:avLst/>
          </a:prstGeom>
          <a:ln w="12700">
            <a:solidFill>
              <a:schemeClr val="tx1"/>
            </a:solidFill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b="1" dirty="0" smtClean="0"/>
              <a:t>Possible solutions for reduction of MMR</a:t>
            </a:r>
            <a:endParaRPr lang="en-IN" sz="3600" b="1" dirty="0"/>
          </a:p>
        </p:txBody>
      </p:sp>
    </p:spTree>
    <p:extLst>
      <p:ext uri="{BB962C8B-B14F-4D97-AF65-F5344CB8AC3E}">
        <p14:creationId xmlns:p14="http://schemas.microsoft.com/office/powerpoint/2010/main" val="2471086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4C43246-AC80-B681-2876-94C35B5D155C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95402" y="982132"/>
            <a:ext cx="9601196" cy="1303867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Identify the criteria for Evaluation</a:t>
            </a:r>
            <a:endParaRPr lang="en-IN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45127" y="2556932"/>
            <a:ext cx="10460182" cy="331893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dirty="0" smtClean="0"/>
              <a:t>A. Periodic and regular refresher courses in comprehensive maternal health including-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dirty="0" smtClean="0"/>
              <a:t>	-Safe abortion practices.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dirty="0" smtClean="0"/>
              <a:t>	-Safe delivery practices and its management.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dirty="0" smtClean="0"/>
              <a:t>	-Newer contraceptives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dirty="0" smtClean="0"/>
              <a:t>	-Capacity building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2500" dirty="0" smtClean="0"/>
              <a:t>B. Rather than performance orientated goals and targets (like number of surgery conducted by a doctor</a:t>
            </a:r>
            <a:r>
              <a:rPr lang="en-US" dirty="0" smtClean="0"/>
              <a:t>) emphasis should be on outcome based performance (to avoid unnecessary excessive LSCS which increases MMR)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dirty="0" smtClean="0"/>
              <a:t>C. Creating awareness of PMSMA, JSY, JSSK program via ASHA workers, newspapers, TV, radio, social media, word of mouth publicity via community members including friends and relatives.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38005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4C43246-AC80-B681-2876-94C35B5D155C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86691" y="2556932"/>
            <a:ext cx="10418618" cy="331893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D. Digitalization of records to facilitate follow up and monitoring right from ANC period to 6 weeks post natal.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E. Addressing social determinants of maternal health improving literacy, avoiding early marriage and pregnancy, harmful gender norms and inequalities.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F. Improving shortage of essential medical supplies and human resources. Availability of diagnostics and drugs.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G. Home and facility based counselling for danger signs of pregnancy and importance of spacing and family planning.</a:t>
            </a:r>
            <a:endParaRPr lang="en-IN" sz="2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95402" y="982132"/>
            <a:ext cx="9601196" cy="1303867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Identify the criteria for Evaluation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45486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1544</Words>
  <Application>Microsoft Office PowerPoint</Application>
  <PresentationFormat>Widescreen</PresentationFormat>
  <Paragraphs>317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Reducing Maternal Deaths from current MMR (Maternal Mortality Ratio) of 167 by 10% in district X of Uttar Pradesh by year 2025</vt:lpstr>
      <vt:lpstr>Identified Potential Topic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</dc:title>
  <dc:creator>AMAN MOHAN MISHRA</dc:creator>
  <cp:lastModifiedBy>Raj Kumar Arya</cp:lastModifiedBy>
  <cp:revision>5</cp:revision>
  <dcterms:created xsi:type="dcterms:W3CDTF">2023-12-01T04:37:49Z</dcterms:created>
  <dcterms:modified xsi:type="dcterms:W3CDTF">2023-12-02T05:54:43Z</dcterms:modified>
</cp:coreProperties>
</file>