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9" r:id="rId3"/>
    <p:sldId id="260" r:id="rId4"/>
    <p:sldId id="261" r:id="rId5"/>
    <p:sldId id="262" r:id="rId6"/>
    <p:sldId id="263" r:id="rId7"/>
    <p:sldId id="265" r:id="rId8"/>
    <p:sldId id="264"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780"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AN MOHAN MISHRA" userId="5bd08ee1718d8101" providerId="LiveId" clId="{955675AC-6549-45A9-A736-01CFEB64926C}"/>
    <pc:docChg chg="modSld">
      <pc:chgData name="AMAN MOHAN MISHRA" userId="5bd08ee1718d8101" providerId="LiveId" clId="{955675AC-6549-45A9-A736-01CFEB64926C}" dt="2024-02-20T04:56:05.281" v="8" actId="404"/>
      <pc:docMkLst>
        <pc:docMk/>
      </pc:docMkLst>
      <pc:sldChg chg="modSp mod">
        <pc:chgData name="AMAN MOHAN MISHRA" userId="5bd08ee1718d8101" providerId="LiveId" clId="{955675AC-6549-45A9-A736-01CFEB64926C}" dt="2024-02-20T04:56:05.281" v="8" actId="404"/>
        <pc:sldMkLst>
          <pc:docMk/>
          <pc:sldMk cId="0" sldId="263"/>
        </pc:sldMkLst>
        <pc:spChg chg="mod">
          <ac:chgData name="AMAN MOHAN MISHRA" userId="5bd08ee1718d8101" providerId="LiveId" clId="{955675AC-6549-45A9-A736-01CFEB64926C}" dt="2024-02-20T04:56:05.281" v="8" actId="404"/>
          <ac:spMkLst>
            <pc:docMk/>
            <pc:sldMk cId="0" sldId="263"/>
            <ac:spMk id="2" creationId="{00000000-0000-0000-0000-000000000000}"/>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hart>
    <c:title>
      <c:overlay val="0"/>
    </c:title>
    <c:autoTitleDeleted val="0"/>
    <c:plotArea>
      <c:layout/>
      <c:pieChart>
        <c:varyColors val="1"/>
        <c:ser>
          <c:idx val="0"/>
          <c:order val="0"/>
          <c:tx>
            <c:strRef>
              <c:f>Sheet1!$B$1</c:f>
              <c:strCache>
                <c:ptCount val="1"/>
                <c:pt idx="0">
                  <c:v>PATIENTS</c:v>
                </c:pt>
              </c:strCache>
            </c:strRef>
          </c:tx>
          <c:dLbls>
            <c:dLbl>
              <c:idx val="0"/>
              <c:layout>
                <c:manualLayout>
                  <c:x val="-0.14005044291338584"/>
                  <c:y val="5.2165354330708742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9052-4344-AB88-F8DB16AA9AD1}"/>
                </c:ext>
              </c:extLst>
            </c:dLbl>
            <c:dLbl>
              <c:idx val="1"/>
              <c:layout>
                <c:manualLayout>
                  <c:x val="0.11140329724409449"/>
                  <c:y val="-0.12009867125984262"/>
                </c:manualLayout>
              </c:layout>
              <c:tx>
                <c:rich>
                  <a:bodyPr/>
                  <a:lstStyle/>
                  <a:p>
                    <a:r>
                      <a:rPr lang="en-US" dirty="0"/>
                      <a:t>62% </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9052-4344-AB88-F8DB16AA9AD1}"/>
                </c:ext>
              </c:extLst>
            </c:dLbl>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Sheet1!$A$2:$A$3</c:f>
              <c:strCache>
                <c:ptCount val="2"/>
                <c:pt idx="0">
                  <c:v>MALE</c:v>
                </c:pt>
                <c:pt idx="1">
                  <c:v>FEMALE</c:v>
                </c:pt>
              </c:strCache>
            </c:strRef>
          </c:cat>
          <c:val>
            <c:numRef>
              <c:f>Sheet1!$B$2:$B$3</c:f>
              <c:numCache>
                <c:formatCode>0%</c:formatCode>
                <c:ptCount val="2"/>
                <c:pt idx="0">
                  <c:v>0.38000000000000117</c:v>
                </c:pt>
                <c:pt idx="1">
                  <c:v>0.6200000000000021</c:v>
                </c:pt>
              </c:numCache>
            </c:numRef>
          </c:val>
          <c:extLst>
            <c:ext xmlns:c16="http://schemas.microsoft.com/office/drawing/2014/chart" uri="{C3380CC4-5D6E-409C-BE32-E72D297353CC}">
              <c16:uniqueId val="{00000002-9052-4344-AB88-F8DB16AA9AD1}"/>
            </c:ext>
          </c:extLst>
        </c:ser>
        <c:dLbls>
          <c:showLegendKey val="0"/>
          <c:showVal val="0"/>
          <c:showCatName val="0"/>
          <c:showSerName val="0"/>
          <c:showPercent val="1"/>
          <c:showBubbleSize val="0"/>
          <c:showLeaderLines val="1"/>
        </c:dLbls>
        <c:firstSliceAng val="0"/>
      </c:pieChart>
    </c:plotArea>
    <c:legend>
      <c:legendPos val="t"/>
      <c:layout>
        <c:manualLayout>
          <c:xMode val="edge"/>
          <c:yMode val="edge"/>
          <c:x val="0.71644291338582711"/>
          <c:y val="9.6765748031496165E-2"/>
          <c:w val="0.16346838090551191"/>
          <c:h val="0.37316781496063089"/>
        </c:manualLayout>
      </c:layout>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5C47B9-224F-4155-BDA4-A7F2EEE3F076}" type="datetimeFigureOut">
              <a:rPr lang="en-US" smtClean="0"/>
              <a:pPr/>
              <a:t>2/20/2024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37D14A-9894-40BD-91E5-5FA9A82303C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12706B5-AFBB-4162-916A-B7A2360DF563}"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90255-D381-2ED4-DB79-A036F50811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30D2112F-1E66-1297-710F-5CDB92CEEF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4FA5D8C7-9ADF-2D5E-5FE0-C23198799A0C}"/>
              </a:ext>
            </a:extLst>
          </p:cNvPr>
          <p:cNvSpPr>
            <a:spLocks noGrp="1"/>
          </p:cNvSpPr>
          <p:nvPr>
            <p:ph type="dt" sz="half" idx="10"/>
          </p:nvPr>
        </p:nvSpPr>
        <p:spPr/>
        <p:txBody>
          <a:bodyPr/>
          <a:lstStyle/>
          <a:p>
            <a:fld id="{BC21BB9F-FA7F-46DB-B751-8E09485A2500}" type="datetimeFigureOut">
              <a:rPr lang="en-IN" smtClean="0"/>
              <a:pPr/>
              <a:t>20-02-2024</a:t>
            </a:fld>
            <a:endParaRPr lang="en-IN"/>
          </a:p>
        </p:txBody>
      </p:sp>
      <p:sp>
        <p:nvSpPr>
          <p:cNvPr id="5" name="Footer Placeholder 4">
            <a:extLst>
              <a:ext uri="{FF2B5EF4-FFF2-40B4-BE49-F238E27FC236}">
                <a16:creationId xmlns:a16="http://schemas.microsoft.com/office/drawing/2014/main" id="{A497CDF7-74FD-73BE-AEDE-C353B924A1C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B67F42C-B943-0223-4033-AA8DD3131E9A}"/>
              </a:ext>
            </a:extLst>
          </p:cNvPr>
          <p:cNvSpPr>
            <a:spLocks noGrp="1"/>
          </p:cNvSpPr>
          <p:nvPr>
            <p:ph type="sldNum" sz="quarter" idx="12"/>
          </p:nvPr>
        </p:nvSpPr>
        <p:spPr/>
        <p:txBody>
          <a:bodyPr/>
          <a:lstStyle/>
          <a:p>
            <a:fld id="{2A59B5E6-6DCD-43FB-86F2-B2E07A3EF699}" type="slidenum">
              <a:rPr lang="en-IN" smtClean="0"/>
              <a:pPr/>
              <a:t>‹#›</a:t>
            </a:fld>
            <a:endParaRPr lang="en-IN"/>
          </a:p>
        </p:txBody>
      </p:sp>
    </p:spTree>
    <p:extLst>
      <p:ext uri="{BB962C8B-B14F-4D97-AF65-F5344CB8AC3E}">
        <p14:creationId xmlns:p14="http://schemas.microsoft.com/office/powerpoint/2010/main" val="2527548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BE43B-81CE-44E7-2112-094D1C7672CE}"/>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3B27708-10F3-42B5-3AD3-1A1877BCC0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8917B93-2A5E-BB91-A520-831CC987BB2D}"/>
              </a:ext>
            </a:extLst>
          </p:cNvPr>
          <p:cNvSpPr>
            <a:spLocks noGrp="1"/>
          </p:cNvSpPr>
          <p:nvPr>
            <p:ph type="dt" sz="half" idx="10"/>
          </p:nvPr>
        </p:nvSpPr>
        <p:spPr/>
        <p:txBody>
          <a:bodyPr/>
          <a:lstStyle/>
          <a:p>
            <a:fld id="{BC21BB9F-FA7F-46DB-B751-8E09485A2500}" type="datetimeFigureOut">
              <a:rPr lang="en-IN" smtClean="0"/>
              <a:pPr/>
              <a:t>20-02-2024</a:t>
            </a:fld>
            <a:endParaRPr lang="en-IN"/>
          </a:p>
        </p:txBody>
      </p:sp>
      <p:sp>
        <p:nvSpPr>
          <p:cNvPr id="5" name="Footer Placeholder 4">
            <a:extLst>
              <a:ext uri="{FF2B5EF4-FFF2-40B4-BE49-F238E27FC236}">
                <a16:creationId xmlns:a16="http://schemas.microsoft.com/office/drawing/2014/main" id="{A1869D55-1523-8FE5-C903-6E2622AF7BE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01F9CEF-618D-2295-529E-29E927774E2B}"/>
              </a:ext>
            </a:extLst>
          </p:cNvPr>
          <p:cNvSpPr>
            <a:spLocks noGrp="1"/>
          </p:cNvSpPr>
          <p:nvPr>
            <p:ph type="sldNum" sz="quarter" idx="12"/>
          </p:nvPr>
        </p:nvSpPr>
        <p:spPr/>
        <p:txBody>
          <a:bodyPr/>
          <a:lstStyle/>
          <a:p>
            <a:fld id="{2A59B5E6-6DCD-43FB-86F2-B2E07A3EF699}" type="slidenum">
              <a:rPr lang="en-IN" smtClean="0"/>
              <a:pPr/>
              <a:t>‹#›</a:t>
            </a:fld>
            <a:endParaRPr lang="en-IN"/>
          </a:p>
        </p:txBody>
      </p:sp>
    </p:spTree>
    <p:extLst>
      <p:ext uri="{BB962C8B-B14F-4D97-AF65-F5344CB8AC3E}">
        <p14:creationId xmlns:p14="http://schemas.microsoft.com/office/powerpoint/2010/main" val="1828472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5C7094-6741-EEEA-609B-A76AA7E8D2D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8CB25C4-42F6-336D-4282-22283C87BB4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D66E218-94BD-825F-F112-7714AB33231F}"/>
              </a:ext>
            </a:extLst>
          </p:cNvPr>
          <p:cNvSpPr>
            <a:spLocks noGrp="1"/>
          </p:cNvSpPr>
          <p:nvPr>
            <p:ph type="dt" sz="half" idx="10"/>
          </p:nvPr>
        </p:nvSpPr>
        <p:spPr/>
        <p:txBody>
          <a:bodyPr/>
          <a:lstStyle/>
          <a:p>
            <a:fld id="{BC21BB9F-FA7F-46DB-B751-8E09485A2500}" type="datetimeFigureOut">
              <a:rPr lang="en-IN" smtClean="0"/>
              <a:pPr/>
              <a:t>20-02-2024</a:t>
            </a:fld>
            <a:endParaRPr lang="en-IN"/>
          </a:p>
        </p:txBody>
      </p:sp>
      <p:sp>
        <p:nvSpPr>
          <p:cNvPr id="5" name="Footer Placeholder 4">
            <a:extLst>
              <a:ext uri="{FF2B5EF4-FFF2-40B4-BE49-F238E27FC236}">
                <a16:creationId xmlns:a16="http://schemas.microsoft.com/office/drawing/2014/main" id="{A1A38C7A-B02A-ED20-6C48-92985F09CCB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FBD0EE8-F17C-308D-4C02-C43D6419E1DD}"/>
              </a:ext>
            </a:extLst>
          </p:cNvPr>
          <p:cNvSpPr>
            <a:spLocks noGrp="1"/>
          </p:cNvSpPr>
          <p:nvPr>
            <p:ph type="sldNum" sz="quarter" idx="12"/>
          </p:nvPr>
        </p:nvSpPr>
        <p:spPr/>
        <p:txBody>
          <a:bodyPr/>
          <a:lstStyle/>
          <a:p>
            <a:fld id="{2A59B5E6-6DCD-43FB-86F2-B2E07A3EF699}" type="slidenum">
              <a:rPr lang="en-IN" smtClean="0"/>
              <a:pPr/>
              <a:t>‹#›</a:t>
            </a:fld>
            <a:endParaRPr lang="en-IN"/>
          </a:p>
        </p:txBody>
      </p:sp>
    </p:spTree>
    <p:extLst>
      <p:ext uri="{BB962C8B-B14F-4D97-AF65-F5344CB8AC3E}">
        <p14:creationId xmlns:p14="http://schemas.microsoft.com/office/powerpoint/2010/main" val="2693409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87817-17B0-2CE9-DB7C-AD8976845BD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6000446-A571-7582-3446-8FC5AFF7585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F79F450-7364-E587-75FF-8DB2A229D7B8}"/>
              </a:ext>
            </a:extLst>
          </p:cNvPr>
          <p:cNvSpPr>
            <a:spLocks noGrp="1"/>
          </p:cNvSpPr>
          <p:nvPr>
            <p:ph type="dt" sz="half" idx="10"/>
          </p:nvPr>
        </p:nvSpPr>
        <p:spPr/>
        <p:txBody>
          <a:bodyPr/>
          <a:lstStyle/>
          <a:p>
            <a:fld id="{BC21BB9F-FA7F-46DB-B751-8E09485A2500}" type="datetimeFigureOut">
              <a:rPr lang="en-IN" smtClean="0"/>
              <a:pPr/>
              <a:t>20-02-2024</a:t>
            </a:fld>
            <a:endParaRPr lang="en-IN"/>
          </a:p>
        </p:txBody>
      </p:sp>
      <p:sp>
        <p:nvSpPr>
          <p:cNvPr id="5" name="Footer Placeholder 4">
            <a:extLst>
              <a:ext uri="{FF2B5EF4-FFF2-40B4-BE49-F238E27FC236}">
                <a16:creationId xmlns:a16="http://schemas.microsoft.com/office/drawing/2014/main" id="{11010031-C605-E180-616E-E25B1C28ADC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EAD1227-9B4B-429A-0CFB-560C16282502}"/>
              </a:ext>
            </a:extLst>
          </p:cNvPr>
          <p:cNvSpPr>
            <a:spLocks noGrp="1"/>
          </p:cNvSpPr>
          <p:nvPr>
            <p:ph type="sldNum" sz="quarter" idx="12"/>
          </p:nvPr>
        </p:nvSpPr>
        <p:spPr/>
        <p:txBody>
          <a:bodyPr/>
          <a:lstStyle/>
          <a:p>
            <a:fld id="{2A59B5E6-6DCD-43FB-86F2-B2E07A3EF699}" type="slidenum">
              <a:rPr lang="en-IN" smtClean="0"/>
              <a:pPr/>
              <a:t>‹#›</a:t>
            </a:fld>
            <a:endParaRPr lang="en-IN"/>
          </a:p>
        </p:txBody>
      </p:sp>
    </p:spTree>
    <p:extLst>
      <p:ext uri="{BB962C8B-B14F-4D97-AF65-F5344CB8AC3E}">
        <p14:creationId xmlns:p14="http://schemas.microsoft.com/office/powerpoint/2010/main" val="3456743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05B09-252C-5C7B-5052-4DEC820172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9E5C8480-DE2F-9E82-AA13-589A9E8654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76E732-B913-950C-E680-35367C7469B7}"/>
              </a:ext>
            </a:extLst>
          </p:cNvPr>
          <p:cNvSpPr>
            <a:spLocks noGrp="1"/>
          </p:cNvSpPr>
          <p:nvPr>
            <p:ph type="dt" sz="half" idx="10"/>
          </p:nvPr>
        </p:nvSpPr>
        <p:spPr/>
        <p:txBody>
          <a:bodyPr/>
          <a:lstStyle/>
          <a:p>
            <a:fld id="{BC21BB9F-FA7F-46DB-B751-8E09485A2500}" type="datetimeFigureOut">
              <a:rPr lang="en-IN" smtClean="0"/>
              <a:pPr/>
              <a:t>20-02-2024</a:t>
            </a:fld>
            <a:endParaRPr lang="en-IN"/>
          </a:p>
        </p:txBody>
      </p:sp>
      <p:sp>
        <p:nvSpPr>
          <p:cNvPr id="5" name="Footer Placeholder 4">
            <a:extLst>
              <a:ext uri="{FF2B5EF4-FFF2-40B4-BE49-F238E27FC236}">
                <a16:creationId xmlns:a16="http://schemas.microsoft.com/office/drawing/2014/main" id="{D7742AE1-021D-AA97-6663-20FE1BA8B7F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80A60E6-5A67-2A29-9226-AA1E1F443E74}"/>
              </a:ext>
            </a:extLst>
          </p:cNvPr>
          <p:cNvSpPr>
            <a:spLocks noGrp="1"/>
          </p:cNvSpPr>
          <p:nvPr>
            <p:ph type="sldNum" sz="quarter" idx="12"/>
          </p:nvPr>
        </p:nvSpPr>
        <p:spPr/>
        <p:txBody>
          <a:bodyPr/>
          <a:lstStyle/>
          <a:p>
            <a:fld id="{2A59B5E6-6DCD-43FB-86F2-B2E07A3EF699}" type="slidenum">
              <a:rPr lang="en-IN" smtClean="0"/>
              <a:pPr/>
              <a:t>‹#›</a:t>
            </a:fld>
            <a:endParaRPr lang="en-IN"/>
          </a:p>
        </p:txBody>
      </p:sp>
    </p:spTree>
    <p:extLst>
      <p:ext uri="{BB962C8B-B14F-4D97-AF65-F5344CB8AC3E}">
        <p14:creationId xmlns:p14="http://schemas.microsoft.com/office/powerpoint/2010/main" val="3617443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49985-0B4E-A2B8-4F95-2B5AC5B602A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10CAF5F4-DF6E-4A66-D680-A89B75A2E9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AC93F45A-5564-9DE3-DDC2-670A56A517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95FC6618-FEB2-8324-E4BC-A0D9D7041D03}"/>
              </a:ext>
            </a:extLst>
          </p:cNvPr>
          <p:cNvSpPr>
            <a:spLocks noGrp="1"/>
          </p:cNvSpPr>
          <p:nvPr>
            <p:ph type="dt" sz="half" idx="10"/>
          </p:nvPr>
        </p:nvSpPr>
        <p:spPr/>
        <p:txBody>
          <a:bodyPr/>
          <a:lstStyle/>
          <a:p>
            <a:fld id="{BC21BB9F-FA7F-46DB-B751-8E09485A2500}" type="datetimeFigureOut">
              <a:rPr lang="en-IN" smtClean="0"/>
              <a:pPr/>
              <a:t>20-02-2024</a:t>
            </a:fld>
            <a:endParaRPr lang="en-IN"/>
          </a:p>
        </p:txBody>
      </p:sp>
      <p:sp>
        <p:nvSpPr>
          <p:cNvPr id="6" name="Footer Placeholder 5">
            <a:extLst>
              <a:ext uri="{FF2B5EF4-FFF2-40B4-BE49-F238E27FC236}">
                <a16:creationId xmlns:a16="http://schemas.microsoft.com/office/drawing/2014/main" id="{C328196A-1CB2-4009-73ED-6A7D7BEFD63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2790489-9186-CF8C-3F83-494893D68DA0}"/>
              </a:ext>
            </a:extLst>
          </p:cNvPr>
          <p:cNvSpPr>
            <a:spLocks noGrp="1"/>
          </p:cNvSpPr>
          <p:nvPr>
            <p:ph type="sldNum" sz="quarter" idx="12"/>
          </p:nvPr>
        </p:nvSpPr>
        <p:spPr/>
        <p:txBody>
          <a:bodyPr/>
          <a:lstStyle/>
          <a:p>
            <a:fld id="{2A59B5E6-6DCD-43FB-86F2-B2E07A3EF699}" type="slidenum">
              <a:rPr lang="en-IN" smtClean="0"/>
              <a:pPr/>
              <a:t>‹#›</a:t>
            </a:fld>
            <a:endParaRPr lang="en-IN"/>
          </a:p>
        </p:txBody>
      </p:sp>
    </p:spTree>
    <p:extLst>
      <p:ext uri="{BB962C8B-B14F-4D97-AF65-F5344CB8AC3E}">
        <p14:creationId xmlns:p14="http://schemas.microsoft.com/office/powerpoint/2010/main" val="2075746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E117F-D65A-EF16-8634-1D750DA13622}"/>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F0DCD725-A861-74C0-5319-B583044C6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0C5C61-FBC5-9261-F01E-FF425F87AE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A169700A-EF0C-35D9-1878-44DCEBF76F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B20A9E-6684-880D-02DB-1BA0229B9D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6DF90D2B-4C6A-26FF-C5D9-3D68BF74AB4C}"/>
              </a:ext>
            </a:extLst>
          </p:cNvPr>
          <p:cNvSpPr>
            <a:spLocks noGrp="1"/>
          </p:cNvSpPr>
          <p:nvPr>
            <p:ph type="dt" sz="half" idx="10"/>
          </p:nvPr>
        </p:nvSpPr>
        <p:spPr/>
        <p:txBody>
          <a:bodyPr/>
          <a:lstStyle/>
          <a:p>
            <a:fld id="{BC21BB9F-FA7F-46DB-B751-8E09485A2500}" type="datetimeFigureOut">
              <a:rPr lang="en-IN" smtClean="0"/>
              <a:pPr/>
              <a:t>20-02-2024</a:t>
            </a:fld>
            <a:endParaRPr lang="en-IN"/>
          </a:p>
        </p:txBody>
      </p:sp>
      <p:sp>
        <p:nvSpPr>
          <p:cNvPr id="8" name="Footer Placeholder 7">
            <a:extLst>
              <a:ext uri="{FF2B5EF4-FFF2-40B4-BE49-F238E27FC236}">
                <a16:creationId xmlns:a16="http://schemas.microsoft.com/office/drawing/2014/main" id="{7DC1C2F0-286A-9063-3D4F-7726BF47BEC8}"/>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3A8F3C15-82DB-ED83-DF95-DB0E6E6910A7}"/>
              </a:ext>
            </a:extLst>
          </p:cNvPr>
          <p:cNvSpPr>
            <a:spLocks noGrp="1"/>
          </p:cNvSpPr>
          <p:nvPr>
            <p:ph type="sldNum" sz="quarter" idx="12"/>
          </p:nvPr>
        </p:nvSpPr>
        <p:spPr/>
        <p:txBody>
          <a:bodyPr/>
          <a:lstStyle/>
          <a:p>
            <a:fld id="{2A59B5E6-6DCD-43FB-86F2-B2E07A3EF699}" type="slidenum">
              <a:rPr lang="en-IN" smtClean="0"/>
              <a:pPr/>
              <a:t>‹#›</a:t>
            </a:fld>
            <a:endParaRPr lang="en-IN"/>
          </a:p>
        </p:txBody>
      </p:sp>
    </p:spTree>
    <p:extLst>
      <p:ext uri="{BB962C8B-B14F-4D97-AF65-F5344CB8AC3E}">
        <p14:creationId xmlns:p14="http://schemas.microsoft.com/office/powerpoint/2010/main" val="1929837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3D7FD-9086-5D40-EE80-5E11ABF1A5E4}"/>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310DC508-DFEE-D3DD-39C4-5F51C529D912}"/>
              </a:ext>
            </a:extLst>
          </p:cNvPr>
          <p:cNvSpPr>
            <a:spLocks noGrp="1"/>
          </p:cNvSpPr>
          <p:nvPr>
            <p:ph type="dt" sz="half" idx="10"/>
          </p:nvPr>
        </p:nvSpPr>
        <p:spPr/>
        <p:txBody>
          <a:bodyPr/>
          <a:lstStyle/>
          <a:p>
            <a:fld id="{BC21BB9F-FA7F-46DB-B751-8E09485A2500}" type="datetimeFigureOut">
              <a:rPr lang="en-IN" smtClean="0"/>
              <a:pPr/>
              <a:t>20-02-2024</a:t>
            </a:fld>
            <a:endParaRPr lang="en-IN"/>
          </a:p>
        </p:txBody>
      </p:sp>
      <p:sp>
        <p:nvSpPr>
          <p:cNvPr id="4" name="Footer Placeholder 3">
            <a:extLst>
              <a:ext uri="{FF2B5EF4-FFF2-40B4-BE49-F238E27FC236}">
                <a16:creationId xmlns:a16="http://schemas.microsoft.com/office/drawing/2014/main" id="{25FBACCD-23EC-B3A3-794C-EC50EB98EB8B}"/>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C4AF042D-7EC3-8CA3-7DA5-8A1BF9DC396A}"/>
              </a:ext>
            </a:extLst>
          </p:cNvPr>
          <p:cNvSpPr>
            <a:spLocks noGrp="1"/>
          </p:cNvSpPr>
          <p:nvPr>
            <p:ph type="sldNum" sz="quarter" idx="12"/>
          </p:nvPr>
        </p:nvSpPr>
        <p:spPr/>
        <p:txBody>
          <a:bodyPr/>
          <a:lstStyle/>
          <a:p>
            <a:fld id="{2A59B5E6-6DCD-43FB-86F2-B2E07A3EF699}" type="slidenum">
              <a:rPr lang="en-IN" smtClean="0"/>
              <a:pPr/>
              <a:t>‹#›</a:t>
            </a:fld>
            <a:endParaRPr lang="en-IN"/>
          </a:p>
        </p:txBody>
      </p:sp>
    </p:spTree>
    <p:extLst>
      <p:ext uri="{BB962C8B-B14F-4D97-AF65-F5344CB8AC3E}">
        <p14:creationId xmlns:p14="http://schemas.microsoft.com/office/powerpoint/2010/main" val="2529873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718302-603B-28F0-F9E8-2A14E6511846}"/>
              </a:ext>
            </a:extLst>
          </p:cNvPr>
          <p:cNvSpPr>
            <a:spLocks noGrp="1"/>
          </p:cNvSpPr>
          <p:nvPr>
            <p:ph type="dt" sz="half" idx="10"/>
          </p:nvPr>
        </p:nvSpPr>
        <p:spPr/>
        <p:txBody>
          <a:bodyPr/>
          <a:lstStyle/>
          <a:p>
            <a:fld id="{BC21BB9F-FA7F-46DB-B751-8E09485A2500}" type="datetimeFigureOut">
              <a:rPr lang="en-IN" smtClean="0"/>
              <a:pPr/>
              <a:t>20-02-2024</a:t>
            </a:fld>
            <a:endParaRPr lang="en-IN"/>
          </a:p>
        </p:txBody>
      </p:sp>
      <p:sp>
        <p:nvSpPr>
          <p:cNvPr id="3" name="Footer Placeholder 2">
            <a:extLst>
              <a:ext uri="{FF2B5EF4-FFF2-40B4-BE49-F238E27FC236}">
                <a16:creationId xmlns:a16="http://schemas.microsoft.com/office/drawing/2014/main" id="{22A42DCB-8344-D2D4-8B59-59D28D5B1BBB}"/>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538CB81C-53AF-C7B7-9C3F-B2F700782765}"/>
              </a:ext>
            </a:extLst>
          </p:cNvPr>
          <p:cNvSpPr>
            <a:spLocks noGrp="1"/>
          </p:cNvSpPr>
          <p:nvPr>
            <p:ph type="sldNum" sz="quarter" idx="12"/>
          </p:nvPr>
        </p:nvSpPr>
        <p:spPr/>
        <p:txBody>
          <a:bodyPr/>
          <a:lstStyle/>
          <a:p>
            <a:fld id="{2A59B5E6-6DCD-43FB-86F2-B2E07A3EF699}" type="slidenum">
              <a:rPr lang="en-IN" smtClean="0"/>
              <a:pPr/>
              <a:t>‹#›</a:t>
            </a:fld>
            <a:endParaRPr lang="en-IN"/>
          </a:p>
        </p:txBody>
      </p:sp>
    </p:spTree>
    <p:extLst>
      <p:ext uri="{BB962C8B-B14F-4D97-AF65-F5344CB8AC3E}">
        <p14:creationId xmlns:p14="http://schemas.microsoft.com/office/powerpoint/2010/main" val="1468798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A68B3-6243-39B2-FF96-F9204BDB45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761AF217-76B4-2B93-F8F8-EDD43FEA88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C9E5CC6E-603D-CB6A-CEAB-730E0B60B6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24100E-FAC0-A30A-A925-8BB889733EDC}"/>
              </a:ext>
            </a:extLst>
          </p:cNvPr>
          <p:cNvSpPr>
            <a:spLocks noGrp="1"/>
          </p:cNvSpPr>
          <p:nvPr>
            <p:ph type="dt" sz="half" idx="10"/>
          </p:nvPr>
        </p:nvSpPr>
        <p:spPr/>
        <p:txBody>
          <a:bodyPr/>
          <a:lstStyle/>
          <a:p>
            <a:fld id="{BC21BB9F-FA7F-46DB-B751-8E09485A2500}" type="datetimeFigureOut">
              <a:rPr lang="en-IN" smtClean="0"/>
              <a:pPr/>
              <a:t>20-02-2024</a:t>
            </a:fld>
            <a:endParaRPr lang="en-IN"/>
          </a:p>
        </p:txBody>
      </p:sp>
      <p:sp>
        <p:nvSpPr>
          <p:cNvPr id="6" name="Footer Placeholder 5">
            <a:extLst>
              <a:ext uri="{FF2B5EF4-FFF2-40B4-BE49-F238E27FC236}">
                <a16:creationId xmlns:a16="http://schemas.microsoft.com/office/drawing/2014/main" id="{3478A936-4CD6-28A1-5E89-38A8BB57007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0092002-0D47-ADCB-47A3-A40BB121DDCF}"/>
              </a:ext>
            </a:extLst>
          </p:cNvPr>
          <p:cNvSpPr>
            <a:spLocks noGrp="1"/>
          </p:cNvSpPr>
          <p:nvPr>
            <p:ph type="sldNum" sz="quarter" idx="12"/>
          </p:nvPr>
        </p:nvSpPr>
        <p:spPr/>
        <p:txBody>
          <a:bodyPr/>
          <a:lstStyle/>
          <a:p>
            <a:fld id="{2A59B5E6-6DCD-43FB-86F2-B2E07A3EF699}" type="slidenum">
              <a:rPr lang="en-IN" smtClean="0"/>
              <a:pPr/>
              <a:t>‹#›</a:t>
            </a:fld>
            <a:endParaRPr lang="en-IN"/>
          </a:p>
        </p:txBody>
      </p:sp>
    </p:spTree>
    <p:extLst>
      <p:ext uri="{BB962C8B-B14F-4D97-AF65-F5344CB8AC3E}">
        <p14:creationId xmlns:p14="http://schemas.microsoft.com/office/powerpoint/2010/main" val="4157704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DFE82-EBB6-7E52-35CD-77D67B1206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9860E3C3-46FC-36B5-8525-643D365CFA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19366E97-581A-F3D9-20DE-BED6670E04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7BE0AF-E815-DCCA-871A-94224373F7ED}"/>
              </a:ext>
            </a:extLst>
          </p:cNvPr>
          <p:cNvSpPr>
            <a:spLocks noGrp="1"/>
          </p:cNvSpPr>
          <p:nvPr>
            <p:ph type="dt" sz="half" idx="10"/>
          </p:nvPr>
        </p:nvSpPr>
        <p:spPr/>
        <p:txBody>
          <a:bodyPr/>
          <a:lstStyle/>
          <a:p>
            <a:fld id="{BC21BB9F-FA7F-46DB-B751-8E09485A2500}" type="datetimeFigureOut">
              <a:rPr lang="en-IN" smtClean="0"/>
              <a:pPr/>
              <a:t>20-02-2024</a:t>
            </a:fld>
            <a:endParaRPr lang="en-IN"/>
          </a:p>
        </p:txBody>
      </p:sp>
      <p:sp>
        <p:nvSpPr>
          <p:cNvPr id="6" name="Footer Placeholder 5">
            <a:extLst>
              <a:ext uri="{FF2B5EF4-FFF2-40B4-BE49-F238E27FC236}">
                <a16:creationId xmlns:a16="http://schemas.microsoft.com/office/drawing/2014/main" id="{AC9C9C68-CF1B-398B-7BD0-6A7358C20CD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6BBC00F-0A3F-80C3-124E-C21A85315886}"/>
              </a:ext>
            </a:extLst>
          </p:cNvPr>
          <p:cNvSpPr>
            <a:spLocks noGrp="1"/>
          </p:cNvSpPr>
          <p:nvPr>
            <p:ph type="sldNum" sz="quarter" idx="12"/>
          </p:nvPr>
        </p:nvSpPr>
        <p:spPr/>
        <p:txBody>
          <a:bodyPr/>
          <a:lstStyle/>
          <a:p>
            <a:fld id="{2A59B5E6-6DCD-43FB-86F2-B2E07A3EF699}" type="slidenum">
              <a:rPr lang="en-IN" smtClean="0"/>
              <a:pPr/>
              <a:t>‹#›</a:t>
            </a:fld>
            <a:endParaRPr lang="en-IN"/>
          </a:p>
        </p:txBody>
      </p:sp>
    </p:spTree>
    <p:extLst>
      <p:ext uri="{BB962C8B-B14F-4D97-AF65-F5344CB8AC3E}">
        <p14:creationId xmlns:p14="http://schemas.microsoft.com/office/powerpoint/2010/main" val="2612657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484067-5009-1382-DA21-02345942F6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52C3D0C-5E8F-8E98-2D91-BA92D6ABA6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717453D-0477-CCCB-AFFA-07CB6A7E35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21BB9F-FA7F-46DB-B751-8E09485A2500}" type="datetimeFigureOut">
              <a:rPr lang="en-IN" smtClean="0"/>
              <a:pPr/>
              <a:t>20-02-2024</a:t>
            </a:fld>
            <a:endParaRPr lang="en-IN"/>
          </a:p>
        </p:txBody>
      </p:sp>
      <p:sp>
        <p:nvSpPr>
          <p:cNvPr id="5" name="Footer Placeholder 4">
            <a:extLst>
              <a:ext uri="{FF2B5EF4-FFF2-40B4-BE49-F238E27FC236}">
                <a16:creationId xmlns:a16="http://schemas.microsoft.com/office/drawing/2014/main" id="{1068594F-D988-3D9F-96AE-3558933DED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B016A327-5E70-3CDA-767A-DF5A0E8412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59B5E6-6DCD-43FB-86F2-B2E07A3EF699}" type="slidenum">
              <a:rPr lang="en-IN" smtClean="0"/>
              <a:pPr/>
              <a:t>‹#›</a:t>
            </a:fld>
            <a:endParaRPr lang="en-IN"/>
          </a:p>
        </p:txBody>
      </p:sp>
    </p:spTree>
    <p:extLst>
      <p:ext uri="{BB962C8B-B14F-4D97-AF65-F5344CB8AC3E}">
        <p14:creationId xmlns:p14="http://schemas.microsoft.com/office/powerpoint/2010/main" val="9795457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 company name&#10;&#10;Description automatically generated">
            <a:extLst>
              <a:ext uri="{FF2B5EF4-FFF2-40B4-BE49-F238E27FC236}">
                <a16:creationId xmlns:a16="http://schemas.microsoft.com/office/drawing/2014/main" id="{30492FAA-4A8C-2C78-64D9-B541398CC260}"/>
              </a:ext>
            </a:extLst>
          </p:cNvPr>
          <p:cNvPicPr>
            <a:picLocks noChangeAspect="1"/>
          </p:cNvPicPr>
          <p:nvPr/>
        </p:nvPicPr>
        <p:blipFill rotWithShape="1">
          <a:blip r:embed="rId2"/>
          <a:srcRect t="6283"/>
          <a:stretch/>
        </p:blipFill>
        <p:spPr>
          <a:xfrm>
            <a:off x="7586284" y="315419"/>
            <a:ext cx="941074" cy="872314"/>
          </a:xfrm>
          <a:prstGeom prst="rect">
            <a:avLst/>
          </a:prstGeom>
        </p:spPr>
      </p:pic>
      <p:pic>
        <p:nvPicPr>
          <p:cNvPr id="6" name="Picture 5">
            <a:extLst>
              <a:ext uri="{FF2B5EF4-FFF2-40B4-BE49-F238E27FC236}">
                <a16:creationId xmlns:a16="http://schemas.microsoft.com/office/drawing/2014/main" id="{E9D20BCA-3F2B-F20B-17BA-59EF13B88AB3}"/>
              </a:ext>
            </a:extLst>
          </p:cNvPr>
          <p:cNvPicPr>
            <a:picLocks noChangeAspect="1"/>
          </p:cNvPicPr>
          <p:nvPr/>
        </p:nvPicPr>
        <p:blipFill>
          <a:blip r:embed="rId3"/>
          <a:stretch>
            <a:fillRect/>
          </a:stretch>
        </p:blipFill>
        <p:spPr>
          <a:xfrm>
            <a:off x="3303021" y="133638"/>
            <a:ext cx="2792979" cy="1265196"/>
          </a:xfrm>
          <a:prstGeom prst="rect">
            <a:avLst/>
          </a:prstGeom>
        </p:spPr>
      </p:pic>
      <p:sp>
        <p:nvSpPr>
          <p:cNvPr id="7" name="Rectangle 2">
            <a:extLst>
              <a:ext uri="{FF2B5EF4-FFF2-40B4-BE49-F238E27FC236}">
                <a16:creationId xmlns:a16="http://schemas.microsoft.com/office/drawing/2014/main" id="{ABBD2D69-4262-6EA7-B3DB-C6A5E28DD00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pic>
        <p:nvPicPr>
          <p:cNvPr id="9" name="Picture 8">
            <a:extLst>
              <a:ext uri="{FF2B5EF4-FFF2-40B4-BE49-F238E27FC236}">
                <a16:creationId xmlns:a16="http://schemas.microsoft.com/office/drawing/2014/main" id="{E8C2AAD8-1F34-F3CD-0B21-4477D6A34865}"/>
              </a:ext>
            </a:extLst>
          </p:cNvPr>
          <p:cNvPicPr>
            <a:picLocks noChangeAspect="1"/>
          </p:cNvPicPr>
          <p:nvPr/>
        </p:nvPicPr>
        <p:blipFill>
          <a:blip r:embed="rId4" cstate="print"/>
          <a:stretch>
            <a:fillRect/>
          </a:stretch>
        </p:blipFill>
        <p:spPr>
          <a:xfrm>
            <a:off x="894272" y="345579"/>
            <a:ext cx="914400" cy="760730"/>
          </a:xfrm>
          <a:prstGeom prst="rect">
            <a:avLst/>
          </a:prstGeom>
        </p:spPr>
      </p:pic>
      <p:pic>
        <p:nvPicPr>
          <p:cNvPr id="10" name="Picture 9" descr="Shape  Description automatically generated with low confidence">
            <a:extLst>
              <a:ext uri="{FF2B5EF4-FFF2-40B4-BE49-F238E27FC236}">
                <a16:creationId xmlns:a16="http://schemas.microsoft.com/office/drawing/2014/main" id="{B3C8C0FD-4CE3-11C0-5D06-3F12F029023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67615" y="340666"/>
            <a:ext cx="825955" cy="825955"/>
          </a:xfrm>
          <a:prstGeom prst="rect">
            <a:avLst/>
          </a:prstGeom>
        </p:spPr>
      </p:pic>
      <p:sp>
        <p:nvSpPr>
          <p:cNvPr id="11" name="Title 1"/>
          <p:cNvSpPr txBox="1">
            <a:spLocks/>
          </p:cNvSpPr>
          <p:nvPr/>
        </p:nvSpPr>
        <p:spPr>
          <a:xfrm>
            <a:off x="1066798" y="1719943"/>
            <a:ext cx="10025746" cy="59871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mj-lt"/>
                <a:ea typeface="+mj-ea"/>
                <a:cs typeface="+mj-cs"/>
              </a:rPr>
              <a:t>GROUP-5</a:t>
            </a:r>
          </a:p>
        </p:txBody>
      </p:sp>
      <p:sp>
        <p:nvSpPr>
          <p:cNvPr id="12" name="Rectangle 11"/>
          <p:cNvSpPr/>
          <p:nvPr/>
        </p:nvSpPr>
        <p:spPr>
          <a:xfrm>
            <a:off x="1469571" y="2503715"/>
            <a:ext cx="9274628" cy="1569660"/>
          </a:xfrm>
          <a:prstGeom prst="rect">
            <a:avLst/>
          </a:prstGeom>
        </p:spPr>
        <p:txBody>
          <a:bodyPr wrap="square">
            <a:spAutoFit/>
          </a:bodyPr>
          <a:lstStyle/>
          <a:p>
            <a:pPr algn="ctr"/>
            <a:r>
              <a:rPr lang="en-US" sz="3200" b="1" dirty="0">
                <a:solidFill>
                  <a:schemeClr val="accent2">
                    <a:lumMod val="50000"/>
                  </a:schemeClr>
                </a:solidFill>
              </a:rPr>
              <a:t>REDUCE OUT PATIENT WAITING TIME IN DISTRICT HOSPITAL - ETAWAH FROM 45min TO 25min BY MARCH 2024</a:t>
            </a:r>
          </a:p>
        </p:txBody>
      </p:sp>
      <p:sp>
        <p:nvSpPr>
          <p:cNvPr id="13" name="Rectangle 12"/>
          <p:cNvSpPr/>
          <p:nvPr/>
        </p:nvSpPr>
        <p:spPr>
          <a:xfrm>
            <a:off x="6553200" y="4103914"/>
            <a:ext cx="4702629" cy="2431435"/>
          </a:xfrm>
          <a:prstGeom prst="rect">
            <a:avLst/>
          </a:prstGeom>
        </p:spPr>
        <p:txBody>
          <a:bodyPr wrap="square">
            <a:spAutoFit/>
          </a:bodyPr>
          <a:lstStyle/>
          <a:p>
            <a:pPr algn="just"/>
            <a:r>
              <a:rPr lang="en-US" sz="3200" b="1" dirty="0">
                <a:solidFill>
                  <a:srgbClr val="C00000"/>
                </a:solidFill>
              </a:rPr>
              <a:t>TEAM 5 :-</a:t>
            </a:r>
          </a:p>
          <a:p>
            <a:pPr algn="just"/>
            <a:r>
              <a:rPr lang="en-US" sz="2400" dirty="0"/>
              <a:t>	</a:t>
            </a:r>
            <a:r>
              <a:rPr lang="en-US" sz="2400" b="1" cap="small" dirty="0">
                <a:solidFill>
                  <a:srgbClr val="00B0F0"/>
                </a:solidFill>
                <a:latin typeface="+mj-lt"/>
                <a:ea typeface="+mj-ea"/>
                <a:cs typeface="+mj-cs"/>
              </a:rPr>
              <a:t>DR POOJA SHARMA</a:t>
            </a:r>
          </a:p>
          <a:p>
            <a:pPr algn="just"/>
            <a:r>
              <a:rPr lang="en-US" sz="2400" b="1" cap="small" dirty="0">
                <a:solidFill>
                  <a:srgbClr val="00B0F0"/>
                </a:solidFill>
                <a:latin typeface="+mj-lt"/>
                <a:ea typeface="+mj-ea"/>
                <a:cs typeface="+mj-cs"/>
              </a:rPr>
              <a:t>	DR PARITOSH SHUKLA</a:t>
            </a:r>
          </a:p>
          <a:p>
            <a:pPr algn="just"/>
            <a:r>
              <a:rPr lang="en-US" sz="2400" b="1" cap="small" dirty="0">
                <a:solidFill>
                  <a:srgbClr val="00B0F0"/>
                </a:solidFill>
                <a:latin typeface="+mj-lt"/>
                <a:ea typeface="+mj-ea"/>
                <a:cs typeface="+mj-cs"/>
              </a:rPr>
              <a:t>	DR DEEPA SINGH</a:t>
            </a:r>
          </a:p>
          <a:p>
            <a:pPr algn="just"/>
            <a:r>
              <a:rPr lang="en-US" sz="2400" b="1" cap="small" dirty="0">
                <a:solidFill>
                  <a:srgbClr val="00B0F0"/>
                </a:solidFill>
                <a:latin typeface="+mj-lt"/>
                <a:ea typeface="+mj-ea"/>
                <a:cs typeface="+mj-cs"/>
              </a:rPr>
              <a:t>	DR SANTLAL PATEL</a:t>
            </a:r>
          </a:p>
          <a:p>
            <a:pPr algn="just"/>
            <a:r>
              <a:rPr lang="en-US" sz="2400" b="1" cap="small" dirty="0">
                <a:solidFill>
                  <a:srgbClr val="00B0F0"/>
                </a:solidFill>
                <a:latin typeface="+mj-lt"/>
                <a:ea typeface="+mj-ea"/>
                <a:cs typeface="+mj-cs"/>
              </a:rPr>
              <a:t>	DR PRAMOD KUMAR</a:t>
            </a:r>
          </a:p>
        </p:txBody>
      </p:sp>
    </p:spTree>
    <p:extLst>
      <p:ext uri="{BB962C8B-B14F-4D97-AF65-F5344CB8AC3E}">
        <p14:creationId xmlns:p14="http://schemas.microsoft.com/office/powerpoint/2010/main" val="3882892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8000" y="152400"/>
            <a:ext cx="11379200" cy="685800"/>
          </a:xfrm>
        </p:spPr>
        <p:txBody>
          <a:bodyPr vert="horz" lIns="91440" tIns="45720" rIns="91440" bIns="45720" rtlCol="0" anchor="ctr">
            <a:noAutofit/>
          </a:bodyPr>
          <a:lstStyle/>
          <a:p>
            <a:pPr lvl="0" algn="ctr"/>
            <a:r>
              <a:rPr lang="en-US" sz="4000" b="1" dirty="0">
                <a:solidFill>
                  <a:srgbClr val="C00000"/>
                </a:solidFill>
              </a:rPr>
              <a:t>MALE-FEMALE REGISTRATION AT THE SAME PLACE</a:t>
            </a:r>
          </a:p>
        </p:txBody>
      </p:sp>
      <p:pic>
        <p:nvPicPr>
          <p:cNvPr id="6" name="Picture 5" descr="WhatsApp Image 2023-09-21 at 8.12.05 PM (1).jpeg"/>
          <p:cNvPicPr>
            <a:picLocks noChangeAspect="1"/>
          </p:cNvPicPr>
          <p:nvPr/>
        </p:nvPicPr>
        <p:blipFill>
          <a:blip r:embed="rId2"/>
          <a:stretch>
            <a:fillRect/>
          </a:stretch>
        </p:blipFill>
        <p:spPr>
          <a:xfrm>
            <a:off x="406400" y="838192"/>
            <a:ext cx="5435600" cy="5435600"/>
          </a:xfrm>
          <a:prstGeom prst="rect">
            <a:avLst/>
          </a:prstGeom>
        </p:spPr>
      </p:pic>
      <p:pic>
        <p:nvPicPr>
          <p:cNvPr id="7" name="Picture 6" descr="WhatsApp Image 2023-09-21 at 8.12.05 PM.jpeg"/>
          <p:cNvPicPr>
            <a:picLocks noChangeAspect="1"/>
          </p:cNvPicPr>
          <p:nvPr/>
        </p:nvPicPr>
        <p:blipFill>
          <a:blip r:embed="rId3"/>
          <a:stretch>
            <a:fillRect/>
          </a:stretch>
        </p:blipFill>
        <p:spPr>
          <a:xfrm>
            <a:off x="6400800" y="838192"/>
            <a:ext cx="5334000" cy="5334000"/>
          </a:xfrm>
          <a:prstGeom prst="rect">
            <a:avLst/>
          </a:prstGeom>
        </p:spPr>
      </p:pic>
      <p:sp>
        <p:nvSpPr>
          <p:cNvPr id="5" name="TextBox 4">
            <a:extLst>
              <a:ext uri="{FF2B5EF4-FFF2-40B4-BE49-F238E27FC236}">
                <a16:creationId xmlns:a16="http://schemas.microsoft.com/office/drawing/2014/main" id="{F4C43246-AC80-B681-2876-94C35B5D155C}"/>
              </a:ext>
            </a:extLst>
          </p:cNvPr>
          <p:cNvSpPr txBox="1"/>
          <p:nvPr/>
        </p:nvSpPr>
        <p:spPr>
          <a:xfrm>
            <a:off x="838200" y="6417603"/>
            <a:ext cx="10515600" cy="338554"/>
          </a:xfrm>
          <a:prstGeom prst="rect">
            <a:avLst/>
          </a:prstGeom>
          <a:noFill/>
        </p:spPr>
        <p:txBody>
          <a:bodyPr wrap="square" rtlCol="0">
            <a:spAutoFit/>
          </a:bodyPr>
          <a:lstStyle/>
          <a:p>
            <a:pPr algn="ctr"/>
            <a:r>
              <a:rPr lang="en-US" sz="1600" b="1" i="1" dirty="0">
                <a:solidFill>
                  <a:srgbClr val="002060"/>
                </a:solidFill>
              </a:rPr>
              <a:t>Public Health Leadership &amp; Management Training</a:t>
            </a:r>
            <a:endParaRPr lang="en-IN" sz="1600" b="1" i="1" dirty="0">
              <a:solidFill>
                <a:srgbClr val="00206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8000" y="304800"/>
            <a:ext cx="11379200" cy="457200"/>
          </a:xfrm>
        </p:spPr>
        <p:txBody>
          <a:bodyPr vert="horz" lIns="91440" tIns="45720" rIns="91440" bIns="45720" rtlCol="0" anchor="ctr">
            <a:noAutofit/>
          </a:bodyPr>
          <a:lstStyle/>
          <a:p>
            <a:pPr lvl="0" algn="ctr"/>
            <a:r>
              <a:rPr lang="en-US" sz="4400" b="1" dirty="0">
                <a:solidFill>
                  <a:srgbClr val="C00000"/>
                </a:solidFill>
              </a:rPr>
              <a:t>PATIENT LOAD – PER DAY</a:t>
            </a:r>
          </a:p>
        </p:txBody>
      </p:sp>
      <p:graphicFrame>
        <p:nvGraphicFramePr>
          <p:cNvPr id="4" name="Chart 3"/>
          <p:cNvGraphicFramePr/>
          <p:nvPr/>
        </p:nvGraphicFramePr>
        <p:xfrm>
          <a:off x="1625600" y="2057400"/>
          <a:ext cx="8128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406400" y="838200"/>
            <a:ext cx="11277600" cy="589072"/>
          </a:xfrm>
          <a:prstGeom prst="rect">
            <a:avLst/>
          </a:prstGeom>
        </p:spPr>
        <p:txBody>
          <a:bodyPr wrap="square">
            <a:spAutoFit/>
          </a:bodyPr>
          <a:lstStyle/>
          <a:p>
            <a:pPr algn="ctr">
              <a:lnSpc>
                <a:spcPct val="150000"/>
              </a:lnSpc>
            </a:pPr>
            <a:r>
              <a:rPr lang="en-US" sz="2400" b="1" dirty="0">
                <a:solidFill>
                  <a:schemeClr val="accent2">
                    <a:lumMod val="50000"/>
                  </a:schemeClr>
                </a:solidFill>
              </a:rPr>
              <a:t>PIE CHART SHOWING MALE AND FEMALE PATIENT </a:t>
            </a:r>
            <a:r>
              <a:rPr lang="en-US" sz="2000" b="1" dirty="0">
                <a:solidFill>
                  <a:schemeClr val="accent2">
                    <a:lumMod val="50000"/>
                  </a:schemeClr>
                </a:solidFill>
              </a:rPr>
              <a:t>DISTRIBUTION</a:t>
            </a:r>
            <a:r>
              <a:rPr lang="en-US" sz="2400" b="1" dirty="0">
                <a:solidFill>
                  <a:schemeClr val="accent2">
                    <a:lumMod val="50000"/>
                  </a:schemeClr>
                </a:solidFill>
              </a:rPr>
              <a:t> IN DAILY OPD PATIENTS.</a:t>
            </a:r>
          </a:p>
        </p:txBody>
      </p:sp>
      <p:sp>
        <p:nvSpPr>
          <p:cNvPr id="5" name="TextBox 4">
            <a:extLst>
              <a:ext uri="{FF2B5EF4-FFF2-40B4-BE49-F238E27FC236}">
                <a16:creationId xmlns:a16="http://schemas.microsoft.com/office/drawing/2014/main" id="{F4C43246-AC80-B681-2876-94C35B5D155C}"/>
              </a:ext>
            </a:extLst>
          </p:cNvPr>
          <p:cNvSpPr txBox="1"/>
          <p:nvPr/>
        </p:nvSpPr>
        <p:spPr>
          <a:xfrm>
            <a:off x="838200" y="6417603"/>
            <a:ext cx="10515600" cy="338554"/>
          </a:xfrm>
          <a:prstGeom prst="rect">
            <a:avLst/>
          </a:prstGeom>
          <a:noFill/>
        </p:spPr>
        <p:txBody>
          <a:bodyPr wrap="square" rtlCol="0">
            <a:spAutoFit/>
          </a:bodyPr>
          <a:lstStyle/>
          <a:p>
            <a:pPr algn="ctr"/>
            <a:r>
              <a:rPr lang="en-US" sz="1600" b="1" i="1" dirty="0">
                <a:solidFill>
                  <a:srgbClr val="002060"/>
                </a:solidFill>
              </a:rPr>
              <a:t>Public Health Leadership &amp; Management Training</a:t>
            </a:r>
            <a:endParaRPr lang="en-IN" sz="1600" b="1" i="1" dirty="0">
              <a:solidFill>
                <a:srgbClr val="00206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8886" y="620486"/>
            <a:ext cx="11379200" cy="1143000"/>
          </a:xfrm>
        </p:spPr>
        <p:txBody>
          <a:bodyPr vert="horz" lIns="91440" tIns="45720" rIns="91440" bIns="45720" rtlCol="0" anchor="ctr">
            <a:normAutofit fontScale="90000"/>
          </a:bodyPr>
          <a:lstStyle/>
          <a:p>
            <a:pPr lvl="0"/>
            <a:r>
              <a:rPr lang="en-US" sz="4900" b="1" dirty="0">
                <a:solidFill>
                  <a:srgbClr val="C00000"/>
                </a:solidFill>
              </a:rPr>
              <a:t>REASONS FOR LONG WAITING PERIOD</a:t>
            </a:r>
            <a:br>
              <a:rPr lang="en-US" b="1" dirty="0"/>
            </a:br>
            <a:r>
              <a:rPr lang="en-US" sz="4400" b="1" dirty="0">
                <a:solidFill>
                  <a:srgbClr val="00B0F0"/>
                </a:solidFill>
              </a:rPr>
              <a:t>2. INFRASTRURE</a:t>
            </a:r>
            <a:endParaRPr lang="en-US" sz="2800" b="1" dirty="0">
              <a:solidFill>
                <a:srgbClr val="00B0F0"/>
              </a:solidFill>
            </a:endParaRPr>
          </a:p>
        </p:txBody>
      </p:sp>
      <p:sp>
        <p:nvSpPr>
          <p:cNvPr id="7" name="Rectangle 6"/>
          <p:cNvSpPr/>
          <p:nvPr/>
        </p:nvSpPr>
        <p:spPr>
          <a:xfrm>
            <a:off x="569685" y="2035629"/>
            <a:ext cx="10838543" cy="3508653"/>
          </a:xfrm>
          <a:prstGeom prst="rect">
            <a:avLst/>
          </a:prstGeom>
        </p:spPr>
        <p:txBody>
          <a:bodyPr wrap="square">
            <a:spAutoFit/>
          </a:bodyPr>
          <a:lstStyle/>
          <a:p>
            <a:pPr marL="465138" indent="-465138" algn="just">
              <a:spcBef>
                <a:spcPts val="1200"/>
              </a:spcBef>
              <a:buFont typeface="Arial" pitchFamily="34" charset="0"/>
              <a:buChar char="•"/>
            </a:pPr>
            <a:r>
              <a:rPr lang="en-US" b="1" dirty="0">
                <a:solidFill>
                  <a:schemeClr val="accent2">
                    <a:lumMod val="50000"/>
                  </a:schemeClr>
                </a:solidFill>
              </a:rPr>
              <a:t>THE HOSPITAL IS POORLY PLANNED. </a:t>
            </a:r>
          </a:p>
          <a:p>
            <a:pPr marL="465138" indent="-465138" algn="just">
              <a:spcBef>
                <a:spcPts val="1200"/>
              </a:spcBef>
              <a:buFont typeface="Arial" pitchFamily="34" charset="0"/>
              <a:buChar char="•"/>
            </a:pPr>
            <a:r>
              <a:rPr lang="en-US" b="1" dirty="0">
                <a:solidFill>
                  <a:schemeClr val="accent2">
                    <a:lumMod val="50000"/>
                  </a:schemeClr>
                </a:solidFill>
              </a:rPr>
              <a:t>THE OPD ROOMS ARE NOT SERIALLY ARRANGED, THEY ARE NUMBERED RANDOMLY.</a:t>
            </a:r>
          </a:p>
          <a:p>
            <a:pPr marL="465138" indent="-465138" algn="just">
              <a:spcBef>
                <a:spcPts val="1200"/>
              </a:spcBef>
              <a:buFont typeface="Arial" pitchFamily="34" charset="0"/>
              <a:buChar char="•"/>
            </a:pPr>
            <a:r>
              <a:rPr lang="en-US" b="1" dirty="0">
                <a:solidFill>
                  <a:schemeClr val="accent2">
                    <a:lumMod val="50000"/>
                  </a:schemeClr>
                </a:solidFill>
              </a:rPr>
              <a:t>RELATED OPDs ARE FAR APART.</a:t>
            </a:r>
          </a:p>
          <a:p>
            <a:pPr marL="465138" indent="-465138" algn="just">
              <a:spcBef>
                <a:spcPts val="1200"/>
              </a:spcBef>
              <a:buFont typeface="Arial" pitchFamily="34" charset="0"/>
              <a:buChar char="•"/>
            </a:pPr>
            <a:r>
              <a:rPr lang="en-US" b="1" dirty="0">
                <a:solidFill>
                  <a:schemeClr val="accent2">
                    <a:lumMod val="50000"/>
                  </a:schemeClr>
                </a:solidFill>
              </a:rPr>
              <a:t>OPDS ARE SCATERED OVER DIFFERENT PLACES AND DIFFERENT FLOOR OF THE HOSPITAL. MAKING IT DIFFICULT FOR THE PATIENT TO FIND THEM, THUS EFFECTIVE PERIOD OF WAITING INCREASES.</a:t>
            </a:r>
          </a:p>
          <a:p>
            <a:pPr marL="465138" indent="-465138" algn="just">
              <a:spcBef>
                <a:spcPts val="1200"/>
              </a:spcBef>
              <a:buFont typeface="Arial" pitchFamily="34" charset="0"/>
              <a:buChar char="•"/>
            </a:pPr>
            <a:r>
              <a:rPr lang="en-US" b="1" dirty="0">
                <a:solidFill>
                  <a:schemeClr val="accent2">
                    <a:lumMod val="50000"/>
                  </a:schemeClr>
                </a:solidFill>
              </a:rPr>
              <a:t>SOME ROOMS AROUND REGISTRATION AREA ARE NOT UTILIZED APPROPRIATELY.</a:t>
            </a:r>
          </a:p>
          <a:p>
            <a:pPr marL="465138" indent="-465138" algn="just">
              <a:spcBef>
                <a:spcPts val="1200"/>
              </a:spcBef>
              <a:buFont typeface="Arial" pitchFamily="34" charset="0"/>
              <a:buChar char="•"/>
            </a:pPr>
            <a:r>
              <a:rPr lang="en-US" b="1" dirty="0">
                <a:solidFill>
                  <a:schemeClr val="accent2">
                    <a:lumMod val="50000"/>
                  </a:schemeClr>
                </a:solidFill>
              </a:rPr>
              <a:t>SOME ROOMS ARE OCCUPIED AND LOCKED BY DWH.</a:t>
            </a:r>
          </a:p>
          <a:p>
            <a:pPr marL="465138" indent="-465138" algn="just">
              <a:spcBef>
                <a:spcPts val="1200"/>
              </a:spcBef>
              <a:buFont typeface="Arial" pitchFamily="34" charset="0"/>
              <a:buChar char="•"/>
            </a:pPr>
            <a:r>
              <a:rPr lang="en-US" b="1" dirty="0">
                <a:solidFill>
                  <a:schemeClr val="accent2">
                    <a:lumMod val="50000"/>
                  </a:schemeClr>
                </a:solidFill>
              </a:rPr>
              <a:t>THE STAIRCASE ARE FEW AND VERY NARROW ALSO STEEP, SO THE PATIENTS TAKE MORE TIME GOING UP AND DOWN.</a:t>
            </a:r>
          </a:p>
        </p:txBody>
      </p:sp>
      <p:sp>
        <p:nvSpPr>
          <p:cNvPr id="4" name="TextBox 3">
            <a:extLst>
              <a:ext uri="{FF2B5EF4-FFF2-40B4-BE49-F238E27FC236}">
                <a16:creationId xmlns:a16="http://schemas.microsoft.com/office/drawing/2014/main" id="{F4C43246-AC80-B681-2876-94C35B5D155C}"/>
              </a:ext>
            </a:extLst>
          </p:cNvPr>
          <p:cNvSpPr txBox="1"/>
          <p:nvPr/>
        </p:nvSpPr>
        <p:spPr>
          <a:xfrm>
            <a:off x="838200" y="6417603"/>
            <a:ext cx="10515600" cy="338554"/>
          </a:xfrm>
          <a:prstGeom prst="rect">
            <a:avLst/>
          </a:prstGeom>
          <a:noFill/>
        </p:spPr>
        <p:txBody>
          <a:bodyPr wrap="square" rtlCol="0">
            <a:spAutoFit/>
          </a:bodyPr>
          <a:lstStyle/>
          <a:p>
            <a:pPr algn="ctr"/>
            <a:r>
              <a:rPr lang="en-US" sz="1600" b="1" i="1" dirty="0">
                <a:solidFill>
                  <a:srgbClr val="002060"/>
                </a:solidFill>
              </a:rPr>
              <a:t>Public Health Leadership &amp; Management Training</a:t>
            </a:r>
            <a:endParaRPr lang="en-IN" sz="1600" b="1" i="1" dirty="0">
              <a:solidFill>
                <a:srgbClr val="00206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8000" y="76200"/>
            <a:ext cx="11379200" cy="685800"/>
          </a:xfrm>
        </p:spPr>
        <p:txBody>
          <a:bodyPr vert="horz" lIns="91440" tIns="45720" rIns="91440" bIns="45720" rtlCol="0" anchor="ctr">
            <a:normAutofit fontScale="90000"/>
          </a:bodyPr>
          <a:lstStyle/>
          <a:p>
            <a:pPr lvl="0" algn="ctr"/>
            <a:r>
              <a:rPr lang="en-US" b="1" dirty="0">
                <a:solidFill>
                  <a:srgbClr val="C00000"/>
                </a:solidFill>
              </a:rPr>
              <a:t>STAIRCASE</a:t>
            </a:r>
          </a:p>
        </p:txBody>
      </p:sp>
      <p:pic>
        <p:nvPicPr>
          <p:cNvPr id="4" name="Picture 3" descr="WhatsApp Image 2023-09-21 at 7.44.07 PM (1).jpeg"/>
          <p:cNvPicPr>
            <a:picLocks noChangeAspect="1"/>
          </p:cNvPicPr>
          <p:nvPr/>
        </p:nvPicPr>
        <p:blipFill>
          <a:blip r:embed="rId2"/>
          <a:srcRect t="8410" r="55556" b="7897"/>
          <a:stretch>
            <a:fillRect/>
          </a:stretch>
        </p:blipFill>
        <p:spPr>
          <a:xfrm>
            <a:off x="304800" y="685800"/>
            <a:ext cx="6096000" cy="5773615"/>
          </a:xfrm>
          <a:prstGeom prst="rect">
            <a:avLst/>
          </a:prstGeom>
        </p:spPr>
      </p:pic>
      <p:pic>
        <p:nvPicPr>
          <p:cNvPr id="8" name="Picture 7" descr="WhatsApp Image 2023-09-21 at 8.12.06 PM.jpeg"/>
          <p:cNvPicPr>
            <a:picLocks noChangeAspect="1"/>
          </p:cNvPicPr>
          <p:nvPr/>
        </p:nvPicPr>
        <p:blipFill>
          <a:blip r:embed="rId3"/>
          <a:stretch>
            <a:fillRect/>
          </a:stretch>
        </p:blipFill>
        <p:spPr>
          <a:xfrm>
            <a:off x="6502400" y="914400"/>
            <a:ext cx="5181600" cy="5181600"/>
          </a:xfrm>
          <a:prstGeom prst="rect">
            <a:avLst/>
          </a:prstGeom>
        </p:spPr>
      </p:pic>
      <p:sp>
        <p:nvSpPr>
          <p:cNvPr id="5" name="TextBox 4">
            <a:extLst>
              <a:ext uri="{FF2B5EF4-FFF2-40B4-BE49-F238E27FC236}">
                <a16:creationId xmlns:a16="http://schemas.microsoft.com/office/drawing/2014/main" id="{F4C43246-AC80-B681-2876-94C35B5D155C}"/>
              </a:ext>
            </a:extLst>
          </p:cNvPr>
          <p:cNvSpPr txBox="1"/>
          <p:nvPr/>
        </p:nvSpPr>
        <p:spPr>
          <a:xfrm>
            <a:off x="838200" y="6417603"/>
            <a:ext cx="10515600" cy="338554"/>
          </a:xfrm>
          <a:prstGeom prst="rect">
            <a:avLst/>
          </a:prstGeom>
          <a:noFill/>
        </p:spPr>
        <p:txBody>
          <a:bodyPr wrap="square" rtlCol="0">
            <a:spAutoFit/>
          </a:bodyPr>
          <a:lstStyle/>
          <a:p>
            <a:pPr algn="ctr"/>
            <a:r>
              <a:rPr lang="en-US" sz="1600" b="1" i="1" dirty="0">
                <a:solidFill>
                  <a:srgbClr val="002060"/>
                </a:solidFill>
              </a:rPr>
              <a:t>Public Health Leadership &amp; Management Training</a:t>
            </a:r>
            <a:endParaRPr lang="en-IN" sz="1600" b="1" i="1" dirty="0">
              <a:solidFill>
                <a:srgbClr val="00206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4457" y="195941"/>
            <a:ext cx="11379200" cy="1240971"/>
          </a:xfrm>
        </p:spPr>
        <p:txBody>
          <a:bodyPr vert="horz" lIns="91440" tIns="45720" rIns="91440" bIns="45720" rtlCol="0" anchor="ctr">
            <a:noAutofit/>
          </a:bodyPr>
          <a:lstStyle/>
          <a:p>
            <a:pPr lvl="0" algn="ctr"/>
            <a:r>
              <a:rPr lang="en-US" sz="4800" b="1" dirty="0">
                <a:solidFill>
                  <a:srgbClr val="C00000"/>
                </a:solidFill>
              </a:rPr>
              <a:t>TIME –MOTION STUDY (TMS) FOR </a:t>
            </a:r>
            <a:r>
              <a:rPr lang="en-US" sz="4400" b="1" dirty="0">
                <a:solidFill>
                  <a:srgbClr val="C00000"/>
                </a:solidFill>
              </a:rPr>
              <a:t>CALCULATING</a:t>
            </a:r>
            <a:r>
              <a:rPr lang="en-US" sz="4800" b="1" dirty="0">
                <a:solidFill>
                  <a:srgbClr val="C00000"/>
                </a:solidFill>
              </a:rPr>
              <a:t> AVERAGE WAITING TIME</a:t>
            </a:r>
          </a:p>
        </p:txBody>
      </p:sp>
      <p:sp>
        <p:nvSpPr>
          <p:cNvPr id="6" name="Rectangle 5"/>
          <p:cNvSpPr/>
          <p:nvPr/>
        </p:nvSpPr>
        <p:spPr>
          <a:xfrm>
            <a:off x="656772" y="1904998"/>
            <a:ext cx="10544628" cy="2939266"/>
          </a:xfrm>
          <a:prstGeom prst="rect">
            <a:avLst/>
          </a:prstGeom>
        </p:spPr>
        <p:txBody>
          <a:bodyPr wrap="square">
            <a:spAutoFit/>
          </a:bodyPr>
          <a:lstStyle/>
          <a:p>
            <a:pPr algn="just">
              <a:lnSpc>
                <a:spcPct val="150000"/>
              </a:lnSpc>
              <a:spcBef>
                <a:spcPts val="600"/>
              </a:spcBef>
            </a:pPr>
            <a:r>
              <a:rPr lang="en-US" sz="2000" b="1" dirty="0">
                <a:solidFill>
                  <a:schemeClr val="accent2">
                    <a:lumMod val="50000"/>
                  </a:schemeClr>
                </a:solidFill>
              </a:rPr>
              <a:t>	BY UTILIZING TIME STUDY METHODOLOGY, ONE CAN ASCERTAIN HOW LONG IT TAKES AN AVERAGE PERSON TO COMPLETE A TASK WITH A SPECIFIC LEVEL OF QUALITY. TMS IS A TYPE OF QUANTITATIVE DATA GATHERING, AN OUTSIDE OBSERVER RECORDS THE TIME AND TIME NECESSARY TO COMPLETE AN ACTIVITY. </a:t>
            </a:r>
          </a:p>
          <a:p>
            <a:pPr algn="just">
              <a:lnSpc>
                <a:spcPct val="150000"/>
              </a:lnSpc>
              <a:spcBef>
                <a:spcPts val="600"/>
              </a:spcBef>
            </a:pPr>
            <a:r>
              <a:rPr lang="en-US" sz="2000" b="1" dirty="0">
                <a:solidFill>
                  <a:schemeClr val="accent2">
                    <a:lumMod val="50000"/>
                  </a:schemeClr>
                </a:solidFill>
              </a:rPr>
              <a:t>	BY USING TMS, WE CAN ALSO EVALUATE THE IMPACT OF DIFFERENT METHODS/ SUGGESTIONS IN REDUCING OPD WAITING TIME DOING FOLLOW UP STUDY.</a:t>
            </a:r>
          </a:p>
        </p:txBody>
      </p:sp>
      <p:sp>
        <p:nvSpPr>
          <p:cNvPr id="4" name="TextBox 3">
            <a:extLst>
              <a:ext uri="{FF2B5EF4-FFF2-40B4-BE49-F238E27FC236}">
                <a16:creationId xmlns:a16="http://schemas.microsoft.com/office/drawing/2014/main" id="{F4C43246-AC80-B681-2876-94C35B5D155C}"/>
              </a:ext>
            </a:extLst>
          </p:cNvPr>
          <p:cNvSpPr txBox="1"/>
          <p:nvPr/>
        </p:nvSpPr>
        <p:spPr>
          <a:xfrm>
            <a:off x="838200" y="6417603"/>
            <a:ext cx="10515600" cy="338554"/>
          </a:xfrm>
          <a:prstGeom prst="rect">
            <a:avLst/>
          </a:prstGeom>
          <a:noFill/>
        </p:spPr>
        <p:txBody>
          <a:bodyPr wrap="square" rtlCol="0">
            <a:spAutoFit/>
          </a:bodyPr>
          <a:lstStyle/>
          <a:p>
            <a:pPr algn="ctr"/>
            <a:r>
              <a:rPr lang="en-US" sz="1600" b="1" i="1" dirty="0">
                <a:solidFill>
                  <a:srgbClr val="002060"/>
                </a:solidFill>
              </a:rPr>
              <a:t>Public Health Leadership &amp; Management Training</a:t>
            </a:r>
            <a:endParaRPr lang="en-IN" sz="1600" b="1" i="1" dirty="0">
              <a:solidFill>
                <a:srgbClr val="00206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7372" y="0"/>
            <a:ext cx="11379200" cy="685800"/>
          </a:xfrm>
        </p:spPr>
        <p:txBody>
          <a:bodyPr vert="horz" lIns="91440" tIns="45720" rIns="91440" bIns="45720" rtlCol="0" anchor="ctr">
            <a:noAutofit/>
          </a:bodyPr>
          <a:lstStyle/>
          <a:p>
            <a:pPr lvl="0" algn="ctr"/>
            <a:r>
              <a:rPr lang="en-US" sz="4400" b="1" dirty="0">
                <a:solidFill>
                  <a:srgbClr val="C00000"/>
                </a:solidFill>
              </a:rPr>
              <a:t>TIME MOTION STUDY</a:t>
            </a:r>
          </a:p>
        </p:txBody>
      </p:sp>
      <p:sp>
        <p:nvSpPr>
          <p:cNvPr id="6" name="Title 1"/>
          <p:cNvSpPr txBox="1">
            <a:spLocks/>
          </p:cNvSpPr>
          <p:nvPr/>
        </p:nvSpPr>
        <p:spPr>
          <a:xfrm>
            <a:off x="304800" y="5399315"/>
            <a:ext cx="11379200" cy="1066800"/>
          </a:xfrm>
          <a:prstGeom prst="rect">
            <a:avLst/>
          </a:prstGeom>
        </p:spPr>
        <p:txBody>
          <a:bodyPr vert="horz" lIns="91440" tIns="45720" rIns="91440" bIns="45720" rtlCol="0" anchor="ct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small" spc="0" normalizeH="0" baseline="0" noProof="0" dirty="0">
                <a:ln>
                  <a:noFill/>
                </a:ln>
                <a:solidFill>
                  <a:srgbClr val="C00000"/>
                </a:solidFill>
                <a:effectLst/>
                <a:uLnTx/>
                <a:uFillTx/>
                <a:latin typeface="+mj-lt"/>
                <a:ea typeface="+mj-ea"/>
                <a:cs typeface="+mj-cs"/>
              </a:rPr>
              <a:t>Inference</a:t>
            </a:r>
            <a:r>
              <a:rPr kumimoji="0" lang="en-US" sz="3000" b="1" i="0" u="none" strike="noStrike" kern="1200" cap="small" spc="0" normalizeH="0" noProof="0" dirty="0">
                <a:ln>
                  <a:noFill/>
                </a:ln>
                <a:solidFill>
                  <a:srgbClr val="C00000"/>
                </a:solidFill>
                <a:effectLst/>
                <a:uLnTx/>
                <a:uFillTx/>
                <a:latin typeface="+mj-lt"/>
                <a:ea typeface="+mj-ea"/>
                <a:cs typeface="+mj-cs"/>
              </a:rPr>
              <a:t> :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small" spc="0" normalizeH="0" noProof="0" dirty="0">
                <a:ln>
                  <a:noFill/>
                </a:ln>
                <a:solidFill>
                  <a:srgbClr val="C00000"/>
                </a:solidFill>
                <a:effectLst/>
                <a:uLnTx/>
                <a:uFillTx/>
                <a:latin typeface="+mj-lt"/>
                <a:ea typeface="+mj-ea"/>
                <a:cs typeface="+mj-cs"/>
              </a:rPr>
              <a:t>Average waiting time to reach the consultation is 0.49 min</a:t>
            </a:r>
          </a:p>
          <a:p>
            <a:pPr algn="ctr">
              <a:spcBef>
                <a:spcPct val="0"/>
              </a:spcBef>
              <a:defRPr/>
            </a:pPr>
            <a:r>
              <a:rPr lang="en-US" sz="3000" b="1" cap="small" dirty="0">
                <a:solidFill>
                  <a:srgbClr val="C00000"/>
                </a:solidFill>
              </a:rPr>
              <a:t>Average time for consultation is 0.3 min</a:t>
            </a:r>
          </a:p>
          <a:p>
            <a:pPr algn="ctr">
              <a:spcBef>
                <a:spcPct val="0"/>
              </a:spcBef>
              <a:defRPr/>
            </a:pPr>
            <a:r>
              <a:rPr lang="en-US" sz="3000" b="1" cap="small" dirty="0">
                <a:solidFill>
                  <a:srgbClr val="C00000"/>
                </a:solidFill>
              </a:rPr>
              <a:t>Average total time in hospital is 1.0 hour</a:t>
            </a:r>
          </a:p>
        </p:txBody>
      </p:sp>
      <p:pic>
        <p:nvPicPr>
          <p:cNvPr id="1027" name="Picture 3"/>
          <p:cNvPicPr>
            <a:picLocks noChangeAspect="1" noChangeArrowheads="1"/>
          </p:cNvPicPr>
          <p:nvPr/>
        </p:nvPicPr>
        <p:blipFill>
          <a:blip r:embed="rId2"/>
          <a:srcRect/>
          <a:stretch>
            <a:fillRect/>
          </a:stretch>
        </p:blipFill>
        <p:spPr bwMode="auto">
          <a:xfrm>
            <a:off x="182456" y="707572"/>
            <a:ext cx="11889798" cy="4659085"/>
          </a:xfrm>
          <a:prstGeom prst="rect">
            <a:avLst/>
          </a:prstGeom>
          <a:noFill/>
          <a:ln w="9525">
            <a:noFill/>
            <a:miter lim="800000"/>
            <a:headEnd/>
            <a:tailEnd/>
          </a:ln>
          <a:effectLst/>
        </p:spPr>
      </p:pic>
      <p:sp>
        <p:nvSpPr>
          <p:cNvPr id="5" name="TextBox 4">
            <a:extLst>
              <a:ext uri="{FF2B5EF4-FFF2-40B4-BE49-F238E27FC236}">
                <a16:creationId xmlns:a16="http://schemas.microsoft.com/office/drawing/2014/main" id="{F4C43246-AC80-B681-2876-94C35B5D155C}"/>
              </a:ext>
            </a:extLst>
          </p:cNvPr>
          <p:cNvSpPr txBox="1"/>
          <p:nvPr/>
        </p:nvSpPr>
        <p:spPr>
          <a:xfrm>
            <a:off x="849086" y="6519446"/>
            <a:ext cx="10515600" cy="338554"/>
          </a:xfrm>
          <a:prstGeom prst="rect">
            <a:avLst/>
          </a:prstGeom>
          <a:noFill/>
        </p:spPr>
        <p:txBody>
          <a:bodyPr wrap="square" rtlCol="0">
            <a:spAutoFit/>
          </a:bodyPr>
          <a:lstStyle/>
          <a:p>
            <a:pPr algn="ctr"/>
            <a:r>
              <a:rPr lang="en-US" sz="1600" b="1" i="1" dirty="0">
                <a:solidFill>
                  <a:srgbClr val="002060"/>
                </a:solidFill>
              </a:rPr>
              <a:t>Public Health Leadership &amp; Management Training</a:t>
            </a:r>
            <a:endParaRPr lang="en-IN" sz="1600" b="1" i="1" dirty="0">
              <a:solidFill>
                <a:srgbClr val="00206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2143" y="87084"/>
            <a:ext cx="11440886" cy="533400"/>
          </a:xfrm>
        </p:spPr>
        <p:txBody>
          <a:bodyPr vert="horz" lIns="91440" tIns="45720" rIns="91440" bIns="45720" rtlCol="0" anchor="ctr">
            <a:noAutofit/>
          </a:bodyPr>
          <a:lstStyle/>
          <a:p>
            <a:pPr lvl="0" algn="ctr"/>
            <a:r>
              <a:rPr lang="en-US" sz="4400" b="1" dirty="0">
                <a:solidFill>
                  <a:srgbClr val="C00000"/>
                </a:solidFill>
              </a:rPr>
              <a:t>Gap Analysis of the Major Issues :</a:t>
            </a:r>
          </a:p>
        </p:txBody>
      </p:sp>
      <p:graphicFrame>
        <p:nvGraphicFramePr>
          <p:cNvPr id="4" name="Table 3"/>
          <p:cNvGraphicFramePr>
            <a:graphicFrameLocks noGrp="1"/>
          </p:cNvGraphicFramePr>
          <p:nvPr/>
        </p:nvGraphicFramePr>
        <p:xfrm>
          <a:off x="272143" y="794656"/>
          <a:ext cx="11480800" cy="5584372"/>
        </p:xfrm>
        <a:graphic>
          <a:graphicData uri="http://schemas.openxmlformats.org/drawingml/2006/table">
            <a:tbl>
              <a:tblPr/>
              <a:tblGrid>
                <a:gridCol w="723580">
                  <a:extLst>
                    <a:ext uri="{9D8B030D-6E8A-4147-A177-3AD203B41FA5}">
                      <a16:colId xmlns:a16="http://schemas.microsoft.com/office/drawing/2014/main" val="20000"/>
                    </a:ext>
                  </a:extLst>
                </a:gridCol>
                <a:gridCol w="3859092">
                  <a:extLst>
                    <a:ext uri="{9D8B030D-6E8A-4147-A177-3AD203B41FA5}">
                      <a16:colId xmlns:a16="http://schemas.microsoft.com/office/drawing/2014/main" val="20001"/>
                    </a:ext>
                  </a:extLst>
                </a:gridCol>
                <a:gridCol w="3159631">
                  <a:extLst>
                    <a:ext uri="{9D8B030D-6E8A-4147-A177-3AD203B41FA5}">
                      <a16:colId xmlns:a16="http://schemas.microsoft.com/office/drawing/2014/main" val="20002"/>
                    </a:ext>
                  </a:extLst>
                </a:gridCol>
                <a:gridCol w="2001905">
                  <a:extLst>
                    <a:ext uri="{9D8B030D-6E8A-4147-A177-3AD203B41FA5}">
                      <a16:colId xmlns:a16="http://schemas.microsoft.com/office/drawing/2014/main" val="20003"/>
                    </a:ext>
                  </a:extLst>
                </a:gridCol>
                <a:gridCol w="1736592">
                  <a:extLst>
                    <a:ext uri="{9D8B030D-6E8A-4147-A177-3AD203B41FA5}">
                      <a16:colId xmlns:a16="http://schemas.microsoft.com/office/drawing/2014/main" val="20004"/>
                    </a:ext>
                  </a:extLst>
                </a:gridCol>
              </a:tblGrid>
              <a:tr h="411175">
                <a:tc>
                  <a:txBody>
                    <a:bodyPr/>
                    <a:lstStyle/>
                    <a:p>
                      <a:pPr algn="ctr" fontAlgn="ctr"/>
                      <a:r>
                        <a:rPr lang="en-US" sz="1600" b="1" i="0" u="none" strike="noStrike" dirty="0">
                          <a:solidFill>
                            <a:schemeClr val="bg1"/>
                          </a:solidFill>
                          <a:latin typeface="Calibri"/>
                        </a:rPr>
                        <a:t>S.N.</a:t>
                      </a:r>
                    </a:p>
                  </a:txBody>
                  <a:tcPr marL="11289" marR="11289"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ctr" fontAlgn="ctr"/>
                      <a:r>
                        <a:rPr lang="en-US" sz="1600" b="1" i="0" u="none" strike="noStrike" dirty="0">
                          <a:solidFill>
                            <a:schemeClr val="bg1"/>
                          </a:solidFill>
                          <a:latin typeface="Calibri"/>
                        </a:rPr>
                        <a:t>Gap observed</a:t>
                      </a:r>
                    </a:p>
                  </a:txBody>
                  <a:tcPr marL="11289" marR="11289"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ctr" fontAlgn="ctr"/>
                      <a:r>
                        <a:rPr lang="en-US" sz="1600" b="1" i="0" u="none" strike="noStrike" dirty="0">
                          <a:solidFill>
                            <a:schemeClr val="bg1"/>
                          </a:solidFill>
                          <a:latin typeface="Calibri"/>
                        </a:rPr>
                        <a:t>Reason</a:t>
                      </a:r>
                    </a:p>
                  </a:txBody>
                  <a:tcPr marL="11289" marR="11289"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ctr" fontAlgn="ctr"/>
                      <a:r>
                        <a:rPr lang="en-US" sz="1600" b="1" i="0" u="none" strike="noStrike" dirty="0">
                          <a:solidFill>
                            <a:schemeClr val="bg1"/>
                          </a:solidFill>
                          <a:latin typeface="Calibri"/>
                        </a:rPr>
                        <a:t>Level of Intervention</a:t>
                      </a:r>
                    </a:p>
                  </a:txBody>
                  <a:tcPr marL="11289" marR="11289"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ctr" fontAlgn="ctr"/>
                      <a:r>
                        <a:rPr lang="en-US" sz="1600" b="1" i="0" u="none" strike="noStrike" dirty="0">
                          <a:solidFill>
                            <a:schemeClr val="bg1"/>
                          </a:solidFill>
                          <a:latin typeface="Calibri"/>
                        </a:rPr>
                        <a:t>Responsibility</a:t>
                      </a:r>
                    </a:p>
                  </a:txBody>
                  <a:tcPr marL="11289" marR="11289"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0000"/>
                  </a:ext>
                </a:extLst>
              </a:tr>
              <a:tr h="513208">
                <a:tc>
                  <a:txBody>
                    <a:bodyPr/>
                    <a:lstStyle/>
                    <a:p>
                      <a:pPr algn="ctr" fontAlgn="ctr"/>
                      <a:r>
                        <a:rPr lang="en-US" sz="1600" b="1" i="0" u="none" strike="noStrike">
                          <a:solidFill>
                            <a:schemeClr val="accent2">
                              <a:lumMod val="50000"/>
                            </a:schemeClr>
                          </a:solidFill>
                          <a:latin typeface="Calibri"/>
                        </a:rPr>
                        <a:t>1</a:t>
                      </a:r>
                    </a:p>
                  </a:txBody>
                  <a:tcPr marL="11289" marR="11289"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chemeClr val="accent2">
                              <a:lumMod val="50000"/>
                            </a:schemeClr>
                          </a:solidFill>
                          <a:latin typeface="Calibri"/>
                        </a:rPr>
                        <a:t>Lack of MO/specialist at the periphery</a:t>
                      </a:r>
                    </a:p>
                  </a:txBody>
                  <a:tcPr marL="11289" marR="11289"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chemeClr val="accent2">
                              <a:lumMod val="50000"/>
                            </a:schemeClr>
                          </a:solidFill>
                          <a:latin typeface="Calibri"/>
                        </a:rPr>
                        <a:t>Lack of doctors at state level</a:t>
                      </a:r>
                    </a:p>
                  </a:txBody>
                  <a:tcPr marL="11289" marR="11289"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chemeClr val="accent2">
                              <a:lumMod val="50000"/>
                            </a:schemeClr>
                          </a:solidFill>
                          <a:latin typeface="Calibri"/>
                        </a:rPr>
                        <a:t>State</a:t>
                      </a:r>
                    </a:p>
                  </a:txBody>
                  <a:tcPr marL="11289" marR="11289"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chemeClr val="accent2">
                              <a:lumMod val="50000"/>
                            </a:schemeClr>
                          </a:solidFill>
                          <a:latin typeface="Calibri"/>
                        </a:rPr>
                        <a:t>State</a:t>
                      </a:r>
                    </a:p>
                  </a:txBody>
                  <a:tcPr marL="11289" marR="11289"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85293">
                <a:tc>
                  <a:txBody>
                    <a:bodyPr/>
                    <a:lstStyle/>
                    <a:p>
                      <a:pPr algn="ctr" fontAlgn="ctr"/>
                      <a:r>
                        <a:rPr lang="en-US" sz="1600" b="1" i="0" u="none" strike="noStrike">
                          <a:solidFill>
                            <a:schemeClr val="accent2">
                              <a:lumMod val="50000"/>
                            </a:schemeClr>
                          </a:solidFill>
                          <a:latin typeface="Calibri"/>
                        </a:rPr>
                        <a:t>2</a:t>
                      </a:r>
                    </a:p>
                  </a:txBody>
                  <a:tcPr marL="11289" marR="11289"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chemeClr val="accent2">
                              <a:lumMod val="50000"/>
                            </a:schemeClr>
                          </a:solidFill>
                          <a:latin typeface="Calibri"/>
                        </a:rPr>
                        <a:t>Doctors involved in activities like VIP duties emergency</a:t>
                      </a:r>
                    </a:p>
                  </a:txBody>
                  <a:tcPr marL="11289" marR="11289"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chemeClr val="accent2">
                              <a:lumMod val="50000"/>
                            </a:schemeClr>
                          </a:solidFill>
                          <a:latin typeface="Calibri"/>
                        </a:rPr>
                        <a:t>Less number</a:t>
                      </a:r>
                      <a:r>
                        <a:rPr lang="en-US" sz="1600" b="1" i="0" u="none" strike="noStrike" baseline="0" dirty="0">
                          <a:solidFill>
                            <a:schemeClr val="accent2">
                              <a:lumMod val="50000"/>
                            </a:schemeClr>
                          </a:solidFill>
                          <a:latin typeface="Calibri"/>
                        </a:rPr>
                        <a:t> of </a:t>
                      </a:r>
                      <a:r>
                        <a:rPr lang="en-US" sz="1600" b="1" i="0" u="none" strike="noStrike" dirty="0">
                          <a:solidFill>
                            <a:schemeClr val="accent2">
                              <a:lumMod val="50000"/>
                            </a:schemeClr>
                          </a:solidFill>
                          <a:latin typeface="Calibri"/>
                        </a:rPr>
                        <a:t>Junior doctors  for activities like VIP duties emergency</a:t>
                      </a:r>
                    </a:p>
                  </a:txBody>
                  <a:tcPr marL="11289" marR="11289"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chemeClr val="accent2">
                              <a:lumMod val="50000"/>
                            </a:schemeClr>
                          </a:solidFill>
                          <a:latin typeface="Calibri"/>
                        </a:rPr>
                        <a:t>State</a:t>
                      </a:r>
                    </a:p>
                  </a:txBody>
                  <a:tcPr marL="11289" marR="11289"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chemeClr val="accent2">
                              <a:lumMod val="50000"/>
                            </a:schemeClr>
                          </a:solidFill>
                          <a:latin typeface="Calibri"/>
                        </a:rPr>
                        <a:t>State</a:t>
                      </a:r>
                    </a:p>
                  </a:txBody>
                  <a:tcPr marL="11289" marR="11289"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16763">
                <a:tc>
                  <a:txBody>
                    <a:bodyPr/>
                    <a:lstStyle/>
                    <a:p>
                      <a:pPr algn="ctr" fontAlgn="ctr"/>
                      <a:r>
                        <a:rPr lang="en-US" sz="1600" b="1" i="0" u="none" strike="noStrike">
                          <a:solidFill>
                            <a:schemeClr val="accent2">
                              <a:lumMod val="50000"/>
                            </a:schemeClr>
                          </a:solidFill>
                          <a:latin typeface="Calibri"/>
                        </a:rPr>
                        <a:t>3</a:t>
                      </a:r>
                    </a:p>
                  </a:txBody>
                  <a:tcPr marL="11289" marR="11289"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chemeClr val="accent2">
                              <a:lumMod val="50000"/>
                            </a:schemeClr>
                          </a:solidFill>
                          <a:latin typeface="Calibri"/>
                        </a:rPr>
                        <a:t>No Policy of Hierarchy for consultation</a:t>
                      </a:r>
                    </a:p>
                  </a:txBody>
                  <a:tcPr marL="11289" marR="11289"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chemeClr val="accent2">
                              <a:lumMod val="50000"/>
                            </a:schemeClr>
                          </a:solidFill>
                          <a:latin typeface="Calibri"/>
                        </a:rPr>
                        <a:t>Policy not framed </a:t>
                      </a:r>
                    </a:p>
                  </a:txBody>
                  <a:tcPr marL="11289" marR="11289"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chemeClr val="accent2">
                              <a:lumMod val="50000"/>
                            </a:schemeClr>
                          </a:solidFill>
                          <a:latin typeface="Calibri"/>
                        </a:rPr>
                        <a:t>State</a:t>
                      </a:r>
                    </a:p>
                  </a:txBody>
                  <a:tcPr marL="11289" marR="11289"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chemeClr val="accent2">
                              <a:lumMod val="50000"/>
                            </a:schemeClr>
                          </a:solidFill>
                          <a:latin typeface="Calibri"/>
                        </a:rPr>
                        <a:t>State</a:t>
                      </a:r>
                    </a:p>
                  </a:txBody>
                  <a:tcPr marL="11289" marR="11289"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53822">
                <a:tc>
                  <a:txBody>
                    <a:bodyPr/>
                    <a:lstStyle/>
                    <a:p>
                      <a:pPr algn="ctr" fontAlgn="ctr"/>
                      <a:r>
                        <a:rPr lang="en-US" sz="1600" b="1" i="0" u="none" strike="noStrike">
                          <a:solidFill>
                            <a:schemeClr val="accent2">
                              <a:lumMod val="50000"/>
                            </a:schemeClr>
                          </a:solidFill>
                          <a:latin typeface="Calibri"/>
                        </a:rPr>
                        <a:t>4</a:t>
                      </a:r>
                    </a:p>
                  </a:txBody>
                  <a:tcPr marL="11289" marR="11289"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chemeClr val="accent2">
                              <a:lumMod val="50000"/>
                            </a:schemeClr>
                          </a:solidFill>
                          <a:latin typeface="Calibri"/>
                        </a:rPr>
                        <a:t>Non availability of diagnostics</a:t>
                      </a:r>
                      <a:r>
                        <a:rPr lang="en-US" sz="1600" b="1" i="0" u="none" strike="noStrike" baseline="0" dirty="0">
                          <a:solidFill>
                            <a:schemeClr val="accent2">
                              <a:lumMod val="50000"/>
                            </a:schemeClr>
                          </a:solidFill>
                          <a:latin typeface="Calibri"/>
                        </a:rPr>
                        <a:t> </a:t>
                      </a:r>
                      <a:r>
                        <a:rPr lang="en-US" sz="1600" b="1" i="0" u="none" strike="noStrike" dirty="0">
                          <a:solidFill>
                            <a:schemeClr val="accent2">
                              <a:lumMod val="50000"/>
                            </a:schemeClr>
                          </a:solidFill>
                          <a:latin typeface="Calibri"/>
                        </a:rPr>
                        <a:t>and minor procedures at the periphery</a:t>
                      </a:r>
                    </a:p>
                  </a:txBody>
                  <a:tcPr marL="11289" marR="11289"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chemeClr val="accent2">
                              <a:lumMod val="50000"/>
                            </a:schemeClr>
                          </a:solidFill>
                          <a:latin typeface="Calibri"/>
                        </a:rPr>
                        <a:t>No uniformity in availability of diagnostics</a:t>
                      </a:r>
                      <a:r>
                        <a:rPr lang="en-US" sz="1600" b="1" i="0" u="none" strike="noStrike" baseline="0" dirty="0">
                          <a:solidFill>
                            <a:schemeClr val="accent2">
                              <a:lumMod val="50000"/>
                            </a:schemeClr>
                          </a:solidFill>
                          <a:latin typeface="Calibri"/>
                        </a:rPr>
                        <a:t> &amp; HR </a:t>
                      </a:r>
                      <a:r>
                        <a:rPr lang="en-US" sz="1600" b="1" i="0" u="none" strike="noStrike" dirty="0">
                          <a:solidFill>
                            <a:schemeClr val="accent2">
                              <a:lumMod val="50000"/>
                            </a:schemeClr>
                          </a:solidFill>
                          <a:latin typeface="Calibri"/>
                        </a:rPr>
                        <a:t>at the CHC &amp; PHCs</a:t>
                      </a:r>
                    </a:p>
                  </a:txBody>
                  <a:tcPr marL="11289" marR="11289"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chemeClr val="accent2">
                              <a:lumMod val="50000"/>
                            </a:schemeClr>
                          </a:solidFill>
                          <a:latin typeface="Calibri"/>
                        </a:rPr>
                        <a:t>State and District</a:t>
                      </a:r>
                    </a:p>
                  </a:txBody>
                  <a:tcPr marL="11289" marR="11289"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chemeClr val="accent2">
                              <a:lumMod val="50000"/>
                            </a:schemeClr>
                          </a:solidFill>
                          <a:latin typeface="Calibri"/>
                        </a:rPr>
                        <a:t>State and District</a:t>
                      </a:r>
                    </a:p>
                  </a:txBody>
                  <a:tcPr marL="11289" marR="11289"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53822">
                <a:tc>
                  <a:txBody>
                    <a:bodyPr/>
                    <a:lstStyle/>
                    <a:p>
                      <a:pPr algn="ctr" fontAlgn="ctr"/>
                      <a:r>
                        <a:rPr lang="en-US" sz="1600" b="1" i="0" u="none" strike="noStrike">
                          <a:solidFill>
                            <a:schemeClr val="accent2">
                              <a:lumMod val="50000"/>
                            </a:schemeClr>
                          </a:solidFill>
                          <a:latin typeface="Calibri"/>
                        </a:rPr>
                        <a:t>5</a:t>
                      </a:r>
                    </a:p>
                  </a:txBody>
                  <a:tcPr marL="11289" marR="11289"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chemeClr val="accent2">
                              <a:lumMod val="50000"/>
                            </a:schemeClr>
                          </a:solidFill>
                          <a:latin typeface="Calibri"/>
                        </a:rPr>
                        <a:t>Poorly planned OPD Area with under utilized rooms</a:t>
                      </a:r>
                    </a:p>
                  </a:txBody>
                  <a:tcPr marL="11289" marR="11289"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chemeClr val="accent2">
                              <a:lumMod val="50000"/>
                            </a:schemeClr>
                          </a:solidFill>
                          <a:latin typeface="Calibri"/>
                        </a:rPr>
                        <a:t>New OPDs planned on </a:t>
                      </a:r>
                      <a:r>
                        <a:rPr lang="en-US" sz="1600" b="1" i="0" u="none" strike="noStrike" dirty="0" err="1">
                          <a:solidFill>
                            <a:schemeClr val="accent2">
                              <a:lumMod val="50000"/>
                            </a:schemeClr>
                          </a:solidFill>
                          <a:latin typeface="Calibri"/>
                        </a:rPr>
                        <a:t>adhoc</a:t>
                      </a:r>
                      <a:r>
                        <a:rPr lang="en-US" sz="1600" b="1" i="0" u="none" strike="noStrike" dirty="0">
                          <a:solidFill>
                            <a:schemeClr val="accent2">
                              <a:lumMod val="50000"/>
                            </a:schemeClr>
                          </a:solidFill>
                          <a:latin typeface="Calibri"/>
                        </a:rPr>
                        <a:t> basis as per availability of rooms.</a:t>
                      </a:r>
                    </a:p>
                  </a:txBody>
                  <a:tcPr marL="11289" marR="11289"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chemeClr val="accent2">
                              <a:lumMod val="50000"/>
                            </a:schemeClr>
                          </a:solidFill>
                          <a:latin typeface="Calibri"/>
                        </a:rPr>
                        <a:t>District hospital</a:t>
                      </a:r>
                    </a:p>
                  </a:txBody>
                  <a:tcPr marL="11289" marR="11289"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chemeClr val="accent2">
                              <a:lumMod val="50000"/>
                            </a:schemeClr>
                          </a:solidFill>
                          <a:latin typeface="Calibri"/>
                        </a:rPr>
                        <a:t>SIC/CMS</a:t>
                      </a:r>
                    </a:p>
                  </a:txBody>
                  <a:tcPr marL="11289" marR="11289"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16763">
                <a:tc>
                  <a:txBody>
                    <a:bodyPr/>
                    <a:lstStyle/>
                    <a:p>
                      <a:pPr algn="ctr" fontAlgn="ctr"/>
                      <a:r>
                        <a:rPr lang="en-US" sz="1600" b="1" i="0" u="none" strike="noStrike">
                          <a:solidFill>
                            <a:schemeClr val="accent2">
                              <a:lumMod val="50000"/>
                            </a:schemeClr>
                          </a:solidFill>
                          <a:latin typeface="Calibri"/>
                        </a:rPr>
                        <a:t>6</a:t>
                      </a:r>
                    </a:p>
                  </a:txBody>
                  <a:tcPr marL="11289" marR="11289"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chemeClr val="accent2">
                              <a:lumMod val="50000"/>
                            </a:schemeClr>
                          </a:solidFill>
                          <a:latin typeface="Calibri"/>
                        </a:rPr>
                        <a:t>Higher number of patients per day</a:t>
                      </a:r>
                    </a:p>
                  </a:txBody>
                  <a:tcPr marL="11289" marR="11289"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chemeClr val="accent2">
                              <a:lumMod val="50000"/>
                            </a:schemeClr>
                          </a:solidFill>
                          <a:latin typeface="Calibri"/>
                        </a:rPr>
                        <a:t>Poor planning of male and female hospital</a:t>
                      </a:r>
                    </a:p>
                  </a:txBody>
                  <a:tcPr marL="11289" marR="11289"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chemeClr val="accent2">
                              <a:lumMod val="50000"/>
                            </a:schemeClr>
                          </a:solidFill>
                          <a:latin typeface="Calibri"/>
                        </a:rPr>
                        <a:t>Both district hospitals </a:t>
                      </a:r>
                    </a:p>
                    <a:p>
                      <a:pPr algn="ctr" fontAlgn="ctr"/>
                      <a:r>
                        <a:rPr lang="en-US" sz="1600" b="1" i="0" u="none" strike="noStrike" dirty="0">
                          <a:solidFill>
                            <a:schemeClr val="accent2">
                              <a:lumMod val="50000"/>
                            </a:schemeClr>
                          </a:solidFill>
                          <a:latin typeface="Calibri"/>
                        </a:rPr>
                        <a:t>(DH &amp; DHW)</a:t>
                      </a:r>
                    </a:p>
                  </a:txBody>
                  <a:tcPr marL="11289" marR="11289"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chemeClr val="accent2">
                              <a:lumMod val="50000"/>
                            </a:schemeClr>
                          </a:solidFill>
                          <a:latin typeface="Calibri"/>
                        </a:rPr>
                        <a:t>SIC/CMS</a:t>
                      </a:r>
                    </a:p>
                  </a:txBody>
                  <a:tcPr marL="11289" marR="11289"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616763">
                <a:tc>
                  <a:txBody>
                    <a:bodyPr/>
                    <a:lstStyle/>
                    <a:p>
                      <a:pPr algn="ctr" fontAlgn="ctr"/>
                      <a:r>
                        <a:rPr lang="en-US" sz="1600" b="1" i="0" u="none" strike="noStrike">
                          <a:solidFill>
                            <a:schemeClr val="accent2">
                              <a:lumMod val="50000"/>
                            </a:schemeClr>
                          </a:solidFill>
                          <a:latin typeface="Calibri"/>
                        </a:rPr>
                        <a:t>7</a:t>
                      </a:r>
                    </a:p>
                  </a:txBody>
                  <a:tcPr marL="11289" marR="11289"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chemeClr val="accent2">
                              <a:lumMod val="50000"/>
                            </a:schemeClr>
                          </a:solidFill>
                          <a:latin typeface="Calibri"/>
                        </a:rPr>
                        <a:t>Delayed starting of OPDs</a:t>
                      </a:r>
                    </a:p>
                  </a:txBody>
                  <a:tcPr marL="11289" marR="11289"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chemeClr val="accent2">
                              <a:lumMod val="50000"/>
                            </a:schemeClr>
                          </a:solidFill>
                          <a:latin typeface="Calibri"/>
                        </a:rPr>
                        <a:t>Lack of monitoring</a:t>
                      </a:r>
                    </a:p>
                  </a:txBody>
                  <a:tcPr marL="11289" marR="11289"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chemeClr val="accent2">
                              <a:lumMod val="50000"/>
                            </a:schemeClr>
                          </a:solidFill>
                          <a:latin typeface="Calibri"/>
                        </a:rPr>
                        <a:t>District Hospital</a:t>
                      </a:r>
                    </a:p>
                  </a:txBody>
                  <a:tcPr marL="11289" marR="11289"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chemeClr val="accent2">
                              <a:lumMod val="50000"/>
                            </a:schemeClr>
                          </a:solidFill>
                          <a:latin typeface="Calibri"/>
                        </a:rPr>
                        <a:t>SIC/CMS</a:t>
                      </a:r>
                    </a:p>
                  </a:txBody>
                  <a:tcPr marL="11289" marR="11289"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616763">
                <a:tc>
                  <a:txBody>
                    <a:bodyPr/>
                    <a:lstStyle/>
                    <a:p>
                      <a:pPr algn="ctr" fontAlgn="ctr"/>
                      <a:r>
                        <a:rPr lang="en-US" sz="1600" b="1" i="0" u="none" strike="noStrike">
                          <a:solidFill>
                            <a:schemeClr val="accent2">
                              <a:lumMod val="50000"/>
                            </a:schemeClr>
                          </a:solidFill>
                          <a:latin typeface="Calibri"/>
                        </a:rPr>
                        <a:t>8</a:t>
                      </a:r>
                    </a:p>
                  </a:txBody>
                  <a:tcPr marL="11289" marR="11289"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chemeClr val="accent2">
                              <a:lumMod val="50000"/>
                            </a:schemeClr>
                          </a:solidFill>
                          <a:latin typeface="Calibri"/>
                        </a:rPr>
                        <a:t>VIP Culture, consulting during prime time  etc</a:t>
                      </a:r>
                    </a:p>
                  </a:txBody>
                  <a:tcPr marL="11289" marR="11289"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chemeClr val="accent2">
                              <a:lumMod val="50000"/>
                            </a:schemeClr>
                          </a:solidFill>
                          <a:latin typeface="Calibri"/>
                        </a:rPr>
                        <a:t>Behavioral &amp;</a:t>
                      </a:r>
                      <a:r>
                        <a:rPr lang="en-US" sz="1600" b="1" i="0" u="none" strike="noStrike" baseline="0" dirty="0">
                          <a:solidFill>
                            <a:schemeClr val="accent2">
                              <a:lumMod val="50000"/>
                            </a:schemeClr>
                          </a:solidFill>
                          <a:latin typeface="Calibri"/>
                        </a:rPr>
                        <a:t> </a:t>
                      </a:r>
                      <a:r>
                        <a:rPr lang="en-US" sz="1600" b="1" i="0" u="none" strike="noStrike" dirty="0">
                          <a:solidFill>
                            <a:schemeClr val="accent2">
                              <a:lumMod val="50000"/>
                            </a:schemeClr>
                          </a:solidFill>
                          <a:latin typeface="Calibri"/>
                        </a:rPr>
                        <a:t>Social issues</a:t>
                      </a:r>
                    </a:p>
                  </a:txBody>
                  <a:tcPr marL="11289" marR="11289"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chemeClr val="accent2">
                              <a:lumMod val="50000"/>
                            </a:schemeClr>
                          </a:solidFill>
                          <a:latin typeface="Calibri"/>
                        </a:rPr>
                        <a:t>DH, CHC, PHC</a:t>
                      </a:r>
                    </a:p>
                  </a:txBody>
                  <a:tcPr marL="11289" marR="11289"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chemeClr val="accent2">
                              <a:lumMod val="50000"/>
                            </a:schemeClr>
                          </a:solidFill>
                          <a:latin typeface="Calibri"/>
                        </a:rPr>
                        <a:t>All involved</a:t>
                      </a:r>
                    </a:p>
                  </a:txBody>
                  <a:tcPr marL="11289" marR="11289"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5" name="TextBox 4">
            <a:extLst>
              <a:ext uri="{FF2B5EF4-FFF2-40B4-BE49-F238E27FC236}">
                <a16:creationId xmlns:a16="http://schemas.microsoft.com/office/drawing/2014/main" id="{F4C43246-AC80-B681-2876-94C35B5D155C}"/>
              </a:ext>
            </a:extLst>
          </p:cNvPr>
          <p:cNvSpPr txBox="1"/>
          <p:nvPr/>
        </p:nvSpPr>
        <p:spPr>
          <a:xfrm>
            <a:off x="838200" y="6417603"/>
            <a:ext cx="10515600" cy="338554"/>
          </a:xfrm>
          <a:prstGeom prst="rect">
            <a:avLst/>
          </a:prstGeom>
          <a:noFill/>
        </p:spPr>
        <p:txBody>
          <a:bodyPr wrap="square" rtlCol="0">
            <a:spAutoFit/>
          </a:bodyPr>
          <a:lstStyle/>
          <a:p>
            <a:pPr algn="ctr"/>
            <a:r>
              <a:rPr lang="en-US" sz="1600" b="1" i="1" dirty="0">
                <a:solidFill>
                  <a:srgbClr val="002060"/>
                </a:solidFill>
              </a:rPr>
              <a:t>Public Health Leadership &amp; Management Training</a:t>
            </a:r>
            <a:endParaRPr lang="en-IN" sz="1600" b="1" i="1" dirty="0">
              <a:solidFill>
                <a:srgbClr val="00206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76200"/>
            <a:ext cx="11582400" cy="533400"/>
          </a:xfrm>
        </p:spPr>
        <p:txBody>
          <a:bodyPr vert="horz" lIns="91440" tIns="45720" rIns="91440" bIns="45720" rtlCol="0" anchor="ctr">
            <a:noAutofit/>
          </a:bodyPr>
          <a:lstStyle/>
          <a:p>
            <a:pPr lvl="0" algn="ctr"/>
            <a:r>
              <a:rPr lang="en-US" sz="4400" b="1" dirty="0">
                <a:solidFill>
                  <a:srgbClr val="C00000"/>
                </a:solidFill>
              </a:rPr>
              <a:t>SWOT Analysis of Major Issues :</a:t>
            </a:r>
          </a:p>
        </p:txBody>
      </p:sp>
      <p:graphicFrame>
        <p:nvGraphicFramePr>
          <p:cNvPr id="5" name="Table 4"/>
          <p:cNvGraphicFramePr>
            <a:graphicFrameLocks noGrp="1"/>
          </p:cNvGraphicFramePr>
          <p:nvPr/>
        </p:nvGraphicFramePr>
        <p:xfrm>
          <a:off x="406400" y="816428"/>
          <a:ext cx="11480800" cy="5486171"/>
        </p:xfrm>
        <a:graphic>
          <a:graphicData uri="http://schemas.openxmlformats.org/drawingml/2006/table">
            <a:tbl>
              <a:tblPr firstRow="1" bandRow="1">
                <a:tableStyleId>{21E4AEA4-8DFA-4A89-87EB-49C32662AFE0}</a:tableStyleId>
              </a:tblPr>
              <a:tblGrid>
                <a:gridCol w="5740400">
                  <a:extLst>
                    <a:ext uri="{9D8B030D-6E8A-4147-A177-3AD203B41FA5}">
                      <a16:colId xmlns:a16="http://schemas.microsoft.com/office/drawing/2014/main" val="20000"/>
                    </a:ext>
                  </a:extLst>
                </a:gridCol>
                <a:gridCol w="5740400">
                  <a:extLst>
                    <a:ext uri="{9D8B030D-6E8A-4147-A177-3AD203B41FA5}">
                      <a16:colId xmlns:a16="http://schemas.microsoft.com/office/drawing/2014/main" val="20001"/>
                    </a:ext>
                  </a:extLst>
                </a:gridCol>
              </a:tblGrid>
              <a:tr h="3125969">
                <a:tc>
                  <a:txBody>
                    <a:bodyPr/>
                    <a:lstStyle/>
                    <a:p>
                      <a:pPr algn="ctr"/>
                      <a:r>
                        <a:rPr lang="en-US" sz="2400" b="1" u="sng" dirty="0">
                          <a:solidFill>
                            <a:srgbClr val="00B0F0"/>
                          </a:solidFill>
                        </a:rPr>
                        <a:t>Strength</a:t>
                      </a:r>
                      <a:r>
                        <a:rPr lang="en-US" sz="2400" b="1" dirty="0">
                          <a:solidFill>
                            <a:schemeClr val="accent2">
                              <a:lumMod val="50000"/>
                            </a:schemeClr>
                          </a:solidFill>
                        </a:rPr>
                        <a:t> :</a:t>
                      </a:r>
                    </a:p>
                    <a:p>
                      <a:pPr marL="342900" indent="-342900" algn="l">
                        <a:buAutoNum type="arabicPeriod"/>
                      </a:pPr>
                      <a:r>
                        <a:rPr lang="en-US" dirty="0">
                          <a:solidFill>
                            <a:schemeClr val="accent2">
                              <a:lumMod val="50000"/>
                            </a:schemeClr>
                          </a:solidFill>
                        </a:rPr>
                        <a:t>Re-modeling</a:t>
                      </a:r>
                      <a:r>
                        <a:rPr lang="en-US" baseline="0" dirty="0">
                          <a:solidFill>
                            <a:schemeClr val="accent2">
                              <a:lumMod val="50000"/>
                            </a:schemeClr>
                          </a:solidFill>
                        </a:rPr>
                        <a:t> of district Hospital and CHC/PHC under </a:t>
                      </a:r>
                      <a:r>
                        <a:rPr lang="en-US" baseline="0" dirty="0" err="1">
                          <a:solidFill>
                            <a:schemeClr val="accent2">
                              <a:lumMod val="50000"/>
                            </a:schemeClr>
                          </a:solidFill>
                        </a:rPr>
                        <a:t>kayakalp</a:t>
                      </a:r>
                      <a:r>
                        <a:rPr lang="en-US" baseline="0" dirty="0">
                          <a:solidFill>
                            <a:schemeClr val="accent2">
                              <a:lumMod val="50000"/>
                            </a:schemeClr>
                          </a:solidFill>
                        </a:rPr>
                        <a:t>.</a:t>
                      </a:r>
                    </a:p>
                    <a:p>
                      <a:pPr marL="342900" indent="-342900" algn="l">
                        <a:buAutoNum type="arabicPeriod"/>
                      </a:pPr>
                      <a:r>
                        <a:rPr lang="en-US" baseline="0" dirty="0">
                          <a:solidFill>
                            <a:schemeClr val="accent2">
                              <a:lumMod val="50000"/>
                            </a:schemeClr>
                          </a:solidFill>
                        </a:rPr>
                        <a:t>Diagnostics are made available at periphery under PPP model.</a:t>
                      </a:r>
                    </a:p>
                    <a:p>
                      <a:pPr marL="342900" indent="-342900" algn="l">
                        <a:buAutoNum type="arabicPeriod"/>
                      </a:pPr>
                      <a:r>
                        <a:rPr lang="en-US" baseline="0" dirty="0">
                          <a:solidFill>
                            <a:schemeClr val="accent2">
                              <a:lumMod val="50000"/>
                            </a:schemeClr>
                          </a:solidFill>
                        </a:rPr>
                        <a:t>Provision of on-call private consultants at the level of CHC/PHC as per requirement.</a:t>
                      </a:r>
                    </a:p>
                    <a:p>
                      <a:pPr marL="342900" indent="-342900" algn="just">
                        <a:buAutoNum type="arabicPeriod"/>
                      </a:pPr>
                      <a:r>
                        <a:rPr lang="en-US" baseline="0" dirty="0">
                          <a:solidFill>
                            <a:schemeClr val="accent2">
                              <a:lumMod val="50000"/>
                            </a:schemeClr>
                          </a:solidFill>
                        </a:rPr>
                        <a:t>Tele consultation which has already started.</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2400" b="1" u="sng" dirty="0">
                          <a:solidFill>
                            <a:srgbClr val="00B0F0"/>
                          </a:solidFill>
                        </a:rPr>
                        <a:t>Weakness</a:t>
                      </a:r>
                      <a:r>
                        <a:rPr lang="en-US" sz="2400" b="1" dirty="0">
                          <a:solidFill>
                            <a:schemeClr val="accent2">
                              <a:lumMod val="50000"/>
                            </a:schemeClr>
                          </a:solidFill>
                        </a:rPr>
                        <a:t>:</a:t>
                      </a:r>
                    </a:p>
                    <a:p>
                      <a:pPr marL="342900" indent="-342900" algn="l">
                        <a:buAutoNum type="arabicPeriod"/>
                      </a:pPr>
                      <a:r>
                        <a:rPr lang="en-US" dirty="0">
                          <a:solidFill>
                            <a:schemeClr val="accent2">
                              <a:lumMod val="50000"/>
                            </a:schemeClr>
                          </a:solidFill>
                        </a:rPr>
                        <a:t>Lack of all types of HR.</a:t>
                      </a:r>
                    </a:p>
                    <a:p>
                      <a:pPr marL="342900" indent="-342900" algn="l">
                        <a:buAutoNum type="arabicPeriod"/>
                      </a:pPr>
                      <a:r>
                        <a:rPr lang="en-US" baseline="0" dirty="0">
                          <a:solidFill>
                            <a:schemeClr val="accent2">
                              <a:lumMod val="50000"/>
                            </a:schemeClr>
                          </a:solidFill>
                        </a:rPr>
                        <a:t>Engagement of specialist in multiple public health </a:t>
                      </a:r>
                      <a:r>
                        <a:rPr lang="en-US" baseline="0" dirty="0" err="1">
                          <a:solidFill>
                            <a:schemeClr val="accent2">
                              <a:lumMod val="50000"/>
                            </a:schemeClr>
                          </a:solidFill>
                        </a:rPr>
                        <a:t>programmes</a:t>
                      </a:r>
                      <a:r>
                        <a:rPr lang="en-US" baseline="0" dirty="0">
                          <a:solidFill>
                            <a:schemeClr val="accent2">
                              <a:lumMod val="50000"/>
                            </a:schemeClr>
                          </a:solidFill>
                        </a:rPr>
                        <a:t> and other duties.</a:t>
                      </a:r>
                    </a:p>
                    <a:p>
                      <a:pPr marL="342900" indent="-342900" algn="l">
                        <a:buAutoNum type="arabicPeriod"/>
                      </a:pPr>
                      <a:r>
                        <a:rPr lang="en-US" baseline="0" dirty="0">
                          <a:solidFill>
                            <a:schemeClr val="accent2">
                              <a:lumMod val="50000"/>
                            </a:schemeClr>
                          </a:solidFill>
                        </a:rPr>
                        <a:t>Inappropriate posting of specialist doctors.</a:t>
                      </a:r>
                    </a:p>
                    <a:p>
                      <a:pPr marL="342900" indent="-342900" algn="l">
                        <a:buAutoNum type="arabicPeriod"/>
                      </a:pPr>
                      <a:r>
                        <a:rPr lang="en-US" baseline="0" dirty="0">
                          <a:solidFill>
                            <a:schemeClr val="accent2">
                              <a:lumMod val="50000"/>
                            </a:schemeClr>
                          </a:solidFill>
                        </a:rPr>
                        <a:t>Lack of managerial staff for managing non-clinical activities.</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0"/>
                  </a:ext>
                </a:extLst>
              </a:tr>
              <a:tr h="2360202">
                <a:tc>
                  <a:txBody>
                    <a:bodyPr/>
                    <a:lstStyle/>
                    <a:p>
                      <a:pPr algn="ctr"/>
                      <a:r>
                        <a:rPr lang="en-US" sz="2400" b="1" u="sng" dirty="0">
                          <a:solidFill>
                            <a:srgbClr val="00B0F0"/>
                          </a:solidFill>
                        </a:rPr>
                        <a:t>Opportunities</a:t>
                      </a:r>
                      <a:r>
                        <a:rPr lang="en-US" sz="2400" b="1" baseline="0" dirty="0">
                          <a:solidFill>
                            <a:schemeClr val="accent2">
                              <a:lumMod val="50000"/>
                            </a:schemeClr>
                          </a:solidFill>
                        </a:rPr>
                        <a:t> </a:t>
                      </a:r>
                      <a:r>
                        <a:rPr lang="en-US" sz="2400" b="1" dirty="0">
                          <a:solidFill>
                            <a:schemeClr val="accent2">
                              <a:lumMod val="50000"/>
                            </a:schemeClr>
                          </a:solidFill>
                        </a:rPr>
                        <a:t>:</a:t>
                      </a:r>
                    </a:p>
                    <a:p>
                      <a:pPr marL="342900" indent="-342900" algn="l">
                        <a:buAutoNum type="arabicPeriod"/>
                      </a:pPr>
                      <a:r>
                        <a:rPr lang="en-US" b="1" dirty="0">
                          <a:solidFill>
                            <a:schemeClr val="accent2">
                              <a:lumMod val="50000"/>
                            </a:schemeClr>
                          </a:solidFill>
                        </a:rPr>
                        <a:t>Budget in RKS and </a:t>
                      </a:r>
                      <a:r>
                        <a:rPr lang="en-US" b="1" dirty="0" err="1">
                          <a:solidFill>
                            <a:schemeClr val="accent2">
                              <a:lumMod val="50000"/>
                            </a:schemeClr>
                          </a:solidFill>
                        </a:rPr>
                        <a:t>kayakalp</a:t>
                      </a:r>
                      <a:r>
                        <a:rPr lang="en-US" b="1" dirty="0">
                          <a:solidFill>
                            <a:schemeClr val="accent2">
                              <a:lumMod val="50000"/>
                            </a:schemeClr>
                          </a:solidFill>
                        </a:rPr>
                        <a:t> is</a:t>
                      </a:r>
                      <a:r>
                        <a:rPr lang="en-US" b="1" baseline="0" dirty="0">
                          <a:solidFill>
                            <a:schemeClr val="accent2">
                              <a:lumMod val="50000"/>
                            </a:schemeClr>
                          </a:solidFill>
                        </a:rPr>
                        <a:t> available.</a:t>
                      </a:r>
                    </a:p>
                    <a:p>
                      <a:pPr marL="342900" indent="-342900" algn="l">
                        <a:buAutoNum type="arabicPeriod"/>
                      </a:pPr>
                      <a:r>
                        <a:rPr lang="en-US" b="1" baseline="0" dirty="0">
                          <a:solidFill>
                            <a:schemeClr val="accent2">
                              <a:lumMod val="50000"/>
                            </a:schemeClr>
                          </a:solidFill>
                        </a:rPr>
                        <a:t>Budget for IEC available in different health </a:t>
                      </a:r>
                      <a:r>
                        <a:rPr lang="en-US" b="1" baseline="0" dirty="0" err="1">
                          <a:solidFill>
                            <a:schemeClr val="accent2">
                              <a:lumMod val="50000"/>
                            </a:schemeClr>
                          </a:solidFill>
                        </a:rPr>
                        <a:t>programmes</a:t>
                      </a:r>
                      <a:r>
                        <a:rPr lang="en-US" b="1" baseline="0" dirty="0">
                          <a:solidFill>
                            <a:schemeClr val="accent2">
                              <a:lumMod val="50000"/>
                            </a:schemeClr>
                          </a:solidFill>
                        </a:rPr>
                        <a:t>.</a:t>
                      </a:r>
                    </a:p>
                    <a:p>
                      <a:pPr marL="342900" indent="-342900" algn="l">
                        <a:buAutoNum type="arabicPeriod"/>
                      </a:pPr>
                      <a:r>
                        <a:rPr lang="en-US" b="1" baseline="0" dirty="0">
                          <a:solidFill>
                            <a:schemeClr val="accent2">
                              <a:lumMod val="50000"/>
                            </a:schemeClr>
                          </a:solidFill>
                        </a:rPr>
                        <a:t>Different levels of training are being done.</a:t>
                      </a:r>
                    </a:p>
                    <a:p>
                      <a:pPr marL="342900" indent="-342900" algn="l">
                        <a:buAutoNum type="arabicPeriod"/>
                      </a:pPr>
                      <a:r>
                        <a:rPr lang="en-US" b="1" baseline="0" dirty="0">
                          <a:solidFill>
                            <a:schemeClr val="accent2">
                              <a:lumMod val="50000"/>
                            </a:schemeClr>
                          </a:solidFill>
                        </a:rPr>
                        <a:t>Power to the DHS is given to re-model and plan the hospital.</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2400" b="1" u="sng" dirty="0">
                          <a:solidFill>
                            <a:srgbClr val="00B0F0"/>
                          </a:solidFill>
                        </a:rPr>
                        <a:t>Weakness</a:t>
                      </a:r>
                      <a:r>
                        <a:rPr lang="en-US" sz="2400" b="1" dirty="0">
                          <a:solidFill>
                            <a:schemeClr val="accent2">
                              <a:lumMod val="50000"/>
                            </a:schemeClr>
                          </a:solidFill>
                        </a:rPr>
                        <a:t>:</a:t>
                      </a:r>
                    </a:p>
                    <a:p>
                      <a:pPr marL="342900" indent="-342900" algn="l">
                        <a:buAutoNum type="arabicPeriod"/>
                      </a:pPr>
                      <a:r>
                        <a:rPr lang="en-US" b="1" dirty="0">
                          <a:solidFill>
                            <a:schemeClr val="accent2">
                              <a:lumMod val="50000"/>
                            </a:schemeClr>
                          </a:solidFill>
                        </a:rPr>
                        <a:t>Patient</a:t>
                      </a:r>
                      <a:r>
                        <a:rPr lang="en-US" b="1" baseline="0" dirty="0">
                          <a:solidFill>
                            <a:schemeClr val="accent2">
                              <a:lumMod val="50000"/>
                            </a:schemeClr>
                          </a:solidFill>
                        </a:rPr>
                        <a:t> resistance/social behavior.</a:t>
                      </a:r>
                    </a:p>
                    <a:p>
                      <a:pPr marL="342900" indent="-342900" algn="l">
                        <a:buAutoNum type="arabicPeriod"/>
                      </a:pPr>
                      <a:r>
                        <a:rPr lang="en-US" b="1" baseline="0" dirty="0">
                          <a:solidFill>
                            <a:schemeClr val="accent2">
                              <a:lumMod val="50000"/>
                            </a:schemeClr>
                          </a:solidFill>
                        </a:rPr>
                        <a:t>Political involvement/VIP Culture.</a:t>
                      </a:r>
                    </a:p>
                    <a:p>
                      <a:pPr marL="342900" indent="-342900" algn="l">
                        <a:buAutoNum type="arabicPeriod"/>
                      </a:pPr>
                      <a:r>
                        <a:rPr lang="en-US" b="1" baseline="0" dirty="0">
                          <a:solidFill>
                            <a:schemeClr val="accent2">
                              <a:lumMod val="50000"/>
                            </a:schemeClr>
                          </a:solidFill>
                        </a:rPr>
                        <a:t>Out of proportion/too much  media involvement which has huge nuisance value leading to negative publicity.</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
        <p:nvSpPr>
          <p:cNvPr id="4" name="TextBox 3">
            <a:extLst>
              <a:ext uri="{FF2B5EF4-FFF2-40B4-BE49-F238E27FC236}">
                <a16:creationId xmlns:a16="http://schemas.microsoft.com/office/drawing/2014/main" id="{F4C43246-AC80-B681-2876-94C35B5D155C}"/>
              </a:ext>
            </a:extLst>
          </p:cNvPr>
          <p:cNvSpPr txBox="1"/>
          <p:nvPr/>
        </p:nvSpPr>
        <p:spPr>
          <a:xfrm>
            <a:off x="838200" y="6417603"/>
            <a:ext cx="10515600" cy="338554"/>
          </a:xfrm>
          <a:prstGeom prst="rect">
            <a:avLst/>
          </a:prstGeom>
          <a:noFill/>
        </p:spPr>
        <p:txBody>
          <a:bodyPr wrap="square" rtlCol="0">
            <a:spAutoFit/>
          </a:bodyPr>
          <a:lstStyle/>
          <a:p>
            <a:pPr algn="ctr"/>
            <a:r>
              <a:rPr lang="en-US" sz="1600" b="1" i="1" dirty="0">
                <a:solidFill>
                  <a:srgbClr val="002060"/>
                </a:solidFill>
              </a:rPr>
              <a:t>Public Health Leadership &amp; Management Training</a:t>
            </a:r>
            <a:endParaRPr lang="en-IN" sz="1600" b="1" i="1" dirty="0">
              <a:solidFill>
                <a:srgbClr val="00206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6400" y="152400"/>
            <a:ext cx="11582400" cy="685800"/>
          </a:xfrm>
        </p:spPr>
        <p:txBody>
          <a:bodyPr vert="horz" lIns="91440" tIns="45720" rIns="91440" bIns="45720" rtlCol="0" anchor="ctr">
            <a:noAutofit/>
          </a:bodyPr>
          <a:lstStyle/>
          <a:p>
            <a:pPr lvl="0"/>
            <a:r>
              <a:rPr lang="en-US" sz="4400" b="1" dirty="0">
                <a:solidFill>
                  <a:srgbClr val="C00000"/>
                </a:solidFill>
              </a:rPr>
              <a:t>SUGGESTIONS : TO REACH THE GOAL...</a:t>
            </a:r>
          </a:p>
        </p:txBody>
      </p:sp>
      <p:sp>
        <p:nvSpPr>
          <p:cNvPr id="7" name="Rectangle 6"/>
          <p:cNvSpPr/>
          <p:nvPr/>
        </p:nvSpPr>
        <p:spPr>
          <a:xfrm>
            <a:off x="304800" y="1044000"/>
            <a:ext cx="11277600" cy="3939540"/>
          </a:xfrm>
          <a:prstGeom prst="rect">
            <a:avLst/>
          </a:prstGeom>
        </p:spPr>
        <p:txBody>
          <a:bodyPr wrap="square">
            <a:spAutoFit/>
          </a:bodyPr>
          <a:lstStyle/>
          <a:p>
            <a:pPr marL="465138" indent="-465138" algn="just">
              <a:lnSpc>
                <a:spcPct val="150000"/>
              </a:lnSpc>
              <a:spcBef>
                <a:spcPts val="1200"/>
              </a:spcBef>
              <a:buFont typeface="Arial" pitchFamily="34" charset="0"/>
              <a:buChar char="•"/>
            </a:pPr>
            <a:r>
              <a:rPr lang="en-US" sz="2000" b="1" dirty="0">
                <a:solidFill>
                  <a:schemeClr val="accent2">
                    <a:lumMod val="50000"/>
                  </a:schemeClr>
                </a:solidFill>
              </a:rPr>
              <a:t>REDUCING INCOMING PATIENT FLOW BY DIRECTING PREGNANT AND GYNAE PATIENTS TO DISTICT FEMALE HOSPITAL ETAWAH DIRECTLY.</a:t>
            </a:r>
          </a:p>
          <a:p>
            <a:pPr marL="465138" indent="-465138" algn="just">
              <a:lnSpc>
                <a:spcPct val="150000"/>
              </a:lnSpc>
              <a:spcBef>
                <a:spcPts val="1200"/>
              </a:spcBef>
              <a:buFont typeface="Arial" pitchFamily="34" charset="0"/>
              <a:buChar char="•"/>
            </a:pPr>
            <a:r>
              <a:rPr lang="en-US" sz="2000" b="1" dirty="0">
                <a:solidFill>
                  <a:schemeClr val="accent2">
                    <a:lumMod val="50000"/>
                  </a:schemeClr>
                </a:solidFill>
              </a:rPr>
              <a:t>INCREASING THE NO. OF COMPUTERISED OPD REGISTRATION COUNTERS.</a:t>
            </a:r>
          </a:p>
          <a:p>
            <a:pPr marL="465138" indent="-465138" algn="just">
              <a:lnSpc>
                <a:spcPct val="150000"/>
              </a:lnSpc>
              <a:spcBef>
                <a:spcPts val="1200"/>
              </a:spcBef>
              <a:buFont typeface="Arial" pitchFamily="34" charset="0"/>
              <a:buChar char="•"/>
            </a:pPr>
            <a:r>
              <a:rPr lang="en-US" sz="2000" b="1" dirty="0">
                <a:solidFill>
                  <a:schemeClr val="accent2">
                    <a:lumMod val="50000"/>
                  </a:schemeClr>
                </a:solidFill>
              </a:rPr>
              <a:t>INCREASING THE NO. OF PRO DESKS.</a:t>
            </a:r>
          </a:p>
          <a:p>
            <a:pPr marL="465138" indent="-465138" algn="just">
              <a:lnSpc>
                <a:spcPct val="150000"/>
              </a:lnSpc>
              <a:spcBef>
                <a:spcPts val="1200"/>
              </a:spcBef>
              <a:buFont typeface="Arial" pitchFamily="34" charset="0"/>
              <a:buChar char="•"/>
            </a:pPr>
            <a:r>
              <a:rPr lang="en-US" sz="2000" b="1" dirty="0">
                <a:solidFill>
                  <a:schemeClr val="accent2">
                    <a:lumMod val="50000"/>
                  </a:schemeClr>
                </a:solidFill>
              </a:rPr>
              <a:t>COLOR CODED FOOTSPTEPS, PASTED ON FLOOR TO GUIDE THE PATIENTS TO THEIR RESPECTIVE OPDS. (JUST LIKE DELHI METRO)</a:t>
            </a:r>
          </a:p>
          <a:p>
            <a:pPr marL="465138" indent="-465138" algn="just">
              <a:lnSpc>
                <a:spcPct val="150000"/>
              </a:lnSpc>
              <a:spcBef>
                <a:spcPts val="1200"/>
              </a:spcBef>
              <a:buFont typeface="Arial" pitchFamily="34" charset="0"/>
              <a:buChar char="•"/>
            </a:pPr>
            <a:r>
              <a:rPr lang="en-US" sz="2000" b="1" dirty="0">
                <a:solidFill>
                  <a:schemeClr val="accent2">
                    <a:lumMod val="50000"/>
                  </a:schemeClr>
                </a:solidFill>
              </a:rPr>
              <a:t>GOOD AND PROPERLY VISIBLE SIGNAGES SHOULD BE PLACED AT STRATEGIC POSITIONS.</a:t>
            </a:r>
          </a:p>
        </p:txBody>
      </p:sp>
      <p:sp>
        <p:nvSpPr>
          <p:cNvPr id="4" name="TextBox 3">
            <a:extLst>
              <a:ext uri="{FF2B5EF4-FFF2-40B4-BE49-F238E27FC236}">
                <a16:creationId xmlns:a16="http://schemas.microsoft.com/office/drawing/2014/main" id="{F4C43246-AC80-B681-2876-94C35B5D155C}"/>
              </a:ext>
            </a:extLst>
          </p:cNvPr>
          <p:cNvSpPr txBox="1"/>
          <p:nvPr/>
        </p:nvSpPr>
        <p:spPr>
          <a:xfrm>
            <a:off x="838200" y="6417603"/>
            <a:ext cx="10515600" cy="338554"/>
          </a:xfrm>
          <a:prstGeom prst="rect">
            <a:avLst/>
          </a:prstGeom>
          <a:noFill/>
        </p:spPr>
        <p:txBody>
          <a:bodyPr wrap="square" rtlCol="0">
            <a:spAutoFit/>
          </a:bodyPr>
          <a:lstStyle/>
          <a:p>
            <a:pPr algn="ctr"/>
            <a:r>
              <a:rPr lang="en-US" sz="1600" b="1" i="1" dirty="0">
                <a:solidFill>
                  <a:srgbClr val="002060"/>
                </a:solidFill>
              </a:rPr>
              <a:t>Public Health Leadership &amp; Management Training</a:t>
            </a:r>
            <a:endParaRPr lang="en-IN" sz="1600" b="1" i="1" dirty="0">
              <a:solidFill>
                <a:srgbClr val="00206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8000" y="0"/>
            <a:ext cx="11379200" cy="685800"/>
          </a:xfrm>
        </p:spPr>
        <p:txBody>
          <a:bodyPr vert="horz" lIns="91440" tIns="45720" rIns="91440" bIns="45720" rtlCol="0" anchor="ctr">
            <a:noAutofit/>
          </a:bodyPr>
          <a:lstStyle/>
          <a:p>
            <a:pPr lvl="0" algn="ctr"/>
            <a:r>
              <a:rPr lang="en-US" sz="4400" b="1" dirty="0">
                <a:solidFill>
                  <a:srgbClr val="C00000"/>
                </a:solidFill>
              </a:rPr>
              <a:t>COLOR CODED FOOT STEPS</a:t>
            </a:r>
          </a:p>
        </p:txBody>
      </p:sp>
      <p:pic>
        <p:nvPicPr>
          <p:cNvPr id="8" name="Picture 7" descr="WhatsApp Image 2023-09-21 at 8.12.04 PM.jpeg"/>
          <p:cNvPicPr>
            <a:picLocks noChangeAspect="1"/>
          </p:cNvPicPr>
          <p:nvPr/>
        </p:nvPicPr>
        <p:blipFill>
          <a:blip r:embed="rId2"/>
          <a:stretch>
            <a:fillRect/>
          </a:stretch>
        </p:blipFill>
        <p:spPr>
          <a:xfrm>
            <a:off x="406400" y="762000"/>
            <a:ext cx="5715000" cy="5715000"/>
          </a:xfrm>
          <a:prstGeom prst="rect">
            <a:avLst/>
          </a:prstGeom>
        </p:spPr>
      </p:pic>
      <p:pic>
        <p:nvPicPr>
          <p:cNvPr id="9" name="Picture 8" descr="WhatsApp Image 2023-09-21 at 7.44.06 PM.jpeg"/>
          <p:cNvPicPr>
            <a:picLocks noChangeAspect="1"/>
          </p:cNvPicPr>
          <p:nvPr/>
        </p:nvPicPr>
        <p:blipFill>
          <a:blip r:embed="rId3"/>
          <a:srcRect l="8559" t="60000" r="54568" b="19630"/>
          <a:stretch>
            <a:fillRect/>
          </a:stretch>
        </p:blipFill>
        <p:spPr>
          <a:xfrm>
            <a:off x="6299200" y="1219200"/>
            <a:ext cx="5689600" cy="4191000"/>
          </a:xfrm>
          <a:prstGeom prst="rect">
            <a:avLst/>
          </a:prstGeom>
        </p:spPr>
      </p:pic>
      <p:sp>
        <p:nvSpPr>
          <p:cNvPr id="10" name="Title 1"/>
          <p:cNvSpPr txBox="1">
            <a:spLocks/>
          </p:cNvSpPr>
          <p:nvPr/>
        </p:nvSpPr>
        <p:spPr>
          <a:xfrm>
            <a:off x="6197600" y="5638800"/>
            <a:ext cx="5689600" cy="6858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small" spc="0" normalizeH="0" baseline="0" noProof="0" dirty="0">
                <a:ln>
                  <a:noFill/>
                </a:ln>
                <a:solidFill>
                  <a:srgbClr val="C00000"/>
                </a:solidFill>
                <a:effectLst/>
                <a:uLnTx/>
                <a:uFillTx/>
                <a:latin typeface="+mj-lt"/>
                <a:ea typeface="+mj-ea"/>
                <a:cs typeface="+mj-cs"/>
              </a:rPr>
              <a:t>COST:</a:t>
            </a:r>
            <a:r>
              <a:rPr kumimoji="0" lang="en-US" sz="2000" b="1" i="0" u="none" strike="noStrike" kern="1200" cap="small" spc="0" normalizeH="0" noProof="0" dirty="0">
                <a:ln>
                  <a:noFill/>
                </a:ln>
                <a:solidFill>
                  <a:srgbClr val="C00000"/>
                </a:solidFill>
                <a:effectLst/>
                <a:uLnTx/>
                <a:uFillTx/>
                <a:latin typeface="+mj-lt"/>
                <a:ea typeface="+mj-ea"/>
                <a:cs typeface="+mj-cs"/>
              </a:rPr>
              <a:t> </a:t>
            </a:r>
            <a:r>
              <a:rPr lang="en-US" sz="2000" b="1" cap="small" dirty="0">
                <a:solidFill>
                  <a:srgbClr val="C00000"/>
                </a:solidFill>
                <a:latin typeface="+mj-lt"/>
                <a:ea typeface="+mj-ea"/>
                <a:cs typeface="+mj-cs"/>
              </a:rPr>
              <a:t>50/- </a:t>
            </a:r>
            <a:r>
              <a:rPr lang="en-US" sz="1400" b="1" cap="small" dirty="0">
                <a:solidFill>
                  <a:srgbClr val="C00000"/>
                </a:solidFill>
                <a:latin typeface="+mj-lt"/>
                <a:ea typeface="+mj-ea"/>
                <a:cs typeface="+mj-cs"/>
              </a:rPr>
              <a:t>INR</a:t>
            </a:r>
            <a:r>
              <a:rPr lang="en-US" sz="2000" b="1" cap="small" dirty="0">
                <a:solidFill>
                  <a:srgbClr val="C00000"/>
                </a:solidFill>
                <a:latin typeface="+mj-lt"/>
                <a:ea typeface="+mj-ea"/>
                <a:cs typeface="+mj-cs"/>
              </a:rPr>
              <a:t> per step pair</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000" b="1" cap="small" dirty="0">
                <a:solidFill>
                  <a:srgbClr val="C00000"/>
                </a:solidFill>
                <a:latin typeface="+mj-lt"/>
                <a:ea typeface="+mj-ea"/>
                <a:cs typeface="+mj-cs"/>
              </a:rPr>
              <a:t>Total Cost : 2.0 Lac</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small" spc="0" normalizeH="0" baseline="0" noProof="0" dirty="0">
                <a:ln>
                  <a:noFill/>
                </a:ln>
                <a:solidFill>
                  <a:srgbClr val="C00000"/>
                </a:solidFill>
                <a:effectLst/>
                <a:uLnTx/>
                <a:uFillTx/>
                <a:latin typeface="+mj-lt"/>
                <a:ea typeface="+mj-ea"/>
                <a:cs typeface="+mj-cs"/>
              </a:rPr>
              <a:t>ESTIMATED TIME : 02 MONTHS</a:t>
            </a:r>
            <a:r>
              <a:rPr kumimoji="0" lang="en-US" sz="1600" b="1" i="0" u="none" strike="noStrike" kern="1200" cap="small" spc="0" normalizeH="0" noProof="0" dirty="0">
                <a:ln>
                  <a:noFill/>
                </a:ln>
                <a:solidFill>
                  <a:srgbClr val="C00000"/>
                </a:solidFill>
                <a:effectLst/>
                <a:uLnTx/>
                <a:uFillTx/>
                <a:latin typeface="+mj-lt"/>
                <a:ea typeface="+mj-ea"/>
                <a:cs typeface="+mj-cs"/>
              </a:rPr>
              <a:t> </a:t>
            </a:r>
            <a:endParaRPr kumimoji="0" lang="en-US" sz="1600" b="1" i="0" u="none" strike="noStrike" kern="1200" cap="small" spc="0" normalizeH="0" baseline="0" noProof="0" dirty="0">
              <a:ln>
                <a:noFill/>
              </a:ln>
              <a:solidFill>
                <a:srgbClr val="C00000"/>
              </a:solidFill>
              <a:effectLst/>
              <a:uLnTx/>
              <a:uFillTx/>
              <a:latin typeface="+mj-lt"/>
              <a:ea typeface="+mj-ea"/>
              <a:cs typeface="+mj-cs"/>
            </a:endParaRPr>
          </a:p>
        </p:txBody>
      </p:sp>
      <p:sp>
        <p:nvSpPr>
          <p:cNvPr id="6" name="TextBox 5">
            <a:extLst>
              <a:ext uri="{FF2B5EF4-FFF2-40B4-BE49-F238E27FC236}">
                <a16:creationId xmlns:a16="http://schemas.microsoft.com/office/drawing/2014/main" id="{F4C43246-AC80-B681-2876-94C35B5D155C}"/>
              </a:ext>
            </a:extLst>
          </p:cNvPr>
          <p:cNvSpPr txBox="1"/>
          <p:nvPr/>
        </p:nvSpPr>
        <p:spPr>
          <a:xfrm>
            <a:off x="838200" y="6417603"/>
            <a:ext cx="10515600" cy="338554"/>
          </a:xfrm>
          <a:prstGeom prst="rect">
            <a:avLst/>
          </a:prstGeom>
          <a:noFill/>
        </p:spPr>
        <p:txBody>
          <a:bodyPr wrap="square" rtlCol="0">
            <a:spAutoFit/>
          </a:bodyPr>
          <a:lstStyle/>
          <a:p>
            <a:pPr algn="ctr"/>
            <a:r>
              <a:rPr lang="en-US" sz="1600" b="1" i="1" dirty="0">
                <a:solidFill>
                  <a:srgbClr val="002060"/>
                </a:solidFill>
              </a:rPr>
              <a:t>Public Health Leadership &amp; Management Training</a:t>
            </a:r>
            <a:endParaRPr lang="en-IN" sz="1600" b="1" i="1" dirty="0">
              <a:solidFill>
                <a:srgbClr val="00206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3600" y="1306286"/>
            <a:ext cx="10490200" cy="4191000"/>
          </a:xfrm>
        </p:spPr>
        <p:txBody>
          <a:bodyPr anchor="ctr">
            <a:noAutofit/>
          </a:bodyPr>
          <a:lstStyle/>
          <a:p>
            <a:pPr algn="just"/>
            <a:r>
              <a:rPr lang="en-US" sz="5400" b="1" u="sng" dirty="0">
                <a:solidFill>
                  <a:srgbClr val="C00000"/>
                </a:solidFill>
              </a:rPr>
              <a:t>VISION</a:t>
            </a:r>
            <a:br>
              <a:rPr lang="en-US" sz="3200" b="1" dirty="0">
                <a:solidFill>
                  <a:srgbClr val="C00000"/>
                </a:solidFill>
              </a:rPr>
            </a:br>
            <a:br>
              <a:rPr lang="en-US" sz="4000" b="1" dirty="0">
                <a:solidFill>
                  <a:schemeClr val="accent3">
                    <a:lumMod val="75000"/>
                  </a:schemeClr>
                </a:solidFill>
              </a:rPr>
            </a:br>
            <a:r>
              <a:rPr lang="en-US" sz="3600" b="1" dirty="0">
                <a:solidFill>
                  <a:schemeClr val="accent2">
                    <a:lumMod val="50000"/>
                  </a:schemeClr>
                </a:solidFill>
              </a:rPr>
              <a:t>WAITING TIME FOR AN OPD PATIENT IN ANY DISTRICT HOSPITAL SHOULD IDEALLY BE LESS THAN OR EQUAL TO 10 MIN.</a:t>
            </a:r>
            <a:endParaRPr lang="en-US" sz="4000" b="1" dirty="0">
              <a:solidFill>
                <a:schemeClr val="accent2">
                  <a:lumMod val="50000"/>
                </a:schemeClr>
              </a:solidFill>
            </a:endParaRPr>
          </a:p>
        </p:txBody>
      </p:sp>
      <p:sp>
        <p:nvSpPr>
          <p:cNvPr id="3" name="TextBox 2">
            <a:extLst>
              <a:ext uri="{FF2B5EF4-FFF2-40B4-BE49-F238E27FC236}">
                <a16:creationId xmlns:a16="http://schemas.microsoft.com/office/drawing/2014/main" id="{F4C43246-AC80-B681-2876-94C35B5D155C}"/>
              </a:ext>
            </a:extLst>
          </p:cNvPr>
          <p:cNvSpPr txBox="1"/>
          <p:nvPr/>
        </p:nvSpPr>
        <p:spPr>
          <a:xfrm>
            <a:off x="838200" y="6417603"/>
            <a:ext cx="10515600" cy="338554"/>
          </a:xfrm>
          <a:prstGeom prst="rect">
            <a:avLst/>
          </a:prstGeom>
          <a:noFill/>
        </p:spPr>
        <p:txBody>
          <a:bodyPr wrap="square" rtlCol="0">
            <a:spAutoFit/>
          </a:bodyPr>
          <a:lstStyle/>
          <a:p>
            <a:pPr algn="ctr"/>
            <a:r>
              <a:rPr lang="en-US" sz="1600" b="1" i="1" dirty="0">
                <a:solidFill>
                  <a:srgbClr val="002060"/>
                </a:solidFill>
              </a:rPr>
              <a:t>Public Health Leadership &amp; Management Training</a:t>
            </a:r>
            <a:endParaRPr lang="en-IN" sz="1600" b="1" i="1" dirty="0">
              <a:solidFill>
                <a:srgbClr val="002060"/>
              </a:solidFill>
            </a:endParaRPr>
          </a:p>
        </p:txBody>
      </p:sp>
      <p:pic>
        <p:nvPicPr>
          <p:cNvPr id="4" name="Picture 3" descr="Logo, company name&#10;&#10;Description automatically generated">
            <a:extLst>
              <a:ext uri="{FF2B5EF4-FFF2-40B4-BE49-F238E27FC236}">
                <a16:creationId xmlns:a16="http://schemas.microsoft.com/office/drawing/2014/main" id="{30492FAA-4A8C-2C78-64D9-B541398CC260}"/>
              </a:ext>
            </a:extLst>
          </p:cNvPr>
          <p:cNvPicPr>
            <a:picLocks noChangeAspect="1"/>
          </p:cNvPicPr>
          <p:nvPr/>
        </p:nvPicPr>
        <p:blipFill rotWithShape="1">
          <a:blip r:embed="rId2"/>
          <a:srcRect t="6283"/>
          <a:stretch/>
        </p:blipFill>
        <p:spPr>
          <a:xfrm>
            <a:off x="7586284" y="315419"/>
            <a:ext cx="941074" cy="872314"/>
          </a:xfrm>
          <a:prstGeom prst="rect">
            <a:avLst/>
          </a:prstGeom>
        </p:spPr>
      </p:pic>
      <p:pic>
        <p:nvPicPr>
          <p:cNvPr id="5" name="Picture 4">
            <a:extLst>
              <a:ext uri="{FF2B5EF4-FFF2-40B4-BE49-F238E27FC236}">
                <a16:creationId xmlns:a16="http://schemas.microsoft.com/office/drawing/2014/main" id="{E9D20BCA-3F2B-F20B-17BA-59EF13B88AB3}"/>
              </a:ext>
            </a:extLst>
          </p:cNvPr>
          <p:cNvPicPr>
            <a:picLocks noChangeAspect="1"/>
          </p:cNvPicPr>
          <p:nvPr/>
        </p:nvPicPr>
        <p:blipFill>
          <a:blip r:embed="rId3"/>
          <a:stretch>
            <a:fillRect/>
          </a:stretch>
        </p:blipFill>
        <p:spPr>
          <a:xfrm>
            <a:off x="3303021" y="133638"/>
            <a:ext cx="2792979" cy="1265196"/>
          </a:xfrm>
          <a:prstGeom prst="rect">
            <a:avLst/>
          </a:prstGeom>
        </p:spPr>
      </p:pic>
      <p:pic>
        <p:nvPicPr>
          <p:cNvPr id="6" name="Picture 5">
            <a:extLst>
              <a:ext uri="{FF2B5EF4-FFF2-40B4-BE49-F238E27FC236}">
                <a16:creationId xmlns:a16="http://schemas.microsoft.com/office/drawing/2014/main" id="{E8C2AAD8-1F34-F3CD-0B21-4477D6A34865}"/>
              </a:ext>
            </a:extLst>
          </p:cNvPr>
          <p:cNvPicPr>
            <a:picLocks noChangeAspect="1"/>
          </p:cNvPicPr>
          <p:nvPr/>
        </p:nvPicPr>
        <p:blipFill>
          <a:blip r:embed="rId4" cstate="print"/>
          <a:stretch>
            <a:fillRect/>
          </a:stretch>
        </p:blipFill>
        <p:spPr>
          <a:xfrm>
            <a:off x="894272" y="345579"/>
            <a:ext cx="914400" cy="760730"/>
          </a:xfrm>
          <a:prstGeom prst="rect">
            <a:avLst/>
          </a:prstGeom>
        </p:spPr>
      </p:pic>
      <p:pic>
        <p:nvPicPr>
          <p:cNvPr id="7" name="Picture 6" descr="Shape  Description automatically generated with low confidence">
            <a:extLst>
              <a:ext uri="{FF2B5EF4-FFF2-40B4-BE49-F238E27FC236}">
                <a16:creationId xmlns:a16="http://schemas.microsoft.com/office/drawing/2014/main" id="{B3C8C0FD-4CE3-11C0-5D06-3F12F029023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67615" y="340666"/>
            <a:ext cx="825955" cy="82595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6400" y="0"/>
            <a:ext cx="11379200" cy="1143000"/>
          </a:xfrm>
        </p:spPr>
        <p:txBody>
          <a:bodyPr vert="horz" lIns="91440" tIns="45720" rIns="91440" bIns="45720" rtlCol="0" anchor="ctr">
            <a:normAutofit/>
          </a:bodyPr>
          <a:lstStyle/>
          <a:p>
            <a:pPr lvl="0"/>
            <a:r>
              <a:rPr lang="en-US" sz="4400" b="1" dirty="0">
                <a:solidFill>
                  <a:srgbClr val="C00000"/>
                </a:solidFill>
              </a:rPr>
              <a:t>SUGGESTIONS : TO REACH THE GOAL.....</a:t>
            </a:r>
          </a:p>
        </p:txBody>
      </p:sp>
      <p:sp>
        <p:nvSpPr>
          <p:cNvPr id="7" name="Rectangle 6"/>
          <p:cNvSpPr/>
          <p:nvPr/>
        </p:nvSpPr>
        <p:spPr>
          <a:xfrm>
            <a:off x="508000" y="1447801"/>
            <a:ext cx="10972800" cy="3323987"/>
          </a:xfrm>
          <a:prstGeom prst="rect">
            <a:avLst/>
          </a:prstGeom>
        </p:spPr>
        <p:txBody>
          <a:bodyPr wrap="square">
            <a:spAutoFit/>
          </a:bodyPr>
          <a:lstStyle/>
          <a:p>
            <a:pPr marL="465138" indent="-465138" algn="just">
              <a:lnSpc>
                <a:spcPct val="150000"/>
              </a:lnSpc>
              <a:spcBef>
                <a:spcPts val="1200"/>
              </a:spcBef>
              <a:buFont typeface="Arial" pitchFamily="34" charset="0"/>
              <a:buChar char="•"/>
            </a:pPr>
            <a:r>
              <a:rPr lang="en-US" sz="2000" b="1" dirty="0">
                <a:solidFill>
                  <a:schemeClr val="accent2">
                    <a:lumMod val="50000"/>
                  </a:schemeClr>
                </a:solidFill>
              </a:rPr>
              <a:t>DOCTOR’S OPD ROOMS MUST BE NUMBERED SERIALLY, STARTING FROM REGISTRATION COUNTER.</a:t>
            </a:r>
          </a:p>
          <a:p>
            <a:pPr marL="465138" indent="-465138" algn="just">
              <a:lnSpc>
                <a:spcPct val="150000"/>
              </a:lnSpc>
              <a:spcBef>
                <a:spcPts val="1200"/>
              </a:spcBef>
              <a:buFont typeface="Arial" pitchFamily="34" charset="0"/>
              <a:buChar char="•"/>
            </a:pPr>
            <a:r>
              <a:rPr lang="en-US" sz="2000" b="1" dirty="0">
                <a:solidFill>
                  <a:schemeClr val="accent2">
                    <a:lumMod val="50000"/>
                  </a:schemeClr>
                </a:solidFill>
              </a:rPr>
              <a:t>PREFERABLLY ALL THE OPD ROOMS MUST BE ON THE GROUND FLOOR.</a:t>
            </a:r>
          </a:p>
          <a:p>
            <a:pPr marL="465138" indent="-465138" algn="just">
              <a:lnSpc>
                <a:spcPct val="150000"/>
              </a:lnSpc>
              <a:spcBef>
                <a:spcPts val="1200"/>
              </a:spcBef>
              <a:buFont typeface="Arial" pitchFamily="34" charset="0"/>
              <a:buChar char="•"/>
            </a:pPr>
            <a:r>
              <a:rPr lang="en-US" sz="2000" b="1" dirty="0">
                <a:solidFill>
                  <a:schemeClr val="accent2">
                    <a:lumMod val="50000"/>
                  </a:schemeClr>
                </a:solidFill>
              </a:rPr>
              <a:t>INCREASE THE NO. OF STAIRCASES (INCREASE THE WIDTH TOO)</a:t>
            </a:r>
          </a:p>
          <a:p>
            <a:pPr marL="465138" indent="-465138" algn="just">
              <a:lnSpc>
                <a:spcPct val="150000"/>
              </a:lnSpc>
              <a:spcBef>
                <a:spcPts val="1200"/>
              </a:spcBef>
              <a:buFont typeface="Arial" pitchFamily="34" charset="0"/>
              <a:buChar char="•"/>
            </a:pPr>
            <a:r>
              <a:rPr lang="en-US" sz="2000" b="1" dirty="0">
                <a:solidFill>
                  <a:schemeClr val="accent2">
                    <a:lumMod val="50000"/>
                  </a:schemeClr>
                </a:solidFill>
              </a:rPr>
              <a:t>THE OPD SHOULD START AND END ON TIME (MAX WINDOW TIME FOR OPD SERVICES TO BE UTILIZED)</a:t>
            </a:r>
          </a:p>
        </p:txBody>
      </p:sp>
      <p:sp>
        <p:nvSpPr>
          <p:cNvPr id="4" name="TextBox 3">
            <a:extLst>
              <a:ext uri="{FF2B5EF4-FFF2-40B4-BE49-F238E27FC236}">
                <a16:creationId xmlns:a16="http://schemas.microsoft.com/office/drawing/2014/main" id="{F4C43246-AC80-B681-2876-94C35B5D155C}"/>
              </a:ext>
            </a:extLst>
          </p:cNvPr>
          <p:cNvSpPr txBox="1"/>
          <p:nvPr/>
        </p:nvSpPr>
        <p:spPr>
          <a:xfrm>
            <a:off x="838200" y="6417603"/>
            <a:ext cx="10515600" cy="338554"/>
          </a:xfrm>
          <a:prstGeom prst="rect">
            <a:avLst/>
          </a:prstGeom>
          <a:noFill/>
        </p:spPr>
        <p:txBody>
          <a:bodyPr wrap="square" rtlCol="0">
            <a:spAutoFit/>
          </a:bodyPr>
          <a:lstStyle/>
          <a:p>
            <a:pPr algn="ctr"/>
            <a:r>
              <a:rPr lang="en-US" sz="1600" b="1" i="1" dirty="0">
                <a:solidFill>
                  <a:srgbClr val="002060"/>
                </a:solidFill>
              </a:rPr>
              <a:t>Public Health Leadership &amp; Management Training</a:t>
            </a:r>
            <a:endParaRPr lang="en-IN" sz="1600" b="1" i="1" dirty="0">
              <a:solidFill>
                <a:srgbClr val="00206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6400" y="0"/>
            <a:ext cx="11379200" cy="1295400"/>
          </a:xfrm>
        </p:spPr>
        <p:txBody>
          <a:bodyPr vert="horz" lIns="91440" tIns="45720" rIns="91440" bIns="45720" rtlCol="0" anchor="ctr">
            <a:normAutofit fontScale="90000"/>
          </a:bodyPr>
          <a:lstStyle/>
          <a:p>
            <a:pPr lvl="0" algn="ctr"/>
            <a:r>
              <a:rPr lang="en-US" sz="4400" b="1" dirty="0">
                <a:solidFill>
                  <a:srgbClr val="C00000"/>
                </a:solidFill>
              </a:rPr>
              <a:t>SUGGESTION FOR OPD PLAN ON THE GROUND FLOOR</a:t>
            </a:r>
            <a:br>
              <a:rPr lang="en-US" b="1" dirty="0">
                <a:solidFill>
                  <a:srgbClr val="C00000"/>
                </a:solidFill>
              </a:rPr>
            </a:br>
            <a:r>
              <a:rPr lang="en-US" sz="2700" b="1" dirty="0">
                <a:solidFill>
                  <a:srgbClr val="C00000"/>
                </a:solidFill>
              </a:rPr>
              <a:t>COST : 20 LACS / ESTIMATED TIME : 06 MONTHS</a:t>
            </a:r>
            <a:endParaRPr lang="en-US" b="1" dirty="0">
              <a:solidFill>
                <a:srgbClr val="C00000"/>
              </a:solidFill>
            </a:endParaRPr>
          </a:p>
        </p:txBody>
      </p:sp>
      <p:pic>
        <p:nvPicPr>
          <p:cNvPr id="6" name="Picture 5" descr="Map1.jpeg"/>
          <p:cNvPicPr>
            <a:picLocks noChangeAspect="1"/>
          </p:cNvPicPr>
          <p:nvPr/>
        </p:nvPicPr>
        <p:blipFill>
          <a:blip r:embed="rId2"/>
          <a:stretch>
            <a:fillRect/>
          </a:stretch>
        </p:blipFill>
        <p:spPr>
          <a:xfrm>
            <a:off x="272143" y="1190232"/>
            <a:ext cx="11756572" cy="5330311"/>
          </a:xfrm>
          <a:prstGeom prst="rect">
            <a:avLst/>
          </a:prstGeom>
        </p:spPr>
      </p:pic>
      <p:sp>
        <p:nvSpPr>
          <p:cNvPr id="4" name="TextBox 3">
            <a:extLst>
              <a:ext uri="{FF2B5EF4-FFF2-40B4-BE49-F238E27FC236}">
                <a16:creationId xmlns:a16="http://schemas.microsoft.com/office/drawing/2014/main" id="{F4C43246-AC80-B681-2876-94C35B5D155C}"/>
              </a:ext>
            </a:extLst>
          </p:cNvPr>
          <p:cNvSpPr txBox="1"/>
          <p:nvPr/>
        </p:nvSpPr>
        <p:spPr>
          <a:xfrm>
            <a:off x="838200" y="6417603"/>
            <a:ext cx="10515600" cy="338554"/>
          </a:xfrm>
          <a:prstGeom prst="rect">
            <a:avLst/>
          </a:prstGeom>
          <a:noFill/>
        </p:spPr>
        <p:txBody>
          <a:bodyPr wrap="square" rtlCol="0">
            <a:spAutoFit/>
          </a:bodyPr>
          <a:lstStyle/>
          <a:p>
            <a:pPr algn="ctr"/>
            <a:r>
              <a:rPr lang="en-US" sz="1600" b="1" i="1" dirty="0">
                <a:solidFill>
                  <a:srgbClr val="002060"/>
                </a:solidFill>
              </a:rPr>
              <a:t>Public Health Leadership &amp; Management Training</a:t>
            </a:r>
            <a:endParaRPr lang="en-IN" sz="1600" b="1" i="1" dirty="0">
              <a:solidFill>
                <a:srgbClr val="00206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8000" y="152400"/>
            <a:ext cx="11379200" cy="685800"/>
          </a:xfrm>
        </p:spPr>
        <p:txBody>
          <a:bodyPr vert="horz" lIns="91440" tIns="45720" rIns="91440" bIns="45720" rtlCol="0" anchor="ctr">
            <a:normAutofit fontScale="90000"/>
          </a:bodyPr>
          <a:lstStyle/>
          <a:p>
            <a:pPr lvl="0" algn="ctr"/>
            <a:r>
              <a:rPr lang="en-US" sz="4900" b="1" dirty="0">
                <a:solidFill>
                  <a:srgbClr val="C00000"/>
                </a:solidFill>
              </a:rPr>
              <a:t>SUGGESTION FOR STAIRCASE</a:t>
            </a:r>
            <a:br>
              <a:rPr lang="en-US" b="1" dirty="0">
                <a:solidFill>
                  <a:srgbClr val="C00000"/>
                </a:solidFill>
              </a:rPr>
            </a:br>
            <a:r>
              <a:rPr lang="en-US" sz="2700" b="1" dirty="0">
                <a:solidFill>
                  <a:srgbClr val="C00000"/>
                </a:solidFill>
              </a:rPr>
              <a:t>COST : 50 LACS / ESTIMATED TIME : 06 MONTHS</a:t>
            </a:r>
            <a:endParaRPr lang="en-US" b="1" dirty="0">
              <a:solidFill>
                <a:srgbClr val="C00000"/>
              </a:solidFill>
            </a:endParaRPr>
          </a:p>
        </p:txBody>
      </p:sp>
      <p:pic>
        <p:nvPicPr>
          <p:cNvPr id="4" name="Picture 3" descr="WhatsApp Image 2023-09-21 at 7.44.07 PM (1).jpeg"/>
          <p:cNvPicPr>
            <a:picLocks noChangeAspect="1"/>
          </p:cNvPicPr>
          <p:nvPr/>
        </p:nvPicPr>
        <p:blipFill>
          <a:blip r:embed="rId2"/>
          <a:srcRect t="8410" b="7897"/>
          <a:stretch>
            <a:fillRect/>
          </a:stretch>
        </p:blipFill>
        <p:spPr>
          <a:xfrm>
            <a:off x="101600" y="914400"/>
            <a:ext cx="11887200" cy="5003800"/>
          </a:xfrm>
          <a:prstGeom prst="rect">
            <a:avLst/>
          </a:prstGeom>
        </p:spPr>
      </p:pic>
      <p:sp>
        <p:nvSpPr>
          <p:cNvPr id="6" name="Title 1"/>
          <p:cNvSpPr txBox="1">
            <a:spLocks/>
          </p:cNvSpPr>
          <p:nvPr/>
        </p:nvSpPr>
        <p:spPr>
          <a:xfrm>
            <a:off x="1117600" y="6019800"/>
            <a:ext cx="3048000" cy="685800"/>
          </a:xfrm>
          <a:prstGeom prst="rect">
            <a:avLst/>
          </a:prstGeom>
        </p:spPr>
        <p:txBody>
          <a:bodyPr vert="horz" lIns="91440" tIns="45720" rIns="91440" bIns="45720" rtlCol="0" anchor="ct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small" spc="0" normalizeH="0" baseline="0" noProof="0" dirty="0">
                <a:ln>
                  <a:noFill/>
                </a:ln>
                <a:solidFill>
                  <a:srgbClr val="C00000"/>
                </a:solidFill>
                <a:effectLst/>
                <a:uLnTx/>
                <a:uFillTx/>
                <a:latin typeface="+mj-lt"/>
                <a:ea typeface="+mj-ea"/>
                <a:cs typeface="+mj-cs"/>
              </a:rPr>
              <a:t>STAIR</a:t>
            </a:r>
            <a:r>
              <a:rPr kumimoji="0" lang="en-US" sz="3000" b="1" i="0" u="none" strike="noStrike" kern="1200" cap="small" spc="0" normalizeH="0" noProof="0" dirty="0">
                <a:ln>
                  <a:noFill/>
                </a:ln>
                <a:solidFill>
                  <a:srgbClr val="C00000"/>
                </a:solidFill>
                <a:effectLst/>
                <a:uLnTx/>
                <a:uFillTx/>
                <a:latin typeface="+mj-lt"/>
                <a:ea typeface="+mj-ea"/>
                <a:cs typeface="+mj-cs"/>
              </a:rPr>
              <a:t> CASE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000" b="1" cap="small" baseline="0" dirty="0">
                <a:solidFill>
                  <a:srgbClr val="C00000"/>
                </a:solidFill>
                <a:latin typeface="+mj-lt"/>
                <a:ea typeface="+mj-ea"/>
                <a:cs typeface="+mj-cs"/>
              </a:rPr>
              <a:t>PRESENTLY</a:t>
            </a:r>
            <a:endParaRPr kumimoji="0" lang="en-US" sz="3000" b="1" i="0" u="none" strike="noStrike" kern="1200" cap="small" spc="0" normalizeH="0" baseline="0" noProof="0" dirty="0">
              <a:ln>
                <a:noFill/>
              </a:ln>
              <a:solidFill>
                <a:srgbClr val="C00000"/>
              </a:solidFill>
              <a:effectLst/>
              <a:uLnTx/>
              <a:uFillTx/>
              <a:latin typeface="+mj-lt"/>
              <a:ea typeface="+mj-ea"/>
              <a:cs typeface="+mj-cs"/>
            </a:endParaRPr>
          </a:p>
        </p:txBody>
      </p:sp>
      <p:sp>
        <p:nvSpPr>
          <p:cNvPr id="7" name="Title 1"/>
          <p:cNvSpPr txBox="1">
            <a:spLocks/>
          </p:cNvSpPr>
          <p:nvPr/>
        </p:nvSpPr>
        <p:spPr>
          <a:xfrm>
            <a:off x="7010400" y="6019800"/>
            <a:ext cx="3048000" cy="685800"/>
          </a:xfrm>
          <a:prstGeom prst="rect">
            <a:avLst/>
          </a:prstGeom>
        </p:spPr>
        <p:txBody>
          <a:bodyPr vert="horz" lIns="91440" tIns="45720" rIns="91440" bIns="45720" rtlCol="0" anchor="ct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small" spc="0" normalizeH="0" baseline="0" noProof="0" dirty="0">
                <a:ln>
                  <a:noFill/>
                </a:ln>
                <a:solidFill>
                  <a:srgbClr val="C00000"/>
                </a:solidFill>
                <a:effectLst/>
                <a:uLnTx/>
                <a:uFillTx/>
                <a:latin typeface="+mj-lt"/>
                <a:ea typeface="+mj-ea"/>
                <a:cs typeface="+mj-cs"/>
              </a:rPr>
              <a:t>STAIR</a:t>
            </a:r>
            <a:r>
              <a:rPr kumimoji="0" lang="en-US" sz="3000" b="1" i="0" u="none" strike="noStrike" kern="1200" cap="small" spc="0" normalizeH="0" noProof="0" dirty="0">
                <a:ln>
                  <a:noFill/>
                </a:ln>
                <a:solidFill>
                  <a:srgbClr val="C00000"/>
                </a:solidFill>
                <a:effectLst/>
                <a:uLnTx/>
                <a:uFillTx/>
                <a:latin typeface="+mj-lt"/>
                <a:ea typeface="+mj-ea"/>
                <a:cs typeface="+mj-cs"/>
              </a:rPr>
              <a:t> CASE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000" b="1" cap="small" baseline="0" dirty="0">
                <a:solidFill>
                  <a:srgbClr val="C00000"/>
                </a:solidFill>
                <a:latin typeface="+mj-lt"/>
                <a:ea typeface="+mj-ea"/>
                <a:cs typeface="+mj-cs"/>
              </a:rPr>
              <a:t>PROPOSED</a:t>
            </a:r>
            <a:endParaRPr kumimoji="0" lang="en-US" sz="3000" b="1" i="0" u="none" strike="noStrike" kern="1200" cap="small" spc="0" normalizeH="0" baseline="0" noProof="0" dirty="0">
              <a:ln>
                <a:noFill/>
              </a:ln>
              <a:solidFill>
                <a:srgbClr val="C00000"/>
              </a:solidFill>
              <a:effectLst/>
              <a:uLnTx/>
              <a:uFillTx/>
              <a:latin typeface="+mj-lt"/>
              <a:ea typeface="+mj-ea"/>
              <a:cs typeface="+mj-cs"/>
            </a:endParaRPr>
          </a:p>
        </p:txBody>
      </p:sp>
      <p:sp>
        <p:nvSpPr>
          <p:cNvPr id="8" name="TextBox 7">
            <a:extLst>
              <a:ext uri="{FF2B5EF4-FFF2-40B4-BE49-F238E27FC236}">
                <a16:creationId xmlns:a16="http://schemas.microsoft.com/office/drawing/2014/main" id="{F4C43246-AC80-B681-2876-94C35B5D155C}"/>
              </a:ext>
            </a:extLst>
          </p:cNvPr>
          <p:cNvSpPr txBox="1"/>
          <p:nvPr/>
        </p:nvSpPr>
        <p:spPr>
          <a:xfrm>
            <a:off x="555172" y="6519446"/>
            <a:ext cx="10515600" cy="338554"/>
          </a:xfrm>
          <a:prstGeom prst="rect">
            <a:avLst/>
          </a:prstGeom>
          <a:noFill/>
        </p:spPr>
        <p:txBody>
          <a:bodyPr wrap="square" rtlCol="0">
            <a:spAutoFit/>
          </a:bodyPr>
          <a:lstStyle/>
          <a:p>
            <a:pPr algn="ctr"/>
            <a:r>
              <a:rPr lang="en-US" sz="1600" b="1" i="1" dirty="0">
                <a:solidFill>
                  <a:srgbClr val="002060"/>
                </a:solidFill>
              </a:rPr>
              <a:t>Public Health Leadership &amp; Management Training</a:t>
            </a:r>
            <a:endParaRPr lang="en-IN" sz="1600" b="1" i="1" dirty="0">
              <a:solidFill>
                <a:srgbClr val="00206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6400" y="0"/>
            <a:ext cx="11379200" cy="1143000"/>
          </a:xfrm>
        </p:spPr>
        <p:txBody>
          <a:bodyPr vert="horz" lIns="91440" tIns="45720" rIns="91440" bIns="45720" rtlCol="0" anchor="ctr">
            <a:normAutofit/>
          </a:bodyPr>
          <a:lstStyle/>
          <a:p>
            <a:pPr lvl="0"/>
            <a:r>
              <a:rPr lang="en-US" sz="4400" b="1" dirty="0">
                <a:solidFill>
                  <a:srgbClr val="C00000"/>
                </a:solidFill>
              </a:rPr>
              <a:t>SUGGESTIONS : TO REACH THE GOAL.....</a:t>
            </a:r>
          </a:p>
        </p:txBody>
      </p:sp>
      <p:sp>
        <p:nvSpPr>
          <p:cNvPr id="7" name="Rectangle 6"/>
          <p:cNvSpPr/>
          <p:nvPr/>
        </p:nvSpPr>
        <p:spPr>
          <a:xfrm>
            <a:off x="315686" y="1153886"/>
            <a:ext cx="11379200" cy="3708708"/>
          </a:xfrm>
          <a:prstGeom prst="rect">
            <a:avLst/>
          </a:prstGeom>
        </p:spPr>
        <p:txBody>
          <a:bodyPr wrap="square">
            <a:spAutoFit/>
          </a:bodyPr>
          <a:lstStyle/>
          <a:p>
            <a:pPr marL="465138" indent="-465138" algn="just">
              <a:lnSpc>
                <a:spcPct val="150000"/>
              </a:lnSpc>
              <a:spcBef>
                <a:spcPts val="600"/>
              </a:spcBef>
              <a:buFont typeface="Arial" pitchFamily="34" charset="0"/>
              <a:buChar char="•"/>
            </a:pPr>
            <a:r>
              <a:rPr lang="en-US" sz="2000" b="1" dirty="0">
                <a:solidFill>
                  <a:schemeClr val="accent2">
                    <a:lumMod val="50000"/>
                  </a:schemeClr>
                </a:solidFill>
              </a:rPr>
              <a:t>PATIENTS INFLOW CAN BE MANAGED BY UTILIZING THE SERVICES AT CHCs &amp; PHCs BETTER.</a:t>
            </a:r>
          </a:p>
          <a:p>
            <a:pPr marL="465138" indent="-465138" algn="just">
              <a:lnSpc>
                <a:spcPct val="150000"/>
              </a:lnSpc>
              <a:spcBef>
                <a:spcPts val="600"/>
              </a:spcBef>
              <a:buFont typeface="Arial" pitchFamily="34" charset="0"/>
              <a:buChar char="•"/>
            </a:pPr>
            <a:r>
              <a:rPr lang="en-US" sz="2000" b="1" dirty="0">
                <a:solidFill>
                  <a:schemeClr val="accent2">
                    <a:lumMod val="50000"/>
                  </a:schemeClr>
                </a:solidFill>
              </a:rPr>
              <a:t>MORE AND MORE FRUs TO BE ACTIVATED AND MADE FUNCTIONAL (MANY FRUs ARE FOR NAMESAKE ONLY</a:t>
            </a:r>
            <a:r>
              <a:rPr lang="en-US" sz="2000" b="1">
                <a:solidFill>
                  <a:schemeClr val="accent2">
                    <a:lumMod val="50000"/>
                  </a:schemeClr>
                </a:solidFill>
              </a:rPr>
              <a:t>, THUS MORE REFERRAL TO DH).</a:t>
            </a:r>
            <a:endParaRPr lang="en-US" sz="2000" b="1" dirty="0">
              <a:solidFill>
                <a:schemeClr val="accent2">
                  <a:lumMod val="50000"/>
                </a:schemeClr>
              </a:solidFill>
            </a:endParaRPr>
          </a:p>
          <a:p>
            <a:pPr marL="465138" indent="-465138" algn="just">
              <a:lnSpc>
                <a:spcPct val="150000"/>
              </a:lnSpc>
              <a:spcBef>
                <a:spcPts val="600"/>
              </a:spcBef>
              <a:buFont typeface="Arial" pitchFamily="34" charset="0"/>
              <a:buChar char="•"/>
            </a:pPr>
            <a:r>
              <a:rPr lang="en-US" sz="2000" b="1" dirty="0">
                <a:solidFill>
                  <a:schemeClr val="accent2">
                    <a:lumMod val="50000"/>
                  </a:schemeClr>
                </a:solidFill>
              </a:rPr>
              <a:t>INCREASING TELEMEDICINE AT ALL LEVELS SPECIALLY FOR THE FOLLOW UP TREATMENT .</a:t>
            </a:r>
          </a:p>
          <a:p>
            <a:pPr marL="465138" indent="-465138" algn="just">
              <a:lnSpc>
                <a:spcPct val="150000"/>
              </a:lnSpc>
              <a:spcBef>
                <a:spcPts val="600"/>
              </a:spcBef>
              <a:buFont typeface="Arial" pitchFamily="34" charset="0"/>
              <a:buChar char="•"/>
            </a:pPr>
            <a:r>
              <a:rPr lang="en-US" sz="2000" b="1" dirty="0">
                <a:solidFill>
                  <a:schemeClr val="accent2">
                    <a:lumMod val="50000"/>
                  </a:schemeClr>
                </a:solidFill>
              </a:rPr>
              <a:t>HWC &amp; CHO CAN PLAY A MAJOR ROLE FOR NCD SCREENING AND TREATMENT.</a:t>
            </a:r>
          </a:p>
          <a:p>
            <a:pPr marL="465138" indent="-465138" algn="just">
              <a:lnSpc>
                <a:spcPct val="150000"/>
              </a:lnSpc>
              <a:spcBef>
                <a:spcPts val="600"/>
              </a:spcBef>
              <a:buFont typeface="Arial" pitchFamily="34" charset="0"/>
              <a:buChar char="•"/>
            </a:pPr>
            <a:r>
              <a:rPr lang="en-US" sz="2000" b="1" dirty="0">
                <a:solidFill>
                  <a:schemeClr val="accent2">
                    <a:lumMod val="50000"/>
                  </a:schemeClr>
                </a:solidFill>
              </a:rPr>
              <a:t>JUDICIOUS REFERALL FROM PERIFERY TO DH.</a:t>
            </a:r>
          </a:p>
          <a:p>
            <a:pPr marL="465138" indent="-465138" algn="just">
              <a:lnSpc>
                <a:spcPct val="150000"/>
              </a:lnSpc>
              <a:spcBef>
                <a:spcPts val="600"/>
              </a:spcBef>
              <a:buFont typeface="Arial" pitchFamily="34" charset="0"/>
              <a:buChar char="•"/>
            </a:pPr>
            <a:endParaRPr lang="en-US" sz="2000" b="1" dirty="0">
              <a:solidFill>
                <a:schemeClr val="accent2">
                  <a:lumMod val="50000"/>
                </a:schemeClr>
              </a:solidFill>
            </a:endParaRPr>
          </a:p>
        </p:txBody>
      </p:sp>
      <p:sp>
        <p:nvSpPr>
          <p:cNvPr id="4" name="TextBox 3">
            <a:extLst>
              <a:ext uri="{FF2B5EF4-FFF2-40B4-BE49-F238E27FC236}">
                <a16:creationId xmlns:a16="http://schemas.microsoft.com/office/drawing/2014/main" id="{F4C43246-AC80-B681-2876-94C35B5D155C}"/>
              </a:ext>
            </a:extLst>
          </p:cNvPr>
          <p:cNvSpPr txBox="1"/>
          <p:nvPr/>
        </p:nvSpPr>
        <p:spPr>
          <a:xfrm>
            <a:off x="838200" y="6417603"/>
            <a:ext cx="10515600" cy="338554"/>
          </a:xfrm>
          <a:prstGeom prst="rect">
            <a:avLst/>
          </a:prstGeom>
          <a:noFill/>
        </p:spPr>
        <p:txBody>
          <a:bodyPr wrap="square" rtlCol="0">
            <a:spAutoFit/>
          </a:bodyPr>
          <a:lstStyle/>
          <a:p>
            <a:pPr algn="ctr"/>
            <a:r>
              <a:rPr lang="en-US" sz="1600" b="1" i="1" dirty="0">
                <a:solidFill>
                  <a:srgbClr val="002060"/>
                </a:solidFill>
              </a:rPr>
              <a:t>Public Health Leadership &amp; Management Training</a:t>
            </a:r>
            <a:endParaRPr lang="en-IN" sz="1600" b="1" i="1" dirty="0">
              <a:solidFill>
                <a:srgbClr val="00206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8000" y="598715"/>
            <a:ext cx="11379200" cy="609600"/>
          </a:xfrm>
        </p:spPr>
        <p:txBody>
          <a:bodyPr vert="horz" lIns="91440" tIns="45720" rIns="91440" bIns="45720" rtlCol="0" anchor="ctr">
            <a:normAutofit fontScale="90000"/>
          </a:bodyPr>
          <a:lstStyle/>
          <a:p>
            <a:pPr lvl="0"/>
            <a:r>
              <a:rPr lang="en-US" b="1" dirty="0">
                <a:solidFill>
                  <a:srgbClr val="C00000"/>
                </a:solidFill>
              </a:rPr>
              <a:t>AMBITIOUS SUGGESTIONS :</a:t>
            </a:r>
          </a:p>
        </p:txBody>
      </p:sp>
      <p:sp>
        <p:nvSpPr>
          <p:cNvPr id="7" name="Rectangle 6"/>
          <p:cNvSpPr/>
          <p:nvPr/>
        </p:nvSpPr>
        <p:spPr>
          <a:xfrm>
            <a:off x="391886" y="1621972"/>
            <a:ext cx="10871200" cy="2862322"/>
          </a:xfrm>
          <a:prstGeom prst="rect">
            <a:avLst/>
          </a:prstGeom>
        </p:spPr>
        <p:txBody>
          <a:bodyPr wrap="square">
            <a:spAutoFit/>
          </a:bodyPr>
          <a:lstStyle/>
          <a:p>
            <a:pPr marL="288925" indent="-288925" algn="just">
              <a:lnSpc>
                <a:spcPct val="150000"/>
              </a:lnSpc>
              <a:buFont typeface="Arial" pitchFamily="34" charset="0"/>
              <a:buChar char="•"/>
            </a:pPr>
            <a:r>
              <a:rPr lang="en-US" sz="2000" b="1" dirty="0">
                <a:solidFill>
                  <a:schemeClr val="accent2">
                    <a:lumMod val="50000"/>
                  </a:schemeClr>
                </a:solidFill>
              </a:rPr>
              <a:t>CREATING ABHA ID FOR EVERY PATIENT.</a:t>
            </a:r>
          </a:p>
          <a:p>
            <a:pPr marL="288925" indent="-288925" algn="just">
              <a:lnSpc>
                <a:spcPct val="150000"/>
              </a:lnSpc>
              <a:buFont typeface="Arial" pitchFamily="34" charset="0"/>
              <a:buChar char="•"/>
            </a:pPr>
            <a:r>
              <a:rPr lang="en-US" sz="2000" b="1" dirty="0">
                <a:solidFill>
                  <a:schemeClr val="accent2">
                    <a:lumMod val="50000"/>
                  </a:schemeClr>
                </a:solidFill>
              </a:rPr>
              <a:t>THE CONCEPT OF HPR ID SHOULD BE PROMOTED.</a:t>
            </a:r>
          </a:p>
          <a:p>
            <a:pPr marL="288925" indent="-288925" algn="just">
              <a:lnSpc>
                <a:spcPct val="150000"/>
              </a:lnSpc>
              <a:buFont typeface="Arial" pitchFamily="34" charset="0"/>
              <a:buChar char="•"/>
            </a:pPr>
            <a:r>
              <a:rPr lang="en-US" sz="2000" b="1" dirty="0">
                <a:solidFill>
                  <a:schemeClr val="accent2">
                    <a:lumMod val="50000"/>
                  </a:schemeClr>
                </a:solidFill>
              </a:rPr>
              <a:t>HMIS SYSTEM MUST BE ADOPTED AND ALL HEALTH PERSONAL SHOULD BE TRAINED ADEQUATELY.</a:t>
            </a:r>
          </a:p>
          <a:p>
            <a:pPr marL="288925" indent="-288925" algn="just">
              <a:lnSpc>
                <a:spcPct val="150000"/>
              </a:lnSpc>
              <a:buFont typeface="Arial" pitchFamily="34" charset="0"/>
              <a:buChar char="•"/>
            </a:pPr>
            <a:r>
              <a:rPr lang="en-US" sz="2000" b="1" dirty="0">
                <a:solidFill>
                  <a:schemeClr val="accent2">
                    <a:lumMod val="50000"/>
                  </a:schemeClr>
                </a:solidFill>
              </a:rPr>
              <a:t>ONLINE APPOINTMENT SHOULD BE PREFERRED AND ENCOURAGED, ESPECIALLY FOR FOLLOW UP.</a:t>
            </a:r>
          </a:p>
          <a:p>
            <a:pPr marL="288925" indent="-288925" algn="just">
              <a:lnSpc>
                <a:spcPct val="150000"/>
              </a:lnSpc>
              <a:buFont typeface="Arial" pitchFamily="34" charset="0"/>
              <a:buChar char="•"/>
            </a:pPr>
            <a:r>
              <a:rPr lang="en-US" sz="2000" b="1" dirty="0">
                <a:solidFill>
                  <a:schemeClr val="accent2">
                    <a:lumMod val="50000"/>
                  </a:schemeClr>
                </a:solidFill>
              </a:rPr>
              <a:t>GOOD PA SYSTEMS (AUDIO VISUAL) TO BE MADE FUNCTIONAL.</a:t>
            </a:r>
          </a:p>
          <a:p>
            <a:pPr marL="288925" indent="-288925" algn="just">
              <a:lnSpc>
                <a:spcPct val="150000"/>
              </a:lnSpc>
              <a:buFont typeface="Arial" pitchFamily="34" charset="0"/>
              <a:buChar char="•"/>
            </a:pPr>
            <a:r>
              <a:rPr lang="en-US" sz="2000" b="1" dirty="0">
                <a:solidFill>
                  <a:schemeClr val="accent2">
                    <a:lumMod val="50000"/>
                  </a:schemeClr>
                </a:solidFill>
              </a:rPr>
              <a:t>MORE JUNIOR DOCTORS TO BE APPOINTED AS GDMOs &amp; EMOs.</a:t>
            </a:r>
          </a:p>
        </p:txBody>
      </p:sp>
      <p:sp>
        <p:nvSpPr>
          <p:cNvPr id="4" name="TextBox 3">
            <a:extLst>
              <a:ext uri="{FF2B5EF4-FFF2-40B4-BE49-F238E27FC236}">
                <a16:creationId xmlns:a16="http://schemas.microsoft.com/office/drawing/2014/main" id="{F4C43246-AC80-B681-2876-94C35B5D155C}"/>
              </a:ext>
            </a:extLst>
          </p:cNvPr>
          <p:cNvSpPr txBox="1"/>
          <p:nvPr/>
        </p:nvSpPr>
        <p:spPr>
          <a:xfrm>
            <a:off x="838200" y="6417603"/>
            <a:ext cx="10515600" cy="338554"/>
          </a:xfrm>
          <a:prstGeom prst="rect">
            <a:avLst/>
          </a:prstGeom>
          <a:noFill/>
        </p:spPr>
        <p:txBody>
          <a:bodyPr wrap="square" rtlCol="0">
            <a:spAutoFit/>
          </a:bodyPr>
          <a:lstStyle/>
          <a:p>
            <a:pPr algn="ctr"/>
            <a:r>
              <a:rPr lang="en-US" sz="1600" b="1" i="1" dirty="0">
                <a:solidFill>
                  <a:srgbClr val="002060"/>
                </a:solidFill>
              </a:rPr>
              <a:t>Public Health Leadership &amp; Management Training</a:t>
            </a:r>
            <a:endParaRPr lang="en-IN" sz="1600" b="1" i="1" dirty="0">
              <a:solidFill>
                <a:srgbClr val="00206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8000" y="0"/>
            <a:ext cx="11379200" cy="609600"/>
          </a:xfrm>
        </p:spPr>
        <p:txBody>
          <a:bodyPr vert="horz" lIns="91440" tIns="45720" rIns="91440" bIns="45720" rtlCol="0" anchor="ctr">
            <a:noAutofit/>
          </a:bodyPr>
          <a:lstStyle/>
          <a:p>
            <a:pPr lvl="0" algn="ctr"/>
            <a:r>
              <a:rPr lang="en-US" sz="4400" b="1" dirty="0">
                <a:solidFill>
                  <a:srgbClr val="C00000"/>
                </a:solidFill>
              </a:rPr>
              <a:t>BUDGET REQUIREMENT :</a:t>
            </a:r>
          </a:p>
        </p:txBody>
      </p:sp>
      <p:graphicFrame>
        <p:nvGraphicFramePr>
          <p:cNvPr id="4" name="Table 3"/>
          <p:cNvGraphicFramePr>
            <a:graphicFrameLocks noGrp="1"/>
          </p:cNvGraphicFramePr>
          <p:nvPr/>
        </p:nvGraphicFramePr>
        <p:xfrm>
          <a:off x="203200" y="620484"/>
          <a:ext cx="11684001" cy="5862504"/>
        </p:xfrm>
        <a:graphic>
          <a:graphicData uri="http://schemas.openxmlformats.org/drawingml/2006/table">
            <a:tbl>
              <a:tblPr/>
              <a:tblGrid>
                <a:gridCol w="521607">
                  <a:extLst>
                    <a:ext uri="{9D8B030D-6E8A-4147-A177-3AD203B41FA5}">
                      <a16:colId xmlns:a16="http://schemas.microsoft.com/office/drawing/2014/main" val="20000"/>
                    </a:ext>
                  </a:extLst>
                </a:gridCol>
                <a:gridCol w="3103212">
                  <a:extLst>
                    <a:ext uri="{9D8B030D-6E8A-4147-A177-3AD203B41FA5}">
                      <a16:colId xmlns:a16="http://schemas.microsoft.com/office/drawing/2014/main" val="20001"/>
                    </a:ext>
                  </a:extLst>
                </a:gridCol>
                <a:gridCol w="1474093">
                  <a:extLst>
                    <a:ext uri="{9D8B030D-6E8A-4147-A177-3AD203B41FA5}">
                      <a16:colId xmlns:a16="http://schemas.microsoft.com/office/drawing/2014/main" val="20002"/>
                    </a:ext>
                  </a:extLst>
                </a:gridCol>
                <a:gridCol w="2011775">
                  <a:extLst>
                    <a:ext uri="{9D8B030D-6E8A-4147-A177-3AD203B41FA5}">
                      <a16:colId xmlns:a16="http://schemas.microsoft.com/office/drawing/2014/main" val="20003"/>
                    </a:ext>
                  </a:extLst>
                </a:gridCol>
                <a:gridCol w="1570755">
                  <a:extLst>
                    <a:ext uri="{9D8B030D-6E8A-4147-A177-3AD203B41FA5}">
                      <a16:colId xmlns:a16="http://schemas.microsoft.com/office/drawing/2014/main" val="20004"/>
                    </a:ext>
                  </a:extLst>
                </a:gridCol>
                <a:gridCol w="1431804">
                  <a:extLst>
                    <a:ext uri="{9D8B030D-6E8A-4147-A177-3AD203B41FA5}">
                      <a16:colId xmlns:a16="http://schemas.microsoft.com/office/drawing/2014/main" val="20005"/>
                    </a:ext>
                  </a:extLst>
                </a:gridCol>
                <a:gridCol w="1570755">
                  <a:extLst>
                    <a:ext uri="{9D8B030D-6E8A-4147-A177-3AD203B41FA5}">
                      <a16:colId xmlns:a16="http://schemas.microsoft.com/office/drawing/2014/main" val="20006"/>
                    </a:ext>
                  </a:extLst>
                </a:gridCol>
              </a:tblGrid>
              <a:tr h="539393">
                <a:tc>
                  <a:txBody>
                    <a:bodyPr/>
                    <a:lstStyle/>
                    <a:p>
                      <a:pPr algn="ctr" fontAlgn="ctr"/>
                      <a:r>
                        <a:rPr lang="en-US" sz="1600" b="1" i="0" u="none" strike="noStrike" dirty="0">
                          <a:solidFill>
                            <a:srgbClr val="000000"/>
                          </a:solidFill>
                          <a:latin typeface="Calibri"/>
                        </a:rPr>
                        <a:t>S. No</a:t>
                      </a:r>
                    </a:p>
                  </a:txBody>
                  <a:tcPr marL="8697" marR="8697"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latin typeface="Calibri"/>
                        </a:rPr>
                        <a:t>Proposed Change</a:t>
                      </a:r>
                    </a:p>
                  </a:txBody>
                  <a:tcPr marL="8697" marR="8697"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latin typeface="Calibri"/>
                        </a:rPr>
                        <a:t>Quantity</a:t>
                      </a:r>
                    </a:p>
                  </a:txBody>
                  <a:tcPr marL="8697" marR="8697"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latin typeface="Calibri"/>
                        </a:rPr>
                        <a:t>Rate per item</a:t>
                      </a:r>
                    </a:p>
                  </a:txBody>
                  <a:tcPr marL="8697" marR="8697"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latin typeface="Calibri"/>
                        </a:rPr>
                        <a:t>Budget Required</a:t>
                      </a:r>
                    </a:p>
                  </a:txBody>
                  <a:tcPr marL="8697" marR="8697"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latin typeface="Calibri"/>
                        </a:rPr>
                        <a:t>Budget expected from</a:t>
                      </a:r>
                    </a:p>
                  </a:txBody>
                  <a:tcPr marL="8697" marR="8697"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latin typeface="Calibri"/>
                        </a:rPr>
                        <a:t>Remark</a:t>
                      </a:r>
                    </a:p>
                  </a:txBody>
                  <a:tcPr marL="8697" marR="8697"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52557">
                <a:tc gridSpan="7">
                  <a:txBody>
                    <a:bodyPr/>
                    <a:lstStyle/>
                    <a:p>
                      <a:pPr algn="ctr" fontAlgn="ctr"/>
                      <a:r>
                        <a:rPr lang="en-US" sz="1600" b="1" i="0" u="none" strike="noStrike">
                          <a:solidFill>
                            <a:srgbClr val="000000"/>
                          </a:solidFill>
                          <a:latin typeface="Calibri"/>
                        </a:rPr>
                        <a:t>Infrastructure Budget </a:t>
                      </a:r>
                    </a:p>
                  </a:txBody>
                  <a:tcPr marL="8697" marR="8697"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96621">
                <a:tc>
                  <a:txBody>
                    <a:bodyPr/>
                    <a:lstStyle/>
                    <a:p>
                      <a:pPr algn="ctr" fontAlgn="ctr"/>
                      <a:r>
                        <a:rPr lang="en-US" sz="1200" b="0" i="0" u="none" strike="noStrike" dirty="0">
                          <a:solidFill>
                            <a:srgbClr val="000000"/>
                          </a:solidFill>
                          <a:latin typeface="Calibri"/>
                        </a:rPr>
                        <a:t>1</a:t>
                      </a:r>
                    </a:p>
                  </a:txBody>
                  <a:tcPr marL="8697" marR="8697"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latin typeface="Calibri"/>
                        </a:rPr>
                        <a:t>Computer System</a:t>
                      </a:r>
                    </a:p>
                  </a:txBody>
                  <a:tcPr marL="8697" marR="8697"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Calibri"/>
                        </a:rPr>
                        <a:t>3</a:t>
                      </a:r>
                    </a:p>
                  </a:txBody>
                  <a:tcPr marL="8697" marR="8697"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Calibri"/>
                        </a:rPr>
                        <a:t>75000</a:t>
                      </a:r>
                    </a:p>
                  </a:txBody>
                  <a:tcPr marL="8697" marR="8697"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Calibri"/>
                        </a:rPr>
                        <a:t>225000</a:t>
                      </a:r>
                    </a:p>
                  </a:txBody>
                  <a:tcPr marL="8697" marR="8697"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State</a:t>
                      </a:r>
                    </a:p>
                  </a:txBody>
                  <a:tcPr marL="8697" marR="8697"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one time activitiy</a:t>
                      </a:r>
                    </a:p>
                  </a:txBody>
                  <a:tcPr marL="8697" marR="8697"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83029">
                <a:tc>
                  <a:txBody>
                    <a:bodyPr/>
                    <a:lstStyle/>
                    <a:p>
                      <a:pPr algn="ctr" fontAlgn="ctr"/>
                      <a:r>
                        <a:rPr lang="en-US" sz="1200" b="0" i="0" u="none" strike="noStrike" dirty="0">
                          <a:solidFill>
                            <a:srgbClr val="000000"/>
                          </a:solidFill>
                          <a:latin typeface="Calibri"/>
                        </a:rPr>
                        <a:t>2</a:t>
                      </a:r>
                    </a:p>
                  </a:txBody>
                  <a:tcPr marL="8697" marR="8697"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latin typeface="Calibri"/>
                        </a:rPr>
                        <a:t>Public Address system</a:t>
                      </a:r>
                    </a:p>
                  </a:txBody>
                  <a:tcPr marL="8697" marR="8697"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rtl="0" eaLnBrk="1" fontAlgn="ctr" latinLnBrk="0" hangingPunct="1"/>
                      <a:r>
                        <a:rPr kumimoji="0" lang="en-US" sz="1400" b="0" i="0" u="none" strike="noStrike" kern="1200" dirty="0">
                          <a:solidFill>
                            <a:srgbClr val="000000"/>
                          </a:solidFill>
                          <a:latin typeface="Calibri"/>
                          <a:ea typeface="+mn-ea"/>
                          <a:cs typeface="+mn-cs"/>
                        </a:rPr>
                        <a:t>3</a:t>
                      </a:r>
                    </a:p>
                  </a:txBody>
                  <a:tcPr marL="12700" marR="127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rtl="0" eaLnBrk="1" fontAlgn="ctr" latinLnBrk="0" hangingPunct="1"/>
                      <a:r>
                        <a:rPr kumimoji="0" lang="en-US" sz="1400" b="0" i="0" u="none" strike="noStrike" kern="1200" dirty="0">
                          <a:solidFill>
                            <a:srgbClr val="000000"/>
                          </a:solidFill>
                          <a:latin typeface="Calibri"/>
                          <a:ea typeface="+mn-ea"/>
                          <a:cs typeface="+mn-cs"/>
                        </a:rPr>
                        <a:t>150000</a:t>
                      </a:r>
                    </a:p>
                  </a:txBody>
                  <a:tcPr marL="12700" marR="127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rtl="0" eaLnBrk="1" fontAlgn="ctr" latinLnBrk="0" hangingPunct="1"/>
                      <a:r>
                        <a:rPr kumimoji="0" lang="en-US" sz="1400" b="0" i="0" u="none" strike="noStrike" kern="1200" dirty="0">
                          <a:solidFill>
                            <a:srgbClr val="000000"/>
                          </a:solidFill>
                          <a:latin typeface="Calibri"/>
                          <a:ea typeface="+mn-ea"/>
                          <a:cs typeface="+mn-cs"/>
                        </a:rPr>
                        <a:t>450000</a:t>
                      </a:r>
                    </a:p>
                  </a:txBody>
                  <a:tcPr marL="12700" marR="127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State</a:t>
                      </a:r>
                    </a:p>
                  </a:txBody>
                  <a:tcPr marL="8697" marR="8697"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one time activitiy</a:t>
                      </a:r>
                    </a:p>
                  </a:txBody>
                  <a:tcPr marL="8697" marR="8697"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93914">
                <a:tc>
                  <a:txBody>
                    <a:bodyPr/>
                    <a:lstStyle/>
                    <a:p>
                      <a:pPr algn="ctr" fontAlgn="ctr"/>
                      <a:r>
                        <a:rPr lang="en-US" sz="1200" b="0" i="0" u="none" strike="noStrike">
                          <a:solidFill>
                            <a:srgbClr val="000000"/>
                          </a:solidFill>
                          <a:latin typeface="Calibri"/>
                        </a:rPr>
                        <a:t>3</a:t>
                      </a:r>
                    </a:p>
                  </a:txBody>
                  <a:tcPr marL="8697" marR="8697"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latin typeface="Calibri"/>
                        </a:rPr>
                        <a:t>Color Coded Steps</a:t>
                      </a:r>
                    </a:p>
                  </a:txBody>
                  <a:tcPr marL="8697" marR="8697"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Calibri"/>
                        </a:rPr>
                        <a:t>4000</a:t>
                      </a:r>
                    </a:p>
                  </a:txBody>
                  <a:tcPr marL="8697" marR="8697"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Calibri"/>
                        </a:rPr>
                        <a:t>50</a:t>
                      </a:r>
                    </a:p>
                  </a:txBody>
                  <a:tcPr marL="8697" marR="8697"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Calibri"/>
                        </a:rPr>
                        <a:t>200000</a:t>
                      </a:r>
                    </a:p>
                  </a:txBody>
                  <a:tcPr marL="8697" marR="8697"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State</a:t>
                      </a:r>
                    </a:p>
                  </a:txBody>
                  <a:tcPr marL="8697" marR="8697"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one time activitiy</a:t>
                      </a:r>
                    </a:p>
                  </a:txBody>
                  <a:tcPr marL="8697" marR="8697"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93915">
                <a:tc>
                  <a:txBody>
                    <a:bodyPr/>
                    <a:lstStyle/>
                    <a:p>
                      <a:pPr algn="ctr" fontAlgn="ctr"/>
                      <a:r>
                        <a:rPr lang="en-US" sz="1200" b="0" i="0" u="none" strike="noStrike">
                          <a:solidFill>
                            <a:srgbClr val="000000"/>
                          </a:solidFill>
                          <a:latin typeface="Calibri"/>
                        </a:rPr>
                        <a:t>4</a:t>
                      </a:r>
                    </a:p>
                  </a:txBody>
                  <a:tcPr marL="8697" marR="8697"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latin typeface="Calibri"/>
                        </a:rPr>
                        <a:t>Signage</a:t>
                      </a:r>
                    </a:p>
                  </a:txBody>
                  <a:tcPr marL="8697" marR="8697"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Calibri"/>
                        </a:rPr>
                        <a:t>-</a:t>
                      </a:r>
                    </a:p>
                  </a:txBody>
                  <a:tcPr marL="8697" marR="8697"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Calibri"/>
                        </a:rPr>
                        <a:t>200000</a:t>
                      </a:r>
                    </a:p>
                  </a:txBody>
                  <a:tcPr marL="8697" marR="8697"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Calibri"/>
                        </a:rPr>
                        <a:t>200000</a:t>
                      </a:r>
                    </a:p>
                  </a:txBody>
                  <a:tcPr marL="8697" marR="8697"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State</a:t>
                      </a:r>
                    </a:p>
                  </a:txBody>
                  <a:tcPr marL="8697" marR="8697"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one time activitiy</a:t>
                      </a:r>
                    </a:p>
                  </a:txBody>
                  <a:tcPr marL="8697" marR="8697"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15685">
                <a:tc>
                  <a:txBody>
                    <a:bodyPr/>
                    <a:lstStyle/>
                    <a:p>
                      <a:pPr algn="ctr" fontAlgn="ctr"/>
                      <a:r>
                        <a:rPr lang="en-US" sz="1200" b="0" i="0" u="none" strike="noStrike">
                          <a:solidFill>
                            <a:srgbClr val="000000"/>
                          </a:solidFill>
                          <a:latin typeface="Calibri"/>
                        </a:rPr>
                        <a:t>5</a:t>
                      </a:r>
                    </a:p>
                  </a:txBody>
                  <a:tcPr marL="8697" marR="8697"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latin typeface="Calibri"/>
                        </a:rPr>
                        <a:t>Planning of New OPD floor</a:t>
                      </a:r>
                    </a:p>
                  </a:txBody>
                  <a:tcPr marL="8697" marR="8697"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Calibri"/>
                        </a:rPr>
                        <a:t>-</a:t>
                      </a:r>
                    </a:p>
                  </a:txBody>
                  <a:tcPr marL="8697" marR="8697"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Calibri"/>
                        </a:rPr>
                        <a:t>20,00,000</a:t>
                      </a:r>
                    </a:p>
                  </a:txBody>
                  <a:tcPr marL="8697" marR="8697"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Calibri"/>
                        </a:rPr>
                        <a:t>2000000</a:t>
                      </a:r>
                    </a:p>
                  </a:txBody>
                  <a:tcPr marL="8697" marR="8697"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State</a:t>
                      </a:r>
                    </a:p>
                  </a:txBody>
                  <a:tcPr marL="8697" marR="8697"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one time activitiy</a:t>
                      </a:r>
                    </a:p>
                  </a:txBody>
                  <a:tcPr marL="8697" marR="8697"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04800">
                <a:tc>
                  <a:txBody>
                    <a:bodyPr/>
                    <a:lstStyle/>
                    <a:p>
                      <a:pPr algn="ctr" fontAlgn="ctr"/>
                      <a:r>
                        <a:rPr lang="en-US" sz="1200" b="0" i="0" u="none" strike="noStrike">
                          <a:solidFill>
                            <a:srgbClr val="000000"/>
                          </a:solidFill>
                          <a:latin typeface="Calibri"/>
                        </a:rPr>
                        <a:t>6</a:t>
                      </a:r>
                    </a:p>
                  </a:txBody>
                  <a:tcPr marL="8697" marR="8697"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latin typeface="Calibri"/>
                        </a:rPr>
                        <a:t>New Stair Case</a:t>
                      </a:r>
                    </a:p>
                  </a:txBody>
                  <a:tcPr marL="8697" marR="8697"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Calibri"/>
                        </a:rPr>
                        <a:t>1</a:t>
                      </a:r>
                    </a:p>
                  </a:txBody>
                  <a:tcPr marL="8697" marR="8697"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Calibri"/>
                        </a:rPr>
                        <a:t>50,00,000</a:t>
                      </a:r>
                    </a:p>
                  </a:txBody>
                  <a:tcPr marL="8697" marR="8697"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Calibri"/>
                        </a:rPr>
                        <a:t>5000000</a:t>
                      </a:r>
                    </a:p>
                  </a:txBody>
                  <a:tcPr marL="8697" marR="8697"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State</a:t>
                      </a:r>
                    </a:p>
                  </a:txBody>
                  <a:tcPr marL="8697" marR="8697"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one time activitiy</a:t>
                      </a:r>
                    </a:p>
                  </a:txBody>
                  <a:tcPr marL="8697" marR="8697"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15686">
                <a:tc>
                  <a:txBody>
                    <a:bodyPr/>
                    <a:lstStyle/>
                    <a:p>
                      <a:pPr algn="ctr" fontAlgn="ctr"/>
                      <a:r>
                        <a:rPr lang="en-US" sz="1200" b="0" i="0" u="none" strike="noStrike">
                          <a:solidFill>
                            <a:srgbClr val="000000"/>
                          </a:solidFill>
                          <a:latin typeface="Calibri"/>
                        </a:rPr>
                        <a:t>7</a:t>
                      </a:r>
                    </a:p>
                  </a:txBody>
                  <a:tcPr marL="8697" marR="8697"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latin typeface="Calibri"/>
                        </a:rPr>
                        <a:t>Extra Entrance</a:t>
                      </a:r>
                    </a:p>
                  </a:txBody>
                  <a:tcPr marL="8697" marR="8697"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ctr" fontAlgn="ctr"/>
                      <a:r>
                        <a:rPr lang="en-US" sz="1200" b="0" i="0" u="none" strike="noStrike" dirty="0">
                          <a:solidFill>
                            <a:srgbClr val="000000"/>
                          </a:solidFill>
                          <a:latin typeface="Calibri"/>
                        </a:rPr>
                        <a:t>No budget</a:t>
                      </a:r>
                    </a:p>
                  </a:txBody>
                  <a:tcPr marL="8697" marR="8697"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6221">
                <a:tc gridSpan="4">
                  <a:txBody>
                    <a:bodyPr/>
                    <a:lstStyle/>
                    <a:p>
                      <a:pPr algn="ctr" fontAlgn="ctr"/>
                      <a:r>
                        <a:rPr lang="en-US" sz="1600" b="1" i="0" u="none" strike="noStrike" dirty="0">
                          <a:solidFill>
                            <a:srgbClr val="000000"/>
                          </a:solidFill>
                          <a:latin typeface="Calibri"/>
                        </a:rPr>
                        <a:t>Total target</a:t>
                      </a:r>
                      <a:r>
                        <a:rPr lang="en-US" sz="1600" b="1" i="0" u="none" strike="noStrike" baseline="0" dirty="0">
                          <a:solidFill>
                            <a:srgbClr val="000000"/>
                          </a:solidFill>
                          <a:latin typeface="Calibri"/>
                        </a:rPr>
                        <a:t> </a:t>
                      </a:r>
                      <a:r>
                        <a:rPr lang="en-US" sz="1600" b="1" i="0" u="none" strike="noStrike" dirty="0">
                          <a:solidFill>
                            <a:srgbClr val="000000"/>
                          </a:solidFill>
                          <a:latin typeface="Calibri"/>
                        </a:rPr>
                        <a:t>for One Time Activity</a:t>
                      </a:r>
                    </a:p>
                  </a:txBody>
                  <a:tcPr marL="8697" marR="8697"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1600" b="1" i="0" u="none" strike="noStrike" dirty="0">
                          <a:solidFill>
                            <a:srgbClr val="000000"/>
                          </a:solidFill>
                          <a:latin typeface="Calibri"/>
                        </a:rPr>
                        <a:t>8075000</a:t>
                      </a:r>
                    </a:p>
                  </a:txBody>
                  <a:tcPr marL="8697" marR="8697"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gridSpan="2">
                  <a:txBody>
                    <a:bodyPr/>
                    <a:lstStyle/>
                    <a:p>
                      <a:pPr algn="ctr" fontAlgn="ctr"/>
                      <a:r>
                        <a:rPr lang="en-US" sz="1200" b="1" i="0" u="none" strike="noStrike">
                          <a:solidFill>
                            <a:srgbClr val="000000"/>
                          </a:solidFill>
                          <a:latin typeface="Calibri"/>
                        </a:rPr>
                        <a:t> </a:t>
                      </a:r>
                    </a:p>
                  </a:txBody>
                  <a:tcPr marL="8697" marR="8697"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hMerge="1">
                  <a:txBody>
                    <a:bodyPr/>
                    <a:lstStyle/>
                    <a:p>
                      <a:endParaRPr lang="en-US"/>
                    </a:p>
                  </a:txBody>
                  <a:tcPr/>
                </a:tc>
                <a:extLst>
                  <a:ext uri="{0D108BD9-81ED-4DB2-BD59-A6C34878D82A}">
                    <a16:rowId xmlns:a16="http://schemas.microsoft.com/office/drawing/2014/main" val="10009"/>
                  </a:ext>
                </a:extLst>
              </a:tr>
              <a:tr h="250021">
                <a:tc gridSpan="7">
                  <a:txBody>
                    <a:bodyPr/>
                    <a:lstStyle/>
                    <a:p>
                      <a:pPr algn="ctr" fontAlgn="ctr"/>
                      <a:r>
                        <a:rPr lang="en-US" sz="1600" b="1" i="0" u="none" strike="noStrike" dirty="0">
                          <a:solidFill>
                            <a:srgbClr val="000000"/>
                          </a:solidFill>
                          <a:latin typeface="Calibri"/>
                        </a:rPr>
                        <a:t>HR Budget </a:t>
                      </a:r>
                    </a:p>
                  </a:txBody>
                  <a:tcPr marL="8697" marR="8697"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342472">
                <a:tc>
                  <a:txBody>
                    <a:bodyPr/>
                    <a:lstStyle/>
                    <a:p>
                      <a:pPr algn="ctr" fontAlgn="ctr"/>
                      <a:r>
                        <a:rPr lang="en-US" sz="1400" b="0" i="0" u="none" strike="noStrike" dirty="0">
                          <a:solidFill>
                            <a:srgbClr val="000000"/>
                          </a:solidFill>
                          <a:latin typeface="Calibri"/>
                        </a:rPr>
                        <a:t>8</a:t>
                      </a:r>
                    </a:p>
                  </a:txBody>
                  <a:tcPr marL="8697" marR="8697"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rtl="0" eaLnBrk="1" fontAlgn="ctr" latinLnBrk="0" hangingPunct="1"/>
                      <a:r>
                        <a:rPr kumimoji="0" lang="en-US" sz="1400" b="1" i="0" u="none" strike="noStrike" kern="1200" dirty="0">
                          <a:solidFill>
                            <a:srgbClr val="000000"/>
                          </a:solidFill>
                          <a:latin typeface="Calibri"/>
                          <a:ea typeface="+mn-ea"/>
                          <a:cs typeface="+mn-cs"/>
                        </a:rPr>
                        <a:t>Extra PRO</a:t>
                      </a:r>
                    </a:p>
                  </a:txBody>
                  <a:tcPr marL="8697" marR="8697"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Calibri"/>
                        </a:rPr>
                        <a:t>3*12 (Month)</a:t>
                      </a:r>
                    </a:p>
                  </a:txBody>
                  <a:tcPr marL="8697" marR="8697"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Calibri"/>
                        </a:rPr>
                        <a:t>20000/- person/month</a:t>
                      </a:r>
                    </a:p>
                  </a:txBody>
                  <a:tcPr marL="8697" marR="8697"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Calibri"/>
                        </a:rPr>
                        <a:t>720000</a:t>
                      </a:r>
                    </a:p>
                  </a:txBody>
                  <a:tcPr marL="8697" marR="8697"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Calibri"/>
                        </a:rPr>
                        <a:t>State</a:t>
                      </a:r>
                    </a:p>
                  </a:txBody>
                  <a:tcPr marL="8697" marR="8697"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Calibri"/>
                        </a:rPr>
                        <a:t>Annual Budget</a:t>
                      </a:r>
                    </a:p>
                  </a:txBody>
                  <a:tcPr marL="8697" marR="8697"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42472">
                <a:tc>
                  <a:txBody>
                    <a:bodyPr/>
                    <a:lstStyle/>
                    <a:p>
                      <a:pPr algn="ctr" fontAlgn="ctr"/>
                      <a:r>
                        <a:rPr lang="en-US" sz="1400" b="0" i="0" u="none" strike="noStrike" dirty="0">
                          <a:solidFill>
                            <a:srgbClr val="000000"/>
                          </a:solidFill>
                          <a:latin typeface="Calibri"/>
                        </a:rPr>
                        <a:t>9</a:t>
                      </a:r>
                    </a:p>
                  </a:txBody>
                  <a:tcPr marL="8697" marR="8697"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rtl="0" eaLnBrk="1" fontAlgn="ctr" latinLnBrk="0" hangingPunct="1"/>
                      <a:r>
                        <a:rPr kumimoji="0" lang="en-US" sz="1400" b="1" i="0" u="none" strike="noStrike" kern="1200" dirty="0">
                          <a:solidFill>
                            <a:srgbClr val="000000"/>
                          </a:solidFill>
                          <a:latin typeface="Calibri"/>
                          <a:ea typeface="+mn-ea"/>
                          <a:cs typeface="+mn-cs"/>
                        </a:rPr>
                        <a:t>Extra Support Staff</a:t>
                      </a:r>
                    </a:p>
                  </a:txBody>
                  <a:tcPr marL="8697" marR="8697"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Calibri"/>
                        </a:rPr>
                        <a:t>6*12 (Month)</a:t>
                      </a:r>
                    </a:p>
                  </a:txBody>
                  <a:tcPr marL="8697" marR="8697"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Calibri"/>
                        </a:rPr>
                        <a:t>11000/- person/month</a:t>
                      </a:r>
                    </a:p>
                  </a:txBody>
                  <a:tcPr marL="8697" marR="8697"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Calibri"/>
                        </a:rPr>
                        <a:t>792000</a:t>
                      </a:r>
                    </a:p>
                  </a:txBody>
                  <a:tcPr marL="8697" marR="8697"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Calibri"/>
                        </a:rPr>
                        <a:t>State</a:t>
                      </a:r>
                    </a:p>
                  </a:txBody>
                  <a:tcPr marL="8697" marR="8697"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Calibri"/>
                        </a:rPr>
                        <a:t>Annual Budget</a:t>
                      </a:r>
                    </a:p>
                  </a:txBody>
                  <a:tcPr marL="8697" marR="8697"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416909">
                <a:tc>
                  <a:txBody>
                    <a:bodyPr/>
                    <a:lstStyle/>
                    <a:p>
                      <a:pPr algn="ctr" fontAlgn="ctr"/>
                      <a:r>
                        <a:rPr lang="en-US" sz="1400" b="0" i="0" u="none" strike="noStrike" dirty="0">
                          <a:solidFill>
                            <a:srgbClr val="000000"/>
                          </a:solidFill>
                          <a:latin typeface="Calibri"/>
                        </a:rPr>
                        <a:t>10</a:t>
                      </a:r>
                    </a:p>
                  </a:txBody>
                  <a:tcPr marL="8697" marR="8697"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rtl="0" eaLnBrk="1" fontAlgn="ctr" latinLnBrk="0" hangingPunct="1"/>
                      <a:r>
                        <a:rPr kumimoji="0" lang="en-US" sz="1400" b="1" i="0" u="none" strike="noStrike" kern="1200" dirty="0">
                          <a:solidFill>
                            <a:srgbClr val="000000"/>
                          </a:solidFill>
                          <a:latin typeface="Calibri"/>
                          <a:ea typeface="+mn-ea"/>
                          <a:cs typeface="+mn-cs"/>
                        </a:rPr>
                        <a:t>GDMOs Doctors</a:t>
                      </a:r>
                    </a:p>
                  </a:txBody>
                  <a:tcPr marL="8697" marR="8697"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Calibri"/>
                        </a:rPr>
                        <a:t>3*12 (Month)</a:t>
                      </a:r>
                    </a:p>
                  </a:txBody>
                  <a:tcPr marL="8697" marR="8697"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Calibri"/>
                        </a:rPr>
                        <a:t>60000/- person/month</a:t>
                      </a:r>
                    </a:p>
                  </a:txBody>
                  <a:tcPr marL="8697" marR="8697"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Calibri"/>
                        </a:rPr>
                        <a:t>2160000</a:t>
                      </a:r>
                    </a:p>
                  </a:txBody>
                  <a:tcPr marL="8697" marR="8697"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Calibri"/>
                        </a:rPr>
                        <a:t>State</a:t>
                      </a:r>
                    </a:p>
                  </a:txBody>
                  <a:tcPr marL="8697" marR="8697"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Calibri"/>
                        </a:rPr>
                        <a:t>Annual</a:t>
                      </a:r>
                      <a:r>
                        <a:rPr lang="en-US" sz="1400" b="0" i="0" u="none" strike="noStrike" baseline="0" dirty="0">
                          <a:solidFill>
                            <a:srgbClr val="000000"/>
                          </a:solidFill>
                          <a:latin typeface="Calibri"/>
                        </a:rPr>
                        <a:t> Budget</a:t>
                      </a:r>
                      <a:endParaRPr lang="en-US" sz="1400" b="0" i="0" u="none" strike="noStrike" dirty="0">
                        <a:solidFill>
                          <a:srgbClr val="000000"/>
                        </a:solidFill>
                        <a:latin typeface="Calibri"/>
                      </a:endParaRPr>
                    </a:p>
                  </a:txBody>
                  <a:tcPr marL="8697" marR="8697"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416909">
                <a:tc>
                  <a:txBody>
                    <a:bodyPr/>
                    <a:lstStyle/>
                    <a:p>
                      <a:pPr algn="ctr" fontAlgn="ctr"/>
                      <a:r>
                        <a:rPr lang="en-US" sz="1400" b="0" i="0" u="none" strike="noStrike" dirty="0">
                          <a:solidFill>
                            <a:srgbClr val="000000"/>
                          </a:solidFill>
                          <a:latin typeface="Calibri"/>
                        </a:rPr>
                        <a:t>11</a:t>
                      </a:r>
                    </a:p>
                  </a:txBody>
                  <a:tcPr marL="8697" marR="8697"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rtl="0" eaLnBrk="1" fontAlgn="ctr" latinLnBrk="0" hangingPunct="1"/>
                      <a:r>
                        <a:rPr kumimoji="0" lang="en-US" sz="1400" b="1" i="0" u="none" strike="noStrike" kern="1200" dirty="0">
                          <a:solidFill>
                            <a:srgbClr val="000000"/>
                          </a:solidFill>
                          <a:latin typeface="Calibri"/>
                          <a:ea typeface="+mn-ea"/>
                          <a:cs typeface="+mn-cs"/>
                        </a:rPr>
                        <a:t>Specialist Doctors</a:t>
                      </a:r>
                    </a:p>
                  </a:txBody>
                  <a:tcPr marL="8697" marR="8697"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Calibri"/>
                        </a:rPr>
                        <a:t>3*12 (Month)</a:t>
                      </a:r>
                    </a:p>
                  </a:txBody>
                  <a:tcPr marL="8697" marR="8697"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Calibri"/>
                        </a:rPr>
                        <a:t>100000/- person/month</a:t>
                      </a:r>
                    </a:p>
                  </a:txBody>
                  <a:tcPr marL="8697" marR="8697"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Calibri"/>
                        </a:rPr>
                        <a:t>3600000</a:t>
                      </a:r>
                    </a:p>
                  </a:txBody>
                  <a:tcPr marL="8697" marR="8697"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Calibri"/>
                        </a:rPr>
                        <a:t>NHM</a:t>
                      </a:r>
                    </a:p>
                  </a:txBody>
                  <a:tcPr marL="8697" marR="8697"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Calibri"/>
                        </a:rPr>
                        <a:t>Annual</a:t>
                      </a:r>
                      <a:r>
                        <a:rPr lang="en-US" sz="1400" b="0" i="0" u="none" strike="noStrike" baseline="0" dirty="0">
                          <a:solidFill>
                            <a:srgbClr val="000000"/>
                          </a:solidFill>
                          <a:latin typeface="Calibri"/>
                        </a:rPr>
                        <a:t> Budget</a:t>
                      </a:r>
                      <a:endParaRPr lang="en-US" sz="1400" b="0" i="0" u="none" strike="noStrike" dirty="0">
                        <a:solidFill>
                          <a:srgbClr val="000000"/>
                        </a:solidFill>
                        <a:latin typeface="Calibri"/>
                      </a:endParaRPr>
                    </a:p>
                  </a:txBody>
                  <a:tcPr marL="8697" marR="8697"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309872">
                <a:tc>
                  <a:txBody>
                    <a:bodyPr/>
                    <a:lstStyle/>
                    <a:p>
                      <a:pPr algn="ctr" fontAlgn="ctr"/>
                      <a:r>
                        <a:rPr lang="en-US" sz="1400" b="0" i="0" u="none" strike="noStrike" dirty="0">
                          <a:solidFill>
                            <a:srgbClr val="000000"/>
                          </a:solidFill>
                          <a:latin typeface="Calibri"/>
                        </a:rPr>
                        <a:t>12</a:t>
                      </a:r>
                    </a:p>
                  </a:txBody>
                  <a:tcPr marL="8697" marR="8697"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rtl="0" eaLnBrk="1" fontAlgn="ctr" latinLnBrk="0" hangingPunct="1"/>
                      <a:r>
                        <a:rPr kumimoji="0" lang="en-US" sz="1400" b="1" i="0" u="none" strike="noStrike" kern="1200" dirty="0">
                          <a:solidFill>
                            <a:srgbClr val="000000"/>
                          </a:solidFill>
                          <a:latin typeface="Calibri"/>
                          <a:ea typeface="+mn-ea"/>
                          <a:cs typeface="+mn-cs"/>
                        </a:rPr>
                        <a:t>Miscellaneous</a:t>
                      </a:r>
                    </a:p>
                  </a:txBody>
                  <a:tcPr marL="8697" marR="8697"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Calibri"/>
                        </a:rPr>
                        <a:t>-</a:t>
                      </a:r>
                    </a:p>
                  </a:txBody>
                  <a:tcPr marL="8697" marR="8697"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Calibri"/>
                        </a:rPr>
                        <a:t>-</a:t>
                      </a:r>
                    </a:p>
                  </a:txBody>
                  <a:tcPr marL="8697" marR="8697"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Calibri"/>
                        </a:rPr>
                        <a:t>200000</a:t>
                      </a:r>
                    </a:p>
                  </a:txBody>
                  <a:tcPr marL="8697" marR="8697"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Calibri"/>
                        </a:rPr>
                        <a:t>RKS/State</a:t>
                      </a:r>
                    </a:p>
                  </a:txBody>
                  <a:tcPr marL="8697" marR="8697"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Calibri"/>
                        </a:rPr>
                        <a:t>Annual Budget</a:t>
                      </a:r>
                    </a:p>
                  </a:txBody>
                  <a:tcPr marL="8697" marR="8697"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65415">
                <a:tc gridSpan="4">
                  <a:txBody>
                    <a:bodyPr/>
                    <a:lstStyle/>
                    <a:p>
                      <a:pPr algn="ctr" fontAlgn="ctr"/>
                      <a:r>
                        <a:rPr lang="en-US" sz="1800" b="1" i="0" u="none" strike="noStrike" dirty="0">
                          <a:solidFill>
                            <a:srgbClr val="000000"/>
                          </a:solidFill>
                          <a:latin typeface="Calibri"/>
                        </a:rPr>
                        <a:t>Total Annual Budget</a:t>
                      </a:r>
                    </a:p>
                  </a:txBody>
                  <a:tcPr marL="8697" marR="8697"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1800" b="1" i="0" u="none" strike="noStrike" dirty="0">
                          <a:solidFill>
                            <a:srgbClr val="000000"/>
                          </a:solidFill>
                          <a:latin typeface="Calibri"/>
                        </a:rPr>
                        <a:t>7472000</a:t>
                      </a:r>
                    </a:p>
                  </a:txBody>
                  <a:tcPr marL="8697" marR="8697"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gridSpan="2">
                  <a:txBody>
                    <a:bodyPr/>
                    <a:lstStyle/>
                    <a:p>
                      <a:pPr algn="ctr" fontAlgn="ctr"/>
                      <a:r>
                        <a:rPr lang="en-US" sz="1400" b="1" i="0" u="none" strike="noStrike" dirty="0">
                          <a:solidFill>
                            <a:srgbClr val="000000"/>
                          </a:solidFill>
                          <a:latin typeface="Calibri"/>
                        </a:rPr>
                        <a:t> </a:t>
                      </a:r>
                    </a:p>
                  </a:txBody>
                  <a:tcPr marL="8697" marR="8697"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hMerge="1">
                  <a:txBody>
                    <a:bodyPr/>
                    <a:lstStyle/>
                    <a:p>
                      <a:endParaRPr lang="en-US"/>
                    </a:p>
                  </a:txBody>
                  <a:tcPr/>
                </a:tc>
                <a:extLst>
                  <a:ext uri="{0D108BD9-81ED-4DB2-BD59-A6C34878D82A}">
                    <a16:rowId xmlns:a16="http://schemas.microsoft.com/office/drawing/2014/main" val="10016"/>
                  </a:ext>
                </a:extLst>
              </a:tr>
              <a:tr h="265415">
                <a:tc gridSpan="4">
                  <a:txBody>
                    <a:bodyPr/>
                    <a:lstStyle/>
                    <a:p>
                      <a:pPr algn="ctr" fontAlgn="ctr"/>
                      <a:r>
                        <a:rPr lang="en-US" sz="1800" b="1" i="0" u="none" strike="noStrike" dirty="0">
                          <a:solidFill>
                            <a:srgbClr val="000000"/>
                          </a:solidFill>
                          <a:latin typeface="Calibri"/>
                        </a:rPr>
                        <a:t>Grand Total </a:t>
                      </a:r>
                    </a:p>
                  </a:txBody>
                  <a:tcPr marL="8697" marR="8697"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1800" b="1" i="0" u="none" strike="noStrike" dirty="0">
                          <a:solidFill>
                            <a:srgbClr val="000000"/>
                          </a:solidFill>
                          <a:latin typeface="Calibri"/>
                        </a:rPr>
                        <a:t>15547000</a:t>
                      </a:r>
                    </a:p>
                  </a:txBody>
                  <a:tcPr marL="8697" marR="8697"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gridSpan="2">
                  <a:txBody>
                    <a:bodyPr/>
                    <a:lstStyle/>
                    <a:p>
                      <a:pPr algn="ctr" fontAlgn="ctr"/>
                      <a:r>
                        <a:rPr lang="en-US" sz="1400" b="0" i="0" u="none" strike="noStrike" dirty="0">
                          <a:solidFill>
                            <a:srgbClr val="000000"/>
                          </a:solidFill>
                          <a:latin typeface="Calibri"/>
                        </a:rPr>
                        <a:t> </a:t>
                      </a:r>
                    </a:p>
                  </a:txBody>
                  <a:tcPr marL="8697" marR="8697"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hMerge="1">
                  <a:txBody>
                    <a:bodyPr/>
                    <a:lstStyle/>
                    <a:p>
                      <a:endParaRPr lang="en-US"/>
                    </a:p>
                  </a:txBody>
                  <a:tcPr/>
                </a:tc>
                <a:extLst>
                  <a:ext uri="{0D108BD9-81ED-4DB2-BD59-A6C34878D82A}">
                    <a16:rowId xmlns:a16="http://schemas.microsoft.com/office/drawing/2014/main" val="10017"/>
                  </a:ext>
                </a:extLst>
              </a:tr>
            </a:tbl>
          </a:graphicData>
        </a:graphic>
      </p:graphicFrame>
      <p:sp>
        <p:nvSpPr>
          <p:cNvPr id="5" name="TextBox 4">
            <a:extLst>
              <a:ext uri="{FF2B5EF4-FFF2-40B4-BE49-F238E27FC236}">
                <a16:creationId xmlns:a16="http://schemas.microsoft.com/office/drawing/2014/main" id="{F4C43246-AC80-B681-2876-94C35B5D155C}"/>
              </a:ext>
            </a:extLst>
          </p:cNvPr>
          <p:cNvSpPr txBox="1"/>
          <p:nvPr/>
        </p:nvSpPr>
        <p:spPr>
          <a:xfrm>
            <a:off x="838200" y="6504691"/>
            <a:ext cx="10515600" cy="338554"/>
          </a:xfrm>
          <a:prstGeom prst="rect">
            <a:avLst/>
          </a:prstGeom>
          <a:noFill/>
        </p:spPr>
        <p:txBody>
          <a:bodyPr wrap="square" rtlCol="0">
            <a:spAutoFit/>
          </a:bodyPr>
          <a:lstStyle/>
          <a:p>
            <a:pPr algn="ctr"/>
            <a:r>
              <a:rPr lang="en-US" sz="1600" b="1" i="1" dirty="0">
                <a:solidFill>
                  <a:srgbClr val="002060"/>
                </a:solidFill>
              </a:rPr>
              <a:t>Public Health Leadership &amp; Management Training</a:t>
            </a:r>
            <a:endParaRPr lang="en-IN" sz="1600" b="1" i="1" dirty="0">
              <a:solidFill>
                <a:srgbClr val="00206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8000" y="304800"/>
            <a:ext cx="11379200" cy="1676400"/>
          </a:xfrm>
        </p:spPr>
        <p:txBody>
          <a:bodyPr vert="horz" lIns="91440" tIns="45720" rIns="91440" bIns="45720" rtlCol="0" anchor="ctr">
            <a:normAutofit/>
          </a:bodyPr>
          <a:lstStyle/>
          <a:p>
            <a:pPr lvl="0" algn="ctr"/>
            <a:r>
              <a:rPr lang="en-US" sz="4400" b="1" dirty="0">
                <a:solidFill>
                  <a:srgbClr val="00B0F0"/>
                </a:solidFill>
              </a:rPr>
              <a:t>GROUP RECOMMENDATIONS: </a:t>
            </a:r>
            <a:br>
              <a:rPr lang="en-US" b="1" dirty="0">
                <a:solidFill>
                  <a:srgbClr val="C00000"/>
                </a:solidFill>
              </a:rPr>
            </a:br>
            <a:r>
              <a:rPr lang="en-US" sz="3600" b="1" dirty="0">
                <a:solidFill>
                  <a:srgbClr val="C00000"/>
                </a:solidFill>
              </a:rPr>
              <a:t>PHASED MANNER: </a:t>
            </a:r>
            <a:br>
              <a:rPr lang="en-US" b="1" dirty="0">
                <a:solidFill>
                  <a:srgbClr val="C00000"/>
                </a:solidFill>
              </a:rPr>
            </a:br>
            <a:r>
              <a:rPr lang="en-US" sz="2700" b="1" dirty="0">
                <a:solidFill>
                  <a:srgbClr val="C00000"/>
                </a:solidFill>
              </a:rPr>
              <a:t>depending on sanction &amp; availability of funds.</a:t>
            </a:r>
            <a:r>
              <a:rPr lang="en-US" sz="3100" b="1" dirty="0">
                <a:solidFill>
                  <a:schemeClr val="accent2">
                    <a:lumMod val="50000"/>
                  </a:schemeClr>
                </a:solidFill>
              </a:rPr>
              <a:t> </a:t>
            </a:r>
            <a:r>
              <a:rPr lang="en-US" sz="2200" b="1" dirty="0">
                <a:solidFill>
                  <a:schemeClr val="accent2">
                    <a:lumMod val="50000"/>
                  </a:schemeClr>
                </a:solidFill>
              </a:rPr>
              <a:t>(they can also be </a:t>
            </a:r>
            <a:r>
              <a:rPr lang="en-US" sz="2200" b="1" dirty="0">
                <a:solidFill>
                  <a:schemeClr val="accent2">
                    <a:lumMod val="50000"/>
                  </a:schemeClr>
                </a:solidFill>
                <a:latin typeface="+mn-lt"/>
              </a:rPr>
              <a:t>simultaneous)</a:t>
            </a:r>
            <a:endParaRPr lang="en-US" b="1" dirty="0">
              <a:solidFill>
                <a:srgbClr val="C00000"/>
              </a:solidFill>
            </a:endParaRPr>
          </a:p>
        </p:txBody>
      </p:sp>
      <p:sp>
        <p:nvSpPr>
          <p:cNvPr id="7" name="Rectangle 6"/>
          <p:cNvSpPr/>
          <p:nvPr/>
        </p:nvSpPr>
        <p:spPr>
          <a:xfrm>
            <a:off x="304800" y="2133601"/>
            <a:ext cx="11582400" cy="3508653"/>
          </a:xfrm>
          <a:prstGeom prst="rect">
            <a:avLst/>
          </a:prstGeom>
        </p:spPr>
        <p:txBody>
          <a:bodyPr wrap="square">
            <a:spAutoFit/>
          </a:bodyPr>
          <a:lstStyle/>
          <a:p>
            <a:pPr marL="465138" indent="-465138" algn="ctr"/>
            <a:r>
              <a:rPr lang="en-US" sz="2800" b="1" dirty="0">
                <a:solidFill>
                  <a:srgbClr val="C00000"/>
                </a:solidFill>
              </a:rPr>
              <a:t>PHASE 1</a:t>
            </a:r>
          </a:p>
          <a:p>
            <a:pPr marL="465138" indent="-465138" algn="ctr"/>
            <a:r>
              <a:rPr lang="en-US" sz="1600" b="1" dirty="0">
                <a:solidFill>
                  <a:srgbClr val="C00000"/>
                </a:solidFill>
              </a:rPr>
              <a:t>NO EXTRA BUDGET SANCTIONED OR MINIMAL BUDGET FROM RKS</a:t>
            </a:r>
          </a:p>
          <a:p>
            <a:pPr marL="465138" indent="-465138" algn="just">
              <a:buFont typeface="Arial" pitchFamily="34" charset="0"/>
              <a:buChar char="•"/>
            </a:pPr>
            <a:r>
              <a:rPr lang="en-US" b="1" dirty="0">
                <a:solidFill>
                  <a:schemeClr val="accent2">
                    <a:lumMod val="50000"/>
                  </a:schemeClr>
                </a:solidFill>
              </a:rPr>
              <a:t>START SEPERATE ENTRANCE FOR DISTRICT WOMEN HOSPITAL.</a:t>
            </a:r>
          </a:p>
          <a:p>
            <a:pPr marL="465138" indent="-465138" algn="just">
              <a:buFont typeface="Arial" pitchFamily="34" charset="0"/>
              <a:buChar char="•"/>
            </a:pPr>
            <a:r>
              <a:rPr lang="en-US" b="1" dirty="0">
                <a:solidFill>
                  <a:schemeClr val="accent2">
                    <a:lumMod val="50000"/>
                  </a:schemeClr>
                </a:solidFill>
              </a:rPr>
              <a:t>COLOR CODED FOOT STEPS.</a:t>
            </a:r>
          </a:p>
          <a:p>
            <a:pPr marL="465138" indent="-465138" algn="just">
              <a:buFont typeface="Arial" pitchFamily="34" charset="0"/>
              <a:buChar char="•"/>
            </a:pPr>
            <a:r>
              <a:rPr lang="en-US" b="1" dirty="0">
                <a:solidFill>
                  <a:schemeClr val="accent2">
                    <a:lumMod val="50000"/>
                  </a:schemeClr>
                </a:solidFill>
              </a:rPr>
              <a:t>PROPERLY VISIBLE SIGNAGES.</a:t>
            </a:r>
          </a:p>
          <a:p>
            <a:pPr marL="465138" indent="-465138" algn="just">
              <a:buFont typeface="Arial" pitchFamily="34" charset="0"/>
              <a:buChar char="•"/>
            </a:pPr>
            <a:r>
              <a:rPr lang="en-US" b="1" dirty="0">
                <a:solidFill>
                  <a:schemeClr val="accent2">
                    <a:lumMod val="50000"/>
                  </a:schemeClr>
                </a:solidFill>
              </a:rPr>
              <a:t>04 UNDER UTILZED ROOMS AROUND THE REGISTRATION AREA CAN BE RE-ALLIGNED TO INCREASE OPDs WITH HIGHER FOOT FALLS (</a:t>
            </a:r>
            <a:r>
              <a:rPr lang="en-US" b="1" dirty="0" err="1">
                <a:solidFill>
                  <a:schemeClr val="accent2">
                    <a:lumMod val="50000"/>
                  </a:schemeClr>
                </a:solidFill>
              </a:rPr>
              <a:t>eg</a:t>
            </a:r>
            <a:r>
              <a:rPr lang="en-US" b="1" dirty="0">
                <a:solidFill>
                  <a:schemeClr val="accent2">
                    <a:lumMod val="50000"/>
                  </a:schemeClr>
                </a:solidFill>
              </a:rPr>
              <a:t>. Medicine/pediatrics)</a:t>
            </a:r>
          </a:p>
          <a:p>
            <a:pPr marL="465138" indent="-465138" algn="just">
              <a:buFont typeface="Arial" pitchFamily="34" charset="0"/>
              <a:buChar char="•"/>
            </a:pPr>
            <a:r>
              <a:rPr lang="en-US" b="1" dirty="0">
                <a:solidFill>
                  <a:schemeClr val="accent2">
                    <a:lumMod val="50000"/>
                  </a:schemeClr>
                </a:solidFill>
              </a:rPr>
              <a:t>PROPER NUMBERING OF EXISTING OPD ROOMS.</a:t>
            </a:r>
          </a:p>
          <a:p>
            <a:pPr marL="465138" indent="-465138" algn="just">
              <a:buFont typeface="Arial" pitchFamily="34" charset="0"/>
              <a:buChar char="•"/>
            </a:pPr>
            <a:r>
              <a:rPr lang="en-US" b="1" dirty="0">
                <a:solidFill>
                  <a:schemeClr val="accent2">
                    <a:lumMod val="50000"/>
                  </a:schemeClr>
                </a:solidFill>
              </a:rPr>
              <a:t>UTILISING MAXIMUM WINDOW PERIOD FOR OPD SERVICES.</a:t>
            </a:r>
          </a:p>
          <a:p>
            <a:pPr marL="465138" indent="-465138" algn="ctr"/>
            <a:r>
              <a:rPr lang="en-US" sz="2800" b="1" dirty="0">
                <a:solidFill>
                  <a:srgbClr val="C00000"/>
                </a:solidFill>
              </a:rPr>
              <a:t>RESULT </a:t>
            </a:r>
          </a:p>
          <a:p>
            <a:pPr marL="465138" indent="-465138" algn="just">
              <a:buFont typeface="Arial" pitchFamily="34" charset="0"/>
              <a:buChar char="•"/>
            </a:pPr>
            <a:r>
              <a:rPr lang="en-US" sz="2400" b="1" dirty="0">
                <a:solidFill>
                  <a:srgbClr val="00B0F0"/>
                </a:solidFill>
              </a:rPr>
              <a:t>THESE MEASURES WILL REDUCE THE WAITING PERIOD BY </a:t>
            </a:r>
            <a:r>
              <a:rPr lang="en-US" sz="2400" b="1" dirty="0">
                <a:solidFill>
                  <a:srgbClr val="C00000"/>
                </a:solidFill>
              </a:rPr>
              <a:t>“10 to 12 MIN. APROX”</a:t>
            </a:r>
          </a:p>
        </p:txBody>
      </p:sp>
      <p:sp>
        <p:nvSpPr>
          <p:cNvPr id="4" name="TextBox 3">
            <a:extLst>
              <a:ext uri="{FF2B5EF4-FFF2-40B4-BE49-F238E27FC236}">
                <a16:creationId xmlns:a16="http://schemas.microsoft.com/office/drawing/2014/main" id="{F4C43246-AC80-B681-2876-94C35B5D155C}"/>
              </a:ext>
            </a:extLst>
          </p:cNvPr>
          <p:cNvSpPr txBox="1"/>
          <p:nvPr/>
        </p:nvSpPr>
        <p:spPr>
          <a:xfrm>
            <a:off x="838200" y="6417603"/>
            <a:ext cx="10515600" cy="338554"/>
          </a:xfrm>
          <a:prstGeom prst="rect">
            <a:avLst/>
          </a:prstGeom>
          <a:noFill/>
        </p:spPr>
        <p:txBody>
          <a:bodyPr wrap="square" rtlCol="0">
            <a:spAutoFit/>
          </a:bodyPr>
          <a:lstStyle/>
          <a:p>
            <a:pPr algn="ctr"/>
            <a:r>
              <a:rPr lang="en-US" sz="1600" b="1" i="1" dirty="0">
                <a:solidFill>
                  <a:srgbClr val="002060"/>
                </a:solidFill>
              </a:rPr>
              <a:t>Public Health Leadership &amp; Management Training</a:t>
            </a:r>
            <a:endParaRPr lang="en-IN" sz="1600" b="1" i="1" dirty="0">
              <a:solidFill>
                <a:srgbClr val="00206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783134"/>
            <a:ext cx="11379200" cy="4893647"/>
          </a:xfrm>
          <a:prstGeom prst="rect">
            <a:avLst/>
          </a:prstGeom>
        </p:spPr>
        <p:txBody>
          <a:bodyPr wrap="square">
            <a:spAutoFit/>
          </a:bodyPr>
          <a:lstStyle/>
          <a:p>
            <a:pPr marL="465138" indent="-465138" algn="ctr"/>
            <a:r>
              <a:rPr lang="en-US" sz="2800" b="1" dirty="0">
                <a:solidFill>
                  <a:srgbClr val="C00000"/>
                </a:solidFill>
              </a:rPr>
              <a:t>PHASE 2A </a:t>
            </a:r>
          </a:p>
          <a:p>
            <a:pPr marL="465138" indent="-465138" algn="ctr"/>
            <a:r>
              <a:rPr lang="en-US" b="1" dirty="0">
                <a:solidFill>
                  <a:srgbClr val="C00000"/>
                </a:solidFill>
              </a:rPr>
              <a:t>BUDGET UTILIZED FROM RKS OR KAYAKALP</a:t>
            </a:r>
          </a:p>
          <a:p>
            <a:pPr marL="465138" indent="-465138" algn="just">
              <a:buFont typeface="Arial" pitchFamily="34" charset="0"/>
              <a:buChar char="•"/>
            </a:pPr>
            <a:r>
              <a:rPr lang="en-US" b="1" dirty="0">
                <a:solidFill>
                  <a:schemeClr val="accent2">
                    <a:lumMod val="50000"/>
                  </a:schemeClr>
                </a:solidFill>
              </a:rPr>
              <a:t>INCREASING REIGSTRATION COUNTERS &amp; </a:t>
            </a:r>
            <a:r>
              <a:rPr lang="en-US" b="1" dirty="0" err="1">
                <a:solidFill>
                  <a:schemeClr val="accent2">
                    <a:lumMod val="50000"/>
                  </a:schemeClr>
                </a:solidFill>
              </a:rPr>
              <a:t>PROs.</a:t>
            </a:r>
            <a:endParaRPr lang="en-US" b="1" dirty="0">
              <a:solidFill>
                <a:schemeClr val="accent2">
                  <a:lumMod val="50000"/>
                </a:schemeClr>
              </a:solidFill>
            </a:endParaRPr>
          </a:p>
          <a:p>
            <a:pPr marL="465138" indent="-465138" algn="just">
              <a:buFont typeface="Arial" pitchFamily="34" charset="0"/>
              <a:buChar char="•"/>
            </a:pPr>
            <a:r>
              <a:rPr lang="en-US" b="1" dirty="0">
                <a:solidFill>
                  <a:schemeClr val="accent2">
                    <a:lumMod val="50000"/>
                  </a:schemeClr>
                </a:solidFill>
              </a:rPr>
              <a:t>GOOD PA SYSTEM IN PLACE.</a:t>
            </a:r>
          </a:p>
          <a:p>
            <a:pPr marL="465138" indent="-465138" algn="just">
              <a:buFont typeface="Arial" pitchFamily="34" charset="0"/>
              <a:buChar char="•"/>
            </a:pPr>
            <a:r>
              <a:rPr lang="en-US" b="1" dirty="0">
                <a:solidFill>
                  <a:schemeClr val="accent2">
                    <a:lumMod val="50000"/>
                  </a:schemeClr>
                </a:solidFill>
              </a:rPr>
              <a:t>CONVERTING LARGE UNUSED TOILETS NEAR THE REGISTRATION AREA INTO OPD / CONSULATION ROOMS.</a:t>
            </a:r>
          </a:p>
          <a:p>
            <a:pPr marL="465138" indent="-465138" algn="just">
              <a:buFont typeface="Arial" pitchFamily="34" charset="0"/>
              <a:buChar char="•"/>
            </a:pPr>
            <a:endParaRPr lang="en-US" sz="1000" b="1" dirty="0">
              <a:solidFill>
                <a:schemeClr val="accent2">
                  <a:lumMod val="50000"/>
                </a:schemeClr>
              </a:solidFill>
            </a:endParaRPr>
          </a:p>
          <a:p>
            <a:pPr marL="465138" indent="-465138" algn="ctr"/>
            <a:r>
              <a:rPr lang="en-US" sz="2800" b="1" dirty="0">
                <a:solidFill>
                  <a:srgbClr val="C00000"/>
                </a:solidFill>
              </a:rPr>
              <a:t>PHASE 2B </a:t>
            </a:r>
          </a:p>
          <a:p>
            <a:pPr marL="465138" indent="-465138" algn="ctr"/>
            <a:r>
              <a:rPr lang="en-US" b="1" dirty="0">
                <a:solidFill>
                  <a:srgbClr val="C00000"/>
                </a:solidFill>
              </a:rPr>
              <a:t>BRINGING OUT OPERATIONAL / BEHAVIOURAL CHANGES</a:t>
            </a:r>
          </a:p>
          <a:p>
            <a:pPr marL="465138" indent="-465138" algn="just">
              <a:buFont typeface="Arial" pitchFamily="34" charset="0"/>
              <a:buChar char="•"/>
            </a:pPr>
            <a:r>
              <a:rPr lang="en-US" b="1" dirty="0">
                <a:solidFill>
                  <a:schemeClr val="accent2">
                    <a:lumMod val="50000"/>
                  </a:schemeClr>
                </a:solidFill>
              </a:rPr>
              <a:t>INCREASING TELEMEDICINE.</a:t>
            </a:r>
          </a:p>
          <a:p>
            <a:pPr marL="465138" indent="-465138" algn="just">
              <a:buFont typeface="Arial" pitchFamily="34" charset="0"/>
              <a:buChar char="•"/>
            </a:pPr>
            <a:r>
              <a:rPr lang="en-US" b="1" dirty="0">
                <a:solidFill>
                  <a:schemeClr val="accent2">
                    <a:lumMod val="50000"/>
                  </a:schemeClr>
                </a:solidFill>
              </a:rPr>
              <a:t>CREATING ABHA ID SO THAT PREVIOUS HEALTH DATA IS MADE EASILY AVAILABLE.</a:t>
            </a:r>
          </a:p>
          <a:p>
            <a:pPr marL="465138" indent="-465138" algn="just">
              <a:buFont typeface="Arial" pitchFamily="34" charset="0"/>
              <a:buChar char="•"/>
            </a:pPr>
            <a:r>
              <a:rPr lang="en-US" b="1" dirty="0">
                <a:solidFill>
                  <a:schemeClr val="accent2">
                    <a:lumMod val="50000"/>
                  </a:schemeClr>
                </a:solidFill>
              </a:rPr>
              <a:t>ONLINE APPOINTMENT SYSTEM.</a:t>
            </a:r>
          </a:p>
          <a:p>
            <a:pPr marL="465138" indent="-465138" algn="just">
              <a:buFont typeface="Arial" pitchFamily="34" charset="0"/>
              <a:buChar char="•"/>
            </a:pPr>
            <a:r>
              <a:rPr lang="en-US" b="1" dirty="0">
                <a:solidFill>
                  <a:schemeClr val="accent2">
                    <a:lumMod val="50000"/>
                  </a:schemeClr>
                </a:solidFill>
              </a:rPr>
              <a:t>MAXIMUM UTILISATION OF SERVICES AT FRUs, CHCs &amp; PHCs.</a:t>
            </a:r>
          </a:p>
          <a:p>
            <a:pPr marL="465138" indent="-465138" algn="just">
              <a:buFont typeface="Arial" pitchFamily="34" charset="0"/>
              <a:buChar char="•"/>
            </a:pPr>
            <a:r>
              <a:rPr lang="en-US" b="1" dirty="0">
                <a:solidFill>
                  <a:schemeClr val="accent2">
                    <a:lumMod val="50000"/>
                  </a:schemeClr>
                </a:solidFill>
              </a:rPr>
              <a:t>MAXIMUM UTILISATION OF SERVICES OF CHOs AT HWC.</a:t>
            </a:r>
          </a:p>
          <a:p>
            <a:pPr marL="465138" indent="-465138" algn="ctr"/>
            <a:endParaRPr lang="en-US" b="1" dirty="0">
              <a:solidFill>
                <a:srgbClr val="C00000"/>
              </a:solidFill>
            </a:endParaRPr>
          </a:p>
          <a:p>
            <a:pPr marL="465138" indent="-465138" algn="ctr"/>
            <a:r>
              <a:rPr lang="en-US" sz="2800" b="1" dirty="0">
                <a:solidFill>
                  <a:srgbClr val="C00000"/>
                </a:solidFill>
              </a:rPr>
              <a:t>RESULTS</a:t>
            </a:r>
          </a:p>
          <a:p>
            <a:pPr marL="465138" indent="-465138" algn="just">
              <a:buFont typeface="Arial" pitchFamily="34" charset="0"/>
              <a:buChar char="•"/>
            </a:pPr>
            <a:r>
              <a:rPr lang="en-US" sz="2000" b="1" dirty="0">
                <a:solidFill>
                  <a:srgbClr val="00B0F0"/>
                </a:solidFill>
              </a:rPr>
              <a:t>THESE MEASURES TOGETHER WILL REDUCE THE WAITING PERIOD BY </a:t>
            </a:r>
            <a:r>
              <a:rPr lang="en-US" sz="2000" b="1" dirty="0">
                <a:solidFill>
                  <a:srgbClr val="C00000"/>
                </a:solidFill>
              </a:rPr>
              <a:t>“12 to 15 MIN. APROX ”</a:t>
            </a:r>
          </a:p>
        </p:txBody>
      </p:sp>
      <p:sp>
        <p:nvSpPr>
          <p:cNvPr id="3" name="Title 1"/>
          <p:cNvSpPr>
            <a:spLocks noGrp="1"/>
          </p:cNvSpPr>
          <p:nvPr>
            <p:ph type="ctrTitle"/>
          </p:nvPr>
        </p:nvSpPr>
        <p:spPr>
          <a:xfrm>
            <a:off x="406400" y="152400"/>
            <a:ext cx="11379200" cy="609600"/>
          </a:xfrm>
        </p:spPr>
        <p:txBody>
          <a:bodyPr vert="horz" lIns="91440" tIns="45720" rIns="91440" bIns="45720" rtlCol="0" anchor="ctr">
            <a:noAutofit/>
          </a:bodyPr>
          <a:lstStyle/>
          <a:p>
            <a:pPr lvl="0" algn="ctr"/>
            <a:r>
              <a:rPr lang="en-US" sz="4000" b="1" dirty="0">
                <a:solidFill>
                  <a:srgbClr val="00B0F0"/>
                </a:solidFill>
              </a:rPr>
              <a:t>GROUP RECOMMENDATIONS: </a:t>
            </a:r>
            <a:endParaRPr lang="en-US" b="1" dirty="0">
              <a:solidFill>
                <a:srgbClr val="C00000"/>
              </a:solidFill>
            </a:endParaRPr>
          </a:p>
        </p:txBody>
      </p:sp>
      <p:sp>
        <p:nvSpPr>
          <p:cNvPr id="4" name="TextBox 3">
            <a:extLst>
              <a:ext uri="{FF2B5EF4-FFF2-40B4-BE49-F238E27FC236}">
                <a16:creationId xmlns:a16="http://schemas.microsoft.com/office/drawing/2014/main" id="{F4C43246-AC80-B681-2876-94C35B5D155C}"/>
              </a:ext>
            </a:extLst>
          </p:cNvPr>
          <p:cNvSpPr txBox="1"/>
          <p:nvPr/>
        </p:nvSpPr>
        <p:spPr>
          <a:xfrm>
            <a:off x="838200" y="6417603"/>
            <a:ext cx="10515600" cy="338554"/>
          </a:xfrm>
          <a:prstGeom prst="rect">
            <a:avLst/>
          </a:prstGeom>
          <a:noFill/>
        </p:spPr>
        <p:txBody>
          <a:bodyPr wrap="square" rtlCol="0">
            <a:spAutoFit/>
          </a:bodyPr>
          <a:lstStyle/>
          <a:p>
            <a:pPr algn="ctr"/>
            <a:r>
              <a:rPr lang="en-US" sz="1600" b="1" i="1" dirty="0">
                <a:solidFill>
                  <a:srgbClr val="002060"/>
                </a:solidFill>
              </a:rPr>
              <a:t>Public Health Leadership &amp; Management Training</a:t>
            </a:r>
            <a:endParaRPr lang="en-IN" sz="1600" b="1" i="1" dirty="0">
              <a:solidFill>
                <a:srgbClr val="00206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937022"/>
            <a:ext cx="11379200" cy="5755422"/>
          </a:xfrm>
          <a:prstGeom prst="rect">
            <a:avLst/>
          </a:prstGeom>
        </p:spPr>
        <p:txBody>
          <a:bodyPr wrap="square">
            <a:spAutoFit/>
          </a:bodyPr>
          <a:lstStyle/>
          <a:p>
            <a:pPr marL="465138" indent="-465138" algn="ctr"/>
            <a:r>
              <a:rPr lang="en-US" sz="2800" b="1" dirty="0">
                <a:solidFill>
                  <a:srgbClr val="C00000"/>
                </a:solidFill>
              </a:rPr>
              <a:t>PHASE 3</a:t>
            </a:r>
          </a:p>
          <a:p>
            <a:pPr marL="465138" indent="-465138" algn="ctr"/>
            <a:r>
              <a:rPr lang="en-US" b="1" dirty="0">
                <a:solidFill>
                  <a:srgbClr val="C00000"/>
                </a:solidFill>
              </a:rPr>
              <a:t>BUDGET SANCTIONED AS PER DEMAND</a:t>
            </a:r>
          </a:p>
          <a:p>
            <a:pPr marL="465138" indent="-465138" algn="just">
              <a:buFont typeface="Arial" pitchFamily="34" charset="0"/>
              <a:buChar char="•"/>
            </a:pPr>
            <a:r>
              <a:rPr lang="en-US" sz="2000" b="1" dirty="0">
                <a:solidFill>
                  <a:schemeClr val="accent2">
                    <a:lumMod val="50000"/>
                  </a:schemeClr>
                </a:solidFill>
              </a:rPr>
              <a:t>BUDGET CAN BE USED FOR CONSTRUCTION OF ADDITIONAL ROOMS ON GROUND FLOOR.</a:t>
            </a:r>
          </a:p>
          <a:p>
            <a:pPr marL="465138" indent="-465138" algn="just">
              <a:buFont typeface="Arial" pitchFamily="34" charset="0"/>
              <a:buChar char="•"/>
            </a:pPr>
            <a:r>
              <a:rPr lang="en-US" sz="2000" b="1" dirty="0">
                <a:solidFill>
                  <a:schemeClr val="accent2">
                    <a:lumMod val="50000"/>
                  </a:schemeClr>
                </a:solidFill>
              </a:rPr>
              <a:t>REMODELING OF STAIR CASE. IF ALL THE OPDs ARE ON THE GROUND FLOOR, WE MAY NOT REQUIRE REMODELLING OF STAIRS, SO THIS DECISION CAN BE TAKEN AS PER THE ACTUAL NEED, TO ACHIEVE EFFECTIVE UTILIZATION OF BUDGET.</a:t>
            </a:r>
          </a:p>
          <a:p>
            <a:pPr marL="465138" indent="-465138" algn="just">
              <a:buFont typeface="Arial" pitchFamily="34" charset="0"/>
              <a:buChar char="•"/>
            </a:pPr>
            <a:r>
              <a:rPr lang="en-US" sz="2000" b="1" dirty="0">
                <a:solidFill>
                  <a:schemeClr val="accent2">
                    <a:lumMod val="50000"/>
                  </a:schemeClr>
                </a:solidFill>
              </a:rPr>
              <a:t>APPOINTMENT OF MORE JUNIOR DOCTORS. (GDMOs/EMOs)</a:t>
            </a:r>
          </a:p>
          <a:p>
            <a:pPr marL="465138" indent="-465138" algn="ctr"/>
            <a:endParaRPr lang="en-US" b="1" dirty="0">
              <a:solidFill>
                <a:srgbClr val="C00000"/>
              </a:solidFill>
            </a:endParaRPr>
          </a:p>
          <a:p>
            <a:pPr marL="465138" indent="-465138" algn="ctr"/>
            <a:r>
              <a:rPr lang="en-US" sz="4000" b="1" dirty="0">
                <a:solidFill>
                  <a:srgbClr val="C00000"/>
                </a:solidFill>
              </a:rPr>
              <a:t>RESULTS</a:t>
            </a:r>
          </a:p>
          <a:p>
            <a:pPr marL="465138" indent="-465138" algn="just">
              <a:buFont typeface="Arial" pitchFamily="34" charset="0"/>
              <a:buChar char="•"/>
            </a:pPr>
            <a:r>
              <a:rPr lang="en-US" sz="3200" b="1" i="1" cap="small" dirty="0">
                <a:solidFill>
                  <a:srgbClr val="00B0F0"/>
                </a:solidFill>
                <a:latin typeface="+mj-lt"/>
                <a:ea typeface="+mj-ea"/>
                <a:cs typeface="+mj-cs"/>
              </a:rPr>
              <a:t>WITH IMPLEMENTATION OF ALL MENTIONED MEASURES, WE EXPECT TO ACHIEVE THE DESIRED TARGET. i.e. REDUCE OUT PATIENT WAITING TIME IN DISTRICT HOSPITAL-ETAWAH FROM </a:t>
            </a:r>
            <a:r>
              <a:rPr lang="en-US" sz="3200" b="1" i="1" cap="small" dirty="0">
                <a:solidFill>
                  <a:srgbClr val="C00000"/>
                </a:solidFill>
                <a:latin typeface="+mj-lt"/>
                <a:ea typeface="+mj-ea"/>
                <a:cs typeface="+mj-cs"/>
              </a:rPr>
              <a:t>45min TO 25min</a:t>
            </a:r>
            <a:r>
              <a:rPr lang="en-US" sz="3200" b="1" i="1" cap="small" dirty="0">
                <a:solidFill>
                  <a:srgbClr val="00B0F0"/>
                </a:solidFill>
                <a:latin typeface="+mj-lt"/>
                <a:ea typeface="+mj-ea"/>
                <a:cs typeface="+mj-cs"/>
              </a:rPr>
              <a:t>.</a:t>
            </a:r>
          </a:p>
          <a:p>
            <a:pPr marL="465138" indent="-465138" algn="just">
              <a:buFont typeface="Arial" pitchFamily="34" charset="0"/>
              <a:buChar char="•"/>
            </a:pPr>
            <a:endParaRPr lang="en-US" b="1" dirty="0">
              <a:solidFill>
                <a:srgbClr val="C00000"/>
              </a:solidFill>
            </a:endParaRPr>
          </a:p>
          <a:p>
            <a:pPr marL="465138" indent="-465138" algn="just">
              <a:buFont typeface="Arial" pitchFamily="34" charset="0"/>
              <a:buChar char="•"/>
            </a:pPr>
            <a:endParaRPr lang="en-US" b="1" dirty="0">
              <a:solidFill>
                <a:schemeClr val="accent2">
                  <a:lumMod val="50000"/>
                </a:schemeClr>
              </a:solidFill>
            </a:endParaRPr>
          </a:p>
        </p:txBody>
      </p:sp>
      <p:sp>
        <p:nvSpPr>
          <p:cNvPr id="3" name="Title 1"/>
          <p:cNvSpPr>
            <a:spLocks noGrp="1"/>
          </p:cNvSpPr>
          <p:nvPr>
            <p:ph type="ctrTitle"/>
          </p:nvPr>
        </p:nvSpPr>
        <p:spPr>
          <a:xfrm>
            <a:off x="406400" y="152400"/>
            <a:ext cx="11379200" cy="609600"/>
          </a:xfrm>
        </p:spPr>
        <p:txBody>
          <a:bodyPr vert="horz" lIns="91440" tIns="45720" rIns="91440" bIns="45720" rtlCol="0" anchor="ctr">
            <a:noAutofit/>
          </a:bodyPr>
          <a:lstStyle/>
          <a:p>
            <a:pPr lvl="0" algn="ctr"/>
            <a:r>
              <a:rPr lang="en-US" sz="4000" b="1" dirty="0">
                <a:solidFill>
                  <a:srgbClr val="00B0F0"/>
                </a:solidFill>
              </a:rPr>
              <a:t>GROUP RECOMMENDATIONS: </a:t>
            </a:r>
            <a:endParaRPr lang="en-US" b="1" dirty="0">
              <a:solidFill>
                <a:srgbClr val="C00000"/>
              </a:solidFill>
            </a:endParaRPr>
          </a:p>
        </p:txBody>
      </p:sp>
      <p:sp>
        <p:nvSpPr>
          <p:cNvPr id="4" name="TextBox 3">
            <a:extLst>
              <a:ext uri="{FF2B5EF4-FFF2-40B4-BE49-F238E27FC236}">
                <a16:creationId xmlns:a16="http://schemas.microsoft.com/office/drawing/2014/main" id="{F4C43246-AC80-B681-2876-94C35B5D155C}"/>
              </a:ext>
            </a:extLst>
          </p:cNvPr>
          <p:cNvSpPr txBox="1"/>
          <p:nvPr/>
        </p:nvSpPr>
        <p:spPr>
          <a:xfrm>
            <a:off x="838200" y="6417603"/>
            <a:ext cx="10515600" cy="338554"/>
          </a:xfrm>
          <a:prstGeom prst="rect">
            <a:avLst/>
          </a:prstGeom>
          <a:noFill/>
        </p:spPr>
        <p:txBody>
          <a:bodyPr wrap="square" rtlCol="0">
            <a:spAutoFit/>
          </a:bodyPr>
          <a:lstStyle/>
          <a:p>
            <a:pPr algn="ctr"/>
            <a:r>
              <a:rPr lang="en-US" sz="1600" b="1" i="1" dirty="0">
                <a:solidFill>
                  <a:srgbClr val="002060"/>
                </a:solidFill>
              </a:rPr>
              <a:t>Public Health Leadership &amp; Management Training</a:t>
            </a:r>
            <a:endParaRPr lang="en-IN" sz="1600" b="1" i="1" dirty="0">
              <a:solidFill>
                <a:srgbClr val="00206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556658"/>
            <a:ext cx="9042400" cy="2797628"/>
          </a:xfrm>
        </p:spPr>
        <p:txBody>
          <a:bodyPr vert="horz" lIns="91440" tIns="45720" rIns="91440" bIns="45720" rtlCol="0" anchor="ctr">
            <a:normAutofit/>
          </a:bodyPr>
          <a:lstStyle/>
          <a:p>
            <a:pPr lvl="0"/>
            <a:r>
              <a:rPr lang="en-US" sz="4800" b="1" i="1" dirty="0">
                <a:solidFill>
                  <a:srgbClr val="00B0F0"/>
                </a:solidFill>
              </a:rPr>
              <a:t>GUIDANCE FROM SENIORS AND SUGGESTIONS FROM COLLEAGUES ARE WELCOME.</a:t>
            </a:r>
          </a:p>
        </p:txBody>
      </p:sp>
      <p:sp>
        <p:nvSpPr>
          <p:cNvPr id="4" name="Rectangle 3"/>
          <p:cNvSpPr/>
          <p:nvPr/>
        </p:nvSpPr>
        <p:spPr>
          <a:xfrm>
            <a:off x="3236685" y="4702629"/>
            <a:ext cx="7518400" cy="830997"/>
          </a:xfrm>
          <a:prstGeom prst="rect">
            <a:avLst/>
          </a:prstGeom>
        </p:spPr>
        <p:txBody>
          <a:bodyPr wrap="square">
            <a:spAutoFit/>
          </a:bodyPr>
          <a:lstStyle/>
          <a:p>
            <a:pPr algn="r"/>
            <a:r>
              <a:rPr lang="en-US" sz="4800" b="1" dirty="0">
                <a:solidFill>
                  <a:srgbClr val="C00000"/>
                </a:solidFill>
              </a:rPr>
              <a:t>THANKS.....!</a:t>
            </a:r>
          </a:p>
        </p:txBody>
      </p:sp>
      <p:sp>
        <p:nvSpPr>
          <p:cNvPr id="5" name="TextBox 4">
            <a:extLst>
              <a:ext uri="{FF2B5EF4-FFF2-40B4-BE49-F238E27FC236}">
                <a16:creationId xmlns:a16="http://schemas.microsoft.com/office/drawing/2014/main" id="{F4C43246-AC80-B681-2876-94C35B5D155C}"/>
              </a:ext>
            </a:extLst>
          </p:cNvPr>
          <p:cNvSpPr txBox="1"/>
          <p:nvPr/>
        </p:nvSpPr>
        <p:spPr>
          <a:xfrm>
            <a:off x="838200" y="6417603"/>
            <a:ext cx="10515600" cy="338554"/>
          </a:xfrm>
          <a:prstGeom prst="rect">
            <a:avLst/>
          </a:prstGeom>
          <a:noFill/>
        </p:spPr>
        <p:txBody>
          <a:bodyPr wrap="square" rtlCol="0">
            <a:spAutoFit/>
          </a:bodyPr>
          <a:lstStyle/>
          <a:p>
            <a:pPr algn="ctr"/>
            <a:r>
              <a:rPr lang="en-US" sz="1600" b="1" i="1" dirty="0">
                <a:solidFill>
                  <a:srgbClr val="002060"/>
                </a:solidFill>
              </a:rPr>
              <a:t>Public Health Leadership &amp; Management Training</a:t>
            </a:r>
            <a:endParaRPr lang="en-IN" sz="1600" b="1" i="1" dirty="0">
              <a:solidFill>
                <a:srgbClr val="002060"/>
              </a:solidFill>
            </a:endParaRPr>
          </a:p>
        </p:txBody>
      </p:sp>
      <p:pic>
        <p:nvPicPr>
          <p:cNvPr id="6" name="Picture 5" descr="Logo, company name&#10;&#10;Description automatically generated">
            <a:extLst>
              <a:ext uri="{FF2B5EF4-FFF2-40B4-BE49-F238E27FC236}">
                <a16:creationId xmlns:a16="http://schemas.microsoft.com/office/drawing/2014/main" id="{30492FAA-4A8C-2C78-64D9-B541398CC260}"/>
              </a:ext>
            </a:extLst>
          </p:cNvPr>
          <p:cNvPicPr>
            <a:picLocks noChangeAspect="1"/>
          </p:cNvPicPr>
          <p:nvPr/>
        </p:nvPicPr>
        <p:blipFill rotWithShape="1">
          <a:blip r:embed="rId2"/>
          <a:srcRect t="6283"/>
          <a:stretch/>
        </p:blipFill>
        <p:spPr>
          <a:xfrm>
            <a:off x="7586284" y="315419"/>
            <a:ext cx="941074" cy="872314"/>
          </a:xfrm>
          <a:prstGeom prst="rect">
            <a:avLst/>
          </a:prstGeom>
        </p:spPr>
      </p:pic>
      <p:pic>
        <p:nvPicPr>
          <p:cNvPr id="7" name="Picture 6">
            <a:extLst>
              <a:ext uri="{FF2B5EF4-FFF2-40B4-BE49-F238E27FC236}">
                <a16:creationId xmlns:a16="http://schemas.microsoft.com/office/drawing/2014/main" id="{E9D20BCA-3F2B-F20B-17BA-59EF13B88AB3}"/>
              </a:ext>
            </a:extLst>
          </p:cNvPr>
          <p:cNvPicPr>
            <a:picLocks noChangeAspect="1"/>
          </p:cNvPicPr>
          <p:nvPr/>
        </p:nvPicPr>
        <p:blipFill>
          <a:blip r:embed="rId3"/>
          <a:stretch>
            <a:fillRect/>
          </a:stretch>
        </p:blipFill>
        <p:spPr>
          <a:xfrm>
            <a:off x="3303021" y="133638"/>
            <a:ext cx="2792979" cy="1265196"/>
          </a:xfrm>
          <a:prstGeom prst="rect">
            <a:avLst/>
          </a:prstGeom>
        </p:spPr>
      </p:pic>
      <p:pic>
        <p:nvPicPr>
          <p:cNvPr id="8" name="Picture 7">
            <a:extLst>
              <a:ext uri="{FF2B5EF4-FFF2-40B4-BE49-F238E27FC236}">
                <a16:creationId xmlns:a16="http://schemas.microsoft.com/office/drawing/2014/main" id="{E8C2AAD8-1F34-F3CD-0B21-4477D6A34865}"/>
              </a:ext>
            </a:extLst>
          </p:cNvPr>
          <p:cNvPicPr>
            <a:picLocks noChangeAspect="1"/>
          </p:cNvPicPr>
          <p:nvPr/>
        </p:nvPicPr>
        <p:blipFill>
          <a:blip r:embed="rId4" cstate="print"/>
          <a:stretch>
            <a:fillRect/>
          </a:stretch>
        </p:blipFill>
        <p:spPr>
          <a:xfrm>
            <a:off x="894272" y="345579"/>
            <a:ext cx="914400" cy="760730"/>
          </a:xfrm>
          <a:prstGeom prst="rect">
            <a:avLst/>
          </a:prstGeom>
        </p:spPr>
      </p:pic>
      <p:pic>
        <p:nvPicPr>
          <p:cNvPr id="9" name="Picture 8" descr="Shape  Description automatically generated with low confidence">
            <a:extLst>
              <a:ext uri="{FF2B5EF4-FFF2-40B4-BE49-F238E27FC236}">
                <a16:creationId xmlns:a16="http://schemas.microsoft.com/office/drawing/2014/main" id="{B3C8C0FD-4CE3-11C0-5D06-3F12F029023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67615" y="340666"/>
            <a:ext cx="825955" cy="82595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9086" y="1251857"/>
            <a:ext cx="10286999" cy="4191000"/>
          </a:xfrm>
        </p:spPr>
        <p:txBody>
          <a:bodyPr anchor="ctr">
            <a:normAutofit/>
          </a:bodyPr>
          <a:lstStyle/>
          <a:p>
            <a:pPr algn="just"/>
            <a:r>
              <a:rPr lang="en-US" sz="5400" b="1" u="sng" dirty="0">
                <a:solidFill>
                  <a:srgbClr val="C00000"/>
                </a:solidFill>
              </a:rPr>
              <a:t>GAP</a:t>
            </a:r>
            <a:br>
              <a:rPr lang="en-US" sz="4000" b="1" u="sng" dirty="0">
                <a:solidFill>
                  <a:srgbClr val="C00000"/>
                </a:solidFill>
              </a:rPr>
            </a:br>
            <a:br>
              <a:rPr lang="en-US" sz="4000" dirty="0"/>
            </a:br>
            <a:r>
              <a:rPr lang="en-US" sz="4000" b="1" dirty="0">
                <a:solidFill>
                  <a:schemeClr val="accent2">
                    <a:lumMod val="50000"/>
                  </a:schemeClr>
                </a:solidFill>
              </a:rPr>
              <a:t>PRESENTLY THERE IS A GAP OF 35min IN WAITING PERIOD OF OPD PATIENTS.</a:t>
            </a:r>
          </a:p>
        </p:txBody>
      </p:sp>
      <p:sp>
        <p:nvSpPr>
          <p:cNvPr id="3" name="TextBox 2">
            <a:extLst>
              <a:ext uri="{FF2B5EF4-FFF2-40B4-BE49-F238E27FC236}">
                <a16:creationId xmlns:a16="http://schemas.microsoft.com/office/drawing/2014/main" id="{F4C43246-AC80-B681-2876-94C35B5D155C}"/>
              </a:ext>
            </a:extLst>
          </p:cNvPr>
          <p:cNvSpPr txBox="1"/>
          <p:nvPr/>
        </p:nvSpPr>
        <p:spPr>
          <a:xfrm>
            <a:off x="838200" y="6417603"/>
            <a:ext cx="10515600" cy="338554"/>
          </a:xfrm>
          <a:prstGeom prst="rect">
            <a:avLst/>
          </a:prstGeom>
          <a:noFill/>
        </p:spPr>
        <p:txBody>
          <a:bodyPr wrap="square" rtlCol="0">
            <a:spAutoFit/>
          </a:bodyPr>
          <a:lstStyle/>
          <a:p>
            <a:pPr algn="ctr"/>
            <a:r>
              <a:rPr lang="en-US" sz="1600" b="1" i="1" dirty="0">
                <a:solidFill>
                  <a:srgbClr val="002060"/>
                </a:solidFill>
              </a:rPr>
              <a:t>Public Health Leadership &amp; Management Training</a:t>
            </a:r>
            <a:endParaRPr lang="en-IN" sz="1600" b="1" i="1" dirty="0">
              <a:solidFill>
                <a:srgbClr val="002060"/>
              </a:solidFill>
            </a:endParaRPr>
          </a:p>
        </p:txBody>
      </p:sp>
      <p:pic>
        <p:nvPicPr>
          <p:cNvPr id="4" name="Picture 3" descr="Logo, company name&#10;&#10;Description automatically generated">
            <a:extLst>
              <a:ext uri="{FF2B5EF4-FFF2-40B4-BE49-F238E27FC236}">
                <a16:creationId xmlns:a16="http://schemas.microsoft.com/office/drawing/2014/main" id="{30492FAA-4A8C-2C78-64D9-B541398CC260}"/>
              </a:ext>
            </a:extLst>
          </p:cNvPr>
          <p:cNvPicPr>
            <a:picLocks noChangeAspect="1"/>
          </p:cNvPicPr>
          <p:nvPr/>
        </p:nvPicPr>
        <p:blipFill rotWithShape="1">
          <a:blip r:embed="rId2"/>
          <a:srcRect t="6283"/>
          <a:stretch/>
        </p:blipFill>
        <p:spPr>
          <a:xfrm>
            <a:off x="7586284" y="315419"/>
            <a:ext cx="941074" cy="872314"/>
          </a:xfrm>
          <a:prstGeom prst="rect">
            <a:avLst/>
          </a:prstGeom>
        </p:spPr>
      </p:pic>
      <p:pic>
        <p:nvPicPr>
          <p:cNvPr id="5" name="Picture 4">
            <a:extLst>
              <a:ext uri="{FF2B5EF4-FFF2-40B4-BE49-F238E27FC236}">
                <a16:creationId xmlns:a16="http://schemas.microsoft.com/office/drawing/2014/main" id="{E9D20BCA-3F2B-F20B-17BA-59EF13B88AB3}"/>
              </a:ext>
            </a:extLst>
          </p:cNvPr>
          <p:cNvPicPr>
            <a:picLocks noChangeAspect="1"/>
          </p:cNvPicPr>
          <p:nvPr/>
        </p:nvPicPr>
        <p:blipFill>
          <a:blip r:embed="rId3"/>
          <a:stretch>
            <a:fillRect/>
          </a:stretch>
        </p:blipFill>
        <p:spPr>
          <a:xfrm>
            <a:off x="3303021" y="133638"/>
            <a:ext cx="2792979" cy="1265196"/>
          </a:xfrm>
          <a:prstGeom prst="rect">
            <a:avLst/>
          </a:prstGeom>
        </p:spPr>
      </p:pic>
      <p:pic>
        <p:nvPicPr>
          <p:cNvPr id="6" name="Picture 5">
            <a:extLst>
              <a:ext uri="{FF2B5EF4-FFF2-40B4-BE49-F238E27FC236}">
                <a16:creationId xmlns:a16="http://schemas.microsoft.com/office/drawing/2014/main" id="{E8C2AAD8-1F34-F3CD-0B21-4477D6A34865}"/>
              </a:ext>
            </a:extLst>
          </p:cNvPr>
          <p:cNvPicPr>
            <a:picLocks noChangeAspect="1"/>
          </p:cNvPicPr>
          <p:nvPr/>
        </p:nvPicPr>
        <p:blipFill>
          <a:blip r:embed="rId4" cstate="print"/>
          <a:stretch>
            <a:fillRect/>
          </a:stretch>
        </p:blipFill>
        <p:spPr>
          <a:xfrm>
            <a:off x="894272" y="345579"/>
            <a:ext cx="914400" cy="760730"/>
          </a:xfrm>
          <a:prstGeom prst="rect">
            <a:avLst/>
          </a:prstGeom>
        </p:spPr>
      </p:pic>
      <p:pic>
        <p:nvPicPr>
          <p:cNvPr id="7" name="Picture 6" descr="Shape  Description automatically generated with low confidence">
            <a:extLst>
              <a:ext uri="{FF2B5EF4-FFF2-40B4-BE49-F238E27FC236}">
                <a16:creationId xmlns:a16="http://schemas.microsoft.com/office/drawing/2014/main" id="{B3C8C0FD-4CE3-11C0-5D06-3F12F029023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67615" y="340666"/>
            <a:ext cx="825955" cy="82595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8000" y="304800"/>
            <a:ext cx="11379200" cy="1143000"/>
          </a:xfrm>
        </p:spPr>
        <p:txBody>
          <a:bodyPr vert="horz" lIns="91440" tIns="45720" rIns="91440" bIns="45720" rtlCol="0" anchor="ctr">
            <a:noAutofit/>
          </a:bodyPr>
          <a:lstStyle/>
          <a:p>
            <a:pPr algn="ctr"/>
            <a:r>
              <a:rPr lang="en-US" sz="4400" b="1" dirty="0">
                <a:solidFill>
                  <a:srgbClr val="C00000"/>
                </a:solidFill>
              </a:rPr>
              <a:t>STUDY-DISTRICT HOSPITAL ETAWAH</a:t>
            </a:r>
            <a:br>
              <a:rPr lang="en-US" sz="7200" b="1" dirty="0">
                <a:solidFill>
                  <a:srgbClr val="C00000"/>
                </a:solidFill>
              </a:rPr>
            </a:br>
            <a:r>
              <a:rPr lang="en-US" sz="4000" b="1" dirty="0">
                <a:solidFill>
                  <a:srgbClr val="C00000"/>
                </a:solidFill>
              </a:rPr>
              <a:t>WORKLOAD AND RESOURCES</a:t>
            </a:r>
            <a:endParaRPr lang="en-US" sz="7200" b="1" dirty="0">
              <a:solidFill>
                <a:srgbClr val="C00000"/>
              </a:solidFill>
            </a:endParaRPr>
          </a:p>
        </p:txBody>
      </p:sp>
      <p:sp>
        <p:nvSpPr>
          <p:cNvPr id="5" name="Rectangle 4"/>
          <p:cNvSpPr/>
          <p:nvPr/>
        </p:nvSpPr>
        <p:spPr>
          <a:xfrm>
            <a:off x="587298" y="1628609"/>
            <a:ext cx="10474712" cy="4708981"/>
          </a:xfrm>
          <a:prstGeom prst="rect">
            <a:avLst/>
          </a:prstGeom>
        </p:spPr>
        <p:txBody>
          <a:bodyPr wrap="square">
            <a:spAutoFit/>
          </a:bodyPr>
          <a:lstStyle/>
          <a:p>
            <a:pPr algn="just"/>
            <a:r>
              <a:rPr lang="en-US" sz="2000" b="1" dirty="0">
                <a:solidFill>
                  <a:schemeClr val="accent2">
                    <a:lumMod val="50000"/>
                  </a:schemeClr>
                </a:solidFill>
              </a:rPr>
              <a:t>1.TOTAL PATIENTS - 	APPROX 1500  PER DAY</a:t>
            </a:r>
          </a:p>
          <a:p>
            <a:pPr algn="just"/>
            <a:r>
              <a:rPr lang="en-US" sz="2000" b="1" dirty="0">
                <a:solidFill>
                  <a:schemeClr val="accent2">
                    <a:lumMod val="50000"/>
                  </a:schemeClr>
                </a:solidFill>
              </a:rPr>
              <a:t>			- 1100 NEW AND 400 OLD PATIENTS</a:t>
            </a:r>
          </a:p>
          <a:p>
            <a:pPr algn="just"/>
            <a:endParaRPr lang="en-US" sz="2000" b="1" dirty="0">
              <a:solidFill>
                <a:schemeClr val="accent2">
                  <a:lumMod val="50000"/>
                </a:schemeClr>
              </a:solidFill>
            </a:endParaRPr>
          </a:p>
          <a:p>
            <a:pPr algn="just"/>
            <a:r>
              <a:rPr lang="en-US" sz="2000" b="1" dirty="0">
                <a:solidFill>
                  <a:schemeClr val="accent2">
                    <a:lumMod val="50000"/>
                  </a:schemeClr>
                </a:solidFill>
              </a:rPr>
              <a:t>2.TOTAL DOCTORS	- DOING OPD – 		13-SPECIALIST DOCTORS</a:t>
            </a:r>
          </a:p>
          <a:p>
            <a:pPr algn="just"/>
            <a:r>
              <a:rPr lang="en-US" sz="2000" b="1" dirty="0">
                <a:solidFill>
                  <a:schemeClr val="accent2">
                    <a:lumMod val="50000"/>
                  </a:schemeClr>
                </a:solidFill>
              </a:rPr>
              <a:t>						05-GDMO</a:t>
            </a:r>
          </a:p>
          <a:p>
            <a:pPr algn="just"/>
            <a:r>
              <a:rPr lang="en-US" sz="2000" b="1" dirty="0">
                <a:solidFill>
                  <a:schemeClr val="accent2">
                    <a:lumMod val="50000"/>
                  </a:schemeClr>
                </a:solidFill>
              </a:rPr>
              <a:t>			 			02-DENTAL</a:t>
            </a:r>
          </a:p>
          <a:p>
            <a:pPr algn="just"/>
            <a:r>
              <a:rPr lang="en-US" sz="2000" b="1" dirty="0">
                <a:solidFill>
                  <a:schemeClr val="accent2">
                    <a:lumMod val="50000"/>
                  </a:schemeClr>
                </a:solidFill>
              </a:rPr>
              <a:t>						02-AYUSH</a:t>
            </a:r>
          </a:p>
          <a:p>
            <a:pPr algn="just"/>
            <a:endParaRPr lang="en-US" sz="2000" b="1" dirty="0">
              <a:solidFill>
                <a:schemeClr val="accent2">
                  <a:lumMod val="50000"/>
                </a:schemeClr>
              </a:solidFill>
            </a:endParaRPr>
          </a:p>
          <a:p>
            <a:pPr algn="just"/>
            <a:r>
              <a:rPr lang="en-US" sz="2000" b="1" dirty="0">
                <a:solidFill>
                  <a:schemeClr val="accent2">
                    <a:lumMod val="50000"/>
                  </a:schemeClr>
                </a:solidFill>
              </a:rPr>
              <a:t>       		 	 NOT DOING OPD :- 	02 ANEASTHETIST</a:t>
            </a:r>
          </a:p>
          <a:p>
            <a:pPr algn="just"/>
            <a:r>
              <a:rPr lang="en-US" sz="2000" b="1" dirty="0">
                <a:solidFill>
                  <a:schemeClr val="accent2">
                    <a:lumMod val="50000"/>
                  </a:schemeClr>
                </a:solidFill>
              </a:rPr>
              <a:t>						01 RADIOLOGIST </a:t>
            </a:r>
          </a:p>
          <a:p>
            <a:pPr algn="just"/>
            <a:r>
              <a:rPr lang="en-US" sz="2000" b="1" dirty="0">
                <a:solidFill>
                  <a:schemeClr val="accent2">
                    <a:lumMod val="50000"/>
                  </a:schemeClr>
                </a:solidFill>
              </a:rPr>
              <a:t>			 			01 PATHALOGIST</a:t>
            </a:r>
          </a:p>
          <a:p>
            <a:pPr algn="just"/>
            <a:r>
              <a:rPr lang="en-US" sz="2000" b="1" dirty="0">
                <a:solidFill>
                  <a:schemeClr val="accent2">
                    <a:lumMod val="50000"/>
                  </a:schemeClr>
                </a:solidFill>
              </a:rPr>
              <a:t>			 			04 EMO</a:t>
            </a:r>
          </a:p>
          <a:p>
            <a:pPr marL="465138" indent="-465138" algn="just">
              <a:buFont typeface="Arial" pitchFamily="34" charset="0"/>
              <a:buChar char="•"/>
            </a:pPr>
            <a:endParaRPr lang="en-US" sz="2000" b="1" dirty="0">
              <a:solidFill>
                <a:schemeClr val="accent2">
                  <a:lumMod val="50000"/>
                </a:schemeClr>
              </a:solidFill>
            </a:endParaRPr>
          </a:p>
          <a:p>
            <a:pPr algn="just"/>
            <a:r>
              <a:rPr lang="en-US" sz="2000" b="1" dirty="0">
                <a:solidFill>
                  <a:schemeClr val="accent2">
                    <a:lumMod val="50000"/>
                  </a:schemeClr>
                </a:solidFill>
              </a:rPr>
              <a:t>3.REGISTRATION	-	COUNTERS 03 (COMPUTERISED)</a:t>
            </a:r>
          </a:p>
          <a:p>
            <a:pPr algn="just"/>
            <a:r>
              <a:rPr lang="en-US" sz="2000" b="1" dirty="0">
                <a:solidFill>
                  <a:schemeClr val="accent2">
                    <a:lumMod val="50000"/>
                  </a:schemeClr>
                </a:solidFill>
              </a:rPr>
              <a:t>			PRO-02</a:t>
            </a:r>
          </a:p>
        </p:txBody>
      </p:sp>
      <p:sp>
        <p:nvSpPr>
          <p:cNvPr id="4" name="TextBox 3">
            <a:extLst>
              <a:ext uri="{FF2B5EF4-FFF2-40B4-BE49-F238E27FC236}">
                <a16:creationId xmlns:a16="http://schemas.microsoft.com/office/drawing/2014/main" id="{F4C43246-AC80-B681-2876-94C35B5D155C}"/>
              </a:ext>
            </a:extLst>
          </p:cNvPr>
          <p:cNvSpPr txBox="1"/>
          <p:nvPr/>
        </p:nvSpPr>
        <p:spPr>
          <a:xfrm>
            <a:off x="838200" y="6417603"/>
            <a:ext cx="10515600" cy="338554"/>
          </a:xfrm>
          <a:prstGeom prst="rect">
            <a:avLst/>
          </a:prstGeom>
          <a:noFill/>
        </p:spPr>
        <p:txBody>
          <a:bodyPr wrap="square" rtlCol="0">
            <a:spAutoFit/>
          </a:bodyPr>
          <a:lstStyle/>
          <a:p>
            <a:pPr algn="ctr"/>
            <a:r>
              <a:rPr lang="en-US" sz="1600" b="1" i="1" dirty="0">
                <a:solidFill>
                  <a:srgbClr val="002060"/>
                </a:solidFill>
              </a:rPr>
              <a:t>Public Health Leadership &amp; Management Training</a:t>
            </a:r>
            <a:endParaRPr lang="en-IN" sz="1600" b="1" i="1" dirty="0">
              <a:solidFill>
                <a:srgbClr val="00206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8000" y="43544"/>
            <a:ext cx="11379200" cy="718457"/>
          </a:xfrm>
        </p:spPr>
        <p:txBody>
          <a:bodyPr vert="horz" lIns="91440" tIns="45720" rIns="91440" bIns="45720" rtlCol="0" anchor="ctr">
            <a:noAutofit/>
          </a:bodyPr>
          <a:lstStyle/>
          <a:p>
            <a:pPr lvl="0" algn="ctr"/>
            <a:r>
              <a:rPr lang="en-US" sz="4400" b="1" dirty="0">
                <a:solidFill>
                  <a:srgbClr val="C00000"/>
                </a:solidFill>
              </a:rPr>
              <a:t>AVERAGE PATIENT /  DAY / MONTH</a:t>
            </a:r>
          </a:p>
        </p:txBody>
      </p:sp>
      <p:sp>
        <p:nvSpPr>
          <p:cNvPr id="4" name="TextBox 3">
            <a:extLst>
              <a:ext uri="{FF2B5EF4-FFF2-40B4-BE49-F238E27FC236}">
                <a16:creationId xmlns:a16="http://schemas.microsoft.com/office/drawing/2014/main" id="{F4C43246-AC80-B681-2876-94C35B5D155C}"/>
              </a:ext>
            </a:extLst>
          </p:cNvPr>
          <p:cNvSpPr txBox="1"/>
          <p:nvPr/>
        </p:nvSpPr>
        <p:spPr>
          <a:xfrm>
            <a:off x="838200" y="6417603"/>
            <a:ext cx="10515600" cy="338554"/>
          </a:xfrm>
          <a:prstGeom prst="rect">
            <a:avLst/>
          </a:prstGeom>
          <a:noFill/>
        </p:spPr>
        <p:txBody>
          <a:bodyPr wrap="square" rtlCol="0">
            <a:spAutoFit/>
          </a:bodyPr>
          <a:lstStyle/>
          <a:p>
            <a:pPr algn="ctr"/>
            <a:r>
              <a:rPr lang="en-US" sz="1600" b="1" i="1" dirty="0">
                <a:solidFill>
                  <a:srgbClr val="002060"/>
                </a:solidFill>
              </a:rPr>
              <a:t>Public Health Leadership &amp; Management Training</a:t>
            </a:r>
            <a:endParaRPr lang="en-IN" sz="1600" b="1" i="1" dirty="0">
              <a:solidFill>
                <a:srgbClr val="002060"/>
              </a:solidFill>
            </a:endParaRPr>
          </a:p>
        </p:txBody>
      </p:sp>
      <p:pic>
        <p:nvPicPr>
          <p:cNvPr id="1026" name="Picture 2"/>
          <p:cNvPicPr>
            <a:picLocks noChangeAspect="1" noChangeArrowheads="1"/>
          </p:cNvPicPr>
          <p:nvPr/>
        </p:nvPicPr>
        <p:blipFill>
          <a:blip r:embed="rId2"/>
          <a:srcRect t="3427"/>
          <a:stretch>
            <a:fillRect/>
          </a:stretch>
        </p:blipFill>
        <p:spPr bwMode="auto">
          <a:xfrm>
            <a:off x="790349" y="849086"/>
            <a:ext cx="10783887" cy="5522005"/>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40000" y="115131"/>
            <a:ext cx="7213600" cy="533400"/>
          </a:xfrm>
        </p:spPr>
        <p:txBody>
          <a:bodyPr vert="horz" lIns="91440" tIns="45720" rIns="91440" bIns="45720" rtlCol="0" anchor="ctr">
            <a:noAutofit/>
          </a:bodyPr>
          <a:lstStyle/>
          <a:p>
            <a:pPr lvl="0" algn="ctr"/>
            <a:r>
              <a:rPr lang="en-US" sz="4800" b="1" dirty="0">
                <a:solidFill>
                  <a:srgbClr val="C00000"/>
                </a:solidFill>
              </a:rPr>
              <a:t>Fish Bone Analysis</a:t>
            </a:r>
            <a:endParaRPr lang="en-US" sz="4800" b="1" dirty="0">
              <a:solidFill>
                <a:srgbClr val="C00000"/>
              </a:solidFill>
              <a:latin typeface="Arial" pitchFamily="34" charset="0"/>
              <a:cs typeface="Arial" pitchFamily="34" charset="0"/>
            </a:endParaRPr>
          </a:p>
        </p:txBody>
      </p:sp>
      <p:sp>
        <p:nvSpPr>
          <p:cNvPr id="5" name="TextBox 4"/>
          <p:cNvSpPr txBox="1"/>
          <p:nvPr/>
        </p:nvSpPr>
        <p:spPr>
          <a:xfrm>
            <a:off x="101600" y="2921001"/>
            <a:ext cx="1625600" cy="830997"/>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600" b="1" dirty="0">
                <a:solidFill>
                  <a:srgbClr val="C00000"/>
                </a:solidFill>
                <a:latin typeface="Arial" pitchFamily="34" charset="0"/>
                <a:cs typeface="Arial" pitchFamily="34" charset="0"/>
              </a:rPr>
              <a:t>High Waiting Time for OPD Patients</a:t>
            </a:r>
            <a:endParaRPr lang="en-US" b="1" dirty="0">
              <a:solidFill>
                <a:srgbClr val="C00000"/>
              </a:solidFill>
              <a:latin typeface="Arial" pitchFamily="34" charset="0"/>
              <a:cs typeface="Arial" pitchFamily="34" charset="0"/>
            </a:endParaRPr>
          </a:p>
        </p:txBody>
      </p:sp>
      <p:cxnSp>
        <p:nvCxnSpPr>
          <p:cNvPr id="26" name="Straight Arrow Connector 25"/>
          <p:cNvCxnSpPr/>
          <p:nvPr/>
        </p:nvCxnSpPr>
        <p:spPr>
          <a:xfrm flipV="1">
            <a:off x="1727200" y="3505200"/>
            <a:ext cx="7721600" cy="25229"/>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62" name="Straight Arrow Connector 61"/>
          <p:cNvCxnSpPr/>
          <p:nvPr/>
        </p:nvCxnSpPr>
        <p:spPr>
          <a:xfrm rot="5400000" flipH="1" flipV="1">
            <a:off x="1684867" y="1058333"/>
            <a:ext cx="1981200" cy="1896533"/>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64" name="Straight Arrow Connector 63"/>
          <p:cNvCxnSpPr/>
          <p:nvPr/>
        </p:nvCxnSpPr>
        <p:spPr>
          <a:xfrm rot="5400000" flipH="1" flipV="1">
            <a:off x="4906433" y="1054100"/>
            <a:ext cx="2514600" cy="24384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66" name="Straight Arrow Connector 65"/>
          <p:cNvCxnSpPr/>
          <p:nvPr/>
        </p:nvCxnSpPr>
        <p:spPr>
          <a:xfrm rot="5400000" flipH="1" flipV="1">
            <a:off x="8657167" y="1316567"/>
            <a:ext cx="2362200" cy="206586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90" name="Straight Arrow Connector 89"/>
          <p:cNvCxnSpPr/>
          <p:nvPr/>
        </p:nvCxnSpPr>
        <p:spPr>
          <a:xfrm rot="16200000" flipH="1">
            <a:off x="8521700" y="3848100"/>
            <a:ext cx="2667000" cy="20320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92" name="Straight Arrow Connector 91"/>
          <p:cNvCxnSpPr/>
          <p:nvPr/>
        </p:nvCxnSpPr>
        <p:spPr>
          <a:xfrm rot="16200000" flipH="1">
            <a:off x="4648200" y="3860800"/>
            <a:ext cx="2590800" cy="19304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94" name="Straight Arrow Connector 93"/>
          <p:cNvCxnSpPr/>
          <p:nvPr/>
        </p:nvCxnSpPr>
        <p:spPr>
          <a:xfrm rot="16200000" flipH="1">
            <a:off x="1346200" y="4368800"/>
            <a:ext cx="2286000" cy="15240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98" name="TextBox 97"/>
          <p:cNvSpPr txBox="1"/>
          <p:nvPr/>
        </p:nvSpPr>
        <p:spPr>
          <a:xfrm>
            <a:off x="3759200" y="739001"/>
            <a:ext cx="2438400" cy="338554"/>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600" b="1" dirty="0">
                <a:solidFill>
                  <a:srgbClr val="C00000"/>
                </a:solidFill>
                <a:latin typeface="Arial" pitchFamily="34" charset="0"/>
                <a:cs typeface="Arial" pitchFamily="34" charset="0"/>
              </a:rPr>
              <a:t>Infra Structure</a:t>
            </a:r>
            <a:endParaRPr lang="en-US" b="1" dirty="0">
              <a:solidFill>
                <a:srgbClr val="C00000"/>
              </a:solidFill>
              <a:latin typeface="Arial" pitchFamily="34" charset="0"/>
              <a:cs typeface="Arial" pitchFamily="34" charset="0"/>
            </a:endParaRPr>
          </a:p>
        </p:txBody>
      </p:sp>
      <p:sp>
        <p:nvSpPr>
          <p:cNvPr id="100" name="TextBox 99"/>
          <p:cNvSpPr txBox="1"/>
          <p:nvPr/>
        </p:nvSpPr>
        <p:spPr>
          <a:xfrm>
            <a:off x="7518400" y="739001"/>
            <a:ext cx="1930400" cy="338554"/>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600" b="1" dirty="0">
                <a:solidFill>
                  <a:srgbClr val="C00000"/>
                </a:solidFill>
                <a:latin typeface="Arial" pitchFamily="34" charset="0"/>
                <a:cs typeface="Arial" pitchFamily="34" charset="0"/>
              </a:rPr>
              <a:t>People</a:t>
            </a:r>
            <a:endParaRPr lang="en-US" b="1" dirty="0">
              <a:solidFill>
                <a:srgbClr val="C00000"/>
              </a:solidFill>
              <a:latin typeface="Arial" pitchFamily="34" charset="0"/>
              <a:cs typeface="Arial" pitchFamily="34" charset="0"/>
            </a:endParaRPr>
          </a:p>
        </p:txBody>
      </p:sp>
      <p:sp>
        <p:nvSpPr>
          <p:cNvPr id="101" name="TextBox 100"/>
          <p:cNvSpPr txBox="1"/>
          <p:nvPr/>
        </p:nvSpPr>
        <p:spPr>
          <a:xfrm>
            <a:off x="10058400" y="739001"/>
            <a:ext cx="1930400" cy="338554"/>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600" b="1" dirty="0">
                <a:solidFill>
                  <a:srgbClr val="C00000"/>
                </a:solidFill>
                <a:latin typeface="Arial" pitchFamily="34" charset="0"/>
                <a:cs typeface="Arial" pitchFamily="34" charset="0"/>
              </a:rPr>
              <a:t>Policy</a:t>
            </a:r>
            <a:endParaRPr lang="en-US" b="1" dirty="0">
              <a:solidFill>
                <a:srgbClr val="C00000"/>
              </a:solidFill>
              <a:latin typeface="Arial" pitchFamily="34" charset="0"/>
              <a:cs typeface="Arial" pitchFamily="34" charset="0"/>
            </a:endParaRPr>
          </a:p>
        </p:txBody>
      </p:sp>
      <p:sp>
        <p:nvSpPr>
          <p:cNvPr id="102" name="TextBox 101"/>
          <p:cNvSpPr txBox="1"/>
          <p:nvPr/>
        </p:nvSpPr>
        <p:spPr>
          <a:xfrm>
            <a:off x="3352800" y="6350000"/>
            <a:ext cx="2641600" cy="338554"/>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600" b="1" dirty="0">
                <a:solidFill>
                  <a:srgbClr val="C00000"/>
                </a:solidFill>
                <a:latin typeface="Arial" pitchFamily="34" charset="0"/>
                <a:cs typeface="Arial" pitchFamily="34" charset="0"/>
              </a:rPr>
              <a:t>Human Resource</a:t>
            </a:r>
          </a:p>
        </p:txBody>
      </p:sp>
      <p:sp>
        <p:nvSpPr>
          <p:cNvPr id="103" name="TextBox 102"/>
          <p:cNvSpPr txBox="1"/>
          <p:nvPr/>
        </p:nvSpPr>
        <p:spPr>
          <a:xfrm>
            <a:off x="6807200" y="6350000"/>
            <a:ext cx="2235200" cy="338554"/>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600" b="1" dirty="0">
                <a:solidFill>
                  <a:srgbClr val="C00000"/>
                </a:solidFill>
                <a:latin typeface="Arial" pitchFamily="34" charset="0"/>
                <a:cs typeface="Arial" pitchFamily="34" charset="0"/>
              </a:rPr>
              <a:t>Procedure</a:t>
            </a:r>
          </a:p>
        </p:txBody>
      </p:sp>
      <p:sp>
        <p:nvSpPr>
          <p:cNvPr id="104" name="TextBox 103"/>
          <p:cNvSpPr txBox="1"/>
          <p:nvPr/>
        </p:nvSpPr>
        <p:spPr>
          <a:xfrm>
            <a:off x="9652000" y="6350000"/>
            <a:ext cx="2235200" cy="338554"/>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600" b="1" dirty="0">
                <a:solidFill>
                  <a:srgbClr val="C00000"/>
                </a:solidFill>
                <a:latin typeface="Arial" pitchFamily="34" charset="0"/>
                <a:cs typeface="Arial" pitchFamily="34" charset="0"/>
              </a:rPr>
              <a:t>Reports</a:t>
            </a:r>
          </a:p>
        </p:txBody>
      </p:sp>
      <p:sp>
        <p:nvSpPr>
          <p:cNvPr id="109" name="Rectangle 108"/>
          <p:cNvSpPr/>
          <p:nvPr/>
        </p:nvSpPr>
        <p:spPr>
          <a:xfrm>
            <a:off x="1778000" y="2921000"/>
            <a:ext cx="2946400" cy="600164"/>
          </a:xfrm>
          <a:prstGeom prst="rect">
            <a:avLst/>
          </a:prstGeom>
        </p:spPr>
        <p:txBody>
          <a:bodyPr wrap="square">
            <a:spAutoFit/>
          </a:bodyPr>
          <a:lstStyle/>
          <a:p>
            <a:pPr>
              <a:buFont typeface="Wingdings" pitchFamily="2" charset="2"/>
              <a:buChar char="v"/>
            </a:pPr>
            <a:r>
              <a:rPr lang="en-US" sz="1200" b="1" dirty="0">
                <a:latin typeface="Times New Roman" pitchFamily="18" charset="0"/>
                <a:cs typeface="Times New Roman" pitchFamily="18" charset="0"/>
              </a:rPr>
              <a:t>Help Desk  / Triage System</a:t>
            </a:r>
          </a:p>
          <a:p>
            <a:pPr marL="228600" lvl="0" indent="-228600">
              <a:buFont typeface="Arial" pitchFamily="34" charset="0"/>
              <a:buChar char="•"/>
            </a:pPr>
            <a:r>
              <a:rPr lang="en-US" sz="1050" dirty="0">
                <a:latin typeface="Times New Roman" pitchFamily="18" charset="0"/>
                <a:cs typeface="Times New Roman" pitchFamily="18" charset="0"/>
              </a:rPr>
              <a:t>Non Existing</a:t>
            </a:r>
          </a:p>
          <a:p>
            <a:pPr marL="228600" lvl="0" indent="-228600">
              <a:buFont typeface="Arial" pitchFamily="34" charset="0"/>
              <a:buChar char="•"/>
            </a:pPr>
            <a:r>
              <a:rPr lang="en-US" sz="1050" dirty="0">
                <a:latin typeface="Times New Roman" pitchFamily="18" charset="0"/>
                <a:cs typeface="Times New Roman" pitchFamily="18" charset="0"/>
              </a:rPr>
              <a:t>Inactive</a:t>
            </a:r>
          </a:p>
        </p:txBody>
      </p:sp>
      <p:sp>
        <p:nvSpPr>
          <p:cNvPr id="110" name="Rectangle 109"/>
          <p:cNvSpPr/>
          <p:nvPr/>
        </p:nvSpPr>
        <p:spPr>
          <a:xfrm>
            <a:off x="2387600" y="2216150"/>
            <a:ext cx="2743200" cy="784830"/>
          </a:xfrm>
          <a:prstGeom prst="rect">
            <a:avLst/>
          </a:prstGeom>
        </p:spPr>
        <p:txBody>
          <a:bodyPr wrap="square">
            <a:spAutoFit/>
          </a:bodyPr>
          <a:lstStyle/>
          <a:p>
            <a:pPr>
              <a:buFont typeface="Wingdings" pitchFamily="2" charset="2"/>
              <a:buChar char="v"/>
            </a:pPr>
            <a:r>
              <a:rPr lang="en-US" sz="1200" b="1" dirty="0">
                <a:latin typeface="Times New Roman" pitchFamily="18" charset="0"/>
                <a:cs typeface="Times New Roman" pitchFamily="18" charset="0"/>
              </a:rPr>
              <a:t>Registration Counters</a:t>
            </a:r>
          </a:p>
          <a:p>
            <a:pPr marL="400050" lvl="0" indent="-171450">
              <a:buFont typeface="Arial" pitchFamily="34" charset="0"/>
              <a:buChar char="•"/>
            </a:pPr>
            <a:r>
              <a:rPr lang="en-US" sz="1050" dirty="0">
                <a:latin typeface="Times New Roman" pitchFamily="18" charset="0"/>
                <a:cs typeface="Times New Roman" pitchFamily="18" charset="0"/>
              </a:rPr>
              <a:t>Less in Number</a:t>
            </a:r>
          </a:p>
          <a:p>
            <a:pPr marL="400050" lvl="0" indent="-171450">
              <a:buFont typeface="Arial" pitchFamily="34" charset="0"/>
              <a:buChar char="•"/>
            </a:pPr>
            <a:r>
              <a:rPr lang="en-US" sz="1050" dirty="0">
                <a:latin typeface="Times New Roman" pitchFamily="18" charset="0"/>
                <a:cs typeface="Times New Roman" pitchFamily="18" charset="0"/>
              </a:rPr>
              <a:t>Less No. of Equipments</a:t>
            </a:r>
          </a:p>
          <a:p>
            <a:pPr marL="400050" lvl="0" indent="-171450">
              <a:buFont typeface="Arial" pitchFamily="34" charset="0"/>
              <a:buChar char="•"/>
            </a:pPr>
            <a:r>
              <a:rPr lang="en-US" sz="1050" dirty="0">
                <a:latin typeface="Times New Roman" pitchFamily="18" charset="0"/>
                <a:cs typeface="Times New Roman" pitchFamily="18" charset="0"/>
              </a:rPr>
              <a:t>Computers &amp; Printers</a:t>
            </a:r>
          </a:p>
        </p:txBody>
      </p:sp>
      <p:sp>
        <p:nvSpPr>
          <p:cNvPr id="111" name="Rectangle 110"/>
          <p:cNvSpPr/>
          <p:nvPr/>
        </p:nvSpPr>
        <p:spPr>
          <a:xfrm>
            <a:off x="2882900" y="1654175"/>
            <a:ext cx="3556000" cy="600164"/>
          </a:xfrm>
          <a:prstGeom prst="rect">
            <a:avLst/>
          </a:prstGeom>
        </p:spPr>
        <p:txBody>
          <a:bodyPr wrap="square">
            <a:spAutoFit/>
          </a:bodyPr>
          <a:lstStyle/>
          <a:p>
            <a:pPr>
              <a:buFont typeface="Wingdings" pitchFamily="2" charset="2"/>
              <a:buChar char="v"/>
            </a:pPr>
            <a:r>
              <a:rPr lang="en-US" sz="1200" b="1" dirty="0">
                <a:latin typeface="Times New Roman" pitchFamily="18" charset="0"/>
                <a:cs typeface="Times New Roman" pitchFamily="18" charset="0"/>
              </a:rPr>
              <a:t>Online Registration System</a:t>
            </a:r>
          </a:p>
          <a:p>
            <a:pPr marL="400050" lvl="0" indent="-171450">
              <a:buFont typeface="Arial" pitchFamily="34" charset="0"/>
              <a:buChar char="•"/>
            </a:pPr>
            <a:r>
              <a:rPr lang="en-US" sz="1050" dirty="0">
                <a:latin typeface="Times New Roman" pitchFamily="18" charset="0"/>
                <a:cs typeface="Times New Roman" pitchFamily="18" charset="0"/>
              </a:rPr>
              <a:t>Non Existent</a:t>
            </a:r>
          </a:p>
          <a:p>
            <a:pPr marL="400050" lvl="0" indent="-171450">
              <a:buFont typeface="Arial" pitchFamily="34" charset="0"/>
              <a:buChar char="•"/>
            </a:pPr>
            <a:r>
              <a:rPr lang="en-US" sz="1050" dirty="0">
                <a:latin typeface="Times New Roman" pitchFamily="18" charset="0"/>
                <a:cs typeface="Times New Roman" pitchFamily="18" charset="0"/>
              </a:rPr>
              <a:t>Interrupted/Absent Internet Services</a:t>
            </a:r>
          </a:p>
        </p:txBody>
      </p:sp>
      <p:sp>
        <p:nvSpPr>
          <p:cNvPr id="112" name="Rectangle 111"/>
          <p:cNvSpPr/>
          <p:nvPr/>
        </p:nvSpPr>
        <p:spPr>
          <a:xfrm>
            <a:off x="3251200" y="1397001"/>
            <a:ext cx="3352800" cy="276999"/>
          </a:xfrm>
          <a:prstGeom prst="rect">
            <a:avLst/>
          </a:prstGeom>
        </p:spPr>
        <p:txBody>
          <a:bodyPr wrap="square">
            <a:spAutoFit/>
          </a:bodyPr>
          <a:lstStyle/>
          <a:p>
            <a:pPr>
              <a:buFont typeface="Wingdings" pitchFamily="2" charset="2"/>
              <a:buChar char="v"/>
            </a:pPr>
            <a:r>
              <a:rPr lang="en-US" sz="1200" b="1" dirty="0">
                <a:latin typeface="Times New Roman" pitchFamily="18" charset="0"/>
                <a:cs typeface="Times New Roman" pitchFamily="18" charset="0"/>
              </a:rPr>
              <a:t>Lack of Proper </a:t>
            </a:r>
            <a:r>
              <a:rPr lang="en-US" sz="1200" b="1" dirty="0" err="1">
                <a:latin typeface="Times New Roman" pitchFamily="18" charset="0"/>
                <a:cs typeface="Times New Roman" pitchFamily="18" charset="0"/>
              </a:rPr>
              <a:t>Signages</a:t>
            </a:r>
            <a:endParaRPr lang="en-US" sz="1200" b="1" dirty="0">
              <a:latin typeface="Times New Roman" pitchFamily="18" charset="0"/>
              <a:cs typeface="Times New Roman" pitchFamily="18" charset="0"/>
            </a:endParaRPr>
          </a:p>
        </p:txBody>
      </p:sp>
      <p:sp>
        <p:nvSpPr>
          <p:cNvPr id="113" name="Rectangle 112"/>
          <p:cNvSpPr/>
          <p:nvPr/>
        </p:nvSpPr>
        <p:spPr>
          <a:xfrm>
            <a:off x="3657600" y="1143001"/>
            <a:ext cx="3352800" cy="276999"/>
          </a:xfrm>
          <a:prstGeom prst="rect">
            <a:avLst/>
          </a:prstGeom>
        </p:spPr>
        <p:txBody>
          <a:bodyPr wrap="square">
            <a:spAutoFit/>
          </a:bodyPr>
          <a:lstStyle/>
          <a:p>
            <a:pPr>
              <a:buFont typeface="Wingdings" pitchFamily="2" charset="2"/>
              <a:buChar char="v"/>
            </a:pPr>
            <a:r>
              <a:rPr lang="en-US" sz="1200" b="1" dirty="0">
                <a:latin typeface="Times New Roman" pitchFamily="18" charset="0"/>
                <a:cs typeface="Times New Roman" pitchFamily="18" charset="0"/>
              </a:rPr>
              <a:t>No Actual Waiting Area.</a:t>
            </a:r>
          </a:p>
        </p:txBody>
      </p:sp>
      <p:sp>
        <p:nvSpPr>
          <p:cNvPr id="114" name="Rectangle 113"/>
          <p:cNvSpPr/>
          <p:nvPr/>
        </p:nvSpPr>
        <p:spPr>
          <a:xfrm>
            <a:off x="5689600" y="2844800"/>
            <a:ext cx="2743200" cy="438582"/>
          </a:xfrm>
          <a:prstGeom prst="rect">
            <a:avLst/>
          </a:prstGeom>
        </p:spPr>
        <p:txBody>
          <a:bodyPr wrap="square">
            <a:spAutoFit/>
          </a:bodyPr>
          <a:lstStyle/>
          <a:p>
            <a:pPr>
              <a:buFont typeface="Wingdings" pitchFamily="2" charset="2"/>
              <a:buChar char="v"/>
            </a:pPr>
            <a:r>
              <a:rPr lang="en-US" sz="1200" b="1" dirty="0">
                <a:latin typeface="Times New Roman" pitchFamily="18" charset="0"/>
                <a:cs typeface="Times New Roman" pitchFamily="18" charset="0"/>
              </a:rPr>
              <a:t>Patients </a:t>
            </a:r>
            <a:r>
              <a:rPr lang="en-US" sz="1200" b="1" dirty="0" err="1">
                <a:latin typeface="Times New Roman" pitchFamily="18" charset="0"/>
                <a:cs typeface="Times New Roman" pitchFamily="18" charset="0"/>
              </a:rPr>
              <a:t>Behaviour</a:t>
            </a:r>
            <a:r>
              <a:rPr lang="en-US" sz="1200" b="1" dirty="0">
                <a:latin typeface="Times New Roman" pitchFamily="18" charset="0"/>
                <a:cs typeface="Times New Roman" pitchFamily="18" charset="0"/>
              </a:rPr>
              <a:t> Issues</a:t>
            </a:r>
          </a:p>
          <a:p>
            <a:pPr marL="400050" lvl="0" indent="-171450">
              <a:buFont typeface="Arial" pitchFamily="34" charset="0"/>
              <a:buChar char="•"/>
            </a:pPr>
            <a:r>
              <a:rPr lang="en-US" sz="1050" dirty="0">
                <a:latin typeface="Times New Roman" pitchFamily="18" charset="0"/>
                <a:cs typeface="Times New Roman" pitchFamily="18" charset="0"/>
              </a:rPr>
              <a:t>Mind set to meet only senior doctor</a:t>
            </a:r>
          </a:p>
        </p:txBody>
      </p:sp>
      <p:sp>
        <p:nvSpPr>
          <p:cNvPr id="115" name="Rectangle 114"/>
          <p:cNvSpPr/>
          <p:nvPr/>
        </p:nvSpPr>
        <p:spPr>
          <a:xfrm>
            <a:off x="6197600" y="2159001"/>
            <a:ext cx="3860800" cy="461665"/>
          </a:xfrm>
          <a:prstGeom prst="rect">
            <a:avLst/>
          </a:prstGeom>
        </p:spPr>
        <p:txBody>
          <a:bodyPr wrap="square">
            <a:spAutoFit/>
          </a:bodyPr>
          <a:lstStyle/>
          <a:p>
            <a:pPr>
              <a:buFont typeface="Wingdings" pitchFamily="2" charset="2"/>
              <a:buChar char="v"/>
            </a:pPr>
            <a:r>
              <a:rPr lang="en-US" sz="1200" b="1" dirty="0">
                <a:latin typeface="Times New Roman" pitchFamily="18" charset="0"/>
                <a:cs typeface="Times New Roman" pitchFamily="18" charset="0"/>
              </a:rPr>
              <a:t>More than 80% Patients want to come in prime hours (Between 10-12 Noon)</a:t>
            </a:r>
          </a:p>
        </p:txBody>
      </p:sp>
      <p:sp>
        <p:nvSpPr>
          <p:cNvPr id="116" name="Rectangle 115"/>
          <p:cNvSpPr/>
          <p:nvPr/>
        </p:nvSpPr>
        <p:spPr>
          <a:xfrm>
            <a:off x="6705600" y="1701801"/>
            <a:ext cx="3352800" cy="276999"/>
          </a:xfrm>
          <a:prstGeom prst="rect">
            <a:avLst/>
          </a:prstGeom>
        </p:spPr>
        <p:txBody>
          <a:bodyPr wrap="square">
            <a:spAutoFit/>
          </a:bodyPr>
          <a:lstStyle/>
          <a:p>
            <a:pPr>
              <a:buFont typeface="Wingdings" pitchFamily="2" charset="2"/>
              <a:buChar char="v"/>
            </a:pPr>
            <a:r>
              <a:rPr lang="en-US" sz="1200" b="1" dirty="0">
                <a:latin typeface="Times New Roman" pitchFamily="18" charset="0"/>
                <a:cs typeface="Times New Roman" pitchFamily="18" charset="0"/>
              </a:rPr>
              <a:t>VIP Culture</a:t>
            </a:r>
          </a:p>
        </p:txBody>
      </p:sp>
      <p:sp>
        <p:nvSpPr>
          <p:cNvPr id="117" name="Rectangle 116"/>
          <p:cNvSpPr/>
          <p:nvPr/>
        </p:nvSpPr>
        <p:spPr>
          <a:xfrm>
            <a:off x="7112000" y="1244601"/>
            <a:ext cx="3352800" cy="276999"/>
          </a:xfrm>
          <a:prstGeom prst="rect">
            <a:avLst/>
          </a:prstGeom>
        </p:spPr>
        <p:txBody>
          <a:bodyPr wrap="square">
            <a:spAutoFit/>
          </a:bodyPr>
          <a:lstStyle/>
          <a:p>
            <a:pPr>
              <a:buFont typeface="Wingdings" pitchFamily="2" charset="2"/>
              <a:buChar char="v"/>
            </a:pPr>
            <a:r>
              <a:rPr lang="en-US" sz="1200" b="1" dirty="0">
                <a:latin typeface="Times New Roman" pitchFamily="18" charset="0"/>
                <a:cs typeface="Times New Roman" pitchFamily="18" charset="0"/>
              </a:rPr>
              <a:t>People with Nuisance Value</a:t>
            </a:r>
          </a:p>
        </p:txBody>
      </p:sp>
      <p:sp>
        <p:nvSpPr>
          <p:cNvPr id="118" name="Rectangle 117"/>
          <p:cNvSpPr/>
          <p:nvPr/>
        </p:nvSpPr>
        <p:spPr>
          <a:xfrm>
            <a:off x="9652000" y="2438400"/>
            <a:ext cx="2743200" cy="600164"/>
          </a:xfrm>
          <a:prstGeom prst="rect">
            <a:avLst/>
          </a:prstGeom>
        </p:spPr>
        <p:txBody>
          <a:bodyPr wrap="square">
            <a:spAutoFit/>
          </a:bodyPr>
          <a:lstStyle/>
          <a:p>
            <a:pPr>
              <a:buFont typeface="Wingdings" pitchFamily="2" charset="2"/>
              <a:buChar char="v"/>
            </a:pPr>
            <a:r>
              <a:rPr lang="en-US" sz="1200" b="1" dirty="0">
                <a:latin typeface="Times New Roman" pitchFamily="18" charset="0"/>
                <a:cs typeface="Times New Roman" pitchFamily="18" charset="0"/>
              </a:rPr>
              <a:t>SOP</a:t>
            </a:r>
          </a:p>
          <a:p>
            <a:pPr lvl="0">
              <a:buFont typeface="Arial" pitchFamily="34" charset="0"/>
              <a:buChar char="•"/>
            </a:pPr>
            <a:r>
              <a:rPr lang="en-US" sz="1050" dirty="0">
                <a:latin typeface="Times New Roman" pitchFamily="18" charset="0"/>
                <a:cs typeface="Times New Roman" pitchFamily="18" charset="0"/>
              </a:rPr>
              <a:t>No clear cut SOP for Patient</a:t>
            </a:r>
          </a:p>
          <a:p>
            <a:pPr lvl="0"/>
            <a:r>
              <a:rPr lang="en-US" sz="1050" dirty="0">
                <a:latin typeface="Times New Roman" pitchFamily="18" charset="0"/>
                <a:cs typeface="Times New Roman" pitchFamily="18" charset="0"/>
              </a:rPr>
              <a:t>Flow.</a:t>
            </a:r>
          </a:p>
        </p:txBody>
      </p:sp>
      <p:sp>
        <p:nvSpPr>
          <p:cNvPr id="119" name="Rectangle 118"/>
          <p:cNvSpPr/>
          <p:nvPr/>
        </p:nvSpPr>
        <p:spPr>
          <a:xfrm>
            <a:off x="10096501" y="1981201"/>
            <a:ext cx="1993900" cy="461665"/>
          </a:xfrm>
          <a:prstGeom prst="rect">
            <a:avLst/>
          </a:prstGeom>
        </p:spPr>
        <p:txBody>
          <a:bodyPr wrap="square">
            <a:spAutoFit/>
          </a:bodyPr>
          <a:lstStyle/>
          <a:p>
            <a:pPr>
              <a:buFont typeface="Wingdings" pitchFamily="2" charset="2"/>
              <a:buChar char="v"/>
            </a:pPr>
            <a:r>
              <a:rPr lang="en-US" sz="1200" b="1" dirty="0">
                <a:latin typeface="Times New Roman" pitchFamily="18" charset="0"/>
                <a:cs typeface="Times New Roman" pitchFamily="18" charset="0"/>
              </a:rPr>
              <a:t>No Guidelines to manage OPD Rush</a:t>
            </a:r>
          </a:p>
        </p:txBody>
      </p:sp>
      <p:sp>
        <p:nvSpPr>
          <p:cNvPr id="120" name="Rectangle 119"/>
          <p:cNvSpPr/>
          <p:nvPr/>
        </p:nvSpPr>
        <p:spPr>
          <a:xfrm>
            <a:off x="10668000" y="1295401"/>
            <a:ext cx="1422400" cy="461665"/>
          </a:xfrm>
          <a:prstGeom prst="rect">
            <a:avLst/>
          </a:prstGeom>
        </p:spPr>
        <p:txBody>
          <a:bodyPr wrap="square">
            <a:spAutoFit/>
          </a:bodyPr>
          <a:lstStyle/>
          <a:p>
            <a:pPr>
              <a:buFont typeface="Wingdings" pitchFamily="2" charset="2"/>
              <a:buChar char="v"/>
            </a:pPr>
            <a:r>
              <a:rPr lang="en-US" sz="1200" b="1" dirty="0">
                <a:latin typeface="Times New Roman" pitchFamily="18" charset="0"/>
                <a:cs typeface="Times New Roman" pitchFamily="18" charset="0"/>
              </a:rPr>
              <a:t>Non issue for Hospital </a:t>
            </a:r>
            <a:r>
              <a:rPr lang="en-US" sz="1200" b="1" dirty="0" err="1">
                <a:latin typeface="Times New Roman" pitchFamily="18" charset="0"/>
                <a:cs typeface="Times New Roman" pitchFamily="18" charset="0"/>
              </a:rPr>
              <a:t>incharge</a:t>
            </a:r>
            <a:endParaRPr lang="en-US" sz="1200" b="1" dirty="0">
              <a:latin typeface="Times New Roman" pitchFamily="18" charset="0"/>
              <a:cs typeface="Times New Roman" pitchFamily="18" charset="0"/>
            </a:endParaRPr>
          </a:p>
        </p:txBody>
      </p:sp>
      <p:sp>
        <p:nvSpPr>
          <p:cNvPr id="122" name="Rectangle 121"/>
          <p:cNvSpPr/>
          <p:nvPr/>
        </p:nvSpPr>
        <p:spPr>
          <a:xfrm>
            <a:off x="1930400" y="3759201"/>
            <a:ext cx="3048000" cy="761747"/>
          </a:xfrm>
          <a:prstGeom prst="rect">
            <a:avLst/>
          </a:prstGeom>
        </p:spPr>
        <p:txBody>
          <a:bodyPr wrap="square">
            <a:spAutoFit/>
          </a:bodyPr>
          <a:lstStyle/>
          <a:p>
            <a:pPr>
              <a:buFont typeface="Wingdings" pitchFamily="2" charset="2"/>
              <a:buChar char="v"/>
            </a:pPr>
            <a:r>
              <a:rPr lang="en-US" sz="1200" b="1" dirty="0">
                <a:latin typeface="Times New Roman" pitchFamily="18" charset="0"/>
                <a:cs typeface="Times New Roman" pitchFamily="18" charset="0"/>
              </a:rPr>
              <a:t>Paramedical/Support Staff</a:t>
            </a:r>
          </a:p>
          <a:p>
            <a:pPr marL="400050" lvl="0" indent="-171450">
              <a:buFont typeface="Arial" pitchFamily="34" charset="0"/>
              <a:buChar char="•"/>
            </a:pPr>
            <a:r>
              <a:rPr lang="en-US" sz="1050" dirty="0">
                <a:latin typeface="Times New Roman" pitchFamily="18" charset="0"/>
                <a:cs typeface="Times New Roman" pitchFamily="18" charset="0"/>
              </a:rPr>
              <a:t>Shortage</a:t>
            </a:r>
          </a:p>
          <a:p>
            <a:pPr marL="400050" lvl="0" indent="-171450">
              <a:buFont typeface="Arial" pitchFamily="34" charset="0"/>
              <a:buChar char="•"/>
            </a:pPr>
            <a:r>
              <a:rPr lang="en-US" sz="1050" dirty="0">
                <a:latin typeface="Times New Roman" pitchFamily="18" charset="0"/>
                <a:cs typeface="Times New Roman" pitchFamily="18" charset="0"/>
              </a:rPr>
              <a:t>Unmotivated</a:t>
            </a:r>
          </a:p>
          <a:p>
            <a:pPr marL="400050" lvl="0" indent="-171450">
              <a:buFont typeface="Arial" pitchFamily="34" charset="0"/>
              <a:buChar char="•"/>
            </a:pPr>
            <a:r>
              <a:rPr lang="en-US" sz="1050" dirty="0">
                <a:latin typeface="Times New Roman" pitchFamily="18" charset="0"/>
                <a:cs typeface="Times New Roman" pitchFamily="18" charset="0"/>
              </a:rPr>
              <a:t>Underpaid</a:t>
            </a:r>
          </a:p>
        </p:txBody>
      </p:sp>
      <p:sp>
        <p:nvSpPr>
          <p:cNvPr id="123" name="Rectangle 122"/>
          <p:cNvSpPr/>
          <p:nvPr/>
        </p:nvSpPr>
        <p:spPr>
          <a:xfrm>
            <a:off x="2133600" y="4495801"/>
            <a:ext cx="3048000" cy="761747"/>
          </a:xfrm>
          <a:prstGeom prst="rect">
            <a:avLst/>
          </a:prstGeom>
        </p:spPr>
        <p:txBody>
          <a:bodyPr wrap="square">
            <a:spAutoFit/>
          </a:bodyPr>
          <a:lstStyle/>
          <a:p>
            <a:pPr>
              <a:buFont typeface="Wingdings" pitchFamily="2" charset="2"/>
              <a:buChar char="v"/>
            </a:pPr>
            <a:r>
              <a:rPr lang="en-US" sz="1200" b="1" dirty="0">
                <a:latin typeface="Times New Roman" pitchFamily="18" charset="0"/>
                <a:cs typeface="Times New Roman" pitchFamily="18" charset="0"/>
              </a:rPr>
              <a:t>Doctors</a:t>
            </a:r>
          </a:p>
          <a:p>
            <a:pPr marL="400050" lvl="0" indent="-171450">
              <a:buFont typeface="Arial" pitchFamily="34" charset="0"/>
              <a:buChar char="•"/>
            </a:pPr>
            <a:r>
              <a:rPr lang="en-US" sz="1050" dirty="0">
                <a:latin typeface="Times New Roman" pitchFamily="18" charset="0"/>
                <a:cs typeface="Times New Roman" pitchFamily="18" charset="0"/>
              </a:rPr>
              <a:t>Shortage</a:t>
            </a:r>
          </a:p>
          <a:p>
            <a:pPr marL="400050" lvl="0" indent="-171450">
              <a:buFont typeface="Arial" pitchFamily="34" charset="0"/>
              <a:buChar char="•"/>
            </a:pPr>
            <a:r>
              <a:rPr lang="en-US" sz="1050" dirty="0">
                <a:latin typeface="Times New Roman" pitchFamily="18" charset="0"/>
                <a:cs typeface="Times New Roman" pitchFamily="18" charset="0"/>
              </a:rPr>
              <a:t>Involved in multiple activities</a:t>
            </a:r>
          </a:p>
          <a:p>
            <a:pPr marL="400050" lvl="0" indent="-171450">
              <a:buFont typeface="Arial" pitchFamily="34" charset="0"/>
              <a:buChar char="•"/>
            </a:pPr>
            <a:r>
              <a:rPr lang="en-US" sz="1050" dirty="0">
                <a:latin typeface="Times New Roman" pitchFamily="18" charset="0"/>
                <a:cs typeface="Times New Roman" pitchFamily="18" charset="0"/>
              </a:rPr>
              <a:t>Over Worked</a:t>
            </a:r>
          </a:p>
        </p:txBody>
      </p:sp>
      <p:sp>
        <p:nvSpPr>
          <p:cNvPr id="124" name="Rectangle 123"/>
          <p:cNvSpPr/>
          <p:nvPr/>
        </p:nvSpPr>
        <p:spPr>
          <a:xfrm>
            <a:off x="2641600" y="5181601"/>
            <a:ext cx="3962400" cy="761747"/>
          </a:xfrm>
          <a:prstGeom prst="rect">
            <a:avLst/>
          </a:prstGeom>
        </p:spPr>
        <p:txBody>
          <a:bodyPr wrap="square">
            <a:spAutoFit/>
          </a:bodyPr>
          <a:lstStyle/>
          <a:p>
            <a:pPr>
              <a:buFont typeface="Wingdings" pitchFamily="2" charset="2"/>
              <a:buChar char="v"/>
            </a:pPr>
            <a:r>
              <a:rPr lang="en-US" sz="1200" b="1" dirty="0">
                <a:latin typeface="Times New Roman" pitchFamily="18" charset="0"/>
                <a:cs typeface="Times New Roman" pitchFamily="18" charset="0"/>
              </a:rPr>
              <a:t>Nodal Officer for OPD Management</a:t>
            </a:r>
          </a:p>
          <a:p>
            <a:pPr marL="400050" lvl="0" indent="-171450">
              <a:buFont typeface="Arial" pitchFamily="34" charset="0"/>
              <a:buChar char="•"/>
            </a:pPr>
            <a:r>
              <a:rPr lang="en-US" sz="1050" dirty="0">
                <a:latin typeface="Times New Roman" pitchFamily="18" charset="0"/>
                <a:cs typeface="Times New Roman" pitchFamily="18" charset="0"/>
              </a:rPr>
              <a:t>Inactive</a:t>
            </a:r>
          </a:p>
          <a:p>
            <a:pPr marL="400050" lvl="0" indent="-171450">
              <a:buFont typeface="Arial" pitchFamily="34" charset="0"/>
              <a:buChar char="•"/>
            </a:pPr>
            <a:r>
              <a:rPr lang="en-US" sz="1050" dirty="0">
                <a:latin typeface="Times New Roman" pitchFamily="18" charset="0"/>
                <a:cs typeface="Times New Roman" pitchFamily="18" charset="0"/>
              </a:rPr>
              <a:t>Non Accountable</a:t>
            </a:r>
          </a:p>
          <a:p>
            <a:pPr marL="400050" lvl="0" indent="-171450">
              <a:buFont typeface="Arial" pitchFamily="34" charset="0"/>
              <a:buChar char="•"/>
            </a:pPr>
            <a:r>
              <a:rPr lang="en-US" sz="1050" dirty="0">
                <a:latin typeface="Times New Roman" pitchFamily="18" charset="0"/>
                <a:cs typeface="Times New Roman" pitchFamily="18" charset="0"/>
              </a:rPr>
              <a:t>Involved in other administrative activities</a:t>
            </a:r>
          </a:p>
        </p:txBody>
      </p:sp>
      <p:sp>
        <p:nvSpPr>
          <p:cNvPr id="125" name="Rectangle 124"/>
          <p:cNvSpPr/>
          <p:nvPr/>
        </p:nvSpPr>
        <p:spPr>
          <a:xfrm>
            <a:off x="5283200" y="3759200"/>
            <a:ext cx="3048000" cy="438582"/>
          </a:xfrm>
          <a:prstGeom prst="rect">
            <a:avLst/>
          </a:prstGeom>
        </p:spPr>
        <p:txBody>
          <a:bodyPr wrap="square">
            <a:spAutoFit/>
          </a:bodyPr>
          <a:lstStyle/>
          <a:p>
            <a:pPr>
              <a:buFont typeface="Wingdings" pitchFamily="2" charset="2"/>
              <a:buChar char="v"/>
            </a:pPr>
            <a:r>
              <a:rPr lang="en-US" sz="1200" b="1" dirty="0">
                <a:latin typeface="Times New Roman" pitchFamily="18" charset="0"/>
                <a:cs typeface="Times New Roman" pitchFamily="18" charset="0"/>
              </a:rPr>
              <a:t>Screening of Patients</a:t>
            </a:r>
          </a:p>
          <a:p>
            <a:pPr marL="400050" lvl="0" indent="-171450">
              <a:buFont typeface="Arial" pitchFamily="34" charset="0"/>
              <a:buChar char="•"/>
            </a:pPr>
            <a:r>
              <a:rPr lang="en-US" sz="1050" dirty="0">
                <a:latin typeface="Times New Roman" pitchFamily="18" charset="0"/>
                <a:cs typeface="Times New Roman" pitchFamily="18" charset="0"/>
              </a:rPr>
              <a:t>No System</a:t>
            </a:r>
          </a:p>
        </p:txBody>
      </p:sp>
      <p:sp>
        <p:nvSpPr>
          <p:cNvPr id="126" name="Rectangle 125"/>
          <p:cNvSpPr/>
          <p:nvPr/>
        </p:nvSpPr>
        <p:spPr>
          <a:xfrm>
            <a:off x="5689600" y="4368800"/>
            <a:ext cx="3657600" cy="600164"/>
          </a:xfrm>
          <a:prstGeom prst="rect">
            <a:avLst/>
          </a:prstGeom>
        </p:spPr>
        <p:txBody>
          <a:bodyPr wrap="square">
            <a:spAutoFit/>
          </a:bodyPr>
          <a:lstStyle/>
          <a:p>
            <a:pPr>
              <a:buFont typeface="Wingdings" pitchFamily="2" charset="2"/>
              <a:buChar char="v"/>
            </a:pPr>
            <a:r>
              <a:rPr lang="en-US" sz="1200" b="1" dirty="0">
                <a:latin typeface="Times New Roman" pitchFamily="18" charset="0"/>
                <a:cs typeface="Times New Roman" pitchFamily="18" charset="0"/>
              </a:rPr>
              <a:t>Irrational/Over Advice for Referrals</a:t>
            </a:r>
          </a:p>
          <a:p>
            <a:pPr marL="400050" lvl="0" indent="-171450">
              <a:buFont typeface="Arial" pitchFamily="34" charset="0"/>
              <a:buChar char="•"/>
            </a:pPr>
            <a:r>
              <a:rPr lang="en-US" sz="1050" dirty="0">
                <a:latin typeface="Times New Roman" pitchFamily="18" charset="0"/>
                <a:cs typeface="Times New Roman" pitchFamily="18" charset="0"/>
              </a:rPr>
              <a:t>Intra Hospital</a:t>
            </a:r>
          </a:p>
          <a:p>
            <a:pPr marL="400050" lvl="0" indent="-171450">
              <a:buFont typeface="Arial" pitchFamily="34" charset="0"/>
              <a:buChar char="•"/>
            </a:pPr>
            <a:r>
              <a:rPr lang="en-US" sz="1050" dirty="0">
                <a:latin typeface="Times New Roman" pitchFamily="18" charset="0"/>
                <a:cs typeface="Times New Roman" pitchFamily="18" charset="0"/>
              </a:rPr>
              <a:t>Inter Hospital</a:t>
            </a:r>
          </a:p>
        </p:txBody>
      </p:sp>
      <p:sp>
        <p:nvSpPr>
          <p:cNvPr id="127" name="Rectangle 126"/>
          <p:cNvSpPr/>
          <p:nvPr/>
        </p:nvSpPr>
        <p:spPr>
          <a:xfrm>
            <a:off x="6248400" y="5130801"/>
            <a:ext cx="4013200" cy="276999"/>
          </a:xfrm>
          <a:prstGeom prst="rect">
            <a:avLst/>
          </a:prstGeom>
        </p:spPr>
        <p:txBody>
          <a:bodyPr wrap="square">
            <a:spAutoFit/>
          </a:bodyPr>
          <a:lstStyle/>
          <a:p>
            <a:pPr>
              <a:buFont typeface="Wingdings" pitchFamily="2" charset="2"/>
              <a:buChar char="v"/>
            </a:pPr>
            <a:r>
              <a:rPr lang="en-US" sz="1200" b="1" dirty="0">
                <a:latin typeface="Times New Roman" pitchFamily="18" charset="0"/>
                <a:cs typeface="Times New Roman" pitchFamily="18" charset="0"/>
              </a:rPr>
              <a:t>Irrational /Over Advice for Diagnostics</a:t>
            </a:r>
          </a:p>
        </p:txBody>
      </p:sp>
      <p:sp>
        <p:nvSpPr>
          <p:cNvPr id="128" name="Rectangle 127"/>
          <p:cNvSpPr/>
          <p:nvPr/>
        </p:nvSpPr>
        <p:spPr>
          <a:xfrm>
            <a:off x="6553200" y="5435601"/>
            <a:ext cx="4013200" cy="276999"/>
          </a:xfrm>
          <a:prstGeom prst="rect">
            <a:avLst/>
          </a:prstGeom>
        </p:spPr>
        <p:txBody>
          <a:bodyPr wrap="square">
            <a:spAutoFit/>
          </a:bodyPr>
          <a:lstStyle/>
          <a:p>
            <a:pPr>
              <a:buFont typeface="Wingdings" pitchFamily="2" charset="2"/>
              <a:buChar char="v"/>
            </a:pPr>
            <a:r>
              <a:rPr lang="en-US" sz="1200" b="1" dirty="0">
                <a:latin typeface="Times New Roman" pitchFamily="18" charset="0"/>
                <a:cs typeface="Times New Roman" pitchFamily="18" charset="0"/>
              </a:rPr>
              <a:t>Old &amp; New Patient Issues.</a:t>
            </a:r>
          </a:p>
        </p:txBody>
      </p:sp>
      <p:sp>
        <p:nvSpPr>
          <p:cNvPr id="129" name="Rectangle 128"/>
          <p:cNvSpPr/>
          <p:nvPr/>
        </p:nvSpPr>
        <p:spPr>
          <a:xfrm>
            <a:off x="6908800" y="5816600"/>
            <a:ext cx="3454400" cy="279400"/>
          </a:xfrm>
          <a:prstGeom prst="rect">
            <a:avLst/>
          </a:prstGeom>
        </p:spPr>
        <p:txBody>
          <a:bodyPr wrap="square">
            <a:spAutoFit/>
          </a:bodyPr>
          <a:lstStyle/>
          <a:p>
            <a:pPr>
              <a:buFont typeface="Wingdings" pitchFamily="2" charset="2"/>
              <a:buChar char="v"/>
            </a:pPr>
            <a:r>
              <a:rPr lang="en-US" sz="1200" b="1" dirty="0">
                <a:latin typeface="Times New Roman" pitchFamily="18" charset="0"/>
                <a:cs typeface="Times New Roman" pitchFamily="18" charset="0"/>
              </a:rPr>
              <a:t>Delayed Starting of OPDs</a:t>
            </a:r>
          </a:p>
        </p:txBody>
      </p:sp>
      <p:sp>
        <p:nvSpPr>
          <p:cNvPr id="130" name="Rectangle 129"/>
          <p:cNvSpPr/>
          <p:nvPr/>
        </p:nvSpPr>
        <p:spPr>
          <a:xfrm>
            <a:off x="9042400" y="3657600"/>
            <a:ext cx="2946400" cy="923330"/>
          </a:xfrm>
          <a:prstGeom prst="rect">
            <a:avLst/>
          </a:prstGeom>
        </p:spPr>
        <p:txBody>
          <a:bodyPr wrap="square">
            <a:spAutoFit/>
          </a:bodyPr>
          <a:lstStyle/>
          <a:p>
            <a:pPr>
              <a:buFont typeface="Wingdings" pitchFamily="2" charset="2"/>
              <a:buChar char="v"/>
            </a:pPr>
            <a:r>
              <a:rPr lang="en-US" sz="1200" b="1" dirty="0">
                <a:latin typeface="Times New Roman" pitchFamily="18" charset="0"/>
                <a:cs typeface="Times New Roman" pitchFamily="18" charset="0"/>
              </a:rPr>
              <a:t>Reports &amp; Results</a:t>
            </a:r>
          </a:p>
          <a:p>
            <a:pPr marL="400050" lvl="0" indent="-171450">
              <a:buFont typeface="Arial" pitchFamily="34" charset="0"/>
              <a:buChar char="•"/>
            </a:pPr>
            <a:r>
              <a:rPr lang="en-US" sz="1050" dirty="0">
                <a:latin typeface="Times New Roman" pitchFamily="18" charset="0"/>
                <a:cs typeface="Times New Roman" pitchFamily="18" charset="0"/>
              </a:rPr>
              <a:t>No Clear System</a:t>
            </a:r>
          </a:p>
          <a:p>
            <a:pPr marL="400050" lvl="0" indent="-171450">
              <a:buFont typeface="Arial" pitchFamily="34" charset="0"/>
              <a:buChar char="•"/>
            </a:pPr>
            <a:r>
              <a:rPr lang="en-US" sz="1050" dirty="0">
                <a:latin typeface="Times New Roman" pitchFamily="18" charset="0"/>
                <a:cs typeface="Times New Roman" pitchFamily="18" charset="0"/>
              </a:rPr>
              <a:t>No definite time line</a:t>
            </a:r>
          </a:p>
          <a:p>
            <a:pPr marL="400050" lvl="0" indent="-171450">
              <a:buFont typeface="Arial" pitchFamily="34" charset="0"/>
              <a:buChar char="•"/>
            </a:pPr>
            <a:r>
              <a:rPr lang="en-US" sz="1050" dirty="0">
                <a:latin typeface="Times New Roman" pitchFamily="18" charset="0"/>
                <a:cs typeface="Times New Roman" pitchFamily="18" charset="0"/>
              </a:rPr>
              <a:t>So multiple visit required to collect the report.</a:t>
            </a:r>
          </a:p>
        </p:txBody>
      </p:sp>
      <p:sp>
        <p:nvSpPr>
          <p:cNvPr id="38" name="Rectangle 37"/>
          <p:cNvSpPr/>
          <p:nvPr/>
        </p:nvSpPr>
        <p:spPr>
          <a:xfrm>
            <a:off x="3251200" y="5939136"/>
            <a:ext cx="3962400" cy="461665"/>
          </a:xfrm>
          <a:prstGeom prst="rect">
            <a:avLst/>
          </a:prstGeom>
        </p:spPr>
        <p:txBody>
          <a:bodyPr wrap="square">
            <a:spAutoFit/>
          </a:bodyPr>
          <a:lstStyle/>
          <a:p>
            <a:pPr>
              <a:buFont typeface="Wingdings" pitchFamily="2" charset="2"/>
              <a:buChar char="v"/>
            </a:pPr>
            <a:r>
              <a:rPr lang="en-US" sz="1200" b="1" dirty="0">
                <a:latin typeface="Times New Roman" pitchFamily="18" charset="0"/>
                <a:cs typeface="Times New Roman" pitchFamily="18" charset="0"/>
              </a:rPr>
              <a:t>Non availability of doctors/specialist </a:t>
            </a:r>
          </a:p>
          <a:p>
            <a:r>
              <a:rPr lang="en-US" sz="1200" b="1" dirty="0">
                <a:latin typeface="Times New Roman" pitchFamily="18" charset="0"/>
                <a:cs typeface="Times New Roman" pitchFamily="18" charset="0"/>
              </a:rPr>
              <a:t>at the periphery.</a:t>
            </a:r>
          </a:p>
        </p:txBody>
      </p:sp>
      <p:sp>
        <p:nvSpPr>
          <p:cNvPr id="39" name="Rectangle 38"/>
          <p:cNvSpPr/>
          <p:nvPr/>
        </p:nvSpPr>
        <p:spPr>
          <a:xfrm>
            <a:off x="9245600" y="2971801"/>
            <a:ext cx="2743200" cy="461665"/>
          </a:xfrm>
          <a:prstGeom prst="rect">
            <a:avLst/>
          </a:prstGeom>
        </p:spPr>
        <p:txBody>
          <a:bodyPr wrap="square">
            <a:spAutoFit/>
          </a:bodyPr>
          <a:lstStyle/>
          <a:p>
            <a:pPr>
              <a:buFont typeface="Wingdings" pitchFamily="2" charset="2"/>
              <a:buChar char="v"/>
            </a:pPr>
            <a:r>
              <a:rPr lang="en-US" sz="1200" b="1" dirty="0">
                <a:latin typeface="Times New Roman" pitchFamily="18" charset="0"/>
                <a:cs typeface="Times New Roman" pitchFamily="18" charset="0"/>
              </a:rPr>
              <a:t>No policy for hierarchy for consultation</a:t>
            </a:r>
          </a:p>
        </p:txBody>
      </p:sp>
      <p:sp>
        <p:nvSpPr>
          <p:cNvPr id="40" name="Rectangle 39"/>
          <p:cNvSpPr/>
          <p:nvPr/>
        </p:nvSpPr>
        <p:spPr>
          <a:xfrm>
            <a:off x="9956800" y="4724401"/>
            <a:ext cx="2032000" cy="646331"/>
          </a:xfrm>
          <a:prstGeom prst="rect">
            <a:avLst/>
          </a:prstGeom>
        </p:spPr>
        <p:txBody>
          <a:bodyPr wrap="square">
            <a:spAutoFit/>
          </a:bodyPr>
          <a:lstStyle/>
          <a:p>
            <a:pPr>
              <a:buFont typeface="Wingdings" pitchFamily="2" charset="2"/>
              <a:buChar char="v"/>
            </a:pPr>
            <a:r>
              <a:rPr lang="en-US" sz="1200" b="1" dirty="0">
                <a:latin typeface="Times New Roman" pitchFamily="18" charset="0"/>
                <a:cs typeface="Times New Roman" pitchFamily="18" charset="0"/>
              </a:rPr>
              <a:t>Non availability </a:t>
            </a:r>
          </a:p>
          <a:p>
            <a:pPr marL="173038"/>
            <a:r>
              <a:rPr lang="en-US" sz="1200" b="1" dirty="0">
                <a:latin typeface="Times New Roman" pitchFamily="18" charset="0"/>
                <a:cs typeface="Times New Roman" pitchFamily="18" charset="0"/>
              </a:rPr>
              <a:t>of diagnostics at the periphery.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6400" y="228600"/>
            <a:ext cx="11379200" cy="1143000"/>
          </a:xfrm>
        </p:spPr>
        <p:txBody>
          <a:bodyPr vert="horz" lIns="91440" tIns="45720" rIns="91440" bIns="45720" rtlCol="0" anchor="ctr">
            <a:normAutofit fontScale="90000"/>
          </a:bodyPr>
          <a:lstStyle/>
          <a:p>
            <a:r>
              <a:rPr lang="en-US" sz="4900" b="1" dirty="0">
                <a:solidFill>
                  <a:srgbClr val="C00000"/>
                </a:solidFill>
              </a:rPr>
              <a:t>REASONS FOR LONG WAITING PERIOD</a:t>
            </a:r>
            <a:br>
              <a:rPr lang="en-US" dirty="0"/>
            </a:br>
            <a:r>
              <a:rPr lang="en-US" sz="3600" dirty="0">
                <a:solidFill>
                  <a:srgbClr val="00B0F0"/>
                </a:solidFill>
              </a:rPr>
              <a:t>1. EXCESSIVE PATIENTS</a:t>
            </a:r>
            <a:endParaRPr lang="en-US" sz="2400" dirty="0">
              <a:solidFill>
                <a:srgbClr val="00B0F0"/>
              </a:solidFill>
            </a:endParaRPr>
          </a:p>
        </p:txBody>
      </p:sp>
      <p:sp>
        <p:nvSpPr>
          <p:cNvPr id="5" name="Rectangle 4"/>
          <p:cNvSpPr/>
          <p:nvPr/>
        </p:nvSpPr>
        <p:spPr>
          <a:xfrm>
            <a:off x="533399" y="1687287"/>
            <a:ext cx="11379200" cy="4666021"/>
          </a:xfrm>
          <a:prstGeom prst="rect">
            <a:avLst/>
          </a:prstGeom>
        </p:spPr>
        <p:txBody>
          <a:bodyPr wrap="square">
            <a:spAutoFit/>
          </a:bodyPr>
          <a:lstStyle/>
          <a:p>
            <a:pPr marL="465138" indent="-465138" algn="just">
              <a:lnSpc>
                <a:spcPct val="150000"/>
              </a:lnSpc>
              <a:spcAft>
                <a:spcPts val="1200"/>
              </a:spcAft>
              <a:buFont typeface="Arial" pitchFamily="34" charset="0"/>
              <a:buChar char="•"/>
            </a:pPr>
            <a:r>
              <a:rPr lang="en-US" b="1" dirty="0">
                <a:solidFill>
                  <a:schemeClr val="accent2">
                    <a:lumMod val="50000"/>
                  </a:schemeClr>
                </a:solidFill>
              </a:rPr>
              <a:t>DISTRICT MALE HOSPITAL AND FEMALE HOSPITAL ETAWAH ARE IN THE SAME CAMPUS WITH COMMON GATE FOR ENTRANCE. </a:t>
            </a:r>
          </a:p>
          <a:p>
            <a:pPr marL="465138" indent="-465138" algn="just">
              <a:lnSpc>
                <a:spcPct val="150000"/>
              </a:lnSpc>
              <a:spcAft>
                <a:spcPts val="1200"/>
              </a:spcAft>
              <a:buFont typeface="Arial" pitchFamily="34" charset="0"/>
              <a:buChar char="•"/>
            </a:pPr>
            <a:r>
              <a:rPr lang="en-US" b="1" dirty="0">
                <a:solidFill>
                  <a:schemeClr val="accent2">
                    <a:lumMod val="50000"/>
                  </a:schemeClr>
                </a:solidFill>
              </a:rPr>
              <a:t>SINCE THE REGISTRATION COUNTER FOR FEMALE HOSPITAL IS PLACED AFTER THE COUNTERS OF THE MALE HOSPITAL, SO GYNAE AND ANTE NATAL PATIENTS GET REGESTERED AT THE MALE HOSPITAL </a:t>
            </a:r>
            <a:r>
              <a:rPr lang="en-US" b="1" dirty="0" err="1">
                <a:solidFill>
                  <a:schemeClr val="accent2">
                    <a:lumMod val="50000"/>
                  </a:schemeClr>
                </a:solidFill>
              </a:rPr>
              <a:t>Ist</a:t>
            </a:r>
            <a:r>
              <a:rPr lang="en-US" b="1" dirty="0">
                <a:solidFill>
                  <a:schemeClr val="accent2">
                    <a:lumMod val="50000"/>
                  </a:schemeClr>
                </a:solidFill>
              </a:rPr>
              <a:t> AFTER WHICH ARE THEN REFERRED IMMEDIATELY, THUS CREATING INCREASE IN THE WAITING PERIOD AT THE LEVEL OF REGISTRATION.</a:t>
            </a:r>
          </a:p>
          <a:p>
            <a:pPr marL="465138" indent="-465138" algn="just">
              <a:lnSpc>
                <a:spcPct val="150000"/>
              </a:lnSpc>
              <a:spcAft>
                <a:spcPts val="1200"/>
              </a:spcAft>
              <a:buFont typeface="Arial" pitchFamily="34" charset="0"/>
              <a:buChar char="•"/>
            </a:pPr>
            <a:r>
              <a:rPr lang="en-US" b="1" dirty="0">
                <a:solidFill>
                  <a:schemeClr val="accent2">
                    <a:lumMod val="50000"/>
                  </a:schemeClr>
                </a:solidFill>
              </a:rPr>
              <a:t>THE ANTE NATAL &amp; OTHER PATIENTS FROM OTHER HOSPITALS (GOVT OR PVT) ARE BEING REFERRED FOR DIAGNOSTIC AND MEDICINES HERE, BECAUSE OF LACK OF HR &amp; DIAGNOSTICS AT THE PERIPHERY.</a:t>
            </a:r>
            <a:endParaRPr lang="en-US" dirty="0">
              <a:solidFill>
                <a:schemeClr val="accent2">
                  <a:lumMod val="50000"/>
                </a:schemeClr>
              </a:solidFill>
            </a:endParaRPr>
          </a:p>
          <a:p>
            <a:pPr marL="465138" indent="-465138" algn="just">
              <a:lnSpc>
                <a:spcPct val="150000"/>
              </a:lnSpc>
              <a:spcAft>
                <a:spcPts val="1200"/>
              </a:spcAft>
              <a:buFont typeface="Arial" pitchFamily="34" charset="0"/>
              <a:buChar char="•"/>
            </a:pPr>
            <a:r>
              <a:rPr lang="en-US" b="1" dirty="0">
                <a:solidFill>
                  <a:schemeClr val="accent2">
                    <a:lumMod val="50000"/>
                  </a:schemeClr>
                </a:solidFill>
              </a:rPr>
              <a:t>AFTER THE REGISTRATION; EVERY PATIENT WANTS ALL TYPES OF DIAGNOSTIC, TREATMENT  AND MEDICINES (WHETHER THEY REQUIRE IT OR NOT)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lum contrast="40000"/>
          </a:blip>
          <a:srcRect r="28090"/>
          <a:stretch>
            <a:fillRect/>
          </a:stretch>
        </p:blipFill>
        <p:spPr bwMode="auto">
          <a:xfrm flipH="1">
            <a:off x="1714333" y="3200401"/>
            <a:ext cx="1422400" cy="948267"/>
          </a:xfrm>
          <a:prstGeom prst="rect">
            <a:avLst/>
          </a:prstGeom>
          <a:noFill/>
          <a:ln w="9525">
            <a:noFill/>
            <a:miter lim="800000"/>
            <a:headEnd/>
            <a:tailEnd/>
          </a:ln>
          <a:effectLst/>
        </p:spPr>
      </p:pic>
      <p:sp>
        <p:nvSpPr>
          <p:cNvPr id="2" name="Title 1"/>
          <p:cNvSpPr>
            <a:spLocks noGrp="1"/>
          </p:cNvSpPr>
          <p:nvPr>
            <p:ph type="ctrTitle"/>
          </p:nvPr>
        </p:nvSpPr>
        <p:spPr>
          <a:xfrm>
            <a:off x="304800" y="48225"/>
            <a:ext cx="11684000" cy="533400"/>
          </a:xfrm>
        </p:spPr>
        <p:txBody>
          <a:bodyPr vert="horz" lIns="91440" tIns="45720" rIns="91440" bIns="45720" rtlCol="0" anchor="ctr">
            <a:noAutofit/>
          </a:bodyPr>
          <a:lstStyle/>
          <a:p>
            <a:pPr lvl="0"/>
            <a:r>
              <a:rPr lang="en-US" sz="4400" b="1" dirty="0">
                <a:solidFill>
                  <a:srgbClr val="C00000"/>
                </a:solidFill>
              </a:rPr>
              <a:t>Flow Chart of Patient in </a:t>
            </a:r>
            <a:r>
              <a:rPr lang="en-US" sz="4400" b="1" dirty="0" err="1">
                <a:solidFill>
                  <a:srgbClr val="C00000"/>
                </a:solidFill>
              </a:rPr>
              <a:t>Distt</a:t>
            </a:r>
            <a:r>
              <a:rPr lang="en-US" sz="4400" b="1" dirty="0">
                <a:solidFill>
                  <a:srgbClr val="C00000"/>
                </a:solidFill>
              </a:rPr>
              <a:t> Hospital</a:t>
            </a:r>
            <a:endParaRPr lang="en-US" sz="4400" b="1" dirty="0">
              <a:solidFill>
                <a:srgbClr val="C00000"/>
              </a:solidFill>
              <a:latin typeface="Arial" pitchFamily="34" charset="0"/>
              <a:cs typeface="Arial" pitchFamily="34" charset="0"/>
            </a:endParaRPr>
          </a:p>
        </p:txBody>
      </p:sp>
      <p:sp>
        <p:nvSpPr>
          <p:cNvPr id="5" name="TextBox 4"/>
          <p:cNvSpPr txBox="1"/>
          <p:nvPr/>
        </p:nvSpPr>
        <p:spPr>
          <a:xfrm>
            <a:off x="203200" y="3581400"/>
            <a:ext cx="1828800" cy="369332"/>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b="1" dirty="0">
                <a:solidFill>
                  <a:srgbClr val="C00000"/>
                </a:solidFill>
                <a:latin typeface="Arial Black" pitchFamily="34" charset="0"/>
              </a:rPr>
              <a:t>PATIENT</a:t>
            </a:r>
          </a:p>
        </p:txBody>
      </p:sp>
      <p:sp>
        <p:nvSpPr>
          <p:cNvPr id="6" name="TextBox 5"/>
          <p:cNvSpPr txBox="1"/>
          <p:nvPr/>
        </p:nvSpPr>
        <p:spPr>
          <a:xfrm>
            <a:off x="1016000" y="2057401"/>
            <a:ext cx="1016000" cy="492443"/>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400" b="1" dirty="0">
                <a:solidFill>
                  <a:schemeClr val="accent1">
                    <a:lumMod val="50000"/>
                  </a:schemeClr>
                </a:solidFill>
                <a:latin typeface="Arial Black" pitchFamily="34" charset="0"/>
              </a:rPr>
              <a:t>NEW</a:t>
            </a:r>
          </a:p>
          <a:p>
            <a:r>
              <a:rPr lang="en-US" sz="1200" b="1" dirty="0">
                <a:solidFill>
                  <a:schemeClr val="accent1">
                    <a:lumMod val="50000"/>
                  </a:schemeClr>
                </a:solidFill>
                <a:latin typeface="Arial Black" pitchFamily="34" charset="0"/>
              </a:rPr>
              <a:t>(M&amp;F)</a:t>
            </a:r>
          </a:p>
        </p:txBody>
      </p:sp>
      <p:sp>
        <p:nvSpPr>
          <p:cNvPr id="8" name="TextBox 7"/>
          <p:cNvSpPr txBox="1"/>
          <p:nvPr/>
        </p:nvSpPr>
        <p:spPr>
          <a:xfrm>
            <a:off x="2540000" y="1371601"/>
            <a:ext cx="1117600" cy="307777"/>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400" b="1" dirty="0">
                <a:solidFill>
                  <a:schemeClr val="accent1">
                    <a:lumMod val="50000"/>
                  </a:schemeClr>
                </a:solidFill>
                <a:latin typeface="Arial Black" pitchFamily="34" charset="0"/>
              </a:rPr>
              <a:t>MALE</a:t>
            </a:r>
          </a:p>
        </p:txBody>
      </p:sp>
      <p:sp>
        <p:nvSpPr>
          <p:cNvPr id="9" name="TextBox 8"/>
          <p:cNvSpPr txBox="1"/>
          <p:nvPr/>
        </p:nvSpPr>
        <p:spPr>
          <a:xfrm>
            <a:off x="2540000" y="2971801"/>
            <a:ext cx="1320800" cy="307777"/>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400" b="1" dirty="0">
                <a:solidFill>
                  <a:schemeClr val="accent1">
                    <a:lumMod val="50000"/>
                  </a:schemeClr>
                </a:solidFill>
                <a:latin typeface="Arial Black" pitchFamily="34" charset="0"/>
              </a:rPr>
              <a:t>FEMALE</a:t>
            </a:r>
          </a:p>
        </p:txBody>
      </p:sp>
      <p:sp>
        <p:nvSpPr>
          <p:cNvPr id="10" name="TextBox 9"/>
          <p:cNvSpPr txBox="1"/>
          <p:nvPr/>
        </p:nvSpPr>
        <p:spPr>
          <a:xfrm>
            <a:off x="1016000" y="4800601"/>
            <a:ext cx="914400" cy="307777"/>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400" b="1" dirty="0">
                <a:solidFill>
                  <a:schemeClr val="accent1">
                    <a:lumMod val="50000"/>
                  </a:schemeClr>
                </a:solidFill>
                <a:latin typeface="Arial Black" pitchFamily="34" charset="0"/>
              </a:rPr>
              <a:t>OLD</a:t>
            </a:r>
          </a:p>
        </p:txBody>
      </p:sp>
      <p:sp>
        <p:nvSpPr>
          <p:cNvPr id="11" name="TextBox 10"/>
          <p:cNvSpPr txBox="1"/>
          <p:nvPr/>
        </p:nvSpPr>
        <p:spPr>
          <a:xfrm>
            <a:off x="2540000" y="4800601"/>
            <a:ext cx="1625600" cy="307777"/>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400" b="1" dirty="0">
                <a:solidFill>
                  <a:schemeClr val="accent1">
                    <a:lumMod val="50000"/>
                  </a:schemeClr>
                </a:solidFill>
                <a:latin typeface="Arial Black" pitchFamily="34" charset="0"/>
              </a:rPr>
              <a:t>PRO Desk</a:t>
            </a:r>
          </a:p>
        </p:txBody>
      </p:sp>
      <p:sp>
        <p:nvSpPr>
          <p:cNvPr id="12" name="TextBox 11"/>
          <p:cNvSpPr txBox="1"/>
          <p:nvPr/>
        </p:nvSpPr>
        <p:spPr>
          <a:xfrm>
            <a:off x="3556000" y="4191001"/>
            <a:ext cx="2133600" cy="307777"/>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400" b="1" dirty="0">
                <a:solidFill>
                  <a:schemeClr val="accent1">
                    <a:lumMod val="50000"/>
                  </a:schemeClr>
                </a:solidFill>
                <a:latin typeface="Arial Black" pitchFamily="34" charset="0"/>
              </a:rPr>
              <a:t>Valid OPD Slip</a:t>
            </a:r>
          </a:p>
        </p:txBody>
      </p:sp>
      <p:sp>
        <p:nvSpPr>
          <p:cNvPr id="13" name="TextBox 12"/>
          <p:cNvSpPr txBox="1"/>
          <p:nvPr/>
        </p:nvSpPr>
        <p:spPr>
          <a:xfrm>
            <a:off x="3149600" y="5486401"/>
            <a:ext cx="2336800" cy="307777"/>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400" b="1" dirty="0">
                <a:solidFill>
                  <a:schemeClr val="accent1">
                    <a:lumMod val="50000"/>
                  </a:schemeClr>
                </a:solidFill>
                <a:latin typeface="Arial Black" pitchFamily="34" charset="0"/>
              </a:rPr>
              <a:t>Invalid OPD Slip</a:t>
            </a:r>
          </a:p>
        </p:txBody>
      </p:sp>
      <p:sp>
        <p:nvSpPr>
          <p:cNvPr id="14" name="TextBox 13"/>
          <p:cNvSpPr txBox="1"/>
          <p:nvPr/>
        </p:nvSpPr>
        <p:spPr>
          <a:xfrm>
            <a:off x="6604000" y="5410201"/>
            <a:ext cx="2032000" cy="276999"/>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200" b="1" dirty="0">
                <a:solidFill>
                  <a:schemeClr val="accent1">
                    <a:lumMod val="50000"/>
                  </a:schemeClr>
                </a:solidFill>
                <a:latin typeface="Arial Black" pitchFamily="34" charset="0"/>
              </a:rPr>
              <a:t>Registration Counter</a:t>
            </a:r>
          </a:p>
        </p:txBody>
      </p:sp>
      <p:sp>
        <p:nvSpPr>
          <p:cNvPr id="17" name="TextBox 16"/>
          <p:cNvSpPr txBox="1"/>
          <p:nvPr/>
        </p:nvSpPr>
        <p:spPr>
          <a:xfrm>
            <a:off x="4876800" y="2971801"/>
            <a:ext cx="1524000" cy="307777"/>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400" b="1" dirty="0">
                <a:solidFill>
                  <a:schemeClr val="accent1">
                    <a:lumMod val="50000"/>
                  </a:schemeClr>
                </a:solidFill>
                <a:latin typeface="Arial Black" pitchFamily="34" charset="0"/>
              </a:rPr>
              <a:t>PRO Desk</a:t>
            </a:r>
          </a:p>
        </p:txBody>
      </p:sp>
      <p:sp>
        <p:nvSpPr>
          <p:cNvPr id="18" name="TextBox 17"/>
          <p:cNvSpPr txBox="1"/>
          <p:nvPr/>
        </p:nvSpPr>
        <p:spPr>
          <a:xfrm>
            <a:off x="6604000" y="1219201"/>
            <a:ext cx="1930400" cy="276999"/>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200" b="1" dirty="0">
                <a:solidFill>
                  <a:schemeClr val="accent1">
                    <a:lumMod val="50000"/>
                  </a:schemeClr>
                </a:solidFill>
                <a:latin typeface="Arial Black" pitchFamily="34" charset="0"/>
              </a:rPr>
              <a:t>Registration Counter</a:t>
            </a:r>
          </a:p>
        </p:txBody>
      </p:sp>
      <p:sp>
        <p:nvSpPr>
          <p:cNvPr id="20" name="TextBox 19"/>
          <p:cNvSpPr txBox="1"/>
          <p:nvPr/>
        </p:nvSpPr>
        <p:spPr>
          <a:xfrm>
            <a:off x="6197600" y="2133601"/>
            <a:ext cx="2336800" cy="461665"/>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200" b="1" dirty="0">
                <a:solidFill>
                  <a:schemeClr val="accent1">
                    <a:lumMod val="50000"/>
                  </a:schemeClr>
                </a:solidFill>
                <a:latin typeface="Arial Black" pitchFamily="34" charset="0"/>
              </a:rPr>
              <a:t>If Pregnant or</a:t>
            </a:r>
          </a:p>
          <a:p>
            <a:r>
              <a:rPr lang="en-US" sz="1200" b="1" dirty="0" err="1">
                <a:solidFill>
                  <a:schemeClr val="accent1">
                    <a:lumMod val="50000"/>
                  </a:schemeClr>
                </a:solidFill>
                <a:latin typeface="Arial Black" pitchFamily="34" charset="0"/>
              </a:rPr>
              <a:t>Gynae</a:t>
            </a:r>
            <a:r>
              <a:rPr lang="en-US" sz="1200" b="1" dirty="0">
                <a:solidFill>
                  <a:schemeClr val="accent1">
                    <a:lumMod val="50000"/>
                  </a:schemeClr>
                </a:solidFill>
                <a:latin typeface="Arial Black" pitchFamily="34" charset="0"/>
              </a:rPr>
              <a:t> Complaints</a:t>
            </a:r>
          </a:p>
        </p:txBody>
      </p:sp>
      <p:sp>
        <p:nvSpPr>
          <p:cNvPr id="21" name="TextBox 20"/>
          <p:cNvSpPr txBox="1"/>
          <p:nvPr/>
        </p:nvSpPr>
        <p:spPr>
          <a:xfrm>
            <a:off x="6197600" y="3429001"/>
            <a:ext cx="1524000" cy="461665"/>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200" b="1" dirty="0">
                <a:solidFill>
                  <a:schemeClr val="accent1">
                    <a:lumMod val="50000"/>
                  </a:schemeClr>
                </a:solidFill>
                <a:latin typeface="Arial Black" pitchFamily="34" charset="0"/>
              </a:rPr>
              <a:t>Other Complaints</a:t>
            </a:r>
          </a:p>
        </p:txBody>
      </p:sp>
      <p:sp>
        <p:nvSpPr>
          <p:cNvPr id="22" name="TextBox 21"/>
          <p:cNvSpPr txBox="1"/>
          <p:nvPr/>
        </p:nvSpPr>
        <p:spPr>
          <a:xfrm>
            <a:off x="9550400" y="2067580"/>
            <a:ext cx="2438400" cy="461665"/>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200" b="1" dirty="0">
                <a:solidFill>
                  <a:schemeClr val="accent1">
                    <a:lumMod val="50000"/>
                  </a:schemeClr>
                </a:solidFill>
                <a:latin typeface="Arial Black" pitchFamily="34" charset="0"/>
              </a:rPr>
              <a:t>Refer to </a:t>
            </a:r>
            <a:r>
              <a:rPr lang="en-US" sz="1200" b="1" dirty="0" err="1">
                <a:solidFill>
                  <a:schemeClr val="accent1">
                    <a:lumMod val="50000"/>
                  </a:schemeClr>
                </a:solidFill>
                <a:latin typeface="Arial Black" pitchFamily="34" charset="0"/>
              </a:rPr>
              <a:t>Distt</a:t>
            </a:r>
            <a:r>
              <a:rPr lang="en-US" sz="1200" b="1" dirty="0">
                <a:solidFill>
                  <a:schemeClr val="accent1">
                    <a:lumMod val="50000"/>
                  </a:schemeClr>
                </a:solidFill>
                <a:latin typeface="Arial Black" pitchFamily="34" charset="0"/>
              </a:rPr>
              <a:t> Female Hospital </a:t>
            </a:r>
          </a:p>
        </p:txBody>
      </p:sp>
      <p:sp>
        <p:nvSpPr>
          <p:cNvPr id="23" name="TextBox 22"/>
          <p:cNvSpPr txBox="1"/>
          <p:nvPr/>
        </p:nvSpPr>
        <p:spPr>
          <a:xfrm>
            <a:off x="8128000" y="3381376"/>
            <a:ext cx="1625600" cy="461665"/>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200" b="1" dirty="0">
                <a:solidFill>
                  <a:schemeClr val="accent1">
                    <a:lumMod val="50000"/>
                  </a:schemeClr>
                </a:solidFill>
                <a:latin typeface="Arial Black" pitchFamily="34" charset="0"/>
              </a:rPr>
              <a:t>Registration Counter</a:t>
            </a:r>
          </a:p>
        </p:txBody>
      </p:sp>
      <p:cxnSp>
        <p:nvCxnSpPr>
          <p:cNvPr id="26" name="Straight Arrow Connector 25"/>
          <p:cNvCxnSpPr/>
          <p:nvPr/>
        </p:nvCxnSpPr>
        <p:spPr>
          <a:xfrm rot="5400000" flipH="1" flipV="1">
            <a:off x="660400" y="2743200"/>
            <a:ext cx="914400" cy="609600"/>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cxnSp>
        <p:nvCxnSpPr>
          <p:cNvPr id="27" name="Straight Arrow Connector 26"/>
          <p:cNvCxnSpPr/>
          <p:nvPr/>
        </p:nvCxnSpPr>
        <p:spPr>
          <a:xfrm rot="16200000" flipH="1">
            <a:off x="787400" y="3987800"/>
            <a:ext cx="762000" cy="711200"/>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cxnSp>
        <p:nvCxnSpPr>
          <p:cNvPr id="31" name="Straight Arrow Connector 30"/>
          <p:cNvCxnSpPr/>
          <p:nvPr/>
        </p:nvCxnSpPr>
        <p:spPr>
          <a:xfrm rot="5400000" flipH="1" flipV="1">
            <a:off x="1993900" y="1714500"/>
            <a:ext cx="685800" cy="609600"/>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cxnSp>
        <p:nvCxnSpPr>
          <p:cNvPr id="33" name="Straight Arrow Connector 32"/>
          <p:cNvCxnSpPr/>
          <p:nvPr/>
        </p:nvCxnSpPr>
        <p:spPr>
          <a:xfrm rot="16200000" flipH="1">
            <a:off x="2070100" y="2400300"/>
            <a:ext cx="533400" cy="609600"/>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cxnSp>
        <p:nvCxnSpPr>
          <p:cNvPr id="35" name="Straight Arrow Connector 34"/>
          <p:cNvCxnSpPr/>
          <p:nvPr/>
        </p:nvCxnSpPr>
        <p:spPr>
          <a:xfrm>
            <a:off x="3657600" y="1524000"/>
            <a:ext cx="2844800" cy="1588"/>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cxnSp>
        <p:nvCxnSpPr>
          <p:cNvPr id="38" name="Straight Arrow Connector 37"/>
          <p:cNvCxnSpPr/>
          <p:nvPr/>
        </p:nvCxnSpPr>
        <p:spPr>
          <a:xfrm>
            <a:off x="8534400" y="1447800"/>
            <a:ext cx="17272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3860800" y="3124200"/>
            <a:ext cx="914400" cy="1588"/>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cxnSp>
        <p:nvCxnSpPr>
          <p:cNvPr id="41" name="Straight Arrow Connector 40"/>
          <p:cNvCxnSpPr/>
          <p:nvPr/>
        </p:nvCxnSpPr>
        <p:spPr>
          <a:xfrm rot="5400000" flipH="1" flipV="1">
            <a:off x="5549900" y="2324100"/>
            <a:ext cx="685800" cy="609600"/>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cxnSp>
        <p:nvCxnSpPr>
          <p:cNvPr id="42" name="Straight Arrow Connector 41"/>
          <p:cNvCxnSpPr>
            <a:endCxn id="21" idx="1"/>
          </p:cNvCxnSpPr>
          <p:nvPr/>
        </p:nvCxnSpPr>
        <p:spPr>
          <a:xfrm rot="16200000" flipH="1">
            <a:off x="5751985" y="3214216"/>
            <a:ext cx="383233" cy="508000"/>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cxnSp>
        <p:nvCxnSpPr>
          <p:cNvPr id="43" name="Straight Arrow Connector 42"/>
          <p:cNvCxnSpPr/>
          <p:nvPr/>
        </p:nvCxnSpPr>
        <p:spPr>
          <a:xfrm>
            <a:off x="8534400" y="2362200"/>
            <a:ext cx="914400" cy="1588"/>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cxnSp>
        <p:nvCxnSpPr>
          <p:cNvPr id="44" name="Straight Arrow Connector 43"/>
          <p:cNvCxnSpPr/>
          <p:nvPr/>
        </p:nvCxnSpPr>
        <p:spPr>
          <a:xfrm>
            <a:off x="7823200" y="3657600"/>
            <a:ext cx="279400" cy="1588"/>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cxnSp>
        <p:nvCxnSpPr>
          <p:cNvPr id="46" name="Straight Arrow Connector 45"/>
          <p:cNvCxnSpPr/>
          <p:nvPr/>
        </p:nvCxnSpPr>
        <p:spPr>
          <a:xfrm>
            <a:off x="9753600" y="3657600"/>
            <a:ext cx="5080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5689600" y="4343400"/>
            <a:ext cx="45720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30400" y="4951412"/>
            <a:ext cx="508000" cy="1588"/>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cxnSp>
        <p:nvCxnSpPr>
          <p:cNvPr id="49" name="Straight Arrow Connector 48"/>
          <p:cNvCxnSpPr/>
          <p:nvPr/>
        </p:nvCxnSpPr>
        <p:spPr>
          <a:xfrm rot="5400000" flipH="1" flipV="1">
            <a:off x="2921000" y="4267200"/>
            <a:ext cx="457200" cy="609600"/>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cxnSp>
        <p:nvCxnSpPr>
          <p:cNvPr id="51" name="Straight Arrow Connector 50"/>
          <p:cNvCxnSpPr>
            <a:endCxn id="13" idx="1"/>
          </p:cNvCxnSpPr>
          <p:nvPr/>
        </p:nvCxnSpPr>
        <p:spPr>
          <a:xfrm rot="16200000" flipH="1">
            <a:off x="2678957" y="5169644"/>
            <a:ext cx="534889" cy="406400"/>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sp>
        <p:nvSpPr>
          <p:cNvPr id="53" name="TextBox 52"/>
          <p:cNvSpPr txBox="1"/>
          <p:nvPr/>
        </p:nvSpPr>
        <p:spPr>
          <a:xfrm>
            <a:off x="3149600" y="5791201"/>
            <a:ext cx="2336800" cy="307777"/>
          </a:xfrm>
          <a:prstGeom prst="rect">
            <a:avLst/>
          </a:prstGeom>
          <a:noFill/>
          <a:ln>
            <a:noFill/>
          </a:ln>
        </p:spPr>
        <p:txBody>
          <a:bodyPr wrap="square" rtlCol="0">
            <a:spAutoFit/>
          </a:bodyPr>
          <a:lstStyle/>
          <a:p>
            <a:r>
              <a:rPr lang="en-US" sz="1400" b="1" dirty="0">
                <a:solidFill>
                  <a:schemeClr val="accent1">
                    <a:lumMod val="50000"/>
                  </a:schemeClr>
                </a:solidFill>
                <a:latin typeface="Arial Black" pitchFamily="34" charset="0"/>
              </a:rPr>
              <a:t>&gt;15 days</a:t>
            </a:r>
          </a:p>
        </p:txBody>
      </p:sp>
      <p:cxnSp>
        <p:nvCxnSpPr>
          <p:cNvPr id="54" name="Straight Arrow Connector 53"/>
          <p:cNvCxnSpPr/>
          <p:nvPr/>
        </p:nvCxnSpPr>
        <p:spPr>
          <a:xfrm>
            <a:off x="5486400" y="5638800"/>
            <a:ext cx="914400" cy="1588"/>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cxnSp>
        <p:nvCxnSpPr>
          <p:cNvPr id="56" name="Straight Arrow Connector 55"/>
          <p:cNvCxnSpPr/>
          <p:nvPr/>
        </p:nvCxnSpPr>
        <p:spPr>
          <a:xfrm>
            <a:off x="8636000" y="5638800"/>
            <a:ext cx="16256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10464800" y="4200525"/>
            <a:ext cx="1219200" cy="261610"/>
          </a:xfrm>
          <a:prstGeom prst="rect">
            <a:avLst/>
          </a:prstGeom>
          <a:noFill/>
          <a:ln>
            <a:noFill/>
          </a:ln>
        </p:spPr>
        <p:txBody>
          <a:bodyPr wrap="square" rtlCol="0">
            <a:spAutoFit/>
          </a:bodyPr>
          <a:lstStyle/>
          <a:p>
            <a:pPr algn="ctr"/>
            <a:r>
              <a:rPr lang="en-US" sz="1050" b="1" dirty="0">
                <a:solidFill>
                  <a:srgbClr val="C00000"/>
                </a:solidFill>
                <a:latin typeface="Arial Black" pitchFamily="34" charset="0"/>
              </a:rPr>
              <a:t>OPD</a:t>
            </a:r>
          </a:p>
        </p:txBody>
      </p:sp>
      <p:sp>
        <p:nvSpPr>
          <p:cNvPr id="59" name="Action Button: Home 58">
            <a:hlinkClick r:id="" action="ppaction://hlinkshowjump?jump=firstslide" highlightClick="1"/>
          </p:cNvPr>
          <p:cNvSpPr/>
          <p:nvPr/>
        </p:nvSpPr>
        <p:spPr>
          <a:xfrm>
            <a:off x="10363200" y="4019550"/>
            <a:ext cx="1422400" cy="762000"/>
          </a:xfrm>
          <a:prstGeom prst="actionButtonHom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5" name="TextBox 14"/>
          <p:cNvSpPr txBox="1"/>
          <p:nvPr/>
        </p:nvSpPr>
        <p:spPr>
          <a:xfrm>
            <a:off x="10363200" y="4057650"/>
            <a:ext cx="406400" cy="738664"/>
          </a:xfrm>
          <a:prstGeom prst="rect">
            <a:avLst/>
          </a:prstGeom>
          <a:noFill/>
          <a:ln>
            <a:noFill/>
          </a:ln>
        </p:spPr>
        <p:txBody>
          <a:bodyPr wrap="square" rtlCol="0">
            <a:spAutoFit/>
          </a:bodyPr>
          <a:lstStyle/>
          <a:p>
            <a:pPr algn="ctr"/>
            <a:r>
              <a:rPr lang="en-US" sz="1400" b="1" dirty="0">
                <a:solidFill>
                  <a:srgbClr val="C00000"/>
                </a:solidFill>
                <a:latin typeface="Arial Black" pitchFamily="34" charset="0"/>
              </a:rPr>
              <a:t>O</a:t>
            </a:r>
          </a:p>
          <a:p>
            <a:pPr algn="ctr"/>
            <a:r>
              <a:rPr lang="en-US" sz="1400" b="1" dirty="0">
                <a:solidFill>
                  <a:srgbClr val="C00000"/>
                </a:solidFill>
                <a:latin typeface="Arial Black" pitchFamily="34" charset="0"/>
              </a:rPr>
              <a:t>P</a:t>
            </a:r>
          </a:p>
          <a:p>
            <a:pPr algn="ctr"/>
            <a:r>
              <a:rPr lang="en-US" sz="1400" b="1" dirty="0">
                <a:solidFill>
                  <a:srgbClr val="C00000"/>
                </a:solidFill>
                <a:latin typeface="Arial Black" pitchFamily="34" charset="0"/>
              </a:rPr>
              <a:t>D</a:t>
            </a:r>
          </a:p>
        </p:txBody>
      </p:sp>
      <p:sp>
        <p:nvSpPr>
          <p:cNvPr id="76" name="TextBox 75"/>
          <p:cNvSpPr txBox="1"/>
          <p:nvPr/>
        </p:nvSpPr>
        <p:spPr>
          <a:xfrm>
            <a:off x="10464800" y="3305175"/>
            <a:ext cx="1219200" cy="261610"/>
          </a:xfrm>
          <a:prstGeom prst="rect">
            <a:avLst/>
          </a:prstGeom>
          <a:noFill/>
          <a:ln>
            <a:noFill/>
          </a:ln>
        </p:spPr>
        <p:txBody>
          <a:bodyPr wrap="square" rtlCol="0">
            <a:spAutoFit/>
          </a:bodyPr>
          <a:lstStyle/>
          <a:p>
            <a:pPr algn="ctr"/>
            <a:r>
              <a:rPr lang="en-US" sz="1050" b="1" dirty="0">
                <a:solidFill>
                  <a:srgbClr val="C00000"/>
                </a:solidFill>
                <a:latin typeface="Arial Black" pitchFamily="34" charset="0"/>
              </a:rPr>
              <a:t>OPD</a:t>
            </a:r>
          </a:p>
        </p:txBody>
      </p:sp>
      <p:sp>
        <p:nvSpPr>
          <p:cNvPr id="77" name="Action Button: Home 76">
            <a:hlinkClick r:id="" action="ppaction://hlinkshowjump?jump=firstslide" highlightClick="1"/>
          </p:cNvPr>
          <p:cNvSpPr/>
          <p:nvPr/>
        </p:nvSpPr>
        <p:spPr>
          <a:xfrm>
            <a:off x="10363200" y="3124200"/>
            <a:ext cx="1422400" cy="762000"/>
          </a:xfrm>
          <a:prstGeom prst="actionButtonHom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8" name="TextBox 77"/>
          <p:cNvSpPr txBox="1"/>
          <p:nvPr/>
        </p:nvSpPr>
        <p:spPr>
          <a:xfrm>
            <a:off x="10363200" y="3162300"/>
            <a:ext cx="406400" cy="738664"/>
          </a:xfrm>
          <a:prstGeom prst="rect">
            <a:avLst/>
          </a:prstGeom>
          <a:noFill/>
          <a:ln>
            <a:noFill/>
          </a:ln>
        </p:spPr>
        <p:txBody>
          <a:bodyPr wrap="square" rtlCol="0">
            <a:spAutoFit/>
          </a:bodyPr>
          <a:lstStyle/>
          <a:p>
            <a:pPr algn="ctr"/>
            <a:r>
              <a:rPr lang="en-US" sz="1400" b="1" dirty="0">
                <a:solidFill>
                  <a:srgbClr val="C00000"/>
                </a:solidFill>
                <a:latin typeface="Arial Black" pitchFamily="34" charset="0"/>
              </a:rPr>
              <a:t>O</a:t>
            </a:r>
          </a:p>
          <a:p>
            <a:pPr algn="ctr"/>
            <a:r>
              <a:rPr lang="en-US" sz="1400" b="1" dirty="0">
                <a:solidFill>
                  <a:srgbClr val="C00000"/>
                </a:solidFill>
                <a:latin typeface="Arial Black" pitchFamily="34" charset="0"/>
              </a:rPr>
              <a:t>P</a:t>
            </a:r>
          </a:p>
          <a:p>
            <a:pPr algn="ctr"/>
            <a:r>
              <a:rPr lang="en-US" sz="1400" b="1" dirty="0">
                <a:solidFill>
                  <a:srgbClr val="C00000"/>
                </a:solidFill>
                <a:latin typeface="Arial Black" pitchFamily="34" charset="0"/>
              </a:rPr>
              <a:t>D</a:t>
            </a:r>
          </a:p>
        </p:txBody>
      </p:sp>
      <p:sp>
        <p:nvSpPr>
          <p:cNvPr id="79" name="TextBox 78"/>
          <p:cNvSpPr txBox="1"/>
          <p:nvPr/>
        </p:nvSpPr>
        <p:spPr>
          <a:xfrm>
            <a:off x="10464800" y="1247775"/>
            <a:ext cx="1219200" cy="261610"/>
          </a:xfrm>
          <a:prstGeom prst="rect">
            <a:avLst/>
          </a:prstGeom>
          <a:noFill/>
          <a:ln>
            <a:noFill/>
          </a:ln>
        </p:spPr>
        <p:txBody>
          <a:bodyPr wrap="square" rtlCol="0">
            <a:spAutoFit/>
          </a:bodyPr>
          <a:lstStyle/>
          <a:p>
            <a:pPr algn="ctr"/>
            <a:r>
              <a:rPr lang="en-US" sz="1050" b="1" dirty="0">
                <a:solidFill>
                  <a:srgbClr val="C00000"/>
                </a:solidFill>
                <a:latin typeface="Arial Black" pitchFamily="34" charset="0"/>
              </a:rPr>
              <a:t>OPD</a:t>
            </a:r>
          </a:p>
        </p:txBody>
      </p:sp>
      <p:sp>
        <p:nvSpPr>
          <p:cNvPr id="80" name="Action Button: Home 79">
            <a:hlinkClick r:id="" action="ppaction://hlinkshowjump?jump=firstslide" highlightClick="1"/>
          </p:cNvPr>
          <p:cNvSpPr/>
          <p:nvPr/>
        </p:nvSpPr>
        <p:spPr>
          <a:xfrm>
            <a:off x="10363200" y="1066800"/>
            <a:ext cx="1422400" cy="762000"/>
          </a:xfrm>
          <a:prstGeom prst="actionButtonHom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81" name="TextBox 80"/>
          <p:cNvSpPr txBox="1"/>
          <p:nvPr/>
        </p:nvSpPr>
        <p:spPr>
          <a:xfrm>
            <a:off x="10363200" y="1104900"/>
            <a:ext cx="406400" cy="738664"/>
          </a:xfrm>
          <a:prstGeom prst="rect">
            <a:avLst/>
          </a:prstGeom>
          <a:noFill/>
          <a:ln>
            <a:noFill/>
          </a:ln>
        </p:spPr>
        <p:txBody>
          <a:bodyPr wrap="square" rtlCol="0">
            <a:spAutoFit/>
          </a:bodyPr>
          <a:lstStyle/>
          <a:p>
            <a:pPr algn="ctr"/>
            <a:r>
              <a:rPr lang="en-US" sz="1400" b="1" dirty="0">
                <a:solidFill>
                  <a:srgbClr val="C00000"/>
                </a:solidFill>
                <a:latin typeface="Arial Black" pitchFamily="34" charset="0"/>
              </a:rPr>
              <a:t>O</a:t>
            </a:r>
          </a:p>
          <a:p>
            <a:pPr algn="ctr"/>
            <a:r>
              <a:rPr lang="en-US" sz="1400" b="1" dirty="0">
                <a:solidFill>
                  <a:srgbClr val="C00000"/>
                </a:solidFill>
                <a:latin typeface="Arial Black" pitchFamily="34" charset="0"/>
              </a:rPr>
              <a:t>P</a:t>
            </a:r>
          </a:p>
          <a:p>
            <a:pPr algn="ctr"/>
            <a:r>
              <a:rPr lang="en-US" sz="1400" b="1" dirty="0">
                <a:solidFill>
                  <a:srgbClr val="C00000"/>
                </a:solidFill>
                <a:latin typeface="Arial Black" pitchFamily="34" charset="0"/>
              </a:rPr>
              <a:t>D</a:t>
            </a:r>
          </a:p>
        </p:txBody>
      </p:sp>
      <p:sp>
        <p:nvSpPr>
          <p:cNvPr id="82" name="TextBox 81"/>
          <p:cNvSpPr txBox="1"/>
          <p:nvPr/>
        </p:nvSpPr>
        <p:spPr>
          <a:xfrm>
            <a:off x="10464800" y="5438775"/>
            <a:ext cx="1219200" cy="261610"/>
          </a:xfrm>
          <a:prstGeom prst="rect">
            <a:avLst/>
          </a:prstGeom>
          <a:noFill/>
          <a:ln>
            <a:noFill/>
          </a:ln>
        </p:spPr>
        <p:txBody>
          <a:bodyPr wrap="square" rtlCol="0">
            <a:spAutoFit/>
          </a:bodyPr>
          <a:lstStyle/>
          <a:p>
            <a:pPr algn="ctr"/>
            <a:r>
              <a:rPr lang="en-US" sz="1050" b="1" dirty="0">
                <a:solidFill>
                  <a:srgbClr val="C00000"/>
                </a:solidFill>
                <a:latin typeface="Arial Black" pitchFamily="34" charset="0"/>
              </a:rPr>
              <a:t>OPD</a:t>
            </a:r>
          </a:p>
        </p:txBody>
      </p:sp>
      <p:sp>
        <p:nvSpPr>
          <p:cNvPr id="83" name="Action Button: Home 82">
            <a:hlinkClick r:id="" action="ppaction://hlinkshowjump?jump=firstslide" highlightClick="1"/>
          </p:cNvPr>
          <p:cNvSpPr/>
          <p:nvPr/>
        </p:nvSpPr>
        <p:spPr>
          <a:xfrm>
            <a:off x="10363200" y="5257800"/>
            <a:ext cx="1422400" cy="762000"/>
          </a:xfrm>
          <a:prstGeom prst="actionButtonHom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84" name="TextBox 83"/>
          <p:cNvSpPr txBox="1"/>
          <p:nvPr/>
        </p:nvSpPr>
        <p:spPr>
          <a:xfrm>
            <a:off x="10363200" y="5295900"/>
            <a:ext cx="406400" cy="738664"/>
          </a:xfrm>
          <a:prstGeom prst="rect">
            <a:avLst/>
          </a:prstGeom>
          <a:noFill/>
          <a:ln>
            <a:noFill/>
          </a:ln>
        </p:spPr>
        <p:txBody>
          <a:bodyPr wrap="square" rtlCol="0">
            <a:spAutoFit/>
          </a:bodyPr>
          <a:lstStyle/>
          <a:p>
            <a:pPr algn="ctr"/>
            <a:r>
              <a:rPr lang="en-US" sz="1400" b="1" dirty="0">
                <a:solidFill>
                  <a:srgbClr val="C00000"/>
                </a:solidFill>
                <a:latin typeface="Arial Black" pitchFamily="34" charset="0"/>
              </a:rPr>
              <a:t>O</a:t>
            </a:r>
          </a:p>
          <a:p>
            <a:pPr algn="ctr"/>
            <a:r>
              <a:rPr lang="en-US" sz="1400" b="1" dirty="0">
                <a:solidFill>
                  <a:srgbClr val="C00000"/>
                </a:solidFill>
                <a:latin typeface="Arial Black" pitchFamily="34" charset="0"/>
              </a:rPr>
              <a:t>P</a:t>
            </a:r>
          </a:p>
          <a:p>
            <a:pPr algn="ctr"/>
            <a:r>
              <a:rPr lang="en-US" sz="1400" b="1" dirty="0">
                <a:solidFill>
                  <a:srgbClr val="C00000"/>
                </a:solidFill>
                <a:latin typeface="Arial Black" pitchFamily="34" charset="0"/>
              </a:rPr>
              <a:t>D</a:t>
            </a:r>
          </a:p>
        </p:txBody>
      </p:sp>
      <p:sp>
        <p:nvSpPr>
          <p:cNvPr id="85" name="TextBox 84"/>
          <p:cNvSpPr txBox="1"/>
          <p:nvPr/>
        </p:nvSpPr>
        <p:spPr>
          <a:xfrm>
            <a:off x="406400" y="540151"/>
            <a:ext cx="11480800" cy="307777"/>
          </a:xfrm>
          <a:prstGeom prst="rect">
            <a:avLst/>
          </a:prstGeom>
          <a:noFill/>
          <a:ln>
            <a:noFill/>
          </a:ln>
        </p:spPr>
        <p:txBody>
          <a:bodyPr wrap="square" rtlCol="0">
            <a:spAutoFit/>
          </a:bodyPr>
          <a:lstStyle/>
          <a:p>
            <a:pPr algn="ctr"/>
            <a:r>
              <a:rPr lang="en-US" sz="1400" b="1" dirty="0">
                <a:solidFill>
                  <a:schemeClr val="accent1">
                    <a:lumMod val="50000"/>
                  </a:schemeClr>
                </a:solidFill>
                <a:latin typeface="Arial Black" pitchFamily="34" charset="0"/>
              </a:rPr>
              <a:t>(FROM ENTRANCE TO THE OPD TAKING 45 MINUTES)</a:t>
            </a:r>
          </a:p>
        </p:txBody>
      </p:sp>
      <p:sp>
        <p:nvSpPr>
          <p:cNvPr id="52" name="TextBox 51">
            <a:extLst>
              <a:ext uri="{FF2B5EF4-FFF2-40B4-BE49-F238E27FC236}">
                <a16:creationId xmlns:a16="http://schemas.microsoft.com/office/drawing/2014/main" id="{F4C43246-AC80-B681-2876-94C35B5D155C}"/>
              </a:ext>
            </a:extLst>
          </p:cNvPr>
          <p:cNvSpPr txBox="1"/>
          <p:nvPr/>
        </p:nvSpPr>
        <p:spPr>
          <a:xfrm>
            <a:off x="838200" y="6417603"/>
            <a:ext cx="10515600" cy="338554"/>
          </a:xfrm>
          <a:prstGeom prst="rect">
            <a:avLst/>
          </a:prstGeom>
          <a:noFill/>
        </p:spPr>
        <p:txBody>
          <a:bodyPr wrap="square" rtlCol="0">
            <a:spAutoFit/>
          </a:bodyPr>
          <a:lstStyle/>
          <a:p>
            <a:pPr algn="ctr"/>
            <a:r>
              <a:rPr lang="en-US" sz="1600" b="1" i="1" dirty="0">
                <a:solidFill>
                  <a:srgbClr val="002060"/>
                </a:solidFill>
              </a:rPr>
              <a:t>Public Health Leadership &amp; Management Training</a:t>
            </a:r>
            <a:endParaRPr lang="en-IN" sz="1600" b="1" i="1" dirty="0">
              <a:solidFill>
                <a:srgbClr val="00206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8000" y="304800"/>
            <a:ext cx="11379200" cy="685800"/>
          </a:xfrm>
        </p:spPr>
        <p:txBody>
          <a:bodyPr vert="horz" lIns="91440" tIns="45720" rIns="91440" bIns="45720" rtlCol="0" anchor="ctr">
            <a:noAutofit/>
          </a:bodyPr>
          <a:lstStyle/>
          <a:p>
            <a:pPr lvl="0" algn="ctr"/>
            <a:r>
              <a:rPr lang="en-US" sz="4400" b="1" dirty="0">
                <a:solidFill>
                  <a:srgbClr val="C00000"/>
                </a:solidFill>
              </a:rPr>
              <a:t>ARIAL VIEW OF DISTT HOSPITAL</a:t>
            </a:r>
          </a:p>
        </p:txBody>
      </p:sp>
      <p:pic>
        <p:nvPicPr>
          <p:cNvPr id="5" name="Picture 4" descr="WhatsApp Image 2023-09-21 at 7.44.07 PM.jpeg"/>
          <p:cNvPicPr>
            <a:picLocks noChangeAspect="1"/>
          </p:cNvPicPr>
          <p:nvPr/>
        </p:nvPicPr>
        <p:blipFill>
          <a:blip r:embed="rId2">
            <a:lum bright="-10000"/>
          </a:blip>
          <a:srcRect l="833" t="8282" r="4167" b="14197"/>
          <a:stretch>
            <a:fillRect/>
          </a:stretch>
        </p:blipFill>
        <p:spPr>
          <a:xfrm>
            <a:off x="304800" y="914400"/>
            <a:ext cx="11582400" cy="55626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TotalTime>
  <Words>2239</Words>
  <Application>Microsoft Office PowerPoint</Application>
  <PresentationFormat>Widescreen</PresentationFormat>
  <Paragraphs>415</Paragraphs>
  <Slides>29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Arial Black</vt:lpstr>
      <vt:lpstr>Calibri</vt:lpstr>
      <vt:lpstr>Calibri Light</vt:lpstr>
      <vt:lpstr>Times New Roman</vt:lpstr>
      <vt:lpstr>Wingdings</vt:lpstr>
      <vt:lpstr>Office Theme</vt:lpstr>
      <vt:lpstr>PowerPoint Presentation</vt:lpstr>
      <vt:lpstr>VISION  WAITING TIME FOR AN OPD PATIENT IN ANY DISTRICT HOSPITAL SHOULD IDEALLY BE LESS THAN OR EQUAL TO 10 MIN.</vt:lpstr>
      <vt:lpstr>GAP  PRESENTLY THERE IS A GAP OF 35min IN WAITING PERIOD OF OPD PATIENTS.</vt:lpstr>
      <vt:lpstr>STUDY-DISTRICT HOSPITAL ETAWAH WORKLOAD AND RESOURCES</vt:lpstr>
      <vt:lpstr>AVERAGE PATIENT /  DAY / MONTH</vt:lpstr>
      <vt:lpstr>Fish Bone Analysis</vt:lpstr>
      <vt:lpstr>REASONS FOR LONG WAITING PERIOD 1. EXCESSIVE PATIENTS</vt:lpstr>
      <vt:lpstr>Flow Chart of Patient in Distt Hospital</vt:lpstr>
      <vt:lpstr>ARIAL VIEW OF DISTT HOSPITAL</vt:lpstr>
      <vt:lpstr>MALE-FEMALE REGISTRATION AT THE SAME PLACE</vt:lpstr>
      <vt:lpstr>PATIENT LOAD – PER DAY</vt:lpstr>
      <vt:lpstr>REASONS FOR LONG WAITING PERIOD 2. INFRASTRURE</vt:lpstr>
      <vt:lpstr>STAIRCASE</vt:lpstr>
      <vt:lpstr>TIME –MOTION STUDY (TMS) FOR CALCULATING AVERAGE WAITING TIME</vt:lpstr>
      <vt:lpstr>TIME MOTION STUDY</vt:lpstr>
      <vt:lpstr>Gap Analysis of the Major Issues :</vt:lpstr>
      <vt:lpstr>SWOT Analysis of Major Issues :</vt:lpstr>
      <vt:lpstr>SUGGESTIONS : TO REACH THE GOAL...</vt:lpstr>
      <vt:lpstr>COLOR CODED FOOT STEPS</vt:lpstr>
      <vt:lpstr>SUGGESTIONS : TO REACH THE GOAL.....</vt:lpstr>
      <vt:lpstr>SUGGESTION FOR OPD PLAN ON THE GROUND FLOOR COST : 20 LACS / ESTIMATED TIME : 06 MONTHS</vt:lpstr>
      <vt:lpstr>SUGGESTION FOR STAIRCASE COST : 50 LACS / ESTIMATED TIME : 06 MONTHS</vt:lpstr>
      <vt:lpstr>SUGGESTIONS : TO REACH THE GOAL.....</vt:lpstr>
      <vt:lpstr>AMBITIOUS SUGGESTIONS :</vt:lpstr>
      <vt:lpstr>BUDGET REQUIREMENT :</vt:lpstr>
      <vt:lpstr>GROUP RECOMMENDATIONS:  PHASED MANNER:  depending on sanction &amp; availability of funds. (they can also be simultaneous)</vt:lpstr>
      <vt:lpstr>GROUP RECOMMENDATIONS: </vt:lpstr>
      <vt:lpstr>GROUP RECOMMENDATIONS: </vt:lpstr>
      <vt:lpstr>GUIDANCE FROM SENIORS AND SUGGESTIONS FROM COLLEAGUES ARE WELCOME.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Title</dc:title>
  <dc:creator>AMAN MOHAN MISHRA</dc:creator>
  <cp:lastModifiedBy>AMAN MOHAN MISHRA</cp:lastModifiedBy>
  <cp:revision>9</cp:revision>
  <dcterms:created xsi:type="dcterms:W3CDTF">2023-12-01T04:37:49Z</dcterms:created>
  <dcterms:modified xsi:type="dcterms:W3CDTF">2024-02-20T04:56:11Z</dcterms:modified>
</cp:coreProperties>
</file>