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4" r:id="rId7"/>
    <p:sldId id="263" r:id="rId8"/>
    <p:sldId id="265" r:id="rId9"/>
    <p:sldId id="261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0255-D381-2ED4-DB79-A036F5081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2112F-1E66-1297-710F-5CDB92CEE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5D8C7-9ADF-2D5E-5FE0-C23198799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7CDF7-74FD-73BE-AEDE-C353B924A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F42C-B943-0223-4033-AA8DD313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754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BE43B-81CE-44E7-2112-094D1C76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27708-10F3-42B5-3AD3-1A1877BCC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17B93-2A5E-BB91-A520-831CC987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69D55-1523-8FE5-C903-6E2622AF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F9CEF-618D-2295-529E-29E927774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847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C7094-6741-EEEA-609B-A76AA7E8D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B25C4-42F6-336D-4282-22283C87B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6E218-94BD-825F-F112-7714AB33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38C7A-B02A-ED20-6C48-92985F09C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D0EE8-F17C-308D-4C02-C43D6419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340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87817-17B0-2CE9-DB7C-AD89768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00446-A571-7582-3446-8FC5AFF75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9F450-7364-E587-75FF-8DB2A229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10031-C605-E180-616E-E25B1C28A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D1227-9B4B-429A-0CFB-560C1628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674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5B09-252C-5C7B-5052-4DEC82017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C8480-DE2F-9E82-AA13-589A9E865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6E732-B913-950C-E680-35367C746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42AE1-021D-AA97-6663-20FE1BA8B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A60E6-5A67-2A29-9226-AA1E1F44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4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49985-0B4E-A2B8-4F95-2B5AC5B6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AF5F4-DF6E-4A66-D680-A89B75A2E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3F45A-5564-9DE3-DDC2-670A56A51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C6618-FEB2-8324-E4BC-A0D9D704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8196A-1CB2-4009-73ED-6A7D7BEFD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90489-9186-CF8C-3F83-494893D6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574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E117F-D65A-EF16-8634-1D750DA1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CD725-A861-74C0-5319-B583044C6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C5C61-FBC5-9261-F01E-FF425F87A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9700A-EF0C-35D9-1878-44DCEBF76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B20A9E-6684-880D-02DB-1BA0229B9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90D2B-4C6A-26FF-C5D9-3D68BF74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C1C2F0-286A-9063-3D4F-7726BF47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F3C15-82DB-ED83-DF95-DB0E6E69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983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D7FD-9086-5D40-EE80-5E11ABF1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DC508-DFEE-D3DD-39C4-5F51C529D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BACCD-23EC-B3A3-794C-EC50EB98E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F042D-7EC3-8CA3-7DA5-8A1BF9DC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87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718302-603B-28F0-F9E8-2A14E651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A42DCB-8344-D2D4-8B59-59D28D5B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CB81C-53AF-C7B7-9C3F-B2F70078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879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8B3-6243-39B2-FF96-F9204BDB4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AF217-76B4-2B93-F8F8-EDD43FEA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5CC6E-603D-CB6A-CEAB-730E0B60B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4100E-FAC0-A30A-A925-8BB88973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8A936-4CD6-28A1-5E89-38A8BB57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92002-0D47-ADCB-47A3-A40BB121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70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FE82-EBB6-7E52-35CD-77D67B12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60E3C3-46FC-36B5-8525-643D365CF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66E97-581A-F3D9-20DE-BED6670E0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BE0AF-E815-DCCA-871A-94224373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C9C68-CF1B-398B-7BD0-6A7358C2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BC00F-0A3F-80C3-124E-C21A85315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265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484067-5009-1382-DA21-02345942F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C3D0C-5E8F-8E98-2D91-BA92D6ABA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7453D-0477-CCCB-AFFA-07CB6A7E3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1BB9F-FA7F-46DB-B751-8E09485A2500}" type="datetimeFigureOut">
              <a:rPr lang="en-IN" smtClean="0"/>
              <a:t>02/12/23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8594F-D988-3D9F-96AE-3558933DE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A327-5E70-3CDA-767A-DF5A0E841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54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38372&amp;picture=doctor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B347-44D6-BF37-CFDD-F690AB7B4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836" y="1977950"/>
            <a:ext cx="10764328" cy="1614188"/>
          </a:xfrm>
        </p:spPr>
        <p:txBody>
          <a:bodyPr>
            <a:normAutofit/>
          </a:bodyPr>
          <a:lstStyle/>
          <a:p>
            <a:r>
              <a:rPr lang="en-IN" sz="4400" b="1" dirty="0"/>
              <a:t>Non-availability of residential quarters of the medical and paramedical staff at blocks level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BCFF9-0A27-735C-3C49-1F41A58B7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7688" y="4540099"/>
            <a:ext cx="5727941" cy="2002482"/>
          </a:xfrm>
        </p:spPr>
        <p:txBody>
          <a:bodyPr>
            <a:normAutofit fontScale="70000" lnSpcReduction="20000"/>
          </a:bodyPr>
          <a:lstStyle/>
          <a:p>
            <a:r>
              <a:rPr lang="en-IN" sz="2600" b="1" dirty="0"/>
              <a:t>GROUP 4</a:t>
            </a:r>
          </a:p>
          <a:p>
            <a:r>
              <a:rPr lang="en-IN" sz="2300" dirty="0">
                <a:solidFill>
                  <a:schemeClr val="accent5">
                    <a:lumMod val="75000"/>
                  </a:schemeClr>
                </a:solidFill>
              </a:rPr>
              <a:t>DR M.H SIDDIQUI – Additional CMO (Ambedkar Nagar)</a:t>
            </a:r>
          </a:p>
          <a:p>
            <a:r>
              <a:rPr lang="en-IN" sz="2300" dirty="0">
                <a:solidFill>
                  <a:schemeClr val="accent5">
                    <a:lumMod val="75000"/>
                  </a:schemeClr>
                </a:solidFill>
              </a:rPr>
              <a:t>DR RADHA BALLABH – Additional CMO (Sultanpur)</a:t>
            </a:r>
          </a:p>
          <a:p>
            <a:r>
              <a:rPr lang="en-IN" sz="2300" dirty="0">
                <a:solidFill>
                  <a:schemeClr val="accent5">
                    <a:lumMod val="75000"/>
                  </a:schemeClr>
                </a:solidFill>
              </a:rPr>
              <a:t>DR MADHUR KUMAR –  Additional CMO (Hathras)</a:t>
            </a:r>
          </a:p>
          <a:p>
            <a:r>
              <a:rPr lang="en-IN" sz="2300" dirty="0">
                <a:solidFill>
                  <a:schemeClr val="accent5">
                    <a:lumMod val="75000"/>
                  </a:schemeClr>
                </a:solidFill>
              </a:rPr>
              <a:t>DURGESH KUMAR – CMS (Atrauli, Aligarh)</a:t>
            </a:r>
          </a:p>
          <a:p>
            <a:r>
              <a:rPr lang="en-IN" sz="2300" dirty="0">
                <a:solidFill>
                  <a:schemeClr val="accent5">
                    <a:lumMod val="75000"/>
                  </a:schemeClr>
                </a:solidFill>
              </a:rPr>
              <a:t>DR KIRTI KUMAR MISHRA – Eye Surgeon (TBS Hospital, Prayagraj)</a:t>
            </a:r>
          </a:p>
          <a:p>
            <a:endParaRPr lang="en-US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0492FAA-4A8C-2C78-64D9-B541398CC2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83"/>
          <a:stretch/>
        </p:blipFill>
        <p:spPr>
          <a:xfrm>
            <a:off x="7586284" y="315419"/>
            <a:ext cx="941074" cy="8723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D20BCA-3F2B-F20B-17BA-59EF13B88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3021" y="133638"/>
            <a:ext cx="2792979" cy="1265196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BBD2D69-4262-6EA7-B3DB-C6A5E28DD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C2AAD8-1F34-F3CD-0B21-4477D6A3486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4272" y="345579"/>
            <a:ext cx="914400" cy="760730"/>
          </a:xfrm>
          <a:prstGeom prst="rect">
            <a:avLst/>
          </a:prstGeom>
        </p:spPr>
      </p:pic>
      <p:pic>
        <p:nvPicPr>
          <p:cNvPr id="10" name="Picture 9" descr="Shape  Description automatically generated with low confidence">
            <a:extLst>
              <a:ext uri="{FF2B5EF4-FFF2-40B4-BE49-F238E27FC236}">
                <a16:creationId xmlns:a16="http://schemas.microsoft.com/office/drawing/2014/main" id="{B3C8C0FD-4CE3-11C0-5D06-3F12F02902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15" y="340666"/>
            <a:ext cx="825955" cy="82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892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5830CC-0968-DAAC-560B-9B761544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101843"/>
            <a:ext cx="11026140" cy="1290638"/>
          </a:xfrm>
        </p:spPr>
        <p:txBody>
          <a:bodyPr>
            <a:normAutofit/>
          </a:bodyPr>
          <a:lstStyle/>
          <a:p>
            <a:r>
              <a:rPr lang="en-US" b="1" u="sng" dirty="0"/>
              <a:t>Step 9</a:t>
            </a:r>
            <a:r>
              <a:rPr lang="en-US" b="1" dirty="0"/>
              <a:t> - </a:t>
            </a:r>
            <a:r>
              <a:rPr lang="en-US" dirty="0"/>
              <a:t>Action Plan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EDFFC1-9F57-9DAB-1881-03260CE63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31306"/>
              </p:ext>
            </p:extLst>
          </p:nvPr>
        </p:nvGraphicFramePr>
        <p:xfrm>
          <a:off x="692466" y="1660610"/>
          <a:ext cx="10807068" cy="4345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178">
                  <a:extLst>
                    <a:ext uri="{9D8B030D-6E8A-4147-A177-3AD203B41FA5}">
                      <a16:colId xmlns:a16="http://schemas.microsoft.com/office/drawing/2014/main" val="2904460291"/>
                    </a:ext>
                  </a:extLst>
                </a:gridCol>
                <a:gridCol w="1801178">
                  <a:extLst>
                    <a:ext uri="{9D8B030D-6E8A-4147-A177-3AD203B41FA5}">
                      <a16:colId xmlns:a16="http://schemas.microsoft.com/office/drawing/2014/main" val="1081847405"/>
                    </a:ext>
                  </a:extLst>
                </a:gridCol>
                <a:gridCol w="1801178">
                  <a:extLst>
                    <a:ext uri="{9D8B030D-6E8A-4147-A177-3AD203B41FA5}">
                      <a16:colId xmlns:a16="http://schemas.microsoft.com/office/drawing/2014/main" val="2716433910"/>
                    </a:ext>
                  </a:extLst>
                </a:gridCol>
                <a:gridCol w="1801178">
                  <a:extLst>
                    <a:ext uri="{9D8B030D-6E8A-4147-A177-3AD203B41FA5}">
                      <a16:colId xmlns:a16="http://schemas.microsoft.com/office/drawing/2014/main" val="2068519609"/>
                    </a:ext>
                  </a:extLst>
                </a:gridCol>
                <a:gridCol w="1801178">
                  <a:extLst>
                    <a:ext uri="{9D8B030D-6E8A-4147-A177-3AD203B41FA5}">
                      <a16:colId xmlns:a16="http://schemas.microsoft.com/office/drawing/2014/main" val="1243779662"/>
                    </a:ext>
                  </a:extLst>
                </a:gridCol>
                <a:gridCol w="1801178">
                  <a:extLst>
                    <a:ext uri="{9D8B030D-6E8A-4147-A177-3AD203B41FA5}">
                      <a16:colId xmlns:a16="http://schemas.microsoft.com/office/drawing/2014/main" val="380475858"/>
                    </a:ext>
                  </a:extLst>
                </a:gridCol>
              </a:tblGrid>
              <a:tr h="645724"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WHY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03097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IN" sz="1800" dirty="0"/>
                        <a:t>Gap</a:t>
                      </a:r>
                      <a:r>
                        <a:rPr lang="en-IN" sz="1800" baseline="0" dirty="0"/>
                        <a:t> in </a:t>
                      </a:r>
                      <a:r>
                        <a:rPr lang="en-IN" sz="1800" dirty="0"/>
                        <a:t>Residential</a:t>
                      </a:r>
                      <a:r>
                        <a:rPr lang="en-IN" sz="1800" baseline="0" dirty="0"/>
                        <a:t> Quarters assessment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MOIC</a:t>
                      </a:r>
                      <a:r>
                        <a:rPr lang="en-IN" sz="1800" baseline="0" dirty="0"/>
                        <a:t> AND JE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Block</a:t>
                      </a:r>
                      <a:r>
                        <a:rPr lang="en-IN" sz="1800" baseline="0" dirty="0"/>
                        <a:t> CHC and APHC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Yearly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For MO</a:t>
                      </a:r>
                      <a:r>
                        <a:rPr lang="en-IN" sz="1800" baseline="0" dirty="0"/>
                        <a:t> AND Paramedical staff stay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Physical</a:t>
                      </a:r>
                      <a:r>
                        <a:rPr lang="en-IN" sz="1800" baseline="0" dirty="0"/>
                        <a:t> assessment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914276"/>
                  </a:ext>
                </a:extLst>
              </a:tr>
              <a:tr h="731339">
                <a:tc>
                  <a:txBody>
                    <a:bodyPr/>
                    <a:lstStyle/>
                    <a:p>
                      <a:r>
                        <a:rPr lang="en-IN" baseline="0" dirty="0"/>
                        <a:t> Gap kept in DHS meeting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CMO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DHS</a:t>
                      </a:r>
                      <a:r>
                        <a:rPr lang="en-IN" baseline="0" dirty="0"/>
                        <a:t> MEETING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Monthly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For demanding </a:t>
                      </a:r>
                      <a:r>
                        <a:rPr lang="en-IN" baseline="0" dirty="0"/>
                        <a:t>fund in PIP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PPT presentation and in writing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949903"/>
                  </a:ext>
                </a:extLst>
              </a:tr>
              <a:tr h="788670">
                <a:tc>
                  <a:txBody>
                    <a:bodyPr/>
                    <a:lstStyle/>
                    <a:p>
                      <a:r>
                        <a:rPr lang="en-IN" dirty="0"/>
                        <a:t>Fund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State Authority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DG</a:t>
                      </a:r>
                      <a:r>
                        <a:rPr lang="en-IN" baseline="0" dirty="0"/>
                        <a:t> office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Yearly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For</a:t>
                      </a:r>
                      <a:r>
                        <a:rPr lang="en-IN" baseline="0" dirty="0"/>
                        <a:t>  Quarters construction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 NHM</a:t>
                      </a:r>
                      <a:r>
                        <a:rPr lang="en-IN" baseline="0" dirty="0"/>
                        <a:t> Budget or State Budget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094953"/>
                  </a:ext>
                </a:extLst>
              </a:tr>
              <a:tr h="990926">
                <a:tc>
                  <a:txBody>
                    <a:bodyPr/>
                    <a:lstStyle/>
                    <a:p>
                      <a:r>
                        <a:rPr lang="en-IN" dirty="0"/>
                        <a:t>Review</a:t>
                      </a:r>
                      <a:r>
                        <a:rPr lang="en-IN" baseline="0" dirty="0"/>
                        <a:t> meeting for achievement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District</a:t>
                      </a:r>
                      <a:r>
                        <a:rPr lang="en-IN" baseline="0" dirty="0"/>
                        <a:t> Authority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DHS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Quarterly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Through</a:t>
                      </a:r>
                      <a:r>
                        <a:rPr lang="en-IN" baseline="0" dirty="0"/>
                        <a:t> Budget expenditure statement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788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414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5830CC-0968-DAAC-560B-9B761544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101843"/>
            <a:ext cx="11026140" cy="129063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Financial Implications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FB2FB8A-A5DC-FBCF-A1BB-C144776D0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363123"/>
              </p:ext>
            </p:extLst>
          </p:nvPr>
        </p:nvGraphicFramePr>
        <p:xfrm>
          <a:off x="1251584" y="1392481"/>
          <a:ext cx="9688832" cy="46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2208">
                  <a:extLst>
                    <a:ext uri="{9D8B030D-6E8A-4147-A177-3AD203B41FA5}">
                      <a16:colId xmlns:a16="http://schemas.microsoft.com/office/drawing/2014/main" val="4074374765"/>
                    </a:ext>
                  </a:extLst>
                </a:gridCol>
                <a:gridCol w="2422208">
                  <a:extLst>
                    <a:ext uri="{9D8B030D-6E8A-4147-A177-3AD203B41FA5}">
                      <a16:colId xmlns:a16="http://schemas.microsoft.com/office/drawing/2014/main" val="3907289762"/>
                    </a:ext>
                  </a:extLst>
                </a:gridCol>
                <a:gridCol w="2422208">
                  <a:extLst>
                    <a:ext uri="{9D8B030D-6E8A-4147-A177-3AD203B41FA5}">
                      <a16:colId xmlns:a16="http://schemas.microsoft.com/office/drawing/2014/main" val="2948264609"/>
                    </a:ext>
                  </a:extLst>
                </a:gridCol>
                <a:gridCol w="2422208">
                  <a:extLst>
                    <a:ext uri="{9D8B030D-6E8A-4147-A177-3AD203B41FA5}">
                      <a16:colId xmlns:a16="http://schemas.microsoft.com/office/drawing/2014/main" val="2415633400"/>
                    </a:ext>
                  </a:extLst>
                </a:gridCol>
              </a:tblGrid>
              <a:tr h="11704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Residential</a:t>
                      </a:r>
                      <a:r>
                        <a:rPr lang="en-IN" baseline="0" dirty="0"/>
                        <a:t> Quarters required at Ramnagar CHC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Cost Per</a:t>
                      </a:r>
                      <a:r>
                        <a:rPr lang="en-IN" baseline="0" dirty="0"/>
                        <a:t> Quarters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   Total Cost Demand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082546"/>
                  </a:ext>
                </a:extLst>
              </a:tr>
              <a:tr h="11704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 Medical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20 Lakh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IN" baseline="0" dirty="0">
                          <a:solidFill>
                            <a:srgbClr val="FF0000"/>
                          </a:solidFill>
                        </a:rPr>
                        <a:t> crore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205212"/>
                  </a:ext>
                </a:extLst>
              </a:tr>
              <a:tr h="1170440">
                <a:tc>
                  <a:txBody>
                    <a:bodyPr/>
                    <a:lstStyle/>
                    <a:p>
                      <a:pPr algn="just"/>
                      <a:r>
                        <a:rPr lang="en-IN" dirty="0"/>
                        <a:t>Paramedical Staff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15 Lakh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IN" baseline="0" dirty="0">
                          <a:solidFill>
                            <a:srgbClr val="FF0000"/>
                          </a:solidFill>
                        </a:rPr>
                        <a:t> crore </a:t>
                      </a:r>
                      <a:r>
                        <a:rPr lang="en-IN" dirty="0">
                          <a:solidFill>
                            <a:srgbClr val="FF0000"/>
                          </a:solidFill>
                        </a:rPr>
                        <a:t>65 Lakh</a:t>
                      </a:r>
                    </a:p>
                    <a:p>
                      <a:pPr algn="ctr"/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265227"/>
                  </a:ext>
                </a:extLst>
              </a:tr>
              <a:tr h="1170440">
                <a:tc>
                  <a:txBody>
                    <a:bodyPr/>
                    <a:lstStyle/>
                    <a:p>
                      <a:pPr algn="just"/>
                      <a:r>
                        <a:rPr lang="en-IN" dirty="0"/>
                        <a:t>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35 Lakh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FF0000"/>
                          </a:solidFill>
                        </a:rPr>
                        <a:t>3 crore 65 Lakh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97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37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875B42-95F0-7CE3-62B3-028A8A689CBE}"/>
              </a:ext>
            </a:extLst>
          </p:cNvPr>
          <p:cNvSpPr/>
          <p:nvPr/>
        </p:nvSpPr>
        <p:spPr>
          <a:xfrm>
            <a:off x="4327663" y="2844224"/>
            <a:ext cx="3536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3363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930" y="1651244"/>
            <a:ext cx="10770870" cy="4525719"/>
          </a:xfrm>
        </p:spPr>
        <p:txBody>
          <a:bodyPr/>
          <a:lstStyle/>
          <a:p>
            <a:pPr marL="0" indent="0">
              <a:buNone/>
            </a:pPr>
            <a:r>
              <a:rPr lang="en-IN" i="1" dirty="0">
                <a:solidFill>
                  <a:schemeClr val="accent5">
                    <a:lumMod val="75000"/>
                  </a:schemeClr>
                </a:solidFill>
              </a:rPr>
              <a:t>Problem Statement:</a:t>
            </a:r>
          </a:p>
          <a:p>
            <a:endParaRPr lang="en-IN" dirty="0"/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IN" sz="2800" dirty="0"/>
              <a:t>Non availability of residential quarters of the medical and paramedical staff at blocks level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r>
              <a:rPr lang="en-IN" sz="2800" dirty="0"/>
              <a:t>Ex-CHC </a:t>
            </a:r>
            <a:r>
              <a:rPr lang="en-IN" sz="2800" dirty="0" err="1"/>
              <a:t>Ramnagar</a:t>
            </a:r>
            <a:r>
              <a:rPr lang="en-IN" sz="2800" dirty="0"/>
              <a:t>, District-</a:t>
            </a:r>
            <a:r>
              <a:rPr lang="en-IN" sz="2800" dirty="0" err="1"/>
              <a:t>Akbarpur</a:t>
            </a:r>
            <a:endParaRPr lang="en-IN" sz="2800" dirty="0"/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800" dirty="0"/>
              <a:t>Posted Medical Officer-03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800" dirty="0"/>
              <a:t>Posted Paramedical staff-06</a:t>
            </a:r>
          </a:p>
          <a:p>
            <a: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800" dirty="0"/>
              <a:t>Residential Quarters-0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5830CC-0968-DAAC-560B-9B761544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101843"/>
            <a:ext cx="11026140" cy="1290638"/>
          </a:xfrm>
        </p:spPr>
        <p:txBody>
          <a:bodyPr>
            <a:normAutofit/>
          </a:bodyPr>
          <a:lstStyle/>
          <a:p>
            <a:r>
              <a:rPr lang="en-US" b="1" u="sng" dirty="0"/>
              <a:t>Step 1</a:t>
            </a:r>
            <a:r>
              <a:rPr lang="en-US" b="1" dirty="0"/>
              <a:t> - </a:t>
            </a:r>
            <a:r>
              <a:rPr lang="en-US" dirty="0"/>
              <a:t>How to identify the potential topic?</a:t>
            </a:r>
          </a:p>
        </p:txBody>
      </p:sp>
    </p:spTree>
    <p:extLst>
      <p:ext uri="{BB962C8B-B14F-4D97-AF65-F5344CB8AC3E}">
        <p14:creationId xmlns:p14="http://schemas.microsoft.com/office/powerpoint/2010/main" val="411815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0610"/>
            <a:ext cx="3493770" cy="4166626"/>
          </a:xfrm>
        </p:spPr>
        <p:txBody>
          <a:bodyPr anchor="ctr"/>
          <a:lstStyle/>
          <a:p>
            <a:pPr marL="0" indent="0">
              <a:buNone/>
            </a:pPr>
            <a:r>
              <a:rPr lang="en-IN" dirty="0"/>
              <a:t>Ideal state is that residential quarters for the Medical and paramedical staff should be available at Block level.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5830CC-0968-DAAC-560B-9B761544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101843"/>
            <a:ext cx="11026140" cy="1290638"/>
          </a:xfrm>
        </p:spPr>
        <p:txBody>
          <a:bodyPr>
            <a:normAutofit/>
          </a:bodyPr>
          <a:lstStyle/>
          <a:p>
            <a:r>
              <a:rPr lang="en-US" b="1" u="sng" dirty="0"/>
              <a:t>Step 2</a:t>
            </a:r>
            <a:r>
              <a:rPr lang="en-US" b="1" dirty="0"/>
              <a:t> - </a:t>
            </a:r>
            <a:r>
              <a:rPr lang="en-US" dirty="0"/>
              <a:t>Defining what should be ideal state</a:t>
            </a:r>
          </a:p>
        </p:txBody>
      </p:sp>
      <p:pic>
        <p:nvPicPr>
          <p:cNvPr id="5" name="Picture 4" descr="A group of people wearing scrubs&#10;&#10;Description automatically generated">
            <a:extLst>
              <a:ext uri="{FF2B5EF4-FFF2-40B4-BE49-F238E27FC236}">
                <a16:creationId xmlns:a16="http://schemas.microsoft.com/office/drawing/2014/main" id="{B814C01D-3A82-1862-063E-1660862F8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56310" y="2113032"/>
            <a:ext cx="5897489" cy="351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5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930" y="1392482"/>
            <a:ext cx="10770870" cy="4784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800" dirty="0"/>
              <a:t>BLOCK – RAMNAGAR, AMBEDKARNAGAR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2800" dirty="0"/>
              <a:t>No Provision of the residential quarters for the contractual staff</a:t>
            </a:r>
            <a:r>
              <a:rPr lang="en-IN" sz="3600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5830CC-0968-DAAC-560B-9B761544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101843"/>
            <a:ext cx="11026140" cy="1290638"/>
          </a:xfrm>
        </p:spPr>
        <p:txBody>
          <a:bodyPr>
            <a:normAutofit/>
          </a:bodyPr>
          <a:lstStyle/>
          <a:p>
            <a:r>
              <a:rPr lang="en-US" b="1" u="sng" dirty="0"/>
              <a:t>Step 3</a:t>
            </a:r>
            <a:r>
              <a:rPr lang="en-US" b="1" dirty="0"/>
              <a:t> - </a:t>
            </a:r>
            <a:r>
              <a:rPr lang="en-US" dirty="0"/>
              <a:t>What is your ideal VS current state?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72AC98-8974-BD3B-C19E-3BDB4FACB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159523"/>
              </p:ext>
            </p:extLst>
          </p:nvPr>
        </p:nvGraphicFramePr>
        <p:xfrm>
          <a:off x="2246025" y="2151558"/>
          <a:ext cx="7444680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8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8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8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9062">
                <a:tc>
                  <a:txBody>
                    <a:bodyPr/>
                    <a:lstStyle/>
                    <a:p>
                      <a:r>
                        <a:rPr lang="en-IN" sz="2000" b="1" dirty="0">
                          <a:solidFill>
                            <a:srgbClr val="FF0000"/>
                          </a:solidFill>
                        </a:rPr>
                        <a:t>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>
                          <a:solidFill>
                            <a:srgbClr val="FF0000"/>
                          </a:solidFill>
                        </a:rPr>
                        <a:t>IDEAL</a:t>
                      </a:r>
                      <a:r>
                        <a:rPr lang="en-IN" sz="2000" b="1" baseline="0" dirty="0">
                          <a:solidFill>
                            <a:srgbClr val="FF0000"/>
                          </a:solidFill>
                        </a:rPr>
                        <a:t> POST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>
                          <a:solidFill>
                            <a:srgbClr val="FF0000"/>
                          </a:solidFill>
                        </a:rPr>
                        <a:t>CURRENT</a:t>
                      </a:r>
                      <a:r>
                        <a:rPr lang="en-IN" sz="2000" b="1" baseline="0" dirty="0">
                          <a:solidFill>
                            <a:srgbClr val="FF0000"/>
                          </a:solidFill>
                        </a:rPr>
                        <a:t> STATE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>
                          <a:solidFill>
                            <a:srgbClr val="FF0000"/>
                          </a:solidFill>
                        </a:rPr>
                        <a:t>VACANT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>
                          <a:solidFill>
                            <a:srgbClr val="FF0000"/>
                          </a:solidFill>
                        </a:rPr>
                        <a:t>Residential</a:t>
                      </a:r>
                      <a:r>
                        <a:rPr lang="en-IN" sz="2000" b="1" baseline="0" dirty="0">
                          <a:solidFill>
                            <a:srgbClr val="FF0000"/>
                          </a:solidFill>
                        </a:rPr>
                        <a:t> quarters availability</a:t>
                      </a:r>
                      <a:endParaRPr lang="en-IN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04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MEDICAL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858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PARAMEDICAL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204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28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144" y="1224395"/>
            <a:ext cx="3141345" cy="35016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IN" i="1" dirty="0">
                <a:solidFill>
                  <a:schemeClr val="accent5">
                    <a:lumMod val="75000"/>
                  </a:schemeClr>
                </a:solidFill>
              </a:rPr>
              <a:t>Fishbone Analysis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5830CC-0968-DAAC-560B-9B761544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101843"/>
            <a:ext cx="11026140" cy="1290638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Step 4</a:t>
            </a:r>
            <a:r>
              <a:rPr lang="en-US" b="1" dirty="0"/>
              <a:t> - </a:t>
            </a:r>
            <a:r>
              <a:rPr lang="en-US" dirty="0"/>
              <a:t>Why does the gap exist? Cause and Effect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405871B8-AD42-F361-04EA-84144EE3CA9D}"/>
              </a:ext>
            </a:extLst>
          </p:cNvPr>
          <p:cNvSpPr/>
          <p:nvPr/>
        </p:nvSpPr>
        <p:spPr>
          <a:xfrm>
            <a:off x="748665" y="4013625"/>
            <a:ext cx="9538334" cy="28952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8EB17D-72C9-9035-D515-3D2000493AEE}"/>
              </a:ext>
            </a:extLst>
          </p:cNvPr>
          <p:cNvSpPr txBox="1"/>
          <p:nvPr/>
        </p:nvSpPr>
        <p:spPr>
          <a:xfrm>
            <a:off x="10467851" y="3142723"/>
            <a:ext cx="160020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Non availability of residential quarters for MO and Paramedical staff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2E56FFB-27CA-5289-8C52-E3B0A61C8AE6}"/>
              </a:ext>
            </a:extLst>
          </p:cNvPr>
          <p:cNvCxnSpPr>
            <a:cxnSpLocks/>
          </p:cNvCxnSpPr>
          <p:nvPr/>
        </p:nvCxnSpPr>
        <p:spPr>
          <a:xfrm>
            <a:off x="2174561" y="2907046"/>
            <a:ext cx="874395" cy="1036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CF060F1-1A95-0068-2738-F4C31F089E3D}"/>
              </a:ext>
            </a:extLst>
          </p:cNvPr>
          <p:cNvCxnSpPr>
            <a:cxnSpLocks/>
          </p:cNvCxnSpPr>
          <p:nvPr/>
        </p:nvCxnSpPr>
        <p:spPr>
          <a:xfrm>
            <a:off x="5172788" y="2859525"/>
            <a:ext cx="792480" cy="102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FEC5804-75AF-3482-E2AC-712B312598FC}"/>
              </a:ext>
            </a:extLst>
          </p:cNvPr>
          <p:cNvCxnSpPr>
            <a:cxnSpLocks/>
          </p:cNvCxnSpPr>
          <p:nvPr/>
        </p:nvCxnSpPr>
        <p:spPr>
          <a:xfrm>
            <a:off x="8211263" y="2909762"/>
            <a:ext cx="763427" cy="1006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8222283-1C39-493C-E91C-9A0DA4A08A67}"/>
              </a:ext>
            </a:extLst>
          </p:cNvPr>
          <p:cNvSpPr txBox="1"/>
          <p:nvPr/>
        </p:nvSpPr>
        <p:spPr>
          <a:xfrm>
            <a:off x="379096" y="1900523"/>
            <a:ext cx="23907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b="1" dirty="0">
                <a:solidFill>
                  <a:schemeClr val="accent5">
                    <a:lumMod val="75000"/>
                  </a:schemeClr>
                </a:solidFill>
              </a:rPr>
              <a:t>MONEY</a:t>
            </a:r>
          </a:p>
          <a:p>
            <a:r>
              <a:rPr lang="en-IN" dirty="0"/>
              <a:t>No allocation of Budget in state and NHM PIP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895795-CCDD-2279-C272-807C3E946260}"/>
              </a:ext>
            </a:extLst>
          </p:cNvPr>
          <p:cNvSpPr txBox="1"/>
          <p:nvPr/>
        </p:nvSpPr>
        <p:spPr>
          <a:xfrm>
            <a:off x="3407093" y="1843258"/>
            <a:ext cx="26889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b="1" dirty="0">
                <a:solidFill>
                  <a:schemeClr val="accent5">
                    <a:lumMod val="75000"/>
                  </a:schemeClr>
                </a:solidFill>
              </a:rPr>
              <a:t>MANAGEMENT</a:t>
            </a:r>
          </a:p>
          <a:p>
            <a:r>
              <a:rPr lang="en-IN" dirty="0"/>
              <a:t>No need assessment been done on regular basis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02E7ED-7218-AAC3-19FB-8554055C4CB5}"/>
              </a:ext>
            </a:extLst>
          </p:cNvPr>
          <p:cNvSpPr txBox="1"/>
          <p:nvPr/>
        </p:nvSpPr>
        <p:spPr>
          <a:xfrm>
            <a:off x="6855375" y="1704758"/>
            <a:ext cx="33880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b="1" dirty="0">
                <a:solidFill>
                  <a:schemeClr val="accent5">
                    <a:lumMod val="75000"/>
                  </a:schemeClr>
                </a:solidFill>
              </a:rPr>
              <a:t>POLICY</a:t>
            </a:r>
          </a:p>
          <a:p>
            <a:r>
              <a:rPr lang="en-IN" dirty="0"/>
              <a:t>When CHC came into existence, no Quarters built up and no provision for contractual staff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3120533-D636-B552-F6B0-E2D142DE7AE2}"/>
              </a:ext>
            </a:extLst>
          </p:cNvPr>
          <p:cNvSpPr txBox="1"/>
          <p:nvPr/>
        </p:nvSpPr>
        <p:spPr>
          <a:xfrm>
            <a:off x="511638" y="3005554"/>
            <a:ext cx="18124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Budget not proposed in PIP for same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5904D5C-B777-157B-79FC-76C3351B79A6}"/>
              </a:ext>
            </a:extLst>
          </p:cNvPr>
          <p:cNvSpPr txBox="1"/>
          <p:nvPr/>
        </p:nvSpPr>
        <p:spPr>
          <a:xfrm>
            <a:off x="3630638" y="3059834"/>
            <a:ext cx="19459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 less post available of J.E.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0055A3-5A04-4530-C13B-3CC4636D8726}"/>
              </a:ext>
            </a:extLst>
          </p:cNvPr>
          <p:cNvSpPr txBox="1"/>
          <p:nvPr/>
        </p:nvSpPr>
        <p:spPr>
          <a:xfrm>
            <a:off x="516916" y="5593223"/>
            <a:ext cx="6227444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Least concern of MO for Residential Quarters construction.</a:t>
            </a:r>
          </a:p>
          <a:p>
            <a:endParaRPr lang="en-IN" sz="500" dirty="0"/>
          </a:p>
          <a:p>
            <a:pPr algn="ctr"/>
            <a:r>
              <a:rPr lang="en-IN" b="1" dirty="0">
                <a:solidFill>
                  <a:schemeClr val="accent5">
                    <a:lumMod val="75000"/>
                  </a:schemeClr>
                </a:solidFill>
              </a:rPr>
              <a:t>ENVIRONMENT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C5BDDE8-C55B-569D-19D8-1FEF02849E94}"/>
              </a:ext>
            </a:extLst>
          </p:cNvPr>
          <p:cNvCxnSpPr>
            <a:cxnSpLocks/>
          </p:cNvCxnSpPr>
          <p:nvPr/>
        </p:nvCxnSpPr>
        <p:spPr>
          <a:xfrm flipV="1">
            <a:off x="2101692" y="4440460"/>
            <a:ext cx="1020131" cy="876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D32ADD3-E55A-4249-5CAD-F42857BE9B99}"/>
              </a:ext>
            </a:extLst>
          </p:cNvPr>
          <p:cNvSpPr txBox="1"/>
          <p:nvPr/>
        </p:nvSpPr>
        <p:spPr>
          <a:xfrm>
            <a:off x="482182" y="4574330"/>
            <a:ext cx="18124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Excuse to stay away</a:t>
            </a:r>
            <a:endParaRPr lang="en-US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62ABE80-621C-4282-BA4F-339F302111CC}"/>
              </a:ext>
            </a:extLst>
          </p:cNvPr>
          <p:cNvCxnSpPr>
            <a:cxnSpLocks/>
          </p:cNvCxnSpPr>
          <p:nvPr/>
        </p:nvCxnSpPr>
        <p:spPr>
          <a:xfrm flipV="1">
            <a:off x="4945137" y="4504218"/>
            <a:ext cx="1020131" cy="876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19B73FB-A9F1-A25B-793A-CE003B058FC2}"/>
              </a:ext>
            </a:extLst>
          </p:cNvPr>
          <p:cNvSpPr txBox="1"/>
          <p:nvPr/>
        </p:nvSpPr>
        <p:spPr>
          <a:xfrm>
            <a:off x="3339796" y="4554751"/>
            <a:ext cx="25276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Less focussed on building by MO</a:t>
            </a:r>
            <a:endParaRPr lang="en-US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438FA61-4CF6-E642-B889-0A37BEFE5CC4}"/>
              </a:ext>
            </a:extLst>
          </p:cNvPr>
          <p:cNvCxnSpPr>
            <a:cxnSpLocks/>
          </p:cNvCxnSpPr>
          <p:nvPr/>
        </p:nvCxnSpPr>
        <p:spPr>
          <a:xfrm flipV="1">
            <a:off x="8082910" y="4553823"/>
            <a:ext cx="1020131" cy="876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FAB6242-7FC3-A6C0-349F-D714775F4DAC}"/>
              </a:ext>
            </a:extLst>
          </p:cNvPr>
          <p:cNvSpPr txBox="1"/>
          <p:nvPr/>
        </p:nvSpPr>
        <p:spPr>
          <a:xfrm>
            <a:off x="7196157" y="4574330"/>
            <a:ext cx="18647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Uncertain tenure</a:t>
            </a:r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E49CDB-B8C1-5A79-BD3C-58F95CA66631}"/>
              </a:ext>
            </a:extLst>
          </p:cNvPr>
          <p:cNvSpPr txBox="1"/>
          <p:nvPr/>
        </p:nvSpPr>
        <p:spPr>
          <a:xfrm>
            <a:off x="6623678" y="5584824"/>
            <a:ext cx="3851437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Lack of interest of District authority</a:t>
            </a:r>
          </a:p>
          <a:p>
            <a:endParaRPr lang="en-IN" sz="500" dirty="0"/>
          </a:p>
          <a:p>
            <a:pPr algn="ctr"/>
            <a:r>
              <a:rPr lang="en-IN" b="1" dirty="0">
                <a:solidFill>
                  <a:schemeClr val="accent5">
                    <a:lumMod val="75000"/>
                  </a:schemeClr>
                </a:solidFill>
              </a:rPr>
              <a:t>MAN</a:t>
            </a:r>
          </a:p>
        </p:txBody>
      </p:sp>
    </p:spTree>
    <p:extLst>
      <p:ext uri="{BB962C8B-B14F-4D97-AF65-F5344CB8AC3E}">
        <p14:creationId xmlns:p14="http://schemas.microsoft.com/office/powerpoint/2010/main" val="2541131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1497330"/>
            <a:ext cx="11372850" cy="467963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400" dirty="0"/>
              <a:t> Gap assessed in availability of residential quarters for Medical and paramedical staff should be kept in the District Health Society meeting.</a:t>
            </a:r>
          </a:p>
          <a:p>
            <a:pPr>
              <a:lnSpc>
                <a:spcPct val="11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400" dirty="0"/>
              <a:t> After getting approval in District Health Society ,we can demand fund in PIP from the state.</a:t>
            </a:r>
          </a:p>
          <a:p>
            <a:pPr>
              <a:lnSpc>
                <a:spcPct val="11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400" dirty="0"/>
              <a:t> As per the allocation of the Fund from the state in next ROP, we can utilize the same for the construction of residential quarters.</a:t>
            </a:r>
          </a:p>
          <a:p>
            <a:pPr>
              <a:lnSpc>
                <a:spcPct val="11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400" dirty="0"/>
              <a:t> We can also request to utilize CSR  fund  from the organization and industries situated in the district for the same.</a:t>
            </a:r>
          </a:p>
          <a:p>
            <a:pPr>
              <a:lnSpc>
                <a:spcPct val="11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400" dirty="0"/>
              <a:t> We can also demand fund to the elected members from the  constituencies to use budget from the </a:t>
            </a:r>
            <a:r>
              <a:rPr lang="en-IN" sz="2400" dirty="0" err="1"/>
              <a:t>sansad</a:t>
            </a:r>
            <a:r>
              <a:rPr lang="en-IN" sz="2400" dirty="0"/>
              <a:t> and </a:t>
            </a:r>
            <a:r>
              <a:rPr lang="en-IN" sz="2400" dirty="0" err="1"/>
              <a:t>vidhyak</a:t>
            </a:r>
            <a:r>
              <a:rPr lang="en-IN" sz="2400" dirty="0"/>
              <a:t> </a:t>
            </a:r>
            <a:r>
              <a:rPr lang="en-IN" sz="2400" dirty="0" err="1"/>
              <a:t>nidhi</a:t>
            </a:r>
            <a:r>
              <a:rPr lang="en-IN" sz="2400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5830CC-0968-DAAC-560B-9B761544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" y="101843"/>
            <a:ext cx="11852910" cy="1290638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Step 5</a:t>
            </a:r>
            <a:r>
              <a:rPr lang="en-US" sz="4000" b="1" dirty="0"/>
              <a:t> - </a:t>
            </a:r>
            <a:r>
              <a:rPr lang="en-US" sz="3800" dirty="0"/>
              <a:t>What are the possible solutions to our problems?</a:t>
            </a:r>
          </a:p>
        </p:txBody>
      </p:sp>
    </p:spTree>
    <p:extLst>
      <p:ext uri="{BB962C8B-B14F-4D97-AF65-F5344CB8AC3E}">
        <p14:creationId xmlns:p14="http://schemas.microsoft.com/office/powerpoint/2010/main" val="391889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930" y="2394195"/>
            <a:ext cx="10770870" cy="3412246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400" dirty="0"/>
              <a:t> At first priority we can utilize Rogi Kalyan </a:t>
            </a:r>
            <a:r>
              <a:rPr lang="en-IN" sz="2400" dirty="0" err="1"/>
              <a:t>Samiti,NHM</a:t>
            </a:r>
            <a:r>
              <a:rPr lang="en-IN" sz="2400" dirty="0"/>
              <a:t> budget for minor repairing and renovation of the residential quarters.</a:t>
            </a:r>
          </a:p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400" dirty="0"/>
              <a:t> After  that we can put the major gaps of residential building project in coming DHS meeting for approval.</a:t>
            </a:r>
          </a:p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400" dirty="0"/>
              <a:t> Timely send approved letter to the state for fund allocation in PIP.</a:t>
            </a:r>
          </a:p>
          <a:p>
            <a:pPr>
              <a:lnSpc>
                <a:spcPct val="100000"/>
              </a:lnSpc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IN" sz="2400" dirty="0"/>
              <a:t> Construction of the residential quarters as gap assessed at Block CHC from the allocated budget from the state.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5830CC-0968-DAAC-560B-9B761544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101843"/>
            <a:ext cx="11026140" cy="1290638"/>
          </a:xfrm>
        </p:spPr>
        <p:txBody>
          <a:bodyPr>
            <a:normAutofit/>
          </a:bodyPr>
          <a:lstStyle/>
          <a:p>
            <a:r>
              <a:rPr lang="en-US" b="1" u="sng" dirty="0"/>
              <a:t>Step 6</a:t>
            </a:r>
            <a:r>
              <a:rPr lang="en-US" b="1" dirty="0"/>
              <a:t> - </a:t>
            </a:r>
            <a:r>
              <a:rPr lang="en-US" dirty="0"/>
              <a:t>Identify the criteria for evaluation</a:t>
            </a:r>
          </a:p>
        </p:txBody>
      </p:sp>
    </p:spTree>
    <p:extLst>
      <p:ext uri="{BB962C8B-B14F-4D97-AF65-F5344CB8AC3E}">
        <p14:creationId xmlns:p14="http://schemas.microsoft.com/office/powerpoint/2010/main" val="1674494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5830CC-0968-DAAC-560B-9B761544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101843"/>
            <a:ext cx="9573944" cy="992702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Step 7</a:t>
            </a:r>
            <a:r>
              <a:rPr lang="en-US" sz="4000" b="1" dirty="0"/>
              <a:t> - </a:t>
            </a:r>
            <a:r>
              <a:rPr lang="en-US" sz="4000" dirty="0"/>
              <a:t>Evaluate options against criteria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5A884BA-F6BA-0CE1-83E7-AD0AD5E8B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049635"/>
              </p:ext>
            </p:extLst>
          </p:nvPr>
        </p:nvGraphicFramePr>
        <p:xfrm>
          <a:off x="582929" y="1350498"/>
          <a:ext cx="11079188" cy="48267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9797">
                  <a:extLst>
                    <a:ext uri="{9D8B030D-6E8A-4147-A177-3AD203B41FA5}">
                      <a16:colId xmlns:a16="http://schemas.microsoft.com/office/drawing/2014/main" val="2845462148"/>
                    </a:ext>
                  </a:extLst>
                </a:gridCol>
                <a:gridCol w="2769797">
                  <a:extLst>
                    <a:ext uri="{9D8B030D-6E8A-4147-A177-3AD203B41FA5}">
                      <a16:colId xmlns:a16="http://schemas.microsoft.com/office/drawing/2014/main" val="2297309380"/>
                    </a:ext>
                  </a:extLst>
                </a:gridCol>
                <a:gridCol w="2769797">
                  <a:extLst>
                    <a:ext uri="{9D8B030D-6E8A-4147-A177-3AD203B41FA5}">
                      <a16:colId xmlns:a16="http://schemas.microsoft.com/office/drawing/2014/main" val="1111764759"/>
                    </a:ext>
                  </a:extLst>
                </a:gridCol>
                <a:gridCol w="2769797">
                  <a:extLst>
                    <a:ext uri="{9D8B030D-6E8A-4147-A177-3AD203B41FA5}">
                      <a16:colId xmlns:a16="http://schemas.microsoft.com/office/drawing/2014/main" val="1351791480"/>
                    </a:ext>
                  </a:extLst>
                </a:gridCol>
              </a:tblGrid>
              <a:tr h="1557617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 </a:t>
                      </a:r>
                    </a:p>
                    <a:p>
                      <a:pPr algn="ctr"/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Strength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W</a:t>
                      </a:r>
                    </a:p>
                    <a:p>
                      <a:pPr algn="ctr"/>
                      <a:r>
                        <a:rPr lang="en-US" sz="320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Weakness</a:t>
                      </a: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32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Opportunity</a:t>
                      </a: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</a:t>
                      </a:r>
                    </a:p>
                    <a:p>
                      <a:pPr algn="ctr"/>
                      <a:r>
                        <a:rPr lang="en-US" sz="32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Threats</a:t>
                      </a: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795777"/>
                  </a:ext>
                </a:extLst>
              </a:tr>
              <a:tr h="321133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endParaRPr lang="en-IN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IN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RKS Budget under NHM.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IN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IN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DHS meeting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IN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IN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CSR fund, Sansad and Vidhyak Nidhi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IN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Crisis of Civil engineers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IN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IN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Lack of state budget utilization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IN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IN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 Lack of Interest of the MOIC and the district administration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endParaRPr lang="en-IN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IN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Motivation for staff to show up for work diligently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IN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IN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Better provision of services to the community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IN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IN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Can cater to the needs of the patients round the clock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IN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Local interference of political leaders and local media person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91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767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890309"/>
            <a:ext cx="11132820" cy="4029466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IN" dirty="0"/>
              <a:t>Prioritize the need for the construction and renovation of the residential quarters for providing 24*7 health services to the community.  </a:t>
            </a:r>
          </a:p>
          <a:p>
            <a:pPr marL="51435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IN" dirty="0"/>
          </a:p>
          <a:p>
            <a:pPr marL="51435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IN" dirty="0"/>
              <a:t> Timely assessment of condition of the residential building and utilize the available RKS and state budget for repairing and renovation.</a:t>
            </a:r>
          </a:p>
          <a:p>
            <a:pPr marL="51435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endParaRPr lang="en-IN" dirty="0"/>
          </a:p>
          <a:p>
            <a:pPr marL="514350" indent="-514350">
              <a:buClr>
                <a:schemeClr val="accent5">
                  <a:lumMod val="75000"/>
                </a:schemeClr>
              </a:buClr>
              <a:buFont typeface="+mj-lt"/>
              <a:buAutoNum type="arabicPeriod"/>
            </a:pPr>
            <a:r>
              <a:rPr lang="en-IN" dirty="0"/>
              <a:t>District authority should take at least quarterly meeting on the gaps of CHC and PHC buildings.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5830CC-0968-DAAC-560B-9B761544E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101843"/>
            <a:ext cx="11026140" cy="1290638"/>
          </a:xfrm>
        </p:spPr>
        <p:txBody>
          <a:bodyPr>
            <a:normAutofit/>
          </a:bodyPr>
          <a:lstStyle/>
          <a:p>
            <a:r>
              <a:rPr lang="en-US" b="1" u="sng" dirty="0"/>
              <a:t>Step 8</a:t>
            </a:r>
            <a:r>
              <a:rPr lang="en-US" b="1" dirty="0"/>
              <a:t> - </a:t>
            </a:r>
            <a:r>
              <a:rPr lang="en-US" dirty="0"/>
              <a:t>Group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728567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853</Words>
  <Application>Microsoft Macintosh PowerPoint</Application>
  <PresentationFormat>Widescreen</PresentationFormat>
  <Paragraphs>173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Non-availability of residential quarters of the medical and paramedical staff at blocks level</vt:lpstr>
      <vt:lpstr>Step 1 - How to identify the potential topic?</vt:lpstr>
      <vt:lpstr>Step 2 - Defining what should be ideal state</vt:lpstr>
      <vt:lpstr>Step 3 - What is your ideal VS current state?</vt:lpstr>
      <vt:lpstr>Step 4 - Why does the gap exist? Cause and Effect</vt:lpstr>
      <vt:lpstr>Step 5 - What are the possible solutions to our problems?</vt:lpstr>
      <vt:lpstr>Step 6 - Identify the criteria for evaluation</vt:lpstr>
      <vt:lpstr>Step 7 - Evaluate options against criteria</vt:lpstr>
      <vt:lpstr>Step 8 - Group recommendations</vt:lpstr>
      <vt:lpstr>Step 9 - Action Plan </vt:lpstr>
      <vt:lpstr>Financial Implications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AMAN MOHAN MISHRA</dc:creator>
  <cp:lastModifiedBy>Ruhma Fatima [sc20rf]</cp:lastModifiedBy>
  <cp:revision>13</cp:revision>
  <dcterms:created xsi:type="dcterms:W3CDTF">2023-12-01T04:37:49Z</dcterms:created>
  <dcterms:modified xsi:type="dcterms:W3CDTF">2023-12-02T20:13:52Z</dcterms:modified>
</cp:coreProperties>
</file>