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  <p:sldId id="262" r:id="rId6"/>
    <p:sldId id="264" r:id="rId7"/>
    <p:sldId id="263" r:id="rId8"/>
    <p:sldId id="265" r:id="rId9"/>
    <p:sldId id="261" r:id="rId10"/>
    <p:sldId id="266" r:id="rId11"/>
    <p:sldId id="267" r:id="rId12"/>
    <p:sldId id="25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–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8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60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690255-D381-2ED4-DB79-A036F50811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D2112F-1E66-1297-710F-5CDB92CEEF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5D8C7-9ADF-2D5E-5FE0-C23198799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1BB9F-FA7F-46DB-B751-8E09485A2500}" type="datetimeFigureOut">
              <a:rPr lang="en-IN" smtClean="0"/>
              <a:t>02/12/23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97CDF7-74FD-73BE-AEDE-C353B924A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67F42C-B943-0223-4033-AA8DD3131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9B5E6-6DCD-43FB-86F2-B2E07A3EF69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27548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2BE43B-81CE-44E7-2112-094D1C767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B27708-10F3-42B5-3AD3-1A1877BCC0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917B93-2A5E-BB91-A520-831CC987B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1BB9F-FA7F-46DB-B751-8E09485A2500}" type="datetimeFigureOut">
              <a:rPr lang="en-IN" smtClean="0"/>
              <a:t>02/12/23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869D55-1523-8FE5-C903-6E2622AF7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1F9CEF-618D-2295-529E-29E927774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9B5E6-6DCD-43FB-86F2-B2E07A3EF69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28472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05C7094-6741-EEEA-609B-A76AA7E8D2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CB25C4-42F6-336D-4282-22283C87BB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66E218-94BD-825F-F112-7714AB332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1BB9F-FA7F-46DB-B751-8E09485A2500}" type="datetimeFigureOut">
              <a:rPr lang="en-IN" smtClean="0"/>
              <a:t>02/12/23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A38C7A-B02A-ED20-6C48-92985F09C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BD0EE8-F17C-308D-4C02-C43D6419E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9B5E6-6DCD-43FB-86F2-B2E07A3EF69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93409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87817-17B0-2CE9-DB7C-AD8976845B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000446-A571-7582-3446-8FC5AFF758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79F450-7364-E587-75FF-8DB2A229D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1BB9F-FA7F-46DB-B751-8E09485A2500}" type="datetimeFigureOut">
              <a:rPr lang="en-IN" smtClean="0"/>
              <a:t>02/12/23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010031-C605-E180-616E-E25B1C28A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AD1227-9B4B-429A-0CFB-560C16282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9B5E6-6DCD-43FB-86F2-B2E07A3EF69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56743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205B09-252C-5C7B-5052-4DEC820172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5C8480-DE2F-9E82-AA13-589A9E8654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76E732-B913-950C-E680-35367C746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1BB9F-FA7F-46DB-B751-8E09485A2500}" type="datetimeFigureOut">
              <a:rPr lang="en-IN" smtClean="0"/>
              <a:t>02/12/23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742AE1-021D-AA97-6663-20FE1BA8B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0A60E6-5A67-2A29-9226-AA1E1F443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9B5E6-6DCD-43FB-86F2-B2E07A3EF69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17443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D49985-0B4E-A2B8-4F95-2B5AC5B60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CAF5F4-DF6E-4A66-D680-A89B75A2E9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93F45A-5564-9DE3-DDC2-670A56A517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FC6618-FEB2-8324-E4BC-A0D9D7041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1BB9F-FA7F-46DB-B751-8E09485A2500}" type="datetimeFigureOut">
              <a:rPr lang="en-IN" smtClean="0"/>
              <a:t>02/12/23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28196A-1CB2-4009-73ED-6A7D7BEFD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790489-9186-CF8C-3F83-494893D68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9B5E6-6DCD-43FB-86F2-B2E07A3EF69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75746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5E117F-D65A-EF16-8634-1D750DA13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DCD725-A861-74C0-5319-B583044C6B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0C5C61-FBC5-9261-F01E-FF425F87AE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69700A-EF0C-35D9-1878-44DCEBF76F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B20A9E-6684-880D-02DB-1BA0229B9D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DF90D2B-4C6A-26FF-C5D9-3D68BF74A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1BB9F-FA7F-46DB-B751-8E09485A2500}" type="datetimeFigureOut">
              <a:rPr lang="en-IN" smtClean="0"/>
              <a:t>02/12/23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DC1C2F0-286A-9063-3D4F-7726BF47B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8F3C15-82DB-ED83-DF95-DB0E6E691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9B5E6-6DCD-43FB-86F2-B2E07A3EF69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29837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3D7FD-9086-5D40-EE80-5E11ABF1A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0DC508-DFEE-D3DD-39C4-5F51C529D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1BB9F-FA7F-46DB-B751-8E09485A2500}" type="datetimeFigureOut">
              <a:rPr lang="en-IN" smtClean="0"/>
              <a:t>02/12/23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FBACCD-23EC-B3A3-794C-EC50EB98E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AF042D-7EC3-8CA3-7DA5-8A1BF9DC3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9B5E6-6DCD-43FB-86F2-B2E07A3EF69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29873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7718302-603B-28F0-F9E8-2A14E6511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1BB9F-FA7F-46DB-B751-8E09485A2500}" type="datetimeFigureOut">
              <a:rPr lang="en-IN" smtClean="0"/>
              <a:t>02/12/23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A42DCB-8344-D2D4-8B59-59D28D5B1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8CB81C-53AF-C7B7-9C3F-B2F700782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9B5E6-6DCD-43FB-86F2-B2E07A3EF69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68798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A68B3-6243-39B2-FF96-F9204BDB45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AF217-76B4-2B93-F8F8-EDD43FEA88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E5CC6E-603D-CB6A-CEAB-730E0B60B6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24100E-FAC0-A30A-A925-8BB889733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1BB9F-FA7F-46DB-B751-8E09485A2500}" type="datetimeFigureOut">
              <a:rPr lang="en-IN" smtClean="0"/>
              <a:t>02/12/23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78A936-4CD6-28A1-5E89-38A8BB570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092002-0D47-ADCB-47A3-A40BB121D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9B5E6-6DCD-43FB-86F2-B2E07A3EF69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57704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DFE82-EBB6-7E52-35CD-77D67B120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860E3C3-46FC-36B5-8525-643D365CFA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366E97-581A-F3D9-20DE-BED6670E04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7BE0AF-E815-DCCA-871A-94224373F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1BB9F-FA7F-46DB-B751-8E09485A2500}" type="datetimeFigureOut">
              <a:rPr lang="en-IN" smtClean="0"/>
              <a:t>02/12/23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9C9C68-CF1B-398B-7BD0-6A7358C20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BBC00F-0A3F-80C3-124E-C21A85315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9B5E6-6DCD-43FB-86F2-B2E07A3EF69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12657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484067-5009-1382-DA21-02345942F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2C3D0C-5E8F-8E98-2D91-BA92D6ABA6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17453D-0477-CCCB-AFFA-07CB6A7E35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21BB9F-FA7F-46DB-B751-8E09485A2500}" type="datetimeFigureOut">
              <a:rPr lang="en-IN" smtClean="0"/>
              <a:t>02/12/23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68594F-D988-3D9F-96AE-3558933DED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16A327-5E70-3CDA-767A-DF5A0E8412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59B5E6-6DCD-43FB-86F2-B2E07A3EF69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79545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ublicdomainpictures.net/en/view-image.php?image=238372&amp;picture=doctor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9B347-44D6-BF37-CFDD-F690AB7B41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3836" y="1977950"/>
            <a:ext cx="10764328" cy="1614188"/>
          </a:xfrm>
        </p:spPr>
        <p:txBody>
          <a:bodyPr>
            <a:normAutofit/>
          </a:bodyPr>
          <a:lstStyle/>
          <a:p>
            <a:r>
              <a:rPr lang="en-IN" sz="4400" b="1" dirty="0"/>
              <a:t>Non-availability of residential quarters of the medical and paramedical staff at blocks level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EBCFF9-0A27-735C-3C49-1F41A58B76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77688" y="4540099"/>
            <a:ext cx="5727941" cy="2002482"/>
          </a:xfrm>
        </p:spPr>
        <p:txBody>
          <a:bodyPr>
            <a:normAutofit fontScale="70000" lnSpcReduction="20000"/>
          </a:bodyPr>
          <a:lstStyle/>
          <a:p>
            <a:r>
              <a:rPr lang="en-IN" sz="2600" b="1" dirty="0"/>
              <a:t>GROUP 4</a:t>
            </a:r>
          </a:p>
          <a:p>
            <a:r>
              <a:rPr lang="en-IN" sz="2300" dirty="0">
                <a:solidFill>
                  <a:schemeClr val="accent5">
                    <a:lumMod val="75000"/>
                  </a:schemeClr>
                </a:solidFill>
              </a:rPr>
              <a:t>DR M.H SIDDIQUI – Additional CMO (Ambedkar Nagar)</a:t>
            </a:r>
          </a:p>
          <a:p>
            <a:r>
              <a:rPr lang="en-IN" sz="2300" dirty="0">
                <a:solidFill>
                  <a:schemeClr val="accent5">
                    <a:lumMod val="75000"/>
                  </a:schemeClr>
                </a:solidFill>
              </a:rPr>
              <a:t>DR RADHA BALLABH – Additional CMO (Sultanpur)</a:t>
            </a:r>
          </a:p>
          <a:p>
            <a:r>
              <a:rPr lang="en-IN" sz="2300" dirty="0">
                <a:solidFill>
                  <a:schemeClr val="accent5">
                    <a:lumMod val="75000"/>
                  </a:schemeClr>
                </a:solidFill>
              </a:rPr>
              <a:t>DR MADHUR KUMAR –  Additional CMO (Hathras)</a:t>
            </a:r>
          </a:p>
          <a:p>
            <a:r>
              <a:rPr lang="en-IN" sz="2300" dirty="0">
                <a:solidFill>
                  <a:schemeClr val="accent5">
                    <a:lumMod val="75000"/>
                  </a:schemeClr>
                </a:solidFill>
              </a:rPr>
              <a:t>DURGESH KUMAR – CMS (Atrauli, Aligarh)</a:t>
            </a:r>
          </a:p>
          <a:p>
            <a:r>
              <a:rPr lang="en-IN" sz="2300" dirty="0">
                <a:solidFill>
                  <a:schemeClr val="accent5">
                    <a:lumMod val="75000"/>
                  </a:schemeClr>
                </a:solidFill>
              </a:rPr>
              <a:t>DR KIRTI KUMAR MISHRA – Eye Surgeon (TBS Hospital, Prayagraj)</a:t>
            </a:r>
          </a:p>
          <a:p>
            <a:endParaRPr lang="en-US" dirty="0"/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30492FAA-4A8C-2C78-64D9-B541398CC26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283"/>
          <a:stretch/>
        </p:blipFill>
        <p:spPr>
          <a:xfrm>
            <a:off x="7586284" y="315419"/>
            <a:ext cx="941074" cy="87231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9D20BCA-3F2B-F20B-17BA-59EF13B88A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03021" y="133638"/>
            <a:ext cx="2792979" cy="1265196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ABBD2D69-4262-6EA7-B3DB-C6A5E28DD0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8C2AAD8-1F34-F3CD-0B21-4477D6A34865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94272" y="345579"/>
            <a:ext cx="914400" cy="760730"/>
          </a:xfrm>
          <a:prstGeom prst="rect">
            <a:avLst/>
          </a:prstGeom>
        </p:spPr>
      </p:pic>
      <p:pic>
        <p:nvPicPr>
          <p:cNvPr id="10" name="Picture 9" descr="Shape  Description automatically generated with low confidence">
            <a:extLst>
              <a:ext uri="{FF2B5EF4-FFF2-40B4-BE49-F238E27FC236}">
                <a16:creationId xmlns:a16="http://schemas.microsoft.com/office/drawing/2014/main" id="{B3C8C0FD-4CE3-11C0-5D06-3F12F029023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615" y="340666"/>
            <a:ext cx="825955" cy="825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28927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4C43246-AC80-B681-2876-94C35B5D155C}"/>
              </a:ext>
            </a:extLst>
          </p:cNvPr>
          <p:cNvSpPr txBox="1"/>
          <p:nvPr/>
        </p:nvSpPr>
        <p:spPr>
          <a:xfrm>
            <a:off x="838200" y="6417603"/>
            <a:ext cx="10515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>
                <a:solidFill>
                  <a:srgbClr val="002060"/>
                </a:solidFill>
              </a:rPr>
              <a:t>Public Health Leadership &amp; Management Training</a:t>
            </a:r>
            <a:endParaRPr lang="en-IN" sz="1600" b="1" i="1" dirty="0">
              <a:solidFill>
                <a:srgbClr val="002060"/>
              </a:solidFill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D5830CC-0968-DAAC-560B-9B761544E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2930" y="101843"/>
            <a:ext cx="11026140" cy="1290638"/>
          </a:xfrm>
        </p:spPr>
        <p:txBody>
          <a:bodyPr>
            <a:normAutofit/>
          </a:bodyPr>
          <a:lstStyle/>
          <a:p>
            <a:r>
              <a:rPr lang="en-US" b="1" u="sng" dirty="0"/>
              <a:t>Step 9</a:t>
            </a:r>
            <a:r>
              <a:rPr lang="en-US" b="1" dirty="0"/>
              <a:t> - </a:t>
            </a:r>
            <a:r>
              <a:rPr lang="en-US" dirty="0"/>
              <a:t>Action Plan 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8EDFFC1-9F57-9DAB-1881-03260CE63D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1131306"/>
              </p:ext>
            </p:extLst>
          </p:nvPr>
        </p:nvGraphicFramePr>
        <p:xfrm>
          <a:off x="692466" y="1660610"/>
          <a:ext cx="10807068" cy="43453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1178">
                  <a:extLst>
                    <a:ext uri="{9D8B030D-6E8A-4147-A177-3AD203B41FA5}">
                      <a16:colId xmlns:a16="http://schemas.microsoft.com/office/drawing/2014/main" val="2904460291"/>
                    </a:ext>
                  </a:extLst>
                </a:gridCol>
                <a:gridCol w="1801178">
                  <a:extLst>
                    <a:ext uri="{9D8B030D-6E8A-4147-A177-3AD203B41FA5}">
                      <a16:colId xmlns:a16="http://schemas.microsoft.com/office/drawing/2014/main" val="1081847405"/>
                    </a:ext>
                  </a:extLst>
                </a:gridCol>
                <a:gridCol w="1801178">
                  <a:extLst>
                    <a:ext uri="{9D8B030D-6E8A-4147-A177-3AD203B41FA5}">
                      <a16:colId xmlns:a16="http://schemas.microsoft.com/office/drawing/2014/main" val="2716433910"/>
                    </a:ext>
                  </a:extLst>
                </a:gridCol>
                <a:gridCol w="1801178">
                  <a:extLst>
                    <a:ext uri="{9D8B030D-6E8A-4147-A177-3AD203B41FA5}">
                      <a16:colId xmlns:a16="http://schemas.microsoft.com/office/drawing/2014/main" val="2068519609"/>
                    </a:ext>
                  </a:extLst>
                </a:gridCol>
                <a:gridCol w="1801178">
                  <a:extLst>
                    <a:ext uri="{9D8B030D-6E8A-4147-A177-3AD203B41FA5}">
                      <a16:colId xmlns:a16="http://schemas.microsoft.com/office/drawing/2014/main" val="1243779662"/>
                    </a:ext>
                  </a:extLst>
                </a:gridCol>
                <a:gridCol w="1801178">
                  <a:extLst>
                    <a:ext uri="{9D8B030D-6E8A-4147-A177-3AD203B41FA5}">
                      <a16:colId xmlns:a16="http://schemas.microsoft.com/office/drawing/2014/main" val="380475858"/>
                    </a:ext>
                  </a:extLst>
                </a:gridCol>
              </a:tblGrid>
              <a:tr h="645724">
                <a:tc>
                  <a:txBody>
                    <a:bodyPr/>
                    <a:lstStyle/>
                    <a:p>
                      <a:pPr algn="ctr"/>
                      <a:r>
                        <a:rPr lang="en-IN" sz="1800" b="1" dirty="0"/>
                        <a:t>WHAT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 b="1" dirty="0"/>
                        <a:t>WHO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 b="1" dirty="0"/>
                        <a:t>WHERE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 b="1" dirty="0"/>
                        <a:t>WHEN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 b="1" dirty="0"/>
                        <a:t>WHY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 b="1" dirty="0"/>
                        <a:t>HOW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8030973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r>
                        <a:rPr lang="en-IN" sz="1800" dirty="0"/>
                        <a:t>Gap</a:t>
                      </a:r>
                      <a:r>
                        <a:rPr lang="en-IN" sz="1800" baseline="0" dirty="0"/>
                        <a:t> in </a:t>
                      </a:r>
                      <a:r>
                        <a:rPr lang="en-IN" sz="1800" dirty="0"/>
                        <a:t>Residential</a:t>
                      </a:r>
                      <a:r>
                        <a:rPr lang="en-IN" sz="1800" baseline="0" dirty="0"/>
                        <a:t> Quarters assessment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/>
                        <a:t>MOIC</a:t>
                      </a:r>
                      <a:r>
                        <a:rPr lang="en-IN" sz="1800" baseline="0" dirty="0"/>
                        <a:t> AND JE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/>
                        <a:t>Block</a:t>
                      </a:r>
                      <a:r>
                        <a:rPr lang="en-IN" sz="1800" baseline="0" dirty="0"/>
                        <a:t> CHC and APHC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/>
                        <a:t>Yearly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/>
                        <a:t>For MO</a:t>
                      </a:r>
                      <a:r>
                        <a:rPr lang="en-IN" sz="1800" baseline="0" dirty="0"/>
                        <a:t> AND Paramedical staff stay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/>
                        <a:t>Physical</a:t>
                      </a:r>
                      <a:r>
                        <a:rPr lang="en-IN" sz="1800" baseline="0" dirty="0"/>
                        <a:t> assessment</a:t>
                      </a:r>
                      <a:endParaRPr lang="en-IN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1914276"/>
                  </a:ext>
                </a:extLst>
              </a:tr>
              <a:tr h="731339">
                <a:tc>
                  <a:txBody>
                    <a:bodyPr/>
                    <a:lstStyle/>
                    <a:p>
                      <a:r>
                        <a:rPr lang="en-IN" baseline="0" dirty="0"/>
                        <a:t> Gap kept in DHS meeting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/>
                        <a:t>CMO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DHS</a:t>
                      </a:r>
                      <a:r>
                        <a:rPr lang="en-IN" baseline="0" dirty="0"/>
                        <a:t> MEETING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Monthly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For demanding </a:t>
                      </a:r>
                      <a:r>
                        <a:rPr lang="en-IN" baseline="0" dirty="0"/>
                        <a:t>fund in PIP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PPT presentation and in writing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9949903"/>
                  </a:ext>
                </a:extLst>
              </a:tr>
              <a:tr h="788670">
                <a:tc>
                  <a:txBody>
                    <a:bodyPr/>
                    <a:lstStyle/>
                    <a:p>
                      <a:r>
                        <a:rPr lang="en-IN" dirty="0"/>
                        <a:t>Fund allocation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State Authority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DG</a:t>
                      </a:r>
                      <a:r>
                        <a:rPr lang="en-IN" baseline="0" dirty="0"/>
                        <a:t> office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Yearly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For</a:t>
                      </a:r>
                      <a:r>
                        <a:rPr lang="en-IN" baseline="0" dirty="0"/>
                        <a:t>  Quarters construction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In NHM</a:t>
                      </a:r>
                      <a:r>
                        <a:rPr lang="en-IN" baseline="0" dirty="0"/>
                        <a:t> Budget or State Budget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1094953"/>
                  </a:ext>
                </a:extLst>
              </a:tr>
              <a:tr h="990926">
                <a:tc>
                  <a:txBody>
                    <a:bodyPr/>
                    <a:lstStyle/>
                    <a:p>
                      <a:r>
                        <a:rPr lang="en-IN" dirty="0"/>
                        <a:t>Review</a:t>
                      </a:r>
                      <a:r>
                        <a:rPr lang="en-IN" baseline="0" dirty="0"/>
                        <a:t> meeting for achievement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District</a:t>
                      </a:r>
                      <a:r>
                        <a:rPr lang="en-IN" baseline="0" dirty="0"/>
                        <a:t> Authority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DHS meeting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Quarterly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Monitoring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Through</a:t>
                      </a:r>
                      <a:r>
                        <a:rPr lang="en-IN" baseline="0" dirty="0"/>
                        <a:t> Budget expenditure statement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77880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74142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4C43246-AC80-B681-2876-94C35B5D155C}"/>
              </a:ext>
            </a:extLst>
          </p:cNvPr>
          <p:cNvSpPr txBox="1"/>
          <p:nvPr/>
        </p:nvSpPr>
        <p:spPr>
          <a:xfrm>
            <a:off x="838200" y="6417603"/>
            <a:ext cx="10515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>
                <a:solidFill>
                  <a:srgbClr val="002060"/>
                </a:solidFill>
              </a:rPr>
              <a:t>Public Health Leadership &amp; Management Training</a:t>
            </a:r>
            <a:endParaRPr lang="en-IN" sz="1600" b="1" i="1" dirty="0">
              <a:solidFill>
                <a:srgbClr val="002060"/>
              </a:solidFill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D5830CC-0968-DAAC-560B-9B761544E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2930" y="101843"/>
            <a:ext cx="11026140" cy="1290638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Financial Implications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FB2FB8A-A5DC-FBCF-A1BB-C144776D0D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1363123"/>
              </p:ext>
            </p:extLst>
          </p:nvPr>
        </p:nvGraphicFramePr>
        <p:xfrm>
          <a:off x="1251584" y="1392481"/>
          <a:ext cx="9688832" cy="46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2208">
                  <a:extLst>
                    <a:ext uri="{9D8B030D-6E8A-4147-A177-3AD203B41FA5}">
                      <a16:colId xmlns:a16="http://schemas.microsoft.com/office/drawing/2014/main" val="4074374765"/>
                    </a:ext>
                  </a:extLst>
                </a:gridCol>
                <a:gridCol w="2422208">
                  <a:extLst>
                    <a:ext uri="{9D8B030D-6E8A-4147-A177-3AD203B41FA5}">
                      <a16:colId xmlns:a16="http://schemas.microsoft.com/office/drawing/2014/main" val="3907289762"/>
                    </a:ext>
                  </a:extLst>
                </a:gridCol>
                <a:gridCol w="2422208">
                  <a:extLst>
                    <a:ext uri="{9D8B030D-6E8A-4147-A177-3AD203B41FA5}">
                      <a16:colId xmlns:a16="http://schemas.microsoft.com/office/drawing/2014/main" val="2948264609"/>
                    </a:ext>
                  </a:extLst>
                </a:gridCol>
                <a:gridCol w="2422208">
                  <a:extLst>
                    <a:ext uri="{9D8B030D-6E8A-4147-A177-3AD203B41FA5}">
                      <a16:colId xmlns:a16="http://schemas.microsoft.com/office/drawing/2014/main" val="2415633400"/>
                    </a:ext>
                  </a:extLst>
                </a:gridCol>
              </a:tblGrid>
              <a:tr h="1170440"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Residential</a:t>
                      </a:r>
                      <a:r>
                        <a:rPr lang="en-IN" baseline="0" dirty="0"/>
                        <a:t> Quarters required at Ramnagar CHC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Numbers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Cost Per</a:t>
                      </a:r>
                      <a:r>
                        <a:rPr lang="en-IN" baseline="0" dirty="0"/>
                        <a:t> Quarters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   Total Cost Demand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8082546"/>
                  </a:ext>
                </a:extLst>
              </a:tr>
              <a:tr h="117044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/>
                        <a:t> Medical Officer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20 Lakh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en-IN" baseline="0" dirty="0">
                          <a:solidFill>
                            <a:srgbClr val="FF0000"/>
                          </a:solidFill>
                        </a:rPr>
                        <a:t> crore</a:t>
                      </a:r>
                      <a:endParaRPr lang="en-IN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2205212"/>
                  </a:ext>
                </a:extLst>
              </a:tr>
              <a:tr h="1170440">
                <a:tc>
                  <a:txBody>
                    <a:bodyPr/>
                    <a:lstStyle/>
                    <a:p>
                      <a:pPr algn="just"/>
                      <a:r>
                        <a:rPr lang="en-IN" dirty="0"/>
                        <a:t>Paramedical Staff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15 Lakh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IN" baseline="0" dirty="0">
                          <a:solidFill>
                            <a:srgbClr val="FF0000"/>
                          </a:solidFill>
                        </a:rPr>
                        <a:t> crore </a:t>
                      </a:r>
                      <a:r>
                        <a:rPr lang="en-IN" dirty="0">
                          <a:solidFill>
                            <a:srgbClr val="FF0000"/>
                          </a:solidFill>
                        </a:rPr>
                        <a:t>65 Lakh</a:t>
                      </a:r>
                    </a:p>
                    <a:p>
                      <a:pPr algn="ctr"/>
                      <a:endParaRPr lang="en-IN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7265227"/>
                  </a:ext>
                </a:extLst>
              </a:tr>
              <a:tr h="1170440">
                <a:tc>
                  <a:txBody>
                    <a:bodyPr/>
                    <a:lstStyle/>
                    <a:p>
                      <a:pPr algn="just"/>
                      <a:r>
                        <a:rPr lang="en-IN" dirty="0"/>
                        <a:t> 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35 Lakh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solidFill>
                            <a:srgbClr val="FF0000"/>
                          </a:solidFill>
                        </a:rPr>
                        <a:t>3 crore 65 Lakh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39788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63705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4C43246-AC80-B681-2876-94C35B5D155C}"/>
              </a:ext>
            </a:extLst>
          </p:cNvPr>
          <p:cNvSpPr txBox="1"/>
          <p:nvPr/>
        </p:nvSpPr>
        <p:spPr>
          <a:xfrm>
            <a:off x="838200" y="6417603"/>
            <a:ext cx="10515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>
                <a:solidFill>
                  <a:srgbClr val="002060"/>
                </a:solidFill>
              </a:rPr>
              <a:t>Public Health Leadership &amp; Management Training</a:t>
            </a:r>
            <a:endParaRPr lang="en-IN" sz="1600" b="1" i="1" dirty="0">
              <a:solidFill>
                <a:srgbClr val="00206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E875B42-95F0-7CE3-62B3-028A8A689CBE}"/>
              </a:ext>
            </a:extLst>
          </p:cNvPr>
          <p:cNvSpPr/>
          <p:nvPr/>
        </p:nvSpPr>
        <p:spPr>
          <a:xfrm>
            <a:off x="4327663" y="2844224"/>
            <a:ext cx="35366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633634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F9A08A-EAE2-8E82-67B5-093FC7688E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2930" y="1651244"/>
            <a:ext cx="10770870" cy="4525719"/>
          </a:xfrm>
        </p:spPr>
        <p:txBody>
          <a:bodyPr/>
          <a:lstStyle/>
          <a:p>
            <a:pPr marL="0" indent="0">
              <a:buNone/>
            </a:pPr>
            <a:r>
              <a:rPr lang="en-IN" i="1" dirty="0">
                <a:solidFill>
                  <a:schemeClr val="accent5">
                    <a:lumMod val="75000"/>
                  </a:schemeClr>
                </a:solidFill>
              </a:rPr>
              <a:t>Problem Statement:</a:t>
            </a:r>
          </a:p>
          <a:p>
            <a:endParaRPr lang="en-IN" dirty="0"/>
          </a:p>
          <a:p>
            <a:pPr>
              <a:buClr>
                <a:schemeClr val="accent5">
                  <a:lumMod val="75000"/>
                </a:schemeClr>
              </a:buClr>
            </a:pPr>
            <a:r>
              <a:rPr lang="en-IN" sz="2800" dirty="0"/>
              <a:t>Non availability of residential quarters of the medical and paramedical staff at blocks level</a:t>
            </a:r>
          </a:p>
          <a:p>
            <a:pPr>
              <a:buClr>
                <a:schemeClr val="accent5">
                  <a:lumMod val="75000"/>
                </a:schemeClr>
              </a:buClr>
            </a:pPr>
            <a:r>
              <a:rPr lang="en-IN" sz="2800" dirty="0"/>
              <a:t>Ex-CHC </a:t>
            </a:r>
            <a:r>
              <a:rPr lang="en-IN" sz="2800" dirty="0" err="1"/>
              <a:t>Ramnagar</a:t>
            </a:r>
            <a:r>
              <a:rPr lang="en-IN" sz="2800" dirty="0"/>
              <a:t>, District-</a:t>
            </a:r>
            <a:r>
              <a:rPr lang="en-IN" sz="2800" dirty="0" err="1"/>
              <a:t>Akbarpur</a:t>
            </a:r>
            <a:endParaRPr lang="en-IN" sz="2800" dirty="0"/>
          </a:p>
          <a:p>
            <a:pPr>
              <a:buClr>
                <a:schemeClr val="accent5">
                  <a:lumMod val="75000"/>
                </a:schemeClr>
              </a:buClr>
              <a:buFont typeface="Wingdings" pitchFamily="2" charset="2"/>
              <a:buChar char="Ø"/>
            </a:pPr>
            <a:r>
              <a:rPr lang="en-IN" sz="2800" dirty="0"/>
              <a:t>Posted Medical Officer-03</a:t>
            </a:r>
          </a:p>
          <a:p>
            <a:pPr>
              <a:buClr>
                <a:schemeClr val="accent5">
                  <a:lumMod val="75000"/>
                </a:schemeClr>
              </a:buClr>
              <a:buFont typeface="Wingdings" pitchFamily="2" charset="2"/>
              <a:buChar char="Ø"/>
            </a:pPr>
            <a:r>
              <a:rPr lang="en-IN" sz="2800" dirty="0"/>
              <a:t>Posted Paramedical staff-06</a:t>
            </a:r>
          </a:p>
          <a:p>
            <a:pPr>
              <a:buClr>
                <a:schemeClr val="accent5">
                  <a:lumMod val="75000"/>
                </a:schemeClr>
              </a:buClr>
              <a:buFont typeface="Wingdings" pitchFamily="2" charset="2"/>
              <a:buChar char="Ø"/>
            </a:pPr>
            <a:r>
              <a:rPr lang="en-IN" sz="2800" dirty="0"/>
              <a:t>Residential Quarters-0</a:t>
            </a:r>
          </a:p>
          <a:p>
            <a:pPr marL="0" indent="0">
              <a:buNone/>
            </a:pPr>
            <a:endParaRPr lang="en-IN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4C43246-AC80-B681-2876-94C35B5D155C}"/>
              </a:ext>
            </a:extLst>
          </p:cNvPr>
          <p:cNvSpPr txBox="1"/>
          <p:nvPr/>
        </p:nvSpPr>
        <p:spPr>
          <a:xfrm>
            <a:off x="838200" y="6417603"/>
            <a:ext cx="10515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>
                <a:solidFill>
                  <a:srgbClr val="002060"/>
                </a:solidFill>
              </a:rPr>
              <a:t>Public Health Leadership &amp; Management Training</a:t>
            </a:r>
            <a:endParaRPr lang="en-IN" sz="1600" b="1" i="1" dirty="0">
              <a:solidFill>
                <a:srgbClr val="002060"/>
              </a:solidFill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D5830CC-0968-DAAC-560B-9B761544E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2930" y="101843"/>
            <a:ext cx="11026140" cy="1290638"/>
          </a:xfrm>
        </p:spPr>
        <p:txBody>
          <a:bodyPr>
            <a:normAutofit/>
          </a:bodyPr>
          <a:lstStyle/>
          <a:p>
            <a:r>
              <a:rPr lang="en-US" b="1" u="sng" dirty="0"/>
              <a:t>Step 1</a:t>
            </a:r>
            <a:r>
              <a:rPr lang="en-US" b="1" dirty="0"/>
              <a:t> - </a:t>
            </a:r>
            <a:r>
              <a:rPr lang="en-US" dirty="0"/>
              <a:t>How to identify the potential topic?</a:t>
            </a:r>
          </a:p>
        </p:txBody>
      </p:sp>
    </p:spTree>
    <p:extLst>
      <p:ext uri="{BB962C8B-B14F-4D97-AF65-F5344CB8AC3E}">
        <p14:creationId xmlns:p14="http://schemas.microsoft.com/office/powerpoint/2010/main" val="4118157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F9A08A-EAE2-8E82-67B5-093FC7688E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60610"/>
            <a:ext cx="3493770" cy="4166626"/>
          </a:xfrm>
        </p:spPr>
        <p:txBody>
          <a:bodyPr anchor="ctr"/>
          <a:lstStyle/>
          <a:p>
            <a:pPr marL="0" indent="0">
              <a:buNone/>
            </a:pPr>
            <a:r>
              <a:rPr lang="en-IN" dirty="0"/>
              <a:t>Ideal state is that residential quarters for the Medical and paramedical staff should be available at Block level.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4C43246-AC80-B681-2876-94C35B5D155C}"/>
              </a:ext>
            </a:extLst>
          </p:cNvPr>
          <p:cNvSpPr txBox="1"/>
          <p:nvPr/>
        </p:nvSpPr>
        <p:spPr>
          <a:xfrm>
            <a:off x="838200" y="6417603"/>
            <a:ext cx="10515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>
                <a:solidFill>
                  <a:srgbClr val="002060"/>
                </a:solidFill>
              </a:rPr>
              <a:t>Public Health Leadership &amp; Management Training</a:t>
            </a:r>
            <a:endParaRPr lang="en-IN" sz="1600" b="1" i="1" dirty="0">
              <a:solidFill>
                <a:srgbClr val="002060"/>
              </a:solidFill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D5830CC-0968-DAAC-560B-9B761544E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2930" y="101843"/>
            <a:ext cx="11026140" cy="1290638"/>
          </a:xfrm>
        </p:spPr>
        <p:txBody>
          <a:bodyPr>
            <a:normAutofit/>
          </a:bodyPr>
          <a:lstStyle/>
          <a:p>
            <a:r>
              <a:rPr lang="en-US" b="1" u="sng" dirty="0"/>
              <a:t>Step 2</a:t>
            </a:r>
            <a:r>
              <a:rPr lang="en-US" b="1" dirty="0"/>
              <a:t> - </a:t>
            </a:r>
            <a:r>
              <a:rPr lang="en-US" dirty="0"/>
              <a:t>Defining what should be ideal state</a:t>
            </a:r>
          </a:p>
        </p:txBody>
      </p:sp>
      <p:pic>
        <p:nvPicPr>
          <p:cNvPr id="5" name="Picture 4" descr="A group of people wearing scrubs&#10;&#10;Description automatically generated">
            <a:extLst>
              <a:ext uri="{FF2B5EF4-FFF2-40B4-BE49-F238E27FC236}">
                <a16:creationId xmlns:a16="http://schemas.microsoft.com/office/drawing/2014/main" id="{B814C01D-3A82-1862-063E-1660862F8B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456310" y="2113032"/>
            <a:ext cx="5897489" cy="3515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7358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F9A08A-EAE2-8E82-67B5-093FC7688E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2930" y="1392482"/>
            <a:ext cx="10770870" cy="478448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IN" sz="2800" dirty="0"/>
              <a:t>BLOCK – RAMNAGAR, AMBEDKARNAGAR</a:t>
            </a:r>
          </a:p>
          <a:p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sz="2800" dirty="0"/>
              <a:t>No Provision of the residential quarters for the contractual staff</a:t>
            </a:r>
            <a:r>
              <a:rPr lang="en-IN" sz="3600" dirty="0"/>
              <a:t>.</a:t>
            </a:r>
          </a:p>
          <a:p>
            <a:pPr marL="0" indent="0">
              <a:buNone/>
            </a:pPr>
            <a:endParaRPr lang="en-IN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4C43246-AC80-B681-2876-94C35B5D155C}"/>
              </a:ext>
            </a:extLst>
          </p:cNvPr>
          <p:cNvSpPr txBox="1"/>
          <p:nvPr/>
        </p:nvSpPr>
        <p:spPr>
          <a:xfrm>
            <a:off x="838200" y="6417603"/>
            <a:ext cx="10515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>
                <a:solidFill>
                  <a:srgbClr val="002060"/>
                </a:solidFill>
              </a:rPr>
              <a:t>Public Health Leadership &amp; Management Training</a:t>
            </a:r>
            <a:endParaRPr lang="en-IN" sz="1600" b="1" i="1" dirty="0">
              <a:solidFill>
                <a:srgbClr val="002060"/>
              </a:solidFill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D5830CC-0968-DAAC-560B-9B761544E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2930" y="101843"/>
            <a:ext cx="11026140" cy="1290638"/>
          </a:xfrm>
        </p:spPr>
        <p:txBody>
          <a:bodyPr>
            <a:normAutofit/>
          </a:bodyPr>
          <a:lstStyle/>
          <a:p>
            <a:r>
              <a:rPr lang="en-US" b="1" u="sng" dirty="0"/>
              <a:t>Step 3</a:t>
            </a:r>
            <a:r>
              <a:rPr lang="en-US" b="1" dirty="0"/>
              <a:t> - </a:t>
            </a:r>
            <a:r>
              <a:rPr lang="en-US" dirty="0"/>
              <a:t>What is your ideal VS current state?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A72AC98-8974-BD3B-C19E-3BDB4FACB5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1159523"/>
              </p:ext>
            </p:extLst>
          </p:nvPr>
        </p:nvGraphicFramePr>
        <p:xfrm>
          <a:off x="2246025" y="2151558"/>
          <a:ext cx="7444680" cy="29523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889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89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89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889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889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249062">
                <a:tc>
                  <a:txBody>
                    <a:bodyPr/>
                    <a:lstStyle/>
                    <a:p>
                      <a:r>
                        <a:rPr lang="en-IN" sz="2000" b="1" dirty="0">
                          <a:solidFill>
                            <a:srgbClr val="FF0000"/>
                          </a:solidFill>
                        </a:rPr>
                        <a:t>STAFF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b="1" dirty="0">
                          <a:solidFill>
                            <a:srgbClr val="FF0000"/>
                          </a:solidFill>
                        </a:rPr>
                        <a:t>IDEAL</a:t>
                      </a:r>
                      <a:r>
                        <a:rPr lang="en-IN" sz="2000" b="1" baseline="0" dirty="0">
                          <a:solidFill>
                            <a:srgbClr val="FF0000"/>
                          </a:solidFill>
                        </a:rPr>
                        <a:t> POST</a:t>
                      </a:r>
                      <a:endParaRPr lang="en-IN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b="1" dirty="0">
                          <a:solidFill>
                            <a:srgbClr val="FF0000"/>
                          </a:solidFill>
                        </a:rPr>
                        <a:t>CURRENT</a:t>
                      </a:r>
                      <a:r>
                        <a:rPr lang="en-IN" sz="2000" b="1" baseline="0" dirty="0">
                          <a:solidFill>
                            <a:srgbClr val="FF0000"/>
                          </a:solidFill>
                        </a:rPr>
                        <a:t> STATE</a:t>
                      </a:r>
                      <a:endParaRPr lang="en-IN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b="1" dirty="0">
                          <a:solidFill>
                            <a:srgbClr val="FF0000"/>
                          </a:solidFill>
                        </a:rPr>
                        <a:t>VACANT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b="1" dirty="0">
                          <a:solidFill>
                            <a:srgbClr val="FF0000"/>
                          </a:solidFill>
                        </a:rPr>
                        <a:t>Residential</a:t>
                      </a:r>
                      <a:r>
                        <a:rPr lang="en-IN" sz="2000" b="1" baseline="0" dirty="0">
                          <a:solidFill>
                            <a:srgbClr val="FF0000"/>
                          </a:solidFill>
                        </a:rPr>
                        <a:t> quarters availability</a:t>
                      </a:r>
                      <a:endParaRPr lang="en-IN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4204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MEDICAL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4858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PARAMEDICAL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4204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solidFill>
                            <a:srgbClr val="FF0000"/>
                          </a:solidFill>
                        </a:rPr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solidFill>
                            <a:srgbClr val="FF0000"/>
                          </a:solidFill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8280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F9A08A-EAE2-8E82-67B5-093FC7688E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8144" y="1224395"/>
            <a:ext cx="3141345" cy="350167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IN" i="1" dirty="0">
                <a:solidFill>
                  <a:schemeClr val="accent5">
                    <a:lumMod val="75000"/>
                  </a:schemeClr>
                </a:solidFill>
              </a:rPr>
              <a:t>Fishbone Analysis</a:t>
            </a:r>
          </a:p>
          <a:p>
            <a:endParaRPr lang="en-IN" dirty="0"/>
          </a:p>
          <a:p>
            <a:pPr marL="0" indent="0">
              <a:buNone/>
            </a:pPr>
            <a:endParaRPr lang="en-IN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4C43246-AC80-B681-2876-94C35B5D155C}"/>
              </a:ext>
            </a:extLst>
          </p:cNvPr>
          <p:cNvSpPr txBox="1"/>
          <p:nvPr/>
        </p:nvSpPr>
        <p:spPr>
          <a:xfrm>
            <a:off x="838200" y="6417603"/>
            <a:ext cx="10515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>
                <a:solidFill>
                  <a:srgbClr val="002060"/>
                </a:solidFill>
              </a:rPr>
              <a:t>Public Health Leadership &amp; Management Training</a:t>
            </a:r>
            <a:endParaRPr lang="en-IN" sz="1600" b="1" i="1" dirty="0">
              <a:solidFill>
                <a:srgbClr val="002060"/>
              </a:solidFill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D5830CC-0968-DAAC-560B-9B761544E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2930" y="101843"/>
            <a:ext cx="11026140" cy="1290638"/>
          </a:xfrm>
        </p:spPr>
        <p:txBody>
          <a:bodyPr>
            <a:normAutofit fontScale="90000"/>
          </a:bodyPr>
          <a:lstStyle/>
          <a:p>
            <a:r>
              <a:rPr lang="en-US" b="1" u="sng" dirty="0"/>
              <a:t>Step 4</a:t>
            </a:r>
            <a:r>
              <a:rPr lang="en-US" b="1" dirty="0"/>
              <a:t> - </a:t>
            </a:r>
            <a:r>
              <a:rPr lang="en-US" dirty="0"/>
              <a:t>Why does the gap exist? Cause and Effect</a:t>
            </a:r>
          </a:p>
        </p:txBody>
      </p:sp>
      <p:sp>
        <p:nvSpPr>
          <p:cNvPr id="8" name="Right Arrow 7">
            <a:extLst>
              <a:ext uri="{FF2B5EF4-FFF2-40B4-BE49-F238E27FC236}">
                <a16:creationId xmlns:a16="http://schemas.microsoft.com/office/drawing/2014/main" id="{405871B8-AD42-F361-04EA-84144EE3CA9D}"/>
              </a:ext>
            </a:extLst>
          </p:cNvPr>
          <p:cNvSpPr/>
          <p:nvPr/>
        </p:nvSpPr>
        <p:spPr>
          <a:xfrm>
            <a:off x="748665" y="4013625"/>
            <a:ext cx="9538334" cy="289523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D8EB17D-72C9-9035-D515-3D2000493AEE}"/>
              </a:ext>
            </a:extLst>
          </p:cNvPr>
          <p:cNvSpPr txBox="1"/>
          <p:nvPr/>
        </p:nvSpPr>
        <p:spPr>
          <a:xfrm>
            <a:off x="10467851" y="3142723"/>
            <a:ext cx="1600201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dirty="0"/>
              <a:t>Non availability of residential quarters for MO and Paramedical staff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F2E56FFB-27CA-5289-8C52-E3B0A61C8AE6}"/>
              </a:ext>
            </a:extLst>
          </p:cNvPr>
          <p:cNvCxnSpPr>
            <a:cxnSpLocks/>
          </p:cNvCxnSpPr>
          <p:nvPr/>
        </p:nvCxnSpPr>
        <p:spPr>
          <a:xfrm>
            <a:off x="2174561" y="2907046"/>
            <a:ext cx="874395" cy="10362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0CF060F1-1A95-0068-2738-F4C31F089E3D}"/>
              </a:ext>
            </a:extLst>
          </p:cNvPr>
          <p:cNvCxnSpPr>
            <a:cxnSpLocks/>
          </p:cNvCxnSpPr>
          <p:nvPr/>
        </p:nvCxnSpPr>
        <p:spPr>
          <a:xfrm>
            <a:off x="5172788" y="2859525"/>
            <a:ext cx="792480" cy="10249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3FEC5804-75AF-3482-E2AC-712B312598FC}"/>
              </a:ext>
            </a:extLst>
          </p:cNvPr>
          <p:cNvCxnSpPr>
            <a:cxnSpLocks/>
          </p:cNvCxnSpPr>
          <p:nvPr/>
        </p:nvCxnSpPr>
        <p:spPr>
          <a:xfrm>
            <a:off x="8211263" y="2909762"/>
            <a:ext cx="763427" cy="10064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F8222283-1C39-493C-E91C-9A0DA4A08A67}"/>
              </a:ext>
            </a:extLst>
          </p:cNvPr>
          <p:cNvSpPr txBox="1"/>
          <p:nvPr/>
        </p:nvSpPr>
        <p:spPr>
          <a:xfrm>
            <a:off x="379096" y="1900523"/>
            <a:ext cx="239077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b="1" dirty="0">
                <a:solidFill>
                  <a:schemeClr val="accent5">
                    <a:lumMod val="75000"/>
                  </a:schemeClr>
                </a:solidFill>
              </a:rPr>
              <a:t>MONEY</a:t>
            </a:r>
          </a:p>
          <a:p>
            <a:r>
              <a:rPr lang="en-IN" dirty="0"/>
              <a:t>No allocation of Budget in state and NHM PIP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B895795-CCDD-2279-C272-807C3E946260}"/>
              </a:ext>
            </a:extLst>
          </p:cNvPr>
          <p:cNvSpPr txBox="1"/>
          <p:nvPr/>
        </p:nvSpPr>
        <p:spPr>
          <a:xfrm>
            <a:off x="3407093" y="1843258"/>
            <a:ext cx="268890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b="1" dirty="0">
                <a:solidFill>
                  <a:schemeClr val="accent5">
                    <a:lumMod val="75000"/>
                  </a:schemeClr>
                </a:solidFill>
              </a:rPr>
              <a:t>MANAGEMENT</a:t>
            </a:r>
          </a:p>
          <a:p>
            <a:r>
              <a:rPr lang="en-IN" dirty="0"/>
              <a:t>No need assessment been done on regular basis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302E7ED-7218-AAC3-19FB-8554055C4CB5}"/>
              </a:ext>
            </a:extLst>
          </p:cNvPr>
          <p:cNvSpPr txBox="1"/>
          <p:nvPr/>
        </p:nvSpPr>
        <p:spPr>
          <a:xfrm>
            <a:off x="6855375" y="1704758"/>
            <a:ext cx="338804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b="1" dirty="0">
                <a:solidFill>
                  <a:schemeClr val="accent5">
                    <a:lumMod val="75000"/>
                  </a:schemeClr>
                </a:solidFill>
              </a:rPr>
              <a:t>POLICY</a:t>
            </a:r>
          </a:p>
          <a:p>
            <a:r>
              <a:rPr lang="en-IN" dirty="0"/>
              <a:t>When CHC came into existence, no Quarters built up and no provision for contractual staff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3120533-D636-B552-F6B0-E2D142DE7AE2}"/>
              </a:ext>
            </a:extLst>
          </p:cNvPr>
          <p:cNvSpPr txBox="1"/>
          <p:nvPr/>
        </p:nvSpPr>
        <p:spPr>
          <a:xfrm>
            <a:off x="511638" y="3005554"/>
            <a:ext cx="181241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IN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IN" i="1" dirty="0">
                <a:solidFill>
                  <a:schemeClr val="accent1">
                    <a:lumMod val="75000"/>
                  </a:schemeClr>
                </a:solidFill>
              </a:rPr>
              <a:t>Budget not proposed in PIP for same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5904D5C-B777-157B-79FC-76C3351B79A6}"/>
              </a:ext>
            </a:extLst>
          </p:cNvPr>
          <p:cNvSpPr txBox="1"/>
          <p:nvPr/>
        </p:nvSpPr>
        <p:spPr>
          <a:xfrm>
            <a:off x="3630638" y="3059834"/>
            <a:ext cx="194595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IN" i="1" dirty="0">
                <a:solidFill>
                  <a:schemeClr val="accent1">
                    <a:lumMod val="75000"/>
                  </a:schemeClr>
                </a:solidFill>
              </a:rPr>
              <a:t> less post available of J.E.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F0055A3-5A04-4530-C13B-3CC4636D8726}"/>
              </a:ext>
            </a:extLst>
          </p:cNvPr>
          <p:cNvSpPr txBox="1"/>
          <p:nvPr/>
        </p:nvSpPr>
        <p:spPr>
          <a:xfrm>
            <a:off x="516916" y="5593223"/>
            <a:ext cx="6227444" cy="7232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dirty="0"/>
              <a:t>Least concern of MO for Residential Quarters construction.</a:t>
            </a:r>
          </a:p>
          <a:p>
            <a:endParaRPr lang="en-IN" sz="500" dirty="0"/>
          </a:p>
          <a:p>
            <a:pPr algn="ctr"/>
            <a:r>
              <a:rPr lang="en-IN" b="1" dirty="0">
                <a:solidFill>
                  <a:schemeClr val="accent5">
                    <a:lumMod val="75000"/>
                  </a:schemeClr>
                </a:solidFill>
              </a:rPr>
              <a:t>ENVIRONMENT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FC5BDDE8-C55B-569D-19D8-1FEF02849E94}"/>
              </a:ext>
            </a:extLst>
          </p:cNvPr>
          <p:cNvCxnSpPr>
            <a:cxnSpLocks/>
          </p:cNvCxnSpPr>
          <p:nvPr/>
        </p:nvCxnSpPr>
        <p:spPr>
          <a:xfrm flipV="1">
            <a:off x="2101692" y="4440460"/>
            <a:ext cx="1020131" cy="8765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BD32ADD3-E55A-4249-5CAD-F42857BE9B99}"/>
              </a:ext>
            </a:extLst>
          </p:cNvPr>
          <p:cNvSpPr txBox="1"/>
          <p:nvPr/>
        </p:nvSpPr>
        <p:spPr>
          <a:xfrm>
            <a:off x="482182" y="4574330"/>
            <a:ext cx="181241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IN" i="1" dirty="0">
                <a:solidFill>
                  <a:schemeClr val="accent1">
                    <a:lumMod val="75000"/>
                  </a:schemeClr>
                </a:solidFill>
              </a:rPr>
              <a:t>Excuse to stay away</a:t>
            </a:r>
            <a:endParaRPr lang="en-US" dirty="0"/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362ABE80-621C-4282-BA4F-339F302111CC}"/>
              </a:ext>
            </a:extLst>
          </p:cNvPr>
          <p:cNvCxnSpPr>
            <a:cxnSpLocks/>
          </p:cNvCxnSpPr>
          <p:nvPr/>
        </p:nvCxnSpPr>
        <p:spPr>
          <a:xfrm flipV="1">
            <a:off x="4945137" y="4504218"/>
            <a:ext cx="1020131" cy="8765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719B73FB-A9F1-A25B-793A-CE003B058FC2}"/>
              </a:ext>
            </a:extLst>
          </p:cNvPr>
          <p:cNvSpPr txBox="1"/>
          <p:nvPr/>
        </p:nvSpPr>
        <p:spPr>
          <a:xfrm>
            <a:off x="3339796" y="4554751"/>
            <a:ext cx="252764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IN" i="1" dirty="0">
                <a:solidFill>
                  <a:schemeClr val="accent1">
                    <a:lumMod val="75000"/>
                  </a:schemeClr>
                </a:solidFill>
              </a:rPr>
              <a:t>Less focussed on building by MO</a:t>
            </a:r>
            <a:endParaRPr lang="en-US" dirty="0"/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E438FA61-4CF6-E642-B889-0A37BEFE5CC4}"/>
              </a:ext>
            </a:extLst>
          </p:cNvPr>
          <p:cNvCxnSpPr>
            <a:cxnSpLocks/>
          </p:cNvCxnSpPr>
          <p:nvPr/>
        </p:nvCxnSpPr>
        <p:spPr>
          <a:xfrm flipV="1">
            <a:off x="8082910" y="4553823"/>
            <a:ext cx="1020131" cy="8765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BFAB6242-7FC3-A6C0-349F-D714775F4DAC}"/>
              </a:ext>
            </a:extLst>
          </p:cNvPr>
          <p:cNvSpPr txBox="1"/>
          <p:nvPr/>
        </p:nvSpPr>
        <p:spPr>
          <a:xfrm>
            <a:off x="7196157" y="4574330"/>
            <a:ext cx="186472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IN" i="1" dirty="0">
                <a:solidFill>
                  <a:schemeClr val="accent1">
                    <a:lumMod val="75000"/>
                  </a:schemeClr>
                </a:solidFill>
              </a:rPr>
              <a:t>Uncertain tenure</a:t>
            </a:r>
            <a:endParaRPr lang="en-US" dirty="0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AE49CDB-B8C1-5A79-BD3C-58F95CA66631}"/>
              </a:ext>
            </a:extLst>
          </p:cNvPr>
          <p:cNvSpPr txBox="1"/>
          <p:nvPr/>
        </p:nvSpPr>
        <p:spPr>
          <a:xfrm>
            <a:off x="6623678" y="5584824"/>
            <a:ext cx="3851437" cy="7232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dirty="0"/>
              <a:t>Lack of interest of District authority</a:t>
            </a:r>
          </a:p>
          <a:p>
            <a:endParaRPr lang="en-IN" sz="500" dirty="0"/>
          </a:p>
          <a:p>
            <a:pPr algn="ctr"/>
            <a:r>
              <a:rPr lang="en-IN" b="1" dirty="0">
                <a:solidFill>
                  <a:schemeClr val="accent5">
                    <a:lumMod val="75000"/>
                  </a:schemeClr>
                </a:solidFill>
              </a:rPr>
              <a:t>MAN</a:t>
            </a:r>
          </a:p>
        </p:txBody>
      </p:sp>
    </p:spTree>
    <p:extLst>
      <p:ext uri="{BB962C8B-B14F-4D97-AF65-F5344CB8AC3E}">
        <p14:creationId xmlns:p14="http://schemas.microsoft.com/office/powerpoint/2010/main" val="25411312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F9A08A-EAE2-8E82-67B5-093FC7688E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7180" y="1497330"/>
            <a:ext cx="11372850" cy="4679633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buClr>
                <a:schemeClr val="accent5">
                  <a:lumMod val="75000"/>
                </a:schemeClr>
              </a:buClr>
              <a:buFont typeface="Wingdings" pitchFamily="2" charset="2"/>
              <a:buChar char="Ø"/>
            </a:pPr>
            <a:r>
              <a:rPr lang="en-IN" sz="2400" dirty="0"/>
              <a:t> Gap assessed in availability of residential quarters for Medical and paramedical staff should be kept in the District Health Society meeting.</a:t>
            </a:r>
          </a:p>
          <a:p>
            <a:pPr>
              <a:lnSpc>
                <a:spcPct val="110000"/>
              </a:lnSpc>
              <a:buClr>
                <a:schemeClr val="accent5">
                  <a:lumMod val="75000"/>
                </a:schemeClr>
              </a:buClr>
              <a:buFont typeface="Wingdings" pitchFamily="2" charset="2"/>
              <a:buChar char="Ø"/>
            </a:pPr>
            <a:r>
              <a:rPr lang="en-IN" sz="2400" dirty="0"/>
              <a:t> After getting approval in District Health Society ,we can demand fund in PIP from the state.</a:t>
            </a:r>
          </a:p>
          <a:p>
            <a:pPr>
              <a:lnSpc>
                <a:spcPct val="110000"/>
              </a:lnSpc>
              <a:buClr>
                <a:schemeClr val="accent5">
                  <a:lumMod val="75000"/>
                </a:schemeClr>
              </a:buClr>
              <a:buFont typeface="Wingdings" pitchFamily="2" charset="2"/>
              <a:buChar char="Ø"/>
            </a:pPr>
            <a:r>
              <a:rPr lang="en-IN" sz="2400" dirty="0"/>
              <a:t> As per the allocation of the Fund from the state in next ROP, we can utilize the same for the construction of residential quarters.</a:t>
            </a:r>
          </a:p>
          <a:p>
            <a:pPr>
              <a:lnSpc>
                <a:spcPct val="110000"/>
              </a:lnSpc>
              <a:buClr>
                <a:schemeClr val="accent5">
                  <a:lumMod val="75000"/>
                </a:schemeClr>
              </a:buClr>
              <a:buFont typeface="Wingdings" pitchFamily="2" charset="2"/>
              <a:buChar char="Ø"/>
            </a:pPr>
            <a:r>
              <a:rPr lang="en-IN" sz="2400" dirty="0"/>
              <a:t> We can also request to utilize CSR  fund  from the organization and industries situated in the district for the same.</a:t>
            </a:r>
          </a:p>
          <a:p>
            <a:pPr>
              <a:lnSpc>
                <a:spcPct val="110000"/>
              </a:lnSpc>
              <a:buClr>
                <a:schemeClr val="accent5">
                  <a:lumMod val="75000"/>
                </a:schemeClr>
              </a:buClr>
              <a:buFont typeface="Wingdings" pitchFamily="2" charset="2"/>
              <a:buChar char="Ø"/>
            </a:pPr>
            <a:r>
              <a:rPr lang="en-IN" sz="2400" dirty="0"/>
              <a:t> We can also demand fund to the elected members from the  constituencies to use budget from the </a:t>
            </a:r>
            <a:r>
              <a:rPr lang="en-IN" sz="2400" dirty="0" err="1"/>
              <a:t>sansad</a:t>
            </a:r>
            <a:r>
              <a:rPr lang="en-IN" sz="2400" dirty="0"/>
              <a:t> and </a:t>
            </a:r>
            <a:r>
              <a:rPr lang="en-IN" sz="2400" dirty="0" err="1"/>
              <a:t>vidhyak</a:t>
            </a:r>
            <a:r>
              <a:rPr lang="en-IN" sz="2400" dirty="0"/>
              <a:t> </a:t>
            </a:r>
            <a:r>
              <a:rPr lang="en-IN" sz="2400" dirty="0" err="1"/>
              <a:t>nidhi</a:t>
            </a:r>
            <a:r>
              <a:rPr lang="en-IN" sz="2400" dirty="0"/>
              <a:t>.</a:t>
            </a:r>
          </a:p>
          <a:p>
            <a:pPr marL="0" indent="0">
              <a:buNone/>
            </a:pPr>
            <a:endParaRPr lang="en-IN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4C43246-AC80-B681-2876-94C35B5D155C}"/>
              </a:ext>
            </a:extLst>
          </p:cNvPr>
          <p:cNvSpPr txBox="1"/>
          <p:nvPr/>
        </p:nvSpPr>
        <p:spPr>
          <a:xfrm>
            <a:off x="838200" y="6417603"/>
            <a:ext cx="10515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>
                <a:solidFill>
                  <a:srgbClr val="002060"/>
                </a:solidFill>
              </a:rPr>
              <a:t>Public Health Leadership &amp; Management Training</a:t>
            </a:r>
            <a:endParaRPr lang="en-IN" sz="1600" b="1" i="1" dirty="0">
              <a:solidFill>
                <a:srgbClr val="002060"/>
              </a:solidFill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D5830CC-0968-DAAC-560B-9B761544E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590" y="101843"/>
            <a:ext cx="11852910" cy="1290638"/>
          </a:xfrm>
        </p:spPr>
        <p:txBody>
          <a:bodyPr>
            <a:normAutofit/>
          </a:bodyPr>
          <a:lstStyle/>
          <a:p>
            <a:r>
              <a:rPr lang="en-US" sz="4000" b="1" u="sng" dirty="0"/>
              <a:t>Step 5</a:t>
            </a:r>
            <a:r>
              <a:rPr lang="en-US" sz="4000" b="1" dirty="0"/>
              <a:t> - </a:t>
            </a:r>
            <a:r>
              <a:rPr lang="en-US" sz="3800" dirty="0"/>
              <a:t>What are the possible solutions to our problems?</a:t>
            </a:r>
          </a:p>
        </p:txBody>
      </p:sp>
    </p:spTree>
    <p:extLst>
      <p:ext uri="{BB962C8B-B14F-4D97-AF65-F5344CB8AC3E}">
        <p14:creationId xmlns:p14="http://schemas.microsoft.com/office/powerpoint/2010/main" val="39188918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F9A08A-EAE2-8E82-67B5-093FC7688E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2930" y="2394195"/>
            <a:ext cx="10770870" cy="3412246"/>
          </a:xfrm>
        </p:spPr>
        <p:txBody>
          <a:bodyPr/>
          <a:lstStyle/>
          <a:p>
            <a:pPr>
              <a:lnSpc>
                <a:spcPct val="100000"/>
              </a:lnSpc>
              <a:buClr>
                <a:schemeClr val="accent5">
                  <a:lumMod val="75000"/>
                </a:schemeClr>
              </a:buClr>
              <a:buFont typeface="Wingdings" pitchFamily="2" charset="2"/>
              <a:buChar char="Ø"/>
            </a:pPr>
            <a:r>
              <a:rPr lang="en-IN" sz="2400" dirty="0"/>
              <a:t> At first priority we can utilize Rogi Kalyan </a:t>
            </a:r>
            <a:r>
              <a:rPr lang="en-IN" sz="2400" dirty="0" err="1"/>
              <a:t>Samiti,NHM</a:t>
            </a:r>
            <a:r>
              <a:rPr lang="en-IN" sz="2400" dirty="0"/>
              <a:t> budget for minor repairing and renovation of the residential quarters.</a:t>
            </a:r>
          </a:p>
          <a:p>
            <a:pPr>
              <a:lnSpc>
                <a:spcPct val="100000"/>
              </a:lnSpc>
              <a:buClr>
                <a:schemeClr val="accent5">
                  <a:lumMod val="75000"/>
                </a:schemeClr>
              </a:buClr>
              <a:buFont typeface="Wingdings" pitchFamily="2" charset="2"/>
              <a:buChar char="Ø"/>
            </a:pPr>
            <a:r>
              <a:rPr lang="en-IN" sz="2400" dirty="0"/>
              <a:t> After  that we can put the major gaps of residential building project in coming DHS meeting for approval.</a:t>
            </a:r>
          </a:p>
          <a:p>
            <a:pPr>
              <a:lnSpc>
                <a:spcPct val="100000"/>
              </a:lnSpc>
              <a:buClr>
                <a:schemeClr val="accent5">
                  <a:lumMod val="75000"/>
                </a:schemeClr>
              </a:buClr>
              <a:buFont typeface="Wingdings" pitchFamily="2" charset="2"/>
              <a:buChar char="Ø"/>
            </a:pPr>
            <a:r>
              <a:rPr lang="en-IN" sz="2400" dirty="0"/>
              <a:t> Timely send approved letter to the state for fund allocation in PIP.</a:t>
            </a:r>
          </a:p>
          <a:p>
            <a:pPr>
              <a:lnSpc>
                <a:spcPct val="100000"/>
              </a:lnSpc>
              <a:buClr>
                <a:schemeClr val="accent5">
                  <a:lumMod val="75000"/>
                </a:schemeClr>
              </a:buClr>
              <a:buFont typeface="Wingdings" pitchFamily="2" charset="2"/>
              <a:buChar char="Ø"/>
            </a:pPr>
            <a:r>
              <a:rPr lang="en-IN" sz="2400" dirty="0"/>
              <a:t> Construction of the residential quarters as gap assessed at Block CHC from the allocated budget from the state.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4C43246-AC80-B681-2876-94C35B5D155C}"/>
              </a:ext>
            </a:extLst>
          </p:cNvPr>
          <p:cNvSpPr txBox="1"/>
          <p:nvPr/>
        </p:nvSpPr>
        <p:spPr>
          <a:xfrm>
            <a:off x="838200" y="6417603"/>
            <a:ext cx="10515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>
                <a:solidFill>
                  <a:srgbClr val="002060"/>
                </a:solidFill>
              </a:rPr>
              <a:t>Public Health Leadership &amp; Management Training</a:t>
            </a:r>
            <a:endParaRPr lang="en-IN" sz="1600" b="1" i="1" dirty="0">
              <a:solidFill>
                <a:srgbClr val="002060"/>
              </a:solidFill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D5830CC-0968-DAAC-560B-9B761544E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2930" y="101843"/>
            <a:ext cx="11026140" cy="1290638"/>
          </a:xfrm>
        </p:spPr>
        <p:txBody>
          <a:bodyPr>
            <a:normAutofit/>
          </a:bodyPr>
          <a:lstStyle/>
          <a:p>
            <a:r>
              <a:rPr lang="en-US" b="1" u="sng" dirty="0"/>
              <a:t>Step 6</a:t>
            </a:r>
            <a:r>
              <a:rPr lang="en-US" b="1" dirty="0"/>
              <a:t> - </a:t>
            </a:r>
            <a:r>
              <a:rPr lang="en-US" dirty="0"/>
              <a:t>Identify the criteria for evaluation</a:t>
            </a:r>
          </a:p>
        </p:txBody>
      </p:sp>
    </p:spTree>
    <p:extLst>
      <p:ext uri="{BB962C8B-B14F-4D97-AF65-F5344CB8AC3E}">
        <p14:creationId xmlns:p14="http://schemas.microsoft.com/office/powerpoint/2010/main" val="16744940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4C43246-AC80-B681-2876-94C35B5D155C}"/>
              </a:ext>
            </a:extLst>
          </p:cNvPr>
          <p:cNvSpPr txBox="1"/>
          <p:nvPr/>
        </p:nvSpPr>
        <p:spPr>
          <a:xfrm>
            <a:off x="838200" y="6417603"/>
            <a:ext cx="10515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>
                <a:solidFill>
                  <a:srgbClr val="002060"/>
                </a:solidFill>
              </a:rPr>
              <a:t>Public Health Leadership &amp; Management Training</a:t>
            </a:r>
            <a:endParaRPr lang="en-IN" sz="1600" b="1" i="1" dirty="0">
              <a:solidFill>
                <a:srgbClr val="002060"/>
              </a:solidFill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D5830CC-0968-DAAC-560B-9B761544E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2930" y="101843"/>
            <a:ext cx="9573944" cy="992702"/>
          </a:xfrm>
        </p:spPr>
        <p:txBody>
          <a:bodyPr>
            <a:normAutofit/>
          </a:bodyPr>
          <a:lstStyle/>
          <a:p>
            <a:r>
              <a:rPr lang="en-US" sz="4000" b="1" u="sng" dirty="0"/>
              <a:t>Step 7</a:t>
            </a:r>
            <a:r>
              <a:rPr lang="en-US" sz="4000" b="1" dirty="0"/>
              <a:t> - </a:t>
            </a:r>
            <a:r>
              <a:rPr lang="en-US" sz="4000" dirty="0"/>
              <a:t>Evaluate options against criteria</a:t>
            </a:r>
          </a:p>
        </p:txBody>
      </p:sp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25A884BA-F6BA-0CE1-83E7-AD0AD5E8B7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5049635"/>
              </p:ext>
            </p:extLst>
          </p:nvPr>
        </p:nvGraphicFramePr>
        <p:xfrm>
          <a:off x="582929" y="1350498"/>
          <a:ext cx="11079188" cy="482677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69797">
                  <a:extLst>
                    <a:ext uri="{9D8B030D-6E8A-4147-A177-3AD203B41FA5}">
                      <a16:colId xmlns:a16="http://schemas.microsoft.com/office/drawing/2014/main" val="2845462148"/>
                    </a:ext>
                  </a:extLst>
                </a:gridCol>
                <a:gridCol w="2769797">
                  <a:extLst>
                    <a:ext uri="{9D8B030D-6E8A-4147-A177-3AD203B41FA5}">
                      <a16:colId xmlns:a16="http://schemas.microsoft.com/office/drawing/2014/main" val="2297309380"/>
                    </a:ext>
                  </a:extLst>
                </a:gridCol>
                <a:gridCol w="2769797">
                  <a:extLst>
                    <a:ext uri="{9D8B030D-6E8A-4147-A177-3AD203B41FA5}">
                      <a16:colId xmlns:a16="http://schemas.microsoft.com/office/drawing/2014/main" val="1111764759"/>
                    </a:ext>
                  </a:extLst>
                </a:gridCol>
                <a:gridCol w="2769797">
                  <a:extLst>
                    <a:ext uri="{9D8B030D-6E8A-4147-A177-3AD203B41FA5}">
                      <a16:colId xmlns:a16="http://schemas.microsoft.com/office/drawing/2014/main" val="1351791480"/>
                    </a:ext>
                  </a:extLst>
                </a:gridCol>
              </a:tblGrid>
              <a:tr h="1557617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S </a:t>
                      </a:r>
                    </a:p>
                    <a:p>
                      <a:pPr algn="ctr"/>
                      <a:r>
                        <a:rPr lang="en-US" sz="32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Strength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W</a:t>
                      </a:r>
                    </a:p>
                    <a:p>
                      <a:pPr algn="ctr"/>
                      <a:r>
                        <a:rPr lang="en-US" sz="3200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Weakness</a:t>
                      </a:r>
                    </a:p>
                    <a:p>
                      <a:endParaRPr lang="en-US" sz="24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O</a:t>
                      </a:r>
                    </a:p>
                    <a:p>
                      <a:pPr algn="ctr"/>
                      <a:r>
                        <a:rPr lang="en-US" sz="32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Opportunity</a:t>
                      </a:r>
                    </a:p>
                    <a:p>
                      <a:endParaRPr lang="en-US" sz="24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T</a:t>
                      </a:r>
                    </a:p>
                    <a:p>
                      <a:pPr algn="ctr"/>
                      <a:r>
                        <a:rPr lang="en-US" sz="3200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Threats</a:t>
                      </a:r>
                    </a:p>
                    <a:p>
                      <a:endParaRPr lang="en-US" sz="2400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795777"/>
                  </a:ext>
                </a:extLst>
              </a:tr>
              <a:tr h="3211331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endParaRPr lang="en-IN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IN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RKS Budget under NHM.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endParaRPr lang="en-IN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IN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DHS meeting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endParaRPr lang="en-IN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IN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CSR fund, Sansad and Vidhyak Nidhi fund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IN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 Crisis of Civil engineers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endParaRPr lang="en-IN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IN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 Lack of state budget utilization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endParaRPr lang="en-IN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IN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  Lack of Interest of the MOIC and the district administration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endParaRPr lang="en-IN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IN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Motivation for staff to show up for work diligently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endParaRPr lang="en-IN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IN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Better provision of services to the community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endParaRPr lang="en-IN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IN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Can cater to the needs of the patients round the clock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en-IN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Local interference of political leaders and local media person</a:t>
                      </a:r>
                    </a:p>
                    <a:p>
                      <a:endParaRPr lang="en-US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62911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57673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F9A08A-EAE2-8E82-67B5-093FC7688E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6250" y="1890309"/>
            <a:ext cx="11132820" cy="4029466"/>
          </a:xfrm>
        </p:spPr>
        <p:txBody>
          <a:bodyPr>
            <a:normAutofit/>
          </a:bodyPr>
          <a:lstStyle/>
          <a:p>
            <a:pPr marL="514350" indent="-514350">
              <a:buClr>
                <a:schemeClr val="accent5">
                  <a:lumMod val="75000"/>
                </a:schemeClr>
              </a:buClr>
              <a:buFont typeface="+mj-lt"/>
              <a:buAutoNum type="arabicPeriod"/>
            </a:pPr>
            <a:r>
              <a:rPr lang="en-IN" dirty="0"/>
              <a:t>Prioritize the need for the construction and renovation of the residential quarters for providing 24*7 health services to the community.  </a:t>
            </a:r>
          </a:p>
          <a:p>
            <a:pPr marL="514350" indent="-514350">
              <a:buClr>
                <a:schemeClr val="accent5">
                  <a:lumMod val="75000"/>
                </a:schemeClr>
              </a:buClr>
              <a:buFont typeface="+mj-lt"/>
              <a:buAutoNum type="arabicPeriod"/>
            </a:pPr>
            <a:endParaRPr lang="en-IN" dirty="0"/>
          </a:p>
          <a:p>
            <a:pPr marL="514350" indent="-514350">
              <a:buClr>
                <a:schemeClr val="accent5">
                  <a:lumMod val="75000"/>
                </a:schemeClr>
              </a:buClr>
              <a:buFont typeface="+mj-lt"/>
              <a:buAutoNum type="arabicPeriod"/>
            </a:pPr>
            <a:r>
              <a:rPr lang="en-IN" dirty="0"/>
              <a:t> Timely assessment of condition of the residential building and utilize the available RKS and state budget for repairing and renovation.</a:t>
            </a:r>
          </a:p>
          <a:p>
            <a:pPr marL="514350" indent="-514350">
              <a:buClr>
                <a:schemeClr val="accent5">
                  <a:lumMod val="75000"/>
                </a:schemeClr>
              </a:buClr>
              <a:buFont typeface="+mj-lt"/>
              <a:buAutoNum type="arabicPeriod"/>
            </a:pPr>
            <a:endParaRPr lang="en-IN" dirty="0"/>
          </a:p>
          <a:p>
            <a:pPr marL="514350" indent="-514350">
              <a:buClr>
                <a:schemeClr val="accent5">
                  <a:lumMod val="75000"/>
                </a:schemeClr>
              </a:buClr>
              <a:buFont typeface="+mj-lt"/>
              <a:buAutoNum type="arabicPeriod"/>
            </a:pPr>
            <a:r>
              <a:rPr lang="en-IN" dirty="0"/>
              <a:t>District authority should take at least quarterly meeting on the gaps of CHC and PHC buildings.</a:t>
            </a:r>
          </a:p>
          <a:p>
            <a:pPr marL="0" indent="0">
              <a:buNone/>
            </a:pPr>
            <a:endParaRPr lang="en-IN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4C43246-AC80-B681-2876-94C35B5D155C}"/>
              </a:ext>
            </a:extLst>
          </p:cNvPr>
          <p:cNvSpPr txBox="1"/>
          <p:nvPr/>
        </p:nvSpPr>
        <p:spPr>
          <a:xfrm>
            <a:off x="838200" y="6417603"/>
            <a:ext cx="10515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>
                <a:solidFill>
                  <a:srgbClr val="002060"/>
                </a:solidFill>
              </a:rPr>
              <a:t>Public Health Leadership &amp; Management Training</a:t>
            </a:r>
            <a:endParaRPr lang="en-IN" sz="1600" b="1" i="1" dirty="0">
              <a:solidFill>
                <a:srgbClr val="002060"/>
              </a:solidFill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D5830CC-0968-DAAC-560B-9B761544E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2930" y="101843"/>
            <a:ext cx="11026140" cy="1290638"/>
          </a:xfrm>
        </p:spPr>
        <p:txBody>
          <a:bodyPr>
            <a:normAutofit/>
          </a:bodyPr>
          <a:lstStyle/>
          <a:p>
            <a:r>
              <a:rPr lang="en-US" b="1" u="sng" dirty="0"/>
              <a:t>Step 8</a:t>
            </a:r>
            <a:r>
              <a:rPr lang="en-US" b="1" dirty="0"/>
              <a:t> - </a:t>
            </a:r>
            <a:r>
              <a:rPr lang="en-US" dirty="0"/>
              <a:t>Group recommendations</a:t>
            </a:r>
          </a:p>
        </p:txBody>
      </p:sp>
    </p:spTree>
    <p:extLst>
      <p:ext uri="{BB962C8B-B14F-4D97-AF65-F5344CB8AC3E}">
        <p14:creationId xmlns:p14="http://schemas.microsoft.com/office/powerpoint/2010/main" val="37285676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883</TotalTime>
  <Words>853</Words>
  <Application>Microsoft Macintosh PowerPoint</Application>
  <PresentationFormat>Widescreen</PresentationFormat>
  <Paragraphs>173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Office Theme</vt:lpstr>
      <vt:lpstr>Non-availability of residential quarters of the medical and paramedical staff at blocks level</vt:lpstr>
      <vt:lpstr>Step 1 - How to identify the potential topic?</vt:lpstr>
      <vt:lpstr>Step 2 - Defining what should be ideal state</vt:lpstr>
      <vt:lpstr>Step 3 - What is your ideal VS current state?</vt:lpstr>
      <vt:lpstr>Step 4 - Why does the gap exist? Cause and Effect</vt:lpstr>
      <vt:lpstr>Step 5 - What are the possible solutions to our problems?</vt:lpstr>
      <vt:lpstr>Step 6 - Identify the criteria for evaluation</vt:lpstr>
      <vt:lpstr>Step 7 - Evaluate options against criteria</vt:lpstr>
      <vt:lpstr>Step 8 - Group recommendations</vt:lpstr>
      <vt:lpstr>Step 9 - Action Plan </vt:lpstr>
      <vt:lpstr>Financial Implications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Title</dc:title>
  <dc:creator>AMAN MOHAN MISHRA</dc:creator>
  <cp:lastModifiedBy>Ruhma Fatima [sc20rf]</cp:lastModifiedBy>
  <cp:revision>13</cp:revision>
  <dcterms:created xsi:type="dcterms:W3CDTF">2023-12-01T04:37:49Z</dcterms:created>
  <dcterms:modified xsi:type="dcterms:W3CDTF">2023-12-02T20:13:52Z</dcterms:modified>
</cp:coreProperties>
</file>