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5" r:id="rId4"/>
    <p:sldId id="264" r:id="rId5"/>
    <p:sldId id="273" r:id="rId6"/>
    <p:sldId id="267" r:id="rId7"/>
    <p:sldId id="257" r:id="rId8"/>
    <p:sldId id="258" r:id="rId9"/>
    <p:sldId id="268" r:id="rId10"/>
    <p:sldId id="260" r:id="rId11"/>
    <p:sldId id="261" r:id="rId12"/>
    <p:sldId id="262" r:id="rId13"/>
    <p:sldId id="271" r:id="rId14"/>
    <p:sldId id="263" r:id="rId15"/>
    <p:sldId id="2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550"/>
    <a:srgbClr val="4570A5"/>
    <a:srgbClr val="EECADF"/>
    <a:srgbClr val="253D59"/>
    <a:srgbClr val="D0D7E2"/>
    <a:srgbClr val="EAEDF2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4660"/>
  </p:normalViewPr>
  <p:slideViewPr>
    <p:cSldViewPr snapToGrid="0">
      <p:cViewPr>
        <p:scale>
          <a:sx n="84" d="100"/>
          <a:sy n="84" d="100"/>
        </p:scale>
        <p:origin x="75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7868018" y="6045154"/>
            <a:ext cx="4323982" cy="812846"/>
          </a:xfrm>
          <a:custGeom>
            <a:avLst/>
            <a:gdLst>
              <a:gd name="connsiteX0" fmla="*/ 53618 w 4323982"/>
              <a:gd name="connsiteY0" fmla="*/ 0 h 812846"/>
              <a:gd name="connsiteX1" fmla="*/ 4323982 w 4323982"/>
              <a:gd name="connsiteY1" fmla="*/ 0 h 812846"/>
              <a:gd name="connsiteX2" fmla="*/ 4323982 w 4323982"/>
              <a:gd name="connsiteY2" fmla="*/ 812846 h 812846"/>
              <a:gd name="connsiteX3" fmla="*/ 1124280 w 4323982"/>
              <a:gd name="connsiteY3" fmla="*/ 812846 h 812846"/>
              <a:gd name="connsiteX4" fmla="*/ 24418 w 4323982"/>
              <a:gd name="connsiteY4" fmla="*/ 98569 h 812846"/>
              <a:gd name="connsiteX5" fmla="*/ 2212 w 4323982"/>
              <a:gd name="connsiteY5" fmla="*/ 38384 h 812846"/>
              <a:gd name="connsiteX6" fmla="*/ 53618 w 4323982"/>
              <a:gd name="connsiteY6" fmla="*/ 0 h 8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982" h="812846">
                <a:moveTo>
                  <a:pt x="53618" y="0"/>
                </a:moveTo>
                <a:lnTo>
                  <a:pt x="4323982" y="0"/>
                </a:lnTo>
                <a:lnTo>
                  <a:pt x="4323982" y="812846"/>
                </a:lnTo>
                <a:lnTo>
                  <a:pt x="1124280" y="812846"/>
                </a:lnTo>
                <a:lnTo>
                  <a:pt x="24418" y="98569"/>
                </a:lnTo>
                <a:cubicBezTo>
                  <a:pt x="4506" y="85634"/>
                  <a:pt x="-4532" y="61151"/>
                  <a:pt x="2212" y="38384"/>
                </a:cubicBezTo>
                <a:cubicBezTo>
                  <a:pt x="8956" y="15618"/>
                  <a:pt x="29877" y="0"/>
                  <a:pt x="53618" y="0"/>
                </a:cubicBezTo>
                <a:close/>
              </a:path>
            </a:pathLst>
          </a:cu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22"/>
          <p:cNvSpPr/>
          <p:nvPr/>
        </p:nvSpPr>
        <p:spPr>
          <a:xfrm>
            <a:off x="8977031" y="5785013"/>
            <a:ext cx="2939334" cy="520282"/>
          </a:xfrm>
          <a:custGeom>
            <a:avLst/>
            <a:gdLst/>
            <a:ahLst/>
            <a:cxnLst/>
            <a:rect l="l" t="t" r="r" b="b"/>
            <a:pathLst>
              <a:path w="759735" h="134478">
                <a:moveTo>
                  <a:pt x="543677" y="0"/>
                </a:moveTo>
                <a:lnTo>
                  <a:pt x="12859" y="0"/>
                </a:lnTo>
                <a:cubicBezTo>
                  <a:pt x="7628" y="0"/>
                  <a:pt x="3015" y="3429"/>
                  <a:pt x="1508" y="8438"/>
                </a:cubicBezTo>
                <a:cubicBezTo>
                  <a:pt x="0" y="13447"/>
                  <a:pt x="1955" y="18853"/>
                  <a:pt x="6317" y="21740"/>
                </a:cubicBezTo>
                <a:lnTo>
                  <a:pt x="143819" y="112739"/>
                </a:lnTo>
                <a:cubicBezTo>
                  <a:pt x="165244" y="126918"/>
                  <a:pt x="190367" y="134478"/>
                  <a:pt x="216059" y="134478"/>
                </a:cubicBezTo>
                <a:lnTo>
                  <a:pt x="746877" y="134478"/>
                </a:lnTo>
                <a:cubicBezTo>
                  <a:pt x="752108" y="134478"/>
                  <a:pt x="756721" y="131049"/>
                  <a:pt x="758228" y="126040"/>
                </a:cubicBezTo>
                <a:cubicBezTo>
                  <a:pt x="759736" y="121031"/>
                  <a:pt x="757781" y="115626"/>
                  <a:pt x="753419" y="112739"/>
                </a:cubicBezTo>
                <a:lnTo>
                  <a:pt x="615917" y="21740"/>
                </a:lnTo>
                <a:cubicBezTo>
                  <a:pt x="594492" y="7561"/>
                  <a:pt x="569369" y="0"/>
                  <a:pt x="543677" y="0"/>
                </a:cubicBezTo>
                <a:close/>
              </a:path>
            </a:pathLst>
          </a:custGeom>
          <a:solidFill>
            <a:srgbClr val="702550"/>
          </a:solidFill>
          <a:ln w="38100">
            <a:solidFill>
              <a:schemeClr val="bg1"/>
            </a:solidFill>
          </a:ln>
        </p:spPr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198120"/>
          </a:xfrm>
          <a:prstGeom prst="rect">
            <a:avLst/>
          </a:pr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1386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928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4957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0621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83651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55932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01014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1346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4621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7868018" y="6045154"/>
            <a:ext cx="4323982" cy="812846"/>
          </a:xfrm>
          <a:custGeom>
            <a:avLst/>
            <a:gdLst>
              <a:gd name="connsiteX0" fmla="*/ 53618 w 4323982"/>
              <a:gd name="connsiteY0" fmla="*/ 0 h 812846"/>
              <a:gd name="connsiteX1" fmla="*/ 4323982 w 4323982"/>
              <a:gd name="connsiteY1" fmla="*/ 0 h 812846"/>
              <a:gd name="connsiteX2" fmla="*/ 4323982 w 4323982"/>
              <a:gd name="connsiteY2" fmla="*/ 812846 h 812846"/>
              <a:gd name="connsiteX3" fmla="*/ 1124280 w 4323982"/>
              <a:gd name="connsiteY3" fmla="*/ 812846 h 812846"/>
              <a:gd name="connsiteX4" fmla="*/ 24418 w 4323982"/>
              <a:gd name="connsiteY4" fmla="*/ 98569 h 812846"/>
              <a:gd name="connsiteX5" fmla="*/ 2212 w 4323982"/>
              <a:gd name="connsiteY5" fmla="*/ 38384 h 812846"/>
              <a:gd name="connsiteX6" fmla="*/ 53618 w 4323982"/>
              <a:gd name="connsiteY6" fmla="*/ 0 h 8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982" h="812846">
                <a:moveTo>
                  <a:pt x="53618" y="0"/>
                </a:moveTo>
                <a:lnTo>
                  <a:pt x="4323982" y="0"/>
                </a:lnTo>
                <a:lnTo>
                  <a:pt x="4323982" y="812846"/>
                </a:lnTo>
                <a:lnTo>
                  <a:pt x="1124280" y="812846"/>
                </a:lnTo>
                <a:lnTo>
                  <a:pt x="24418" y="98569"/>
                </a:lnTo>
                <a:cubicBezTo>
                  <a:pt x="4506" y="85634"/>
                  <a:pt x="-4532" y="61151"/>
                  <a:pt x="2212" y="38384"/>
                </a:cubicBezTo>
                <a:cubicBezTo>
                  <a:pt x="8956" y="15618"/>
                  <a:pt x="29877" y="0"/>
                  <a:pt x="53618" y="0"/>
                </a:cubicBezTo>
                <a:close/>
              </a:path>
            </a:pathLst>
          </a:cu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22"/>
          <p:cNvSpPr/>
          <p:nvPr/>
        </p:nvSpPr>
        <p:spPr>
          <a:xfrm>
            <a:off x="8977031" y="5785013"/>
            <a:ext cx="2939334" cy="520282"/>
          </a:xfrm>
          <a:custGeom>
            <a:avLst/>
            <a:gdLst/>
            <a:ahLst/>
            <a:cxnLst/>
            <a:rect l="l" t="t" r="r" b="b"/>
            <a:pathLst>
              <a:path w="759735" h="134478">
                <a:moveTo>
                  <a:pt x="543677" y="0"/>
                </a:moveTo>
                <a:lnTo>
                  <a:pt x="12859" y="0"/>
                </a:lnTo>
                <a:cubicBezTo>
                  <a:pt x="7628" y="0"/>
                  <a:pt x="3015" y="3429"/>
                  <a:pt x="1508" y="8438"/>
                </a:cubicBezTo>
                <a:cubicBezTo>
                  <a:pt x="0" y="13447"/>
                  <a:pt x="1955" y="18853"/>
                  <a:pt x="6317" y="21740"/>
                </a:cubicBezTo>
                <a:lnTo>
                  <a:pt x="143819" y="112739"/>
                </a:lnTo>
                <a:cubicBezTo>
                  <a:pt x="165244" y="126918"/>
                  <a:pt x="190367" y="134478"/>
                  <a:pt x="216059" y="134478"/>
                </a:cubicBezTo>
                <a:lnTo>
                  <a:pt x="746877" y="134478"/>
                </a:lnTo>
                <a:cubicBezTo>
                  <a:pt x="752108" y="134478"/>
                  <a:pt x="756721" y="131049"/>
                  <a:pt x="758228" y="126040"/>
                </a:cubicBezTo>
                <a:cubicBezTo>
                  <a:pt x="759736" y="121031"/>
                  <a:pt x="757781" y="115626"/>
                  <a:pt x="753419" y="112739"/>
                </a:cubicBezTo>
                <a:lnTo>
                  <a:pt x="615917" y="21740"/>
                </a:lnTo>
                <a:cubicBezTo>
                  <a:pt x="594492" y="7561"/>
                  <a:pt x="569369" y="0"/>
                  <a:pt x="543677" y="0"/>
                </a:cubicBezTo>
                <a:close/>
              </a:path>
            </a:pathLst>
          </a:custGeom>
          <a:solidFill>
            <a:srgbClr val="4570A5"/>
          </a:solidFill>
          <a:ln w="38100">
            <a:solidFill>
              <a:schemeClr val="bg1"/>
            </a:solidFill>
          </a:ln>
        </p:spPr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198120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003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/>
          <p:nvPr/>
        </p:nvSpPr>
        <p:spPr>
          <a:xfrm>
            <a:off x="7868018" y="6045154"/>
            <a:ext cx="4323982" cy="812846"/>
          </a:xfrm>
          <a:custGeom>
            <a:avLst/>
            <a:gdLst>
              <a:gd name="connsiteX0" fmla="*/ 53618 w 4323982"/>
              <a:gd name="connsiteY0" fmla="*/ 0 h 812846"/>
              <a:gd name="connsiteX1" fmla="*/ 4323982 w 4323982"/>
              <a:gd name="connsiteY1" fmla="*/ 0 h 812846"/>
              <a:gd name="connsiteX2" fmla="*/ 4323982 w 4323982"/>
              <a:gd name="connsiteY2" fmla="*/ 812846 h 812846"/>
              <a:gd name="connsiteX3" fmla="*/ 1124280 w 4323982"/>
              <a:gd name="connsiteY3" fmla="*/ 812846 h 812846"/>
              <a:gd name="connsiteX4" fmla="*/ 24418 w 4323982"/>
              <a:gd name="connsiteY4" fmla="*/ 98569 h 812846"/>
              <a:gd name="connsiteX5" fmla="*/ 2212 w 4323982"/>
              <a:gd name="connsiteY5" fmla="*/ 38384 h 812846"/>
              <a:gd name="connsiteX6" fmla="*/ 53618 w 4323982"/>
              <a:gd name="connsiteY6" fmla="*/ 0 h 8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982" h="812846">
                <a:moveTo>
                  <a:pt x="53618" y="0"/>
                </a:moveTo>
                <a:lnTo>
                  <a:pt x="4323982" y="0"/>
                </a:lnTo>
                <a:lnTo>
                  <a:pt x="4323982" y="812846"/>
                </a:lnTo>
                <a:lnTo>
                  <a:pt x="1124280" y="812846"/>
                </a:lnTo>
                <a:lnTo>
                  <a:pt x="24418" y="98569"/>
                </a:lnTo>
                <a:cubicBezTo>
                  <a:pt x="4506" y="85634"/>
                  <a:pt x="-4532" y="61151"/>
                  <a:pt x="2212" y="38384"/>
                </a:cubicBezTo>
                <a:cubicBezTo>
                  <a:pt x="8956" y="15618"/>
                  <a:pt x="29877" y="0"/>
                  <a:pt x="53618" y="0"/>
                </a:cubicBezTo>
                <a:close/>
              </a:path>
            </a:pathLst>
          </a:cu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22"/>
          <p:cNvSpPr/>
          <p:nvPr/>
        </p:nvSpPr>
        <p:spPr>
          <a:xfrm>
            <a:off x="8977031" y="5785013"/>
            <a:ext cx="2939334" cy="520282"/>
          </a:xfrm>
          <a:custGeom>
            <a:avLst/>
            <a:gdLst/>
            <a:ahLst/>
            <a:cxnLst/>
            <a:rect l="l" t="t" r="r" b="b"/>
            <a:pathLst>
              <a:path w="759735" h="134478">
                <a:moveTo>
                  <a:pt x="543677" y="0"/>
                </a:moveTo>
                <a:lnTo>
                  <a:pt x="12859" y="0"/>
                </a:lnTo>
                <a:cubicBezTo>
                  <a:pt x="7628" y="0"/>
                  <a:pt x="3015" y="3429"/>
                  <a:pt x="1508" y="8438"/>
                </a:cubicBezTo>
                <a:cubicBezTo>
                  <a:pt x="0" y="13447"/>
                  <a:pt x="1955" y="18853"/>
                  <a:pt x="6317" y="21740"/>
                </a:cubicBezTo>
                <a:lnTo>
                  <a:pt x="143819" y="112739"/>
                </a:lnTo>
                <a:cubicBezTo>
                  <a:pt x="165244" y="126918"/>
                  <a:pt x="190367" y="134478"/>
                  <a:pt x="216059" y="134478"/>
                </a:cubicBezTo>
                <a:lnTo>
                  <a:pt x="746877" y="134478"/>
                </a:lnTo>
                <a:cubicBezTo>
                  <a:pt x="752108" y="134478"/>
                  <a:pt x="756721" y="131049"/>
                  <a:pt x="758228" y="126040"/>
                </a:cubicBezTo>
                <a:cubicBezTo>
                  <a:pt x="759736" y="121031"/>
                  <a:pt x="757781" y="115626"/>
                  <a:pt x="753419" y="112739"/>
                </a:cubicBezTo>
                <a:lnTo>
                  <a:pt x="615917" y="21740"/>
                </a:lnTo>
                <a:cubicBezTo>
                  <a:pt x="594492" y="7561"/>
                  <a:pt x="569369" y="0"/>
                  <a:pt x="543677" y="0"/>
                </a:cubicBezTo>
                <a:close/>
              </a:path>
            </a:pathLst>
          </a:custGeom>
          <a:solidFill>
            <a:srgbClr val="4570A5"/>
          </a:solidFill>
          <a:ln w="38100">
            <a:solidFill>
              <a:schemeClr val="bg1"/>
            </a:solidFill>
          </a:ln>
        </p:spPr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198120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271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Freeform 4"/>
          <p:cNvSpPr/>
          <p:nvPr userDrawn="1"/>
        </p:nvSpPr>
        <p:spPr>
          <a:xfrm>
            <a:off x="7868018" y="6045154"/>
            <a:ext cx="4323982" cy="812846"/>
          </a:xfrm>
          <a:custGeom>
            <a:avLst/>
            <a:gdLst>
              <a:gd name="connsiteX0" fmla="*/ 53618 w 4323982"/>
              <a:gd name="connsiteY0" fmla="*/ 0 h 812846"/>
              <a:gd name="connsiteX1" fmla="*/ 4323982 w 4323982"/>
              <a:gd name="connsiteY1" fmla="*/ 0 h 812846"/>
              <a:gd name="connsiteX2" fmla="*/ 4323982 w 4323982"/>
              <a:gd name="connsiteY2" fmla="*/ 812846 h 812846"/>
              <a:gd name="connsiteX3" fmla="*/ 1124280 w 4323982"/>
              <a:gd name="connsiteY3" fmla="*/ 812846 h 812846"/>
              <a:gd name="connsiteX4" fmla="*/ 24418 w 4323982"/>
              <a:gd name="connsiteY4" fmla="*/ 98569 h 812846"/>
              <a:gd name="connsiteX5" fmla="*/ 2212 w 4323982"/>
              <a:gd name="connsiteY5" fmla="*/ 38384 h 812846"/>
              <a:gd name="connsiteX6" fmla="*/ 53618 w 4323982"/>
              <a:gd name="connsiteY6" fmla="*/ 0 h 8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982" h="812846">
                <a:moveTo>
                  <a:pt x="53618" y="0"/>
                </a:moveTo>
                <a:lnTo>
                  <a:pt x="4323982" y="0"/>
                </a:lnTo>
                <a:lnTo>
                  <a:pt x="4323982" y="812846"/>
                </a:lnTo>
                <a:lnTo>
                  <a:pt x="1124280" y="812846"/>
                </a:lnTo>
                <a:lnTo>
                  <a:pt x="24418" y="98569"/>
                </a:lnTo>
                <a:cubicBezTo>
                  <a:pt x="4506" y="85634"/>
                  <a:pt x="-4532" y="61151"/>
                  <a:pt x="2212" y="38384"/>
                </a:cubicBezTo>
                <a:cubicBezTo>
                  <a:pt x="8956" y="15618"/>
                  <a:pt x="29877" y="0"/>
                  <a:pt x="53618" y="0"/>
                </a:cubicBezTo>
                <a:close/>
              </a:path>
            </a:pathLst>
          </a:cu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Freeform 22"/>
          <p:cNvSpPr/>
          <p:nvPr userDrawn="1"/>
        </p:nvSpPr>
        <p:spPr>
          <a:xfrm>
            <a:off x="8977031" y="5785013"/>
            <a:ext cx="2939334" cy="520282"/>
          </a:xfrm>
          <a:custGeom>
            <a:avLst/>
            <a:gdLst/>
            <a:ahLst/>
            <a:cxnLst/>
            <a:rect l="l" t="t" r="r" b="b"/>
            <a:pathLst>
              <a:path w="759735" h="134478">
                <a:moveTo>
                  <a:pt x="543677" y="0"/>
                </a:moveTo>
                <a:lnTo>
                  <a:pt x="12859" y="0"/>
                </a:lnTo>
                <a:cubicBezTo>
                  <a:pt x="7628" y="0"/>
                  <a:pt x="3015" y="3429"/>
                  <a:pt x="1508" y="8438"/>
                </a:cubicBezTo>
                <a:cubicBezTo>
                  <a:pt x="0" y="13447"/>
                  <a:pt x="1955" y="18853"/>
                  <a:pt x="6317" y="21740"/>
                </a:cubicBezTo>
                <a:lnTo>
                  <a:pt x="143819" y="112739"/>
                </a:lnTo>
                <a:cubicBezTo>
                  <a:pt x="165244" y="126918"/>
                  <a:pt x="190367" y="134478"/>
                  <a:pt x="216059" y="134478"/>
                </a:cubicBezTo>
                <a:lnTo>
                  <a:pt x="746877" y="134478"/>
                </a:lnTo>
                <a:cubicBezTo>
                  <a:pt x="752108" y="134478"/>
                  <a:pt x="756721" y="131049"/>
                  <a:pt x="758228" y="126040"/>
                </a:cubicBezTo>
                <a:cubicBezTo>
                  <a:pt x="759736" y="121031"/>
                  <a:pt x="757781" y="115626"/>
                  <a:pt x="753419" y="112739"/>
                </a:cubicBezTo>
                <a:lnTo>
                  <a:pt x="615917" y="21740"/>
                </a:lnTo>
                <a:cubicBezTo>
                  <a:pt x="594492" y="7561"/>
                  <a:pt x="569369" y="0"/>
                  <a:pt x="543677" y="0"/>
                </a:cubicBezTo>
                <a:close/>
              </a:path>
            </a:pathLst>
          </a:custGeom>
          <a:solidFill>
            <a:srgbClr val="4570A5"/>
          </a:solidFill>
          <a:ln w="38100">
            <a:solidFill>
              <a:schemeClr val="bg1"/>
            </a:solidFill>
          </a:ln>
        </p:spPr>
      </p:sp>
    </p:spTree>
    <p:extLst>
      <p:ext uri="{BB962C8B-B14F-4D97-AF65-F5344CB8AC3E}">
        <p14:creationId xmlns:p14="http://schemas.microsoft.com/office/powerpoint/2010/main" val="41761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D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7868018" y="6045154"/>
            <a:ext cx="4323982" cy="812846"/>
          </a:xfrm>
          <a:custGeom>
            <a:avLst/>
            <a:gdLst>
              <a:gd name="connsiteX0" fmla="*/ 53618 w 4323982"/>
              <a:gd name="connsiteY0" fmla="*/ 0 h 812846"/>
              <a:gd name="connsiteX1" fmla="*/ 4323982 w 4323982"/>
              <a:gd name="connsiteY1" fmla="*/ 0 h 812846"/>
              <a:gd name="connsiteX2" fmla="*/ 4323982 w 4323982"/>
              <a:gd name="connsiteY2" fmla="*/ 812846 h 812846"/>
              <a:gd name="connsiteX3" fmla="*/ 1124280 w 4323982"/>
              <a:gd name="connsiteY3" fmla="*/ 812846 h 812846"/>
              <a:gd name="connsiteX4" fmla="*/ 24418 w 4323982"/>
              <a:gd name="connsiteY4" fmla="*/ 98569 h 812846"/>
              <a:gd name="connsiteX5" fmla="*/ 2212 w 4323982"/>
              <a:gd name="connsiteY5" fmla="*/ 38384 h 812846"/>
              <a:gd name="connsiteX6" fmla="*/ 53618 w 4323982"/>
              <a:gd name="connsiteY6" fmla="*/ 0 h 8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982" h="812846">
                <a:moveTo>
                  <a:pt x="53618" y="0"/>
                </a:moveTo>
                <a:lnTo>
                  <a:pt x="4323982" y="0"/>
                </a:lnTo>
                <a:lnTo>
                  <a:pt x="4323982" y="812846"/>
                </a:lnTo>
                <a:lnTo>
                  <a:pt x="1124280" y="812846"/>
                </a:lnTo>
                <a:lnTo>
                  <a:pt x="24418" y="98569"/>
                </a:lnTo>
                <a:cubicBezTo>
                  <a:pt x="4506" y="85634"/>
                  <a:pt x="-4532" y="61151"/>
                  <a:pt x="2212" y="38384"/>
                </a:cubicBezTo>
                <a:cubicBezTo>
                  <a:pt x="8956" y="15618"/>
                  <a:pt x="29877" y="0"/>
                  <a:pt x="53618" y="0"/>
                </a:cubicBezTo>
                <a:close/>
              </a:path>
            </a:pathLst>
          </a:cu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22"/>
          <p:cNvSpPr/>
          <p:nvPr/>
        </p:nvSpPr>
        <p:spPr>
          <a:xfrm>
            <a:off x="8977031" y="5785013"/>
            <a:ext cx="2939334" cy="520282"/>
          </a:xfrm>
          <a:custGeom>
            <a:avLst/>
            <a:gdLst/>
            <a:ahLst/>
            <a:cxnLst/>
            <a:rect l="l" t="t" r="r" b="b"/>
            <a:pathLst>
              <a:path w="759735" h="134478">
                <a:moveTo>
                  <a:pt x="543677" y="0"/>
                </a:moveTo>
                <a:lnTo>
                  <a:pt x="12859" y="0"/>
                </a:lnTo>
                <a:cubicBezTo>
                  <a:pt x="7628" y="0"/>
                  <a:pt x="3015" y="3429"/>
                  <a:pt x="1508" y="8438"/>
                </a:cubicBezTo>
                <a:cubicBezTo>
                  <a:pt x="0" y="13447"/>
                  <a:pt x="1955" y="18853"/>
                  <a:pt x="6317" y="21740"/>
                </a:cubicBezTo>
                <a:lnTo>
                  <a:pt x="143819" y="112739"/>
                </a:lnTo>
                <a:cubicBezTo>
                  <a:pt x="165244" y="126918"/>
                  <a:pt x="190367" y="134478"/>
                  <a:pt x="216059" y="134478"/>
                </a:cubicBezTo>
                <a:lnTo>
                  <a:pt x="746877" y="134478"/>
                </a:lnTo>
                <a:cubicBezTo>
                  <a:pt x="752108" y="134478"/>
                  <a:pt x="756721" y="131049"/>
                  <a:pt x="758228" y="126040"/>
                </a:cubicBezTo>
                <a:cubicBezTo>
                  <a:pt x="759736" y="121031"/>
                  <a:pt x="757781" y="115626"/>
                  <a:pt x="753419" y="112739"/>
                </a:cubicBezTo>
                <a:lnTo>
                  <a:pt x="615917" y="21740"/>
                </a:lnTo>
                <a:cubicBezTo>
                  <a:pt x="594492" y="7561"/>
                  <a:pt x="569369" y="0"/>
                  <a:pt x="543677" y="0"/>
                </a:cubicBezTo>
                <a:close/>
              </a:path>
            </a:pathLst>
          </a:custGeom>
          <a:solidFill>
            <a:srgbClr val="4570A5"/>
          </a:solidFill>
          <a:ln w="38100">
            <a:solidFill>
              <a:schemeClr val="bg1"/>
            </a:solidFill>
          </a:ln>
        </p:spPr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198120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41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0D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7868018" y="6045154"/>
            <a:ext cx="4323982" cy="812846"/>
          </a:xfrm>
          <a:custGeom>
            <a:avLst/>
            <a:gdLst>
              <a:gd name="connsiteX0" fmla="*/ 53618 w 4323982"/>
              <a:gd name="connsiteY0" fmla="*/ 0 h 812846"/>
              <a:gd name="connsiteX1" fmla="*/ 4323982 w 4323982"/>
              <a:gd name="connsiteY1" fmla="*/ 0 h 812846"/>
              <a:gd name="connsiteX2" fmla="*/ 4323982 w 4323982"/>
              <a:gd name="connsiteY2" fmla="*/ 812846 h 812846"/>
              <a:gd name="connsiteX3" fmla="*/ 1124280 w 4323982"/>
              <a:gd name="connsiteY3" fmla="*/ 812846 h 812846"/>
              <a:gd name="connsiteX4" fmla="*/ 24418 w 4323982"/>
              <a:gd name="connsiteY4" fmla="*/ 98569 h 812846"/>
              <a:gd name="connsiteX5" fmla="*/ 2212 w 4323982"/>
              <a:gd name="connsiteY5" fmla="*/ 38384 h 812846"/>
              <a:gd name="connsiteX6" fmla="*/ 53618 w 4323982"/>
              <a:gd name="connsiteY6" fmla="*/ 0 h 8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982" h="812846">
                <a:moveTo>
                  <a:pt x="53618" y="0"/>
                </a:moveTo>
                <a:lnTo>
                  <a:pt x="4323982" y="0"/>
                </a:lnTo>
                <a:lnTo>
                  <a:pt x="4323982" y="812846"/>
                </a:lnTo>
                <a:lnTo>
                  <a:pt x="1124280" y="812846"/>
                </a:lnTo>
                <a:lnTo>
                  <a:pt x="24418" y="98569"/>
                </a:lnTo>
                <a:cubicBezTo>
                  <a:pt x="4506" y="85634"/>
                  <a:pt x="-4532" y="61151"/>
                  <a:pt x="2212" y="38384"/>
                </a:cubicBezTo>
                <a:cubicBezTo>
                  <a:pt x="8956" y="15618"/>
                  <a:pt x="29877" y="0"/>
                  <a:pt x="53618" y="0"/>
                </a:cubicBezTo>
                <a:close/>
              </a:path>
            </a:pathLst>
          </a:cu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22"/>
          <p:cNvSpPr/>
          <p:nvPr/>
        </p:nvSpPr>
        <p:spPr>
          <a:xfrm>
            <a:off x="8977031" y="5785013"/>
            <a:ext cx="2939334" cy="520282"/>
          </a:xfrm>
          <a:custGeom>
            <a:avLst/>
            <a:gdLst/>
            <a:ahLst/>
            <a:cxnLst/>
            <a:rect l="l" t="t" r="r" b="b"/>
            <a:pathLst>
              <a:path w="759735" h="134478">
                <a:moveTo>
                  <a:pt x="543677" y="0"/>
                </a:moveTo>
                <a:lnTo>
                  <a:pt x="12859" y="0"/>
                </a:lnTo>
                <a:cubicBezTo>
                  <a:pt x="7628" y="0"/>
                  <a:pt x="3015" y="3429"/>
                  <a:pt x="1508" y="8438"/>
                </a:cubicBezTo>
                <a:cubicBezTo>
                  <a:pt x="0" y="13447"/>
                  <a:pt x="1955" y="18853"/>
                  <a:pt x="6317" y="21740"/>
                </a:cubicBezTo>
                <a:lnTo>
                  <a:pt x="143819" y="112739"/>
                </a:lnTo>
                <a:cubicBezTo>
                  <a:pt x="165244" y="126918"/>
                  <a:pt x="190367" y="134478"/>
                  <a:pt x="216059" y="134478"/>
                </a:cubicBezTo>
                <a:lnTo>
                  <a:pt x="746877" y="134478"/>
                </a:lnTo>
                <a:cubicBezTo>
                  <a:pt x="752108" y="134478"/>
                  <a:pt x="756721" y="131049"/>
                  <a:pt x="758228" y="126040"/>
                </a:cubicBezTo>
                <a:cubicBezTo>
                  <a:pt x="759736" y="121031"/>
                  <a:pt x="757781" y="115626"/>
                  <a:pt x="753419" y="112739"/>
                </a:cubicBezTo>
                <a:lnTo>
                  <a:pt x="615917" y="21740"/>
                </a:lnTo>
                <a:cubicBezTo>
                  <a:pt x="594492" y="7561"/>
                  <a:pt x="569369" y="0"/>
                  <a:pt x="543677" y="0"/>
                </a:cubicBezTo>
                <a:close/>
              </a:path>
            </a:pathLst>
          </a:custGeom>
          <a:solidFill>
            <a:srgbClr val="4570A5"/>
          </a:solidFill>
          <a:ln w="38100">
            <a:solidFill>
              <a:schemeClr val="bg1"/>
            </a:solidFill>
          </a:ln>
        </p:spPr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198120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68831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C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 19"/>
          <p:cNvSpPr/>
          <p:nvPr/>
        </p:nvSpPr>
        <p:spPr>
          <a:xfrm>
            <a:off x="7868018" y="6045154"/>
            <a:ext cx="4323982" cy="812846"/>
          </a:xfrm>
          <a:custGeom>
            <a:avLst/>
            <a:gdLst>
              <a:gd name="connsiteX0" fmla="*/ 53618 w 4323982"/>
              <a:gd name="connsiteY0" fmla="*/ 0 h 812846"/>
              <a:gd name="connsiteX1" fmla="*/ 4323982 w 4323982"/>
              <a:gd name="connsiteY1" fmla="*/ 0 h 812846"/>
              <a:gd name="connsiteX2" fmla="*/ 4323982 w 4323982"/>
              <a:gd name="connsiteY2" fmla="*/ 812846 h 812846"/>
              <a:gd name="connsiteX3" fmla="*/ 1124280 w 4323982"/>
              <a:gd name="connsiteY3" fmla="*/ 812846 h 812846"/>
              <a:gd name="connsiteX4" fmla="*/ 24418 w 4323982"/>
              <a:gd name="connsiteY4" fmla="*/ 98569 h 812846"/>
              <a:gd name="connsiteX5" fmla="*/ 2212 w 4323982"/>
              <a:gd name="connsiteY5" fmla="*/ 38384 h 812846"/>
              <a:gd name="connsiteX6" fmla="*/ 53618 w 4323982"/>
              <a:gd name="connsiteY6" fmla="*/ 0 h 812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23982" h="812846">
                <a:moveTo>
                  <a:pt x="53618" y="0"/>
                </a:moveTo>
                <a:lnTo>
                  <a:pt x="4323982" y="0"/>
                </a:lnTo>
                <a:lnTo>
                  <a:pt x="4323982" y="812846"/>
                </a:lnTo>
                <a:lnTo>
                  <a:pt x="1124280" y="812846"/>
                </a:lnTo>
                <a:lnTo>
                  <a:pt x="24418" y="98569"/>
                </a:lnTo>
                <a:cubicBezTo>
                  <a:pt x="4506" y="85634"/>
                  <a:pt x="-4532" y="61151"/>
                  <a:pt x="2212" y="38384"/>
                </a:cubicBezTo>
                <a:cubicBezTo>
                  <a:pt x="8956" y="15618"/>
                  <a:pt x="29877" y="0"/>
                  <a:pt x="53618" y="0"/>
                </a:cubicBezTo>
                <a:close/>
              </a:path>
            </a:pathLst>
          </a:cu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Freeform 22"/>
          <p:cNvSpPr/>
          <p:nvPr/>
        </p:nvSpPr>
        <p:spPr>
          <a:xfrm>
            <a:off x="8977031" y="5785013"/>
            <a:ext cx="2939334" cy="520282"/>
          </a:xfrm>
          <a:custGeom>
            <a:avLst/>
            <a:gdLst/>
            <a:ahLst/>
            <a:cxnLst/>
            <a:rect l="l" t="t" r="r" b="b"/>
            <a:pathLst>
              <a:path w="759735" h="134478">
                <a:moveTo>
                  <a:pt x="543677" y="0"/>
                </a:moveTo>
                <a:lnTo>
                  <a:pt x="12859" y="0"/>
                </a:lnTo>
                <a:cubicBezTo>
                  <a:pt x="7628" y="0"/>
                  <a:pt x="3015" y="3429"/>
                  <a:pt x="1508" y="8438"/>
                </a:cubicBezTo>
                <a:cubicBezTo>
                  <a:pt x="0" y="13447"/>
                  <a:pt x="1955" y="18853"/>
                  <a:pt x="6317" y="21740"/>
                </a:cubicBezTo>
                <a:lnTo>
                  <a:pt x="143819" y="112739"/>
                </a:lnTo>
                <a:cubicBezTo>
                  <a:pt x="165244" y="126918"/>
                  <a:pt x="190367" y="134478"/>
                  <a:pt x="216059" y="134478"/>
                </a:cubicBezTo>
                <a:lnTo>
                  <a:pt x="746877" y="134478"/>
                </a:lnTo>
                <a:cubicBezTo>
                  <a:pt x="752108" y="134478"/>
                  <a:pt x="756721" y="131049"/>
                  <a:pt x="758228" y="126040"/>
                </a:cubicBezTo>
                <a:cubicBezTo>
                  <a:pt x="759736" y="121031"/>
                  <a:pt x="757781" y="115626"/>
                  <a:pt x="753419" y="112739"/>
                </a:cubicBezTo>
                <a:lnTo>
                  <a:pt x="615917" y="21740"/>
                </a:lnTo>
                <a:cubicBezTo>
                  <a:pt x="594492" y="7561"/>
                  <a:pt x="569369" y="0"/>
                  <a:pt x="543677" y="0"/>
                </a:cubicBezTo>
                <a:close/>
              </a:path>
            </a:pathLst>
          </a:custGeom>
          <a:solidFill>
            <a:srgbClr val="702550"/>
          </a:solidFill>
          <a:ln w="38100">
            <a:solidFill>
              <a:schemeClr val="bg1"/>
            </a:solidFill>
          </a:ln>
        </p:spPr>
      </p:sp>
      <p:sp>
        <p:nvSpPr>
          <p:cNvPr id="22" name="Rectangle 21"/>
          <p:cNvSpPr/>
          <p:nvPr userDrawn="1"/>
        </p:nvSpPr>
        <p:spPr>
          <a:xfrm>
            <a:off x="0" y="0"/>
            <a:ext cx="12192000" cy="198120"/>
          </a:xfrm>
          <a:prstGeom prst="rect">
            <a:avLst/>
          </a:pr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6840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176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2758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1A1E3-1FA1-4131-8C6A-FA1E110A8EDD}" type="datetimeFigureOut">
              <a:rPr lang="en-IN" smtClean="0"/>
              <a:t>29-05-2024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CFB2C-0A1D-4880-B9C8-83D65564DE4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1872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4" r:id="rId3"/>
    <p:sldLayoutId id="2147483661" r:id="rId4"/>
    <p:sldLayoutId id="2147483660" r:id="rId5"/>
    <p:sldLayoutId id="2147483665" r:id="rId6"/>
    <p:sldLayoutId id="2147483663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881991"/>
            <a:ext cx="12192000" cy="39760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2881993"/>
          </a:xfrm>
          <a:prstGeom prst="rect">
            <a:avLst/>
          </a:prstGeom>
          <a:solidFill>
            <a:srgbClr val="EEC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95300" y="437013"/>
            <a:ext cx="11201400" cy="20081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hi-IN" sz="3200" b="1" dirty="0">
                <a:latin typeface="Nirmala UI" panose="020B0502040204020203" pitchFamily="34" charset="0"/>
                <a:cs typeface="Nirmala UI" panose="020B0502040204020203" pitchFamily="34" charset="0"/>
              </a:rPr>
              <a:t>यह कार्यक्रम स्वास्थ्य विभाग और राज्य स्वास्थ्य एवं परिवार कल्याण संस्थान (</a:t>
            </a:r>
            <a:r>
              <a:rPr lang="en-IN" sz="3200" b="1" dirty="0" err="1">
                <a:latin typeface="Nirmala UI" panose="020B0502040204020203" pitchFamily="34" charset="0"/>
                <a:cs typeface="Nirmala UI" panose="020B0502040204020203" pitchFamily="34" charset="0"/>
              </a:rPr>
              <a:t>SIHFW</a:t>
            </a:r>
            <a:r>
              <a:rPr lang="en-IN" sz="3200" b="1" dirty="0">
                <a:latin typeface="Nirmala UI" panose="020B0502040204020203" pitchFamily="34" charset="0"/>
                <a:cs typeface="Nirmala UI" panose="020B0502040204020203" pitchFamily="34" charset="0"/>
              </a:rPr>
              <a:t>), </a:t>
            </a:r>
            <a:r>
              <a:rPr lang="hi-IN" sz="3200" b="1" dirty="0">
                <a:latin typeface="Nirmala UI" panose="020B0502040204020203" pitchFamily="34" charset="0"/>
                <a:cs typeface="Nirmala UI" panose="020B0502040204020203" pitchFamily="34" charset="0"/>
              </a:rPr>
              <a:t>उत्तर प्रदेश की पहल पर उत्तर प्रदेश टेक्निकल सपोर्ट यूनिट (</a:t>
            </a:r>
            <a:r>
              <a:rPr lang="en-IN" sz="3200" b="1" dirty="0">
                <a:latin typeface="Nirmala UI" panose="020B0502040204020203" pitchFamily="34" charset="0"/>
                <a:cs typeface="Nirmala UI" panose="020B0502040204020203" pitchFamily="34" charset="0"/>
              </a:rPr>
              <a:t>UPTSU) </a:t>
            </a:r>
            <a:r>
              <a:rPr lang="hi-IN" sz="3200" b="1" dirty="0">
                <a:latin typeface="Nirmala UI" panose="020B0502040204020203" pitchFamily="34" charset="0"/>
                <a:cs typeface="Nirmala UI" panose="020B0502040204020203" pitchFamily="34" charset="0"/>
              </a:rPr>
              <a:t>के सहयोग से हो रहा है।</a:t>
            </a:r>
            <a:endParaRPr lang="en-IN" sz="3200" b="1" dirty="0">
              <a:latin typeface="Nirmala UI" panose="020B0502040204020203" pitchFamily="34" charset="0"/>
              <a:cs typeface="Nirmala UI" panose="020B0502040204020203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40402" y="5096077"/>
            <a:ext cx="7698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800" dirty="0">
                <a:latin typeface="Nirmala UI" panose="020B0502040204020203" pitchFamily="34" charset="0"/>
                <a:cs typeface="Nirmala UI" panose="020B0502040204020203" pitchFamily="34" charset="0"/>
              </a:rPr>
              <a:t>Director Administration &amp; Director, SIHFW</a:t>
            </a:r>
          </a:p>
          <a:p>
            <a:pPr algn="ctr"/>
            <a:r>
              <a:rPr lang="en-IN" sz="2800" b="1" dirty="0">
                <a:solidFill>
                  <a:srgbClr val="702550"/>
                </a:solidFill>
                <a:latin typeface="Nirmala UI" panose="020B0502040204020203" pitchFamily="34" charset="0"/>
                <a:cs typeface="Nirmala UI" panose="020B0502040204020203" pitchFamily="34" charset="0"/>
              </a:rPr>
              <a:t>Dr. Rajaganapathy R</a:t>
            </a:r>
            <a:endParaRPr lang="en-IN" sz="2800" b="1" dirty="0">
              <a:solidFill>
                <a:srgbClr val="70255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6283" y="3380761"/>
            <a:ext cx="936716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0" i="0" dirty="0"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Principal Secretary, Medical Health &amp; Family Welfare, U.P. </a:t>
            </a:r>
            <a:r>
              <a:rPr lang="en-US" sz="2800" b="1" i="0" dirty="0">
                <a:solidFill>
                  <a:srgbClr val="702550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Shri </a:t>
            </a:r>
            <a:r>
              <a:rPr lang="en-US" sz="2800" b="1" i="0" dirty="0" err="1">
                <a:solidFill>
                  <a:srgbClr val="702550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Partha</a:t>
            </a:r>
            <a:r>
              <a:rPr lang="en-US" sz="2800" b="1" i="0" dirty="0">
                <a:solidFill>
                  <a:srgbClr val="702550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 </a:t>
            </a:r>
            <a:r>
              <a:rPr lang="en-US" sz="2800" b="1" i="0" dirty="0" err="1">
                <a:solidFill>
                  <a:srgbClr val="702550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Sarthi</a:t>
            </a:r>
            <a:r>
              <a:rPr lang="en-US" sz="2800" b="1" i="0" dirty="0">
                <a:solidFill>
                  <a:srgbClr val="702550"/>
                </a:solidFill>
                <a:effectLst/>
                <a:latin typeface="Nirmala UI" panose="020B0502040204020203" pitchFamily="34" charset="0"/>
                <a:cs typeface="Nirmala UI" panose="020B0502040204020203" pitchFamily="34" charset="0"/>
              </a:rPr>
              <a:t> Sen Sharma</a:t>
            </a:r>
          </a:p>
        </p:txBody>
      </p:sp>
    </p:spTree>
    <p:extLst>
      <p:ext uri="{BB962C8B-B14F-4D97-AF65-F5344CB8AC3E}">
        <p14:creationId xmlns:p14="http://schemas.microsoft.com/office/powerpoint/2010/main" val="22516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94376" y="182880"/>
            <a:ext cx="5989320" cy="1910080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4" descr="Substantia Nig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2960"/>
            <a:ext cx="4545364" cy="2438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4545364" y="1423430"/>
            <a:ext cx="7213600" cy="4602466"/>
          </a:xfrm>
          <a:prstGeom prst="roundRect">
            <a:avLst>
              <a:gd name="adj" fmla="val 905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48048" y="1586882"/>
            <a:ext cx="7478648" cy="4564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dirty="0" smtClean="0"/>
              <a:t>You treat the cause the disease get alright </a:t>
            </a:r>
          </a:p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b="1" dirty="0" smtClean="0">
                <a:solidFill>
                  <a:srgbClr val="702550"/>
                </a:solidFill>
              </a:rPr>
              <a:t>1.  Idiopathic</a:t>
            </a:r>
            <a:r>
              <a:rPr lang="en-IN" sz="2200" dirty="0" smtClean="0">
                <a:solidFill>
                  <a:srgbClr val="702550"/>
                </a:solidFill>
              </a:rPr>
              <a:t> </a:t>
            </a:r>
            <a:r>
              <a:rPr lang="en-IN" sz="2200" dirty="0" smtClean="0"/>
              <a:t>(</a:t>
            </a:r>
            <a:r>
              <a:rPr lang="hi-IN" sz="2200" dirty="0" smtClean="0"/>
              <a:t>पता नहीं</a:t>
            </a:r>
            <a:r>
              <a:rPr lang="en-IN" sz="2200" dirty="0" smtClean="0"/>
              <a:t>/</a:t>
            </a:r>
            <a:r>
              <a:rPr lang="hi-IN" sz="2200" dirty="0" smtClean="0"/>
              <a:t>अज्ञात</a:t>
            </a:r>
            <a:r>
              <a:rPr lang="en-IN" sz="2200" dirty="0" smtClean="0"/>
              <a:t>)  80% cases. Euphemism </a:t>
            </a:r>
          </a:p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b="1" dirty="0" smtClean="0">
                <a:solidFill>
                  <a:srgbClr val="702550"/>
                </a:solidFill>
              </a:rPr>
              <a:t>2.  Trauma</a:t>
            </a:r>
            <a:r>
              <a:rPr lang="en-IN" sz="2200" dirty="0" smtClean="0"/>
              <a:t> </a:t>
            </a:r>
            <a:r>
              <a:rPr lang="en-IN" sz="2200" dirty="0" smtClean="0"/>
              <a:t>– Boxing </a:t>
            </a:r>
            <a:r>
              <a:rPr lang="hi-IN" sz="2200" dirty="0" smtClean="0"/>
              <a:t>उपमा</a:t>
            </a:r>
            <a:r>
              <a:rPr lang="en-IN" sz="2200" dirty="0" smtClean="0"/>
              <a:t> / </a:t>
            </a:r>
            <a:r>
              <a:rPr lang="hi-IN" sz="2200" dirty="0" smtClean="0"/>
              <a:t>रूपक</a:t>
            </a:r>
            <a:endParaRPr lang="en-IN" sz="2200" dirty="0" smtClean="0"/>
          </a:p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b="1" dirty="0" smtClean="0">
                <a:solidFill>
                  <a:srgbClr val="702550"/>
                </a:solidFill>
              </a:rPr>
              <a:t>3.  Infection</a:t>
            </a:r>
            <a:r>
              <a:rPr lang="en-IN" sz="2200" b="1" dirty="0" smtClean="0"/>
              <a:t> </a:t>
            </a:r>
            <a:r>
              <a:rPr lang="en-IN" sz="2200" dirty="0" smtClean="0"/>
              <a:t>– Viral Encephalitis 1919-26 Europe -  </a:t>
            </a:r>
            <a:r>
              <a:rPr lang="en-IN" sz="2200" dirty="0" smtClean="0"/>
              <a:t>    </a:t>
            </a:r>
          </a:p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dirty="0"/>
              <a:t> </a:t>
            </a:r>
            <a:r>
              <a:rPr lang="en-IN" sz="2200" dirty="0" smtClean="0"/>
              <a:t>                           </a:t>
            </a:r>
            <a:r>
              <a:rPr lang="en-IN" sz="2200" dirty="0" smtClean="0"/>
              <a:t>Influenza virus (Von </a:t>
            </a:r>
            <a:r>
              <a:rPr lang="en-IN" sz="2200" dirty="0" err="1" smtClean="0"/>
              <a:t>economo</a:t>
            </a:r>
            <a:r>
              <a:rPr lang="en-IN" sz="2200" dirty="0" smtClean="0"/>
              <a:t>) </a:t>
            </a:r>
            <a:endParaRPr lang="en-IN" sz="2200" dirty="0"/>
          </a:p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b="1" dirty="0" smtClean="0">
                <a:solidFill>
                  <a:srgbClr val="702550"/>
                </a:solidFill>
              </a:rPr>
              <a:t>4.  Vascular</a:t>
            </a:r>
            <a:r>
              <a:rPr lang="en-IN" sz="2200" dirty="0" smtClean="0"/>
              <a:t> </a:t>
            </a:r>
            <a:r>
              <a:rPr lang="en-IN" sz="2200" dirty="0" smtClean="0"/>
              <a:t>– Hypertension</a:t>
            </a:r>
          </a:p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b="1" dirty="0" smtClean="0">
                <a:solidFill>
                  <a:srgbClr val="702550"/>
                </a:solidFill>
              </a:rPr>
              <a:t>5.  Toxic</a:t>
            </a:r>
          </a:p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b="1" dirty="0">
                <a:solidFill>
                  <a:srgbClr val="702550"/>
                </a:solidFill>
              </a:rPr>
              <a:t> </a:t>
            </a:r>
            <a:r>
              <a:rPr lang="en-IN" sz="2200" b="1" dirty="0" smtClean="0">
                <a:solidFill>
                  <a:srgbClr val="702550"/>
                </a:solidFill>
              </a:rPr>
              <a:t>      a. </a:t>
            </a:r>
            <a:r>
              <a:rPr lang="en-IN" sz="2200" b="1" dirty="0" smtClean="0">
                <a:solidFill>
                  <a:srgbClr val="702550"/>
                </a:solidFill>
              </a:rPr>
              <a:t>Organic Compounds</a:t>
            </a:r>
            <a:r>
              <a:rPr lang="en-IN" sz="2200" dirty="0" smtClean="0">
                <a:solidFill>
                  <a:srgbClr val="702550"/>
                </a:solidFill>
              </a:rPr>
              <a:t> </a:t>
            </a:r>
            <a:r>
              <a:rPr lang="en-IN" sz="2200" dirty="0" smtClean="0"/>
              <a:t>– </a:t>
            </a:r>
          </a:p>
          <a:p>
            <a:pPr algn="l">
              <a:lnSpc>
                <a:spcPct val="80000"/>
              </a:lnSpc>
              <a:spcBef>
                <a:spcPts val="1200"/>
              </a:spcBef>
            </a:pPr>
            <a:r>
              <a:rPr lang="en-IN" sz="2200" dirty="0" smtClean="0"/>
              <a:t>            </a:t>
            </a:r>
            <a:r>
              <a:rPr lang="en-IN" sz="2200" dirty="0" smtClean="0"/>
              <a:t>Pesticides, </a:t>
            </a:r>
            <a:r>
              <a:rPr lang="en-IN" sz="2200" dirty="0" err="1" smtClean="0"/>
              <a:t>Roclencticide</a:t>
            </a:r>
            <a:r>
              <a:rPr lang="en-IN" sz="2200" dirty="0" smtClean="0"/>
              <a:t>, </a:t>
            </a:r>
            <a:r>
              <a:rPr lang="en-IN" sz="2200" dirty="0" err="1" smtClean="0"/>
              <a:t>MPTP</a:t>
            </a:r>
            <a:r>
              <a:rPr lang="en-IN" sz="2200" dirty="0" smtClean="0"/>
              <a:t> – </a:t>
            </a:r>
            <a:r>
              <a:rPr lang="en-IN" sz="2200" dirty="0" err="1" smtClean="0"/>
              <a:t>MPP</a:t>
            </a:r>
            <a:r>
              <a:rPr lang="en-IN" sz="2200" dirty="0" smtClean="0"/>
              <a:t>  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IN" sz="2200" dirty="0" smtClean="0"/>
              <a:t> </a:t>
            </a:r>
            <a:r>
              <a:rPr lang="en-IN" sz="2200" dirty="0" smtClean="0"/>
              <a:t>      </a:t>
            </a:r>
            <a:r>
              <a:rPr lang="en-IN" sz="2200" b="1" dirty="0" smtClean="0">
                <a:solidFill>
                  <a:srgbClr val="702550"/>
                </a:solidFill>
              </a:rPr>
              <a:t>b. Drugs </a:t>
            </a:r>
            <a:r>
              <a:rPr lang="en-IN" sz="2200" dirty="0" smtClean="0"/>
              <a:t>– </a:t>
            </a:r>
            <a:r>
              <a:rPr lang="en-IN" sz="2200" dirty="0"/>
              <a:t>D2antagonist </a:t>
            </a:r>
            <a:r>
              <a:rPr lang="en-IN" sz="2200" dirty="0" smtClean="0"/>
              <a:t>i.e. </a:t>
            </a:r>
            <a:r>
              <a:rPr lang="en-IN" sz="2200" dirty="0" smtClean="0"/>
              <a:t>neuroleptics, lithium</a:t>
            </a:r>
          </a:p>
          <a:p>
            <a:pPr algn="l">
              <a:lnSpc>
                <a:spcPct val="80000"/>
              </a:lnSpc>
              <a:spcBef>
                <a:spcPts val="600"/>
              </a:spcBef>
            </a:pPr>
            <a:r>
              <a:rPr lang="en-IN" sz="2200" dirty="0"/>
              <a:t> </a:t>
            </a:r>
            <a:r>
              <a:rPr lang="en-IN" sz="2200" dirty="0" smtClean="0"/>
              <a:t>                         </a:t>
            </a:r>
            <a:r>
              <a:rPr lang="en-IN" sz="2200" dirty="0" err="1" smtClean="0"/>
              <a:t>Perinorm</a:t>
            </a:r>
            <a:r>
              <a:rPr lang="en-IN" sz="2200" dirty="0" smtClean="0"/>
              <a:t> </a:t>
            </a:r>
            <a:endParaRPr lang="en-IN" sz="2200" u="sng" dirty="0" smtClean="0"/>
          </a:p>
        </p:txBody>
      </p:sp>
      <p:sp>
        <p:nvSpPr>
          <p:cNvPr id="4" name="Rectangle 3"/>
          <p:cNvSpPr/>
          <p:nvPr/>
        </p:nvSpPr>
        <p:spPr>
          <a:xfrm>
            <a:off x="1408375" y="4748614"/>
            <a:ext cx="17286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dirty="0">
                <a:solidFill>
                  <a:srgbClr val="FF0000"/>
                </a:solidFill>
              </a:rPr>
              <a:t>(Demo of </a:t>
            </a:r>
            <a:r>
              <a:rPr lang="en-IN" dirty="0" err="1">
                <a:solidFill>
                  <a:srgbClr val="FF0000"/>
                </a:solidFill>
              </a:rPr>
              <a:t>skulp</a:t>
            </a:r>
            <a:r>
              <a:rPr lang="en-IN" dirty="0">
                <a:solidFill>
                  <a:srgbClr val="FF0000"/>
                </a:solidFill>
              </a:rPr>
              <a:t>) </a:t>
            </a:r>
            <a:endParaRPr lang="en-IN" dirty="0"/>
          </a:p>
        </p:txBody>
      </p:sp>
      <p:sp>
        <p:nvSpPr>
          <p:cNvPr id="2" name="Rectangle 1"/>
          <p:cNvSpPr/>
          <p:nvPr/>
        </p:nvSpPr>
        <p:spPr>
          <a:xfrm>
            <a:off x="5014638" y="247724"/>
            <a:ext cx="6543158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IN" sz="4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CAUSES </a:t>
            </a:r>
            <a:r>
              <a:rPr lang="en-IN" sz="44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OF </a:t>
            </a:r>
            <a:r>
              <a:rPr lang="en-IN" sz="4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PARKINSON’S </a:t>
            </a:r>
            <a:r>
              <a:rPr lang="en-IN" sz="4400" b="1" dirty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DISEASE</a:t>
            </a: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4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 txBox="1">
            <a:spLocks/>
          </p:cNvSpPr>
          <p:nvPr/>
        </p:nvSpPr>
        <p:spPr>
          <a:xfrm>
            <a:off x="6254233" y="4306907"/>
            <a:ext cx="3871575" cy="745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400" b="1" dirty="0"/>
              <a:t>Reward Neuro Transmitter –Nicotine And </a:t>
            </a:r>
            <a:r>
              <a:rPr lang="en-IN" sz="1400" b="1" dirty="0" smtClean="0"/>
              <a:t>Alcohol </a:t>
            </a:r>
            <a:endParaRPr lang="en-IN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400" b="1" dirty="0" smtClean="0"/>
              <a:t>80% </a:t>
            </a:r>
            <a:r>
              <a:rPr lang="en-IN" sz="1400" b="1" dirty="0" smtClean="0"/>
              <a:t>decrease, </a:t>
            </a:r>
            <a:r>
              <a:rPr lang="en-IN" sz="1400" b="1" dirty="0" smtClean="0"/>
              <a:t>80% </a:t>
            </a:r>
            <a:r>
              <a:rPr lang="en-IN" sz="1400" b="1" dirty="0" smtClean="0"/>
              <a:t>narrowing-stroke</a:t>
            </a:r>
            <a:endParaRPr lang="en-IN" sz="14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400" b="1" dirty="0" smtClean="0"/>
              <a:t>90% </a:t>
            </a:r>
            <a:r>
              <a:rPr lang="en-IN" sz="1400" b="1" dirty="0" smtClean="0"/>
              <a:t>decrease - liver </a:t>
            </a:r>
            <a:r>
              <a:rPr lang="en-IN" sz="1400" b="1" dirty="0" smtClean="0"/>
              <a:t>damage </a:t>
            </a:r>
            <a:endParaRPr lang="en-IN" sz="1400" dirty="0" smtClean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519296" y="2849001"/>
            <a:ext cx="3410448" cy="106767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600" b="1" dirty="0" err="1" smtClean="0"/>
              <a:t>Levo</a:t>
            </a:r>
            <a:r>
              <a:rPr lang="en-IN" sz="1600" b="1" dirty="0" smtClean="0"/>
              <a:t> </a:t>
            </a:r>
            <a:r>
              <a:rPr lang="en-IN" sz="1600" b="1" dirty="0" err="1" smtClean="0"/>
              <a:t>dopa</a:t>
            </a:r>
            <a:r>
              <a:rPr lang="en-IN" sz="1600" b="1" dirty="0" smtClean="0"/>
              <a:t> - Not if ADL is okay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600" b="1" dirty="0" err="1" smtClean="0"/>
              <a:t>Levo</a:t>
            </a:r>
            <a:r>
              <a:rPr lang="en-IN" sz="1600" b="1" dirty="0" smtClean="0"/>
              <a:t> </a:t>
            </a:r>
            <a:r>
              <a:rPr lang="en-IN" sz="1600" b="1" dirty="0" err="1" smtClean="0"/>
              <a:t>dopa</a:t>
            </a:r>
            <a:r>
              <a:rPr lang="en-IN" sz="1600" b="1" dirty="0" smtClean="0"/>
              <a:t> - Start with low </a:t>
            </a:r>
            <a:r>
              <a:rPr lang="en-IN" sz="1600" b="1" dirty="0" smtClean="0"/>
              <a:t>doses many times a day</a:t>
            </a:r>
            <a:endParaRPr lang="en-IN" sz="1600" b="1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600" b="1" dirty="0" smtClean="0"/>
              <a:t>L </a:t>
            </a:r>
            <a:r>
              <a:rPr lang="en-IN" sz="1600" b="1" dirty="0" err="1"/>
              <a:t>Dopa</a:t>
            </a:r>
            <a:r>
              <a:rPr lang="en-IN" sz="1600" b="1" dirty="0"/>
              <a:t> 1960s </a:t>
            </a:r>
            <a:r>
              <a:rPr lang="en-IN" sz="1600" b="1" dirty="0" smtClean="0"/>
              <a:t>Vienna </a:t>
            </a:r>
            <a:r>
              <a:rPr lang="en-IN" sz="1600" b="1" dirty="0" err="1"/>
              <a:t>Hornykiewicz</a:t>
            </a:r>
            <a:endParaRPr lang="en-IN" sz="1600" b="1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IN" sz="1600" b="1" dirty="0" err="1"/>
              <a:t>Newyork</a:t>
            </a:r>
            <a:r>
              <a:rPr lang="en-IN" sz="1600" b="1" dirty="0"/>
              <a:t> </a:t>
            </a:r>
            <a:r>
              <a:rPr lang="en-IN" sz="1600" b="1" dirty="0" err="1" smtClean="0"/>
              <a:t>Cotzia</a:t>
            </a:r>
            <a:endParaRPr lang="en-IN" sz="1600" dirty="0" smtClean="0"/>
          </a:p>
        </p:txBody>
      </p:sp>
      <p:sp>
        <p:nvSpPr>
          <p:cNvPr id="19" name="Rectangle 18"/>
          <p:cNvSpPr/>
          <p:nvPr/>
        </p:nvSpPr>
        <p:spPr>
          <a:xfrm>
            <a:off x="3997960" y="182880"/>
            <a:ext cx="4226560" cy="941222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4174459" y="280043"/>
            <a:ext cx="38430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TREATMENT</a:t>
            </a:r>
            <a:endParaRPr lang="en-IN" sz="4400" b="1" dirty="0">
              <a:solidFill>
                <a:schemeClr val="bg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36993" r="11607" b="31109"/>
          <a:stretch/>
        </p:blipFill>
        <p:spPr>
          <a:xfrm rot="5400000">
            <a:off x="3326490" y="1970230"/>
            <a:ext cx="366951" cy="33490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993682" y="1471775"/>
            <a:ext cx="3032567" cy="462987"/>
          </a:xfrm>
          <a:prstGeom prst="roundRect">
            <a:avLst>
              <a:gd name="adj" fmla="val 36818"/>
            </a:avLst>
          </a:prstGeom>
          <a:solidFill>
            <a:srgbClr val="4570A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Rounded Rectangle 21"/>
          <p:cNvSpPr/>
          <p:nvPr/>
        </p:nvSpPr>
        <p:spPr>
          <a:xfrm>
            <a:off x="1993682" y="2345363"/>
            <a:ext cx="3032567" cy="462987"/>
          </a:xfrm>
          <a:prstGeom prst="roundRect">
            <a:avLst>
              <a:gd name="adj" fmla="val 36818"/>
            </a:avLst>
          </a:prstGeom>
          <a:solidFill>
            <a:srgbClr val="70255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Rounded Rectangle 23"/>
          <p:cNvSpPr/>
          <p:nvPr/>
        </p:nvSpPr>
        <p:spPr>
          <a:xfrm>
            <a:off x="1993682" y="3218951"/>
            <a:ext cx="3032567" cy="462987"/>
          </a:xfrm>
          <a:prstGeom prst="roundRect">
            <a:avLst>
              <a:gd name="adj" fmla="val 36818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5" name="Rounded Rectangle 24"/>
          <p:cNvSpPr/>
          <p:nvPr/>
        </p:nvSpPr>
        <p:spPr>
          <a:xfrm>
            <a:off x="1993682" y="4092539"/>
            <a:ext cx="3032567" cy="462987"/>
          </a:xfrm>
          <a:prstGeom prst="roundRect">
            <a:avLst>
              <a:gd name="adj" fmla="val 36818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Rounded Rectangle 25"/>
          <p:cNvSpPr/>
          <p:nvPr/>
        </p:nvSpPr>
        <p:spPr>
          <a:xfrm>
            <a:off x="1993682" y="4966127"/>
            <a:ext cx="3032567" cy="462987"/>
          </a:xfrm>
          <a:prstGeom prst="roundRect">
            <a:avLst>
              <a:gd name="adj" fmla="val 36818"/>
            </a:avLst>
          </a:prstGeom>
          <a:solidFill>
            <a:srgbClr val="4570A5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Rounded Rectangle 26"/>
          <p:cNvSpPr/>
          <p:nvPr/>
        </p:nvSpPr>
        <p:spPr>
          <a:xfrm>
            <a:off x="1993682" y="5839715"/>
            <a:ext cx="3032567" cy="462987"/>
          </a:xfrm>
          <a:prstGeom prst="roundRect">
            <a:avLst>
              <a:gd name="adj" fmla="val 36818"/>
            </a:avLst>
          </a:prstGeom>
          <a:solidFill>
            <a:srgbClr val="702550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36993" r="11607" b="31109"/>
          <a:stretch/>
        </p:blipFill>
        <p:spPr>
          <a:xfrm rot="5400000">
            <a:off x="3326490" y="2844196"/>
            <a:ext cx="366951" cy="3349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36993" r="11607" b="31109"/>
          <a:stretch/>
        </p:blipFill>
        <p:spPr>
          <a:xfrm rot="5400000">
            <a:off x="3326490" y="3724395"/>
            <a:ext cx="366951" cy="3349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36993" r="11607" b="31109"/>
          <a:stretch/>
        </p:blipFill>
        <p:spPr>
          <a:xfrm rot="5400000">
            <a:off x="3326490" y="4602433"/>
            <a:ext cx="366951" cy="3349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8" t="36993" r="11607" b="31109"/>
          <a:stretch/>
        </p:blipFill>
        <p:spPr>
          <a:xfrm rot="5400000">
            <a:off x="3326490" y="5466965"/>
            <a:ext cx="366951" cy="3349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497315" y="1461789"/>
            <a:ext cx="2093073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IN" sz="2400" b="1" dirty="0">
                <a:solidFill>
                  <a:schemeClr val="bg1"/>
                </a:solidFill>
              </a:rPr>
              <a:t>Phenyl Alanine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402624" y="2018005"/>
            <a:ext cx="2282454" cy="83099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N" sz="2400" b="1" dirty="0">
                <a:solidFill>
                  <a:schemeClr val="bg1"/>
                </a:solidFill>
              </a:rPr>
              <a:t>Tyrosine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402624" y="2923621"/>
            <a:ext cx="2331536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400" b="1" dirty="0" err="1">
                <a:solidFill>
                  <a:schemeClr val="bg1"/>
                </a:solidFill>
              </a:rPr>
              <a:t>Dopa</a:t>
            </a:r>
            <a:r>
              <a:rPr lang="en-IN" sz="2400" b="1" dirty="0">
                <a:solidFill>
                  <a:schemeClr val="bg1"/>
                </a:solidFill>
              </a:rPr>
              <a:t>/</a:t>
            </a:r>
            <a:r>
              <a:rPr lang="en-IN" sz="2400" b="1" dirty="0" err="1">
                <a:solidFill>
                  <a:schemeClr val="bg1"/>
                </a:solidFill>
              </a:rPr>
              <a:t>Levo</a:t>
            </a:r>
            <a:r>
              <a:rPr lang="en-IN" sz="2400" b="1" dirty="0">
                <a:solidFill>
                  <a:schemeClr val="bg1"/>
                </a:solidFill>
              </a:rPr>
              <a:t> </a:t>
            </a:r>
            <a:r>
              <a:rPr lang="en-IN" sz="2400" b="1" dirty="0" err="1">
                <a:solidFill>
                  <a:schemeClr val="bg1"/>
                </a:solidFill>
              </a:rPr>
              <a:t>Dopa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756393" y="3801271"/>
            <a:ext cx="1507144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400" b="1" dirty="0">
                <a:solidFill>
                  <a:schemeClr val="bg1"/>
                </a:solidFill>
              </a:rPr>
              <a:t>Dopamine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13504" y="4696568"/>
            <a:ext cx="537327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N" sz="2400" b="1" dirty="0" smtClean="0">
                <a:solidFill>
                  <a:schemeClr val="bg1"/>
                </a:solidFill>
              </a:rPr>
              <a:t>NE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314493" y="5592046"/>
            <a:ext cx="335348" cy="72757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IN" sz="2400" b="1" dirty="0" smtClean="0">
                <a:solidFill>
                  <a:schemeClr val="bg1"/>
                </a:solidFill>
              </a:rPr>
              <a:t>E</a:t>
            </a:r>
            <a:endParaRPr lang="en-IN" sz="2400" b="1" dirty="0">
              <a:solidFill>
                <a:schemeClr val="bg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327649" y="4324032"/>
            <a:ext cx="3758184" cy="727902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1" name="Elbow Connector 50"/>
          <p:cNvCxnSpPr>
            <a:endCxn id="46" idx="1"/>
          </p:cNvCxnSpPr>
          <p:nvPr/>
        </p:nvCxnSpPr>
        <p:spPr>
          <a:xfrm>
            <a:off x="5026248" y="4360374"/>
            <a:ext cx="1301401" cy="327609"/>
          </a:xfrm>
          <a:prstGeom prst="bentConnector3">
            <a:avLst>
              <a:gd name="adj1" fmla="val 56324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519296" y="2849002"/>
            <a:ext cx="3410448" cy="106767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cxnSp>
        <p:nvCxnSpPr>
          <p:cNvPr id="55" name="Elbow Connector 54"/>
          <p:cNvCxnSpPr/>
          <p:nvPr/>
        </p:nvCxnSpPr>
        <p:spPr>
          <a:xfrm flipV="1">
            <a:off x="5026248" y="3435182"/>
            <a:ext cx="1301401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6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806704" y="1377615"/>
            <a:ext cx="7407656" cy="4282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400"/>
              </a:spcBef>
            </a:pPr>
            <a:r>
              <a:rPr lang="en-IN" b="1" dirty="0" smtClean="0"/>
              <a:t>GI – </a:t>
            </a:r>
            <a:r>
              <a:rPr lang="en-IN" b="1" dirty="0" err="1" smtClean="0"/>
              <a:t>NVD</a:t>
            </a:r>
            <a:endParaRPr lang="en-IN" b="1" dirty="0" smtClean="0"/>
          </a:p>
          <a:p>
            <a:pPr algn="l">
              <a:lnSpc>
                <a:spcPct val="100000"/>
              </a:lnSpc>
              <a:spcBef>
                <a:spcPts val="1400"/>
              </a:spcBef>
            </a:pPr>
            <a:r>
              <a:rPr lang="en-IN" b="1" dirty="0" smtClean="0"/>
              <a:t>Heart – Rhythm, Decrease BP</a:t>
            </a:r>
          </a:p>
          <a:p>
            <a:pPr algn="l">
              <a:lnSpc>
                <a:spcPct val="100000"/>
              </a:lnSpc>
              <a:spcBef>
                <a:spcPts val="1400"/>
              </a:spcBef>
            </a:pPr>
            <a:r>
              <a:rPr lang="en-IN" b="1" dirty="0" smtClean="0"/>
              <a:t>CNS – Confusion/Hallucination : </a:t>
            </a:r>
          </a:p>
          <a:p>
            <a:pPr algn="l">
              <a:lnSpc>
                <a:spcPct val="100000"/>
              </a:lnSpc>
              <a:spcBef>
                <a:spcPts val="1400"/>
              </a:spcBef>
            </a:pPr>
            <a:r>
              <a:rPr lang="en-IN" b="1" dirty="0" smtClean="0"/>
              <a:t>           Abnormal movement (Dystonia, Chorea, </a:t>
            </a:r>
            <a:r>
              <a:rPr lang="en-IN" b="1" dirty="0" err="1" smtClean="0"/>
              <a:t>Athetosis</a:t>
            </a:r>
            <a:r>
              <a:rPr lang="en-IN" b="1" dirty="0" smtClean="0"/>
              <a:t>, </a:t>
            </a:r>
            <a:r>
              <a:rPr lang="en-IN" b="1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1400"/>
              </a:spcBef>
            </a:pPr>
            <a:r>
              <a:rPr lang="en-IN" b="1" dirty="0"/>
              <a:t> </a:t>
            </a:r>
            <a:r>
              <a:rPr lang="en-IN" b="1" dirty="0" smtClean="0"/>
              <a:t>         </a:t>
            </a:r>
            <a:r>
              <a:rPr lang="en-IN" b="1" dirty="0" smtClean="0"/>
              <a:t>Myoclonus</a:t>
            </a:r>
            <a:r>
              <a:rPr lang="en-IN" b="1" dirty="0" smtClean="0"/>
              <a:t>, Akathisia)</a:t>
            </a:r>
            <a:endParaRPr lang="en-IN" dirty="0" smtClean="0"/>
          </a:p>
          <a:p>
            <a:pPr algn="l">
              <a:lnSpc>
                <a:spcPct val="100000"/>
              </a:lnSpc>
              <a:spcBef>
                <a:spcPts val="1400"/>
              </a:spcBef>
            </a:pPr>
            <a:r>
              <a:rPr lang="en-IN" b="1" dirty="0"/>
              <a:t> </a:t>
            </a:r>
            <a:r>
              <a:rPr lang="en-IN" b="1" dirty="0" smtClean="0"/>
              <a:t>         </a:t>
            </a:r>
            <a:r>
              <a:rPr lang="en-IN" b="1" dirty="0" smtClean="0"/>
              <a:t>ON/OFF</a:t>
            </a:r>
            <a:r>
              <a:rPr lang="en-IN" b="1" dirty="0" smtClean="0"/>
              <a:t>, YOYO</a:t>
            </a:r>
          </a:p>
          <a:p>
            <a:pPr algn="l">
              <a:lnSpc>
                <a:spcPct val="100000"/>
              </a:lnSpc>
              <a:spcBef>
                <a:spcPts val="1400"/>
              </a:spcBef>
            </a:pPr>
            <a:r>
              <a:rPr lang="en-IN" b="1" dirty="0" smtClean="0"/>
              <a:t>Skin – </a:t>
            </a:r>
            <a:r>
              <a:rPr lang="en-IN" b="1" dirty="0" err="1" smtClean="0"/>
              <a:t>Edema</a:t>
            </a:r>
            <a:r>
              <a:rPr lang="en-IN" b="1" dirty="0" smtClean="0"/>
              <a:t>, </a:t>
            </a:r>
            <a:r>
              <a:rPr lang="en-IN" b="1" dirty="0" smtClean="0"/>
              <a:t>Livedo, </a:t>
            </a:r>
            <a:r>
              <a:rPr lang="en-IN" b="1" dirty="0" err="1" smtClean="0"/>
              <a:t>Reticularis</a:t>
            </a:r>
            <a:endParaRPr lang="en-IN" b="1" dirty="0" smtClean="0"/>
          </a:p>
          <a:p>
            <a:pPr algn="l">
              <a:lnSpc>
                <a:spcPct val="100000"/>
              </a:lnSpc>
              <a:spcBef>
                <a:spcPts val="1400"/>
              </a:spcBef>
            </a:pPr>
            <a:r>
              <a:rPr lang="en-IN" b="1" dirty="0" smtClean="0"/>
              <a:t>Sudden </a:t>
            </a:r>
            <a:r>
              <a:rPr lang="en-IN" b="1" dirty="0" smtClean="0"/>
              <a:t>Withdrawal </a:t>
            </a:r>
            <a:r>
              <a:rPr lang="en-IN" b="1" dirty="0" smtClean="0"/>
              <a:t>– </a:t>
            </a:r>
            <a:r>
              <a:rPr lang="en-IN" b="1" dirty="0" smtClean="0"/>
              <a:t>NMS</a:t>
            </a:r>
          </a:p>
        </p:txBody>
      </p:sp>
      <p:sp>
        <p:nvSpPr>
          <p:cNvPr id="5" name="Rectangle 4"/>
          <p:cNvSpPr/>
          <p:nvPr/>
        </p:nvSpPr>
        <p:spPr>
          <a:xfrm>
            <a:off x="806704" y="182880"/>
            <a:ext cx="7633208" cy="941222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983203" y="280043"/>
            <a:ext cx="8425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4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SIDE </a:t>
            </a:r>
            <a:r>
              <a:rPr lang="en-IN" sz="4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EFFECTS OF LEVODOPA</a:t>
            </a:r>
            <a:endParaRPr lang="en-IN" sz="4400" b="1" dirty="0">
              <a:solidFill>
                <a:schemeClr val="bg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3117898" y="5606666"/>
            <a:ext cx="877824" cy="35661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4055376" y="5929884"/>
            <a:ext cx="20329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</a:pPr>
            <a:r>
              <a:rPr lang="en-IN" b="1" dirty="0"/>
              <a:t>D2Antag treatment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995928" y="5604247"/>
            <a:ext cx="911860" cy="34952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82245" y="5928098"/>
            <a:ext cx="29317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400"/>
              </a:spcBef>
            </a:pPr>
            <a:r>
              <a:rPr lang="en-IN" b="1" dirty="0"/>
              <a:t>Fever rigidity, high mortality </a:t>
            </a:r>
          </a:p>
        </p:txBody>
      </p:sp>
    </p:spTree>
    <p:extLst>
      <p:ext uri="{BB962C8B-B14F-4D97-AF65-F5344CB8AC3E}">
        <p14:creationId xmlns:p14="http://schemas.microsoft.com/office/powerpoint/2010/main" val="51254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 txBox="1">
            <a:spLocks/>
          </p:cNvSpPr>
          <p:nvPr/>
        </p:nvSpPr>
        <p:spPr>
          <a:xfrm>
            <a:off x="621509" y="1462110"/>
            <a:ext cx="8881306" cy="4880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450850" algn="l"/>
              </a:tabLst>
            </a:pPr>
            <a:r>
              <a:rPr lang="en-IN" b="1" dirty="0" smtClean="0"/>
              <a:t>1.</a:t>
            </a:r>
            <a:r>
              <a:rPr lang="en-IN" b="1" dirty="0" smtClean="0"/>
              <a:t>	</a:t>
            </a:r>
            <a:r>
              <a:rPr lang="en-IN" b="1" dirty="0" err="1" smtClean="0"/>
              <a:t>Levo</a:t>
            </a:r>
            <a:r>
              <a:rPr lang="en-IN" b="1" dirty="0" smtClean="0"/>
              <a:t> </a:t>
            </a:r>
            <a:r>
              <a:rPr lang="en-IN" b="1" dirty="0" err="1" smtClean="0"/>
              <a:t>dopa</a:t>
            </a:r>
            <a:r>
              <a:rPr lang="en-IN" b="1" dirty="0" smtClean="0"/>
              <a:t> Agonist –</a:t>
            </a:r>
            <a:r>
              <a:rPr lang="en-IN" b="1" dirty="0" err="1" smtClean="0"/>
              <a:t>Bromocriptine</a:t>
            </a:r>
            <a:r>
              <a:rPr lang="en-IN" b="1" dirty="0" smtClean="0"/>
              <a:t>, </a:t>
            </a:r>
            <a:r>
              <a:rPr lang="en-IN" b="1" dirty="0" err="1" smtClean="0"/>
              <a:t>Prami</a:t>
            </a:r>
            <a:r>
              <a:rPr lang="en-IN" b="1" dirty="0" smtClean="0"/>
              <a:t> </a:t>
            </a:r>
            <a:r>
              <a:rPr lang="en-IN" b="1" dirty="0" err="1" smtClean="0"/>
              <a:t>pexole</a:t>
            </a:r>
            <a:endParaRPr lang="en-IN" b="1" dirty="0" smtClean="0"/>
          </a:p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450850" algn="l"/>
              </a:tabLst>
            </a:pPr>
            <a:r>
              <a:rPr lang="en-IN" b="1" dirty="0" smtClean="0"/>
              <a:t>2.</a:t>
            </a:r>
            <a:r>
              <a:rPr lang="en-IN" b="1" dirty="0" smtClean="0"/>
              <a:t>	Dopamine </a:t>
            </a:r>
            <a:r>
              <a:rPr lang="en-IN" b="1" dirty="0" smtClean="0"/>
              <a:t>releaser  </a:t>
            </a:r>
            <a:r>
              <a:rPr lang="en-IN" b="1" dirty="0" smtClean="0"/>
              <a:t>- </a:t>
            </a:r>
            <a:r>
              <a:rPr lang="en-IN" b="1" dirty="0" err="1" smtClean="0"/>
              <a:t>Amantidine</a:t>
            </a:r>
            <a:endParaRPr lang="en-IN" b="1" dirty="0" smtClean="0"/>
          </a:p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450850" algn="l"/>
              </a:tabLst>
            </a:pPr>
            <a:r>
              <a:rPr lang="en-IN" b="1" dirty="0" smtClean="0"/>
              <a:t>3.</a:t>
            </a:r>
            <a:r>
              <a:rPr lang="en-IN" b="1" dirty="0" smtClean="0"/>
              <a:t>	Mao B </a:t>
            </a:r>
            <a:r>
              <a:rPr lang="en-IN" b="1" dirty="0" err="1" smtClean="0"/>
              <a:t>inhvitor</a:t>
            </a:r>
            <a:r>
              <a:rPr lang="en-IN" b="1" dirty="0" smtClean="0"/>
              <a:t>   - </a:t>
            </a:r>
            <a:r>
              <a:rPr lang="en-IN" b="1" dirty="0" err="1" smtClean="0"/>
              <a:t>Selegiline</a:t>
            </a:r>
            <a:r>
              <a:rPr lang="en-IN" b="1" dirty="0" smtClean="0"/>
              <a:t> – 1960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450850" algn="l"/>
              </a:tabLst>
            </a:pPr>
            <a:r>
              <a:rPr lang="en-IN" b="1" dirty="0" smtClean="0"/>
              <a:t>4.</a:t>
            </a:r>
            <a:r>
              <a:rPr lang="en-IN" b="1" dirty="0" smtClean="0"/>
              <a:t>	</a:t>
            </a:r>
            <a:r>
              <a:rPr lang="en-IN" b="1" dirty="0" err="1" smtClean="0"/>
              <a:t>Comt</a:t>
            </a:r>
            <a:r>
              <a:rPr lang="en-IN" b="1" dirty="0" smtClean="0"/>
              <a:t> </a:t>
            </a:r>
            <a:r>
              <a:rPr lang="en-IN" b="1" dirty="0" smtClean="0"/>
              <a:t>Inhibitor </a:t>
            </a:r>
            <a:r>
              <a:rPr lang="en-IN" b="1" dirty="0" smtClean="0"/>
              <a:t>– </a:t>
            </a:r>
            <a:r>
              <a:rPr lang="en-IN" b="1" dirty="0" err="1" smtClean="0"/>
              <a:t>Entacapone</a:t>
            </a:r>
            <a:r>
              <a:rPr lang="en-IN" b="1" dirty="0" smtClean="0"/>
              <a:t>, </a:t>
            </a:r>
            <a:r>
              <a:rPr lang="en-IN" b="1" dirty="0" err="1" smtClean="0"/>
              <a:t>Tolcapone</a:t>
            </a:r>
            <a:r>
              <a:rPr lang="en-IN" b="1" dirty="0" smtClean="0"/>
              <a:t> 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450850" algn="l"/>
              </a:tabLst>
            </a:pPr>
            <a:r>
              <a:rPr lang="en-IN" b="1" dirty="0"/>
              <a:t>5</a:t>
            </a:r>
            <a:r>
              <a:rPr lang="en-IN" b="1" dirty="0" smtClean="0"/>
              <a:t>.</a:t>
            </a:r>
            <a:r>
              <a:rPr lang="en-IN" b="1" dirty="0" smtClean="0"/>
              <a:t>	Non Dopamine drug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450850" algn="l"/>
              </a:tabLst>
            </a:pPr>
            <a:r>
              <a:rPr lang="en-IN" b="1" dirty="0"/>
              <a:t>	</a:t>
            </a:r>
            <a:r>
              <a:rPr lang="en-IN" b="1" dirty="0" smtClean="0"/>
              <a:t>a) Motor - Ach </a:t>
            </a:r>
            <a:r>
              <a:rPr lang="en-IN" b="1" dirty="0" err="1" smtClean="0"/>
              <a:t>antag</a:t>
            </a:r>
            <a:r>
              <a:rPr lang="en-IN" b="1" dirty="0" smtClean="0"/>
              <a:t> </a:t>
            </a:r>
            <a:r>
              <a:rPr lang="en-IN" b="1" dirty="0" err="1" smtClean="0"/>
              <a:t>Pacitane</a:t>
            </a:r>
            <a:r>
              <a:rPr lang="en-IN" b="1" dirty="0" smtClean="0"/>
              <a:t> –Side effect – CNS, GI, Eye, Bladder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450850" algn="l"/>
              </a:tabLst>
            </a:pPr>
            <a:r>
              <a:rPr lang="en-IN" b="1" dirty="0" smtClean="0"/>
              <a:t>	b) Non motor – Behaviour dementia, Insomnia</a:t>
            </a:r>
          </a:p>
          <a:p>
            <a:pPr algn="l">
              <a:lnSpc>
                <a:spcPct val="100000"/>
              </a:lnSpc>
              <a:spcBef>
                <a:spcPts val="1500"/>
              </a:spcBef>
              <a:tabLst>
                <a:tab pos="450850" algn="l"/>
              </a:tabLst>
            </a:pPr>
            <a:r>
              <a:rPr lang="en-IN" b="1" dirty="0" smtClean="0"/>
              <a:t>6. </a:t>
            </a:r>
            <a:r>
              <a:rPr lang="en-IN" b="1" dirty="0" smtClean="0"/>
              <a:t>Surgery – </a:t>
            </a:r>
            <a:r>
              <a:rPr lang="en-IN" b="1" dirty="0" err="1" smtClean="0"/>
              <a:t>Thalamotomy</a:t>
            </a:r>
            <a:r>
              <a:rPr lang="en-IN" b="1" dirty="0" smtClean="0"/>
              <a:t>, </a:t>
            </a:r>
            <a:r>
              <a:rPr lang="en-IN" b="1" dirty="0" err="1" smtClean="0"/>
              <a:t>Pallidotomy</a:t>
            </a:r>
            <a:endParaRPr lang="en-IN" b="1" dirty="0"/>
          </a:p>
        </p:txBody>
      </p:sp>
      <p:sp>
        <p:nvSpPr>
          <p:cNvPr id="5" name="Rectangle 4"/>
          <p:cNvSpPr/>
          <p:nvPr/>
        </p:nvSpPr>
        <p:spPr>
          <a:xfrm>
            <a:off x="621509" y="182880"/>
            <a:ext cx="4226560" cy="941222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798008" y="280043"/>
            <a:ext cx="38430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4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OTHER DRUGS</a:t>
            </a:r>
            <a:endParaRPr lang="en-IN" sz="4400" b="1" dirty="0">
              <a:solidFill>
                <a:schemeClr val="bg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7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56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965"/>
            <a:ext cx="4757195" cy="821802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1505047" y="381965"/>
            <a:ext cx="18710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CASE-1</a:t>
            </a:r>
            <a:endParaRPr lang="en-IN" sz="4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44285" y="1287521"/>
            <a:ext cx="5248771" cy="162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IN" b="1" dirty="0" smtClean="0">
                <a:solidFill>
                  <a:srgbClr val="FFC000"/>
                </a:solidFill>
              </a:rPr>
              <a:t>Young</a:t>
            </a:r>
            <a:r>
              <a:rPr lang="en-IN" b="1" dirty="0" smtClean="0">
                <a:solidFill>
                  <a:schemeClr val="bg1"/>
                </a:solidFill>
              </a:rPr>
              <a:t> – Parkinson – Wilsons</a:t>
            </a:r>
          </a:p>
          <a:p>
            <a:pPr algn="l">
              <a:lnSpc>
                <a:spcPct val="100000"/>
              </a:lnSpc>
            </a:pPr>
            <a:r>
              <a:rPr lang="en-IN" b="1" dirty="0" smtClean="0">
                <a:solidFill>
                  <a:schemeClr val="bg1"/>
                </a:solidFill>
              </a:rPr>
              <a:t>                                       </a:t>
            </a:r>
            <a:r>
              <a:rPr lang="en-IN" b="1" dirty="0" err="1" smtClean="0">
                <a:solidFill>
                  <a:schemeClr val="bg1"/>
                </a:solidFill>
              </a:rPr>
              <a:t>MPTP</a:t>
            </a:r>
            <a:endParaRPr lang="en-IN" b="1" dirty="0" smtClean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IN" b="1" dirty="0" smtClean="0">
                <a:solidFill>
                  <a:schemeClr val="bg1"/>
                </a:solidFill>
              </a:rPr>
              <a:t>                                        Neuroleptic intake</a:t>
            </a:r>
          </a:p>
        </p:txBody>
      </p:sp>
      <p:pic>
        <p:nvPicPr>
          <p:cNvPr id="8200" name="Picture 8" descr="https://cdn2.vectorstock.com/i/1000x1000/91/31/parkinson-young-man-vector-5036913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0" t="2388" r="18200" b="10205"/>
          <a:stretch/>
        </p:blipFill>
        <p:spPr bwMode="auto">
          <a:xfrm>
            <a:off x="740274" y="1953475"/>
            <a:ext cx="2290652" cy="4145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curiousclinicians.com/wp-content/uploads/2021/01/kf-ring-e1609812185720.jpg?w=1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720" y="2977803"/>
            <a:ext cx="6263918" cy="2411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3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81965"/>
            <a:ext cx="4757195" cy="821802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Rectangle 1"/>
          <p:cNvSpPr/>
          <p:nvPr/>
        </p:nvSpPr>
        <p:spPr>
          <a:xfrm>
            <a:off x="1505047" y="381965"/>
            <a:ext cx="196560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CASE-2</a:t>
            </a:r>
            <a:endParaRPr lang="en-IN" sz="4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88830" y="1313357"/>
            <a:ext cx="8577090" cy="1024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r>
              <a:rPr lang="en-US" b="1" dirty="0">
                <a:solidFill>
                  <a:srgbClr val="FFC000"/>
                </a:solidFill>
              </a:rPr>
              <a:t>Old – </a:t>
            </a:r>
            <a:r>
              <a:rPr lang="en-US" b="1" dirty="0">
                <a:solidFill>
                  <a:schemeClr val="bg1"/>
                </a:solidFill>
              </a:rPr>
              <a:t>Associated other CNS area involvement, example – </a:t>
            </a:r>
            <a:r>
              <a:rPr lang="en-US" b="1" dirty="0" err="1">
                <a:solidFill>
                  <a:schemeClr val="bg1"/>
                </a:solidFill>
              </a:rPr>
              <a:t>MSA</a:t>
            </a:r>
            <a:endParaRPr lang="en-US" b="1" dirty="0">
              <a:solidFill>
                <a:schemeClr val="bg1"/>
              </a:solidFill>
            </a:endParaRPr>
          </a:p>
          <a:p>
            <a:pPr algn="l">
              <a:lnSpc>
                <a:spcPct val="100000"/>
              </a:lnSpc>
            </a:pPr>
            <a:r>
              <a:rPr lang="en-US" b="1" dirty="0">
                <a:solidFill>
                  <a:schemeClr val="bg1"/>
                </a:solidFill>
              </a:rPr>
              <a:t> 		</a:t>
            </a:r>
            <a:r>
              <a:rPr lang="en-US" b="1" dirty="0" smtClean="0">
                <a:solidFill>
                  <a:schemeClr val="bg1"/>
                </a:solidFill>
              </a:rPr>
              <a:t>                                                                                PSP</a:t>
            </a:r>
            <a:endParaRPr lang="en-IN" b="1" dirty="0" smtClean="0">
              <a:solidFill>
                <a:schemeClr val="bg1"/>
              </a:solidFill>
            </a:endParaRPr>
          </a:p>
        </p:txBody>
      </p:sp>
      <p:pic>
        <p:nvPicPr>
          <p:cNvPr id="9218" name="Picture 2" descr="https://www.apdaparkinson.org/wp-content/uploads/2018/09/symptoms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77" b="2522"/>
          <a:stretch/>
        </p:blipFill>
        <p:spPr bwMode="auto">
          <a:xfrm>
            <a:off x="3470650" y="1995138"/>
            <a:ext cx="3779417" cy="4332009"/>
          </a:xfrm>
          <a:prstGeom prst="rect">
            <a:avLst/>
          </a:prstGeom>
          <a:ln w="88900" cap="sq" cmpd="thickThin">
            <a:solidFill>
              <a:srgbClr val="4570A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882290" y="4812792"/>
            <a:ext cx="5365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22A2D"/>
                </a:solidFill>
                <a:ea typeface="Verdana" panose="020B0604030504040204" pitchFamily="34" charset="0"/>
              </a:rPr>
              <a:t>Dr. </a:t>
            </a:r>
            <a:r>
              <a:rPr lang="en-US" sz="3600" b="1" dirty="0" err="1">
                <a:solidFill>
                  <a:srgbClr val="722A2D"/>
                </a:solidFill>
                <a:ea typeface="Verdana" panose="020B0604030504040204" pitchFamily="34" charset="0"/>
              </a:rPr>
              <a:t>Prabhat</a:t>
            </a:r>
            <a:r>
              <a:rPr lang="en-US" sz="3600" b="1" dirty="0">
                <a:solidFill>
                  <a:srgbClr val="722A2D"/>
                </a:solidFill>
                <a:ea typeface="Verdana" panose="020B0604030504040204" pitchFamily="34" charset="0"/>
              </a:rPr>
              <a:t> </a:t>
            </a:r>
            <a:r>
              <a:rPr lang="en-US" sz="3600" b="1" dirty="0" smtClean="0">
                <a:solidFill>
                  <a:srgbClr val="722A2D"/>
                </a:solidFill>
                <a:ea typeface="Verdana" panose="020B0604030504040204" pitchFamily="34" charset="0"/>
              </a:rPr>
              <a:t>Sharma</a:t>
            </a:r>
          </a:p>
          <a:p>
            <a:pPr algn="ctr"/>
            <a:r>
              <a:rPr lang="en-US" sz="2400" b="1" dirty="0" err="1"/>
              <a:t>MBBS</a:t>
            </a:r>
            <a:r>
              <a:rPr lang="en-US" sz="2400" b="1" dirty="0"/>
              <a:t>, </a:t>
            </a:r>
            <a:r>
              <a:rPr lang="en-US" sz="2400" b="1" dirty="0" smtClean="0"/>
              <a:t>MD - Medicine, </a:t>
            </a:r>
            <a:r>
              <a:rPr lang="en-US" sz="2400" b="1" dirty="0" err="1" smtClean="0"/>
              <a:t>DM</a:t>
            </a:r>
            <a:r>
              <a:rPr lang="en-US" sz="2400" b="1" dirty="0" smtClean="0"/>
              <a:t> – Neurology</a:t>
            </a:r>
          </a:p>
          <a:p>
            <a:pPr algn="ctr"/>
            <a:r>
              <a:rPr lang="en-US" sz="2400" b="1" dirty="0"/>
              <a:t>King George's Medical </a:t>
            </a:r>
            <a:r>
              <a:rPr lang="en-US" sz="2400" b="1" dirty="0" smtClean="0"/>
              <a:t>University, Lucknow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6908010" cy="4754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286" y="1071325"/>
            <a:ext cx="4217190" cy="12146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9768840" y="6546983"/>
            <a:ext cx="2423160" cy="311017"/>
          </a:xfrm>
          <a:prstGeom prst="rect">
            <a:avLst/>
          </a:pr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Freeform 14"/>
          <p:cNvSpPr/>
          <p:nvPr/>
        </p:nvSpPr>
        <p:spPr>
          <a:xfrm>
            <a:off x="3921760" y="2682237"/>
            <a:ext cx="8270240" cy="1734312"/>
          </a:xfrm>
          <a:custGeom>
            <a:avLst/>
            <a:gdLst>
              <a:gd name="connsiteX0" fmla="*/ 0 w 8270240"/>
              <a:gd name="connsiteY0" fmla="*/ 0 h 1734312"/>
              <a:gd name="connsiteX1" fmla="*/ 8270240 w 8270240"/>
              <a:gd name="connsiteY1" fmla="*/ 14833 h 1734312"/>
              <a:gd name="connsiteX2" fmla="*/ 8270240 w 8270240"/>
              <a:gd name="connsiteY2" fmla="*/ 1734312 h 1734312"/>
              <a:gd name="connsiteX3" fmla="*/ 426696 w 8270240"/>
              <a:gd name="connsiteY3" fmla="*/ 1734312 h 1734312"/>
              <a:gd name="connsiteX4" fmla="*/ 0 w 8270240"/>
              <a:gd name="connsiteY4" fmla="*/ 0 h 17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0240" h="1734312">
                <a:moveTo>
                  <a:pt x="0" y="0"/>
                </a:moveTo>
                <a:lnTo>
                  <a:pt x="8270240" y="14833"/>
                </a:lnTo>
                <a:lnTo>
                  <a:pt x="8270240" y="1734312"/>
                </a:lnTo>
                <a:lnTo>
                  <a:pt x="426696" y="1734312"/>
                </a:lnTo>
                <a:lnTo>
                  <a:pt x="0" y="0"/>
                </a:lnTo>
                <a:close/>
              </a:path>
            </a:pathLst>
          </a:cu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5740655" y="2926074"/>
            <a:ext cx="5648452" cy="1161291"/>
          </a:xfrm>
        </p:spPr>
        <p:txBody>
          <a:bodyPr anchor="ctr">
            <a:noAutofit/>
          </a:bodyPr>
          <a:lstStyle/>
          <a:p>
            <a:pPr algn="ctr"/>
            <a:r>
              <a:rPr lang="en-IN" sz="5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Thank You</a:t>
            </a:r>
            <a:endParaRPr lang="en-IN" sz="5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8" r="5466"/>
          <a:stretch/>
        </p:blipFill>
        <p:spPr>
          <a:xfrm>
            <a:off x="771369" y="1696720"/>
            <a:ext cx="4791332" cy="381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9656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8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457103" y="4676343"/>
            <a:ext cx="5365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722A2D"/>
                </a:solidFill>
                <a:ea typeface="Verdana" panose="020B0604030504040204" pitchFamily="34" charset="0"/>
              </a:rPr>
              <a:t>Dr. </a:t>
            </a:r>
            <a:r>
              <a:rPr lang="en-US" sz="3600" b="1" dirty="0" err="1">
                <a:solidFill>
                  <a:srgbClr val="722A2D"/>
                </a:solidFill>
                <a:ea typeface="Verdana" panose="020B0604030504040204" pitchFamily="34" charset="0"/>
              </a:rPr>
              <a:t>Prabhat</a:t>
            </a:r>
            <a:r>
              <a:rPr lang="en-US" sz="3600" b="1" dirty="0">
                <a:solidFill>
                  <a:srgbClr val="722A2D"/>
                </a:solidFill>
                <a:ea typeface="Verdana" panose="020B0604030504040204" pitchFamily="34" charset="0"/>
              </a:rPr>
              <a:t> </a:t>
            </a:r>
            <a:r>
              <a:rPr lang="en-US" sz="3600" b="1" dirty="0" smtClean="0">
                <a:solidFill>
                  <a:srgbClr val="722A2D"/>
                </a:solidFill>
                <a:ea typeface="Verdana" panose="020B0604030504040204" pitchFamily="34" charset="0"/>
              </a:rPr>
              <a:t>Sharma</a:t>
            </a:r>
          </a:p>
          <a:p>
            <a:pPr algn="ctr"/>
            <a:r>
              <a:rPr lang="en-US" sz="2400" b="1" dirty="0" err="1"/>
              <a:t>MBBS</a:t>
            </a:r>
            <a:r>
              <a:rPr lang="en-US" sz="2400" b="1" dirty="0"/>
              <a:t>, </a:t>
            </a:r>
            <a:r>
              <a:rPr lang="en-US" sz="2400" b="1" dirty="0" smtClean="0"/>
              <a:t>MD - Medicine, </a:t>
            </a:r>
            <a:r>
              <a:rPr lang="en-US" sz="2400" b="1" dirty="0" err="1" smtClean="0"/>
              <a:t>DM</a:t>
            </a:r>
            <a:r>
              <a:rPr lang="en-US" sz="2400" b="1" dirty="0" smtClean="0"/>
              <a:t> – Neurology</a:t>
            </a:r>
          </a:p>
          <a:p>
            <a:pPr algn="ctr"/>
            <a:r>
              <a:rPr lang="en-US" sz="2400" b="1" dirty="0"/>
              <a:t>King George's Medical </a:t>
            </a:r>
            <a:r>
              <a:rPr lang="en-US" sz="2400" b="1" dirty="0" smtClean="0"/>
              <a:t>University, Lucknow</a:t>
            </a:r>
            <a:endParaRPr lang="en-US" sz="2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0"/>
            <a:ext cx="7315200" cy="47548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099" y="1089516"/>
            <a:ext cx="4217190" cy="121466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546983"/>
            <a:ext cx="2423160" cy="311017"/>
          </a:xfrm>
          <a:prstGeom prst="rect">
            <a:avLst/>
          </a:pr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Freeform 15"/>
          <p:cNvSpPr/>
          <p:nvPr/>
        </p:nvSpPr>
        <p:spPr>
          <a:xfrm>
            <a:off x="0" y="2682237"/>
            <a:ext cx="8503921" cy="1734312"/>
          </a:xfrm>
          <a:custGeom>
            <a:avLst/>
            <a:gdLst>
              <a:gd name="connsiteX0" fmla="*/ 8503921 w 8503921"/>
              <a:gd name="connsiteY0" fmla="*/ 0 h 1734312"/>
              <a:gd name="connsiteX1" fmla="*/ 8056898 w 8503921"/>
              <a:gd name="connsiteY1" fmla="*/ 1734312 h 1734312"/>
              <a:gd name="connsiteX2" fmla="*/ 0 w 8503921"/>
              <a:gd name="connsiteY2" fmla="*/ 1734312 h 1734312"/>
              <a:gd name="connsiteX3" fmla="*/ 0 w 8503921"/>
              <a:gd name="connsiteY3" fmla="*/ 14559 h 1734312"/>
              <a:gd name="connsiteX4" fmla="*/ 8503921 w 8503921"/>
              <a:gd name="connsiteY4" fmla="*/ 0 h 1734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03921" h="1734312">
                <a:moveTo>
                  <a:pt x="8503921" y="0"/>
                </a:moveTo>
                <a:lnTo>
                  <a:pt x="8056898" y="1734312"/>
                </a:lnTo>
                <a:lnTo>
                  <a:pt x="0" y="1734312"/>
                </a:lnTo>
                <a:lnTo>
                  <a:pt x="0" y="14559"/>
                </a:lnTo>
                <a:lnTo>
                  <a:pt x="8503921" y="0"/>
                </a:lnTo>
                <a:close/>
              </a:path>
            </a:pathLst>
          </a:cu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r="7632"/>
          <a:stretch/>
        </p:blipFill>
        <p:spPr>
          <a:xfrm>
            <a:off x="6612939" y="1474396"/>
            <a:ext cx="4948734" cy="40791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178308" y="2746245"/>
            <a:ext cx="6167628" cy="1618488"/>
          </a:xfrm>
        </p:spPr>
        <p:txBody>
          <a:bodyPr anchor="ctr">
            <a:noAutofit/>
          </a:bodyPr>
          <a:lstStyle/>
          <a:p>
            <a:pPr algn="ctr"/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Management of </a:t>
            </a:r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Parkinson’s Disease (</a:t>
            </a:r>
            <a:r>
              <a:rPr lang="en-IN" sz="4000" b="1" dirty="0" err="1" smtClean="0">
                <a:solidFill>
                  <a:schemeClr val="bg1"/>
                </a:solidFill>
                <a:latin typeface="Bahnschrift" panose="020B0502040204020203" pitchFamily="34" charset="0"/>
              </a:rPr>
              <a:t>PD</a:t>
            </a:r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)</a:t>
            </a:r>
            <a:endParaRPr lang="en-IN" sz="4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9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240" y="198120"/>
            <a:ext cx="5576212" cy="6659880"/>
          </a:xfrm>
          <a:prstGeom prst="rect">
            <a:avLst/>
          </a:prstGeom>
          <a:solidFill>
            <a:srgbClr val="EEC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96240" y="879676"/>
            <a:ext cx="5576212" cy="1333209"/>
          </a:xfrm>
          <a:prstGeom prst="rect">
            <a:avLst/>
          </a:pr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99729" y="3124238"/>
            <a:ext cx="4769234" cy="14709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N" sz="2600" b="1" dirty="0" smtClean="0"/>
              <a:t>It is movement disorder due to defect in basal </a:t>
            </a:r>
            <a:r>
              <a:rPr lang="en-IN" sz="2600" b="1" dirty="0" smtClean="0"/>
              <a:t>ganglia-whose function </a:t>
            </a:r>
            <a:r>
              <a:rPr lang="en-IN" sz="2600" b="1" dirty="0" smtClean="0"/>
              <a:t>is to </a:t>
            </a:r>
            <a:r>
              <a:rPr lang="en-IN" sz="2600" b="1" dirty="0" smtClean="0"/>
              <a:t>‘smoothen’ </a:t>
            </a:r>
            <a:r>
              <a:rPr lang="en-IN" sz="2600" b="1" dirty="0" smtClean="0"/>
              <a:t>action</a:t>
            </a:r>
            <a:endParaRPr lang="en-IN" sz="2600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6506" y="959810"/>
            <a:ext cx="6075680" cy="11909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41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WHAT </a:t>
            </a:r>
            <a:r>
              <a:rPr lang="en-IN" sz="4100" b="1" dirty="0">
                <a:solidFill>
                  <a:schemeClr val="bg1"/>
                </a:solidFill>
                <a:latin typeface="Bahnschrift" panose="020B0502040204020203" pitchFamily="34" charset="0"/>
              </a:rPr>
              <a:t>IS </a:t>
            </a:r>
            <a:r>
              <a:rPr lang="en-IN" sz="41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PARKINSON’S </a:t>
            </a:r>
            <a:r>
              <a:rPr lang="en-IN" sz="41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DISEASE</a:t>
            </a:r>
            <a:endParaRPr lang="en-IN" sz="41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20" y="862498"/>
            <a:ext cx="5227883" cy="4627290"/>
          </a:xfrm>
          <a:prstGeom prst="rect">
            <a:avLst/>
          </a:prstGeom>
        </p:spPr>
      </p:pic>
      <p:sp>
        <p:nvSpPr>
          <p:cNvPr id="9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6782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salgang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" b="1309"/>
          <a:stretch/>
        </p:blipFill>
        <p:spPr>
          <a:xfrm>
            <a:off x="3159760" y="855590"/>
            <a:ext cx="5872480" cy="5326915"/>
          </a:xfrm>
          <a:prstGeom prst="rect">
            <a:avLst/>
          </a:prstGeom>
          <a:solidFill>
            <a:srgbClr val="253D59"/>
          </a:solidFill>
          <a:ln w="88900" cap="sq" cmpd="thickThin">
            <a:solidFill>
              <a:srgbClr val="253D59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10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61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897063" y="304800"/>
            <a:ext cx="8397875" cy="6297613"/>
            <a:chOff x="1837041" y="304800"/>
            <a:chExt cx="8397875" cy="6297613"/>
          </a:xfrm>
        </p:grpSpPr>
        <p:pic>
          <p:nvPicPr>
            <p:cNvPr id="8" name="Picture 5" descr="umnlm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929116" y="304800"/>
              <a:ext cx="8305800" cy="6297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6" descr="nigr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35" t="64217" r="61282" b="21024"/>
            <a:stretch>
              <a:fillRect/>
            </a:stretch>
          </p:blipFill>
          <p:spPr bwMode="auto">
            <a:xfrm>
              <a:off x="3453116" y="2743200"/>
              <a:ext cx="1371600" cy="887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7" descr="basalgangli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8" t="26852" r="34735" b="39035"/>
            <a:stretch>
              <a:fillRect/>
            </a:stretch>
          </p:blipFill>
          <p:spPr bwMode="auto">
            <a:xfrm>
              <a:off x="2995916" y="1219200"/>
              <a:ext cx="1828800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4" descr="co15_brain_and_cranial__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0" t="42282" r="12500" b="23763"/>
            <a:stretch>
              <a:fillRect/>
            </a:stretch>
          </p:blipFill>
          <p:spPr bwMode="auto">
            <a:xfrm>
              <a:off x="8482316" y="3048000"/>
              <a:ext cx="1524000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1837041" y="2830513"/>
              <a:ext cx="1711325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solidFill>
                    <a:srgbClr val="080808"/>
                  </a:solidFill>
                </a:rPr>
                <a:t>Basal</a:t>
              </a:r>
              <a:r>
                <a:rPr lang="en-US" altLang="en-US" sz="2000" dirty="0"/>
                <a:t> </a:t>
              </a:r>
              <a:r>
                <a:rPr lang="en-US" altLang="en-US" sz="2000" dirty="0">
                  <a:solidFill>
                    <a:srgbClr val="080808"/>
                  </a:solidFill>
                </a:rPr>
                <a:t>ganglia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8482316" y="4724400"/>
              <a:ext cx="16002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2000" dirty="0">
                  <a:solidFill>
                    <a:srgbClr val="080808"/>
                  </a:solidFill>
                </a:rPr>
                <a:t>Cerebellum</a:t>
              </a:r>
            </a:p>
          </p:txBody>
        </p:sp>
        <p:sp>
          <p:nvSpPr>
            <p:cNvPr id="14" name="AutoShape 29"/>
            <p:cNvSpPr>
              <a:spLocks noChangeArrowheads="1"/>
            </p:cNvSpPr>
            <p:nvPr/>
          </p:nvSpPr>
          <p:spPr bwMode="auto">
            <a:xfrm rot="3173503">
              <a:off x="6996416" y="2400300"/>
              <a:ext cx="2971800" cy="457200"/>
            </a:xfrm>
            <a:prstGeom prst="leftArrow">
              <a:avLst>
                <a:gd name="adj1" fmla="val 50000"/>
                <a:gd name="adj2" fmla="val 1625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AutoShape 30"/>
            <p:cNvSpPr>
              <a:spLocks noChangeArrowheads="1"/>
            </p:cNvSpPr>
            <p:nvPr/>
          </p:nvSpPr>
          <p:spPr bwMode="auto">
            <a:xfrm rot="-1678769">
              <a:off x="4291316" y="1752600"/>
              <a:ext cx="3200400" cy="457200"/>
            </a:xfrm>
            <a:prstGeom prst="rightArrow">
              <a:avLst>
                <a:gd name="adj1" fmla="val 50000"/>
                <a:gd name="adj2" fmla="val 17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16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21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1809" y="0"/>
            <a:ext cx="6236054" cy="6672803"/>
          </a:xfrm>
          <a:prstGeom prst="rect">
            <a:avLst/>
          </a:prstGeom>
          <a:solidFill>
            <a:srgbClr val="EECA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Rectangle 7"/>
          <p:cNvSpPr/>
          <p:nvPr/>
        </p:nvSpPr>
        <p:spPr>
          <a:xfrm>
            <a:off x="241809" y="879676"/>
            <a:ext cx="6236054" cy="1956121"/>
          </a:xfrm>
          <a:prstGeom prst="rect">
            <a:avLst/>
          </a:prstGeom>
          <a:solidFill>
            <a:srgbClr val="253D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702920" y="2979534"/>
            <a:ext cx="4791919" cy="12028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600" b="1" dirty="0"/>
              <a:t>Total Body check is deceit</a:t>
            </a:r>
            <a:r>
              <a:rPr lang="en-IN" sz="2600" b="1" dirty="0" smtClean="0"/>
              <a:t>, we </a:t>
            </a:r>
            <a:r>
              <a:rPr lang="en-IN" sz="2600" b="1" dirty="0"/>
              <a:t>b</a:t>
            </a:r>
            <a:r>
              <a:rPr lang="en-IN" sz="2600" b="1" dirty="0" smtClean="0"/>
              <a:t>arely </a:t>
            </a:r>
            <a:r>
              <a:rPr lang="en-IN" sz="2600" b="1" dirty="0"/>
              <a:t>know 15% of </a:t>
            </a:r>
            <a:r>
              <a:rPr lang="en-IN" sz="2600" b="1" dirty="0" smtClean="0"/>
              <a:t>body’s working.</a:t>
            </a:r>
            <a:endParaRPr lang="en-IN" sz="2600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02920" y="4238067"/>
            <a:ext cx="5313832" cy="11461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indent="0"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/>
            </a:lvl1pPr>
            <a:lvl2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2pPr>
            <a:lvl3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3pPr>
            <a:lvl4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4pPr>
            <a:lvl5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/>
            </a:lvl9pPr>
          </a:lstStyle>
          <a:p>
            <a:pPr algn="l"/>
            <a:r>
              <a:rPr lang="en-IN" sz="2600" b="1" dirty="0"/>
              <a:t>For years before the symptoms </a:t>
            </a:r>
            <a:r>
              <a:rPr lang="en-IN" sz="2600" b="1" dirty="0" err="1" smtClean="0"/>
              <a:t>PD</a:t>
            </a:r>
            <a:r>
              <a:rPr lang="en-IN" sz="2600" b="1" dirty="0" smtClean="0"/>
              <a:t> appear the patient has </a:t>
            </a:r>
            <a:r>
              <a:rPr lang="en-IN" sz="2600" b="1" dirty="0"/>
              <a:t>generalized </a:t>
            </a:r>
            <a:r>
              <a:rPr lang="en-IN" sz="2600" b="1" dirty="0" smtClean="0"/>
              <a:t>aches </a:t>
            </a:r>
            <a:r>
              <a:rPr lang="en-IN" sz="2600" b="1" dirty="0"/>
              <a:t>and pains</a:t>
            </a:r>
          </a:p>
          <a:p>
            <a:pPr algn="l"/>
            <a:r>
              <a:rPr lang="en-IN" sz="2600" b="1" dirty="0" smtClean="0"/>
              <a:t>He is ‘tossed’ from one department to another!</a:t>
            </a:r>
            <a:endParaRPr lang="en-IN" sz="26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13361" y="1065690"/>
            <a:ext cx="6674915" cy="1566863"/>
          </a:xfrm>
        </p:spPr>
        <p:txBody>
          <a:bodyPr anchor="ctr">
            <a:noAutofit/>
          </a:bodyPr>
          <a:lstStyle/>
          <a:p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NO TESTS FOR DIAGNOSIS </a:t>
            </a:r>
            <a:r>
              <a:rPr lang="en-IN" sz="4000" b="1" dirty="0">
                <a:solidFill>
                  <a:schemeClr val="bg1"/>
                </a:solidFill>
                <a:latin typeface="Bahnschrift" panose="020B0502040204020203" pitchFamily="34" charset="0"/>
              </a:rPr>
              <a:t>OF </a:t>
            </a:r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PARKINSON’S DISEASE</a:t>
            </a:r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/>
            </a:r>
            <a:b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</a:br>
            <a:r>
              <a:rPr lang="en-IN" sz="4000" b="1" dirty="0" smtClean="0">
                <a:solidFill>
                  <a:schemeClr val="bg1"/>
                </a:solidFill>
                <a:latin typeface="Bahnschrift" panose="020B0502040204020203" pitchFamily="34" charset="0"/>
              </a:rPr>
              <a:t>DIAGNOSIS IS CLINICAL</a:t>
            </a:r>
            <a:endParaRPr lang="en-IN" sz="40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8" r="7632"/>
          <a:stretch/>
        </p:blipFill>
        <p:spPr>
          <a:xfrm>
            <a:off x="7225587" y="1245796"/>
            <a:ext cx="4369005" cy="36012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5815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1" y="1993731"/>
            <a:ext cx="7735825" cy="43156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8574" y="2322915"/>
            <a:ext cx="6834914" cy="3876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indent="-447675" algn="l">
              <a:lnSpc>
                <a:spcPct val="100000"/>
              </a:lnSpc>
              <a:spcBef>
                <a:spcPts val="1800"/>
              </a:spcBef>
              <a:tabLst>
                <a:tab pos="447675" algn="l"/>
              </a:tabLst>
            </a:pPr>
            <a:r>
              <a:rPr lang="en-IN" sz="2000" b="1" dirty="0" smtClean="0"/>
              <a:t>1.	</a:t>
            </a:r>
            <a:r>
              <a:rPr lang="en-IN" sz="2000" b="1" dirty="0" smtClean="0">
                <a:solidFill>
                  <a:srgbClr val="702550"/>
                </a:solidFill>
              </a:rPr>
              <a:t>Bradykinesia </a:t>
            </a:r>
            <a:r>
              <a:rPr lang="en-IN" sz="2000" b="1" dirty="0" smtClean="0">
                <a:solidFill>
                  <a:srgbClr val="702550"/>
                </a:solidFill>
              </a:rPr>
              <a:t>-  </a:t>
            </a:r>
            <a:r>
              <a:rPr lang="en-IN" sz="2000" b="1" dirty="0" smtClean="0"/>
              <a:t>Each action is </a:t>
            </a:r>
            <a:r>
              <a:rPr lang="en-IN" sz="2000" b="1" dirty="0" smtClean="0"/>
              <a:t>slow, </a:t>
            </a:r>
            <a:r>
              <a:rPr lang="en-IN" sz="2000" b="1" dirty="0" smtClean="0"/>
              <a:t>even thought – </a:t>
            </a:r>
            <a:r>
              <a:rPr lang="en-IN" sz="2000" b="1" dirty="0" err="1" smtClean="0"/>
              <a:t>brady</a:t>
            </a:r>
            <a:r>
              <a:rPr lang="en-IN" sz="2000" b="1" dirty="0" smtClean="0"/>
              <a:t> </a:t>
            </a:r>
            <a:r>
              <a:rPr lang="en-IN" sz="2000" b="1" dirty="0" err="1" smtClean="0"/>
              <a:t>phrenia</a:t>
            </a:r>
            <a:r>
              <a:rPr lang="en-IN" sz="2000" b="1" dirty="0" smtClean="0"/>
              <a:t>, lack of spontaneity, decrease blink, swallowing, monotonous </a:t>
            </a:r>
            <a:r>
              <a:rPr lang="en-IN" sz="2000" b="1" dirty="0" smtClean="0"/>
              <a:t>voice, </a:t>
            </a:r>
            <a:r>
              <a:rPr lang="en-IN" sz="2000" b="1" dirty="0" smtClean="0"/>
              <a:t>mask like </a:t>
            </a:r>
            <a:r>
              <a:rPr lang="en-IN" sz="2000" b="1" dirty="0" err="1" smtClean="0"/>
              <a:t>facies</a:t>
            </a:r>
            <a:r>
              <a:rPr lang="en-IN" sz="2000" b="1" dirty="0" smtClean="0"/>
              <a:t>, </a:t>
            </a:r>
            <a:r>
              <a:rPr lang="en-IN" sz="2000" b="1" dirty="0" err="1" smtClean="0"/>
              <a:t>micrographia</a:t>
            </a:r>
            <a:r>
              <a:rPr lang="en-IN" sz="2000" b="1" dirty="0" smtClean="0"/>
              <a:t>  </a:t>
            </a:r>
          </a:p>
          <a:p>
            <a:pPr marL="447675" indent="-447675" algn="l">
              <a:lnSpc>
                <a:spcPct val="100000"/>
              </a:lnSpc>
              <a:spcBef>
                <a:spcPts val="1800"/>
              </a:spcBef>
              <a:tabLst>
                <a:tab pos="447675" algn="l"/>
              </a:tabLst>
            </a:pPr>
            <a:r>
              <a:rPr lang="en-IN" sz="2000" b="1" dirty="0" smtClean="0"/>
              <a:t>2.</a:t>
            </a:r>
            <a:r>
              <a:rPr lang="en-IN" sz="2000" b="1" dirty="0" smtClean="0">
                <a:solidFill>
                  <a:srgbClr val="702550"/>
                </a:solidFill>
              </a:rPr>
              <a:t>	</a:t>
            </a:r>
            <a:r>
              <a:rPr lang="en-IN" sz="2000" b="1" dirty="0" err="1" smtClean="0">
                <a:solidFill>
                  <a:srgbClr val="702550"/>
                </a:solidFill>
              </a:rPr>
              <a:t>Rigdity</a:t>
            </a:r>
            <a:r>
              <a:rPr lang="en-IN" sz="2000" b="1" dirty="0" smtClean="0">
                <a:solidFill>
                  <a:srgbClr val="702550"/>
                </a:solidFill>
              </a:rPr>
              <a:t> </a:t>
            </a:r>
            <a:r>
              <a:rPr lang="en-IN" sz="2000" b="1" dirty="0" smtClean="0">
                <a:solidFill>
                  <a:srgbClr val="702550"/>
                </a:solidFill>
              </a:rPr>
              <a:t>(Stiffness) </a:t>
            </a:r>
            <a:r>
              <a:rPr lang="en-IN" sz="2000" b="1" dirty="0" smtClean="0">
                <a:solidFill>
                  <a:srgbClr val="702550"/>
                </a:solidFill>
              </a:rPr>
              <a:t>– </a:t>
            </a:r>
            <a:r>
              <a:rPr lang="en-IN" sz="2000" b="1" dirty="0" err="1" smtClean="0"/>
              <a:t>Festinaire</a:t>
            </a:r>
            <a:endParaRPr lang="en-IN" sz="2000" b="1" dirty="0" smtClean="0">
              <a:solidFill>
                <a:srgbClr val="FF0000"/>
              </a:solidFill>
            </a:endParaRPr>
          </a:p>
          <a:p>
            <a:pPr marL="447675" indent="-447675" algn="l">
              <a:lnSpc>
                <a:spcPct val="100000"/>
              </a:lnSpc>
              <a:spcBef>
                <a:spcPts val="1800"/>
              </a:spcBef>
              <a:tabLst>
                <a:tab pos="447675" algn="l"/>
              </a:tabLst>
            </a:pPr>
            <a:r>
              <a:rPr lang="en-IN" sz="2000" b="1" dirty="0" smtClean="0"/>
              <a:t>3.	</a:t>
            </a:r>
            <a:r>
              <a:rPr lang="en-IN" sz="2000" b="1" dirty="0" smtClean="0">
                <a:solidFill>
                  <a:srgbClr val="702550"/>
                </a:solidFill>
              </a:rPr>
              <a:t>Tremor (</a:t>
            </a:r>
            <a:r>
              <a:rPr lang="hi-IN" sz="2000" b="1" dirty="0" smtClean="0">
                <a:solidFill>
                  <a:srgbClr val="702550"/>
                </a:solidFill>
              </a:rPr>
              <a:t>कंपन</a:t>
            </a:r>
            <a:r>
              <a:rPr lang="en-IN" sz="2000" b="1" dirty="0" smtClean="0">
                <a:solidFill>
                  <a:srgbClr val="702550"/>
                </a:solidFill>
              </a:rPr>
              <a:t>)</a:t>
            </a:r>
            <a:r>
              <a:rPr lang="hi-IN" sz="2000" b="1" dirty="0" smtClean="0">
                <a:solidFill>
                  <a:srgbClr val="702550"/>
                </a:solidFill>
              </a:rPr>
              <a:t> </a:t>
            </a:r>
            <a:r>
              <a:rPr lang="en-IN" sz="2000" b="1" dirty="0" smtClean="0"/>
              <a:t>Coarse  4-8 per sec, </a:t>
            </a:r>
            <a:r>
              <a:rPr lang="en-IN" sz="2000" b="1" dirty="0" smtClean="0"/>
              <a:t>rest, pill rolling </a:t>
            </a:r>
            <a:r>
              <a:rPr lang="en-IN" sz="2000" b="1" dirty="0" smtClean="0"/>
              <a:t>– D/D – </a:t>
            </a:r>
            <a:r>
              <a:rPr lang="en-IN" sz="2000" b="1" dirty="0" smtClean="0"/>
              <a:t>Familial tremor </a:t>
            </a:r>
            <a:r>
              <a:rPr lang="en-IN" sz="2000" b="1" dirty="0" smtClean="0"/>
              <a:t>/  </a:t>
            </a:r>
            <a:r>
              <a:rPr lang="en-IN" sz="2000" b="1" dirty="0" smtClean="0"/>
              <a:t>essential tremor</a:t>
            </a:r>
            <a:endParaRPr lang="en-IN" sz="2000" b="1" dirty="0" smtClean="0"/>
          </a:p>
          <a:p>
            <a:pPr marL="447675" indent="-447675" algn="l">
              <a:lnSpc>
                <a:spcPct val="10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en-IN" sz="2000" b="1" dirty="0" smtClean="0"/>
              <a:t>       </a:t>
            </a:r>
            <a:r>
              <a:rPr lang="en-IN" sz="2000" b="1" dirty="0" smtClean="0"/>
              <a:t>Drugs causing tremor : Anti Asthma</a:t>
            </a:r>
            <a:r>
              <a:rPr lang="en-IN" sz="2000" b="1" dirty="0" smtClean="0"/>
              <a:t>, </a:t>
            </a:r>
            <a:r>
              <a:rPr lang="en-IN" sz="2000" b="1" dirty="0" err="1" smtClean="0"/>
              <a:t>VPA</a:t>
            </a:r>
            <a:r>
              <a:rPr lang="en-IN" sz="2000" b="1" dirty="0" smtClean="0"/>
              <a:t>, Liquor, Anxiety </a:t>
            </a:r>
          </a:p>
          <a:p>
            <a:pPr marL="447675" indent="-447675" algn="l">
              <a:lnSpc>
                <a:spcPct val="100000"/>
              </a:lnSpc>
              <a:spcBef>
                <a:spcPts val="1800"/>
              </a:spcBef>
              <a:tabLst>
                <a:tab pos="447675" algn="l"/>
              </a:tabLst>
            </a:pPr>
            <a:r>
              <a:rPr lang="en-IN" sz="2000" b="1" dirty="0" smtClean="0"/>
              <a:t>4.	</a:t>
            </a:r>
            <a:r>
              <a:rPr lang="en-IN" sz="2000" b="1" dirty="0" err="1" smtClean="0">
                <a:solidFill>
                  <a:srgbClr val="702550"/>
                </a:solidFill>
              </a:rPr>
              <a:t>PIGD</a:t>
            </a:r>
            <a:r>
              <a:rPr lang="en-IN" sz="2000" b="1" dirty="0" smtClean="0">
                <a:solidFill>
                  <a:srgbClr val="702550"/>
                </a:solidFill>
              </a:rPr>
              <a:t> </a:t>
            </a:r>
            <a:r>
              <a:rPr lang="en-IN" sz="2000" b="1" dirty="0" err="1" smtClean="0">
                <a:solidFill>
                  <a:srgbClr val="702550"/>
                </a:solidFill>
              </a:rPr>
              <a:t>Postrural</a:t>
            </a:r>
            <a:r>
              <a:rPr lang="en-IN" sz="2000" b="1" dirty="0" smtClean="0">
                <a:solidFill>
                  <a:srgbClr val="702550"/>
                </a:solidFill>
              </a:rPr>
              <a:t> Instability Gait Disorder </a:t>
            </a:r>
            <a:r>
              <a:rPr lang="en-IN" sz="2000" b="1" dirty="0" smtClean="0"/>
              <a:t>– </a:t>
            </a:r>
          </a:p>
          <a:p>
            <a:pPr marL="447675" indent="-447675" algn="l">
              <a:lnSpc>
                <a:spcPct val="100000"/>
              </a:lnSpc>
              <a:spcBef>
                <a:spcPts val="0"/>
              </a:spcBef>
              <a:tabLst>
                <a:tab pos="447675" algn="l"/>
              </a:tabLst>
            </a:pPr>
            <a:r>
              <a:rPr lang="en-IN" sz="2000" b="1" dirty="0" smtClean="0"/>
              <a:t>	Hemi </a:t>
            </a:r>
            <a:r>
              <a:rPr lang="en-IN" sz="2000" b="1" dirty="0" smtClean="0"/>
              <a:t>Start (</a:t>
            </a:r>
            <a:r>
              <a:rPr lang="hi-IN" sz="2000" b="1" dirty="0" smtClean="0"/>
              <a:t>एक तरफा</a:t>
            </a:r>
            <a:r>
              <a:rPr lang="en-IN" sz="2000" b="1" dirty="0" smtClean="0"/>
              <a:t>)</a:t>
            </a:r>
            <a:r>
              <a:rPr lang="hi-IN" sz="2000" b="1" dirty="0" smtClean="0"/>
              <a:t>,</a:t>
            </a:r>
            <a:r>
              <a:rPr lang="en-IN" sz="2000" b="1" dirty="0" smtClean="0"/>
              <a:t> </a:t>
            </a:r>
            <a:r>
              <a:rPr lang="en-IN" sz="2000" b="1" dirty="0" smtClean="0"/>
              <a:t>Years later bilateral</a:t>
            </a:r>
            <a:endParaRPr lang="en-IN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449446" y="465882"/>
            <a:ext cx="838365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IN" sz="4800" b="1" dirty="0" smtClean="0">
                <a:solidFill>
                  <a:srgbClr val="702550"/>
                </a:solidFill>
                <a:latin typeface="Bahnschrift" panose="020B0502040204020203" pitchFamily="34" charset="0"/>
                <a:ea typeface="+mj-ea"/>
                <a:cs typeface="+mj-cs"/>
              </a:rPr>
              <a:t>CLASSICAL SYMPTOMS </a:t>
            </a:r>
            <a:r>
              <a:rPr lang="en-IN" sz="4800" b="1" dirty="0">
                <a:solidFill>
                  <a:srgbClr val="702550"/>
                </a:solidFill>
                <a:latin typeface="Bahnschrift" panose="020B0502040204020203" pitchFamily="34" charset="0"/>
                <a:ea typeface="+mj-ea"/>
                <a:cs typeface="+mj-cs"/>
              </a:rPr>
              <a:t>OF </a:t>
            </a:r>
            <a:r>
              <a:rPr lang="en-IN" sz="4800" b="1" dirty="0" smtClean="0">
                <a:solidFill>
                  <a:srgbClr val="702550"/>
                </a:solidFill>
                <a:latin typeface="Bahnschrift" panose="020B0502040204020203" pitchFamily="34" charset="0"/>
                <a:ea typeface="+mj-ea"/>
                <a:cs typeface="+mj-cs"/>
              </a:rPr>
              <a:t>PARKINSON’S DISEASE</a:t>
            </a:r>
            <a:endParaRPr lang="en-IN" sz="4800" b="1" dirty="0">
              <a:solidFill>
                <a:srgbClr val="702550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8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Illustration of Parkinson’s Disease Symptoms Used by a Neurologi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629" y="1804085"/>
            <a:ext cx="3755099" cy="375509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4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" y="198120"/>
            <a:ext cx="6814788" cy="6659880"/>
          </a:xfrm>
          <a:prstGeom prst="rect">
            <a:avLst/>
          </a:prstGeom>
          <a:solidFill>
            <a:srgbClr val="D0D7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396240" y="879676"/>
            <a:ext cx="6814788" cy="1333209"/>
          </a:xfrm>
          <a:prstGeom prst="rect">
            <a:avLst/>
          </a:prstGeom>
          <a:solidFill>
            <a:srgbClr val="7025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46987" y="2717945"/>
            <a:ext cx="6101054" cy="246749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en-IN" b="1" dirty="0" err="1" smtClean="0"/>
              <a:t>Charak</a:t>
            </a:r>
            <a:r>
              <a:rPr lang="en-IN" b="1" dirty="0" smtClean="0"/>
              <a:t> Samhita coded by Shri </a:t>
            </a:r>
            <a:r>
              <a:rPr lang="en-IN" b="1" dirty="0" err="1" smtClean="0"/>
              <a:t>Agnivesh</a:t>
            </a:r>
            <a:r>
              <a:rPr lang="en-IN" b="1" dirty="0" smtClean="0"/>
              <a:t> around 2400 BC in chapter 20 gives a </a:t>
            </a:r>
            <a:r>
              <a:rPr lang="en-IN" b="1" dirty="0"/>
              <a:t>d</a:t>
            </a:r>
            <a:r>
              <a:rPr lang="en-IN" b="1" dirty="0" smtClean="0"/>
              <a:t>etailed description of Parkinson disease and its treatment. </a:t>
            </a:r>
            <a:r>
              <a:rPr lang="en-IN" b="1" dirty="0" err="1" smtClean="0"/>
              <a:t>Mucina</a:t>
            </a:r>
            <a:r>
              <a:rPr lang="en-IN" b="1" dirty="0" smtClean="0"/>
              <a:t> </a:t>
            </a:r>
            <a:r>
              <a:rPr lang="en-IN" b="1" dirty="0" err="1" smtClean="0"/>
              <a:t>pruriens</a:t>
            </a:r>
            <a:r>
              <a:rPr lang="en-IN" b="1" dirty="0" smtClean="0"/>
              <a:t>, leguminous plant has levodopa, also used as an </a:t>
            </a:r>
            <a:r>
              <a:rPr lang="en-IN" b="1" dirty="0" smtClean="0"/>
              <a:t>aphrodisiac in India and Egypt.</a:t>
            </a:r>
            <a:endParaRPr lang="en-IN" b="1" dirty="0" smtClean="0"/>
          </a:p>
        </p:txBody>
      </p:sp>
      <p:pic>
        <p:nvPicPr>
          <p:cNvPr id="1026" name="Picture 2" descr="https://pharmaceutical-journal.com/wp-content/uploads/2021/01/james-parkins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862" y="1156039"/>
            <a:ext cx="3118308" cy="4029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441976" y="1154608"/>
            <a:ext cx="67233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4400" b="1" dirty="0" smtClean="0">
                <a:solidFill>
                  <a:schemeClr val="bg1"/>
                </a:solidFill>
                <a:latin typeface="Bahnschrift" panose="020B0502040204020203" pitchFamily="34" charset="0"/>
                <a:ea typeface="+mj-ea"/>
                <a:cs typeface="+mj-cs"/>
              </a:rPr>
              <a:t>JAMES PARKINSON (1817)</a:t>
            </a:r>
            <a:endParaRPr lang="hi-IN" sz="4400" b="1" dirty="0">
              <a:solidFill>
                <a:schemeClr val="bg1"/>
              </a:solidFill>
              <a:latin typeface="Bahnschrift" panose="020B0502040204020203" pitchFamily="34" charset="0"/>
              <a:ea typeface="+mj-ea"/>
              <a:cs typeface="+mj-cs"/>
            </a:endParaRPr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785728" y="6407945"/>
            <a:ext cx="487680" cy="365125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56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4156</TotalTime>
  <Words>470</Words>
  <Application>Microsoft Office PowerPoint</Application>
  <PresentationFormat>Widescreen</PresentationFormat>
  <Paragraphs>95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Bahnschrift</vt:lpstr>
      <vt:lpstr>Calibri</vt:lpstr>
      <vt:lpstr>Calibri Light</vt:lpstr>
      <vt:lpstr>Mangal</vt:lpstr>
      <vt:lpstr>Nirmala UI</vt:lpstr>
      <vt:lpstr>Times New Roman</vt:lpstr>
      <vt:lpstr>Verdana</vt:lpstr>
      <vt:lpstr>Office Theme</vt:lpstr>
      <vt:lpstr>PowerPoint Presentation</vt:lpstr>
      <vt:lpstr>PowerPoint Presentation</vt:lpstr>
      <vt:lpstr>Management of Parkinson’s Disease (PD)</vt:lpstr>
      <vt:lpstr>PowerPoint Presentation</vt:lpstr>
      <vt:lpstr>PowerPoint Presentation</vt:lpstr>
      <vt:lpstr>PowerPoint Presentation</vt:lpstr>
      <vt:lpstr>NO TESTS FOR DIAGNOSIS OF PARKINSON’S DISEASE DIAGNOSIS IS CLINICAL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Management of  PD</dc:title>
  <dc:creator>abhishek sahu</dc:creator>
  <cp:lastModifiedBy>abhishek sahu</cp:lastModifiedBy>
  <cp:revision>103</cp:revision>
  <dcterms:created xsi:type="dcterms:W3CDTF">2024-05-27T06:07:44Z</dcterms:created>
  <dcterms:modified xsi:type="dcterms:W3CDTF">2024-05-30T07:48:27Z</dcterms:modified>
</cp:coreProperties>
</file>