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47"/>
  </p:notesMasterIdLst>
  <p:sldIdLst>
    <p:sldId id="264" r:id="rId2"/>
    <p:sldId id="335" r:id="rId3"/>
    <p:sldId id="334" r:id="rId4"/>
    <p:sldId id="261" r:id="rId5"/>
    <p:sldId id="258" r:id="rId6"/>
    <p:sldId id="260" r:id="rId7"/>
    <p:sldId id="321" r:id="rId8"/>
    <p:sldId id="319" r:id="rId9"/>
    <p:sldId id="322" r:id="rId10"/>
    <p:sldId id="323" r:id="rId11"/>
    <p:sldId id="324" r:id="rId12"/>
    <p:sldId id="325" r:id="rId13"/>
    <p:sldId id="328" r:id="rId14"/>
    <p:sldId id="329" r:id="rId15"/>
    <p:sldId id="330" r:id="rId16"/>
    <p:sldId id="331" r:id="rId17"/>
    <p:sldId id="332" r:id="rId18"/>
    <p:sldId id="333" r:id="rId19"/>
    <p:sldId id="259" r:id="rId20"/>
    <p:sldId id="265" r:id="rId21"/>
    <p:sldId id="267" r:id="rId22"/>
    <p:sldId id="257" r:id="rId23"/>
    <p:sldId id="266" r:id="rId24"/>
    <p:sldId id="268" r:id="rId25"/>
    <p:sldId id="269" r:id="rId26"/>
    <p:sldId id="303" r:id="rId27"/>
    <p:sldId id="273" r:id="rId28"/>
    <p:sldId id="279" r:id="rId29"/>
    <p:sldId id="304" r:id="rId30"/>
    <p:sldId id="280" r:id="rId31"/>
    <p:sldId id="305" r:id="rId32"/>
    <p:sldId id="281" r:id="rId33"/>
    <p:sldId id="306" r:id="rId34"/>
    <p:sldId id="282" r:id="rId35"/>
    <p:sldId id="307" r:id="rId36"/>
    <p:sldId id="283" r:id="rId37"/>
    <p:sldId id="310" r:id="rId38"/>
    <p:sldId id="284" r:id="rId39"/>
    <p:sldId id="308" r:id="rId40"/>
    <p:sldId id="285" r:id="rId41"/>
    <p:sldId id="309" r:id="rId42"/>
    <p:sldId id="286" r:id="rId43"/>
    <p:sldId id="262" r:id="rId44"/>
    <p:sldId id="263" r:id="rId45"/>
    <p:sldId id="336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2194A6"/>
    <a:srgbClr val="CFD5EA"/>
    <a:srgbClr val="FFF5D9"/>
    <a:srgbClr val="70AD47"/>
    <a:srgbClr val="ED7D31"/>
    <a:srgbClr val="5B9BD5"/>
    <a:srgbClr val="FFFFFF"/>
    <a:srgbClr val="095F6C"/>
    <a:srgbClr val="E7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94543"/>
  </p:normalViewPr>
  <p:slideViewPr>
    <p:cSldViewPr snapToGrid="0" snapToObjects="1">
      <p:cViewPr>
        <p:scale>
          <a:sx n="66" d="100"/>
          <a:sy n="66" d="100"/>
        </p:scale>
        <p:origin x="1282" y="3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085C2B-864E-2B4D-8974-18AADC87ACA2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64748-3DE8-234B-A8D4-7A1B3C78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23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E7375-ECFB-D743-A484-82823FC1DE7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26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E7375-ECFB-D743-A484-82823FC1DE7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93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E7375-ECFB-D743-A484-82823FC1DE7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92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Malaria, Dengue, Liver abscess, Sepsis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64748-3DE8-234B-A8D4-7A1B3C78565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840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EF02C751-4A8C-FA4D-86DB-968EACDC59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E7D9E9D9-22A9-CE4C-9A9D-EE25FB0E68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0080AED0-1B1C-9741-8239-90D15E5687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A2329A6-F81C-7C42-AEB3-1FED20701BF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216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E7375-ECFB-D743-A484-82823FC1DE7F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109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2194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C68B2-CD1E-4EC8-BDDE-5AF932272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C9FCF-E815-48D3-A5B6-4EF45125E0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EB3AB8-4E03-4A28-B541-0CA470780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FAE78C-3E98-4BD7-BA3F-478F46B0E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53D2-6A6C-47A0-95FB-1CB47A8507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Isosceles Triangle 7"/>
          <p:cNvSpPr/>
          <p:nvPr userDrawn="1"/>
        </p:nvSpPr>
        <p:spPr>
          <a:xfrm rot="10800000" flipH="1">
            <a:off x="10911840" y="-2"/>
            <a:ext cx="1280161" cy="1412241"/>
          </a:xfrm>
          <a:prstGeom prst="triangle">
            <a:avLst>
              <a:gd name="adj" fmla="val 100000"/>
            </a:avLst>
          </a:prstGeom>
          <a:solidFill>
            <a:srgbClr val="E7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/>
          <p:cNvSpPr/>
          <p:nvPr userDrawn="1"/>
        </p:nvSpPr>
        <p:spPr>
          <a:xfrm>
            <a:off x="0" y="6634264"/>
            <a:ext cx="5405377" cy="22373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/>
          <p:cNvSpPr/>
          <p:nvPr userDrawn="1"/>
        </p:nvSpPr>
        <p:spPr>
          <a:xfrm>
            <a:off x="5405377" y="6634264"/>
            <a:ext cx="6786624" cy="223736"/>
          </a:xfrm>
          <a:prstGeom prst="rect">
            <a:avLst/>
          </a:prstGeom>
          <a:solidFill>
            <a:srgbClr val="095F6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9658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F2585-1E15-4A84-96AE-9DB8448DB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DB4CEB-F645-44B4-9391-5C99BBF32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3B2CE8-FA9D-4372-AFDA-2254D61DB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AA469A-8CB6-4A5F-AE07-1EA5672382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119059-D532-4C1F-89D9-A361B61C58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CA44D2-AA6A-4706-A232-E721124DA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CCB72-6B37-43EB-9345-60686BABE1E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19801A-4BB4-4647-8994-A3D21EA42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072B54-1B6A-45B7-84A1-092D81B3C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53D2-6A6C-47A0-95FB-1CB47A8507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3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EA892-8705-4B53-95F4-BFC6915FC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1274E4-0197-4DFB-8AFE-130DC6334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0D82-C474-406A-BD79-BA85B933779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E646E7-3B05-4A9A-B8C7-B2AD86D0E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D4AC8D-206C-46E2-8501-221DF92BF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53D2-6A6C-47A0-95FB-1CB47A8507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362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F2FAE3-7090-49A1-93AD-5CEA0FD89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9B026-2F3F-4039-83B9-B09497F9EAB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5942B0-695C-4477-A2DC-0B35F9D37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96B19F-973C-405C-80C0-AD3509B95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53D2-6A6C-47A0-95FB-1CB47A8507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66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A40FF-EE31-4D1F-BAA1-EC94180BC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DB7E3-5AE1-40A8-94B2-CE9AA175E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5B2FD5-3091-4F9C-BEE0-48DFC1CABD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D801F9-6B9D-4315-98A8-D898EDCCF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D8ED0-F45F-46D0-85F9-784A456D0AB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EE3941-16F3-496C-9B6B-F09205F1B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85028D-1D01-4073-A8AE-B80605810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53D2-6A6C-47A0-95FB-1CB47A8507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314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C2F6A-F972-4B9C-A997-169D71745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1EDA9C-F1DE-459E-9CC1-9B0A3E3B0C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B176E4-E282-4DD2-A6F4-E7D4038C4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E690F7-9DCA-4360-A737-19E403DF1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7679-FA24-4A19-BCFF-8DA47F4743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4FC476-2017-426A-9013-9D7B766C9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B7586E-694C-46FE-8BD0-381170C62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53D2-6A6C-47A0-95FB-1CB47A8507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080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49897-3DF0-478E-BF28-BCA29E9BD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D1EC34-F48C-4FCE-A763-E534E7F03D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570D7-316E-49CD-B84F-FF1A63D77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AD5D-E8BD-452D-9072-3E89C26FA8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D784E-9B63-460F-8C6B-349BCCD6B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3FEF0-B892-4F9A-A018-BAE910783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53D2-6A6C-47A0-95FB-1CB47A8507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989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2755B6-B6DE-4490-B608-CC97C53808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5AD7AA-DC90-485E-94FC-1230AA4289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53CA04-4F82-481A-A306-20AA69C12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0E801-42B5-4606-84A0-4453FBBABBF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6D57B-091E-4192-99BD-D60380CA3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3774-0F92-4979-AFE5-DED5E8E28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53D2-6A6C-47A0-95FB-1CB47A8507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567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C68B2-CD1E-4EC8-BDDE-5AF932272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1431-F040-4118-87AB-0287988623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EB3AB8-4E03-4A28-B541-0CA470780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FAE78C-3E98-4BD7-BA3F-478F46B0E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53D2-6A6C-47A0-95FB-1CB47A8507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Isosceles Triangle 7"/>
          <p:cNvSpPr/>
          <p:nvPr userDrawn="1"/>
        </p:nvSpPr>
        <p:spPr>
          <a:xfrm rot="10800000" flipH="1">
            <a:off x="10911840" y="-2"/>
            <a:ext cx="1280161" cy="1412241"/>
          </a:xfrm>
          <a:prstGeom prst="triangle">
            <a:avLst>
              <a:gd name="adj" fmla="val 100000"/>
            </a:avLst>
          </a:prstGeom>
          <a:solidFill>
            <a:srgbClr val="2194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/>
          <p:cNvSpPr/>
          <p:nvPr userDrawn="1"/>
        </p:nvSpPr>
        <p:spPr>
          <a:xfrm>
            <a:off x="0" y="6634264"/>
            <a:ext cx="5405377" cy="22373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/>
          <p:cNvSpPr/>
          <p:nvPr userDrawn="1"/>
        </p:nvSpPr>
        <p:spPr>
          <a:xfrm>
            <a:off x="5405377" y="6634264"/>
            <a:ext cx="6786624" cy="223736"/>
          </a:xfrm>
          <a:prstGeom prst="rect">
            <a:avLst/>
          </a:prstGeom>
          <a:solidFill>
            <a:srgbClr val="095F6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5415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C68B2-CD1E-4EC8-BDDE-5AF932272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281A-C4EA-4106-9FAA-9E1653BC99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EB3AB8-4E03-4A28-B541-0CA470780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FAE78C-3E98-4BD7-BA3F-478F46B0E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53D2-6A6C-47A0-95FB-1CB47A8507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Isosceles Triangle 7"/>
          <p:cNvSpPr/>
          <p:nvPr userDrawn="1"/>
        </p:nvSpPr>
        <p:spPr>
          <a:xfrm rot="10800000" flipH="1">
            <a:off x="10911840" y="-2"/>
            <a:ext cx="1280161" cy="1412241"/>
          </a:xfrm>
          <a:prstGeom prst="triangle">
            <a:avLst>
              <a:gd name="adj" fmla="val 100000"/>
            </a:avLst>
          </a:prstGeom>
          <a:solidFill>
            <a:srgbClr val="2194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/>
          <p:cNvSpPr/>
          <p:nvPr userDrawn="1"/>
        </p:nvSpPr>
        <p:spPr>
          <a:xfrm>
            <a:off x="0" y="6634264"/>
            <a:ext cx="5405377" cy="22373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/>
          <p:cNvSpPr/>
          <p:nvPr userDrawn="1"/>
        </p:nvSpPr>
        <p:spPr>
          <a:xfrm>
            <a:off x="5405377" y="6634264"/>
            <a:ext cx="6786624" cy="223736"/>
          </a:xfrm>
          <a:prstGeom prst="rect">
            <a:avLst/>
          </a:prstGeom>
          <a:solidFill>
            <a:srgbClr val="095F6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2737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FFF5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C68B2-CD1E-4EC8-BDDE-5AF932272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8856-34A3-4CFC-8286-5D388A27E0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EB3AB8-4E03-4A28-B541-0CA470780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FAE78C-3E98-4BD7-BA3F-478F46B0E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53D2-6A6C-47A0-95FB-1CB47A8507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Isosceles Triangle 7"/>
          <p:cNvSpPr/>
          <p:nvPr userDrawn="1"/>
        </p:nvSpPr>
        <p:spPr>
          <a:xfrm rot="10800000">
            <a:off x="0" y="-2"/>
            <a:ext cx="1280161" cy="1412241"/>
          </a:xfrm>
          <a:prstGeom prst="triangle">
            <a:avLst>
              <a:gd name="adj" fmla="val 1000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/>
          <p:cNvSpPr/>
          <p:nvPr userDrawn="1"/>
        </p:nvSpPr>
        <p:spPr>
          <a:xfrm>
            <a:off x="0" y="6634264"/>
            <a:ext cx="5405377" cy="22373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/>
          <p:cNvSpPr/>
          <p:nvPr userDrawn="1"/>
        </p:nvSpPr>
        <p:spPr>
          <a:xfrm>
            <a:off x="5405377" y="6634264"/>
            <a:ext cx="6786624" cy="223736"/>
          </a:xfrm>
          <a:prstGeom prst="rect">
            <a:avLst/>
          </a:prstGeom>
          <a:solidFill>
            <a:srgbClr val="095F6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7738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34264"/>
            <a:ext cx="12192000" cy="22373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C68B2-CD1E-4EC8-BDDE-5AF932272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C0873-A013-40BE-8A9A-81E9CA36275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EB3AB8-4E03-4A28-B541-0CA470780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FAE78C-3E98-4BD7-BA3F-478F46B0E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53D2-6A6C-47A0-95FB-1CB47A8507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Isosceles Triangle 7"/>
          <p:cNvSpPr/>
          <p:nvPr userDrawn="1"/>
        </p:nvSpPr>
        <p:spPr>
          <a:xfrm rot="5400000" flipH="1">
            <a:off x="52086" y="-52086"/>
            <a:ext cx="1319514" cy="1423686"/>
          </a:xfrm>
          <a:prstGeom prst="triangle">
            <a:avLst>
              <a:gd name="adj" fmla="val 100000"/>
            </a:avLst>
          </a:prstGeom>
          <a:solidFill>
            <a:srgbClr val="095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 userDrawn="1"/>
        </p:nvSpPr>
        <p:spPr>
          <a:xfrm>
            <a:off x="5405377" y="6634264"/>
            <a:ext cx="6786624" cy="223736"/>
          </a:xfrm>
          <a:prstGeom prst="rect">
            <a:avLst/>
          </a:prstGeom>
          <a:solidFill>
            <a:srgbClr val="2194A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0369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E7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 userDrawn="1"/>
        </p:nvSpPr>
        <p:spPr>
          <a:xfrm>
            <a:off x="0" y="6634264"/>
            <a:ext cx="5405377" cy="22373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C68B2-CD1E-4EC8-BDDE-5AF932272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2C8A4-99C4-494D-9BDB-B0C1F43CA95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EB3AB8-4E03-4A28-B541-0CA470780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FAE78C-3E98-4BD7-BA3F-478F46B0E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53D2-6A6C-47A0-95FB-1CB47A8507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Isosceles Triangle 7"/>
          <p:cNvSpPr/>
          <p:nvPr userDrawn="1"/>
        </p:nvSpPr>
        <p:spPr>
          <a:xfrm rot="5400000" flipH="1">
            <a:off x="52086" y="-52086"/>
            <a:ext cx="1319514" cy="1423686"/>
          </a:xfrm>
          <a:prstGeom prst="triangle">
            <a:avLst>
              <a:gd name="adj" fmla="val 100000"/>
            </a:avLst>
          </a:prstGeom>
          <a:solidFill>
            <a:srgbClr val="095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 userDrawn="1"/>
        </p:nvSpPr>
        <p:spPr>
          <a:xfrm>
            <a:off x="5405377" y="6634264"/>
            <a:ext cx="6786624" cy="223736"/>
          </a:xfrm>
          <a:prstGeom prst="rect">
            <a:avLst/>
          </a:prstGeom>
          <a:solidFill>
            <a:srgbClr val="2194A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5174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EA380-C9EC-4A7E-9562-1649CDEBC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57215-1253-48FB-92A1-A2D9F5A0A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7E539B-A7D7-4352-9193-5DBF2A5D1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09A41-B85B-4A8A-8418-1E84108D97E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EFBBA-5375-44F3-B0D7-0C83ACBC9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FB0CF-2A26-416F-ACF4-9ABB1E9AE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53D2-6A6C-47A0-95FB-1CB47A8507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379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1543D-2CB6-488E-81BD-9F9CEB518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5C951D-2F10-4D95-9B6A-9C0091107E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AE21A9-B635-4EBE-85EB-A3F939CA3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9940-698E-431C-B450-6CB17B82F8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1085F-6E4E-4A41-8CB0-3D3254C53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5B47E-9C88-4C4C-B03B-546FCBDA1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53D2-6A6C-47A0-95FB-1CB47A8507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496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49B82-7074-489E-8857-872922C98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1A5B7-265E-48BC-9F12-D36D196848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BEFCC1-8490-404A-9976-8BF8626F23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D6CFB2-592B-40CE-9D3D-49E904762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C957-370C-4464-ABF4-4EC99B342A2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07D77E-6930-4F5A-BB3C-83FBB6809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535716-285B-4BB2-962A-AFC3BD967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53D2-6A6C-47A0-95FB-1CB47A8507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074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A433E3-9B35-4A55-8BCE-5974B0C53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910BD6-F77A-4C21-923F-C127ACA09C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213A07-FB01-457F-BE0E-36DB3CC3BE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E6492EE-1870-47BD-9CCA-DB16582654C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FA580-E4F3-49F0-803A-9FACC76475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A0BFF-BADC-4269-9F25-87850C669E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400" y="6356352"/>
            <a:ext cx="421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0D6B53D2-6A6C-47A0-95FB-1CB47A8507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985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10" r:id="rId2"/>
    <p:sldLayoutId id="2147483711" r:id="rId3"/>
    <p:sldLayoutId id="2147483712" r:id="rId4"/>
    <p:sldLayoutId id="2147483708" r:id="rId5"/>
    <p:sldLayoutId id="2147483709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2558772"/>
            <a:ext cx="12192001" cy="429922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-1" y="-6628"/>
            <a:ext cx="12192001" cy="2565401"/>
          </a:xfrm>
          <a:prstGeom prst="rect">
            <a:avLst/>
          </a:prstGeom>
          <a:solidFill>
            <a:srgbClr val="095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93511" y="456546"/>
            <a:ext cx="10122147" cy="16523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hi-IN" sz="2800" b="1" dirty="0">
                <a:solidFill>
                  <a:schemeClr val="bg1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यह कार्यक्रम स्वास्थ्य विभाग और राज्य स्वास्थ्य एवं परिवार कल्याण संस्थान (</a:t>
            </a:r>
            <a:r>
              <a:rPr lang="en-IN" sz="2800" b="1" dirty="0" err="1">
                <a:solidFill>
                  <a:schemeClr val="bg1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SIHFW</a:t>
            </a:r>
            <a:r>
              <a:rPr lang="en-IN" sz="2800" b="1" dirty="0">
                <a:solidFill>
                  <a:schemeClr val="bg1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), </a:t>
            </a:r>
            <a:r>
              <a:rPr lang="hi-IN" sz="2800" b="1" dirty="0">
                <a:solidFill>
                  <a:schemeClr val="bg1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उत्तर प्रदेश की पहल पर उत्तर प्रदेश टेक्निकल सपोर्ट यूनिट (</a:t>
            </a:r>
            <a:r>
              <a:rPr lang="en-IN" sz="2800" b="1" dirty="0">
                <a:solidFill>
                  <a:schemeClr val="bg1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UPTSU) </a:t>
            </a:r>
            <a:r>
              <a:rPr lang="hi-IN" sz="2800" b="1" dirty="0">
                <a:solidFill>
                  <a:schemeClr val="bg1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के सहयोग से हो रहा है।</a:t>
            </a:r>
            <a:endParaRPr lang="en-IN" sz="2800" b="1" dirty="0">
              <a:solidFill>
                <a:schemeClr val="bg1"/>
              </a:solidFill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62404" y="5081051"/>
            <a:ext cx="866719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400" dirty="0">
                <a:latin typeface="Nirmala UI" panose="020B0502040204020203" pitchFamily="34" charset="0"/>
                <a:cs typeface="Nirmala UI" panose="020B0502040204020203" pitchFamily="34" charset="0"/>
              </a:rPr>
              <a:t>Director Administration &amp; Director, SIHFW</a:t>
            </a:r>
          </a:p>
          <a:p>
            <a:pPr algn="ctr"/>
            <a:r>
              <a:rPr lang="en-IN" sz="3400" b="1" dirty="0" smtClean="0">
                <a:solidFill>
                  <a:srgbClr val="095F6C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Shri Shiv </a:t>
            </a:r>
            <a:r>
              <a:rPr lang="en-IN" sz="3400" b="1" dirty="0">
                <a:solidFill>
                  <a:srgbClr val="095F6C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Sahay Awasthi</a:t>
            </a:r>
            <a:endParaRPr lang="en-IN" sz="3400" b="1" dirty="0">
              <a:solidFill>
                <a:srgbClr val="095F6C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041" y="3160516"/>
            <a:ext cx="107299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0" i="0" dirty="0">
                <a:effectLst/>
                <a:latin typeface="Nirmala UI" panose="020B0502040204020203" pitchFamily="34" charset="0"/>
                <a:cs typeface="Nirmala UI" panose="020B0502040204020203" pitchFamily="34" charset="0"/>
              </a:rPr>
              <a:t>Principal Secretary, Medical Health &amp; Family Welfare, U.P. </a:t>
            </a:r>
            <a:r>
              <a:rPr lang="en-US" sz="3200" b="1" i="0" dirty="0">
                <a:solidFill>
                  <a:srgbClr val="095F6C"/>
                </a:solidFill>
                <a:effectLst/>
                <a:latin typeface="Nirmala UI" panose="020B0502040204020203" pitchFamily="34" charset="0"/>
                <a:cs typeface="Nirmala UI" panose="020B0502040204020203" pitchFamily="34" charset="0"/>
              </a:rPr>
              <a:t>Shri </a:t>
            </a:r>
            <a:r>
              <a:rPr lang="en-US" sz="3200" b="1" i="0" dirty="0" err="1">
                <a:solidFill>
                  <a:srgbClr val="095F6C"/>
                </a:solidFill>
                <a:effectLst/>
                <a:latin typeface="Nirmala UI" panose="020B0502040204020203" pitchFamily="34" charset="0"/>
                <a:cs typeface="Nirmala UI" panose="020B0502040204020203" pitchFamily="34" charset="0"/>
              </a:rPr>
              <a:t>Partha</a:t>
            </a:r>
            <a:r>
              <a:rPr lang="en-US" sz="3200" b="1" i="0" dirty="0">
                <a:solidFill>
                  <a:srgbClr val="095F6C"/>
                </a:solidFill>
                <a:effectLst/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3200" b="1" i="0" dirty="0" err="1">
                <a:solidFill>
                  <a:srgbClr val="095F6C"/>
                </a:solidFill>
                <a:effectLst/>
                <a:latin typeface="Nirmala UI" panose="020B0502040204020203" pitchFamily="34" charset="0"/>
                <a:cs typeface="Nirmala UI" panose="020B0502040204020203" pitchFamily="34" charset="0"/>
              </a:rPr>
              <a:t>Sarthi</a:t>
            </a:r>
            <a:r>
              <a:rPr lang="en-US" sz="3200" b="1" i="0" dirty="0">
                <a:solidFill>
                  <a:srgbClr val="095F6C"/>
                </a:solidFill>
                <a:effectLst/>
                <a:latin typeface="Nirmala UI" panose="020B0502040204020203" pitchFamily="34" charset="0"/>
                <a:cs typeface="Nirmala UI" panose="020B0502040204020203" pitchFamily="34" charset="0"/>
              </a:rPr>
              <a:t> Sen Sharma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53D2-6A6C-47A0-95FB-1CB47A8507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42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extBox 3">
            <a:extLst>
              <a:ext uri="{FF2B5EF4-FFF2-40B4-BE49-F238E27FC236}">
                <a16:creationId xmlns:a16="http://schemas.microsoft.com/office/drawing/2014/main" id="{707F46F4-844D-614A-8E3D-81517AFB9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295400"/>
            <a:ext cx="3505200" cy="36988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Elevated serum bilirubin </a:t>
            </a:r>
          </a:p>
        </p:txBody>
      </p:sp>
      <p:sp>
        <p:nvSpPr>
          <p:cNvPr id="47108" name="TextBox 4">
            <a:extLst>
              <a:ext uri="{FF2B5EF4-FFF2-40B4-BE49-F238E27FC236}">
                <a16:creationId xmlns:a16="http://schemas.microsoft.com/office/drawing/2014/main" id="{E6D34972-4A56-4D43-978F-75D5BD7D0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438401"/>
            <a:ext cx="3505200" cy="64611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Unconjugated </a:t>
            </a:r>
            <a:br>
              <a:rPr lang="en-US" altLang="en-US" sz="1800" b="1">
                <a:latin typeface="Arial" panose="020B0604020202020204" pitchFamily="34" charset="0"/>
              </a:rPr>
            </a:br>
            <a:r>
              <a:rPr lang="en-US" altLang="en-US" sz="1800" b="1">
                <a:latin typeface="Arial" panose="020B0604020202020204" pitchFamily="34" charset="0"/>
              </a:rPr>
              <a:t>(&lt;20% conjugated)</a:t>
            </a:r>
          </a:p>
        </p:txBody>
      </p:sp>
      <p:sp>
        <p:nvSpPr>
          <p:cNvPr id="47109" name="TextBox 5">
            <a:extLst>
              <a:ext uri="{FF2B5EF4-FFF2-40B4-BE49-F238E27FC236}">
                <a16:creationId xmlns:a16="http://schemas.microsoft.com/office/drawing/2014/main" id="{E7081493-8BD7-D940-A830-713707B2D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5275" y="2438401"/>
            <a:ext cx="3505200" cy="64611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Conjugated </a:t>
            </a:r>
            <a:br>
              <a:rPr lang="en-US" altLang="en-US" sz="1800" b="1">
                <a:latin typeface="Arial" panose="020B0604020202020204" pitchFamily="34" charset="0"/>
              </a:rPr>
            </a:br>
            <a:r>
              <a:rPr lang="en-US" altLang="en-US" sz="1800" b="1">
                <a:latin typeface="Arial" panose="020B0604020202020204" pitchFamily="34" charset="0"/>
              </a:rPr>
              <a:t>(&gt;50% conjugated)</a:t>
            </a:r>
          </a:p>
        </p:txBody>
      </p:sp>
      <p:cxnSp>
        <p:nvCxnSpPr>
          <p:cNvPr id="7" name="Elbow Connector 6">
            <a:extLst>
              <a:ext uri="{FF2B5EF4-FFF2-40B4-BE49-F238E27FC236}">
                <a16:creationId xmlns:a16="http://schemas.microsoft.com/office/drawing/2014/main" id="{378D07C6-A3A6-436A-9D38-5E8B06707E16}"/>
              </a:ext>
            </a:extLst>
          </p:cNvPr>
          <p:cNvCxnSpPr>
            <a:stCxn id="47107" idx="2"/>
            <a:endCxn id="47108" idx="0"/>
          </p:cNvCxnSpPr>
          <p:nvPr/>
        </p:nvCxnSpPr>
        <p:spPr>
          <a:xfrm rot="5400000">
            <a:off x="4452144" y="946944"/>
            <a:ext cx="773112" cy="2209800"/>
          </a:xfrm>
          <a:prstGeom prst="bentConnector3">
            <a:avLst>
              <a:gd name="adj1" fmla="val 50000"/>
            </a:avLst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>
            <a:extLst>
              <a:ext uri="{FF2B5EF4-FFF2-40B4-BE49-F238E27FC236}">
                <a16:creationId xmlns:a16="http://schemas.microsoft.com/office/drawing/2014/main" id="{A491B1D0-DC87-4AD5-B8AA-F8E7132EAFD9}"/>
              </a:ext>
            </a:extLst>
          </p:cNvPr>
          <p:cNvCxnSpPr>
            <a:stCxn id="47107" idx="2"/>
            <a:endCxn id="47109" idx="0"/>
          </p:cNvCxnSpPr>
          <p:nvPr/>
        </p:nvCxnSpPr>
        <p:spPr>
          <a:xfrm rot="16200000" flipH="1">
            <a:off x="6784182" y="824707"/>
            <a:ext cx="773112" cy="2454275"/>
          </a:xfrm>
          <a:prstGeom prst="bentConnector3">
            <a:avLst>
              <a:gd name="adj1" fmla="val 50000"/>
            </a:avLst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12" name="TextBox 9">
            <a:extLst>
              <a:ext uri="{FF2B5EF4-FFF2-40B4-BE49-F238E27FC236}">
                <a16:creationId xmlns:a16="http://schemas.microsoft.com/office/drawing/2014/main" id="{237AFAEF-AC52-3246-A6AA-08C652E2E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505200"/>
            <a:ext cx="3505200" cy="381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Hemolysis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607B8E4-E298-47EC-80A0-730954EDB1F0}"/>
              </a:ext>
            </a:extLst>
          </p:cNvPr>
          <p:cNvCxnSpPr>
            <a:stCxn id="47108" idx="2"/>
            <a:endCxn id="47112" idx="0"/>
          </p:cNvCxnSpPr>
          <p:nvPr/>
        </p:nvCxnSpPr>
        <p:spPr>
          <a:xfrm>
            <a:off x="3733800" y="3084514"/>
            <a:ext cx="0" cy="420687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14" name="TextBox 14">
            <a:extLst>
              <a:ext uri="{FF2B5EF4-FFF2-40B4-BE49-F238E27FC236}">
                <a16:creationId xmlns:a16="http://schemas.microsoft.com/office/drawing/2014/main" id="{77422380-E348-9D43-966B-5FA2DE5E8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5275" y="3503614"/>
            <a:ext cx="3505200" cy="36988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Disease of Liver or Biliary tree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4CB382A-F446-4A48-822F-CBFF0BA22437}"/>
              </a:ext>
            </a:extLst>
          </p:cNvPr>
          <p:cNvCxnSpPr>
            <a:cxnSpLocks/>
            <a:stCxn id="47109" idx="2"/>
            <a:endCxn id="47114" idx="0"/>
          </p:cNvCxnSpPr>
          <p:nvPr/>
        </p:nvCxnSpPr>
        <p:spPr>
          <a:xfrm>
            <a:off x="8397875" y="3084513"/>
            <a:ext cx="0" cy="4191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B2B9BB68-AD2B-5740-89B4-2CDC2AECB4A2}"/>
              </a:ext>
            </a:extLst>
          </p:cNvPr>
          <p:cNvSpPr txBox="1">
            <a:spLocks/>
          </p:cNvSpPr>
          <p:nvPr/>
        </p:nvSpPr>
        <p:spPr>
          <a:xfrm>
            <a:off x="1178560" y="365125"/>
            <a:ext cx="10515600" cy="930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800" dirty="0" smtClean="0">
                <a:latin typeface="+mn-lt"/>
              </a:rPr>
              <a:t>Approach to high bilirubin (jaundice)</a:t>
            </a:r>
            <a:endParaRPr lang="en-US" altLang="en-US" sz="2800" dirty="0">
              <a:latin typeface="+mn-lt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354D1D1-C705-4E46-ABA3-8435BEFACEF1}"/>
              </a:ext>
            </a:extLst>
          </p:cNvPr>
          <p:cNvSpPr/>
          <p:nvPr/>
        </p:nvSpPr>
        <p:spPr>
          <a:xfrm>
            <a:off x="1847850" y="1194435"/>
            <a:ext cx="762000" cy="609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400" b="1" dirty="0"/>
              <a:t>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53D2-6A6C-47A0-95FB-1CB47A8507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1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Box 3">
            <a:extLst>
              <a:ext uri="{FF2B5EF4-FFF2-40B4-BE49-F238E27FC236}">
                <a16:creationId xmlns:a16="http://schemas.microsoft.com/office/drawing/2014/main" id="{1A7DF9D9-1171-3A41-8D78-0A4A6F119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295400"/>
            <a:ext cx="3505200" cy="36988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Elevated serum bilirubin </a:t>
            </a:r>
          </a:p>
        </p:txBody>
      </p:sp>
      <p:sp>
        <p:nvSpPr>
          <p:cNvPr id="48132" name="TextBox 4">
            <a:extLst>
              <a:ext uri="{FF2B5EF4-FFF2-40B4-BE49-F238E27FC236}">
                <a16:creationId xmlns:a16="http://schemas.microsoft.com/office/drawing/2014/main" id="{7C8845E8-EEF4-EA41-B76A-A587F00AA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438401"/>
            <a:ext cx="3505200" cy="64611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Unconjugated</a:t>
            </a:r>
            <a:br>
              <a:rPr lang="en-US" altLang="en-US" sz="1800" b="1">
                <a:latin typeface="Arial" panose="020B0604020202020204" pitchFamily="34" charset="0"/>
              </a:rPr>
            </a:br>
            <a:r>
              <a:rPr lang="en-US" altLang="en-US" sz="1800" b="1">
                <a:latin typeface="Arial" panose="020B0604020202020204" pitchFamily="34" charset="0"/>
              </a:rPr>
              <a:t>(&lt;20% conjugated)</a:t>
            </a:r>
          </a:p>
        </p:txBody>
      </p:sp>
      <p:sp>
        <p:nvSpPr>
          <p:cNvPr id="48133" name="TextBox 5">
            <a:extLst>
              <a:ext uri="{FF2B5EF4-FFF2-40B4-BE49-F238E27FC236}">
                <a16:creationId xmlns:a16="http://schemas.microsoft.com/office/drawing/2014/main" id="{1AAE0D42-8162-784C-A9FC-5D42527CF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5275" y="2438401"/>
            <a:ext cx="3505200" cy="64611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Conjugated </a:t>
            </a:r>
            <a:br>
              <a:rPr lang="en-US" altLang="en-US" sz="1800" b="1">
                <a:latin typeface="Arial" panose="020B0604020202020204" pitchFamily="34" charset="0"/>
              </a:rPr>
            </a:br>
            <a:r>
              <a:rPr lang="en-US" altLang="en-US" sz="1800" b="1">
                <a:latin typeface="Arial" panose="020B0604020202020204" pitchFamily="34" charset="0"/>
              </a:rPr>
              <a:t>(&gt;50% conjugated)</a:t>
            </a:r>
          </a:p>
        </p:txBody>
      </p:sp>
      <p:cxnSp>
        <p:nvCxnSpPr>
          <p:cNvPr id="7" name="Elbow Connector 6">
            <a:extLst>
              <a:ext uri="{FF2B5EF4-FFF2-40B4-BE49-F238E27FC236}">
                <a16:creationId xmlns:a16="http://schemas.microsoft.com/office/drawing/2014/main" id="{378D07C6-A3A6-436A-9D38-5E8B06707E16}"/>
              </a:ext>
            </a:extLst>
          </p:cNvPr>
          <p:cNvCxnSpPr>
            <a:stCxn id="48131" idx="2"/>
            <a:endCxn id="48132" idx="0"/>
          </p:cNvCxnSpPr>
          <p:nvPr/>
        </p:nvCxnSpPr>
        <p:spPr>
          <a:xfrm rot="5400000">
            <a:off x="4452144" y="946944"/>
            <a:ext cx="773112" cy="2209800"/>
          </a:xfrm>
          <a:prstGeom prst="bentConnector3">
            <a:avLst>
              <a:gd name="adj1" fmla="val 50000"/>
            </a:avLst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>
            <a:extLst>
              <a:ext uri="{FF2B5EF4-FFF2-40B4-BE49-F238E27FC236}">
                <a16:creationId xmlns:a16="http://schemas.microsoft.com/office/drawing/2014/main" id="{A491B1D0-DC87-4AD5-B8AA-F8E7132EAFD9}"/>
              </a:ext>
            </a:extLst>
          </p:cNvPr>
          <p:cNvCxnSpPr>
            <a:cxnSpLocks/>
            <a:stCxn id="48131" idx="2"/>
            <a:endCxn id="48133" idx="0"/>
          </p:cNvCxnSpPr>
          <p:nvPr/>
        </p:nvCxnSpPr>
        <p:spPr>
          <a:xfrm rot="16200000" flipH="1">
            <a:off x="6784182" y="824707"/>
            <a:ext cx="773112" cy="2454275"/>
          </a:xfrm>
          <a:prstGeom prst="bentConnector3">
            <a:avLst>
              <a:gd name="adj1" fmla="val 50000"/>
            </a:avLst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36" name="TextBox 9">
            <a:extLst>
              <a:ext uri="{FF2B5EF4-FFF2-40B4-BE49-F238E27FC236}">
                <a16:creationId xmlns:a16="http://schemas.microsoft.com/office/drawing/2014/main" id="{73877F57-52BE-E147-BD4A-5BB823F37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505200"/>
            <a:ext cx="3505200" cy="381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Hemolysis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607B8E4-E298-47EC-80A0-730954EDB1F0}"/>
              </a:ext>
            </a:extLst>
          </p:cNvPr>
          <p:cNvCxnSpPr>
            <a:stCxn id="48132" idx="2"/>
            <a:endCxn id="48136" idx="0"/>
          </p:cNvCxnSpPr>
          <p:nvPr/>
        </p:nvCxnSpPr>
        <p:spPr>
          <a:xfrm>
            <a:off x="3733800" y="3084514"/>
            <a:ext cx="0" cy="420687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38" name="TextBox 14">
            <a:extLst>
              <a:ext uri="{FF2B5EF4-FFF2-40B4-BE49-F238E27FC236}">
                <a16:creationId xmlns:a16="http://schemas.microsoft.com/office/drawing/2014/main" id="{B2DF98DC-F74A-5A40-9436-F9EF21048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5275" y="3503614"/>
            <a:ext cx="3505200" cy="36988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Disease of Liver or Biliary tree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4CB382A-F446-4A48-822F-CBFF0BA22437}"/>
              </a:ext>
            </a:extLst>
          </p:cNvPr>
          <p:cNvCxnSpPr>
            <a:cxnSpLocks/>
            <a:stCxn id="48133" idx="2"/>
            <a:endCxn id="48138" idx="0"/>
          </p:cNvCxnSpPr>
          <p:nvPr/>
        </p:nvCxnSpPr>
        <p:spPr>
          <a:xfrm>
            <a:off x="8397875" y="3084513"/>
            <a:ext cx="0" cy="4191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40" name="TextBox 16">
            <a:extLst>
              <a:ext uri="{FF2B5EF4-FFF2-40B4-BE49-F238E27FC236}">
                <a16:creationId xmlns:a16="http://schemas.microsoft.com/office/drawing/2014/main" id="{B1C989FF-B698-A14F-BEEE-7006880EF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8138" y="4848226"/>
            <a:ext cx="3505200" cy="64611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No biliary obstruction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(Hepatic disease)</a:t>
            </a:r>
          </a:p>
        </p:txBody>
      </p:sp>
      <p:sp>
        <p:nvSpPr>
          <p:cNvPr id="48141" name="TextBox 18">
            <a:extLst>
              <a:ext uri="{FF2B5EF4-FFF2-40B4-BE49-F238E27FC236}">
                <a16:creationId xmlns:a16="http://schemas.microsoft.com/office/drawing/2014/main" id="{7FDF6CFB-E2EB-2640-9145-05980CC08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4848226"/>
            <a:ext cx="3505200" cy="64611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Biliary obstruction </a:t>
            </a:r>
            <a:b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(Biliary disease)</a:t>
            </a:r>
          </a:p>
        </p:txBody>
      </p: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41F19706-2464-456A-8AF5-5079116F1F38}"/>
              </a:ext>
            </a:extLst>
          </p:cNvPr>
          <p:cNvCxnSpPr>
            <a:cxnSpLocks/>
            <a:stCxn id="48138" idx="2"/>
            <a:endCxn id="48140" idx="0"/>
          </p:cNvCxnSpPr>
          <p:nvPr/>
        </p:nvCxnSpPr>
        <p:spPr>
          <a:xfrm rot="5400000">
            <a:off x="6026945" y="2477295"/>
            <a:ext cx="974725" cy="3767137"/>
          </a:xfrm>
          <a:prstGeom prst="bentConnector3">
            <a:avLst>
              <a:gd name="adj1" fmla="val 50000"/>
            </a:avLst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>
            <a:extLst>
              <a:ext uri="{FF2B5EF4-FFF2-40B4-BE49-F238E27FC236}">
                <a16:creationId xmlns:a16="http://schemas.microsoft.com/office/drawing/2014/main" id="{A341E5C8-CAB6-400C-90BC-153438185D92}"/>
              </a:ext>
            </a:extLst>
          </p:cNvPr>
          <p:cNvCxnSpPr>
            <a:cxnSpLocks/>
            <a:stCxn id="48138" idx="2"/>
            <a:endCxn id="48141" idx="0"/>
          </p:cNvCxnSpPr>
          <p:nvPr/>
        </p:nvCxnSpPr>
        <p:spPr>
          <a:xfrm rot="16200000" flipH="1">
            <a:off x="8093076" y="4178301"/>
            <a:ext cx="974725" cy="365125"/>
          </a:xfrm>
          <a:prstGeom prst="bentConnector3">
            <a:avLst>
              <a:gd name="adj1" fmla="val 50000"/>
            </a:avLst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44" name="TextBox 13">
            <a:extLst>
              <a:ext uri="{FF2B5EF4-FFF2-40B4-BE49-F238E27FC236}">
                <a16:creationId xmlns:a16="http://schemas.microsoft.com/office/drawing/2014/main" id="{76A9103E-05F2-AB48-B92E-4F3BB0469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9600" y="4191000"/>
            <a:ext cx="1651000" cy="36988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Ultrasound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2B9BB68-AD2B-5740-89B4-2CDC2AECB4A2}"/>
              </a:ext>
            </a:extLst>
          </p:cNvPr>
          <p:cNvSpPr txBox="1">
            <a:spLocks/>
          </p:cNvSpPr>
          <p:nvPr/>
        </p:nvSpPr>
        <p:spPr>
          <a:xfrm>
            <a:off x="1178560" y="365125"/>
            <a:ext cx="10515600" cy="930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800" dirty="0" smtClean="0">
                <a:latin typeface="+mn-lt"/>
              </a:rPr>
              <a:t>Approach to high bilirubin (jaundice)</a:t>
            </a:r>
            <a:endParaRPr lang="en-US" altLang="en-US" sz="2800" dirty="0">
              <a:latin typeface="+mn-lt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354D1D1-C705-4E46-ABA3-8435BEFACEF1}"/>
              </a:ext>
            </a:extLst>
          </p:cNvPr>
          <p:cNvSpPr/>
          <p:nvPr/>
        </p:nvSpPr>
        <p:spPr>
          <a:xfrm>
            <a:off x="1847850" y="1194435"/>
            <a:ext cx="762000" cy="609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400" b="1" dirty="0"/>
              <a:t>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53D2-6A6C-47A0-95FB-1CB47A8507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87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Box 24">
            <a:extLst>
              <a:ext uri="{FF2B5EF4-FFF2-40B4-BE49-F238E27FC236}">
                <a16:creationId xmlns:a16="http://schemas.microsoft.com/office/drawing/2014/main" id="{0FF1EE26-9077-964E-A4CE-396AB0E4B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501" y="5949951"/>
            <a:ext cx="3241675" cy="64611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Gall stone disease</a:t>
            </a:r>
            <a:b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Cancers 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B3B9D0E-68A9-4449-AB46-1A4C67418777}"/>
              </a:ext>
            </a:extLst>
          </p:cNvPr>
          <p:cNvCxnSpPr/>
          <p:nvPr/>
        </p:nvCxnSpPr>
        <p:spPr>
          <a:xfrm rot="5400000">
            <a:off x="8420894" y="5599906"/>
            <a:ext cx="68580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57" name="TextBox 27">
            <a:extLst>
              <a:ext uri="{FF2B5EF4-FFF2-40B4-BE49-F238E27FC236}">
                <a16:creationId xmlns:a16="http://schemas.microsoft.com/office/drawing/2014/main" id="{EADD3279-453D-3C46-9BE4-988CAAA58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050" y="5943600"/>
            <a:ext cx="1073150" cy="381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Mixed</a:t>
            </a:r>
          </a:p>
        </p:txBody>
      </p:sp>
      <p:sp>
        <p:nvSpPr>
          <p:cNvPr id="49158" name="TextBox 28">
            <a:extLst>
              <a:ext uri="{FF2B5EF4-FFF2-40B4-BE49-F238E27FC236}">
                <a16:creationId xmlns:a16="http://schemas.microsoft.com/office/drawing/2014/main" id="{C76C4C69-E94E-1E45-97A8-2456C5E27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943601"/>
            <a:ext cx="1511300" cy="64611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  <a:sym typeface="Symbol" pitchFamily="2" charset="2"/>
              </a:rPr>
              <a:t> </a:t>
            </a:r>
            <a:r>
              <a:rPr lang="en-US" altLang="en-US" sz="1800" b="1">
                <a:latin typeface="Arial" panose="020B0604020202020204" pitchFamily="34" charset="0"/>
              </a:rPr>
              <a:t>Alk phos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Cholestasis</a:t>
            </a:r>
          </a:p>
        </p:txBody>
      </p:sp>
      <p:sp>
        <p:nvSpPr>
          <p:cNvPr id="49159" name="TextBox 26">
            <a:extLst>
              <a:ext uri="{FF2B5EF4-FFF2-40B4-BE49-F238E27FC236}">
                <a16:creationId xmlns:a16="http://schemas.microsoft.com/office/drawing/2014/main" id="{74E6891F-B57B-2341-923D-61BC1033C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1" y="5943601"/>
            <a:ext cx="1611313" cy="64611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  <a:sym typeface="Symbol" pitchFamily="2" charset="2"/>
              </a:rPr>
              <a:t> </a:t>
            </a:r>
            <a:r>
              <a:rPr lang="en-US" altLang="en-US" sz="1800" b="1">
                <a:latin typeface="Arial" panose="020B0604020202020204" pitchFamily="34" charset="0"/>
              </a:rPr>
              <a:t>ALT/AST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Hepatitis</a:t>
            </a:r>
          </a:p>
        </p:txBody>
      </p:sp>
      <p:cxnSp>
        <p:nvCxnSpPr>
          <p:cNvPr id="33" name="Elbow Connector 32">
            <a:extLst>
              <a:ext uri="{FF2B5EF4-FFF2-40B4-BE49-F238E27FC236}">
                <a16:creationId xmlns:a16="http://schemas.microsoft.com/office/drawing/2014/main" id="{2B870541-9C1B-4063-A7E5-254A425A60DD}"/>
              </a:ext>
            </a:extLst>
          </p:cNvPr>
          <p:cNvCxnSpPr>
            <a:cxnSpLocks/>
            <a:stCxn id="49173" idx="2"/>
            <a:endCxn id="49159" idx="0"/>
          </p:cNvCxnSpPr>
          <p:nvPr/>
        </p:nvCxnSpPr>
        <p:spPr>
          <a:xfrm rot="5400000">
            <a:off x="3332163" y="4645025"/>
            <a:ext cx="449262" cy="2147888"/>
          </a:xfrm>
          <a:prstGeom prst="bentConnector3">
            <a:avLst>
              <a:gd name="adj1" fmla="val 50000"/>
            </a:avLst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>
            <a:extLst>
              <a:ext uri="{FF2B5EF4-FFF2-40B4-BE49-F238E27FC236}">
                <a16:creationId xmlns:a16="http://schemas.microsoft.com/office/drawing/2014/main" id="{336DAB03-6D73-4187-9A95-101204DBA2DD}"/>
              </a:ext>
            </a:extLst>
          </p:cNvPr>
          <p:cNvCxnSpPr>
            <a:cxnSpLocks/>
            <a:stCxn id="49173" idx="2"/>
            <a:endCxn id="49157" idx="0"/>
          </p:cNvCxnSpPr>
          <p:nvPr/>
        </p:nvCxnSpPr>
        <p:spPr>
          <a:xfrm rot="5400000">
            <a:off x="4146551" y="5459413"/>
            <a:ext cx="449262" cy="519113"/>
          </a:xfrm>
          <a:prstGeom prst="bentConnector3">
            <a:avLst>
              <a:gd name="adj1" fmla="val 50000"/>
            </a:avLst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>
            <a:extLst>
              <a:ext uri="{FF2B5EF4-FFF2-40B4-BE49-F238E27FC236}">
                <a16:creationId xmlns:a16="http://schemas.microsoft.com/office/drawing/2014/main" id="{F7882D27-6E4C-4800-8D45-513F78EA6E7E}"/>
              </a:ext>
            </a:extLst>
          </p:cNvPr>
          <p:cNvCxnSpPr>
            <a:cxnSpLocks/>
            <a:stCxn id="49173" idx="2"/>
            <a:endCxn id="49158" idx="0"/>
          </p:cNvCxnSpPr>
          <p:nvPr/>
        </p:nvCxnSpPr>
        <p:spPr>
          <a:xfrm rot="16200000" flipH="1">
            <a:off x="4868863" y="5256213"/>
            <a:ext cx="449262" cy="925512"/>
          </a:xfrm>
          <a:prstGeom prst="bentConnector3">
            <a:avLst>
              <a:gd name="adj1" fmla="val 50000"/>
            </a:avLst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64" name="TextBox 3">
            <a:extLst>
              <a:ext uri="{FF2B5EF4-FFF2-40B4-BE49-F238E27FC236}">
                <a16:creationId xmlns:a16="http://schemas.microsoft.com/office/drawing/2014/main" id="{81839E5B-22AB-D548-ABFE-4445B2BDD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295400"/>
            <a:ext cx="3505200" cy="36988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Elevated serum bilirubin </a:t>
            </a:r>
          </a:p>
        </p:txBody>
      </p:sp>
      <p:sp>
        <p:nvSpPr>
          <p:cNvPr id="49165" name="TextBox 4">
            <a:extLst>
              <a:ext uri="{FF2B5EF4-FFF2-40B4-BE49-F238E27FC236}">
                <a16:creationId xmlns:a16="http://schemas.microsoft.com/office/drawing/2014/main" id="{BCA9EC82-893E-944F-8687-FBF46C0D7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438401"/>
            <a:ext cx="3505200" cy="64611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Unconjugated</a:t>
            </a:r>
            <a:br>
              <a:rPr lang="en-US" altLang="en-US" sz="1800" b="1">
                <a:latin typeface="Arial" panose="020B0604020202020204" pitchFamily="34" charset="0"/>
              </a:rPr>
            </a:br>
            <a:r>
              <a:rPr lang="en-US" altLang="en-US" sz="1800" b="1">
                <a:latin typeface="Arial" panose="020B0604020202020204" pitchFamily="34" charset="0"/>
              </a:rPr>
              <a:t>(&lt;20% conjugated)</a:t>
            </a:r>
          </a:p>
        </p:txBody>
      </p:sp>
      <p:sp>
        <p:nvSpPr>
          <p:cNvPr id="49166" name="TextBox 5">
            <a:extLst>
              <a:ext uri="{FF2B5EF4-FFF2-40B4-BE49-F238E27FC236}">
                <a16:creationId xmlns:a16="http://schemas.microsoft.com/office/drawing/2014/main" id="{BD058791-3612-2E4D-9CEB-4418F17BD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5275" y="2438401"/>
            <a:ext cx="3505200" cy="64611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Conjugated </a:t>
            </a:r>
            <a:br>
              <a:rPr lang="en-US" altLang="en-US" sz="1800" b="1">
                <a:latin typeface="Arial" panose="020B0604020202020204" pitchFamily="34" charset="0"/>
              </a:rPr>
            </a:br>
            <a:r>
              <a:rPr lang="en-US" altLang="en-US" sz="1800" b="1">
                <a:latin typeface="Arial" panose="020B0604020202020204" pitchFamily="34" charset="0"/>
              </a:rPr>
              <a:t>(&gt;50% conjugated)</a:t>
            </a:r>
          </a:p>
        </p:txBody>
      </p:sp>
      <p:cxnSp>
        <p:nvCxnSpPr>
          <p:cNvPr id="31" name="Elbow Connector 6">
            <a:extLst>
              <a:ext uri="{FF2B5EF4-FFF2-40B4-BE49-F238E27FC236}">
                <a16:creationId xmlns:a16="http://schemas.microsoft.com/office/drawing/2014/main" id="{B081ACCB-2B06-4121-AF05-F9875C668E39}"/>
              </a:ext>
            </a:extLst>
          </p:cNvPr>
          <p:cNvCxnSpPr>
            <a:stCxn id="49164" idx="2"/>
            <a:endCxn id="49165" idx="0"/>
          </p:cNvCxnSpPr>
          <p:nvPr/>
        </p:nvCxnSpPr>
        <p:spPr>
          <a:xfrm rot="5400000">
            <a:off x="4452144" y="946944"/>
            <a:ext cx="773112" cy="2209800"/>
          </a:xfrm>
          <a:prstGeom prst="bentConnector3">
            <a:avLst>
              <a:gd name="adj1" fmla="val 50000"/>
            </a:avLst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7">
            <a:extLst>
              <a:ext uri="{FF2B5EF4-FFF2-40B4-BE49-F238E27FC236}">
                <a16:creationId xmlns:a16="http://schemas.microsoft.com/office/drawing/2014/main" id="{D9E45BE6-A978-4B5F-8997-07BC16E1D379}"/>
              </a:ext>
            </a:extLst>
          </p:cNvPr>
          <p:cNvCxnSpPr>
            <a:cxnSpLocks/>
            <a:stCxn id="49164" idx="2"/>
            <a:endCxn id="49166" idx="0"/>
          </p:cNvCxnSpPr>
          <p:nvPr/>
        </p:nvCxnSpPr>
        <p:spPr>
          <a:xfrm rot="16200000" flipH="1">
            <a:off x="6784182" y="824707"/>
            <a:ext cx="773112" cy="2454275"/>
          </a:xfrm>
          <a:prstGeom prst="bentConnector3">
            <a:avLst>
              <a:gd name="adj1" fmla="val 50000"/>
            </a:avLst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69" name="TextBox 9">
            <a:extLst>
              <a:ext uri="{FF2B5EF4-FFF2-40B4-BE49-F238E27FC236}">
                <a16:creationId xmlns:a16="http://schemas.microsoft.com/office/drawing/2014/main" id="{D9772136-444D-FD42-AA7B-571DB0716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505200"/>
            <a:ext cx="3505200" cy="381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Hemolysis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4557D38-C55D-48AD-96DD-A83E928407E0}"/>
              </a:ext>
            </a:extLst>
          </p:cNvPr>
          <p:cNvCxnSpPr>
            <a:stCxn id="49165" idx="2"/>
            <a:endCxn id="49169" idx="0"/>
          </p:cNvCxnSpPr>
          <p:nvPr/>
        </p:nvCxnSpPr>
        <p:spPr>
          <a:xfrm>
            <a:off x="3733800" y="3084514"/>
            <a:ext cx="0" cy="420687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71" name="TextBox 14">
            <a:extLst>
              <a:ext uri="{FF2B5EF4-FFF2-40B4-BE49-F238E27FC236}">
                <a16:creationId xmlns:a16="http://schemas.microsoft.com/office/drawing/2014/main" id="{DE5F8041-A4A4-6C4A-921D-FC7B18B12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5275" y="3503614"/>
            <a:ext cx="3505200" cy="36988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Disease of Liver or Biliary tree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E4CA779-99C3-49E7-BBF3-48D0FB14C004}"/>
              </a:ext>
            </a:extLst>
          </p:cNvPr>
          <p:cNvCxnSpPr>
            <a:cxnSpLocks/>
            <a:stCxn id="49166" idx="2"/>
            <a:endCxn id="49171" idx="0"/>
          </p:cNvCxnSpPr>
          <p:nvPr/>
        </p:nvCxnSpPr>
        <p:spPr>
          <a:xfrm>
            <a:off x="8397875" y="3084513"/>
            <a:ext cx="0" cy="4191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73" name="TextBox 16">
            <a:extLst>
              <a:ext uri="{FF2B5EF4-FFF2-40B4-BE49-F238E27FC236}">
                <a16:creationId xmlns:a16="http://schemas.microsoft.com/office/drawing/2014/main" id="{E37D8BC1-FF84-054E-8EF6-DBF1B1311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8138" y="4848226"/>
            <a:ext cx="3505200" cy="64611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No biliary obstruction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(Hepatic disease)</a:t>
            </a:r>
          </a:p>
        </p:txBody>
      </p:sp>
      <p:sp>
        <p:nvSpPr>
          <p:cNvPr id="49174" name="TextBox 18">
            <a:extLst>
              <a:ext uri="{FF2B5EF4-FFF2-40B4-BE49-F238E27FC236}">
                <a16:creationId xmlns:a16="http://schemas.microsoft.com/office/drawing/2014/main" id="{1FE99270-E760-7041-8076-46519075A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4848226"/>
            <a:ext cx="3505200" cy="64611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Biliary obstruction </a:t>
            </a:r>
            <a:b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(Biliary disease)</a:t>
            </a:r>
          </a:p>
        </p:txBody>
      </p:sp>
      <p:cxnSp>
        <p:nvCxnSpPr>
          <p:cNvPr id="42" name="Elbow Connector 21">
            <a:extLst>
              <a:ext uri="{FF2B5EF4-FFF2-40B4-BE49-F238E27FC236}">
                <a16:creationId xmlns:a16="http://schemas.microsoft.com/office/drawing/2014/main" id="{53F1010A-3B7A-4805-BF62-C43C1B9CFD91}"/>
              </a:ext>
            </a:extLst>
          </p:cNvPr>
          <p:cNvCxnSpPr>
            <a:cxnSpLocks/>
            <a:stCxn id="49171" idx="2"/>
            <a:endCxn id="49173" idx="0"/>
          </p:cNvCxnSpPr>
          <p:nvPr/>
        </p:nvCxnSpPr>
        <p:spPr>
          <a:xfrm rot="5400000">
            <a:off x="6026945" y="2477295"/>
            <a:ext cx="974725" cy="3767137"/>
          </a:xfrm>
          <a:prstGeom prst="bentConnector3">
            <a:avLst>
              <a:gd name="adj1" fmla="val 50000"/>
            </a:avLst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23">
            <a:extLst>
              <a:ext uri="{FF2B5EF4-FFF2-40B4-BE49-F238E27FC236}">
                <a16:creationId xmlns:a16="http://schemas.microsoft.com/office/drawing/2014/main" id="{0D530E69-5953-442C-9A1F-83F42B3AF625}"/>
              </a:ext>
            </a:extLst>
          </p:cNvPr>
          <p:cNvCxnSpPr>
            <a:cxnSpLocks/>
            <a:stCxn id="49171" idx="2"/>
            <a:endCxn id="49174" idx="0"/>
          </p:cNvCxnSpPr>
          <p:nvPr/>
        </p:nvCxnSpPr>
        <p:spPr>
          <a:xfrm rot="16200000" flipH="1">
            <a:off x="8093076" y="4178301"/>
            <a:ext cx="974725" cy="365125"/>
          </a:xfrm>
          <a:prstGeom prst="bentConnector3">
            <a:avLst>
              <a:gd name="adj1" fmla="val 50000"/>
            </a:avLst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77" name="TextBox 13">
            <a:extLst>
              <a:ext uri="{FF2B5EF4-FFF2-40B4-BE49-F238E27FC236}">
                <a16:creationId xmlns:a16="http://schemas.microsoft.com/office/drawing/2014/main" id="{00674191-AFB8-8442-82B8-943A95039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9600" y="4191000"/>
            <a:ext cx="1651000" cy="36988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Ultrasound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B2B9BB68-AD2B-5740-89B4-2CDC2AECB4A2}"/>
              </a:ext>
            </a:extLst>
          </p:cNvPr>
          <p:cNvSpPr txBox="1">
            <a:spLocks/>
          </p:cNvSpPr>
          <p:nvPr/>
        </p:nvSpPr>
        <p:spPr>
          <a:xfrm>
            <a:off x="1178560" y="365125"/>
            <a:ext cx="10515600" cy="930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800" dirty="0" smtClean="0">
                <a:latin typeface="+mn-lt"/>
              </a:rPr>
              <a:t>Approach to high bilirubin (jaundice)</a:t>
            </a:r>
            <a:endParaRPr lang="en-US" altLang="en-US" sz="2800" dirty="0">
              <a:latin typeface="+mn-lt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354D1D1-C705-4E46-ABA3-8435BEFACEF1}"/>
              </a:ext>
            </a:extLst>
          </p:cNvPr>
          <p:cNvSpPr/>
          <p:nvPr/>
        </p:nvSpPr>
        <p:spPr>
          <a:xfrm>
            <a:off x="1847850" y="1194435"/>
            <a:ext cx="762000" cy="609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400" b="1" dirty="0"/>
              <a:t>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53D2-6A6C-47A0-95FB-1CB47A8507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80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id="{FF71F658-192C-AF45-83EA-6DD1B21D9F9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19200" y="417513"/>
            <a:ext cx="5669280" cy="522287"/>
          </a:xfrm>
        </p:spPr>
        <p:txBody>
          <a:bodyPr>
            <a:normAutofit/>
          </a:bodyPr>
          <a:lstStyle/>
          <a:p>
            <a:r>
              <a:rPr lang="en-US" altLang="en-US" sz="2800" dirty="0">
                <a:latin typeface="+mn-lt"/>
              </a:rPr>
              <a:t>Approach to enzyme elevation</a:t>
            </a:r>
          </a:p>
        </p:txBody>
      </p:sp>
      <p:sp>
        <p:nvSpPr>
          <p:cNvPr id="50179" name="TextBox 4">
            <a:extLst>
              <a:ext uri="{FF2B5EF4-FFF2-40B4-BE49-F238E27FC236}">
                <a16:creationId xmlns:a16="http://schemas.microsoft.com/office/drawing/2014/main" id="{D73D9DDD-C1CF-2047-8A82-3196875D5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939800"/>
            <a:ext cx="3505200" cy="381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Persistent</a:t>
            </a:r>
            <a:r>
              <a:rPr lang="en-US" altLang="en-US" sz="1800" b="1">
                <a:latin typeface="Arial" panose="020B0604020202020204" pitchFamily="34" charset="0"/>
              </a:rPr>
              <a:t> enzyme elevation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8673F2D-290C-43B1-89A9-C25EE9D73505}"/>
              </a:ext>
            </a:extLst>
          </p:cNvPr>
          <p:cNvSpPr/>
          <p:nvPr/>
        </p:nvSpPr>
        <p:spPr>
          <a:xfrm>
            <a:off x="1919288" y="985838"/>
            <a:ext cx="762000" cy="609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400" b="1" dirty="0"/>
              <a:t>2</a:t>
            </a:r>
          </a:p>
        </p:txBody>
      </p:sp>
      <p:pic>
        <p:nvPicPr>
          <p:cNvPr id="10242" name="Picture 2" descr="https://nursepractitionersfl.com/wp-content/uploads/2021/03/elevated-liver-enzym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842" y="2245360"/>
            <a:ext cx="6881673" cy="33124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53D2-6A6C-47A0-95FB-1CB47A8507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54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Box 4">
            <a:extLst>
              <a:ext uri="{FF2B5EF4-FFF2-40B4-BE49-F238E27FC236}">
                <a16:creationId xmlns:a16="http://schemas.microsoft.com/office/drawing/2014/main" id="{85D75DF3-7969-FF44-941B-503F8ABDF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929640"/>
            <a:ext cx="3505200" cy="381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Persistent</a:t>
            </a:r>
            <a:r>
              <a:rPr lang="en-US" altLang="en-US" sz="1800" b="1">
                <a:latin typeface="Arial" panose="020B0604020202020204" pitchFamily="34" charset="0"/>
              </a:rPr>
              <a:t> enzyme elevation</a:t>
            </a:r>
          </a:p>
        </p:txBody>
      </p:sp>
      <p:sp>
        <p:nvSpPr>
          <p:cNvPr id="51204" name="TextBox 5">
            <a:extLst>
              <a:ext uri="{FF2B5EF4-FFF2-40B4-BE49-F238E27FC236}">
                <a16:creationId xmlns:a16="http://schemas.microsoft.com/office/drawing/2014/main" id="{39EB1E85-0633-DC42-B92D-C8781D556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996441"/>
            <a:ext cx="1905000" cy="64611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High </a:t>
            </a:r>
            <a:br>
              <a:rPr lang="en-US" altLang="en-US" sz="1800" b="1">
                <a:latin typeface="Arial" panose="020B0604020202020204" pitchFamily="34" charset="0"/>
              </a:rPr>
            </a:br>
            <a:r>
              <a:rPr lang="en-US" altLang="en-US" sz="1800" b="1">
                <a:latin typeface="Arial" panose="020B0604020202020204" pitchFamily="34" charset="0"/>
              </a:rPr>
              <a:t>ALT/AST</a:t>
            </a:r>
          </a:p>
        </p:txBody>
      </p:sp>
      <p:sp>
        <p:nvSpPr>
          <p:cNvPr id="51205" name="TextBox 6">
            <a:extLst>
              <a:ext uri="{FF2B5EF4-FFF2-40B4-BE49-F238E27FC236}">
                <a16:creationId xmlns:a16="http://schemas.microsoft.com/office/drawing/2014/main" id="{A6EC0FE4-60B4-CF45-894E-B8FD0072C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996441"/>
            <a:ext cx="3124200" cy="64611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High (&gt;2.0 x ULN)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alkaline phosphatase</a:t>
            </a:r>
          </a:p>
        </p:txBody>
      </p:sp>
      <p:cxnSp>
        <p:nvCxnSpPr>
          <p:cNvPr id="36" name="Elbow Connector 35">
            <a:extLst>
              <a:ext uri="{FF2B5EF4-FFF2-40B4-BE49-F238E27FC236}">
                <a16:creationId xmlns:a16="http://schemas.microsoft.com/office/drawing/2014/main" id="{C1ADB2B3-EED8-483E-87F1-58E1A89F9D82}"/>
              </a:ext>
            </a:extLst>
          </p:cNvPr>
          <p:cNvCxnSpPr>
            <a:stCxn id="51203" idx="2"/>
            <a:endCxn id="51204" idx="0"/>
          </p:cNvCxnSpPr>
          <p:nvPr/>
        </p:nvCxnSpPr>
        <p:spPr>
          <a:xfrm rot="5400000">
            <a:off x="4591050" y="643890"/>
            <a:ext cx="685800" cy="2019300"/>
          </a:xfrm>
          <a:prstGeom prst="bentConnector3">
            <a:avLst>
              <a:gd name="adj1" fmla="val 50000"/>
            </a:avLst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>
            <a:extLst>
              <a:ext uri="{FF2B5EF4-FFF2-40B4-BE49-F238E27FC236}">
                <a16:creationId xmlns:a16="http://schemas.microsoft.com/office/drawing/2014/main" id="{C468535C-99C3-4239-AB94-1BD79CD000B9}"/>
              </a:ext>
            </a:extLst>
          </p:cNvPr>
          <p:cNvCxnSpPr>
            <a:stCxn id="51203" idx="2"/>
            <a:endCxn id="51205" idx="0"/>
          </p:cNvCxnSpPr>
          <p:nvPr/>
        </p:nvCxnSpPr>
        <p:spPr>
          <a:xfrm rot="16200000" flipH="1">
            <a:off x="6762750" y="491490"/>
            <a:ext cx="685800" cy="2324100"/>
          </a:xfrm>
          <a:prstGeom prst="bentConnector3">
            <a:avLst>
              <a:gd name="adj1" fmla="val 50000"/>
            </a:avLst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FF71F658-192C-AF45-83EA-6DD1B21D9F98}"/>
              </a:ext>
            </a:extLst>
          </p:cNvPr>
          <p:cNvSpPr txBox="1">
            <a:spLocks/>
          </p:cNvSpPr>
          <p:nvPr/>
        </p:nvSpPr>
        <p:spPr>
          <a:xfrm>
            <a:off x="1219200" y="407353"/>
            <a:ext cx="5669280" cy="522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800" smtClean="0">
                <a:latin typeface="+mn-lt"/>
              </a:rPr>
              <a:t>Approach to enzyme elevation</a:t>
            </a:r>
            <a:endParaRPr lang="en-US" altLang="en-US" sz="2800" dirty="0">
              <a:latin typeface="+mn-lt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8673F2D-290C-43B1-89A9-C25EE9D73505}"/>
              </a:ext>
            </a:extLst>
          </p:cNvPr>
          <p:cNvSpPr/>
          <p:nvPr/>
        </p:nvSpPr>
        <p:spPr>
          <a:xfrm>
            <a:off x="1919288" y="975678"/>
            <a:ext cx="762000" cy="609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400" b="1" dirty="0"/>
              <a:t>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53D2-6A6C-47A0-95FB-1CB47A8507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08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extBox 4">
            <a:extLst>
              <a:ext uri="{FF2B5EF4-FFF2-40B4-BE49-F238E27FC236}">
                <a16:creationId xmlns:a16="http://schemas.microsoft.com/office/drawing/2014/main" id="{A2486C85-77DD-AB4B-AC00-21A1FE5E6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939800"/>
            <a:ext cx="3505200" cy="381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Persistent</a:t>
            </a:r>
            <a:r>
              <a:rPr lang="en-US" altLang="en-US" sz="1800" b="1">
                <a:latin typeface="Arial" panose="020B0604020202020204" pitchFamily="34" charset="0"/>
              </a:rPr>
              <a:t> enzyme elevation</a:t>
            </a:r>
          </a:p>
        </p:txBody>
      </p:sp>
      <p:sp>
        <p:nvSpPr>
          <p:cNvPr id="52228" name="TextBox 5">
            <a:extLst>
              <a:ext uri="{FF2B5EF4-FFF2-40B4-BE49-F238E27FC236}">
                <a16:creationId xmlns:a16="http://schemas.microsoft.com/office/drawing/2014/main" id="{D7BC14DA-7F1A-BE47-AAC4-D58F5E1F1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2006601"/>
            <a:ext cx="1905000" cy="64611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High </a:t>
            </a:r>
            <a:br>
              <a:rPr lang="en-US" altLang="en-US" sz="1800" b="1">
                <a:latin typeface="Arial" panose="020B0604020202020204" pitchFamily="34" charset="0"/>
              </a:rPr>
            </a:br>
            <a:r>
              <a:rPr lang="en-US" altLang="en-US" sz="1800" b="1">
                <a:latin typeface="Arial" panose="020B0604020202020204" pitchFamily="34" charset="0"/>
              </a:rPr>
              <a:t>ALT/AST</a:t>
            </a:r>
          </a:p>
        </p:txBody>
      </p:sp>
      <p:sp>
        <p:nvSpPr>
          <p:cNvPr id="52229" name="TextBox 6">
            <a:extLst>
              <a:ext uri="{FF2B5EF4-FFF2-40B4-BE49-F238E27FC236}">
                <a16:creationId xmlns:a16="http://schemas.microsoft.com/office/drawing/2014/main" id="{DAAE309C-3263-5B40-9DAB-6906C30F2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006601"/>
            <a:ext cx="3124200" cy="64611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High (&gt;2.0 x ULN)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alkaline phosphatase</a:t>
            </a:r>
          </a:p>
        </p:txBody>
      </p:sp>
      <p:cxnSp>
        <p:nvCxnSpPr>
          <p:cNvPr id="36" name="Elbow Connector 35">
            <a:extLst>
              <a:ext uri="{FF2B5EF4-FFF2-40B4-BE49-F238E27FC236}">
                <a16:creationId xmlns:a16="http://schemas.microsoft.com/office/drawing/2014/main" id="{C1ADB2B3-EED8-483E-87F1-58E1A89F9D82}"/>
              </a:ext>
            </a:extLst>
          </p:cNvPr>
          <p:cNvCxnSpPr>
            <a:stCxn id="52227" idx="2"/>
            <a:endCxn id="52228" idx="0"/>
          </p:cNvCxnSpPr>
          <p:nvPr/>
        </p:nvCxnSpPr>
        <p:spPr>
          <a:xfrm rot="5400000">
            <a:off x="4591050" y="654050"/>
            <a:ext cx="685800" cy="2019300"/>
          </a:xfrm>
          <a:prstGeom prst="bentConnector3">
            <a:avLst>
              <a:gd name="adj1" fmla="val 50000"/>
            </a:avLst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>
            <a:extLst>
              <a:ext uri="{FF2B5EF4-FFF2-40B4-BE49-F238E27FC236}">
                <a16:creationId xmlns:a16="http://schemas.microsoft.com/office/drawing/2014/main" id="{C468535C-99C3-4239-AB94-1BD79CD000B9}"/>
              </a:ext>
            </a:extLst>
          </p:cNvPr>
          <p:cNvCxnSpPr>
            <a:stCxn id="52227" idx="2"/>
            <a:endCxn id="52229" idx="0"/>
          </p:cNvCxnSpPr>
          <p:nvPr/>
        </p:nvCxnSpPr>
        <p:spPr>
          <a:xfrm rot="16200000" flipH="1">
            <a:off x="6762750" y="501650"/>
            <a:ext cx="685800" cy="2324100"/>
          </a:xfrm>
          <a:prstGeom prst="bentConnector3">
            <a:avLst>
              <a:gd name="adj1" fmla="val 50000"/>
            </a:avLst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2" name="TextBox 23">
            <a:extLst>
              <a:ext uri="{FF2B5EF4-FFF2-40B4-BE49-F238E27FC236}">
                <a16:creationId xmlns:a16="http://schemas.microsoft.com/office/drawing/2014/main" id="{BB63A835-8991-A84A-A6A6-BC8D47928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806826"/>
            <a:ext cx="2171700" cy="64611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Extrinsic cause: often reversible</a:t>
            </a:r>
          </a:p>
        </p:txBody>
      </p:sp>
      <p:sp>
        <p:nvSpPr>
          <p:cNvPr id="26633" name="TextBox 27">
            <a:extLst>
              <a:ext uri="{FF2B5EF4-FFF2-40B4-BE49-F238E27FC236}">
                <a16:creationId xmlns:a16="http://schemas.microsoft.com/office/drawing/2014/main" id="{FF590237-6380-EC4E-BB85-3505CB145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806825"/>
            <a:ext cx="1905000" cy="36988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Viral hepatitis</a:t>
            </a:r>
          </a:p>
        </p:txBody>
      </p:sp>
      <p:cxnSp>
        <p:nvCxnSpPr>
          <p:cNvPr id="33" name="Elbow Connector 32">
            <a:extLst>
              <a:ext uri="{FF2B5EF4-FFF2-40B4-BE49-F238E27FC236}">
                <a16:creationId xmlns:a16="http://schemas.microsoft.com/office/drawing/2014/main" id="{2BD5D2C8-BBE5-4503-850B-4EB663448785}"/>
              </a:ext>
            </a:extLst>
          </p:cNvPr>
          <p:cNvCxnSpPr>
            <a:cxnSpLocks/>
            <a:stCxn id="52228" idx="2"/>
            <a:endCxn id="26632" idx="0"/>
          </p:cNvCxnSpPr>
          <p:nvPr/>
        </p:nvCxnSpPr>
        <p:spPr>
          <a:xfrm rot="5400000">
            <a:off x="2804319" y="2686844"/>
            <a:ext cx="1154112" cy="1085850"/>
          </a:xfrm>
          <a:prstGeom prst="bentConnector3">
            <a:avLst>
              <a:gd name="adj1" fmla="val 50000"/>
            </a:avLst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>
            <a:extLst>
              <a:ext uri="{FF2B5EF4-FFF2-40B4-BE49-F238E27FC236}">
                <a16:creationId xmlns:a16="http://schemas.microsoft.com/office/drawing/2014/main" id="{6A2D3A43-24BC-43B6-AE46-838DC254597D}"/>
              </a:ext>
            </a:extLst>
          </p:cNvPr>
          <p:cNvCxnSpPr>
            <a:stCxn id="52228" idx="2"/>
            <a:endCxn id="26633" idx="0"/>
          </p:cNvCxnSpPr>
          <p:nvPr/>
        </p:nvCxnSpPr>
        <p:spPr>
          <a:xfrm rot="16200000" flipH="1">
            <a:off x="4261644" y="2315369"/>
            <a:ext cx="1154112" cy="1828800"/>
          </a:xfrm>
          <a:prstGeom prst="bentConnector3">
            <a:avLst>
              <a:gd name="adj1" fmla="val 50000"/>
            </a:avLst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6" name="TextBox 42">
            <a:extLst>
              <a:ext uri="{FF2B5EF4-FFF2-40B4-BE49-F238E27FC236}">
                <a16:creationId xmlns:a16="http://schemas.microsoft.com/office/drawing/2014/main" id="{820B54AB-2CD5-214B-9E20-ADD6BB21A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030789"/>
            <a:ext cx="2171700" cy="92233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Alcohol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Obesity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Hepatotoxic drug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9C86594-8E63-4FED-8D62-D29FAF45EF0E}"/>
              </a:ext>
            </a:extLst>
          </p:cNvPr>
          <p:cNvCxnSpPr>
            <a:cxnSpLocks/>
            <a:stCxn id="26632" idx="2"/>
            <a:endCxn id="26636" idx="0"/>
          </p:cNvCxnSpPr>
          <p:nvPr/>
        </p:nvCxnSpPr>
        <p:spPr>
          <a:xfrm>
            <a:off x="2838450" y="4452938"/>
            <a:ext cx="0" cy="57785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8" name="TextBox 45">
            <a:extLst>
              <a:ext uri="{FF2B5EF4-FFF2-40B4-BE49-F238E27FC236}">
                <a16:creationId xmlns:a16="http://schemas.microsoft.com/office/drawing/2014/main" id="{C72B44F8-0DD4-A64D-ADAB-846E0D661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0" y="5019675"/>
            <a:ext cx="2171700" cy="6477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Hepatitis B virus</a:t>
            </a:r>
            <a:br>
              <a:rPr lang="en-US" altLang="en-US" sz="1800" b="1">
                <a:latin typeface="Arial" panose="020B0604020202020204" pitchFamily="34" charset="0"/>
              </a:rPr>
            </a:br>
            <a:r>
              <a:rPr lang="en-US" altLang="en-US" sz="1800" b="1">
                <a:latin typeface="Arial" panose="020B0604020202020204" pitchFamily="34" charset="0"/>
              </a:rPr>
              <a:t>Hepatitis C virus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510136D-A8DA-4CAD-9D07-E4D41050933A}"/>
              </a:ext>
            </a:extLst>
          </p:cNvPr>
          <p:cNvCxnSpPr>
            <a:cxnSpLocks/>
            <a:stCxn id="26633" idx="2"/>
            <a:endCxn id="26638" idx="0"/>
          </p:cNvCxnSpPr>
          <p:nvPr/>
        </p:nvCxnSpPr>
        <p:spPr>
          <a:xfrm>
            <a:off x="5753100" y="4176713"/>
            <a:ext cx="0" cy="842962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7">
            <a:extLst>
              <a:ext uri="{FF2B5EF4-FFF2-40B4-BE49-F238E27FC236}">
                <a16:creationId xmlns:a16="http://schemas.microsoft.com/office/drawing/2014/main" id="{003C9CA2-6027-A04E-BE65-983BD60D6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806825"/>
            <a:ext cx="2147888" cy="36988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Intrinsic causes</a:t>
            </a:r>
          </a:p>
        </p:txBody>
      </p:sp>
      <p:sp>
        <p:nvSpPr>
          <p:cNvPr id="26" name="TextBox 45">
            <a:extLst>
              <a:ext uri="{FF2B5EF4-FFF2-40B4-BE49-F238E27FC236}">
                <a16:creationId xmlns:a16="http://schemas.microsoft.com/office/drawing/2014/main" id="{4E125565-29CB-D74F-9192-AB3EA5941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5030789"/>
            <a:ext cx="2147888" cy="92233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Autoimmune, genetic and other diseases</a:t>
            </a:r>
          </a:p>
        </p:txBody>
      </p:sp>
      <p:cxnSp>
        <p:nvCxnSpPr>
          <p:cNvPr id="34" name="Elbow Connector 36">
            <a:extLst>
              <a:ext uri="{FF2B5EF4-FFF2-40B4-BE49-F238E27FC236}">
                <a16:creationId xmlns:a16="http://schemas.microsoft.com/office/drawing/2014/main" id="{43CF7DB3-C665-488E-87AC-17A018F6E598}"/>
              </a:ext>
            </a:extLst>
          </p:cNvPr>
          <p:cNvCxnSpPr>
            <a:cxnSpLocks/>
            <a:stCxn id="52228" idx="2"/>
            <a:endCxn id="25" idx="0"/>
          </p:cNvCxnSpPr>
          <p:nvPr/>
        </p:nvCxnSpPr>
        <p:spPr>
          <a:xfrm rot="16200000" flipH="1">
            <a:off x="5732463" y="844550"/>
            <a:ext cx="1154112" cy="4770438"/>
          </a:xfrm>
          <a:prstGeom prst="bentConnector3">
            <a:avLst>
              <a:gd name="adj1" fmla="val 50000"/>
            </a:avLst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EA60D7C-FDFA-4570-83C5-AD902CF3C204}"/>
              </a:ext>
            </a:extLst>
          </p:cNvPr>
          <p:cNvCxnSpPr>
            <a:cxnSpLocks/>
            <a:stCxn id="25" idx="2"/>
            <a:endCxn id="26" idx="0"/>
          </p:cNvCxnSpPr>
          <p:nvPr/>
        </p:nvCxnSpPr>
        <p:spPr>
          <a:xfrm>
            <a:off x="8694738" y="4176714"/>
            <a:ext cx="0" cy="854075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FF71F658-192C-AF45-83EA-6DD1B21D9F98}"/>
              </a:ext>
            </a:extLst>
          </p:cNvPr>
          <p:cNvSpPr txBox="1">
            <a:spLocks/>
          </p:cNvSpPr>
          <p:nvPr/>
        </p:nvSpPr>
        <p:spPr>
          <a:xfrm>
            <a:off x="1219200" y="417513"/>
            <a:ext cx="5669280" cy="522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800" smtClean="0">
                <a:latin typeface="+mn-lt"/>
              </a:rPr>
              <a:t>Approach to enzyme elevation</a:t>
            </a:r>
            <a:endParaRPr lang="en-US" altLang="en-US" sz="2800" dirty="0">
              <a:latin typeface="+mn-lt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8673F2D-290C-43B1-89A9-C25EE9D73505}"/>
              </a:ext>
            </a:extLst>
          </p:cNvPr>
          <p:cNvSpPr/>
          <p:nvPr/>
        </p:nvSpPr>
        <p:spPr>
          <a:xfrm>
            <a:off x="1919288" y="985838"/>
            <a:ext cx="762000" cy="609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400" b="1" dirty="0"/>
              <a:t>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53D2-6A6C-47A0-95FB-1CB47A8507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8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2" grpId="0" animBg="1"/>
      <p:bldP spid="26633" grpId="0" animBg="1"/>
      <p:bldP spid="26636" grpId="0" animBg="1"/>
      <p:bldP spid="26638" grpId="0" animBg="1"/>
      <p:bldP spid="25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Box 4">
            <a:extLst>
              <a:ext uri="{FF2B5EF4-FFF2-40B4-BE49-F238E27FC236}">
                <a16:creationId xmlns:a16="http://schemas.microsoft.com/office/drawing/2014/main" id="{0CB84F9E-E74B-4F46-B415-9671DFAC2FE7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2895600" y="1268760"/>
            <a:ext cx="6400800" cy="73152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IN">
                <a:noFill/>
              </a:rPr>
              <a:t> </a:t>
            </a:r>
          </a:p>
        </p:txBody>
      </p:sp>
      <p:sp>
        <p:nvSpPr>
          <p:cNvPr id="53252" name="TextBox 5">
            <a:extLst>
              <a:ext uri="{FF2B5EF4-FFF2-40B4-BE49-F238E27FC236}">
                <a16:creationId xmlns:a16="http://schemas.microsoft.com/office/drawing/2014/main" id="{AC4ECD0D-1ED6-4A46-8030-9FDFF8276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641601"/>
            <a:ext cx="1371600" cy="36988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&gt;5</a:t>
            </a:r>
          </a:p>
        </p:txBody>
      </p:sp>
      <p:sp>
        <p:nvSpPr>
          <p:cNvPr id="53253" name="TextBox 6">
            <a:extLst>
              <a:ext uri="{FF2B5EF4-FFF2-40B4-BE49-F238E27FC236}">
                <a16:creationId xmlns:a16="http://schemas.microsoft.com/office/drawing/2014/main" id="{7B887654-AA2B-7C49-9A3A-1DA86997D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2641601"/>
            <a:ext cx="1371600" cy="36988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&lt;2</a:t>
            </a:r>
          </a:p>
        </p:txBody>
      </p:sp>
      <p:cxnSp>
        <p:nvCxnSpPr>
          <p:cNvPr id="36" name="Elbow Connector 35">
            <a:extLst>
              <a:ext uri="{FF2B5EF4-FFF2-40B4-BE49-F238E27FC236}">
                <a16:creationId xmlns:a16="http://schemas.microsoft.com/office/drawing/2014/main" id="{C1ADB2B3-EED8-483E-87F1-58E1A89F9D82}"/>
              </a:ext>
            </a:extLst>
          </p:cNvPr>
          <p:cNvCxnSpPr>
            <a:cxnSpLocks/>
            <a:endCxn id="53252" idx="0"/>
          </p:cNvCxnSpPr>
          <p:nvPr/>
        </p:nvCxnSpPr>
        <p:spPr>
          <a:xfrm rot="5400000">
            <a:off x="4410869" y="956469"/>
            <a:ext cx="627063" cy="2743200"/>
          </a:xfrm>
          <a:prstGeom prst="bentConnector3">
            <a:avLst>
              <a:gd name="adj1" fmla="val 50000"/>
            </a:avLst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>
            <a:extLst>
              <a:ext uri="{FF2B5EF4-FFF2-40B4-BE49-F238E27FC236}">
                <a16:creationId xmlns:a16="http://schemas.microsoft.com/office/drawing/2014/main" id="{C468535C-99C3-4239-AB94-1BD79CD000B9}"/>
              </a:ext>
            </a:extLst>
          </p:cNvPr>
          <p:cNvCxnSpPr>
            <a:cxnSpLocks/>
            <a:endCxn id="53253" idx="0"/>
          </p:cNvCxnSpPr>
          <p:nvPr/>
        </p:nvCxnSpPr>
        <p:spPr>
          <a:xfrm rot="5400000">
            <a:off x="5782469" y="2328069"/>
            <a:ext cx="627063" cy="12700"/>
          </a:xfrm>
          <a:prstGeom prst="bentConnector3">
            <a:avLst>
              <a:gd name="adj1" fmla="val 50000"/>
            </a:avLst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57" name="TextBox 6">
            <a:extLst>
              <a:ext uri="{FF2B5EF4-FFF2-40B4-BE49-F238E27FC236}">
                <a16:creationId xmlns:a16="http://schemas.microsoft.com/office/drawing/2014/main" id="{37B44916-940D-D847-BECF-290301544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2641601"/>
            <a:ext cx="1371600" cy="36988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&lt;2</a:t>
            </a:r>
          </a:p>
        </p:txBody>
      </p:sp>
      <p:cxnSp>
        <p:nvCxnSpPr>
          <p:cNvPr id="22" name="Elbow Connector 35">
            <a:extLst>
              <a:ext uri="{FF2B5EF4-FFF2-40B4-BE49-F238E27FC236}">
                <a16:creationId xmlns:a16="http://schemas.microsoft.com/office/drawing/2014/main" id="{BDA506F1-0443-4506-B276-591A85994EA0}"/>
              </a:ext>
            </a:extLst>
          </p:cNvPr>
          <p:cNvCxnSpPr>
            <a:cxnSpLocks/>
            <a:endCxn id="53257" idx="0"/>
          </p:cNvCxnSpPr>
          <p:nvPr/>
        </p:nvCxnSpPr>
        <p:spPr>
          <a:xfrm rot="16200000" flipH="1">
            <a:off x="7154069" y="956469"/>
            <a:ext cx="627063" cy="2743200"/>
          </a:xfrm>
          <a:prstGeom prst="bentConnector3">
            <a:avLst>
              <a:gd name="adj1" fmla="val 50000"/>
            </a:avLst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C032BCC9-0D11-4DD5-B9E9-3C2142D382F9}"/>
              </a:ext>
            </a:extLst>
          </p:cNvPr>
          <p:cNvSpPr/>
          <p:nvPr/>
        </p:nvSpPr>
        <p:spPr>
          <a:xfrm>
            <a:off x="2209800" y="3840162"/>
            <a:ext cx="2286000" cy="731838"/>
          </a:xfrm>
          <a:custGeom>
            <a:avLst/>
            <a:gdLst>
              <a:gd name="connsiteX0" fmla="*/ 0 w 1893901"/>
              <a:gd name="connsiteY0" fmla="*/ 0 h 946950"/>
              <a:gd name="connsiteX1" fmla="*/ 1893901 w 1893901"/>
              <a:gd name="connsiteY1" fmla="*/ 0 h 946950"/>
              <a:gd name="connsiteX2" fmla="*/ 1893901 w 1893901"/>
              <a:gd name="connsiteY2" fmla="*/ 946950 h 946950"/>
              <a:gd name="connsiteX3" fmla="*/ 0 w 1893901"/>
              <a:gd name="connsiteY3" fmla="*/ 946950 h 946950"/>
              <a:gd name="connsiteX4" fmla="*/ 0 w 1893901"/>
              <a:gd name="connsiteY4" fmla="*/ 0 h 94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3901" h="946950">
                <a:moveTo>
                  <a:pt x="0" y="0"/>
                </a:moveTo>
                <a:lnTo>
                  <a:pt x="1893901" y="0"/>
                </a:lnTo>
                <a:lnTo>
                  <a:pt x="1893901" y="946950"/>
                </a:lnTo>
                <a:lnTo>
                  <a:pt x="0" y="94695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1430" tIns="11430" rIns="11430" bIns="11430" spcCol="1270" anchor="ctr"/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Hepatocellular 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injury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ACA7DBC7-93C7-4460-8BF7-2209ECC89B88}"/>
              </a:ext>
            </a:extLst>
          </p:cNvPr>
          <p:cNvSpPr/>
          <p:nvPr/>
        </p:nvSpPr>
        <p:spPr>
          <a:xfrm>
            <a:off x="2398714" y="4710113"/>
            <a:ext cx="1895475" cy="390525"/>
          </a:xfrm>
          <a:custGeom>
            <a:avLst/>
            <a:gdLst>
              <a:gd name="connsiteX0" fmla="*/ 0 w 1893901"/>
              <a:gd name="connsiteY0" fmla="*/ 0 h 946950"/>
              <a:gd name="connsiteX1" fmla="*/ 1893901 w 1893901"/>
              <a:gd name="connsiteY1" fmla="*/ 0 h 946950"/>
              <a:gd name="connsiteX2" fmla="*/ 1893901 w 1893901"/>
              <a:gd name="connsiteY2" fmla="*/ 946950 h 946950"/>
              <a:gd name="connsiteX3" fmla="*/ 0 w 1893901"/>
              <a:gd name="connsiteY3" fmla="*/ 946950 h 946950"/>
              <a:gd name="connsiteX4" fmla="*/ 0 w 1893901"/>
              <a:gd name="connsiteY4" fmla="*/ 0 h 94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3901" h="946950">
                <a:moveTo>
                  <a:pt x="0" y="0"/>
                </a:moveTo>
                <a:lnTo>
                  <a:pt x="1893901" y="0"/>
                </a:lnTo>
                <a:lnTo>
                  <a:pt x="1893901" y="946950"/>
                </a:lnTo>
                <a:lnTo>
                  <a:pt x="0" y="94695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1430" tIns="11430" rIns="11430" bIns="11430" spcCol="1270" anchor="ctr"/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Viral hepatitis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9A735AD-3C4D-45D2-B157-28C7DEFFEB2D}"/>
              </a:ext>
            </a:extLst>
          </p:cNvPr>
          <p:cNvSpPr/>
          <p:nvPr/>
        </p:nvSpPr>
        <p:spPr>
          <a:xfrm>
            <a:off x="4953000" y="3840162"/>
            <a:ext cx="2286000" cy="731838"/>
          </a:xfrm>
          <a:custGeom>
            <a:avLst/>
            <a:gdLst>
              <a:gd name="connsiteX0" fmla="*/ 0 w 1893901"/>
              <a:gd name="connsiteY0" fmla="*/ 0 h 946950"/>
              <a:gd name="connsiteX1" fmla="*/ 1893901 w 1893901"/>
              <a:gd name="connsiteY1" fmla="*/ 0 h 946950"/>
              <a:gd name="connsiteX2" fmla="*/ 1893901 w 1893901"/>
              <a:gd name="connsiteY2" fmla="*/ 946950 h 946950"/>
              <a:gd name="connsiteX3" fmla="*/ 0 w 1893901"/>
              <a:gd name="connsiteY3" fmla="*/ 946950 h 946950"/>
              <a:gd name="connsiteX4" fmla="*/ 0 w 1893901"/>
              <a:gd name="connsiteY4" fmla="*/ 0 h 94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3901" h="946950">
                <a:moveTo>
                  <a:pt x="0" y="0"/>
                </a:moveTo>
                <a:lnTo>
                  <a:pt x="1893901" y="0"/>
                </a:lnTo>
                <a:lnTo>
                  <a:pt x="1893901" y="946950"/>
                </a:lnTo>
                <a:lnTo>
                  <a:pt x="0" y="94695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1430" tIns="11430" rIns="11430" bIns="11430" spcCol="1270" anchor="ctr"/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Mixed pattern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DD2AD0AB-1DD0-45EE-9161-E8A5E6C920BE}"/>
              </a:ext>
            </a:extLst>
          </p:cNvPr>
          <p:cNvSpPr/>
          <p:nvPr/>
        </p:nvSpPr>
        <p:spPr>
          <a:xfrm>
            <a:off x="7696200" y="3840162"/>
            <a:ext cx="2286000" cy="731838"/>
          </a:xfrm>
          <a:custGeom>
            <a:avLst/>
            <a:gdLst>
              <a:gd name="connsiteX0" fmla="*/ 0 w 2144086"/>
              <a:gd name="connsiteY0" fmla="*/ 0 h 946950"/>
              <a:gd name="connsiteX1" fmla="*/ 2144086 w 2144086"/>
              <a:gd name="connsiteY1" fmla="*/ 0 h 946950"/>
              <a:gd name="connsiteX2" fmla="*/ 2144086 w 2144086"/>
              <a:gd name="connsiteY2" fmla="*/ 946950 h 946950"/>
              <a:gd name="connsiteX3" fmla="*/ 0 w 2144086"/>
              <a:gd name="connsiteY3" fmla="*/ 946950 h 946950"/>
              <a:gd name="connsiteX4" fmla="*/ 0 w 2144086"/>
              <a:gd name="connsiteY4" fmla="*/ 0 h 94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4086" h="946950">
                <a:moveTo>
                  <a:pt x="0" y="0"/>
                </a:moveTo>
                <a:lnTo>
                  <a:pt x="2144086" y="0"/>
                </a:lnTo>
                <a:lnTo>
                  <a:pt x="2144086" y="946950"/>
                </a:lnTo>
                <a:lnTo>
                  <a:pt x="0" y="94695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1430" tIns="11430" rIns="11430" bIns="11430" spcCol="1270" anchor="ctr"/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Cholestatic 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injury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9639051-0055-44DE-9A1E-E0FACA15810B}"/>
              </a:ext>
            </a:extLst>
          </p:cNvPr>
          <p:cNvSpPr txBox="1"/>
          <p:nvPr/>
        </p:nvSpPr>
        <p:spPr>
          <a:xfrm>
            <a:off x="1712913" y="5665789"/>
            <a:ext cx="3240087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IN" sz="1600" dirty="0">
                <a:latin typeface="+mj-lt"/>
              </a:rPr>
              <a:t>* = Upper limit of normal</a:t>
            </a:r>
          </a:p>
        </p:txBody>
      </p:sp>
      <p:cxnSp>
        <p:nvCxnSpPr>
          <p:cNvPr id="41" name="Elbow Connector 35">
            <a:extLst>
              <a:ext uri="{FF2B5EF4-FFF2-40B4-BE49-F238E27FC236}">
                <a16:creationId xmlns:a16="http://schemas.microsoft.com/office/drawing/2014/main" id="{26C513E5-591F-40B6-AD0D-15A9E248E33C}"/>
              </a:ext>
            </a:extLst>
          </p:cNvPr>
          <p:cNvCxnSpPr>
            <a:cxnSpLocks/>
            <a:stCxn id="53252" idx="2"/>
          </p:cNvCxnSpPr>
          <p:nvPr/>
        </p:nvCxnSpPr>
        <p:spPr>
          <a:xfrm rot="5400000">
            <a:off x="2914650" y="3443287"/>
            <a:ext cx="869950" cy="6350"/>
          </a:xfrm>
          <a:prstGeom prst="bentConnector3">
            <a:avLst>
              <a:gd name="adj1" fmla="val 50000"/>
            </a:avLst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35">
            <a:extLst>
              <a:ext uri="{FF2B5EF4-FFF2-40B4-BE49-F238E27FC236}">
                <a16:creationId xmlns:a16="http://schemas.microsoft.com/office/drawing/2014/main" id="{0D386FEB-DA1A-496E-ACF4-1F70B196BC34}"/>
              </a:ext>
            </a:extLst>
          </p:cNvPr>
          <p:cNvCxnSpPr>
            <a:cxnSpLocks/>
            <a:stCxn id="53253" idx="2"/>
          </p:cNvCxnSpPr>
          <p:nvPr/>
        </p:nvCxnSpPr>
        <p:spPr>
          <a:xfrm rot="16200000" flipH="1">
            <a:off x="5661025" y="3446462"/>
            <a:ext cx="876300" cy="6350"/>
          </a:xfrm>
          <a:prstGeom prst="bentConnector3">
            <a:avLst>
              <a:gd name="adj1" fmla="val 50000"/>
            </a:avLst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35">
            <a:extLst>
              <a:ext uri="{FF2B5EF4-FFF2-40B4-BE49-F238E27FC236}">
                <a16:creationId xmlns:a16="http://schemas.microsoft.com/office/drawing/2014/main" id="{136A0D58-5A61-4E46-9048-36819FB0B1FB}"/>
              </a:ext>
            </a:extLst>
          </p:cNvPr>
          <p:cNvCxnSpPr>
            <a:cxnSpLocks/>
            <a:stCxn id="53257" idx="2"/>
          </p:cNvCxnSpPr>
          <p:nvPr/>
        </p:nvCxnSpPr>
        <p:spPr>
          <a:xfrm rot="5400000">
            <a:off x="8397875" y="3446462"/>
            <a:ext cx="876300" cy="6350"/>
          </a:xfrm>
          <a:prstGeom prst="bentConnector3">
            <a:avLst>
              <a:gd name="adj1" fmla="val 50000"/>
            </a:avLst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FF71F658-192C-AF45-83EA-6DD1B21D9F98}"/>
              </a:ext>
            </a:extLst>
          </p:cNvPr>
          <p:cNvSpPr txBox="1">
            <a:spLocks/>
          </p:cNvSpPr>
          <p:nvPr/>
        </p:nvSpPr>
        <p:spPr>
          <a:xfrm>
            <a:off x="1219200" y="417513"/>
            <a:ext cx="5669280" cy="522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800" smtClean="0">
                <a:latin typeface="+mn-lt"/>
              </a:rPr>
              <a:t>Approach to enzyme elevation</a:t>
            </a:r>
            <a:endParaRPr lang="en-US" altLang="en-US" sz="2800" dirty="0">
              <a:latin typeface="+mn-lt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8673F2D-290C-43B1-89A9-C25EE9D73505}"/>
              </a:ext>
            </a:extLst>
          </p:cNvPr>
          <p:cNvSpPr/>
          <p:nvPr/>
        </p:nvSpPr>
        <p:spPr>
          <a:xfrm>
            <a:off x="1919288" y="985838"/>
            <a:ext cx="762000" cy="609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400" b="1" dirty="0"/>
              <a:t>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53D2-6A6C-47A0-95FB-1CB47A8507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4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extBox 4">
            <a:extLst>
              <a:ext uri="{FF2B5EF4-FFF2-40B4-BE49-F238E27FC236}">
                <a16:creationId xmlns:a16="http://schemas.microsoft.com/office/drawing/2014/main" id="{D20202BC-3320-2E4F-A888-B36C775B3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939800"/>
            <a:ext cx="3505200" cy="381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Persistent enzyme elevation</a:t>
            </a:r>
          </a:p>
        </p:txBody>
      </p:sp>
      <p:sp>
        <p:nvSpPr>
          <p:cNvPr id="54276" name="TextBox 6">
            <a:extLst>
              <a:ext uri="{FF2B5EF4-FFF2-40B4-BE49-F238E27FC236}">
                <a16:creationId xmlns:a16="http://schemas.microsoft.com/office/drawing/2014/main" id="{4E40CFCB-A05E-6942-99C9-5547C3B7C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006600"/>
            <a:ext cx="3124200" cy="92233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Alk. Phosphatase elevation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(&gt;2.0 x ULN)</a:t>
            </a:r>
          </a:p>
        </p:txBody>
      </p:sp>
      <p:cxnSp>
        <p:nvCxnSpPr>
          <p:cNvPr id="38" name="Elbow Connector 37">
            <a:extLst>
              <a:ext uri="{FF2B5EF4-FFF2-40B4-BE49-F238E27FC236}">
                <a16:creationId xmlns:a16="http://schemas.microsoft.com/office/drawing/2014/main" id="{BF63B30F-3F62-4FD3-9266-DF8D81BC9BEC}"/>
              </a:ext>
            </a:extLst>
          </p:cNvPr>
          <p:cNvCxnSpPr>
            <a:stCxn id="54275" idx="2"/>
            <a:endCxn id="54276" idx="0"/>
          </p:cNvCxnSpPr>
          <p:nvPr/>
        </p:nvCxnSpPr>
        <p:spPr>
          <a:xfrm rot="16200000" flipH="1">
            <a:off x="6762750" y="501650"/>
            <a:ext cx="685800" cy="2324100"/>
          </a:xfrm>
          <a:prstGeom prst="bentConnector3">
            <a:avLst>
              <a:gd name="adj1" fmla="val 50000"/>
            </a:avLst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FF71F658-192C-AF45-83EA-6DD1B21D9F98}"/>
              </a:ext>
            </a:extLst>
          </p:cNvPr>
          <p:cNvSpPr txBox="1">
            <a:spLocks/>
          </p:cNvSpPr>
          <p:nvPr/>
        </p:nvSpPr>
        <p:spPr>
          <a:xfrm>
            <a:off x="1219200" y="417513"/>
            <a:ext cx="5669280" cy="522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800" smtClean="0">
                <a:latin typeface="+mn-lt"/>
              </a:rPr>
              <a:t>Approach to enzyme elevation</a:t>
            </a:r>
            <a:endParaRPr lang="en-US" altLang="en-US" sz="2800" dirty="0">
              <a:latin typeface="+mn-lt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8673F2D-290C-43B1-89A9-C25EE9D73505}"/>
              </a:ext>
            </a:extLst>
          </p:cNvPr>
          <p:cNvSpPr/>
          <p:nvPr/>
        </p:nvSpPr>
        <p:spPr>
          <a:xfrm>
            <a:off x="1919288" y="985838"/>
            <a:ext cx="762000" cy="609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400" b="1" dirty="0"/>
              <a:t>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53D2-6A6C-47A0-95FB-1CB47A8507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01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Box 4">
            <a:extLst>
              <a:ext uri="{FF2B5EF4-FFF2-40B4-BE49-F238E27FC236}">
                <a16:creationId xmlns:a16="http://schemas.microsoft.com/office/drawing/2014/main" id="{F6F0BF28-ECB0-324A-87D3-D644443F3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939800"/>
            <a:ext cx="3505200" cy="381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Persistent enzyme elevation</a:t>
            </a:r>
          </a:p>
        </p:txBody>
      </p:sp>
      <p:sp>
        <p:nvSpPr>
          <p:cNvPr id="55300" name="TextBox 5">
            <a:extLst>
              <a:ext uri="{FF2B5EF4-FFF2-40B4-BE49-F238E27FC236}">
                <a16:creationId xmlns:a16="http://schemas.microsoft.com/office/drawing/2014/main" id="{2B2B6C5A-22C6-DB48-9A9F-3A1185986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2006600"/>
            <a:ext cx="1905000" cy="92233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ALT/AST elevation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(&gt;1.5 x ULN)</a:t>
            </a:r>
          </a:p>
        </p:txBody>
      </p:sp>
      <p:sp>
        <p:nvSpPr>
          <p:cNvPr id="55301" name="TextBox 6">
            <a:extLst>
              <a:ext uri="{FF2B5EF4-FFF2-40B4-BE49-F238E27FC236}">
                <a16:creationId xmlns:a16="http://schemas.microsoft.com/office/drawing/2014/main" id="{BDCDF7ED-7CE3-DF49-A0D4-C7536217E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006600"/>
            <a:ext cx="3124200" cy="92233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Alk. Phosphatase elevation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(&gt;2.0 x ULN)</a:t>
            </a:r>
          </a:p>
        </p:txBody>
      </p:sp>
      <p:sp>
        <p:nvSpPr>
          <p:cNvPr id="25606" name="TextBox 7">
            <a:extLst>
              <a:ext uri="{FF2B5EF4-FFF2-40B4-BE49-F238E27FC236}">
                <a16:creationId xmlns:a16="http://schemas.microsoft.com/office/drawing/2014/main" id="{7E1C73C4-8D99-8A4B-8722-5ABD5A8A7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998914"/>
            <a:ext cx="2286000" cy="36988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GGT elevated</a:t>
            </a:r>
          </a:p>
        </p:txBody>
      </p:sp>
      <p:sp>
        <p:nvSpPr>
          <p:cNvPr id="25607" name="TextBox 8">
            <a:extLst>
              <a:ext uri="{FF2B5EF4-FFF2-40B4-BE49-F238E27FC236}">
                <a16:creationId xmlns:a16="http://schemas.microsoft.com/office/drawing/2014/main" id="{F1632BCA-5838-3944-806E-EC597A4AA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4027489"/>
            <a:ext cx="2133600" cy="36988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GGT normal</a:t>
            </a:r>
          </a:p>
        </p:txBody>
      </p:sp>
      <p:sp>
        <p:nvSpPr>
          <p:cNvPr id="25608" name="TextBox 9">
            <a:extLst>
              <a:ext uri="{FF2B5EF4-FFF2-40B4-BE49-F238E27FC236}">
                <a16:creationId xmlns:a16="http://schemas.microsoft.com/office/drawing/2014/main" id="{24E72602-2688-BE4A-BF05-63874A00E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900" y="3236914"/>
            <a:ext cx="2133600" cy="36988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GGT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34CFD5D-BBC2-4EBE-956C-A74195A903E1}"/>
              </a:ext>
            </a:extLst>
          </p:cNvPr>
          <p:cNvCxnSpPr>
            <a:stCxn id="55301" idx="2"/>
            <a:endCxn id="25608" idx="0"/>
          </p:cNvCxnSpPr>
          <p:nvPr/>
        </p:nvCxnSpPr>
        <p:spPr>
          <a:xfrm>
            <a:off x="8267700" y="2928939"/>
            <a:ext cx="0" cy="307975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>
            <a:extLst>
              <a:ext uri="{FF2B5EF4-FFF2-40B4-BE49-F238E27FC236}">
                <a16:creationId xmlns:a16="http://schemas.microsoft.com/office/drawing/2014/main" id="{68965915-07FA-4663-B7A6-A098A2F86DA1}"/>
              </a:ext>
            </a:extLst>
          </p:cNvPr>
          <p:cNvCxnSpPr>
            <a:stCxn id="25608" idx="2"/>
            <a:endCxn id="25607" idx="0"/>
          </p:cNvCxnSpPr>
          <p:nvPr/>
        </p:nvCxnSpPr>
        <p:spPr>
          <a:xfrm rot="16200000" flipH="1">
            <a:off x="8571706" y="3302794"/>
            <a:ext cx="420688" cy="1028700"/>
          </a:xfrm>
          <a:prstGeom prst="bentConnector3">
            <a:avLst>
              <a:gd name="adj1" fmla="val 50000"/>
            </a:avLst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1" name="TextBox 20">
            <a:extLst>
              <a:ext uri="{FF2B5EF4-FFF2-40B4-BE49-F238E27FC236}">
                <a16:creationId xmlns:a16="http://schemas.microsoft.com/office/drawing/2014/main" id="{3C1A6E83-3A9A-784D-9970-4007E8FE7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4945063"/>
            <a:ext cx="2133600" cy="64611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Non-hepatic causes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014ACEE-016B-4AE6-B79B-AB8971893DC6}"/>
              </a:ext>
            </a:extLst>
          </p:cNvPr>
          <p:cNvCxnSpPr/>
          <p:nvPr/>
        </p:nvCxnSpPr>
        <p:spPr>
          <a:xfrm rot="5400000">
            <a:off x="9003507" y="4736307"/>
            <a:ext cx="584200" cy="1587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EB81F76D-3AD1-4F23-9039-DBDF5EFCE101}"/>
              </a:ext>
            </a:extLst>
          </p:cNvPr>
          <p:cNvCxnSpPr>
            <a:stCxn id="25608" idx="2"/>
            <a:endCxn id="25606" idx="0"/>
          </p:cNvCxnSpPr>
          <p:nvPr/>
        </p:nvCxnSpPr>
        <p:spPr>
          <a:xfrm rot="5400000">
            <a:off x="6985794" y="2717007"/>
            <a:ext cx="392113" cy="2171700"/>
          </a:xfrm>
          <a:prstGeom prst="bentConnector3">
            <a:avLst>
              <a:gd name="adj1" fmla="val 50000"/>
            </a:avLst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4" name="TextBox 25">
            <a:extLst>
              <a:ext uri="{FF2B5EF4-FFF2-40B4-BE49-F238E27FC236}">
                <a16:creationId xmlns:a16="http://schemas.microsoft.com/office/drawing/2014/main" id="{1D10F04D-5068-9C44-81DA-6AE78492C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597400"/>
            <a:ext cx="2133600" cy="36988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USG abdomen 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070D1DE-8500-47F0-AB0A-C2BCE7AD8DDB}"/>
              </a:ext>
            </a:extLst>
          </p:cNvPr>
          <p:cNvCxnSpPr>
            <a:endCxn id="25614" idx="0"/>
          </p:cNvCxnSpPr>
          <p:nvPr/>
        </p:nvCxnSpPr>
        <p:spPr>
          <a:xfrm rot="5400000">
            <a:off x="5995194" y="4495006"/>
            <a:ext cx="20320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6" name="TextBox 28">
            <a:extLst>
              <a:ext uri="{FF2B5EF4-FFF2-40B4-BE49-F238E27FC236}">
                <a16:creationId xmlns:a16="http://schemas.microsoft.com/office/drawing/2014/main" id="{C32ED05E-07CB-3C48-9B11-9096A5C4F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5667376"/>
            <a:ext cx="2133600" cy="64611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Biliary obstruction </a:t>
            </a:r>
          </a:p>
        </p:txBody>
      </p:sp>
      <p:cxnSp>
        <p:nvCxnSpPr>
          <p:cNvPr id="31" name="Elbow Connector 30">
            <a:extLst>
              <a:ext uri="{FF2B5EF4-FFF2-40B4-BE49-F238E27FC236}">
                <a16:creationId xmlns:a16="http://schemas.microsoft.com/office/drawing/2014/main" id="{EDF16E6D-2510-4B74-9D1B-677CD11242CB}"/>
              </a:ext>
            </a:extLst>
          </p:cNvPr>
          <p:cNvCxnSpPr>
            <a:stCxn id="25614" idx="2"/>
            <a:endCxn id="25616" idx="0"/>
          </p:cNvCxnSpPr>
          <p:nvPr/>
        </p:nvCxnSpPr>
        <p:spPr>
          <a:xfrm rot="16200000" flipH="1">
            <a:off x="6469857" y="4593432"/>
            <a:ext cx="700087" cy="1447800"/>
          </a:xfrm>
          <a:prstGeom prst="bentConnector3">
            <a:avLst>
              <a:gd name="adj1" fmla="val 50000"/>
            </a:avLst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8" name="TextBox 31">
            <a:extLst>
              <a:ext uri="{FF2B5EF4-FFF2-40B4-BE49-F238E27FC236}">
                <a16:creationId xmlns:a16="http://schemas.microsoft.com/office/drawing/2014/main" id="{36184DE7-60B9-BA47-86FF-9415CFCA1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667376"/>
            <a:ext cx="2362200" cy="64611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No biliary obstruction </a:t>
            </a:r>
          </a:p>
        </p:txBody>
      </p:sp>
      <p:cxnSp>
        <p:nvCxnSpPr>
          <p:cNvPr id="34" name="Elbow Connector 33">
            <a:extLst>
              <a:ext uri="{FF2B5EF4-FFF2-40B4-BE49-F238E27FC236}">
                <a16:creationId xmlns:a16="http://schemas.microsoft.com/office/drawing/2014/main" id="{34D7C746-31CB-4698-AB76-9B97957C5FD3}"/>
              </a:ext>
            </a:extLst>
          </p:cNvPr>
          <p:cNvCxnSpPr>
            <a:stCxn id="25614" idx="2"/>
            <a:endCxn id="25618" idx="0"/>
          </p:cNvCxnSpPr>
          <p:nvPr/>
        </p:nvCxnSpPr>
        <p:spPr>
          <a:xfrm rot="5400000">
            <a:off x="5117307" y="4688682"/>
            <a:ext cx="700087" cy="1257300"/>
          </a:xfrm>
          <a:prstGeom prst="bentConnector3">
            <a:avLst>
              <a:gd name="adj1" fmla="val 50000"/>
            </a:avLst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>
            <a:extLst>
              <a:ext uri="{FF2B5EF4-FFF2-40B4-BE49-F238E27FC236}">
                <a16:creationId xmlns:a16="http://schemas.microsoft.com/office/drawing/2014/main" id="{1840008B-BDA4-4814-B443-D2F12FFC528C}"/>
              </a:ext>
            </a:extLst>
          </p:cNvPr>
          <p:cNvCxnSpPr>
            <a:stCxn id="55299" idx="2"/>
            <a:endCxn id="55300" idx="0"/>
          </p:cNvCxnSpPr>
          <p:nvPr/>
        </p:nvCxnSpPr>
        <p:spPr>
          <a:xfrm rot="5400000">
            <a:off x="4591050" y="654050"/>
            <a:ext cx="685800" cy="2019300"/>
          </a:xfrm>
          <a:prstGeom prst="bentConnector3">
            <a:avLst>
              <a:gd name="adj1" fmla="val 50000"/>
            </a:avLst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>
            <a:extLst>
              <a:ext uri="{FF2B5EF4-FFF2-40B4-BE49-F238E27FC236}">
                <a16:creationId xmlns:a16="http://schemas.microsoft.com/office/drawing/2014/main" id="{BF63B30F-3F62-4FD3-9266-DF8D81BC9BEC}"/>
              </a:ext>
            </a:extLst>
          </p:cNvPr>
          <p:cNvCxnSpPr>
            <a:stCxn id="55299" idx="2"/>
            <a:endCxn id="55301" idx="0"/>
          </p:cNvCxnSpPr>
          <p:nvPr/>
        </p:nvCxnSpPr>
        <p:spPr>
          <a:xfrm rot="16200000" flipH="1">
            <a:off x="6762750" y="501650"/>
            <a:ext cx="685800" cy="2324100"/>
          </a:xfrm>
          <a:prstGeom prst="bentConnector3">
            <a:avLst>
              <a:gd name="adj1" fmla="val 50000"/>
            </a:avLst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22" name="TextBox 38">
            <a:extLst>
              <a:ext uri="{FF2B5EF4-FFF2-40B4-BE49-F238E27FC236}">
                <a16:creationId xmlns:a16="http://schemas.microsoft.com/office/drawing/2014/main" id="{3339DD47-20E2-6F44-AE96-F75804FC0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297363"/>
            <a:ext cx="1371600" cy="203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Alcohol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Cirrhosis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PBC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PSC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Infiltrative liver disease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B732548-3A24-408F-B337-40984CD647A2}"/>
              </a:ext>
            </a:extLst>
          </p:cNvPr>
          <p:cNvCxnSpPr>
            <a:cxnSpLocks/>
          </p:cNvCxnSpPr>
          <p:nvPr/>
        </p:nvCxnSpPr>
        <p:spPr>
          <a:xfrm flipH="1">
            <a:off x="2971800" y="5980113"/>
            <a:ext cx="685800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1">
            <a:extLst>
              <a:ext uri="{FF2B5EF4-FFF2-40B4-BE49-F238E27FC236}">
                <a16:creationId xmlns:a16="http://schemas.microsoft.com/office/drawing/2014/main" id="{FF71F658-192C-AF45-83EA-6DD1B21D9F98}"/>
              </a:ext>
            </a:extLst>
          </p:cNvPr>
          <p:cNvSpPr txBox="1">
            <a:spLocks/>
          </p:cNvSpPr>
          <p:nvPr/>
        </p:nvSpPr>
        <p:spPr>
          <a:xfrm>
            <a:off x="1219200" y="417513"/>
            <a:ext cx="5669280" cy="522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800" smtClean="0">
                <a:latin typeface="+mn-lt"/>
              </a:rPr>
              <a:t>Approach to enzyme elevation</a:t>
            </a:r>
            <a:endParaRPr lang="en-US" altLang="en-US" sz="2800" dirty="0">
              <a:latin typeface="+mn-lt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8673F2D-290C-43B1-89A9-C25EE9D73505}"/>
              </a:ext>
            </a:extLst>
          </p:cNvPr>
          <p:cNvSpPr/>
          <p:nvPr/>
        </p:nvSpPr>
        <p:spPr>
          <a:xfrm>
            <a:off x="1919288" y="985838"/>
            <a:ext cx="762000" cy="609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400" b="1" dirty="0"/>
              <a:t>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53D2-6A6C-47A0-95FB-1CB47A8507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41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animBg="1"/>
      <p:bldP spid="25607" grpId="0" animBg="1"/>
      <p:bldP spid="25608" grpId="0" animBg="1"/>
      <p:bldP spid="25611" grpId="0" animBg="1"/>
      <p:bldP spid="25614" grpId="0" animBg="1"/>
      <p:bldP spid="25616" grpId="0" animBg="1"/>
      <p:bldP spid="25618" grpId="0" animBg="1"/>
      <p:bldP spid="256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E4FA9-EC9D-7343-A7EC-90500B6764C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05062" y="332922"/>
            <a:ext cx="3781877" cy="53911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Bahnschrift" panose="020B0502040204020203" pitchFamily="34" charset="0"/>
              </a:rPr>
              <a:t>Case 1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AB9069F-8EDC-7740-BED3-5DA3B5D3975A}"/>
              </a:ext>
            </a:extLst>
          </p:cNvPr>
          <p:cNvSpPr txBox="1">
            <a:spLocks/>
          </p:cNvSpPr>
          <p:nvPr/>
        </p:nvSpPr>
        <p:spPr>
          <a:xfrm>
            <a:off x="1981200" y="1420262"/>
            <a:ext cx="8229600" cy="10125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35" tIns="45718" rIns="91435" bIns="45718" rtlCol="0">
            <a:normAutofit/>
          </a:bodyPr>
          <a:lstStyle>
            <a:lvl1pPr marL="342882" indent="-342882" algn="l" defTabSz="457177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914353" indent="-457177" algn="l" defTabSz="457177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2942" indent="-228588" algn="l" defTabSz="457177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118" indent="-228588" algn="l" defTabSz="457177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295" indent="-228588" algn="l" defTabSz="457177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471" indent="-228588" algn="l" defTabSz="45717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648" indent="-228588" algn="l" defTabSz="45717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8825" indent="-228588" algn="l" defTabSz="45717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001" indent="-228588" algn="l" defTabSz="45717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36/F presents in emergency with fever, anorexia for 7 days and jaundice for 3 days. On examination patient is drowsy, other vitals are stable. Mild icterus is present and no lump in abdomen.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EFD55DE-CCA7-6147-B50D-90B81D2DE3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642801"/>
              </p:ext>
            </p:extLst>
          </p:nvPr>
        </p:nvGraphicFramePr>
        <p:xfrm>
          <a:off x="2753710" y="2859880"/>
          <a:ext cx="6749202" cy="2536830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3374601">
                  <a:extLst>
                    <a:ext uri="{9D8B030D-6E8A-4147-A177-3AD203B41FA5}">
                      <a16:colId xmlns:a16="http://schemas.microsoft.com/office/drawing/2014/main" val="1372907173"/>
                    </a:ext>
                  </a:extLst>
                </a:gridCol>
                <a:gridCol w="3374601">
                  <a:extLst>
                    <a:ext uri="{9D8B030D-6E8A-4147-A177-3AD203B41FA5}">
                      <a16:colId xmlns:a16="http://schemas.microsoft.com/office/drawing/2014/main" val="794749537"/>
                    </a:ext>
                  </a:extLst>
                </a:gridCol>
              </a:tblGrid>
              <a:tr h="28187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Hb</a:t>
                      </a:r>
                      <a:endParaRPr lang="en-IN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11.6</a:t>
                      </a:r>
                      <a:endParaRPr lang="en-IN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270981"/>
                  </a:ext>
                </a:extLst>
              </a:tr>
              <a:tr h="28187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TLC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11,000 (Polymorphs 76%)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630518"/>
                  </a:ext>
                </a:extLst>
              </a:tr>
              <a:tr h="28187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PLT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198,000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0341832"/>
                  </a:ext>
                </a:extLst>
              </a:tr>
              <a:tr h="28187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 </a:t>
                      </a:r>
                      <a:r>
                        <a:rPr lang="en-US" sz="1400" dirty="0" err="1">
                          <a:effectLst/>
                        </a:rPr>
                        <a:t>Creat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1.0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3960097"/>
                  </a:ext>
                </a:extLst>
              </a:tr>
              <a:tr h="28187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 Bilirubin (Direct)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7.6 (4.0)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7892845"/>
                  </a:ext>
                </a:extLst>
              </a:tr>
              <a:tr h="28187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AST/ ALT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530/620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1722656"/>
                  </a:ext>
                </a:extLst>
              </a:tr>
              <a:tr h="28187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ALP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190 (N 140)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1114196"/>
                  </a:ext>
                </a:extLst>
              </a:tr>
              <a:tr h="28187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 Prot/ Albumin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6.2/ 3.3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180796"/>
                  </a:ext>
                </a:extLst>
              </a:tr>
              <a:tr h="28187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INR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2.8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132580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2981D4C-A643-ED47-891A-071AB4FCE07B}"/>
              </a:ext>
            </a:extLst>
          </p:cNvPr>
          <p:cNvSpPr txBox="1"/>
          <p:nvPr/>
        </p:nvSpPr>
        <p:spPr>
          <a:xfrm>
            <a:off x="4620077" y="5974780"/>
            <a:ext cx="3016469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Acute liver failure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118695" y="2859880"/>
            <a:ext cx="0" cy="2536830"/>
          </a:xfrm>
          <a:prstGeom prst="line">
            <a:avLst/>
          </a:prstGeom>
          <a:ln w="19050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53D2-6A6C-47A0-95FB-1CB47A8507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20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53D2-6A6C-47A0-95FB-1CB47A8507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58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AB9069F-8EDC-7740-BED3-5DA3B5D3975A}"/>
              </a:ext>
            </a:extLst>
          </p:cNvPr>
          <p:cNvSpPr txBox="1">
            <a:spLocks/>
          </p:cNvSpPr>
          <p:nvPr/>
        </p:nvSpPr>
        <p:spPr>
          <a:xfrm>
            <a:off x="1981200" y="1562502"/>
            <a:ext cx="8229600" cy="10125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35" tIns="45718" rIns="91435" bIns="45718" rtlCol="0">
            <a:normAutofit/>
          </a:bodyPr>
          <a:lstStyle>
            <a:lvl1pPr marL="342882" indent="-342882" algn="l" defTabSz="457177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914353" indent="-457177" algn="l" defTabSz="457177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2942" indent="-228588" algn="l" defTabSz="457177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118" indent="-228588" algn="l" defTabSz="457177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295" indent="-228588" algn="l" defTabSz="457177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471" indent="-228588" algn="l" defTabSz="45717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648" indent="-228588" algn="l" defTabSz="45717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8825" indent="-228588" algn="l" defTabSz="45717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001" indent="-228588" algn="l" defTabSz="45717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36/F presents in emergency with fever, anorexia for 7 days and jaundice for 3 days. On examination patient is </a:t>
            </a:r>
            <a:r>
              <a:rPr lang="en-US" sz="20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alert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other vitals are stable. Mild icterus is present and no lump in abdomen.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EFD55DE-CCA7-6147-B50D-90B81D2DE3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311442"/>
              </p:ext>
            </p:extLst>
          </p:nvPr>
        </p:nvGraphicFramePr>
        <p:xfrm>
          <a:off x="2753710" y="3002120"/>
          <a:ext cx="6749202" cy="2536830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3374601">
                  <a:extLst>
                    <a:ext uri="{9D8B030D-6E8A-4147-A177-3AD203B41FA5}">
                      <a16:colId xmlns:a16="http://schemas.microsoft.com/office/drawing/2014/main" val="1372907173"/>
                    </a:ext>
                  </a:extLst>
                </a:gridCol>
                <a:gridCol w="3374601">
                  <a:extLst>
                    <a:ext uri="{9D8B030D-6E8A-4147-A177-3AD203B41FA5}">
                      <a16:colId xmlns:a16="http://schemas.microsoft.com/office/drawing/2014/main" val="794749537"/>
                    </a:ext>
                  </a:extLst>
                </a:gridCol>
              </a:tblGrid>
              <a:tr h="28187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Hb</a:t>
                      </a:r>
                      <a:endParaRPr lang="en-IN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11.6</a:t>
                      </a:r>
                      <a:endParaRPr lang="en-IN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270981"/>
                  </a:ext>
                </a:extLst>
              </a:tr>
              <a:tr h="28187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TLC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11,000 (Polymorphs 76%)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630518"/>
                  </a:ext>
                </a:extLst>
              </a:tr>
              <a:tr h="28187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PLT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198,000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0341832"/>
                  </a:ext>
                </a:extLst>
              </a:tr>
              <a:tr h="28187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 </a:t>
                      </a:r>
                      <a:r>
                        <a:rPr lang="en-US" sz="1400" dirty="0" err="1">
                          <a:effectLst/>
                        </a:rPr>
                        <a:t>Creat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1.0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3960097"/>
                  </a:ext>
                </a:extLst>
              </a:tr>
              <a:tr h="28187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 Bilirubin (Direct)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7.6 (4.0)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7892845"/>
                  </a:ext>
                </a:extLst>
              </a:tr>
              <a:tr h="28187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AST/ ALT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530/620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1722656"/>
                  </a:ext>
                </a:extLst>
              </a:tr>
              <a:tr h="28187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ALP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190 (N 140)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1114196"/>
                  </a:ext>
                </a:extLst>
              </a:tr>
              <a:tr h="28187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 Prot/ Albumin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6.2/ 3.3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180796"/>
                  </a:ext>
                </a:extLst>
              </a:tr>
              <a:tr h="28187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INR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1.0</a:t>
                      </a:r>
                      <a:endParaRPr lang="en-IN" sz="16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132580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69891C3-2C9F-F548-AFEC-C1E20943A8E9}"/>
              </a:ext>
            </a:extLst>
          </p:cNvPr>
          <p:cNvSpPr txBox="1"/>
          <p:nvPr/>
        </p:nvSpPr>
        <p:spPr>
          <a:xfrm>
            <a:off x="4620077" y="5936256"/>
            <a:ext cx="3016469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Acute hepatitis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45E4FA9-EC9D-7343-A7EC-90500B6764C8}"/>
              </a:ext>
            </a:extLst>
          </p:cNvPr>
          <p:cNvSpPr txBox="1">
            <a:spLocks/>
          </p:cNvSpPr>
          <p:nvPr/>
        </p:nvSpPr>
        <p:spPr>
          <a:xfrm>
            <a:off x="4205062" y="332922"/>
            <a:ext cx="3781877" cy="539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Case 2</a:t>
            </a:r>
            <a:endParaRPr lang="en-US" sz="4000" b="1" dirty="0">
              <a:solidFill>
                <a:srgbClr val="C00000"/>
              </a:solidFill>
              <a:latin typeface="Bahnschrift" panose="020B0502040204020203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110910" y="3002120"/>
            <a:ext cx="0" cy="2536830"/>
          </a:xfrm>
          <a:prstGeom prst="line">
            <a:avLst/>
          </a:prstGeom>
          <a:ln w="1905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53D2-6A6C-47A0-95FB-1CB47A8507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81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AB9069F-8EDC-7740-BED3-5DA3B5D3975A}"/>
              </a:ext>
            </a:extLst>
          </p:cNvPr>
          <p:cNvSpPr txBox="1">
            <a:spLocks/>
          </p:cNvSpPr>
          <p:nvPr/>
        </p:nvSpPr>
        <p:spPr>
          <a:xfrm>
            <a:off x="1441315" y="1562502"/>
            <a:ext cx="9309371" cy="10125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35" tIns="45718" rIns="91435" bIns="45718" rtlCol="0">
            <a:noAutofit/>
          </a:bodyPr>
          <a:lstStyle>
            <a:lvl1pPr marL="342882" indent="-342882" algn="l" defTabSz="457177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914353" indent="-457177" algn="l" defTabSz="457177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2942" indent="-228588" algn="l" defTabSz="457177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118" indent="-228588" algn="l" defTabSz="457177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295" indent="-228588" algn="l" defTabSz="457177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471" indent="-228588" algn="l" defTabSz="45717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648" indent="-228588" algn="l" defTabSz="45717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8825" indent="-228588" algn="l" defTabSz="45717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001" indent="-228588" algn="l" defTabSz="45717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26/F, 7</a:t>
            </a:r>
            <a:r>
              <a:rPr lang="en-US" sz="18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post partum day presents in emergency with pain in abdomen and abdominal distension for 3 days and jaundice for 1 day. On examination patient is drowsy, other vitals are stable. Mild icterus is present and 6 cm tender hepatomegaly with moderate ascites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EFD55DE-CCA7-6147-B50D-90B81D2DE3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261502"/>
              </p:ext>
            </p:extLst>
          </p:nvPr>
        </p:nvGraphicFramePr>
        <p:xfrm>
          <a:off x="2753710" y="3002120"/>
          <a:ext cx="6749202" cy="2536830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3374601">
                  <a:extLst>
                    <a:ext uri="{9D8B030D-6E8A-4147-A177-3AD203B41FA5}">
                      <a16:colId xmlns:a16="http://schemas.microsoft.com/office/drawing/2014/main" val="1372907173"/>
                    </a:ext>
                  </a:extLst>
                </a:gridCol>
                <a:gridCol w="3374601">
                  <a:extLst>
                    <a:ext uri="{9D8B030D-6E8A-4147-A177-3AD203B41FA5}">
                      <a16:colId xmlns:a16="http://schemas.microsoft.com/office/drawing/2014/main" val="794749537"/>
                    </a:ext>
                  </a:extLst>
                </a:gridCol>
              </a:tblGrid>
              <a:tr h="28187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Hb</a:t>
                      </a:r>
                      <a:endParaRPr lang="en-IN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11.6</a:t>
                      </a:r>
                      <a:endParaRPr lang="en-IN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270981"/>
                  </a:ext>
                </a:extLst>
              </a:tr>
              <a:tr h="28187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TLC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11,000 (Polymorphs 76%)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630518"/>
                  </a:ext>
                </a:extLst>
              </a:tr>
              <a:tr h="28187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PLT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198,000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0341832"/>
                  </a:ext>
                </a:extLst>
              </a:tr>
              <a:tr h="28187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 </a:t>
                      </a:r>
                      <a:r>
                        <a:rPr lang="en-US" sz="1400" dirty="0" err="1">
                          <a:effectLst/>
                        </a:rPr>
                        <a:t>Creat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1.0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3960097"/>
                  </a:ext>
                </a:extLst>
              </a:tr>
              <a:tr h="28187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 Bilirubin (Direct)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7.6 (4.0)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7892845"/>
                  </a:ext>
                </a:extLst>
              </a:tr>
              <a:tr h="28187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AST/ ALT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530/620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1722656"/>
                  </a:ext>
                </a:extLst>
              </a:tr>
              <a:tr h="28187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ALP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190 (N 140)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1114196"/>
                  </a:ext>
                </a:extLst>
              </a:tr>
              <a:tr h="28187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 Prot/ Albumin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6.2/ 3.3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180796"/>
                  </a:ext>
                </a:extLst>
              </a:tr>
              <a:tr h="28187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INR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2.8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132580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2981D4C-A643-ED47-891A-071AB4FCE07B}"/>
              </a:ext>
            </a:extLst>
          </p:cNvPr>
          <p:cNvSpPr txBox="1"/>
          <p:nvPr/>
        </p:nvSpPr>
        <p:spPr>
          <a:xfrm>
            <a:off x="4101549" y="5703278"/>
            <a:ext cx="3988902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Acute hepatic venous outflow tract obstruction (Budd Chiari Syndrome)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45E4FA9-EC9D-7343-A7EC-90500B6764C8}"/>
              </a:ext>
            </a:extLst>
          </p:cNvPr>
          <p:cNvSpPr txBox="1">
            <a:spLocks/>
          </p:cNvSpPr>
          <p:nvPr/>
        </p:nvSpPr>
        <p:spPr>
          <a:xfrm>
            <a:off x="4205062" y="332922"/>
            <a:ext cx="3781877" cy="539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Case 3</a:t>
            </a:r>
            <a:endParaRPr lang="en-US" sz="4000" b="1" dirty="0">
              <a:solidFill>
                <a:srgbClr val="C00000"/>
              </a:solidFill>
              <a:latin typeface="Bahnschrift" panose="020B0502040204020203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118695" y="3002120"/>
            <a:ext cx="0" cy="2536830"/>
          </a:xfrm>
          <a:prstGeom prst="line">
            <a:avLst/>
          </a:prstGeom>
          <a:ln w="19050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53D2-6A6C-47A0-95FB-1CB47A8507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4C373-3AD8-9D48-B59D-6F8437B84F1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028724" y="1516877"/>
            <a:ext cx="8134553" cy="1266963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42/M presents in emergency with high fever, jaundice for 3 days and reduced urine output for 1 day. On examination he is drowsy with BP of 60 systolic, respiratory rate of 28/m. Abdominal examination reveals mild hepatosplenomegaly. His blood investigations are as follows:</a:t>
            </a:r>
            <a:endParaRPr lang="en-IN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ED607DC-5411-4C4F-AC72-2429DD737C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302030"/>
              </p:ext>
            </p:extLst>
          </p:nvPr>
        </p:nvGraphicFramePr>
        <p:xfrm>
          <a:off x="2753710" y="3195331"/>
          <a:ext cx="6749202" cy="2536830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3374601">
                  <a:extLst>
                    <a:ext uri="{9D8B030D-6E8A-4147-A177-3AD203B41FA5}">
                      <a16:colId xmlns:a16="http://schemas.microsoft.com/office/drawing/2014/main" val="1372907173"/>
                    </a:ext>
                  </a:extLst>
                </a:gridCol>
                <a:gridCol w="3374601">
                  <a:extLst>
                    <a:ext uri="{9D8B030D-6E8A-4147-A177-3AD203B41FA5}">
                      <a16:colId xmlns:a16="http://schemas.microsoft.com/office/drawing/2014/main" val="794749537"/>
                    </a:ext>
                  </a:extLst>
                </a:gridCol>
              </a:tblGrid>
              <a:tr h="28187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Hb</a:t>
                      </a:r>
                      <a:endParaRPr lang="en-IN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11.6</a:t>
                      </a:r>
                      <a:endParaRPr lang="en-IN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270981"/>
                  </a:ext>
                </a:extLst>
              </a:tr>
              <a:tr h="28187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TLC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12,000 (Polymorphs 86%)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630518"/>
                  </a:ext>
                </a:extLst>
              </a:tr>
              <a:tr h="28187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PLT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98,000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0341832"/>
                  </a:ext>
                </a:extLst>
              </a:tr>
              <a:tr h="28187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 </a:t>
                      </a:r>
                      <a:r>
                        <a:rPr lang="en-US" sz="1400" dirty="0" err="1">
                          <a:effectLst/>
                        </a:rPr>
                        <a:t>Creat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2.0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3960097"/>
                  </a:ext>
                </a:extLst>
              </a:tr>
              <a:tr h="28187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 Bilirubin (Direct)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8.6 (5.0)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7892845"/>
                  </a:ext>
                </a:extLst>
              </a:tr>
              <a:tr h="28187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AST/ ALT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130/120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1722656"/>
                  </a:ext>
                </a:extLst>
              </a:tr>
              <a:tr h="28187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ALP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190 (N 140)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1114196"/>
                  </a:ext>
                </a:extLst>
              </a:tr>
              <a:tr h="28187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 Prot/ Albumin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6.2/ 3.3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180796"/>
                  </a:ext>
                </a:extLst>
              </a:tr>
              <a:tr h="28187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INR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1.8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132580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EB69988-0EA2-2A4C-BA06-E0AE875C3680}"/>
              </a:ext>
            </a:extLst>
          </p:cNvPr>
          <p:cNvSpPr txBox="1"/>
          <p:nvPr/>
        </p:nvSpPr>
        <p:spPr>
          <a:xfrm>
            <a:off x="4026242" y="6019965"/>
            <a:ext cx="4204138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Malaria, Dengue, Liver abscess, Sepsis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45E4FA9-EC9D-7343-A7EC-90500B6764C8}"/>
              </a:ext>
            </a:extLst>
          </p:cNvPr>
          <p:cNvSpPr txBox="1">
            <a:spLocks/>
          </p:cNvSpPr>
          <p:nvPr/>
        </p:nvSpPr>
        <p:spPr>
          <a:xfrm>
            <a:off x="4205062" y="332922"/>
            <a:ext cx="3781877" cy="539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Case 4</a:t>
            </a:r>
            <a:endParaRPr lang="en-US" sz="4000" b="1" dirty="0">
              <a:solidFill>
                <a:srgbClr val="C00000"/>
              </a:solidFill>
              <a:latin typeface="Bahnschrift" panose="020B0502040204020203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118695" y="3195331"/>
            <a:ext cx="0" cy="2536830"/>
          </a:xfrm>
          <a:prstGeom prst="line">
            <a:avLst/>
          </a:prstGeom>
          <a:ln w="19050">
            <a:solidFill>
              <a:srgbClr val="70A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53D2-6A6C-47A0-95FB-1CB47A8507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14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902DD3A-5004-8246-A96B-E8512B9DCEE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13840" y="1409584"/>
            <a:ext cx="8940800" cy="1390650"/>
          </a:xfr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42/M presents in emergency with high fever, jaundice for 3 days and reduced urine output for 1 day. On examination he is drowsy with BP of 60 systolic, respiratory rate of 28/m. Abdominal examination reveals mild hepatosplenomegaly. His blood investigations are as follows:</a:t>
            </a:r>
            <a:endParaRPr lang="en-IN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055C5CB-521A-434B-838F-90ECF5BC5C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953307"/>
              </p:ext>
            </p:extLst>
          </p:nvPr>
        </p:nvGraphicFramePr>
        <p:xfrm>
          <a:off x="2753710" y="3002120"/>
          <a:ext cx="6749202" cy="2536830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3374601">
                  <a:extLst>
                    <a:ext uri="{9D8B030D-6E8A-4147-A177-3AD203B41FA5}">
                      <a16:colId xmlns:a16="http://schemas.microsoft.com/office/drawing/2014/main" val="1372907173"/>
                    </a:ext>
                  </a:extLst>
                </a:gridCol>
                <a:gridCol w="3374601">
                  <a:extLst>
                    <a:ext uri="{9D8B030D-6E8A-4147-A177-3AD203B41FA5}">
                      <a16:colId xmlns:a16="http://schemas.microsoft.com/office/drawing/2014/main" val="794749537"/>
                    </a:ext>
                  </a:extLst>
                </a:gridCol>
              </a:tblGrid>
              <a:tr h="28187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Hb</a:t>
                      </a:r>
                      <a:endParaRPr lang="en-IN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11.6</a:t>
                      </a:r>
                      <a:endParaRPr lang="en-IN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270981"/>
                  </a:ext>
                </a:extLst>
              </a:tr>
              <a:tr h="28187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TLC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18,000 (Polymorphs 86%)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630518"/>
                  </a:ext>
                </a:extLst>
              </a:tr>
              <a:tr h="28187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PLT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98,000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0341832"/>
                  </a:ext>
                </a:extLst>
              </a:tr>
              <a:tr h="28187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 </a:t>
                      </a:r>
                      <a:r>
                        <a:rPr lang="en-US" sz="1400" dirty="0" err="1">
                          <a:effectLst/>
                        </a:rPr>
                        <a:t>Creat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2.0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3960097"/>
                  </a:ext>
                </a:extLst>
              </a:tr>
              <a:tr h="28187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 Bilirubin (Direct)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8.6 (5.0)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7892845"/>
                  </a:ext>
                </a:extLst>
              </a:tr>
              <a:tr h="28187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AST/ ALT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130/120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1722656"/>
                  </a:ext>
                </a:extLst>
              </a:tr>
              <a:tr h="28187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ALP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590 (N 140)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1114196"/>
                  </a:ext>
                </a:extLst>
              </a:tr>
              <a:tr h="28187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 Prot/ Albumin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6.2/ 3.3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180796"/>
                  </a:ext>
                </a:extLst>
              </a:tr>
              <a:tr h="28187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INR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1.8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132580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84AABF4-A289-6C47-A932-121EA5D36D86}"/>
              </a:ext>
            </a:extLst>
          </p:cNvPr>
          <p:cNvSpPr txBox="1"/>
          <p:nvPr/>
        </p:nvSpPr>
        <p:spPr>
          <a:xfrm>
            <a:off x="4026242" y="5728136"/>
            <a:ext cx="4204138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Cholangitis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45E4FA9-EC9D-7343-A7EC-90500B6764C8}"/>
              </a:ext>
            </a:extLst>
          </p:cNvPr>
          <p:cNvSpPr txBox="1">
            <a:spLocks/>
          </p:cNvSpPr>
          <p:nvPr/>
        </p:nvSpPr>
        <p:spPr>
          <a:xfrm>
            <a:off x="4205062" y="332922"/>
            <a:ext cx="3781877" cy="539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Case 5</a:t>
            </a:r>
            <a:endParaRPr lang="en-US" sz="4000" b="1" dirty="0">
              <a:solidFill>
                <a:srgbClr val="C00000"/>
              </a:solidFill>
              <a:latin typeface="Bahnschrift" panose="020B0502040204020203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118695" y="3002120"/>
            <a:ext cx="0" cy="2536830"/>
          </a:xfrm>
          <a:prstGeom prst="line">
            <a:avLst/>
          </a:prstGeom>
          <a:ln w="19050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53D2-6A6C-47A0-95FB-1CB47A8507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82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D9205E9-E98B-E841-83BA-18068A86D83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844040" y="1562100"/>
            <a:ext cx="8503920" cy="1108075"/>
          </a:xfr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42/M presents in emergency with h/o fever, anorexia and weight loss for 1m and vomiting for 1 wk. On examination thin built (BMI 15), dehydrated, hepatosplenomegaly present, no ascites.</a:t>
            </a:r>
            <a:endParaRPr lang="en-IN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FBCBC1A-E5E6-5D4F-8FDE-B176480822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28798"/>
              </p:ext>
            </p:extLst>
          </p:nvPr>
        </p:nvGraphicFramePr>
        <p:xfrm>
          <a:off x="2753710" y="3002120"/>
          <a:ext cx="6749202" cy="2536830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3374601">
                  <a:extLst>
                    <a:ext uri="{9D8B030D-6E8A-4147-A177-3AD203B41FA5}">
                      <a16:colId xmlns:a16="http://schemas.microsoft.com/office/drawing/2014/main" val="1372907173"/>
                    </a:ext>
                  </a:extLst>
                </a:gridCol>
                <a:gridCol w="3374601">
                  <a:extLst>
                    <a:ext uri="{9D8B030D-6E8A-4147-A177-3AD203B41FA5}">
                      <a16:colId xmlns:a16="http://schemas.microsoft.com/office/drawing/2014/main" val="794749537"/>
                    </a:ext>
                  </a:extLst>
                </a:gridCol>
              </a:tblGrid>
              <a:tr h="28187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Hb</a:t>
                      </a:r>
                      <a:endParaRPr lang="en-IN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10.6</a:t>
                      </a:r>
                      <a:endParaRPr lang="en-IN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270981"/>
                  </a:ext>
                </a:extLst>
              </a:tr>
              <a:tr h="28187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TLC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12,000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630518"/>
                  </a:ext>
                </a:extLst>
              </a:tr>
              <a:tr h="28187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PLT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198,000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0341832"/>
                  </a:ext>
                </a:extLst>
              </a:tr>
              <a:tr h="28187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 </a:t>
                      </a:r>
                      <a:r>
                        <a:rPr lang="en-US" sz="1400" dirty="0" err="1">
                          <a:effectLst/>
                        </a:rPr>
                        <a:t>Creat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1.0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3960097"/>
                  </a:ext>
                </a:extLst>
              </a:tr>
              <a:tr h="28187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 Bilirubin (Direct)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2.6 (1.0)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7892845"/>
                  </a:ext>
                </a:extLst>
              </a:tr>
              <a:tr h="28187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AST/ ALT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130/120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1722656"/>
                  </a:ext>
                </a:extLst>
              </a:tr>
              <a:tr h="28187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ALP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2590 (N 140)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1114196"/>
                  </a:ext>
                </a:extLst>
              </a:tr>
              <a:tr h="28187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 Prot/ Albumin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6.2/ 3.3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180796"/>
                  </a:ext>
                </a:extLst>
              </a:tr>
              <a:tr h="28187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INR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1.5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132580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E658D88-9656-704F-A6EA-D325048E9E6B}"/>
              </a:ext>
            </a:extLst>
          </p:cNvPr>
          <p:cNvSpPr txBox="1"/>
          <p:nvPr/>
        </p:nvSpPr>
        <p:spPr>
          <a:xfrm>
            <a:off x="4026242" y="5728136"/>
            <a:ext cx="4204138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Infiltrative liver disorders, Cholangitis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45E4FA9-EC9D-7343-A7EC-90500B6764C8}"/>
              </a:ext>
            </a:extLst>
          </p:cNvPr>
          <p:cNvSpPr txBox="1">
            <a:spLocks/>
          </p:cNvSpPr>
          <p:nvPr/>
        </p:nvSpPr>
        <p:spPr>
          <a:xfrm>
            <a:off x="4205062" y="332922"/>
            <a:ext cx="3781877" cy="539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Case 6</a:t>
            </a:r>
            <a:endParaRPr lang="en-US" sz="4000" b="1" dirty="0">
              <a:solidFill>
                <a:srgbClr val="C00000"/>
              </a:solidFill>
              <a:latin typeface="Bahnschrift" panose="020B0502040204020203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118695" y="3002120"/>
            <a:ext cx="0" cy="2536830"/>
          </a:xfrm>
          <a:prstGeom prst="line">
            <a:avLst/>
          </a:prstGeom>
          <a:ln w="19050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53D2-6A6C-47A0-95FB-1CB47A8507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08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E9B29742-6923-3047-99FB-A3DE35B815A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11680" y="365125"/>
            <a:ext cx="8168640" cy="7118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en-US" sz="4000" b="1" dirty="0">
                <a:solidFill>
                  <a:srgbClr val="C00000"/>
                </a:solidFill>
                <a:latin typeface="Bahnschrift" panose="020B0502040204020203" pitchFamily="34" charset="0"/>
              </a:rPr>
              <a:t>HBV: Types of serological markers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1B39F7A-B026-470B-A75C-4FA61B9842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259998"/>
              </p:ext>
            </p:extLst>
          </p:nvPr>
        </p:nvGraphicFramePr>
        <p:xfrm>
          <a:off x="1219201" y="1681480"/>
          <a:ext cx="9753599" cy="3901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15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49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35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73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Antigen-antibody</a:t>
                      </a:r>
                    </a:p>
                  </a:txBody>
                  <a:tcPr marL="91445" marR="91445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Nucleic acid</a:t>
                      </a:r>
                    </a:p>
                  </a:txBody>
                  <a:tcPr marL="91445" marR="91445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7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Antigen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 marL="91445" marR="91445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Antibody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 marL="91445" marR="91445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137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HBsAg</a:t>
                      </a: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(Hepatitis B surface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Antigen)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Anti-HBs</a:t>
                      </a:r>
                    </a:p>
                    <a:p>
                      <a:r>
                        <a:rPr lang="en-US" sz="2000" dirty="0"/>
                        <a:t>(HB surface antibody) </a:t>
                      </a:r>
                    </a:p>
                  </a:txBody>
                  <a:tcPr marL="91445" marR="91445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HBV DNA 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(qualitative 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or 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quantitative)</a:t>
                      </a:r>
                    </a:p>
                  </a:txBody>
                  <a:tcPr marL="91445" marR="91445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137">
                <a:tc rowSpan="2">
                  <a:txBody>
                    <a:bodyPr/>
                    <a:lstStyle/>
                    <a:p>
                      <a:r>
                        <a:rPr lang="en-US" sz="2000" dirty="0" err="1"/>
                        <a:t>HBcAg</a:t>
                      </a:r>
                      <a:r>
                        <a:rPr lang="en-US" sz="2000" dirty="0"/>
                        <a:t> </a:t>
                      </a:r>
                    </a:p>
                    <a:p>
                      <a:r>
                        <a:rPr lang="en-US" sz="2000" dirty="0"/>
                        <a:t>(</a:t>
                      </a:r>
                      <a:r>
                        <a:rPr lang="en-US" sz="2000" kern="1200" dirty="0"/>
                        <a:t>H</a:t>
                      </a:r>
                      <a:r>
                        <a:rPr lang="en-US" sz="2000" dirty="0"/>
                        <a:t>epatitis </a:t>
                      </a:r>
                      <a:r>
                        <a:rPr lang="en-US" sz="2000" kern="1200" dirty="0"/>
                        <a:t>B</a:t>
                      </a:r>
                      <a:r>
                        <a:rPr lang="en-US" sz="2000" dirty="0"/>
                        <a:t> </a:t>
                      </a:r>
                      <a:r>
                        <a:rPr lang="en-US" sz="2000" kern="1200" dirty="0"/>
                        <a:t>c</a:t>
                      </a:r>
                      <a:r>
                        <a:rPr lang="en-US" sz="2000" dirty="0"/>
                        <a:t>ore </a:t>
                      </a:r>
                      <a:r>
                        <a:rPr lang="en-US" sz="2000" baseline="0" dirty="0"/>
                        <a:t>Antigen</a:t>
                      </a:r>
                      <a:r>
                        <a:rPr lang="en-US" sz="2000" dirty="0"/>
                        <a:t>)</a:t>
                      </a:r>
                    </a:p>
                    <a:p>
                      <a:r>
                        <a:rPr lang="en-US" sz="2000" dirty="0"/>
                        <a:t>Does not appears in blood</a:t>
                      </a:r>
                    </a:p>
                  </a:txBody>
                  <a:tcPr marL="91445" marR="91445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IgM</a:t>
                      </a:r>
                      <a:r>
                        <a:rPr lang="en-US" sz="2000" dirty="0"/>
                        <a:t> anti-</a:t>
                      </a:r>
                      <a:r>
                        <a:rPr lang="en-US" sz="2000" dirty="0" err="1"/>
                        <a:t>HBc</a:t>
                      </a:r>
                      <a:endParaRPr lang="en-US" sz="2000" dirty="0"/>
                    </a:p>
                    <a:p>
                      <a:r>
                        <a:rPr lang="en-US" sz="2000" dirty="0"/>
                        <a:t>(HB core</a:t>
                      </a:r>
                      <a:r>
                        <a:rPr lang="en-US" sz="2000" baseline="0" dirty="0"/>
                        <a:t> antibody IgM)</a:t>
                      </a:r>
                      <a:endParaRPr lang="en-US" sz="2000" dirty="0"/>
                    </a:p>
                  </a:txBody>
                  <a:tcPr marL="91445" marR="91445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13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Total</a:t>
                      </a:r>
                      <a:r>
                        <a:rPr lang="en-US" sz="2000" baseline="0" dirty="0"/>
                        <a:t> anti-</a:t>
                      </a:r>
                      <a:r>
                        <a:rPr lang="en-US" sz="2000" baseline="0" dirty="0" err="1"/>
                        <a:t>HBc</a:t>
                      </a:r>
                      <a:endParaRPr lang="en-US" sz="2000" baseline="0" dirty="0"/>
                    </a:p>
                    <a:p>
                      <a:r>
                        <a:rPr lang="en-US" sz="2000" baseline="0" dirty="0"/>
                        <a:t>(</a:t>
                      </a:r>
                      <a:r>
                        <a:rPr lang="en-US" sz="2000" baseline="0" dirty="0" err="1"/>
                        <a:t>IgM</a:t>
                      </a:r>
                      <a:r>
                        <a:rPr lang="en-US" sz="2000" baseline="0" dirty="0"/>
                        <a:t> plus </a:t>
                      </a:r>
                      <a:r>
                        <a:rPr lang="en-US" sz="2000" baseline="0" dirty="0" err="1"/>
                        <a:t>IgG</a:t>
                      </a:r>
                      <a:r>
                        <a:rPr lang="en-US" sz="2000" baseline="0" dirty="0"/>
                        <a:t>)</a:t>
                      </a:r>
                      <a:endParaRPr lang="en-US" sz="2000" dirty="0"/>
                    </a:p>
                  </a:txBody>
                  <a:tcPr marL="91445" marR="91445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4481"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HBeAg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epatitis 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Antigen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Anti-</a:t>
                      </a:r>
                      <a:r>
                        <a:rPr lang="en-US" sz="2000" dirty="0" err="1"/>
                        <a:t>HBe</a:t>
                      </a:r>
                      <a:endParaRPr lang="en-US" sz="2000" dirty="0"/>
                    </a:p>
                    <a:p>
                      <a:r>
                        <a:rPr lang="en-US" sz="2000" dirty="0"/>
                        <a:t>(Hepatitis B e antibody)</a:t>
                      </a:r>
                    </a:p>
                    <a:p>
                      <a:endParaRPr lang="en-US" sz="2000" dirty="0"/>
                    </a:p>
                  </a:txBody>
                  <a:tcPr marL="91445" marR="91445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53D2-6A6C-47A0-95FB-1CB47A8507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16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C659670B-096C-1045-B287-7963A99FC63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26160" y="304805"/>
            <a:ext cx="10139680" cy="7953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en-US" sz="4000" b="1" dirty="0">
                <a:solidFill>
                  <a:srgbClr val="C00000"/>
                </a:solidFill>
                <a:latin typeface="Bahnschrift" panose="020B0502040204020203" pitchFamily="34" charset="0"/>
              </a:rPr>
              <a:t>Consequences of hepatitis B virus infection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0A7DE8A-DEFF-474A-9A15-AD043966A268}"/>
              </a:ext>
            </a:extLst>
          </p:cNvPr>
          <p:cNvSpPr txBox="1"/>
          <p:nvPr/>
        </p:nvSpPr>
        <p:spPr>
          <a:xfrm>
            <a:off x="4638006" y="1462951"/>
            <a:ext cx="2915991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IN" sz="2000" b="1" dirty="0"/>
              <a:t>Hepatitis B virus infection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E9A8BBA-0EE6-40DE-909A-1915361B4593}"/>
              </a:ext>
            </a:extLst>
          </p:cNvPr>
          <p:cNvSpPr txBox="1"/>
          <p:nvPr/>
        </p:nvSpPr>
        <p:spPr>
          <a:xfrm>
            <a:off x="2752390" y="2406025"/>
            <a:ext cx="2662908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IN" sz="2000" b="1" dirty="0"/>
              <a:t>Acute infection</a:t>
            </a:r>
            <a:br>
              <a:rPr lang="en-IN" sz="2000" b="1" dirty="0"/>
            </a:br>
            <a:r>
              <a:rPr lang="en-IN" sz="2000" b="1" dirty="0"/>
              <a:t>(short duration: &lt;6 </a:t>
            </a:r>
            <a:r>
              <a:rPr lang="en-IN" sz="2000" b="1" dirty="0" err="1"/>
              <a:t>mo</a:t>
            </a:r>
            <a:r>
              <a:rPr lang="en-IN" sz="2000" b="1" dirty="0"/>
              <a:t>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F039BA1-2930-4270-A6C7-8A7CD72E112F}"/>
              </a:ext>
            </a:extLst>
          </p:cNvPr>
          <p:cNvSpPr txBox="1"/>
          <p:nvPr/>
        </p:nvSpPr>
        <p:spPr>
          <a:xfrm>
            <a:off x="7113012" y="2406025"/>
            <a:ext cx="1990288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IN" sz="2000" b="1" dirty="0"/>
              <a:t>Chronic infection</a:t>
            </a:r>
            <a:br>
              <a:rPr lang="en-IN" sz="2000" b="1" dirty="0"/>
            </a:br>
            <a:r>
              <a:rPr lang="en-IN" sz="2000" b="1" dirty="0"/>
              <a:t>(duration &gt;6 </a:t>
            </a:r>
            <a:r>
              <a:rPr lang="en-IN" sz="2000" b="1" dirty="0" err="1"/>
              <a:t>mo</a:t>
            </a:r>
            <a:r>
              <a:rPr lang="en-IN" sz="2000" b="1" dirty="0"/>
              <a:t>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10CF55F-8177-445C-BF18-7BC037D54104}"/>
              </a:ext>
            </a:extLst>
          </p:cNvPr>
          <p:cNvSpPr txBox="1"/>
          <p:nvPr/>
        </p:nvSpPr>
        <p:spPr>
          <a:xfrm>
            <a:off x="3425175" y="3839438"/>
            <a:ext cx="1684051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IN" sz="2000" dirty="0"/>
              <a:t>Asymptomatic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F11E79B-7F59-495E-B4FD-B46FC6C0A975}"/>
              </a:ext>
            </a:extLst>
          </p:cNvPr>
          <p:cNvSpPr txBox="1"/>
          <p:nvPr/>
        </p:nvSpPr>
        <p:spPr>
          <a:xfrm>
            <a:off x="3138109" y="4753838"/>
            <a:ext cx="2258182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IN" sz="2000" dirty="0"/>
              <a:t>Acute viral hepatitis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8F348D2-0858-49AD-8D5C-7BA5628AFBA6}"/>
              </a:ext>
            </a:extLst>
          </p:cNvPr>
          <p:cNvSpPr txBox="1"/>
          <p:nvPr/>
        </p:nvSpPr>
        <p:spPr>
          <a:xfrm>
            <a:off x="3257565" y="5668238"/>
            <a:ext cx="2019271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IN" sz="2000" dirty="0"/>
              <a:t>Acute liver failure</a:t>
            </a:r>
          </a:p>
        </p:txBody>
      </p: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891A8B60-096A-4BF6-BA85-AF79D41CA259}"/>
              </a:ext>
            </a:extLst>
          </p:cNvPr>
          <p:cNvCxnSpPr>
            <a:stCxn id="32" idx="1"/>
            <a:endCxn id="36" idx="1"/>
          </p:cNvCxnSpPr>
          <p:nvPr/>
        </p:nvCxnSpPr>
        <p:spPr>
          <a:xfrm rot="10800000" flipH="1" flipV="1">
            <a:off x="2752390" y="2759968"/>
            <a:ext cx="672784" cy="1279525"/>
          </a:xfrm>
          <a:prstGeom prst="bentConnector3">
            <a:avLst>
              <a:gd name="adj1" fmla="val -33978"/>
            </a:avLst>
          </a:prstGeom>
          <a:ln w="38100"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or: Elbow 40">
            <a:extLst>
              <a:ext uri="{FF2B5EF4-FFF2-40B4-BE49-F238E27FC236}">
                <a16:creationId xmlns:a16="http://schemas.microsoft.com/office/drawing/2014/main" id="{1DEACA14-D45B-478D-919E-C7609B23BFDF}"/>
              </a:ext>
            </a:extLst>
          </p:cNvPr>
          <p:cNvCxnSpPr>
            <a:cxnSpLocks/>
            <a:stCxn id="32" idx="1"/>
            <a:endCxn id="37" idx="1"/>
          </p:cNvCxnSpPr>
          <p:nvPr/>
        </p:nvCxnSpPr>
        <p:spPr>
          <a:xfrm rot="10800000" flipH="1" flipV="1">
            <a:off x="2752390" y="2759968"/>
            <a:ext cx="385719" cy="2193925"/>
          </a:xfrm>
          <a:prstGeom prst="bentConnector3">
            <a:avLst>
              <a:gd name="adj1" fmla="val -59266"/>
            </a:avLst>
          </a:prstGeom>
          <a:ln w="38100"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02EA484A-2AD3-4435-B567-F79937A61A75}"/>
              </a:ext>
            </a:extLst>
          </p:cNvPr>
          <p:cNvCxnSpPr>
            <a:cxnSpLocks/>
            <a:stCxn id="32" idx="1"/>
            <a:endCxn id="38" idx="1"/>
          </p:cNvCxnSpPr>
          <p:nvPr/>
        </p:nvCxnSpPr>
        <p:spPr>
          <a:xfrm rot="10800000" flipH="1" flipV="1">
            <a:off x="2752390" y="2759968"/>
            <a:ext cx="505174" cy="3108325"/>
          </a:xfrm>
          <a:prstGeom prst="bentConnector3">
            <a:avLst>
              <a:gd name="adj1" fmla="val -45252"/>
            </a:avLst>
          </a:prstGeom>
          <a:ln w="38100"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EB668687-94F0-41E0-9B7C-5571A93B57C2}"/>
              </a:ext>
            </a:extLst>
          </p:cNvPr>
          <p:cNvSpPr txBox="1"/>
          <p:nvPr/>
        </p:nvSpPr>
        <p:spPr>
          <a:xfrm>
            <a:off x="7035619" y="3839438"/>
            <a:ext cx="214507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IN" sz="2000" dirty="0"/>
              <a:t>Chronic hepatitis B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C8192D0-0ED9-48F0-B6B2-0FCCC6DB84F7}"/>
              </a:ext>
            </a:extLst>
          </p:cNvPr>
          <p:cNvSpPr txBox="1"/>
          <p:nvPr/>
        </p:nvSpPr>
        <p:spPr>
          <a:xfrm>
            <a:off x="6793149" y="4753838"/>
            <a:ext cx="263001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IN" sz="2000" dirty="0"/>
              <a:t>Cirrhosis: compensated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74EE182-B4A9-4B9A-B750-D3BEFC735466}"/>
              </a:ext>
            </a:extLst>
          </p:cNvPr>
          <p:cNvSpPr txBox="1"/>
          <p:nvPr/>
        </p:nvSpPr>
        <p:spPr>
          <a:xfrm>
            <a:off x="6645276" y="5668268"/>
            <a:ext cx="2925763" cy="4000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IN" sz="2000" dirty="0"/>
              <a:t>Cirrhosis: decompensated 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6888C6D-258F-4805-BD69-208D36E3B8E5}"/>
              </a:ext>
            </a:extLst>
          </p:cNvPr>
          <p:cNvCxnSpPr>
            <a:stCxn id="33" idx="2"/>
            <a:endCxn id="47" idx="0"/>
          </p:cNvCxnSpPr>
          <p:nvPr/>
        </p:nvCxnSpPr>
        <p:spPr>
          <a:xfrm>
            <a:off x="8108156" y="3113912"/>
            <a:ext cx="0" cy="725527"/>
          </a:xfrm>
          <a:prstGeom prst="straightConnector1">
            <a:avLst/>
          </a:prstGeom>
          <a:ln w="38100"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FDA633E2-3035-45F0-9E65-470620869550}"/>
              </a:ext>
            </a:extLst>
          </p:cNvPr>
          <p:cNvCxnSpPr>
            <a:cxnSpLocks/>
            <a:stCxn id="47" idx="2"/>
            <a:endCxn id="48" idx="0"/>
          </p:cNvCxnSpPr>
          <p:nvPr/>
        </p:nvCxnSpPr>
        <p:spPr>
          <a:xfrm>
            <a:off x="8108156" y="4239548"/>
            <a:ext cx="0" cy="514290"/>
          </a:xfrm>
          <a:prstGeom prst="straightConnector1">
            <a:avLst/>
          </a:prstGeom>
          <a:ln w="38100"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3AF74133-858E-47A5-A3AA-A3D31D037CBA}"/>
              </a:ext>
            </a:extLst>
          </p:cNvPr>
          <p:cNvCxnSpPr>
            <a:cxnSpLocks/>
            <a:stCxn id="48" idx="2"/>
            <a:endCxn id="49" idx="0"/>
          </p:cNvCxnSpPr>
          <p:nvPr/>
        </p:nvCxnSpPr>
        <p:spPr>
          <a:xfrm>
            <a:off x="8108157" y="5153948"/>
            <a:ext cx="1" cy="514320"/>
          </a:xfrm>
          <a:prstGeom prst="straightConnector1">
            <a:avLst/>
          </a:prstGeom>
          <a:ln w="38100"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or: Elbow 57">
            <a:extLst>
              <a:ext uri="{FF2B5EF4-FFF2-40B4-BE49-F238E27FC236}">
                <a16:creationId xmlns:a16="http://schemas.microsoft.com/office/drawing/2014/main" id="{72055F97-784E-48E8-B01E-829DB4449D82}"/>
              </a:ext>
            </a:extLst>
          </p:cNvPr>
          <p:cNvCxnSpPr>
            <a:stCxn id="30" idx="2"/>
            <a:endCxn id="32" idx="0"/>
          </p:cNvCxnSpPr>
          <p:nvPr/>
        </p:nvCxnSpPr>
        <p:spPr>
          <a:xfrm rot="5400000">
            <a:off x="4818441" y="1128466"/>
            <a:ext cx="542964" cy="2012157"/>
          </a:xfrm>
          <a:prstGeom prst="bentConnector3">
            <a:avLst/>
          </a:prstGeom>
          <a:ln w="38100"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297FE6BD-D3D8-45B9-A4D7-35F6287DC5FC}"/>
              </a:ext>
            </a:extLst>
          </p:cNvPr>
          <p:cNvCxnSpPr>
            <a:cxnSpLocks/>
            <a:stCxn id="30" idx="2"/>
            <a:endCxn id="33" idx="0"/>
          </p:cNvCxnSpPr>
          <p:nvPr/>
        </p:nvCxnSpPr>
        <p:spPr>
          <a:xfrm rot="16200000" flipH="1">
            <a:off x="6830596" y="1128466"/>
            <a:ext cx="542964" cy="2012155"/>
          </a:xfrm>
          <a:prstGeom prst="bentConnector3">
            <a:avLst>
              <a:gd name="adj1" fmla="val 50000"/>
            </a:avLst>
          </a:prstGeom>
          <a:ln w="38100"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53D2-6A6C-47A0-95FB-1CB47A8507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50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20520" y="945357"/>
            <a:ext cx="8950960" cy="5546883"/>
          </a:xfrm>
          <a:prstGeom prst="roundRect">
            <a:avLst>
              <a:gd name="adj" fmla="val 1117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423F522-0ADB-4043-8082-6664430E617C}"/>
              </a:ext>
            </a:extLst>
          </p:cNvPr>
          <p:cNvCxnSpPr/>
          <p:nvPr/>
        </p:nvCxnSpPr>
        <p:spPr>
          <a:xfrm>
            <a:off x="2523487" y="5959475"/>
            <a:ext cx="727233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D06CD6F-86FC-48C3-8512-7BBB3CA83339}"/>
              </a:ext>
            </a:extLst>
          </p:cNvPr>
          <p:cNvCxnSpPr/>
          <p:nvPr/>
        </p:nvCxnSpPr>
        <p:spPr>
          <a:xfrm flipV="1">
            <a:off x="2523487" y="1208087"/>
            <a:ext cx="0" cy="47513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6" name="TextBox 8">
            <a:extLst>
              <a:ext uri="{FF2B5EF4-FFF2-40B4-BE49-F238E27FC236}">
                <a16:creationId xmlns:a16="http://schemas.microsoft.com/office/drawing/2014/main" id="{609769EC-3319-4BD8-9F90-4A5E88E30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4787" y="6002337"/>
            <a:ext cx="441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b="1" dirty="0">
                <a:solidFill>
                  <a:srgbClr val="0070C0"/>
                </a:solidFill>
                <a:latin typeface="+mn-lt"/>
              </a:rPr>
              <a:t>Time since infection</a:t>
            </a:r>
          </a:p>
        </p:txBody>
      </p:sp>
      <p:sp>
        <p:nvSpPr>
          <p:cNvPr id="25607" name="TextBox 8">
            <a:extLst>
              <a:ext uri="{FF2B5EF4-FFF2-40B4-BE49-F238E27FC236}">
                <a16:creationId xmlns:a16="http://schemas.microsoft.com/office/drawing/2014/main" id="{C6E799D3-75C4-4A82-9E22-44DF3D9B5207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446244" y="3132932"/>
            <a:ext cx="35814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b="1" dirty="0">
                <a:solidFill>
                  <a:srgbClr val="0070C0"/>
                </a:solidFill>
                <a:latin typeface="+mn-lt"/>
              </a:rPr>
              <a:t>Relative amount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5A890E4B-3DB4-4F75-B566-2FD82C7B72EA}"/>
              </a:ext>
            </a:extLst>
          </p:cNvPr>
          <p:cNvSpPr/>
          <p:nvPr/>
        </p:nvSpPr>
        <p:spPr>
          <a:xfrm>
            <a:off x="3004501" y="3783012"/>
            <a:ext cx="3487737" cy="2179638"/>
          </a:xfrm>
          <a:custGeom>
            <a:avLst/>
            <a:gdLst>
              <a:gd name="connsiteX0" fmla="*/ 0 w 3630305"/>
              <a:gd name="connsiteY0" fmla="*/ 2174543 h 2174543"/>
              <a:gd name="connsiteX1" fmla="*/ 1555845 w 3630305"/>
              <a:gd name="connsiteY1" fmla="*/ 4549 h 2174543"/>
              <a:gd name="connsiteX2" fmla="*/ 3630305 w 3630305"/>
              <a:gd name="connsiteY2" fmla="*/ 2147248 h 2174543"/>
              <a:gd name="connsiteX0" fmla="*/ 0 w 3630305"/>
              <a:gd name="connsiteY0" fmla="*/ 2170008 h 2179652"/>
              <a:gd name="connsiteX1" fmla="*/ 1555845 w 3630305"/>
              <a:gd name="connsiteY1" fmla="*/ 14 h 2179652"/>
              <a:gd name="connsiteX2" fmla="*/ 3630305 w 3630305"/>
              <a:gd name="connsiteY2" fmla="*/ 2179653 h 217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30305" h="2179652">
                <a:moveTo>
                  <a:pt x="0" y="2170008"/>
                </a:moveTo>
                <a:cubicBezTo>
                  <a:pt x="475397" y="1087285"/>
                  <a:pt x="950794" y="4563"/>
                  <a:pt x="1555845" y="14"/>
                </a:cubicBezTo>
                <a:cubicBezTo>
                  <a:pt x="2160896" y="-4535"/>
                  <a:pt x="2895600" y="1106029"/>
                  <a:pt x="3630305" y="2179653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000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1F6A5392-4A93-43C4-A14D-48E837F31111}"/>
              </a:ext>
            </a:extLst>
          </p:cNvPr>
          <p:cNvSpPr/>
          <p:nvPr/>
        </p:nvSpPr>
        <p:spPr>
          <a:xfrm>
            <a:off x="6771637" y="3259137"/>
            <a:ext cx="3024188" cy="2674938"/>
          </a:xfrm>
          <a:custGeom>
            <a:avLst/>
            <a:gdLst>
              <a:gd name="connsiteX0" fmla="*/ 0 w 3193576"/>
              <a:gd name="connsiteY0" fmla="*/ 3261814 h 3261814"/>
              <a:gd name="connsiteX1" fmla="*/ 1528549 w 3193576"/>
              <a:gd name="connsiteY1" fmla="*/ 1037229 h 3261814"/>
              <a:gd name="connsiteX2" fmla="*/ 2074459 w 3193576"/>
              <a:gd name="connsiteY2" fmla="*/ 423080 h 3261814"/>
              <a:gd name="connsiteX3" fmla="*/ 3193576 w 3193576"/>
              <a:gd name="connsiteY3" fmla="*/ 0 h 326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3576" h="3261814">
                <a:moveTo>
                  <a:pt x="0" y="3261814"/>
                </a:moveTo>
                <a:cubicBezTo>
                  <a:pt x="591403" y="2386082"/>
                  <a:pt x="1182806" y="1510351"/>
                  <a:pt x="1528549" y="1037229"/>
                </a:cubicBezTo>
                <a:cubicBezTo>
                  <a:pt x="1874292" y="564107"/>
                  <a:pt x="1796955" y="595951"/>
                  <a:pt x="2074459" y="423080"/>
                </a:cubicBezTo>
                <a:cubicBezTo>
                  <a:pt x="2351963" y="250209"/>
                  <a:pt x="2772769" y="125104"/>
                  <a:pt x="3193576" y="0"/>
                </a:cubicBezTo>
              </a:path>
            </a:pathLst>
          </a:cu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000"/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4F3B29CB-D878-4292-84F5-20E29C0A3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388" y="3800475"/>
            <a:ext cx="1008063" cy="4000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b="1">
                <a:latin typeface="+mn-lt"/>
              </a:rPr>
              <a:t>HBsAg</a:t>
            </a: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5685AEB5-AD76-4314-92D6-F1D6E1FB4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1863" y="3800475"/>
            <a:ext cx="1223963" cy="40005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b="1" dirty="0">
                <a:latin typeface="+mn-lt"/>
              </a:rPr>
              <a:t>Anti-HBs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DD25B7B7-E8E2-435F-9503-4E6F20A8C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7676" y="3800475"/>
            <a:ext cx="1584325" cy="40005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b="1" dirty="0">
                <a:solidFill>
                  <a:schemeClr val="bg1"/>
                </a:solidFill>
                <a:latin typeface="+mn-lt"/>
              </a:rPr>
              <a:t>IgM anti-</a:t>
            </a:r>
            <a:r>
              <a:rPr lang="en-US" altLang="en-US" sz="2000" b="1" dirty="0" err="1">
                <a:solidFill>
                  <a:schemeClr val="bg1"/>
                </a:solidFill>
                <a:latin typeface="+mn-lt"/>
              </a:rPr>
              <a:t>HBc</a:t>
            </a:r>
            <a:endParaRPr lang="en-US" altLang="en-US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511FFDDC-17AE-4B9B-9161-529F973BA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0063" y="1927225"/>
            <a:ext cx="1871663" cy="400050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b="1" dirty="0">
                <a:solidFill>
                  <a:schemeClr val="bg1"/>
                </a:solidFill>
                <a:latin typeface="+mn-lt"/>
              </a:rPr>
              <a:t>Total anti-</a:t>
            </a:r>
            <a:r>
              <a:rPr lang="en-US" altLang="en-US" sz="2000" b="1" dirty="0" err="1">
                <a:solidFill>
                  <a:schemeClr val="bg1"/>
                </a:solidFill>
                <a:latin typeface="+mn-lt"/>
              </a:rPr>
              <a:t>HBc</a:t>
            </a:r>
            <a:endParaRPr lang="en-US" altLang="en-US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5612" name="Title 1">
            <a:extLst>
              <a:ext uri="{FF2B5EF4-FFF2-40B4-BE49-F238E27FC236}">
                <a16:creationId xmlns:a16="http://schemas.microsoft.com/office/drawing/2014/main" id="{24D82FF1-365A-684D-A792-3A9AE3C8CE1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57907" y="63500"/>
            <a:ext cx="10052685" cy="88185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IN" altLang="en-US" sz="4000" b="1" dirty="0">
                <a:solidFill>
                  <a:srgbClr val="C00000"/>
                </a:solidFill>
                <a:latin typeface="Bahnschrift" panose="020B0502040204020203" pitchFamily="34" charset="0"/>
              </a:rPr>
              <a:t>Serological </a:t>
            </a:r>
            <a:r>
              <a:rPr lang="en-IN" altLang="en-US" sz="4000" b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Patterns </a:t>
            </a:r>
            <a:r>
              <a:rPr lang="en-IN" altLang="en-US" sz="4000" b="1" dirty="0">
                <a:solidFill>
                  <a:srgbClr val="C00000"/>
                </a:solidFill>
                <a:latin typeface="Bahnschrift" panose="020B0502040204020203" pitchFamily="34" charset="0"/>
              </a:rPr>
              <a:t>of </a:t>
            </a:r>
            <a:r>
              <a:rPr lang="en-IN" altLang="en-US" sz="4000" b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Acute </a:t>
            </a:r>
            <a:r>
              <a:rPr lang="en-IN" altLang="en-US" sz="4000" b="1" dirty="0">
                <a:solidFill>
                  <a:srgbClr val="C00000"/>
                </a:solidFill>
                <a:latin typeface="Bahnschrift" panose="020B0502040204020203" pitchFamily="34" charset="0"/>
              </a:rPr>
              <a:t>HBV </a:t>
            </a:r>
            <a:r>
              <a:rPr lang="en-IN" altLang="en-US" sz="4000" b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Infection</a:t>
            </a:r>
            <a:endParaRPr lang="en-IN" altLang="en-US" sz="4000" b="1" dirty="0">
              <a:solidFill>
                <a:srgbClr val="C00000"/>
              </a:solidFill>
              <a:latin typeface="Bahnschrift" panose="020B0502040204020203" pitchFamily="34" charset="0"/>
            </a:endParaRP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13C7C740-4C61-4AC1-A538-18029D1FDD64}"/>
              </a:ext>
            </a:extLst>
          </p:cNvPr>
          <p:cNvSpPr/>
          <p:nvPr/>
        </p:nvSpPr>
        <p:spPr>
          <a:xfrm>
            <a:off x="3307712" y="2378075"/>
            <a:ext cx="6426200" cy="3562350"/>
          </a:xfrm>
          <a:custGeom>
            <a:avLst/>
            <a:gdLst>
              <a:gd name="connsiteX0" fmla="*/ 0 w 6619164"/>
              <a:gd name="connsiteY0" fmla="*/ 3562066 h 3562066"/>
              <a:gd name="connsiteX1" fmla="*/ 1869743 w 6619164"/>
              <a:gd name="connsiteY1" fmla="*/ 750627 h 3562066"/>
              <a:gd name="connsiteX2" fmla="*/ 3766782 w 6619164"/>
              <a:gd name="connsiteY2" fmla="*/ 122830 h 3562066"/>
              <a:gd name="connsiteX3" fmla="*/ 6619164 w 6619164"/>
              <a:gd name="connsiteY3" fmla="*/ 13648 h 3562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19164" h="3562066">
                <a:moveTo>
                  <a:pt x="0" y="3562066"/>
                </a:moveTo>
                <a:cubicBezTo>
                  <a:pt x="620973" y="2442949"/>
                  <a:pt x="1241946" y="1323833"/>
                  <a:pt x="1869743" y="750627"/>
                </a:cubicBezTo>
                <a:cubicBezTo>
                  <a:pt x="2497540" y="177421"/>
                  <a:pt x="2975212" y="245660"/>
                  <a:pt x="3766782" y="122830"/>
                </a:cubicBezTo>
                <a:cubicBezTo>
                  <a:pt x="4558352" y="0"/>
                  <a:pt x="5588758" y="6824"/>
                  <a:pt x="6619164" y="13648"/>
                </a:cubicBezTo>
              </a:path>
            </a:pathLst>
          </a:cu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21" name="Freeform 10">
            <a:extLst>
              <a:ext uri="{FF2B5EF4-FFF2-40B4-BE49-F238E27FC236}">
                <a16:creationId xmlns:a16="http://schemas.microsoft.com/office/drawing/2014/main" id="{3EBFD46D-5036-4DBF-B69E-68B01A3F0CBE}"/>
              </a:ext>
            </a:extLst>
          </p:cNvPr>
          <p:cNvSpPr/>
          <p:nvPr/>
        </p:nvSpPr>
        <p:spPr>
          <a:xfrm>
            <a:off x="3242625" y="3806826"/>
            <a:ext cx="3827462" cy="2143125"/>
          </a:xfrm>
          <a:custGeom>
            <a:avLst/>
            <a:gdLst>
              <a:gd name="connsiteX0" fmla="*/ 0 w 3302759"/>
              <a:gd name="connsiteY0" fmla="*/ 2142699 h 2142699"/>
              <a:gd name="connsiteX1" fmla="*/ 1583141 w 3302759"/>
              <a:gd name="connsiteY1" fmla="*/ 0 h 2142699"/>
              <a:gd name="connsiteX2" fmla="*/ 3302759 w 3302759"/>
              <a:gd name="connsiteY2" fmla="*/ 2142699 h 2142699"/>
              <a:gd name="connsiteX3" fmla="*/ 3302759 w 3302759"/>
              <a:gd name="connsiteY3" fmla="*/ 2142699 h 2142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2759" h="2142699">
                <a:moveTo>
                  <a:pt x="0" y="2142699"/>
                </a:moveTo>
                <a:cubicBezTo>
                  <a:pt x="516340" y="1071349"/>
                  <a:pt x="1032681" y="0"/>
                  <a:pt x="1583141" y="0"/>
                </a:cubicBezTo>
                <a:cubicBezTo>
                  <a:pt x="2133601" y="0"/>
                  <a:pt x="3302759" y="2142699"/>
                  <a:pt x="3302759" y="2142699"/>
                </a:cubicBezTo>
                <a:lnTo>
                  <a:pt x="3302759" y="2142699"/>
                </a:lnTo>
              </a:path>
            </a:pathLst>
          </a:cu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097B006-2A7D-4B5A-9C49-9D494F04EBCC}"/>
              </a:ext>
            </a:extLst>
          </p:cNvPr>
          <p:cNvSpPr/>
          <p:nvPr/>
        </p:nvSpPr>
        <p:spPr>
          <a:xfrm>
            <a:off x="2988625" y="1206500"/>
            <a:ext cx="2925762" cy="381000"/>
          </a:xfrm>
          <a:custGeom>
            <a:avLst/>
            <a:gdLst>
              <a:gd name="connsiteX0" fmla="*/ 0 w 2410691"/>
              <a:gd name="connsiteY0" fmla="*/ 36946 h 369455"/>
              <a:gd name="connsiteX1" fmla="*/ 0 w 2410691"/>
              <a:gd name="connsiteY1" fmla="*/ 369455 h 369455"/>
              <a:gd name="connsiteX2" fmla="*/ 2410691 w 2410691"/>
              <a:gd name="connsiteY2" fmla="*/ 369455 h 369455"/>
              <a:gd name="connsiteX3" fmla="*/ 1422400 w 2410691"/>
              <a:gd name="connsiteY3" fmla="*/ 0 h 369455"/>
              <a:gd name="connsiteX4" fmla="*/ 0 w 2410691"/>
              <a:gd name="connsiteY4" fmla="*/ 36946 h 369455"/>
              <a:gd name="connsiteX0" fmla="*/ 0 w 2414598"/>
              <a:gd name="connsiteY0" fmla="*/ 0 h 379401"/>
              <a:gd name="connsiteX1" fmla="*/ 3907 w 2414598"/>
              <a:gd name="connsiteY1" fmla="*/ 379401 h 379401"/>
              <a:gd name="connsiteX2" fmla="*/ 2414598 w 2414598"/>
              <a:gd name="connsiteY2" fmla="*/ 379401 h 379401"/>
              <a:gd name="connsiteX3" fmla="*/ 1426307 w 2414598"/>
              <a:gd name="connsiteY3" fmla="*/ 9946 h 379401"/>
              <a:gd name="connsiteX4" fmla="*/ 0 w 2414598"/>
              <a:gd name="connsiteY4" fmla="*/ 0 h 379401"/>
              <a:gd name="connsiteX0" fmla="*/ 0 w 2414598"/>
              <a:gd name="connsiteY0" fmla="*/ 13500 h 392901"/>
              <a:gd name="connsiteX1" fmla="*/ 3907 w 2414598"/>
              <a:gd name="connsiteY1" fmla="*/ 392901 h 392901"/>
              <a:gd name="connsiteX2" fmla="*/ 2414598 w 2414598"/>
              <a:gd name="connsiteY2" fmla="*/ 392901 h 392901"/>
              <a:gd name="connsiteX3" fmla="*/ 1426307 w 2414598"/>
              <a:gd name="connsiteY3" fmla="*/ 0 h 392901"/>
              <a:gd name="connsiteX4" fmla="*/ 0 w 2414598"/>
              <a:gd name="connsiteY4" fmla="*/ 13500 h 392901"/>
              <a:gd name="connsiteX0" fmla="*/ 0 w 2414598"/>
              <a:gd name="connsiteY0" fmla="*/ 0 h 379401"/>
              <a:gd name="connsiteX1" fmla="*/ 3907 w 2414598"/>
              <a:gd name="connsiteY1" fmla="*/ 379401 h 379401"/>
              <a:gd name="connsiteX2" fmla="*/ 2414598 w 2414598"/>
              <a:gd name="connsiteY2" fmla="*/ 379401 h 379401"/>
              <a:gd name="connsiteX3" fmla="*/ 1426307 w 2414598"/>
              <a:gd name="connsiteY3" fmla="*/ 2131 h 379401"/>
              <a:gd name="connsiteX4" fmla="*/ 0 w 2414598"/>
              <a:gd name="connsiteY4" fmla="*/ 0 h 379401"/>
              <a:gd name="connsiteX0" fmla="*/ 0 w 2414598"/>
              <a:gd name="connsiteY0" fmla="*/ 1777 h 381178"/>
              <a:gd name="connsiteX1" fmla="*/ 3907 w 2414598"/>
              <a:gd name="connsiteY1" fmla="*/ 381178 h 381178"/>
              <a:gd name="connsiteX2" fmla="*/ 2414598 w 2414598"/>
              <a:gd name="connsiteY2" fmla="*/ 381178 h 381178"/>
              <a:gd name="connsiteX3" fmla="*/ 1426307 w 2414598"/>
              <a:gd name="connsiteY3" fmla="*/ 0 h 381178"/>
              <a:gd name="connsiteX4" fmla="*/ 0 w 2414598"/>
              <a:gd name="connsiteY4" fmla="*/ 1777 h 381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4598" h="381178">
                <a:moveTo>
                  <a:pt x="0" y="1777"/>
                </a:moveTo>
                <a:cubicBezTo>
                  <a:pt x="1302" y="128244"/>
                  <a:pt x="2605" y="254711"/>
                  <a:pt x="3907" y="381178"/>
                </a:cubicBezTo>
                <a:lnTo>
                  <a:pt x="2414598" y="381178"/>
                </a:lnTo>
                <a:lnTo>
                  <a:pt x="1426307" y="0"/>
                </a:lnTo>
                <a:lnTo>
                  <a:pt x="0" y="1777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N" dirty="0" err="1">
                <a:solidFill>
                  <a:schemeClr val="tx1"/>
                </a:solidFill>
              </a:rPr>
              <a:t>HBeAg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53E95DD-DF37-4FA9-98D7-E7B09D0A9B8D}"/>
              </a:ext>
            </a:extLst>
          </p:cNvPr>
          <p:cNvSpPr/>
          <p:nvPr/>
        </p:nvSpPr>
        <p:spPr>
          <a:xfrm flipH="1" flipV="1">
            <a:off x="6084250" y="1206500"/>
            <a:ext cx="3657600" cy="381000"/>
          </a:xfrm>
          <a:custGeom>
            <a:avLst/>
            <a:gdLst>
              <a:gd name="connsiteX0" fmla="*/ 0 w 2410691"/>
              <a:gd name="connsiteY0" fmla="*/ 36946 h 369455"/>
              <a:gd name="connsiteX1" fmla="*/ 0 w 2410691"/>
              <a:gd name="connsiteY1" fmla="*/ 369455 h 369455"/>
              <a:gd name="connsiteX2" fmla="*/ 2410691 w 2410691"/>
              <a:gd name="connsiteY2" fmla="*/ 369455 h 369455"/>
              <a:gd name="connsiteX3" fmla="*/ 1422400 w 2410691"/>
              <a:gd name="connsiteY3" fmla="*/ 0 h 369455"/>
              <a:gd name="connsiteX4" fmla="*/ 0 w 2410691"/>
              <a:gd name="connsiteY4" fmla="*/ 36946 h 369455"/>
              <a:gd name="connsiteX0" fmla="*/ 0 w 2414598"/>
              <a:gd name="connsiteY0" fmla="*/ 0 h 379401"/>
              <a:gd name="connsiteX1" fmla="*/ 3907 w 2414598"/>
              <a:gd name="connsiteY1" fmla="*/ 379401 h 379401"/>
              <a:gd name="connsiteX2" fmla="*/ 2414598 w 2414598"/>
              <a:gd name="connsiteY2" fmla="*/ 379401 h 379401"/>
              <a:gd name="connsiteX3" fmla="*/ 1426307 w 2414598"/>
              <a:gd name="connsiteY3" fmla="*/ 9946 h 379401"/>
              <a:gd name="connsiteX4" fmla="*/ 0 w 2414598"/>
              <a:gd name="connsiteY4" fmla="*/ 0 h 379401"/>
              <a:gd name="connsiteX0" fmla="*/ 0 w 2414598"/>
              <a:gd name="connsiteY0" fmla="*/ 13500 h 392901"/>
              <a:gd name="connsiteX1" fmla="*/ 3907 w 2414598"/>
              <a:gd name="connsiteY1" fmla="*/ 392901 h 392901"/>
              <a:gd name="connsiteX2" fmla="*/ 2414598 w 2414598"/>
              <a:gd name="connsiteY2" fmla="*/ 392901 h 392901"/>
              <a:gd name="connsiteX3" fmla="*/ 1426307 w 2414598"/>
              <a:gd name="connsiteY3" fmla="*/ 0 h 392901"/>
              <a:gd name="connsiteX4" fmla="*/ 0 w 2414598"/>
              <a:gd name="connsiteY4" fmla="*/ 13500 h 392901"/>
              <a:gd name="connsiteX0" fmla="*/ 0 w 2414598"/>
              <a:gd name="connsiteY0" fmla="*/ 0 h 379401"/>
              <a:gd name="connsiteX1" fmla="*/ 3907 w 2414598"/>
              <a:gd name="connsiteY1" fmla="*/ 379401 h 379401"/>
              <a:gd name="connsiteX2" fmla="*/ 2414598 w 2414598"/>
              <a:gd name="connsiteY2" fmla="*/ 379401 h 379401"/>
              <a:gd name="connsiteX3" fmla="*/ 1426307 w 2414598"/>
              <a:gd name="connsiteY3" fmla="*/ 2131 h 379401"/>
              <a:gd name="connsiteX4" fmla="*/ 0 w 2414598"/>
              <a:gd name="connsiteY4" fmla="*/ 0 h 379401"/>
              <a:gd name="connsiteX0" fmla="*/ 0 w 2414598"/>
              <a:gd name="connsiteY0" fmla="*/ 1777 h 381178"/>
              <a:gd name="connsiteX1" fmla="*/ 3907 w 2414598"/>
              <a:gd name="connsiteY1" fmla="*/ 381178 h 381178"/>
              <a:gd name="connsiteX2" fmla="*/ 2414598 w 2414598"/>
              <a:gd name="connsiteY2" fmla="*/ 381178 h 381178"/>
              <a:gd name="connsiteX3" fmla="*/ 1426307 w 2414598"/>
              <a:gd name="connsiteY3" fmla="*/ 0 h 381178"/>
              <a:gd name="connsiteX4" fmla="*/ 0 w 2414598"/>
              <a:gd name="connsiteY4" fmla="*/ 1777 h 381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4598" h="381178">
                <a:moveTo>
                  <a:pt x="0" y="1777"/>
                </a:moveTo>
                <a:cubicBezTo>
                  <a:pt x="1302" y="128244"/>
                  <a:pt x="2605" y="254711"/>
                  <a:pt x="3907" y="381178"/>
                </a:cubicBezTo>
                <a:lnTo>
                  <a:pt x="2414598" y="381178"/>
                </a:lnTo>
                <a:lnTo>
                  <a:pt x="1426307" y="0"/>
                </a:lnTo>
                <a:lnTo>
                  <a:pt x="0" y="1777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>
              <a:defRPr/>
            </a:pP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157FA9-F17C-4F4A-BA66-D3DC097DD511}"/>
              </a:ext>
            </a:extLst>
          </p:cNvPr>
          <p:cNvSpPr txBox="1"/>
          <p:nvPr/>
        </p:nvSpPr>
        <p:spPr>
          <a:xfrm>
            <a:off x="8140062" y="1196975"/>
            <a:ext cx="111918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2000" dirty="0"/>
              <a:t>Anti-</a:t>
            </a:r>
            <a:r>
              <a:rPr lang="en-IN" sz="2000" dirty="0" err="1"/>
              <a:t>HBe</a:t>
            </a:r>
            <a:endParaRPr lang="en-IN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53D2-6A6C-47A0-95FB-1CB47A8507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2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4" grpId="0" animBg="1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AE87754-68C0-41D0-AB59-EB2BEF4C8D87}"/>
              </a:ext>
            </a:extLst>
          </p:cNvPr>
          <p:cNvSpPr txBox="1"/>
          <p:nvPr/>
        </p:nvSpPr>
        <p:spPr>
          <a:xfrm>
            <a:off x="1524000" y="260350"/>
            <a:ext cx="9144000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4000" b="1">
                <a:solidFill>
                  <a:srgbClr val="C00000"/>
                </a:solidFill>
                <a:latin typeface="Bahnschrift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en-US" altLang="ja-JP" dirty="0"/>
              <a:t>Interpretation of </a:t>
            </a:r>
            <a:r>
              <a:rPr lang="en-US" altLang="ja-JP" dirty="0" smtClean="0"/>
              <a:t>Serological Markers</a:t>
            </a:r>
            <a:endParaRPr lang="ja-JP" alt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9AFBB8D-E3FF-4861-8CC4-1DDCA673A3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859690"/>
              </p:ext>
            </p:extLst>
          </p:nvPr>
        </p:nvGraphicFramePr>
        <p:xfrm>
          <a:off x="1847850" y="1069975"/>
          <a:ext cx="8496300" cy="421339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08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9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9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984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4564">
                <a:tc>
                  <a:txBody>
                    <a:bodyPr/>
                    <a:lstStyle/>
                    <a:p>
                      <a:r>
                        <a:rPr lang="en-US" sz="1600" dirty="0" err="1"/>
                        <a:t>HBsAg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Total</a:t>
                      </a:r>
                      <a:r>
                        <a:rPr lang="en-GB" sz="1600" baseline="0" dirty="0">
                          <a:solidFill>
                            <a:schemeClr val="bg1"/>
                          </a:solidFill>
                        </a:rPr>
                        <a:t> anti-</a:t>
                      </a:r>
                      <a:r>
                        <a:rPr lang="en-GB" sz="1600" baseline="0" dirty="0" err="1">
                          <a:solidFill>
                            <a:schemeClr val="bg1"/>
                          </a:solidFill>
                        </a:rPr>
                        <a:t>HBc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r>
                        <a:rPr lang="en-GB" sz="1600" dirty="0" err="1">
                          <a:solidFill>
                            <a:schemeClr val="bg1"/>
                          </a:solidFill>
                        </a:rPr>
                        <a:t>IgM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 anti-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</a:rPr>
                        <a:t>HBc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Anti-HBs</a:t>
                      </a: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Interpretation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20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20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20"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  <a:p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150"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150"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53D2-6A6C-47A0-95FB-1CB47A8507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50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9AFBB8D-E3FF-4861-8CC4-1DDCA673A3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348766"/>
              </p:ext>
            </p:extLst>
          </p:nvPr>
        </p:nvGraphicFramePr>
        <p:xfrm>
          <a:off x="1847850" y="1069975"/>
          <a:ext cx="8496300" cy="421339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08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9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9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984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4564">
                <a:tc>
                  <a:txBody>
                    <a:bodyPr/>
                    <a:lstStyle/>
                    <a:p>
                      <a:r>
                        <a:rPr lang="en-US" sz="1600" dirty="0" err="1"/>
                        <a:t>HBsAg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Total</a:t>
                      </a:r>
                      <a:r>
                        <a:rPr lang="en-GB" sz="1600" baseline="0" dirty="0">
                          <a:solidFill>
                            <a:schemeClr val="bg1"/>
                          </a:solidFill>
                        </a:rPr>
                        <a:t> anti-</a:t>
                      </a:r>
                      <a:r>
                        <a:rPr lang="en-GB" sz="1600" baseline="0" dirty="0" err="1">
                          <a:solidFill>
                            <a:schemeClr val="bg1"/>
                          </a:solidFill>
                        </a:rPr>
                        <a:t>HBc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r>
                        <a:rPr lang="en-GB" sz="1600" dirty="0" err="1">
                          <a:solidFill>
                            <a:schemeClr val="bg1"/>
                          </a:solidFill>
                        </a:rPr>
                        <a:t>IgM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 anti-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</a:rPr>
                        <a:t>HBc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Anti-HBs</a:t>
                      </a: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Interpretation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r>
                        <a:rPr lang="en-US" altLang="ja-JP" sz="1800" dirty="0"/>
                        <a:t>Never exposed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20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20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20"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  <a:p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150"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150"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テキスト ボックス 2">
            <a:extLst>
              <a:ext uri="{FF2B5EF4-FFF2-40B4-BE49-F238E27FC236}">
                <a16:creationId xmlns:a16="http://schemas.microsoft.com/office/drawing/2014/main" id="{FAE87754-68C0-41D0-AB59-EB2BEF4C8D87}"/>
              </a:ext>
            </a:extLst>
          </p:cNvPr>
          <p:cNvSpPr txBox="1"/>
          <p:nvPr/>
        </p:nvSpPr>
        <p:spPr>
          <a:xfrm>
            <a:off x="1524000" y="260350"/>
            <a:ext cx="9144000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4000" b="1">
                <a:solidFill>
                  <a:srgbClr val="C00000"/>
                </a:solidFill>
                <a:latin typeface="Bahnschrift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en-US" altLang="ja-JP" dirty="0"/>
              <a:t>Interpretation of </a:t>
            </a:r>
            <a:r>
              <a:rPr lang="en-US" altLang="ja-JP" dirty="0" smtClean="0"/>
              <a:t>Serological Markers</a:t>
            </a:r>
            <a:endParaRPr lang="ja-JP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53D2-6A6C-47A0-95FB-1CB47A8507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10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362969" y="2533248"/>
            <a:ext cx="5588895" cy="1355579"/>
          </a:xfrm>
          <a:prstGeom prst="roundRect">
            <a:avLst/>
          </a:prstGeom>
          <a:solidFill>
            <a:srgbClr val="095F6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1" y="0"/>
            <a:ext cx="5535038" cy="6858000"/>
          </a:xfrm>
          <a:prstGeom prst="rect">
            <a:avLst/>
          </a:prstGeom>
          <a:solidFill>
            <a:srgbClr val="2194A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363416" y="2532947"/>
            <a:ext cx="5588000" cy="14398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Liver Function </a:t>
            </a:r>
            <a:r>
              <a:rPr 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Tests </a:t>
            </a:r>
            <a:r>
              <a:rPr lang="en-US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Interpretation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126590" y="4504401"/>
            <a:ext cx="4061652" cy="1408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sz="2000" b="1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Dr. Abhai Verma</a:t>
            </a:r>
          </a:p>
          <a:p>
            <a:pPr>
              <a:spcBef>
                <a:spcPct val="0"/>
              </a:spcBef>
              <a:defRPr/>
            </a:pPr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Director,</a:t>
            </a:r>
          </a:p>
          <a:p>
            <a:pPr>
              <a:spcBef>
                <a:spcPct val="0"/>
              </a:spcBef>
              <a:defRPr/>
            </a:pPr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Gastroenterology,</a:t>
            </a:r>
          </a:p>
          <a:p>
            <a:pPr>
              <a:spcBef>
                <a:spcPct val="0"/>
              </a:spcBef>
              <a:defRPr/>
            </a:pPr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Medanta, Lucknow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634264"/>
            <a:ext cx="12192000" cy="223736"/>
          </a:xfrm>
          <a:prstGeom prst="rect">
            <a:avLst/>
          </a:prstGeom>
          <a:solidFill>
            <a:srgbClr val="095F6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255" y="700956"/>
            <a:ext cx="3858322" cy="1111306"/>
          </a:xfrm>
          <a:prstGeom prst="rect">
            <a:avLst/>
          </a:prstGeom>
        </p:spPr>
      </p:pic>
      <p:pic>
        <p:nvPicPr>
          <p:cNvPr id="1026" name="Picture 2" descr="https://ssbhealthcare.com/wp-content/uploads/2023/04/hands-doctor-with-stethoscope-touch-liver-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1" r="3647"/>
          <a:stretch/>
        </p:blipFill>
        <p:spPr bwMode="auto">
          <a:xfrm>
            <a:off x="644634" y="1419705"/>
            <a:ext cx="5335267" cy="401858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53D2-6A6C-47A0-95FB-1CB47A8507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37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573E75E-B979-4239-8FCE-28EA98A46B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286287"/>
              </p:ext>
            </p:extLst>
          </p:nvPr>
        </p:nvGraphicFramePr>
        <p:xfrm>
          <a:off x="1847850" y="1069976"/>
          <a:ext cx="8496300" cy="421328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08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9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9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984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4578">
                <a:tc>
                  <a:txBody>
                    <a:bodyPr/>
                    <a:lstStyle/>
                    <a:p>
                      <a:r>
                        <a:rPr lang="en-US" sz="1600" dirty="0" err="1"/>
                        <a:t>HBsAg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Total</a:t>
                      </a:r>
                      <a:r>
                        <a:rPr lang="en-GB" sz="1600" baseline="0" dirty="0">
                          <a:solidFill>
                            <a:schemeClr val="bg1"/>
                          </a:solidFill>
                        </a:rPr>
                        <a:t> anti-</a:t>
                      </a:r>
                      <a:r>
                        <a:rPr lang="en-GB" sz="1600" baseline="0" dirty="0" err="1">
                          <a:solidFill>
                            <a:schemeClr val="bg1"/>
                          </a:solidFill>
                        </a:rPr>
                        <a:t>HBc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r>
                        <a:rPr lang="en-GB" sz="1600" dirty="0" err="1">
                          <a:solidFill>
                            <a:schemeClr val="bg1"/>
                          </a:solidFill>
                        </a:rPr>
                        <a:t>IgM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 anti-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</a:rPr>
                        <a:t>HBc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Anti-HBs</a:t>
                      </a: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Interpretation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8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32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949">
                <a:tc>
                  <a:txBody>
                    <a:bodyPr/>
                    <a:lstStyle/>
                    <a:p>
                      <a:endParaRPr lang="en-IN" sz="1800"/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endParaRPr lang="en-IN" sz="1800"/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endParaRPr lang="en-IN" sz="1800"/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endParaRPr lang="en-IN" sz="1800" dirty="0"/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8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32"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  <a:p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158"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158"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テキスト ボックス 2">
            <a:extLst>
              <a:ext uri="{FF2B5EF4-FFF2-40B4-BE49-F238E27FC236}">
                <a16:creationId xmlns:a16="http://schemas.microsoft.com/office/drawing/2014/main" id="{FAE87754-68C0-41D0-AB59-EB2BEF4C8D87}"/>
              </a:ext>
            </a:extLst>
          </p:cNvPr>
          <p:cNvSpPr txBox="1"/>
          <p:nvPr/>
        </p:nvSpPr>
        <p:spPr>
          <a:xfrm>
            <a:off x="1524000" y="260350"/>
            <a:ext cx="9144000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4000" b="1">
                <a:solidFill>
                  <a:srgbClr val="C00000"/>
                </a:solidFill>
                <a:latin typeface="Bahnschrift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en-US" altLang="ja-JP" dirty="0"/>
              <a:t>Interpretation of </a:t>
            </a:r>
            <a:r>
              <a:rPr lang="en-US" altLang="ja-JP" dirty="0" smtClean="0"/>
              <a:t>Serological Markers</a:t>
            </a:r>
            <a:endParaRPr lang="ja-JP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53D2-6A6C-47A0-95FB-1CB47A8507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04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573E75E-B979-4239-8FCE-28EA98A46B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467048"/>
              </p:ext>
            </p:extLst>
          </p:nvPr>
        </p:nvGraphicFramePr>
        <p:xfrm>
          <a:off x="1847850" y="1069976"/>
          <a:ext cx="8496300" cy="421330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08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9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9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984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4578">
                <a:tc>
                  <a:txBody>
                    <a:bodyPr/>
                    <a:lstStyle/>
                    <a:p>
                      <a:r>
                        <a:rPr lang="en-US" sz="1600" dirty="0" err="1"/>
                        <a:t>HBsAg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Total</a:t>
                      </a:r>
                      <a:r>
                        <a:rPr lang="en-GB" sz="1600" baseline="0" dirty="0">
                          <a:solidFill>
                            <a:schemeClr val="bg1"/>
                          </a:solidFill>
                        </a:rPr>
                        <a:t> anti-</a:t>
                      </a:r>
                      <a:r>
                        <a:rPr lang="en-GB" sz="1600" baseline="0" dirty="0" err="1">
                          <a:solidFill>
                            <a:schemeClr val="bg1"/>
                          </a:solidFill>
                        </a:rPr>
                        <a:t>HBc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r>
                        <a:rPr lang="en-GB" sz="1600" dirty="0" err="1">
                          <a:solidFill>
                            <a:schemeClr val="bg1"/>
                          </a:solidFill>
                        </a:rPr>
                        <a:t>IgM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 anti-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</a:rPr>
                        <a:t>HBc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Anti-HBs</a:t>
                      </a: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Interpretation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8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32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r>
                        <a:rPr lang="en-US" altLang="ja-JP" sz="1800" dirty="0"/>
                        <a:t>Past natural infection, </a:t>
                      </a:r>
                      <a:br>
                        <a:rPr lang="en-US" altLang="ja-JP" sz="1800" dirty="0"/>
                      </a:br>
                      <a:r>
                        <a:rPr lang="en-US" altLang="ja-JP" sz="1800" dirty="0"/>
                        <a:t>cleared, immunity achieved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949">
                <a:tc>
                  <a:txBody>
                    <a:bodyPr/>
                    <a:lstStyle/>
                    <a:p>
                      <a:endParaRPr lang="en-IN" sz="1800"/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endParaRPr lang="en-IN" sz="1800"/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endParaRPr lang="en-IN" sz="1800"/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endParaRPr lang="en-IN" sz="1800" dirty="0"/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8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32"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  <a:p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158"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158"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テキスト ボックス 2">
            <a:extLst>
              <a:ext uri="{FF2B5EF4-FFF2-40B4-BE49-F238E27FC236}">
                <a16:creationId xmlns:a16="http://schemas.microsoft.com/office/drawing/2014/main" id="{FAE87754-68C0-41D0-AB59-EB2BEF4C8D87}"/>
              </a:ext>
            </a:extLst>
          </p:cNvPr>
          <p:cNvSpPr txBox="1"/>
          <p:nvPr/>
        </p:nvSpPr>
        <p:spPr>
          <a:xfrm>
            <a:off x="1524000" y="260350"/>
            <a:ext cx="9144000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4000" b="1">
                <a:solidFill>
                  <a:srgbClr val="C00000"/>
                </a:solidFill>
                <a:latin typeface="Bahnschrift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en-US" altLang="ja-JP" dirty="0"/>
              <a:t>Interpretation of </a:t>
            </a:r>
            <a:r>
              <a:rPr lang="en-US" altLang="ja-JP" dirty="0" smtClean="0"/>
              <a:t>Serological Markers</a:t>
            </a:r>
            <a:endParaRPr lang="ja-JP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53D2-6A6C-47A0-95FB-1CB47A8507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20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E97732B-0203-4BCA-9C26-FAD70A03E6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853839"/>
              </p:ext>
            </p:extLst>
          </p:nvPr>
        </p:nvGraphicFramePr>
        <p:xfrm>
          <a:off x="1847850" y="1069976"/>
          <a:ext cx="8496300" cy="421328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08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9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9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984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4578">
                <a:tc>
                  <a:txBody>
                    <a:bodyPr/>
                    <a:lstStyle/>
                    <a:p>
                      <a:r>
                        <a:rPr lang="en-US" sz="1600" dirty="0" err="1"/>
                        <a:t>HBsAg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Total</a:t>
                      </a:r>
                      <a:r>
                        <a:rPr lang="en-GB" sz="1600" baseline="0" dirty="0">
                          <a:solidFill>
                            <a:schemeClr val="bg1"/>
                          </a:solidFill>
                        </a:rPr>
                        <a:t> anti-</a:t>
                      </a:r>
                      <a:r>
                        <a:rPr lang="en-GB" sz="1600" baseline="0" dirty="0" err="1">
                          <a:solidFill>
                            <a:schemeClr val="bg1"/>
                          </a:solidFill>
                        </a:rPr>
                        <a:t>HBc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r>
                        <a:rPr lang="en-GB" sz="1600" dirty="0" err="1">
                          <a:solidFill>
                            <a:schemeClr val="bg1"/>
                          </a:solidFill>
                        </a:rPr>
                        <a:t>IgM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 anti-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</a:rPr>
                        <a:t>HBc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Anti-HBs</a:t>
                      </a: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Interpretation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8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949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32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8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32"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  <a:p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158"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158"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テキスト ボックス 2">
            <a:extLst>
              <a:ext uri="{FF2B5EF4-FFF2-40B4-BE49-F238E27FC236}">
                <a16:creationId xmlns:a16="http://schemas.microsoft.com/office/drawing/2014/main" id="{FAE87754-68C0-41D0-AB59-EB2BEF4C8D87}"/>
              </a:ext>
            </a:extLst>
          </p:cNvPr>
          <p:cNvSpPr txBox="1"/>
          <p:nvPr/>
        </p:nvSpPr>
        <p:spPr>
          <a:xfrm>
            <a:off x="1524000" y="260350"/>
            <a:ext cx="9144000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4000" b="1">
                <a:solidFill>
                  <a:srgbClr val="C00000"/>
                </a:solidFill>
                <a:latin typeface="Bahnschrift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en-US" altLang="ja-JP" dirty="0"/>
              <a:t>Interpretation of </a:t>
            </a:r>
            <a:r>
              <a:rPr lang="en-US" altLang="ja-JP" dirty="0" smtClean="0"/>
              <a:t>Serological Markers</a:t>
            </a:r>
            <a:endParaRPr lang="ja-JP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53D2-6A6C-47A0-95FB-1CB47A8507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14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E97732B-0203-4BCA-9C26-FAD70A03E6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767357"/>
              </p:ext>
            </p:extLst>
          </p:nvPr>
        </p:nvGraphicFramePr>
        <p:xfrm>
          <a:off x="1847850" y="1069976"/>
          <a:ext cx="8496300" cy="421330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08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9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9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984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4578">
                <a:tc>
                  <a:txBody>
                    <a:bodyPr/>
                    <a:lstStyle/>
                    <a:p>
                      <a:r>
                        <a:rPr lang="en-US" sz="1600" dirty="0" err="1"/>
                        <a:t>HBsAg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Total</a:t>
                      </a:r>
                      <a:r>
                        <a:rPr lang="en-GB" sz="1600" baseline="0" dirty="0">
                          <a:solidFill>
                            <a:schemeClr val="bg1"/>
                          </a:solidFill>
                        </a:rPr>
                        <a:t> anti-</a:t>
                      </a:r>
                      <a:r>
                        <a:rPr lang="en-GB" sz="1600" baseline="0" dirty="0" err="1">
                          <a:solidFill>
                            <a:schemeClr val="bg1"/>
                          </a:solidFill>
                        </a:rPr>
                        <a:t>HBc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r>
                        <a:rPr lang="en-GB" sz="1600" dirty="0" err="1">
                          <a:solidFill>
                            <a:schemeClr val="bg1"/>
                          </a:solidFill>
                        </a:rPr>
                        <a:t>IgM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 anti-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</a:rPr>
                        <a:t>HBc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Anti-HBs</a:t>
                      </a: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Interpretation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8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949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32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r>
                        <a:rPr lang="en-US" altLang="ja-JP" sz="1800" dirty="0"/>
                        <a:t>Past natural infection, cleared, </a:t>
                      </a:r>
                      <a:br>
                        <a:rPr lang="en-US" altLang="ja-JP" sz="1800" dirty="0"/>
                      </a:br>
                      <a:r>
                        <a:rPr lang="en-US" altLang="ja-JP" sz="1800" dirty="0"/>
                        <a:t>anti-HBs has waned over time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8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32"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  <a:p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158"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158"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テキスト ボックス 2">
            <a:extLst>
              <a:ext uri="{FF2B5EF4-FFF2-40B4-BE49-F238E27FC236}">
                <a16:creationId xmlns:a16="http://schemas.microsoft.com/office/drawing/2014/main" id="{FAE87754-68C0-41D0-AB59-EB2BEF4C8D87}"/>
              </a:ext>
            </a:extLst>
          </p:cNvPr>
          <p:cNvSpPr txBox="1"/>
          <p:nvPr/>
        </p:nvSpPr>
        <p:spPr>
          <a:xfrm>
            <a:off x="1524000" y="260350"/>
            <a:ext cx="9144000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4000" b="1">
                <a:solidFill>
                  <a:srgbClr val="C00000"/>
                </a:solidFill>
                <a:latin typeface="Bahnschrift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en-US" altLang="ja-JP" dirty="0"/>
              <a:t>Interpretation of </a:t>
            </a:r>
            <a:r>
              <a:rPr lang="en-US" altLang="ja-JP" dirty="0" smtClean="0"/>
              <a:t>Serological Markers</a:t>
            </a:r>
            <a:endParaRPr lang="ja-JP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53D2-6A6C-47A0-95FB-1CB47A8507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52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F9587C2-B950-43F4-BE9B-BAE3328AEF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561904"/>
              </p:ext>
            </p:extLst>
          </p:nvPr>
        </p:nvGraphicFramePr>
        <p:xfrm>
          <a:off x="1847850" y="1069975"/>
          <a:ext cx="8496300" cy="421339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08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9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9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984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4564">
                <a:tc>
                  <a:txBody>
                    <a:bodyPr/>
                    <a:lstStyle/>
                    <a:p>
                      <a:r>
                        <a:rPr lang="en-US" sz="1600" dirty="0" err="1"/>
                        <a:t>HBsAg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Total</a:t>
                      </a:r>
                      <a:r>
                        <a:rPr lang="en-GB" sz="1600" baseline="0" dirty="0">
                          <a:solidFill>
                            <a:schemeClr val="bg1"/>
                          </a:solidFill>
                        </a:rPr>
                        <a:t> anti-</a:t>
                      </a:r>
                      <a:r>
                        <a:rPr lang="en-GB" sz="1600" baseline="0" dirty="0" err="1">
                          <a:solidFill>
                            <a:schemeClr val="bg1"/>
                          </a:solidFill>
                        </a:rPr>
                        <a:t>HBc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r>
                        <a:rPr lang="en-GB" sz="1600" dirty="0" err="1">
                          <a:solidFill>
                            <a:schemeClr val="bg1"/>
                          </a:solidFill>
                        </a:rPr>
                        <a:t>IgM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 anti-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</a:rPr>
                        <a:t>HBc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Anti-HBs</a:t>
                      </a: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Interpretation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0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20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20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</a:t>
                      </a: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</a:t>
                      </a: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</a:t>
                      </a: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+</a:t>
                      </a: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20"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  <a:p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150"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150"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テキスト ボックス 2">
            <a:extLst>
              <a:ext uri="{FF2B5EF4-FFF2-40B4-BE49-F238E27FC236}">
                <a16:creationId xmlns:a16="http://schemas.microsoft.com/office/drawing/2014/main" id="{FAE87754-68C0-41D0-AB59-EB2BEF4C8D87}"/>
              </a:ext>
            </a:extLst>
          </p:cNvPr>
          <p:cNvSpPr txBox="1"/>
          <p:nvPr/>
        </p:nvSpPr>
        <p:spPr>
          <a:xfrm>
            <a:off x="1524000" y="260350"/>
            <a:ext cx="9144000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4000" b="1">
                <a:solidFill>
                  <a:srgbClr val="C00000"/>
                </a:solidFill>
                <a:latin typeface="Bahnschrift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en-US" altLang="ja-JP" dirty="0"/>
              <a:t>Interpretation of </a:t>
            </a:r>
            <a:r>
              <a:rPr lang="en-US" altLang="ja-JP" dirty="0" smtClean="0"/>
              <a:t>Serological Markers</a:t>
            </a:r>
            <a:endParaRPr lang="ja-JP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53D2-6A6C-47A0-95FB-1CB47A8507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53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F9587C2-B950-43F4-BE9B-BAE3328AEF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37825"/>
              </p:ext>
            </p:extLst>
          </p:nvPr>
        </p:nvGraphicFramePr>
        <p:xfrm>
          <a:off x="1847850" y="1069975"/>
          <a:ext cx="8496300" cy="421339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08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9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9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984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4564">
                <a:tc>
                  <a:txBody>
                    <a:bodyPr/>
                    <a:lstStyle/>
                    <a:p>
                      <a:r>
                        <a:rPr lang="en-US" sz="1600" dirty="0" err="1"/>
                        <a:t>HBsAg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Total</a:t>
                      </a:r>
                      <a:r>
                        <a:rPr lang="en-GB" sz="1600" baseline="0" dirty="0">
                          <a:solidFill>
                            <a:schemeClr val="bg1"/>
                          </a:solidFill>
                        </a:rPr>
                        <a:t> anti-</a:t>
                      </a:r>
                      <a:r>
                        <a:rPr lang="en-GB" sz="1600" baseline="0" dirty="0" err="1">
                          <a:solidFill>
                            <a:schemeClr val="bg1"/>
                          </a:solidFill>
                        </a:rPr>
                        <a:t>HBc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r>
                        <a:rPr lang="en-GB" sz="1600" dirty="0" err="1">
                          <a:solidFill>
                            <a:schemeClr val="bg1"/>
                          </a:solidFill>
                        </a:rPr>
                        <a:t>IgM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 anti-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</a:rPr>
                        <a:t>HBc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Anti-HBs</a:t>
                      </a: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Interpretation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0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20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20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</a:t>
                      </a: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</a:t>
                      </a: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</a:t>
                      </a: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+</a:t>
                      </a: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r>
                        <a:rPr lang="en-US" altLang="ja-JP" sz="1800" dirty="0"/>
                        <a:t>Immunity due to vaccination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20"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  <a:p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150"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150"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テキスト ボックス 2">
            <a:extLst>
              <a:ext uri="{FF2B5EF4-FFF2-40B4-BE49-F238E27FC236}">
                <a16:creationId xmlns:a16="http://schemas.microsoft.com/office/drawing/2014/main" id="{FAE87754-68C0-41D0-AB59-EB2BEF4C8D87}"/>
              </a:ext>
            </a:extLst>
          </p:cNvPr>
          <p:cNvSpPr txBox="1"/>
          <p:nvPr/>
        </p:nvSpPr>
        <p:spPr>
          <a:xfrm>
            <a:off x="1524000" y="260350"/>
            <a:ext cx="9144000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4000" b="1">
                <a:solidFill>
                  <a:srgbClr val="C00000"/>
                </a:solidFill>
                <a:latin typeface="Bahnschrift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en-US" altLang="ja-JP" dirty="0"/>
              <a:t>Interpretation of </a:t>
            </a:r>
            <a:r>
              <a:rPr lang="en-US" altLang="ja-JP" dirty="0" smtClean="0"/>
              <a:t>Serological Markers</a:t>
            </a:r>
            <a:endParaRPr lang="ja-JP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53D2-6A6C-47A0-95FB-1CB47A8507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22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FE5EED4-1497-41E5-BF8A-41A4948465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622711"/>
              </p:ext>
            </p:extLst>
          </p:nvPr>
        </p:nvGraphicFramePr>
        <p:xfrm>
          <a:off x="1847850" y="1069975"/>
          <a:ext cx="8496300" cy="42133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08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9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9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984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4564">
                <a:tc>
                  <a:txBody>
                    <a:bodyPr/>
                    <a:lstStyle/>
                    <a:p>
                      <a:r>
                        <a:rPr lang="en-US" sz="1600" dirty="0" err="1"/>
                        <a:t>HBsAg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Total</a:t>
                      </a:r>
                      <a:r>
                        <a:rPr lang="en-GB" sz="1600" baseline="0" dirty="0">
                          <a:solidFill>
                            <a:schemeClr val="bg1"/>
                          </a:solidFill>
                        </a:rPr>
                        <a:t> anti-</a:t>
                      </a:r>
                      <a:r>
                        <a:rPr lang="en-GB" sz="1600" baseline="0" dirty="0" err="1">
                          <a:solidFill>
                            <a:schemeClr val="bg1"/>
                          </a:solidFill>
                        </a:rPr>
                        <a:t>HBc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r>
                        <a:rPr lang="en-GB" sz="1600" dirty="0" err="1">
                          <a:solidFill>
                            <a:schemeClr val="bg1"/>
                          </a:solidFill>
                        </a:rPr>
                        <a:t>IgM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 anti-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</a:rPr>
                        <a:t>HBc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Anti-HBs</a:t>
                      </a: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Interpretation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0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20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20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20"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150"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150"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テキスト ボックス 2">
            <a:extLst>
              <a:ext uri="{FF2B5EF4-FFF2-40B4-BE49-F238E27FC236}">
                <a16:creationId xmlns:a16="http://schemas.microsoft.com/office/drawing/2014/main" id="{FAE87754-68C0-41D0-AB59-EB2BEF4C8D87}"/>
              </a:ext>
            </a:extLst>
          </p:cNvPr>
          <p:cNvSpPr txBox="1"/>
          <p:nvPr/>
        </p:nvSpPr>
        <p:spPr>
          <a:xfrm>
            <a:off x="1524000" y="260350"/>
            <a:ext cx="9144000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4000" b="1">
                <a:solidFill>
                  <a:srgbClr val="C00000"/>
                </a:solidFill>
                <a:latin typeface="Bahnschrift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en-US" altLang="ja-JP" dirty="0"/>
              <a:t>Interpretation of </a:t>
            </a:r>
            <a:r>
              <a:rPr lang="en-US" altLang="ja-JP" dirty="0" smtClean="0"/>
              <a:t>Serological Markers</a:t>
            </a:r>
            <a:endParaRPr lang="ja-JP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53D2-6A6C-47A0-95FB-1CB47A8507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93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FE5EED4-1497-41E5-BF8A-41A4948465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679048"/>
              </p:ext>
            </p:extLst>
          </p:nvPr>
        </p:nvGraphicFramePr>
        <p:xfrm>
          <a:off x="1847850" y="1069975"/>
          <a:ext cx="8496300" cy="421339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08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9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9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984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4564">
                <a:tc>
                  <a:txBody>
                    <a:bodyPr/>
                    <a:lstStyle/>
                    <a:p>
                      <a:r>
                        <a:rPr lang="en-US" sz="1600" dirty="0" err="1"/>
                        <a:t>HBsAg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Total</a:t>
                      </a:r>
                      <a:r>
                        <a:rPr lang="en-GB" sz="1600" baseline="0" dirty="0">
                          <a:solidFill>
                            <a:schemeClr val="bg1"/>
                          </a:solidFill>
                        </a:rPr>
                        <a:t> anti-</a:t>
                      </a:r>
                      <a:r>
                        <a:rPr lang="en-GB" sz="1600" baseline="0" dirty="0" err="1">
                          <a:solidFill>
                            <a:schemeClr val="bg1"/>
                          </a:solidFill>
                        </a:rPr>
                        <a:t>HBc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r>
                        <a:rPr lang="en-GB" sz="1600" dirty="0" err="1">
                          <a:solidFill>
                            <a:schemeClr val="bg1"/>
                          </a:solidFill>
                        </a:rPr>
                        <a:t>IgM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 anti-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</a:rPr>
                        <a:t>HBc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Anti-HBs</a:t>
                      </a: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Interpretation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0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20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20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20"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r>
                        <a:rPr lang="en-US" altLang="ja-JP" sz="1800" dirty="0"/>
                        <a:t>Recent infection,</a:t>
                      </a:r>
                      <a:r>
                        <a:rPr lang="en-US" altLang="ja-JP" sz="1800" baseline="0" dirty="0"/>
                        <a:t> recovered, immunity achieved</a:t>
                      </a:r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150"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150"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テキスト ボックス 2">
            <a:extLst>
              <a:ext uri="{FF2B5EF4-FFF2-40B4-BE49-F238E27FC236}">
                <a16:creationId xmlns:a16="http://schemas.microsoft.com/office/drawing/2014/main" id="{FAE87754-68C0-41D0-AB59-EB2BEF4C8D87}"/>
              </a:ext>
            </a:extLst>
          </p:cNvPr>
          <p:cNvSpPr txBox="1"/>
          <p:nvPr/>
        </p:nvSpPr>
        <p:spPr>
          <a:xfrm>
            <a:off x="1524000" y="260350"/>
            <a:ext cx="9144000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4000" b="1">
                <a:solidFill>
                  <a:srgbClr val="C00000"/>
                </a:solidFill>
                <a:latin typeface="Bahnschrift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en-US" altLang="ja-JP" dirty="0"/>
              <a:t>Interpretation of </a:t>
            </a:r>
            <a:r>
              <a:rPr lang="en-US" altLang="ja-JP" dirty="0" smtClean="0"/>
              <a:t>Serological Markers</a:t>
            </a:r>
            <a:endParaRPr lang="ja-JP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53D2-6A6C-47A0-95FB-1CB47A8507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00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708F1D7-9E0F-4C1C-95DF-491B8E3184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027101"/>
              </p:ext>
            </p:extLst>
          </p:nvPr>
        </p:nvGraphicFramePr>
        <p:xfrm>
          <a:off x="1847850" y="1069975"/>
          <a:ext cx="8496300" cy="421339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08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9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9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984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4564">
                <a:tc>
                  <a:txBody>
                    <a:bodyPr/>
                    <a:lstStyle/>
                    <a:p>
                      <a:r>
                        <a:rPr lang="en-US" sz="1600" dirty="0" err="1"/>
                        <a:t>HBsAg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Total</a:t>
                      </a:r>
                      <a:r>
                        <a:rPr lang="en-GB" sz="1600" baseline="0" dirty="0">
                          <a:solidFill>
                            <a:schemeClr val="bg1"/>
                          </a:solidFill>
                        </a:rPr>
                        <a:t> anti-</a:t>
                      </a:r>
                      <a:r>
                        <a:rPr lang="en-GB" sz="1600" baseline="0" dirty="0" err="1">
                          <a:solidFill>
                            <a:schemeClr val="bg1"/>
                          </a:solidFill>
                        </a:rPr>
                        <a:t>HBc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r>
                        <a:rPr lang="en-GB" sz="1600" dirty="0" err="1">
                          <a:solidFill>
                            <a:schemeClr val="bg1"/>
                          </a:solidFill>
                        </a:rPr>
                        <a:t>IgM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 anti-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</a:rPr>
                        <a:t>HBc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Anti-HBs</a:t>
                      </a: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Interpretation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0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20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20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20"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  <a:p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150"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150"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テキスト ボックス 2">
            <a:extLst>
              <a:ext uri="{FF2B5EF4-FFF2-40B4-BE49-F238E27FC236}">
                <a16:creationId xmlns:a16="http://schemas.microsoft.com/office/drawing/2014/main" id="{FAE87754-68C0-41D0-AB59-EB2BEF4C8D87}"/>
              </a:ext>
            </a:extLst>
          </p:cNvPr>
          <p:cNvSpPr txBox="1"/>
          <p:nvPr/>
        </p:nvSpPr>
        <p:spPr>
          <a:xfrm>
            <a:off x="1524000" y="260350"/>
            <a:ext cx="9144000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4000" b="1">
                <a:solidFill>
                  <a:srgbClr val="C00000"/>
                </a:solidFill>
                <a:latin typeface="Bahnschrift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en-US" altLang="ja-JP" dirty="0"/>
              <a:t>Interpretation of </a:t>
            </a:r>
            <a:r>
              <a:rPr lang="en-US" altLang="ja-JP" dirty="0" smtClean="0"/>
              <a:t>Serological Markers</a:t>
            </a:r>
            <a:endParaRPr lang="ja-JP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53D2-6A6C-47A0-95FB-1CB47A8507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39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708F1D7-9E0F-4C1C-95DF-491B8E3184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128086"/>
              </p:ext>
            </p:extLst>
          </p:nvPr>
        </p:nvGraphicFramePr>
        <p:xfrm>
          <a:off x="1847850" y="1069975"/>
          <a:ext cx="8496300" cy="421339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08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9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9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984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4564">
                <a:tc>
                  <a:txBody>
                    <a:bodyPr/>
                    <a:lstStyle/>
                    <a:p>
                      <a:r>
                        <a:rPr lang="en-US" sz="1600" dirty="0" err="1"/>
                        <a:t>HBsAg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Total</a:t>
                      </a:r>
                      <a:r>
                        <a:rPr lang="en-GB" sz="1600" baseline="0" dirty="0">
                          <a:solidFill>
                            <a:schemeClr val="bg1"/>
                          </a:solidFill>
                        </a:rPr>
                        <a:t> anti-</a:t>
                      </a:r>
                      <a:r>
                        <a:rPr lang="en-GB" sz="1600" baseline="0" dirty="0" err="1">
                          <a:solidFill>
                            <a:schemeClr val="bg1"/>
                          </a:solidFill>
                        </a:rPr>
                        <a:t>HBc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r>
                        <a:rPr lang="en-GB" sz="1600" dirty="0" err="1">
                          <a:solidFill>
                            <a:schemeClr val="bg1"/>
                          </a:solidFill>
                        </a:rPr>
                        <a:t>IgM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 anti-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</a:rPr>
                        <a:t>HBc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Anti-HBs</a:t>
                      </a: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Interpretation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0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20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20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20"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  <a:p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150"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r>
                        <a:rPr lang="en-US" altLang="ja-JP" sz="1800" dirty="0"/>
                        <a:t>Acute infection, ongoing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150"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テキスト ボックス 2">
            <a:extLst>
              <a:ext uri="{FF2B5EF4-FFF2-40B4-BE49-F238E27FC236}">
                <a16:creationId xmlns:a16="http://schemas.microsoft.com/office/drawing/2014/main" id="{FAE87754-68C0-41D0-AB59-EB2BEF4C8D87}"/>
              </a:ext>
            </a:extLst>
          </p:cNvPr>
          <p:cNvSpPr txBox="1"/>
          <p:nvPr/>
        </p:nvSpPr>
        <p:spPr>
          <a:xfrm>
            <a:off x="1524000" y="260350"/>
            <a:ext cx="9144000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4000" b="1">
                <a:solidFill>
                  <a:srgbClr val="C00000"/>
                </a:solidFill>
                <a:latin typeface="Bahnschrift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en-US" altLang="ja-JP" dirty="0"/>
              <a:t>Interpretation of </a:t>
            </a:r>
            <a:r>
              <a:rPr lang="en-US" altLang="ja-JP" dirty="0" smtClean="0"/>
              <a:t>Serological Markers</a:t>
            </a:r>
            <a:endParaRPr lang="ja-JP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53D2-6A6C-47A0-95FB-1CB47A8507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65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D3F04-7226-E94C-B998-CDC8F0DD842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18160" y="325438"/>
            <a:ext cx="4740275" cy="59372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Bahnschrift" panose="020B0502040204020203" pitchFamily="34" charset="0"/>
              </a:rPr>
              <a:t>Liver </a:t>
            </a:r>
            <a:r>
              <a:rPr lang="en-US" sz="3600" b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Function Tests</a:t>
            </a:r>
            <a:endParaRPr lang="en-US" sz="3600" b="1" dirty="0">
              <a:solidFill>
                <a:srgbClr val="C00000"/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DEDF0C-C317-6041-9230-EA27D91B9341}"/>
              </a:ext>
            </a:extLst>
          </p:cNvPr>
          <p:cNvSpPr txBox="1"/>
          <p:nvPr/>
        </p:nvSpPr>
        <p:spPr>
          <a:xfrm>
            <a:off x="623845" y="1904081"/>
            <a:ext cx="4814643" cy="16312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Alanine aminotransferase (ALT/ SGPT)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Aspartate aminotransferase (AST/ SGOT)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Glutamate dehydrogenase (GDH)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Isocitrate dehydrogenase (IDH)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Lactate dehydrogenase (LDH)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AEEB0C-B2F5-214D-90BF-CCF8B9EBD220}"/>
              </a:ext>
            </a:extLst>
          </p:cNvPr>
          <p:cNvSpPr txBox="1"/>
          <p:nvPr/>
        </p:nvSpPr>
        <p:spPr>
          <a:xfrm>
            <a:off x="5647827" y="1904081"/>
            <a:ext cx="3298645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Alkaline phosphatase (ALP)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Gamma glutamyl transferase (GGT)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5”Nucleotidase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Bile salts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A98093-F78A-4F4B-AD32-8824A5BB08CB}"/>
              </a:ext>
            </a:extLst>
          </p:cNvPr>
          <p:cNvSpPr txBox="1"/>
          <p:nvPr/>
        </p:nvSpPr>
        <p:spPr>
          <a:xfrm>
            <a:off x="623845" y="4557612"/>
            <a:ext cx="4814643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Prothrombin time (PT/ INR)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Albumin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761FEE-1743-9041-A4F0-BAADDF9ADB19}"/>
              </a:ext>
            </a:extLst>
          </p:cNvPr>
          <p:cNvSpPr txBox="1"/>
          <p:nvPr/>
        </p:nvSpPr>
        <p:spPr>
          <a:xfrm>
            <a:off x="1497140" y="1284189"/>
            <a:ext cx="3068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Hepatocellular injury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E76D89-949E-874F-BEA7-993C6692C705}"/>
              </a:ext>
            </a:extLst>
          </p:cNvPr>
          <p:cNvSpPr txBox="1"/>
          <p:nvPr/>
        </p:nvSpPr>
        <p:spPr>
          <a:xfrm>
            <a:off x="5845338" y="1284189"/>
            <a:ext cx="2903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Cholestasis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AA865E-0B60-584D-A21D-CA1D7781DC90}"/>
              </a:ext>
            </a:extLst>
          </p:cNvPr>
          <p:cNvSpPr txBox="1"/>
          <p:nvPr/>
        </p:nvSpPr>
        <p:spPr>
          <a:xfrm>
            <a:off x="1497140" y="3957447"/>
            <a:ext cx="3068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Synthetic functions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B65722-83B3-E144-9C95-717D0F338CF7}"/>
              </a:ext>
            </a:extLst>
          </p:cNvPr>
          <p:cNvSpPr txBox="1"/>
          <p:nvPr/>
        </p:nvSpPr>
        <p:spPr>
          <a:xfrm>
            <a:off x="5652825" y="4557612"/>
            <a:ext cx="3293647" cy="13234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Dye tests (Indocyanine green clearance test ICG)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Dual cholate test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Aminopyrine breath test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C3A466-FC4F-5D4C-A1B3-326BC5FECB41}"/>
              </a:ext>
            </a:extLst>
          </p:cNvPr>
          <p:cNvSpPr txBox="1"/>
          <p:nvPr/>
        </p:nvSpPr>
        <p:spPr>
          <a:xfrm>
            <a:off x="5845338" y="3957447"/>
            <a:ext cx="2903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Quantitative LFTs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AAA601-FBC3-194B-92B0-0622D5543FA3}"/>
              </a:ext>
            </a:extLst>
          </p:cNvPr>
          <p:cNvSpPr txBox="1"/>
          <p:nvPr/>
        </p:nvSpPr>
        <p:spPr>
          <a:xfrm>
            <a:off x="9155811" y="1887382"/>
            <a:ext cx="2334124" cy="16312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Serum bilirubin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Urinary </a:t>
            </a:r>
            <a:r>
              <a:rPr lang="en-US" sz="2000" dirty="0" smtClean="0"/>
              <a:t>bilirubin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409719-726A-6E49-9835-2E3E165C37E7}"/>
              </a:ext>
            </a:extLst>
          </p:cNvPr>
          <p:cNvSpPr txBox="1"/>
          <p:nvPr/>
        </p:nvSpPr>
        <p:spPr>
          <a:xfrm>
            <a:off x="9155811" y="4565061"/>
            <a:ext cx="2334124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 err="1"/>
              <a:t>Fibroscan</a:t>
            </a:r>
            <a:endParaRPr lang="en-US" sz="2000" dirty="0"/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Ultrasound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 err="1"/>
              <a:t>Fibrotest</a:t>
            </a:r>
            <a:endParaRPr lang="en-US" sz="2000" dirty="0"/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Liver biopsy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B7D4BE-E604-B74A-B929-96AA0DE61E43}"/>
              </a:ext>
            </a:extLst>
          </p:cNvPr>
          <p:cNvSpPr txBox="1"/>
          <p:nvPr/>
        </p:nvSpPr>
        <p:spPr>
          <a:xfrm>
            <a:off x="9670650" y="1284189"/>
            <a:ext cx="1304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Others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BB24D0-6E06-DF48-B9EC-6D4AF0C8B1D1}"/>
              </a:ext>
            </a:extLst>
          </p:cNvPr>
          <p:cNvSpPr txBox="1"/>
          <p:nvPr/>
        </p:nvSpPr>
        <p:spPr>
          <a:xfrm>
            <a:off x="9614144" y="3957447"/>
            <a:ext cx="1417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Fibrosis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53D2-6A6C-47A0-95FB-1CB47A8507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12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7C12287-E577-4564-97C7-8523F49C33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531507"/>
              </p:ext>
            </p:extLst>
          </p:nvPr>
        </p:nvGraphicFramePr>
        <p:xfrm>
          <a:off x="1847850" y="1069975"/>
          <a:ext cx="8496300" cy="421339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08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9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9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984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4564">
                <a:tc>
                  <a:txBody>
                    <a:bodyPr/>
                    <a:lstStyle/>
                    <a:p>
                      <a:r>
                        <a:rPr lang="en-US" sz="1600" dirty="0" err="1"/>
                        <a:t>HBsAg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Total</a:t>
                      </a:r>
                      <a:r>
                        <a:rPr lang="en-GB" sz="1600" baseline="0" dirty="0">
                          <a:solidFill>
                            <a:schemeClr val="bg1"/>
                          </a:solidFill>
                        </a:rPr>
                        <a:t> anti-</a:t>
                      </a:r>
                      <a:r>
                        <a:rPr lang="en-GB" sz="1600" baseline="0" dirty="0" err="1">
                          <a:solidFill>
                            <a:schemeClr val="bg1"/>
                          </a:solidFill>
                        </a:rPr>
                        <a:t>HBc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r>
                        <a:rPr lang="en-GB" sz="1600" dirty="0" err="1">
                          <a:solidFill>
                            <a:schemeClr val="bg1"/>
                          </a:solidFill>
                        </a:rPr>
                        <a:t>IgM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 anti-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</a:rPr>
                        <a:t>HBc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Anti-HBs</a:t>
                      </a: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Interpretation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0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20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20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20"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  <a:p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150"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150"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テキスト ボックス 2">
            <a:extLst>
              <a:ext uri="{FF2B5EF4-FFF2-40B4-BE49-F238E27FC236}">
                <a16:creationId xmlns:a16="http://schemas.microsoft.com/office/drawing/2014/main" id="{FAE87754-68C0-41D0-AB59-EB2BEF4C8D87}"/>
              </a:ext>
            </a:extLst>
          </p:cNvPr>
          <p:cNvSpPr txBox="1"/>
          <p:nvPr/>
        </p:nvSpPr>
        <p:spPr>
          <a:xfrm>
            <a:off x="1524000" y="260350"/>
            <a:ext cx="9144000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4000" b="1">
                <a:solidFill>
                  <a:srgbClr val="C00000"/>
                </a:solidFill>
                <a:latin typeface="Bahnschrift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en-US" altLang="ja-JP" dirty="0"/>
              <a:t>Interpretation of </a:t>
            </a:r>
            <a:r>
              <a:rPr lang="en-US" altLang="ja-JP" dirty="0" smtClean="0"/>
              <a:t>Serological Markers</a:t>
            </a:r>
            <a:endParaRPr lang="ja-JP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53D2-6A6C-47A0-95FB-1CB47A8507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83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7C12287-E577-4564-97C7-8523F49C33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060739"/>
              </p:ext>
            </p:extLst>
          </p:nvPr>
        </p:nvGraphicFramePr>
        <p:xfrm>
          <a:off x="1847850" y="1069975"/>
          <a:ext cx="8496300" cy="421339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08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9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9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984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4564">
                <a:tc>
                  <a:txBody>
                    <a:bodyPr/>
                    <a:lstStyle/>
                    <a:p>
                      <a:r>
                        <a:rPr lang="en-US" sz="1600" dirty="0" err="1"/>
                        <a:t>HBsAg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Total</a:t>
                      </a:r>
                      <a:r>
                        <a:rPr lang="en-GB" sz="1600" baseline="0" dirty="0">
                          <a:solidFill>
                            <a:schemeClr val="bg1"/>
                          </a:solidFill>
                        </a:rPr>
                        <a:t> anti-</a:t>
                      </a:r>
                      <a:r>
                        <a:rPr lang="en-GB" sz="1600" baseline="0" dirty="0" err="1">
                          <a:solidFill>
                            <a:schemeClr val="bg1"/>
                          </a:solidFill>
                        </a:rPr>
                        <a:t>HBc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r>
                        <a:rPr lang="en-GB" sz="1600" dirty="0" err="1">
                          <a:solidFill>
                            <a:schemeClr val="bg1"/>
                          </a:solidFill>
                        </a:rPr>
                        <a:t>IgM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 anti-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</a:rPr>
                        <a:t>HBc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Anti-HBs</a:t>
                      </a: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Interpretation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0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20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20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20"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  <a:p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150"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150"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r>
                        <a:rPr lang="en-US" altLang="ja-JP" sz="1800" dirty="0"/>
                        <a:t>Chronic infection (ongoing)</a:t>
                      </a:r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テキスト ボックス 2">
            <a:extLst>
              <a:ext uri="{FF2B5EF4-FFF2-40B4-BE49-F238E27FC236}">
                <a16:creationId xmlns:a16="http://schemas.microsoft.com/office/drawing/2014/main" id="{FAE87754-68C0-41D0-AB59-EB2BEF4C8D87}"/>
              </a:ext>
            </a:extLst>
          </p:cNvPr>
          <p:cNvSpPr txBox="1"/>
          <p:nvPr/>
        </p:nvSpPr>
        <p:spPr>
          <a:xfrm>
            <a:off x="1524000" y="260350"/>
            <a:ext cx="9144000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4000" b="1">
                <a:solidFill>
                  <a:srgbClr val="C00000"/>
                </a:solidFill>
                <a:latin typeface="Bahnschrift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en-US" altLang="ja-JP" dirty="0"/>
              <a:t>Interpretation of </a:t>
            </a:r>
            <a:r>
              <a:rPr lang="en-US" altLang="ja-JP" dirty="0" smtClean="0"/>
              <a:t>Serological Markers</a:t>
            </a:r>
            <a:endParaRPr lang="ja-JP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53D2-6A6C-47A0-95FB-1CB47A8507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83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E8F0164-EE86-4597-80FA-818E444139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267436"/>
              </p:ext>
            </p:extLst>
          </p:nvPr>
        </p:nvGraphicFramePr>
        <p:xfrm>
          <a:off x="1847850" y="1069975"/>
          <a:ext cx="8496300" cy="421339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08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9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9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984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4564">
                <a:tc>
                  <a:txBody>
                    <a:bodyPr/>
                    <a:lstStyle/>
                    <a:p>
                      <a:r>
                        <a:rPr lang="en-US" sz="1600" dirty="0" err="1"/>
                        <a:t>HBsAg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Total</a:t>
                      </a:r>
                      <a:r>
                        <a:rPr lang="en-GB" sz="1600" baseline="0" dirty="0">
                          <a:solidFill>
                            <a:schemeClr val="bg1"/>
                          </a:solidFill>
                        </a:rPr>
                        <a:t> anti-</a:t>
                      </a:r>
                      <a:r>
                        <a:rPr lang="en-GB" sz="1600" baseline="0" dirty="0" err="1">
                          <a:solidFill>
                            <a:schemeClr val="bg1"/>
                          </a:solidFill>
                        </a:rPr>
                        <a:t>HBc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r>
                        <a:rPr lang="en-GB" sz="1600" dirty="0" err="1">
                          <a:solidFill>
                            <a:schemeClr val="bg1"/>
                          </a:solidFill>
                        </a:rPr>
                        <a:t>IgM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 anti-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</a:rPr>
                        <a:t>HBc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Anti-HBs</a:t>
                      </a: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Interpretation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r>
                        <a:rPr lang="en-US" altLang="ja-JP" sz="1800" dirty="0"/>
                        <a:t>Never exposed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2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r>
                        <a:rPr lang="en-US" altLang="ja-JP" sz="1800" dirty="0"/>
                        <a:t>Past natural infection, cleared, immunity achieved</a:t>
                      </a:r>
                      <a:r>
                        <a:rPr lang="en-US" altLang="ja-JP" sz="1800" baseline="0" dirty="0"/>
                        <a:t> 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414167098"/>
                  </a:ext>
                </a:extLst>
              </a:tr>
              <a:tr h="640020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b="1" dirty="0"/>
                        <a:t>-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+ </a:t>
                      </a: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r>
                        <a:rPr lang="en-US" altLang="ja-JP" sz="1800" dirty="0"/>
                        <a:t>Past natural infection, cleared, </a:t>
                      </a:r>
                      <a:br>
                        <a:rPr lang="en-US" altLang="ja-JP" sz="1800" dirty="0"/>
                      </a:br>
                      <a:r>
                        <a:rPr lang="en-US" altLang="ja-JP" sz="1800" dirty="0"/>
                        <a:t>anti-HBs has waned over time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</a:t>
                      </a: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</a:t>
                      </a: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</a:t>
                      </a: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+</a:t>
                      </a: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r>
                        <a:rPr lang="en-US" altLang="ja-JP" sz="1800" dirty="0"/>
                        <a:t>Immunity due to vaccination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20"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r>
                        <a:rPr lang="en-US" altLang="ja-JP" sz="1800" dirty="0"/>
                        <a:t>Recent infection,</a:t>
                      </a:r>
                      <a:r>
                        <a:rPr lang="en-US" altLang="ja-JP" sz="1800" baseline="0" dirty="0"/>
                        <a:t> recovered, immunity achieved</a:t>
                      </a:r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150"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r>
                        <a:rPr lang="en-US" altLang="ja-JP" sz="1800" dirty="0"/>
                        <a:t>Acute infection, ongoing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150"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91432" marR="91432" marT="45705" marB="45705" anchor="ctr"/>
                </a:tc>
                <a:tc>
                  <a:txBody>
                    <a:bodyPr/>
                    <a:lstStyle/>
                    <a:p>
                      <a:r>
                        <a:rPr lang="en-US" altLang="ja-JP" sz="1800" dirty="0"/>
                        <a:t>Chronic infection (ongoing)</a:t>
                      </a:r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2" marR="91432" marT="45705" marB="4570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テキスト ボックス 2">
            <a:extLst>
              <a:ext uri="{FF2B5EF4-FFF2-40B4-BE49-F238E27FC236}">
                <a16:creationId xmlns:a16="http://schemas.microsoft.com/office/drawing/2014/main" id="{FAE87754-68C0-41D0-AB59-EB2BEF4C8D87}"/>
              </a:ext>
            </a:extLst>
          </p:cNvPr>
          <p:cNvSpPr txBox="1"/>
          <p:nvPr/>
        </p:nvSpPr>
        <p:spPr>
          <a:xfrm>
            <a:off x="1524000" y="260350"/>
            <a:ext cx="9144000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4000" b="1">
                <a:solidFill>
                  <a:srgbClr val="C00000"/>
                </a:solidFill>
                <a:latin typeface="Bahnschrift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en-US" altLang="ja-JP" dirty="0"/>
              <a:t>Interpretation of </a:t>
            </a:r>
            <a:r>
              <a:rPr lang="en-US" altLang="ja-JP" dirty="0" smtClean="0"/>
              <a:t>Serological Markers</a:t>
            </a:r>
            <a:endParaRPr lang="ja-JP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53D2-6A6C-47A0-95FB-1CB47A8507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6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423EA-566B-FC44-ABB6-18F7E5B1745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05828" y="260954"/>
            <a:ext cx="4780344" cy="672122"/>
          </a:xfr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Bahnschrift" panose="020B0502040204020203" pitchFamily="34" charset="0"/>
              </a:rPr>
              <a:t>Fibroscan</a:t>
            </a:r>
            <a:endParaRPr lang="en-US" sz="4000" b="1" dirty="0">
              <a:solidFill>
                <a:srgbClr val="C00000"/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6D795-D6FF-1C48-AC9C-D665BCF3F6D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710405" y="1301187"/>
            <a:ext cx="6771190" cy="85566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IN" sz="2800" dirty="0"/>
              <a:t>Stiffness: Ability of a medium not to get out of shape under mechanical stress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351591" y="2757421"/>
            <a:ext cx="7488818" cy="3306500"/>
            <a:chOff x="2048720" y="2549076"/>
            <a:chExt cx="7488818" cy="33065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C1CE77E-3C8E-9741-876F-941476F73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48720" y="2549076"/>
              <a:ext cx="3334522" cy="3306500"/>
            </a:xfrm>
            <a:prstGeom prst="rect">
              <a:avLst/>
            </a:prstGeom>
            <a:ln w="88900" cap="sq" cmpd="thickThin">
              <a:solidFill>
                <a:srgbClr val="2194A6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B2CC9D0-88C7-6343-B222-3A6FD80C7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03047" y="2549076"/>
              <a:ext cx="3634491" cy="3306500"/>
            </a:xfrm>
            <a:prstGeom prst="rect">
              <a:avLst/>
            </a:prstGeom>
            <a:ln w="88900" cap="sq" cmpd="thickThin">
              <a:solidFill>
                <a:srgbClr val="2194A6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53D2-6A6C-47A0-95FB-1CB47A8507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69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D78A2D-59BA-A944-AB40-81A0DD535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326" y="254643"/>
            <a:ext cx="7455349" cy="608068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53D2-6A6C-47A0-95FB-1CB47A8507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95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72100" y="2221999"/>
            <a:ext cx="5588895" cy="1355579"/>
          </a:xfrm>
          <a:prstGeom prst="roundRect">
            <a:avLst/>
          </a:prstGeom>
          <a:solidFill>
            <a:srgbClr val="095F6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6657186" y="0"/>
            <a:ext cx="5535038" cy="6858000"/>
          </a:xfrm>
          <a:prstGeom prst="rect">
            <a:avLst/>
          </a:prstGeom>
          <a:solidFill>
            <a:srgbClr val="2194A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72547" y="2421089"/>
            <a:ext cx="5588000" cy="91951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Thank You</a:t>
            </a:r>
            <a:endParaRPr lang="en-US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35721" y="3855490"/>
            <a:ext cx="4061652" cy="1408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sz="2000" b="1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Dr. Abhai Verma</a:t>
            </a:r>
          </a:p>
          <a:p>
            <a:pPr>
              <a:spcBef>
                <a:spcPct val="0"/>
              </a:spcBef>
              <a:defRPr/>
            </a:pPr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Director,</a:t>
            </a:r>
          </a:p>
          <a:p>
            <a:pPr>
              <a:spcBef>
                <a:spcPct val="0"/>
              </a:spcBef>
              <a:defRPr/>
            </a:pPr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Gastroenterology,</a:t>
            </a:r>
          </a:p>
          <a:p>
            <a:pPr>
              <a:spcBef>
                <a:spcPct val="0"/>
              </a:spcBef>
              <a:defRPr/>
            </a:pPr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Medanta, Lucknow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634264"/>
            <a:ext cx="12192000" cy="223736"/>
          </a:xfrm>
          <a:prstGeom prst="rect">
            <a:avLst/>
          </a:prstGeom>
          <a:solidFill>
            <a:srgbClr val="095F6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386" y="700956"/>
            <a:ext cx="3858322" cy="111130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53D2-6A6C-47A0-95FB-1CB47A8507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290" name="Picture 2" descr="https://getmegiddy.com/sites/default/files/2022-05/shutterstock_1422614906_P_Her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564" y="1328951"/>
            <a:ext cx="5631032" cy="37985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84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63B96-F300-674C-B419-58F135B48C9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8000" y="624522"/>
            <a:ext cx="4500880" cy="74231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Points to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31A2C-5273-9442-B6E8-2FF512A3DED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08000" y="1642745"/>
            <a:ext cx="5232400" cy="2421255"/>
          </a:xfrm>
        </p:spPr>
        <p:txBody>
          <a:bodyPr>
            <a:normAutofit/>
          </a:bodyPr>
          <a:lstStyle/>
          <a:p>
            <a:pPr marL="447675" indent="-447675">
              <a:buClr>
                <a:schemeClr val="accent4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</a:rPr>
              <a:t>Duration of history</a:t>
            </a:r>
          </a:p>
          <a:p>
            <a:pPr marL="447675" indent="-447675">
              <a:buClr>
                <a:schemeClr val="accent4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</a:rPr>
              <a:t>Temporal correlation of events</a:t>
            </a:r>
          </a:p>
          <a:p>
            <a:pPr marL="447675" indent="-447675">
              <a:buClr>
                <a:schemeClr val="accent4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</a:rPr>
              <a:t>First LFT</a:t>
            </a:r>
          </a:p>
          <a:p>
            <a:pPr marL="447675" indent="-447675">
              <a:buClr>
                <a:schemeClr val="accent4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</a:rPr>
              <a:t>Course of disease and LFT</a:t>
            </a:r>
          </a:p>
          <a:p>
            <a:pPr marL="447675" indent="-447675">
              <a:buClr>
                <a:schemeClr val="accent4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</a:rPr>
              <a:t>Drugs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027" y="1238501"/>
            <a:ext cx="5167454" cy="2988059"/>
          </a:xfrm>
          <a:prstGeom prst="rect">
            <a:avLst/>
          </a:prstGeom>
          <a:ln w="88900" cap="sq" cmpd="thickThin">
            <a:solidFill>
              <a:srgbClr val="FFFF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53D2-6A6C-47A0-95FB-1CB47A8507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41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A4190-2599-F544-9588-1A7591B972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5844" y="432870"/>
            <a:ext cx="7385050" cy="7000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Bahnschrift" panose="020B0502040204020203" pitchFamily="34" charset="0"/>
              </a:rPr>
              <a:t>Patterns of LFT derangement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034C4-40B7-EE40-9C30-D5B3671F8C6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65844" y="1305931"/>
            <a:ext cx="4491038" cy="3338513"/>
          </a:xfrm>
        </p:spPr>
        <p:txBody>
          <a:bodyPr>
            <a:normAutofit/>
          </a:bodyPr>
          <a:lstStyle/>
          <a:p>
            <a:pPr marL="444500" indent="-444500">
              <a:lnSpc>
                <a:spcPct val="100000"/>
              </a:lnSpc>
              <a:spcBef>
                <a:spcPts val="4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Hepatocellular necrosis</a:t>
            </a:r>
          </a:p>
          <a:p>
            <a:pPr marL="444500" indent="-444500">
              <a:lnSpc>
                <a:spcPct val="100000"/>
              </a:lnSpc>
              <a:spcBef>
                <a:spcPts val="4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Cholestasis</a:t>
            </a:r>
          </a:p>
          <a:p>
            <a:pPr marL="798513" lvl="1" indent="-354013">
              <a:lnSpc>
                <a:spcPct val="100000"/>
              </a:lnSpc>
              <a:spcBef>
                <a:spcPts val="400"/>
              </a:spcBef>
              <a:buClr>
                <a:srgbClr val="2194A6"/>
              </a:buClr>
            </a:pPr>
            <a:r>
              <a:rPr lang="en-US" sz="2400" dirty="0"/>
              <a:t>Extrahepatic</a:t>
            </a:r>
          </a:p>
          <a:p>
            <a:pPr marL="798513" lvl="1" indent="-354013">
              <a:lnSpc>
                <a:spcPct val="100000"/>
              </a:lnSpc>
              <a:spcBef>
                <a:spcPts val="400"/>
              </a:spcBef>
              <a:buClr>
                <a:srgbClr val="2194A6"/>
              </a:buClr>
            </a:pPr>
            <a:r>
              <a:rPr lang="en-US" sz="2400" dirty="0"/>
              <a:t>Intrahepatic</a:t>
            </a:r>
          </a:p>
          <a:p>
            <a:pPr marL="444500" indent="-444500">
              <a:lnSpc>
                <a:spcPct val="100000"/>
              </a:lnSpc>
              <a:spcBef>
                <a:spcPts val="4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Infiltration</a:t>
            </a:r>
          </a:p>
          <a:p>
            <a:pPr marL="444500" indent="-444500">
              <a:lnSpc>
                <a:spcPct val="100000"/>
              </a:lnSpc>
              <a:spcBef>
                <a:spcPts val="4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Ischemic injury</a:t>
            </a:r>
          </a:p>
          <a:p>
            <a:pPr marL="444500" indent="-444500">
              <a:lnSpc>
                <a:spcPct val="100000"/>
              </a:lnSpc>
              <a:spcBef>
                <a:spcPts val="4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Hyperbilirubinemia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68D157-EE51-DA4B-BA2A-99A7F1A3B7B9}"/>
              </a:ext>
            </a:extLst>
          </p:cNvPr>
          <p:cNvSpPr txBox="1"/>
          <p:nvPr/>
        </p:nvSpPr>
        <p:spPr>
          <a:xfrm>
            <a:off x="1065844" y="5087009"/>
            <a:ext cx="8539655" cy="6463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Overlap is common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Try to figure out any mismatch in proportion of derangement in various components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EE01E5-4618-C64D-AF34-BBC6A6EDCE80}"/>
              </a:ext>
            </a:extLst>
          </p:cNvPr>
          <p:cNvSpPr txBox="1"/>
          <p:nvPr/>
        </p:nvSpPr>
        <p:spPr>
          <a:xfrm>
            <a:off x="-294290" y="28377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050" name="Picture 2" descr="https://www.nursingcenter.com/getattachment/8a40d4f8-a561-4494-ab9f-6a0654772efc/Liver-Function-Tests.asp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655" y="1423005"/>
            <a:ext cx="4731385" cy="30669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53D2-6A6C-47A0-95FB-1CB47A8507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3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746516"/>
            <a:ext cx="10058400" cy="3323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4034" name="Title 1">
            <a:extLst>
              <a:ext uri="{FF2B5EF4-FFF2-40B4-BE49-F238E27FC236}">
                <a16:creationId xmlns:a16="http://schemas.microsoft.com/office/drawing/2014/main" id="{7B54B203-F3D9-0B42-B9BB-AAEC6EE8CF6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90880" y="425450"/>
            <a:ext cx="4460240" cy="771791"/>
          </a:xfrm>
        </p:spPr>
        <p:txBody>
          <a:bodyPr>
            <a:normAutofit/>
          </a:bodyPr>
          <a:lstStyle/>
          <a:p>
            <a:r>
              <a:rPr lang="en-US" altLang="en-US" sz="4000" b="1" dirty="0">
                <a:solidFill>
                  <a:srgbClr val="C00000"/>
                </a:solidFill>
                <a:latin typeface="Bahnschrift" panose="020B0502040204020203" pitchFamily="34" charset="0"/>
              </a:rPr>
              <a:t>Deranged </a:t>
            </a:r>
            <a:r>
              <a:rPr lang="en-US" altLang="en-US" sz="4000" b="1" dirty="0" err="1">
                <a:solidFill>
                  <a:srgbClr val="C00000"/>
                </a:solidFill>
                <a:latin typeface="Bahnschrift" panose="020B0502040204020203" pitchFamily="34" charset="0"/>
              </a:rPr>
              <a:t>LFT</a:t>
            </a:r>
            <a:endParaRPr lang="en-US" altLang="en-US" sz="4000" b="1" dirty="0">
              <a:solidFill>
                <a:srgbClr val="C00000"/>
              </a:solidFill>
              <a:latin typeface="Bahnschrift" panose="020B0502040204020203" pitchFamily="34" charset="0"/>
            </a:endParaRPr>
          </a:p>
        </p:txBody>
      </p:sp>
      <p:sp>
        <p:nvSpPr>
          <p:cNvPr id="44035" name="TextBox 3">
            <a:extLst>
              <a:ext uri="{FF2B5EF4-FFF2-40B4-BE49-F238E27FC236}">
                <a16:creationId xmlns:a16="http://schemas.microsoft.com/office/drawing/2014/main" id="{6F9A1EC4-35F3-6442-B2DB-96E1F54F9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1332" y="2714891"/>
            <a:ext cx="3505200" cy="381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latin typeface="Arial" panose="020B0604020202020204" pitchFamily="34" charset="0"/>
              </a:rPr>
              <a:t>LFT</a:t>
            </a:r>
            <a:r>
              <a:rPr lang="en-US" altLang="en-US" sz="1800" b="1" dirty="0">
                <a:latin typeface="Arial" panose="020B0604020202020204" pitchFamily="34" charset="0"/>
              </a:rPr>
              <a:t> derangement</a:t>
            </a:r>
          </a:p>
        </p:txBody>
      </p:sp>
      <p:sp>
        <p:nvSpPr>
          <p:cNvPr id="44036" name="TextBox 5">
            <a:extLst>
              <a:ext uri="{FF2B5EF4-FFF2-40B4-BE49-F238E27FC236}">
                <a16:creationId xmlns:a16="http://schemas.microsoft.com/office/drawing/2014/main" id="{52139A9B-B321-5543-B4BE-EE73A8BF2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532" y="3857891"/>
            <a:ext cx="3657600" cy="381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</a:rPr>
              <a:t>Bilirubin elevation</a:t>
            </a:r>
          </a:p>
        </p:txBody>
      </p:sp>
      <p:sp>
        <p:nvSpPr>
          <p:cNvPr id="44037" name="TextBox 6">
            <a:extLst>
              <a:ext uri="{FF2B5EF4-FFF2-40B4-BE49-F238E27FC236}">
                <a16:creationId xmlns:a16="http://schemas.microsoft.com/office/drawing/2014/main" id="{A0614BF7-7971-5E48-BC34-33A880716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9421" y="3857891"/>
            <a:ext cx="3058160" cy="381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</a:rPr>
              <a:t>Enzyme elevation</a:t>
            </a:r>
          </a:p>
        </p:txBody>
      </p:sp>
      <p:cxnSp>
        <p:nvCxnSpPr>
          <p:cNvPr id="15" name="Elbow Connector 9">
            <a:extLst>
              <a:ext uri="{FF2B5EF4-FFF2-40B4-BE49-F238E27FC236}">
                <a16:creationId xmlns:a16="http://schemas.microsoft.com/office/drawing/2014/main" id="{640F976D-E86E-48C3-A69B-4DFA13A7F0CB}"/>
              </a:ext>
            </a:extLst>
          </p:cNvPr>
          <p:cNvCxnSpPr>
            <a:stCxn id="44035" idx="2"/>
            <a:endCxn id="44036" idx="0"/>
          </p:cNvCxnSpPr>
          <p:nvPr/>
        </p:nvCxnSpPr>
        <p:spPr>
          <a:xfrm rot="5400000">
            <a:off x="3336132" y="2410091"/>
            <a:ext cx="762000" cy="2133600"/>
          </a:xfrm>
          <a:prstGeom prst="bentConnector3">
            <a:avLst>
              <a:gd name="adj1" fmla="val 50000"/>
            </a:avLst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1">
            <a:extLst>
              <a:ext uri="{FF2B5EF4-FFF2-40B4-BE49-F238E27FC236}">
                <a16:creationId xmlns:a16="http://schemas.microsoft.com/office/drawing/2014/main" id="{94C17B51-799C-401A-A006-389CF7ECBB47}"/>
              </a:ext>
            </a:extLst>
          </p:cNvPr>
          <p:cNvCxnSpPr>
            <a:stCxn id="44035" idx="2"/>
            <a:endCxn id="44037" idx="0"/>
          </p:cNvCxnSpPr>
          <p:nvPr/>
        </p:nvCxnSpPr>
        <p:spPr>
          <a:xfrm rot="16200000" flipH="1">
            <a:off x="5540216" y="2339606"/>
            <a:ext cx="762000" cy="2274569"/>
          </a:xfrm>
          <a:prstGeom prst="bentConnector3">
            <a:avLst>
              <a:gd name="adj1" fmla="val 50000"/>
            </a:avLst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5EFE606-8B6C-42C9-8A7E-AB94DA2450E4}"/>
              </a:ext>
            </a:extLst>
          </p:cNvPr>
          <p:cNvSpPr txBox="1"/>
          <p:nvPr/>
        </p:nvSpPr>
        <p:spPr>
          <a:xfrm>
            <a:off x="1213645" y="1951886"/>
            <a:ext cx="702151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2400" dirty="0"/>
              <a:t>Approach depends on which test(s) result is abnormal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7223A60-E05B-4A4B-AB49-A4B162C14C17}"/>
              </a:ext>
            </a:extLst>
          </p:cNvPr>
          <p:cNvSpPr/>
          <p:nvPr/>
        </p:nvSpPr>
        <p:spPr>
          <a:xfrm>
            <a:off x="832645" y="4238891"/>
            <a:ext cx="762000" cy="609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400" b="1" dirty="0"/>
              <a:t>1</a:t>
            </a:r>
          </a:p>
        </p:txBody>
      </p:sp>
      <p:pic>
        <p:nvPicPr>
          <p:cNvPr id="5122" name="Picture 2" descr="https://ueg.eu/images/897/5705e1164a8394aace6018e27d20d237_975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646" y="1513840"/>
            <a:ext cx="2883774" cy="3845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53D2-6A6C-47A0-95FB-1CB47A8507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93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Box 3">
            <a:extLst>
              <a:ext uri="{FF2B5EF4-FFF2-40B4-BE49-F238E27FC236}">
                <a16:creationId xmlns:a16="http://schemas.microsoft.com/office/drawing/2014/main" id="{8EFC5DFF-9A53-7347-BAA0-76B924A6C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5781" y="2336007"/>
            <a:ext cx="3505200" cy="381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LFT derangement</a:t>
            </a:r>
          </a:p>
        </p:txBody>
      </p:sp>
      <p:sp>
        <p:nvSpPr>
          <p:cNvPr id="45060" name="TextBox 4">
            <a:extLst>
              <a:ext uri="{FF2B5EF4-FFF2-40B4-BE49-F238E27FC236}">
                <a16:creationId xmlns:a16="http://schemas.microsoft.com/office/drawing/2014/main" id="{96CFC705-6FCF-5C4B-B737-5043872A7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5906" y="5231607"/>
            <a:ext cx="3657600" cy="381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Alk phosphatase elevation</a:t>
            </a:r>
          </a:p>
        </p:txBody>
      </p:sp>
      <p:sp>
        <p:nvSpPr>
          <p:cNvPr id="45061" name="TextBox 5">
            <a:extLst>
              <a:ext uri="{FF2B5EF4-FFF2-40B4-BE49-F238E27FC236}">
                <a16:creationId xmlns:a16="http://schemas.microsoft.com/office/drawing/2014/main" id="{A88D198C-F5EC-794A-B07A-7B30157B0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981" y="3479007"/>
            <a:ext cx="3657600" cy="381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Bilirubin elevation</a:t>
            </a:r>
          </a:p>
        </p:txBody>
      </p:sp>
      <p:sp>
        <p:nvSpPr>
          <p:cNvPr id="45062" name="TextBox 7">
            <a:extLst>
              <a:ext uri="{FF2B5EF4-FFF2-40B4-BE49-F238E27FC236}">
                <a16:creationId xmlns:a16="http://schemas.microsoft.com/office/drawing/2014/main" id="{A5536D1D-8C26-B142-B920-0FFE366D2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981" y="5231607"/>
            <a:ext cx="3657600" cy="381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ALT/AST elevation</a:t>
            </a:r>
          </a:p>
        </p:txBody>
      </p:sp>
      <p:cxnSp>
        <p:nvCxnSpPr>
          <p:cNvPr id="10" name="Elbow Connector 9">
            <a:extLst>
              <a:ext uri="{FF2B5EF4-FFF2-40B4-BE49-F238E27FC236}">
                <a16:creationId xmlns:a16="http://schemas.microsoft.com/office/drawing/2014/main" id="{9D52E0EE-BBC4-4A90-92A1-972FFBA734E9}"/>
              </a:ext>
            </a:extLst>
          </p:cNvPr>
          <p:cNvCxnSpPr>
            <a:stCxn id="45059" idx="2"/>
            <a:endCxn id="45061" idx="0"/>
          </p:cNvCxnSpPr>
          <p:nvPr/>
        </p:nvCxnSpPr>
        <p:spPr>
          <a:xfrm rot="5400000">
            <a:off x="4650581" y="2031207"/>
            <a:ext cx="762000" cy="2133600"/>
          </a:xfrm>
          <a:prstGeom prst="bentConnector3">
            <a:avLst>
              <a:gd name="adj1" fmla="val 50000"/>
            </a:avLst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24E4C4FB-7651-4D7D-9858-C72A013FF3F6}"/>
              </a:ext>
            </a:extLst>
          </p:cNvPr>
          <p:cNvCxnSpPr>
            <a:stCxn id="45059" idx="2"/>
          </p:cNvCxnSpPr>
          <p:nvPr/>
        </p:nvCxnSpPr>
        <p:spPr>
          <a:xfrm rot="16200000" flipH="1">
            <a:off x="6890544" y="1924845"/>
            <a:ext cx="762000" cy="2346325"/>
          </a:xfrm>
          <a:prstGeom prst="bentConnector3">
            <a:avLst>
              <a:gd name="adj1" fmla="val 50000"/>
            </a:avLst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>
            <a:extLst>
              <a:ext uri="{FF2B5EF4-FFF2-40B4-BE49-F238E27FC236}">
                <a16:creationId xmlns:a16="http://schemas.microsoft.com/office/drawing/2014/main" id="{2B4E675F-583F-4D68-9C37-C8BAFE0749EC}"/>
              </a:ext>
            </a:extLst>
          </p:cNvPr>
          <p:cNvCxnSpPr>
            <a:cxnSpLocks/>
            <a:stCxn id="45070" idx="2"/>
            <a:endCxn id="45060" idx="0"/>
          </p:cNvCxnSpPr>
          <p:nvPr/>
        </p:nvCxnSpPr>
        <p:spPr>
          <a:xfrm rot="5400000">
            <a:off x="7758906" y="4545807"/>
            <a:ext cx="1371600" cy="12700"/>
          </a:xfrm>
          <a:prstGeom prst="bentConnector3">
            <a:avLst>
              <a:gd name="adj1" fmla="val 50000"/>
            </a:avLst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8F2A3E62-6D7C-4CE2-B50A-5A85CC891A4D}"/>
              </a:ext>
            </a:extLst>
          </p:cNvPr>
          <p:cNvCxnSpPr>
            <a:cxnSpLocks/>
            <a:stCxn id="45070" idx="2"/>
            <a:endCxn id="45062" idx="0"/>
          </p:cNvCxnSpPr>
          <p:nvPr/>
        </p:nvCxnSpPr>
        <p:spPr>
          <a:xfrm rot="5400000">
            <a:off x="5518944" y="2305845"/>
            <a:ext cx="1371600" cy="4479925"/>
          </a:xfrm>
          <a:prstGeom prst="bentConnector3">
            <a:avLst>
              <a:gd name="adj1" fmla="val 50000"/>
            </a:avLst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D0CA93A4-D5C3-4888-BE7C-9CDE6C4D9023}"/>
              </a:ext>
            </a:extLst>
          </p:cNvPr>
          <p:cNvSpPr/>
          <p:nvPr/>
        </p:nvSpPr>
        <p:spPr>
          <a:xfrm>
            <a:off x="8993981" y="5612607"/>
            <a:ext cx="762000" cy="609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400" b="1" dirty="0"/>
              <a:t>3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C2912CA-47A5-4026-99BF-883A0161A34E}"/>
              </a:ext>
            </a:extLst>
          </p:cNvPr>
          <p:cNvSpPr/>
          <p:nvPr/>
        </p:nvSpPr>
        <p:spPr>
          <a:xfrm>
            <a:off x="2147094" y="3860007"/>
            <a:ext cx="762000" cy="609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400" b="1" dirty="0"/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2089CE6-DFD8-47A2-B04D-F6A92F323B00}"/>
              </a:ext>
            </a:extLst>
          </p:cNvPr>
          <p:cNvSpPr/>
          <p:nvPr/>
        </p:nvSpPr>
        <p:spPr>
          <a:xfrm>
            <a:off x="2135981" y="5612607"/>
            <a:ext cx="762000" cy="609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400" b="1" dirty="0"/>
              <a:t>2</a:t>
            </a:r>
          </a:p>
        </p:txBody>
      </p:sp>
      <p:sp>
        <p:nvSpPr>
          <p:cNvPr id="45070" name="TextBox 6">
            <a:extLst>
              <a:ext uri="{FF2B5EF4-FFF2-40B4-BE49-F238E27FC236}">
                <a16:creationId xmlns:a16="http://schemas.microsoft.com/office/drawing/2014/main" id="{838329AA-F279-3746-8417-848A3D918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5906" y="3479007"/>
            <a:ext cx="3657600" cy="381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</a:rPr>
              <a:t>Enzyme elevation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6CE0E3-7900-4964-ACDC-FDD44FC3EB64}"/>
              </a:ext>
            </a:extLst>
          </p:cNvPr>
          <p:cNvSpPr txBox="1"/>
          <p:nvPr/>
        </p:nvSpPr>
        <p:spPr>
          <a:xfrm>
            <a:off x="2432844" y="1367632"/>
            <a:ext cx="702151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2400" dirty="0"/>
              <a:t>Approach depends on which test(s) result is abnormal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B54B203-F3D9-0B42-B9BB-AAEC6EE8CF62}"/>
              </a:ext>
            </a:extLst>
          </p:cNvPr>
          <p:cNvSpPr txBox="1">
            <a:spLocks/>
          </p:cNvSpPr>
          <p:nvPr/>
        </p:nvSpPr>
        <p:spPr>
          <a:xfrm>
            <a:off x="3865880" y="339459"/>
            <a:ext cx="4460240" cy="771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000" b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Deranged 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Bahnschrift" panose="020B0502040204020203" pitchFamily="34" charset="0"/>
              </a:rPr>
              <a:t>LFT</a:t>
            </a:r>
            <a:endParaRPr lang="en-US" altLang="en-US" sz="4000" b="1" dirty="0">
              <a:solidFill>
                <a:srgbClr val="C00000"/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53D2-6A6C-47A0-95FB-1CB47A8507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57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B2B9BB68-AD2B-5740-89B4-2CDC2AECB4A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78560" y="365125"/>
            <a:ext cx="10515600" cy="930275"/>
          </a:xfrm>
        </p:spPr>
        <p:txBody>
          <a:bodyPr>
            <a:normAutofit/>
          </a:bodyPr>
          <a:lstStyle/>
          <a:p>
            <a:r>
              <a:rPr lang="en-US" altLang="en-US" sz="2800" dirty="0">
                <a:latin typeface="+mn-lt"/>
              </a:rPr>
              <a:t>Approach to high bilirubin (jaundice)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354D1D1-C705-4E46-ABA3-8435BEFACEF1}"/>
              </a:ext>
            </a:extLst>
          </p:cNvPr>
          <p:cNvSpPr/>
          <p:nvPr/>
        </p:nvSpPr>
        <p:spPr>
          <a:xfrm>
            <a:off x="1847850" y="1194435"/>
            <a:ext cx="762000" cy="609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400" b="1" dirty="0"/>
              <a:t>1</a:t>
            </a:r>
          </a:p>
        </p:txBody>
      </p:sp>
      <p:sp>
        <p:nvSpPr>
          <p:cNvPr id="46084" name="TextBox 3">
            <a:extLst>
              <a:ext uri="{FF2B5EF4-FFF2-40B4-BE49-F238E27FC236}">
                <a16:creationId xmlns:a16="http://schemas.microsoft.com/office/drawing/2014/main" id="{492D67A7-FC93-CF45-9063-58E2C0C19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295400"/>
            <a:ext cx="3505200" cy="36988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Elevated serum bilirubin </a:t>
            </a:r>
          </a:p>
        </p:txBody>
      </p:sp>
      <p:pic>
        <p:nvPicPr>
          <p:cNvPr id="5" name="Picture 2" descr="https://images.onlymyhealth.com/imported/images/2023/June/27_Jun_2023/Main-jaund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958" y="2543493"/>
            <a:ext cx="5591242" cy="3145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53D2-6A6C-47A0-95FB-1CB47A8507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76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Biologicals_in_IBD</Template>
  <TotalTime>5250</TotalTime>
  <Words>1566</Words>
  <Application>Microsoft Office PowerPoint</Application>
  <PresentationFormat>Widescreen</PresentationFormat>
  <Paragraphs>572</Paragraphs>
  <Slides>45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7" baseType="lpstr">
      <vt:lpstr>游ゴシック</vt:lpstr>
      <vt:lpstr>游ゴシック Light</vt:lpstr>
      <vt:lpstr>Arial</vt:lpstr>
      <vt:lpstr>Arial Black</vt:lpstr>
      <vt:lpstr>Bahnschrift</vt:lpstr>
      <vt:lpstr>Calibri</vt:lpstr>
      <vt:lpstr>Calibri Light</vt:lpstr>
      <vt:lpstr>Nirmala UI</vt:lpstr>
      <vt:lpstr>Symbol</vt:lpstr>
      <vt:lpstr>Times New Roman</vt:lpstr>
      <vt:lpstr>Wingdings</vt:lpstr>
      <vt:lpstr>2_Office Theme</vt:lpstr>
      <vt:lpstr>PowerPoint Presentation</vt:lpstr>
      <vt:lpstr>PowerPoint Presentation</vt:lpstr>
      <vt:lpstr>Liver Function Tests Interpretation</vt:lpstr>
      <vt:lpstr>Liver Function Tests</vt:lpstr>
      <vt:lpstr>Points to consider</vt:lpstr>
      <vt:lpstr>Patterns of LFT derangement</vt:lpstr>
      <vt:lpstr>Deranged LFT</vt:lpstr>
      <vt:lpstr>PowerPoint Presentation</vt:lpstr>
      <vt:lpstr>Approach to high bilirubin (jaundice)</vt:lpstr>
      <vt:lpstr>PowerPoint Presentation</vt:lpstr>
      <vt:lpstr>PowerPoint Presentation</vt:lpstr>
      <vt:lpstr>PowerPoint Presentation</vt:lpstr>
      <vt:lpstr>Approach to enzyme elevation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Case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HBV: Types of serological markers</vt:lpstr>
      <vt:lpstr>Consequences of hepatitis B virus infection</vt:lpstr>
      <vt:lpstr>Serological Patterns of Acute HBV Infection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Fibroscan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Abhai Verma</dc:creator>
  <cp:lastModifiedBy>abhishek sahu</cp:lastModifiedBy>
  <cp:revision>57</cp:revision>
  <dcterms:created xsi:type="dcterms:W3CDTF">2019-12-09T14:24:01Z</dcterms:created>
  <dcterms:modified xsi:type="dcterms:W3CDTF">2024-07-22T05:55:32Z</dcterms:modified>
</cp:coreProperties>
</file>