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avif"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5" r:id="rId1"/>
  </p:sldMasterIdLst>
  <p:notesMasterIdLst>
    <p:notesMasterId r:id="rId43"/>
  </p:notesMasterIdLst>
  <p:sldIdLst>
    <p:sldId id="256" r:id="rId2"/>
    <p:sldId id="393" r:id="rId3"/>
    <p:sldId id="346" r:id="rId4"/>
    <p:sldId id="258" r:id="rId5"/>
    <p:sldId id="347" r:id="rId6"/>
    <p:sldId id="350" r:id="rId7"/>
    <p:sldId id="368" r:id="rId8"/>
    <p:sldId id="389" r:id="rId9"/>
    <p:sldId id="392" r:id="rId10"/>
    <p:sldId id="378" r:id="rId11"/>
    <p:sldId id="386" r:id="rId12"/>
    <p:sldId id="385" r:id="rId13"/>
    <p:sldId id="384" r:id="rId14"/>
    <p:sldId id="383" r:id="rId15"/>
    <p:sldId id="382" r:id="rId16"/>
    <p:sldId id="379" r:id="rId17"/>
    <p:sldId id="380" r:id="rId18"/>
    <p:sldId id="373" r:id="rId19"/>
    <p:sldId id="374" r:id="rId20"/>
    <p:sldId id="375" r:id="rId21"/>
    <p:sldId id="376" r:id="rId22"/>
    <p:sldId id="377" r:id="rId23"/>
    <p:sldId id="361" r:id="rId24"/>
    <p:sldId id="362" r:id="rId25"/>
    <p:sldId id="363" r:id="rId26"/>
    <p:sldId id="365" r:id="rId27"/>
    <p:sldId id="269" r:id="rId28"/>
    <p:sldId id="270" r:id="rId29"/>
    <p:sldId id="268" r:id="rId30"/>
    <p:sldId id="271" r:id="rId31"/>
    <p:sldId id="272" r:id="rId32"/>
    <p:sldId id="274" r:id="rId33"/>
    <p:sldId id="340" r:id="rId34"/>
    <p:sldId id="341" r:id="rId35"/>
    <p:sldId id="339" r:id="rId36"/>
    <p:sldId id="342" r:id="rId37"/>
    <p:sldId id="277" r:id="rId38"/>
    <p:sldId id="388" r:id="rId39"/>
    <p:sldId id="387" r:id="rId40"/>
    <p:sldId id="344" r:id="rId41"/>
    <p:sldId id="395" r:id="rId42"/>
  </p:sldIdLst>
  <p:sldSz cx="12192000" cy="6858000"/>
  <p:notesSz cx="6761163" cy="99425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84068"/>
    <a:srgbClr val="0D6088"/>
    <a:srgbClr val="D1EDFB"/>
    <a:srgbClr val="ECD8E3"/>
    <a:srgbClr val="F3F0C5"/>
    <a:srgbClr val="C5BA29"/>
    <a:srgbClr val="F6F4D6"/>
    <a:srgbClr val="F9F7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4" d="100"/>
          <a:sy n="84" d="100"/>
        </p:scale>
        <p:origin x="581" y="8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29837" cy="49712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29761" y="0"/>
            <a:ext cx="2929837" cy="497126"/>
          </a:xfrm>
          <a:prstGeom prst="rect">
            <a:avLst/>
          </a:prstGeom>
        </p:spPr>
        <p:txBody>
          <a:bodyPr vert="horz" lIns="91440" tIns="45720" rIns="91440" bIns="45720" rtlCol="0"/>
          <a:lstStyle>
            <a:lvl1pPr algn="r">
              <a:defRPr sz="1200"/>
            </a:lvl1pPr>
          </a:lstStyle>
          <a:p>
            <a:fld id="{D955B6BB-3C44-471B-88C1-064CC86CA8C3}" type="datetimeFigureOut">
              <a:rPr lang="en-US" smtClean="0"/>
              <a:pPr/>
              <a:t>4/30/2024</a:t>
            </a:fld>
            <a:endParaRPr lang="en-US"/>
          </a:p>
        </p:txBody>
      </p:sp>
      <p:sp>
        <p:nvSpPr>
          <p:cNvPr id="4" name="Slide Image Placeholder 3"/>
          <p:cNvSpPr>
            <a:spLocks noGrp="1" noRot="1" noChangeAspect="1"/>
          </p:cNvSpPr>
          <p:nvPr>
            <p:ph type="sldImg" idx="2"/>
          </p:nvPr>
        </p:nvSpPr>
        <p:spPr>
          <a:xfrm>
            <a:off x="68263" y="746125"/>
            <a:ext cx="6624637" cy="37274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6117" y="4722694"/>
            <a:ext cx="5408930" cy="447413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43662"/>
            <a:ext cx="2929837" cy="497126"/>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29761" y="9443662"/>
            <a:ext cx="2929837" cy="497126"/>
          </a:xfrm>
          <a:prstGeom prst="rect">
            <a:avLst/>
          </a:prstGeom>
        </p:spPr>
        <p:txBody>
          <a:bodyPr vert="horz" lIns="91440" tIns="45720" rIns="91440" bIns="45720" rtlCol="0" anchor="b"/>
          <a:lstStyle>
            <a:lvl1pPr algn="r">
              <a:defRPr sz="1200"/>
            </a:lvl1pPr>
          </a:lstStyle>
          <a:p>
            <a:fld id="{512EB3CA-A7B0-4188-B4C9-CE8C67B725E8}" type="slidenum">
              <a:rPr lang="en-US" smtClean="0"/>
              <a:pPr/>
              <a:t>‹#›</a:t>
            </a:fld>
            <a:endParaRPr lang="en-US"/>
          </a:p>
        </p:txBody>
      </p:sp>
    </p:spTree>
    <p:extLst>
      <p:ext uri="{BB962C8B-B14F-4D97-AF65-F5344CB8AC3E}">
        <p14:creationId xmlns:p14="http://schemas.microsoft.com/office/powerpoint/2010/main" val="36458845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7B12EE04-10A2-4AF7-BF24-B553230823BA}"/>
              </a:ext>
            </a:extLst>
          </p:cNvPr>
          <p:cNvSpPr>
            <a:spLocks noGrp="1" noRot="1" noChangeAspect="1" noChangeArrowheads="1" noTextEdit="1"/>
          </p:cNvSpPr>
          <p:nvPr>
            <p:ph type="sldImg"/>
          </p:nvPr>
        </p:nvSpPr>
        <p:spPr>
          <a:xfrm>
            <a:off x="-1860550" y="1033463"/>
            <a:ext cx="9185275" cy="5167312"/>
          </a:xfrm>
          <a:ln/>
        </p:spPr>
      </p:sp>
      <p:sp>
        <p:nvSpPr>
          <p:cNvPr id="20483" name="Notes Placeholder 2">
            <a:extLst>
              <a:ext uri="{FF2B5EF4-FFF2-40B4-BE49-F238E27FC236}">
                <a16:creationId xmlns:a16="http://schemas.microsoft.com/office/drawing/2014/main" id="{B1C53A34-06C8-4E41-ABD2-64164D06289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0484" name="Slide Number Placeholder 3">
            <a:extLst>
              <a:ext uri="{FF2B5EF4-FFF2-40B4-BE49-F238E27FC236}">
                <a16:creationId xmlns:a16="http://schemas.microsoft.com/office/drawing/2014/main" id="{1D3ED9EB-8B2F-4FCF-875E-4F59B513C756}"/>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i="1">
                <a:solidFill>
                  <a:schemeClr val="tx1"/>
                </a:solidFill>
                <a:latin typeface="Arial" panose="020B0604020202020204" pitchFamily="34" charset="0"/>
              </a:defRPr>
            </a:lvl1pPr>
            <a:lvl2pPr marL="781050" indent="-300038">
              <a:defRPr sz="1400" b="1" i="1">
                <a:solidFill>
                  <a:schemeClr val="tx1"/>
                </a:solidFill>
                <a:latin typeface="Arial" panose="020B0604020202020204" pitchFamily="34" charset="0"/>
              </a:defRPr>
            </a:lvl2pPr>
            <a:lvl3pPr marL="1201738" indent="-238125">
              <a:defRPr sz="1400" b="1" i="1">
                <a:solidFill>
                  <a:schemeClr val="tx1"/>
                </a:solidFill>
                <a:latin typeface="Arial" panose="020B0604020202020204" pitchFamily="34" charset="0"/>
              </a:defRPr>
            </a:lvl3pPr>
            <a:lvl4pPr marL="1684338" indent="-238125">
              <a:defRPr sz="1400" b="1" i="1">
                <a:solidFill>
                  <a:schemeClr val="tx1"/>
                </a:solidFill>
                <a:latin typeface="Arial" panose="020B0604020202020204" pitchFamily="34" charset="0"/>
              </a:defRPr>
            </a:lvl4pPr>
            <a:lvl5pPr marL="2165350" indent="-238125">
              <a:defRPr sz="1400" b="1" i="1">
                <a:solidFill>
                  <a:schemeClr val="tx1"/>
                </a:solidFill>
                <a:latin typeface="Arial" panose="020B0604020202020204" pitchFamily="34" charset="0"/>
              </a:defRPr>
            </a:lvl5pPr>
            <a:lvl6pPr marL="2622550" indent="-238125" eaLnBrk="0" fontAlgn="base" hangingPunct="0">
              <a:spcBef>
                <a:spcPct val="0"/>
              </a:spcBef>
              <a:spcAft>
                <a:spcPct val="0"/>
              </a:spcAft>
              <a:defRPr sz="1400" b="1" i="1">
                <a:solidFill>
                  <a:schemeClr val="tx1"/>
                </a:solidFill>
                <a:latin typeface="Arial" panose="020B0604020202020204" pitchFamily="34" charset="0"/>
              </a:defRPr>
            </a:lvl6pPr>
            <a:lvl7pPr marL="3079750" indent="-238125" eaLnBrk="0" fontAlgn="base" hangingPunct="0">
              <a:spcBef>
                <a:spcPct val="0"/>
              </a:spcBef>
              <a:spcAft>
                <a:spcPct val="0"/>
              </a:spcAft>
              <a:defRPr sz="1400" b="1" i="1">
                <a:solidFill>
                  <a:schemeClr val="tx1"/>
                </a:solidFill>
                <a:latin typeface="Arial" panose="020B0604020202020204" pitchFamily="34" charset="0"/>
              </a:defRPr>
            </a:lvl7pPr>
            <a:lvl8pPr marL="3536950" indent="-238125" eaLnBrk="0" fontAlgn="base" hangingPunct="0">
              <a:spcBef>
                <a:spcPct val="0"/>
              </a:spcBef>
              <a:spcAft>
                <a:spcPct val="0"/>
              </a:spcAft>
              <a:defRPr sz="1400" b="1" i="1">
                <a:solidFill>
                  <a:schemeClr val="tx1"/>
                </a:solidFill>
                <a:latin typeface="Arial" panose="020B0604020202020204" pitchFamily="34" charset="0"/>
              </a:defRPr>
            </a:lvl8pPr>
            <a:lvl9pPr marL="3994150" indent="-238125" eaLnBrk="0" fontAlgn="base" hangingPunct="0">
              <a:spcBef>
                <a:spcPct val="0"/>
              </a:spcBef>
              <a:spcAft>
                <a:spcPct val="0"/>
              </a:spcAft>
              <a:defRPr sz="1400" b="1" i="1">
                <a:solidFill>
                  <a:schemeClr val="tx1"/>
                </a:solidFill>
                <a:latin typeface="Arial" panose="020B0604020202020204" pitchFamily="34" charset="0"/>
              </a:defRPr>
            </a:lvl9pPr>
          </a:lstStyle>
          <a:p>
            <a:fld id="{772B6E20-5020-4260-8462-B97A975A0D98}" type="slidenum">
              <a:rPr lang="en-US" altLang="en-US" sz="1200" b="0" i="0" smtClean="0">
                <a:solidFill>
                  <a:srgbClr val="000000"/>
                </a:solidFill>
              </a:rPr>
              <a:pPr/>
              <a:t>5</a:t>
            </a:fld>
            <a:endParaRPr lang="en-US" altLang="en-US" sz="1200" b="0" i="0">
              <a:solidFill>
                <a:srgbClr val="000000"/>
              </a:solidFill>
            </a:endParaRPr>
          </a:p>
        </p:txBody>
      </p:sp>
    </p:spTree>
    <p:extLst>
      <p:ext uri="{BB962C8B-B14F-4D97-AF65-F5344CB8AC3E}">
        <p14:creationId xmlns:p14="http://schemas.microsoft.com/office/powerpoint/2010/main" val="423309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Shape 225"/>
          <p:cNvSpPr txBox="1">
            <a:spLocks noGrp="1"/>
          </p:cNvSpPr>
          <p:nvPr>
            <p:ph type="body" idx="1"/>
          </p:nvPr>
        </p:nvSpPr>
        <p:spPr>
          <a:xfrm>
            <a:off x="676117" y="4784835"/>
            <a:ext cx="5408930" cy="3914864"/>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uFillTx/>
            </a:endParaRPr>
          </a:p>
        </p:txBody>
      </p:sp>
      <p:sp>
        <p:nvSpPr>
          <p:cNvPr id="226" name="Shape 226"/>
          <p:cNvSpPr>
            <a:spLocks noGrp="1" noRot="1" noChangeAspect="1"/>
          </p:cNvSpPr>
          <p:nvPr>
            <p:ph type="sldImg" idx="2"/>
          </p:nvPr>
        </p:nvSpPr>
        <p:spPr>
          <a:xfrm>
            <a:off x="398463" y="1243013"/>
            <a:ext cx="5964237" cy="33559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900895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66340" y="5810490"/>
            <a:ext cx="1825659" cy="1047509"/>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2584941" y="2584939"/>
            <a:ext cx="6858003" cy="1688124"/>
          </a:xfrm>
          <a:prstGeom prst="rect">
            <a:avLst/>
          </a:prstGeom>
        </p:spPr>
      </p:pic>
    </p:spTree>
    <p:extLst>
      <p:ext uri="{BB962C8B-B14F-4D97-AF65-F5344CB8AC3E}">
        <p14:creationId xmlns:p14="http://schemas.microsoft.com/office/powerpoint/2010/main" val="59092891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I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29809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B61BEF0D-F0BB-DE4B-95CE-6DB70DBA9567}" type="datetimeFigureOut">
              <a:rPr lang="en-US" smtClean="0"/>
              <a:pPr/>
              <a:t>4/30/2024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78118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I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B61BEF0D-F0BB-DE4B-95CE-6DB70DBA9567}" type="datetimeFigureOut">
              <a:rPr lang="en-US" smtClean="0"/>
              <a:pPr/>
              <a:t>4/30/2024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968659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B61BEF0D-F0BB-DE4B-95CE-6DB70DBA9567}" type="datetimeFigureOut">
              <a:rPr lang="en-US" smtClean="0"/>
              <a:pPr/>
              <a:t>4/30/2024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645980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4/30/2024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672306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4/30/2024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771335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4/30/2024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156605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B61BEF0D-F0BB-DE4B-95CE-6DB70DBA9567}" type="datetimeFigureOut">
              <a:rPr lang="en-US" smtClean="0"/>
              <a:pPr/>
              <a:t>4/30/2024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689281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B61BEF0D-F0BB-DE4B-95CE-6DB70DBA9567}" type="datetimeFigureOut">
              <a:rPr lang="en-US" smtClean="0"/>
              <a:pPr/>
              <a:t>4/30/2024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59047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4" name="Rectangle 3"/>
          <p:cNvSpPr/>
          <p:nvPr userDrawn="1"/>
        </p:nvSpPr>
        <p:spPr>
          <a:xfrm>
            <a:off x="-4107" y="-2"/>
            <a:ext cx="12196107" cy="6858002"/>
          </a:xfrm>
          <a:prstGeom prst="rect">
            <a:avLst/>
          </a:prstGeom>
          <a:solidFill>
            <a:srgbClr val="ECD8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66960" y="5581338"/>
            <a:ext cx="2225040" cy="1276662"/>
          </a:xfrm>
          <a:prstGeom prst="rect">
            <a:avLst/>
          </a:prstGeom>
        </p:spPr>
      </p:pic>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1482769" y="1478661"/>
            <a:ext cx="6858001" cy="3900677"/>
          </a:xfrm>
          <a:prstGeom prst="rect">
            <a:avLst/>
          </a:prstGeom>
        </p:spPr>
      </p:pic>
    </p:spTree>
    <p:extLst>
      <p:ext uri="{BB962C8B-B14F-4D97-AF65-F5344CB8AC3E}">
        <p14:creationId xmlns:p14="http://schemas.microsoft.com/office/powerpoint/2010/main" val="4332597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19360" y="5668780"/>
            <a:ext cx="2072639" cy="1189219"/>
          </a:xfrm>
          <a:prstGeom prst="rect">
            <a:avLst/>
          </a:prstGeom>
        </p:spPr>
      </p:pic>
      <p:pic>
        <p:nvPicPr>
          <p:cNvPr id="8" name="Picture 7"/>
          <p:cNvPicPr>
            <a:picLocks noChangeAspect="1"/>
          </p:cNvPicPr>
          <p:nvPr userDrawn="1"/>
        </p:nvPicPr>
        <p:blipFill rotWithShape="1">
          <a:blip r:embed="rId3">
            <a:extLst>
              <a:ext uri="{28A0092B-C50C-407E-A947-70E740481C1C}">
                <a14:useLocalDpi xmlns:a14="http://schemas.microsoft.com/office/drawing/2010/main" val="0"/>
              </a:ext>
            </a:extLst>
          </a:blip>
          <a:srcRect b="4683"/>
          <a:stretch/>
        </p:blipFill>
        <p:spPr>
          <a:xfrm rot="10800000">
            <a:off x="-6" y="-3"/>
            <a:ext cx="3450342" cy="1728495"/>
          </a:xfrm>
          <a:prstGeom prst="rect">
            <a:avLst/>
          </a:prstGeom>
        </p:spPr>
      </p:pic>
    </p:spTree>
    <p:extLst>
      <p:ext uri="{BB962C8B-B14F-4D97-AF65-F5344CB8AC3E}">
        <p14:creationId xmlns:p14="http://schemas.microsoft.com/office/powerpoint/2010/main" val="289213573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Rectangle 1"/>
          <p:cNvSpPr/>
          <p:nvPr userDrawn="1"/>
        </p:nvSpPr>
        <p:spPr>
          <a:xfrm>
            <a:off x="-3" y="0"/>
            <a:ext cx="12192002" cy="6858000"/>
          </a:xfrm>
          <a:prstGeom prst="rect">
            <a:avLst/>
          </a:prstGeom>
          <a:solidFill>
            <a:srgbClr val="F6F4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19360" y="5668780"/>
            <a:ext cx="2072639" cy="1189219"/>
          </a:xfrm>
          <a:prstGeom prst="rect">
            <a:avLst/>
          </a:prstGeom>
        </p:spPr>
      </p:pic>
      <p:pic>
        <p:nvPicPr>
          <p:cNvPr id="8" name="Picture 7"/>
          <p:cNvPicPr>
            <a:picLocks noChangeAspect="1"/>
          </p:cNvPicPr>
          <p:nvPr userDrawn="1"/>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b="5662"/>
          <a:stretch/>
        </p:blipFill>
        <p:spPr>
          <a:xfrm rot="10800000">
            <a:off x="-4" y="0"/>
            <a:ext cx="3915944" cy="2098036"/>
          </a:xfrm>
          <a:prstGeom prst="rect">
            <a:avLst/>
          </a:prstGeom>
        </p:spPr>
      </p:pic>
    </p:spTree>
    <p:extLst>
      <p:ext uri="{BB962C8B-B14F-4D97-AF65-F5344CB8AC3E}">
        <p14:creationId xmlns:p14="http://schemas.microsoft.com/office/powerpoint/2010/main" val="1848138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Rectangle 1"/>
          <p:cNvSpPr/>
          <p:nvPr userDrawn="1"/>
        </p:nvSpPr>
        <p:spPr>
          <a:xfrm>
            <a:off x="-3" y="0"/>
            <a:ext cx="12192002" cy="6858000"/>
          </a:xfrm>
          <a:prstGeom prst="rect">
            <a:avLst/>
          </a:prstGeom>
          <a:solidFill>
            <a:srgbClr val="D1ED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19360" y="5668780"/>
            <a:ext cx="2072639" cy="1189219"/>
          </a:xfrm>
          <a:prstGeom prst="rect">
            <a:avLst/>
          </a:prstGeom>
        </p:spPr>
      </p:pic>
      <p:pic>
        <p:nvPicPr>
          <p:cNvPr id="8" name="Picture 7"/>
          <p:cNvPicPr>
            <a:picLocks noChangeAspect="1"/>
          </p:cNvPicPr>
          <p:nvPr userDrawn="1"/>
        </p:nvPicPr>
        <p:blipFill rotWithShape="1">
          <a:blip r:embed="rId3">
            <a:extLst>
              <a:ext uri="{28A0092B-C50C-407E-A947-70E740481C1C}">
                <a14:useLocalDpi xmlns:a14="http://schemas.microsoft.com/office/drawing/2010/main" val="0"/>
              </a:ext>
            </a:extLst>
          </a:blip>
          <a:srcRect b="9957"/>
          <a:stretch/>
        </p:blipFill>
        <p:spPr>
          <a:xfrm rot="10800000">
            <a:off x="-6" y="-1"/>
            <a:ext cx="4013203" cy="2103116"/>
          </a:xfrm>
          <a:prstGeom prst="rect">
            <a:avLst/>
          </a:prstGeom>
        </p:spPr>
      </p:pic>
    </p:spTree>
    <p:extLst>
      <p:ext uri="{BB962C8B-B14F-4D97-AF65-F5344CB8AC3E}">
        <p14:creationId xmlns:p14="http://schemas.microsoft.com/office/powerpoint/2010/main" val="319497414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Rectangle 1"/>
          <p:cNvSpPr/>
          <p:nvPr userDrawn="1"/>
        </p:nvSpPr>
        <p:spPr>
          <a:xfrm>
            <a:off x="-3" y="0"/>
            <a:ext cx="12192002" cy="6858000"/>
          </a:xfrm>
          <a:prstGeom prst="rect">
            <a:avLst/>
          </a:prstGeom>
          <a:solidFill>
            <a:srgbClr val="D1ED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3" y="0"/>
            <a:ext cx="2072639" cy="1189219"/>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29262" y="4754879"/>
            <a:ext cx="3662737" cy="2103121"/>
          </a:xfrm>
          <a:prstGeom prst="rect">
            <a:avLst/>
          </a:prstGeom>
        </p:spPr>
      </p:pic>
    </p:spTree>
    <p:extLst>
      <p:ext uri="{BB962C8B-B14F-4D97-AF65-F5344CB8AC3E}">
        <p14:creationId xmlns:p14="http://schemas.microsoft.com/office/powerpoint/2010/main" val="312481484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Rectangle 1"/>
          <p:cNvSpPr/>
          <p:nvPr userDrawn="1"/>
        </p:nvSpPr>
        <p:spPr>
          <a:xfrm>
            <a:off x="-3" y="0"/>
            <a:ext cx="12192002" cy="6858000"/>
          </a:xfrm>
          <a:prstGeom prst="rect">
            <a:avLst/>
          </a:prstGeom>
          <a:solidFill>
            <a:srgbClr val="8840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29262" y="4754879"/>
            <a:ext cx="3662737" cy="2103121"/>
          </a:xfrm>
          <a:prstGeom prst="rect">
            <a:avLst/>
          </a:prstGeom>
        </p:spPr>
      </p:pic>
    </p:spTree>
    <p:extLst>
      <p:ext uri="{BB962C8B-B14F-4D97-AF65-F5344CB8AC3E}">
        <p14:creationId xmlns:p14="http://schemas.microsoft.com/office/powerpoint/2010/main" val="26698004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Rectangle 1"/>
          <p:cNvSpPr/>
          <p:nvPr userDrawn="1"/>
        </p:nvSpPr>
        <p:spPr>
          <a:xfrm>
            <a:off x="-3" y="0"/>
            <a:ext cx="12192002" cy="6858000"/>
          </a:xfrm>
          <a:prstGeom prst="rect">
            <a:avLst/>
          </a:prstGeom>
          <a:solidFill>
            <a:srgbClr val="D1ED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b="1664"/>
          <a:stretch/>
        </p:blipFill>
        <p:spPr>
          <a:xfrm rot="10800000">
            <a:off x="-4" y="-1"/>
            <a:ext cx="11509830" cy="6603999"/>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29262" y="4754879"/>
            <a:ext cx="3662737" cy="2103121"/>
          </a:xfrm>
          <a:prstGeom prst="rect">
            <a:avLst/>
          </a:prstGeom>
        </p:spPr>
      </p:pic>
    </p:spTree>
    <p:extLst>
      <p:ext uri="{BB962C8B-B14F-4D97-AF65-F5344CB8AC3E}">
        <p14:creationId xmlns:p14="http://schemas.microsoft.com/office/powerpoint/2010/main" val="195318806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B61BEF0D-F0BB-DE4B-95CE-6DB70DBA9567}" type="datetimeFigureOut">
              <a:rPr lang="en-US" smtClean="0"/>
              <a:pPr/>
              <a:t>4/30/2024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581364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4/30/2024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31414948"/>
      </p:ext>
    </p:extLst>
  </p:cSld>
  <p:clrMap bg1="lt1" tx1="dk1" bg2="lt2" tx2="dk2" accent1="accent1" accent2="accent2" accent3="accent3" accent4="accent4" accent5="accent5" accent6="accent6" hlink="hlink" folHlink="folHlink"/>
  <p:sldLayoutIdLst>
    <p:sldLayoutId id="2147483666" r:id="rId1"/>
    <p:sldLayoutId id="2147483683" r:id="rId2"/>
    <p:sldLayoutId id="2147483677" r:id="rId3"/>
    <p:sldLayoutId id="2147483678" r:id="rId4"/>
    <p:sldLayoutId id="2147483679" r:id="rId5"/>
    <p:sldLayoutId id="2147483680" r:id="rId6"/>
    <p:sldLayoutId id="2147483682" r:id="rId7"/>
    <p:sldLayoutId id="2147483681"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2.avif"/><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903433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32065" y="1946537"/>
            <a:ext cx="4514255" cy="563563"/>
          </a:xfrm>
        </p:spPr>
        <p:txBody>
          <a:bodyPr>
            <a:noAutofit/>
          </a:bodyPr>
          <a:lstStyle/>
          <a:p>
            <a:pPr algn="ctr"/>
            <a:r>
              <a:rPr lang="en-US" b="1" dirty="0">
                <a:solidFill>
                  <a:schemeClr val="bg1"/>
                </a:solidFill>
                <a:latin typeface="Arial Black" panose="020B0A04020102020204" pitchFamily="34" charset="0"/>
                <a:cs typeface="Times New Roman" pitchFamily="18" charset="0"/>
              </a:rPr>
              <a:t>ETIOLOGY</a:t>
            </a:r>
          </a:p>
        </p:txBody>
      </p:sp>
      <p:sp>
        <p:nvSpPr>
          <p:cNvPr id="3" name="Content Placeholder 2"/>
          <p:cNvSpPr>
            <a:spLocks noGrp="1"/>
          </p:cNvSpPr>
          <p:nvPr>
            <p:ph idx="4294967295"/>
          </p:nvPr>
        </p:nvSpPr>
        <p:spPr>
          <a:xfrm>
            <a:off x="6295470" y="2652340"/>
            <a:ext cx="5385121" cy="2514793"/>
          </a:xfrm>
        </p:spPr>
        <p:txBody>
          <a:bodyPr>
            <a:normAutofit/>
          </a:bodyPr>
          <a:lstStyle/>
          <a:p>
            <a:pPr>
              <a:lnSpc>
                <a:spcPct val="120000"/>
              </a:lnSpc>
            </a:pPr>
            <a:r>
              <a:rPr lang="en-US" sz="2400" b="1" dirty="0">
                <a:solidFill>
                  <a:srgbClr val="884068"/>
                </a:solidFill>
                <a:latin typeface="Times New Roman" pitchFamily="18" charset="0"/>
                <a:cs typeface="Times New Roman" pitchFamily="18" charset="0"/>
              </a:rPr>
              <a:t>Primary HTN</a:t>
            </a:r>
            <a:r>
              <a:rPr lang="en-US" sz="2400" dirty="0">
                <a:solidFill>
                  <a:srgbClr val="884068"/>
                </a:solidFill>
                <a:latin typeface="Times New Roman" pitchFamily="18" charset="0"/>
                <a:cs typeface="Times New Roman" pitchFamily="18" charset="0"/>
              </a:rPr>
              <a:t>: </a:t>
            </a:r>
            <a:r>
              <a:rPr lang="en-US" sz="2400" dirty="0" smtClean="0">
                <a:latin typeface="Times New Roman" pitchFamily="18" charset="0"/>
                <a:cs typeface="Times New Roman" pitchFamily="18" charset="0"/>
              </a:rPr>
              <a:t>It </a:t>
            </a:r>
            <a:r>
              <a:rPr lang="en-US" sz="2400" dirty="0">
                <a:latin typeface="Times New Roman" pitchFamily="18" charset="0"/>
                <a:cs typeface="Times New Roman" pitchFamily="18" charset="0"/>
              </a:rPr>
              <a:t>is the elevation in BP without an identified cause.</a:t>
            </a:r>
          </a:p>
          <a:p>
            <a:pPr>
              <a:lnSpc>
                <a:spcPct val="120000"/>
              </a:lnSpc>
            </a:pPr>
            <a:r>
              <a:rPr lang="en-US" sz="2400" b="1" dirty="0">
                <a:solidFill>
                  <a:srgbClr val="884068"/>
                </a:solidFill>
                <a:latin typeface="Times New Roman" pitchFamily="18" charset="0"/>
                <a:cs typeface="Times New Roman" pitchFamily="18" charset="0"/>
              </a:rPr>
              <a:t>Secondary HTN</a:t>
            </a:r>
            <a:r>
              <a:rPr lang="en-US" sz="2400" dirty="0">
                <a:solidFill>
                  <a:srgbClr val="884068"/>
                </a:solidFill>
                <a:latin typeface="Times New Roman" pitchFamily="18" charset="0"/>
                <a:cs typeface="Times New Roman" pitchFamily="18" charset="0"/>
              </a:rPr>
              <a:t>: </a:t>
            </a:r>
            <a:r>
              <a:rPr lang="en-US" sz="2400" dirty="0" smtClean="0">
                <a:latin typeface="Times New Roman" pitchFamily="18" charset="0"/>
                <a:cs typeface="Times New Roman" pitchFamily="18" charset="0"/>
              </a:rPr>
              <a:t>It </a:t>
            </a:r>
            <a:r>
              <a:rPr lang="en-US" sz="2400" dirty="0">
                <a:latin typeface="Times New Roman" pitchFamily="18" charset="0"/>
                <a:cs typeface="Times New Roman" pitchFamily="18" charset="0"/>
              </a:rPr>
              <a:t>is the elevation in BP with an exact cause. This type is account for 5-10% of total cases.</a:t>
            </a:r>
          </a:p>
        </p:txBody>
      </p:sp>
    </p:spTree>
    <p:extLst>
      <p:ext uri="{BB962C8B-B14F-4D97-AF65-F5344CB8AC3E}">
        <p14:creationId xmlns:p14="http://schemas.microsoft.com/office/powerpoint/2010/main" val="40423984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969504" y="1358851"/>
            <a:ext cx="7155924" cy="5252534"/>
          </a:xfrm>
        </p:spPr>
        <p:txBody>
          <a:bodyPr>
            <a:noAutofit/>
          </a:bodyPr>
          <a:lstStyle/>
          <a:p>
            <a:pPr algn="just">
              <a:lnSpc>
                <a:spcPct val="100000"/>
              </a:lnSpc>
              <a:spcBef>
                <a:spcPts val="500"/>
              </a:spcBef>
              <a:buClr>
                <a:srgbClr val="884068"/>
              </a:buClr>
            </a:pPr>
            <a:r>
              <a:rPr lang="en-IN" sz="1900" dirty="0">
                <a:latin typeface="Times New Roman" panose="02020603050405020304" pitchFamily="18" charset="0"/>
                <a:cs typeface="Times New Roman" panose="02020603050405020304" pitchFamily="18" charset="0"/>
              </a:rPr>
              <a:t>A</a:t>
            </a:r>
            <a:r>
              <a:rPr lang="en-IN" sz="1900" dirty="0" smtClean="0">
                <a:latin typeface="Times New Roman" panose="02020603050405020304" pitchFamily="18" charset="0"/>
                <a:cs typeface="Times New Roman" panose="02020603050405020304" pitchFamily="18" charset="0"/>
              </a:rPr>
              <a:t>lso </a:t>
            </a:r>
            <a:r>
              <a:rPr lang="en-IN" sz="1900" dirty="0">
                <a:latin typeface="Times New Roman" panose="02020603050405020304" pitchFamily="18" charset="0"/>
                <a:cs typeface="Times New Roman" panose="02020603050405020304" pitchFamily="18" charset="0"/>
              </a:rPr>
              <a:t>known as essential hypertension, is high blood pressure that doesn't have an identifiable cause</a:t>
            </a:r>
            <a:r>
              <a:rPr lang="en-IN" sz="1900" dirty="0" smtClean="0">
                <a:latin typeface="Times New Roman" panose="02020603050405020304" pitchFamily="18" charset="0"/>
                <a:cs typeface="Times New Roman" panose="02020603050405020304" pitchFamily="18" charset="0"/>
              </a:rPr>
              <a:t>.</a:t>
            </a:r>
          </a:p>
          <a:p>
            <a:pPr algn="just">
              <a:lnSpc>
                <a:spcPct val="100000"/>
              </a:lnSpc>
              <a:spcBef>
                <a:spcPts val="500"/>
              </a:spcBef>
              <a:buClr>
                <a:srgbClr val="884068"/>
              </a:buClr>
            </a:pPr>
            <a:r>
              <a:rPr lang="en-IN" sz="1900" dirty="0" smtClean="0">
                <a:latin typeface="Times New Roman" panose="02020603050405020304" pitchFamily="18" charset="0"/>
                <a:cs typeface="Times New Roman" panose="02020603050405020304" pitchFamily="18" charset="0"/>
              </a:rPr>
              <a:t>Most </a:t>
            </a:r>
            <a:r>
              <a:rPr lang="en-IN" sz="1900" dirty="0">
                <a:latin typeface="Times New Roman" panose="02020603050405020304" pitchFamily="18" charset="0"/>
                <a:cs typeface="Times New Roman" panose="02020603050405020304" pitchFamily="18" charset="0"/>
              </a:rPr>
              <a:t>common type of high blood pressure, affecting 85% of people with the condition. </a:t>
            </a:r>
            <a:endParaRPr lang="en-IN" sz="1900" dirty="0" smtClean="0">
              <a:latin typeface="Times New Roman" panose="02020603050405020304" pitchFamily="18" charset="0"/>
              <a:cs typeface="Times New Roman" panose="02020603050405020304" pitchFamily="18" charset="0"/>
            </a:endParaRPr>
          </a:p>
          <a:p>
            <a:pPr algn="just">
              <a:lnSpc>
                <a:spcPct val="100000"/>
              </a:lnSpc>
              <a:spcBef>
                <a:spcPts val="500"/>
              </a:spcBef>
              <a:buClr>
                <a:srgbClr val="884068"/>
              </a:buClr>
            </a:pPr>
            <a:r>
              <a:rPr lang="en-IN" sz="1900" dirty="0" smtClean="0">
                <a:latin typeface="Times New Roman" panose="02020603050405020304" pitchFamily="18" charset="0"/>
                <a:cs typeface="Times New Roman" panose="02020603050405020304" pitchFamily="18" charset="0"/>
              </a:rPr>
              <a:t>Develops </a:t>
            </a:r>
            <a:r>
              <a:rPr lang="en-IN" sz="1900" dirty="0">
                <a:latin typeface="Times New Roman" panose="02020603050405020304" pitchFamily="18" charset="0"/>
                <a:cs typeface="Times New Roman" panose="02020603050405020304" pitchFamily="18" charset="0"/>
              </a:rPr>
              <a:t>gradually over many years, and is sometimes caused by: Family history, Obesity, Unhealthy diet, and Excessive salt consumption. </a:t>
            </a:r>
            <a:endParaRPr lang="en-IN" sz="1900" dirty="0" smtClean="0">
              <a:latin typeface="Times New Roman" panose="02020603050405020304" pitchFamily="18" charset="0"/>
              <a:cs typeface="Times New Roman" panose="02020603050405020304" pitchFamily="18" charset="0"/>
            </a:endParaRPr>
          </a:p>
          <a:p>
            <a:pPr algn="just">
              <a:lnSpc>
                <a:spcPct val="100000"/>
              </a:lnSpc>
              <a:spcBef>
                <a:spcPts val="500"/>
              </a:spcBef>
              <a:buClr>
                <a:srgbClr val="884068"/>
              </a:buClr>
            </a:pPr>
            <a:r>
              <a:rPr lang="en-IN" sz="1900" dirty="0">
                <a:latin typeface="Times New Roman" panose="02020603050405020304" pitchFamily="18" charset="0"/>
                <a:cs typeface="Times New Roman" panose="02020603050405020304" pitchFamily="18" charset="0"/>
              </a:rPr>
              <a:t>Symptoms of primary hypertension </a:t>
            </a:r>
            <a:r>
              <a:rPr lang="en-IN" sz="1900" dirty="0" smtClean="0">
                <a:latin typeface="Times New Roman" panose="02020603050405020304" pitchFamily="18" charset="0"/>
                <a:cs typeface="Times New Roman" panose="02020603050405020304" pitchFamily="18" charset="0"/>
              </a:rPr>
              <a:t>include :</a:t>
            </a:r>
          </a:p>
          <a:p>
            <a:pPr lvl="1" algn="just">
              <a:lnSpc>
                <a:spcPct val="100000"/>
              </a:lnSpc>
              <a:spcBef>
                <a:spcPts val="1200"/>
              </a:spcBef>
              <a:buClr>
                <a:srgbClr val="0D6088"/>
              </a:buClr>
              <a:buFont typeface="Arial" panose="020B0604020202020204" pitchFamily="34" charset="0"/>
              <a:buChar char="•"/>
            </a:pPr>
            <a:r>
              <a:rPr lang="en-IN" sz="1900" dirty="0" smtClean="0">
                <a:latin typeface="Times New Roman" panose="02020603050405020304" pitchFamily="18" charset="0"/>
                <a:cs typeface="Times New Roman" panose="02020603050405020304" pitchFamily="18" charset="0"/>
              </a:rPr>
              <a:t>Severe headaches</a:t>
            </a:r>
          </a:p>
          <a:p>
            <a:pPr lvl="1" algn="just">
              <a:lnSpc>
                <a:spcPct val="80000"/>
              </a:lnSpc>
              <a:spcBef>
                <a:spcPts val="600"/>
              </a:spcBef>
              <a:buClr>
                <a:srgbClr val="0D6088"/>
              </a:buClr>
              <a:buFont typeface="Arial" panose="020B0604020202020204" pitchFamily="34" charset="0"/>
              <a:buChar char="•"/>
            </a:pPr>
            <a:r>
              <a:rPr lang="en-IN" sz="1900" dirty="0" smtClean="0">
                <a:latin typeface="Times New Roman" panose="02020603050405020304" pitchFamily="18" charset="0"/>
                <a:cs typeface="Times New Roman" panose="02020603050405020304" pitchFamily="18" charset="0"/>
              </a:rPr>
              <a:t>Chest pain </a:t>
            </a:r>
          </a:p>
          <a:p>
            <a:pPr lvl="1" algn="just">
              <a:lnSpc>
                <a:spcPct val="80000"/>
              </a:lnSpc>
              <a:spcBef>
                <a:spcPts val="600"/>
              </a:spcBef>
              <a:buClr>
                <a:srgbClr val="0D6088"/>
              </a:buClr>
              <a:buFont typeface="Arial" panose="020B0604020202020204" pitchFamily="34" charset="0"/>
              <a:buChar char="•"/>
            </a:pPr>
            <a:r>
              <a:rPr lang="en-IN" sz="1900" dirty="0" smtClean="0">
                <a:latin typeface="Times New Roman" panose="02020603050405020304" pitchFamily="18" charset="0"/>
                <a:cs typeface="Times New Roman" panose="02020603050405020304" pitchFamily="18" charset="0"/>
              </a:rPr>
              <a:t>Dizziness</a:t>
            </a:r>
          </a:p>
          <a:p>
            <a:pPr lvl="1" algn="just">
              <a:lnSpc>
                <a:spcPct val="80000"/>
              </a:lnSpc>
              <a:spcBef>
                <a:spcPts val="600"/>
              </a:spcBef>
              <a:buClr>
                <a:srgbClr val="0D6088"/>
              </a:buClr>
              <a:buFont typeface="Arial" panose="020B0604020202020204" pitchFamily="34" charset="0"/>
              <a:buChar char="•"/>
            </a:pPr>
            <a:r>
              <a:rPr lang="en-IN" sz="1900" dirty="0" smtClean="0">
                <a:latin typeface="Times New Roman" panose="02020603050405020304" pitchFamily="18" charset="0"/>
                <a:cs typeface="Times New Roman" panose="02020603050405020304" pitchFamily="18" charset="0"/>
              </a:rPr>
              <a:t>Difficulty breathing</a:t>
            </a:r>
          </a:p>
          <a:p>
            <a:pPr lvl="1" algn="just">
              <a:lnSpc>
                <a:spcPct val="80000"/>
              </a:lnSpc>
              <a:spcBef>
                <a:spcPts val="600"/>
              </a:spcBef>
              <a:buClr>
                <a:srgbClr val="0D6088"/>
              </a:buClr>
              <a:buFont typeface="Arial" panose="020B0604020202020204" pitchFamily="34" charset="0"/>
              <a:buChar char="•"/>
            </a:pPr>
            <a:r>
              <a:rPr lang="en-IN" sz="1900" dirty="0" smtClean="0">
                <a:latin typeface="Times New Roman" panose="02020603050405020304" pitchFamily="18" charset="0"/>
                <a:cs typeface="Times New Roman" panose="02020603050405020304" pitchFamily="18" charset="0"/>
              </a:rPr>
              <a:t>Nausea Vomiting</a:t>
            </a:r>
          </a:p>
          <a:p>
            <a:pPr lvl="1" algn="just">
              <a:lnSpc>
                <a:spcPct val="80000"/>
              </a:lnSpc>
              <a:spcBef>
                <a:spcPts val="600"/>
              </a:spcBef>
              <a:buClr>
                <a:srgbClr val="0D6088"/>
              </a:buClr>
              <a:buFont typeface="Arial" panose="020B0604020202020204" pitchFamily="34" charset="0"/>
              <a:buChar char="•"/>
            </a:pPr>
            <a:r>
              <a:rPr lang="en-IN" sz="1900" dirty="0" smtClean="0">
                <a:latin typeface="Times New Roman" panose="02020603050405020304" pitchFamily="18" charset="0"/>
                <a:cs typeface="Times New Roman" panose="02020603050405020304" pitchFamily="18" charset="0"/>
              </a:rPr>
              <a:t>Blurred </a:t>
            </a:r>
            <a:r>
              <a:rPr lang="en-IN" sz="1900" dirty="0">
                <a:latin typeface="Times New Roman" panose="02020603050405020304" pitchFamily="18" charset="0"/>
                <a:cs typeface="Times New Roman" panose="02020603050405020304" pitchFamily="18" charset="0"/>
              </a:rPr>
              <a:t>vision or other </a:t>
            </a:r>
            <a:r>
              <a:rPr lang="en-IN" sz="1900" dirty="0" smtClean="0">
                <a:latin typeface="Times New Roman" panose="02020603050405020304" pitchFamily="18" charset="0"/>
                <a:cs typeface="Times New Roman" panose="02020603050405020304" pitchFamily="18" charset="0"/>
              </a:rPr>
              <a:t>vision changes</a:t>
            </a:r>
          </a:p>
          <a:p>
            <a:pPr lvl="1" algn="just">
              <a:lnSpc>
                <a:spcPct val="80000"/>
              </a:lnSpc>
              <a:spcBef>
                <a:spcPts val="600"/>
              </a:spcBef>
              <a:buClr>
                <a:srgbClr val="0D6088"/>
              </a:buClr>
              <a:buFont typeface="Arial" panose="020B0604020202020204" pitchFamily="34" charset="0"/>
              <a:buChar char="•"/>
            </a:pPr>
            <a:r>
              <a:rPr lang="en-IN" sz="1900" dirty="0" smtClean="0">
                <a:latin typeface="Times New Roman" panose="02020603050405020304" pitchFamily="18" charset="0"/>
                <a:cs typeface="Times New Roman" panose="02020603050405020304" pitchFamily="18" charset="0"/>
              </a:rPr>
              <a:t>Anxiety</a:t>
            </a:r>
            <a:endParaRPr lang="en-IN" sz="19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37897" y="1870413"/>
            <a:ext cx="3129027" cy="37978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ounded Rectangle 4"/>
          <p:cNvSpPr/>
          <p:nvPr/>
        </p:nvSpPr>
        <p:spPr>
          <a:xfrm>
            <a:off x="3855720" y="396240"/>
            <a:ext cx="6272128" cy="678934"/>
          </a:xfrm>
          <a:prstGeom prst="roundRect">
            <a:avLst>
              <a:gd name="adj" fmla="val 39248"/>
            </a:avLst>
          </a:prstGeom>
          <a:solidFill>
            <a:srgbClr val="8840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p:cNvSpPr>
            <a:spLocks noGrp="1"/>
          </p:cNvSpPr>
          <p:nvPr>
            <p:ph type="title" idx="4294967295"/>
          </p:nvPr>
        </p:nvSpPr>
        <p:spPr>
          <a:xfrm>
            <a:off x="3977254" y="396240"/>
            <a:ext cx="6029060" cy="679450"/>
          </a:xfrm>
        </p:spPr>
        <p:txBody>
          <a:bodyPr>
            <a:normAutofit/>
          </a:bodyPr>
          <a:lstStyle/>
          <a:p>
            <a:pPr algn="ctr"/>
            <a:r>
              <a:rPr lang="en-US" altLang="en-US" sz="3200" b="1" dirty="0" smtClean="0">
                <a:solidFill>
                  <a:schemeClr val="bg1"/>
                </a:solidFill>
                <a:latin typeface="Arial Black" panose="020B0A04020102020204" pitchFamily="34" charset="0"/>
                <a:cs typeface="Times New Roman" panose="02020603050405020304" pitchFamily="18" charset="0"/>
              </a:rPr>
              <a:t>PRIMARY </a:t>
            </a:r>
            <a:r>
              <a:rPr lang="en-US" altLang="en-US" sz="3200" b="1" dirty="0">
                <a:solidFill>
                  <a:schemeClr val="bg1"/>
                </a:solidFill>
                <a:latin typeface="Arial Black" panose="020B0A04020102020204" pitchFamily="34" charset="0"/>
                <a:cs typeface="Times New Roman" panose="02020603050405020304" pitchFamily="18" charset="0"/>
              </a:rPr>
              <a:t>HYPERTENSION</a:t>
            </a:r>
            <a:endParaRPr lang="en-IN" sz="320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31355040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068B6BA7-BA81-454B-A03C-E25ADEC4FD3B}"/>
              </a:ext>
            </a:extLst>
          </p:cNvPr>
          <p:cNvSpPr>
            <a:spLocks noGrp="1" noChangeArrowheads="1"/>
          </p:cNvSpPr>
          <p:nvPr>
            <p:ph type="title" idx="4294967295"/>
          </p:nvPr>
        </p:nvSpPr>
        <p:spPr>
          <a:xfrm>
            <a:off x="2291556" y="161376"/>
            <a:ext cx="7667625" cy="750888"/>
          </a:xfrm>
          <a:extLst/>
        </p:spPr>
        <p:txBody>
          <a:bodyPr>
            <a:normAutofit/>
          </a:bodyPr>
          <a:lstStyle/>
          <a:p>
            <a:pPr algn="ctr">
              <a:defRPr/>
            </a:pPr>
            <a:r>
              <a:rPr lang="en-US" altLang="en-US" sz="3200" b="1" dirty="0" smtClean="0">
                <a:solidFill>
                  <a:schemeClr val="bg1"/>
                </a:solidFill>
                <a:latin typeface="Arial Black" panose="020B0A04020102020204" pitchFamily="34" charset="0"/>
                <a:cs typeface="Times New Roman" panose="02020603050405020304" pitchFamily="18" charset="0"/>
              </a:rPr>
              <a:t>SECONDARY HYPERTENSION</a:t>
            </a:r>
            <a:endParaRPr lang="en-US" altLang="en-US" sz="1800" b="1" dirty="0">
              <a:solidFill>
                <a:schemeClr val="bg1"/>
              </a:solidFill>
              <a:highlight>
                <a:srgbClr val="FFFF00"/>
              </a:highlight>
              <a:latin typeface="Arial Black" panose="020B0A04020102020204" pitchFamily="34" charset="0"/>
              <a:cs typeface="Times New Roman" panose="02020603050405020304" pitchFamily="18" charset="0"/>
            </a:endParaRPr>
          </a:p>
        </p:txBody>
      </p:sp>
      <p:graphicFrame>
        <p:nvGraphicFramePr>
          <p:cNvPr id="9" name="Content Placeholder 8">
            <a:extLst>
              <a:ext uri="{FF2B5EF4-FFF2-40B4-BE49-F238E27FC236}">
                <a16:creationId xmlns:a16="http://schemas.microsoft.com/office/drawing/2014/main" id="{60D54433-CBDE-4696-A7DE-4F3E6F06AB97}"/>
              </a:ext>
            </a:extLst>
          </p:cNvPr>
          <p:cNvGraphicFramePr>
            <a:graphicFrameLocks noGrp="1"/>
          </p:cNvGraphicFramePr>
          <p:nvPr>
            <p:ph idx="4294967295"/>
            <p:extLst>
              <p:ext uri="{D42A27DB-BD31-4B8C-83A1-F6EECF244321}">
                <p14:modId xmlns:p14="http://schemas.microsoft.com/office/powerpoint/2010/main" val="1627905051"/>
              </p:ext>
            </p:extLst>
          </p:nvPr>
        </p:nvGraphicFramePr>
        <p:xfrm>
          <a:off x="816277" y="1200700"/>
          <a:ext cx="10559447" cy="4842916"/>
        </p:xfrm>
        <a:graphic>
          <a:graphicData uri="http://schemas.openxmlformats.org/drawingml/2006/table">
            <a:tbl>
              <a:tblPr/>
              <a:tblGrid>
                <a:gridCol w="10559447">
                  <a:extLst>
                    <a:ext uri="{9D8B030D-6E8A-4147-A177-3AD203B41FA5}">
                      <a16:colId xmlns:a16="http://schemas.microsoft.com/office/drawing/2014/main" val="20000"/>
                    </a:ext>
                  </a:extLst>
                </a:gridCol>
              </a:tblGrid>
              <a:tr h="401127">
                <a:tc>
                  <a:txBody>
                    <a:bodyPr/>
                    <a:lstStyle>
                      <a:lvl1pPr>
                        <a:spcBef>
                          <a:spcPct val="20000"/>
                        </a:spcBef>
                        <a:defRPr sz="2400" b="1">
                          <a:solidFill>
                            <a:schemeClr val="bg1"/>
                          </a:solidFill>
                          <a:latin typeface="Arial" panose="020B0604020202020204" pitchFamily="34" charset="0"/>
                        </a:defRPr>
                      </a:lvl1pPr>
                      <a:lvl2pPr marL="742950" indent="-285750">
                        <a:spcBef>
                          <a:spcPct val="20000"/>
                        </a:spcBef>
                        <a:defRPr sz="2000" b="1">
                          <a:solidFill>
                            <a:schemeClr val="bg1"/>
                          </a:solidFill>
                          <a:latin typeface="Arial" panose="020B0604020202020204" pitchFamily="34" charset="0"/>
                        </a:defRPr>
                      </a:lvl2pPr>
                      <a:lvl3pPr marL="1143000" indent="-228600">
                        <a:spcBef>
                          <a:spcPct val="20000"/>
                        </a:spcBef>
                        <a:defRPr b="1">
                          <a:solidFill>
                            <a:schemeClr val="bg1"/>
                          </a:solidFill>
                          <a:latin typeface="Arial" panose="020B0604020202020204" pitchFamily="34" charset="0"/>
                        </a:defRPr>
                      </a:lvl3pPr>
                      <a:lvl4pPr marL="1600200" indent="-228600">
                        <a:spcBef>
                          <a:spcPct val="20000"/>
                        </a:spcBef>
                        <a:defRPr sz="1600" b="1">
                          <a:solidFill>
                            <a:schemeClr val="bg1"/>
                          </a:solidFill>
                          <a:latin typeface="Arial" panose="020B0604020202020204" pitchFamily="34" charset="0"/>
                        </a:defRPr>
                      </a:lvl4pPr>
                      <a:lvl5pPr marL="2057400" indent="-228600">
                        <a:spcBef>
                          <a:spcPct val="20000"/>
                        </a:spcBef>
                        <a:defRPr sz="1600" b="1">
                          <a:solidFill>
                            <a:schemeClr val="bg1"/>
                          </a:solidFill>
                          <a:latin typeface="Arial" panose="020B0604020202020204" pitchFamily="34" charset="0"/>
                        </a:defRPr>
                      </a:lvl5pPr>
                      <a:lvl6pPr marL="2514600" indent="-228600" eaLnBrk="0" fontAlgn="base" hangingPunct="0">
                        <a:spcBef>
                          <a:spcPct val="20000"/>
                        </a:spcBef>
                        <a:spcAft>
                          <a:spcPct val="0"/>
                        </a:spcAft>
                        <a:defRPr sz="1600" b="1">
                          <a:solidFill>
                            <a:schemeClr val="bg1"/>
                          </a:solidFill>
                          <a:latin typeface="Arial" panose="020B0604020202020204" pitchFamily="34" charset="0"/>
                        </a:defRPr>
                      </a:lvl6pPr>
                      <a:lvl7pPr marL="2971800" indent="-228600" eaLnBrk="0" fontAlgn="base" hangingPunct="0">
                        <a:spcBef>
                          <a:spcPct val="20000"/>
                        </a:spcBef>
                        <a:spcAft>
                          <a:spcPct val="0"/>
                        </a:spcAft>
                        <a:defRPr sz="1600" b="1">
                          <a:solidFill>
                            <a:schemeClr val="bg1"/>
                          </a:solidFill>
                          <a:latin typeface="Arial" panose="020B0604020202020204" pitchFamily="34" charset="0"/>
                        </a:defRPr>
                      </a:lvl7pPr>
                      <a:lvl8pPr marL="3429000" indent="-228600" eaLnBrk="0" fontAlgn="base" hangingPunct="0">
                        <a:spcBef>
                          <a:spcPct val="20000"/>
                        </a:spcBef>
                        <a:spcAft>
                          <a:spcPct val="0"/>
                        </a:spcAft>
                        <a:defRPr sz="1600" b="1">
                          <a:solidFill>
                            <a:schemeClr val="bg1"/>
                          </a:solidFill>
                          <a:latin typeface="Arial" panose="020B0604020202020204" pitchFamily="34" charset="0"/>
                        </a:defRPr>
                      </a:lvl8pPr>
                      <a:lvl9pPr marL="3886200" indent="-228600" eaLnBrk="0" fontAlgn="base" hangingPunct="0">
                        <a:spcBef>
                          <a:spcPct val="20000"/>
                        </a:spcBef>
                        <a:spcAft>
                          <a:spcPct val="0"/>
                        </a:spcAft>
                        <a:defRPr sz="1600" b="1">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Common causes</a:t>
                      </a:r>
                    </a:p>
                  </a:txBody>
                  <a:tcPr marT="45231" marB="4523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6D6F5"/>
                    </a:solidFill>
                  </a:tcPr>
                </a:tc>
                <a:extLst>
                  <a:ext uri="{0D108BD9-81ED-4DB2-BD59-A6C34878D82A}">
                    <a16:rowId xmlns:a16="http://schemas.microsoft.com/office/drawing/2014/main" val="10000"/>
                  </a:ext>
                </a:extLst>
              </a:tr>
              <a:tr h="347489">
                <a:tc>
                  <a:txBody>
                    <a:bodyPr/>
                    <a:lstStyle>
                      <a:lvl1pPr>
                        <a:spcBef>
                          <a:spcPct val="20000"/>
                        </a:spcBef>
                        <a:defRPr sz="2400" b="1">
                          <a:solidFill>
                            <a:schemeClr val="bg1"/>
                          </a:solidFill>
                          <a:latin typeface="Arial" panose="020B0604020202020204" pitchFamily="34" charset="0"/>
                        </a:defRPr>
                      </a:lvl1pPr>
                      <a:lvl2pPr marL="742950" indent="-285750">
                        <a:spcBef>
                          <a:spcPct val="20000"/>
                        </a:spcBef>
                        <a:defRPr sz="2000" b="1">
                          <a:solidFill>
                            <a:schemeClr val="bg1"/>
                          </a:solidFill>
                          <a:latin typeface="Arial" panose="020B0604020202020204" pitchFamily="34" charset="0"/>
                        </a:defRPr>
                      </a:lvl2pPr>
                      <a:lvl3pPr marL="1143000" indent="-228600">
                        <a:spcBef>
                          <a:spcPct val="20000"/>
                        </a:spcBef>
                        <a:defRPr b="1">
                          <a:solidFill>
                            <a:schemeClr val="bg1"/>
                          </a:solidFill>
                          <a:latin typeface="Arial" panose="020B0604020202020204" pitchFamily="34" charset="0"/>
                        </a:defRPr>
                      </a:lvl3pPr>
                      <a:lvl4pPr marL="1600200" indent="-228600">
                        <a:spcBef>
                          <a:spcPct val="20000"/>
                        </a:spcBef>
                        <a:defRPr sz="1600" b="1">
                          <a:solidFill>
                            <a:schemeClr val="bg1"/>
                          </a:solidFill>
                          <a:latin typeface="Arial" panose="020B0604020202020204" pitchFamily="34" charset="0"/>
                        </a:defRPr>
                      </a:lvl4pPr>
                      <a:lvl5pPr marL="2057400" indent="-228600">
                        <a:spcBef>
                          <a:spcPct val="20000"/>
                        </a:spcBef>
                        <a:defRPr sz="1600" b="1">
                          <a:solidFill>
                            <a:schemeClr val="bg1"/>
                          </a:solidFill>
                          <a:latin typeface="Arial" panose="020B0604020202020204" pitchFamily="34" charset="0"/>
                        </a:defRPr>
                      </a:lvl5pPr>
                      <a:lvl6pPr marL="2514600" indent="-228600" eaLnBrk="0" fontAlgn="base" hangingPunct="0">
                        <a:spcBef>
                          <a:spcPct val="20000"/>
                        </a:spcBef>
                        <a:spcAft>
                          <a:spcPct val="0"/>
                        </a:spcAft>
                        <a:defRPr sz="1600" b="1">
                          <a:solidFill>
                            <a:schemeClr val="bg1"/>
                          </a:solidFill>
                          <a:latin typeface="Arial" panose="020B0604020202020204" pitchFamily="34" charset="0"/>
                        </a:defRPr>
                      </a:lvl6pPr>
                      <a:lvl7pPr marL="2971800" indent="-228600" eaLnBrk="0" fontAlgn="base" hangingPunct="0">
                        <a:spcBef>
                          <a:spcPct val="20000"/>
                        </a:spcBef>
                        <a:spcAft>
                          <a:spcPct val="0"/>
                        </a:spcAft>
                        <a:defRPr sz="1600" b="1">
                          <a:solidFill>
                            <a:schemeClr val="bg1"/>
                          </a:solidFill>
                          <a:latin typeface="Arial" panose="020B0604020202020204" pitchFamily="34" charset="0"/>
                        </a:defRPr>
                      </a:lvl7pPr>
                      <a:lvl8pPr marL="3429000" indent="-228600" eaLnBrk="0" fontAlgn="base" hangingPunct="0">
                        <a:spcBef>
                          <a:spcPct val="20000"/>
                        </a:spcBef>
                        <a:spcAft>
                          <a:spcPct val="0"/>
                        </a:spcAft>
                        <a:defRPr sz="1600" b="1">
                          <a:solidFill>
                            <a:schemeClr val="bg1"/>
                          </a:solidFill>
                          <a:latin typeface="Arial" panose="020B0604020202020204" pitchFamily="34" charset="0"/>
                        </a:defRPr>
                      </a:lvl8pPr>
                      <a:lvl9pPr marL="3886200" indent="-228600" eaLnBrk="0" fontAlgn="base" hangingPunct="0">
                        <a:spcBef>
                          <a:spcPct val="20000"/>
                        </a:spcBef>
                        <a:spcAft>
                          <a:spcPct val="0"/>
                        </a:spcAft>
                        <a:defRPr sz="1600" b="1">
                          <a:solidFill>
                            <a:schemeClr val="bg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Renal parenchymal disease</a:t>
                      </a:r>
                    </a:p>
                  </a:txBody>
                  <a:tcPr marT="45231" marB="4523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303954">
                <a:tc>
                  <a:txBody>
                    <a:bodyPr/>
                    <a:lstStyle>
                      <a:lvl1pPr>
                        <a:spcBef>
                          <a:spcPct val="20000"/>
                        </a:spcBef>
                        <a:defRPr sz="2400" b="1">
                          <a:solidFill>
                            <a:schemeClr val="bg1"/>
                          </a:solidFill>
                          <a:latin typeface="Arial" panose="020B0604020202020204" pitchFamily="34" charset="0"/>
                        </a:defRPr>
                      </a:lvl1pPr>
                      <a:lvl2pPr marL="742950" indent="-285750">
                        <a:spcBef>
                          <a:spcPct val="20000"/>
                        </a:spcBef>
                        <a:defRPr sz="2000" b="1">
                          <a:solidFill>
                            <a:schemeClr val="bg1"/>
                          </a:solidFill>
                          <a:latin typeface="Arial" panose="020B0604020202020204" pitchFamily="34" charset="0"/>
                        </a:defRPr>
                      </a:lvl2pPr>
                      <a:lvl3pPr marL="1143000" indent="-228600">
                        <a:spcBef>
                          <a:spcPct val="20000"/>
                        </a:spcBef>
                        <a:defRPr b="1">
                          <a:solidFill>
                            <a:schemeClr val="bg1"/>
                          </a:solidFill>
                          <a:latin typeface="Arial" panose="020B0604020202020204" pitchFamily="34" charset="0"/>
                        </a:defRPr>
                      </a:lvl3pPr>
                      <a:lvl4pPr marL="1600200" indent="-228600">
                        <a:spcBef>
                          <a:spcPct val="20000"/>
                        </a:spcBef>
                        <a:defRPr sz="1600" b="1">
                          <a:solidFill>
                            <a:schemeClr val="bg1"/>
                          </a:solidFill>
                          <a:latin typeface="Arial" panose="020B0604020202020204" pitchFamily="34" charset="0"/>
                        </a:defRPr>
                      </a:lvl4pPr>
                      <a:lvl5pPr marL="2057400" indent="-228600">
                        <a:spcBef>
                          <a:spcPct val="20000"/>
                        </a:spcBef>
                        <a:defRPr sz="1600" b="1">
                          <a:solidFill>
                            <a:schemeClr val="bg1"/>
                          </a:solidFill>
                          <a:latin typeface="Arial" panose="020B0604020202020204" pitchFamily="34" charset="0"/>
                        </a:defRPr>
                      </a:lvl5pPr>
                      <a:lvl6pPr marL="2514600" indent="-228600" eaLnBrk="0" fontAlgn="base" hangingPunct="0">
                        <a:spcBef>
                          <a:spcPct val="20000"/>
                        </a:spcBef>
                        <a:spcAft>
                          <a:spcPct val="0"/>
                        </a:spcAft>
                        <a:defRPr sz="1600" b="1">
                          <a:solidFill>
                            <a:schemeClr val="bg1"/>
                          </a:solidFill>
                          <a:latin typeface="Arial" panose="020B0604020202020204" pitchFamily="34" charset="0"/>
                        </a:defRPr>
                      </a:lvl6pPr>
                      <a:lvl7pPr marL="2971800" indent="-228600" eaLnBrk="0" fontAlgn="base" hangingPunct="0">
                        <a:spcBef>
                          <a:spcPct val="20000"/>
                        </a:spcBef>
                        <a:spcAft>
                          <a:spcPct val="0"/>
                        </a:spcAft>
                        <a:defRPr sz="1600" b="1">
                          <a:solidFill>
                            <a:schemeClr val="bg1"/>
                          </a:solidFill>
                          <a:latin typeface="Arial" panose="020B0604020202020204" pitchFamily="34" charset="0"/>
                        </a:defRPr>
                      </a:lvl7pPr>
                      <a:lvl8pPr marL="3429000" indent="-228600" eaLnBrk="0" fontAlgn="base" hangingPunct="0">
                        <a:spcBef>
                          <a:spcPct val="20000"/>
                        </a:spcBef>
                        <a:spcAft>
                          <a:spcPct val="0"/>
                        </a:spcAft>
                        <a:defRPr sz="1600" b="1">
                          <a:solidFill>
                            <a:schemeClr val="bg1"/>
                          </a:solidFill>
                          <a:latin typeface="Arial" panose="020B0604020202020204" pitchFamily="34" charset="0"/>
                        </a:defRPr>
                      </a:lvl8pPr>
                      <a:lvl9pPr marL="3886200" indent="-228600" eaLnBrk="0" fontAlgn="base" hangingPunct="0">
                        <a:spcBef>
                          <a:spcPct val="20000"/>
                        </a:spcBef>
                        <a:spcAft>
                          <a:spcPct val="0"/>
                        </a:spcAft>
                        <a:defRPr sz="1600" b="1">
                          <a:solidFill>
                            <a:schemeClr val="bg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16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Renovascular disease</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303954">
                <a:tc>
                  <a:txBody>
                    <a:bodyPr/>
                    <a:lstStyle>
                      <a:lvl1pPr>
                        <a:spcBef>
                          <a:spcPct val="20000"/>
                        </a:spcBef>
                        <a:defRPr sz="2400" b="1">
                          <a:solidFill>
                            <a:schemeClr val="bg1"/>
                          </a:solidFill>
                          <a:latin typeface="Arial" panose="020B0604020202020204" pitchFamily="34" charset="0"/>
                        </a:defRPr>
                      </a:lvl1pPr>
                      <a:lvl2pPr marL="742950" indent="-285750">
                        <a:spcBef>
                          <a:spcPct val="20000"/>
                        </a:spcBef>
                        <a:defRPr sz="2000" b="1">
                          <a:solidFill>
                            <a:schemeClr val="bg1"/>
                          </a:solidFill>
                          <a:latin typeface="Arial" panose="020B0604020202020204" pitchFamily="34" charset="0"/>
                        </a:defRPr>
                      </a:lvl2pPr>
                      <a:lvl3pPr marL="1143000" indent="-228600">
                        <a:spcBef>
                          <a:spcPct val="20000"/>
                        </a:spcBef>
                        <a:defRPr b="1">
                          <a:solidFill>
                            <a:schemeClr val="bg1"/>
                          </a:solidFill>
                          <a:latin typeface="Arial" panose="020B0604020202020204" pitchFamily="34" charset="0"/>
                        </a:defRPr>
                      </a:lvl3pPr>
                      <a:lvl4pPr marL="1600200" indent="-228600">
                        <a:spcBef>
                          <a:spcPct val="20000"/>
                        </a:spcBef>
                        <a:defRPr sz="1600" b="1">
                          <a:solidFill>
                            <a:schemeClr val="bg1"/>
                          </a:solidFill>
                          <a:latin typeface="Arial" panose="020B0604020202020204" pitchFamily="34" charset="0"/>
                        </a:defRPr>
                      </a:lvl4pPr>
                      <a:lvl5pPr marL="2057400" indent="-228600">
                        <a:spcBef>
                          <a:spcPct val="20000"/>
                        </a:spcBef>
                        <a:defRPr sz="1600" b="1">
                          <a:solidFill>
                            <a:schemeClr val="bg1"/>
                          </a:solidFill>
                          <a:latin typeface="Arial" panose="020B0604020202020204" pitchFamily="34" charset="0"/>
                        </a:defRPr>
                      </a:lvl5pPr>
                      <a:lvl6pPr marL="2514600" indent="-228600" eaLnBrk="0" fontAlgn="base" hangingPunct="0">
                        <a:spcBef>
                          <a:spcPct val="20000"/>
                        </a:spcBef>
                        <a:spcAft>
                          <a:spcPct val="0"/>
                        </a:spcAft>
                        <a:defRPr sz="1600" b="1">
                          <a:solidFill>
                            <a:schemeClr val="bg1"/>
                          </a:solidFill>
                          <a:latin typeface="Arial" panose="020B0604020202020204" pitchFamily="34" charset="0"/>
                        </a:defRPr>
                      </a:lvl6pPr>
                      <a:lvl7pPr marL="2971800" indent="-228600" eaLnBrk="0" fontAlgn="base" hangingPunct="0">
                        <a:spcBef>
                          <a:spcPct val="20000"/>
                        </a:spcBef>
                        <a:spcAft>
                          <a:spcPct val="0"/>
                        </a:spcAft>
                        <a:defRPr sz="1600" b="1">
                          <a:solidFill>
                            <a:schemeClr val="bg1"/>
                          </a:solidFill>
                          <a:latin typeface="Arial" panose="020B0604020202020204" pitchFamily="34" charset="0"/>
                        </a:defRPr>
                      </a:lvl7pPr>
                      <a:lvl8pPr marL="3429000" indent="-228600" eaLnBrk="0" fontAlgn="base" hangingPunct="0">
                        <a:spcBef>
                          <a:spcPct val="20000"/>
                        </a:spcBef>
                        <a:spcAft>
                          <a:spcPct val="0"/>
                        </a:spcAft>
                        <a:defRPr sz="1600" b="1">
                          <a:solidFill>
                            <a:schemeClr val="bg1"/>
                          </a:solidFill>
                          <a:latin typeface="Arial" panose="020B0604020202020204" pitchFamily="34" charset="0"/>
                        </a:defRPr>
                      </a:lvl8pPr>
                      <a:lvl9pPr marL="3886200" indent="-228600" eaLnBrk="0" fontAlgn="base" hangingPunct="0">
                        <a:spcBef>
                          <a:spcPct val="20000"/>
                        </a:spcBef>
                        <a:spcAft>
                          <a:spcPct val="0"/>
                        </a:spcAft>
                        <a:defRPr sz="1600" b="1">
                          <a:solidFill>
                            <a:schemeClr val="bg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16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Primary aldosteronism</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303954">
                <a:tc>
                  <a:txBody>
                    <a:bodyPr/>
                    <a:lstStyle>
                      <a:lvl1pPr>
                        <a:spcBef>
                          <a:spcPct val="20000"/>
                        </a:spcBef>
                        <a:defRPr sz="2400" b="1">
                          <a:solidFill>
                            <a:schemeClr val="bg1"/>
                          </a:solidFill>
                          <a:latin typeface="Arial" panose="020B0604020202020204" pitchFamily="34" charset="0"/>
                        </a:defRPr>
                      </a:lvl1pPr>
                      <a:lvl2pPr marL="742950" indent="-285750">
                        <a:spcBef>
                          <a:spcPct val="20000"/>
                        </a:spcBef>
                        <a:defRPr sz="2000" b="1">
                          <a:solidFill>
                            <a:schemeClr val="bg1"/>
                          </a:solidFill>
                          <a:latin typeface="Arial" panose="020B0604020202020204" pitchFamily="34" charset="0"/>
                        </a:defRPr>
                      </a:lvl2pPr>
                      <a:lvl3pPr marL="1143000" indent="-228600">
                        <a:spcBef>
                          <a:spcPct val="20000"/>
                        </a:spcBef>
                        <a:defRPr b="1">
                          <a:solidFill>
                            <a:schemeClr val="bg1"/>
                          </a:solidFill>
                          <a:latin typeface="Arial" panose="020B0604020202020204" pitchFamily="34" charset="0"/>
                        </a:defRPr>
                      </a:lvl3pPr>
                      <a:lvl4pPr marL="1600200" indent="-228600">
                        <a:spcBef>
                          <a:spcPct val="20000"/>
                        </a:spcBef>
                        <a:defRPr sz="1600" b="1">
                          <a:solidFill>
                            <a:schemeClr val="bg1"/>
                          </a:solidFill>
                          <a:latin typeface="Arial" panose="020B0604020202020204" pitchFamily="34" charset="0"/>
                        </a:defRPr>
                      </a:lvl4pPr>
                      <a:lvl5pPr marL="2057400" indent="-228600">
                        <a:spcBef>
                          <a:spcPct val="20000"/>
                        </a:spcBef>
                        <a:defRPr sz="1600" b="1">
                          <a:solidFill>
                            <a:schemeClr val="bg1"/>
                          </a:solidFill>
                          <a:latin typeface="Arial" panose="020B0604020202020204" pitchFamily="34" charset="0"/>
                        </a:defRPr>
                      </a:lvl5pPr>
                      <a:lvl6pPr marL="2514600" indent="-228600" eaLnBrk="0" fontAlgn="base" hangingPunct="0">
                        <a:spcBef>
                          <a:spcPct val="20000"/>
                        </a:spcBef>
                        <a:spcAft>
                          <a:spcPct val="0"/>
                        </a:spcAft>
                        <a:defRPr sz="1600" b="1">
                          <a:solidFill>
                            <a:schemeClr val="bg1"/>
                          </a:solidFill>
                          <a:latin typeface="Arial" panose="020B0604020202020204" pitchFamily="34" charset="0"/>
                        </a:defRPr>
                      </a:lvl6pPr>
                      <a:lvl7pPr marL="2971800" indent="-228600" eaLnBrk="0" fontAlgn="base" hangingPunct="0">
                        <a:spcBef>
                          <a:spcPct val="20000"/>
                        </a:spcBef>
                        <a:spcAft>
                          <a:spcPct val="0"/>
                        </a:spcAft>
                        <a:defRPr sz="1600" b="1">
                          <a:solidFill>
                            <a:schemeClr val="bg1"/>
                          </a:solidFill>
                          <a:latin typeface="Arial" panose="020B0604020202020204" pitchFamily="34" charset="0"/>
                        </a:defRPr>
                      </a:lvl7pPr>
                      <a:lvl8pPr marL="3429000" indent="-228600" eaLnBrk="0" fontAlgn="base" hangingPunct="0">
                        <a:spcBef>
                          <a:spcPct val="20000"/>
                        </a:spcBef>
                        <a:spcAft>
                          <a:spcPct val="0"/>
                        </a:spcAft>
                        <a:defRPr sz="1600" b="1">
                          <a:solidFill>
                            <a:schemeClr val="bg1"/>
                          </a:solidFill>
                          <a:latin typeface="Arial" panose="020B0604020202020204" pitchFamily="34" charset="0"/>
                        </a:defRPr>
                      </a:lvl8pPr>
                      <a:lvl9pPr marL="3886200" indent="-228600" eaLnBrk="0" fontAlgn="base" hangingPunct="0">
                        <a:spcBef>
                          <a:spcPct val="20000"/>
                        </a:spcBef>
                        <a:spcAft>
                          <a:spcPct val="0"/>
                        </a:spcAft>
                        <a:defRPr sz="1600" b="1">
                          <a:solidFill>
                            <a:schemeClr val="bg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16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Obstructive sleep apnea </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303954">
                <a:tc>
                  <a:txBody>
                    <a:bodyPr/>
                    <a:lstStyle>
                      <a:lvl1pPr>
                        <a:spcBef>
                          <a:spcPct val="20000"/>
                        </a:spcBef>
                        <a:defRPr sz="2400" b="1">
                          <a:solidFill>
                            <a:schemeClr val="bg1"/>
                          </a:solidFill>
                          <a:latin typeface="Arial" panose="020B0604020202020204" pitchFamily="34" charset="0"/>
                        </a:defRPr>
                      </a:lvl1pPr>
                      <a:lvl2pPr marL="742950" indent="-285750">
                        <a:spcBef>
                          <a:spcPct val="20000"/>
                        </a:spcBef>
                        <a:defRPr sz="2000" b="1">
                          <a:solidFill>
                            <a:schemeClr val="bg1"/>
                          </a:solidFill>
                          <a:latin typeface="Arial" panose="020B0604020202020204" pitchFamily="34" charset="0"/>
                        </a:defRPr>
                      </a:lvl2pPr>
                      <a:lvl3pPr marL="1143000" indent="-228600">
                        <a:spcBef>
                          <a:spcPct val="20000"/>
                        </a:spcBef>
                        <a:defRPr b="1">
                          <a:solidFill>
                            <a:schemeClr val="bg1"/>
                          </a:solidFill>
                          <a:latin typeface="Arial" panose="020B0604020202020204" pitchFamily="34" charset="0"/>
                        </a:defRPr>
                      </a:lvl3pPr>
                      <a:lvl4pPr marL="1600200" indent="-228600">
                        <a:spcBef>
                          <a:spcPct val="20000"/>
                        </a:spcBef>
                        <a:defRPr sz="1600" b="1">
                          <a:solidFill>
                            <a:schemeClr val="bg1"/>
                          </a:solidFill>
                          <a:latin typeface="Arial" panose="020B0604020202020204" pitchFamily="34" charset="0"/>
                        </a:defRPr>
                      </a:lvl4pPr>
                      <a:lvl5pPr marL="2057400" indent="-228600">
                        <a:spcBef>
                          <a:spcPct val="20000"/>
                        </a:spcBef>
                        <a:defRPr sz="1600" b="1">
                          <a:solidFill>
                            <a:schemeClr val="bg1"/>
                          </a:solidFill>
                          <a:latin typeface="Arial" panose="020B0604020202020204" pitchFamily="34" charset="0"/>
                        </a:defRPr>
                      </a:lvl5pPr>
                      <a:lvl6pPr marL="2514600" indent="-228600" eaLnBrk="0" fontAlgn="base" hangingPunct="0">
                        <a:spcBef>
                          <a:spcPct val="20000"/>
                        </a:spcBef>
                        <a:spcAft>
                          <a:spcPct val="0"/>
                        </a:spcAft>
                        <a:defRPr sz="1600" b="1">
                          <a:solidFill>
                            <a:schemeClr val="bg1"/>
                          </a:solidFill>
                          <a:latin typeface="Arial" panose="020B0604020202020204" pitchFamily="34" charset="0"/>
                        </a:defRPr>
                      </a:lvl6pPr>
                      <a:lvl7pPr marL="2971800" indent="-228600" eaLnBrk="0" fontAlgn="base" hangingPunct="0">
                        <a:spcBef>
                          <a:spcPct val="20000"/>
                        </a:spcBef>
                        <a:spcAft>
                          <a:spcPct val="0"/>
                        </a:spcAft>
                        <a:defRPr sz="1600" b="1">
                          <a:solidFill>
                            <a:schemeClr val="bg1"/>
                          </a:solidFill>
                          <a:latin typeface="Arial" panose="020B0604020202020204" pitchFamily="34" charset="0"/>
                        </a:defRPr>
                      </a:lvl7pPr>
                      <a:lvl8pPr marL="3429000" indent="-228600" eaLnBrk="0" fontAlgn="base" hangingPunct="0">
                        <a:spcBef>
                          <a:spcPct val="20000"/>
                        </a:spcBef>
                        <a:spcAft>
                          <a:spcPct val="0"/>
                        </a:spcAft>
                        <a:defRPr sz="1600" b="1">
                          <a:solidFill>
                            <a:schemeClr val="bg1"/>
                          </a:solidFill>
                          <a:latin typeface="Arial" panose="020B0604020202020204" pitchFamily="34" charset="0"/>
                        </a:defRPr>
                      </a:lvl8pPr>
                      <a:lvl9pPr marL="3886200" indent="-228600" eaLnBrk="0" fontAlgn="base" hangingPunct="0">
                        <a:spcBef>
                          <a:spcPct val="20000"/>
                        </a:spcBef>
                        <a:spcAft>
                          <a:spcPct val="0"/>
                        </a:spcAft>
                        <a:defRPr sz="1600" b="1">
                          <a:solidFill>
                            <a:schemeClr val="bg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16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Drug or alcohol induced </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311114">
                <a:tc>
                  <a:txBody>
                    <a:bodyPr/>
                    <a:lstStyle>
                      <a:lvl1pPr>
                        <a:spcBef>
                          <a:spcPct val="20000"/>
                        </a:spcBef>
                        <a:defRPr sz="2400" b="1">
                          <a:solidFill>
                            <a:schemeClr val="bg1"/>
                          </a:solidFill>
                          <a:latin typeface="Arial" panose="020B0604020202020204" pitchFamily="34" charset="0"/>
                        </a:defRPr>
                      </a:lvl1pPr>
                      <a:lvl2pPr marL="742950" indent="-285750">
                        <a:spcBef>
                          <a:spcPct val="20000"/>
                        </a:spcBef>
                        <a:defRPr sz="2000" b="1">
                          <a:solidFill>
                            <a:schemeClr val="bg1"/>
                          </a:solidFill>
                          <a:latin typeface="Arial" panose="020B0604020202020204" pitchFamily="34" charset="0"/>
                        </a:defRPr>
                      </a:lvl2pPr>
                      <a:lvl3pPr marL="1143000" indent="-228600">
                        <a:spcBef>
                          <a:spcPct val="20000"/>
                        </a:spcBef>
                        <a:defRPr b="1">
                          <a:solidFill>
                            <a:schemeClr val="bg1"/>
                          </a:solidFill>
                          <a:latin typeface="Arial" panose="020B0604020202020204" pitchFamily="34" charset="0"/>
                        </a:defRPr>
                      </a:lvl3pPr>
                      <a:lvl4pPr marL="1600200" indent="-228600">
                        <a:spcBef>
                          <a:spcPct val="20000"/>
                        </a:spcBef>
                        <a:defRPr sz="1600" b="1">
                          <a:solidFill>
                            <a:schemeClr val="bg1"/>
                          </a:solidFill>
                          <a:latin typeface="Arial" panose="020B0604020202020204" pitchFamily="34" charset="0"/>
                        </a:defRPr>
                      </a:lvl4pPr>
                      <a:lvl5pPr marL="2057400" indent="-228600">
                        <a:spcBef>
                          <a:spcPct val="20000"/>
                        </a:spcBef>
                        <a:defRPr sz="1600" b="1">
                          <a:solidFill>
                            <a:schemeClr val="bg1"/>
                          </a:solidFill>
                          <a:latin typeface="Arial" panose="020B0604020202020204" pitchFamily="34" charset="0"/>
                        </a:defRPr>
                      </a:lvl5pPr>
                      <a:lvl6pPr marL="2514600" indent="-228600" eaLnBrk="0" fontAlgn="base" hangingPunct="0">
                        <a:spcBef>
                          <a:spcPct val="20000"/>
                        </a:spcBef>
                        <a:spcAft>
                          <a:spcPct val="0"/>
                        </a:spcAft>
                        <a:defRPr sz="1600" b="1">
                          <a:solidFill>
                            <a:schemeClr val="bg1"/>
                          </a:solidFill>
                          <a:latin typeface="Arial" panose="020B0604020202020204" pitchFamily="34" charset="0"/>
                        </a:defRPr>
                      </a:lvl6pPr>
                      <a:lvl7pPr marL="2971800" indent="-228600" eaLnBrk="0" fontAlgn="base" hangingPunct="0">
                        <a:spcBef>
                          <a:spcPct val="20000"/>
                        </a:spcBef>
                        <a:spcAft>
                          <a:spcPct val="0"/>
                        </a:spcAft>
                        <a:defRPr sz="1600" b="1">
                          <a:solidFill>
                            <a:schemeClr val="bg1"/>
                          </a:solidFill>
                          <a:latin typeface="Arial" panose="020B0604020202020204" pitchFamily="34" charset="0"/>
                        </a:defRPr>
                      </a:lvl7pPr>
                      <a:lvl8pPr marL="3429000" indent="-228600" eaLnBrk="0" fontAlgn="base" hangingPunct="0">
                        <a:spcBef>
                          <a:spcPct val="20000"/>
                        </a:spcBef>
                        <a:spcAft>
                          <a:spcPct val="0"/>
                        </a:spcAft>
                        <a:defRPr sz="1600" b="1">
                          <a:solidFill>
                            <a:schemeClr val="bg1"/>
                          </a:solidFill>
                          <a:latin typeface="Arial" panose="020B0604020202020204" pitchFamily="34" charset="0"/>
                        </a:defRPr>
                      </a:lvl8pPr>
                      <a:lvl9pPr marL="3886200" indent="-228600" eaLnBrk="0" fontAlgn="base" hangingPunct="0">
                        <a:spcBef>
                          <a:spcPct val="20000"/>
                        </a:spcBef>
                        <a:spcAft>
                          <a:spcPct val="0"/>
                        </a:spcAft>
                        <a:defRPr sz="1600" b="1">
                          <a:solidFill>
                            <a:schemeClr val="bg1"/>
                          </a:solidFill>
                          <a:latin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Uncommon causes</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6D6F5"/>
                    </a:solidFill>
                  </a:tcPr>
                </a:tc>
                <a:extLst>
                  <a:ext uri="{0D108BD9-81ED-4DB2-BD59-A6C34878D82A}">
                    <a16:rowId xmlns:a16="http://schemas.microsoft.com/office/drawing/2014/main" val="10006"/>
                  </a:ext>
                </a:extLst>
              </a:tr>
              <a:tr h="286334">
                <a:tc>
                  <a:txBody>
                    <a:bodyPr/>
                    <a:lstStyle>
                      <a:lvl1pPr>
                        <a:spcBef>
                          <a:spcPct val="20000"/>
                        </a:spcBef>
                        <a:defRPr sz="2400" b="1">
                          <a:solidFill>
                            <a:schemeClr val="bg1"/>
                          </a:solidFill>
                          <a:latin typeface="Arial" panose="020B0604020202020204" pitchFamily="34" charset="0"/>
                        </a:defRPr>
                      </a:lvl1pPr>
                      <a:lvl2pPr marL="742950" indent="-285750">
                        <a:spcBef>
                          <a:spcPct val="20000"/>
                        </a:spcBef>
                        <a:defRPr sz="2000" b="1">
                          <a:solidFill>
                            <a:schemeClr val="bg1"/>
                          </a:solidFill>
                          <a:latin typeface="Arial" panose="020B0604020202020204" pitchFamily="34" charset="0"/>
                        </a:defRPr>
                      </a:lvl2pPr>
                      <a:lvl3pPr marL="1143000" indent="-228600">
                        <a:spcBef>
                          <a:spcPct val="20000"/>
                        </a:spcBef>
                        <a:defRPr b="1">
                          <a:solidFill>
                            <a:schemeClr val="bg1"/>
                          </a:solidFill>
                          <a:latin typeface="Arial" panose="020B0604020202020204" pitchFamily="34" charset="0"/>
                        </a:defRPr>
                      </a:lvl3pPr>
                      <a:lvl4pPr marL="1600200" indent="-228600">
                        <a:spcBef>
                          <a:spcPct val="20000"/>
                        </a:spcBef>
                        <a:defRPr sz="1600" b="1">
                          <a:solidFill>
                            <a:schemeClr val="bg1"/>
                          </a:solidFill>
                          <a:latin typeface="Arial" panose="020B0604020202020204" pitchFamily="34" charset="0"/>
                        </a:defRPr>
                      </a:lvl4pPr>
                      <a:lvl5pPr marL="2057400" indent="-228600">
                        <a:spcBef>
                          <a:spcPct val="20000"/>
                        </a:spcBef>
                        <a:defRPr sz="1600" b="1">
                          <a:solidFill>
                            <a:schemeClr val="bg1"/>
                          </a:solidFill>
                          <a:latin typeface="Arial" panose="020B0604020202020204" pitchFamily="34" charset="0"/>
                        </a:defRPr>
                      </a:lvl5pPr>
                      <a:lvl6pPr marL="2514600" indent="-228600" eaLnBrk="0" fontAlgn="base" hangingPunct="0">
                        <a:spcBef>
                          <a:spcPct val="20000"/>
                        </a:spcBef>
                        <a:spcAft>
                          <a:spcPct val="0"/>
                        </a:spcAft>
                        <a:defRPr sz="1600" b="1">
                          <a:solidFill>
                            <a:schemeClr val="bg1"/>
                          </a:solidFill>
                          <a:latin typeface="Arial" panose="020B0604020202020204" pitchFamily="34" charset="0"/>
                        </a:defRPr>
                      </a:lvl6pPr>
                      <a:lvl7pPr marL="2971800" indent="-228600" eaLnBrk="0" fontAlgn="base" hangingPunct="0">
                        <a:spcBef>
                          <a:spcPct val="20000"/>
                        </a:spcBef>
                        <a:spcAft>
                          <a:spcPct val="0"/>
                        </a:spcAft>
                        <a:defRPr sz="1600" b="1">
                          <a:solidFill>
                            <a:schemeClr val="bg1"/>
                          </a:solidFill>
                          <a:latin typeface="Arial" panose="020B0604020202020204" pitchFamily="34" charset="0"/>
                        </a:defRPr>
                      </a:lvl7pPr>
                      <a:lvl8pPr marL="3429000" indent="-228600" eaLnBrk="0" fontAlgn="base" hangingPunct="0">
                        <a:spcBef>
                          <a:spcPct val="20000"/>
                        </a:spcBef>
                        <a:spcAft>
                          <a:spcPct val="0"/>
                        </a:spcAft>
                        <a:defRPr sz="1600" b="1">
                          <a:solidFill>
                            <a:schemeClr val="bg1"/>
                          </a:solidFill>
                          <a:latin typeface="Arial" panose="020B0604020202020204" pitchFamily="34" charset="0"/>
                        </a:defRPr>
                      </a:lvl8pPr>
                      <a:lvl9pPr marL="3886200" indent="-228600" eaLnBrk="0" fontAlgn="base" hangingPunct="0">
                        <a:spcBef>
                          <a:spcPct val="20000"/>
                        </a:spcBef>
                        <a:spcAft>
                          <a:spcPct val="0"/>
                        </a:spcAft>
                        <a:defRPr sz="1600" b="1">
                          <a:solidFill>
                            <a:schemeClr val="bg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12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Pheochromocytoma/paraganglioma</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286334">
                <a:tc>
                  <a:txBody>
                    <a:bodyPr/>
                    <a:lstStyle>
                      <a:lvl1pPr>
                        <a:spcBef>
                          <a:spcPct val="20000"/>
                        </a:spcBef>
                        <a:defRPr sz="2400" b="1">
                          <a:solidFill>
                            <a:schemeClr val="bg1"/>
                          </a:solidFill>
                          <a:latin typeface="Arial" panose="020B0604020202020204" pitchFamily="34" charset="0"/>
                        </a:defRPr>
                      </a:lvl1pPr>
                      <a:lvl2pPr marL="742950" indent="-285750">
                        <a:spcBef>
                          <a:spcPct val="20000"/>
                        </a:spcBef>
                        <a:defRPr sz="2000" b="1">
                          <a:solidFill>
                            <a:schemeClr val="bg1"/>
                          </a:solidFill>
                          <a:latin typeface="Arial" panose="020B0604020202020204" pitchFamily="34" charset="0"/>
                        </a:defRPr>
                      </a:lvl2pPr>
                      <a:lvl3pPr marL="1143000" indent="-228600">
                        <a:spcBef>
                          <a:spcPct val="20000"/>
                        </a:spcBef>
                        <a:defRPr b="1">
                          <a:solidFill>
                            <a:schemeClr val="bg1"/>
                          </a:solidFill>
                          <a:latin typeface="Arial" panose="020B0604020202020204" pitchFamily="34" charset="0"/>
                        </a:defRPr>
                      </a:lvl3pPr>
                      <a:lvl4pPr marL="1600200" indent="-228600">
                        <a:spcBef>
                          <a:spcPct val="20000"/>
                        </a:spcBef>
                        <a:defRPr sz="1600" b="1">
                          <a:solidFill>
                            <a:schemeClr val="bg1"/>
                          </a:solidFill>
                          <a:latin typeface="Arial" panose="020B0604020202020204" pitchFamily="34" charset="0"/>
                        </a:defRPr>
                      </a:lvl4pPr>
                      <a:lvl5pPr marL="2057400" indent="-228600">
                        <a:spcBef>
                          <a:spcPct val="20000"/>
                        </a:spcBef>
                        <a:defRPr sz="1600" b="1">
                          <a:solidFill>
                            <a:schemeClr val="bg1"/>
                          </a:solidFill>
                          <a:latin typeface="Arial" panose="020B0604020202020204" pitchFamily="34" charset="0"/>
                        </a:defRPr>
                      </a:lvl5pPr>
                      <a:lvl6pPr marL="2514600" indent="-228600" eaLnBrk="0" fontAlgn="base" hangingPunct="0">
                        <a:spcBef>
                          <a:spcPct val="20000"/>
                        </a:spcBef>
                        <a:spcAft>
                          <a:spcPct val="0"/>
                        </a:spcAft>
                        <a:defRPr sz="1600" b="1">
                          <a:solidFill>
                            <a:schemeClr val="bg1"/>
                          </a:solidFill>
                          <a:latin typeface="Arial" panose="020B0604020202020204" pitchFamily="34" charset="0"/>
                        </a:defRPr>
                      </a:lvl6pPr>
                      <a:lvl7pPr marL="2971800" indent="-228600" eaLnBrk="0" fontAlgn="base" hangingPunct="0">
                        <a:spcBef>
                          <a:spcPct val="20000"/>
                        </a:spcBef>
                        <a:spcAft>
                          <a:spcPct val="0"/>
                        </a:spcAft>
                        <a:defRPr sz="1600" b="1">
                          <a:solidFill>
                            <a:schemeClr val="bg1"/>
                          </a:solidFill>
                          <a:latin typeface="Arial" panose="020B0604020202020204" pitchFamily="34" charset="0"/>
                        </a:defRPr>
                      </a:lvl7pPr>
                      <a:lvl8pPr marL="3429000" indent="-228600" eaLnBrk="0" fontAlgn="base" hangingPunct="0">
                        <a:spcBef>
                          <a:spcPct val="20000"/>
                        </a:spcBef>
                        <a:spcAft>
                          <a:spcPct val="0"/>
                        </a:spcAft>
                        <a:defRPr sz="1600" b="1">
                          <a:solidFill>
                            <a:schemeClr val="bg1"/>
                          </a:solidFill>
                          <a:latin typeface="Arial" panose="020B0604020202020204" pitchFamily="34" charset="0"/>
                        </a:defRPr>
                      </a:lvl8pPr>
                      <a:lvl9pPr marL="3886200" indent="-228600" eaLnBrk="0" fontAlgn="base" hangingPunct="0">
                        <a:spcBef>
                          <a:spcPct val="20000"/>
                        </a:spcBef>
                        <a:spcAft>
                          <a:spcPct val="0"/>
                        </a:spcAft>
                        <a:defRPr sz="1600" b="1">
                          <a:solidFill>
                            <a:schemeClr val="bg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12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Cushing’s syndrome</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286334">
                <a:tc>
                  <a:txBody>
                    <a:bodyPr/>
                    <a:lstStyle>
                      <a:lvl1pPr>
                        <a:spcBef>
                          <a:spcPct val="20000"/>
                        </a:spcBef>
                        <a:defRPr sz="2400" b="1">
                          <a:solidFill>
                            <a:schemeClr val="bg1"/>
                          </a:solidFill>
                          <a:latin typeface="Arial" panose="020B0604020202020204" pitchFamily="34" charset="0"/>
                        </a:defRPr>
                      </a:lvl1pPr>
                      <a:lvl2pPr marL="742950" indent="-285750">
                        <a:spcBef>
                          <a:spcPct val="20000"/>
                        </a:spcBef>
                        <a:defRPr sz="2000" b="1">
                          <a:solidFill>
                            <a:schemeClr val="bg1"/>
                          </a:solidFill>
                          <a:latin typeface="Arial" panose="020B0604020202020204" pitchFamily="34" charset="0"/>
                        </a:defRPr>
                      </a:lvl2pPr>
                      <a:lvl3pPr marL="1143000" indent="-228600">
                        <a:spcBef>
                          <a:spcPct val="20000"/>
                        </a:spcBef>
                        <a:defRPr b="1">
                          <a:solidFill>
                            <a:schemeClr val="bg1"/>
                          </a:solidFill>
                          <a:latin typeface="Arial" panose="020B0604020202020204" pitchFamily="34" charset="0"/>
                        </a:defRPr>
                      </a:lvl3pPr>
                      <a:lvl4pPr marL="1600200" indent="-228600">
                        <a:spcBef>
                          <a:spcPct val="20000"/>
                        </a:spcBef>
                        <a:defRPr sz="1600" b="1">
                          <a:solidFill>
                            <a:schemeClr val="bg1"/>
                          </a:solidFill>
                          <a:latin typeface="Arial" panose="020B0604020202020204" pitchFamily="34" charset="0"/>
                        </a:defRPr>
                      </a:lvl4pPr>
                      <a:lvl5pPr marL="2057400" indent="-228600">
                        <a:spcBef>
                          <a:spcPct val="20000"/>
                        </a:spcBef>
                        <a:defRPr sz="1600" b="1">
                          <a:solidFill>
                            <a:schemeClr val="bg1"/>
                          </a:solidFill>
                          <a:latin typeface="Arial" panose="020B0604020202020204" pitchFamily="34" charset="0"/>
                        </a:defRPr>
                      </a:lvl5pPr>
                      <a:lvl6pPr marL="2514600" indent="-228600" eaLnBrk="0" fontAlgn="base" hangingPunct="0">
                        <a:spcBef>
                          <a:spcPct val="20000"/>
                        </a:spcBef>
                        <a:spcAft>
                          <a:spcPct val="0"/>
                        </a:spcAft>
                        <a:defRPr sz="1600" b="1">
                          <a:solidFill>
                            <a:schemeClr val="bg1"/>
                          </a:solidFill>
                          <a:latin typeface="Arial" panose="020B0604020202020204" pitchFamily="34" charset="0"/>
                        </a:defRPr>
                      </a:lvl6pPr>
                      <a:lvl7pPr marL="2971800" indent="-228600" eaLnBrk="0" fontAlgn="base" hangingPunct="0">
                        <a:spcBef>
                          <a:spcPct val="20000"/>
                        </a:spcBef>
                        <a:spcAft>
                          <a:spcPct val="0"/>
                        </a:spcAft>
                        <a:defRPr sz="1600" b="1">
                          <a:solidFill>
                            <a:schemeClr val="bg1"/>
                          </a:solidFill>
                          <a:latin typeface="Arial" panose="020B0604020202020204" pitchFamily="34" charset="0"/>
                        </a:defRPr>
                      </a:lvl7pPr>
                      <a:lvl8pPr marL="3429000" indent="-228600" eaLnBrk="0" fontAlgn="base" hangingPunct="0">
                        <a:spcBef>
                          <a:spcPct val="20000"/>
                        </a:spcBef>
                        <a:spcAft>
                          <a:spcPct val="0"/>
                        </a:spcAft>
                        <a:defRPr sz="1600" b="1">
                          <a:solidFill>
                            <a:schemeClr val="bg1"/>
                          </a:solidFill>
                          <a:latin typeface="Arial" panose="020B0604020202020204" pitchFamily="34" charset="0"/>
                        </a:defRPr>
                      </a:lvl8pPr>
                      <a:lvl9pPr marL="3886200" indent="-228600" eaLnBrk="0" fontAlgn="base" hangingPunct="0">
                        <a:spcBef>
                          <a:spcPct val="20000"/>
                        </a:spcBef>
                        <a:spcAft>
                          <a:spcPct val="0"/>
                        </a:spcAft>
                        <a:defRPr sz="1600" b="1">
                          <a:solidFill>
                            <a:schemeClr val="bg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12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Hypothyroidism</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9"/>
                  </a:ext>
                </a:extLst>
              </a:tr>
              <a:tr h="286334">
                <a:tc>
                  <a:txBody>
                    <a:bodyPr/>
                    <a:lstStyle>
                      <a:lvl1pPr>
                        <a:spcBef>
                          <a:spcPct val="20000"/>
                        </a:spcBef>
                        <a:defRPr sz="2400" b="1">
                          <a:solidFill>
                            <a:schemeClr val="bg1"/>
                          </a:solidFill>
                          <a:latin typeface="Arial" panose="020B0604020202020204" pitchFamily="34" charset="0"/>
                        </a:defRPr>
                      </a:lvl1pPr>
                      <a:lvl2pPr marL="742950" indent="-285750">
                        <a:spcBef>
                          <a:spcPct val="20000"/>
                        </a:spcBef>
                        <a:defRPr sz="2000" b="1">
                          <a:solidFill>
                            <a:schemeClr val="bg1"/>
                          </a:solidFill>
                          <a:latin typeface="Arial" panose="020B0604020202020204" pitchFamily="34" charset="0"/>
                        </a:defRPr>
                      </a:lvl2pPr>
                      <a:lvl3pPr marL="1143000" indent="-228600">
                        <a:spcBef>
                          <a:spcPct val="20000"/>
                        </a:spcBef>
                        <a:defRPr b="1">
                          <a:solidFill>
                            <a:schemeClr val="bg1"/>
                          </a:solidFill>
                          <a:latin typeface="Arial" panose="020B0604020202020204" pitchFamily="34" charset="0"/>
                        </a:defRPr>
                      </a:lvl3pPr>
                      <a:lvl4pPr marL="1600200" indent="-228600">
                        <a:spcBef>
                          <a:spcPct val="20000"/>
                        </a:spcBef>
                        <a:defRPr sz="1600" b="1">
                          <a:solidFill>
                            <a:schemeClr val="bg1"/>
                          </a:solidFill>
                          <a:latin typeface="Arial" panose="020B0604020202020204" pitchFamily="34" charset="0"/>
                        </a:defRPr>
                      </a:lvl4pPr>
                      <a:lvl5pPr marL="2057400" indent="-228600">
                        <a:spcBef>
                          <a:spcPct val="20000"/>
                        </a:spcBef>
                        <a:defRPr sz="1600" b="1">
                          <a:solidFill>
                            <a:schemeClr val="bg1"/>
                          </a:solidFill>
                          <a:latin typeface="Arial" panose="020B0604020202020204" pitchFamily="34" charset="0"/>
                        </a:defRPr>
                      </a:lvl5pPr>
                      <a:lvl6pPr marL="2514600" indent="-228600" eaLnBrk="0" fontAlgn="base" hangingPunct="0">
                        <a:spcBef>
                          <a:spcPct val="20000"/>
                        </a:spcBef>
                        <a:spcAft>
                          <a:spcPct val="0"/>
                        </a:spcAft>
                        <a:defRPr sz="1600" b="1">
                          <a:solidFill>
                            <a:schemeClr val="bg1"/>
                          </a:solidFill>
                          <a:latin typeface="Arial" panose="020B0604020202020204" pitchFamily="34" charset="0"/>
                        </a:defRPr>
                      </a:lvl6pPr>
                      <a:lvl7pPr marL="2971800" indent="-228600" eaLnBrk="0" fontAlgn="base" hangingPunct="0">
                        <a:spcBef>
                          <a:spcPct val="20000"/>
                        </a:spcBef>
                        <a:spcAft>
                          <a:spcPct val="0"/>
                        </a:spcAft>
                        <a:defRPr sz="1600" b="1">
                          <a:solidFill>
                            <a:schemeClr val="bg1"/>
                          </a:solidFill>
                          <a:latin typeface="Arial" panose="020B0604020202020204" pitchFamily="34" charset="0"/>
                        </a:defRPr>
                      </a:lvl7pPr>
                      <a:lvl8pPr marL="3429000" indent="-228600" eaLnBrk="0" fontAlgn="base" hangingPunct="0">
                        <a:spcBef>
                          <a:spcPct val="20000"/>
                        </a:spcBef>
                        <a:spcAft>
                          <a:spcPct val="0"/>
                        </a:spcAft>
                        <a:defRPr sz="1600" b="1">
                          <a:solidFill>
                            <a:schemeClr val="bg1"/>
                          </a:solidFill>
                          <a:latin typeface="Arial" panose="020B0604020202020204" pitchFamily="34" charset="0"/>
                        </a:defRPr>
                      </a:lvl8pPr>
                      <a:lvl9pPr marL="3886200" indent="-228600" eaLnBrk="0" fontAlgn="base" hangingPunct="0">
                        <a:spcBef>
                          <a:spcPct val="20000"/>
                        </a:spcBef>
                        <a:spcAft>
                          <a:spcPct val="0"/>
                        </a:spcAft>
                        <a:defRPr sz="1600" b="1">
                          <a:solidFill>
                            <a:schemeClr val="bg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12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Hyperthyroidism</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0"/>
                  </a:ext>
                </a:extLst>
              </a:tr>
              <a:tr h="286334">
                <a:tc>
                  <a:txBody>
                    <a:bodyPr/>
                    <a:lstStyle>
                      <a:lvl1pPr>
                        <a:spcBef>
                          <a:spcPct val="20000"/>
                        </a:spcBef>
                        <a:defRPr sz="2400" b="1">
                          <a:solidFill>
                            <a:schemeClr val="bg1"/>
                          </a:solidFill>
                          <a:latin typeface="Arial" panose="020B0604020202020204" pitchFamily="34" charset="0"/>
                        </a:defRPr>
                      </a:lvl1pPr>
                      <a:lvl2pPr marL="742950" indent="-285750">
                        <a:spcBef>
                          <a:spcPct val="20000"/>
                        </a:spcBef>
                        <a:defRPr sz="2000" b="1">
                          <a:solidFill>
                            <a:schemeClr val="bg1"/>
                          </a:solidFill>
                          <a:latin typeface="Arial" panose="020B0604020202020204" pitchFamily="34" charset="0"/>
                        </a:defRPr>
                      </a:lvl2pPr>
                      <a:lvl3pPr marL="1143000" indent="-228600">
                        <a:spcBef>
                          <a:spcPct val="20000"/>
                        </a:spcBef>
                        <a:defRPr b="1">
                          <a:solidFill>
                            <a:schemeClr val="bg1"/>
                          </a:solidFill>
                          <a:latin typeface="Arial" panose="020B0604020202020204" pitchFamily="34" charset="0"/>
                        </a:defRPr>
                      </a:lvl3pPr>
                      <a:lvl4pPr marL="1600200" indent="-228600">
                        <a:spcBef>
                          <a:spcPct val="20000"/>
                        </a:spcBef>
                        <a:defRPr sz="1600" b="1">
                          <a:solidFill>
                            <a:schemeClr val="bg1"/>
                          </a:solidFill>
                          <a:latin typeface="Arial" panose="020B0604020202020204" pitchFamily="34" charset="0"/>
                        </a:defRPr>
                      </a:lvl4pPr>
                      <a:lvl5pPr marL="2057400" indent="-228600">
                        <a:spcBef>
                          <a:spcPct val="20000"/>
                        </a:spcBef>
                        <a:defRPr sz="1600" b="1">
                          <a:solidFill>
                            <a:schemeClr val="bg1"/>
                          </a:solidFill>
                          <a:latin typeface="Arial" panose="020B0604020202020204" pitchFamily="34" charset="0"/>
                        </a:defRPr>
                      </a:lvl5pPr>
                      <a:lvl6pPr marL="2514600" indent="-228600" eaLnBrk="0" fontAlgn="base" hangingPunct="0">
                        <a:spcBef>
                          <a:spcPct val="20000"/>
                        </a:spcBef>
                        <a:spcAft>
                          <a:spcPct val="0"/>
                        </a:spcAft>
                        <a:defRPr sz="1600" b="1">
                          <a:solidFill>
                            <a:schemeClr val="bg1"/>
                          </a:solidFill>
                          <a:latin typeface="Arial" panose="020B0604020202020204" pitchFamily="34" charset="0"/>
                        </a:defRPr>
                      </a:lvl6pPr>
                      <a:lvl7pPr marL="2971800" indent="-228600" eaLnBrk="0" fontAlgn="base" hangingPunct="0">
                        <a:spcBef>
                          <a:spcPct val="20000"/>
                        </a:spcBef>
                        <a:spcAft>
                          <a:spcPct val="0"/>
                        </a:spcAft>
                        <a:defRPr sz="1600" b="1">
                          <a:solidFill>
                            <a:schemeClr val="bg1"/>
                          </a:solidFill>
                          <a:latin typeface="Arial" panose="020B0604020202020204" pitchFamily="34" charset="0"/>
                        </a:defRPr>
                      </a:lvl7pPr>
                      <a:lvl8pPr marL="3429000" indent="-228600" eaLnBrk="0" fontAlgn="base" hangingPunct="0">
                        <a:spcBef>
                          <a:spcPct val="20000"/>
                        </a:spcBef>
                        <a:spcAft>
                          <a:spcPct val="0"/>
                        </a:spcAft>
                        <a:defRPr sz="1600" b="1">
                          <a:solidFill>
                            <a:schemeClr val="bg1"/>
                          </a:solidFill>
                          <a:latin typeface="Arial" panose="020B0604020202020204" pitchFamily="34" charset="0"/>
                        </a:defRPr>
                      </a:lvl8pPr>
                      <a:lvl9pPr marL="3886200" indent="-228600" eaLnBrk="0" fontAlgn="base" hangingPunct="0">
                        <a:spcBef>
                          <a:spcPct val="20000"/>
                        </a:spcBef>
                        <a:spcAft>
                          <a:spcPct val="0"/>
                        </a:spcAft>
                        <a:defRPr sz="1600" b="1">
                          <a:solidFill>
                            <a:schemeClr val="bg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12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Aortic coarctation (undiagnosed or repaired)</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1"/>
                  </a:ext>
                </a:extLst>
              </a:tr>
              <a:tr h="286334">
                <a:tc>
                  <a:txBody>
                    <a:bodyPr/>
                    <a:lstStyle>
                      <a:lvl1pPr>
                        <a:spcBef>
                          <a:spcPct val="20000"/>
                        </a:spcBef>
                        <a:defRPr sz="2400" b="1">
                          <a:solidFill>
                            <a:schemeClr val="bg1"/>
                          </a:solidFill>
                          <a:latin typeface="Arial" panose="020B0604020202020204" pitchFamily="34" charset="0"/>
                        </a:defRPr>
                      </a:lvl1pPr>
                      <a:lvl2pPr marL="742950" indent="-285750">
                        <a:spcBef>
                          <a:spcPct val="20000"/>
                        </a:spcBef>
                        <a:defRPr sz="2000" b="1">
                          <a:solidFill>
                            <a:schemeClr val="bg1"/>
                          </a:solidFill>
                          <a:latin typeface="Arial" panose="020B0604020202020204" pitchFamily="34" charset="0"/>
                        </a:defRPr>
                      </a:lvl2pPr>
                      <a:lvl3pPr marL="1143000" indent="-228600">
                        <a:spcBef>
                          <a:spcPct val="20000"/>
                        </a:spcBef>
                        <a:defRPr b="1">
                          <a:solidFill>
                            <a:schemeClr val="bg1"/>
                          </a:solidFill>
                          <a:latin typeface="Arial" panose="020B0604020202020204" pitchFamily="34" charset="0"/>
                        </a:defRPr>
                      </a:lvl3pPr>
                      <a:lvl4pPr marL="1600200" indent="-228600">
                        <a:spcBef>
                          <a:spcPct val="20000"/>
                        </a:spcBef>
                        <a:defRPr sz="1600" b="1">
                          <a:solidFill>
                            <a:schemeClr val="bg1"/>
                          </a:solidFill>
                          <a:latin typeface="Arial" panose="020B0604020202020204" pitchFamily="34" charset="0"/>
                        </a:defRPr>
                      </a:lvl4pPr>
                      <a:lvl5pPr marL="2057400" indent="-228600">
                        <a:spcBef>
                          <a:spcPct val="20000"/>
                        </a:spcBef>
                        <a:defRPr sz="1600" b="1">
                          <a:solidFill>
                            <a:schemeClr val="bg1"/>
                          </a:solidFill>
                          <a:latin typeface="Arial" panose="020B0604020202020204" pitchFamily="34" charset="0"/>
                        </a:defRPr>
                      </a:lvl5pPr>
                      <a:lvl6pPr marL="2514600" indent="-228600" eaLnBrk="0" fontAlgn="base" hangingPunct="0">
                        <a:spcBef>
                          <a:spcPct val="20000"/>
                        </a:spcBef>
                        <a:spcAft>
                          <a:spcPct val="0"/>
                        </a:spcAft>
                        <a:defRPr sz="1600" b="1">
                          <a:solidFill>
                            <a:schemeClr val="bg1"/>
                          </a:solidFill>
                          <a:latin typeface="Arial" panose="020B0604020202020204" pitchFamily="34" charset="0"/>
                        </a:defRPr>
                      </a:lvl6pPr>
                      <a:lvl7pPr marL="2971800" indent="-228600" eaLnBrk="0" fontAlgn="base" hangingPunct="0">
                        <a:spcBef>
                          <a:spcPct val="20000"/>
                        </a:spcBef>
                        <a:spcAft>
                          <a:spcPct val="0"/>
                        </a:spcAft>
                        <a:defRPr sz="1600" b="1">
                          <a:solidFill>
                            <a:schemeClr val="bg1"/>
                          </a:solidFill>
                          <a:latin typeface="Arial" panose="020B0604020202020204" pitchFamily="34" charset="0"/>
                        </a:defRPr>
                      </a:lvl7pPr>
                      <a:lvl8pPr marL="3429000" indent="-228600" eaLnBrk="0" fontAlgn="base" hangingPunct="0">
                        <a:spcBef>
                          <a:spcPct val="20000"/>
                        </a:spcBef>
                        <a:spcAft>
                          <a:spcPct val="0"/>
                        </a:spcAft>
                        <a:defRPr sz="1600" b="1">
                          <a:solidFill>
                            <a:schemeClr val="bg1"/>
                          </a:solidFill>
                          <a:latin typeface="Arial" panose="020B0604020202020204" pitchFamily="34" charset="0"/>
                        </a:defRPr>
                      </a:lvl8pPr>
                      <a:lvl9pPr marL="3886200" indent="-228600" eaLnBrk="0" fontAlgn="base" hangingPunct="0">
                        <a:spcBef>
                          <a:spcPct val="20000"/>
                        </a:spcBef>
                        <a:spcAft>
                          <a:spcPct val="0"/>
                        </a:spcAft>
                        <a:defRPr sz="1600" b="1">
                          <a:solidFill>
                            <a:schemeClr val="bg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12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Primary hyperparathyroidism</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2"/>
                  </a:ext>
                </a:extLst>
              </a:tr>
              <a:tr h="286334">
                <a:tc>
                  <a:txBody>
                    <a:bodyPr/>
                    <a:lstStyle>
                      <a:lvl1pPr>
                        <a:spcBef>
                          <a:spcPct val="20000"/>
                        </a:spcBef>
                        <a:defRPr sz="2400" b="1">
                          <a:solidFill>
                            <a:schemeClr val="bg1"/>
                          </a:solidFill>
                          <a:latin typeface="Arial" panose="020B0604020202020204" pitchFamily="34" charset="0"/>
                        </a:defRPr>
                      </a:lvl1pPr>
                      <a:lvl2pPr marL="742950" indent="-285750">
                        <a:spcBef>
                          <a:spcPct val="20000"/>
                        </a:spcBef>
                        <a:defRPr sz="2000" b="1">
                          <a:solidFill>
                            <a:schemeClr val="bg1"/>
                          </a:solidFill>
                          <a:latin typeface="Arial" panose="020B0604020202020204" pitchFamily="34" charset="0"/>
                        </a:defRPr>
                      </a:lvl2pPr>
                      <a:lvl3pPr marL="1143000" indent="-228600">
                        <a:spcBef>
                          <a:spcPct val="20000"/>
                        </a:spcBef>
                        <a:defRPr b="1">
                          <a:solidFill>
                            <a:schemeClr val="bg1"/>
                          </a:solidFill>
                          <a:latin typeface="Arial" panose="020B0604020202020204" pitchFamily="34" charset="0"/>
                        </a:defRPr>
                      </a:lvl3pPr>
                      <a:lvl4pPr marL="1600200" indent="-228600">
                        <a:spcBef>
                          <a:spcPct val="20000"/>
                        </a:spcBef>
                        <a:defRPr sz="1600" b="1">
                          <a:solidFill>
                            <a:schemeClr val="bg1"/>
                          </a:solidFill>
                          <a:latin typeface="Arial" panose="020B0604020202020204" pitchFamily="34" charset="0"/>
                        </a:defRPr>
                      </a:lvl4pPr>
                      <a:lvl5pPr marL="2057400" indent="-228600">
                        <a:spcBef>
                          <a:spcPct val="20000"/>
                        </a:spcBef>
                        <a:defRPr sz="1600" b="1">
                          <a:solidFill>
                            <a:schemeClr val="bg1"/>
                          </a:solidFill>
                          <a:latin typeface="Arial" panose="020B0604020202020204" pitchFamily="34" charset="0"/>
                        </a:defRPr>
                      </a:lvl5pPr>
                      <a:lvl6pPr marL="2514600" indent="-228600" eaLnBrk="0" fontAlgn="base" hangingPunct="0">
                        <a:spcBef>
                          <a:spcPct val="20000"/>
                        </a:spcBef>
                        <a:spcAft>
                          <a:spcPct val="0"/>
                        </a:spcAft>
                        <a:defRPr sz="1600" b="1">
                          <a:solidFill>
                            <a:schemeClr val="bg1"/>
                          </a:solidFill>
                          <a:latin typeface="Arial" panose="020B0604020202020204" pitchFamily="34" charset="0"/>
                        </a:defRPr>
                      </a:lvl6pPr>
                      <a:lvl7pPr marL="2971800" indent="-228600" eaLnBrk="0" fontAlgn="base" hangingPunct="0">
                        <a:spcBef>
                          <a:spcPct val="20000"/>
                        </a:spcBef>
                        <a:spcAft>
                          <a:spcPct val="0"/>
                        </a:spcAft>
                        <a:defRPr sz="1600" b="1">
                          <a:solidFill>
                            <a:schemeClr val="bg1"/>
                          </a:solidFill>
                          <a:latin typeface="Arial" panose="020B0604020202020204" pitchFamily="34" charset="0"/>
                        </a:defRPr>
                      </a:lvl7pPr>
                      <a:lvl8pPr marL="3429000" indent="-228600" eaLnBrk="0" fontAlgn="base" hangingPunct="0">
                        <a:spcBef>
                          <a:spcPct val="20000"/>
                        </a:spcBef>
                        <a:spcAft>
                          <a:spcPct val="0"/>
                        </a:spcAft>
                        <a:defRPr sz="1600" b="1">
                          <a:solidFill>
                            <a:schemeClr val="bg1"/>
                          </a:solidFill>
                          <a:latin typeface="Arial" panose="020B0604020202020204" pitchFamily="34" charset="0"/>
                        </a:defRPr>
                      </a:lvl8pPr>
                      <a:lvl9pPr marL="3886200" indent="-228600" eaLnBrk="0" fontAlgn="base" hangingPunct="0">
                        <a:spcBef>
                          <a:spcPct val="20000"/>
                        </a:spcBef>
                        <a:spcAft>
                          <a:spcPct val="0"/>
                        </a:spcAft>
                        <a:defRPr sz="1600" b="1">
                          <a:solidFill>
                            <a:schemeClr val="bg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12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Congenital adrenal hyperplasia</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3"/>
                  </a:ext>
                </a:extLst>
              </a:tr>
              <a:tr h="276698">
                <a:tc>
                  <a:txBody>
                    <a:bodyPr/>
                    <a:lstStyle>
                      <a:lvl1pPr>
                        <a:spcBef>
                          <a:spcPct val="20000"/>
                        </a:spcBef>
                        <a:defRPr sz="2400" b="1">
                          <a:solidFill>
                            <a:schemeClr val="bg1"/>
                          </a:solidFill>
                          <a:latin typeface="Arial" panose="020B0604020202020204" pitchFamily="34" charset="0"/>
                        </a:defRPr>
                      </a:lvl1pPr>
                      <a:lvl2pPr marL="742950" indent="-285750">
                        <a:spcBef>
                          <a:spcPct val="20000"/>
                        </a:spcBef>
                        <a:defRPr sz="2000" b="1">
                          <a:solidFill>
                            <a:schemeClr val="bg1"/>
                          </a:solidFill>
                          <a:latin typeface="Arial" panose="020B0604020202020204" pitchFamily="34" charset="0"/>
                        </a:defRPr>
                      </a:lvl2pPr>
                      <a:lvl3pPr marL="1143000" indent="-228600">
                        <a:spcBef>
                          <a:spcPct val="20000"/>
                        </a:spcBef>
                        <a:defRPr b="1">
                          <a:solidFill>
                            <a:schemeClr val="bg1"/>
                          </a:solidFill>
                          <a:latin typeface="Arial" panose="020B0604020202020204" pitchFamily="34" charset="0"/>
                        </a:defRPr>
                      </a:lvl3pPr>
                      <a:lvl4pPr marL="1600200" indent="-228600">
                        <a:spcBef>
                          <a:spcPct val="20000"/>
                        </a:spcBef>
                        <a:defRPr sz="1600" b="1">
                          <a:solidFill>
                            <a:schemeClr val="bg1"/>
                          </a:solidFill>
                          <a:latin typeface="Arial" panose="020B0604020202020204" pitchFamily="34" charset="0"/>
                        </a:defRPr>
                      </a:lvl4pPr>
                      <a:lvl5pPr marL="2057400" indent="-228600">
                        <a:spcBef>
                          <a:spcPct val="20000"/>
                        </a:spcBef>
                        <a:defRPr sz="1600" b="1">
                          <a:solidFill>
                            <a:schemeClr val="bg1"/>
                          </a:solidFill>
                          <a:latin typeface="Arial" panose="020B0604020202020204" pitchFamily="34" charset="0"/>
                        </a:defRPr>
                      </a:lvl5pPr>
                      <a:lvl6pPr marL="2514600" indent="-228600" eaLnBrk="0" fontAlgn="base" hangingPunct="0">
                        <a:spcBef>
                          <a:spcPct val="20000"/>
                        </a:spcBef>
                        <a:spcAft>
                          <a:spcPct val="0"/>
                        </a:spcAft>
                        <a:defRPr sz="1600" b="1">
                          <a:solidFill>
                            <a:schemeClr val="bg1"/>
                          </a:solidFill>
                          <a:latin typeface="Arial" panose="020B0604020202020204" pitchFamily="34" charset="0"/>
                        </a:defRPr>
                      </a:lvl6pPr>
                      <a:lvl7pPr marL="2971800" indent="-228600" eaLnBrk="0" fontAlgn="base" hangingPunct="0">
                        <a:spcBef>
                          <a:spcPct val="20000"/>
                        </a:spcBef>
                        <a:spcAft>
                          <a:spcPct val="0"/>
                        </a:spcAft>
                        <a:defRPr sz="1600" b="1">
                          <a:solidFill>
                            <a:schemeClr val="bg1"/>
                          </a:solidFill>
                          <a:latin typeface="Arial" panose="020B0604020202020204" pitchFamily="34" charset="0"/>
                        </a:defRPr>
                      </a:lvl7pPr>
                      <a:lvl8pPr marL="3429000" indent="-228600" eaLnBrk="0" fontAlgn="base" hangingPunct="0">
                        <a:spcBef>
                          <a:spcPct val="20000"/>
                        </a:spcBef>
                        <a:spcAft>
                          <a:spcPct val="0"/>
                        </a:spcAft>
                        <a:defRPr sz="1600" b="1">
                          <a:solidFill>
                            <a:schemeClr val="bg1"/>
                          </a:solidFill>
                          <a:latin typeface="Arial" panose="020B0604020202020204" pitchFamily="34" charset="0"/>
                        </a:defRPr>
                      </a:lvl8pPr>
                      <a:lvl9pPr marL="3886200" indent="-228600" eaLnBrk="0" fontAlgn="base" hangingPunct="0">
                        <a:spcBef>
                          <a:spcPct val="20000"/>
                        </a:spcBef>
                        <a:spcAft>
                          <a:spcPct val="0"/>
                        </a:spcAft>
                        <a:defRPr sz="1600" b="1">
                          <a:solidFill>
                            <a:schemeClr val="bg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12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Mineralocorticoid excess syndromes other than primary aldosteronism </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4"/>
                  </a:ext>
                </a:extLst>
              </a:tr>
              <a:tr h="286334">
                <a:tc>
                  <a:txBody>
                    <a:bodyPr/>
                    <a:lstStyle>
                      <a:lvl1pPr>
                        <a:spcBef>
                          <a:spcPct val="20000"/>
                        </a:spcBef>
                        <a:defRPr sz="2400" b="1">
                          <a:solidFill>
                            <a:schemeClr val="bg1"/>
                          </a:solidFill>
                          <a:latin typeface="Arial" panose="020B0604020202020204" pitchFamily="34" charset="0"/>
                        </a:defRPr>
                      </a:lvl1pPr>
                      <a:lvl2pPr marL="742950" indent="-285750">
                        <a:spcBef>
                          <a:spcPct val="20000"/>
                        </a:spcBef>
                        <a:defRPr sz="2000" b="1">
                          <a:solidFill>
                            <a:schemeClr val="bg1"/>
                          </a:solidFill>
                          <a:latin typeface="Arial" panose="020B0604020202020204" pitchFamily="34" charset="0"/>
                        </a:defRPr>
                      </a:lvl2pPr>
                      <a:lvl3pPr marL="1143000" indent="-228600">
                        <a:spcBef>
                          <a:spcPct val="20000"/>
                        </a:spcBef>
                        <a:defRPr b="1">
                          <a:solidFill>
                            <a:schemeClr val="bg1"/>
                          </a:solidFill>
                          <a:latin typeface="Arial" panose="020B0604020202020204" pitchFamily="34" charset="0"/>
                        </a:defRPr>
                      </a:lvl3pPr>
                      <a:lvl4pPr marL="1600200" indent="-228600">
                        <a:spcBef>
                          <a:spcPct val="20000"/>
                        </a:spcBef>
                        <a:defRPr sz="1600" b="1">
                          <a:solidFill>
                            <a:schemeClr val="bg1"/>
                          </a:solidFill>
                          <a:latin typeface="Arial" panose="020B0604020202020204" pitchFamily="34" charset="0"/>
                        </a:defRPr>
                      </a:lvl4pPr>
                      <a:lvl5pPr marL="2057400" indent="-228600">
                        <a:spcBef>
                          <a:spcPct val="20000"/>
                        </a:spcBef>
                        <a:defRPr sz="1600" b="1">
                          <a:solidFill>
                            <a:schemeClr val="bg1"/>
                          </a:solidFill>
                          <a:latin typeface="Arial" panose="020B0604020202020204" pitchFamily="34" charset="0"/>
                        </a:defRPr>
                      </a:lvl5pPr>
                      <a:lvl6pPr marL="2514600" indent="-228600" eaLnBrk="0" fontAlgn="base" hangingPunct="0">
                        <a:spcBef>
                          <a:spcPct val="20000"/>
                        </a:spcBef>
                        <a:spcAft>
                          <a:spcPct val="0"/>
                        </a:spcAft>
                        <a:defRPr sz="1600" b="1">
                          <a:solidFill>
                            <a:schemeClr val="bg1"/>
                          </a:solidFill>
                          <a:latin typeface="Arial" panose="020B0604020202020204" pitchFamily="34" charset="0"/>
                        </a:defRPr>
                      </a:lvl6pPr>
                      <a:lvl7pPr marL="2971800" indent="-228600" eaLnBrk="0" fontAlgn="base" hangingPunct="0">
                        <a:spcBef>
                          <a:spcPct val="20000"/>
                        </a:spcBef>
                        <a:spcAft>
                          <a:spcPct val="0"/>
                        </a:spcAft>
                        <a:defRPr sz="1600" b="1">
                          <a:solidFill>
                            <a:schemeClr val="bg1"/>
                          </a:solidFill>
                          <a:latin typeface="Arial" panose="020B0604020202020204" pitchFamily="34" charset="0"/>
                        </a:defRPr>
                      </a:lvl7pPr>
                      <a:lvl8pPr marL="3429000" indent="-228600" eaLnBrk="0" fontAlgn="base" hangingPunct="0">
                        <a:spcBef>
                          <a:spcPct val="20000"/>
                        </a:spcBef>
                        <a:spcAft>
                          <a:spcPct val="0"/>
                        </a:spcAft>
                        <a:defRPr sz="1600" b="1">
                          <a:solidFill>
                            <a:schemeClr val="bg1"/>
                          </a:solidFill>
                          <a:latin typeface="Arial" panose="020B0604020202020204" pitchFamily="34" charset="0"/>
                        </a:defRPr>
                      </a:lvl8pPr>
                      <a:lvl9pPr marL="3886200" indent="-228600" eaLnBrk="0" fontAlgn="base" hangingPunct="0">
                        <a:spcBef>
                          <a:spcPct val="20000"/>
                        </a:spcBef>
                        <a:spcAft>
                          <a:spcPct val="0"/>
                        </a:spcAft>
                        <a:defRPr sz="1600" b="1">
                          <a:solidFill>
                            <a:schemeClr val="bg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12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Acromegaly</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5"/>
                  </a:ext>
                </a:extLst>
              </a:tr>
            </a:tbl>
          </a:graphicData>
        </a:graphic>
      </p:graphicFrame>
      <p:sp>
        <p:nvSpPr>
          <p:cNvPr id="22531" name="Rectangle 1">
            <a:extLst>
              <a:ext uri="{FF2B5EF4-FFF2-40B4-BE49-F238E27FC236}">
                <a16:creationId xmlns:a16="http://schemas.microsoft.com/office/drawing/2014/main" id="{86BE49A0-D321-412B-8FA3-0DFCBE16D5FD}"/>
              </a:ext>
            </a:extLst>
          </p:cNvPr>
          <p:cNvSpPr>
            <a:spLocks noChangeArrowheads="1"/>
          </p:cNvSpPr>
          <p:nvPr/>
        </p:nvSpPr>
        <p:spPr bwMode="auto">
          <a:xfrm>
            <a:off x="6003925" y="2730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2800" b="1">
                <a:solidFill>
                  <a:schemeClr val="bg1"/>
                </a:solidFill>
                <a:latin typeface="Arial" panose="020B0604020202020204" pitchFamily="34" charset="0"/>
              </a:defRPr>
            </a:lvl1pPr>
            <a:lvl2pPr marL="742950" indent="-285750">
              <a:spcBef>
                <a:spcPct val="20000"/>
              </a:spcBef>
              <a:buChar char="–"/>
              <a:defRPr sz="2400" b="1">
                <a:solidFill>
                  <a:schemeClr val="bg1"/>
                </a:solidFill>
                <a:latin typeface="Arial" panose="020B0604020202020204" pitchFamily="34" charset="0"/>
              </a:defRPr>
            </a:lvl2pPr>
            <a:lvl3pPr marL="1143000" indent="-228600">
              <a:spcBef>
                <a:spcPct val="20000"/>
              </a:spcBef>
              <a:buChar char="•"/>
              <a:defRPr sz="2000" b="1">
                <a:solidFill>
                  <a:schemeClr val="bg1"/>
                </a:solidFill>
                <a:latin typeface="Arial" panose="020B0604020202020204" pitchFamily="34" charset="0"/>
              </a:defRPr>
            </a:lvl3pPr>
            <a:lvl4pPr marL="1600200" indent="-228600">
              <a:spcBef>
                <a:spcPct val="20000"/>
              </a:spcBef>
              <a:buChar char="–"/>
              <a:defRPr b="1">
                <a:solidFill>
                  <a:schemeClr val="bg1"/>
                </a:solidFill>
                <a:latin typeface="Arial" panose="020B0604020202020204" pitchFamily="34" charset="0"/>
              </a:defRPr>
            </a:lvl4pPr>
            <a:lvl5pPr marL="2057400" indent="-228600">
              <a:spcBef>
                <a:spcPct val="20000"/>
              </a:spcBef>
              <a:buChar char="»"/>
              <a:defRPr b="1">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b="1">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b="1">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b="1">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b="1">
                <a:solidFill>
                  <a:schemeClr val="bg1"/>
                </a:solidFill>
                <a:latin typeface="Arial" panose="020B0604020202020204" pitchFamily="34" charset="0"/>
              </a:defRPr>
            </a:lvl9pPr>
          </a:lstStyle>
          <a:p>
            <a:pPr algn="just">
              <a:spcBef>
                <a:spcPct val="0"/>
              </a:spcBef>
              <a:buFontTx/>
              <a:buNone/>
            </a:pPr>
            <a:endParaRPr lang="en-US" altLang="en-US" sz="1800">
              <a:solidFill>
                <a:schemeClr val="tx1"/>
              </a:solidFill>
              <a:ea typeface="MS PGothic" panose="020B0600070205080204" pitchFamily="34" charset="-128"/>
              <a:cs typeface="Geneva"/>
            </a:endParaRPr>
          </a:p>
        </p:txBody>
      </p:sp>
      <p:sp>
        <p:nvSpPr>
          <p:cNvPr id="2" name="TextBox 1">
            <a:extLst>
              <a:ext uri="{FF2B5EF4-FFF2-40B4-BE49-F238E27FC236}">
                <a16:creationId xmlns:a16="http://schemas.microsoft.com/office/drawing/2014/main" id="{848FF107-6B55-4E7C-9265-B3AD3F63F7F7}"/>
              </a:ext>
            </a:extLst>
          </p:cNvPr>
          <p:cNvSpPr txBox="1"/>
          <p:nvPr/>
        </p:nvSpPr>
        <p:spPr>
          <a:xfrm>
            <a:off x="2102735" y="6332052"/>
            <a:ext cx="6780213" cy="338137"/>
          </a:xfrm>
          <a:prstGeom prst="rect">
            <a:avLst/>
          </a:prstGeom>
          <a:noFill/>
        </p:spPr>
        <p:txBody>
          <a:bodyPr wrap="none">
            <a:spAutoFit/>
          </a:bodyPr>
          <a:lstStyle/>
          <a:p>
            <a:pPr>
              <a:defRPr/>
            </a:pPr>
            <a:r>
              <a:rPr lang="en-US" sz="1600" dirty="0" err="1">
                <a:solidFill>
                  <a:schemeClr val="bg1"/>
                </a:solidFill>
                <a:latin typeface="Calibri" panose="020F0502020204030204"/>
              </a:rPr>
              <a:t>Whelton</a:t>
            </a:r>
            <a:r>
              <a:rPr lang="en-US" sz="1600" dirty="0">
                <a:solidFill>
                  <a:schemeClr val="bg1"/>
                </a:solidFill>
                <a:latin typeface="Calibri" panose="020F0502020204030204"/>
              </a:rPr>
              <a:t> PK et al. Hypertension/J Am Coll </a:t>
            </a:r>
            <a:r>
              <a:rPr lang="en-US" sz="1600" dirty="0" err="1">
                <a:solidFill>
                  <a:schemeClr val="bg1"/>
                </a:solidFill>
                <a:latin typeface="Calibri" panose="020F0502020204030204"/>
              </a:rPr>
              <a:t>Cardiol</a:t>
            </a:r>
            <a:r>
              <a:rPr lang="en-US" sz="1600" dirty="0">
                <a:solidFill>
                  <a:schemeClr val="bg1"/>
                </a:solidFill>
                <a:latin typeface="Calibri" panose="020F0502020204030204"/>
              </a:rPr>
              <a:t>. 2017 [</a:t>
            </a:r>
            <a:r>
              <a:rPr lang="en-US" sz="1600" dirty="0" err="1">
                <a:solidFill>
                  <a:schemeClr val="bg1"/>
                </a:solidFill>
                <a:latin typeface="Calibri" panose="020F0502020204030204"/>
              </a:rPr>
              <a:t>Epub</a:t>
            </a:r>
            <a:r>
              <a:rPr lang="en-US" sz="1600" dirty="0">
                <a:solidFill>
                  <a:schemeClr val="bg1"/>
                </a:solidFill>
                <a:latin typeface="Calibri" panose="020F0502020204030204"/>
              </a:rPr>
              <a:t> ahead of print].</a:t>
            </a:r>
            <a:endParaRPr lang="en-US" sz="2100" kern="0" dirty="0">
              <a:solidFill>
                <a:schemeClr val="bg1"/>
              </a:solidFill>
            </a:endParaRPr>
          </a:p>
        </p:txBody>
      </p:sp>
      <p:sp>
        <p:nvSpPr>
          <p:cNvPr id="22569" name="TextBox 2">
            <a:extLst>
              <a:ext uri="{FF2B5EF4-FFF2-40B4-BE49-F238E27FC236}">
                <a16:creationId xmlns:a16="http://schemas.microsoft.com/office/drawing/2014/main" id="{6416B264-0847-4387-8B25-A268B8128356}"/>
              </a:ext>
            </a:extLst>
          </p:cNvPr>
          <p:cNvSpPr txBox="1">
            <a:spLocks noChangeArrowheads="1"/>
          </p:cNvSpPr>
          <p:nvPr/>
        </p:nvSpPr>
        <p:spPr bwMode="auto">
          <a:xfrm>
            <a:off x="2291557" y="717548"/>
            <a:ext cx="76088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b="1">
                <a:solidFill>
                  <a:schemeClr val="bg1"/>
                </a:solidFill>
                <a:latin typeface="Arial" panose="020B0604020202020204" pitchFamily="34" charset="0"/>
              </a:defRPr>
            </a:lvl1pPr>
            <a:lvl2pPr marL="742950" indent="-285750">
              <a:spcBef>
                <a:spcPct val="20000"/>
              </a:spcBef>
              <a:buChar char="–"/>
              <a:defRPr sz="2400" b="1">
                <a:solidFill>
                  <a:schemeClr val="bg1"/>
                </a:solidFill>
                <a:latin typeface="Arial" panose="020B0604020202020204" pitchFamily="34" charset="0"/>
              </a:defRPr>
            </a:lvl2pPr>
            <a:lvl3pPr marL="1143000" indent="-228600">
              <a:spcBef>
                <a:spcPct val="20000"/>
              </a:spcBef>
              <a:buChar char="•"/>
              <a:defRPr sz="2000" b="1">
                <a:solidFill>
                  <a:schemeClr val="bg1"/>
                </a:solidFill>
                <a:latin typeface="Arial" panose="020B0604020202020204" pitchFamily="34" charset="0"/>
              </a:defRPr>
            </a:lvl3pPr>
            <a:lvl4pPr marL="1600200" indent="-228600">
              <a:spcBef>
                <a:spcPct val="20000"/>
              </a:spcBef>
              <a:buChar char="–"/>
              <a:defRPr b="1">
                <a:solidFill>
                  <a:schemeClr val="bg1"/>
                </a:solidFill>
                <a:latin typeface="Arial" panose="020B0604020202020204" pitchFamily="34" charset="0"/>
              </a:defRPr>
            </a:lvl4pPr>
            <a:lvl5pPr marL="2057400" indent="-228600">
              <a:spcBef>
                <a:spcPct val="20000"/>
              </a:spcBef>
              <a:buChar char="»"/>
              <a:defRPr b="1">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b="1">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b="1">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b="1">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b="1">
                <a:solidFill>
                  <a:schemeClr val="bg1"/>
                </a:solidFill>
                <a:latin typeface="Arial" panose="020B0604020202020204" pitchFamily="34" charset="0"/>
              </a:defRPr>
            </a:lvl9pPr>
          </a:lstStyle>
          <a:p>
            <a:pPr>
              <a:spcBef>
                <a:spcPct val="0"/>
              </a:spcBef>
              <a:buFontTx/>
              <a:buNone/>
            </a:pPr>
            <a:r>
              <a:rPr lang="en-US" altLang="en-US" sz="2000" dirty="0" smtClean="0">
                <a:latin typeface="Calibri" panose="020F0502020204030204" pitchFamily="34" charset="0"/>
                <a:cs typeface="Calibri" panose="020F0502020204030204" pitchFamily="34" charset="0"/>
              </a:rPr>
              <a:t>Underlying cause </a:t>
            </a:r>
            <a:r>
              <a:rPr lang="en-US" altLang="en-US" sz="2000" dirty="0">
                <a:latin typeface="Calibri" panose="020F0502020204030204" pitchFamily="34" charset="0"/>
                <a:cs typeface="Calibri" panose="020F0502020204030204" pitchFamily="34" charset="0"/>
              </a:rPr>
              <a:t>of high BP in about 10% of adults with hypertension</a:t>
            </a:r>
          </a:p>
        </p:txBody>
      </p:sp>
    </p:spTree>
    <p:extLst>
      <p:ext uri="{BB962C8B-B14F-4D97-AF65-F5344CB8AC3E}">
        <p14:creationId xmlns:p14="http://schemas.microsoft.com/office/powerpoint/2010/main" val="18432216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3C0865-AF8F-409D-A1BF-2F3B62A48E1D}"/>
              </a:ext>
            </a:extLst>
          </p:cNvPr>
          <p:cNvSpPr>
            <a:spLocks noGrp="1"/>
          </p:cNvSpPr>
          <p:nvPr>
            <p:ph idx="4294967295"/>
          </p:nvPr>
        </p:nvSpPr>
        <p:spPr>
          <a:xfrm>
            <a:off x="1264929" y="901241"/>
            <a:ext cx="9490075" cy="4676600"/>
          </a:xfrm>
        </p:spPr>
        <p:txBody>
          <a:bodyPr>
            <a:normAutofit/>
          </a:bodyPr>
          <a:lstStyle/>
          <a:p>
            <a:pPr marL="0" indent="0">
              <a:lnSpc>
                <a:spcPct val="150000"/>
              </a:lnSpc>
              <a:buNone/>
            </a:pPr>
            <a:r>
              <a:rPr lang="en-US" sz="2400" b="1" dirty="0" smtClean="0">
                <a:solidFill>
                  <a:srgbClr val="884068"/>
                </a:solidFill>
                <a:latin typeface="Times New Roman" pitchFamily="18" charset="0"/>
                <a:cs typeface="Times New Roman" pitchFamily="18" charset="0"/>
              </a:rPr>
              <a:t>THE CAUSES OF SECONDARY HTN INCLUDES </a:t>
            </a:r>
          </a:p>
          <a:p>
            <a:pPr lvl="1">
              <a:lnSpc>
                <a:spcPct val="150000"/>
              </a:lnSpc>
              <a:buClr>
                <a:srgbClr val="884068"/>
              </a:buClr>
            </a:pPr>
            <a:r>
              <a:rPr lang="en-US" dirty="0" smtClean="0">
                <a:latin typeface="Times New Roman" pitchFamily="18" charset="0"/>
                <a:cs typeface="Times New Roman" pitchFamily="18" charset="0"/>
              </a:rPr>
              <a:t> </a:t>
            </a:r>
            <a:r>
              <a:rPr lang="en-US" sz="2000" dirty="0" smtClean="0">
                <a:latin typeface="Times New Roman" pitchFamily="18" charset="0"/>
                <a:cs typeface="Times New Roman" pitchFamily="18" charset="0"/>
              </a:rPr>
              <a:t>Congenital </a:t>
            </a:r>
            <a:r>
              <a:rPr lang="en-US" sz="2000" dirty="0">
                <a:latin typeface="Times New Roman" pitchFamily="18" charset="0"/>
                <a:cs typeface="Times New Roman" pitchFamily="18" charset="0"/>
              </a:rPr>
              <a:t>narrowing of aorta</a:t>
            </a:r>
          </a:p>
          <a:p>
            <a:pPr lvl="1">
              <a:lnSpc>
                <a:spcPct val="150000"/>
              </a:lnSpc>
              <a:buClr>
                <a:srgbClr val="884068"/>
              </a:buClr>
            </a:pPr>
            <a:r>
              <a:rPr lang="en-US" sz="2000" dirty="0" smtClean="0">
                <a:latin typeface="Times New Roman" pitchFamily="18" charset="0"/>
                <a:cs typeface="Times New Roman" pitchFamily="18" charset="0"/>
              </a:rPr>
              <a:t> Renal </a:t>
            </a:r>
            <a:r>
              <a:rPr lang="en-US" sz="2000" dirty="0">
                <a:latin typeface="Times New Roman" pitchFamily="18" charset="0"/>
                <a:cs typeface="Times New Roman" pitchFamily="18" charset="0"/>
              </a:rPr>
              <a:t>disease</a:t>
            </a:r>
          </a:p>
          <a:p>
            <a:pPr lvl="1">
              <a:lnSpc>
                <a:spcPct val="150000"/>
              </a:lnSpc>
              <a:buClr>
                <a:srgbClr val="884068"/>
              </a:buClr>
            </a:pPr>
            <a:r>
              <a:rPr lang="en-US" sz="2000" dirty="0" smtClean="0">
                <a:latin typeface="Times New Roman" pitchFamily="18" charset="0"/>
                <a:cs typeface="Times New Roman" pitchFamily="18" charset="0"/>
              </a:rPr>
              <a:t> Endocrine </a:t>
            </a:r>
            <a:r>
              <a:rPr lang="en-US" sz="2000" dirty="0">
                <a:latin typeface="Times New Roman" pitchFamily="18" charset="0"/>
                <a:cs typeface="Times New Roman" pitchFamily="18" charset="0"/>
              </a:rPr>
              <a:t>disorders like </a:t>
            </a:r>
            <a:r>
              <a:rPr lang="en-US" sz="2000" dirty="0" smtClean="0">
                <a:latin typeface="Times New Roman" pitchFamily="18" charset="0"/>
                <a:cs typeface="Times New Roman" pitchFamily="18" charset="0"/>
              </a:rPr>
              <a:t>Cushing's </a:t>
            </a:r>
            <a:r>
              <a:rPr lang="en-US" sz="2000" dirty="0">
                <a:latin typeface="Times New Roman" pitchFamily="18" charset="0"/>
                <a:cs typeface="Times New Roman" pitchFamily="18" charset="0"/>
              </a:rPr>
              <a:t>syndrome</a:t>
            </a:r>
          </a:p>
          <a:p>
            <a:pPr lvl="1">
              <a:lnSpc>
                <a:spcPct val="150000"/>
              </a:lnSpc>
              <a:buClr>
                <a:srgbClr val="884068"/>
              </a:buClr>
            </a:pPr>
            <a:r>
              <a:rPr lang="en-US" sz="2000" dirty="0" smtClean="0">
                <a:latin typeface="Times New Roman" pitchFamily="18" charset="0"/>
                <a:cs typeface="Times New Roman" pitchFamily="18" charset="0"/>
              </a:rPr>
              <a:t> Neurological </a:t>
            </a:r>
            <a:r>
              <a:rPr lang="en-US" sz="2000" dirty="0">
                <a:latin typeface="Times New Roman" pitchFamily="18" charset="0"/>
                <a:cs typeface="Times New Roman" pitchFamily="18" charset="0"/>
              </a:rPr>
              <a:t>disorders like brain tumors and head injury</a:t>
            </a:r>
          </a:p>
          <a:p>
            <a:pPr lvl="1">
              <a:lnSpc>
                <a:spcPct val="150000"/>
              </a:lnSpc>
              <a:buClr>
                <a:srgbClr val="884068"/>
              </a:buClr>
            </a:pPr>
            <a:r>
              <a:rPr lang="en-US" sz="2000" dirty="0" smtClean="0">
                <a:latin typeface="Times New Roman" pitchFamily="18" charset="0"/>
                <a:cs typeface="Times New Roman" pitchFamily="18" charset="0"/>
              </a:rPr>
              <a:t> Sleep </a:t>
            </a:r>
            <a:r>
              <a:rPr lang="en-US" sz="2000" dirty="0">
                <a:latin typeface="Times New Roman" pitchFamily="18" charset="0"/>
                <a:cs typeface="Times New Roman" pitchFamily="18" charset="0"/>
              </a:rPr>
              <a:t>apnea</a:t>
            </a:r>
          </a:p>
          <a:p>
            <a:pPr lvl="1">
              <a:lnSpc>
                <a:spcPct val="150000"/>
              </a:lnSpc>
              <a:buClr>
                <a:srgbClr val="884068"/>
              </a:buClr>
            </a:pPr>
            <a:r>
              <a:rPr lang="en-US" sz="2000" dirty="0" smtClean="0">
                <a:latin typeface="Times New Roman" pitchFamily="18" charset="0"/>
                <a:cs typeface="Times New Roman" pitchFamily="18" charset="0"/>
              </a:rPr>
              <a:t> Medications </a:t>
            </a:r>
            <a:r>
              <a:rPr lang="en-US" sz="2000" dirty="0">
                <a:latin typeface="Times New Roman" pitchFamily="18" charset="0"/>
                <a:cs typeface="Times New Roman" pitchFamily="18" charset="0"/>
              </a:rPr>
              <a:t>like oral contraceptive pills, NSAID, and </a:t>
            </a:r>
            <a:r>
              <a:rPr lang="en-US" sz="2000" dirty="0" smtClean="0">
                <a:latin typeface="Times New Roman" pitchFamily="18" charset="0"/>
                <a:cs typeface="Times New Roman" pitchFamily="18" charset="0"/>
              </a:rPr>
              <a:t>cocaine</a:t>
            </a:r>
            <a:endParaRPr lang="en-US" sz="2000" dirty="0">
              <a:latin typeface="Times New Roman" pitchFamily="18" charset="0"/>
              <a:cs typeface="Times New Roman" pitchFamily="18" charset="0"/>
            </a:endParaRPr>
          </a:p>
          <a:p>
            <a:pPr lvl="1">
              <a:lnSpc>
                <a:spcPct val="150000"/>
              </a:lnSpc>
              <a:buClr>
                <a:srgbClr val="884068"/>
              </a:buClr>
            </a:pPr>
            <a:r>
              <a:rPr lang="en-US" sz="2000" dirty="0" smtClean="0">
                <a:latin typeface="Times New Roman" pitchFamily="18" charset="0"/>
                <a:cs typeface="Times New Roman" pitchFamily="18" charset="0"/>
              </a:rPr>
              <a:t> Cirrhosis </a:t>
            </a:r>
            <a:r>
              <a:rPr lang="en-US" sz="2000" dirty="0">
                <a:latin typeface="Times New Roman" pitchFamily="18" charset="0"/>
                <a:cs typeface="Times New Roman" pitchFamily="18" charset="0"/>
              </a:rPr>
              <a:t>of liver</a:t>
            </a:r>
          </a:p>
          <a:p>
            <a:pPr marL="457200" lvl="1" indent="0">
              <a:lnSpc>
                <a:spcPct val="150000"/>
              </a:lnSpc>
              <a:buNone/>
            </a:pPr>
            <a:endParaRPr lang="en-US" sz="2500" dirty="0">
              <a:latin typeface="Times New Roman" pitchFamily="18" charset="0"/>
              <a:cs typeface="Times New Roman" pitchFamily="18" charset="0"/>
            </a:endParaRPr>
          </a:p>
          <a:p>
            <a:endParaRPr lang="en-IN" dirty="0"/>
          </a:p>
        </p:txBody>
      </p:sp>
    </p:spTree>
    <p:extLst>
      <p:ext uri="{BB962C8B-B14F-4D97-AF65-F5344CB8AC3E}">
        <p14:creationId xmlns:p14="http://schemas.microsoft.com/office/powerpoint/2010/main" val="15759000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Shape 228"/>
          <p:cNvSpPr txBox="1">
            <a:spLocks noGrp="1"/>
          </p:cNvSpPr>
          <p:nvPr>
            <p:ph type="title" idx="4294967295"/>
          </p:nvPr>
        </p:nvSpPr>
        <p:spPr>
          <a:xfrm>
            <a:off x="4187190" y="945078"/>
            <a:ext cx="3048000" cy="396875"/>
          </a:xfrm>
          <a:prstGeom prst="rect">
            <a:avLst/>
          </a:prstGeom>
          <a:noFill/>
          <a:ln>
            <a:noFill/>
          </a:ln>
        </p:spPr>
        <p:txBody>
          <a:bodyPr spcFirstLastPara="1" vert="horz" wrap="square" lIns="39293" tIns="19647" rIns="39293" bIns="19647" rtlCol="0" anchor="t" anchorCtr="0">
            <a:noAutofit/>
          </a:bodyPr>
          <a:lstStyle/>
          <a:p>
            <a:pPr algn="ctr">
              <a:lnSpc>
                <a:spcPct val="90000"/>
              </a:lnSpc>
              <a:spcBef>
                <a:spcPts val="0"/>
              </a:spcBef>
              <a:buClr>
                <a:schemeClr val="dk2"/>
              </a:buClr>
              <a:buSzPts val="3000"/>
            </a:pPr>
            <a:r>
              <a:rPr lang="en-US" sz="2400" b="1" dirty="0" smtClean="0">
                <a:solidFill>
                  <a:srgbClr val="884068"/>
                </a:solidFill>
                <a:uFillTx/>
                <a:latin typeface="Arial Black" panose="020B0A04020102020204" pitchFamily="34" charset="0"/>
              </a:rPr>
              <a:t>RISK FACTORS</a:t>
            </a:r>
            <a:endParaRPr sz="2000" dirty="0">
              <a:solidFill>
                <a:srgbClr val="884068"/>
              </a:solidFill>
              <a:latin typeface="Arial Black" panose="020B0A04020102020204" pitchFamily="34" charset="0"/>
              <a:ea typeface="Impact"/>
              <a:cs typeface="Impact"/>
              <a:sym typeface="Impact"/>
            </a:endParaRPr>
          </a:p>
        </p:txBody>
      </p:sp>
      <p:sp>
        <p:nvSpPr>
          <p:cNvPr id="229" name="Shape 229"/>
          <p:cNvSpPr>
            <a:spLocks/>
          </p:cNvSpPr>
          <p:nvPr/>
        </p:nvSpPr>
        <p:spPr>
          <a:xfrm>
            <a:off x="2675240" y="1696884"/>
            <a:ext cx="2111034" cy="460720"/>
          </a:xfrm>
          <a:prstGeom prst="roundRect">
            <a:avLst>
              <a:gd name="adj" fmla="val 16667"/>
            </a:avLst>
          </a:prstGeom>
          <a:solidFill>
            <a:srgbClr val="884068"/>
          </a:solidFill>
          <a:ln w="9525" cap="flat" cmpd="sng">
            <a:solidFill>
              <a:schemeClr val="dk2"/>
            </a:solidFill>
            <a:prstDash val="solid"/>
            <a:round/>
            <a:headEnd type="none" w="sm" len="sm"/>
            <a:tailEnd type="none" w="sm" len="sm"/>
          </a:ln>
        </p:spPr>
        <p:txBody>
          <a:bodyPr spcFirstLastPara="1" wrap="square" lIns="68557" tIns="68557" rIns="68557" bIns="68557" anchor="ctr" anchorCtr="0">
            <a:noAutofit/>
          </a:bodyPr>
          <a:lstStyle/>
          <a:p>
            <a:pPr algn="ctr"/>
            <a:r>
              <a:rPr lang="en-US" sz="1350" b="1" dirty="0">
                <a:solidFill>
                  <a:schemeClr val="bg1"/>
                </a:solidFill>
                <a:latin typeface="Georgia"/>
                <a:ea typeface="Georgia"/>
                <a:cs typeface="Georgia"/>
                <a:sym typeface="Georgia"/>
              </a:rPr>
              <a:t>MAJOR RISK FACTORS</a:t>
            </a:r>
            <a:endParaRPr sz="1350" b="1" dirty="0">
              <a:solidFill>
                <a:schemeClr val="bg1"/>
              </a:solidFill>
              <a:latin typeface="Georgia"/>
              <a:ea typeface="Georgia"/>
              <a:cs typeface="Georgia"/>
              <a:sym typeface="Georgia"/>
            </a:endParaRPr>
          </a:p>
        </p:txBody>
      </p:sp>
      <p:sp>
        <p:nvSpPr>
          <p:cNvPr id="230" name="Shape 230"/>
          <p:cNvSpPr>
            <a:spLocks/>
          </p:cNvSpPr>
          <p:nvPr/>
        </p:nvSpPr>
        <p:spPr>
          <a:xfrm>
            <a:off x="6819630" y="1696884"/>
            <a:ext cx="2277730" cy="460720"/>
          </a:xfrm>
          <a:prstGeom prst="roundRect">
            <a:avLst>
              <a:gd name="adj" fmla="val 16667"/>
            </a:avLst>
          </a:prstGeom>
          <a:solidFill>
            <a:srgbClr val="0D6088"/>
          </a:solidFill>
          <a:ln w="9525" cap="flat" cmpd="sng">
            <a:solidFill>
              <a:schemeClr val="dk2"/>
            </a:solidFill>
            <a:prstDash val="solid"/>
            <a:round/>
            <a:headEnd type="none" w="sm" len="sm"/>
            <a:tailEnd type="none" w="sm" len="sm"/>
          </a:ln>
        </p:spPr>
        <p:txBody>
          <a:bodyPr spcFirstLastPara="1" wrap="square" lIns="68557" tIns="68557" rIns="68557" bIns="68557" anchor="ctr" anchorCtr="0">
            <a:noAutofit/>
          </a:bodyPr>
          <a:lstStyle/>
          <a:p>
            <a:pPr algn="ctr">
              <a:lnSpc>
                <a:spcPct val="115000"/>
              </a:lnSpc>
            </a:pPr>
            <a:r>
              <a:rPr lang="en-US" sz="1350" b="1" dirty="0">
                <a:solidFill>
                  <a:schemeClr val="bg1"/>
                </a:solidFill>
                <a:latin typeface="Georgia"/>
                <a:ea typeface="Georgia"/>
                <a:cs typeface="Georgia"/>
                <a:sym typeface="Georgia"/>
              </a:rPr>
              <a:t>MINOR/ UNCERTAIN RISK FACTORS</a:t>
            </a:r>
            <a:endParaRPr sz="1350" dirty="0">
              <a:solidFill>
                <a:schemeClr val="bg1"/>
              </a:solidFill>
            </a:endParaRPr>
          </a:p>
        </p:txBody>
      </p:sp>
      <p:sp>
        <p:nvSpPr>
          <p:cNvPr id="233" name="Shape 233"/>
          <p:cNvSpPr txBox="1">
            <a:spLocks/>
          </p:cNvSpPr>
          <p:nvPr/>
        </p:nvSpPr>
        <p:spPr>
          <a:xfrm>
            <a:off x="2649312" y="2443360"/>
            <a:ext cx="2427794" cy="1143027"/>
          </a:xfrm>
          <a:prstGeom prst="rect">
            <a:avLst/>
          </a:prstGeom>
          <a:noFill/>
          <a:ln>
            <a:noFill/>
          </a:ln>
        </p:spPr>
        <p:txBody>
          <a:bodyPr spcFirstLastPara="1" wrap="square" lIns="68557" tIns="68557" rIns="68557" bIns="68557" anchor="t" anchorCtr="0">
            <a:noAutofit/>
          </a:bodyPr>
          <a:lstStyle/>
          <a:p>
            <a:pPr>
              <a:lnSpc>
                <a:spcPct val="120000"/>
              </a:lnSpc>
            </a:pPr>
            <a:r>
              <a:rPr lang="en-US" sz="1350" b="1" dirty="0">
                <a:latin typeface="Georgia"/>
                <a:ea typeface="Georgia"/>
                <a:cs typeface="Georgia"/>
                <a:sym typeface="Georgia"/>
              </a:rPr>
              <a:t>NON-MODIFIABLE FACTORS: </a:t>
            </a:r>
            <a:r>
              <a:rPr lang="en-US" sz="900" b="1" dirty="0">
                <a:latin typeface="Georgia"/>
                <a:ea typeface="Georgia"/>
                <a:cs typeface="Georgia"/>
                <a:sym typeface="Georgia"/>
              </a:rPr>
              <a:t>cannot be changed</a:t>
            </a:r>
            <a:endParaRPr sz="900" b="1" dirty="0">
              <a:latin typeface="Georgia"/>
              <a:ea typeface="Georgia"/>
              <a:cs typeface="Georgia"/>
              <a:sym typeface="Georgia"/>
            </a:endParaRPr>
          </a:p>
          <a:p>
            <a:pPr>
              <a:lnSpc>
                <a:spcPct val="120000"/>
              </a:lnSpc>
            </a:pPr>
            <a:r>
              <a:rPr lang="en-US" sz="1350" dirty="0">
                <a:latin typeface="Georgia"/>
                <a:ea typeface="Georgia"/>
                <a:cs typeface="Georgia"/>
                <a:sym typeface="Georgia"/>
              </a:rPr>
              <a:t>1. Increasing age</a:t>
            </a:r>
            <a:br>
              <a:rPr lang="en-US" sz="1350" dirty="0">
                <a:latin typeface="Georgia"/>
                <a:ea typeface="Georgia"/>
                <a:cs typeface="Georgia"/>
                <a:sym typeface="Georgia"/>
              </a:rPr>
            </a:br>
            <a:r>
              <a:rPr lang="en-US" sz="1350" dirty="0">
                <a:latin typeface="Georgia"/>
                <a:ea typeface="Georgia"/>
                <a:cs typeface="Georgia"/>
                <a:sym typeface="Georgia"/>
              </a:rPr>
              <a:t>2. Male gender</a:t>
            </a:r>
            <a:br>
              <a:rPr lang="en-US" sz="1350" dirty="0">
                <a:latin typeface="Georgia"/>
                <a:ea typeface="Georgia"/>
                <a:cs typeface="Georgia"/>
                <a:sym typeface="Georgia"/>
              </a:rPr>
            </a:br>
            <a:r>
              <a:rPr lang="en-US" sz="1350" dirty="0">
                <a:latin typeface="Georgia"/>
                <a:ea typeface="Georgia"/>
                <a:cs typeface="Georgia"/>
                <a:sym typeface="Georgia"/>
              </a:rPr>
              <a:t>3. Family history</a:t>
            </a:r>
            <a:br>
              <a:rPr lang="en-US" sz="1350" dirty="0">
                <a:latin typeface="Georgia"/>
                <a:ea typeface="Georgia"/>
                <a:cs typeface="Georgia"/>
                <a:sym typeface="Georgia"/>
              </a:rPr>
            </a:br>
            <a:r>
              <a:rPr lang="en-US" sz="1350" dirty="0">
                <a:latin typeface="Georgia"/>
                <a:ea typeface="Georgia"/>
                <a:cs typeface="Georgia"/>
                <a:sym typeface="Georgia"/>
              </a:rPr>
              <a:t>4. Genetic abnormalities</a:t>
            </a:r>
            <a:endParaRPr sz="1350" dirty="0"/>
          </a:p>
        </p:txBody>
      </p:sp>
      <p:sp>
        <p:nvSpPr>
          <p:cNvPr id="234" name="Shape 234"/>
          <p:cNvSpPr txBox="1">
            <a:spLocks/>
          </p:cNvSpPr>
          <p:nvPr/>
        </p:nvSpPr>
        <p:spPr>
          <a:xfrm>
            <a:off x="6819630" y="2384138"/>
            <a:ext cx="3309890" cy="2470534"/>
          </a:xfrm>
          <a:prstGeom prst="rect">
            <a:avLst/>
          </a:prstGeom>
          <a:noFill/>
          <a:ln>
            <a:noFill/>
          </a:ln>
        </p:spPr>
        <p:txBody>
          <a:bodyPr spcFirstLastPara="1" wrap="square" lIns="68557" tIns="68557" rIns="68557" bIns="68557" anchor="t" anchorCtr="0">
            <a:noAutofit/>
          </a:bodyPr>
          <a:lstStyle/>
          <a:p>
            <a:pPr>
              <a:lnSpc>
                <a:spcPct val="120000"/>
              </a:lnSpc>
            </a:pPr>
            <a:r>
              <a:rPr lang="en-US" sz="1350" dirty="0">
                <a:solidFill>
                  <a:schemeClr val="dk1"/>
                </a:solidFill>
                <a:latin typeface="Georgia"/>
                <a:ea typeface="Georgia"/>
                <a:cs typeface="Georgia"/>
                <a:sym typeface="Georgia"/>
              </a:rPr>
              <a:t>Obesity</a:t>
            </a:r>
            <a:endParaRPr sz="1350" dirty="0">
              <a:solidFill>
                <a:schemeClr val="dk1"/>
              </a:solidFill>
              <a:latin typeface="Georgia"/>
              <a:ea typeface="Georgia"/>
              <a:cs typeface="Georgia"/>
              <a:sym typeface="Georgia"/>
            </a:endParaRPr>
          </a:p>
          <a:p>
            <a:pPr>
              <a:lnSpc>
                <a:spcPct val="120000"/>
              </a:lnSpc>
              <a:buClr>
                <a:schemeClr val="dk1"/>
              </a:buClr>
              <a:buSzPts val="1100"/>
            </a:pPr>
            <a:r>
              <a:rPr lang="en-US" sz="1350" dirty="0">
                <a:solidFill>
                  <a:schemeClr val="dk1"/>
                </a:solidFill>
                <a:latin typeface="Georgia"/>
                <a:ea typeface="Georgia"/>
                <a:cs typeface="Georgia"/>
                <a:sym typeface="Georgia"/>
              </a:rPr>
              <a:t>Physical inactivity</a:t>
            </a:r>
            <a:endParaRPr sz="1350" dirty="0">
              <a:solidFill>
                <a:schemeClr val="dk1"/>
              </a:solidFill>
              <a:latin typeface="Georgia"/>
              <a:ea typeface="Georgia"/>
              <a:cs typeface="Georgia"/>
              <a:sym typeface="Georgia"/>
            </a:endParaRPr>
          </a:p>
          <a:p>
            <a:pPr>
              <a:lnSpc>
                <a:spcPct val="120000"/>
              </a:lnSpc>
              <a:buClr>
                <a:schemeClr val="dk1"/>
              </a:buClr>
              <a:buSzPts val="1100"/>
            </a:pPr>
            <a:r>
              <a:rPr lang="en-US" sz="1350" dirty="0">
                <a:solidFill>
                  <a:schemeClr val="dk1"/>
                </a:solidFill>
                <a:latin typeface="Georgia"/>
                <a:ea typeface="Georgia"/>
                <a:cs typeface="Georgia"/>
                <a:sym typeface="Georgia"/>
              </a:rPr>
              <a:t>Stress ("type A" personality)</a:t>
            </a:r>
            <a:endParaRPr sz="1350" dirty="0">
              <a:solidFill>
                <a:schemeClr val="dk1"/>
              </a:solidFill>
              <a:latin typeface="Georgia"/>
              <a:ea typeface="Georgia"/>
              <a:cs typeface="Georgia"/>
              <a:sym typeface="Georgia"/>
            </a:endParaRPr>
          </a:p>
          <a:p>
            <a:pPr>
              <a:lnSpc>
                <a:spcPct val="120000"/>
              </a:lnSpc>
              <a:buClr>
                <a:schemeClr val="dk1"/>
              </a:buClr>
              <a:buSzPts val="1100"/>
            </a:pPr>
            <a:r>
              <a:rPr lang="en-US" sz="1350" dirty="0">
                <a:solidFill>
                  <a:schemeClr val="dk1"/>
                </a:solidFill>
                <a:latin typeface="Georgia"/>
                <a:ea typeface="Georgia"/>
                <a:cs typeface="Georgia"/>
                <a:sym typeface="Georgia"/>
              </a:rPr>
              <a:t>Postmenopausal estrogen deficiency</a:t>
            </a:r>
            <a:endParaRPr sz="1350" dirty="0">
              <a:solidFill>
                <a:schemeClr val="dk1"/>
              </a:solidFill>
              <a:latin typeface="Georgia"/>
              <a:ea typeface="Georgia"/>
              <a:cs typeface="Georgia"/>
              <a:sym typeface="Georgia"/>
            </a:endParaRPr>
          </a:p>
          <a:p>
            <a:pPr>
              <a:lnSpc>
                <a:spcPct val="120000"/>
              </a:lnSpc>
              <a:buClr>
                <a:schemeClr val="dk1"/>
              </a:buClr>
              <a:buSzPts val="1100"/>
            </a:pPr>
            <a:r>
              <a:rPr lang="en-US" sz="1350" dirty="0">
                <a:solidFill>
                  <a:schemeClr val="dk1"/>
                </a:solidFill>
                <a:latin typeface="Georgia"/>
                <a:ea typeface="Georgia"/>
                <a:cs typeface="Georgia"/>
                <a:sym typeface="Georgia"/>
              </a:rPr>
              <a:t>High carbohydrate intake</a:t>
            </a:r>
            <a:endParaRPr sz="1350" dirty="0">
              <a:solidFill>
                <a:schemeClr val="dk1"/>
              </a:solidFill>
              <a:latin typeface="Georgia"/>
              <a:ea typeface="Georgia"/>
              <a:cs typeface="Georgia"/>
              <a:sym typeface="Georgia"/>
            </a:endParaRPr>
          </a:p>
          <a:p>
            <a:pPr>
              <a:lnSpc>
                <a:spcPct val="120000"/>
              </a:lnSpc>
            </a:pPr>
            <a:r>
              <a:rPr lang="en-US" sz="1350" dirty="0">
                <a:solidFill>
                  <a:schemeClr val="dk1"/>
                </a:solidFill>
                <a:latin typeface="Georgia"/>
                <a:ea typeface="Georgia"/>
                <a:cs typeface="Georgia"/>
                <a:sym typeface="Georgia"/>
              </a:rPr>
              <a:t>Alcohol</a:t>
            </a:r>
            <a:endParaRPr sz="1350" dirty="0">
              <a:solidFill>
                <a:schemeClr val="dk1"/>
              </a:solidFill>
              <a:latin typeface="Georgia"/>
              <a:ea typeface="Georgia"/>
              <a:cs typeface="Georgia"/>
              <a:sym typeface="Georgia"/>
            </a:endParaRPr>
          </a:p>
          <a:p>
            <a:pPr>
              <a:lnSpc>
                <a:spcPct val="120000"/>
              </a:lnSpc>
              <a:buClr>
                <a:schemeClr val="dk1"/>
              </a:buClr>
              <a:buSzPts val="1100"/>
            </a:pPr>
            <a:r>
              <a:rPr lang="en-US" sz="1350" dirty="0">
                <a:solidFill>
                  <a:schemeClr val="dk1"/>
                </a:solidFill>
                <a:latin typeface="Georgia"/>
                <a:ea typeface="Georgia"/>
                <a:cs typeface="Georgia"/>
                <a:sym typeface="Georgia"/>
              </a:rPr>
              <a:t>Lipoprotein </a:t>
            </a:r>
            <a:r>
              <a:rPr lang="en-US" sz="1350" dirty="0" err="1">
                <a:solidFill>
                  <a:schemeClr val="dk1"/>
                </a:solidFill>
                <a:latin typeface="Georgia"/>
                <a:ea typeface="Georgia"/>
                <a:cs typeface="Georgia"/>
                <a:sym typeface="Georgia"/>
              </a:rPr>
              <a:t>Lp</a:t>
            </a:r>
            <a:r>
              <a:rPr lang="en-US" sz="1350" dirty="0">
                <a:solidFill>
                  <a:schemeClr val="dk1"/>
                </a:solidFill>
                <a:latin typeface="Georgia"/>
                <a:ea typeface="Georgia"/>
                <a:cs typeface="Georgia"/>
                <a:sym typeface="Georgia"/>
              </a:rPr>
              <a:t>(a)</a:t>
            </a:r>
            <a:endParaRPr sz="1350" dirty="0">
              <a:solidFill>
                <a:schemeClr val="dk1"/>
              </a:solidFill>
              <a:latin typeface="Georgia"/>
              <a:ea typeface="Georgia"/>
              <a:cs typeface="Georgia"/>
              <a:sym typeface="Georgia"/>
            </a:endParaRPr>
          </a:p>
          <a:p>
            <a:pPr>
              <a:lnSpc>
                <a:spcPct val="120000"/>
              </a:lnSpc>
              <a:buClr>
                <a:schemeClr val="dk1"/>
              </a:buClr>
              <a:buSzPts val="1100"/>
            </a:pPr>
            <a:r>
              <a:rPr lang="en-US" sz="1350" dirty="0">
                <a:solidFill>
                  <a:schemeClr val="dk1"/>
                </a:solidFill>
                <a:latin typeface="Georgia"/>
                <a:ea typeface="Georgia"/>
                <a:cs typeface="Georgia"/>
                <a:sym typeface="Georgia"/>
              </a:rPr>
              <a:t>Hardened (trans)unsaturated fat intake</a:t>
            </a:r>
            <a:endParaRPr sz="1350" dirty="0">
              <a:solidFill>
                <a:schemeClr val="dk1"/>
              </a:solidFill>
              <a:latin typeface="Georgia"/>
              <a:ea typeface="Georgia"/>
              <a:cs typeface="Georgia"/>
              <a:sym typeface="Georgia"/>
            </a:endParaRPr>
          </a:p>
          <a:p>
            <a:pPr>
              <a:lnSpc>
                <a:spcPct val="120000"/>
              </a:lnSpc>
              <a:buClr>
                <a:schemeClr val="dk1"/>
              </a:buClr>
              <a:buSzPts val="1100"/>
            </a:pPr>
            <a:r>
              <a:rPr lang="en-US" sz="1350" dirty="0">
                <a:solidFill>
                  <a:schemeClr val="dk1"/>
                </a:solidFill>
                <a:latin typeface="Georgia"/>
                <a:ea typeface="Georgia"/>
                <a:cs typeface="Georgia"/>
                <a:sym typeface="Georgia"/>
              </a:rPr>
              <a:t>Chlamydia </a:t>
            </a:r>
            <a:r>
              <a:rPr lang="en-US" sz="1350" dirty="0" err="1" smtClean="0">
                <a:solidFill>
                  <a:schemeClr val="dk1"/>
                </a:solidFill>
                <a:latin typeface="Georgia"/>
                <a:ea typeface="Georgia"/>
                <a:cs typeface="Georgia"/>
                <a:sym typeface="Georgia"/>
              </a:rPr>
              <a:t>pneumoniae</a:t>
            </a:r>
            <a:endParaRPr sz="1350" dirty="0">
              <a:solidFill>
                <a:schemeClr val="dk1"/>
              </a:solidFill>
            </a:endParaRPr>
          </a:p>
        </p:txBody>
      </p:sp>
      <p:sp>
        <p:nvSpPr>
          <p:cNvPr id="235" name="Shape 235"/>
          <p:cNvSpPr txBox="1">
            <a:spLocks/>
          </p:cNvSpPr>
          <p:nvPr/>
        </p:nvSpPr>
        <p:spPr>
          <a:xfrm>
            <a:off x="2636612" y="4157900"/>
            <a:ext cx="2440494" cy="1569929"/>
          </a:xfrm>
          <a:prstGeom prst="rect">
            <a:avLst/>
          </a:prstGeom>
          <a:noFill/>
          <a:ln>
            <a:noFill/>
          </a:ln>
        </p:spPr>
        <p:txBody>
          <a:bodyPr spcFirstLastPara="1" wrap="square" lIns="68557" tIns="68557" rIns="68557" bIns="68557" anchor="t" anchorCtr="0">
            <a:noAutofit/>
          </a:bodyPr>
          <a:lstStyle/>
          <a:p>
            <a:pPr>
              <a:lnSpc>
                <a:spcPct val="120000"/>
              </a:lnSpc>
            </a:pPr>
            <a:r>
              <a:rPr lang="en-US" sz="1350" b="1" dirty="0">
                <a:latin typeface="Georgia"/>
                <a:ea typeface="Georgia"/>
                <a:cs typeface="Georgia"/>
                <a:sym typeface="Georgia"/>
              </a:rPr>
              <a:t>POTENTIALLY MODIFIABLE FACTORS: </a:t>
            </a:r>
            <a:r>
              <a:rPr lang="en-US" sz="900" b="1" dirty="0">
                <a:latin typeface="Georgia"/>
                <a:ea typeface="Georgia"/>
                <a:cs typeface="Georgia"/>
                <a:sym typeface="Georgia"/>
              </a:rPr>
              <a:t>could be changed</a:t>
            </a:r>
            <a:r>
              <a:rPr lang="en-US" sz="1350" dirty="0">
                <a:latin typeface="Georgia"/>
                <a:ea typeface="Georgia"/>
                <a:cs typeface="Georgia"/>
                <a:sym typeface="Georgia"/>
              </a:rPr>
              <a:t/>
            </a:r>
            <a:br>
              <a:rPr lang="en-US" sz="1350" dirty="0">
                <a:latin typeface="Georgia"/>
                <a:ea typeface="Georgia"/>
                <a:cs typeface="Georgia"/>
                <a:sym typeface="Georgia"/>
              </a:rPr>
            </a:br>
            <a:r>
              <a:rPr lang="en-US" sz="1350" dirty="0">
                <a:latin typeface="Georgia"/>
                <a:ea typeface="Georgia"/>
                <a:cs typeface="Georgia"/>
                <a:sym typeface="Georgia"/>
              </a:rPr>
              <a:t>1. Hyperlipidemia</a:t>
            </a:r>
            <a:br>
              <a:rPr lang="en-US" sz="1350" dirty="0">
                <a:latin typeface="Georgia"/>
                <a:ea typeface="Georgia"/>
                <a:cs typeface="Georgia"/>
                <a:sym typeface="Georgia"/>
              </a:rPr>
            </a:br>
            <a:r>
              <a:rPr lang="en-US" sz="1350" dirty="0">
                <a:latin typeface="Georgia"/>
                <a:ea typeface="Georgia"/>
                <a:cs typeface="Georgia"/>
                <a:sym typeface="Georgia"/>
              </a:rPr>
              <a:t>2. Hypertension</a:t>
            </a:r>
            <a:endParaRPr sz="1350" dirty="0">
              <a:latin typeface="Georgia"/>
              <a:ea typeface="Georgia"/>
              <a:cs typeface="Georgia"/>
              <a:sym typeface="Georgia"/>
            </a:endParaRPr>
          </a:p>
          <a:p>
            <a:pPr>
              <a:lnSpc>
                <a:spcPct val="120000"/>
              </a:lnSpc>
              <a:buClr>
                <a:schemeClr val="dk1"/>
              </a:buClr>
              <a:buSzPts val="1100"/>
            </a:pPr>
            <a:r>
              <a:rPr lang="en-US" sz="1350" dirty="0">
                <a:latin typeface="Georgia"/>
                <a:ea typeface="Georgia"/>
                <a:cs typeface="Georgia"/>
                <a:sym typeface="Georgia"/>
              </a:rPr>
              <a:t>3. Cigarette smoking</a:t>
            </a:r>
            <a:endParaRPr sz="1350" dirty="0">
              <a:latin typeface="Georgia"/>
              <a:ea typeface="Georgia"/>
              <a:cs typeface="Georgia"/>
              <a:sym typeface="Georgia"/>
            </a:endParaRPr>
          </a:p>
          <a:p>
            <a:pPr>
              <a:lnSpc>
                <a:spcPct val="120000"/>
              </a:lnSpc>
            </a:pPr>
            <a:r>
              <a:rPr lang="en-US" sz="1350" dirty="0">
                <a:latin typeface="Georgia"/>
                <a:ea typeface="Georgia"/>
                <a:cs typeface="Georgia"/>
                <a:sym typeface="Georgia"/>
              </a:rPr>
              <a:t>4. Diabetes</a:t>
            </a:r>
            <a:endParaRPr sz="1350" dirty="0">
              <a:latin typeface="Georgia"/>
              <a:ea typeface="Georgia"/>
              <a:cs typeface="Georgia"/>
              <a:sym typeface="Georgia"/>
            </a:endParaRPr>
          </a:p>
        </p:txBody>
      </p:sp>
      <p:cxnSp>
        <p:nvCxnSpPr>
          <p:cNvPr id="237" name="Shape 237"/>
          <p:cNvCxnSpPr>
            <a:cxnSpLocks/>
            <a:stCxn id="229" idx="1"/>
            <a:endCxn id="233" idx="1"/>
          </p:cNvCxnSpPr>
          <p:nvPr/>
        </p:nvCxnSpPr>
        <p:spPr>
          <a:xfrm rot="10800000" flipV="1">
            <a:off x="2649312" y="1927244"/>
            <a:ext cx="25928" cy="1087630"/>
          </a:xfrm>
          <a:prstGeom prst="bentConnector3">
            <a:avLst>
              <a:gd name="adj1" fmla="val 981672"/>
            </a:avLst>
          </a:prstGeom>
          <a:noFill/>
          <a:ln w="9525" cap="flat" cmpd="sng">
            <a:solidFill>
              <a:schemeClr val="dk2"/>
            </a:solidFill>
            <a:prstDash val="solid"/>
            <a:round/>
            <a:headEnd type="none" w="med" len="med"/>
            <a:tailEnd type="none" w="med" len="med"/>
          </a:ln>
        </p:spPr>
      </p:cxnSp>
      <p:cxnSp>
        <p:nvCxnSpPr>
          <p:cNvPr id="238" name="Shape 238"/>
          <p:cNvCxnSpPr>
            <a:cxnSpLocks/>
            <a:stCxn id="229" idx="1"/>
            <a:endCxn id="235" idx="1"/>
          </p:cNvCxnSpPr>
          <p:nvPr/>
        </p:nvCxnSpPr>
        <p:spPr>
          <a:xfrm rot="10800000" flipV="1">
            <a:off x="2636612" y="1927243"/>
            <a:ext cx="38628" cy="3015621"/>
          </a:xfrm>
          <a:prstGeom prst="bentConnector3">
            <a:avLst>
              <a:gd name="adj1" fmla="val 691799"/>
            </a:avLst>
          </a:prstGeom>
          <a:noFill/>
          <a:ln w="9525" cap="flat" cmpd="sng">
            <a:solidFill>
              <a:schemeClr val="dk2"/>
            </a:solidFill>
            <a:prstDash val="solid"/>
            <a:round/>
            <a:headEnd type="none" w="med" len="med"/>
            <a:tailEnd type="none" w="med" len="med"/>
          </a:ln>
        </p:spPr>
      </p:cxnSp>
      <p:cxnSp>
        <p:nvCxnSpPr>
          <p:cNvPr id="10" name="Straight Connector 9"/>
          <p:cNvCxnSpPr/>
          <p:nvPr/>
        </p:nvCxnSpPr>
        <p:spPr>
          <a:xfrm>
            <a:off x="3464560" y="1519418"/>
            <a:ext cx="4493260" cy="0"/>
          </a:xfrm>
          <a:prstGeom prst="line">
            <a:avLst/>
          </a:prstGeom>
          <a:ln w="9525">
            <a:solidFill>
              <a:srgbClr val="884068"/>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957820" y="1519418"/>
            <a:ext cx="0" cy="177466"/>
          </a:xfrm>
          <a:prstGeom prst="line">
            <a:avLst/>
          </a:prstGeom>
          <a:ln>
            <a:solidFill>
              <a:srgbClr val="884068"/>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464560" y="1519418"/>
            <a:ext cx="0" cy="177466"/>
          </a:xfrm>
          <a:prstGeom prst="line">
            <a:avLst/>
          </a:prstGeom>
          <a:ln>
            <a:solidFill>
              <a:srgbClr val="884068"/>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802630" y="1341952"/>
            <a:ext cx="0" cy="177466"/>
          </a:xfrm>
          <a:prstGeom prst="line">
            <a:avLst/>
          </a:prstGeom>
          <a:ln>
            <a:solidFill>
              <a:srgbClr val="88406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90300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091184" y="1773936"/>
            <a:ext cx="5986272" cy="4425696"/>
          </a:xfrm>
        </p:spPr>
        <p:txBody>
          <a:bodyPr>
            <a:normAutofit/>
          </a:bodyPr>
          <a:lstStyle/>
          <a:p>
            <a:pPr algn="just">
              <a:lnSpc>
                <a:spcPct val="114000"/>
              </a:lnSpc>
              <a:buClr>
                <a:srgbClr val="884068"/>
              </a:buClr>
            </a:pPr>
            <a:r>
              <a:rPr lang="en-US" sz="2400" dirty="0" smtClean="0">
                <a:latin typeface="Times New Roman" pitchFamily="18" charset="0"/>
                <a:cs typeface="Times New Roman" pitchFamily="18" charset="0"/>
              </a:rPr>
              <a:t>Hypertension can be primary, which may develop as a result of environmental or genetic causes, or secondary, which has multiple etiologies, including renal, vascular, and endocrine causes. Primary or essential hypertension accounts for 90-95% of adult cases, and a small percentage of patients (2-10%) have a secondary cause. Hypertensive emergencies are most often precipitated by inadequate medication or poor adherence.</a:t>
            </a:r>
            <a:endParaRPr lang="en-US" sz="2400" dirty="0">
              <a:latin typeface="Times New Roman" pitchFamily="18" charset="0"/>
              <a:cs typeface="Times New Roman"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4952" y="1911096"/>
            <a:ext cx="4813251" cy="3739896"/>
          </a:xfrm>
          <a:prstGeom prst="rect">
            <a:avLst/>
          </a:prstGeom>
        </p:spPr>
      </p:pic>
      <p:sp>
        <p:nvSpPr>
          <p:cNvPr id="7" name="Rectangle 6"/>
          <p:cNvSpPr/>
          <p:nvPr/>
        </p:nvSpPr>
        <p:spPr>
          <a:xfrm>
            <a:off x="1490472" y="0"/>
            <a:ext cx="4791456" cy="1453896"/>
          </a:xfrm>
          <a:prstGeom prst="rect">
            <a:avLst/>
          </a:prstGeom>
          <a:solidFill>
            <a:srgbClr val="0D6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p:cNvSpPr>
            <a:spLocks noGrp="1"/>
          </p:cNvSpPr>
          <p:nvPr>
            <p:ph type="title" idx="4294967295"/>
          </p:nvPr>
        </p:nvSpPr>
        <p:spPr>
          <a:xfrm>
            <a:off x="1453896" y="621157"/>
            <a:ext cx="4864608" cy="576707"/>
          </a:xfrm>
        </p:spPr>
        <p:txBody>
          <a:bodyPr>
            <a:normAutofit/>
          </a:bodyPr>
          <a:lstStyle/>
          <a:p>
            <a:pPr algn="ctr"/>
            <a:r>
              <a:rPr lang="en-US" sz="3200" b="1" dirty="0" smtClean="0">
                <a:solidFill>
                  <a:schemeClr val="bg1"/>
                </a:solidFill>
                <a:latin typeface="Arial Black" panose="020B0A04020102020204" pitchFamily="34" charset="0"/>
                <a:cs typeface="Times New Roman" pitchFamily="18" charset="0"/>
              </a:rPr>
              <a:t>PATHOPHYSIOLOGY</a:t>
            </a:r>
            <a:endParaRPr lang="en-US" sz="2800" b="1"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27392241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88020" y="941649"/>
            <a:ext cx="9128125" cy="4879975"/>
          </a:xfrm>
        </p:spPr>
        <p:txBody>
          <a:bodyPr>
            <a:normAutofit/>
          </a:bodyPr>
          <a:lstStyle/>
          <a:p>
            <a:pPr algn="just">
              <a:lnSpc>
                <a:spcPct val="120000"/>
              </a:lnSpc>
              <a:spcBef>
                <a:spcPts val="600"/>
              </a:spcBef>
            </a:pPr>
            <a:r>
              <a:rPr lang="en-US" sz="2000" dirty="0" smtClean="0">
                <a:latin typeface="Times New Roman" pitchFamily="18" charset="0"/>
                <a:cs typeface="Times New Roman" pitchFamily="18" charset="0"/>
              </a:rPr>
              <a:t>According to data from the National Health Examination Surveys (NHANES), the age-adjusted prevalence of hypertension varies from 18% to 32%. The National Center for Health Statistic Surveys (NCHS) reported the awareness for hypertension increased from 53% over 1960-1962 to 89% over 1988-1991.</a:t>
            </a:r>
            <a:r>
              <a:rPr lang="en-US" sz="2000" baseline="30000" dirty="0" smtClean="0">
                <a:latin typeface="Times New Roman" pitchFamily="18" charset="0"/>
                <a:cs typeface="Times New Roman" pitchFamily="18" charset="0"/>
              </a:rPr>
              <a:t>  </a:t>
            </a:r>
            <a:r>
              <a:rPr lang="en-US" sz="2000" dirty="0" smtClean="0">
                <a:latin typeface="Times New Roman" pitchFamily="18" charset="0"/>
                <a:cs typeface="Times New Roman" pitchFamily="18" charset="0"/>
              </a:rPr>
              <a:t>The percentage of patients engaged in hypertension treatment increased from 35% to 79% during this period.</a:t>
            </a:r>
            <a:br>
              <a:rPr lang="en-US" sz="2000" dirty="0" smtClean="0">
                <a:latin typeface="Times New Roman" pitchFamily="18" charset="0"/>
                <a:cs typeface="Times New Roman" pitchFamily="18" charset="0"/>
              </a:rPr>
            </a:br>
            <a:r>
              <a:rPr lang="en-US" sz="2000" dirty="0" smtClean="0">
                <a:latin typeface="Times New Roman" pitchFamily="18" charset="0"/>
                <a:cs typeface="Times New Roman" pitchFamily="18" charset="0"/>
              </a:rPr>
              <a:t/>
            </a:r>
            <a:br>
              <a:rPr lang="en-US" sz="2000" dirty="0" smtClean="0">
                <a:latin typeface="Times New Roman" pitchFamily="18" charset="0"/>
                <a:cs typeface="Times New Roman" pitchFamily="18" charset="0"/>
              </a:rPr>
            </a:br>
            <a:r>
              <a:rPr lang="en-US" sz="2000" dirty="0" smtClean="0">
                <a:latin typeface="Times New Roman" pitchFamily="18" charset="0"/>
                <a:cs typeface="Times New Roman" pitchFamily="18" charset="0"/>
              </a:rPr>
              <a:t>A 2005 NHANES report in the United States found that in the population aged 20 years or older, an estimated 41.9 million men and 27.8 million women had prehypertension (SBP, 120-139 mm Hg; DBP, 80-99 mm Hg), 12.8 million men and 12.2 million women had stage 1 hypertension (SBP, 140-159 mm Hg; DBP, 90-99 mm Hg), and 4.1 million men and 6.9 million women had stage 2 hypertension (SBP ≥160 mm Hg; DBP ≥100 mm Hg).</a:t>
            </a:r>
            <a:endParaRPr lang="en-US" sz="3600" dirty="0"/>
          </a:p>
        </p:txBody>
      </p:sp>
    </p:spTree>
    <p:extLst>
      <p:ext uri="{BB962C8B-B14F-4D97-AF65-F5344CB8AC3E}">
        <p14:creationId xmlns:p14="http://schemas.microsoft.com/office/powerpoint/2010/main" val="8635826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183248" y="1147989"/>
            <a:ext cx="6036439" cy="4690387"/>
          </a:xfrm>
          <a:prstGeom prst="rect">
            <a:avLst/>
          </a:prstGeom>
          <a:noFill/>
        </p:spPr>
        <p:txBody>
          <a:bodyPr wrap="square" rtlCol="0">
            <a:spAutoFit/>
          </a:bodyPr>
          <a:lstStyle/>
          <a:p>
            <a:pPr algn="just">
              <a:lnSpc>
                <a:spcPct val="114000"/>
              </a:lnSpc>
            </a:pPr>
            <a:r>
              <a:rPr lang="en-US" sz="2400" dirty="0" smtClean="0">
                <a:latin typeface="Times New Roman" pitchFamily="18" charset="0"/>
                <a:cs typeface="Times New Roman" pitchFamily="18" charset="0"/>
              </a:rPr>
              <a:t>Data from NHANES spanning 2011-2014 in the United States found that in the population aged 20 years or older, an estimated 86 million adults had hypertension, with a prevalence of 34%.</a:t>
            </a:r>
            <a:r>
              <a:rPr lang="en-US" sz="2400" baseline="300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 2017 Data from the NCHS spanning 2015-2016 show a hypertension prevalence of 29.0% among those aged 18 and older. There was also an increasing trend of hypertension in adults between 1999-2000 and 2009-2010, and 2013-2014, with mild declines in 2011-2012 and 2015-2016.</a:t>
            </a:r>
            <a:endParaRPr lang="en-US" sz="2400" dirty="0">
              <a:latin typeface="Times New Roman" pitchFamily="18" charset="0"/>
              <a:cs typeface="Times New Roman"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279" y="1783080"/>
            <a:ext cx="3849474" cy="2935224"/>
          </a:xfrm>
          <a:prstGeom prst="rect">
            <a:avLst/>
          </a:prstGeom>
        </p:spPr>
      </p:pic>
    </p:spTree>
    <p:extLst>
      <p:ext uri="{BB962C8B-B14F-4D97-AF65-F5344CB8AC3E}">
        <p14:creationId xmlns:p14="http://schemas.microsoft.com/office/powerpoint/2010/main" val="26486667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20138" y="0"/>
            <a:ext cx="4965539" cy="15741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p:cNvSpPr>
            <a:spLocks noGrp="1"/>
          </p:cNvSpPr>
          <p:nvPr>
            <p:ph type="title" idx="4294967295"/>
          </p:nvPr>
        </p:nvSpPr>
        <p:spPr>
          <a:xfrm>
            <a:off x="989536" y="339657"/>
            <a:ext cx="4826742" cy="1118364"/>
          </a:xfrm>
        </p:spPr>
        <p:txBody>
          <a:bodyPr>
            <a:normAutofit/>
          </a:bodyPr>
          <a:lstStyle/>
          <a:p>
            <a:pPr algn="ctr"/>
            <a:r>
              <a:rPr lang="en-US" sz="3200" b="1" dirty="0">
                <a:solidFill>
                  <a:schemeClr val="bg1"/>
                </a:solidFill>
                <a:latin typeface="Arial Black" panose="020B0A04020102020204" pitchFamily="34" charset="0"/>
                <a:cs typeface="Times New Roman" pitchFamily="18" charset="0"/>
              </a:rPr>
              <a:t>PATHOPHYSIOLOGY OF HTN</a:t>
            </a:r>
          </a:p>
        </p:txBody>
      </p:sp>
      <p:sp>
        <p:nvSpPr>
          <p:cNvPr id="3" name="Content Placeholder 2"/>
          <p:cNvSpPr>
            <a:spLocks noGrp="1"/>
          </p:cNvSpPr>
          <p:nvPr>
            <p:ph idx="4294967295"/>
          </p:nvPr>
        </p:nvSpPr>
        <p:spPr>
          <a:xfrm>
            <a:off x="920138" y="1582138"/>
            <a:ext cx="7818748" cy="4465637"/>
          </a:xfrm>
        </p:spPr>
        <p:txBody>
          <a:bodyPr>
            <a:normAutofit/>
          </a:bodyPr>
          <a:lstStyle/>
          <a:p>
            <a:pPr marL="0" indent="0">
              <a:lnSpc>
                <a:spcPct val="150000"/>
              </a:lnSpc>
              <a:spcBef>
                <a:spcPts val="600"/>
              </a:spcBef>
              <a:buNone/>
            </a:pPr>
            <a:r>
              <a:rPr lang="en-US" sz="2400" dirty="0">
                <a:latin typeface="Times New Roman" pitchFamily="18" charset="0"/>
                <a:cs typeface="Times New Roman" pitchFamily="18" charset="0"/>
              </a:rPr>
              <a:t>The normal blood pressure is maintained by four mechanisms</a:t>
            </a:r>
          </a:p>
          <a:p>
            <a:pPr lvl="1">
              <a:lnSpc>
                <a:spcPct val="150000"/>
              </a:lnSpc>
              <a:spcBef>
                <a:spcPts val="600"/>
              </a:spcBef>
              <a:buClr>
                <a:srgbClr val="884068"/>
              </a:buClr>
            </a:pPr>
            <a:r>
              <a:rPr lang="en-US" b="1" dirty="0">
                <a:latin typeface="Times New Roman" pitchFamily="18" charset="0"/>
                <a:cs typeface="Times New Roman" pitchFamily="18" charset="0"/>
              </a:rPr>
              <a:t>Sympathetic nervous system activities</a:t>
            </a:r>
          </a:p>
          <a:p>
            <a:pPr lvl="1">
              <a:lnSpc>
                <a:spcPct val="150000"/>
              </a:lnSpc>
              <a:spcBef>
                <a:spcPts val="600"/>
              </a:spcBef>
              <a:buClr>
                <a:srgbClr val="884068"/>
              </a:buClr>
            </a:pPr>
            <a:r>
              <a:rPr lang="en-US" b="1" dirty="0">
                <a:latin typeface="Times New Roman" pitchFamily="18" charset="0"/>
                <a:cs typeface="Times New Roman" pitchFamily="18" charset="0"/>
              </a:rPr>
              <a:t>Activities of vascular endothelium</a:t>
            </a:r>
          </a:p>
          <a:p>
            <a:pPr lvl="1">
              <a:lnSpc>
                <a:spcPct val="150000"/>
              </a:lnSpc>
              <a:spcBef>
                <a:spcPts val="600"/>
              </a:spcBef>
              <a:buClr>
                <a:srgbClr val="884068"/>
              </a:buClr>
            </a:pPr>
            <a:r>
              <a:rPr lang="en-US" b="1" dirty="0">
                <a:latin typeface="Times New Roman" pitchFamily="18" charset="0"/>
                <a:cs typeface="Times New Roman" pitchFamily="18" charset="0"/>
              </a:rPr>
              <a:t>Activities of renal system</a:t>
            </a:r>
          </a:p>
          <a:p>
            <a:pPr lvl="1">
              <a:lnSpc>
                <a:spcPct val="150000"/>
              </a:lnSpc>
              <a:spcBef>
                <a:spcPts val="600"/>
              </a:spcBef>
              <a:buClr>
                <a:srgbClr val="884068"/>
              </a:buClr>
            </a:pPr>
            <a:r>
              <a:rPr lang="en-US" b="1" dirty="0">
                <a:latin typeface="Times New Roman" pitchFamily="18" charset="0"/>
                <a:cs typeface="Times New Roman" pitchFamily="18" charset="0"/>
              </a:rPr>
              <a:t>Activities of endocrine </a:t>
            </a:r>
            <a:r>
              <a:rPr lang="en-US" b="1" dirty="0" smtClean="0">
                <a:latin typeface="Times New Roman" pitchFamily="18" charset="0"/>
                <a:cs typeface="Times New Roman" pitchFamily="18" charset="0"/>
              </a:rPr>
              <a:t>system</a:t>
            </a:r>
            <a:endParaRPr lang="en-US" sz="2000" dirty="0">
              <a:latin typeface="Times New Roman" pitchFamily="18" charset="0"/>
              <a:cs typeface="Times New Roman" pitchFamily="18" charset="0"/>
            </a:endParaRPr>
          </a:p>
        </p:txBody>
      </p:sp>
      <p:pic>
        <p:nvPicPr>
          <p:cNvPr id="2050" name="Picture 2" descr="https://pub.mdpi-res.com/ijms/ijms-24-13132/article_deploy/html/images/ijms-24-13132-g001.png?16928465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5162" y="2215501"/>
            <a:ext cx="3721638" cy="27526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3567665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518704" y="451412"/>
            <a:ext cx="5625296" cy="1018573"/>
          </a:xfrm>
          <a:prstGeom prst="roundRect">
            <a:avLst>
              <a:gd name="adj" fmla="val 37122"/>
            </a:avLst>
          </a:prstGeom>
          <a:solidFill>
            <a:srgbClr val="8840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p:cNvSpPr>
            <a:spLocks noGrp="1"/>
          </p:cNvSpPr>
          <p:nvPr>
            <p:ph type="title" idx="4294967295"/>
          </p:nvPr>
        </p:nvSpPr>
        <p:spPr>
          <a:xfrm>
            <a:off x="3730906" y="322865"/>
            <a:ext cx="5227899" cy="1262866"/>
          </a:xfrm>
        </p:spPr>
        <p:txBody>
          <a:bodyPr>
            <a:noAutofit/>
          </a:bodyPr>
          <a:lstStyle/>
          <a:p>
            <a:pPr lvl="1" algn="ctr" rtl="0">
              <a:spcBef>
                <a:spcPct val="0"/>
              </a:spcBef>
            </a:pPr>
            <a:r>
              <a:rPr lang="en-US" sz="2800" b="1" dirty="0">
                <a:solidFill>
                  <a:schemeClr val="bg1"/>
                </a:solidFill>
                <a:latin typeface="Arial Black" panose="020B0A04020102020204" pitchFamily="34" charset="0"/>
                <a:cs typeface="Times New Roman" pitchFamily="18" charset="0"/>
              </a:rPr>
              <a:t>SYMPATHETIC NERVOUS SYSTEM ACTIVITIES</a:t>
            </a:r>
            <a:endParaRPr lang="en-US" sz="2800" dirty="0">
              <a:solidFill>
                <a:schemeClr val="bg1"/>
              </a:solidFill>
              <a:latin typeface="Arial Black" panose="020B0A04020102020204" pitchFamily="34" charset="0"/>
            </a:endParaRPr>
          </a:p>
        </p:txBody>
      </p:sp>
      <p:sp>
        <p:nvSpPr>
          <p:cNvPr id="3" name="Content Placeholder 2"/>
          <p:cNvSpPr>
            <a:spLocks noGrp="1"/>
          </p:cNvSpPr>
          <p:nvPr>
            <p:ph idx="4294967295"/>
          </p:nvPr>
        </p:nvSpPr>
        <p:spPr>
          <a:xfrm>
            <a:off x="1117479" y="909577"/>
            <a:ext cx="9998075" cy="5483225"/>
          </a:xfrm>
        </p:spPr>
        <p:txBody>
          <a:bodyPr>
            <a:normAutofit/>
          </a:bodyPr>
          <a:lstStyle/>
          <a:p>
            <a:pPr algn="just">
              <a:lnSpc>
                <a:spcPct val="150000"/>
              </a:lnSpc>
            </a:pPr>
            <a:endParaRPr lang="en-US" sz="2400" dirty="0" smtClean="0">
              <a:latin typeface="Times New Roman" pitchFamily="18" charset="0"/>
              <a:cs typeface="Times New Roman" pitchFamily="18" charset="0"/>
            </a:endParaRPr>
          </a:p>
          <a:p>
            <a:pPr algn="just">
              <a:lnSpc>
                <a:spcPct val="150000"/>
              </a:lnSpc>
              <a:buClr>
                <a:srgbClr val="884068"/>
              </a:buClr>
            </a:pPr>
            <a:r>
              <a:rPr lang="en-US" sz="2400" dirty="0" smtClean="0">
                <a:latin typeface="Times New Roman" pitchFamily="18" charset="0"/>
                <a:cs typeface="Times New Roman" pitchFamily="18" charset="0"/>
              </a:rPr>
              <a:t>When </a:t>
            </a:r>
            <a:r>
              <a:rPr lang="en-US" sz="2400" dirty="0">
                <a:latin typeface="Times New Roman" pitchFamily="18" charset="0"/>
                <a:cs typeface="Times New Roman" pitchFamily="18" charset="0"/>
              </a:rPr>
              <a:t>the BP is decreasing the activation of SNS will occur. The increased SNS activity increases the heart rate and cardiac contraction.</a:t>
            </a:r>
          </a:p>
          <a:p>
            <a:pPr algn="just">
              <a:lnSpc>
                <a:spcPct val="150000"/>
              </a:lnSpc>
              <a:buClr>
                <a:srgbClr val="884068"/>
              </a:buClr>
            </a:pPr>
            <a:r>
              <a:rPr lang="en-US" sz="2400" dirty="0">
                <a:latin typeface="Times New Roman" pitchFamily="18" charset="0"/>
                <a:cs typeface="Times New Roman" pitchFamily="18" charset="0"/>
              </a:rPr>
              <a:t>The increased the heart rate and cardiac contraction produce vasoconstriction in the peripheral arterioles and promotes the release of renin from kidney.</a:t>
            </a:r>
          </a:p>
          <a:p>
            <a:pPr algn="just">
              <a:lnSpc>
                <a:spcPct val="150000"/>
              </a:lnSpc>
              <a:buClr>
                <a:srgbClr val="884068"/>
              </a:buClr>
            </a:pPr>
            <a:r>
              <a:rPr lang="en-US" sz="2400" dirty="0">
                <a:latin typeface="Times New Roman" pitchFamily="18" charset="0"/>
                <a:cs typeface="Times New Roman" pitchFamily="18" charset="0"/>
              </a:rPr>
              <a:t>The net effect of SNS activation is to increase the arterial blood pressure by increasing cardiac output and systemic vascular resistance.</a:t>
            </a:r>
          </a:p>
          <a:p>
            <a:pPr marL="0" indent="0" algn="just">
              <a:lnSpc>
                <a:spcPct val="150000"/>
              </a:lnSpc>
              <a:buNone/>
            </a:pPr>
            <a:r>
              <a:rPr lang="en-US" sz="2400" dirty="0">
                <a:latin typeface="Times New Roman" pitchFamily="18" charset="0"/>
                <a:cs typeface="Times New Roman" pitchFamily="18" charset="0"/>
              </a:rPr>
              <a:t>			</a:t>
            </a:r>
            <a:r>
              <a:rPr lang="en-US" sz="2400" b="1" dirty="0">
                <a:latin typeface="Times New Roman" pitchFamily="18" charset="0"/>
                <a:cs typeface="Times New Roman" pitchFamily="18" charset="0"/>
              </a:rPr>
              <a:t>BP=CO X SVR</a:t>
            </a:r>
          </a:p>
          <a:p>
            <a:pPr>
              <a:lnSpc>
                <a:spcPct val="150000"/>
              </a:lnSpc>
            </a:pP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31157294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2"/>
            <a:ext cx="12192000" cy="6858002"/>
          </a:xfrm>
          <a:prstGeom prst="rect">
            <a:avLst/>
          </a:prstGeom>
          <a:solidFill>
            <a:srgbClr val="ECD8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Rounded Rectangle 20"/>
          <p:cNvSpPr/>
          <p:nvPr/>
        </p:nvSpPr>
        <p:spPr>
          <a:xfrm>
            <a:off x="6257007" y="3429566"/>
            <a:ext cx="5165386" cy="2096701"/>
          </a:xfrm>
          <a:prstGeom prst="roundRect">
            <a:avLst>
              <a:gd name="adj" fmla="val 20470"/>
            </a:avLst>
          </a:prstGeom>
          <a:solidFill>
            <a:srgbClr val="C5B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Rounded Rectangle 19"/>
          <p:cNvSpPr/>
          <p:nvPr/>
        </p:nvSpPr>
        <p:spPr>
          <a:xfrm>
            <a:off x="6257007" y="3298297"/>
            <a:ext cx="5165386" cy="2096701"/>
          </a:xfrm>
          <a:prstGeom prst="roundRect">
            <a:avLst>
              <a:gd name="adj" fmla="val 20470"/>
            </a:avLst>
          </a:prstGeom>
          <a:solidFill>
            <a:srgbClr val="F6F4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Rectangle 18"/>
          <p:cNvSpPr/>
          <p:nvPr/>
        </p:nvSpPr>
        <p:spPr>
          <a:xfrm>
            <a:off x="4836160" y="1439284"/>
            <a:ext cx="7355840" cy="1325880"/>
          </a:xfrm>
          <a:prstGeom prst="rect">
            <a:avLst/>
          </a:prstGeom>
          <a:solidFill>
            <a:srgbClr val="0D6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01284AB9-E87E-4BC9-8030-0ED40308C9C4}"/>
              </a:ext>
            </a:extLst>
          </p:cNvPr>
          <p:cNvSpPr>
            <a:spLocks noGrp="1"/>
          </p:cNvSpPr>
          <p:nvPr>
            <p:ph type="ctrTitle" idx="4294967295"/>
          </p:nvPr>
        </p:nvSpPr>
        <p:spPr>
          <a:xfrm>
            <a:off x="5779770" y="1677145"/>
            <a:ext cx="5975350" cy="841375"/>
          </a:xfrm>
        </p:spPr>
        <p:txBody>
          <a:bodyPr>
            <a:noAutofit/>
          </a:bodyPr>
          <a:lstStyle/>
          <a:p>
            <a:pPr algn="ctr"/>
            <a:r>
              <a:rPr lang="en-US" sz="5000" dirty="0">
                <a:solidFill>
                  <a:schemeClr val="bg1"/>
                </a:solidFill>
                <a:latin typeface="Arial Black" panose="020B0A04020102020204" pitchFamily="34" charset="0"/>
                <a:cs typeface="Times New Roman" pitchFamily="18" charset="0"/>
              </a:rPr>
              <a:t>HYPERTENSION</a:t>
            </a:r>
            <a:endParaRPr lang="en-IN" sz="5000" dirty="0">
              <a:solidFill>
                <a:schemeClr val="bg1"/>
              </a:solidFill>
              <a:latin typeface="Arial Black" panose="020B0A04020102020204" pitchFamily="34" charset="0"/>
            </a:endParaRPr>
          </a:p>
        </p:txBody>
      </p:sp>
      <p:sp>
        <p:nvSpPr>
          <p:cNvPr id="3" name="Subtitle 2">
            <a:extLst>
              <a:ext uri="{FF2B5EF4-FFF2-40B4-BE49-F238E27FC236}">
                <a16:creationId xmlns:a16="http://schemas.microsoft.com/office/drawing/2014/main" id="{86B36306-A8B7-43AA-B69C-EB94B7987B6C}"/>
              </a:ext>
            </a:extLst>
          </p:cNvPr>
          <p:cNvSpPr>
            <a:spLocks noGrp="1"/>
          </p:cNvSpPr>
          <p:nvPr>
            <p:ph type="subTitle" idx="4294967295"/>
          </p:nvPr>
        </p:nvSpPr>
        <p:spPr>
          <a:xfrm>
            <a:off x="6315406" y="3556089"/>
            <a:ext cx="5106987" cy="1757363"/>
          </a:xfrm>
        </p:spPr>
        <p:txBody>
          <a:bodyPr>
            <a:noAutofit/>
          </a:bodyPr>
          <a:lstStyle/>
          <a:p>
            <a:pPr marL="0" indent="0" algn="ctr">
              <a:buNone/>
            </a:pPr>
            <a:r>
              <a:rPr lang="en-IN" b="1" dirty="0" smtClean="0">
                <a:solidFill>
                  <a:srgbClr val="884068"/>
                </a:solidFill>
                <a:latin typeface="Times New Roman" panose="02020603050405020304" pitchFamily="18" charset="0"/>
                <a:cs typeface="Times New Roman" panose="02020603050405020304" pitchFamily="18" charset="0"/>
              </a:rPr>
              <a:t>DR. SANDEEP CHOWDHARY</a:t>
            </a:r>
          </a:p>
          <a:p>
            <a:pPr marL="0" indent="0" algn="ctr">
              <a:buNone/>
            </a:pPr>
            <a:r>
              <a:rPr lang="en-IN" sz="2000" b="1" dirty="0" smtClean="0">
                <a:latin typeface="Times New Roman" panose="02020603050405020304" pitchFamily="18" charset="0"/>
                <a:cs typeface="Times New Roman" panose="02020603050405020304" pitchFamily="18" charset="0"/>
              </a:rPr>
              <a:t>MBBS, MD (MEDICINE)</a:t>
            </a:r>
          </a:p>
          <a:p>
            <a:pPr marL="0" indent="0" algn="ctr">
              <a:buNone/>
            </a:pPr>
            <a:r>
              <a:rPr lang="en-IN" sz="2000" b="1" dirty="0" smtClean="0">
                <a:latin typeface="Times New Roman" panose="02020603050405020304" pitchFamily="18" charset="0"/>
                <a:cs typeface="Times New Roman" panose="02020603050405020304" pitchFamily="18" charset="0"/>
              </a:rPr>
              <a:t>FICP, FISH, FUPDA</a:t>
            </a:r>
          </a:p>
          <a:p>
            <a:pPr marL="0" indent="0" algn="ctr">
              <a:buNone/>
            </a:pPr>
            <a:r>
              <a:rPr lang="en-IN" sz="2000" b="1" dirty="0" smtClean="0">
                <a:latin typeface="Times New Roman" panose="02020603050405020304" pitchFamily="18" charset="0"/>
                <a:cs typeface="Times New Roman" panose="02020603050405020304" pitchFamily="18" charset="0"/>
              </a:rPr>
              <a:t>CMO, VARANASI</a:t>
            </a:r>
            <a:endParaRPr lang="en-IN" sz="2000" b="1"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6960" y="5581338"/>
            <a:ext cx="2225040" cy="1276662"/>
          </a:xfrm>
          <a:prstGeom prst="rect">
            <a:avLst/>
          </a:prstGeom>
        </p:spPr>
      </p:pic>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482769" y="1478661"/>
            <a:ext cx="6858001" cy="3900677"/>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21596" r="11724"/>
          <a:stretch/>
        </p:blipFill>
        <p:spPr>
          <a:xfrm>
            <a:off x="596334" y="746780"/>
            <a:ext cx="4891066" cy="4891066"/>
          </a:xfrm>
          <a:prstGeom prst="ellipse">
            <a:avLst/>
          </a:prstGeom>
          <a:ln w="158750">
            <a:solidFill>
              <a:schemeClr val="bg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43257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090160" y="2315035"/>
            <a:ext cx="7101840" cy="3252645"/>
          </a:xfrm>
          <a:prstGeom prst="rect">
            <a:avLst/>
          </a:prstGeom>
          <a:solidFill>
            <a:srgbClr val="D1ED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Content Placeholder 2"/>
          <p:cNvSpPr>
            <a:spLocks noGrp="1"/>
          </p:cNvSpPr>
          <p:nvPr>
            <p:ph idx="4294967295"/>
          </p:nvPr>
        </p:nvSpPr>
        <p:spPr>
          <a:xfrm>
            <a:off x="5509269" y="2424382"/>
            <a:ext cx="6601451" cy="3065362"/>
          </a:xfrm>
        </p:spPr>
        <p:txBody>
          <a:bodyPr>
            <a:normAutofit/>
          </a:bodyPr>
          <a:lstStyle/>
          <a:p>
            <a:pPr>
              <a:lnSpc>
                <a:spcPct val="120000"/>
              </a:lnSpc>
              <a:buClr>
                <a:srgbClr val="884068"/>
              </a:buClr>
            </a:pPr>
            <a:r>
              <a:rPr lang="en-US" sz="2400" dirty="0" smtClean="0">
                <a:latin typeface="Times New Roman" pitchFamily="18" charset="0"/>
                <a:cs typeface="Times New Roman" pitchFamily="18" charset="0"/>
              </a:rPr>
              <a:t>The </a:t>
            </a:r>
            <a:r>
              <a:rPr lang="en-US" sz="2400" dirty="0">
                <a:latin typeface="Times New Roman" pitchFamily="18" charset="0"/>
                <a:cs typeface="Times New Roman" pitchFamily="18" charset="0"/>
              </a:rPr>
              <a:t>vascular endothelium is a single cell layer that lines the blood </a:t>
            </a:r>
            <a:r>
              <a:rPr lang="en-US" sz="2400" dirty="0" err="1">
                <a:latin typeface="Times New Roman" pitchFamily="18" charset="0"/>
                <a:cs typeface="Times New Roman" pitchFamily="18" charset="0"/>
              </a:rPr>
              <a:t>vessal</a:t>
            </a:r>
            <a:r>
              <a:rPr lang="en-US" sz="2400" dirty="0">
                <a:latin typeface="Times New Roman" pitchFamily="18" charset="0"/>
                <a:cs typeface="Times New Roman" pitchFamily="18" charset="0"/>
              </a:rPr>
              <a:t>.</a:t>
            </a:r>
          </a:p>
          <a:p>
            <a:pPr>
              <a:lnSpc>
                <a:spcPct val="120000"/>
              </a:lnSpc>
              <a:buClr>
                <a:srgbClr val="884068"/>
              </a:buClr>
            </a:pPr>
            <a:r>
              <a:rPr lang="en-US" sz="2400" dirty="0">
                <a:latin typeface="Times New Roman" pitchFamily="18" charset="0"/>
                <a:cs typeface="Times New Roman" pitchFamily="18" charset="0"/>
              </a:rPr>
              <a:t>It will produce vasoactive substances and growth factors like nitric acid, endothelin etc..</a:t>
            </a:r>
          </a:p>
          <a:p>
            <a:pPr>
              <a:lnSpc>
                <a:spcPct val="120000"/>
              </a:lnSpc>
              <a:buClr>
                <a:srgbClr val="884068"/>
              </a:buClr>
            </a:pPr>
            <a:r>
              <a:rPr lang="en-US" sz="2400" dirty="0">
                <a:latin typeface="Times New Roman" pitchFamily="18" charset="0"/>
                <a:cs typeface="Times New Roman" pitchFamily="18" charset="0"/>
              </a:rPr>
              <a:t>These substances are potent vasoconstrictors and causes increases blood pressure level.</a:t>
            </a:r>
          </a:p>
        </p:txBody>
      </p:sp>
      <p:sp>
        <p:nvSpPr>
          <p:cNvPr id="4" name="Rectangle 3"/>
          <p:cNvSpPr/>
          <p:nvPr/>
        </p:nvSpPr>
        <p:spPr>
          <a:xfrm>
            <a:off x="6238754" y="-1"/>
            <a:ext cx="3900669" cy="2315035"/>
          </a:xfrm>
          <a:prstGeom prst="rect">
            <a:avLst/>
          </a:prstGeom>
          <a:solidFill>
            <a:srgbClr val="8840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p:cNvSpPr>
            <a:spLocks noGrp="1"/>
          </p:cNvSpPr>
          <p:nvPr>
            <p:ph type="title" idx="4294967295"/>
          </p:nvPr>
        </p:nvSpPr>
        <p:spPr>
          <a:xfrm>
            <a:off x="6001905" y="383665"/>
            <a:ext cx="4374366" cy="1563809"/>
          </a:xfrm>
        </p:spPr>
        <p:txBody>
          <a:bodyPr>
            <a:noAutofit/>
          </a:bodyPr>
          <a:lstStyle/>
          <a:p>
            <a:pPr lvl="1" algn="ctr" rtl="0">
              <a:spcBef>
                <a:spcPct val="0"/>
              </a:spcBef>
            </a:pPr>
            <a:r>
              <a:rPr lang="en-US" sz="3200" b="1" dirty="0">
                <a:solidFill>
                  <a:schemeClr val="bg1"/>
                </a:solidFill>
                <a:latin typeface="Arial Black" panose="020B0A04020102020204" pitchFamily="34" charset="0"/>
                <a:cs typeface="Times New Roman" pitchFamily="18" charset="0"/>
              </a:rPr>
              <a:t>ACTIVITIES OF VASCULAR ENDOTHELIUM</a:t>
            </a:r>
            <a:endParaRPr lang="en-US" sz="3200" dirty="0">
              <a:solidFill>
                <a:schemeClr val="bg1"/>
              </a:solidFill>
              <a:latin typeface="Arial Black" panose="020B0A04020102020204" pitchFamily="34" charset="0"/>
            </a:endParaRPr>
          </a:p>
        </p:txBody>
      </p:sp>
      <p:pic>
        <p:nvPicPr>
          <p:cNvPr id="3074" name="Picture 2" descr="https://healthjade.net/wp-content/uploads/2019/11/vascular-endotheliu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661" y="2236109"/>
            <a:ext cx="4815779" cy="33916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7240472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EABB2EE-B976-4D10-A49F-6082ACE321BA}"/>
              </a:ext>
            </a:extLst>
          </p:cNvPr>
          <p:cNvSpPr txBox="1"/>
          <p:nvPr/>
        </p:nvSpPr>
        <p:spPr>
          <a:xfrm>
            <a:off x="5464313" y="6466446"/>
            <a:ext cx="5633899" cy="276999"/>
          </a:xfrm>
          <a:prstGeom prst="rect">
            <a:avLst/>
          </a:prstGeom>
          <a:noFill/>
        </p:spPr>
        <p:txBody>
          <a:bodyPr wrap="square" rtlCol="0">
            <a:spAutoFit/>
          </a:bodyPr>
          <a:lstStyle/>
          <a:p>
            <a:r>
              <a:rPr lang="pt-BR" sz="1200" b="1" dirty="0"/>
              <a:t>                      Seriki A Samue, Adebayo O Francis and Odetola O Anthony</a:t>
            </a:r>
            <a:endParaRPr lang="en-IN" sz="1200" b="1" dirty="0"/>
          </a:p>
        </p:txBody>
      </p:sp>
      <p:pic>
        <p:nvPicPr>
          <p:cNvPr id="4098" name="Picture 2" descr="https://www.clinhypertensionjournal.com/fulltext/ach/figures/ach-aid1011-g0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1528" y="1466829"/>
            <a:ext cx="5528945" cy="49207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7" name="Rounded Rectangle 6"/>
          <p:cNvSpPr/>
          <p:nvPr/>
        </p:nvSpPr>
        <p:spPr>
          <a:xfrm>
            <a:off x="2387600" y="332492"/>
            <a:ext cx="7416800" cy="757628"/>
          </a:xfrm>
          <a:prstGeom prst="roundRect">
            <a:avLst>
              <a:gd name="adj" fmla="val 37122"/>
            </a:avLst>
          </a:prstGeom>
          <a:solidFill>
            <a:srgbClr val="0D6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F4AE13DE-CC37-4906-82DD-FD948EC1A773}"/>
              </a:ext>
            </a:extLst>
          </p:cNvPr>
          <p:cNvSpPr>
            <a:spLocks noGrp="1"/>
          </p:cNvSpPr>
          <p:nvPr>
            <p:ph type="title" idx="4294967295"/>
          </p:nvPr>
        </p:nvSpPr>
        <p:spPr>
          <a:xfrm>
            <a:off x="2431140" y="441353"/>
            <a:ext cx="7329721" cy="569912"/>
          </a:xfrm>
        </p:spPr>
        <p:txBody>
          <a:bodyPr>
            <a:noAutofit/>
          </a:bodyPr>
          <a:lstStyle/>
          <a:p>
            <a:pPr algn="ctr"/>
            <a:r>
              <a:rPr lang="en-US" sz="3200" b="1" dirty="0">
                <a:solidFill>
                  <a:schemeClr val="bg1"/>
                </a:solidFill>
                <a:latin typeface="Arial Black" panose="020B0A04020102020204" pitchFamily="34" charset="0"/>
                <a:cs typeface="Times New Roman" pitchFamily="18" charset="0"/>
              </a:rPr>
              <a:t>ACTIVITIES OF RENAL SYSTEM</a:t>
            </a:r>
            <a:endParaRPr lang="en-IN" sz="320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16178313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318504" y="0"/>
            <a:ext cx="4950386" cy="2125980"/>
          </a:xfrm>
          <a:prstGeom prst="rect">
            <a:avLst/>
          </a:prstGeom>
          <a:solidFill>
            <a:srgbClr val="8840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Rectangle 3"/>
          <p:cNvSpPr/>
          <p:nvPr/>
        </p:nvSpPr>
        <p:spPr>
          <a:xfrm>
            <a:off x="4032504" y="2125980"/>
            <a:ext cx="8159496" cy="3346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p:cNvSpPr>
            <a:spLocks noGrp="1"/>
          </p:cNvSpPr>
          <p:nvPr>
            <p:ph type="title" idx="4294967295"/>
          </p:nvPr>
        </p:nvSpPr>
        <p:spPr>
          <a:xfrm>
            <a:off x="6310620" y="491903"/>
            <a:ext cx="4958270" cy="1142174"/>
          </a:xfrm>
        </p:spPr>
        <p:txBody>
          <a:bodyPr>
            <a:normAutofit fontScale="90000"/>
          </a:bodyPr>
          <a:lstStyle/>
          <a:p>
            <a:pPr lvl="1" algn="ctr" rtl="0">
              <a:spcBef>
                <a:spcPct val="0"/>
              </a:spcBef>
            </a:pPr>
            <a:r>
              <a:rPr lang="en-US" sz="3600" b="1" dirty="0">
                <a:solidFill>
                  <a:schemeClr val="bg1"/>
                </a:solidFill>
                <a:latin typeface="Arial Black" panose="020B0A04020102020204" pitchFamily="34" charset="0"/>
                <a:cs typeface="Times New Roman" pitchFamily="18" charset="0"/>
              </a:rPr>
              <a:t>ACTIVITIES OF ENDOCRINE SYSTEM</a:t>
            </a:r>
            <a:endParaRPr lang="en-US" sz="3600" dirty="0">
              <a:solidFill>
                <a:schemeClr val="bg1"/>
              </a:solidFill>
              <a:latin typeface="Arial Black" panose="020B0A04020102020204" pitchFamily="34" charset="0"/>
            </a:endParaRPr>
          </a:p>
        </p:txBody>
      </p:sp>
      <p:sp>
        <p:nvSpPr>
          <p:cNvPr id="3" name="Content Placeholder 2"/>
          <p:cNvSpPr>
            <a:spLocks noGrp="1"/>
          </p:cNvSpPr>
          <p:nvPr>
            <p:ph idx="4294967295"/>
          </p:nvPr>
        </p:nvSpPr>
        <p:spPr>
          <a:xfrm>
            <a:off x="5181165" y="2580133"/>
            <a:ext cx="6316325" cy="2609087"/>
          </a:xfrm>
        </p:spPr>
        <p:txBody>
          <a:bodyPr>
            <a:normAutofit/>
          </a:bodyPr>
          <a:lstStyle/>
          <a:p>
            <a:pPr>
              <a:lnSpc>
                <a:spcPct val="120000"/>
              </a:lnSpc>
              <a:buClr>
                <a:srgbClr val="884068"/>
              </a:buClr>
            </a:pPr>
            <a:r>
              <a:rPr lang="en-US" sz="2400" dirty="0" smtClean="0">
                <a:latin typeface="Times New Roman" pitchFamily="18" charset="0"/>
                <a:cs typeface="Times New Roman" pitchFamily="18" charset="0"/>
              </a:rPr>
              <a:t>When </a:t>
            </a:r>
            <a:r>
              <a:rPr lang="en-US" sz="2400" dirty="0">
                <a:latin typeface="Times New Roman" pitchFamily="18" charset="0"/>
                <a:cs typeface="Times New Roman" pitchFamily="18" charset="0"/>
              </a:rPr>
              <a:t>the angiotensin-II is stimulated in the adrenal cortex, it will secrete aldosterone.</a:t>
            </a:r>
          </a:p>
          <a:p>
            <a:pPr>
              <a:lnSpc>
                <a:spcPct val="120000"/>
              </a:lnSpc>
              <a:buClr>
                <a:srgbClr val="884068"/>
              </a:buClr>
            </a:pPr>
            <a:r>
              <a:rPr lang="en-US" sz="2400" dirty="0">
                <a:latin typeface="Times New Roman" pitchFamily="18" charset="0"/>
                <a:cs typeface="Times New Roman" pitchFamily="18" charset="0"/>
              </a:rPr>
              <a:t>The aldosterone will stimulate the kidneys to retain sodium and water. Thus the BP and cardiac output will get increased.</a:t>
            </a:r>
          </a:p>
        </p:txBody>
      </p:sp>
      <p:pic>
        <p:nvPicPr>
          <p:cNvPr id="5122" name="Picture 2" descr="https://www.elephango.com/_userimages/12571-basics-of-the-endocrine-system-getit2.png"/>
          <p:cNvPicPr>
            <a:picLocks noChangeAspect="1" noChangeArrowheads="1"/>
          </p:cNvPicPr>
          <p:nvPr/>
        </p:nvPicPr>
        <p:blipFill rotWithShape="1">
          <a:blip r:embed="rId2">
            <a:extLst>
              <a:ext uri="{28A0092B-C50C-407E-A947-70E740481C1C}">
                <a14:useLocalDpi xmlns:a14="http://schemas.microsoft.com/office/drawing/2010/main" val="0"/>
              </a:ext>
            </a:extLst>
          </a:blip>
          <a:srcRect l="18238" t="2607" r="17869" b="2821"/>
          <a:stretch/>
        </p:blipFill>
        <p:spPr bwMode="auto">
          <a:xfrm>
            <a:off x="603505" y="1691640"/>
            <a:ext cx="4078224" cy="4057798"/>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1749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F4BDF984-C570-4D74-B66B-34C5ADE874F9}"/>
              </a:ext>
            </a:extLst>
          </p:cNvPr>
          <p:cNvSpPr>
            <a:spLocks noGrp="1" noChangeArrowheads="1"/>
          </p:cNvSpPr>
          <p:nvPr>
            <p:ph type="title" idx="4294967295"/>
          </p:nvPr>
        </p:nvSpPr>
        <p:spPr>
          <a:xfrm>
            <a:off x="6455855" y="2873923"/>
            <a:ext cx="5632513" cy="1516063"/>
          </a:xfrm>
        </p:spPr>
        <p:txBody>
          <a:bodyPr>
            <a:noAutofit/>
          </a:bodyPr>
          <a:lstStyle/>
          <a:p>
            <a:pPr algn="ctr"/>
            <a:r>
              <a:rPr lang="en-US" altLang="en-US" sz="4000" b="1" dirty="0" smtClean="0">
                <a:solidFill>
                  <a:srgbClr val="884068"/>
                </a:solidFill>
                <a:latin typeface="Arial Black" panose="020B0A04020102020204" pitchFamily="34" charset="0"/>
                <a:cs typeface="Times New Roman" panose="02020603050405020304" pitchFamily="18" charset="0"/>
              </a:rPr>
              <a:t>BP MEASUREMENT</a:t>
            </a:r>
            <a:endParaRPr lang="en-US" altLang="en-US" sz="4000" b="1" dirty="0">
              <a:solidFill>
                <a:srgbClr val="884068"/>
              </a:solidFill>
              <a:latin typeface="Arial Black" panose="020B0A04020102020204" pitchFamily="34" charset="0"/>
              <a:cs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483" y="614205"/>
            <a:ext cx="4473165" cy="56697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1">
            <a:extLst>
              <a:ext uri="{FF2B5EF4-FFF2-40B4-BE49-F238E27FC236}">
                <a16:creationId xmlns:a16="http://schemas.microsoft.com/office/drawing/2014/main" id="{02D551E0-AACA-4145-8758-40376F6C7322}"/>
              </a:ext>
            </a:extLst>
          </p:cNvPr>
          <p:cNvSpPr>
            <a:spLocks noChangeArrowheads="1"/>
          </p:cNvSpPr>
          <p:nvPr/>
        </p:nvSpPr>
        <p:spPr bwMode="auto">
          <a:xfrm>
            <a:off x="6003925" y="877889"/>
            <a:ext cx="184150" cy="300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Geneva" charset="0"/>
              </a:defRPr>
            </a:lvl1pPr>
            <a:lvl2pPr marL="742950" indent="-285750">
              <a:spcBef>
                <a:spcPct val="20000"/>
              </a:spcBef>
              <a:buChar char="–"/>
              <a:defRPr sz="2800">
                <a:solidFill>
                  <a:schemeClr val="tx1"/>
                </a:solidFill>
                <a:latin typeface="Arial" panose="020B0604020202020204" pitchFamily="34" charset="0"/>
                <a:ea typeface="Geneva" charset="0"/>
                <a:cs typeface="Geneva" charset="0"/>
              </a:defRPr>
            </a:lvl2pPr>
            <a:lvl3pPr marL="1143000" indent="-228600">
              <a:spcBef>
                <a:spcPct val="20000"/>
              </a:spcBef>
              <a:buChar char="•"/>
              <a:defRPr sz="2400">
                <a:solidFill>
                  <a:schemeClr val="tx1"/>
                </a:solidFill>
                <a:latin typeface="Arial" panose="020B0604020202020204" pitchFamily="34" charset="0"/>
                <a:ea typeface="Geneva" charset="0"/>
                <a:cs typeface="Geneva" charset="0"/>
              </a:defRPr>
            </a:lvl3pPr>
            <a:lvl4pPr marL="1600200" indent="-228600">
              <a:spcBef>
                <a:spcPct val="20000"/>
              </a:spcBef>
              <a:buChar char="–"/>
              <a:defRPr sz="2000">
                <a:solidFill>
                  <a:schemeClr val="tx1"/>
                </a:solidFill>
                <a:latin typeface="Arial" panose="020B0604020202020204" pitchFamily="34" charset="0"/>
                <a:ea typeface="Geneva" charset="0"/>
                <a:cs typeface="Geneva" charset="0"/>
              </a:defRPr>
            </a:lvl4pPr>
            <a:lvl5pPr marL="2057400" indent="-228600">
              <a:spcBef>
                <a:spcPct val="20000"/>
              </a:spcBef>
              <a:buChar char="»"/>
              <a:defRPr sz="2000">
                <a:solidFill>
                  <a:schemeClr val="tx1"/>
                </a:solidFill>
                <a:latin typeface="Arial" panose="020B0604020202020204" pitchFamily="34"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charset="0"/>
                <a:cs typeface="Geneva" charset="0"/>
              </a:defRPr>
            </a:lvl9pPr>
          </a:lstStyle>
          <a:p>
            <a:pPr algn="just">
              <a:spcBef>
                <a:spcPct val="0"/>
              </a:spcBef>
              <a:buNone/>
              <a:defRPr/>
            </a:pPr>
            <a:endParaRPr lang="en-US" altLang="en-US" sz="1350" dirty="0">
              <a:solidFill>
                <a:prstClr val="black"/>
              </a:solidFill>
            </a:endParaRPr>
          </a:p>
        </p:txBody>
      </p:sp>
      <p:graphicFrame>
        <p:nvGraphicFramePr>
          <p:cNvPr id="9" name="Content Placeholder 8">
            <a:extLst>
              <a:ext uri="{FF2B5EF4-FFF2-40B4-BE49-F238E27FC236}">
                <a16:creationId xmlns:a16="http://schemas.microsoft.com/office/drawing/2014/main" id="{AA02F75A-8DFA-4308-A1C6-AE21498A49CB}"/>
              </a:ext>
            </a:extLst>
          </p:cNvPr>
          <p:cNvGraphicFramePr>
            <a:graphicFrameLocks noGrp="1"/>
          </p:cNvGraphicFramePr>
          <p:nvPr>
            <p:ph idx="4294967295"/>
            <p:extLst>
              <p:ext uri="{D42A27DB-BD31-4B8C-83A1-F6EECF244321}">
                <p14:modId xmlns:p14="http://schemas.microsoft.com/office/powerpoint/2010/main" val="4228523458"/>
              </p:ext>
            </p:extLst>
          </p:nvPr>
        </p:nvGraphicFramePr>
        <p:xfrm>
          <a:off x="987288" y="1107504"/>
          <a:ext cx="10217425" cy="5519739"/>
        </p:xfrm>
        <a:graphic>
          <a:graphicData uri="http://schemas.openxmlformats.org/drawingml/2006/table">
            <a:tbl>
              <a:tblPr/>
              <a:tblGrid>
                <a:gridCol w="3593837">
                  <a:extLst>
                    <a:ext uri="{9D8B030D-6E8A-4147-A177-3AD203B41FA5}">
                      <a16:colId xmlns:a16="http://schemas.microsoft.com/office/drawing/2014/main" val="2300691761"/>
                    </a:ext>
                  </a:extLst>
                </a:gridCol>
                <a:gridCol w="6623588">
                  <a:extLst>
                    <a:ext uri="{9D8B030D-6E8A-4147-A177-3AD203B41FA5}">
                      <a16:colId xmlns:a16="http://schemas.microsoft.com/office/drawing/2014/main" val="2598372824"/>
                    </a:ext>
                  </a:extLst>
                </a:gridCol>
              </a:tblGrid>
              <a:tr h="328613">
                <a:tc>
                  <a:txBody>
                    <a:bodyPr/>
                    <a:lstStyle>
                      <a:lvl1pPr>
                        <a:spcBef>
                          <a:spcPct val="20000"/>
                        </a:spcBef>
                        <a:defRPr sz="2400" b="1">
                          <a:solidFill>
                            <a:schemeClr val="bg1"/>
                          </a:solidFill>
                          <a:latin typeface="Arial" panose="020B0604020202020204" pitchFamily="34" charset="0"/>
                        </a:defRPr>
                      </a:lvl1pPr>
                      <a:lvl2pPr marL="742950" indent="-285750">
                        <a:spcBef>
                          <a:spcPct val="20000"/>
                        </a:spcBef>
                        <a:defRPr sz="2000" b="1">
                          <a:solidFill>
                            <a:schemeClr val="bg1"/>
                          </a:solidFill>
                          <a:latin typeface="Arial" panose="020B0604020202020204" pitchFamily="34" charset="0"/>
                        </a:defRPr>
                      </a:lvl2pPr>
                      <a:lvl3pPr marL="1143000" indent="-228600">
                        <a:spcBef>
                          <a:spcPct val="20000"/>
                        </a:spcBef>
                        <a:defRPr b="1">
                          <a:solidFill>
                            <a:schemeClr val="bg1"/>
                          </a:solidFill>
                          <a:latin typeface="Arial" panose="020B0604020202020204" pitchFamily="34" charset="0"/>
                        </a:defRPr>
                      </a:lvl3pPr>
                      <a:lvl4pPr marL="1600200" indent="-228600">
                        <a:spcBef>
                          <a:spcPct val="20000"/>
                        </a:spcBef>
                        <a:defRPr sz="1600" b="1">
                          <a:solidFill>
                            <a:schemeClr val="bg1"/>
                          </a:solidFill>
                          <a:latin typeface="Arial" panose="020B0604020202020204" pitchFamily="34" charset="0"/>
                        </a:defRPr>
                      </a:lvl4pPr>
                      <a:lvl5pPr marL="2057400" indent="-228600">
                        <a:spcBef>
                          <a:spcPct val="20000"/>
                        </a:spcBef>
                        <a:defRPr sz="1600" b="1">
                          <a:solidFill>
                            <a:schemeClr val="bg1"/>
                          </a:solidFill>
                          <a:latin typeface="Arial" panose="020B0604020202020204" pitchFamily="34" charset="0"/>
                        </a:defRPr>
                      </a:lvl5pPr>
                      <a:lvl6pPr marL="2514600" indent="-228600" eaLnBrk="0" fontAlgn="base" hangingPunct="0">
                        <a:spcBef>
                          <a:spcPct val="20000"/>
                        </a:spcBef>
                        <a:spcAft>
                          <a:spcPct val="0"/>
                        </a:spcAft>
                        <a:defRPr sz="1600" b="1">
                          <a:solidFill>
                            <a:schemeClr val="bg1"/>
                          </a:solidFill>
                          <a:latin typeface="Arial" panose="020B0604020202020204" pitchFamily="34" charset="0"/>
                        </a:defRPr>
                      </a:lvl6pPr>
                      <a:lvl7pPr marL="2971800" indent="-228600" eaLnBrk="0" fontAlgn="base" hangingPunct="0">
                        <a:spcBef>
                          <a:spcPct val="20000"/>
                        </a:spcBef>
                        <a:spcAft>
                          <a:spcPct val="0"/>
                        </a:spcAft>
                        <a:defRPr sz="1600" b="1">
                          <a:solidFill>
                            <a:schemeClr val="bg1"/>
                          </a:solidFill>
                          <a:latin typeface="Arial" panose="020B0604020202020204" pitchFamily="34" charset="0"/>
                        </a:defRPr>
                      </a:lvl7pPr>
                      <a:lvl8pPr marL="3429000" indent="-228600" eaLnBrk="0" fontAlgn="base" hangingPunct="0">
                        <a:spcBef>
                          <a:spcPct val="20000"/>
                        </a:spcBef>
                        <a:spcAft>
                          <a:spcPct val="0"/>
                        </a:spcAft>
                        <a:defRPr sz="1600" b="1">
                          <a:solidFill>
                            <a:schemeClr val="bg1"/>
                          </a:solidFill>
                          <a:latin typeface="Arial" panose="020B0604020202020204" pitchFamily="34" charset="0"/>
                        </a:defRPr>
                      </a:lvl8pPr>
                      <a:lvl9pPr marL="3886200" indent="-228600" eaLnBrk="0" fontAlgn="base" hangingPunct="0">
                        <a:spcBef>
                          <a:spcPct val="20000"/>
                        </a:spcBef>
                        <a:spcAft>
                          <a:spcPct val="0"/>
                        </a:spcAft>
                        <a:defRPr sz="1600" b="1">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Key Points</a:t>
                      </a:r>
                    </a:p>
                  </a:txBody>
                  <a:tcPr marL="68580" marR="68580" marT="34292" marB="3429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D6088"/>
                    </a:solidFill>
                  </a:tcPr>
                </a:tc>
                <a:tc>
                  <a:txBody>
                    <a:bodyPr/>
                    <a:lstStyle>
                      <a:lvl1pPr>
                        <a:spcBef>
                          <a:spcPct val="20000"/>
                        </a:spcBef>
                        <a:defRPr sz="2400" b="1">
                          <a:solidFill>
                            <a:schemeClr val="bg1"/>
                          </a:solidFill>
                          <a:latin typeface="Arial" panose="020B0604020202020204" pitchFamily="34" charset="0"/>
                        </a:defRPr>
                      </a:lvl1pPr>
                      <a:lvl2pPr marL="742950" indent="-285750">
                        <a:spcBef>
                          <a:spcPct val="20000"/>
                        </a:spcBef>
                        <a:defRPr sz="2000" b="1">
                          <a:solidFill>
                            <a:schemeClr val="bg1"/>
                          </a:solidFill>
                          <a:latin typeface="Arial" panose="020B0604020202020204" pitchFamily="34" charset="0"/>
                        </a:defRPr>
                      </a:lvl2pPr>
                      <a:lvl3pPr marL="1143000" indent="-228600">
                        <a:spcBef>
                          <a:spcPct val="20000"/>
                        </a:spcBef>
                        <a:defRPr b="1">
                          <a:solidFill>
                            <a:schemeClr val="bg1"/>
                          </a:solidFill>
                          <a:latin typeface="Arial" panose="020B0604020202020204" pitchFamily="34" charset="0"/>
                        </a:defRPr>
                      </a:lvl3pPr>
                      <a:lvl4pPr marL="1600200" indent="-228600">
                        <a:spcBef>
                          <a:spcPct val="20000"/>
                        </a:spcBef>
                        <a:defRPr sz="1600" b="1">
                          <a:solidFill>
                            <a:schemeClr val="bg1"/>
                          </a:solidFill>
                          <a:latin typeface="Arial" panose="020B0604020202020204" pitchFamily="34" charset="0"/>
                        </a:defRPr>
                      </a:lvl4pPr>
                      <a:lvl5pPr marL="2057400" indent="-228600">
                        <a:spcBef>
                          <a:spcPct val="20000"/>
                        </a:spcBef>
                        <a:defRPr sz="1600" b="1">
                          <a:solidFill>
                            <a:schemeClr val="bg1"/>
                          </a:solidFill>
                          <a:latin typeface="Arial" panose="020B0604020202020204" pitchFamily="34" charset="0"/>
                        </a:defRPr>
                      </a:lvl5pPr>
                      <a:lvl6pPr marL="2514600" indent="-228600" eaLnBrk="0" fontAlgn="base" hangingPunct="0">
                        <a:spcBef>
                          <a:spcPct val="20000"/>
                        </a:spcBef>
                        <a:spcAft>
                          <a:spcPct val="0"/>
                        </a:spcAft>
                        <a:defRPr sz="1600" b="1">
                          <a:solidFill>
                            <a:schemeClr val="bg1"/>
                          </a:solidFill>
                          <a:latin typeface="Arial" panose="020B0604020202020204" pitchFamily="34" charset="0"/>
                        </a:defRPr>
                      </a:lvl6pPr>
                      <a:lvl7pPr marL="2971800" indent="-228600" eaLnBrk="0" fontAlgn="base" hangingPunct="0">
                        <a:spcBef>
                          <a:spcPct val="20000"/>
                        </a:spcBef>
                        <a:spcAft>
                          <a:spcPct val="0"/>
                        </a:spcAft>
                        <a:defRPr sz="1600" b="1">
                          <a:solidFill>
                            <a:schemeClr val="bg1"/>
                          </a:solidFill>
                          <a:latin typeface="Arial" panose="020B0604020202020204" pitchFamily="34" charset="0"/>
                        </a:defRPr>
                      </a:lvl7pPr>
                      <a:lvl8pPr marL="3429000" indent="-228600" eaLnBrk="0" fontAlgn="base" hangingPunct="0">
                        <a:spcBef>
                          <a:spcPct val="20000"/>
                        </a:spcBef>
                        <a:spcAft>
                          <a:spcPct val="0"/>
                        </a:spcAft>
                        <a:defRPr sz="1600" b="1">
                          <a:solidFill>
                            <a:schemeClr val="bg1"/>
                          </a:solidFill>
                          <a:latin typeface="Arial" panose="020B0604020202020204" pitchFamily="34" charset="0"/>
                        </a:defRPr>
                      </a:lvl8pPr>
                      <a:lvl9pPr marL="3886200" indent="-228600" eaLnBrk="0" fontAlgn="base" hangingPunct="0">
                        <a:spcBef>
                          <a:spcPct val="20000"/>
                        </a:spcBef>
                        <a:spcAft>
                          <a:spcPct val="0"/>
                        </a:spcAft>
                        <a:defRPr sz="1600" b="1">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Specific Instructions</a:t>
                      </a:r>
                    </a:p>
                  </a:txBody>
                  <a:tcPr marL="68580" marR="68580" marT="34292" marB="3429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D6088"/>
                    </a:solidFill>
                  </a:tcPr>
                </a:tc>
                <a:extLst>
                  <a:ext uri="{0D108BD9-81ED-4DB2-BD59-A6C34878D82A}">
                    <a16:rowId xmlns:a16="http://schemas.microsoft.com/office/drawing/2014/main" val="1201921403"/>
                  </a:ext>
                </a:extLst>
              </a:tr>
              <a:tr h="1374775">
                <a:tc>
                  <a:txBody>
                    <a:bodyPr/>
                    <a:lstStyle>
                      <a:lvl1pPr>
                        <a:spcBef>
                          <a:spcPct val="20000"/>
                        </a:spcBef>
                        <a:defRPr sz="2400" b="1">
                          <a:solidFill>
                            <a:schemeClr val="bg1"/>
                          </a:solidFill>
                          <a:latin typeface="Arial" panose="020B0604020202020204" pitchFamily="34" charset="0"/>
                        </a:defRPr>
                      </a:lvl1pPr>
                      <a:lvl2pPr marL="742950" indent="-285750">
                        <a:spcBef>
                          <a:spcPct val="20000"/>
                        </a:spcBef>
                        <a:defRPr sz="2000" b="1">
                          <a:solidFill>
                            <a:schemeClr val="bg1"/>
                          </a:solidFill>
                          <a:latin typeface="Arial" panose="020B0604020202020204" pitchFamily="34" charset="0"/>
                        </a:defRPr>
                      </a:lvl2pPr>
                      <a:lvl3pPr marL="1143000" indent="-228600">
                        <a:spcBef>
                          <a:spcPct val="20000"/>
                        </a:spcBef>
                        <a:defRPr b="1">
                          <a:solidFill>
                            <a:schemeClr val="bg1"/>
                          </a:solidFill>
                          <a:latin typeface="Arial" panose="020B0604020202020204" pitchFamily="34" charset="0"/>
                        </a:defRPr>
                      </a:lvl3pPr>
                      <a:lvl4pPr marL="1600200" indent="-228600">
                        <a:spcBef>
                          <a:spcPct val="20000"/>
                        </a:spcBef>
                        <a:defRPr sz="1600" b="1">
                          <a:solidFill>
                            <a:schemeClr val="bg1"/>
                          </a:solidFill>
                          <a:latin typeface="Arial" panose="020B0604020202020204" pitchFamily="34" charset="0"/>
                        </a:defRPr>
                      </a:lvl4pPr>
                      <a:lvl5pPr marL="2057400" indent="-228600">
                        <a:spcBef>
                          <a:spcPct val="20000"/>
                        </a:spcBef>
                        <a:defRPr sz="1600" b="1">
                          <a:solidFill>
                            <a:schemeClr val="bg1"/>
                          </a:solidFill>
                          <a:latin typeface="Arial" panose="020B0604020202020204" pitchFamily="34" charset="0"/>
                        </a:defRPr>
                      </a:lvl5pPr>
                      <a:lvl6pPr marL="2514600" indent="-228600" eaLnBrk="0" fontAlgn="base" hangingPunct="0">
                        <a:spcBef>
                          <a:spcPct val="20000"/>
                        </a:spcBef>
                        <a:spcAft>
                          <a:spcPct val="0"/>
                        </a:spcAft>
                        <a:defRPr sz="1600" b="1">
                          <a:solidFill>
                            <a:schemeClr val="bg1"/>
                          </a:solidFill>
                          <a:latin typeface="Arial" panose="020B0604020202020204" pitchFamily="34" charset="0"/>
                        </a:defRPr>
                      </a:lvl6pPr>
                      <a:lvl7pPr marL="2971800" indent="-228600" eaLnBrk="0" fontAlgn="base" hangingPunct="0">
                        <a:spcBef>
                          <a:spcPct val="20000"/>
                        </a:spcBef>
                        <a:spcAft>
                          <a:spcPct val="0"/>
                        </a:spcAft>
                        <a:defRPr sz="1600" b="1">
                          <a:solidFill>
                            <a:schemeClr val="bg1"/>
                          </a:solidFill>
                          <a:latin typeface="Arial" panose="020B0604020202020204" pitchFamily="34" charset="0"/>
                        </a:defRPr>
                      </a:lvl7pPr>
                      <a:lvl8pPr marL="3429000" indent="-228600" eaLnBrk="0" fontAlgn="base" hangingPunct="0">
                        <a:spcBef>
                          <a:spcPct val="20000"/>
                        </a:spcBef>
                        <a:spcAft>
                          <a:spcPct val="0"/>
                        </a:spcAft>
                        <a:defRPr sz="1600" b="1">
                          <a:solidFill>
                            <a:schemeClr val="bg1"/>
                          </a:solidFill>
                          <a:latin typeface="Arial" panose="020B0604020202020204" pitchFamily="34" charset="0"/>
                        </a:defRPr>
                      </a:lvl8pPr>
                      <a:lvl9pPr marL="3886200" indent="-228600" eaLnBrk="0" fontAlgn="base" hangingPunct="0">
                        <a:spcBef>
                          <a:spcPct val="20000"/>
                        </a:spcBef>
                        <a:spcAft>
                          <a:spcPct val="0"/>
                        </a:spcAft>
                        <a:defRPr sz="1600" b="1">
                          <a:solidFill>
                            <a:schemeClr val="bg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Step 1: Prepare patient</a:t>
                      </a:r>
                    </a:p>
                  </a:txBody>
                  <a:tcPr marL="68580" marR="68580" marT="34292" marB="3429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lvl1pPr>
                        <a:spcBef>
                          <a:spcPct val="20000"/>
                        </a:spcBef>
                        <a:defRPr sz="2400" b="1">
                          <a:solidFill>
                            <a:schemeClr val="bg1"/>
                          </a:solidFill>
                          <a:latin typeface="Arial" panose="020B0604020202020204" pitchFamily="34" charset="0"/>
                        </a:defRPr>
                      </a:lvl1pPr>
                      <a:lvl2pPr marL="742950" indent="-285750">
                        <a:spcBef>
                          <a:spcPct val="20000"/>
                        </a:spcBef>
                        <a:defRPr sz="2000" b="1">
                          <a:solidFill>
                            <a:schemeClr val="bg1"/>
                          </a:solidFill>
                          <a:latin typeface="Arial" panose="020B0604020202020204" pitchFamily="34" charset="0"/>
                        </a:defRPr>
                      </a:lvl2pPr>
                      <a:lvl3pPr marL="1143000" indent="-228600">
                        <a:spcBef>
                          <a:spcPct val="20000"/>
                        </a:spcBef>
                        <a:defRPr b="1">
                          <a:solidFill>
                            <a:schemeClr val="bg1"/>
                          </a:solidFill>
                          <a:latin typeface="Arial" panose="020B0604020202020204" pitchFamily="34" charset="0"/>
                        </a:defRPr>
                      </a:lvl3pPr>
                      <a:lvl4pPr marL="1600200" indent="-228600">
                        <a:spcBef>
                          <a:spcPct val="20000"/>
                        </a:spcBef>
                        <a:defRPr sz="1600" b="1">
                          <a:solidFill>
                            <a:schemeClr val="bg1"/>
                          </a:solidFill>
                          <a:latin typeface="Arial" panose="020B0604020202020204" pitchFamily="34" charset="0"/>
                        </a:defRPr>
                      </a:lvl4pPr>
                      <a:lvl5pPr marL="2057400" indent="-228600">
                        <a:spcBef>
                          <a:spcPct val="20000"/>
                        </a:spcBef>
                        <a:defRPr sz="1600" b="1">
                          <a:solidFill>
                            <a:schemeClr val="bg1"/>
                          </a:solidFill>
                          <a:latin typeface="Arial" panose="020B0604020202020204" pitchFamily="34" charset="0"/>
                        </a:defRPr>
                      </a:lvl5pPr>
                      <a:lvl6pPr marL="2514600" indent="-228600" eaLnBrk="0" fontAlgn="base" hangingPunct="0">
                        <a:spcBef>
                          <a:spcPct val="20000"/>
                        </a:spcBef>
                        <a:spcAft>
                          <a:spcPct val="0"/>
                        </a:spcAft>
                        <a:defRPr sz="1600" b="1">
                          <a:solidFill>
                            <a:schemeClr val="bg1"/>
                          </a:solidFill>
                          <a:latin typeface="Arial" panose="020B0604020202020204" pitchFamily="34" charset="0"/>
                        </a:defRPr>
                      </a:lvl6pPr>
                      <a:lvl7pPr marL="2971800" indent="-228600" eaLnBrk="0" fontAlgn="base" hangingPunct="0">
                        <a:spcBef>
                          <a:spcPct val="20000"/>
                        </a:spcBef>
                        <a:spcAft>
                          <a:spcPct val="0"/>
                        </a:spcAft>
                        <a:defRPr sz="1600" b="1">
                          <a:solidFill>
                            <a:schemeClr val="bg1"/>
                          </a:solidFill>
                          <a:latin typeface="Arial" panose="020B0604020202020204" pitchFamily="34" charset="0"/>
                        </a:defRPr>
                      </a:lvl7pPr>
                      <a:lvl8pPr marL="3429000" indent="-228600" eaLnBrk="0" fontAlgn="base" hangingPunct="0">
                        <a:spcBef>
                          <a:spcPct val="20000"/>
                        </a:spcBef>
                        <a:spcAft>
                          <a:spcPct val="0"/>
                        </a:spcAft>
                        <a:defRPr sz="1600" b="1">
                          <a:solidFill>
                            <a:schemeClr val="bg1"/>
                          </a:solidFill>
                          <a:latin typeface="Arial" panose="020B0604020202020204" pitchFamily="34" charset="0"/>
                        </a:defRPr>
                      </a:lvl8pPr>
                      <a:lvl9pPr marL="3886200" indent="-228600" eaLnBrk="0" fontAlgn="base" hangingPunct="0">
                        <a:spcBef>
                          <a:spcPct val="20000"/>
                        </a:spcBef>
                        <a:spcAft>
                          <a:spcPct val="0"/>
                        </a:spcAft>
                        <a:defRPr sz="1600" b="1">
                          <a:solidFill>
                            <a:schemeClr val="bg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-Have patient relax, sitting in a chair (feet on floor, back supported) for &gt;5 min.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-Avoid caffeine, exercise, and smoking for ≥ 30 min before measurement.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-Ensure bladder emptied.</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-No talking during rest period or measurement.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-Remove clothing covering location of cuff placement.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-Measurements while patient sitting/lying on exam table do not fulfill criteria. </a:t>
                      </a:r>
                    </a:p>
                  </a:txBody>
                  <a:tcPr marL="68580" marR="68580" marT="34292" marB="3429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296701767"/>
                  </a:ext>
                </a:extLst>
              </a:tr>
              <a:tr h="1181100">
                <a:tc>
                  <a:txBody>
                    <a:bodyPr/>
                    <a:lstStyle>
                      <a:lvl1pPr>
                        <a:spcBef>
                          <a:spcPct val="20000"/>
                        </a:spcBef>
                        <a:defRPr sz="2400" b="1">
                          <a:solidFill>
                            <a:schemeClr val="bg1"/>
                          </a:solidFill>
                          <a:latin typeface="Arial" panose="020B0604020202020204" pitchFamily="34" charset="0"/>
                        </a:defRPr>
                      </a:lvl1pPr>
                      <a:lvl2pPr marL="742950" indent="-285750">
                        <a:spcBef>
                          <a:spcPct val="20000"/>
                        </a:spcBef>
                        <a:defRPr sz="2000" b="1">
                          <a:solidFill>
                            <a:schemeClr val="bg1"/>
                          </a:solidFill>
                          <a:latin typeface="Arial" panose="020B0604020202020204" pitchFamily="34" charset="0"/>
                        </a:defRPr>
                      </a:lvl2pPr>
                      <a:lvl3pPr marL="1143000" indent="-228600">
                        <a:spcBef>
                          <a:spcPct val="20000"/>
                        </a:spcBef>
                        <a:defRPr b="1">
                          <a:solidFill>
                            <a:schemeClr val="bg1"/>
                          </a:solidFill>
                          <a:latin typeface="Arial" panose="020B0604020202020204" pitchFamily="34" charset="0"/>
                        </a:defRPr>
                      </a:lvl3pPr>
                      <a:lvl4pPr marL="1600200" indent="-228600">
                        <a:spcBef>
                          <a:spcPct val="20000"/>
                        </a:spcBef>
                        <a:defRPr sz="1600" b="1">
                          <a:solidFill>
                            <a:schemeClr val="bg1"/>
                          </a:solidFill>
                          <a:latin typeface="Arial" panose="020B0604020202020204" pitchFamily="34" charset="0"/>
                        </a:defRPr>
                      </a:lvl4pPr>
                      <a:lvl5pPr marL="2057400" indent="-228600">
                        <a:spcBef>
                          <a:spcPct val="20000"/>
                        </a:spcBef>
                        <a:defRPr sz="1600" b="1">
                          <a:solidFill>
                            <a:schemeClr val="bg1"/>
                          </a:solidFill>
                          <a:latin typeface="Arial" panose="020B0604020202020204" pitchFamily="34" charset="0"/>
                        </a:defRPr>
                      </a:lvl5pPr>
                      <a:lvl6pPr marL="2514600" indent="-228600" eaLnBrk="0" fontAlgn="base" hangingPunct="0">
                        <a:spcBef>
                          <a:spcPct val="20000"/>
                        </a:spcBef>
                        <a:spcAft>
                          <a:spcPct val="0"/>
                        </a:spcAft>
                        <a:defRPr sz="1600" b="1">
                          <a:solidFill>
                            <a:schemeClr val="bg1"/>
                          </a:solidFill>
                          <a:latin typeface="Arial" panose="020B0604020202020204" pitchFamily="34" charset="0"/>
                        </a:defRPr>
                      </a:lvl6pPr>
                      <a:lvl7pPr marL="2971800" indent="-228600" eaLnBrk="0" fontAlgn="base" hangingPunct="0">
                        <a:spcBef>
                          <a:spcPct val="20000"/>
                        </a:spcBef>
                        <a:spcAft>
                          <a:spcPct val="0"/>
                        </a:spcAft>
                        <a:defRPr sz="1600" b="1">
                          <a:solidFill>
                            <a:schemeClr val="bg1"/>
                          </a:solidFill>
                          <a:latin typeface="Arial" panose="020B0604020202020204" pitchFamily="34" charset="0"/>
                        </a:defRPr>
                      </a:lvl7pPr>
                      <a:lvl8pPr marL="3429000" indent="-228600" eaLnBrk="0" fontAlgn="base" hangingPunct="0">
                        <a:spcBef>
                          <a:spcPct val="20000"/>
                        </a:spcBef>
                        <a:spcAft>
                          <a:spcPct val="0"/>
                        </a:spcAft>
                        <a:defRPr sz="1600" b="1">
                          <a:solidFill>
                            <a:schemeClr val="bg1"/>
                          </a:solidFill>
                          <a:latin typeface="Arial" panose="020B0604020202020204" pitchFamily="34" charset="0"/>
                        </a:defRPr>
                      </a:lvl8pPr>
                      <a:lvl9pPr marL="3886200" indent="-228600" eaLnBrk="0" fontAlgn="base" hangingPunct="0">
                        <a:spcBef>
                          <a:spcPct val="20000"/>
                        </a:spcBef>
                        <a:spcAft>
                          <a:spcPct val="0"/>
                        </a:spcAft>
                        <a:defRPr sz="1600" b="1">
                          <a:solidFill>
                            <a:schemeClr val="bg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Step 2: Use proper technique</a:t>
                      </a:r>
                    </a:p>
                  </a:txBody>
                  <a:tcPr marL="68580" marR="68580" marT="34292" marB="3429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2FFF0"/>
                    </a:solidFill>
                  </a:tcPr>
                </a:tc>
                <a:tc>
                  <a:txBody>
                    <a:bodyPr/>
                    <a:lstStyle>
                      <a:lvl1pPr>
                        <a:spcBef>
                          <a:spcPct val="20000"/>
                        </a:spcBef>
                        <a:defRPr sz="2400" b="1">
                          <a:solidFill>
                            <a:schemeClr val="bg1"/>
                          </a:solidFill>
                          <a:latin typeface="Arial" panose="020B0604020202020204" pitchFamily="34" charset="0"/>
                        </a:defRPr>
                      </a:lvl1pPr>
                      <a:lvl2pPr marL="742950" indent="-285750">
                        <a:spcBef>
                          <a:spcPct val="20000"/>
                        </a:spcBef>
                        <a:defRPr sz="2000" b="1">
                          <a:solidFill>
                            <a:schemeClr val="bg1"/>
                          </a:solidFill>
                          <a:latin typeface="Arial" panose="020B0604020202020204" pitchFamily="34" charset="0"/>
                        </a:defRPr>
                      </a:lvl2pPr>
                      <a:lvl3pPr marL="1143000" indent="-228600">
                        <a:spcBef>
                          <a:spcPct val="20000"/>
                        </a:spcBef>
                        <a:defRPr b="1">
                          <a:solidFill>
                            <a:schemeClr val="bg1"/>
                          </a:solidFill>
                          <a:latin typeface="Arial" panose="020B0604020202020204" pitchFamily="34" charset="0"/>
                        </a:defRPr>
                      </a:lvl3pPr>
                      <a:lvl4pPr marL="1600200" indent="-228600">
                        <a:spcBef>
                          <a:spcPct val="20000"/>
                        </a:spcBef>
                        <a:defRPr sz="1600" b="1">
                          <a:solidFill>
                            <a:schemeClr val="bg1"/>
                          </a:solidFill>
                          <a:latin typeface="Arial" panose="020B0604020202020204" pitchFamily="34" charset="0"/>
                        </a:defRPr>
                      </a:lvl4pPr>
                      <a:lvl5pPr marL="2057400" indent="-228600">
                        <a:spcBef>
                          <a:spcPct val="20000"/>
                        </a:spcBef>
                        <a:defRPr sz="1600" b="1">
                          <a:solidFill>
                            <a:schemeClr val="bg1"/>
                          </a:solidFill>
                          <a:latin typeface="Arial" panose="020B0604020202020204" pitchFamily="34" charset="0"/>
                        </a:defRPr>
                      </a:lvl5pPr>
                      <a:lvl6pPr marL="2514600" indent="-228600" eaLnBrk="0" fontAlgn="base" hangingPunct="0">
                        <a:spcBef>
                          <a:spcPct val="20000"/>
                        </a:spcBef>
                        <a:spcAft>
                          <a:spcPct val="0"/>
                        </a:spcAft>
                        <a:defRPr sz="1600" b="1">
                          <a:solidFill>
                            <a:schemeClr val="bg1"/>
                          </a:solidFill>
                          <a:latin typeface="Arial" panose="020B0604020202020204" pitchFamily="34" charset="0"/>
                        </a:defRPr>
                      </a:lvl6pPr>
                      <a:lvl7pPr marL="2971800" indent="-228600" eaLnBrk="0" fontAlgn="base" hangingPunct="0">
                        <a:spcBef>
                          <a:spcPct val="20000"/>
                        </a:spcBef>
                        <a:spcAft>
                          <a:spcPct val="0"/>
                        </a:spcAft>
                        <a:defRPr sz="1600" b="1">
                          <a:solidFill>
                            <a:schemeClr val="bg1"/>
                          </a:solidFill>
                          <a:latin typeface="Arial" panose="020B0604020202020204" pitchFamily="34" charset="0"/>
                        </a:defRPr>
                      </a:lvl7pPr>
                      <a:lvl8pPr marL="3429000" indent="-228600" eaLnBrk="0" fontAlgn="base" hangingPunct="0">
                        <a:spcBef>
                          <a:spcPct val="20000"/>
                        </a:spcBef>
                        <a:spcAft>
                          <a:spcPct val="0"/>
                        </a:spcAft>
                        <a:defRPr sz="1600" b="1">
                          <a:solidFill>
                            <a:schemeClr val="bg1"/>
                          </a:solidFill>
                          <a:latin typeface="Arial" panose="020B0604020202020204" pitchFamily="34" charset="0"/>
                        </a:defRPr>
                      </a:lvl8pPr>
                      <a:lvl9pPr marL="3886200" indent="-228600" eaLnBrk="0" fontAlgn="base" hangingPunct="0">
                        <a:spcBef>
                          <a:spcPct val="20000"/>
                        </a:spcBef>
                        <a:spcAft>
                          <a:spcPct val="0"/>
                        </a:spcAft>
                        <a:defRPr sz="1600" b="1">
                          <a:solidFill>
                            <a:schemeClr val="bg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-Use validated BP measurement device that is calibrated periodically.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-Support patient’s arm (e.g., resting on a desk).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-Position middle of cuff on patient’s upper arm at mid-sternum (right atrium).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-Use correct cuff size, such that the bladder encircles 80% of the arm.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-Either stethoscope diaphragm or bell may be used for auscultatory readings. </a:t>
                      </a:r>
                    </a:p>
                  </a:txBody>
                  <a:tcPr marL="68580" marR="68580" marT="34292" marB="3429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2FFF0"/>
                    </a:solidFill>
                  </a:tcPr>
                </a:tc>
                <a:extLst>
                  <a:ext uri="{0D108BD9-81ED-4DB2-BD59-A6C34878D82A}">
                    <a16:rowId xmlns:a16="http://schemas.microsoft.com/office/drawing/2014/main" val="3749957723"/>
                  </a:ext>
                </a:extLst>
              </a:tr>
              <a:tr h="1100138">
                <a:tc>
                  <a:txBody>
                    <a:bodyPr/>
                    <a:lstStyle>
                      <a:lvl1pPr>
                        <a:spcBef>
                          <a:spcPct val="20000"/>
                        </a:spcBef>
                        <a:defRPr sz="2400" b="1">
                          <a:solidFill>
                            <a:schemeClr val="bg1"/>
                          </a:solidFill>
                          <a:latin typeface="Arial" panose="020B0604020202020204" pitchFamily="34" charset="0"/>
                        </a:defRPr>
                      </a:lvl1pPr>
                      <a:lvl2pPr marL="742950" indent="-285750">
                        <a:spcBef>
                          <a:spcPct val="20000"/>
                        </a:spcBef>
                        <a:defRPr sz="2000" b="1">
                          <a:solidFill>
                            <a:schemeClr val="bg1"/>
                          </a:solidFill>
                          <a:latin typeface="Arial" panose="020B0604020202020204" pitchFamily="34" charset="0"/>
                        </a:defRPr>
                      </a:lvl2pPr>
                      <a:lvl3pPr marL="1143000" indent="-228600">
                        <a:spcBef>
                          <a:spcPct val="20000"/>
                        </a:spcBef>
                        <a:defRPr b="1">
                          <a:solidFill>
                            <a:schemeClr val="bg1"/>
                          </a:solidFill>
                          <a:latin typeface="Arial" panose="020B0604020202020204" pitchFamily="34" charset="0"/>
                        </a:defRPr>
                      </a:lvl3pPr>
                      <a:lvl4pPr marL="1600200" indent="-228600">
                        <a:spcBef>
                          <a:spcPct val="20000"/>
                        </a:spcBef>
                        <a:defRPr sz="1600" b="1">
                          <a:solidFill>
                            <a:schemeClr val="bg1"/>
                          </a:solidFill>
                          <a:latin typeface="Arial" panose="020B0604020202020204" pitchFamily="34" charset="0"/>
                        </a:defRPr>
                      </a:lvl4pPr>
                      <a:lvl5pPr marL="2057400" indent="-228600">
                        <a:spcBef>
                          <a:spcPct val="20000"/>
                        </a:spcBef>
                        <a:defRPr sz="1600" b="1">
                          <a:solidFill>
                            <a:schemeClr val="bg1"/>
                          </a:solidFill>
                          <a:latin typeface="Arial" panose="020B0604020202020204" pitchFamily="34" charset="0"/>
                        </a:defRPr>
                      </a:lvl5pPr>
                      <a:lvl6pPr marL="2514600" indent="-228600" eaLnBrk="0" fontAlgn="base" hangingPunct="0">
                        <a:spcBef>
                          <a:spcPct val="20000"/>
                        </a:spcBef>
                        <a:spcAft>
                          <a:spcPct val="0"/>
                        </a:spcAft>
                        <a:defRPr sz="1600" b="1">
                          <a:solidFill>
                            <a:schemeClr val="bg1"/>
                          </a:solidFill>
                          <a:latin typeface="Arial" panose="020B0604020202020204" pitchFamily="34" charset="0"/>
                        </a:defRPr>
                      </a:lvl6pPr>
                      <a:lvl7pPr marL="2971800" indent="-228600" eaLnBrk="0" fontAlgn="base" hangingPunct="0">
                        <a:spcBef>
                          <a:spcPct val="20000"/>
                        </a:spcBef>
                        <a:spcAft>
                          <a:spcPct val="0"/>
                        </a:spcAft>
                        <a:defRPr sz="1600" b="1">
                          <a:solidFill>
                            <a:schemeClr val="bg1"/>
                          </a:solidFill>
                          <a:latin typeface="Arial" panose="020B0604020202020204" pitchFamily="34" charset="0"/>
                        </a:defRPr>
                      </a:lvl7pPr>
                      <a:lvl8pPr marL="3429000" indent="-228600" eaLnBrk="0" fontAlgn="base" hangingPunct="0">
                        <a:spcBef>
                          <a:spcPct val="20000"/>
                        </a:spcBef>
                        <a:spcAft>
                          <a:spcPct val="0"/>
                        </a:spcAft>
                        <a:defRPr sz="1600" b="1">
                          <a:solidFill>
                            <a:schemeClr val="bg1"/>
                          </a:solidFill>
                          <a:latin typeface="Arial" panose="020B0604020202020204" pitchFamily="34" charset="0"/>
                        </a:defRPr>
                      </a:lvl8pPr>
                      <a:lvl9pPr marL="3886200" indent="-228600" eaLnBrk="0" fontAlgn="base" hangingPunct="0">
                        <a:spcBef>
                          <a:spcPct val="20000"/>
                        </a:spcBef>
                        <a:spcAft>
                          <a:spcPct val="0"/>
                        </a:spcAft>
                        <a:defRPr sz="1600" b="1">
                          <a:solidFill>
                            <a:schemeClr val="bg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Step 3: Take proper measurements</a:t>
                      </a:r>
                    </a:p>
                  </a:txBody>
                  <a:tcPr marL="51435" marR="51435"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00"/>
                    </a:solidFill>
                  </a:tcPr>
                </a:tc>
                <a:tc>
                  <a:txBody>
                    <a:bodyPr/>
                    <a:lstStyle>
                      <a:lvl1pPr>
                        <a:spcBef>
                          <a:spcPct val="20000"/>
                        </a:spcBef>
                        <a:defRPr sz="2400" b="1">
                          <a:solidFill>
                            <a:schemeClr val="bg1"/>
                          </a:solidFill>
                          <a:latin typeface="Arial" panose="020B0604020202020204" pitchFamily="34" charset="0"/>
                        </a:defRPr>
                      </a:lvl1pPr>
                      <a:lvl2pPr marL="742950" indent="-285750">
                        <a:spcBef>
                          <a:spcPct val="20000"/>
                        </a:spcBef>
                        <a:defRPr sz="2000" b="1">
                          <a:solidFill>
                            <a:schemeClr val="bg1"/>
                          </a:solidFill>
                          <a:latin typeface="Arial" panose="020B0604020202020204" pitchFamily="34" charset="0"/>
                        </a:defRPr>
                      </a:lvl2pPr>
                      <a:lvl3pPr marL="1143000" indent="-228600">
                        <a:spcBef>
                          <a:spcPct val="20000"/>
                        </a:spcBef>
                        <a:defRPr b="1">
                          <a:solidFill>
                            <a:schemeClr val="bg1"/>
                          </a:solidFill>
                          <a:latin typeface="Arial" panose="020B0604020202020204" pitchFamily="34" charset="0"/>
                        </a:defRPr>
                      </a:lvl3pPr>
                      <a:lvl4pPr marL="1600200" indent="-228600">
                        <a:spcBef>
                          <a:spcPct val="20000"/>
                        </a:spcBef>
                        <a:defRPr sz="1600" b="1">
                          <a:solidFill>
                            <a:schemeClr val="bg1"/>
                          </a:solidFill>
                          <a:latin typeface="Arial" panose="020B0604020202020204" pitchFamily="34" charset="0"/>
                        </a:defRPr>
                      </a:lvl4pPr>
                      <a:lvl5pPr marL="2057400" indent="-228600">
                        <a:spcBef>
                          <a:spcPct val="20000"/>
                        </a:spcBef>
                        <a:defRPr sz="1600" b="1">
                          <a:solidFill>
                            <a:schemeClr val="bg1"/>
                          </a:solidFill>
                          <a:latin typeface="Arial" panose="020B0604020202020204" pitchFamily="34" charset="0"/>
                        </a:defRPr>
                      </a:lvl5pPr>
                      <a:lvl6pPr marL="2514600" indent="-228600" eaLnBrk="0" fontAlgn="base" hangingPunct="0">
                        <a:spcBef>
                          <a:spcPct val="20000"/>
                        </a:spcBef>
                        <a:spcAft>
                          <a:spcPct val="0"/>
                        </a:spcAft>
                        <a:defRPr sz="1600" b="1">
                          <a:solidFill>
                            <a:schemeClr val="bg1"/>
                          </a:solidFill>
                          <a:latin typeface="Arial" panose="020B0604020202020204" pitchFamily="34" charset="0"/>
                        </a:defRPr>
                      </a:lvl6pPr>
                      <a:lvl7pPr marL="2971800" indent="-228600" eaLnBrk="0" fontAlgn="base" hangingPunct="0">
                        <a:spcBef>
                          <a:spcPct val="20000"/>
                        </a:spcBef>
                        <a:spcAft>
                          <a:spcPct val="0"/>
                        </a:spcAft>
                        <a:defRPr sz="1600" b="1">
                          <a:solidFill>
                            <a:schemeClr val="bg1"/>
                          </a:solidFill>
                          <a:latin typeface="Arial" panose="020B0604020202020204" pitchFamily="34" charset="0"/>
                        </a:defRPr>
                      </a:lvl7pPr>
                      <a:lvl8pPr marL="3429000" indent="-228600" eaLnBrk="0" fontAlgn="base" hangingPunct="0">
                        <a:spcBef>
                          <a:spcPct val="20000"/>
                        </a:spcBef>
                        <a:spcAft>
                          <a:spcPct val="0"/>
                        </a:spcAft>
                        <a:defRPr sz="1600" b="1">
                          <a:solidFill>
                            <a:schemeClr val="bg1"/>
                          </a:solidFill>
                          <a:latin typeface="Arial" panose="020B0604020202020204" pitchFamily="34" charset="0"/>
                        </a:defRPr>
                      </a:lvl8pPr>
                      <a:lvl9pPr marL="3886200" indent="-228600" eaLnBrk="0" fontAlgn="base" hangingPunct="0">
                        <a:spcBef>
                          <a:spcPct val="20000"/>
                        </a:spcBef>
                        <a:spcAft>
                          <a:spcPct val="0"/>
                        </a:spcAft>
                        <a:defRPr sz="1600" b="1">
                          <a:solidFill>
                            <a:schemeClr val="bg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-At first visit, record BP in both arms. Subsequently, use arm with </a:t>
                      </a:r>
                      <a:r>
                        <a:rPr kumimoji="0" lang="en-US" altLang="en-US" sz="14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higherBP</a:t>
                      </a:r>
                      <a:r>
                        <a:rPr kumimoji="0" lang="en-US" altLang="en-US" sz="1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p>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-Separate repeated measurements by 1–2 min. </a:t>
                      </a:r>
                    </a:p>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-For auscultatory readings, estimate SBP by palpation and inflate cuff 20–30 mm Hg above. Deflate 2 mm Hg per second and listen for Korotkoff sounds. </a:t>
                      </a:r>
                    </a:p>
                  </a:txBody>
                  <a:tcPr marL="51435" marR="51435"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00"/>
                    </a:solidFill>
                  </a:tcPr>
                </a:tc>
                <a:extLst>
                  <a:ext uri="{0D108BD9-81ED-4DB2-BD59-A6C34878D82A}">
                    <a16:rowId xmlns:a16="http://schemas.microsoft.com/office/drawing/2014/main" val="688672639"/>
                  </a:ext>
                </a:extLst>
              </a:tr>
              <a:tr h="625475">
                <a:tc>
                  <a:txBody>
                    <a:bodyPr/>
                    <a:lstStyle>
                      <a:lvl1pPr>
                        <a:spcBef>
                          <a:spcPct val="20000"/>
                        </a:spcBef>
                        <a:defRPr sz="2400" b="1">
                          <a:solidFill>
                            <a:schemeClr val="bg1"/>
                          </a:solidFill>
                          <a:latin typeface="Arial" panose="020B0604020202020204" pitchFamily="34" charset="0"/>
                        </a:defRPr>
                      </a:lvl1pPr>
                      <a:lvl2pPr marL="742950" indent="-285750">
                        <a:spcBef>
                          <a:spcPct val="20000"/>
                        </a:spcBef>
                        <a:defRPr sz="2000" b="1">
                          <a:solidFill>
                            <a:schemeClr val="bg1"/>
                          </a:solidFill>
                          <a:latin typeface="Arial" panose="020B0604020202020204" pitchFamily="34" charset="0"/>
                        </a:defRPr>
                      </a:lvl2pPr>
                      <a:lvl3pPr marL="1143000" indent="-228600">
                        <a:spcBef>
                          <a:spcPct val="20000"/>
                        </a:spcBef>
                        <a:defRPr b="1">
                          <a:solidFill>
                            <a:schemeClr val="bg1"/>
                          </a:solidFill>
                          <a:latin typeface="Arial" panose="020B0604020202020204" pitchFamily="34" charset="0"/>
                        </a:defRPr>
                      </a:lvl3pPr>
                      <a:lvl4pPr marL="1600200" indent="-228600">
                        <a:spcBef>
                          <a:spcPct val="20000"/>
                        </a:spcBef>
                        <a:defRPr sz="1600" b="1">
                          <a:solidFill>
                            <a:schemeClr val="bg1"/>
                          </a:solidFill>
                          <a:latin typeface="Arial" panose="020B0604020202020204" pitchFamily="34" charset="0"/>
                        </a:defRPr>
                      </a:lvl4pPr>
                      <a:lvl5pPr marL="2057400" indent="-228600">
                        <a:spcBef>
                          <a:spcPct val="20000"/>
                        </a:spcBef>
                        <a:defRPr sz="1600" b="1">
                          <a:solidFill>
                            <a:schemeClr val="bg1"/>
                          </a:solidFill>
                          <a:latin typeface="Arial" panose="020B0604020202020204" pitchFamily="34" charset="0"/>
                        </a:defRPr>
                      </a:lvl5pPr>
                      <a:lvl6pPr marL="2514600" indent="-228600" eaLnBrk="0" fontAlgn="base" hangingPunct="0">
                        <a:spcBef>
                          <a:spcPct val="20000"/>
                        </a:spcBef>
                        <a:spcAft>
                          <a:spcPct val="0"/>
                        </a:spcAft>
                        <a:defRPr sz="1600" b="1">
                          <a:solidFill>
                            <a:schemeClr val="bg1"/>
                          </a:solidFill>
                          <a:latin typeface="Arial" panose="020B0604020202020204" pitchFamily="34" charset="0"/>
                        </a:defRPr>
                      </a:lvl6pPr>
                      <a:lvl7pPr marL="2971800" indent="-228600" eaLnBrk="0" fontAlgn="base" hangingPunct="0">
                        <a:spcBef>
                          <a:spcPct val="20000"/>
                        </a:spcBef>
                        <a:spcAft>
                          <a:spcPct val="0"/>
                        </a:spcAft>
                        <a:defRPr sz="1600" b="1">
                          <a:solidFill>
                            <a:schemeClr val="bg1"/>
                          </a:solidFill>
                          <a:latin typeface="Arial" panose="020B0604020202020204" pitchFamily="34" charset="0"/>
                        </a:defRPr>
                      </a:lvl7pPr>
                      <a:lvl8pPr marL="3429000" indent="-228600" eaLnBrk="0" fontAlgn="base" hangingPunct="0">
                        <a:spcBef>
                          <a:spcPct val="20000"/>
                        </a:spcBef>
                        <a:spcAft>
                          <a:spcPct val="0"/>
                        </a:spcAft>
                        <a:defRPr sz="1600" b="1">
                          <a:solidFill>
                            <a:schemeClr val="bg1"/>
                          </a:solidFill>
                          <a:latin typeface="Arial" panose="020B0604020202020204" pitchFamily="34" charset="0"/>
                        </a:defRPr>
                      </a:lvl8pPr>
                      <a:lvl9pPr marL="3886200" indent="-228600" eaLnBrk="0" fontAlgn="base" hangingPunct="0">
                        <a:spcBef>
                          <a:spcPct val="20000"/>
                        </a:spcBef>
                        <a:spcAft>
                          <a:spcPct val="0"/>
                        </a:spcAft>
                        <a:defRPr sz="1600" b="1">
                          <a:solidFill>
                            <a:schemeClr val="bg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Step 4: Document BP readings</a:t>
                      </a:r>
                    </a:p>
                  </a:txBody>
                  <a:tcPr marL="51435" marR="51435"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F9F4"/>
                    </a:solidFill>
                  </a:tcPr>
                </a:tc>
                <a:tc>
                  <a:txBody>
                    <a:bodyPr/>
                    <a:lstStyle>
                      <a:lvl1pPr>
                        <a:spcBef>
                          <a:spcPct val="20000"/>
                        </a:spcBef>
                        <a:defRPr sz="2400" b="1">
                          <a:solidFill>
                            <a:schemeClr val="bg1"/>
                          </a:solidFill>
                          <a:latin typeface="Arial" panose="020B0604020202020204" pitchFamily="34" charset="0"/>
                        </a:defRPr>
                      </a:lvl1pPr>
                      <a:lvl2pPr marL="742950" indent="-285750">
                        <a:spcBef>
                          <a:spcPct val="20000"/>
                        </a:spcBef>
                        <a:defRPr sz="2000" b="1">
                          <a:solidFill>
                            <a:schemeClr val="bg1"/>
                          </a:solidFill>
                          <a:latin typeface="Arial" panose="020B0604020202020204" pitchFamily="34" charset="0"/>
                        </a:defRPr>
                      </a:lvl2pPr>
                      <a:lvl3pPr marL="1143000" indent="-228600">
                        <a:spcBef>
                          <a:spcPct val="20000"/>
                        </a:spcBef>
                        <a:defRPr b="1">
                          <a:solidFill>
                            <a:schemeClr val="bg1"/>
                          </a:solidFill>
                          <a:latin typeface="Arial" panose="020B0604020202020204" pitchFamily="34" charset="0"/>
                        </a:defRPr>
                      </a:lvl3pPr>
                      <a:lvl4pPr marL="1600200" indent="-228600">
                        <a:spcBef>
                          <a:spcPct val="20000"/>
                        </a:spcBef>
                        <a:defRPr sz="1600" b="1">
                          <a:solidFill>
                            <a:schemeClr val="bg1"/>
                          </a:solidFill>
                          <a:latin typeface="Arial" panose="020B0604020202020204" pitchFamily="34" charset="0"/>
                        </a:defRPr>
                      </a:lvl4pPr>
                      <a:lvl5pPr marL="2057400" indent="-228600">
                        <a:spcBef>
                          <a:spcPct val="20000"/>
                        </a:spcBef>
                        <a:defRPr sz="1600" b="1">
                          <a:solidFill>
                            <a:schemeClr val="bg1"/>
                          </a:solidFill>
                          <a:latin typeface="Arial" panose="020B0604020202020204" pitchFamily="34" charset="0"/>
                        </a:defRPr>
                      </a:lvl5pPr>
                      <a:lvl6pPr marL="2514600" indent="-228600" eaLnBrk="0" fontAlgn="base" hangingPunct="0">
                        <a:spcBef>
                          <a:spcPct val="20000"/>
                        </a:spcBef>
                        <a:spcAft>
                          <a:spcPct val="0"/>
                        </a:spcAft>
                        <a:defRPr sz="1600" b="1">
                          <a:solidFill>
                            <a:schemeClr val="bg1"/>
                          </a:solidFill>
                          <a:latin typeface="Arial" panose="020B0604020202020204" pitchFamily="34" charset="0"/>
                        </a:defRPr>
                      </a:lvl6pPr>
                      <a:lvl7pPr marL="2971800" indent="-228600" eaLnBrk="0" fontAlgn="base" hangingPunct="0">
                        <a:spcBef>
                          <a:spcPct val="20000"/>
                        </a:spcBef>
                        <a:spcAft>
                          <a:spcPct val="0"/>
                        </a:spcAft>
                        <a:defRPr sz="1600" b="1">
                          <a:solidFill>
                            <a:schemeClr val="bg1"/>
                          </a:solidFill>
                          <a:latin typeface="Arial" panose="020B0604020202020204" pitchFamily="34" charset="0"/>
                        </a:defRPr>
                      </a:lvl7pPr>
                      <a:lvl8pPr marL="3429000" indent="-228600" eaLnBrk="0" fontAlgn="base" hangingPunct="0">
                        <a:spcBef>
                          <a:spcPct val="20000"/>
                        </a:spcBef>
                        <a:spcAft>
                          <a:spcPct val="0"/>
                        </a:spcAft>
                        <a:defRPr sz="1600" b="1">
                          <a:solidFill>
                            <a:schemeClr val="bg1"/>
                          </a:solidFill>
                          <a:latin typeface="Arial" panose="020B0604020202020204" pitchFamily="34" charset="0"/>
                        </a:defRPr>
                      </a:lvl8pPr>
                      <a:lvl9pPr marL="3886200" indent="-228600" eaLnBrk="0" fontAlgn="base" hangingPunct="0">
                        <a:spcBef>
                          <a:spcPct val="20000"/>
                        </a:spcBef>
                        <a:spcAft>
                          <a:spcPct val="0"/>
                        </a:spcAft>
                        <a:defRPr sz="1600" b="1">
                          <a:solidFill>
                            <a:schemeClr val="bg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-Note time of most recent BP medication before measurements.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-Record SBP and DBP. </a:t>
                      </a:r>
                    </a:p>
                  </a:txBody>
                  <a:tcPr marL="51435" marR="51435"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F9F4"/>
                    </a:solidFill>
                  </a:tcPr>
                </a:tc>
                <a:extLst>
                  <a:ext uri="{0D108BD9-81ED-4DB2-BD59-A6C34878D82A}">
                    <a16:rowId xmlns:a16="http://schemas.microsoft.com/office/drawing/2014/main" val="980064066"/>
                  </a:ext>
                </a:extLst>
              </a:tr>
              <a:tr h="433388">
                <a:tc>
                  <a:txBody>
                    <a:bodyPr/>
                    <a:lstStyle>
                      <a:lvl1pPr>
                        <a:spcBef>
                          <a:spcPct val="20000"/>
                        </a:spcBef>
                        <a:defRPr sz="2400" b="1">
                          <a:solidFill>
                            <a:schemeClr val="bg1"/>
                          </a:solidFill>
                          <a:latin typeface="Arial" panose="020B0604020202020204" pitchFamily="34" charset="0"/>
                        </a:defRPr>
                      </a:lvl1pPr>
                      <a:lvl2pPr marL="742950" indent="-285750">
                        <a:spcBef>
                          <a:spcPct val="20000"/>
                        </a:spcBef>
                        <a:defRPr sz="2000" b="1">
                          <a:solidFill>
                            <a:schemeClr val="bg1"/>
                          </a:solidFill>
                          <a:latin typeface="Arial" panose="020B0604020202020204" pitchFamily="34" charset="0"/>
                        </a:defRPr>
                      </a:lvl2pPr>
                      <a:lvl3pPr marL="1143000" indent="-228600">
                        <a:spcBef>
                          <a:spcPct val="20000"/>
                        </a:spcBef>
                        <a:defRPr b="1">
                          <a:solidFill>
                            <a:schemeClr val="bg1"/>
                          </a:solidFill>
                          <a:latin typeface="Arial" panose="020B0604020202020204" pitchFamily="34" charset="0"/>
                        </a:defRPr>
                      </a:lvl3pPr>
                      <a:lvl4pPr marL="1600200" indent="-228600">
                        <a:spcBef>
                          <a:spcPct val="20000"/>
                        </a:spcBef>
                        <a:defRPr sz="1600" b="1">
                          <a:solidFill>
                            <a:schemeClr val="bg1"/>
                          </a:solidFill>
                          <a:latin typeface="Arial" panose="020B0604020202020204" pitchFamily="34" charset="0"/>
                        </a:defRPr>
                      </a:lvl4pPr>
                      <a:lvl5pPr marL="2057400" indent="-228600">
                        <a:spcBef>
                          <a:spcPct val="20000"/>
                        </a:spcBef>
                        <a:defRPr sz="1600" b="1">
                          <a:solidFill>
                            <a:schemeClr val="bg1"/>
                          </a:solidFill>
                          <a:latin typeface="Arial" panose="020B0604020202020204" pitchFamily="34" charset="0"/>
                        </a:defRPr>
                      </a:lvl5pPr>
                      <a:lvl6pPr marL="2514600" indent="-228600" eaLnBrk="0" fontAlgn="base" hangingPunct="0">
                        <a:spcBef>
                          <a:spcPct val="20000"/>
                        </a:spcBef>
                        <a:spcAft>
                          <a:spcPct val="0"/>
                        </a:spcAft>
                        <a:defRPr sz="1600" b="1">
                          <a:solidFill>
                            <a:schemeClr val="bg1"/>
                          </a:solidFill>
                          <a:latin typeface="Arial" panose="020B0604020202020204" pitchFamily="34" charset="0"/>
                        </a:defRPr>
                      </a:lvl6pPr>
                      <a:lvl7pPr marL="2971800" indent="-228600" eaLnBrk="0" fontAlgn="base" hangingPunct="0">
                        <a:spcBef>
                          <a:spcPct val="20000"/>
                        </a:spcBef>
                        <a:spcAft>
                          <a:spcPct val="0"/>
                        </a:spcAft>
                        <a:defRPr sz="1600" b="1">
                          <a:solidFill>
                            <a:schemeClr val="bg1"/>
                          </a:solidFill>
                          <a:latin typeface="Arial" panose="020B0604020202020204" pitchFamily="34" charset="0"/>
                        </a:defRPr>
                      </a:lvl7pPr>
                      <a:lvl8pPr marL="3429000" indent="-228600" eaLnBrk="0" fontAlgn="base" hangingPunct="0">
                        <a:spcBef>
                          <a:spcPct val="20000"/>
                        </a:spcBef>
                        <a:spcAft>
                          <a:spcPct val="0"/>
                        </a:spcAft>
                        <a:defRPr sz="1600" b="1">
                          <a:solidFill>
                            <a:schemeClr val="bg1"/>
                          </a:solidFill>
                          <a:latin typeface="Arial" panose="020B0604020202020204" pitchFamily="34" charset="0"/>
                        </a:defRPr>
                      </a:lvl8pPr>
                      <a:lvl9pPr marL="3886200" indent="-228600" eaLnBrk="0" fontAlgn="base" hangingPunct="0">
                        <a:spcBef>
                          <a:spcPct val="20000"/>
                        </a:spcBef>
                        <a:spcAft>
                          <a:spcPct val="0"/>
                        </a:spcAft>
                        <a:defRPr sz="1600" b="1">
                          <a:solidFill>
                            <a:schemeClr val="bg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Step 5: Average readings	</a:t>
                      </a:r>
                    </a:p>
                  </a:txBody>
                  <a:tcPr marL="51435" marR="51435"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2D2F4"/>
                    </a:solidFill>
                  </a:tcPr>
                </a:tc>
                <a:tc>
                  <a:txBody>
                    <a:bodyPr/>
                    <a:lstStyle>
                      <a:lvl1pPr>
                        <a:spcBef>
                          <a:spcPct val="20000"/>
                        </a:spcBef>
                        <a:defRPr sz="2400" b="1">
                          <a:solidFill>
                            <a:schemeClr val="bg1"/>
                          </a:solidFill>
                          <a:latin typeface="Arial" panose="020B0604020202020204" pitchFamily="34" charset="0"/>
                        </a:defRPr>
                      </a:lvl1pPr>
                      <a:lvl2pPr marL="742950" indent="-285750">
                        <a:spcBef>
                          <a:spcPct val="20000"/>
                        </a:spcBef>
                        <a:defRPr sz="2000" b="1">
                          <a:solidFill>
                            <a:schemeClr val="bg1"/>
                          </a:solidFill>
                          <a:latin typeface="Arial" panose="020B0604020202020204" pitchFamily="34" charset="0"/>
                        </a:defRPr>
                      </a:lvl2pPr>
                      <a:lvl3pPr marL="1143000" indent="-228600">
                        <a:spcBef>
                          <a:spcPct val="20000"/>
                        </a:spcBef>
                        <a:defRPr b="1">
                          <a:solidFill>
                            <a:schemeClr val="bg1"/>
                          </a:solidFill>
                          <a:latin typeface="Arial" panose="020B0604020202020204" pitchFamily="34" charset="0"/>
                        </a:defRPr>
                      </a:lvl3pPr>
                      <a:lvl4pPr marL="1600200" indent="-228600">
                        <a:spcBef>
                          <a:spcPct val="20000"/>
                        </a:spcBef>
                        <a:defRPr sz="1600" b="1">
                          <a:solidFill>
                            <a:schemeClr val="bg1"/>
                          </a:solidFill>
                          <a:latin typeface="Arial" panose="020B0604020202020204" pitchFamily="34" charset="0"/>
                        </a:defRPr>
                      </a:lvl4pPr>
                      <a:lvl5pPr marL="2057400" indent="-228600">
                        <a:spcBef>
                          <a:spcPct val="20000"/>
                        </a:spcBef>
                        <a:defRPr sz="1600" b="1">
                          <a:solidFill>
                            <a:schemeClr val="bg1"/>
                          </a:solidFill>
                          <a:latin typeface="Arial" panose="020B0604020202020204" pitchFamily="34" charset="0"/>
                        </a:defRPr>
                      </a:lvl5pPr>
                      <a:lvl6pPr marL="2514600" indent="-228600" eaLnBrk="0" fontAlgn="base" hangingPunct="0">
                        <a:spcBef>
                          <a:spcPct val="20000"/>
                        </a:spcBef>
                        <a:spcAft>
                          <a:spcPct val="0"/>
                        </a:spcAft>
                        <a:defRPr sz="1600" b="1">
                          <a:solidFill>
                            <a:schemeClr val="bg1"/>
                          </a:solidFill>
                          <a:latin typeface="Arial" panose="020B0604020202020204" pitchFamily="34" charset="0"/>
                        </a:defRPr>
                      </a:lvl6pPr>
                      <a:lvl7pPr marL="2971800" indent="-228600" eaLnBrk="0" fontAlgn="base" hangingPunct="0">
                        <a:spcBef>
                          <a:spcPct val="20000"/>
                        </a:spcBef>
                        <a:spcAft>
                          <a:spcPct val="0"/>
                        </a:spcAft>
                        <a:defRPr sz="1600" b="1">
                          <a:solidFill>
                            <a:schemeClr val="bg1"/>
                          </a:solidFill>
                          <a:latin typeface="Arial" panose="020B0604020202020204" pitchFamily="34" charset="0"/>
                        </a:defRPr>
                      </a:lvl7pPr>
                      <a:lvl8pPr marL="3429000" indent="-228600" eaLnBrk="0" fontAlgn="base" hangingPunct="0">
                        <a:spcBef>
                          <a:spcPct val="20000"/>
                        </a:spcBef>
                        <a:spcAft>
                          <a:spcPct val="0"/>
                        </a:spcAft>
                        <a:defRPr sz="1600" b="1">
                          <a:solidFill>
                            <a:schemeClr val="bg1"/>
                          </a:solidFill>
                          <a:latin typeface="Arial" panose="020B0604020202020204" pitchFamily="34" charset="0"/>
                        </a:defRPr>
                      </a:lvl8pPr>
                      <a:lvl9pPr marL="3886200" indent="-228600" eaLnBrk="0" fontAlgn="base" hangingPunct="0">
                        <a:spcBef>
                          <a:spcPct val="20000"/>
                        </a:spcBef>
                        <a:spcAft>
                          <a:spcPct val="0"/>
                        </a:spcAft>
                        <a:defRPr sz="1600" b="1">
                          <a:solidFill>
                            <a:schemeClr val="bg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-Use average of ≥2 readings obtained on ≥2 occasions to estimate level of BP. </a:t>
                      </a:r>
                    </a:p>
                  </a:txBody>
                  <a:tcPr marL="51435" marR="51435"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2D2F4"/>
                    </a:solidFill>
                  </a:tcPr>
                </a:tc>
                <a:extLst>
                  <a:ext uri="{0D108BD9-81ED-4DB2-BD59-A6C34878D82A}">
                    <a16:rowId xmlns:a16="http://schemas.microsoft.com/office/drawing/2014/main" val="627104675"/>
                  </a:ext>
                </a:extLst>
              </a:tr>
              <a:tr h="476250">
                <a:tc>
                  <a:txBody>
                    <a:bodyPr/>
                    <a:lstStyle>
                      <a:lvl1pPr>
                        <a:spcBef>
                          <a:spcPct val="20000"/>
                        </a:spcBef>
                        <a:defRPr sz="2400" b="1">
                          <a:solidFill>
                            <a:schemeClr val="bg1"/>
                          </a:solidFill>
                          <a:latin typeface="Arial" panose="020B0604020202020204" pitchFamily="34" charset="0"/>
                        </a:defRPr>
                      </a:lvl1pPr>
                      <a:lvl2pPr marL="742950" indent="-285750">
                        <a:spcBef>
                          <a:spcPct val="20000"/>
                        </a:spcBef>
                        <a:defRPr sz="2000" b="1">
                          <a:solidFill>
                            <a:schemeClr val="bg1"/>
                          </a:solidFill>
                          <a:latin typeface="Arial" panose="020B0604020202020204" pitchFamily="34" charset="0"/>
                        </a:defRPr>
                      </a:lvl2pPr>
                      <a:lvl3pPr marL="1143000" indent="-228600">
                        <a:spcBef>
                          <a:spcPct val="20000"/>
                        </a:spcBef>
                        <a:defRPr b="1">
                          <a:solidFill>
                            <a:schemeClr val="bg1"/>
                          </a:solidFill>
                          <a:latin typeface="Arial" panose="020B0604020202020204" pitchFamily="34" charset="0"/>
                        </a:defRPr>
                      </a:lvl3pPr>
                      <a:lvl4pPr marL="1600200" indent="-228600">
                        <a:spcBef>
                          <a:spcPct val="20000"/>
                        </a:spcBef>
                        <a:defRPr sz="1600" b="1">
                          <a:solidFill>
                            <a:schemeClr val="bg1"/>
                          </a:solidFill>
                          <a:latin typeface="Arial" panose="020B0604020202020204" pitchFamily="34" charset="0"/>
                        </a:defRPr>
                      </a:lvl4pPr>
                      <a:lvl5pPr marL="2057400" indent="-228600">
                        <a:spcBef>
                          <a:spcPct val="20000"/>
                        </a:spcBef>
                        <a:defRPr sz="1600" b="1">
                          <a:solidFill>
                            <a:schemeClr val="bg1"/>
                          </a:solidFill>
                          <a:latin typeface="Arial" panose="020B0604020202020204" pitchFamily="34" charset="0"/>
                        </a:defRPr>
                      </a:lvl5pPr>
                      <a:lvl6pPr marL="2514600" indent="-228600" eaLnBrk="0" fontAlgn="base" hangingPunct="0">
                        <a:spcBef>
                          <a:spcPct val="20000"/>
                        </a:spcBef>
                        <a:spcAft>
                          <a:spcPct val="0"/>
                        </a:spcAft>
                        <a:defRPr sz="1600" b="1">
                          <a:solidFill>
                            <a:schemeClr val="bg1"/>
                          </a:solidFill>
                          <a:latin typeface="Arial" panose="020B0604020202020204" pitchFamily="34" charset="0"/>
                        </a:defRPr>
                      </a:lvl6pPr>
                      <a:lvl7pPr marL="2971800" indent="-228600" eaLnBrk="0" fontAlgn="base" hangingPunct="0">
                        <a:spcBef>
                          <a:spcPct val="20000"/>
                        </a:spcBef>
                        <a:spcAft>
                          <a:spcPct val="0"/>
                        </a:spcAft>
                        <a:defRPr sz="1600" b="1">
                          <a:solidFill>
                            <a:schemeClr val="bg1"/>
                          </a:solidFill>
                          <a:latin typeface="Arial" panose="020B0604020202020204" pitchFamily="34" charset="0"/>
                        </a:defRPr>
                      </a:lvl7pPr>
                      <a:lvl8pPr marL="3429000" indent="-228600" eaLnBrk="0" fontAlgn="base" hangingPunct="0">
                        <a:spcBef>
                          <a:spcPct val="20000"/>
                        </a:spcBef>
                        <a:spcAft>
                          <a:spcPct val="0"/>
                        </a:spcAft>
                        <a:defRPr sz="1600" b="1">
                          <a:solidFill>
                            <a:schemeClr val="bg1"/>
                          </a:solidFill>
                          <a:latin typeface="Arial" panose="020B0604020202020204" pitchFamily="34" charset="0"/>
                        </a:defRPr>
                      </a:lvl8pPr>
                      <a:lvl9pPr marL="3886200" indent="-228600" eaLnBrk="0" fontAlgn="base" hangingPunct="0">
                        <a:spcBef>
                          <a:spcPct val="20000"/>
                        </a:spcBef>
                        <a:spcAft>
                          <a:spcPct val="0"/>
                        </a:spcAft>
                        <a:defRPr sz="1600" b="1">
                          <a:solidFill>
                            <a:schemeClr val="bg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Step 6: Provide readings to patient</a:t>
                      </a:r>
                    </a:p>
                  </a:txBody>
                  <a:tcPr marL="51435" marR="51435"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400" b="1">
                          <a:solidFill>
                            <a:schemeClr val="bg1"/>
                          </a:solidFill>
                          <a:latin typeface="Arial" panose="020B0604020202020204" pitchFamily="34" charset="0"/>
                        </a:defRPr>
                      </a:lvl1pPr>
                      <a:lvl2pPr marL="742950" indent="-285750">
                        <a:spcBef>
                          <a:spcPct val="20000"/>
                        </a:spcBef>
                        <a:defRPr sz="2000" b="1">
                          <a:solidFill>
                            <a:schemeClr val="bg1"/>
                          </a:solidFill>
                          <a:latin typeface="Arial" panose="020B0604020202020204" pitchFamily="34" charset="0"/>
                        </a:defRPr>
                      </a:lvl2pPr>
                      <a:lvl3pPr marL="1143000" indent="-228600">
                        <a:spcBef>
                          <a:spcPct val="20000"/>
                        </a:spcBef>
                        <a:defRPr b="1">
                          <a:solidFill>
                            <a:schemeClr val="bg1"/>
                          </a:solidFill>
                          <a:latin typeface="Arial" panose="020B0604020202020204" pitchFamily="34" charset="0"/>
                        </a:defRPr>
                      </a:lvl3pPr>
                      <a:lvl4pPr marL="1600200" indent="-228600">
                        <a:spcBef>
                          <a:spcPct val="20000"/>
                        </a:spcBef>
                        <a:defRPr sz="1600" b="1">
                          <a:solidFill>
                            <a:schemeClr val="bg1"/>
                          </a:solidFill>
                          <a:latin typeface="Arial" panose="020B0604020202020204" pitchFamily="34" charset="0"/>
                        </a:defRPr>
                      </a:lvl4pPr>
                      <a:lvl5pPr marL="2057400" indent="-228600">
                        <a:spcBef>
                          <a:spcPct val="20000"/>
                        </a:spcBef>
                        <a:defRPr sz="1600" b="1">
                          <a:solidFill>
                            <a:schemeClr val="bg1"/>
                          </a:solidFill>
                          <a:latin typeface="Arial" panose="020B0604020202020204" pitchFamily="34" charset="0"/>
                        </a:defRPr>
                      </a:lvl5pPr>
                      <a:lvl6pPr marL="2514600" indent="-228600" eaLnBrk="0" fontAlgn="base" hangingPunct="0">
                        <a:spcBef>
                          <a:spcPct val="20000"/>
                        </a:spcBef>
                        <a:spcAft>
                          <a:spcPct val="0"/>
                        </a:spcAft>
                        <a:defRPr sz="1600" b="1">
                          <a:solidFill>
                            <a:schemeClr val="bg1"/>
                          </a:solidFill>
                          <a:latin typeface="Arial" panose="020B0604020202020204" pitchFamily="34" charset="0"/>
                        </a:defRPr>
                      </a:lvl6pPr>
                      <a:lvl7pPr marL="2971800" indent="-228600" eaLnBrk="0" fontAlgn="base" hangingPunct="0">
                        <a:spcBef>
                          <a:spcPct val="20000"/>
                        </a:spcBef>
                        <a:spcAft>
                          <a:spcPct val="0"/>
                        </a:spcAft>
                        <a:defRPr sz="1600" b="1">
                          <a:solidFill>
                            <a:schemeClr val="bg1"/>
                          </a:solidFill>
                          <a:latin typeface="Arial" panose="020B0604020202020204" pitchFamily="34" charset="0"/>
                        </a:defRPr>
                      </a:lvl7pPr>
                      <a:lvl8pPr marL="3429000" indent="-228600" eaLnBrk="0" fontAlgn="base" hangingPunct="0">
                        <a:spcBef>
                          <a:spcPct val="20000"/>
                        </a:spcBef>
                        <a:spcAft>
                          <a:spcPct val="0"/>
                        </a:spcAft>
                        <a:defRPr sz="1600" b="1">
                          <a:solidFill>
                            <a:schemeClr val="bg1"/>
                          </a:solidFill>
                          <a:latin typeface="Arial" panose="020B0604020202020204" pitchFamily="34" charset="0"/>
                        </a:defRPr>
                      </a:lvl8pPr>
                      <a:lvl9pPr marL="3886200" indent="-228600" eaLnBrk="0" fontAlgn="base" hangingPunct="0">
                        <a:spcBef>
                          <a:spcPct val="20000"/>
                        </a:spcBef>
                        <a:spcAft>
                          <a:spcPct val="0"/>
                        </a:spcAft>
                        <a:defRPr sz="1600" b="1">
                          <a:solidFill>
                            <a:schemeClr val="bg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-Provide patients SBP/DBP readings both verbally and in writing.</a:t>
                      </a:r>
                    </a:p>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p>
                  </a:txBody>
                  <a:tcPr marL="51435" marR="51435"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456053515"/>
                  </a:ext>
                </a:extLst>
              </a:tr>
            </a:tbl>
          </a:graphicData>
        </a:graphic>
      </p:graphicFrame>
      <p:sp>
        <p:nvSpPr>
          <p:cNvPr id="16413" name="TextBox 2">
            <a:extLst>
              <a:ext uri="{FF2B5EF4-FFF2-40B4-BE49-F238E27FC236}">
                <a16:creationId xmlns:a16="http://schemas.microsoft.com/office/drawing/2014/main" id="{4507F6FD-1BFF-4B93-9E1B-61635B13F5C3}"/>
              </a:ext>
            </a:extLst>
          </p:cNvPr>
          <p:cNvSpPr txBox="1">
            <a:spLocks noChangeArrowheads="1"/>
          </p:cNvSpPr>
          <p:nvPr/>
        </p:nvSpPr>
        <p:spPr bwMode="auto">
          <a:xfrm>
            <a:off x="1311689" y="125965"/>
            <a:ext cx="956862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b="1">
                <a:solidFill>
                  <a:schemeClr val="bg1"/>
                </a:solidFill>
                <a:latin typeface="Arial" panose="020B0604020202020204" pitchFamily="34" charset="0"/>
              </a:defRPr>
            </a:lvl1pPr>
            <a:lvl2pPr marL="742950" indent="-285750">
              <a:spcBef>
                <a:spcPct val="20000"/>
              </a:spcBef>
              <a:buChar char="–"/>
              <a:defRPr sz="2400" b="1">
                <a:solidFill>
                  <a:schemeClr val="bg1"/>
                </a:solidFill>
                <a:latin typeface="Arial" panose="020B0604020202020204" pitchFamily="34" charset="0"/>
              </a:defRPr>
            </a:lvl2pPr>
            <a:lvl3pPr marL="1143000" indent="-228600">
              <a:spcBef>
                <a:spcPct val="20000"/>
              </a:spcBef>
              <a:buChar char="•"/>
              <a:defRPr sz="2000" b="1">
                <a:solidFill>
                  <a:schemeClr val="bg1"/>
                </a:solidFill>
                <a:latin typeface="Arial" panose="020B0604020202020204" pitchFamily="34" charset="0"/>
              </a:defRPr>
            </a:lvl3pPr>
            <a:lvl4pPr marL="1600200" indent="-228600">
              <a:spcBef>
                <a:spcPct val="20000"/>
              </a:spcBef>
              <a:buChar char="–"/>
              <a:defRPr b="1">
                <a:solidFill>
                  <a:schemeClr val="bg1"/>
                </a:solidFill>
                <a:latin typeface="Arial" panose="020B0604020202020204" pitchFamily="34" charset="0"/>
              </a:defRPr>
            </a:lvl4pPr>
            <a:lvl5pPr marL="2057400" indent="-228600">
              <a:spcBef>
                <a:spcPct val="20000"/>
              </a:spcBef>
              <a:buChar char="»"/>
              <a:defRPr b="1">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b="1">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b="1">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b="1">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b="1">
                <a:solidFill>
                  <a:schemeClr val="bg1"/>
                </a:solidFill>
                <a:latin typeface="Arial" panose="020B0604020202020204" pitchFamily="34" charset="0"/>
              </a:defRPr>
            </a:lvl9pPr>
          </a:lstStyle>
          <a:p>
            <a:pPr algn="ctr" eaLnBrk="1" hangingPunct="1">
              <a:spcBef>
                <a:spcPct val="0"/>
              </a:spcBef>
              <a:buFontTx/>
              <a:buNone/>
            </a:pPr>
            <a:r>
              <a:rPr lang="en-US" altLang="en-US" dirty="0">
                <a:solidFill>
                  <a:srgbClr val="884068"/>
                </a:solidFill>
                <a:latin typeface="Arial Black" panose="020B0A04020102020204" pitchFamily="34" charset="0"/>
              </a:rPr>
              <a:t>     </a:t>
            </a:r>
            <a:r>
              <a:rPr lang="en-US" altLang="en-US" dirty="0" smtClean="0">
                <a:solidFill>
                  <a:srgbClr val="884068"/>
                </a:solidFill>
                <a:latin typeface="Arial Black" panose="020B0A04020102020204" pitchFamily="34" charset="0"/>
              </a:rPr>
              <a:t>OFFICE BP READINGS: CHECKLIST FOR ACCURATE MEASUREMENTS</a:t>
            </a:r>
            <a:endParaRPr lang="en-US" altLang="en-US" dirty="0">
              <a:solidFill>
                <a:srgbClr val="884068"/>
              </a:solidFill>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2976880" y="332492"/>
            <a:ext cx="6238240" cy="658905"/>
          </a:xfrm>
          <a:prstGeom prst="roundRect">
            <a:avLst>
              <a:gd name="adj" fmla="val 37122"/>
            </a:avLst>
          </a:prstGeom>
          <a:solidFill>
            <a:srgbClr val="8840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Content Placeholder 2">
            <a:extLst>
              <a:ext uri="{FF2B5EF4-FFF2-40B4-BE49-F238E27FC236}">
                <a16:creationId xmlns:a16="http://schemas.microsoft.com/office/drawing/2014/main" id="{345E2A11-34E0-49D6-87D5-23E153A76BD0}"/>
              </a:ext>
            </a:extLst>
          </p:cNvPr>
          <p:cNvSpPr>
            <a:spLocks noGrp="1" noChangeArrowheads="1"/>
          </p:cNvSpPr>
          <p:nvPr>
            <p:ph idx="4294967295"/>
          </p:nvPr>
        </p:nvSpPr>
        <p:spPr>
          <a:xfrm>
            <a:off x="1377010" y="1145643"/>
            <a:ext cx="8953500" cy="646113"/>
          </a:xfrm>
        </p:spPr>
        <p:txBody>
          <a:bodyPr>
            <a:noAutofit/>
          </a:bodyPr>
          <a:lstStyle/>
          <a:p>
            <a:pPr marL="0" indent="0" algn="ctr">
              <a:spcBef>
                <a:spcPct val="0"/>
              </a:spcBef>
              <a:buNone/>
            </a:pPr>
            <a:r>
              <a:rPr lang="en-US" altLang="en-US" sz="1800" b="1" dirty="0">
                <a:solidFill>
                  <a:srgbClr val="0D6088"/>
                </a:solidFill>
                <a:latin typeface="Times New Roman" panose="02020603050405020304" pitchFamily="18" charset="0"/>
                <a:cs typeface="Times New Roman" panose="02020603050405020304" pitchFamily="18" charset="0"/>
              </a:rPr>
              <a:t>Greater use of out of office BP measurements (ABPM or HBPM) for confirmation</a:t>
            </a:r>
          </a:p>
          <a:p>
            <a:pPr marL="0" indent="0" algn="ctr">
              <a:spcBef>
                <a:spcPct val="0"/>
              </a:spcBef>
              <a:buNone/>
            </a:pPr>
            <a:r>
              <a:rPr lang="en-US" altLang="en-US" sz="1800" b="1" dirty="0">
                <a:solidFill>
                  <a:srgbClr val="0D6088"/>
                </a:solidFill>
                <a:latin typeface="Times New Roman" panose="02020603050405020304" pitchFamily="18" charset="0"/>
                <a:cs typeface="Times New Roman" panose="02020603050405020304" pitchFamily="18" charset="0"/>
              </a:rPr>
              <a:t>    of office hypertension and recognition of White Coat/Masked Hypertension</a:t>
            </a:r>
          </a:p>
        </p:txBody>
      </p:sp>
      <p:sp>
        <p:nvSpPr>
          <p:cNvPr id="5" name="TextBox 4">
            <a:extLst>
              <a:ext uri="{FF2B5EF4-FFF2-40B4-BE49-F238E27FC236}">
                <a16:creationId xmlns:a16="http://schemas.microsoft.com/office/drawing/2014/main" id="{49DEB2C0-1B07-4DF5-A112-51CE00E52CF6}"/>
              </a:ext>
            </a:extLst>
          </p:cNvPr>
          <p:cNvSpPr txBox="1">
            <a:spLocks noChangeArrowheads="1"/>
          </p:cNvSpPr>
          <p:nvPr/>
        </p:nvSpPr>
        <p:spPr bwMode="auto">
          <a:xfrm>
            <a:off x="35577463" y="3973514"/>
            <a:ext cx="8469312"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57175" indent="-257175">
              <a:spcBef>
                <a:spcPct val="20000"/>
              </a:spcBef>
              <a:buChar char="•"/>
              <a:defRPr sz="2800" b="1">
                <a:solidFill>
                  <a:schemeClr val="bg1"/>
                </a:solidFill>
                <a:latin typeface="Arial" panose="020B0604020202020204" pitchFamily="34" charset="0"/>
              </a:defRPr>
            </a:lvl1pPr>
            <a:lvl2pPr marL="600075" indent="-257175">
              <a:spcBef>
                <a:spcPct val="20000"/>
              </a:spcBef>
              <a:buChar char="–"/>
              <a:defRPr sz="2400" b="1">
                <a:solidFill>
                  <a:schemeClr val="bg1"/>
                </a:solidFill>
                <a:latin typeface="Arial" panose="020B0604020202020204" pitchFamily="34" charset="0"/>
              </a:defRPr>
            </a:lvl2pPr>
            <a:lvl3pPr marL="1143000" indent="-228600">
              <a:spcBef>
                <a:spcPct val="20000"/>
              </a:spcBef>
              <a:buChar char="•"/>
              <a:defRPr sz="2000" b="1">
                <a:solidFill>
                  <a:schemeClr val="bg1"/>
                </a:solidFill>
                <a:latin typeface="Arial" panose="020B0604020202020204" pitchFamily="34" charset="0"/>
              </a:defRPr>
            </a:lvl3pPr>
            <a:lvl4pPr marL="1600200" indent="-228600">
              <a:spcBef>
                <a:spcPct val="20000"/>
              </a:spcBef>
              <a:buChar char="–"/>
              <a:defRPr b="1">
                <a:solidFill>
                  <a:schemeClr val="bg1"/>
                </a:solidFill>
                <a:latin typeface="Arial" panose="020B0604020202020204" pitchFamily="34" charset="0"/>
              </a:defRPr>
            </a:lvl4pPr>
            <a:lvl5pPr marL="2057400" indent="-228600">
              <a:spcBef>
                <a:spcPct val="20000"/>
              </a:spcBef>
              <a:buChar char="»"/>
              <a:defRPr b="1">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b="1">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b="1">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b="1">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b="1">
                <a:solidFill>
                  <a:schemeClr val="bg1"/>
                </a:solidFill>
                <a:latin typeface="Arial" panose="020B0604020202020204" pitchFamily="34" charset="0"/>
              </a:defRPr>
            </a:lvl9pPr>
          </a:lstStyle>
          <a:p>
            <a:pPr eaLnBrk="1" hangingPunct="1">
              <a:spcBef>
                <a:spcPct val="0"/>
              </a:spcBef>
            </a:pPr>
            <a:r>
              <a:rPr lang="en-US" altLang="en-US" sz="1500">
                <a:solidFill>
                  <a:srgbClr val="FFFFFF"/>
                </a:solidFill>
                <a:latin typeface="Calibri" panose="020F0502020204030204" pitchFamily="34" charset="0"/>
              </a:rPr>
              <a:t>White Coat Hypertension (WCH)</a:t>
            </a:r>
          </a:p>
          <a:p>
            <a:pPr lvl="1" eaLnBrk="1" hangingPunct="1">
              <a:spcBef>
                <a:spcPct val="0"/>
              </a:spcBef>
              <a:buFont typeface="Arial" panose="020B0604020202020204" pitchFamily="34" charset="0"/>
              <a:buChar char="•"/>
            </a:pPr>
            <a:r>
              <a:rPr lang="en-US" altLang="en-US" sz="1500">
                <a:solidFill>
                  <a:srgbClr val="FFFFFF"/>
                </a:solidFill>
                <a:latin typeface="Calibri" panose="020F0502020204030204" pitchFamily="34" charset="0"/>
              </a:rPr>
              <a:t>Elevated office BPs but normal out of office BPs</a:t>
            </a:r>
          </a:p>
          <a:p>
            <a:pPr lvl="1" eaLnBrk="1" hangingPunct="1">
              <a:spcBef>
                <a:spcPct val="0"/>
              </a:spcBef>
              <a:buFont typeface="Arial" panose="020B0604020202020204" pitchFamily="34" charset="0"/>
              <a:buChar char="•"/>
            </a:pPr>
            <a:r>
              <a:rPr lang="en-US" altLang="en-US" sz="1500">
                <a:solidFill>
                  <a:srgbClr val="FFFFFF"/>
                </a:solidFill>
                <a:latin typeface="Calibri" panose="020F0502020204030204" pitchFamily="34" charset="0"/>
              </a:rPr>
              <a:t>May not require antihypertensive drug therapy </a:t>
            </a:r>
          </a:p>
        </p:txBody>
      </p:sp>
      <p:sp>
        <p:nvSpPr>
          <p:cNvPr id="7" name="Title 1">
            <a:extLst>
              <a:ext uri="{FF2B5EF4-FFF2-40B4-BE49-F238E27FC236}">
                <a16:creationId xmlns:a16="http://schemas.microsoft.com/office/drawing/2014/main" id="{FCDAF1F2-14A3-4A9B-9E16-BA7B2EE88FC5}"/>
              </a:ext>
            </a:extLst>
          </p:cNvPr>
          <p:cNvSpPr txBox="1">
            <a:spLocks/>
          </p:cNvSpPr>
          <p:nvPr/>
        </p:nvSpPr>
        <p:spPr bwMode="auto">
          <a:xfrm>
            <a:off x="3052579" y="380802"/>
            <a:ext cx="6086842"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30" tIns="34267" rIns="68530" bIns="34267"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defRPr/>
            </a:pPr>
            <a:r>
              <a:rPr lang="en-US" sz="2800" b="1" kern="0" dirty="0" smtClean="0">
                <a:solidFill>
                  <a:schemeClr val="bg1"/>
                </a:solidFill>
                <a:latin typeface="Arial Black" panose="020B0A04020102020204" pitchFamily="34" charset="0"/>
                <a:cs typeface="Times New Roman" panose="02020603050405020304" pitchFamily="18" charset="0"/>
              </a:rPr>
              <a:t>OUT OF OFFICE BP READINGS</a:t>
            </a:r>
            <a:endParaRPr lang="en-US" sz="2800" b="1" kern="0" dirty="0">
              <a:solidFill>
                <a:schemeClr val="bg1"/>
              </a:solidFill>
              <a:latin typeface="Arial Black" panose="020B0A04020102020204" pitchFamily="34" charset="0"/>
              <a:cs typeface="Times New Roman" panose="02020603050405020304" pitchFamily="18" charset="0"/>
            </a:endParaRPr>
          </a:p>
        </p:txBody>
      </p:sp>
      <p:grpSp>
        <p:nvGrpSpPr>
          <p:cNvPr id="2" name="Group 1">
            <a:extLst>
              <a:ext uri="{FF2B5EF4-FFF2-40B4-BE49-F238E27FC236}">
                <a16:creationId xmlns:a16="http://schemas.microsoft.com/office/drawing/2014/main" id="{4B637318-6914-4FC8-9B6D-84A99F0D4593}"/>
              </a:ext>
            </a:extLst>
          </p:cNvPr>
          <p:cNvGrpSpPr>
            <a:grpSpLocks/>
          </p:cNvGrpSpPr>
          <p:nvPr/>
        </p:nvGrpSpPr>
        <p:grpSpPr bwMode="auto">
          <a:xfrm>
            <a:off x="1177041" y="1854144"/>
            <a:ext cx="9591676" cy="4421381"/>
            <a:chOff x="-389022" y="1515276"/>
            <a:chExt cx="12786787" cy="5893890"/>
          </a:xfrm>
        </p:grpSpPr>
        <p:sp>
          <p:nvSpPr>
            <p:cNvPr id="21511" name="TextBox 3">
              <a:extLst>
                <a:ext uri="{FF2B5EF4-FFF2-40B4-BE49-F238E27FC236}">
                  <a16:creationId xmlns:a16="http://schemas.microsoft.com/office/drawing/2014/main" id="{F028E2FC-30E1-4BBA-BC06-03072BC9B514}"/>
                </a:ext>
              </a:extLst>
            </p:cNvPr>
            <p:cNvSpPr txBox="1">
              <a:spLocks noChangeArrowheads="1"/>
            </p:cNvSpPr>
            <p:nvPr/>
          </p:nvSpPr>
          <p:spPr bwMode="auto">
            <a:xfrm>
              <a:off x="2426077" y="1515276"/>
              <a:ext cx="9321863" cy="533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b="1">
                  <a:solidFill>
                    <a:schemeClr val="bg1"/>
                  </a:solidFill>
                  <a:latin typeface="Arial" panose="020B0604020202020204" pitchFamily="34" charset="0"/>
                </a:defRPr>
              </a:lvl1pPr>
              <a:lvl2pPr marL="742950" indent="-285750">
                <a:spcBef>
                  <a:spcPct val="20000"/>
                </a:spcBef>
                <a:buChar char="–"/>
                <a:defRPr sz="2400" b="1">
                  <a:solidFill>
                    <a:schemeClr val="bg1"/>
                  </a:solidFill>
                  <a:latin typeface="Arial" panose="020B0604020202020204" pitchFamily="34" charset="0"/>
                </a:defRPr>
              </a:lvl2pPr>
              <a:lvl3pPr marL="1143000" indent="-228600">
                <a:spcBef>
                  <a:spcPct val="20000"/>
                </a:spcBef>
                <a:buChar char="•"/>
                <a:defRPr sz="2000" b="1">
                  <a:solidFill>
                    <a:schemeClr val="bg1"/>
                  </a:solidFill>
                  <a:latin typeface="Arial" panose="020B0604020202020204" pitchFamily="34" charset="0"/>
                </a:defRPr>
              </a:lvl3pPr>
              <a:lvl4pPr marL="1600200" indent="-228600">
                <a:spcBef>
                  <a:spcPct val="20000"/>
                </a:spcBef>
                <a:buChar char="–"/>
                <a:defRPr b="1">
                  <a:solidFill>
                    <a:schemeClr val="bg1"/>
                  </a:solidFill>
                  <a:latin typeface="Arial" panose="020B0604020202020204" pitchFamily="34" charset="0"/>
                </a:defRPr>
              </a:lvl4pPr>
              <a:lvl5pPr marL="2057400" indent="-228600">
                <a:spcBef>
                  <a:spcPct val="20000"/>
                </a:spcBef>
                <a:buChar char="»"/>
                <a:defRPr b="1">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b="1">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b="1">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b="1">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b="1">
                  <a:solidFill>
                    <a:schemeClr val="bg1"/>
                  </a:solidFill>
                  <a:latin typeface="Arial" panose="020B0604020202020204" pitchFamily="34" charset="0"/>
                </a:defRPr>
              </a:lvl9pPr>
            </a:lstStyle>
            <a:p>
              <a:pPr eaLnBrk="1" hangingPunct="1">
                <a:spcBef>
                  <a:spcPct val="0"/>
                </a:spcBef>
                <a:buFontTx/>
                <a:buNone/>
              </a:pPr>
              <a:r>
                <a:rPr lang="en-US" altLang="en-US" sz="2000" dirty="0">
                  <a:solidFill>
                    <a:schemeClr val="tx1"/>
                  </a:solidFill>
                  <a:latin typeface="Times New Roman" panose="02020603050405020304" pitchFamily="18" charset="0"/>
                  <a:cs typeface="Times New Roman" panose="02020603050405020304" pitchFamily="18" charset="0"/>
                </a:rPr>
                <a:t>In adults not taking antihypertensive medication </a:t>
              </a:r>
            </a:p>
          </p:txBody>
        </p:sp>
        <p:sp>
          <p:nvSpPr>
            <p:cNvPr id="21512" name="TextBox 5">
              <a:extLst>
                <a:ext uri="{FF2B5EF4-FFF2-40B4-BE49-F238E27FC236}">
                  <a16:creationId xmlns:a16="http://schemas.microsoft.com/office/drawing/2014/main" id="{B382E039-FC2C-4123-88FA-B4C0A654C861}"/>
                </a:ext>
              </a:extLst>
            </p:cNvPr>
            <p:cNvSpPr txBox="1">
              <a:spLocks noChangeArrowheads="1"/>
            </p:cNvSpPr>
            <p:nvPr/>
          </p:nvSpPr>
          <p:spPr bwMode="auto">
            <a:xfrm>
              <a:off x="-202252" y="5624357"/>
              <a:ext cx="11950191" cy="1784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b="1">
                  <a:solidFill>
                    <a:schemeClr val="bg1"/>
                  </a:solidFill>
                  <a:latin typeface="Arial" panose="020B0604020202020204" pitchFamily="34" charset="0"/>
                </a:defRPr>
              </a:lvl1pPr>
              <a:lvl2pPr marL="600075" indent="-257175">
                <a:spcBef>
                  <a:spcPct val="20000"/>
                </a:spcBef>
                <a:buChar char="–"/>
                <a:defRPr sz="2400" b="1">
                  <a:solidFill>
                    <a:schemeClr val="bg1"/>
                  </a:solidFill>
                  <a:latin typeface="Arial" panose="020B0604020202020204" pitchFamily="34" charset="0"/>
                </a:defRPr>
              </a:lvl2pPr>
              <a:lvl3pPr marL="1143000" indent="-228600">
                <a:spcBef>
                  <a:spcPct val="20000"/>
                </a:spcBef>
                <a:buChar char="•"/>
                <a:defRPr sz="2000" b="1">
                  <a:solidFill>
                    <a:schemeClr val="bg1"/>
                  </a:solidFill>
                  <a:latin typeface="Arial" panose="020B0604020202020204" pitchFamily="34" charset="0"/>
                </a:defRPr>
              </a:lvl3pPr>
              <a:lvl4pPr marL="1600200" indent="-228600">
                <a:spcBef>
                  <a:spcPct val="20000"/>
                </a:spcBef>
                <a:buChar char="–"/>
                <a:defRPr b="1">
                  <a:solidFill>
                    <a:schemeClr val="bg1"/>
                  </a:solidFill>
                  <a:latin typeface="Arial" panose="020B0604020202020204" pitchFamily="34" charset="0"/>
                </a:defRPr>
              </a:lvl4pPr>
              <a:lvl5pPr marL="2057400" indent="-228600">
                <a:spcBef>
                  <a:spcPct val="20000"/>
                </a:spcBef>
                <a:buChar char="»"/>
                <a:defRPr b="1">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b="1">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b="1">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b="1">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b="1">
                  <a:solidFill>
                    <a:schemeClr val="bg1"/>
                  </a:solidFill>
                  <a:latin typeface="Arial" panose="020B0604020202020204" pitchFamily="34" charset="0"/>
                </a:defRPr>
              </a:lvl9pPr>
            </a:lstStyle>
            <a:p>
              <a:pPr eaLnBrk="1" hangingPunct="1">
                <a:spcBef>
                  <a:spcPct val="0"/>
                </a:spcBef>
                <a:buFontTx/>
                <a:buNone/>
              </a:pPr>
              <a:r>
                <a:rPr lang="en-US" altLang="en-US" sz="1800" dirty="0">
                  <a:solidFill>
                    <a:srgbClr val="FFC000"/>
                  </a:solidFill>
                  <a:latin typeface="Times New Roman" panose="02020603050405020304" pitchFamily="18" charset="0"/>
                  <a:cs typeface="Times New Roman" panose="02020603050405020304" pitchFamily="18" charset="0"/>
                </a:rPr>
                <a:t>   </a:t>
              </a:r>
              <a:r>
                <a:rPr lang="en-US" altLang="en-US" sz="1800" dirty="0">
                  <a:solidFill>
                    <a:srgbClr val="884068"/>
                  </a:solidFill>
                  <a:latin typeface="Times New Roman" panose="02020603050405020304" pitchFamily="18" charset="0"/>
                  <a:cs typeface="Times New Roman" panose="02020603050405020304" pitchFamily="18" charset="0"/>
                </a:rPr>
                <a:t>Masked Hypertension (MH)</a:t>
              </a:r>
            </a:p>
            <a:p>
              <a:pPr lvl="1" eaLnBrk="1" hangingPunct="1">
                <a:spcBef>
                  <a:spcPct val="0"/>
                </a:spcBef>
                <a:buFont typeface="Arial" panose="020B0604020202020204" pitchFamily="34" charset="0"/>
                <a:buChar char="•"/>
              </a:pPr>
              <a:r>
                <a:rPr lang="en-US" altLang="en-US" sz="1500" b="0" dirty="0">
                  <a:solidFill>
                    <a:schemeClr val="tx1">
                      <a:lumMod val="95000"/>
                      <a:lumOff val="5000"/>
                    </a:schemeClr>
                  </a:solidFill>
                  <a:latin typeface="Times New Roman" panose="02020603050405020304" pitchFamily="18" charset="0"/>
                  <a:cs typeface="Times New Roman" panose="02020603050405020304" pitchFamily="18" charset="0"/>
                </a:rPr>
                <a:t>Normal office BP but out of office BP hypertension</a:t>
              </a:r>
            </a:p>
            <a:p>
              <a:pPr lvl="1" eaLnBrk="1" hangingPunct="1">
                <a:spcBef>
                  <a:spcPct val="0"/>
                </a:spcBef>
                <a:buFont typeface="Arial" panose="020B0604020202020204" pitchFamily="34" charset="0"/>
                <a:buChar char="•"/>
              </a:pPr>
              <a:r>
                <a:rPr lang="en-US" altLang="en-US" sz="1500" b="0" dirty="0">
                  <a:solidFill>
                    <a:schemeClr val="tx1">
                      <a:lumMod val="95000"/>
                      <a:lumOff val="5000"/>
                    </a:schemeClr>
                  </a:solidFill>
                  <a:latin typeface="Times New Roman" panose="02020603050405020304" pitchFamily="18" charset="0"/>
                  <a:cs typeface="Times New Roman" panose="02020603050405020304" pitchFamily="18" charset="0"/>
                </a:rPr>
                <a:t>Present in about 10-25% of adults with normal office BP</a:t>
              </a:r>
            </a:p>
            <a:p>
              <a:pPr lvl="1" eaLnBrk="1" hangingPunct="1">
                <a:spcBef>
                  <a:spcPct val="0"/>
                </a:spcBef>
                <a:buFont typeface="Arial" panose="020B0604020202020204" pitchFamily="34" charset="0"/>
                <a:buChar char="•"/>
              </a:pPr>
              <a:r>
                <a:rPr lang="en-US" altLang="en-US" sz="1500" b="0" dirty="0">
                  <a:solidFill>
                    <a:schemeClr val="tx1">
                      <a:lumMod val="95000"/>
                      <a:lumOff val="5000"/>
                    </a:schemeClr>
                  </a:solidFill>
                  <a:latin typeface="Times New Roman" panose="02020603050405020304" pitchFamily="18" charset="0"/>
                  <a:cs typeface="Times New Roman" panose="02020603050405020304" pitchFamily="18" charset="0"/>
                </a:rPr>
                <a:t>CVD risk profile more like adults with sustained hypertension than adults without hypertension</a:t>
              </a:r>
            </a:p>
            <a:p>
              <a:pPr lvl="1" eaLnBrk="1" hangingPunct="1">
                <a:spcBef>
                  <a:spcPct val="0"/>
                </a:spcBef>
                <a:buFont typeface="Arial" panose="020B0604020202020204" pitchFamily="34" charset="0"/>
                <a:buChar char="•"/>
              </a:pPr>
              <a:r>
                <a:rPr lang="en-US" altLang="en-US" sz="1500" b="0" dirty="0">
                  <a:solidFill>
                    <a:schemeClr val="tx1">
                      <a:lumMod val="95000"/>
                      <a:lumOff val="5000"/>
                    </a:schemeClr>
                  </a:solidFill>
                  <a:latin typeface="Times New Roman" panose="02020603050405020304" pitchFamily="18" charset="0"/>
                  <a:cs typeface="Times New Roman" panose="02020603050405020304" pitchFamily="18" charset="0"/>
                </a:rPr>
                <a:t>Should be considered for antihypertensive drug therapy</a:t>
              </a:r>
            </a:p>
          </p:txBody>
        </p:sp>
        <p:sp>
          <p:nvSpPr>
            <p:cNvPr id="21513" name="TextBox 10">
              <a:extLst>
                <a:ext uri="{FF2B5EF4-FFF2-40B4-BE49-F238E27FC236}">
                  <a16:creationId xmlns:a16="http://schemas.microsoft.com/office/drawing/2014/main" id="{04FF3F9B-D099-4778-8C2E-97CA26415C6B}"/>
                </a:ext>
              </a:extLst>
            </p:cNvPr>
            <p:cNvSpPr txBox="1">
              <a:spLocks noChangeArrowheads="1"/>
            </p:cNvSpPr>
            <p:nvPr/>
          </p:nvSpPr>
          <p:spPr bwMode="auto">
            <a:xfrm>
              <a:off x="-389022" y="2083425"/>
              <a:ext cx="12202607" cy="141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57175" indent="-257175">
                <a:spcBef>
                  <a:spcPct val="20000"/>
                </a:spcBef>
                <a:buChar char="•"/>
                <a:defRPr sz="2800" b="1">
                  <a:solidFill>
                    <a:schemeClr val="bg1"/>
                  </a:solidFill>
                  <a:latin typeface="Arial" panose="020B0604020202020204" pitchFamily="34" charset="0"/>
                </a:defRPr>
              </a:lvl1pPr>
              <a:lvl2pPr marL="600075" indent="-257175">
                <a:spcBef>
                  <a:spcPct val="20000"/>
                </a:spcBef>
                <a:buChar char="–"/>
                <a:defRPr sz="2400" b="1">
                  <a:solidFill>
                    <a:schemeClr val="bg1"/>
                  </a:solidFill>
                  <a:latin typeface="Arial" panose="020B0604020202020204" pitchFamily="34" charset="0"/>
                </a:defRPr>
              </a:lvl2pPr>
              <a:lvl3pPr marL="1143000" indent="-228600">
                <a:spcBef>
                  <a:spcPct val="20000"/>
                </a:spcBef>
                <a:buChar char="•"/>
                <a:defRPr sz="2000" b="1">
                  <a:solidFill>
                    <a:schemeClr val="bg1"/>
                  </a:solidFill>
                  <a:latin typeface="Arial" panose="020B0604020202020204" pitchFamily="34" charset="0"/>
                </a:defRPr>
              </a:lvl3pPr>
              <a:lvl4pPr marL="1600200" indent="-228600">
                <a:spcBef>
                  <a:spcPct val="20000"/>
                </a:spcBef>
                <a:buChar char="–"/>
                <a:defRPr b="1">
                  <a:solidFill>
                    <a:schemeClr val="bg1"/>
                  </a:solidFill>
                  <a:latin typeface="Arial" panose="020B0604020202020204" pitchFamily="34" charset="0"/>
                </a:defRPr>
              </a:lvl4pPr>
              <a:lvl5pPr marL="2057400" indent="-228600">
                <a:spcBef>
                  <a:spcPct val="20000"/>
                </a:spcBef>
                <a:buChar char="»"/>
                <a:defRPr b="1">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b="1">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b="1">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b="1">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b="1">
                  <a:solidFill>
                    <a:schemeClr val="bg1"/>
                  </a:solidFill>
                  <a:latin typeface="Arial" panose="020B0604020202020204" pitchFamily="34" charset="0"/>
                </a:defRPr>
              </a:lvl9pPr>
            </a:lstStyle>
            <a:p>
              <a:pPr eaLnBrk="1" hangingPunct="1">
                <a:spcBef>
                  <a:spcPct val="0"/>
                </a:spcBef>
              </a:pPr>
              <a:r>
                <a:rPr lang="en-US" altLang="en-US" sz="1500" dirty="0">
                  <a:solidFill>
                    <a:srgbClr val="884068"/>
                  </a:solidFill>
                  <a:latin typeface="Times New Roman" panose="02020603050405020304" pitchFamily="18" charset="0"/>
                  <a:cs typeface="Times New Roman" panose="02020603050405020304" pitchFamily="18" charset="0"/>
                </a:rPr>
                <a:t> </a:t>
              </a:r>
              <a:r>
                <a:rPr lang="en-US" altLang="en-US" sz="1800" dirty="0">
                  <a:solidFill>
                    <a:srgbClr val="884068"/>
                  </a:solidFill>
                  <a:latin typeface="Times New Roman" panose="02020603050405020304" pitchFamily="18" charset="0"/>
                  <a:cs typeface="Times New Roman" panose="02020603050405020304" pitchFamily="18" charset="0"/>
                </a:rPr>
                <a:t>Confirmed (Sustained) Hypertension</a:t>
              </a:r>
            </a:p>
            <a:p>
              <a:pPr lvl="1" eaLnBrk="1" hangingPunct="1">
                <a:spcBef>
                  <a:spcPct val="0"/>
                </a:spcBef>
                <a:buFont typeface="Arial" panose="020B0604020202020204" pitchFamily="34" charset="0"/>
                <a:buChar char="•"/>
              </a:pPr>
              <a:r>
                <a:rPr lang="en-US" altLang="en-US" sz="1500" b="0" dirty="0">
                  <a:solidFill>
                    <a:schemeClr val="tx1">
                      <a:lumMod val="95000"/>
                      <a:lumOff val="5000"/>
                    </a:schemeClr>
                  </a:solidFill>
                  <a:latin typeface="Times New Roman" panose="02020603050405020304" pitchFamily="18" charset="0"/>
                  <a:cs typeface="Times New Roman" panose="02020603050405020304" pitchFamily="18" charset="0"/>
                </a:rPr>
                <a:t>Elevated office and out of office average BP</a:t>
              </a:r>
            </a:p>
            <a:p>
              <a:pPr lvl="1" eaLnBrk="1" hangingPunct="1">
                <a:spcBef>
                  <a:spcPct val="0"/>
                </a:spcBef>
                <a:buFont typeface="Arial" panose="020B0604020202020204" pitchFamily="34" charset="0"/>
                <a:buChar char="•"/>
              </a:pPr>
              <a:r>
                <a:rPr lang="en-US" altLang="en-US" sz="1500" b="0" dirty="0">
                  <a:solidFill>
                    <a:schemeClr val="tx1">
                      <a:lumMod val="95000"/>
                      <a:lumOff val="5000"/>
                    </a:schemeClr>
                  </a:solidFill>
                  <a:latin typeface="Times New Roman" panose="02020603050405020304" pitchFamily="18" charset="0"/>
                  <a:cs typeface="Times New Roman" panose="02020603050405020304" pitchFamily="18" charset="0"/>
                </a:rPr>
                <a:t>Substantially higher risk of CVD compared to adults with normal office and out of office BPs</a:t>
              </a:r>
            </a:p>
            <a:p>
              <a:pPr lvl="1" eaLnBrk="1" hangingPunct="1">
                <a:spcBef>
                  <a:spcPct val="0"/>
                </a:spcBef>
                <a:buFont typeface="Arial" panose="020B0604020202020204" pitchFamily="34" charset="0"/>
                <a:buChar char="•"/>
              </a:pPr>
              <a:r>
                <a:rPr lang="en-US" altLang="en-US" sz="1500" b="0" dirty="0">
                  <a:solidFill>
                    <a:schemeClr val="tx1">
                      <a:lumMod val="95000"/>
                      <a:lumOff val="5000"/>
                    </a:schemeClr>
                  </a:solidFill>
                  <a:latin typeface="Times New Roman" panose="02020603050405020304" pitchFamily="18" charset="0"/>
                  <a:cs typeface="Times New Roman" panose="02020603050405020304" pitchFamily="18" charset="0"/>
                </a:rPr>
                <a:t>Require therapy (nonpharmacological or combined nonpharmacological and antihypertensive drug therapy)  </a:t>
              </a:r>
            </a:p>
          </p:txBody>
        </p:sp>
        <p:sp>
          <p:nvSpPr>
            <p:cNvPr id="12" name="Rectangle 11">
              <a:extLst>
                <a:ext uri="{FF2B5EF4-FFF2-40B4-BE49-F238E27FC236}">
                  <a16:creationId xmlns:a16="http://schemas.microsoft.com/office/drawing/2014/main" id="{4F6F7197-D108-40FE-B9F8-D7805443565E}"/>
                </a:ext>
              </a:extLst>
            </p:cNvPr>
            <p:cNvSpPr/>
            <p:nvPr/>
          </p:nvSpPr>
          <p:spPr>
            <a:xfrm>
              <a:off x="-389022" y="3737549"/>
              <a:ext cx="12786787" cy="1720476"/>
            </a:xfrm>
            <a:prstGeom prst="rect">
              <a:avLst/>
            </a:prstGeom>
          </p:spPr>
          <p:txBody>
            <a:bodyPr wrap="square">
              <a:spAutoFit/>
            </a:bodyPr>
            <a:lstStyle/>
            <a:p>
              <a:pPr>
                <a:defRPr/>
              </a:pPr>
              <a:r>
                <a:rPr lang="en-US" sz="1650" dirty="0">
                  <a:solidFill>
                    <a:prstClr val="white"/>
                  </a:solidFill>
                  <a:latin typeface="Times New Roman" panose="02020603050405020304" pitchFamily="18" charset="0"/>
                  <a:cs typeface="Times New Roman" panose="02020603050405020304" pitchFamily="18" charset="0"/>
                </a:rPr>
                <a:t>    </a:t>
              </a:r>
              <a:r>
                <a:rPr lang="en-US" b="1" dirty="0">
                  <a:solidFill>
                    <a:srgbClr val="884068"/>
                  </a:solidFill>
                  <a:latin typeface="Times New Roman" panose="02020603050405020304" pitchFamily="18" charset="0"/>
                  <a:cs typeface="Times New Roman" panose="02020603050405020304" pitchFamily="18" charset="0"/>
                </a:rPr>
                <a:t>White Coat Hypertension (WCH)</a:t>
              </a:r>
            </a:p>
            <a:p>
              <a:pPr marL="600235" lvl="1" indent="-257244">
                <a:buFont typeface="Arial" panose="020B0604020202020204" pitchFamily="34" charset="0"/>
                <a:buChar char="•"/>
                <a:defRPr/>
              </a:pPr>
              <a:r>
                <a:rPr lang="en-US" sz="1500" dirty="0">
                  <a:solidFill>
                    <a:schemeClr val="tx1">
                      <a:lumMod val="95000"/>
                      <a:lumOff val="5000"/>
                    </a:schemeClr>
                  </a:solidFill>
                  <a:latin typeface="Times New Roman" panose="02020603050405020304" pitchFamily="18" charset="0"/>
                  <a:cs typeface="Times New Roman" panose="02020603050405020304" pitchFamily="18" charset="0"/>
                </a:rPr>
                <a:t>Office Hypertension not confirmed by out of office BP readings</a:t>
              </a:r>
            </a:p>
            <a:p>
              <a:pPr marL="600235" lvl="1" indent="-257244">
                <a:buFont typeface="Arial" panose="020B0604020202020204" pitchFamily="34" charset="0"/>
                <a:buChar char="•"/>
                <a:defRPr/>
              </a:pPr>
              <a:r>
                <a:rPr lang="en-US" sz="1500" dirty="0">
                  <a:solidFill>
                    <a:schemeClr val="tx1">
                      <a:lumMod val="95000"/>
                      <a:lumOff val="5000"/>
                    </a:schemeClr>
                  </a:solidFill>
                  <a:latin typeface="Times New Roman" panose="02020603050405020304" pitchFamily="18" charset="0"/>
                  <a:cs typeface="Times New Roman" panose="02020603050405020304" pitchFamily="18" charset="0"/>
                </a:rPr>
                <a:t>Present in about 10-25% of adults with office hypertension</a:t>
              </a:r>
            </a:p>
            <a:p>
              <a:pPr marL="600235" lvl="1" indent="-257244">
                <a:buFont typeface="Arial" panose="020B0604020202020204" pitchFamily="34" charset="0"/>
                <a:buChar char="•"/>
                <a:defRPr/>
              </a:pPr>
              <a:r>
                <a:rPr lang="en-US" sz="1500" dirty="0">
                  <a:solidFill>
                    <a:schemeClr val="tx1">
                      <a:lumMod val="95000"/>
                      <a:lumOff val="5000"/>
                    </a:schemeClr>
                  </a:solidFill>
                  <a:latin typeface="Times New Roman" panose="02020603050405020304" pitchFamily="18" charset="0"/>
                  <a:cs typeface="Times New Roman" panose="02020603050405020304" pitchFamily="18" charset="0"/>
                </a:rPr>
                <a:t>CVD risk profile more like adults with normal BP than adults with sustained hypertension </a:t>
              </a:r>
            </a:p>
            <a:p>
              <a:pPr marL="600235" lvl="1" indent="-257244">
                <a:buFont typeface="Arial" panose="020B0604020202020204" pitchFamily="34" charset="0"/>
                <a:buChar char="•"/>
                <a:defRPr/>
              </a:pPr>
              <a:r>
                <a:rPr lang="en-US" sz="1500" dirty="0">
                  <a:solidFill>
                    <a:schemeClr val="tx1">
                      <a:lumMod val="95000"/>
                      <a:lumOff val="5000"/>
                    </a:schemeClr>
                  </a:solidFill>
                  <a:latin typeface="Times New Roman" panose="02020603050405020304" pitchFamily="18" charset="0"/>
                  <a:cs typeface="Times New Roman" panose="02020603050405020304" pitchFamily="18" charset="0"/>
                </a:rPr>
                <a:t>May not need treatment for hypertension (should be monitored for development of sustained hypertension)</a:t>
              </a:r>
            </a:p>
          </p:txBody>
        </p:sp>
      </p:grpSp>
      <p:sp>
        <p:nvSpPr>
          <p:cNvPr id="21510" name="TextBox 7">
            <a:extLst>
              <a:ext uri="{FF2B5EF4-FFF2-40B4-BE49-F238E27FC236}">
                <a16:creationId xmlns:a16="http://schemas.microsoft.com/office/drawing/2014/main" id="{B076587B-9786-4B93-8C14-EB0BBBF512C8}"/>
              </a:ext>
            </a:extLst>
          </p:cNvPr>
          <p:cNvSpPr txBox="1">
            <a:spLocks noChangeArrowheads="1"/>
          </p:cNvSpPr>
          <p:nvPr/>
        </p:nvSpPr>
        <p:spPr bwMode="auto">
          <a:xfrm>
            <a:off x="1470730" y="6275525"/>
            <a:ext cx="700371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b="1">
                <a:solidFill>
                  <a:schemeClr val="bg1"/>
                </a:solidFill>
                <a:latin typeface="Arial" panose="020B0604020202020204" pitchFamily="34" charset="0"/>
              </a:defRPr>
            </a:lvl1pPr>
            <a:lvl2pPr marL="742950" indent="-285750">
              <a:spcBef>
                <a:spcPct val="20000"/>
              </a:spcBef>
              <a:buChar char="–"/>
              <a:defRPr sz="2400" b="1">
                <a:solidFill>
                  <a:schemeClr val="bg1"/>
                </a:solidFill>
                <a:latin typeface="Arial" panose="020B0604020202020204" pitchFamily="34" charset="0"/>
              </a:defRPr>
            </a:lvl2pPr>
            <a:lvl3pPr marL="1143000" indent="-228600">
              <a:spcBef>
                <a:spcPct val="20000"/>
              </a:spcBef>
              <a:buChar char="•"/>
              <a:defRPr sz="2000" b="1">
                <a:solidFill>
                  <a:schemeClr val="bg1"/>
                </a:solidFill>
                <a:latin typeface="Arial" panose="020B0604020202020204" pitchFamily="34" charset="0"/>
              </a:defRPr>
            </a:lvl3pPr>
            <a:lvl4pPr marL="1600200" indent="-228600">
              <a:spcBef>
                <a:spcPct val="20000"/>
              </a:spcBef>
              <a:buChar char="–"/>
              <a:defRPr b="1">
                <a:solidFill>
                  <a:schemeClr val="bg1"/>
                </a:solidFill>
                <a:latin typeface="Arial" panose="020B0604020202020204" pitchFamily="34" charset="0"/>
              </a:defRPr>
            </a:lvl4pPr>
            <a:lvl5pPr marL="2057400" indent="-228600">
              <a:spcBef>
                <a:spcPct val="20000"/>
              </a:spcBef>
              <a:buChar char="»"/>
              <a:defRPr b="1">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b="1">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b="1">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b="1">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b="1">
                <a:solidFill>
                  <a:schemeClr val="bg1"/>
                </a:solidFill>
                <a:latin typeface="Arial" panose="020B0604020202020204" pitchFamily="34" charset="0"/>
              </a:defRPr>
            </a:lvl9pPr>
          </a:lstStyle>
          <a:p>
            <a:pPr>
              <a:spcBef>
                <a:spcPct val="0"/>
              </a:spcBef>
              <a:buFontTx/>
              <a:buNone/>
            </a:pPr>
            <a:r>
              <a:rPr lang="en-US" altLang="en-US" sz="1600" dirty="0" err="1">
                <a:solidFill>
                  <a:schemeClr val="tx1">
                    <a:lumMod val="95000"/>
                    <a:lumOff val="5000"/>
                  </a:schemeClr>
                </a:solidFill>
                <a:latin typeface="Times New Roman" panose="02020603050405020304" pitchFamily="18" charset="0"/>
                <a:cs typeface="Times New Roman" panose="02020603050405020304" pitchFamily="18" charset="0"/>
              </a:rPr>
              <a:t>Whelton</a:t>
            </a:r>
            <a:r>
              <a:rPr lang="en-US" altLang="en-US" sz="1600" dirty="0">
                <a:solidFill>
                  <a:schemeClr val="tx1">
                    <a:lumMod val="95000"/>
                    <a:lumOff val="5000"/>
                  </a:schemeClr>
                </a:solidFill>
                <a:latin typeface="Times New Roman" panose="02020603050405020304" pitchFamily="18" charset="0"/>
                <a:cs typeface="Times New Roman" panose="02020603050405020304" pitchFamily="18" charset="0"/>
              </a:rPr>
              <a:t> PK et al. Hypertension/J Am Coll </a:t>
            </a:r>
            <a:r>
              <a:rPr lang="en-US" altLang="en-US" sz="1600" dirty="0" err="1">
                <a:solidFill>
                  <a:schemeClr val="tx1">
                    <a:lumMod val="95000"/>
                    <a:lumOff val="5000"/>
                  </a:schemeClr>
                </a:solidFill>
                <a:latin typeface="Times New Roman" panose="02020603050405020304" pitchFamily="18" charset="0"/>
                <a:cs typeface="Times New Roman" panose="02020603050405020304" pitchFamily="18" charset="0"/>
              </a:rPr>
              <a:t>Cardiol</a:t>
            </a:r>
            <a:r>
              <a:rPr lang="en-US" altLang="en-US" sz="1600" dirty="0">
                <a:solidFill>
                  <a:schemeClr val="tx1">
                    <a:lumMod val="95000"/>
                    <a:lumOff val="5000"/>
                  </a:schemeClr>
                </a:solidFill>
                <a:latin typeface="Times New Roman" panose="02020603050405020304" pitchFamily="18" charset="0"/>
                <a:cs typeface="Times New Roman" panose="02020603050405020304" pitchFamily="18" charset="0"/>
              </a:rPr>
              <a:t>. 2017;Epub ahead of print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11722BFF-54EB-4718-8D23-0E239A8BD01F}"/>
              </a:ext>
            </a:extLst>
          </p:cNvPr>
          <p:cNvSpPr>
            <a:spLocks noGrp="1" noChangeArrowheads="1"/>
          </p:cNvSpPr>
          <p:nvPr>
            <p:ph type="title" idx="4294967295"/>
          </p:nvPr>
        </p:nvSpPr>
        <p:spPr>
          <a:xfrm>
            <a:off x="2088128" y="226751"/>
            <a:ext cx="7831594" cy="945357"/>
          </a:xfrm>
          <a:extLst/>
        </p:spPr>
        <p:txBody>
          <a:bodyPr>
            <a:noAutofit/>
          </a:bodyPr>
          <a:lstStyle/>
          <a:p>
            <a:pPr algn="ctr">
              <a:defRPr/>
            </a:pPr>
            <a:r>
              <a:rPr lang="en-US" altLang="en-US" sz="2800" b="1" dirty="0" smtClean="0">
                <a:solidFill>
                  <a:srgbClr val="884068"/>
                </a:solidFill>
                <a:latin typeface="Arial Black" panose="020B0A04020102020204" pitchFamily="34" charset="0"/>
                <a:cs typeface="Calibri" panose="020F0502020204030204" pitchFamily="34" charset="0"/>
              </a:rPr>
              <a:t>BASIC AND OPTIONAL LABORATORY TESTS FOR PRIMARY HYPERTENSION</a:t>
            </a:r>
            <a:endParaRPr lang="en-US" altLang="en-US" sz="2800" b="1" dirty="0">
              <a:solidFill>
                <a:srgbClr val="884068"/>
              </a:solidFill>
              <a:highlight>
                <a:srgbClr val="FFFF00"/>
              </a:highlight>
              <a:latin typeface="Arial Black" panose="020B0A04020102020204" pitchFamily="34" charset="0"/>
              <a:cs typeface="Calibri" panose="020F0502020204030204" pitchFamily="34" charset="0"/>
            </a:endParaRPr>
          </a:p>
        </p:txBody>
      </p:sp>
      <p:graphicFrame>
        <p:nvGraphicFramePr>
          <p:cNvPr id="6" name="Content Placeholder 5">
            <a:extLst>
              <a:ext uri="{FF2B5EF4-FFF2-40B4-BE49-F238E27FC236}">
                <a16:creationId xmlns:a16="http://schemas.microsoft.com/office/drawing/2014/main" id="{3B057FB4-11DD-4AFA-BBA7-6016F834374C}"/>
              </a:ext>
            </a:extLst>
          </p:cNvPr>
          <p:cNvGraphicFramePr>
            <a:graphicFrameLocks noGrp="1"/>
          </p:cNvGraphicFramePr>
          <p:nvPr>
            <p:ph idx="4294967295"/>
            <p:extLst>
              <p:ext uri="{D42A27DB-BD31-4B8C-83A1-F6EECF244321}">
                <p14:modId xmlns:p14="http://schemas.microsoft.com/office/powerpoint/2010/main" val="2665448915"/>
              </p:ext>
            </p:extLst>
          </p:nvPr>
        </p:nvGraphicFramePr>
        <p:xfrm>
          <a:off x="1110908" y="1285082"/>
          <a:ext cx="9970184" cy="5054603"/>
        </p:xfrm>
        <a:graphic>
          <a:graphicData uri="http://schemas.openxmlformats.org/drawingml/2006/table">
            <a:tbl>
              <a:tblPr firstRow="1" firstCol="1" bandRow="1">
                <a:tableStyleId>{00A15C55-8517-42AA-B614-E9B94910E393}</a:tableStyleId>
              </a:tblPr>
              <a:tblGrid>
                <a:gridCol w="2137640">
                  <a:extLst>
                    <a:ext uri="{9D8B030D-6E8A-4147-A177-3AD203B41FA5}">
                      <a16:colId xmlns:a16="http://schemas.microsoft.com/office/drawing/2014/main" val="20000"/>
                    </a:ext>
                  </a:extLst>
                </a:gridCol>
                <a:gridCol w="7832544">
                  <a:extLst>
                    <a:ext uri="{9D8B030D-6E8A-4147-A177-3AD203B41FA5}">
                      <a16:colId xmlns:a16="http://schemas.microsoft.com/office/drawing/2014/main" val="20001"/>
                    </a:ext>
                  </a:extLst>
                </a:gridCol>
              </a:tblGrid>
              <a:tr h="430263">
                <a:tc rowSpan="8">
                  <a:txBody>
                    <a:bodyPr/>
                    <a:lstStyle/>
                    <a:p>
                      <a:pPr marL="0" marR="0" algn="ctr">
                        <a:lnSpc>
                          <a:spcPct val="115000"/>
                        </a:lnSpc>
                        <a:spcBef>
                          <a:spcPts val="0"/>
                        </a:spcBef>
                        <a:spcAft>
                          <a:spcPts val="0"/>
                        </a:spcAft>
                      </a:pPr>
                      <a:r>
                        <a:rPr lang="en-US" sz="2000" dirty="0">
                          <a:solidFill>
                            <a:schemeClr val="tx1"/>
                          </a:solidFill>
                          <a:effectLst/>
                        </a:rPr>
                        <a:t>Basic testing</a:t>
                      </a:r>
                      <a:endParaRPr lang="en-US" sz="2000" i="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dirty="0">
                          <a:solidFill>
                            <a:schemeClr val="tx1"/>
                          </a:solidFill>
                          <a:effectLst/>
                        </a:rPr>
                        <a:t>Fasting blood glucose*</a:t>
                      </a:r>
                      <a:endParaRPr lang="en-US" sz="2400" b="1" i="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462434">
                <a:tc vMerge="1">
                  <a:txBody>
                    <a:bodyPr/>
                    <a:lstStyle/>
                    <a:p>
                      <a:endParaRPr lang="en-US"/>
                    </a:p>
                  </a:txBody>
                  <a:tcPr/>
                </a:tc>
                <a:tc>
                  <a:txBody>
                    <a:bodyPr/>
                    <a:lstStyle/>
                    <a:p>
                      <a:pPr marL="0" marR="0">
                        <a:lnSpc>
                          <a:spcPct val="115000"/>
                        </a:lnSpc>
                        <a:spcBef>
                          <a:spcPts val="0"/>
                        </a:spcBef>
                        <a:spcAft>
                          <a:spcPts val="0"/>
                        </a:spcAft>
                      </a:pPr>
                      <a:r>
                        <a:rPr lang="en-US" sz="1800" dirty="0">
                          <a:effectLst/>
                        </a:rPr>
                        <a:t>Complete blood count</a:t>
                      </a:r>
                      <a:endParaRPr lang="en-US" sz="2400" b="1" i="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462434">
                <a:tc vMerge="1">
                  <a:txBody>
                    <a:bodyPr/>
                    <a:lstStyle/>
                    <a:p>
                      <a:endParaRPr lang="en-US"/>
                    </a:p>
                  </a:txBody>
                  <a:tcPr/>
                </a:tc>
                <a:tc>
                  <a:txBody>
                    <a:bodyPr/>
                    <a:lstStyle/>
                    <a:p>
                      <a:pPr marL="0" marR="0">
                        <a:lnSpc>
                          <a:spcPct val="115000"/>
                        </a:lnSpc>
                        <a:spcBef>
                          <a:spcPts val="0"/>
                        </a:spcBef>
                        <a:spcAft>
                          <a:spcPts val="0"/>
                        </a:spcAft>
                      </a:pPr>
                      <a:r>
                        <a:rPr lang="en-US" sz="1800" dirty="0">
                          <a:effectLst/>
                        </a:rPr>
                        <a:t>Lipid profile</a:t>
                      </a:r>
                      <a:endParaRPr lang="en-US" sz="2400" b="1" i="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462434">
                <a:tc vMerge="1">
                  <a:txBody>
                    <a:bodyPr/>
                    <a:lstStyle/>
                    <a:p>
                      <a:endParaRPr lang="en-US"/>
                    </a:p>
                  </a:txBody>
                  <a:tcPr/>
                </a:tc>
                <a:tc>
                  <a:txBody>
                    <a:bodyPr/>
                    <a:lstStyle/>
                    <a:p>
                      <a:pPr marL="0" marR="0">
                        <a:lnSpc>
                          <a:spcPct val="115000"/>
                        </a:lnSpc>
                        <a:spcBef>
                          <a:spcPts val="0"/>
                        </a:spcBef>
                        <a:spcAft>
                          <a:spcPts val="0"/>
                        </a:spcAft>
                      </a:pPr>
                      <a:r>
                        <a:rPr lang="en-US" sz="1800" dirty="0">
                          <a:effectLst/>
                        </a:rPr>
                        <a:t>Serum creatinine with eGFR*</a:t>
                      </a:r>
                      <a:endParaRPr lang="en-US" sz="2400" b="1" i="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462434">
                <a:tc vMerge="1">
                  <a:txBody>
                    <a:bodyPr/>
                    <a:lstStyle/>
                    <a:p>
                      <a:endParaRPr lang="en-US"/>
                    </a:p>
                  </a:txBody>
                  <a:tcPr/>
                </a:tc>
                <a:tc>
                  <a:txBody>
                    <a:bodyPr/>
                    <a:lstStyle/>
                    <a:p>
                      <a:pPr marL="0" marR="0">
                        <a:lnSpc>
                          <a:spcPct val="115000"/>
                        </a:lnSpc>
                        <a:spcBef>
                          <a:spcPts val="0"/>
                        </a:spcBef>
                        <a:spcAft>
                          <a:spcPts val="0"/>
                        </a:spcAft>
                      </a:pPr>
                      <a:r>
                        <a:rPr lang="en-US" sz="1800" dirty="0">
                          <a:effectLst/>
                        </a:rPr>
                        <a:t>Serum sodium, potassium, calcium*</a:t>
                      </a:r>
                      <a:endParaRPr lang="en-US" sz="2400" b="1" i="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462434">
                <a:tc vMerge="1">
                  <a:txBody>
                    <a:bodyPr/>
                    <a:lstStyle/>
                    <a:p>
                      <a:endParaRPr lang="en-US"/>
                    </a:p>
                  </a:txBody>
                  <a:tcPr/>
                </a:tc>
                <a:tc>
                  <a:txBody>
                    <a:bodyPr/>
                    <a:lstStyle/>
                    <a:p>
                      <a:pPr marL="0" marR="0">
                        <a:lnSpc>
                          <a:spcPct val="115000"/>
                        </a:lnSpc>
                        <a:spcBef>
                          <a:spcPts val="0"/>
                        </a:spcBef>
                        <a:spcAft>
                          <a:spcPts val="0"/>
                        </a:spcAft>
                      </a:pPr>
                      <a:r>
                        <a:rPr lang="en-US" sz="1800" dirty="0">
                          <a:effectLst/>
                        </a:rPr>
                        <a:t>Thyroid-stimulating hormone</a:t>
                      </a:r>
                      <a:endParaRPr lang="en-US" sz="2400" b="1" i="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462434">
                <a:tc vMerge="1">
                  <a:txBody>
                    <a:bodyPr/>
                    <a:lstStyle/>
                    <a:p>
                      <a:endParaRPr lang="en-US"/>
                    </a:p>
                  </a:txBody>
                  <a:tcPr/>
                </a:tc>
                <a:tc>
                  <a:txBody>
                    <a:bodyPr/>
                    <a:lstStyle/>
                    <a:p>
                      <a:pPr marL="0" marR="0">
                        <a:lnSpc>
                          <a:spcPct val="115000"/>
                        </a:lnSpc>
                        <a:spcBef>
                          <a:spcPts val="0"/>
                        </a:spcBef>
                        <a:spcAft>
                          <a:spcPts val="0"/>
                        </a:spcAft>
                      </a:pPr>
                      <a:r>
                        <a:rPr lang="en-US" sz="1800" dirty="0">
                          <a:effectLst/>
                        </a:rPr>
                        <a:t>Urinalysis</a:t>
                      </a:r>
                      <a:endParaRPr lang="en-US" sz="2400" b="1" i="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r h="462434">
                <a:tc vMerge="1">
                  <a:txBody>
                    <a:bodyPr/>
                    <a:lstStyle/>
                    <a:p>
                      <a:endParaRPr lang="en-US"/>
                    </a:p>
                  </a:txBody>
                  <a:tcPr/>
                </a:tc>
                <a:tc>
                  <a:txBody>
                    <a:bodyPr/>
                    <a:lstStyle/>
                    <a:p>
                      <a:pPr marL="0" marR="0">
                        <a:lnSpc>
                          <a:spcPct val="115000"/>
                        </a:lnSpc>
                        <a:spcBef>
                          <a:spcPts val="0"/>
                        </a:spcBef>
                        <a:spcAft>
                          <a:spcPts val="0"/>
                        </a:spcAft>
                      </a:pPr>
                      <a:r>
                        <a:rPr lang="en-US" sz="1800" dirty="0">
                          <a:effectLst/>
                        </a:rPr>
                        <a:t>Electrocardiogram</a:t>
                      </a:r>
                      <a:endParaRPr lang="en-US" sz="2400" b="1" i="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7"/>
                  </a:ext>
                </a:extLst>
              </a:tr>
              <a:tr h="462434">
                <a:tc rowSpan="3">
                  <a:txBody>
                    <a:bodyPr/>
                    <a:lstStyle/>
                    <a:p>
                      <a:pPr marL="0" marR="0" algn="ctr">
                        <a:lnSpc>
                          <a:spcPct val="115000"/>
                        </a:lnSpc>
                        <a:spcBef>
                          <a:spcPts val="0"/>
                        </a:spcBef>
                        <a:spcAft>
                          <a:spcPts val="0"/>
                        </a:spcAft>
                      </a:pPr>
                      <a:r>
                        <a:rPr lang="en-US" sz="2000" dirty="0" smtClean="0">
                          <a:solidFill>
                            <a:schemeClr val="tx1"/>
                          </a:solidFill>
                          <a:effectLst/>
                        </a:rPr>
                        <a:t>Optional </a:t>
                      </a:r>
                      <a:r>
                        <a:rPr lang="en-US" sz="2000" dirty="0">
                          <a:solidFill>
                            <a:schemeClr val="tx1"/>
                          </a:solidFill>
                          <a:effectLst/>
                        </a:rPr>
                        <a:t>testing</a:t>
                      </a:r>
                      <a:r>
                        <a:rPr lang="en-US" sz="1800" dirty="0">
                          <a:effectLst/>
                        </a:rPr>
                        <a:t>	</a:t>
                      </a:r>
                      <a:endParaRPr lang="en-US" sz="240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800" dirty="0">
                          <a:effectLst/>
                        </a:rPr>
                        <a:t>Echocardiogram</a:t>
                      </a:r>
                      <a:endParaRPr lang="en-US" sz="2400" b="1" i="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8"/>
                  </a:ext>
                </a:extLst>
              </a:tr>
              <a:tr h="462434">
                <a:tc vMerge="1">
                  <a:txBody>
                    <a:bodyPr/>
                    <a:lstStyle/>
                    <a:p>
                      <a:endParaRPr lang="en-US"/>
                    </a:p>
                  </a:txBody>
                  <a:tcPr/>
                </a:tc>
                <a:tc>
                  <a:txBody>
                    <a:bodyPr/>
                    <a:lstStyle/>
                    <a:p>
                      <a:pPr marL="0" marR="0">
                        <a:lnSpc>
                          <a:spcPct val="115000"/>
                        </a:lnSpc>
                        <a:spcBef>
                          <a:spcPts val="0"/>
                        </a:spcBef>
                        <a:spcAft>
                          <a:spcPts val="0"/>
                        </a:spcAft>
                      </a:pPr>
                      <a:r>
                        <a:rPr lang="en-US" sz="1800" dirty="0">
                          <a:effectLst/>
                        </a:rPr>
                        <a:t>Uric acid</a:t>
                      </a:r>
                      <a:endParaRPr lang="en-US" sz="2400" b="1" i="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9"/>
                  </a:ext>
                </a:extLst>
              </a:tr>
              <a:tr h="462434">
                <a:tc vMerge="1">
                  <a:txBody>
                    <a:bodyPr/>
                    <a:lstStyle/>
                    <a:p>
                      <a:endParaRPr lang="en-US"/>
                    </a:p>
                  </a:txBody>
                  <a:tcPr/>
                </a:tc>
                <a:tc>
                  <a:txBody>
                    <a:bodyPr/>
                    <a:lstStyle/>
                    <a:p>
                      <a:pPr marL="0" marR="0">
                        <a:lnSpc>
                          <a:spcPct val="115000"/>
                        </a:lnSpc>
                        <a:spcBef>
                          <a:spcPts val="0"/>
                        </a:spcBef>
                        <a:spcAft>
                          <a:spcPts val="0"/>
                        </a:spcAft>
                      </a:pPr>
                      <a:r>
                        <a:rPr lang="en-US" sz="1800" dirty="0">
                          <a:effectLst/>
                        </a:rPr>
                        <a:t>Urinary albumin to creatinine ratio</a:t>
                      </a:r>
                      <a:endParaRPr lang="en-US" sz="2400" b="1" i="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10"/>
                  </a:ext>
                </a:extLst>
              </a:tr>
            </a:tbl>
          </a:graphicData>
        </a:graphic>
      </p:graphicFrame>
      <p:sp>
        <p:nvSpPr>
          <p:cNvPr id="17411" name="Rectangle 1">
            <a:extLst>
              <a:ext uri="{FF2B5EF4-FFF2-40B4-BE49-F238E27FC236}">
                <a16:creationId xmlns:a16="http://schemas.microsoft.com/office/drawing/2014/main" id="{BFA401E0-D521-4666-81F0-241BD234916A}"/>
              </a:ext>
            </a:extLst>
          </p:cNvPr>
          <p:cNvSpPr>
            <a:spLocks noChangeArrowheads="1"/>
          </p:cNvSpPr>
          <p:nvPr/>
        </p:nvSpPr>
        <p:spPr bwMode="auto">
          <a:xfrm>
            <a:off x="6003925" y="444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2800" b="1">
                <a:solidFill>
                  <a:schemeClr val="bg1"/>
                </a:solidFill>
                <a:latin typeface="Arial" panose="020B0604020202020204" pitchFamily="34" charset="0"/>
              </a:defRPr>
            </a:lvl1pPr>
            <a:lvl2pPr marL="742950" indent="-285750">
              <a:spcBef>
                <a:spcPct val="20000"/>
              </a:spcBef>
              <a:buChar char="–"/>
              <a:defRPr sz="2400" b="1">
                <a:solidFill>
                  <a:schemeClr val="bg1"/>
                </a:solidFill>
                <a:latin typeface="Arial" panose="020B0604020202020204" pitchFamily="34" charset="0"/>
              </a:defRPr>
            </a:lvl2pPr>
            <a:lvl3pPr marL="1143000" indent="-228600">
              <a:spcBef>
                <a:spcPct val="20000"/>
              </a:spcBef>
              <a:buChar char="•"/>
              <a:defRPr sz="2000" b="1">
                <a:solidFill>
                  <a:schemeClr val="bg1"/>
                </a:solidFill>
                <a:latin typeface="Arial" panose="020B0604020202020204" pitchFamily="34" charset="0"/>
              </a:defRPr>
            </a:lvl3pPr>
            <a:lvl4pPr marL="1600200" indent="-228600">
              <a:spcBef>
                <a:spcPct val="20000"/>
              </a:spcBef>
              <a:buChar char="–"/>
              <a:defRPr b="1">
                <a:solidFill>
                  <a:schemeClr val="bg1"/>
                </a:solidFill>
                <a:latin typeface="Arial" panose="020B0604020202020204" pitchFamily="34" charset="0"/>
              </a:defRPr>
            </a:lvl4pPr>
            <a:lvl5pPr marL="2057400" indent="-228600">
              <a:spcBef>
                <a:spcPct val="20000"/>
              </a:spcBef>
              <a:buChar char="»"/>
              <a:defRPr b="1">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b="1">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b="1">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b="1">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b="1">
                <a:solidFill>
                  <a:schemeClr val="bg1"/>
                </a:solidFill>
                <a:latin typeface="Arial" panose="020B0604020202020204" pitchFamily="34" charset="0"/>
              </a:defRPr>
            </a:lvl9pPr>
          </a:lstStyle>
          <a:p>
            <a:pPr algn="just">
              <a:spcBef>
                <a:spcPct val="0"/>
              </a:spcBef>
              <a:buFontTx/>
              <a:buNone/>
            </a:pPr>
            <a:endParaRPr lang="en-US" altLang="en-US" sz="1800">
              <a:solidFill>
                <a:schemeClr val="tx1"/>
              </a:solidFill>
              <a:ea typeface="MS PGothic" panose="020B0600070205080204" pitchFamily="34" charset="-128"/>
              <a:cs typeface="Geneva"/>
            </a:endParaRPr>
          </a:p>
        </p:txBody>
      </p:sp>
      <p:sp>
        <p:nvSpPr>
          <p:cNvPr id="17441" name="Rectangle 7">
            <a:extLst>
              <a:ext uri="{FF2B5EF4-FFF2-40B4-BE49-F238E27FC236}">
                <a16:creationId xmlns:a16="http://schemas.microsoft.com/office/drawing/2014/main" id="{135A2998-1D95-4323-ABFF-1F4E29447424}"/>
              </a:ext>
            </a:extLst>
          </p:cNvPr>
          <p:cNvSpPr>
            <a:spLocks noChangeArrowheads="1"/>
          </p:cNvSpPr>
          <p:nvPr/>
        </p:nvSpPr>
        <p:spPr bwMode="auto">
          <a:xfrm>
            <a:off x="1110908" y="6339685"/>
            <a:ext cx="78247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b="1">
                <a:solidFill>
                  <a:schemeClr val="bg1"/>
                </a:solidFill>
                <a:latin typeface="Arial" panose="020B0604020202020204" pitchFamily="34" charset="0"/>
              </a:defRPr>
            </a:lvl1pPr>
            <a:lvl2pPr marL="742950" indent="-285750">
              <a:spcBef>
                <a:spcPct val="20000"/>
              </a:spcBef>
              <a:buChar char="–"/>
              <a:defRPr sz="2400" b="1">
                <a:solidFill>
                  <a:schemeClr val="bg1"/>
                </a:solidFill>
                <a:latin typeface="Arial" panose="020B0604020202020204" pitchFamily="34" charset="0"/>
              </a:defRPr>
            </a:lvl2pPr>
            <a:lvl3pPr marL="1143000" indent="-228600">
              <a:spcBef>
                <a:spcPct val="20000"/>
              </a:spcBef>
              <a:buChar char="•"/>
              <a:defRPr sz="2000" b="1">
                <a:solidFill>
                  <a:schemeClr val="bg1"/>
                </a:solidFill>
                <a:latin typeface="Arial" panose="020B0604020202020204" pitchFamily="34" charset="0"/>
              </a:defRPr>
            </a:lvl3pPr>
            <a:lvl4pPr marL="1600200" indent="-228600">
              <a:spcBef>
                <a:spcPct val="20000"/>
              </a:spcBef>
              <a:buChar char="–"/>
              <a:defRPr b="1">
                <a:solidFill>
                  <a:schemeClr val="bg1"/>
                </a:solidFill>
                <a:latin typeface="Arial" panose="020B0604020202020204" pitchFamily="34" charset="0"/>
              </a:defRPr>
            </a:lvl4pPr>
            <a:lvl5pPr marL="2057400" indent="-228600">
              <a:spcBef>
                <a:spcPct val="20000"/>
              </a:spcBef>
              <a:buChar char="»"/>
              <a:defRPr b="1">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b="1">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b="1">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b="1">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b="1">
                <a:solidFill>
                  <a:schemeClr val="bg1"/>
                </a:solidFill>
                <a:latin typeface="Arial" panose="020B0604020202020204" pitchFamily="34" charset="0"/>
              </a:defRPr>
            </a:lvl9pPr>
          </a:lstStyle>
          <a:p>
            <a:pPr>
              <a:spcBef>
                <a:spcPct val="0"/>
              </a:spcBef>
              <a:buFontTx/>
              <a:buNone/>
            </a:pPr>
            <a:r>
              <a:rPr lang="en-US" altLang="en-US" sz="1600" b="0" i="1" dirty="0">
                <a:solidFill>
                  <a:schemeClr val="tx1">
                    <a:lumMod val="95000"/>
                    <a:lumOff val="5000"/>
                  </a:schemeClr>
                </a:solidFill>
                <a:latin typeface="Calibri" panose="020F0502020204030204" pitchFamily="34" charset="0"/>
                <a:ea typeface="MS PGothic" panose="020B0600070205080204" pitchFamily="34" charset="-128"/>
                <a:cs typeface="Calibri" panose="020F0502020204030204" pitchFamily="34" charset="0"/>
              </a:rPr>
              <a:t>*May be included in metabolic panel. eGFR indicates estimated glomerular filtration rate.</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938513" y="1944546"/>
            <a:ext cx="10150033" cy="4639257"/>
          </a:xfrm>
        </p:spPr>
        <p:txBody>
          <a:bodyPr>
            <a:noAutofit/>
          </a:bodyPr>
          <a:lstStyle/>
          <a:p>
            <a:pPr>
              <a:lnSpc>
                <a:spcPct val="120000"/>
              </a:lnSpc>
              <a:spcBef>
                <a:spcPts val="600"/>
              </a:spcBef>
              <a:buClr>
                <a:srgbClr val="0D6088"/>
              </a:buClr>
            </a:pPr>
            <a:r>
              <a:rPr lang="en-US" sz="2400" dirty="0">
                <a:latin typeface="Times New Roman" pitchFamily="18" charset="0"/>
                <a:cs typeface="Times New Roman" pitchFamily="18" charset="0"/>
              </a:rPr>
              <a:t>Some times the high blood pressure does not causes any symptoms, so that it is known as </a:t>
            </a:r>
            <a:r>
              <a:rPr lang="en-US" sz="2400" b="1" dirty="0">
                <a:latin typeface="Times New Roman" pitchFamily="18" charset="0"/>
                <a:cs typeface="Times New Roman" pitchFamily="18" charset="0"/>
              </a:rPr>
              <a:t>silent killer disease.</a:t>
            </a:r>
          </a:p>
          <a:p>
            <a:pPr>
              <a:lnSpc>
                <a:spcPct val="120000"/>
              </a:lnSpc>
              <a:spcBef>
                <a:spcPts val="600"/>
              </a:spcBef>
              <a:buClr>
                <a:srgbClr val="0D6088"/>
              </a:buClr>
            </a:pPr>
            <a:r>
              <a:rPr lang="en-US" sz="2400" dirty="0">
                <a:latin typeface="Times New Roman" pitchFamily="18" charset="0"/>
                <a:cs typeface="Times New Roman" pitchFamily="18" charset="0"/>
              </a:rPr>
              <a:t>In some patients the symptoms will develop like,</a:t>
            </a:r>
          </a:p>
          <a:p>
            <a:pPr>
              <a:lnSpc>
                <a:spcPct val="120000"/>
              </a:lnSpc>
              <a:spcBef>
                <a:spcPts val="600"/>
              </a:spcBef>
              <a:buClr>
                <a:srgbClr val="0D6088"/>
              </a:buClr>
            </a:pPr>
            <a:r>
              <a:rPr lang="en-US" sz="2400" dirty="0">
                <a:latin typeface="Times New Roman" pitchFamily="18" charset="0"/>
                <a:cs typeface="Times New Roman" pitchFamily="18" charset="0"/>
              </a:rPr>
              <a:t>Severe head ache</a:t>
            </a:r>
          </a:p>
          <a:p>
            <a:pPr>
              <a:lnSpc>
                <a:spcPct val="120000"/>
              </a:lnSpc>
              <a:spcBef>
                <a:spcPts val="600"/>
              </a:spcBef>
              <a:buClr>
                <a:srgbClr val="0D6088"/>
              </a:buClr>
            </a:pPr>
            <a:r>
              <a:rPr lang="en-US" sz="2400" dirty="0">
                <a:latin typeface="Times New Roman" pitchFamily="18" charset="0"/>
                <a:cs typeface="Times New Roman" pitchFamily="18" charset="0"/>
              </a:rPr>
              <a:t>Blurred vision</a:t>
            </a:r>
          </a:p>
          <a:p>
            <a:pPr>
              <a:lnSpc>
                <a:spcPct val="120000"/>
              </a:lnSpc>
              <a:spcBef>
                <a:spcPts val="600"/>
              </a:spcBef>
              <a:buClr>
                <a:srgbClr val="0D6088"/>
              </a:buClr>
            </a:pPr>
            <a:r>
              <a:rPr lang="en-US" sz="2400" dirty="0" smtClean="0">
                <a:latin typeface="Times New Roman" pitchFamily="18" charset="0"/>
                <a:cs typeface="Times New Roman" pitchFamily="18" charset="0"/>
              </a:rPr>
              <a:t>Dizziness</a:t>
            </a:r>
          </a:p>
          <a:p>
            <a:pPr>
              <a:lnSpc>
                <a:spcPct val="130000"/>
              </a:lnSpc>
              <a:spcBef>
                <a:spcPts val="600"/>
              </a:spcBef>
              <a:buClr>
                <a:srgbClr val="0D6088"/>
              </a:buClr>
            </a:pPr>
            <a:r>
              <a:rPr lang="en-US" sz="2400" dirty="0">
                <a:latin typeface="Times New Roman" pitchFamily="18" charset="0"/>
                <a:cs typeface="Times New Roman" pitchFamily="18" charset="0"/>
              </a:rPr>
              <a:t>Nausea</a:t>
            </a:r>
          </a:p>
          <a:p>
            <a:pPr>
              <a:lnSpc>
                <a:spcPct val="130000"/>
              </a:lnSpc>
              <a:spcBef>
                <a:spcPts val="600"/>
              </a:spcBef>
              <a:buClr>
                <a:srgbClr val="0D6088"/>
              </a:buClr>
            </a:pPr>
            <a:r>
              <a:rPr lang="en-US" sz="2400" dirty="0">
                <a:latin typeface="Times New Roman" pitchFamily="18" charset="0"/>
                <a:cs typeface="Times New Roman" pitchFamily="18" charset="0"/>
              </a:rPr>
              <a:t>Vomiting</a:t>
            </a:r>
          </a:p>
          <a:p>
            <a:pPr>
              <a:lnSpc>
                <a:spcPct val="130000"/>
              </a:lnSpc>
              <a:spcBef>
                <a:spcPts val="600"/>
              </a:spcBef>
              <a:buClr>
                <a:srgbClr val="0D6088"/>
              </a:buClr>
            </a:pPr>
            <a:r>
              <a:rPr lang="en-US" sz="2400" dirty="0">
                <a:latin typeface="Times New Roman" pitchFamily="18" charset="0"/>
                <a:cs typeface="Times New Roman" pitchFamily="18" charset="0"/>
              </a:rPr>
              <a:t>Fatigue</a:t>
            </a:r>
          </a:p>
          <a:p>
            <a:pPr>
              <a:lnSpc>
                <a:spcPct val="120000"/>
              </a:lnSpc>
              <a:spcBef>
                <a:spcPts val="600"/>
              </a:spcBef>
              <a:buClr>
                <a:srgbClr val="0D6088"/>
              </a:buClr>
            </a:pPr>
            <a:endParaRPr lang="en-US" sz="2400" dirty="0">
              <a:latin typeface="Times New Roman" pitchFamily="18" charset="0"/>
              <a:cs typeface="Times New Roman" pitchFamily="18" charset="0"/>
            </a:endParaRPr>
          </a:p>
        </p:txBody>
      </p:sp>
      <p:sp>
        <p:nvSpPr>
          <p:cNvPr id="4" name="Rectangle 3"/>
          <p:cNvSpPr/>
          <p:nvPr/>
        </p:nvSpPr>
        <p:spPr>
          <a:xfrm>
            <a:off x="1063143" y="0"/>
            <a:ext cx="3080594" cy="1875099"/>
          </a:xfrm>
          <a:prstGeom prst="rect">
            <a:avLst/>
          </a:prstGeom>
          <a:solidFill>
            <a:srgbClr val="8840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p:cNvSpPr>
            <a:spLocks noGrp="1"/>
          </p:cNvSpPr>
          <p:nvPr>
            <p:ph type="title" idx="4294967295"/>
          </p:nvPr>
        </p:nvSpPr>
        <p:spPr>
          <a:xfrm>
            <a:off x="938513" y="517041"/>
            <a:ext cx="3306220" cy="1091898"/>
          </a:xfrm>
        </p:spPr>
        <p:txBody>
          <a:bodyPr>
            <a:normAutofit/>
          </a:bodyPr>
          <a:lstStyle/>
          <a:p>
            <a:pPr algn="ctr"/>
            <a:r>
              <a:rPr lang="en-US" sz="3200" b="1" dirty="0" smtClean="0">
                <a:solidFill>
                  <a:schemeClr val="bg1"/>
                </a:solidFill>
                <a:latin typeface="Arial Black" panose="020B0A04020102020204" pitchFamily="34" charset="0"/>
                <a:cs typeface="Times New Roman" pitchFamily="18" charset="0"/>
              </a:rPr>
              <a:t>CLINICAL FEATURES</a:t>
            </a:r>
            <a:endParaRPr lang="en-US" sz="3200" dirty="0">
              <a:solidFill>
                <a:schemeClr val="bg1"/>
              </a:solidFill>
              <a:latin typeface="Arial Black" panose="020B0A04020102020204" pitchFamily="34" charset="0"/>
            </a:endParaRPr>
          </a:p>
        </p:txBody>
      </p:sp>
      <p:sp>
        <p:nvSpPr>
          <p:cNvPr id="5" name="Content Placeholder 2">
            <a:extLst>
              <a:ext uri="{FF2B5EF4-FFF2-40B4-BE49-F238E27FC236}">
                <a16:creationId xmlns:a16="http://schemas.microsoft.com/office/drawing/2014/main" id="{5EA101E2-C991-468E-B211-60DD7F877549}"/>
              </a:ext>
            </a:extLst>
          </p:cNvPr>
          <p:cNvSpPr txBox="1">
            <a:spLocks/>
          </p:cNvSpPr>
          <p:nvPr/>
        </p:nvSpPr>
        <p:spPr>
          <a:xfrm>
            <a:off x="3897152" y="3402790"/>
            <a:ext cx="2943486" cy="318101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0000"/>
              </a:lnSpc>
              <a:buClr>
                <a:srgbClr val="0D6088"/>
              </a:buClr>
            </a:pPr>
            <a:r>
              <a:rPr lang="en-US" sz="2400" dirty="0" smtClean="0">
                <a:latin typeface="Times New Roman" pitchFamily="18" charset="0"/>
                <a:cs typeface="Times New Roman" pitchFamily="18" charset="0"/>
              </a:rPr>
              <a:t>Confusion epistaxis</a:t>
            </a:r>
          </a:p>
          <a:p>
            <a:pPr>
              <a:lnSpc>
                <a:spcPct val="130000"/>
              </a:lnSpc>
              <a:buClr>
                <a:srgbClr val="0D6088"/>
              </a:buClr>
            </a:pPr>
            <a:r>
              <a:rPr lang="en-US" sz="2400" dirty="0" smtClean="0">
                <a:latin typeface="Times New Roman" pitchFamily="18" charset="0"/>
                <a:cs typeface="Times New Roman" pitchFamily="18" charset="0"/>
              </a:rPr>
              <a:t>Chest pain</a:t>
            </a:r>
          </a:p>
          <a:p>
            <a:pPr>
              <a:lnSpc>
                <a:spcPct val="130000"/>
              </a:lnSpc>
              <a:buClr>
                <a:srgbClr val="0D6088"/>
              </a:buClr>
            </a:pPr>
            <a:r>
              <a:rPr lang="en-US" sz="2400" dirty="0" smtClean="0">
                <a:latin typeface="Times New Roman" pitchFamily="18" charset="0"/>
                <a:cs typeface="Times New Roman" pitchFamily="18" charset="0"/>
              </a:rPr>
              <a:t>Shortness of breath</a:t>
            </a:r>
          </a:p>
          <a:p>
            <a:pPr>
              <a:lnSpc>
                <a:spcPct val="130000"/>
              </a:lnSpc>
              <a:buClr>
                <a:srgbClr val="0D6088"/>
              </a:buClr>
            </a:pPr>
            <a:r>
              <a:rPr lang="en-US" sz="2400" dirty="0" smtClean="0">
                <a:latin typeface="Times New Roman" pitchFamily="18" charset="0"/>
                <a:cs typeface="Times New Roman" pitchFamily="18" charset="0"/>
              </a:rPr>
              <a:t>Irregular heart beat</a:t>
            </a:r>
          </a:p>
          <a:p>
            <a:pPr>
              <a:lnSpc>
                <a:spcPct val="130000"/>
              </a:lnSpc>
              <a:buClr>
                <a:srgbClr val="0D6088"/>
              </a:buClr>
            </a:pPr>
            <a:r>
              <a:rPr lang="en-US" sz="2400" dirty="0" smtClean="0">
                <a:latin typeface="Times New Roman" pitchFamily="18" charset="0"/>
                <a:cs typeface="Times New Roman" pitchFamily="18" charset="0"/>
              </a:rPr>
              <a:t>Papilledema</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269001358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095649" y="345758"/>
            <a:ext cx="6766560" cy="741362"/>
          </a:xfrm>
          <a:prstGeom prst="roundRect">
            <a:avLst>
              <a:gd name="adj" fmla="val 45446"/>
            </a:avLst>
          </a:prstGeom>
          <a:solidFill>
            <a:srgbClr val="8840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p:cNvSpPr>
            <a:spLocks noGrp="1"/>
          </p:cNvSpPr>
          <p:nvPr>
            <p:ph type="title" idx="4294967295"/>
          </p:nvPr>
        </p:nvSpPr>
        <p:spPr>
          <a:xfrm>
            <a:off x="2745129" y="427038"/>
            <a:ext cx="7467600" cy="639762"/>
          </a:xfrm>
        </p:spPr>
        <p:txBody>
          <a:bodyPr>
            <a:normAutofit/>
          </a:bodyPr>
          <a:lstStyle/>
          <a:p>
            <a:pPr algn="ctr"/>
            <a:r>
              <a:rPr lang="en-US" sz="3200" b="1" dirty="0" smtClean="0">
                <a:solidFill>
                  <a:schemeClr val="bg1"/>
                </a:solidFill>
                <a:latin typeface="Arial Black" panose="020B0A04020102020204" pitchFamily="34" charset="0"/>
                <a:cs typeface="Times New Roman" pitchFamily="18" charset="0"/>
              </a:rPr>
              <a:t>DIAGNOSTIC EVALUATIONS</a:t>
            </a:r>
            <a:endParaRPr lang="en-US" sz="3200" b="1" dirty="0">
              <a:solidFill>
                <a:schemeClr val="bg1"/>
              </a:solidFill>
              <a:latin typeface="Arial Black" panose="020B0A04020102020204" pitchFamily="34" charset="0"/>
              <a:cs typeface="Times New Roman" pitchFamily="18" charset="0"/>
            </a:endParaRPr>
          </a:p>
        </p:txBody>
      </p:sp>
      <p:sp>
        <p:nvSpPr>
          <p:cNvPr id="3" name="Content Placeholder 2"/>
          <p:cNvSpPr>
            <a:spLocks noGrp="1"/>
          </p:cNvSpPr>
          <p:nvPr>
            <p:ph idx="4294967295"/>
          </p:nvPr>
        </p:nvSpPr>
        <p:spPr>
          <a:xfrm>
            <a:off x="1115659" y="939800"/>
            <a:ext cx="5955701" cy="4419600"/>
          </a:xfrm>
        </p:spPr>
        <p:txBody>
          <a:bodyPr>
            <a:normAutofit/>
          </a:bodyPr>
          <a:lstStyle/>
          <a:p>
            <a:pPr>
              <a:lnSpc>
                <a:spcPct val="150000"/>
              </a:lnSpc>
              <a:buClr>
                <a:srgbClr val="884068"/>
              </a:buClr>
            </a:pPr>
            <a:endParaRPr lang="en-US" sz="2400" dirty="0" smtClean="0">
              <a:latin typeface="Times New Roman" pitchFamily="18" charset="0"/>
              <a:cs typeface="Times New Roman" pitchFamily="18" charset="0"/>
            </a:endParaRPr>
          </a:p>
          <a:p>
            <a:pPr>
              <a:lnSpc>
                <a:spcPct val="150000"/>
              </a:lnSpc>
              <a:buClr>
                <a:srgbClr val="884068"/>
              </a:buClr>
            </a:pPr>
            <a:r>
              <a:rPr lang="en-US" sz="2400" dirty="0" smtClean="0">
                <a:latin typeface="Times New Roman" pitchFamily="18" charset="0"/>
                <a:cs typeface="Times New Roman" pitchFamily="18" charset="0"/>
              </a:rPr>
              <a:t>History </a:t>
            </a:r>
            <a:r>
              <a:rPr lang="en-US" sz="2400" dirty="0">
                <a:latin typeface="Times New Roman" pitchFamily="18" charset="0"/>
                <a:cs typeface="Times New Roman" pitchFamily="18" charset="0"/>
              </a:rPr>
              <a:t>collection and physical examination</a:t>
            </a:r>
          </a:p>
          <a:p>
            <a:pPr>
              <a:lnSpc>
                <a:spcPct val="150000"/>
              </a:lnSpc>
              <a:buClr>
                <a:srgbClr val="884068"/>
              </a:buClr>
            </a:pPr>
            <a:r>
              <a:rPr lang="en-US" sz="2400" dirty="0">
                <a:latin typeface="Times New Roman" pitchFamily="18" charset="0"/>
                <a:cs typeface="Times New Roman" pitchFamily="18" charset="0"/>
              </a:rPr>
              <a:t>Medical history of diabetes mellitus</a:t>
            </a:r>
          </a:p>
          <a:p>
            <a:pPr>
              <a:lnSpc>
                <a:spcPct val="150000"/>
              </a:lnSpc>
              <a:buClr>
                <a:srgbClr val="884068"/>
              </a:buClr>
            </a:pPr>
            <a:r>
              <a:rPr lang="en-US" sz="2400" dirty="0">
                <a:latin typeface="Times New Roman" pitchFamily="18" charset="0"/>
                <a:cs typeface="Times New Roman" pitchFamily="18" charset="0"/>
              </a:rPr>
              <a:t>Complete blood count</a:t>
            </a:r>
          </a:p>
          <a:p>
            <a:pPr>
              <a:lnSpc>
                <a:spcPct val="150000"/>
              </a:lnSpc>
              <a:buClr>
                <a:srgbClr val="884068"/>
              </a:buClr>
            </a:pPr>
            <a:r>
              <a:rPr lang="en-US" sz="2400" dirty="0">
                <a:latin typeface="Times New Roman" pitchFamily="18" charset="0"/>
                <a:cs typeface="Times New Roman" pitchFamily="18" charset="0"/>
              </a:rPr>
              <a:t>Chest x-ray</a:t>
            </a:r>
          </a:p>
          <a:p>
            <a:pPr>
              <a:lnSpc>
                <a:spcPct val="150000"/>
              </a:lnSpc>
              <a:buClr>
                <a:srgbClr val="884068"/>
              </a:buClr>
            </a:pPr>
            <a:r>
              <a:rPr lang="en-US" sz="2400" dirty="0">
                <a:latin typeface="Times New Roman" pitchFamily="18" charset="0"/>
                <a:cs typeface="Times New Roman" pitchFamily="18" charset="0"/>
              </a:rPr>
              <a:t>ECG</a:t>
            </a:r>
          </a:p>
        </p:txBody>
      </p:sp>
      <p:pic>
        <p:nvPicPr>
          <p:cNvPr id="6146" name="Picture 2" descr="https://www.mayoclinic.org/content/dam/media/en/images/2023/02/10/blood-pressure-measureme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4095" y="1892668"/>
            <a:ext cx="4218305" cy="29165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9738744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2428240"/>
            <a:ext cx="7264400" cy="2509520"/>
          </a:xfrm>
          <a:prstGeom prst="rect">
            <a:avLst/>
          </a:prstGeom>
          <a:solidFill>
            <a:srgbClr val="D1ED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Rounded Rectangle 3"/>
          <p:cNvSpPr/>
          <p:nvPr/>
        </p:nvSpPr>
        <p:spPr>
          <a:xfrm>
            <a:off x="4007156" y="345758"/>
            <a:ext cx="4177689" cy="741362"/>
          </a:xfrm>
          <a:prstGeom prst="roundRect">
            <a:avLst>
              <a:gd name="adj" fmla="val 45446"/>
            </a:avLst>
          </a:prstGeom>
          <a:solidFill>
            <a:srgbClr val="0D60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p:cNvSpPr>
            <a:spLocks noGrp="1"/>
          </p:cNvSpPr>
          <p:nvPr>
            <p:ph type="title" idx="4294967295"/>
          </p:nvPr>
        </p:nvSpPr>
        <p:spPr>
          <a:xfrm>
            <a:off x="3710940" y="396558"/>
            <a:ext cx="4770120" cy="715962"/>
          </a:xfrm>
        </p:spPr>
        <p:txBody>
          <a:bodyPr>
            <a:normAutofit/>
          </a:bodyPr>
          <a:lstStyle/>
          <a:p>
            <a:pPr algn="ctr"/>
            <a:r>
              <a:rPr lang="en-US" sz="3200" b="1" dirty="0">
                <a:solidFill>
                  <a:schemeClr val="bg1"/>
                </a:solidFill>
                <a:latin typeface="Arial Black" panose="020B0A04020102020204" pitchFamily="34" charset="0"/>
                <a:cs typeface="Times New Roman" pitchFamily="18" charset="0"/>
              </a:rPr>
              <a:t>MANAGEMENT</a:t>
            </a:r>
          </a:p>
        </p:txBody>
      </p:sp>
      <p:sp>
        <p:nvSpPr>
          <p:cNvPr id="3" name="Content Placeholder 2"/>
          <p:cNvSpPr>
            <a:spLocks noGrp="1"/>
          </p:cNvSpPr>
          <p:nvPr>
            <p:ph idx="4294967295"/>
          </p:nvPr>
        </p:nvSpPr>
        <p:spPr>
          <a:xfrm>
            <a:off x="579120" y="2517775"/>
            <a:ext cx="5516880" cy="2419985"/>
          </a:xfrm>
        </p:spPr>
        <p:txBody>
          <a:bodyPr>
            <a:normAutofit/>
          </a:bodyPr>
          <a:lstStyle/>
          <a:p>
            <a:pPr>
              <a:lnSpc>
                <a:spcPct val="150000"/>
              </a:lnSpc>
            </a:pPr>
            <a:r>
              <a:rPr lang="en-US" sz="2200" dirty="0">
                <a:latin typeface="Times New Roman" pitchFamily="18" charset="0"/>
                <a:cs typeface="Times New Roman" pitchFamily="18" charset="0"/>
              </a:rPr>
              <a:t>Mainly the management of hypertension is possible by two ways, which include</a:t>
            </a:r>
          </a:p>
          <a:p>
            <a:pPr lvl="1">
              <a:lnSpc>
                <a:spcPct val="150000"/>
              </a:lnSpc>
            </a:pPr>
            <a:r>
              <a:rPr lang="en-US" sz="2200" b="1" dirty="0">
                <a:latin typeface="Times New Roman" pitchFamily="18" charset="0"/>
                <a:cs typeface="Times New Roman" pitchFamily="18" charset="0"/>
              </a:rPr>
              <a:t>Life style modification</a:t>
            </a:r>
          </a:p>
          <a:p>
            <a:pPr lvl="1">
              <a:lnSpc>
                <a:spcPct val="150000"/>
              </a:lnSpc>
            </a:pPr>
            <a:r>
              <a:rPr lang="en-US" sz="2200" b="1" dirty="0">
                <a:latin typeface="Times New Roman" pitchFamily="18" charset="0"/>
                <a:cs typeface="Times New Roman" pitchFamily="18" charset="0"/>
              </a:rPr>
              <a:t>Pharmacological therapy</a:t>
            </a:r>
          </a:p>
        </p:txBody>
      </p:sp>
      <p:pic>
        <p:nvPicPr>
          <p:cNvPr id="9218" name="Picture 2" descr="https://media.springernature.com/lw685/springer-static/image/art%3A10.1007%2Fs11886-021-01601-4/MediaObjects/11886_2021_1601_Fig1_HTM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7040" y="2021840"/>
            <a:ext cx="4577932" cy="326136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3059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06880" y="1437640"/>
            <a:ext cx="4023360" cy="4524315"/>
          </a:xfrm>
          <a:prstGeom prst="rect">
            <a:avLst/>
          </a:prstGeom>
          <a:noFill/>
        </p:spPr>
        <p:txBody>
          <a:bodyPr wrap="square" rtlCol="0">
            <a:spAutoFit/>
          </a:bodyPr>
          <a:lstStyle/>
          <a:p>
            <a:pPr>
              <a:lnSpc>
                <a:spcPct val="150000"/>
              </a:lnSpc>
              <a:buFont typeface="Arial" pitchFamily="34" charset="0"/>
              <a:buChar char="•"/>
            </a:pPr>
            <a:r>
              <a:rPr lang="en-US" sz="2400" dirty="0" smtClean="0">
                <a:latin typeface="Times New Roman" pitchFamily="18" charset="0"/>
                <a:cs typeface="Times New Roman" pitchFamily="18" charset="0"/>
              </a:rPr>
              <a:t> 	DEFINITION </a:t>
            </a:r>
          </a:p>
          <a:p>
            <a:pPr>
              <a:lnSpc>
                <a:spcPct val="150000"/>
              </a:lnSpc>
              <a:buFont typeface="Arial" pitchFamily="34" charset="0"/>
              <a:buChar char="•"/>
            </a:pPr>
            <a:r>
              <a:rPr lang="en-US" sz="2400" dirty="0" smtClean="0">
                <a:latin typeface="Times New Roman" pitchFamily="18" charset="0"/>
                <a:cs typeface="Times New Roman" pitchFamily="18" charset="0"/>
              </a:rPr>
              <a:t> 	CLASSIFICATION  </a:t>
            </a:r>
          </a:p>
          <a:p>
            <a:pPr>
              <a:lnSpc>
                <a:spcPct val="150000"/>
              </a:lnSpc>
              <a:buFont typeface="Arial" pitchFamily="34" charset="0"/>
              <a:buChar char="•"/>
            </a:pPr>
            <a:r>
              <a:rPr lang="en-US" sz="2400" dirty="0" smtClean="0">
                <a:latin typeface="Times New Roman" pitchFamily="18" charset="0"/>
                <a:cs typeface="Times New Roman" pitchFamily="18" charset="0"/>
              </a:rPr>
              <a:t> 	TYPES</a:t>
            </a:r>
          </a:p>
          <a:p>
            <a:pPr>
              <a:lnSpc>
                <a:spcPct val="150000"/>
              </a:lnSpc>
              <a:buFont typeface="Arial" pitchFamily="34" charset="0"/>
              <a:buChar char="•"/>
            </a:pPr>
            <a:r>
              <a:rPr lang="en-US" sz="2400" dirty="0" smtClean="0">
                <a:latin typeface="Times New Roman" pitchFamily="18" charset="0"/>
                <a:cs typeface="Times New Roman" pitchFamily="18" charset="0"/>
              </a:rPr>
              <a:t> 	EPIDEMIOLOGY </a:t>
            </a:r>
          </a:p>
          <a:p>
            <a:pPr>
              <a:lnSpc>
                <a:spcPct val="150000"/>
              </a:lnSpc>
              <a:buFont typeface="Arial" pitchFamily="34" charset="0"/>
              <a:buChar char="•"/>
            </a:pPr>
            <a:r>
              <a:rPr lang="en-US" sz="2400" dirty="0" smtClean="0">
                <a:latin typeface="Times New Roman" pitchFamily="18" charset="0"/>
                <a:cs typeface="Times New Roman" pitchFamily="18" charset="0"/>
              </a:rPr>
              <a:t> 	PATHOPHYSIOLOGY</a:t>
            </a:r>
          </a:p>
          <a:p>
            <a:pPr>
              <a:lnSpc>
                <a:spcPct val="150000"/>
              </a:lnSpc>
              <a:buFont typeface="Arial" pitchFamily="34" charset="0"/>
              <a:buChar char="•"/>
            </a:pPr>
            <a:r>
              <a:rPr lang="en-US" sz="2400" dirty="0" smtClean="0">
                <a:latin typeface="Times New Roman" pitchFamily="18" charset="0"/>
                <a:cs typeface="Times New Roman" pitchFamily="18" charset="0"/>
              </a:rPr>
              <a:t> 	DIAGNOSIS </a:t>
            </a:r>
          </a:p>
          <a:p>
            <a:pPr>
              <a:lnSpc>
                <a:spcPct val="150000"/>
              </a:lnSpc>
              <a:buFont typeface="Arial" pitchFamily="34" charset="0"/>
              <a:buChar char="•"/>
            </a:pPr>
            <a:r>
              <a:rPr lang="en-US" sz="2400" dirty="0" smtClean="0">
                <a:latin typeface="Times New Roman" pitchFamily="18" charset="0"/>
                <a:cs typeface="Times New Roman" pitchFamily="18" charset="0"/>
              </a:rPr>
              <a:t> 	TREATMENT </a:t>
            </a:r>
          </a:p>
          <a:p>
            <a:pPr>
              <a:lnSpc>
                <a:spcPct val="150000"/>
              </a:lnSpc>
              <a:buFont typeface="Arial" pitchFamily="34" charset="0"/>
              <a:buChar char="•"/>
            </a:pPr>
            <a:r>
              <a:rPr lang="en-US" sz="2400" dirty="0" smtClean="0">
                <a:latin typeface="Times New Roman" pitchFamily="18" charset="0"/>
                <a:cs typeface="Times New Roman" pitchFamily="18" charset="0"/>
              </a:rPr>
              <a:t> 	PROGNOSIS</a:t>
            </a:r>
            <a:endParaRPr lang="en-US" sz="1600" dirty="0"/>
          </a:p>
        </p:txBody>
      </p:sp>
      <p:sp>
        <p:nvSpPr>
          <p:cNvPr id="3" name="Rectangle 2"/>
          <p:cNvSpPr/>
          <p:nvPr/>
        </p:nvSpPr>
        <p:spPr>
          <a:xfrm>
            <a:off x="1706880" y="975975"/>
            <a:ext cx="5648960" cy="584775"/>
          </a:xfrm>
          <a:prstGeom prst="rect">
            <a:avLst/>
          </a:prstGeom>
        </p:spPr>
        <p:txBody>
          <a:bodyPr wrap="square">
            <a:spAutoFit/>
          </a:bodyPr>
          <a:lstStyle/>
          <a:p>
            <a:r>
              <a:rPr lang="en-US" sz="3200" b="1" dirty="0">
                <a:solidFill>
                  <a:srgbClr val="884068"/>
                </a:solidFill>
                <a:latin typeface="Arial Black" panose="020B0A04020102020204" pitchFamily="34" charset="0"/>
              </a:rPr>
              <a:t>POINT OF </a:t>
            </a:r>
            <a:r>
              <a:rPr lang="en-US" sz="3200" b="1" dirty="0" smtClean="0">
                <a:solidFill>
                  <a:srgbClr val="884068"/>
                </a:solidFill>
                <a:latin typeface="Arial Black" panose="020B0A04020102020204" pitchFamily="34" charset="0"/>
              </a:rPr>
              <a:t>DISCUSSION</a:t>
            </a:r>
            <a:endParaRPr lang="en-IN" sz="3200" dirty="0">
              <a:solidFill>
                <a:srgbClr val="884068"/>
              </a:solidFill>
              <a:latin typeface="Arial Black" panose="020B0A04020102020204" pitchFamily="34" charset="0"/>
            </a:endParaRPr>
          </a:p>
        </p:txBody>
      </p:sp>
      <p:pic>
        <p:nvPicPr>
          <p:cNvPr id="1026" name="Picture 2" descr="https://scitechdaily.com/images/Human-Body-Chest-Lungs-777x7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5840" y="1825277"/>
            <a:ext cx="3749039" cy="37490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85800" y="777717"/>
            <a:ext cx="8077200" cy="5407025"/>
          </a:xfrm>
        </p:spPr>
        <p:txBody>
          <a:bodyPr>
            <a:normAutofit/>
          </a:bodyPr>
          <a:lstStyle/>
          <a:p>
            <a:pPr marL="0" indent="0">
              <a:lnSpc>
                <a:spcPct val="150000"/>
              </a:lnSpc>
              <a:buNone/>
            </a:pPr>
            <a:endParaRPr lang="en-US" sz="2800" dirty="0" smtClean="0">
              <a:latin typeface="Times New Roman" pitchFamily="18" charset="0"/>
              <a:cs typeface="Times New Roman" pitchFamily="18" charset="0"/>
            </a:endParaRPr>
          </a:p>
          <a:p>
            <a:pPr marL="0" indent="0">
              <a:lnSpc>
                <a:spcPct val="150000"/>
              </a:lnSpc>
              <a:buNone/>
            </a:pPr>
            <a:r>
              <a:rPr lang="en-US" sz="2800" dirty="0" smtClean="0">
                <a:latin typeface="Times New Roman" pitchFamily="18" charset="0"/>
                <a:cs typeface="Times New Roman" pitchFamily="18" charset="0"/>
              </a:rPr>
              <a:t>The </a:t>
            </a:r>
            <a:r>
              <a:rPr lang="en-US" sz="2800" dirty="0">
                <a:latin typeface="Times New Roman" pitchFamily="18" charset="0"/>
                <a:cs typeface="Times New Roman" pitchFamily="18" charset="0"/>
              </a:rPr>
              <a:t>life style modification measures mainly includes,</a:t>
            </a:r>
          </a:p>
          <a:p>
            <a:pPr marL="244475" lvl="1" indent="-244475">
              <a:lnSpc>
                <a:spcPct val="150000"/>
              </a:lnSpc>
              <a:buClr>
                <a:srgbClr val="884068"/>
              </a:buClr>
            </a:pPr>
            <a:r>
              <a:rPr lang="en-US" sz="2400" dirty="0">
                <a:latin typeface="Times New Roman" pitchFamily="18" charset="0"/>
                <a:cs typeface="Times New Roman" pitchFamily="18" charset="0"/>
              </a:rPr>
              <a:t>Weight reduction</a:t>
            </a:r>
          </a:p>
          <a:p>
            <a:pPr marL="244475" lvl="1" indent="-244475">
              <a:lnSpc>
                <a:spcPct val="150000"/>
              </a:lnSpc>
              <a:buClr>
                <a:srgbClr val="884068"/>
              </a:buClr>
            </a:pPr>
            <a:r>
              <a:rPr lang="en-US" sz="2400" dirty="0">
                <a:latin typeface="Times New Roman" pitchFamily="18" charset="0"/>
                <a:cs typeface="Times New Roman" pitchFamily="18" charset="0"/>
              </a:rPr>
              <a:t>DASH Diet (Dietary approaches to stop hypertension)</a:t>
            </a:r>
          </a:p>
          <a:p>
            <a:pPr marL="244475" lvl="1" indent="-244475">
              <a:lnSpc>
                <a:spcPct val="150000"/>
              </a:lnSpc>
              <a:buClr>
                <a:srgbClr val="884068"/>
              </a:buClr>
            </a:pPr>
            <a:r>
              <a:rPr lang="en-US" sz="2400" dirty="0">
                <a:latin typeface="Times New Roman" pitchFamily="18" charset="0"/>
                <a:cs typeface="Times New Roman" pitchFamily="18" charset="0"/>
              </a:rPr>
              <a:t>Dietary sodium reduction</a:t>
            </a:r>
          </a:p>
          <a:p>
            <a:pPr marL="244475" lvl="1" indent="-244475">
              <a:lnSpc>
                <a:spcPct val="150000"/>
              </a:lnSpc>
              <a:buClr>
                <a:srgbClr val="884068"/>
              </a:buClr>
            </a:pPr>
            <a:r>
              <a:rPr lang="en-US" sz="2400" dirty="0">
                <a:latin typeface="Times New Roman" pitchFamily="18" charset="0"/>
                <a:cs typeface="Times New Roman" pitchFamily="18" charset="0"/>
              </a:rPr>
              <a:t>Reduce alcohol</a:t>
            </a:r>
          </a:p>
          <a:p>
            <a:pPr marL="244475" lvl="1" indent="-244475">
              <a:lnSpc>
                <a:spcPct val="150000"/>
              </a:lnSpc>
              <a:buClr>
                <a:srgbClr val="884068"/>
              </a:buClr>
            </a:pPr>
            <a:r>
              <a:rPr lang="en-US" sz="2400" dirty="0">
                <a:latin typeface="Times New Roman" pitchFamily="18" charset="0"/>
                <a:cs typeface="Times New Roman" pitchFamily="18" charset="0"/>
              </a:rPr>
              <a:t>Exercise</a:t>
            </a:r>
          </a:p>
          <a:p>
            <a:pPr marL="244475" lvl="1" indent="-244475">
              <a:lnSpc>
                <a:spcPct val="150000"/>
              </a:lnSpc>
              <a:buClr>
                <a:srgbClr val="884068"/>
              </a:buClr>
            </a:pPr>
            <a:r>
              <a:rPr lang="en-US" sz="2400" dirty="0">
                <a:latin typeface="Times New Roman" pitchFamily="18" charset="0"/>
                <a:cs typeface="Times New Roman" pitchFamily="18" charset="0"/>
              </a:rPr>
              <a:t>Stress management</a:t>
            </a:r>
          </a:p>
          <a:p>
            <a:pPr lvl="1">
              <a:lnSpc>
                <a:spcPct val="150000"/>
              </a:lnSpc>
            </a:pPr>
            <a:endParaRPr lang="en-US" sz="2400" dirty="0">
              <a:latin typeface="Times New Roman" pitchFamily="18" charset="0"/>
              <a:cs typeface="Times New Roman" pitchFamily="18" charset="0"/>
            </a:endParaRPr>
          </a:p>
        </p:txBody>
      </p:sp>
      <p:sp>
        <p:nvSpPr>
          <p:cNvPr id="4" name="Rounded Rectangle 3"/>
          <p:cNvSpPr/>
          <p:nvPr/>
        </p:nvSpPr>
        <p:spPr>
          <a:xfrm>
            <a:off x="2743200" y="345758"/>
            <a:ext cx="6690360" cy="741362"/>
          </a:xfrm>
          <a:prstGeom prst="roundRect">
            <a:avLst>
              <a:gd name="adj" fmla="val 45446"/>
            </a:avLst>
          </a:prstGeom>
          <a:solidFill>
            <a:srgbClr val="0D60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p:cNvSpPr>
            <a:spLocks noGrp="1"/>
          </p:cNvSpPr>
          <p:nvPr>
            <p:ph type="title" idx="4294967295"/>
          </p:nvPr>
        </p:nvSpPr>
        <p:spPr>
          <a:xfrm>
            <a:off x="2354580" y="427038"/>
            <a:ext cx="7467600" cy="639762"/>
          </a:xfrm>
        </p:spPr>
        <p:txBody>
          <a:bodyPr>
            <a:noAutofit/>
          </a:bodyPr>
          <a:lstStyle/>
          <a:p>
            <a:pPr lvl="1" algn="ctr" rtl="0">
              <a:spcBef>
                <a:spcPct val="0"/>
              </a:spcBef>
            </a:pPr>
            <a:r>
              <a:rPr lang="en-US" sz="3200" b="1" dirty="0">
                <a:solidFill>
                  <a:schemeClr val="bg1"/>
                </a:solidFill>
                <a:latin typeface="Arial Black" panose="020B0A04020102020204" pitchFamily="34" charset="0"/>
                <a:cs typeface="Times New Roman" pitchFamily="18" charset="0"/>
              </a:rPr>
              <a:t>LIFE STYLE MODIFICATION</a:t>
            </a:r>
            <a:endParaRPr lang="en-US" sz="240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426466848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453640" y="239079"/>
            <a:ext cx="7315200" cy="741362"/>
          </a:xfrm>
          <a:prstGeom prst="roundRect">
            <a:avLst>
              <a:gd name="adj" fmla="val 45446"/>
            </a:avLst>
          </a:prstGeom>
          <a:solidFill>
            <a:srgbClr val="8840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p:cNvSpPr>
            <a:spLocks noGrp="1"/>
          </p:cNvSpPr>
          <p:nvPr>
            <p:ph type="title" idx="4294967295"/>
          </p:nvPr>
        </p:nvSpPr>
        <p:spPr>
          <a:xfrm>
            <a:off x="1882140" y="317104"/>
            <a:ext cx="8458200" cy="585312"/>
          </a:xfrm>
        </p:spPr>
        <p:txBody>
          <a:bodyPr>
            <a:normAutofit/>
          </a:bodyPr>
          <a:lstStyle/>
          <a:p>
            <a:pPr lvl="1" algn="ctr" rtl="0">
              <a:spcBef>
                <a:spcPct val="0"/>
              </a:spcBef>
            </a:pPr>
            <a:r>
              <a:rPr lang="en-US" sz="3200" b="1" dirty="0" smtClean="0">
                <a:solidFill>
                  <a:schemeClr val="bg1"/>
                </a:solidFill>
                <a:latin typeface="Arial Black" panose="020B0A04020102020204" pitchFamily="34" charset="0"/>
                <a:cs typeface="Times New Roman" pitchFamily="18" charset="0"/>
              </a:rPr>
              <a:t>PHARMACOLOGICAL THERAPY</a:t>
            </a:r>
            <a:endParaRPr lang="en-US" sz="2800" dirty="0">
              <a:solidFill>
                <a:schemeClr val="bg1"/>
              </a:solidFill>
              <a:latin typeface="Arial Black" panose="020B0A04020102020204" pitchFamily="34" charset="0"/>
            </a:endParaRPr>
          </a:p>
        </p:txBody>
      </p:sp>
      <p:sp>
        <p:nvSpPr>
          <p:cNvPr id="3" name="Content Placeholder 2"/>
          <p:cNvSpPr>
            <a:spLocks noGrp="1"/>
          </p:cNvSpPr>
          <p:nvPr>
            <p:ph idx="4294967295"/>
          </p:nvPr>
        </p:nvSpPr>
        <p:spPr>
          <a:xfrm>
            <a:off x="392589" y="1124903"/>
            <a:ext cx="7269272" cy="6178721"/>
          </a:xfrm>
        </p:spPr>
        <p:txBody>
          <a:bodyPr>
            <a:normAutofit/>
          </a:bodyPr>
          <a:lstStyle/>
          <a:p>
            <a:pPr marL="0" indent="0" algn="just">
              <a:lnSpc>
                <a:spcPct val="120000"/>
              </a:lnSpc>
              <a:spcBef>
                <a:spcPts val="900"/>
              </a:spcBef>
              <a:buNone/>
            </a:pPr>
            <a:r>
              <a:rPr lang="en-US" sz="2000" dirty="0">
                <a:latin typeface="Times New Roman" pitchFamily="18" charset="0"/>
                <a:cs typeface="Times New Roman" pitchFamily="18" charset="0"/>
              </a:rPr>
              <a:t>Various groups of drugs are used for the treatment of hypertension, collectively these drugs are called as anti-hypertensive drugs, which includes,</a:t>
            </a:r>
          </a:p>
          <a:p>
            <a:pPr marL="0" indent="0" algn="just">
              <a:lnSpc>
                <a:spcPct val="120000"/>
              </a:lnSpc>
              <a:spcBef>
                <a:spcPts val="900"/>
              </a:spcBef>
              <a:buNone/>
            </a:pPr>
            <a:r>
              <a:rPr lang="en-US" sz="2000" b="1" dirty="0">
                <a:solidFill>
                  <a:srgbClr val="884068"/>
                </a:solidFill>
                <a:latin typeface="Times New Roman" pitchFamily="18" charset="0"/>
                <a:cs typeface="Times New Roman" pitchFamily="18" charset="0"/>
              </a:rPr>
              <a:t>Diuretics</a:t>
            </a:r>
            <a:r>
              <a:rPr lang="en-US" sz="2000" dirty="0">
                <a:solidFill>
                  <a:srgbClr val="884068"/>
                </a:solidFill>
                <a:latin typeface="Times New Roman" pitchFamily="18" charset="0"/>
                <a:cs typeface="Times New Roman" pitchFamily="18" charset="0"/>
              </a:rPr>
              <a:t>: </a:t>
            </a:r>
            <a:r>
              <a:rPr lang="en-US" sz="2000" dirty="0">
                <a:latin typeface="Times New Roman" pitchFamily="18" charset="0"/>
                <a:cs typeface="Times New Roman" pitchFamily="18" charset="0"/>
              </a:rPr>
              <a:t>it helps the kidneys to inhibit the sodium reabsorption in the distal convoluted tubules, ascending limb and loop of </a:t>
            </a:r>
            <a:r>
              <a:rPr lang="en-US" sz="2000" dirty="0" err="1">
                <a:latin typeface="Times New Roman" pitchFamily="18" charset="0"/>
                <a:cs typeface="Times New Roman" pitchFamily="18" charset="0"/>
              </a:rPr>
              <a:t>henle</a:t>
            </a:r>
            <a:r>
              <a:rPr lang="en-US" sz="2000" dirty="0">
                <a:latin typeface="Times New Roman" pitchFamily="18" charset="0"/>
                <a:cs typeface="Times New Roman" pitchFamily="18" charset="0"/>
              </a:rPr>
              <a:t>.</a:t>
            </a:r>
          </a:p>
          <a:p>
            <a:pPr marL="0" indent="0" algn="just">
              <a:lnSpc>
                <a:spcPct val="120000"/>
              </a:lnSpc>
              <a:spcBef>
                <a:spcPts val="900"/>
              </a:spcBef>
              <a:buNone/>
            </a:pPr>
            <a:r>
              <a:rPr lang="en-US" sz="2000" b="1" dirty="0" err="1">
                <a:latin typeface="Times New Roman" pitchFamily="18" charset="0"/>
                <a:cs typeface="Times New Roman" pitchFamily="18" charset="0"/>
              </a:rPr>
              <a:t>Eg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chlorothiazide</a:t>
            </a:r>
            <a:r>
              <a:rPr lang="en-US" sz="2000" b="1" dirty="0">
                <a:latin typeface="Times New Roman" pitchFamily="18" charset="0"/>
                <a:cs typeface="Times New Roman" pitchFamily="18" charset="0"/>
              </a:rPr>
              <a:t>, </a:t>
            </a:r>
            <a:r>
              <a:rPr lang="en-US" sz="2000" b="1" dirty="0" smtClean="0">
                <a:latin typeface="Times New Roman" pitchFamily="18" charset="0"/>
                <a:cs typeface="Times New Roman" pitchFamily="18" charset="0"/>
              </a:rPr>
              <a:t>furosemide</a:t>
            </a:r>
          </a:p>
          <a:p>
            <a:pPr marL="0" indent="0">
              <a:lnSpc>
                <a:spcPct val="120000"/>
              </a:lnSpc>
              <a:spcBef>
                <a:spcPts val="900"/>
              </a:spcBef>
              <a:buNone/>
            </a:pPr>
            <a:r>
              <a:rPr lang="en-US" sz="2000" b="1" dirty="0">
                <a:solidFill>
                  <a:srgbClr val="884068"/>
                </a:solidFill>
                <a:latin typeface="Times New Roman" pitchFamily="18" charset="0"/>
                <a:cs typeface="Times New Roman" pitchFamily="18" charset="0"/>
              </a:rPr>
              <a:t>Beta blockers: </a:t>
            </a:r>
            <a:r>
              <a:rPr lang="en-US" sz="2000" dirty="0">
                <a:latin typeface="Times New Roman" pitchFamily="18" charset="0"/>
                <a:cs typeface="Times New Roman" pitchFamily="18" charset="0"/>
              </a:rPr>
              <a:t>These medications reduces the workload of the heart and blood </a:t>
            </a:r>
            <a:r>
              <a:rPr lang="en-US" sz="2000" dirty="0" err="1">
                <a:latin typeface="Times New Roman" pitchFamily="18" charset="0"/>
                <a:cs typeface="Times New Roman" pitchFamily="18" charset="0"/>
              </a:rPr>
              <a:t>vessal</a:t>
            </a:r>
            <a:r>
              <a:rPr lang="en-US" sz="2000" dirty="0">
                <a:latin typeface="Times New Roman" pitchFamily="18" charset="0"/>
                <a:cs typeface="Times New Roman" pitchFamily="18" charset="0"/>
              </a:rPr>
              <a:t> and causing the heart to beat slowly and with less force.</a:t>
            </a:r>
          </a:p>
          <a:p>
            <a:pPr marL="0" indent="0">
              <a:lnSpc>
                <a:spcPct val="120000"/>
              </a:lnSpc>
              <a:spcBef>
                <a:spcPts val="900"/>
              </a:spcBef>
              <a:buNone/>
            </a:pPr>
            <a:r>
              <a:rPr lang="en-US" sz="2000" b="1" dirty="0" err="1">
                <a:latin typeface="Times New Roman" pitchFamily="18" charset="0"/>
                <a:cs typeface="Times New Roman" pitchFamily="18" charset="0"/>
              </a:rPr>
              <a:t>Eg</a:t>
            </a:r>
            <a:r>
              <a:rPr lang="en-US" sz="2000" b="1" dirty="0">
                <a:latin typeface="Times New Roman" pitchFamily="18" charset="0"/>
                <a:cs typeface="Times New Roman" pitchFamily="18" charset="0"/>
              </a:rPr>
              <a:t>: Atenolol, </a:t>
            </a:r>
            <a:r>
              <a:rPr lang="en-US" sz="2000" b="1" dirty="0" err="1">
                <a:latin typeface="Times New Roman" pitchFamily="18" charset="0"/>
                <a:cs typeface="Times New Roman" pitchFamily="18" charset="0"/>
              </a:rPr>
              <a:t>propanolol</a:t>
            </a:r>
            <a:endParaRPr lang="en-US" sz="2000" b="1" dirty="0">
              <a:latin typeface="Times New Roman" pitchFamily="18" charset="0"/>
              <a:cs typeface="Times New Roman" pitchFamily="18" charset="0"/>
            </a:endParaRPr>
          </a:p>
          <a:p>
            <a:pPr marL="0" indent="0">
              <a:lnSpc>
                <a:spcPct val="120000"/>
              </a:lnSpc>
              <a:spcBef>
                <a:spcPts val="900"/>
              </a:spcBef>
              <a:buNone/>
            </a:pPr>
            <a:r>
              <a:rPr lang="en-US" sz="2000" b="1" dirty="0">
                <a:solidFill>
                  <a:srgbClr val="884068"/>
                </a:solidFill>
                <a:latin typeface="Times New Roman" pitchFamily="18" charset="0"/>
                <a:cs typeface="Times New Roman" pitchFamily="18" charset="0"/>
              </a:rPr>
              <a:t>Alpha blockers: </a:t>
            </a:r>
            <a:r>
              <a:rPr lang="en-US" sz="2000" dirty="0">
                <a:latin typeface="Times New Roman" pitchFamily="18" charset="0"/>
                <a:cs typeface="Times New Roman" pitchFamily="18" charset="0"/>
              </a:rPr>
              <a:t>These medications causes the peripheral vasodilation of blood </a:t>
            </a:r>
            <a:r>
              <a:rPr lang="en-US" sz="2000" dirty="0" err="1">
                <a:latin typeface="Times New Roman" pitchFamily="18" charset="0"/>
                <a:cs typeface="Times New Roman" pitchFamily="18" charset="0"/>
              </a:rPr>
              <a:t>vessals</a:t>
            </a:r>
            <a:r>
              <a:rPr lang="en-US" sz="2000" dirty="0">
                <a:latin typeface="Times New Roman" pitchFamily="18" charset="0"/>
                <a:cs typeface="Times New Roman" pitchFamily="18" charset="0"/>
              </a:rPr>
              <a:t>.</a:t>
            </a:r>
          </a:p>
          <a:p>
            <a:pPr marL="0" indent="0">
              <a:lnSpc>
                <a:spcPct val="120000"/>
              </a:lnSpc>
              <a:spcBef>
                <a:spcPts val="900"/>
              </a:spcBef>
              <a:buNone/>
            </a:pPr>
            <a:r>
              <a:rPr lang="en-US" sz="2000" b="1" dirty="0" err="1">
                <a:latin typeface="Times New Roman" pitchFamily="18" charset="0"/>
                <a:cs typeface="Times New Roman" pitchFamily="18" charset="0"/>
              </a:rPr>
              <a:t>Eg</a:t>
            </a:r>
            <a:r>
              <a:rPr lang="en-US" sz="2000" b="1" dirty="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Prazosin</a:t>
            </a:r>
            <a:endParaRPr lang="en-US" sz="2000" b="1" dirty="0">
              <a:latin typeface="Times New Roman" pitchFamily="18" charset="0"/>
              <a:cs typeface="Times New Roman" pitchFamily="18" charset="0"/>
            </a:endParaRPr>
          </a:p>
        </p:txBody>
      </p:sp>
      <p:pic>
        <p:nvPicPr>
          <p:cNvPr id="10242" name="Picture 2" descr="https://media.springernature.com/lw685/springer-static/image/art%3A10.1007%2Fs40256-021-00510-9/MediaObjects/40256_2021_510_Fig1_HTM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8711" y="2210380"/>
            <a:ext cx="3900258" cy="24426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20757765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182105" y="624263"/>
            <a:ext cx="9912615" cy="4140778"/>
          </a:xfrm>
        </p:spPr>
        <p:txBody>
          <a:bodyPr vert="horz" lIns="91440" tIns="45720" rIns="91440" bIns="45720" rtlCol="0">
            <a:normAutofit/>
          </a:bodyPr>
          <a:lstStyle/>
          <a:p>
            <a:pPr marL="0" indent="0" algn="just">
              <a:lnSpc>
                <a:spcPct val="120000"/>
              </a:lnSpc>
              <a:spcBef>
                <a:spcPts val="1100"/>
              </a:spcBef>
              <a:buNone/>
            </a:pPr>
            <a:r>
              <a:rPr lang="en-US" sz="2000" b="1" dirty="0">
                <a:solidFill>
                  <a:srgbClr val="884068"/>
                </a:solidFill>
                <a:latin typeface="Times New Roman" pitchFamily="18" charset="0"/>
                <a:cs typeface="Times New Roman" pitchFamily="18" charset="0"/>
              </a:rPr>
              <a:t>Vasodilators: </a:t>
            </a:r>
            <a:r>
              <a:rPr lang="en-US" sz="2000" dirty="0">
                <a:latin typeface="Times New Roman" pitchFamily="18" charset="0"/>
                <a:cs typeface="Times New Roman" pitchFamily="18" charset="0"/>
              </a:rPr>
              <a:t>These medications acting directly on the muscles in the wall of arteries and preventing the muscles from tightening and arteries from narrowing.</a:t>
            </a:r>
          </a:p>
          <a:p>
            <a:pPr marL="0" indent="0" algn="just">
              <a:lnSpc>
                <a:spcPct val="120000"/>
              </a:lnSpc>
              <a:spcBef>
                <a:spcPts val="1100"/>
              </a:spcBef>
              <a:buNone/>
            </a:pPr>
            <a:r>
              <a:rPr lang="en-US" sz="2000" b="1" dirty="0" err="1">
                <a:latin typeface="Times New Roman" pitchFamily="18" charset="0"/>
                <a:cs typeface="Times New Roman" pitchFamily="18" charset="0"/>
              </a:rPr>
              <a:t>Eg</a:t>
            </a:r>
            <a:r>
              <a:rPr lang="en-US" sz="2000" b="1" dirty="0">
                <a:latin typeface="Times New Roman" pitchFamily="18" charset="0"/>
                <a:cs typeface="Times New Roman" pitchFamily="18" charset="0"/>
              </a:rPr>
              <a:t>: Nitroglycerin, Sodium nitro </a:t>
            </a:r>
            <a:r>
              <a:rPr lang="en-US" sz="2000" b="1" dirty="0" err="1">
                <a:latin typeface="Times New Roman" pitchFamily="18" charset="0"/>
                <a:cs typeface="Times New Roman" pitchFamily="18" charset="0"/>
              </a:rPr>
              <a:t>prusside</a:t>
            </a:r>
            <a:endParaRPr lang="en-US" sz="2000" b="1" dirty="0">
              <a:latin typeface="Times New Roman" pitchFamily="18" charset="0"/>
              <a:cs typeface="Times New Roman" pitchFamily="18" charset="0"/>
            </a:endParaRPr>
          </a:p>
          <a:p>
            <a:pPr marL="0" indent="0" algn="just">
              <a:lnSpc>
                <a:spcPct val="120000"/>
              </a:lnSpc>
              <a:spcBef>
                <a:spcPts val="1100"/>
              </a:spcBef>
              <a:buNone/>
            </a:pPr>
            <a:r>
              <a:rPr lang="en-US" sz="2000" b="1" dirty="0">
                <a:solidFill>
                  <a:srgbClr val="884068"/>
                </a:solidFill>
                <a:latin typeface="Times New Roman" pitchFamily="18" charset="0"/>
                <a:cs typeface="Times New Roman" pitchFamily="18" charset="0"/>
              </a:rPr>
              <a:t>ACE Inhibitors: </a:t>
            </a:r>
            <a:r>
              <a:rPr lang="en-US" sz="2000" dirty="0">
                <a:latin typeface="Times New Roman" pitchFamily="18" charset="0"/>
                <a:cs typeface="Times New Roman" pitchFamily="18" charset="0"/>
              </a:rPr>
              <a:t>This group of medication will reduce the conversion of A-I to A-II and prevents vasoconstriction.</a:t>
            </a:r>
          </a:p>
          <a:p>
            <a:pPr marL="0" indent="0" algn="just">
              <a:lnSpc>
                <a:spcPct val="120000"/>
              </a:lnSpc>
              <a:spcBef>
                <a:spcPts val="1100"/>
              </a:spcBef>
              <a:buNone/>
            </a:pPr>
            <a:r>
              <a:rPr lang="en-US" sz="2000" b="1" dirty="0" err="1">
                <a:latin typeface="Times New Roman" pitchFamily="18" charset="0"/>
                <a:cs typeface="Times New Roman" pitchFamily="18" charset="0"/>
              </a:rPr>
              <a:t>Eg</a:t>
            </a:r>
            <a:r>
              <a:rPr lang="en-US" sz="2000" b="1" dirty="0">
                <a:latin typeface="Times New Roman" pitchFamily="18" charset="0"/>
                <a:cs typeface="Times New Roman" pitchFamily="18" charset="0"/>
              </a:rPr>
              <a:t>: Captopril, Ramipril</a:t>
            </a:r>
          </a:p>
          <a:p>
            <a:pPr marL="0" indent="0" algn="just">
              <a:lnSpc>
                <a:spcPct val="120000"/>
              </a:lnSpc>
              <a:spcBef>
                <a:spcPts val="1100"/>
              </a:spcBef>
              <a:buNone/>
            </a:pPr>
            <a:r>
              <a:rPr lang="en-US" sz="2000" b="1" dirty="0">
                <a:solidFill>
                  <a:srgbClr val="884068"/>
                </a:solidFill>
                <a:latin typeface="Times New Roman" pitchFamily="18" charset="0"/>
                <a:cs typeface="Times New Roman" pitchFamily="18" charset="0"/>
              </a:rPr>
              <a:t>Calcium channel blockers: </a:t>
            </a:r>
            <a:r>
              <a:rPr lang="en-US" sz="2000" dirty="0">
                <a:latin typeface="Times New Roman" pitchFamily="18" charset="0"/>
                <a:cs typeface="Times New Roman" pitchFamily="18" charset="0"/>
              </a:rPr>
              <a:t>These medicines will block the movement of extra cellular calcium into the cells and causing vasodilation and decreased heart rate.</a:t>
            </a:r>
          </a:p>
          <a:p>
            <a:pPr marL="0" indent="0" algn="just">
              <a:lnSpc>
                <a:spcPct val="120000"/>
              </a:lnSpc>
              <a:spcBef>
                <a:spcPts val="1100"/>
              </a:spcBef>
              <a:buNone/>
            </a:pPr>
            <a:r>
              <a:rPr lang="en-US" sz="2000" b="1" dirty="0" err="1">
                <a:latin typeface="Times New Roman" pitchFamily="18" charset="0"/>
                <a:cs typeface="Times New Roman" pitchFamily="18" charset="0"/>
              </a:rPr>
              <a:t>Eg</a:t>
            </a:r>
            <a:r>
              <a:rPr lang="en-US" sz="2000" b="1" dirty="0">
                <a:latin typeface="Times New Roman" pitchFamily="18" charset="0"/>
                <a:cs typeface="Times New Roman" pitchFamily="18" charset="0"/>
              </a:rPr>
              <a:t>: Amlodipine, </a:t>
            </a:r>
            <a:r>
              <a:rPr lang="en-US" sz="2000" b="1" dirty="0" smtClean="0">
                <a:latin typeface="Times New Roman" pitchFamily="18" charset="0"/>
                <a:cs typeface="Times New Roman" pitchFamily="18" charset="0"/>
              </a:rPr>
              <a:t>Verapamil</a:t>
            </a:r>
            <a:endParaRPr lang="en-US" sz="2000" dirty="0">
              <a:latin typeface="Times New Roman" pitchFamily="18" charset="0"/>
              <a:cs typeface="Times New Roman" pitchFamily="18" charset="0"/>
            </a:endParaRPr>
          </a:p>
        </p:txBody>
      </p:sp>
    </p:spTree>
    <p:extLst>
      <p:ext uri="{BB962C8B-B14F-4D97-AF65-F5344CB8AC3E}">
        <p14:creationId xmlns:p14="http://schemas.microsoft.com/office/powerpoint/2010/main" val="226557146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ounded Rectangle 27"/>
          <p:cNvSpPr/>
          <p:nvPr/>
        </p:nvSpPr>
        <p:spPr>
          <a:xfrm>
            <a:off x="2453640" y="239079"/>
            <a:ext cx="7315200" cy="912014"/>
          </a:xfrm>
          <a:prstGeom prst="roundRect">
            <a:avLst>
              <a:gd name="adj" fmla="val 45446"/>
            </a:avLst>
          </a:prstGeom>
          <a:solidFill>
            <a:srgbClr val="8840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1986" name="Rectangle 2">
            <a:extLst>
              <a:ext uri="{FF2B5EF4-FFF2-40B4-BE49-F238E27FC236}">
                <a16:creationId xmlns:a16="http://schemas.microsoft.com/office/drawing/2014/main" id="{EBFEAE70-85BC-4F36-8CEF-402340C522EF}"/>
              </a:ext>
            </a:extLst>
          </p:cNvPr>
          <p:cNvSpPr>
            <a:spLocks noGrp="1" noChangeArrowheads="1"/>
          </p:cNvSpPr>
          <p:nvPr>
            <p:ph type="title" idx="4294967295"/>
          </p:nvPr>
        </p:nvSpPr>
        <p:spPr>
          <a:xfrm>
            <a:off x="2733993" y="188913"/>
            <a:ext cx="6724015" cy="1085054"/>
          </a:xfrm>
        </p:spPr>
        <p:txBody>
          <a:bodyPr>
            <a:normAutofit fontScale="90000"/>
          </a:bodyPr>
          <a:lstStyle/>
          <a:p>
            <a:pPr algn="ctr" eaLnBrk="1" hangingPunct="1"/>
            <a:r>
              <a:rPr lang="en-US" altLang="en-US" sz="3200" b="1" dirty="0" smtClean="0">
                <a:solidFill>
                  <a:schemeClr val="bg1"/>
                </a:solidFill>
                <a:latin typeface="Arial Black" panose="020B0A04020102020204" pitchFamily="34" charset="0"/>
                <a:ea typeface="ＭＳ Ｐゴシック" panose="020B0600070205080204" pitchFamily="34" charset="-128"/>
              </a:rPr>
              <a:t>ALGORITHM FOR TREATMENT OF HYPERTENSION</a:t>
            </a:r>
            <a:endParaRPr lang="en-US" altLang="en-US" sz="3200" b="1" dirty="0">
              <a:solidFill>
                <a:schemeClr val="bg1"/>
              </a:solidFill>
              <a:latin typeface="Arial Black" panose="020B0A04020102020204" pitchFamily="34" charset="0"/>
              <a:ea typeface="ＭＳ Ｐゴシック" panose="020B0600070205080204" pitchFamily="34" charset="-128"/>
            </a:endParaRPr>
          </a:p>
        </p:txBody>
      </p:sp>
      <p:grpSp>
        <p:nvGrpSpPr>
          <p:cNvPr id="2" name="Group 1"/>
          <p:cNvGrpSpPr/>
          <p:nvPr/>
        </p:nvGrpSpPr>
        <p:grpSpPr>
          <a:xfrm>
            <a:off x="1868488" y="1420174"/>
            <a:ext cx="8458201" cy="5241925"/>
            <a:chOff x="1868488" y="1290638"/>
            <a:chExt cx="8458201" cy="5241925"/>
          </a:xfrm>
        </p:grpSpPr>
        <p:sp>
          <p:nvSpPr>
            <p:cNvPr id="41987" name="Text Box 3">
              <a:extLst>
                <a:ext uri="{FF2B5EF4-FFF2-40B4-BE49-F238E27FC236}">
                  <a16:creationId xmlns:a16="http://schemas.microsoft.com/office/drawing/2014/main" id="{F074B43D-52E5-467C-997D-73F41FCDD47B}"/>
                </a:ext>
              </a:extLst>
            </p:cNvPr>
            <p:cNvSpPr txBox="1">
              <a:spLocks noChangeArrowheads="1"/>
            </p:cNvSpPr>
            <p:nvPr/>
          </p:nvSpPr>
          <p:spPr bwMode="auto">
            <a:xfrm>
              <a:off x="3319463" y="1933576"/>
              <a:ext cx="5308600" cy="466725"/>
            </a:xfrm>
            <a:prstGeom prst="rect">
              <a:avLst/>
            </a:prstGeom>
            <a:solidFill>
              <a:srgbClr val="FFFF00"/>
            </a:solidFill>
            <a:ln w="9525">
              <a:solidFill>
                <a:schemeClr val="tx1"/>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1200" b="1" dirty="0">
                  <a:ea typeface="ＭＳ Ｐゴシック" panose="020B0600070205080204" pitchFamily="34" charset="-128"/>
                </a:rPr>
                <a:t>Not at Goal Blood Pressure (&lt;140/90 mmHg) </a:t>
              </a:r>
              <a:br>
                <a:rPr lang="en-US" altLang="en-US" sz="1200" b="1" dirty="0">
                  <a:ea typeface="ＭＳ Ｐゴシック" panose="020B0600070205080204" pitchFamily="34" charset="-128"/>
                </a:rPr>
              </a:br>
              <a:r>
                <a:rPr lang="en-US" altLang="en-US" sz="1200" b="1" dirty="0">
                  <a:ea typeface="ＭＳ Ｐゴシック" panose="020B0600070205080204" pitchFamily="34" charset="-128"/>
                </a:rPr>
                <a:t>(&lt;130/80 mmHg for those with diabetes or chronic kidney disease)</a:t>
              </a:r>
              <a:endParaRPr lang="en-US" altLang="en-US" sz="900" b="1" i="1" dirty="0">
                <a:ea typeface="ＭＳ Ｐゴシック" panose="020B0600070205080204" pitchFamily="34" charset="-128"/>
              </a:endParaRPr>
            </a:p>
          </p:txBody>
        </p:sp>
        <p:cxnSp>
          <p:nvCxnSpPr>
            <p:cNvPr id="41988" name="AutoShape 4">
              <a:extLst>
                <a:ext uri="{FF2B5EF4-FFF2-40B4-BE49-F238E27FC236}">
                  <a16:creationId xmlns:a16="http://schemas.microsoft.com/office/drawing/2014/main" id="{0018A751-057A-4639-B5DC-C6F78A13C502}"/>
                </a:ext>
              </a:extLst>
            </p:cNvPr>
            <p:cNvCxnSpPr>
              <a:cxnSpLocks noChangeShapeType="1"/>
              <a:stCxn id="41992" idx="2"/>
              <a:endCxn id="41987" idx="0"/>
            </p:cNvCxnSpPr>
            <p:nvPr/>
          </p:nvCxnSpPr>
          <p:spPr bwMode="auto">
            <a:xfrm flipH="1">
              <a:off x="5973764" y="1747839"/>
              <a:ext cx="1587" cy="185737"/>
            </a:xfrm>
            <a:prstGeom prst="straightConnector1">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41989" name="AutoShape 5">
              <a:extLst>
                <a:ext uri="{FF2B5EF4-FFF2-40B4-BE49-F238E27FC236}">
                  <a16:creationId xmlns:a16="http://schemas.microsoft.com/office/drawing/2014/main" id="{D520971C-8BA8-47BB-95C8-0C907FC74AF7}"/>
                </a:ext>
              </a:extLst>
            </p:cNvPr>
            <p:cNvCxnSpPr>
              <a:cxnSpLocks noChangeShapeType="1"/>
              <a:stCxn id="41987" idx="2"/>
              <a:endCxn id="41990" idx="0"/>
            </p:cNvCxnSpPr>
            <p:nvPr/>
          </p:nvCxnSpPr>
          <p:spPr bwMode="auto">
            <a:xfrm>
              <a:off x="5973764" y="2400301"/>
              <a:ext cx="1587" cy="188913"/>
            </a:xfrm>
            <a:prstGeom prst="straightConnector1">
              <a:avLst/>
            </a:prstGeom>
            <a:noFill/>
            <a:ln w="12700">
              <a:solidFill>
                <a:schemeClr val="tx1"/>
              </a:solidFill>
              <a:round/>
              <a:headEnd/>
              <a:tailEnd/>
            </a:ln>
            <a:extLst>
              <a:ext uri="{909E8E84-426E-40DD-AFC4-6F175D3DCCD1}">
                <a14:hiddenFill xmlns:a14="http://schemas.microsoft.com/office/drawing/2010/main">
                  <a:noFill/>
                </a14:hiddenFill>
              </a:ext>
            </a:extLst>
          </p:spPr>
        </p:cxnSp>
        <p:sp>
          <p:nvSpPr>
            <p:cNvPr id="41990" name="AutoShape 6">
              <a:extLst>
                <a:ext uri="{FF2B5EF4-FFF2-40B4-BE49-F238E27FC236}">
                  <a16:creationId xmlns:a16="http://schemas.microsoft.com/office/drawing/2014/main" id="{D2F506A8-F0BF-4CD4-B928-CB41F65B229A}"/>
                </a:ext>
              </a:extLst>
            </p:cNvPr>
            <p:cNvSpPr>
              <a:spLocks noChangeArrowheads="1"/>
            </p:cNvSpPr>
            <p:nvPr/>
          </p:nvSpPr>
          <p:spPr bwMode="auto">
            <a:xfrm>
              <a:off x="4397376" y="2589213"/>
              <a:ext cx="3154363" cy="457200"/>
            </a:xfrm>
            <a:prstGeom prst="flowChartPreparation">
              <a:avLst/>
            </a:prstGeom>
            <a:solidFill>
              <a:srgbClr val="C0C0C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1200" b="1">
                  <a:latin typeface="Calibri" panose="020F0502020204030204" pitchFamily="34" charset="0"/>
                </a:rPr>
                <a:t>Initial Drug Choices</a:t>
              </a:r>
            </a:p>
          </p:txBody>
        </p:sp>
        <p:grpSp>
          <p:nvGrpSpPr>
            <p:cNvPr id="41991" name="Group 7">
              <a:extLst>
                <a:ext uri="{FF2B5EF4-FFF2-40B4-BE49-F238E27FC236}">
                  <a16:creationId xmlns:a16="http://schemas.microsoft.com/office/drawing/2014/main" id="{1C8E9E5F-76C7-4ED6-8D66-693F8EB1C47E}"/>
                </a:ext>
              </a:extLst>
            </p:cNvPr>
            <p:cNvGrpSpPr>
              <a:grpSpLocks/>
            </p:cNvGrpSpPr>
            <p:nvPr/>
          </p:nvGrpSpPr>
          <p:grpSpPr bwMode="auto">
            <a:xfrm>
              <a:off x="5973764" y="2943225"/>
              <a:ext cx="4352925" cy="2071688"/>
              <a:chOff x="2803" y="1794"/>
              <a:chExt cx="2742" cy="1305"/>
            </a:xfrm>
          </p:grpSpPr>
          <p:cxnSp>
            <p:nvCxnSpPr>
              <p:cNvPr id="42008" name="AutoShape 8">
                <a:extLst>
                  <a:ext uri="{FF2B5EF4-FFF2-40B4-BE49-F238E27FC236}">
                    <a16:creationId xmlns:a16="http://schemas.microsoft.com/office/drawing/2014/main" id="{F8AEAD31-619A-4223-B1C8-9C8EA48E18CF}"/>
                  </a:ext>
                </a:extLst>
              </p:cNvPr>
              <p:cNvCxnSpPr>
                <a:cxnSpLocks noChangeShapeType="1"/>
                <a:stCxn id="42010" idx="2"/>
                <a:endCxn id="42009" idx="0"/>
              </p:cNvCxnSpPr>
              <p:nvPr/>
            </p:nvCxnSpPr>
            <p:spPr bwMode="auto">
              <a:xfrm>
                <a:off x="4716" y="2277"/>
                <a:ext cx="0" cy="160"/>
              </a:xfrm>
              <a:prstGeom prst="straightConnector1">
                <a:avLst/>
              </a:prstGeom>
              <a:noFill/>
              <a:ln w="12700">
                <a:solidFill>
                  <a:schemeClr val="tx1"/>
                </a:solidFill>
                <a:round/>
                <a:headEnd/>
                <a:tailEnd/>
              </a:ln>
              <a:extLst>
                <a:ext uri="{909E8E84-426E-40DD-AFC4-6F175D3DCCD1}">
                  <a14:hiddenFill xmlns:a14="http://schemas.microsoft.com/office/drawing/2010/main">
                    <a:noFill/>
                  </a14:hiddenFill>
                </a:ext>
              </a:extLst>
            </p:spPr>
          </p:cxnSp>
          <p:sp>
            <p:nvSpPr>
              <p:cNvPr id="42009" name="AutoShape 9">
                <a:extLst>
                  <a:ext uri="{FF2B5EF4-FFF2-40B4-BE49-F238E27FC236}">
                    <a16:creationId xmlns:a16="http://schemas.microsoft.com/office/drawing/2014/main" id="{0CF596C2-B3E9-415F-A8F0-B579FB3F7A62}"/>
                  </a:ext>
                </a:extLst>
              </p:cNvPr>
              <p:cNvSpPr>
                <a:spLocks noChangeArrowheads="1"/>
              </p:cNvSpPr>
              <p:nvPr/>
            </p:nvSpPr>
            <p:spPr bwMode="auto">
              <a:xfrm>
                <a:off x="3887" y="2437"/>
                <a:ext cx="1658" cy="662"/>
              </a:xfrm>
              <a:prstGeom prst="flowChartAlternateProcess">
                <a:avLst/>
              </a:prstGeom>
              <a:solidFill>
                <a:schemeClr val="bg1"/>
              </a:solidFill>
              <a:ln w="9525">
                <a:solidFill>
                  <a:schemeClr val="tx1"/>
                </a:solidFill>
                <a:miter lim="800000"/>
                <a:headEnd/>
                <a:tailEnd/>
              </a:ln>
            </p:spPr>
            <p:txBody>
              <a:bodyP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1200" b="1">
                    <a:latin typeface="Calibri" panose="020F0502020204030204" pitchFamily="34" charset="0"/>
                  </a:rPr>
                  <a:t>Drug(s) for the compelling indications </a:t>
                </a:r>
              </a:p>
              <a:p>
                <a:pPr algn="ctr" eaLnBrk="1" hangingPunct="1">
                  <a:spcBef>
                    <a:spcPct val="25000"/>
                  </a:spcBef>
                </a:pPr>
                <a:r>
                  <a:rPr lang="en-US" altLang="en-US" sz="1100">
                    <a:latin typeface="Calibri" panose="020F0502020204030204" pitchFamily="34" charset="0"/>
                  </a:rPr>
                  <a:t>Other antihypertensive drugs (diuretics, ACEI, ARB, BB, CCB) </a:t>
                </a:r>
                <a:br>
                  <a:rPr lang="en-US" altLang="en-US" sz="1100">
                    <a:latin typeface="Calibri" panose="020F0502020204030204" pitchFamily="34" charset="0"/>
                  </a:rPr>
                </a:br>
                <a:r>
                  <a:rPr lang="en-US" altLang="en-US" sz="1100">
                    <a:latin typeface="Calibri" panose="020F0502020204030204" pitchFamily="34" charset="0"/>
                  </a:rPr>
                  <a:t>as needed. </a:t>
                </a:r>
                <a:endParaRPr lang="en-US" altLang="en-US" sz="1100">
                  <a:latin typeface="Times New Roman" panose="02020603050405020304" pitchFamily="18" charset="0"/>
                </a:endParaRPr>
              </a:p>
            </p:txBody>
          </p:sp>
          <p:sp>
            <p:nvSpPr>
              <p:cNvPr id="42010" name="Text Box 10">
                <a:extLst>
                  <a:ext uri="{FF2B5EF4-FFF2-40B4-BE49-F238E27FC236}">
                    <a16:creationId xmlns:a16="http://schemas.microsoft.com/office/drawing/2014/main" id="{40A5F059-3814-46F2-937C-C97EF218FAC3}"/>
                  </a:ext>
                </a:extLst>
              </p:cNvPr>
              <p:cNvSpPr txBox="1">
                <a:spLocks noChangeArrowheads="1"/>
              </p:cNvSpPr>
              <p:nvPr/>
            </p:nvSpPr>
            <p:spPr bwMode="auto">
              <a:xfrm>
                <a:off x="4188" y="1983"/>
                <a:ext cx="1056" cy="294"/>
              </a:xfrm>
              <a:prstGeom prst="rect">
                <a:avLst/>
              </a:prstGeom>
              <a:solidFill>
                <a:srgbClr val="EAEAEA"/>
              </a:solidFill>
              <a:ln w="9525">
                <a:solidFill>
                  <a:schemeClr val="tx1"/>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1200" b="1">
                    <a:ea typeface="ＭＳ Ｐゴシック" panose="020B0600070205080204" pitchFamily="34" charset="-128"/>
                  </a:rPr>
                  <a:t>With Compelling </a:t>
                </a:r>
                <a:br>
                  <a:rPr lang="en-US" altLang="en-US" sz="1200" b="1">
                    <a:ea typeface="ＭＳ Ｐゴシック" panose="020B0600070205080204" pitchFamily="34" charset="-128"/>
                  </a:rPr>
                </a:br>
                <a:r>
                  <a:rPr lang="en-US" altLang="en-US" sz="1200" b="1">
                    <a:ea typeface="ＭＳ Ｐゴシック" panose="020B0600070205080204" pitchFamily="34" charset="-128"/>
                  </a:rPr>
                  <a:t>Indications</a:t>
                </a:r>
              </a:p>
            </p:txBody>
          </p:sp>
          <p:cxnSp>
            <p:nvCxnSpPr>
              <p:cNvPr id="42011" name="AutoShape 11">
                <a:extLst>
                  <a:ext uri="{FF2B5EF4-FFF2-40B4-BE49-F238E27FC236}">
                    <a16:creationId xmlns:a16="http://schemas.microsoft.com/office/drawing/2014/main" id="{5B609E10-1CE1-4A88-819C-1B24DB77DFF7}"/>
                  </a:ext>
                </a:extLst>
              </p:cNvPr>
              <p:cNvCxnSpPr>
                <a:cxnSpLocks noChangeShapeType="1"/>
                <a:stCxn id="41990" idx="2"/>
                <a:endCxn id="42010" idx="0"/>
              </p:cNvCxnSpPr>
              <p:nvPr/>
            </p:nvCxnSpPr>
            <p:spPr bwMode="auto">
              <a:xfrm rot="16200000" flipH="1">
                <a:off x="3665" y="932"/>
                <a:ext cx="189" cy="1913"/>
              </a:xfrm>
              <a:prstGeom prst="bentConnector3">
                <a:avLst>
                  <a:gd name="adj1" fmla="val 50000"/>
                </a:avLst>
              </a:prstGeom>
              <a:noFill/>
              <a:ln w="12700">
                <a:solidFill>
                  <a:schemeClr val="tx1"/>
                </a:solidFill>
                <a:miter lim="800000"/>
                <a:headEnd/>
                <a:tailEnd/>
              </a:ln>
              <a:extLst>
                <a:ext uri="{909E8E84-426E-40DD-AFC4-6F175D3DCCD1}">
                  <a14:hiddenFill xmlns:a14="http://schemas.microsoft.com/office/drawing/2010/main">
                    <a:noFill/>
                  </a14:hiddenFill>
                </a:ext>
              </a:extLst>
            </p:spPr>
          </p:cxnSp>
        </p:grpSp>
        <p:sp>
          <p:nvSpPr>
            <p:cNvPr id="41992" name="AutoShape 12">
              <a:extLst>
                <a:ext uri="{FF2B5EF4-FFF2-40B4-BE49-F238E27FC236}">
                  <a16:creationId xmlns:a16="http://schemas.microsoft.com/office/drawing/2014/main" id="{0E156760-DC97-4FEF-8C94-201A2C602EB5}"/>
                </a:ext>
              </a:extLst>
            </p:cNvPr>
            <p:cNvSpPr>
              <a:spLocks noChangeArrowheads="1"/>
            </p:cNvSpPr>
            <p:nvPr/>
          </p:nvSpPr>
          <p:spPr bwMode="auto">
            <a:xfrm>
              <a:off x="4395789" y="1290638"/>
              <a:ext cx="3157537" cy="457200"/>
            </a:xfrm>
            <a:prstGeom prst="flowChartPreparation">
              <a:avLst/>
            </a:prstGeom>
            <a:solidFill>
              <a:srgbClr val="0D6088"/>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1200" b="1" dirty="0">
                  <a:solidFill>
                    <a:schemeClr val="bg1"/>
                  </a:solidFill>
                  <a:latin typeface="Calibri" panose="020F0502020204030204" pitchFamily="34" charset="0"/>
                </a:rPr>
                <a:t>Lifestyle Modifications</a:t>
              </a:r>
            </a:p>
          </p:txBody>
        </p:sp>
        <p:grpSp>
          <p:nvGrpSpPr>
            <p:cNvPr id="41993" name="Group 13">
              <a:extLst>
                <a:ext uri="{FF2B5EF4-FFF2-40B4-BE49-F238E27FC236}">
                  <a16:creationId xmlns:a16="http://schemas.microsoft.com/office/drawing/2014/main" id="{B8780A3A-B068-4BB4-9B0A-7B6AB3C8FC5F}"/>
                </a:ext>
              </a:extLst>
            </p:cNvPr>
            <p:cNvGrpSpPr>
              <a:grpSpLocks/>
            </p:cNvGrpSpPr>
            <p:nvPr/>
          </p:nvGrpSpPr>
          <p:grpSpPr bwMode="auto">
            <a:xfrm>
              <a:off x="1868488" y="2943225"/>
              <a:ext cx="5421312" cy="2090738"/>
              <a:chOff x="217" y="1794"/>
              <a:chExt cx="3415" cy="1317"/>
            </a:xfrm>
          </p:grpSpPr>
          <p:cxnSp>
            <p:nvCxnSpPr>
              <p:cNvPr id="42002" name="AutoShape 14">
                <a:extLst>
                  <a:ext uri="{FF2B5EF4-FFF2-40B4-BE49-F238E27FC236}">
                    <a16:creationId xmlns:a16="http://schemas.microsoft.com/office/drawing/2014/main" id="{0A09FF20-FA2D-428A-A44C-5BE5467D99B6}"/>
                  </a:ext>
                </a:extLst>
              </p:cNvPr>
              <p:cNvCxnSpPr>
                <a:cxnSpLocks noChangeShapeType="1"/>
                <a:stCxn id="42004" idx="0"/>
                <a:endCxn id="42005" idx="2"/>
              </p:cNvCxnSpPr>
              <p:nvPr/>
            </p:nvCxnSpPr>
            <p:spPr bwMode="auto">
              <a:xfrm rot="-5400000">
                <a:off x="1406" y="1918"/>
                <a:ext cx="170" cy="887"/>
              </a:xfrm>
              <a:prstGeom prst="bentConnector3">
                <a:avLst>
                  <a:gd name="adj1" fmla="val 50000"/>
                </a:avLst>
              </a:prstGeom>
              <a:noFill/>
              <a:ln w="12700">
                <a:solidFill>
                  <a:schemeClr val="tx1"/>
                </a:solidFill>
                <a:miter lim="800000"/>
                <a:headEnd/>
                <a:tailEnd/>
              </a:ln>
              <a:extLst>
                <a:ext uri="{909E8E84-426E-40DD-AFC4-6F175D3DCCD1}">
                  <a14:hiddenFill xmlns:a14="http://schemas.microsoft.com/office/drawing/2010/main">
                    <a:noFill/>
                  </a14:hiddenFill>
                </a:ext>
              </a:extLst>
            </p:spPr>
          </p:cxnSp>
          <p:sp>
            <p:nvSpPr>
              <p:cNvPr id="42003" name="AutoShape 15">
                <a:extLst>
                  <a:ext uri="{FF2B5EF4-FFF2-40B4-BE49-F238E27FC236}">
                    <a16:creationId xmlns:a16="http://schemas.microsoft.com/office/drawing/2014/main" id="{46B61767-7380-43D2-AB68-7F08C9A511EB}"/>
                  </a:ext>
                </a:extLst>
              </p:cNvPr>
              <p:cNvSpPr>
                <a:spLocks noChangeArrowheads="1"/>
              </p:cNvSpPr>
              <p:nvPr/>
            </p:nvSpPr>
            <p:spPr bwMode="auto">
              <a:xfrm>
                <a:off x="1974" y="2447"/>
                <a:ext cx="1658" cy="662"/>
              </a:xfrm>
              <a:prstGeom prst="flowChartAlternateProcess">
                <a:avLst/>
              </a:prstGeom>
              <a:solidFill>
                <a:schemeClr val="bg1"/>
              </a:solidFill>
              <a:ln w="9525">
                <a:solidFill>
                  <a:schemeClr val="tx1"/>
                </a:solidFill>
                <a:miter lim="800000"/>
                <a:headEnd/>
                <a:tailEnd/>
              </a:ln>
            </p:spPr>
            <p:txBody>
              <a:bodyP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1200" b="1" dirty="0">
                    <a:latin typeface="Calibri" panose="020F0502020204030204" pitchFamily="34" charset="0"/>
                  </a:rPr>
                  <a:t>Stage 2 Hypertension</a:t>
                </a:r>
                <a:r>
                  <a:rPr lang="en-US" altLang="en-US" sz="1200" dirty="0">
                    <a:latin typeface="Calibri" panose="020F0502020204030204" pitchFamily="34" charset="0"/>
                  </a:rPr>
                  <a:t> </a:t>
                </a:r>
                <a:br>
                  <a:rPr lang="en-US" altLang="en-US" sz="1200" dirty="0">
                    <a:latin typeface="Calibri" panose="020F0502020204030204" pitchFamily="34" charset="0"/>
                  </a:rPr>
                </a:br>
                <a:r>
                  <a:rPr lang="en-US" altLang="en-US" sz="1100" dirty="0">
                    <a:latin typeface="Calibri" panose="020F0502020204030204" pitchFamily="34" charset="0"/>
                  </a:rPr>
                  <a:t>(SBP </a:t>
                </a:r>
                <a:r>
                  <a:rPr lang="en-US" altLang="en-US" sz="1100" u="sng" dirty="0">
                    <a:latin typeface="Calibri" panose="020F0502020204030204" pitchFamily="34" charset="0"/>
                  </a:rPr>
                  <a:t>&gt;</a:t>
                </a:r>
                <a:r>
                  <a:rPr lang="en-US" altLang="en-US" sz="1100" dirty="0">
                    <a:latin typeface="Calibri" panose="020F0502020204030204" pitchFamily="34" charset="0"/>
                  </a:rPr>
                  <a:t>160 or DBP </a:t>
                </a:r>
                <a:r>
                  <a:rPr lang="en-US" altLang="en-US" sz="1100" u="sng" dirty="0">
                    <a:latin typeface="Calibri" panose="020F0502020204030204" pitchFamily="34" charset="0"/>
                  </a:rPr>
                  <a:t>&gt;</a:t>
                </a:r>
                <a:r>
                  <a:rPr lang="en-US" altLang="en-US" sz="1100" dirty="0">
                    <a:latin typeface="Calibri" panose="020F0502020204030204" pitchFamily="34" charset="0"/>
                  </a:rPr>
                  <a:t>100 mmHg) </a:t>
                </a:r>
                <a:br>
                  <a:rPr lang="en-US" altLang="en-US" sz="1100" dirty="0">
                    <a:latin typeface="Calibri" panose="020F0502020204030204" pitchFamily="34" charset="0"/>
                  </a:rPr>
                </a:br>
                <a:r>
                  <a:rPr lang="en-US" altLang="en-US" sz="1100" dirty="0">
                    <a:latin typeface="Calibri" panose="020F0502020204030204" pitchFamily="34" charset="0"/>
                  </a:rPr>
                  <a:t>2-drug combination for most (usually thiazide-type diuretic and </a:t>
                </a:r>
                <a:br>
                  <a:rPr lang="en-US" altLang="en-US" sz="1100" dirty="0">
                    <a:latin typeface="Calibri" panose="020F0502020204030204" pitchFamily="34" charset="0"/>
                  </a:rPr>
                </a:br>
                <a:r>
                  <a:rPr lang="en-US" altLang="en-US" sz="1100" dirty="0">
                    <a:latin typeface="Calibri" panose="020F0502020204030204" pitchFamily="34" charset="0"/>
                  </a:rPr>
                  <a:t>ACEI, or ARB, or BB, or CCB)</a:t>
                </a:r>
              </a:p>
            </p:txBody>
          </p:sp>
          <p:sp>
            <p:nvSpPr>
              <p:cNvPr id="42004" name="AutoShape 16">
                <a:extLst>
                  <a:ext uri="{FF2B5EF4-FFF2-40B4-BE49-F238E27FC236}">
                    <a16:creationId xmlns:a16="http://schemas.microsoft.com/office/drawing/2014/main" id="{3981DCA3-C6C1-4453-BD8A-D87A02BD21D7}"/>
                  </a:ext>
                </a:extLst>
              </p:cNvPr>
              <p:cNvSpPr>
                <a:spLocks noChangeArrowheads="1"/>
              </p:cNvSpPr>
              <p:nvPr/>
            </p:nvSpPr>
            <p:spPr bwMode="auto">
              <a:xfrm>
                <a:off x="217" y="2447"/>
                <a:ext cx="1660" cy="664"/>
              </a:xfrm>
              <a:prstGeom prst="flowChartAlternateProcess">
                <a:avLst/>
              </a:prstGeom>
              <a:solidFill>
                <a:schemeClr val="bg1"/>
              </a:solidFill>
              <a:ln w="9525">
                <a:solidFill>
                  <a:schemeClr val="tx1"/>
                </a:solidFill>
                <a:miter lim="800000"/>
                <a:headEnd/>
                <a:tailEnd/>
              </a:ln>
            </p:spPr>
            <p:txBody>
              <a:bodyP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1200" b="1" dirty="0">
                    <a:latin typeface="Calibri" panose="020F0502020204030204" pitchFamily="34" charset="0"/>
                  </a:rPr>
                  <a:t>Stage 1 Hypertension</a:t>
                </a:r>
                <a:br>
                  <a:rPr lang="en-US" altLang="en-US" sz="1200" b="1" dirty="0">
                    <a:latin typeface="Calibri" panose="020F0502020204030204" pitchFamily="34" charset="0"/>
                  </a:rPr>
                </a:br>
                <a:r>
                  <a:rPr lang="en-US" altLang="en-US" sz="1100" dirty="0">
                    <a:latin typeface="Calibri" panose="020F0502020204030204" pitchFamily="34" charset="0"/>
                  </a:rPr>
                  <a:t>(SBP 140–159 or DBP 90–99 mmHg)</a:t>
                </a:r>
                <a:br>
                  <a:rPr lang="en-US" altLang="en-US" sz="1100" dirty="0">
                    <a:latin typeface="Calibri" panose="020F0502020204030204" pitchFamily="34" charset="0"/>
                  </a:rPr>
                </a:br>
                <a:r>
                  <a:rPr lang="en-US" altLang="en-US" sz="1100" dirty="0">
                    <a:latin typeface="Calibri" panose="020F0502020204030204" pitchFamily="34" charset="0"/>
                  </a:rPr>
                  <a:t> Thiazide-type diuretics for most. </a:t>
                </a:r>
                <a:br>
                  <a:rPr lang="en-US" altLang="en-US" sz="1100" dirty="0">
                    <a:latin typeface="Calibri" panose="020F0502020204030204" pitchFamily="34" charset="0"/>
                  </a:rPr>
                </a:br>
                <a:r>
                  <a:rPr lang="en-US" altLang="en-US" sz="1100" dirty="0">
                    <a:latin typeface="Calibri" panose="020F0502020204030204" pitchFamily="34" charset="0"/>
                  </a:rPr>
                  <a:t>May consider ACEI, ARB, BB, CCB, </a:t>
                </a:r>
                <a:br>
                  <a:rPr lang="en-US" altLang="en-US" sz="1100" dirty="0">
                    <a:latin typeface="Calibri" panose="020F0502020204030204" pitchFamily="34" charset="0"/>
                  </a:rPr>
                </a:br>
                <a:r>
                  <a:rPr lang="en-US" altLang="en-US" sz="1100" dirty="0">
                    <a:latin typeface="Calibri" panose="020F0502020204030204" pitchFamily="34" charset="0"/>
                  </a:rPr>
                  <a:t>or combination.</a:t>
                </a:r>
              </a:p>
            </p:txBody>
          </p:sp>
          <p:sp>
            <p:nvSpPr>
              <p:cNvPr id="42005" name="Text Box 17">
                <a:extLst>
                  <a:ext uri="{FF2B5EF4-FFF2-40B4-BE49-F238E27FC236}">
                    <a16:creationId xmlns:a16="http://schemas.microsoft.com/office/drawing/2014/main" id="{FA6748FC-FBC4-4E6D-A4F4-0FAF5FC64C18}"/>
                  </a:ext>
                </a:extLst>
              </p:cNvPr>
              <p:cNvSpPr txBox="1">
                <a:spLocks noChangeArrowheads="1"/>
              </p:cNvSpPr>
              <p:nvPr/>
            </p:nvSpPr>
            <p:spPr bwMode="auto">
              <a:xfrm>
                <a:off x="1406" y="1983"/>
                <a:ext cx="1056" cy="294"/>
              </a:xfrm>
              <a:prstGeom prst="rect">
                <a:avLst/>
              </a:prstGeom>
              <a:solidFill>
                <a:srgbClr val="EAEAEA"/>
              </a:solidFill>
              <a:ln w="9525">
                <a:solidFill>
                  <a:schemeClr val="tx1"/>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1200" b="1">
                    <a:ea typeface="ＭＳ Ｐゴシック" panose="020B0600070205080204" pitchFamily="34" charset="-128"/>
                  </a:rPr>
                  <a:t>Without Compelling </a:t>
                </a:r>
                <a:br>
                  <a:rPr lang="en-US" altLang="en-US" sz="1200" b="1">
                    <a:ea typeface="ＭＳ Ｐゴシック" panose="020B0600070205080204" pitchFamily="34" charset="-128"/>
                  </a:rPr>
                </a:br>
                <a:r>
                  <a:rPr lang="en-US" altLang="en-US" sz="1200" b="1">
                    <a:ea typeface="ＭＳ Ｐゴシック" panose="020B0600070205080204" pitchFamily="34" charset="-128"/>
                  </a:rPr>
                  <a:t>Indications</a:t>
                </a:r>
              </a:p>
            </p:txBody>
          </p:sp>
          <p:cxnSp>
            <p:nvCxnSpPr>
              <p:cNvPr id="42006" name="AutoShape 18">
                <a:extLst>
                  <a:ext uri="{FF2B5EF4-FFF2-40B4-BE49-F238E27FC236}">
                    <a16:creationId xmlns:a16="http://schemas.microsoft.com/office/drawing/2014/main" id="{4C807195-BE06-4AC5-8296-19F27B2C0B3D}"/>
                  </a:ext>
                </a:extLst>
              </p:cNvPr>
              <p:cNvCxnSpPr>
                <a:cxnSpLocks noChangeShapeType="1"/>
                <a:stCxn id="42003" idx="0"/>
                <a:endCxn id="42005" idx="2"/>
              </p:cNvCxnSpPr>
              <p:nvPr/>
            </p:nvCxnSpPr>
            <p:spPr bwMode="auto">
              <a:xfrm rot="5400000" flipH="1">
                <a:off x="2284" y="1927"/>
                <a:ext cx="170" cy="869"/>
              </a:xfrm>
              <a:prstGeom prst="bentConnector3">
                <a:avLst>
                  <a:gd name="adj1" fmla="val 50000"/>
                </a:avLst>
              </a:prstGeom>
              <a:noFill/>
              <a:ln w="12700">
                <a:solidFill>
                  <a:schemeClr val="tx1"/>
                </a:solidFill>
                <a:miter lim="800000"/>
                <a:headEnd/>
                <a:tailEnd/>
              </a:ln>
              <a:extLst>
                <a:ext uri="{909E8E84-426E-40DD-AFC4-6F175D3DCCD1}">
                  <a14:hiddenFill xmlns:a14="http://schemas.microsoft.com/office/drawing/2010/main">
                    <a:noFill/>
                  </a14:hiddenFill>
                </a:ext>
              </a:extLst>
            </p:spPr>
          </p:cxnSp>
          <p:cxnSp>
            <p:nvCxnSpPr>
              <p:cNvPr id="42007" name="AutoShape 19">
                <a:extLst>
                  <a:ext uri="{FF2B5EF4-FFF2-40B4-BE49-F238E27FC236}">
                    <a16:creationId xmlns:a16="http://schemas.microsoft.com/office/drawing/2014/main" id="{3AA86783-4567-4160-99DF-E17BF2038A7F}"/>
                  </a:ext>
                </a:extLst>
              </p:cNvPr>
              <p:cNvCxnSpPr>
                <a:cxnSpLocks noChangeShapeType="1"/>
                <a:stCxn id="42005" idx="0"/>
                <a:endCxn id="41990" idx="2"/>
              </p:cNvCxnSpPr>
              <p:nvPr/>
            </p:nvCxnSpPr>
            <p:spPr bwMode="auto">
              <a:xfrm rot="5400000" flipH="1" flipV="1">
                <a:off x="2274" y="1454"/>
                <a:ext cx="189" cy="870"/>
              </a:xfrm>
              <a:prstGeom prst="bentConnector3">
                <a:avLst>
                  <a:gd name="adj1" fmla="val 50000"/>
                </a:avLst>
              </a:prstGeom>
              <a:noFill/>
              <a:ln w="12700">
                <a:solidFill>
                  <a:schemeClr val="tx1"/>
                </a:solidFill>
                <a:miter lim="800000"/>
                <a:headEnd/>
                <a:tailEnd/>
              </a:ln>
              <a:extLst>
                <a:ext uri="{909E8E84-426E-40DD-AFC4-6F175D3DCCD1}">
                  <a14:hiddenFill xmlns:a14="http://schemas.microsoft.com/office/drawing/2010/main">
                    <a:noFill/>
                  </a14:hiddenFill>
                </a:ext>
              </a:extLst>
            </p:spPr>
          </p:cxnSp>
        </p:grpSp>
        <p:grpSp>
          <p:nvGrpSpPr>
            <p:cNvPr id="41994" name="Group 20">
              <a:extLst>
                <a:ext uri="{FF2B5EF4-FFF2-40B4-BE49-F238E27FC236}">
                  <a16:creationId xmlns:a16="http://schemas.microsoft.com/office/drawing/2014/main" id="{F3057BEA-97F3-4618-8971-0B411E07C607}"/>
                </a:ext>
              </a:extLst>
            </p:cNvPr>
            <p:cNvGrpSpPr>
              <a:grpSpLocks/>
            </p:cNvGrpSpPr>
            <p:nvPr/>
          </p:nvGrpSpPr>
          <p:grpSpPr bwMode="auto">
            <a:xfrm>
              <a:off x="3186113" y="4913313"/>
              <a:ext cx="5822950" cy="1619250"/>
              <a:chOff x="1047" y="3035"/>
              <a:chExt cx="3668" cy="1020"/>
            </a:xfrm>
          </p:grpSpPr>
          <p:cxnSp>
            <p:nvCxnSpPr>
              <p:cNvPr id="41996" name="AutoShape 21">
                <a:extLst>
                  <a:ext uri="{FF2B5EF4-FFF2-40B4-BE49-F238E27FC236}">
                    <a16:creationId xmlns:a16="http://schemas.microsoft.com/office/drawing/2014/main" id="{D84AB616-C97F-4727-B8DD-85FF0361F3F3}"/>
                  </a:ext>
                </a:extLst>
              </p:cNvPr>
              <p:cNvCxnSpPr>
                <a:cxnSpLocks noChangeShapeType="1"/>
                <a:stCxn id="41999" idx="2"/>
                <a:endCxn id="42000" idx="0"/>
              </p:cNvCxnSpPr>
              <p:nvPr/>
            </p:nvCxnSpPr>
            <p:spPr bwMode="auto">
              <a:xfrm>
                <a:off x="2803" y="3566"/>
                <a:ext cx="0" cy="74"/>
              </a:xfrm>
              <a:prstGeom prst="straightConnector1">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41997" name="AutoShape 22">
                <a:extLst>
                  <a:ext uri="{FF2B5EF4-FFF2-40B4-BE49-F238E27FC236}">
                    <a16:creationId xmlns:a16="http://schemas.microsoft.com/office/drawing/2014/main" id="{D496198A-F5FE-4D88-8064-1AB3A8090817}"/>
                  </a:ext>
                </a:extLst>
              </p:cNvPr>
              <p:cNvCxnSpPr>
                <a:cxnSpLocks noChangeShapeType="1"/>
                <a:stCxn id="42004" idx="2"/>
                <a:endCxn id="41999" idx="0"/>
              </p:cNvCxnSpPr>
              <p:nvPr/>
            </p:nvCxnSpPr>
            <p:spPr bwMode="auto">
              <a:xfrm rot="16200000" flipH="1">
                <a:off x="1809" y="2284"/>
                <a:ext cx="232" cy="1756"/>
              </a:xfrm>
              <a:prstGeom prst="bentConnector3">
                <a:avLst>
                  <a:gd name="adj1" fmla="val 50000"/>
                </a:avLst>
              </a:prstGeom>
              <a:noFill/>
              <a:ln w="12700">
                <a:solidFill>
                  <a:schemeClr val="tx1"/>
                </a:solidFill>
                <a:miter lim="800000"/>
                <a:headEnd/>
                <a:tailEnd/>
              </a:ln>
              <a:extLst>
                <a:ext uri="{909E8E84-426E-40DD-AFC4-6F175D3DCCD1}">
                  <a14:hiddenFill xmlns:a14="http://schemas.microsoft.com/office/drawing/2010/main">
                    <a:noFill/>
                  </a14:hiddenFill>
                </a:ext>
              </a:extLst>
            </p:spPr>
          </p:cxnSp>
          <p:cxnSp>
            <p:nvCxnSpPr>
              <p:cNvPr id="41998" name="AutoShape 23">
                <a:extLst>
                  <a:ext uri="{FF2B5EF4-FFF2-40B4-BE49-F238E27FC236}">
                    <a16:creationId xmlns:a16="http://schemas.microsoft.com/office/drawing/2014/main" id="{897785FA-D0A6-404C-8F55-D143FAC542E0}"/>
                  </a:ext>
                </a:extLst>
              </p:cNvPr>
              <p:cNvCxnSpPr>
                <a:cxnSpLocks noChangeShapeType="1"/>
                <a:stCxn id="42009" idx="2"/>
                <a:endCxn id="41999" idx="0"/>
              </p:cNvCxnSpPr>
              <p:nvPr/>
            </p:nvCxnSpPr>
            <p:spPr bwMode="auto">
              <a:xfrm rot="5400000">
                <a:off x="3637" y="2200"/>
                <a:ext cx="244" cy="1913"/>
              </a:xfrm>
              <a:prstGeom prst="bentConnector3">
                <a:avLst>
                  <a:gd name="adj1" fmla="val 50000"/>
                </a:avLst>
              </a:prstGeom>
              <a:noFill/>
              <a:ln w="12700">
                <a:solidFill>
                  <a:schemeClr val="tx1"/>
                </a:solidFill>
                <a:miter lim="800000"/>
                <a:headEnd/>
                <a:tailEnd/>
              </a:ln>
              <a:extLst>
                <a:ext uri="{909E8E84-426E-40DD-AFC4-6F175D3DCCD1}">
                  <a14:hiddenFill xmlns:a14="http://schemas.microsoft.com/office/drawing/2010/main">
                    <a:noFill/>
                  </a14:hiddenFill>
                </a:ext>
              </a:extLst>
            </p:spPr>
          </p:cxnSp>
          <p:sp>
            <p:nvSpPr>
              <p:cNvPr id="41999" name="AutoShape 24">
                <a:extLst>
                  <a:ext uri="{FF2B5EF4-FFF2-40B4-BE49-F238E27FC236}">
                    <a16:creationId xmlns:a16="http://schemas.microsoft.com/office/drawing/2014/main" id="{E3000492-169F-4098-98D1-1C1811134C17}"/>
                  </a:ext>
                </a:extLst>
              </p:cNvPr>
              <p:cNvSpPr>
                <a:spLocks noChangeArrowheads="1"/>
              </p:cNvSpPr>
              <p:nvPr/>
            </p:nvSpPr>
            <p:spPr bwMode="auto">
              <a:xfrm>
                <a:off x="1809" y="3278"/>
                <a:ext cx="1987" cy="288"/>
              </a:xfrm>
              <a:prstGeom prst="flowChartPreparation">
                <a:avLst/>
              </a:prstGeom>
              <a:solidFill>
                <a:srgbClr val="C0C0C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1200" b="1">
                    <a:latin typeface="Calibri" panose="020F0502020204030204" pitchFamily="34" charset="0"/>
                  </a:rPr>
                  <a:t>Not at Goal </a:t>
                </a:r>
                <a:br>
                  <a:rPr lang="en-US" altLang="en-US" sz="1200" b="1">
                    <a:latin typeface="Calibri" panose="020F0502020204030204" pitchFamily="34" charset="0"/>
                  </a:rPr>
                </a:br>
                <a:r>
                  <a:rPr lang="en-US" altLang="en-US" sz="1200" b="1">
                    <a:latin typeface="Calibri" panose="020F0502020204030204" pitchFamily="34" charset="0"/>
                  </a:rPr>
                  <a:t>Blood Pressure</a:t>
                </a:r>
              </a:p>
            </p:txBody>
          </p:sp>
          <p:sp>
            <p:nvSpPr>
              <p:cNvPr id="42000" name="AutoShape 25">
                <a:extLst>
                  <a:ext uri="{FF2B5EF4-FFF2-40B4-BE49-F238E27FC236}">
                    <a16:creationId xmlns:a16="http://schemas.microsoft.com/office/drawing/2014/main" id="{37FEFDB0-4539-4F85-BBC0-313FD53B9471}"/>
                  </a:ext>
                </a:extLst>
              </p:cNvPr>
              <p:cNvSpPr>
                <a:spLocks noChangeArrowheads="1"/>
              </p:cNvSpPr>
              <p:nvPr/>
            </p:nvSpPr>
            <p:spPr bwMode="auto">
              <a:xfrm>
                <a:off x="1603" y="3640"/>
                <a:ext cx="2400" cy="415"/>
              </a:xfrm>
              <a:prstGeom prst="flowChartAlternateProcess">
                <a:avLst/>
              </a:prstGeom>
              <a:solidFill>
                <a:schemeClr val="bg1"/>
              </a:solidFill>
              <a:ln w="9525">
                <a:solidFill>
                  <a:schemeClr val="tx1"/>
                </a:solidFill>
                <a:miter lim="800000"/>
                <a:headEnd/>
                <a:tailEnd/>
              </a:ln>
            </p:spPr>
            <p:txBody>
              <a:bodyPr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1200">
                    <a:latin typeface="Calibri" panose="020F0502020204030204" pitchFamily="34" charset="0"/>
                  </a:rPr>
                  <a:t>Optimize dosages or add additional drugs </a:t>
                </a:r>
                <a:br>
                  <a:rPr lang="en-US" altLang="en-US" sz="1200">
                    <a:latin typeface="Calibri" panose="020F0502020204030204" pitchFamily="34" charset="0"/>
                  </a:rPr>
                </a:br>
                <a:r>
                  <a:rPr lang="en-US" altLang="en-US" sz="1200">
                    <a:latin typeface="Calibri" panose="020F0502020204030204" pitchFamily="34" charset="0"/>
                  </a:rPr>
                  <a:t>until goal blood pressure is achieved.</a:t>
                </a:r>
                <a:br>
                  <a:rPr lang="en-US" altLang="en-US" sz="1200">
                    <a:latin typeface="Calibri" panose="020F0502020204030204" pitchFamily="34" charset="0"/>
                  </a:rPr>
                </a:br>
                <a:r>
                  <a:rPr lang="en-US" altLang="en-US" sz="1200">
                    <a:latin typeface="Calibri" panose="020F0502020204030204" pitchFamily="34" charset="0"/>
                  </a:rPr>
                  <a:t>Consider consultation with hypertension specialist.</a:t>
                </a:r>
                <a:endParaRPr lang="en-US" altLang="en-US" sz="900" i="1">
                  <a:latin typeface="Calibri" panose="020F0502020204030204" pitchFamily="34" charset="0"/>
                </a:endParaRPr>
              </a:p>
            </p:txBody>
          </p:sp>
          <p:cxnSp>
            <p:nvCxnSpPr>
              <p:cNvPr id="42001" name="AutoShape 26">
                <a:extLst>
                  <a:ext uri="{FF2B5EF4-FFF2-40B4-BE49-F238E27FC236}">
                    <a16:creationId xmlns:a16="http://schemas.microsoft.com/office/drawing/2014/main" id="{88320E68-47A4-4BDF-BA70-AF49E236D342}"/>
                  </a:ext>
                </a:extLst>
              </p:cNvPr>
              <p:cNvCxnSpPr>
                <a:cxnSpLocks noChangeShapeType="1"/>
                <a:stCxn id="42003" idx="2"/>
                <a:endCxn id="41999" idx="0"/>
              </p:cNvCxnSpPr>
              <p:nvPr/>
            </p:nvCxnSpPr>
            <p:spPr bwMode="auto">
              <a:xfrm flipH="1">
                <a:off x="2803" y="3044"/>
                <a:ext cx="0" cy="234"/>
              </a:xfrm>
              <a:prstGeom prst="straightConnector1">
                <a:avLst/>
              </a:prstGeom>
              <a:noFill/>
              <a:ln w="12700">
                <a:solidFill>
                  <a:schemeClr val="tx1"/>
                </a:solidFill>
                <a:round/>
                <a:headEnd/>
                <a:tailEnd/>
              </a:ln>
              <a:extLst>
                <a:ext uri="{909E8E84-426E-40DD-AFC4-6F175D3DCCD1}">
                  <a14:hiddenFill xmlns:a14="http://schemas.microsoft.com/office/drawing/2010/main">
                    <a:noFill/>
                  </a14:hiddenFill>
                </a:ext>
              </a:extLst>
            </p:spPr>
          </p:cxnSp>
        </p:grpSp>
      </p:gr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7">
            <a:extLst>
              <a:ext uri="{FF2B5EF4-FFF2-40B4-BE49-F238E27FC236}">
                <a16:creationId xmlns:a16="http://schemas.microsoft.com/office/drawing/2014/main" id="{1DF26624-4839-4ADD-BFC4-19CCF05669E0}"/>
              </a:ext>
            </a:extLst>
          </p:cNvPr>
          <p:cNvSpPr>
            <a:spLocks noGrp="1" noChangeArrowheads="1"/>
          </p:cNvSpPr>
          <p:nvPr>
            <p:ph type="title" idx="4294967295"/>
          </p:nvPr>
        </p:nvSpPr>
        <p:spPr>
          <a:xfrm>
            <a:off x="1690688" y="246548"/>
            <a:ext cx="8810625" cy="633413"/>
          </a:xfrm>
        </p:spPr>
        <p:txBody>
          <a:bodyPr rtlCol="0">
            <a:normAutofit/>
          </a:bodyPr>
          <a:lstStyle/>
          <a:p>
            <a:pPr algn="ctr">
              <a:defRPr/>
            </a:pPr>
            <a:r>
              <a:rPr lang="en-US" sz="3200" b="1" dirty="0" smtClean="0">
                <a:solidFill>
                  <a:srgbClr val="0D6088"/>
                </a:solidFill>
                <a:latin typeface="Arial Black" panose="020B0A04020102020204" pitchFamily="34" charset="0"/>
                <a:ea typeface="ＭＳ Ｐゴシック" pitchFamily="34" charset="-128"/>
                <a:cs typeface="Times New Roman" panose="02020603050405020304" pitchFamily="18" charset="0"/>
              </a:rPr>
              <a:t>CHOICE OF DRUG</a:t>
            </a:r>
            <a:endParaRPr lang="en-US" sz="3200" b="1" dirty="0">
              <a:solidFill>
                <a:srgbClr val="0D6088"/>
              </a:solidFill>
              <a:latin typeface="Arial Black" panose="020B0A04020102020204" pitchFamily="34" charset="0"/>
              <a:ea typeface="ＭＳ Ｐゴシック" pitchFamily="34" charset="-128"/>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4251676488"/>
              </p:ext>
            </p:extLst>
          </p:nvPr>
        </p:nvGraphicFramePr>
        <p:xfrm>
          <a:off x="1341120" y="1159504"/>
          <a:ext cx="9735852" cy="4973320"/>
        </p:xfrm>
        <a:graphic>
          <a:graphicData uri="http://schemas.openxmlformats.org/drawingml/2006/table">
            <a:tbl>
              <a:tblPr firstRow="1" bandRow="1">
                <a:tableStyleId>{5C22544A-7EE6-4342-B048-85BDC9FD1C3A}</a:tableStyleId>
              </a:tblPr>
              <a:tblGrid>
                <a:gridCol w="2096561">
                  <a:extLst>
                    <a:ext uri="{9D8B030D-6E8A-4147-A177-3AD203B41FA5}">
                      <a16:colId xmlns:a16="http://schemas.microsoft.com/office/drawing/2014/main" val="3261322638"/>
                    </a:ext>
                  </a:extLst>
                </a:gridCol>
                <a:gridCol w="2222339">
                  <a:extLst>
                    <a:ext uri="{9D8B030D-6E8A-4147-A177-3AD203B41FA5}">
                      <a16:colId xmlns:a16="http://schemas.microsoft.com/office/drawing/2014/main" val="829337878"/>
                    </a:ext>
                  </a:extLst>
                </a:gridCol>
                <a:gridCol w="2982989">
                  <a:extLst>
                    <a:ext uri="{9D8B030D-6E8A-4147-A177-3AD203B41FA5}">
                      <a16:colId xmlns:a16="http://schemas.microsoft.com/office/drawing/2014/main" val="889234744"/>
                    </a:ext>
                  </a:extLst>
                </a:gridCol>
                <a:gridCol w="2433963">
                  <a:extLst>
                    <a:ext uri="{9D8B030D-6E8A-4147-A177-3AD203B41FA5}">
                      <a16:colId xmlns:a16="http://schemas.microsoft.com/office/drawing/2014/main" val="2621394979"/>
                    </a:ext>
                  </a:extLst>
                </a:gridCol>
              </a:tblGrid>
              <a:tr h="370840">
                <a:tc>
                  <a:txBody>
                    <a:bodyPr/>
                    <a:lstStyle/>
                    <a:p>
                      <a:pPr algn="ctr"/>
                      <a:r>
                        <a:rPr lang="en-IN" sz="1600" dirty="0" smtClean="0">
                          <a:latin typeface="Times New Roman" panose="02020603050405020304" pitchFamily="18" charset="0"/>
                          <a:cs typeface="Times New Roman" panose="02020603050405020304" pitchFamily="18" charset="0"/>
                        </a:rPr>
                        <a:t>Condition</a:t>
                      </a:r>
                      <a:endParaRPr lang="en-IN" sz="1600" dirty="0">
                        <a:latin typeface="Times New Roman" panose="02020603050405020304" pitchFamily="18" charset="0"/>
                        <a:cs typeface="Times New Roman" panose="02020603050405020304" pitchFamily="18" charset="0"/>
                      </a:endParaRPr>
                    </a:p>
                  </a:txBody>
                  <a:tcPr/>
                </a:tc>
                <a:tc>
                  <a:txBody>
                    <a:bodyPr/>
                    <a:lstStyle/>
                    <a:p>
                      <a:pPr algn="ctr"/>
                      <a:r>
                        <a:rPr lang="en-IN" sz="1600" dirty="0" smtClean="0">
                          <a:latin typeface="Times New Roman" panose="02020603050405020304" pitchFamily="18" charset="0"/>
                          <a:cs typeface="Times New Roman" panose="02020603050405020304" pitchFamily="18" charset="0"/>
                        </a:rPr>
                        <a:t>Preferred drugs</a:t>
                      </a:r>
                      <a:endParaRPr lang="en-IN" sz="1600" dirty="0">
                        <a:latin typeface="Times New Roman" panose="02020603050405020304" pitchFamily="18" charset="0"/>
                        <a:cs typeface="Times New Roman" panose="02020603050405020304" pitchFamily="18" charset="0"/>
                      </a:endParaRPr>
                    </a:p>
                  </a:txBody>
                  <a:tcPr/>
                </a:tc>
                <a:tc>
                  <a:txBody>
                    <a:bodyPr/>
                    <a:lstStyle/>
                    <a:p>
                      <a:pPr algn="ctr"/>
                      <a:r>
                        <a:rPr lang="en-US" sz="1600" dirty="0" smtClean="0">
                          <a:latin typeface="Times New Roman" panose="02020603050405020304" pitchFamily="18" charset="0"/>
                          <a:cs typeface="Times New Roman" panose="02020603050405020304" pitchFamily="18" charset="0"/>
                        </a:rPr>
                        <a:t>Other drugs that can be used</a:t>
                      </a:r>
                      <a:endParaRPr lang="en-IN" sz="1600" dirty="0">
                        <a:latin typeface="Times New Roman" panose="02020603050405020304" pitchFamily="18" charset="0"/>
                        <a:cs typeface="Times New Roman" panose="02020603050405020304" pitchFamily="18" charset="0"/>
                      </a:endParaRPr>
                    </a:p>
                  </a:txBody>
                  <a:tcPr/>
                </a:tc>
                <a:tc>
                  <a:txBody>
                    <a:bodyPr/>
                    <a:lstStyle/>
                    <a:p>
                      <a:pPr algn="ctr"/>
                      <a:r>
                        <a:rPr lang="en-IN" sz="1600" dirty="0" smtClean="0">
                          <a:latin typeface="Times New Roman" panose="02020603050405020304" pitchFamily="18" charset="0"/>
                          <a:cs typeface="Times New Roman" panose="02020603050405020304" pitchFamily="18" charset="0"/>
                        </a:rPr>
                        <a:t>Drugs to be avoided</a:t>
                      </a:r>
                      <a:endParaRPr lang="en-IN"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541983497"/>
                  </a:ext>
                </a:extLst>
              </a:tr>
              <a:tr h="370840">
                <a:tc>
                  <a:txBody>
                    <a:bodyPr/>
                    <a:lstStyle/>
                    <a:p>
                      <a:r>
                        <a:rPr lang="en-IN" sz="1600" b="1" dirty="0" smtClean="0">
                          <a:latin typeface="Times New Roman" panose="02020603050405020304" pitchFamily="18" charset="0"/>
                          <a:cs typeface="Times New Roman" panose="02020603050405020304" pitchFamily="18" charset="0"/>
                        </a:rPr>
                        <a:t>Asthma</a:t>
                      </a:r>
                      <a:endParaRPr lang="en-IN" sz="1600" b="1" dirty="0">
                        <a:latin typeface="Times New Roman" panose="02020603050405020304" pitchFamily="18" charset="0"/>
                        <a:cs typeface="Times New Roman" panose="02020603050405020304" pitchFamily="18" charset="0"/>
                      </a:endParaRPr>
                    </a:p>
                  </a:txBody>
                  <a:tcPr/>
                </a:tc>
                <a:tc>
                  <a:txBody>
                    <a:bodyPr/>
                    <a:lstStyle/>
                    <a:p>
                      <a:r>
                        <a:rPr lang="en-IN" sz="1600" dirty="0" smtClean="0">
                          <a:latin typeface="Times New Roman" panose="02020603050405020304" pitchFamily="18" charset="0"/>
                          <a:cs typeface="Times New Roman" panose="02020603050405020304" pitchFamily="18" charset="0"/>
                        </a:rPr>
                        <a:t>Calcium channel blockers</a:t>
                      </a:r>
                      <a:endParaRPr lang="en-IN" sz="1600" dirty="0">
                        <a:latin typeface="Times New Roman" panose="02020603050405020304" pitchFamily="18" charset="0"/>
                        <a:cs typeface="Times New Roman" panose="02020603050405020304" pitchFamily="18" charset="0"/>
                      </a:endParaRPr>
                    </a:p>
                  </a:txBody>
                  <a:tcPr/>
                </a:tc>
                <a:tc>
                  <a:txBody>
                    <a:bodyPr/>
                    <a:lstStyle/>
                    <a:p>
                      <a:r>
                        <a:rPr lang="en-IN" sz="1600" dirty="0" smtClean="0">
                          <a:latin typeface="Times New Roman" panose="02020603050405020304" pitchFamily="18" charset="0"/>
                          <a:cs typeface="Times New Roman" panose="02020603050405020304" pitchFamily="18" charset="0"/>
                        </a:rPr>
                        <a:t>a-blockers/Angiotensin-II receptor blockers/Diuretics/ACE-inhibitors</a:t>
                      </a:r>
                      <a:endParaRPr lang="en-IN" sz="1600" dirty="0">
                        <a:latin typeface="Times New Roman" panose="02020603050405020304" pitchFamily="18" charset="0"/>
                        <a:cs typeface="Times New Roman" panose="02020603050405020304" pitchFamily="18" charset="0"/>
                      </a:endParaRPr>
                    </a:p>
                  </a:txBody>
                  <a:tcPr/>
                </a:tc>
                <a:tc>
                  <a:txBody>
                    <a:bodyPr/>
                    <a:lstStyle/>
                    <a:p>
                      <a:r>
                        <a:rPr lang="en-IN" sz="1600" dirty="0" smtClean="0">
                          <a:latin typeface="Times New Roman" panose="02020603050405020304" pitchFamily="18" charset="0"/>
                          <a:cs typeface="Times New Roman" panose="02020603050405020304" pitchFamily="18" charset="0"/>
                        </a:rPr>
                        <a:t>b-blockers</a:t>
                      </a:r>
                      <a:endParaRPr lang="en-IN"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826901368"/>
                  </a:ext>
                </a:extLst>
              </a:tr>
              <a:tr h="370840">
                <a:tc>
                  <a:txBody>
                    <a:bodyPr/>
                    <a:lstStyle/>
                    <a:p>
                      <a:r>
                        <a:rPr lang="en-IN" sz="1600" b="1" dirty="0" smtClean="0">
                          <a:latin typeface="Times New Roman" panose="02020603050405020304" pitchFamily="18" charset="0"/>
                          <a:cs typeface="Times New Roman" panose="02020603050405020304" pitchFamily="18" charset="0"/>
                        </a:rPr>
                        <a:t>Diabetes mellitus</a:t>
                      </a:r>
                      <a:endParaRPr lang="en-IN" sz="1600" b="1" dirty="0">
                        <a:latin typeface="Times New Roman" panose="02020603050405020304" pitchFamily="18" charset="0"/>
                        <a:cs typeface="Times New Roman" panose="02020603050405020304" pitchFamily="18" charset="0"/>
                      </a:endParaRPr>
                    </a:p>
                  </a:txBody>
                  <a:tcPr/>
                </a:tc>
                <a:tc>
                  <a:txBody>
                    <a:bodyPr/>
                    <a:lstStyle/>
                    <a:p>
                      <a:r>
                        <a:rPr lang="en-IN" sz="1600" dirty="0" smtClean="0">
                          <a:latin typeface="Times New Roman" panose="02020603050405020304" pitchFamily="18" charset="0"/>
                          <a:cs typeface="Times New Roman" panose="02020603050405020304" pitchFamily="18" charset="0"/>
                        </a:rPr>
                        <a:t>a-blockers/ACE inhibitors/Angiotensin-II receptor blockers</a:t>
                      </a:r>
                    </a:p>
                  </a:txBody>
                  <a:tcPr/>
                </a:tc>
                <a:tc>
                  <a:txBody>
                    <a:bodyPr/>
                    <a:lstStyle/>
                    <a:p>
                      <a:r>
                        <a:rPr lang="en-IN" sz="1600" dirty="0" smtClean="0">
                          <a:latin typeface="Times New Roman" panose="02020603050405020304" pitchFamily="18" charset="0"/>
                          <a:cs typeface="Times New Roman" panose="02020603050405020304" pitchFamily="18" charset="0"/>
                        </a:rPr>
                        <a:t>Calcium channel blockers</a:t>
                      </a:r>
                      <a:endParaRPr lang="en-IN" sz="1600" dirty="0">
                        <a:latin typeface="Times New Roman" panose="02020603050405020304" pitchFamily="18" charset="0"/>
                        <a:cs typeface="Times New Roman" panose="02020603050405020304" pitchFamily="18" charset="0"/>
                      </a:endParaRPr>
                    </a:p>
                  </a:txBody>
                  <a:tcPr/>
                </a:tc>
                <a:tc>
                  <a:txBody>
                    <a:bodyPr/>
                    <a:lstStyle/>
                    <a:p>
                      <a:r>
                        <a:rPr lang="en-IN" sz="1600" dirty="0" smtClean="0">
                          <a:latin typeface="Times New Roman" panose="02020603050405020304" pitchFamily="18" charset="0"/>
                          <a:cs typeface="Times New Roman" panose="02020603050405020304" pitchFamily="18" charset="0"/>
                        </a:rPr>
                        <a:t>Diuretics/b-blockers</a:t>
                      </a:r>
                      <a:endParaRPr lang="en-IN"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114001710"/>
                  </a:ext>
                </a:extLst>
              </a:tr>
              <a:tr h="370840">
                <a:tc>
                  <a:txBody>
                    <a:bodyPr/>
                    <a:lstStyle/>
                    <a:p>
                      <a:r>
                        <a:rPr lang="en-IN" sz="1600" b="1" dirty="0" smtClean="0">
                          <a:latin typeface="Times New Roman" panose="02020603050405020304" pitchFamily="18" charset="0"/>
                          <a:cs typeface="Times New Roman" panose="02020603050405020304" pitchFamily="18" charset="0"/>
                        </a:rPr>
                        <a:t>High cholesterol levels</a:t>
                      </a:r>
                      <a:endParaRPr lang="en-IN" sz="1600" b="1" dirty="0">
                        <a:latin typeface="Times New Roman" panose="02020603050405020304" pitchFamily="18" charset="0"/>
                        <a:cs typeface="Times New Roman" panose="02020603050405020304" pitchFamily="18" charset="0"/>
                      </a:endParaRPr>
                    </a:p>
                  </a:txBody>
                  <a:tcPr/>
                </a:tc>
                <a:tc>
                  <a:txBody>
                    <a:bodyPr/>
                    <a:lstStyle/>
                    <a:p>
                      <a:r>
                        <a:rPr lang="en-IN" sz="1600" dirty="0" smtClean="0">
                          <a:latin typeface="Times New Roman" panose="02020603050405020304" pitchFamily="18" charset="0"/>
                          <a:cs typeface="Times New Roman" panose="02020603050405020304" pitchFamily="18" charset="0"/>
                        </a:rPr>
                        <a:t>a-blockers</a:t>
                      </a:r>
                      <a:endParaRPr lang="en-IN" sz="1600" dirty="0">
                        <a:latin typeface="Times New Roman" panose="02020603050405020304" pitchFamily="18" charset="0"/>
                        <a:cs typeface="Times New Roman" panose="02020603050405020304" pitchFamily="18" charset="0"/>
                      </a:endParaRPr>
                    </a:p>
                  </a:txBody>
                  <a:tcPr/>
                </a:tc>
                <a:tc>
                  <a:txBody>
                    <a:bodyPr/>
                    <a:lstStyle/>
                    <a:p>
                      <a:r>
                        <a:rPr lang="en-US" sz="1600" dirty="0" smtClean="0">
                          <a:latin typeface="Times New Roman" panose="02020603050405020304" pitchFamily="18" charset="0"/>
                          <a:cs typeface="Times New Roman" panose="02020603050405020304" pitchFamily="18" charset="0"/>
                        </a:rPr>
                        <a:t>ACE inhibitors/ A-II receptor blockers/ Calcium channel blockers</a:t>
                      </a:r>
                    </a:p>
                  </a:txBody>
                  <a:tcPr/>
                </a:tc>
                <a:tc>
                  <a:txBody>
                    <a:bodyPr/>
                    <a:lstStyle/>
                    <a:p>
                      <a:r>
                        <a:rPr lang="en-IN" sz="1600" dirty="0" smtClean="0">
                          <a:latin typeface="Times New Roman" panose="02020603050405020304" pitchFamily="18" charset="0"/>
                          <a:cs typeface="Times New Roman" panose="02020603050405020304" pitchFamily="18" charset="0"/>
                        </a:rPr>
                        <a:t>b-blockers/Diuretics</a:t>
                      </a:r>
                      <a:endParaRPr lang="en-IN"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102649232"/>
                  </a:ext>
                </a:extLst>
              </a:tr>
              <a:tr h="370840">
                <a:tc>
                  <a:txBody>
                    <a:bodyPr/>
                    <a:lstStyle/>
                    <a:p>
                      <a:r>
                        <a:rPr lang="en-US" sz="1600" b="1" dirty="0" smtClean="0">
                          <a:latin typeface="Times New Roman" panose="02020603050405020304" pitchFamily="18" charset="0"/>
                          <a:cs typeface="Times New Roman" panose="02020603050405020304" pitchFamily="18" charset="0"/>
                        </a:rPr>
                        <a:t>Elderly patients (above 60 years)</a:t>
                      </a:r>
                      <a:endParaRPr lang="en-IN" sz="1600" b="1" dirty="0">
                        <a:latin typeface="Times New Roman" panose="02020603050405020304" pitchFamily="18" charset="0"/>
                        <a:cs typeface="Times New Roman" panose="02020603050405020304" pitchFamily="18" charset="0"/>
                      </a:endParaRPr>
                    </a:p>
                  </a:txBody>
                  <a:tcPr/>
                </a:tc>
                <a:tc>
                  <a:txBody>
                    <a:bodyPr/>
                    <a:lstStyle/>
                    <a:p>
                      <a:r>
                        <a:rPr lang="en-IN" sz="1600" dirty="0" smtClean="0">
                          <a:latin typeface="Times New Roman" panose="02020603050405020304" pitchFamily="18" charset="0"/>
                          <a:cs typeface="Times New Roman" panose="02020603050405020304" pitchFamily="18" charset="0"/>
                        </a:rPr>
                        <a:t>Calcium channel blockers/Diuretics </a:t>
                      </a:r>
                      <a:endParaRPr lang="en-IN" sz="1600"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dirty="0" smtClean="0">
                          <a:latin typeface="Times New Roman" panose="02020603050405020304" pitchFamily="18" charset="0"/>
                          <a:ea typeface="ＭＳ Ｐゴシック" pitchFamily="34" charset="-128"/>
                          <a:cs typeface="Times New Roman" panose="02020603050405020304" pitchFamily="18" charset="0"/>
                          <a:sym typeface="Symbol" pitchFamily="18" charset="2"/>
                        </a:rPr>
                        <a:t></a:t>
                      </a:r>
                      <a:r>
                        <a:rPr lang="en-US" sz="1600" b="0" dirty="0" smtClean="0">
                          <a:latin typeface="Times New Roman" panose="02020603050405020304" pitchFamily="18" charset="0"/>
                          <a:ea typeface="ＭＳ Ｐゴシック" pitchFamily="34" charset="-128"/>
                          <a:cs typeface="Times New Roman" panose="02020603050405020304" pitchFamily="18" charset="0"/>
                        </a:rPr>
                        <a:t>-blockers/ACE- inhibitors/Angiotensin-II receptor blockers/</a:t>
                      </a:r>
                      <a:r>
                        <a:rPr lang="en-US" sz="1600" b="0" dirty="0" smtClean="0">
                          <a:latin typeface="Times New Roman" panose="02020603050405020304" pitchFamily="18" charset="0"/>
                          <a:ea typeface="ＭＳ Ｐゴシック" pitchFamily="34" charset="-128"/>
                          <a:cs typeface="Times New Roman" panose="02020603050405020304" pitchFamily="18" charset="0"/>
                          <a:sym typeface="Symbol" pitchFamily="18" charset="2"/>
                        </a:rPr>
                        <a:t></a:t>
                      </a:r>
                      <a:r>
                        <a:rPr lang="en-US" sz="1600" b="0" dirty="0" smtClean="0">
                          <a:latin typeface="Times New Roman" panose="02020603050405020304" pitchFamily="18" charset="0"/>
                          <a:ea typeface="ＭＳ Ｐゴシック" pitchFamily="34" charset="-128"/>
                          <a:cs typeface="Times New Roman" panose="02020603050405020304" pitchFamily="18" charset="0"/>
                        </a:rPr>
                        <a:t>- blockers</a:t>
                      </a:r>
                    </a:p>
                    <a:p>
                      <a:endParaRPr lang="en-IN" sz="1600" dirty="0">
                        <a:latin typeface="Times New Roman" panose="02020603050405020304" pitchFamily="18" charset="0"/>
                        <a:cs typeface="Times New Roman" panose="02020603050405020304" pitchFamily="18" charset="0"/>
                      </a:endParaRPr>
                    </a:p>
                  </a:txBody>
                  <a:tcPr/>
                </a:tc>
                <a:tc>
                  <a:txBody>
                    <a:bodyPr/>
                    <a:lstStyle/>
                    <a:p>
                      <a:endParaRPr lang="en-IN" sz="16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238193216"/>
                  </a:ext>
                </a:extLst>
              </a:tr>
              <a:tr h="370840">
                <a:tc>
                  <a:txBody>
                    <a:bodyPr/>
                    <a:lstStyle/>
                    <a:p>
                      <a:r>
                        <a:rPr lang="en-IN" sz="1600" b="1" dirty="0" smtClean="0">
                          <a:latin typeface="Times New Roman" panose="02020603050405020304" pitchFamily="18" charset="0"/>
                          <a:cs typeface="Times New Roman" panose="02020603050405020304" pitchFamily="18" charset="0"/>
                        </a:rPr>
                        <a:t>BPH</a:t>
                      </a:r>
                      <a:endParaRPr lang="en-IN" sz="1600" b="1" dirty="0">
                        <a:latin typeface="Times New Roman" panose="02020603050405020304" pitchFamily="18" charset="0"/>
                        <a:cs typeface="Times New Roman" panose="02020603050405020304" pitchFamily="18" charset="0"/>
                      </a:endParaRPr>
                    </a:p>
                  </a:txBody>
                  <a:tcPr/>
                </a:tc>
                <a:tc>
                  <a:txBody>
                    <a:bodyPr/>
                    <a:lstStyle/>
                    <a:p>
                      <a:r>
                        <a:rPr lang="en-IN" sz="1600" dirty="0" smtClean="0">
                          <a:latin typeface="Times New Roman" panose="02020603050405020304" pitchFamily="18" charset="0"/>
                          <a:cs typeface="Times New Roman" panose="02020603050405020304" pitchFamily="18" charset="0"/>
                        </a:rPr>
                        <a:t>a-blockers</a:t>
                      </a:r>
                      <a:endParaRPr lang="en-IN" sz="1600" dirty="0">
                        <a:latin typeface="Times New Roman" panose="02020603050405020304" pitchFamily="18" charset="0"/>
                        <a:cs typeface="Times New Roman" panose="02020603050405020304" pitchFamily="18" charset="0"/>
                      </a:endParaRPr>
                    </a:p>
                  </a:txBody>
                  <a:tcPr/>
                </a:tc>
                <a:tc>
                  <a:txBody>
                    <a:bodyPr/>
                    <a:lstStyle/>
                    <a:p>
                      <a:r>
                        <a:rPr lang="en-IN" sz="1600" dirty="0" smtClean="0">
                          <a:latin typeface="Times New Roman" panose="02020603050405020304" pitchFamily="18" charset="0"/>
                          <a:cs typeface="Times New Roman" panose="02020603050405020304" pitchFamily="18" charset="0"/>
                        </a:rPr>
                        <a:t>b-blockers/ ACE inhibitors/Angiotensin-II receptor blockers/Diuretics/Calcium channel blockers</a:t>
                      </a:r>
                      <a:endParaRPr lang="en-IN" sz="1600" dirty="0">
                        <a:latin typeface="Times New Roman" panose="02020603050405020304" pitchFamily="18" charset="0"/>
                        <a:cs typeface="Times New Roman" panose="02020603050405020304" pitchFamily="18" charset="0"/>
                      </a:endParaRPr>
                    </a:p>
                  </a:txBody>
                  <a:tcPr/>
                </a:tc>
                <a:tc>
                  <a:txBody>
                    <a:bodyPr/>
                    <a:lstStyle/>
                    <a:p>
                      <a:endParaRPr lang="en-IN"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426592582"/>
                  </a:ext>
                </a:extLst>
              </a:tr>
            </a:tbl>
          </a:graphicData>
        </a:graphic>
      </p:graphicFrame>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14">
            <a:extLst>
              <a:ext uri="{FF2B5EF4-FFF2-40B4-BE49-F238E27FC236}">
                <a16:creationId xmlns:a16="http://schemas.microsoft.com/office/drawing/2014/main" id="{AE7D17B4-9DA8-490D-AE0A-53DDEC4F8887}"/>
              </a:ext>
            </a:extLst>
          </p:cNvPr>
          <p:cNvSpPr>
            <a:spLocks noGrp="1" noChangeArrowheads="1"/>
          </p:cNvSpPr>
          <p:nvPr>
            <p:ph type="title" idx="4294967295"/>
          </p:nvPr>
        </p:nvSpPr>
        <p:spPr>
          <a:xfrm>
            <a:off x="2096770" y="483980"/>
            <a:ext cx="7636510" cy="1073150"/>
          </a:xfrm>
        </p:spPr>
        <p:txBody>
          <a:bodyPr>
            <a:normAutofit/>
          </a:bodyPr>
          <a:lstStyle/>
          <a:p>
            <a:pPr algn="ctr" eaLnBrk="1" hangingPunct="1"/>
            <a:r>
              <a:rPr lang="en-US" altLang="en-US" sz="2400" b="1" dirty="0" smtClean="0">
                <a:solidFill>
                  <a:srgbClr val="884068"/>
                </a:solidFill>
                <a:latin typeface="Arial Black" panose="020B0A04020102020204" pitchFamily="34" charset="0"/>
                <a:ea typeface="ＭＳ Ｐゴシック" panose="020B0600070205080204" pitchFamily="34" charset="-128"/>
                <a:cs typeface="Times New Roman" panose="02020603050405020304" pitchFamily="18" charset="0"/>
              </a:rPr>
              <a:t>ANTIHYPERTENSIVE THERAPY: SIDE-EFFECTS AND CONTRAINDICATIONS </a:t>
            </a:r>
            <a:r>
              <a:rPr lang="en-US" altLang="en-US" sz="1800" b="1" dirty="0" smtClean="0">
                <a:solidFill>
                  <a:srgbClr val="884068"/>
                </a:solidFill>
                <a:latin typeface="Arial Black" panose="020B0A04020102020204" pitchFamily="34" charset="0"/>
                <a:ea typeface="ＭＳ Ｐゴシック" panose="020B0600070205080204" pitchFamily="34" charset="-128"/>
                <a:cs typeface="Times New Roman" panose="02020603050405020304" pitchFamily="18" charset="0"/>
              </a:rPr>
              <a:t>(CONTD.)</a:t>
            </a:r>
            <a:endParaRPr lang="en-US" altLang="en-US" sz="4000" b="1" dirty="0">
              <a:solidFill>
                <a:srgbClr val="884068"/>
              </a:solidFill>
              <a:latin typeface="Arial Black" panose="020B0A04020102020204" pitchFamily="34" charset="0"/>
              <a:ea typeface="ＭＳ Ｐゴシック" panose="020B0600070205080204" pitchFamily="34" charset="-128"/>
              <a:cs typeface="Times New Roman" panose="02020603050405020304" pitchFamily="18"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3650148923"/>
              </p:ext>
            </p:extLst>
          </p:nvPr>
        </p:nvGraphicFramePr>
        <p:xfrm>
          <a:off x="1426208" y="2074830"/>
          <a:ext cx="9418320" cy="2722880"/>
        </p:xfrm>
        <a:graphic>
          <a:graphicData uri="http://schemas.openxmlformats.org/drawingml/2006/table">
            <a:tbl>
              <a:tblPr firstRow="1" bandRow="1">
                <a:tableStyleId>{93296810-A885-4BE3-A3E7-6D5BEEA58F35}</a:tableStyleId>
              </a:tblPr>
              <a:tblGrid>
                <a:gridCol w="2704243">
                  <a:extLst>
                    <a:ext uri="{9D8B030D-6E8A-4147-A177-3AD203B41FA5}">
                      <a16:colId xmlns:a16="http://schemas.microsoft.com/office/drawing/2014/main" val="3261322638"/>
                    </a:ext>
                  </a:extLst>
                </a:gridCol>
                <a:gridCol w="2866477">
                  <a:extLst>
                    <a:ext uri="{9D8B030D-6E8A-4147-A177-3AD203B41FA5}">
                      <a16:colId xmlns:a16="http://schemas.microsoft.com/office/drawing/2014/main" val="829337878"/>
                    </a:ext>
                  </a:extLst>
                </a:gridCol>
                <a:gridCol w="3847600">
                  <a:extLst>
                    <a:ext uri="{9D8B030D-6E8A-4147-A177-3AD203B41FA5}">
                      <a16:colId xmlns:a16="http://schemas.microsoft.com/office/drawing/2014/main" val="889234744"/>
                    </a:ext>
                  </a:extLst>
                </a:gridCol>
              </a:tblGrid>
              <a:tr h="370840">
                <a:tc>
                  <a:txBody>
                    <a:bodyPr/>
                    <a:lstStyle/>
                    <a:p>
                      <a:pPr algn="ctr"/>
                      <a:r>
                        <a:rPr lang="en-IN" sz="1600" dirty="0" smtClean="0"/>
                        <a:t>Class of drug</a:t>
                      </a:r>
                      <a:endParaRPr lang="en-IN" sz="1600" dirty="0">
                        <a:latin typeface="Times New Roman" panose="02020603050405020304" pitchFamily="18" charset="0"/>
                        <a:cs typeface="Times New Roman" panose="02020603050405020304" pitchFamily="18" charset="0"/>
                      </a:endParaRPr>
                    </a:p>
                  </a:txBody>
                  <a:tcPr/>
                </a:tc>
                <a:tc>
                  <a:txBody>
                    <a:bodyPr/>
                    <a:lstStyle/>
                    <a:p>
                      <a:pPr algn="ctr"/>
                      <a:r>
                        <a:rPr lang="en-IN" sz="1600" dirty="0" smtClean="0"/>
                        <a:t>Main side-effects</a:t>
                      </a:r>
                      <a:endParaRPr lang="en-IN" sz="1600" dirty="0">
                        <a:latin typeface="Times New Roman" panose="02020603050405020304" pitchFamily="18" charset="0"/>
                        <a:cs typeface="Times New Roman" panose="02020603050405020304" pitchFamily="18" charset="0"/>
                      </a:endParaRPr>
                    </a:p>
                  </a:txBody>
                  <a:tcPr/>
                </a:tc>
                <a:tc>
                  <a:txBody>
                    <a:bodyPr/>
                    <a:lstStyle/>
                    <a:p>
                      <a:pPr algn="ctr"/>
                      <a:r>
                        <a:rPr lang="en-US" sz="1600" dirty="0" smtClean="0"/>
                        <a:t>Contraindications/ Special Precautions</a:t>
                      </a:r>
                      <a:endParaRPr lang="en-US" sz="1600" dirty="0" smtClean="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541983497"/>
                  </a:ext>
                </a:extLst>
              </a:tr>
              <a:tr h="370840">
                <a:tc>
                  <a:txBody>
                    <a:bodyPr/>
                    <a:lstStyle/>
                    <a:p>
                      <a:r>
                        <a:rPr lang="en-IN" sz="1600" dirty="0" smtClean="0"/>
                        <a:t>Calcium channel blockers (e.g. Amlodipine, Diltiazem)</a:t>
                      </a:r>
                      <a:endParaRPr lang="en-IN" sz="1600" b="1" dirty="0">
                        <a:latin typeface="Times New Roman" panose="02020603050405020304" pitchFamily="18" charset="0"/>
                        <a:cs typeface="Times New Roman" panose="02020603050405020304" pitchFamily="18" charset="0"/>
                      </a:endParaRPr>
                    </a:p>
                  </a:txBody>
                  <a:tcPr/>
                </a:tc>
                <a:tc>
                  <a:txBody>
                    <a:bodyPr/>
                    <a:lstStyle/>
                    <a:p>
                      <a:r>
                        <a:rPr lang="en-IN" sz="1600" dirty="0" smtClean="0"/>
                        <a:t>Pedal </a:t>
                      </a:r>
                      <a:r>
                        <a:rPr lang="en-IN" sz="1600" dirty="0" err="1" smtClean="0"/>
                        <a:t>edema</a:t>
                      </a:r>
                      <a:r>
                        <a:rPr lang="en-IN" sz="1600" dirty="0" smtClean="0"/>
                        <a:t>, Headache</a:t>
                      </a:r>
                      <a:endParaRPr lang="en-IN" sz="1600" dirty="0">
                        <a:latin typeface="Times New Roman" panose="02020603050405020304" pitchFamily="18" charset="0"/>
                        <a:cs typeface="Times New Roman" panose="02020603050405020304" pitchFamily="18" charset="0"/>
                      </a:endParaRPr>
                    </a:p>
                  </a:txBody>
                  <a:tcPr/>
                </a:tc>
                <a:tc>
                  <a:txBody>
                    <a:bodyPr/>
                    <a:lstStyle/>
                    <a:p>
                      <a:r>
                        <a:rPr lang="en-IN" sz="1600" dirty="0" smtClean="0"/>
                        <a:t>Non-</a:t>
                      </a:r>
                      <a:r>
                        <a:rPr lang="en-IN" sz="1600" dirty="0" err="1" smtClean="0"/>
                        <a:t>dihydropyridine</a:t>
                      </a:r>
                      <a:r>
                        <a:rPr lang="en-IN" sz="1600" dirty="0" smtClean="0"/>
                        <a:t> CCBs (</a:t>
                      </a:r>
                      <a:r>
                        <a:rPr lang="en-IN" sz="1600" dirty="0" err="1" smtClean="0"/>
                        <a:t>e.g</a:t>
                      </a:r>
                      <a:r>
                        <a:rPr lang="en-IN" sz="1600" dirty="0" smtClean="0"/>
                        <a:t> diltiazem)–Hypersensitivity,</a:t>
                      </a:r>
                      <a:r>
                        <a:rPr lang="en-IN" sz="1600" baseline="0" dirty="0" smtClean="0"/>
                        <a:t> </a:t>
                      </a:r>
                      <a:r>
                        <a:rPr lang="en-IN" sz="1600" dirty="0" smtClean="0"/>
                        <a:t>Bradycardia, Conduction disturbances, CHF, LV dysfunction.</a:t>
                      </a:r>
                      <a:endParaRPr lang="en-IN"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826901368"/>
                  </a:ext>
                </a:extLst>
              </a:tr>
              <a:tr h="370840">
                <a:tc>
                  <a:txBody>
                    <a:bodyPr/>
                    <a:lstStyle/>
                    <a:p>
                      <a:r>
                        <a:rPr lang="en-IN" sz="1600" dirty="0" smtClean="0"/>
                        <a:t>a-blockers (e.g. </a:t>
                      </a:r>
                      <a:r>
                        <a:rPr lang="en-IN" sz="1600" dirty="0" err="1" smtClean="0"/>
                        <a:t>prazosin</a:t>
                      </a:r>
                      <a:r>
                        <a:rPr lang="en-IN" sz="1600" dirty="0" smtClean="0"/>
                        <a:t>)</a:t>
                      </a:r>
                      <a:endParaRPr lang="en-IN" sz="1600" b="1" dirty="0">
                        <a:latin typeface="Times New Roman" panose="02020603050405020304" pitchFamily="18" charset="0"/>
                        <a:cs typeface="Times New Roman" panose="02020603050405020304" pitchFamily="18" charset="0"/>
                      </a:endParaRPr>
                    </a:p>
                  </a:txBody>
                  <a:tcPr/>
                </a:tc>
                <a:tc>
                  <a:txBody>
                    <a:bodyPr/>
                    <a:lstStyle/>
                    <a:p>
                      <a:r>
                        <a:rPr lang="en-IN" sz="1600" dirty="0" smtClean="0"/>
                        <a:t>Postural hypotension</a:t>
                      </a:r>
                      <a:endParaRPr lang="en-IN" sz="1600" dirty="0" smtClean="0">
                        <a:latin typeface="Times New Roman" panose="02020603050405020304" pitchFamily="18" charset="0"/>
                        <a:cs typeface="Times New Roman" panose="02020603050405020304" pitchFamily="18" charset="0"/>
                      </a:endParaRPr>
                    </a:p>
                  </a:txBody>
                  <a:tcPr/>
                </a:tc>
                <a:tc>
                  <a:txBody>
                    <a:bodyPr/>
                    <a:lstStyle/>
                    <a:p>
                      <a:r>
                        <a:rPr lang="en-IN" sz="1600" dirty="0" smtClean="0"/>
                        <a:t>Hypersensitivity</a:t>
                      </a:r>
                      <a:endParaRPr lang="en-IN"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114001710"/>
                  </a:ext>
                </a:extLst>
              </a:tr>
              <a:tr h="370840">
                <a:tc>
                  <a:txBody>
                    <a:bodyPr/>
                    <a:lstStyle/>
                    <a:p>
                      <a:r>
                        <a:rPr lang="en-IN" sz="1600" dirty="0" smtClean="0"/>
                        <a:t>ACE-inhibitors </a:t>
                      </a:r>
                    </a:p>
                    <a:p>
                      <a:r>
                        <a:rPr lang="en-IN" sz="1600" dirty="0" smtClean="0"/>
                        <a:t>(e.g. Lisinopril)</a:t>
                      </a:r>
                      <a:endParaRPr lang="en-IN" sz="1600" b="1" dirty="0">
                        <a:latin typeface="Times New Roman" panose="02020603050405020304" pitchFamily="18" charset="0"/>
                        <a:cs typeface="Times New Roman" panose="02020603050405020304" pitchFamily="18" charset="0"/>
                      </a:endParaRPr>
                    </a:p>
                  </a:txBody>
                  <a:tcPr/>
                </a:tc>
                <a:tc>
                  <a:txBody>
                    <a:bodyPr/>
                    <a:lstStyle/>
                    <a:p>
                      <a:r>
                        <a:rPr lang="en-IN" sz="1600" dirty="0" smtClean="0"/>
                        <a:t>Cough, Hypotension, </a:t>
                      </a:r>
                      <a:r>
                        <a:rPr lang="en-IN" sz="1600" dirty="0" err="1" smtClean="0"/>
                        <a:t>Angioneurotic</a:t>
                      </a:r>
                      <a:r>
                        <a:rPr lang="en-IN" sz="1600" dirty="0" smtClean="0"/>
                        <a:t> </a:t>
                      </a:r>
                      <a:r>
                        <a:rPr lang="en-IN" sz="1600" dirty="0" err="1" smtClean="0"/>
                        <a:t>edema</a:t>
                      </a:r>
                      <a:endParaRPr lang="en-IN" sz="1600" dirty="0">
                        <a:latin typeface="Times New Roman" panose="02020603050405020304" pitchFamily="18" charset="0"/>
                        <a:cs typeface="Times New Roman" panose="02020603050405020304" pitchFamily="18" charset="0"/>
                      </a:endParaRPr>
                    </a:p>
                  </a:txBody>
                  <a:tcPr/>
                </a:tc>
                <a:tc>
                  <a:txBody>
                    <a:bodyPr/>
                    <a:lstStyle/>
                    <a:p>
                      <a:r>
                        <a:rPr lang="en-US" sz="1600" dirty="0" smtClean="0"/>
                        <a:t>Hypersensitivity, Pregnancy, Bilateral renal artery stenosis</a:t>
                      </a:r>
                      <a:endParaRPr lang="en-US" sz="1600" dirty="0" smtClean="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102649232"/>
                  </a:ext>
                </a:extLst>
              </a:tr>
              <a:tr h="370840">
                <a:tc>
                  <a:txBody>
                    <a:bodyPr/>
                    <a:lstStyle/>
                    <a:p>
                      <a:r>
                        <a:rPr lang="sv-SE" sz="1600" dirty="0" smtClean="0"/>
                        <a:t>Angiotensin-II receptor blockers (e.g. Losartan)</a:t>
                      </a:r>
                      <a:endParaRPr lang="en-IN" sz="1600" b="1" dirty="0">
                        <a:latin typeface="Times New Roman" panose="02020603050405020304" pitchFamily="18" charset="0"/>
                        <a:cs typeface="Times New Roman" panose="02020603050405020304" pitchFamily="18" charset="0"/>
                      </a:endParaRPr>
                    </a:p>
                  </a:txBody>
                  <a:tcPr/>
                </a:tc>
                <a:tc>
                  <a:txBody>
                    <a:bodyPr/>
                    <a:lstStyle/>
                    <a:p>
                      <a:r>
                        <a:rPr lang="en-IN" sz="1600" dirty="0" smtClean="0"/>
                        <a:t>Headache, Dizziness</a:t>
                      </a:r>
                      <a:endParaRPr lang="en-IN" sz="1600"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sym typeface="Symbol" pitchFamily="18" charset="2"/>
                        </a:rPr>
                        <a:t>Hypersensitivity, Pregnancy, Bilateral renal artery stenosis</a:t>
                      </a:r>
                      <a:endParaRPr lang="en-IN"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238193216"/>
                  </a:ext>
                </a:extLst>
              </a:tr>
            </a:tbl>
          </a:graphicData>
        </a:graphic>
      </p:graphicFrame>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1027">
            <a:extLst>
              <a:ext uri="{FF2B5EF4-FFF2-40B4-BE49-F238E27FC236}">
                <a16:creationId xmlns:a16="http://schemas.microsoft.com/office/drawing/2014/main" id="{D9BAF99C-5459-4595-B1B2-6F8894406759}"/>
              </a:ext>
            </a:extLst>
          </p:cNvPr>
          <p:cNvSpPr>
            <a:spLocks noGrp="1" noChangeArrowheads="1"/>
          </p:cNvSpPr>
          <p:nvPr>
            <p:ph sz="half" idx="4294967295"/>
          </p:nvPr>
        </p:nvSpPr>
        <p:spPr>
          <a:xfrm>
            <a:off x="2062956" y="1062355"/>
            <a:ext cx="3649663" cy="4622800"/>
          </a:xfrm>
        </p:spPr>
        <p:txBody>
          <a:bodyPr/>
          <a:lstStyle/>
          <a:p>
            <a:pPr algn="ctr" eaLnBrk="1" hangingPunct="1">
              <a:spcBef>
                <a:spcPct val="0"/>
              </a:spcBef>
              <a:spcAft>
                <a:spcPct val="80000"/>
              </a:spcAft>
              <a:buFont typeface="Wingdings" panose="05000000000000000000" pitchFamily="2" charset="2"/>
              <a:buNone/>
            </a:pPr>
            <a:r>
              <a:rPr lang="en-US" altLang="en-US" sz="2500" b="1" dirty="0">
                <a:solidFill>
                  <a:srgbClr val="C00000"/>
                </a:solidFill>
                <a:latin typeface="Times New Roman" panose="02020603050405020304" pitchFamily="18" charset="0"/>
                <a:ea typeface="ＭＳ Ｐゴシック" panose="020B0600070205080204" pitchFamily="34" charset="-128"/>
                <a:cs typeface="Times New Roman" panose="02020603050405020304" pitchFamily="18" charset="0"/>
              </a:rPr>
              <a:t>Condition</a:t>
            </a:r>
            <a:endParaRPr lang="en-US" altLang="en-US" sz="2500" dirty="0">
              <a:solidFill>
                <a:srgbClr val="C00000"/>
              </a:solidFill>
              <a:latin typeface="Times New Roman" panose="02020603050405020304" pitchFamily="18" charset="0"/>
              <a:ea typeface="ＭＳ Ｐゴシック" panose="020B0600070205080204" pitchFamily="34" charset="-128"/>
              <a:cs typeface="Times New Roman" panose="02020603050405020304" pitchFamily="18" charset="0"/>
            </a:endParaRPr>
          </a:p>
          <a:p>
            <a:pPr eaLnBrk="1" hangingPunct="1">
              <a:spcBef>
                <a:spcPct val="0"/>
              </a:spcBef>
              <a:spcAft>
                <a:spcPct val="180000"/>
              </a:spcAft>
            </a:pPr>
            <a:r>
              <a:rPr lang="en-US" altLang="en-US" sz="2500" dirty="0">
                <a:latin typeface="Times New Roman" panose="02020603050405020304" pitchFamily="18" charset="0"/>
                <a:ea typeface="ＭＳ Ｐゴシック" panose="020B0600070205080204" pitchFamily="34" charset="-128"/>
                <a:cs typeface="Times New Roman" panose="02020603050405020304" pitchFamily="18" charset="0"/>
              </a:rPr>
              <a:t>Pregnancy</a:t>
            </a:r>
            <a:br>
              <a:rPr lang="en-US" altLang="en-US" sz="2500" dirty="0">
                <a:latin typeface="Times New Roman" panose="02020603050405020304" pitchFamily="18" charset="0"/>
                <a:ea typeface="ＭＳ Ｐゴシック" panose="020B0600070205080204" pitchFamily="34" charset="-128"/>
                <a:cs typeface="Times New Roman" panose="02020603050405020304" pitchFamily="18" charset="0"/>
              </a:rPr>
            </a:br>
            <a:endParaRPr lang="en-US" altLang="en-US" sz="2500" dirty="0">
              <a:latin typeface="Times New Roman" panose="02020603050405020304" pitchFamily="18" charset="0"/>
              <a:ea typeface="ＭＳ Ｐゴシック" panose="020B0600070205080204" pitchFamily="34" charset="-128"/>
              <a:cs typeface="Times New Roman" panose="02020603050405020304" pitchFamily="18" charset="0"/>
            </a:endParaRPr>
          </a:p>
          <a:p>
            <a:pPr eaLnBrk="1" hangingPunct="1">
              <a:spcBef>
                <a:spcPct val="0"/>
              </a:spcBef>
              <a:spcAft>
                <a:spcPct val="190000"/>
              </a:spcAft>
            </a:pPr>
            <a:r>
              <a:rPr lang="en-US" altLang="en-US" sz="2500" dirty="0">
                <a:latin typeface="Times New Roman" panose="02020603050405020304" pitchFamily="18" charset="0"/>
                <a:ea typeface="ＭＳ Ｐゴシック" panose="020B0600070205080204" pitchFamily="34" charset="-128"/>
                <a:cs typeface="Times New Roman" panose="02020603050405020304" pitchFamily="18" charset="0"/>
              </a:rPr>
              <a:t>Coronary heart disease	</a:t>
            </a:r>
          </a:p>
          <a:p>
            <a:pPr eaLnBrk="1" hangingPunct="1">
              <a:spcBef>
                <a:spcPct val="0"/>
              </a:spcBef>
              <a:spcAft>
                <a:spcPct val="100000"/>
              </a:spcAft>
            </a:pPr>
            <a:r>
              <a:rPr lang="en-US" altLang="en-US" sz="2500" dirty="0">
                <a:latin typeface="Times New Roman" panose="02020603050405020304" pitchFamily="18" charset="0"/>
                <a:ea typeface="ＭＳ Ｐゴシック" panose="020B0600070205080204" pitchFamily="34" charset="-128"/>
                <a:cs typeface="Times New Roman" panose="02020603050405020304" pitchFamily="18" charset="0"/>
              </a:rPr>
              <a:t>Congestive heart failure</a:t>
            </a:r>
          </a:p>
        </p:txBody>
      </p:sp>
      <p:sp>
        <p:nvSpPr>
          <p:cNvPr id="45059" name="Rectangle 1028">
            <a:extLst>
              <a:ext uri="{FF2B5EF4-FFF2-40B4-BE49-F238E27FC236}">
                <a16:creationId xmlns:a16="http://schemas.microsoft.com/office/drawing/2014/main" id="{6F66CCEF-E8A5-454A-A830-16951D93A027}"/>
              </a:ext>
            </a:extLst>
          </p:cNvPr>
          <p:cNvSpPr>
            <a:spLocks noGrp="1" noChangeArrowheads="1"/>
          </p:cNvSpPr>
          <p:nvPr>
            <p:ph sz="half" idx="4294967295"/>
          </p:nvPr>
        </p:nvSpPr>
        <p:spPr>
          <a:xfrm>
            <a:off x="5936456" y="1062355"/>
            <a:ext cx="4132262" cy="4622800"/>
          </a:xfrm>
        </p:spPr>
        <p:txBody>
          <a:bodyPr>
            <a:normAutofit/>
          </a:bodyPr>
          <a:lstStyle/>
          <a:p>
            <a:pPr algn="ctr" eaLnBrk="1" hangingPunct="1">
              <a:spcBef>
                <a:spcPct val="0"/>
              </a:spcBef>
              <a:spcAft>
                <a:spcPct val="80000"/>
              </a:spcAft>
              <a:buFont typeface="Wingdings" panose="05000000000000000000" pitchFamily="2" charset="2"/>
              <a:buNone/>
            </a:pPr>
            <a:r>
              <a:rPr lang="en-US" altLang="en-US" sz="2500" b="1" dirty="0">
                <a:solidFill>
                  <a:srgbClr val="C00000"/>
                </a:solidFill>
                <a:latin typeface="Times New Roman" panose="02020603050405020304" pitchFamily="18" charset="0"/>
                <a:ea typeface="ＭＳ Ｐゴシック" panose="020B0600070205080204" pitchFamily="34" charset="-128"/>
                <a:cs typeface="Times New Roman" panose="02020603050405020304" pitchFamily="18" charset="0"/>
              </a:rPr>
              <a:t>Preferred Drugs</a:t>
            </a:r>
          </a:p>
          <a:p>
            <a:pPr eaLnBrk="1" hangingPunct="1">
              <a:spcBef>
                <a:spcPct val="0"/>
              </a:spcBef>
              <a:spcAft>
                <a:spcPct val="70000"/>
              </a:spcAft>
            </a:pPr>
            <a:r>
              <a:rPr lang="en-US" altLang="en-US" sz="2500" dirty="0">
                <a:latin typeface="Times New Roman" panose="02020603050405020304" pitchFamily="18" charset="0"/>
                <a:ea typeface="ＭＳ Ｐゴシック" panose="020B0600070205080204" pitchFamily="34" charset="-128"/>
                <a:cs typeface="Times New Roman" panose="02020603050405020304" pitchFamily="18" charset="0"/>
              </a:rPr>
              <a:t>Nifedipine, labetalol, hydralazine, beta-blockers, methyldopa, prazosin	</a:t>
            </a:r>
          </a:p>
          <a:p>
            <a:pPr eaLnBrk="1" hangingPunct="1">
              <a:spcBef>
                <a:spcPct val="0"/>
              </a:spcBef>
              <a:spcAft>
                <a:spcPct val="100000"/>
              </a:spcAft>
            </a:pPr>
            <a:r>
              <a:rPr lang="en-US" altLang="en-US" sz="2500" dirty="0">
                <a:latin typeface="Times New Roman" panose="02020603050405020304" pitchFamily="18" charset="0"/>
                <a:ea typeface="ＭＳ Ｐゴシック" panose="020B0600070205080204" pitchFamily="34" charset="-128"/>
                <a:cs typeface="Times New Roman" panose="02020603050405020304" pitchFamily="18" charset="0"/>
              </a:rPr>
              <a:t>Beta-blockers, ACE inhibitors, Calcium channel blockers</a:t>
            </a:r>
          </a:p>
          <a:p>
            <a:pPr eaLnBrk="1" hangingPunct="1">
              <a:spcBef>
                <a:spcPct val="0"/>
              </a:spcBef>
              <a:spcAft>
                <a:spcPct val="100000"/>
              </a:spcAft>
            </a:pPr>
            <a:r>
              <a:rPr lang="en-US" altLang="en-US" sz="2500" dirty="0">
                <a:latin typeface="Times New Roman" panose="02020603050405020304" pitchFamily="18" charset="0"/>
                <a:ea typeface="ＭＳ Ｐゴシック" panose="020B0600070205080204" pitchFamily="34" charset="-128"/>
                <a:cs typeface="Times New Roman" panose="02020603050405020304" pitchFamily="18" charset="0"/>
              </a:rPr>
              <a:t>ACE inhibitors,</a:t>
            </a:r>
            <a:br>
              <a:rPr lang="en-US" altLang="en-US" sz="2500" dirty="0">
                <a:latin typeface="Times New Roman" panose="02020603050405020304" pitchFamily="18" charset="0"/>
                <a:ea typeface="ＭＳ Ｐゴシック" panose="020B0600070205080204" pitchFamily="34" charset="-128"/>
                <a:cs typeface="Times New Roman" panose="02020603050405020304" pitchFamily="18" charset="0"/>
              </a:rPr>
            </a:br>
            <a:r>
              <a:rPr lang="en-US" altLang="en-US" sz="2500" dirty="0">
                <a:latin typeface="Times New Roman" panose="02020603050405020304" pitchFamily="18" charset="0"/>
                <a:ea typeface="ＭＳ Ｐゴシック" panose="020B0600070205080204" pitchFamily="34" charset="-128"/>
                <a:cs typeface="Times New Roman" panose="02020603050405020304" pitchFamily="18" charset="0"/>
              </a:rPr>
              <a:t>beta-blockers</a:t>
            </a:r>
          </a:p>
        </p:txBody>
      </p:sp>
      <p:sp>
        <p:nvSpPr>
          <p:cNvPr id="45060" name="Text Box 1029">
            <a:extLst>
              <a:ext uri="{FF2B5EF4-FFF2-40B4-BE49-F238E27FC236}">
                <a16:creationId xmlns:a16="http://schemas.microsoft.com/office/drawing/2014/main" id="{6B24525D-84F2-4BCB-B2FA-3AC0DCC6D265}"/>
              </a:ext>
            </a:extLst>
          </p:cNvPr>
          <p:cNvSpPr txBox="1">
            <a:spLocks noChangeArrowheads="1"/>
          </p:cNvSpPr>
          <p:nvPr/>
        </p:nvSpPr>
        <p:spPr bwMode="auto">
          <a:xfrm>
            <a:off x="5864543" y="5717540"/>
            <a:ext cx="31924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i="1" dirty="0">
                <a:ea typeface="ＭＳ Ｐゴシック" panose="020B0600070205080204" pitchFamily="34" charset="-128"/>
              </a:rPr>
              <a:t>1999 WHO-ISH guidelines</a:t>
            </a:r>
          </a:p>
        </p:txBody>
      </p:sp>
      <p:sp>
        <p:nvSpPr>
          <p:cNvPr id="45061" name="Rectangle 1030">
            <a:extLst>
              <a:ext uri="{FF2B5EF4-FFF2-40B4-BE49-F238E27FC236}">
                <a16:creationId xmlns:a16="http://schemas.microsoft.com/office/drawing/2014/main" id="{A0FB4122-42F2-4C46-985D-8221E4E2CAC4}"/>
              </a:ext>
            </a:extLst>
          </p:cNvPr>
          <p:cNvSpPr>
            <a:spLocks noChangeArrowheads="1"/>
          </p:cNvSpPr>
          <p:nvPr/>
        </p:nvSpPr>
        <p:spPr bwMode="auto">
          <a:xfrm>
            <a:off x="1897064" y="1036955"/>
            <a:ext cx="8466137" cy="4572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Calibri" panose="020F0502020204030204" pitchFamily="34" charset="0"/>
            </a:endParaRPr>
          </a:p>
        </p:txBody>
      </p:sp>
      <p:sp>
        <p:nvSpPr>
          <p:cNvPr id="45062" name="Line 1031">
            <a:extLst>
              <a:ext uri="{FF2B5EF4-FFF2-40B4-BE49-F238E27FC236}">
                <a16:creationId xmlns:a16="http://schemas.microsoft.com/office/drawing/2014/main" id="{E8A2DFF3-AA82-4D12-AF98-17CF018DC4B3}"/>
              </a:ext>
            </a:extLst>
          </p:cNvPr>
          <p:cNvSpPr>
            <a:spLocks noChangeShapeType="1"/>
          </p:cNvSpPr>
          <p:nvPr/>
        </p:nvSpPr>
        <p:spPr bwMode="auto">
          <a:xfrm>
            <a:off x="1897064" y="1570355"/>
            <a:ext cx="846613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IN"/>
          </a:p>
        </p:txBody>
      </p:sp>
      <p:sp>
        <p:nvSpPr>
          <p:cNvPr id="45063" name="Line 1032">
            <a:extLst>
              <a:ext uri="{FF2B5EF4-FFF2-40B4-BE49-F238E27FC236}">
                <a16:creationId xmlns:a16="http://schemas.microsoft.com/office/drawing/2014/main" id="{AEFE5701-9875-4B15-B3B8-1A4062A01934}"/>
              </a:ext>
            </a:extLst>
          </p:cNvPr>
          <p:cNvSpPr>
            <a:spLocks noChangeShapeType="1"/>
          </p:cNvSpPr>
          <p:nvPr/>
        </p:nvSpPr>
        <p:spPr bwMode="auto">
          <a:xfrm>
            <a:off x="5783263" y="1036955"/>
            <a:ext cx="0" cy="4572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IN"/>
          </a:p>
        </p:txBody>
      </p:sp>
      <p:sp>
        <p:nvSpPr>
          <p:cNvPr id="45064" name="Line 1033">
            <a:extLst>
              <a:ext uri="{FF2B5EF4-FFF2-40B4-BE49-F238E27FC236}">
                <a16:creationId xmlns:a16="http://schemas.microsoft.com/office/drawing/2014/main" id="{FBA5812A-2888-4ABA-AA80-0C9F7F3EDBE0}"/>
              </a:ext>
            </a:extLst>
          </p:cNvPr>
          <p:cNvSpPr>
            <a:spLocks noChangeShapeType="1"/>
          </p:cNvSpPr>
          <p:nvPr/>
        </p:nvSpPr>
        <p:spPr bwMode="auto">
          <a:xfrm>
            <a:off x="1897064" y="2945185"/>
            <a:ext cx="846613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IN"/>
          </a:p>
        </p:txBody>
      </p:sp>
      <p:sp>
        <p:nvSpPr>
          <p:cNvPr id="45065" name="Line 1034">
            <a:extLst>
              <a:ext uri="{FF2B5EF4-FFF2-40B4-BE49-F238E27FC236}">
                <a16:creationId xmlns:a16="http://schemas.microsoft.com/office/drawing/2014/main" id="{A9E50373-A0A1-4494-BF3B-831995C65469}"/>
              </a:ext>
            </a:extLst>
          </p:cNvPr>
          <p:cNvSpPr>
            <a:spLocks noChangeShapeType="1"/>
          </p:cNvSpPr>
          <p:nvPr/>
        </p:nvSpPr>
        <p:spPr bwMode="auto">
          <a:xfrm>
            <a:off x="1897064" y="4204970"/>
            <a:ext cx="846613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IN"/>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962502" y="1491615"/>
            <a:ext cx="10266997" cy="5254625"/>
          </a:xfrm>
        </p:spPr>
        <p:txBody>
          <a:bodyPr>
            <a:normAutofit/>
          </a:bodyPr>
          <a:lstStyle/>
          <a:p>
            <a:pPr>
              <a:lnSpc>
                <a:spcPct val="120000"/>
              </a:lnSpc>
              <a:spcBef>
                <a:spcPts val="600"/>
              </a:spcBef>
              <a:buClr>
                <a:srgbClr val="884068"/>
              </a:buClr>
            </a:pPr>
            <a:r>
              <a:rPr lang="en-US" sz="2400" dirty="0">
                <a:latin typeface="Times New Roman" pitchFamily="18" charset="0"/>
                <a:cs typeface="Times New Roman" pitchFamily="18" charset="0"/>
              </a:rPr>
              <a:t>Proper history collection should be done which includes family history also.</a:t>
            </a:r>
          </a:p>
          <a:p>
            <a:pPr>
              <a:lnSpc>
                <a:spcPct val="120000"/>
              </a:lnSpc>
              <a:spcBef>
                <a:spcPts val="600"/>
              </a:spcBef>
              <a:buClr>
                <a:srgbClr val="884068"/>
              </a:buClr>
            </a:pPr>
            <a:r>
              <a:rPr lang="en-US" sz="2400" dirty="0">
                <a:latin typeface="Times New Roman" pitchFamily="18" charset="0"/>
                <a:cs typeface="Times New Roman" pitchFamily="18" charset="0"/>
              </a:rPr>
              <a:t>Dietary habits should be assessed</a:t>
            </a:r>
          </a:p>
          <a:p>
            <a:pPr>
              <a:lnSpc>
                <a:spcPct val="120000"/>
              </a:lnSpc>
              <a:spcBef>
                <a:spcPts val="600"/>
              </a:spcBef>
              <a:buClr>
                <a:srgbClr val="884068"/>
              </a:buClr>
            </a:pPr>
            <a:r>
              <a:rPr lang="en-US" sz="2400" dirty="0">
                <a:latin typeface="Times New Roman" pitchFamily="18" charset="0"/>
                <a:cs typeface="Times New Roman" pitchFamily="18" charset="0"/>
              </a:rPr>
              <a:t>Identify the medical history such as diabetes, CAD, renal disease etc…</a:t>
            </a:r>
          </a:p>
          <a:p>
            <a:pPr>
              <a:lnSpc>
                <a:spcPct val="120000"/>
              </a:lnSpc>
              <a:spcBef>
                <a:spcPts val="600"/>
              </a:spcBef>
              <a:buClr>
                <a:srgbClr val="884068"/>
              </a:buClr>
            </a:pPr>
            <a:r>
              <a:rPr lang="en-US" sz="2400" dirty="0">
                <a:latin typeface="Times New Roman" pitchFamily="18" charset="0"/>
                <a:cs typeface="Times New Roman" pitchFamily="18" charset="0"/>
              </a:rPr>
              <a:t>Instruct the patient to avoid smoking and alcoholism</a:t>
            </a:r>
          </a:p>
          <a:p>
            <a:pPr>
              <a:lnSpc>
                <a:spcPct val="120000"/>
              </a:lnSpc>
              <a:spcBef>
                <a:spcPts val="600"/>
              </a:spcBef>
              <a:buClr>
                <a:srgbClr val="884068"/>
              </a:buClr>
            </a:pPr>
            <a:r>
              <a:rPr lang="en-US" sz="2400" dirty="0">
                <a:latin typeface="Times New Roman" pitchFamily="18" charset="0"/>
                <a:cs typeface="Times New Roman" pitchFamily="18" charset="0"/>
              </a:rPr>
              <a:t>Auscultate heart rate and palpate peripheral pulses</a:t>
            </a:r>
            <a:r>
              <a:rPr lang="en-US" sz="2400" dirty="0" smtClean="0">
                <a:latin typeface="Times New Roman" pitchFamily="18" charset="0"/>
                <a:cs typeface="Times New Roman" pitchFamily="18" charset="0"/>
              </a:rPr>
              <a:t>.</a:t>
            </a:r>
          </a:p>
          <a:p>
            <a:pPr>
              <a:lnSpc>
                <a:spcPct val="120000"/>
              </a:lnSpc>
              <a:spcBef>
                <a:spcPts val="600"/>
              </a:spcBef>
              <a:buClr>
                <a:srgbClr val="884068"/>
              </a:buClr>
            </a:pPr>
            <a:r>
              <a:rPr lang="en-US" sz="2400" dirty="0">
                <a:latin typeface="Times New Roman" pitchFamily="18" charset="0"/>
                <a:cs typeface="Times New Roman" pitchFamily="18" charset="0"/>
              </a:rPr>
              <a:t>Identify the use of medications such as contraceptives, steroids, NSAID etc…</a:t>
            </a:r>
          </a:p>
          <a:p>
            <a:pPr>
              <a:lnSpc>
                <a:spcPct val="120000"/>
              </a:lnSpc>
              <a:spcBef>
                <a:spcPts val="600"/>
              </a:spcBef>
              <a:buClr>
                <a:srgbClr val="884068"/>
              </a:buClr>
            </a:pPr>
            <a:r>
              <a:rPr lang="en-US" sz="2400" dirty="0">
                <a:latin typeface="Times New Roman" pitchFamily="18" charset="0"/>
                <a:cs typeface="Times New Roman" pitchFamily="18" charset="0"/>
              </a:rPr>
              <a:t>Monitor vital signs frequently</a:t>
            </a:r>
          </a:p>
          <a:p>
            <a:pPr>
              <a:lnSpc>
                <a:spcPct val="120000"/>
              </a:lnSpc>
              <a:spcBef>
                <a:spcPts val="600"/>
              </a:spcBef>
              <a:buClr>
                <a:srgbClr val="884068"/>
              </a:buClr>
            </a:pPr>
            <a:r>
              <a:rPr lang="en-US" sz="2400" dirty="0">
                <a:latin typeface="Times New Roman" pitchFamily="18" charset="0"/>
                <a:cs typeface="Times New Roman" pitchFamily="18" charset="0"/>
              </a:rPr>
              <a:t>Provide diet which is low in sodium and rich with fruits and vegetables.</a:t>
            </a:r>
          </a:p>
          <a:p>
            <a:pPr>
              <a:lnSpc>
                <a:spcPct val="120000"/>
              </a:lnSpc>
              <a:spcBef>
                <a:spcPts val="600"/>
              </a:spcBef>
              <a:buClr>
                <a:srgbClr val="884068"/>
              </a:buClr>
            </a:pPr>
            <a:r>
              <a:rPr lang="en-US" sz="2400" dirty="0">
                <a:latin typeface="Times New Roman" pitchFamily="18" charset="0"/>
                <a:cs typeface="Times New Roman" pitchFamily="18" charset="0"/>
              </a:rPr>
              <a:t>Monitor the blood cholesterol level </a:t>
            </a:r>
            <a:r>
              <a:rPr lang="en-US" sz="2400" dirty="0" smtClean="0">
                <a:latin typeface="Times New Roman" pitchFamily="18" charset="0"/>
                <a:cs typeface="Times New Roman" pitchFamily="18" charset="0"/>
              </a:rPr>
              <a:t>frequently</a:t>
            </a:r>
            <a:endParaRPr lang="en-US" dirty="0">
              <a:latin typeface="Times New Roman" pitchFamily="18" charset="0"/>
              <a:cs typeface="Times New Roman" pitchFamily="18" charset="0"/>
            </a:endParaRPr>
          </a:p>
        </p:txBody>
      </p:sp>
      <p:sp>
        <p:nvSpPr>
          <p:cNvPr id="4" name="Rounded Rectangle 3"/>
          <p:cNvSpPr/>
          <p:nvPr/>
        </p:nvSpPr>
        <p:spPr>
          <a:xfrm>
            <a:off x="3124200" y="442278"/>
            <a:ext cx="6065520" cy="715962"/>
          </a:xfrm>
          <a:prstGeom prst="roundRect">
            <a:avLst>
              <a:gd name="adj" fmla="val 3653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p:cNvSpPr>
            <a:spLocks noGrp="1"/>
          </p:cNvSpPr>
          <p:nvPr>
            <p:ph type="title" idx="4294967295"/>
          </p:nvPr>
        </p:nvSpPr>
        <p:spPr>
          <a:xfrm>
            <a:off x="3241040" y="442278"/>
            <a:ext cx="5831840" cy="715962"/>
          </a:xfrm>
        </p:spPr>
        <p:txBody>
          <a:bodyPr>
            <a:normAutofit/>
          </a:bodyPr>
          <a:lstStyle/>
          <a:p>
            <a:pPr algn="ctr"/>
            <a:r>
              <a:rPr lang="en-US" sz="3200" b="1" dirty="0" smtClean="0">
                <a:solidFill>
                  <a:schemeClr val="bg1"/>
                </a:solidFill>
                <a:latin typeface="Arial Black" panose="020B0A04020102020204" pitchFamily="34" charset="0"/>
                <a:cs typeface="Times New Roman" pitchFamily="18" charset="0"/>
              </a:rPr>
              <a:t>NURSING MANAGEMENT</a:t>
            </a:r>
            <a:endParaRPr lang="en-US" sz="3200" b="1" dirty="0">
              <a:solidFill>
                <a:schemeClr val="bg1"/>
              </a:solidFill>
              <a:latin typeface="Arial Black" panose="020B0A04020102020204" pitchFamily="34" charset="0"/>
              <a:cs typeface="Times New Roman" pitchFamily="18" charset="0"/>
            </a:endParaRPr>
          </a:p>
        </p:txBody>
      </p:sp>
    </p:spTree>
    <p:extLst>
      <p:ext uri="{BB962C8B-B14F-4D97-AF65-F5344CB8AC3E}">
        <p14:creationId xmlns:p14="http://schemas.microsoft.com/office/powerpoint/2010/main" val="287608953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Line 3">
            <a:extLst>
              <a:ext uri="{FF2B5EF4-FFF2-40B4-BE49-F238E27FC236}">
                <a16:creationId xmlns:a16="http://schemas.microsoft.com/office/drawing/2014/main" id="{2FBD810D-FD9F-4989-BB10-1DCF0236B33B}"/>
              </a:ext>
            </a:extLst>
          </p:cNvPr>
          <p:cNvSpPr>
            <a:spLocks noChangeShapeType="1"/>
          </p:cNvSpPr>
          <p:nvPr/>
        </p:nvSpPr>
        <p:spPr bwMode="auto">
          <a:xfrm flipH="1" flipV="1">
            <a:off x="3702685" y="3472498"/>
            <a:ext cx="463550" cy="387350"/>
          </a:xfrm>
          <a:prstGeom prst="line">
            <a:avLst/>
          </a:prstGeom>
          <a:noFill/>
          <a:ln w="57150" cap="sq">
            <a:solidFill>
              <a:srgbClr val="DC8300"/>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IN"/>
          </a:p>
        </p:txBody>
      </p:sp>
      <p:sp>
        <p:nvSpPr>
          <p:cNvPr id="16388" name="Line 4">
            <a:extLst>
              <a:ext uri="{FF2B5EF4-FFF2-40B4-BE49-F238E27FC236}">
                <a16:creationId xmlns:a16="http://schemas.microsoft.com/office/drawing/2014/main" id="{14CA7476-0E26-4B66-9B85-E65EEA1FAE01}"/>
              </a:ext>
            </a:extLst>
          </p:cNvPr>
          <p:cNvSpPr>
            <a:spLocks noChangeShapeType="1"/>
          </p:cNvSpPr>
          <p:nvPr/>
        </p:nvSpPr>
        <p:spPr bwMode="auto">
          <a:xfrm flipV="1">
            <a:off x="8220711" y="3472498"/>
            <a:ext cx="461963" cy="387350"/>
          </a:xfrm>
          <a:prstGeom prst="line">
            <a:avLst/>
          </a:prstGeom>
          <a:noFill/>
          <a:ln w="57150" cap="sq">
            <a:solidFill>
              <a:srgbClr val="DC8300"/>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IN"/>
          </a:p>
        </p:txBody>
      </p:sp>
      <p:sp>
        <p:nvSpPr>
          <p:cNvPr id="16389" name="Line 5">
            <a:extLst>
              <a:ext uri="{FF2B5EF4-FFF2-40B4-BE49-F238E27FC236}">
                <a16:creationId xmlns:a16="http://schemas.microsoft.com/office/drawing/2014/main" id="{6F5EFAB0-7CDB-496F-85A2-AAE3D414B06F}"/>
              </a:ext>
            </a:extLst>
          </p:cNvPr>
          <p:cNvSpPr>
            <a:spLocks noChangeShapeType="1"/>
          </p:cNvSpPr>
          <p:nvPr/>
        </p:nvSpPr>
        <p:spPr bwMode="auto">
          <a:xfrm rot="19800000" flipV="1">
            <a:off x="7519035" y="3056573"/>
            <a:ext cx="463550" cy="387350"/>
          </a:xfrm>
          <a:prstGeom prst="line">
            <a:avLst/>
          </a:prstGeom>
          <a:noFill/>
          <a:ln w="57150" cap="sq">
            <a:solidFill>
              <a:srgbClr val="DC8300"/>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IN"/>
          </a:p>
        </p:txBody>
      </p:sp>
      <p:sp>
        <p:nvSpPr>
          <p:cNvPr id="16390" name="Line 6">
            <a:extLst>
              <a:ext uri="{FF2B5EF4-FFF2-40B4-BE49-F238E27FC236}">
                <a16:creationId xmlns:a16="http://schemas.microsoft.com/office/drawing/2014/main" id="{E8314B00-97E1-4106-9082-41BABD249397}"/>
              </a:ext>
            </a:extLst>
          </p:cNvPr>
          <p:cNvSpPr>
            <a:spLocks noChangeShapeType="1"/>
          </p:cNvSpPr>
          <p:nvPr/>
        </p:nvSpPr>
        <p:spPr bwMode="auto">
          <a:xfrm rot="1800000" flipH="1" flipV="1">
            <a:off x="4199573" y="3072448"/>
            <a:ext cx="531812" cy="431800"/>
          </a:xfrm>
          <a:prstGeom prst="line">
            <a:avLst/>
          </a:prstGeom>
          <a:noFill/>
          <a:ln w="57150" cap="sq">
            <a:solidFill>
              <a:srgbClr val="DC8300"/>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IN"/>
          </a:p>
        </p:txBody>
      </p:sp>
      <p:sp>
        <p:nvSpPr>
          <p:cNvPr id="16391" name="Line 7">
            <a:extLst>
              <a:ext uri="{FF2B5EF4-FFF2-40B4-BE49-F238E27FC236}">
                <a16:creationId xmlns:a16="http://schemas.microsoft.com/office/drawing/2014/main" id="{649E4F37-06B5-4463-B54E-35F604F737CD}"/>
              </a:ext>
            </a:extLst>
          </p:cNvPr>
          <p:cNvSpPr>
            <a:spLocks noChangeShapeType="1"/>
          </p:cNvSpPr>
          <p:nvPr/>
        </p:nvSpPr>
        <p:spPr bwMode="auto">
          <a:xfrm rot="2700000" flipH="1" flipV="1">
            <a:off x="5237798" y="2940686"/>
            <a:ext cx="590550" cy="295275"/>
          </a:xfrm>
          <a:prstGeom prst="line">
            <a:avLst/>
          </a:prstGeom>
          <a:noFill/>
          <a:ln w="57150" cap="sq">
            <a:solidFill>
              <a:srgbClr val="DC8300"/>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IN"/>
          </a:p>
        </p:txBody>
      </p:sp>
      <p:sp>
        <p:nvSpPr>
          <p:cNvPr id="16392" name="Line 8">
            <a:extLst>
              <a:ext uri="{FF2B5EF4-FFF2-40B4-BE49-F238E27FC236}">
                <a16:creationId xmlns:a16="http://schemas.microsoft.com/office/drawing/2014/main" id="{C73A539A-A141-4B77-A68C-EE12CEA66AC4}"/>
              </a:ext>
            </a:extLst>
          </p:cNvPr>
          <p:cNvSpPr>
            <a:spLocks noChangeShapeType="1"/>
          </p:cNvSpPr>
          <p:nvPr/>
        </p:nvSpPr>
        <p:spPr bwMode="auto">
          <a:xfrm rot="18900000" flipV="1">
            <a:off x="6441918" y="2887505"/>
            <a:ext cx="509587" cy="352425"/>
          </a:xfrm>
          <a:prstGeom prst="line">
            <a:avLst/>
          </a:prstGeom>
          <a:noFill/>
          <a:ln w="57150" cap="sq">
            <a:solidFill>
              <a:srgbClr val="DC8300"/>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IN"/>
          </a:p>
        </p:txBody>
      </p:sp>
      <p:sp>
        <p:nvSpPr>
          <p:cNvPr id="16393" name="Line 9">
            <a:extLst>
              <a:ext uri="{FF2B5EF4-FFF2-40B4-BE49-F238E27FC236}">
                <a16:creationId xmlns:a16="http://schemas.microsoft.com/office/drawing/2014/main" id="{97B0A578-9389-40F5-8E9A-9F731831414A}"/>
              </a:ext>
            </a:extLst>
          </p:cNvPr>
          <p:cNvSpPr>
            <a:spLocks noChangeShapeType="1"/>
          </p:cNvSpPr>
          <p:nvPr/>
        </p:nvSpPr>
        <p:spPr bwMode="auto">
          <a:xfrm flipH="1">
            <a:off x="3702685" y="4172585"/>
            <a:ext cx="463550" cy="387350"/>
          </a:xfrm>
          <a:prstGeom prst="line">
            <a:avLst/>
          </a:prstGeom>
          <a:noFill/>
          <a:ln w="57150" cap="sq">
            <a:solidFill>
              <a:srgbClr val="DC8300"/>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IN"/>
          </a:p>
        </p:txBody>
      </p:sp>
      <p:sp>
        <p:nvSpPr>
          <p:cNvPr id="16394" name="Line 10">
            <a:extLst>
              <a:ext uri="{FF2B5EF4-FFF2-40B4-BE49-F238E27FC236}">
                <a16:creationId xmlns:a16="http://schemas.microsoft.com/office/drawing/2014/main" id="{A265CD5E-6C3B-4327-B29E-377132AE15C1}"/>
              </a:ext>
            </a:extLst>
          </p:cNvPr>
          <p:cNvSpPr>
            <a:spLocks noChangeShapeType="1"/>
          </p:cNvSpPr>
          <p:nvPr/>
        </p:nvSpPr>
        <p:spPr bwMode="auto">
          <a:xfrm>
            <a:off x="8220711" y="4172585"/>
            <a:ext cx="461963" cy="387350"/>
          </a:xfrm>
          <a:prstGeom prst="line">
            <a:avLst/>
          </a:prstGeom>
          <a:noFill/>
          <a:ln w="57150" cap="sq">
            <a:solidFill>
              <a:srgbClr val="DC8300"/>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IN"/>
          </a:p>
        </p:txBody>
      </p:sp>
      <p:sp>
        <p:nvSpPr>
          <p:cNvPr id="16395" name="Line 11">
            <a:extLst>
              <a:ext uri="{FF2B5EF4-FFF2-40B4-BE49-F238E27FC236}">
                <a16:creationId xmlns:a16="http://schemas.microsoft.com/office/drawing/2014/main" id="{ACEE233E-61AF-4770-9B14-835F5ABD4DCA}"/>
              </a:ext>
            </a:extLst>
          </p:cNvPr>
          <p:cNvSpPr>
            <a:spLocks noChangeShapeType="1"/>
          </p:cNvSpPr>
          <p:nvPr/>
        </p:nvSpPr>
        <p:spPr bwMode="auto">
          <a:xfrm rot="1800000">
            <a:off x="7519035" y="4586923"/>
            <a:ext cx="463550" cy="387350"/>
          </a:xfrm>
          <a:prstGeom prst="line">
            <a:avLst/>
          </a:prstGeom>
          <a:noFill/>
          <a:ln w="57150" cap="sq">
            <a:solidFill>
              <a:srgbClr val="DC8300"/>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IN"/>
          </a:p>
        </p:txBody>
      </p:sp>
      <p:sp>
        <p:nvSpPr>
          <p:cNvPr id="16396" name="Line 12">
            <a:extLst>
              <a:ext uri="{FF2B5EF4-FFF2-40B4-BE49-F238E27FC236}">
                <a16:creationId xmlns:a16="http://schemas.microsoft.com/office/drawing/2014/main" id="{B13D16E5-F59D-47AF-BF92-FE98EF6E3063}"/>
              </a:ext>
            </a:extLst>
          </p:cNvPr>
          <p:cNvSpPr>
            <a:spLocks noChangeShapeType="1"/>
          </p:cNvSpPr>
          <p:nvPr/>
        </p:nvSpPr>
        <p:spPr bwMode="auto">
          <a:xfrm rot="19800000" flipH="1">
            <a:off x="4207511" y="4558348"/>
            <a:ext cx="523875" cy="400050"/>
          </a:xfrm>
          <a:prstGeom prst="line">
            <a:avLst/>
          </a:prstGeom>
          <a:noFill/>
          <a:ln w="57150" cap="sq">
            <a:solidFill>
              <a:srgbClr val="DC8300"/>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IN"/>
          </a:p>
        </p:txBody>
      </p:sp>
      <p:sp>
        <p:nvSpPr>
          <p:cNvPr id="16397" name="Line 13">
            <a:extLst>
              <a:ext uri="{FF2B5EF4-FFF2-40B4-BE49-F238E27FC236}">
                <a16:creationId xmlns:a16="http://schemas.microsoft.com/office/drawing/2014/main" id="{799E7E28-560B-4ABE-B92B-41FE835393A1}"/>
              </a:ext>
            </a:extLst>
          </p:cNvPr>
          <p:cNvSpPr>
            <a:spLocks noChangeShapeType="1"/>
          </p:cNvSpPr>
          <p:nvPr/>
        </p:nvSpPr>
        <p:spPr bwMode="auto">
          <a:xfrm rot="18900000" flipH="1">
            <a:off x="5204461" y="4769486"/>
            <a:ext cx="479425" cy="419100"/>
          </a:xfrm>
          <a:prstGeom prst="line">
            <a:avLst/>
          </a:prstGeom>
          <a:noFill/>
          <a:ln w="57150" cap="sq">
            <a:solidFill>
              <a:srgbClr val="DC8300"/>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IN"/>
          </a:p>
        </p:txBody>
      </p:sp>
      <p:sp>
        <p:nvSpPr>
          <p:cNvPr id="16398" name="Line 14">
            <a:extLst>
              <a:ext uri="{FF2B5EF4-FFF2-40B4-BE49-F238E27FC236}">
                <a16:creationId xmlns:a16="http://schemas.microsoft.com/office/drawing/2014/main" id="{C951E819-B127-4B0B-ABDF-DA149283ED9B}"/>
              </a:ext>
            </a:extLst>
          </p:cNvPr>
          <p:cNvSpPr>
            <a:spLocks noChangeShapeType="1"/>
          </p:cNvSpPr>
          <p:nvPr/>
        </p:nvSpPr>
        <p:spPr bwMode="auto">
          <a:xfrm rot="2700000">
            <a:off x="6403817" y="4787742"/>
            <a:ext cx="528637" cy="374650"/>
          </a:xfrm>
          <a:prstGeom prst="line">
            <a:avLst/>
          </a:prstGeom>
          <a:noFill/>
          <a:ln w="57150" cap="sq">
            <a:solidFill>
              <a:srgbClr val="DC8300"/>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IN"/>
          </a:p>
        </p:txBody>
      </p:sp>
      <p:sp>
        <p:nvSpPr>
          <p:cNvPr id="16399" name="Oval 15">
            <a:extLst>
              <a:ext uri="{FF2B5EF4-FFF2-40B4-BE49-F238E27FC236}">
                <a16:creationId xmlns:a16="http://schemas.microsoft.com/office/drawing/2014/main" id="{B51259ED-48BA-4083-ABE0-473ADAF69294}"/>
              </a:ext>
            </a:extLst>
          </p:cNvPr>
          <p:cNvSpPr>
            <a:spLocks noChangeArrowheads="1"/>
          </p:cNvSpPr>
          <p:nvPr/>
        </p:nvSpPr>
        <p:spPr bwMode="auto">
          <a:xfrm>
            <a:off x="4118610" y="3404236"/>
            <a:ext cx="4159250" cy="1228725"/>
          </a:xfrm>
          <a:prstGeom prst="ellipse">
            <a:avLst/>
          </a:prstGeom>
          <a:gradFill rotWithShape="0">
            <a:gsLst>
              <a:gs pos="0">
                <a:srgbClr val="DC8300"/>
              </a:gs>
              <a:gs pos="100000">
                <a:srgbClr val="663D00"/>
              </a:gs>
            </a:gsLst>
            <a:path path="shape">
              <a:fillToRect l="50000" t="50000" r="50000" b="50000"/>
            </a:path>
          </a:gradFill>
          <a:ln w="57150" cap="sq">
            <a:solidFill>
              <a:srgbClr val="DC8300"/>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Calibri" panose="020F0502020204030204" pitchFamily="34" charset="0"/>
            </a:endParaRPr>
          </a:p>
        </p:txBody>
      </p:sp>
      <p:sp>
        <p:nvSpPr>
          <p:cNvPr id="16400" name="Text Box 16">
            <a:extLst>
              <a:ext uri="{FF2B5EF4-FFF2-40B4-BE49-F238E27FC236}">
                <a16:creationId xmlns:a16="http://schemas.microsoft.com/office/drawing/2014/main" id="{00A98FFD-5308-4F73-9779-4E6C01D435F7}"/>
              </a:ext>
            </a:extLst>
          </p:cNvPr>
          <p:cNvSpPr txBox="1">
            <a:spLocks noChangeArrowheads="1"/>
          </p:cNvSpPr>
          <p:nvPr/>
        </p:nvSpPr>
        <p:spPr bwMode="auto">
          <a:xfrm>
            <a:off x="4353560" y="3747136"/>
            <a:ext cx="36195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000">
                <a:latin typeface="Arial Black" panose="020B0A04020102020204" pitchFamily="34" charset="0"/>
                <a:ea typeface="ＭＳ Ｐゴシック" panose="020B0600070205080204" pitchFamily="34" charset="-128"/>
              </a:rPr>
              <a:t>HYPERTENSION</a:t>
            </a:r>
          </a:p>
        </p:txBody>
      </p:sp>
      <p:sp>
        <p:nvSpPr>
          <p:cNvPr id="16401" name="Text Box 17">
            <a:extLst>
              <a:ext uri="{FF2B5EF4-FFF2-40B4-BE49-F238E27FC236}">
                <a16:creationId xmlns:a16="http://schemas.microsoft.com/office/drawing/2014/main" id="{2EAEA4E0-6A94-4102-84A7-753CE55B62BB}"/>
              </a:ext>
            </a:extLst>
          </p:cNvPr>
          <p:cNvSpPr txBox="1">
            <a:spLocks noChangeArrowheads="1"/>
          </p:cNvSpPr>
          <p:nvPr/>
        </p:nvSpPr>
        <p:spPr bwMode="auto">
          <a:xfrm>
            <a:off x="2656606" y="2303674"/>
            <a:ext cx="202458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dirty="0">
                <a:latin typeface="Times New Roman" panose="02020603050405020304" pitchFamily="18" charset="0"/>
                <a:ea typeface="ＭＳ Ｐゴシック" panose="020B0600070205080204" pitchFamily="34" charset="-128"/>
                <a:cs typeface="Times New Roman" panose="02020603050405020304" pitchFamily="18" charset="0"/>
              </a:rPr>
              <a:t>Gangrene of the Lower Extremities</a:t>
            </a:r>
          </a:p>
        </p:txBody>
      </p:sp>
      <p:sp>
        <p:nvSpPr>
          <p:cNvPr id="16402" name="Text Box 18">
            <a:extLst>
              <a:ext uri="{FF2B5EF4-FFF2-40B4-BE49-F238E27FC236}">
                <a16:creationId xmlns:a16="http://schemas.microsoft.com/office/drawing/2014/main" id="{6F5EA55B-DF9B-4924-9A56-46578C10FD50}"/>
              </a:ext>
            </a:extLst>
          </p:cNvPr>
          <p:cNvSpPr txBox="1">
            <a:spLocks noChangeArrowheads="1"/>
          </p:cNvSpPr>
          <p:nvPr/>
        </p:nvSpPr>
        <p:spPr bwMode="auto">
          <a:xfrm>
            <a:off x="4752265" y="2149917"/>
            <a:ext cx="13668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dirty="0">
                <a:latin typeface="Times New Roman" panose="02020603050405020304" pitchFamily="18" charset="0"/>
                <a:ea typeface="ＭＳ Ｐゴシック" panose="020B0600070205080204" pitchFamily="34" charset="-128"/>
                <a:cs typeface="Times New Roman" panose="02020603050405020304" pitchFamily="18" charset="0"/>
              </a:rPr>
              <a:t>Heart Failure</a:t>
            </a:r>
          </a:p>
        </p:txBody>
      </p:sp>
      <p:sp>
        <p:nvSpPr>
          <p:cNvPr id="16403" name="Text Box 19">
            <a:extLst>
              <a:ext uri="{FF2B5EF4-FFF2-40B4-BE49-F238E27FC236}">
                <a16:creationId xmlns:a16="http://schemas.microsoft.com/office/drawing/2014/main" id="{B58CE0D2-318B-424A-B4B3-2A034910C2B3}"/>
              </a:ext>
            </a:extLst>
          </p:cNvPr>
          <p:cNvSpPr txBox="1">
            <a:spLocks noChangeArrowheads="1"/>
          </p:cNvSpPr>
          <p:nvPr/>
        </p:nvSpPr>
        <p:spPr bwMode="auto">
          <a:xfrm>
            <a:off x="5670036" y="2119372"/>
            <a:ext cx="2108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dirty="0">
                <a:latin typeface="Times New Roman" panose="02020603050405020304" pitchFamily="18" charset="0"/>
                <a:ea typeface="ＭＳ Ｐゴシック" panose="020B0600070205080204" pitchFamily="34" charset="-128"/>
                <a:cs typeface="Times New Roman" panose="02020603050405020304" pitchFamily="18" charset="0"/>
              </a:rPr>
              <a:t>Left Ventricular Hypertrophy</a:t>
            </a:r>
          </a:p>
        </p:txBody>
      </p:sp>
      <p:sp>
        <p:nvSpPr>
          <p:cNvPr id="16404" name="Text Box 20">
            <a:extLst>
              <a:ext uri="{FF2B5EF4-FFF2-40B4-BE49-F238E27FC236}">
                <a16:creationId xmlns:a16="http://schemas.microsoft.com/office/drawing/2014/main" id="{5D107BBE-35F4-4498-84C4-1C7BD1BEDA03}"/>
              </a:ext>
            </a:extLst>
          </p:cNvPr>
          <p:cNvSpPr txBox="1">
            <a:spLocks noChangeArrowheads="1"/>
          </p:cNvSpPr>
          <p:nvPr/>
        </p:nvSpPr>
        <p:spPr bwMode="auto">
          <a:xfrm>
            <a:off x="7221914" y="2338805"/>
            <a:ext cx="2108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dirty="0">
                <a:latin typeface="Times New Roman" panose="02020603050405020304" pitchFamily="18" charset="0"/>
                <a:ea typeface="ＭＳ Ｐゴシック" panose="020B0600070205080204" pitchFamily="34" charset="-128"/>
                <a:cs typeface="Times New Roman" panose="02020603050405020304" pitchFamily="18" charset="0"/>
              </a:rPr>
              <a:t>Myocardial Infarction</a:t>
            </a:r>
          </a:p>
        </p:txBody>
      </p:sp>
      <p:sp>
        <p:nvSpPr>
          <p:cNvPr id="16405" name="Text Box 21">
            <a:extLst>
              <a:ext uri="{FF2B5EF4-FFF2-40B4-BE49-F238E27FC236}">
                <a16:creationId xmlns:a16="http://schemas.microsoft.com/office/drawing/2014/main" id="{63650D56-ABFA-43FE-8EA6-5F439B0E5837}"/>
              </a:ext>
            </a:extLst>
          </p:cNvPr>
          <p:cNvSpPr txBox="1">
            <a:spLocks noChangeArrowheads="1"/>
          </p:cNvSpPr>
          <p:nvPr/>
        </p:nvSpPr>
        <p:spPr bwMode="auto">
          <a:xfrm>
            <a:off x="8371523" y="3188160"/>
            <a:ext cx="16462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dirty="0">
                <a:latin typeface="Times New Roman" panose="02020603050405020304" pitchFamily="18" charset="0"/>
                <a:ea typeface="ＭＳ Ｐゴシック" panose="020B0600070205080204" pitchFamily="34" charset="-128"/>
                <a:cs typeface="Times New Roman" panose="02020603050405020304" pitchFamily="18" charset="0"/>
              </a:rPr>
              <a:t>Coronary Heart Disease</a:t>
            </a:r>
          </a:p>
        </p:txBody>
      </p:sp>
      <p:sp>
        <p:nvSpPr>
          <p:cNvPr id="16406" name="Text Box 22">
            <a:extLst>
              <a:ext uri="{FF2B5EF4-FFF2-40B4-BE49-F238E27FC236}">
                <a16:creationId xmlns:a16="http://schemas.microsoft.com/office/drawing/2014/main" id="{F9B2A0E8-E498-4095-85ED-C55D76302020}"/>
              </a:ext>
            </a:extLst>
          </p:cNvPr>
          <p:cNvSpPr txBox="1">
            <a:spLocks noChangeArrowheads="1"/>
          </p:cNvSpPr>
          <p:nvPr/>
        </p:nvSpPr>
        <p:spPr bwMode="auto">
          <a:xfrm>
            <a:off x="2567115" y="3213517"/>
            <a:ext cx="15335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dirty="0">
                <a:latin typeface="Times New Roman" panose="02020603050405020304" pitchFamily="18" charset="0"/>
                <a:ea typeface="ＭＳ Ｐゴシック" panose="020B0600070205080204" pitchFamily="34" charset="-128"/>
                <a:cs typeface="Times New Roman" panose="02020603050405020304" pitchFamily="18" charset="0"/>
              </a:rPr>
              <a:t>Aortic </a:t>
            </a:r>
            <a:r>
              <a:rPr lang="en-US" altLang="en-US" dirty="0" err="1">
                <a:latin typeface="Times New Roman" panose="02020603050405020304" pitchFamily="18" charset="0"/>
                <a:ea typeface="ＭＳ Ｐゴシック" panose="020B0600070205080204" pitchFamily="34" charset="-128"/>
                <a:cs typeface="Times New Roman" panose="02020603050405020304" pitchFamily="18" charset="0"/>
              </a:rPr>
              <a:t>Aneurym</a:t>
            </a:r>
            <a:endParaRPr lang="en-US" altLang="en-US" dirty="0">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16407" name="Text Box 23">
            <a:extLst>
              <a:ext uri="{FF2B5EF4-FFF2-40B4-BE49-F238E27FC236}">
                <a16:creationId xmlns:a16="http://schemas.microsoft.com/office/drawing/2014/main" id="{6667EA7E-BDE2-4A09-AD29-AE8485B1ED4C}"/>
              </a:ext>
            </a:extLst>
          </p:cNvPr>
          <p:cNvSpPr txBox="1">
            <a:spLocks noChangeArrowheads="1"/>
          </p:cNvSpPr>
          <p:nvPr/>
        </p:nvSpPr>
        <p:spPr bwMode="auto">
          <a:xfrm>
            <a:off x="2607253" y="4515842"/>
            <a:ext cx="1536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dirty="0">
                <a:latin typeface="Times New Roman" panose="02020603050405020304" pitchFamily="18" charset="0"/>
                <a:ea typeface="ＭＳ Ｐゴシック" panose="020B0600070205080204" pitchFamily="34" charset="-128"/>
                <a:cs typeface="Times New Roman" panose="02020603050405020304" pitchFamily="18" charset="0"/>
              </a:rPr>
              <a:t>Blindness</a:t>
            </a:r>
          </a:p>
        </p:txBody>
      </p:sp>
      <p:sp>
        <p:nvSpPr>
          <p:cNvPr id="16408" name="Text Box 24">
            <a:extLst>
              <a:ext uri="{FF2B5EF4-FFF2-40B4-BE49-F238E27FC236}">
                <a16:creationId xmlns:a16="http://schemas.microsoft.com/office/drawing/2014/main" id="{F3FAA7FB-096A-4DE2-8B9B-113559957AB6}"/>
              </a:ext>
            </a:extLst>
          </p:cNvPr>
          <p:cNvSpPr txBox="1">
            <a:spLocks noChangeArrowheads="1"/>
          </p:cNvSpPr>
          <p:nvPr/>
        </p:nvSpPr>
        <p:spPr bwMode="auto">
          <a:xfrm>
            <a:off x="3389874" y="4932570"/>
            <a:ext cx="16287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dirty="0">
                <a:latin typeface="Times New Roman" panose="02020603050405020304" pitchFamily="18" charset="0"/>
                <a:ea typeface="ＭＳ Ｐゴシック" panose="020B0600070205080204" pitchFamily="34" charset="-128"/>
                <a:cs typeface="Times New Roman" panose="02020603050405020304" pitchFamily="18" charset="0"/>
              </a:rPr>
              <a:t>Chronic Kidney Failure</a:t>
            </a:r>
          </a:p>
        </p:txBody>
      </p:sp>
      <p:sp>
        <p:nvSpPr>
          <p:cNvPr id="16409" name="Text Box 25">
            <a:extLst>
              <a:ext uri="{FF2B5EF4-FFF2-40B4-BE49-F238E27FC236}">
                <a16:creationId xmlns:a16="http://schemas.microsoft.com/office/drawing/2014/main" id="{5982B18E-F2F7-4E72-99FC-D67D96A88DD8}"/>
              </a:ext>
            </a:extLst>
          </p:cNvPr>
          <p:cNvSpPr txBox="1">
            <a:spLocks noChangeArrowheads="1"/>
          </p:cNvSpPr>
          <p:nvPr/>
        </p:nvSpPr>
        <p:spPr bwMode="auto">
          <a:xfrm>
            <a:off x="4829887" y="5214183"/>
            <a:ext cx="10985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a:latin typeface="Times New Roman" panose="02020603050405020304" pitchFamily="18" charset="0"/>
                <a:ea typeface="ＭＳ Ｐゴシック" panose="020B0600070205080204" pitchFamily="34" charset="-128"/>
                <a:cs typeface="Times New Roman" panose="02020603050405020304" pitchFamily="18" charset="0"/>
              </a:rPr>
              <a:t>Stroke</a:t>
            </a:r>
          </a:p>
        </p:txBody>
      </p:sp>
      <p:sp>
        <p:nvSpPr>
          <p:cNvPr id="16410" name="Text Box 26">
            <a:extLst>
              <a:ext uri="{FF2B5EF4-FFF2-40B4-BE49-F238E27FC236}">
                <a16:creationId xmlns:a16="http://schemas.microsoft.com/office/drawing/2014/main" id="{DE5E37CF-AE93-43D5-9D6A-3EC7FAF241E2}"/>
              </a:ext>
            </a:extLst>
          </p:cNvPr>
          <p:cNvSpPr txBox="1">
            <a:spLocks noChangeArrowheads="1"/>
          </p:cNvSpPr>
          <p:nvPr/>
        </p:nvSpPr>
        <p:spPr bwMode="auto">
          <a:xfrm>
            <a:off x="5729466" y="5144684"/>
            <a:ext cx="19796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dirty="0">
                <a:latin typeface="Times New Roman" panose="02020603050405020304" pitchFamily="18" charset="0"/>
                <a:ea typeface="ＭＳ Ｐゴシック" panose="020B0600070205080204" pitchFamily="34" charset="-128"/>
                <a:cs typeface="Times New Roman" panose="02020603050405020304" pitchFamily="18" charset="0"/>
              </a:rPr>
              <a:t>Preeclampsia/Eclampsia</a:t>
            </a:r>
          </a:p>
        </p:txBody>
      </p:sp>
      <p:sp>
        <p:nvSpPr>
          <p:cNvPr id="16411" name="Text Box 27">
            <a:extLst>
              <a:ext uri="{FF2B5EF4-FFF2-40B4-BE49-F238E27FC236}">
                <a16:creationId xmlns:a16="http://schemas.microsoft.com/office/drawing/2014/main" id="{641AF659-9D6C-4EC3-8D03-2935584762B4}"/>
              </a:ext>
            </a:extLst>
          </p:cNvPr>
          <p:cNvSpPr txBox="1">
            <a:spLocks noChangeArrowheads="1"/>
          </p:cNvSpPr>
          <p:nvPr/>
        </p:nvSpPr>
        <p:spPr bwMode="auto">
          <a:xfrm>
            <a:off x="7299961" y="4962380"/>
            <a:ext cx="18415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dirty="0">
                <a:latin typeface="Times New Roman" panose="02020603050405020304" pitchFamily="18" charset="0"/>
                <a:ea typeface="ＭＳ Ｐゴシック" panose="020B0600070205080204" pitchFamily="34" charset="-128"/>
                <a:cs typeface="Times New Roman" panose="02020603050405020304" pitchFamily="18" charset="0"/>
              </a:rPr>
              <a:t>Cerebral Hemorrhage</a:t>
            </a:r>
          </a:p>
        </p:txBody>
      </p:sp>
      <p:sp>
        <p:nvSpPr>
          <p:cNvPr id="16412" name="Text Box 28">
            <a:extLst>
              <a:ext uri="{FF2B5EF4-FFF2-40B4-BE49-F238E27FC236}">
                <a16:creationId xmlns:a16="http://schemas.microsoft.com/office/drawing/2014/main" id="{C79484C6-577E-4E3C-9C1C-53098E0D00AA}"/>
              </a:ext>
            </a:extLst>
          </p:cNvPr>
          <p:cNvSpPr txBox="1">
            <a:spLocks noChangeArrowheads="1"/>
          </p:cNvSpPr>
          <p:nvPr/>
        </p:nvSpPr>
        <p:spPr bwMode="auto">
          <a:xfrm>
            <a:off x="8435480" y="4235232"/>
            <a:ext cx="187686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a:latin typeface="Times New Roman" panose="02020603050405020304" pitchFamily="18" charset="0"/>
                <a:ea typeface="ＭＳ Ｐゴシック" panose="020B0600070205080204" pitchFamily="34" charset="-128"/>
                <a:cs typeface="Times New Roman" panose="02020603050405020304" pitchFamily="18" charset="0"/>
              </a:rPr>
              <a:t>Hypertensive encephalopathy</a:t>
            </a:r>
          </a:p>
        </p:txBody>
      </p:sp>
      <p:sp>
        <p:nvSpPr>
          <p:cNvPr id="29" name="Rounded Rectangle 28"/>
          <p:cNvSpPr/>
          <p:nvPr/>
        </p:nvSpPr>
        <p:spPr>
          <a:xfrm>
            <a:off x="3004820" y="312498"/>
            <a:ext cx="6182360" cy="921905"/>
          </a:xfrm>
          <a:prstGeom prst="roundRect">
            <a:avLst>
              <a:gd name="adj" fmla="val 29922"/>
            </a:avLst>
          </a:prstGeom>
          <a:solidFill>
            <a:srgbClr val="8840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Title 2">
            <a:extLst>
              <a:ext uri="{FF2B5EF4-FFF2-40B4-BE49-F238E27FC236}">
                <a16:creationId xmlns:a16="http://schemas.microsoft.com/office/drawing/2014/main" id="{C529B6BA-CC4C-4E68-BE39-C9525B861C29}"/>
              </a:ext>
            </a:extLst>
          </p:cNvPr>
          <p:cNvSpPr>
            <a:spLocks noGrp="1"/>
          </p:cNvSpPr>
          <p:nvPr>
            <p:ph type="title" idx="4294967295"/>
          </p:nvPr>
        </p:nvSpPr>
        <p:spPr>
          <a:xfrm>
            <a:off x="2909094" y="318055"/>
            <a:ext cx="6373813" cy="977900"/>
          </a:xfrm>
        </p:spPr>
        <p:txBody>
          <a:bodyPr>
            <a:noAutofit/>
          </a:bodyPr>
          <a:lstStyle/>
          <a:p>
            <a:pPr algn="ctr"/>
            <a:r>
              <a:rPr lang="en-US" sz="3200" b="1" dirty="0" smtClean="0">
                <a:solidFill>
                  <a:schemeClr val="bg1"/>
                </a:solidFill>
                <a:latin typeface="Arial Black" panose="020B0A04020102020204" pitchFamily="34" charset="0"/>
                <a:cs typeface="Times New Roman" panose="02020603050405020304" pitchFamily="18" charset="0"/>
              </a:rPr>
              <a:t>DISEASES ATTRIBUTABLE TO HYPERTENSION</a:t>
            </a:r>
            <a:endParaRPr lang="en-IN" sz="3200" b="1" dirty="0">
              <a:solidFill>
                <a:schemeClr val="bg1"/>
              </a:solidFill>
              <a:latin typeface="Arial Black" panose="020B0A04020102020204" pitchFamily="34" charset="0"/>
              <a:cs typeface="Times New Roman" panose="02020603050405020304" pitchFamily="18" charset="0"/>
            </a:endParaRPr>
          </a:p>
        </p:txBody>
      </p:sp>
    </p:spTree>
    <p:extLst>
      <p:ext uri="{BB962C8B-B14F-4D97-AF65-F5344CB8AC3E}">
        <p14:creationId xmlns:p14="http://schemas.microsoft.com/office/powerpoint/2010/main" val="276653407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213803" y="1457960"/>
            <a:ext cx="9494837" cy="4224338"/>
          </a:xfrm>
        </p:spPr>
        <p:txBody>
          <a:bodyPr>
            <a:noAutofit/>
          </a:bodyPr>
          <a:lstStyle/>
          <a:p>
            <a:pPr algn="just">
              <a:lnSpc>
                <a:spcPct val="120000"/>
              </a:lnSpc>
              <a:spcBef>
                <a:spcPts val="600"/>
              </a:spcBef>
              <a:buClr>
                <a:srgbClr val="884068"/>
              </a:buClr>
            </a:pPr>
            <a:r>
              <a:rPr lang="en-IN" sz="2200" dirty="0" smtClean="0">
                <a:latin typeface="Times New Roman" pitchFamily="18" charset="0"/>
                <a:cs typeface="Times New Roman" pitchFamily="18" charset="0"/>
              </a:rPr>
              <a:t>Prognosis depends </a:t>
            </a:r>
            <a:r>
              <a:rPr lang="en-IN" sz="2200" dirty="0">
                <a:latin typeface="Times New Roman" pitchFamily="18" charset="0"/>
                <a:cs typeface="Times New Roman" pitchFamily="18" charset="0"/>
              </a:rPr>
              <a:t>on how well it is controlled. If blood pressure is kept under control, the prognosis is </a:t>
            </a:r>
            <a:r>
              <a:rPr lang="en-IN" sz="2200" dirty="0" smtClean="0">
                <a:latin typeface="Times New Roman" pitchFamily="18" charset="0"/>
                <a:cs typeface="Times New Roman" pitchFamily="18" charset="0"/>
              </a:rPr>
              <a:t>favourable. </a:t>
            </a:r>
          </a:p>
          <a:p>
            <a:pPr algn="just">
              <a:lnSpc>
                <a:spcPct val="120000"/>
              </a:lnSpc>
              <a:spcBef>
                <a:spcPts val="600"/>
              </a:spcBef>
              <a:buClr>
                <a:srgbClr val="884068"/>
              </a:buClr>
            </a:pPr>
            <a:r>
              <a:rPr lang="en-IN" sz="2200" dirty="0" smtClean="0">
                <a:latin typeface="Times New Roman" pitchFamily="18" charset="0"/>
                <a:cs typeface="Times New Roman" pitchFamily="18" charset="0"/>
              </a:rPr>
              <a:t>Healthy </a:t>
            </a:r>
            <a:r>
              <a:rPr lang="en-IN" sz="2200" dirty="0">
                <a:latin typeface="Times New Roman" pitchFamily="18" charset="0"/>
                <a:cs typeface="Times New Roman" pitchFamily="18" charset="0"/>
              </a:rPr>
              <a:t>lifestyle </a:t>
            </a:r>
            <a:r>
              <a:rPr lang="en-IN" sz="2200" dirty="0" smtClean="0">
                <a:latin typeface="Times New Roman" pitchFamily="18" charset="0"/>
                <a:cs typeface="Times New Roman" pitchFamily="18" charset="0"/>
              </a:rPr>
              <a:t>habits make prognosis good in HTN patients, </a:t>
            </a:r>
            <a:r>
              <a:rPr lang="en-IN" sz="2200" dirty="0">
                <a:latin typeface="Times New Roman" pitchFamily="18" charset="0"/>
                <a:cs typeface="Times New Roman" pitchFamily="18" charset="0"/>
              </a:rPr>
              <a:t>such as: </a:t>
            </a:r>
            <a:endParaRPr lang="en-IN" sz="2200" dirty="0" smtClean="0">
              <a:latin typeface="Times New Roman" pitchFamily="18" charset="0"/>
              <a:cs typeface="Times New Roman" pitchFamily="18" charset="0"/>
            </a:endParaRPr>
          </a:p>
          <a:p>
            <a:pPr lvl="1" algn="just">
              <a:lnSpc>
                <a:spcPct val="120000"/>
              </a:lnSpc>
              <a:spcBef>
                <a:spcPts val="600"/>
              </a:spcBef>
              <a:buClr>
                <a:srgbClr val="884068"/>
              </a:buClr>
              <a:buFont typeface="Arial" panose="020B0604020202020204" pitchFamily="34" charset="0"/>
              <a:buChar char="•"/>
            </a:pPr>
            <a:r>
              <a:rPr lang="en-IN" sz="2200" dirty="0" smtClean="0">
                <a:latin typeface="Times New Roman" pitchFamily="18" charset="0"/>
                <a:cs typeface="Times New Roman" pitchFamily="18" charset="0"/>
              </a:rPr>
              <a:t>Exercising </a:t>
            </a:r>
            <a:r>
              <a:rPr lang="en-IN" sz="2200" dirty="0">
                <a:latin typeface="Times New Roman" pitchFamily="18" charset="0"/>
                <a:cs typeface="Times New Roman" pitchFamily="18" charset="0"/>
              </a:rPr>
              <a:t>daily for about 30 minutes, </a:t>
            </a:r>
            <a:endParaRPr lang="en-IN" sz="2200" dirty="0" smtClean="0">
              <a:latin typeface="Times New Roman" pitchFamily="18" charset="0"/>
              <a:cs typeface="Times New Roman" pitchFamily="18" charset="0"/>
            </a:endParaRPr>
          </a:p>
          <a:p>
            <a:pPr lvl="1" algn="just">
              <a:lnSpc>
                <a:spcPct val="120000"/>
              </a:lnSpc>
              <a:spcBef>
                <a:spcPts val="600"/>
              </a:spcBef>
              <a:buClr>
                <a:srgbClr val="884068"/>
              </a:buClr>
              <a:buFont typeface="Arial" panose="020B0604020202020204" pitchFamily="34" charset="0"/>
              <a:buChar char="•"/>
            </a:pPr>
            <a:r>
              <a:rPr lang="en-IN" sz="2200" dirty="0" smtClean="0">
                <a:latin typeface="Times New Roman" pitchFamily="18" charset="0"/>
                <a:cs typeface="Times New Roman" pitchFamily="18" charset="0"/>
              </a:rPr>
              <a:t>Eating </a:t>
            </a:r>
            <a:r>
              <a:rPr lang="en-IN" sz="2200" dirty="0">
                <a:latin typeface="Times New Roman" pitchFamily="18" charset="0"/>
                <a:cs typeface="Times New Roman" pitchFamily="18" charset="0"/>
              </a:rPr>
              <a:t>a low-salt diet, </a:t>
            </a:r>
            <a:endParaRPr lang="en-IN" sz="2200" dirty="0" smtClean="0">
              <a:latin typeface="Times New Roman" pitchFamily="18" charset="0"/>
              <a:cs typeface="Times New Roman" pitchFamily="18" charset="0"/>
            </a:endParaRPr>
          </a:p>
          <a:p>
            <a:pPr lvl="1" algn="just">
              <a:lnSpc>
                <a:spcPct val="120000"/>
              </a:lnSpc>
              <a:spcBef>
                <a:spcPts val="600"/>
              </a:spcBef>
              <a:buClr>
                <a:srgbClr val="884068"/>
              </a:buClr>
              <a:buFont typeface="Arial" panose="020B0604020202020204" pitchFamily="34" charset="0"/>
              <a:buChar char="•"/>
            </a:pPr>
            <a:r>
              <a:rPr lang="en-IN" sz="2200" dirty="0" smtClean="0">
                <a:latin typeface="Times New Roman" pitchFamily="18" charset="0"/>
                <a:cs typeface="Times New Roman" pitchFamily="18" charset="0"/>
              </a:rPr>
              <a:t>Not </a:t>
            </a:r>
            <a:r>
              <a:rPr lang="en-IN" sz="2200" dirty="0">
                <a:latin typeface="Times New Roman" pitchFamily="18" charset="0"/>
                <a:cs typeface="Times New Roman" pitchFamily="18" charset="0"/>
              </a:rPr>
              <a:t>smoking, </a:t>
            </a:r>
            <a:endParaRPr lang="en-IN" sz="2200" dirty="0" smtClean="0">
              <a:latin typeface="Times New Roman" pitchFamily="18" charset="0"/>
              <a:cs typeface="Times New Roman" pitchFamily="18" charset="0"/>
            </a:endParaRPr>
          </a:p>
          <a:p>
            <a:pPr lvl="1" algn="just">
              <a:lnSpc>
                <a:spcPct val="120000"/>
              </a:lnSpc>
              <a:spcBef>
                <a:spcPts val="600"/>
              </a:spcBef>
              <a:buClr>
                <a:srgbClr val="884068"/>
              </a:buClr>
              <a:buFont typeface="Arial" panose="020B0604020202020204" pitchFamily="34" charset="0"/>
              <a:buChar char="•"/>
            </a:pPr>
            <a:r>
              <a:rPr lang="en-IN" sz="2200" dirty="0" smtClean="0">
                <a:latin typeface="Times New Roman" pitchFamily="18" charset="0"/>
                <a:cs typeface="Times New Roman" pitchFamily="18" charset="0"/>
              </a:rPr>
              <a:t>Maintaining </a:t>
            </a:r>
            <a:r>
              <a:rPr lang="en-IN" sz="2200" dirty="0">
                <a:latin typeface="Times New Roman" pitchFamily="18" charset="0"/>
                <a:cs typeface="Times New Roman" pitchFamily="18" charset="0"/>
              </a:rPr>
              <a:t>a healthy weight, and </a:t>
            </a:r>
            <a:endParaRPr lang="en-IN" sz="2200" dirty="0" smtClean="0">
              <a:latin typeface="Times New Roman" pitchFamily="18" charset="0"/>
              <a:cs typeface="Times New Roman" pitchFamily="18" charset="0"/>
            </a:endParaRPr>
          </a:p>
          <a:p>
            <a:pPr lvl="1" algn="just">
              <a:lnSpc>
                <a:spcPct val="120000"/>
              </a:lnSpc>
              <a:spcBef>
                <a:spcPts val="600"/>
              </a:spcBef>
              <a:buClr>
                <a:srgbClr val="884068"/>
              </a:buClr>
              <a:buFont typeface="Arial" panose="020B0604020202020204" pitchFamily="34" charset="0"/>
              <a:buChar char="•"/>
            </a:pPr>
            <a:r>
              <a:rPr lang="en-IN" sz="2200" dirty="0" smtClean="0">
                <a:latin typeface="Times New Roman" pitchFamily="18" charset="0"/>
                <a:cs typeface="Times New Roman" pitchFamily="18" charset="0"/>
              </a:rPr>
              <a:t>Taking </a:t>
            </a:r>
            <a:r>
              <a:rPr lang="en-IN" sz="2200" dirty="0">
                <a:latin typeface="Times New Roman" pitchFamily="18" charset="0"/>
                <a:cs typeface="Times New Roman" pitchFamily="18" charset="0"/>
              </a:rPr>
              <a:t>prescribed medication regularly</a:t>
            </a:r>
            <a:r>
              <a:rPr lang="en-IN" sz="2200" dirty="0" smtClean="0">
                <a:latin typeface="Times New Roman" pitchFamily="18" charset="0"/>
                <a:cs typeface="Times New Roman" pitchFamily="18" charset="0"/>
              </a:rPr>
              <a:t>.</a:t>
            </a:r>
            <a:endParaRPr lang="en-US" sz="2200" dirty="0">
              <a:latin typeface="Times New Roman" pitchFamily="18" charset="0"/>
              <a:cs typeface="Times New Roman" pitchFamily="18" charset="0"/>
            </a:endParaRPr>
          </a:p>
          <a:p>
            <a:pPr marL="457200" lvl="1" indent="0" algn="just">
              <a:lnSpc>
                <a:spcPct val="120000"/>
              </a:lnSpc>
              <a:spcBef>
                <a:spcPts val="600"/>
              </a:spcBef>
              <a:buNone/>
            </a:pPr>
            <a:endParaRPr lang="en-IN" sz="2200" dirty="0" smtClean="0">
              <a:latin typeface="Times New Roman" pitchFamily="18" charset="0"/>
              <a:cs typeface="Times New Roman" pitchFamily="18" charset="0"/>
            </a:endParaRPr>
          </a:p>
        </p:txBody>
      </p:sp>
      <p:sp>
        <p:nvSpPr>
          <p:cNvPr id="4" name="Rounded Rectangle 3"/>
          <p:cNvSpPr/>
          <p:nvPr/>
        </p:nvSpPr>
        <p:spPr>
          <a:xfrm>
            <a:off x="3939540" y="442278"/>
            <a:ext cx="4312920" cy="715962"/>
          </a:xfrm>
          <a:prstGeom prst="roundRect">
            <a:avLst>
              <a:gd name="adj" fmla="val 36534"/>
            </a:avLst>
          </a:prstGeom>
          <a:solidFill>
            <a:srgbClr val="8840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p:cNvSpPr>
            <a:spLocks noGrp="1"/>
          </p:cNvSpPr>
          <p:nvPr>
            <p:ph type="title" idx="4294967295"/>
          </p:nvPr>
        </p:nvSpPr>
        <p:spPr>
          <a:xfrm>
            <a:off x="4400550" y="503238"/>
            <a:ext cx="3390900" cy="715962"/>
          </a:xfrm>
        </p:spPr>
        <p:txBody>
          <a:bodyPr>
            <a:normAutofit/>
          </a:bodyPr>
          <a:lstStyle/>
          <a:p>
            <a:pPr algn="ctr"/>
            <a:r>
              <a:rPr lang="en-US" sz="3200" b="1" dirty="0" smtClean="0">
                <a:solidFill>
                  <a:schemeClr val="bg1"/>
                </a:solidFill>
                <a:latin typeface="Arial Black" panose="020B0A04020102020204" pitchFamily="34" charset="0"/>
                <a:cs typeface="Times New Roman" pitchFamily="18" charset="0"/>
              </a:rPr>
              <a:t>PROGNOSIS</a:t>
            </a:r>
            <a:endParaRPr lang="en-US" sz="3200" b="1" dirty="0">
              <a:solidFill>
                <a:schemeClr val="bg1"/>
              </a:solidFill>
              <a:latin typeface="Arial Black" panose="020B0A04020102020204" pitchFamily="34" charset="0"/>
              <a:cs typeface="Times New Roman" pitchFamily="18" charset="0"/>
            </a:endParaRPr>
          </a:p>
        </p:txBody>
      </p:sp>
    </p:spTree>
    <p:extLst>
      <p:ext uri="{BB962C8B-B14F-4D97-AF65-F5344CB8AC3E}">
        <p14:creationId xmlns:p14="http://schemas.microsoft.com/office/powerpoint/2010/main" val="42308038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545592" y="2100342"/>
            <a:ext cx="6271897" cy="3483583"/>
          </a:xfrm>
        </p:spPr>
        <p:txBody>
          <a:bodyPr>
            <a:normAutofit/>
          </a:bodyPr>
          <a:lstStyle/>
          <a:p>
            <a:pPr algn="just">
              <a:lnSpc>
                <a:spcPct val="120000"/>
              </a:lnSpc>
              <a:spcBef>
                <a:spcPts val="1700"/>
              </a:spcBef>
              <a:buClr>
                <a:srgbClr val="884068"/>
              </a:buClr>
            </a:pPr>
            <a:r>
              <a:rPr lang="en-US" sz="2400" b="1" dirty="0">
                <a:latin typeface="Times New Roman" pitchFamily="18" charset="0"/>
                <a:cs typeface="Times New Roman" pitchFamily="18" charset="0"/>
              </a:rPr>
              <a:t>Hypertension</a:t>
            </a:r>
            <a:r>
              <a:rPr lang="en-US" sz="2400" dirty="0">
                <a:latin typeface="Times New Roman" pitchFamily="18" charset="0"/>
                <a:cs typeface="Times New Roman" pitchFamily="18" charset="0"/>
              </a:rPr>
              <a:t> (HTN or HT), also known as high blood pressure (HBP), is a long term medical condition in which the blood pressure in the arteries is persistently elevated</a:t>
            </a:r>
            <a:r>
              <a:rPr lang="en-US" sz="2400" dirty="0" smtClean="0">
                <a:latin typeface="Times New Roman" pitchFamily="18" charset="0"/>
                <a:cs typeface="Times New Roman" pitchFamily="18" charset="0"/>
              </a:rPr>
              <a:t>. </a:t>
            </a:r>
            <a:endParaRPr lang="en-US" sz="2400" dirty="0">
              <a:latin typeface="Times New Roman" pitchFamily="18" charset="0"/>
              <a:cs typeface="Times New Roman" pitchFamily="18" charset="0"/>
            </a:endParaRPr>
          </a:p>
          <a:p>
            <a:pPr algn="just">
              <a:lnSpc>
                <a:spcPct val="120000"/>
              </a:lnSpc>
              <a:spcBef>
                <a:spcPts val="1700"/>
              </a:spcBef>
              <a:buClr>
                <a:srgbClr val="884068"/>
              </a:buClr>
            </a:pPr>
            <a:r>
              <a:rPr lang="en-US" sz="2400" dirty="0">
                <a:latin typeface="Times New Roman" pitchFamily="18" charset="0"/>
                <a:cs typeface="Times New Roman" pitchFamily="18" charset="0"/>
              </a:rPr>
              <a:t>The SBP will be more than or equal of </a:t>
            </a:r>
            <a:r>
              <a:rPr lang="en-US" sz="2400" dirty="0" smtClean="0">
                <a:latin typeface="Times New Roman" pitchFamily="18" charset="0"/>
                <a:cs typeface="Times New Roman" pitchFamily="18" charset="0"/>
              </a:rPr>
              <a:t>120 </a:t>
            </a:r>
            <a:r>
              <a:rPr lang="en-US" sz="2400" dirty="0">
                <a:latin typeface="Times New Roman" pitchFamily="18" charset="0"/>
                <a:cs typeface="Times New Roman" pitchFamily="18" charset="0"/>
              </a:rPr>
              <a:t>mmHg and DBP will be more than or equal of </a:t>
            </a:r>
            <a:r>
              <a:rPr lang="en-US" sz="2400" dirty="0" smtClean="0">
                <a:latin typeface="Times New Roman" pitchFamily="18" charset="0"/>
                <a:cs typeface="Times New Roman" pitchFamily="18" charset="0"/>
              </a:rPr>
              <a:t>80 mmHg (ACC/AHA)</a:t>
            </a:r>
            <a:endParaRPr lang="en-US" sz="2400" dirty="0">
              <a:latin typeface="Times New Roman" pitchFamily="18" charset="0"/>
              <a:cs typeface="Times New Roman"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9226" y="1588887"/>
            <a:ext cx="4429630" cy="4346139"/>
          </a:xfrm>
          <a:prstGeom prst="rect">
            <a:avLst/>
          </a:prstGeom>
        </p:spPr>
      </p:pic>
      <p:sp>
        <p:nvSpPr>
          <p:cNvPr id="5" name="Rectangle 4"/>
          <p:cNvSpPr/>
          <p:nvPr/>
        </p:nvSpPr>
        <p:spPr>
          <a:xfrm>
            <a:off x="545592" y="0"/>
            <a:ext cx="2846832" cy="18982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t> </a:t>
            </a:r>
            <a:endParaRPr lang="en-IN" dirty="0"/>
          </a:p>
        </p:txBody>
      </p:sp>
      <p:sp>
        <p:nvSpPr>
          <p:cNvPr id="2" name="Title 1"/>
          <p:cNvSpPr>
            <a:spLocks noGrp="1"/>
          </p:cNvSpPr>
          <p:nvPr>
            <p:ph type="title" idx="4294967295"/>
          </p:nvPr>
        </p:nvSpPr>
        <p:spPr>
          <a:xfrm>
            <a:off x="496316" y="949124"/>
            <a:ext cx="2945892" cy="639763"/>
          </a:xfrm>
        </p:spPr>
        <p:txBody>
          <a:bodyPr>
            <a:noAutofit/>
          </a:bodyPr>
          <a:lstStyle/>
          <a:p>
            <a:pPr algn="ctr"/>
            <a:r>
              <a:rPr lang="en-US" sz="3200" b="1" dirty="0">
                <a:solidFill>
                  <a:schemeClr val="bg1"/>
                </a:solidFill>
                <a:latin typeface="Arial Black" panose="020B0A04020102020204" pitchFamily="34" charset="0"/>
                <a:cs typeface="Times New Roman" pitchFamily="18" charset="0"/>
              </a:rPr>
              <a:t>DEFINITION</a:t>
            </a:r>
          </a:p>
        </p:txBody>
      </p:sp>
    </p:spTree>
    <p:extLst>
      <p:ext uri="{BB962C8B-B14F-4D97-AF65-F5344CB8AC3E}">
        <p14:creationId xmlns:p14="http://schemas.microsoft.com/office/powerpoint/2010/main" val="362469311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3">
            <a:extLst>
              <a:ext uri="{FF2B5EF4-FFF2-40B4-BE49-F238E27FC236}">
                <a16:creationId xmlns:a16="http://schemas.microsoft.com/office/drawing/2014/main" id="{3C0BE571-0D7E-46EB-8758-6B3FD7C80F71}"/>
              </a:ext>
            </a:extLst>
          </p:cNvPr>
          <p:cNvSpPr>
            <a:spLocks noGrp="1" noChangeArrowheads="1"/>
          </p:cNvSpPr>
          <p:nvPr>
            <p:ph idx="4294967295"/>
          </p:nvPr>
        </p:nvSpPr>
        <p:spPr>
          <a:xfrm>
            <a:off x="725170" y="1509395"/>
            <a:ext cx="10741660" cy="3082925"/>
          </a:xfrm>
        </p:spPr>
        <p:txBody>
          <a:bodyPr rtlCol="0">
            <a:noAutofit/>
          </a:bodyPr>
          <a:lstStyle/>
          <a:p>
            <a:pPr eaLnBrk="1" fontAlgn="auto" hangingPunct="1">
              <a:spcAft>
                <a:spcPct val="30000"/>
              </a:spcAft>
              <a:buClr>
                <a:srgbClr val="884068"/>
              </a:buClr>
              <a:defRPr/>
            </a:pPr>
            <a:r>
              <a:rPr lang="en-US" sz="2200" dirty="0">
                <a:latin typeface="Times New Roman" panose="02020603050405020304" pitchFamily="18" charset="0"/>
                <a:ea typeface="ＭＳ Ｐゴシック" pitchFamily="34" charset="-128"/>
                <a:cs typeface="Times New Roman" panose="02020603050405020304" pitchFamily="18" charset="0"/>
              </a:rPr>
              <a:t>Hypertension is a major cause of morbidity and mortality, and needs to be treated</a:t>
            </a:r>
          </a:p>
          <a:p>
            <a:pPr eaLnBrk="1" fontAlgn="auto" hangingPunct="1">
              <a:spcAft>
                <a:spcPct val="30000"/>
              </a:spcAft>
              <a:buClr>
                <a:srgbClr val="884068"/>
              </a:buClr>
              <a:defRPr/>
            </a:pPr>
            <a:r>
              <a:rPr lang="en-US" sz="2200" dirty="0">
                <a:latin typeface="Times New Roman" panose="02020603050405020304" pitchFamily="18" charset="0"/>
                <a:ea typeface="ＭＳ Ｐゴシック" pitchFamily="34" charset="-128"/>
                <a:cs typeface="Times New Roman" panose="02020603050405020304" pitchFamily="18" charset="0"/>
              </a:rPr>
              <a:t>It is an extremely common condition; however it is still under-diagnosed and undertreated</a:t>
            </a:r>
          </a:p>
          <a:p>
            <a:pPr eaLnBrk="1" fontAlgn="auto" hangingPunct="1">
              <a:spcAft>
                <a:spcPct val="30000"/>
              </a:spcAft>
              <a:buClr>
                <a:srgbClr val="884068"/>
              </a:buClr>
              <a:defRPr/>
            </a:pPr>
            <a:r>
              <a:rPr kumimoji="1" lang="en-US" sz="2200" dirty="0">
                <a:latin typeface="Times New Roman" panose="02020603050405020304" pitchFamily="18" charset="0"/>
                <a:cs typeface="Times New Roman" panose="02020603050405020304" pitchFamily="18" charset="0"/>
              </a:rPr>
              <a:t>Hypertension is easy to diagnose and easy to treat</a:t>
            </a:r>
          </a:p>
          <a:p>
            <a:pPr eaLnBrk="1" fontAlgn="auto" hangingPunct="1">
              <a:spcAft>
                <a:spcPct val="30000"/>
              </a:spcAft>
              <a:buClr>
                <a:srgbClr val="884068"/>
              </a:buClr>
              <a:defRPr/>
            </a:pPr>
            <a:r>
              <a:rPr lang="en-US" sz="2200" dirty="0">
                <a:latin typeface="Times New Roman" panose="02020603050405020304" pitchFamily="18" charset="0"/>
                <a:ea typeface="ＭＳ Ｐゴシック" pitchFamily="34" charset="-128"/>
                <a:cs typeface="Times New Roman" panose="02020603050405020304" pitchFamily="18" charset="0"/>
              </a:rPr>
              <a:t>Life style modification should always be encouraged in all Hypertensive patients</a:t>
            </a:r>
          </a:p>
          <a:p>
            <a:pPr>
              <a:spcAft>
                <a:spcPct val="30000"/>
              </a:spcAft>
              <a:buClr>
                <a:srgbClr val="884068"/>
              </a:buClr>
              <a:defRPr/>
            </a:pPr>
            <a:r>
              <a:rPr kumimoji="1" lang="en-US" sz="2200" dirty="0">
                <a:latin typeface="Times New Roman" panose="02020603050405020304" pitchFamily="18" charset="0"/>
                <a:cs typeface="Times New Roman" panose="02020603050405020304" pitchFamily="18" charset="0"/>
              </a:rPr>
              <a:t> Aim of the management is to save the target organ from the deleterious effect</a:t>
            </a:r>
          </a:p>
          <a:p>
            <a:pPr>
              <a:spcAft>
                <a:spcPct val="30000"/>
              </a:spcAft>
              <a:buClr>
                <a:srgbClr val="884068"/>
              </a:buClr>
              <a:defRPr/>
            </a:pPr>
            <a:r>
              <a:rPr kumimoji="1" lang="en-US" sz="2200" dirty="0">
                <a:latin typeface="Times New Roman" panose="02020603050405020304" pitchFamily="18" charset="0"/>
                <a:cs typeface="Times New Roman" panose="02020603050405020304" pitchFamily="18" charset="0"/>
              </a:rPr>
              <a:t>Besides pharmacology we have other choices and one has to be acquainted with that </a:t>
            </a:r>
            <a:r>
              <a:rPr kumimoji="1" lang="en-US" sz="2200" dirty="0" smtClean="0">
                <a:latin typeface="Times New Roman" panose="02020603050405020304" pitchFamily="18" charset="0"/>
                <a:cs typeface="Times New Roman" panose="02020603050405020304" pitchFamily="18" charset="0"/>
              </a:rPr>
              <a:t>choice</a:t>
            </a:r>
            <a:endParaRPr kumimoji="1" lang="en-US" sz="2200" dirty="0">
              <a:latin typeface="Times New Roman" panose="02020603050405020304" pitchFamily="18" charset="0"/>
              <a:cs typeface="Times New Roman" panose="02020603050405020304" pitchFamily="18" charset="0"/>
            </a:endParaRPr>
          </a:p>
        </p:txBody>
      </p:sp>
      <p:sp>
        <p:nvSpPr>
          <p:cNvPr id="4" name="Rounded Rectangle 3"/>
          <p:cNvSpPr/>
          <p:nvPr/>
        </p:nvSpPr>
        <p:spPr>
          <a:xfrm>
            <a:off x="4265930" y="371158"/>
            <a:ext cx="3660140" cy="715962"/>
          </a:xfrm>
          <a:prstGeom prst="roundRect">
            <a:avLst>
              <a:gd name="adj" fmla="val 36534"/>
            </a:avLst>
          </a:prstGeom>
          <a:solidFill>
            <a:srgbClr val="8840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7106" name="Rectangle 2">
            <a:extLst>
              <a:ext uri="{FF2B5EF4-FFF2-40B4-BE49-F238E27FC236}">
                <a16:creationId xmlns:a16="http://schemas.microsoft.com/office/drawing/2014/main" id="{EF2BA105-61BE-48DE-AA8B-3639A6E9199B}"/>
              </a:ext>
            </a:extLst>
          </p:cNvPr>
          <p:cNvSpPr>
            <a:spLocks noGrp="1" noChangeArrowheads="1"/>
          </p:cNvSpPr>
          <p:nvPr>
            <p:ph type="title" idx="4294967295"/>
          </p:nvPr>
        </p:nvSpPr>
        <p:spPr>
          <a:xfrm>
            <a:off x="4269978" y="542290"/>
            <a:ext cx="3652044" cy="458788"/>
          </a:xfrm>
        </p:spPr>
        <p:txBody>
          <a:bodyPr>
            <a:noAutofit/>
          </a:bodyPr>
          <a:lstStyle/>
          <a:p>
            <a:pPr algn="ctr" eaLnBrk="1" hangingPunct="1"/>
            <a:r>
              <a:rPr lang="en-US" altLang="en-US" sz="3200" dirty="0">
                <a:solidFill>
                  <a:schemeClr val="bg1"/>
                </a:solidFill>
                <a:latin typeface="Arial Black" panose="020B0A04020102020204" pitchFamily="34" charset="0"/>
                <a:ea typeface="ＭＳ Ｐゴシック" panose="020B0600070205080204" pitchFamily="34" charset="-128"/>
              </a:rPr>
              <a:t> </a:t>
            </a:r>
            <a:r>
              <a:rPr lang="en-US" altLang="en-US" sz="3200" b="1" dirty="0" smtClean="0">
                <a:solidFill>
                  <a:schemeClr val="bg1"/>
                </a:solidFill>
                <a:latin typeface="Arial Black" panose="020B0A04020102020204" pitchFamily="34" charset="0"/>
                <a:ea typeface="ＭＳ Ｐゴシック" panose="020B0600070205080204" pitchFamily="34" charset="-128"/>
                <a:cs typeface="Times New Roman" panose="02020603050405020304" pitchFamily="18" charset="0"/>
              </a:rPr>
              <a:t>TAKE AWAY….</a:t>
            </a:r>
            <a:endParaRPr lang="en-US" altLang="en-US" sz="3200" b="1" dirty="0">
              <a:solidFill>
                <a:schemeClr val="bg1"/>
              </a:solidFill>
              <a:latin typeface="Arial Black" panose="020B0A04020102020204" pitchFamily="34" charset="0"/>
              <a:ea typeface="ＭＳ Ｐゴシック" panose="020B0600070205080204" pitchFamily="34" charset="-128"/>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6621632" y="4062237"/>
            <a:ext cx="5165386" cy="2096701"/>
          </a:xfrm>
          <a:prstGeom prst="roundRect">
            <a:avLst>
              <a:gd name="adj" fmla="val 20470"/>
            </a:avLst>
          </a:prstGeom>
          <a:solidFill>
            <a:srgbClr val="C5B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Rounded Rectangle 19"/>
          <p:cNvSpPr/>
          <p:nvPr/>
        </p:nvSpPr>
        <p:spPr>
          <a:xfrm>
            <a:off x="6621632" y="3930968"/>
            <a:ext cx="5165386" cy="2096701"/>
          </a:xfrm>
          <a:prstGeom prst="roundRect">
            <a:avLst>
              <a:gd name="adj" fmla="val 20470"/>
            </a:avLst>
          </a:prstGeom>
          <a:solidFill>
            <a:srgbClr val="F6F4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Rectangle 18"/>
          <p:cNvSpPr/>
          <p:nvPr/>
        </p:nvSpPr>
        <p:spPr>
          <a:xfrm>
            <a:off x="4836160" y="2307085"/>
            <a:ext cx="7355840" cy="1325880"/>
          </a:xfrm>
          <a:prstGeom prst="rect">
            <a:avLst/>
          </a:prstGeom>
          <a:solidFill>
            <a:srgbClr val="0D6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01284AB9-E87E-4BC9-8030-0ED40308C9C4}"/>
              </a:ext>
            </a:extLst>
          </p:cNvPr>
          <p:cNvSpPr>
            <a:spLocks noGrp="1"/>
          </p:cNvSpPr>
          <p:nvPr>
            <p:ph type="ctrTitle" idx="4294967295"/>
          </p:nvPr>
        </p:nvSpPr>
        <p:spPr>
          <a:xfrm>
            <a:off x="6216650" y="2605088"/>
            <a:ext cx="5975350" cy="841375"/>
          </a:xfrm>
        </p:spPr>
        <p:txBody>
          <a:bodyPr>
            <a:noAutofit/>
          </a:bodyPr>
          <a:lstStyle/>
          <a:p>
            <a:pPr algn="ctr"/>
            <a:r>
              <a:rPr lang="en-US" sz="5000" b="1" i="1" dirty="0" smtClean="0">
                <a:solidFill>
                  <a:schemeClr val="bg1"/>
                </a:solidFill>
                <a:latin typeface="Times New Roman" panose="02020603050405020304" pitchFamily="18" charset="0"/>
                <a:cs typeface="Times New Roman" panose="02020603050405020304" pitchFamily="18" charset="0"/>
              </a:rPr>
              <a:t>Thank You</a:t>
            </a:r>
            <a:endParaRPr lang="en-IN" sz="5000" b="1" i="1" dirty="0">
              <a:solidFill>
                <a:schemeClr val="bg1"/>
              </a:solidFill>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86B36306-A8B7-43AA-B69C-EB94B7987B6C}"/>
              </a:ext>
            </a:extLst>
          </p:cNvPr>
          <p:cNvSpPr>
            <a:spLocks noGrp="1"/>
          </p:cNvSpPr>
          <p:nvPr>
            <p:ph type="subTitle" idx="4294967295"/>
          </p:nvPr>
        </p:nvSpPr>
        <p:spPr>
          <a:xfrm>
            <a:off x="6650832" y="4191289"/>
            <a:ext cx="5106987" cy="1757363"/>
          </a:xfrm>
        </p:spPr>
        <p:txBody>
          <a:bodyPr>
            <a:noAutofit/>
          </a:bodyPr>
          <a:lstStyle/>
          <a:p>
            <a:pPr marL="0" indent="0" algn="ctr">
              <a:buNone/>
            </a:pPr>
            <a:r>
              <a:rPr lang="en-IN" b="1" dirty="0" smtClean="0">
                <a:solidFill>
                  <a:srgbClr val="884068"/>
                </a:solidFill>
                <a:latin typeface="Times New Roman" panose="02020603050405020304" pitchFamily="18" charset="0"/>
                <a:cs typeface="Times New Roman" panose="02020603050405020304" pitchFamily="18" charset="0"/>
              </a:rPr>
              <a:t>DR. SANDEEP CHOWDHARY</a:t>
            </a:r>
          </a:p>
          <a:p>
            <a:pPr marL="0" indent="0" algn="ctr">
              <a:buNone/>
            </a:pPr>
            <a:r>
              <a:rPr lang="en-IN" sz="2000" b="1" dirty="0" smtClean="0">
                <a:latin typeface="Times New Roman" panose="02020603050405020304" pitchFamily="18" charset="0"/>
                <a:cs typeface="Times New Roman" panose="02020603050405020304" pitchFamily="18" charset="0"/>
              </a:rPr>
              <a:t>MBBS, MD (MEDICINE)</a:t>
            </a:r>
          </a:p>
          <a:p>
            <a:pPr marL="0" indent="0" algn="ctr">
              <a:buNone/>
            </a:pPr>
            <a:r>
              <a:rPr lang="en-IN" sz="2000" b="1" dirty="0" smtClean="0">
                <a:latin typeface="Times New Roman" panose="02020603050405020304" pitchFamily="18" charset="0"/>
                <a:cs typeface="Times New Roman" panose="02020603050405020304" pitchFamily="18" charset="0"/>
              </a:rPr>
              <a:t>FICP, FISH, FUPDA</a:t>
            </a:r>
          </a:p>
          <a:p>
            <a:pPr marL="0" indent="0" algn="ctr">
              <a:buNone/>
            </a:pPr>
            <a:r>
              <a:rPr lang="en-IN" sz="2000" b="1" dirty="0" smtClean="0">
                <a:latin typeface="Times New Roman" panose="02020603050405020304" pitchFamily="18" charset="0"/>
                <a:cs typeface="Times New Roman" panose="02020603050405020304" pitchFamily="18" charset="0"/>
              </a:rPr>
              <a:t>CMO, VARANASI</a:t>
            </a:r>
            <a:endParaRPr lang="en-IN" sz="2000" b="1" dirty="0">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392491" y="585581"/>
            <a:ext cx="3623668" cy="1043718"/>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117" r="3802"/>
          <a:stretch/>
        </p:blipFill>
        <p:spPr>
          <a:xfrm>
            <a:off x="432770" y="1629299"/>
            <a:ext cx="5956317" cy="28445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294776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1">
            <a:extLst>
              <a:ext uri="{FF2B5EF4-FFF2-40B4-BE49-F238E27FC236}">
                <a16:creationId xmlns:a16="http://schemas.microsoft.com/office/drawing/2014/main" id="{CDBEB4B3-FC55-4F89-AC2A-F226F4D79B09}"/>
              </a:ext>
            </a:extLst>
          </p:cNvPr>
          <p:cNvSpPr txBox="1">
            <a:spLocks noChangeArrowheads="1"/>
          </p:cNvSpPr>
          <p:nvPr/>
        </p:nvSpPr>
        <p:spPr bwMode="auto">
          <a:xfrm>
            <a:off x="2503499" y="179715"/>
            <a:ext cx="717281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b="1">
                <a:solidFill>
                  <a:schemeClr val="bg1"/>
                </a:solidFill>
                <a:latin typeface="Arial" panose="020B0604020202020204" pitchFamily="34" charset="0"/>
              </a:defRPr>
            </a:lvl1pPr>
            <a:lvl2pPr marL="742950" indent="-285750">
              <a:spcBef>
                <a:spcPct val="20000"/>
              </a:spcBef>
              <a:buChar char="–"/>
              <a:defRPr sz="2400" b="1">
                <a:solidFill>
                  <a:schemeClr val="bg1"/>
                </a:solidFill>
                <a:latin typeface="Arial" panose="020B0604020202020204" pitchFamily="34" charset="0"/>
              </a:defRPr>
            </a:lvl2pPr>
            <a:lvl3pPr marL="1143000" indent="-228600">
              <a:spcBef>
                <a:spcPct val="20000"/>
              </a:spcBef>
              <a:buChar char="•"/>
              <a:defRPr sz="2000" b="1">
                <a:solidFill>
                  <a:schemeClr val="bg1"/>
                </a:solidFill>
                <a:latin typeface="Arial" panose="020B0604020202020204" pitchFamily="34" charset="0"/>
              </a:defRPr>
            </a:lvl3pPr>
            <a:lvl4pPr marL="1600200" indent="-228600">
              <a:spcBef>
                <a:spcPct val="20000"/>
              </a:spcBef>
              <a:buChar char="–"/>
              <a:defRPr b="1">
                <a:solidFill>
                  <a:schemeClr val="bg1"/>
                </a:solidFill>
                <a:latin typeface="Arial" panose="020B0604020202020204" pitchFamily="34" charset="0"/>
              </a:defRPr>
            </a:lvl4pPr>
            <a:lvl5pPr marL="2057400" indent="-228600">
              <a:spcBef>
                <a:spcPct val="20000"/>
              </a:spcBef>
              <a:buChar char="»"/>
              <a:defRPr b="1">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b="1">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b="1">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b="1">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b="1">
                <a:solidFill>
                  <a:schemeClr val="bg1"/>
                </a:solidFill>
                <a:latin typeface="Arial" panose="020B0604020202020204" pitchFamily="34" charset="0"/>
              </a:defRPr>
            </a:lvl9pPr>
          </a:lstStyle>
          <a:p>
            <a:pPr algn="ctr" eaLnBrk="1" hangingPunct="1">
              <a:spcBef>
                <a:spcPct val="0"/>
              </a:spcBef>
              <a:buFontTx/>
              <a:buNone/>
            </a:pPr>
            <a:r>
              <a:rPr lang="en-US" altLang="en-US" sz="3200" dirty="0" smtClean="0">
                <a:solidFill>
                  <a:srgbClr val="884068"/>
                </a:solidFill>
                <a:latin typeface="Arial Black" panose="020B0A04020102020204" pitchFamily="34" charset="0"/>
                <a:cs typeface="Times New Roman" panose="02020603050405020304" pitchFamily="18" charset="0"/>
              </a:rPr>
              <a:t>BP CLASSIFICATION (JNC 7 AND ACC/AHA GUIDELINES)</a:t>
            </a:r>
            <a:endParaRPr lang="en-US" altLang="en-US" sz="3200" dirty="0">
              <a:solidFill>
                <a:srgbClr val="884068"/>
              </a:solidFill>
              <a:latin typeface="Arial Black" panose="020B0A04020102020204" pitchFamily="34" charset="0"/>
              <a:cs typeface="Times New Roman" panose="02020603050405020304" pitchFamily="18" charset="0"/>
            </a:endParaRPr>
          </a:p>
        </p:txBody>
      </p:sp>
      <p:graphicFrame>
        <p:nvGraphicFramePr>
          <p:cNvPr id="5" name="Content Placeholder 4">
            <a:extLst>
              <a:ext uri="{FF2B5EF4-FFF2-40B4-BE49-F238E27FC236}">
                <a16:creationId xmlns:a16="http://schemas.microsoft.com/office/drawing/2014/main" id="{ED6EEFFA-63DF-4322-AD6F-0F8DFBDF92E4}"/>
              </a:ext>
            </a:extLst>
          </p:cNvPr>
          <p:cNvGraphicFramePr>
            <a:graphicFrameLocks noGrp="1"/>
          </p:cNvGraphicFramePr>
          <p:nvPr>
            <p:ph idx="4294967295"/>
            <p:extLst>
              <p:ext uri="{D42A27DB-BD31-4B8C-83A1-F6EECF244321}">
                <p14:modId xmlns:p14="http://schemas.microsoft.com/office/powerpoint/2010/main" val="3334121244"/>
              </p:ext>
            </p:extLst>
          </p:nvPr>
        </p:nvGraphicFramePr>
        <p:xfrm>
          <a:off x="2040892" y="1503243"/>
          <a:ext cx="2749550" cy="4424364"/>
        </p:xfrm>
        <a:graphic>
          <a:graphicData uri="http://schemas.openxmlformats.org/drawingml/2006/table">
            <a:tbl>
              <a:tblPr/>
              <a:tblGrid>
                <a:gridCol w="1212719">
                  <a:extLst>
                    <a:ext uri="{9D8B030D-6E8A-4147-A177-3AD203B41FA5}">
                      <a16:colId xmlns:a16="http://schemas.microsoft.com/office/drawing/2014/main" val="20000"/>
                    </a:ext>
                  </a:extLst>
                </a:gridCol>
                <a:gridCol w="648224">
                  <a:extLst>
                    <a:ext uri="{9D8B030D-6E8A-4147-A177-3AD203B41FA5}">
                      <a16:colId xmlns:a16="http://schemas.microsoft.com/office/drawing/2014/main" val="20001"/>
                    </a:ext>
                  </a:extLst>
                </a:gridCol>
                <a:gridCol w="888607">
                  <a:extLst>
                    <a:ext uri="{9D8B030D-6E8A-4147-A177-3AD203B41FA5}">
                      <a16:colId xmlns:a16="http://schemas.microsoft.com/office/drawing/2014/main" val="20002"/>
                    </a:ext>
                  </a:extLst>
                </a:gridCol>
              </a:tblGrid>
              <a:tr h="636715">
                <a:tc>
                  <a:txBody>
                    <a:bodyPr/>
                    <a:lstStyle>
                      <a:lvl1pPr>
                        <a:spcBef>
                          <a:spcPct val="20000"/>
                        </a:spcBef>
                        <a:defRPr sz="3300">
                          <a:solidFill>
                            <a:schemeClr val="tx1"/>
                          </a:solidFill>
                          <a:latin typeface="Arial" panose="020B0604020202020204" pitchFamily="34" charset="0"/>
                        </a:defRPr>
                      </a:lvl1pPr>
                      <a:lvl2pPr marL="457200">
                        <a:spcBef>
                          <a:spcPct val="20000"/>
                        </a:spcBef>
                        <a:defRPr sz="2800">
                          <a:solidFill>
                            <a:schemeClr val="tx1"/>
                          </a:solidFill>
                          <a:latin typeface="Arial" panose="020B0604020202020204" pitchFamily="34" charset="0"/>
                        </a:defRPr>
                      </a:lvl2pPr>
                      <a:lvl3pPr marL="914400">
                        <a:spcBef>
                          <a:spcPct val="20000"/>
                        </a:spcBef>
                        <a:defRPr sz="2300">
                          <a:solidFill>
                            <a:schemeClr val="tx1"/>
                          </a:solidFill>
                          <a:latin typeface="Arial" panose="020B0604020202020204" pitchFamily="34" charset="0"/>
                        </a:defRPr>
                      </a:lvl3pPr>
                      <a:lvl4pPr marL="1371600">
                        <a:spcBef>
                          <a:spcPct val="20000"/>
                        </a:spcBef>
                        <a:defRPr sz="2100">
                          <a:solidFill>
                            <a:schemeClr val="tx1"/>
                          </a:solidFill>
                          <a:latin typeface="Arial" panose="020B0604020202020204" pitchFamily="34" charset="0"/>
                        </a:defRPr>
                      </a:lvl4pPr>
                      <a:lvl5pPr marL="1828800">
                        <a:spcBef>
                          <a:spcPct val="20000"/>
                        </a:spcBef>
                        <a:defRPr sz="2100">
                          <a:solidFill>
                            <a:schemeClr val="tx1"/>
                          </a:solidFill>
                          <a:latin typeface="Arial" panose="020B0604020202020204" pitchFamily="34" charset="0"/>
                        </a:defRPr>
                      </a:lvl5pPr>
                      <a:lvl6pPr indent="1588" eaLnBrk="0" fontAlgn="base" hangingPunct="0">
                        <a:spcBef>
                          <a:spcPct val="20000"/>
                        </a:spcBef>
                        <a:spcAft>
                          <a:spcPct val="0"/>
                        </a:spcAft>
                        <a:defRPr sz="2100">
                          <a:solidFill>
                            <a:schemeClr val="tx1"/>
                          </a:solidFill>
                          <a:latin typeface="Arial" panose="020B0604020202020204" pitchFamily="34" charset="0"/>
                        </a:defRPr>
                      </a:lvl6pPr>
                      <a:lvl7pPr indent="1588" eaLnBrk="0" fontAlgn="base" hangingPunct="0">
                        <a:spcBef>
                          <a:spcPct val="20000"/>
                        </a:spcBef>
                        <a:spcAft>
                          <a:spcPct val="0"/>
                        </a:spcAft>
                        <a:defRPr sz="2100">
                          <a:solidFill>
                            <a:schemeClr val="tx1"/>
                          </a:solidFill>
                          <a:latin typeface="Arial" panose="020B0604020202020204" pitchFamily="34" charset="0"/>
                        </a:defRPr>
                      </a:lvl7pPr>
                      <a:lvl8pPr indent="1588" eaLnBrk="0" fontAlgn="base" hangingPunct="0">
                        <a:spcBef>
                          <a:spcPct val="20000"/>
                        </a:spcBef>
                        <a:spcAft>
                          <a:spcPct val="0"/>
                        </a:spcAft>
                        <a:defRPr sz="2100">
                          <a:solidFill>
                            <a:schemeClr val="tx1"/>
                          </a:solidFill>
                          <a:latin typeface="Arial" panose="020B0604020202020204" pitchFamily="34" charset="0"/>
                        </a:defRPr>
                      </a:lvl8pPr>
                      <a:lvl9pPr indent="1588" eaLnBrk="0" fontAlgn="base" hangingPunct="0">
                        <a:spcBef>
                          <a:spcPct val="20000"/>
                        </a:spcBef>
                        <a:spcAft>
                          <a:spcPct val="0"/>
                        </a:spcAft>
                        <a:defRPr sz="21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1" u="none" strike="noStrike" cap="none" normalizeH="0" baseline="0" dirty="0">
                          <a:ln>
                            <a:noFill/>
                          </a:ln>
                          <a:solidFill>
                            <a:schemeClr val="tx1"/>
                          </a:solidFill>
                          <a:effectLst/>
                          <a:latin typeface="Times New Roman" panose="02020603050405020304" pitchFamily="18" charset="0"/>
                          <a:ea typeface="ヒラギノ角ゴ Pro W3"/>
                          <a:cs typeface="Times New Roman" panose="02020603050405020304" pitchFamily="18" charset="0"/>
                        </a:rPr>
                        <a:t>SBP</a:t>
                      </a:r>
                    </a:p>
                  </a:txBody>
                  <a:tcPr marL="68552" marR="68552" marT="34301" marB="3430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B0F0"/>
                    </a:solidFill>
                  </a:tcPr>
                </a:tc>
                <a:tc>
                  <a:txBody>
                    <a:bodyPr/>
                    <a:lstStyle>
                      <a:lvl1pPr>
                        <a:spcBef>
                          <a:spcPct val="20000"/>
                        </a:spcBef>
                        <a:defRPr sz="3300">
                          <a:solidFill>
                            <a:schemeClr val="tx1"/>
                          </a:solidFill>
                          <a:latin typeface="Arial" panose="020B0604020202020204" pitchFamily="34" charset="0"/>
                        </a:defRPr>
                      </a:lvl1pPr>
                      <a:lvl2pPr marL="457200">
                        <a:spcBef>
                          <a:spcPct val="20000"/>
                        </a:spcBef>
                        <a:defRPr sz="2800">
                          <a:solidFill>
                            <a:schemeClr val="tx1"/>
                          </a:solidFill>
                          <a:latin typeface="Arial" panose="020B0604020202020204" pitchFamily="34" charset="0"/>
                        </a:defRPr>
                      </a:lvl2pPr>
                      <a:lvl3pPr marL="914400">
                        <a:spcBef>
                          <a:spcPct val="20000"/>
                        </a:spcBef>
                        <a:defRPr sz="2300">
                          <a:solidFill>
                            <a:schemeClr val="tx1"/>
                          </a:solidFill>
                          <a:latin typeface="Arial" panose="020B0604020202020204" pitchFamily="34" charset="0"/>
                        </a:defRPr>
                      </a:lvl3pPr>
                      <a:lvl4pPr marL="1371600">
                        <a:spcBef>
                          <a:spcPct val="20000"/>
                        </a:spcBef>
                        <a:defRPr sz="2100">
                          <a:solidFill>
                            <a:schemeClr val="tx1"/>
                          </a:solidFill>
                          <a:latin typeface="Arial" panose="020B0604020202020204" pitchFamily="34" charset="0"/>
                        </a:defRPr>
                      </a:lvl4pPr>
                      <a:lvl5pPr marL="1828800">
                        <a:spcBef>
                          <a:spcPct val="20000"/>
                        </a:spcBef>
                        <a:defRPr sz="2100">
                          <a:solidFill>
                            <a:schemeClr val="tx1"/>
                          </a:solidFill>
                          <a:latin typeface="Arial" panose="020B0604020202020204" pitchFamily="34" charset="0"/>
                        </a:defRPr>
                      </a:lvl5pPr>
                      <a:lvl6pPr indent="1588" eaLnBrk="0" fontAlgn="base" hangingPunct="0">
                        <a:spcBef>
                          <a:spcPct val="20000"/>
                        </a:spcBef>
                        <a:spcAft>
                          <a:spcPct val="0"/>
                        </a:spcAft>
                        <a:defRPr sz="2100">
                          <a:solidFill>
                            <a:schemeClr val="tx1"/>
                          </a:solidFill>
                          <a:latin typeface="Arial" panose="020B0604020202020204" pitchFamily="34" charset="0"/>
                        </a:defRPr>
                      </a:lvl6pPr>
                      <a:lvl7pPr indent="1588" eaLnBrk="0" fontAlgn="base" hangingPunct="0">
                        <a:spcBef>
                          <a:spcPct val="20000"/>
                        </a:spcBef>
                        <a:spcAft>
                          <a:spcPct val="0"/>
                        </a:spcAft>
                        <a:defRPr sz="2100">
                          <a:solidFill>
                            <a:schemeClr val="tx1"/>
                          </a:solidFill>
                          <a:latin typeface="Arial" panose="020B0604020202020204" pitchFamily="34" charset="0"/>
                        </a:defRPr>
                      </a:lvl7pPr>
                      <a:lvl8pPr indent="1588" eaLnBrk="0" fontAlgn="base" hangingPunct="0">
                        <a:spcBef>
                          <a:spcPct val="20000"/>
                        </a:spcBef>
                        <a:spcAft>
                          <a:spcPct val="0"/>
                        </a:spcAft>
                        <a:defRPr sz="2100">
                          <a:solidFill>
                            <a:schemeClr val="tx1"/>
                          </a:solidFill>
                          <a:latin typeface="Arial" panose="020B0604020202020204" pitchFamily="34" charset="0"/>
                        </a:defRPr>
                      </a:lvl8pPr>
                      <a:lvl9pPr indent="1588" eaLnBrk="0" fontAlgn="base" hangingPunct="0">
                        <a:spcBef>
                          <a:spcPct val="20000"/>
                        </a:spcBef>
                        <a:spcAft>
                          <a:spcPct val="0"/>
                        </a:spcAft>
                        <a:defRPr sz="21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800" b="1" i="1" u="none" strike="noStrike" cap="none" normalizeH="0" baseline="0" dirty="0">
                        <a:ln>
                          <a:noFill/>
                        </a:ln>
                        <a:solidFill>
                          <a:srgbClr val="FFFFFF"/>
                        </a:solidFill>
                        <a:effectLst/>
                        <a:latin typeface="Times New Roman" panose="02020603050405020304" pitchFamily="18" charset="0"/>
                        <a:ea typeface="ヒラギノ角ゴ Pro W3"/>
                        <a:cs typeface="Times New Roman" panose="02020603050405020304" pitchFamily="18" charset="0"/>
                      </a:endParaRPr>
                    </a:p>
                  </a:txBody>
                  <a:tcPr marL="68552" marR="68552" marT="34301" marB="3430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B0F0"/>
                    </a:solidFill>
                  </a:tcPr>
                </a:tc>
                <a:tc>
                  <a:txBody>
                    <a:bodyPr/>
                    <a:lstStyle>
                      <a:lvl1pPr>
                        <a:spcBef>
                          <a:spcPct val="20000"/>
                        </a:spcBef>
                        <a:defRPr sz="3300">
                          <a:solidFill>
                            <a:schemeClr val="tx1"/>
                          </a:solidFill>
                          <a:latin typeface="Arial" panose="020B0604020202020204" pitchFamily="34" charset="0"/>
                        </a:defRPr>
                      </a:lvl1pPr>
                      <a:lvl2pPr marL="457200">
                        <a:spcBef>
                          <a:spcPct val="20000"/>
                        </a:spcBef>
                        <a:defRPr sz="2800">
                          <a:solidFill>
                            <a:schemeClr val="tx1"/>
                          </a:solidFill>
                          <a:latin typeface="Arial" panose="020B0604020202020204" pitchFamily="34" charset="0"/>
                        </a:defRPr>
                      </a:lvl2pPr>
                      <a:lvl3pPr marL="914400">
                        <a:spcBef>
                          <a:spcPct val="20000"/>
                        </a:spcBef>
                        <a:defRPr sz="2300">
                          <a:solidFill>
                            <a:schemeClr val="tx1"/>
                          </a:solidFill>
                          <a:latin typeface="Arial" panose="020B0604020202020204" pitchFamily="34" charset="0"/>
                        </a:defRPr>
                      </a:lvl3pPr>
                      <a:lvl4pPr marL="1371600">
                        <a:spcBef>
                          <a:spcPct val="20000"/>
                        </a:spcBef>
                        <a:defRPr sz="2100">
                          <a:solidFill>
                            <a:schemeClr val="tx1"/>
                          </a:solidFill>
                          <a:latin typeface="Arial" panose="020B0604020202020204" pitchFamily="34" charset="0"/>
                        </a:defRPr>
                      </a:lvl4pPr>
                      <a:lvl5pPr marL="1828800">
                        <a:spcBef>
                          <a:spcPct val="20000"/>
                        </a:spcBef>
                        <a:defRPr sz="2100">
                          <a:solidFill>
                            <a:schemeClr val="tx1"/>
                          </a:solidFill>
                          <a:latin typeface="Arial" panose="020B0604020202020204" pitchFamily="34" charset="0"/>
                        </a:defRPr>
                      </a:lvl5pPr>
                      <a:lvl6pPr indent="1588" eaLnBrk="0" fontAlgn="base" hangingPunct="0">
                        <a:spcBef>
                          <a:spcPct val="20000"/>
                        </a:spcBef>
                        <a:spcAft>
                          <a:spcPct val="0"/>
                        </a:spcAft>
                        <a:defRPr sz="2100">
                          <a:solidFill>
                            <a:schemeClr val="tx1"/>
                          </a:solidFill>
                          <a:latin typeface="Arial" panose="020B0604020202020204" pitchFamily="34" charset="0"/>
                        </a:defRPr>
                      </a:lvl6pPr>
                      <a:lvl7pPr indent="1588" eaLnBrk="0" fontAlgn="base" hangingPunct="0">
                        <a:spcBef>
                          <a:spcPct val="20000"/>
                        </a:spcBef>
                        <a:spcAft>
                          <a:spcPct val="0"/>
                        </a:spcAft>
                        <a:defRPr sz="2100">
                          <a:solidFill>
                            <a:schemeClr val="tx1"/>
                          </a:solidFill>
                          <a:latin typeface="Arial" panose="020B0604020202020204" pitchFamily="34" charset="0"/>
                        </a:defRPr>
                      </a:lvl7pPr>
                      <a:lvl8pPr indent="1588" eaLnBrk="0" fontAlgn="base" hangingPunct="0">
                        <a:spcBef>
                          <a:spcPct val="20000"/>
                        </a:spcBef>
                        <a:spcAft>
                          <a:spcPct val="0"/>
                        </a:spcAft>
                        <a:defRPr sz="2100">
                          <a:solidFill>
                            <a:schemeClr val="tx1"/>
                          </a:solidFill>
                          <a:latin typeface="Arial" panose="020B0604020202020204" pitchFamily="34" charset="0"/>
                        </a:defRPr>
                      </a:lvl8pPr>
                      <a:lvl9pPr indent="1588" eaLnBrk="0" fontAlgn="base" hangingPunct="0">
                        <a:spcBef>
                          <a:spcPct val="20000"/>
                        </a:spcBef>
                        <a:spcAft>
                          <a:spcPct val="0"/>
                        </a:spcAft>
                        <a:defRPr sz="21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1" u="none" strike="noStrike" cap="none" normalizeH="0" baseline="0" dirty="0">
                          <a:ln>
                            <a:noFill/>
                          </a:ln>
                          <a:solidFill>
                            <a:schemeClr val="tx1"/>
                          </a:solidFill>
                          <a:effectLst/>
                          <a:latin typeface="Times New Roman" panose="02020603050405020304" pitchFamily="18" charset="0"/>
                          <a:ea typeface="ヒラギノ角ゴ Pro W3"/>
                          <a:cs typeface="Times New Roman" panose="02020603050405020304" pitchFamily="18" charset="0"/>
                        </a:rPr>
                        <a:t>DBP</a:t>
                      </a:r>
                    </a:p>
                  </a:txBody>
                  <a:tcPr marL="68552" marR="68552" marT="34301" marB="3430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B0F0"/>
                    </a:solidFill>
                  </a:tcPr>
                </a:tc>
                <a:extLst>
                  <a:ext uri="{0D108BD9-81ED-4DB2-BD59-A6C34878D82A}">
                    <a16:rowId xmlns:a16="http://schemas.microsoft.com/office/drawing/2014/main" val="10000"/>
                  </a:ext>
                </a:extLst>
              </a:tr>
              <a:tr h="652917">
                <a:tc>
                  <a:txBody>
                    <a:bodyPr/>
                    <a:lstStyle>
                      <a:lvl1pPr>
                        <a:spcBef>
                          <a:spcPct val="20000"/>
                        </a:spcBef>
                        <a:defRPr sz="3300">
                          <a:solidFill>
                            <a:schemeClr val="tx1"/>
                          </a:solidFill>
                          <a:latin typeface="Arial" panose="020B0604020202020204" pitchFamily="34" charset="0"/>
                        </a:defRPr>
                      </a:lvl1pPr>
                      <a:lvl2pPr marL="457200">
                        <a:spcBef>
                          <a:spcPct val="20000"/>
                        </a:spcBef>
                        <a:defRPr sz="2800">
                          <a:solidFill>
                            <a:schemeClr val="tx1"/>
                          </a:solidFill>
                          <a:latin typeface="Arial" panose="020B0604020202020204" pitchFamily="34" charset="0"/>
                        </a:defRPr>
                      </a:lvl2pPr>
                      <a:lvl3pPr marL="914400">
                        <a:spcBef>
                          <a:spcPct val="20000"/>
                        </a:spcBef>
                        <a:defRPr sz="2300">
                          <a:solidFill>
                            <a:schemeClr val="tx1"/>
                          </a:solidFill>
                          <a:latin typeface="Arial" panose="020B0604020202020204" pitchFamily="34" charset="0"/>
                        </a:defRPr>
                      </a:lvl3pPr>
                      <a:lvl4pPr marL="1371600">
                        <a:spcBef>
                          <a:spcPct val="20000"/>
                        </a:spcBef>
                        <a:defRPr sz="2100">
                          <a:solidFill>
                            <a:schemeClr val="tx1"/>
                          </a:solidFill>
                          <a:latin typeface="Arial" panose="020B0604020202020204" pitchFamily="34" charset="0"/>
                        </a:defRPr>
                      </a:lvl4pPr>
                      <a:lvl5pPr marL="1828800">
                        <a:spcBef>
                          <a:spcPct val="20000"/>
                        </a:spcBef>
                        <a:defRPr sz="2100">
                          <a:solidFill>
                            <a:schemeClr val="tx1"/>
                          </a:solidFill>
                          <a:latin typeface="Arial" panose="020B0604020202020204" pitchFamily="34" charset="0"/>
                        </a:defRPr>
                      </a:lvl5pPr>
                      <a:lvl6pPr indent="1588" eaLnBrk="0" fontAlgn="base" hangingPunct="0">
                        <a:spcBef>
                          <a:spcPct val="20000"/>
                        </a:spcBef>
                        <a:spcAft>
                          <a:spcPct val="0"/>
                        </a:spcAft>
                        <a:defRPr sz="2100">
                          <a:solidFill>
                            <a:schemeClr val="tx1"/>
                          </a:solidFill>
                          <a:latin typeface="Arial" panose="020B0604020202020204" pitchFamily="34" charset="0"/>
                        </a:defRPr>
                      </a:lvl6pPr>
                      <a:lvl7pPr indent="1588" eaLnBrk="0" fontAlgn="base" hangingPunct="0">
                        <a:spcBef>
                          <a:spcPct val="20000"/>
                        </a:spcBef>
                        <a:spcAft>
                          <a:spcPct val="0"/>
                        </a:spcAft>
                        <a:defRPr sz="2100">
                          <a:solidFill>
                            <a:schemeClr val="tx1"/>
                          </a:solidFill>
                          <a:latin typeface="Arial" panose="020B0604020202020204" pitchFamily="34" charset="0"/>
                        </a:defRPr>
                      </a:lvl7pPr>
                      <a:lvl8pPr indent="1588" eaLnBrk="0" fontAlgn="base" hangingPunct="0">
                        <a:spcBef>
                          <a:spcPct val="20000"/>
                        </a:spcBef>
                        <a:spcAft>
                          <a:spcPct val="0"/>
                        </a:spcAft>
                        <a:defRPr sz="2100">
                          <a:solidFill>
                            <a:schemeClr val="tx1"/>
                          </a:solidFill>
                          <a:latin typeface="Arial" panose="020B0604020202020204" pitchFamily="34" charset="0"/>
                        </a:defRPr>
                      </a:lvl8pPr>
                      <a:lvl9pPr indent="1588" eaLnBrk="0" fontAlgn="base" hangingPunct="0">
                        <a:spcBef>
                          <a:spcPct val="20000"/>
                        </a:spcBef>
                        <a:spcAft>
                          <a:spcPct val="0"/>
                        </a:spcAft>
                        <a:defRPr sz="21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1" u="none" strike="noStrike" cap="none" normalizeH="0" baseline="0" dirty="0">
                          <a:ln>
                            <a:noFill/>
                          </a:ln>
                          <a:solidFill>
                            <a:schemeClr val="tx1"/>
                          </a:solidFill>
                          <a:effectLst/>
                          <a:latin typeface="Times New Roman" panose="02020603050405020304" pitchFamily="18" charset="0"/>
                          <a:ea typeface="ヒラギノ角ゴ Pro W3"/>
                          <a:cs typeface="Times New Roman" panose="02020603050405020304" pitchFamily="18" charset="0"/>
                        </a:rPr>
                        <a:t>&lt;120</a:t>
                      </a:r>
                    </a:p>
                  </a:txBody>
                  <a:tcPr marL="51414" marR="514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spcBef>
                          <a:spcPct val="20000"/>
                        </a:spcBef>
                        <a:defRPr sz="3300">
                          <a:solidFill>
                            <a:schemeClr val="tx1"/>
                          </a:solidFill>
                          <a:latin typeface="Arial" panose="020B0604020202020204" pitchFamily="34" charset="0"/>
                        </a:defRPr>
                      </a:lvl1pPr>
                      <a:lvl2pPr marL="457200">
                        <a:spcBef>
                          <a:spcPct val="20000"/>
                        </a:spcBef>
                        <a:defRPr sz="2800">
                          <a:solidFill>
                            <a:schemeClr val="tx1"/>
                          </a:solidFill>
                          <a:latin typeface="Arial" panose="020B0604020202020204" pitchFamily="34" charset="0"/>
                        </a:defRPr>
                      </a:lvl2pPr>
                      <a:lvl3pPr marL="914400">
                        <a:spcBef>
                          <a:spcPct val="20000"/>
                        </a:spcBef>
                        <a:defRPr sz="2300">
                          <a:solidFill>
                            <a:schemeClr val="tx1"/>
                          </a:solidFill>
                          <a:latin typeface="Arial" panose="020B0604020202020204" pitchFamily="34" charset="0"/>
                        </a:defRPr>
                      </a:lvl3pPr>
                      <a:lvl4pPr marL="1371600">
                        <a:spcBef>
                          <a:spcPct val="20000"/>
                        </a:spcBef>
                        <a:defRPr sz="2100">
                          <a:solidFill>
                            <a:schemeClr val="tx1"/>
                          </a:solidFill>
                          <a:latin typeface="Arial" panose="020B0604020202020204" pitchFamily="34" charset="0"/>
                        </a:defRPr>
                      </a:lvl4pPr>
                      <a:lvl5pPr marL="1828800">
                        <a:spcBef>
                          <a:spcPct val="20000"/>
                        </a:spcBef>
                        <a:defRPr sz="2100">
                          <a:solidFill>
                            <a:schemeClr val="tx1"/>
                          </a:solidFill>
                          <a:latin typeface="Arial" panose="020B0604020202020204" pitchFamily="34" charset="0"/>
                        </a:defRPr>
                      </a:lvl5pPr>
                      <a:lvl6pPr indent="1588" eaLnBrk="0" fontAlgn="base" hangingPunct="0">
                        <a:spcBef>
                          <a:spcPct val="20000"/>
                        </a:spcBef>
                        <a:spcAft>
                          <a:spcPct val="0"/>
                        </a:spcAft>
                        <a:defRPr sz="2100">
                          <a:solidFill>
                            <a:schemeClr val="tx1"/>
                          </a:solidFill>
                          <a:latin typeface="Arial" panose="020B0604020202020204" pitchFamily="34" charset="0"/>
                        </a:defRPr>
                      </a:lvl6pPr>
                      <a:lvl7pPr indent="1588" eaLnBrk="0" fontAlgn="base" hangingPunct="0">
                        <a:spcBef>
                          <a:spcPct val="20000"/>
                        </a:spcBef>
                        <a:spcAft>
                          <a:spcPct val="0"/>
                        </a:spcAft>
                        <a:defRPr sz="2100">
                          <a:solidFill>
                            <a:schemeClr val="tx1"/>
                          </a:solidFill>
                          <a:latin typeface="Arial" panose="020B0604020202020204" pitchFamily="34" charset="0"/>
                        </a:defRPr>
                      </a:lvl7pPr>
                      <a:lvl8pPr indent="1588" eaLnBrk="0" fontAlgn="base" hangingPunct="0">
                        <a:spcBef>
                          <a:spcPct val="20000"/>
                        </a:spcBef>
                        <a:spcAft>
                          <a:spcPct val="0"/>
                        </a:spcAft>
                        <a:defRPr sz="2100">
                          <a:solidFill>
                            <a:schemeClr val="tx1"/>
                          </a:solidFill>
                          <a:latin typeface="Arial" panose="020B0604020202020204" pitchFamily="34" charset="0"/>
                        </a:defRPr>
                      </a:lvl8pPr>
                      <a:lvl9pPr indent="1588" eaLnBrk="0" fontAlgn="base" hangingPunct="0">
                        <a:spcBef>
                          <a:spcPct val="20000"/>
                        </a:spcBef>
                        <a:spcAft>
                          <a:spcPct val="0"/>
                        </a:spcAft>
                        <a:defRPr sz="21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1" u="none" strike="noStrike" cap="none" normalizeH="0" baseline="0" dirty="0">
                          <a:ln>
                            <a:noFill/>
                          </a:ln>
                          <a:solidFill>
                            <a:schemeClr val="tx1"/>
                          </a:solidFill>
                          <a:effectLst/>
                          <a:latin typeface="Times New Roman" panose="02020603050405020304" pitchFamily="18" charset="0"/>
                          <a:ea typeface="ヒラギノ角ゴ Pro W3"/>
                          <a:cs typeface="Times New Roman" panose="02020603050405020304" pitchFamily="18" charset="0"/>
                        </a:rPr>
                        <a:t>and </a:t>
                      </a:r>
                    </a:p>
                  </a:txBody>
                  <a:tcPr marL="51414" marR="514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spcBef>
                          <a:spcPct val="20000"/>
                        </a:spcBef>
                        <a:defRPr sz="3300">
                          <a:solidFill>
                            <a:schemeClr val="tx1"/>
                          </a:solidFill>
                          <a:latin typeface="Arial" panose="020B0604020202020204" pitchFamily="34" charset="0"/>
                        </a:defRPr>
                      </a:lvl1pPr>
                      <a:lvl2pPr marL="457200">
                        <a:spcBef>
                          <a:spcPct val="20000"/>
                        </a:spcBef>
                        <a:defRPr sz="2800">
                          <a:solidFill>
                            <a:schemeClr val="tx1"/>
                          </a:solidFill>
                          <a:latin typeface="Arial" panose="020B0604020202020204" pitchFamily="34" charset="0"/>
                        </a:defRPr>
                      </a:lvl2pPr>
                      <a:lvl3pPr marL="914400">
                        <a:spcBef>
                          <a:spcPct val="20000"/>
                        </a:spcBef>
                        <a:defRPr sz="2300">
                          <a:solidFill>
                            <a:schemeClr val="tx1"/>
                          </a:solidFill>
                          <a:latin typeface="Arial" panose="020B0604020202020204" pitchFamily="34" charset="0"/>
                        </a:defRPr>
                      </a:lvl3pPr>
                      <a:lvl4pPr marL="1371600">
                        <a:spcBef>
                          <a:spcPct val="20000"/>
                        </a:spcBef>
                        <a:defRPr sz="2100">
                          <a:solidFill>
                            <a:schemeClr val="tx1"/>
                          </a:solidFill>
                          <a:latin typeface="Arial" panose="020B0604020202020204" pitchFamily="34" charset="0"/>
                        </a:defRPr>
                      </a:lvl4pPr>
                      <a:lvl5pPr marL="1828800">
                        <a:spcBef>
                          <a:spcPct val="20000"/>
                        </a:spcBef>
                        <a:defRPr sz="2100">
                          <a:solidFill>
                            <a:schemeClr val="tx1"/>
                          </a:solidFill>
                          <a:latin typeface="Arial" panose="020B0604020202020204" pitchFamily="34" charset="0"/>
                        </a:defRPr>
                      </a:lvl5pPr>
                      <a:lvl6pPr indent="1588" eaLnBrk="0" fontAlgn="base" hangingPunct="0">
                        <a:spcBef>
                          <a:spcPct val="20000"/>
                        </a:spcBef>
                        <a:spcAft>
                          <a:spcPct val="0"/>
                        </a:spcAft>
                        <a:defRPr sz="2100">
                          <a:solidFill>
                            <a:schemeClr val="tx1"/>
                          </a:solidFill>
                          <a:latin typeface="Arial" panose="020B0604020202020204" pitchFamily="34" charset="0"/>
                        </a:defRPr>
                      </a:lvl6pPr>
                      <a:lvl7pPr indent="1588" eaLnBrk="0" fontAlgn="base" hangingPunct="0">
                        <a:spcBef>
                          <a:spcPct val="20000"/>
                        </a:spcBef>
                        <a:spcAft>
                          <a:spcPct val="0"/>
                        </a:spcAft>
                        <a:defRPr sz="2100">
                          <a:solidFill>
                            <a:schemeClr val="tx1"/>
                          </a:solidFill>
                          <a:latin typeface="Arial" panose="020B0604020202020204" pitchFamily="34" charset="0"/>
                        </a:defRPr>
                      </a:lvl7pPr>
                      <a:lvl8pPr indent="1588" eaLnBrk="0" fontAlgn="base" hangingPunct="0">
                        <a:spcBef>
                          <a:spcPct val="20000"/>
                        </a:spcBef>
                        <a:spcAft>
                          <a:spcPct val="0"/>
                        </a:spcAft>
                        <a:defRPr sz="2100">
                          <a:solidFill>
                            <a:schemeClr val="tx1"/>
                          </a:solidFill>
                          <a:latin typeface="Arial" panose="020B0604020202020204" pitchFamily="34" charset="0"/>
                        </a:defRPr>
                      </a:lvl8pPr>
                      <a:lvl9pPr indent="1588" eaLnBrk="0" fontAlgn="base" hangingPunct="0">
                        <a:spcBef>
                          <a:spcPct val="20000"/>
                        </a:spcBef>
                        <a:spcAft>
                          <a:spcPct val="0"/>
                        </a:spcAft>
                        <a:defRPr sz="21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1" u="none" strike="noStrike" cap="none" normalizeH="0" baseline="0" dirty="0">
                          <a:ln>
                            <a:noFill/>
                          </a:ln>
                          <a:solidFill>
                            <a:schemeClr val="tx1"/>
                          </a:solidFill>
                          <a:effectLst/>
                          <a:latin typeface="Times New Roman" panose="02020603050405020304" pitchFamily="18" charset="0"/>
                          <a:ea typeface="ヒラギノ角ゴ Pro W3"/>
                          <a:cs typeface="Times New Roman" panose="02020603050405020304" pitchFamily="18" charset="0"/>
                        </a:rPr>
                        <a:t>&lt;80</a:t>
                      </a:r>
                    </a:p>
                  </a:txBody>
                  <a:tcPr marL="51414" marR="514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783683">
                <a:tc>
                  <a:txBody>
                    <a:bodyPr/>
                    <a:lstStyle>
                      <a:lvl1pPr>
                        <a:spcBef>
                          <a:spcPct val="20000"/>
                        </a:spcBef>
                        <a:defRPr sz="3300">
                          <a:solidFill>
                            <a:schemeClr val="tx1"/>
                          </a:solidFill>
                          <a:latin typeface="Arial" panose="020B0604020202020204" pitchFamily="34" charset="0"/>
                        </a:defRPr>
                      </a:lvl1pPr>
                      <a:lvl2pPr marL="457200">
                        <a:spcBef>
                          <a:spcPct val="20000"/>
                        </a:spcBef>
                        <a:defRPr sz="2800">
                          <a:solidFill>
                            <a:schemeClr val="tx1"/>
                          </a:solidFill>
                          <a:latin typeface="Arial" panose="020B0604020202020204" pitchFamily="34" charset="0"/>
                        </a:defRPr>
                      </a:lvl2pPr>
                      <a:lvl3pPr marL="914400">
                        <a:spcBef>
                          <a:spcPct val="20000"/>
                        </a:spcBef>
                        <a:defRPr sz="2300">
                          <a:solidFill>
                            <a:schemeClr val="tx1"/>
                          </a:solidFill>
                          <a:latin typeface="Arial" panose="020B0604020202020204" pitchFamily="34" charset="0"/>
                        </a:defRPr>
                      </a:lvl3pPr>
                      <a:lvl4pPr marL="1371600">
                        <a:spcBef>
                          <a:spcPct val="20000"/>
                        </a:spcBef>
                        <a:defRPr sz="2100">
                          <a:solidFill>
                            <a:schemeClr val="tx1"/>
                          </a:solidFill>
                          <a:latin typeface="Arial" panose="020B0604020202020204" pitchFamily="34" charset="0"/>
                        </a:defRPr>
                      </a:lvl4pPr>
                      <a:lvl5pPr marL="1828800">
                        <a:spcBef>
                          <a:spcPct val="20000"/>
                        </a:spcBef>
                        <a:defRPr sz="2100">
                          <a:solidFill>
                            <a:schemeClr val="tx1"/>
                          </a:solidFill>
                          <a:latin typeface="Arial" panose="020B0604020202020204" pitchFamily="34" charset="0"/>
                        </a:defRPr>
                      </a:lvl5pPr>
                      <a:lvl6pPr indent="1588" eaLnBrk="0" fontAlgn="base" hangingPunct="0">
                        <a:spcBef>
                          <a:spcPct val="20000"/>
                        </a:spcBef>
                        <a:spcAft>
                          <a:spcPct val="0"/>
                        </a:spcAft>
                        <a:defRPr sz="2100">
                          <a:solidFill>
                            <a:schemeClr val="tx1"/>
                          </a:solidFill>
                          <a:latin typeface="Arial" panose="020B0604020202020204" pitchFamily="34" charset="0"/>
                        </a:defRPr>
                      </a:lvl6pPr>
                      <a:lvl7pPr indent="1588" eaLnBrk="0" fontAlgn="base" hangingPunct="0">
                        <a:spcBef>
                          <a:spcPct val="20000"/>
                        </a:spcBef>
                        <a:spcAft>
                          <a:spcPct val="0"/>
                        </a:spcAft>
                        <a:defRPr sz="2100">
                          <a:solidFill>
                            <a:schemeClr val="tx1"/>
                          </a:solidFill>
                          <a:latin typeface="Arial" panose="020B0604020202020204" pitchFamily="34" charset="0"/>
                        </a:defRPr>
                      </a:lvl7pPr>
                      <a:lvl8pPr indent="1588" eaLnBrk="0" fontAlgn="base" hangingPunct="0">
                        <a:spcBef>
                          <a:spcPct val="20000"/>
                        </a:spcBef>
                        <a:spcAft>
                          <a:spcPct val="0"/>
                        </a:spcAft>
                        <a:defRPr sz="2100">
                          <a:solidFill>
                            <a:schemeClr val="tx1"/>
                          </a:solidFill>
                          <a:latin typeface="Arial" panose="020B0604020202020204" pitchFamily="34" charset="0"/>
                        </a:defRPr>
                      </a:lvl8pPr>
                      <a:lvl9pPr indent="1588" eaLnBrk="0" fontAlgn="base" hangingPunct="0">
                        <a:spcBef>
                          <a:spcPct val="20000"/>
                        </a:spcBef>
                        <a:spcAft>
                          <a:spcPct val="0"/>
                        </a:spcAft>
                        <a:defRPr sz="21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1" u="none" strike="noStrike" cap="none" normalizeH="0" baseline="0" dirty="0">
                          <a:ln>
                            <a:noFill/>
                          </a:ln>
                          <a:solidFill>
                            <a:schemeClr val="tx1"/>
                          </a:solidFill>
                          <a:effectLst/>
                          <a:latin typeface="Times New Roman" panose="02020603050405020304" pitchFamily="18" charset="0"/>
                          <a:ea typeface="ヒラギノ角ゴ Pro W3"/>
                          <a:cs typeface="Times New Roman" panose="02020603050405020304" pitchFamily="18" charset="0"/>
                        </a:rPr>
                        <a:t>120–129</a:t>
                      </a:r>
                    </a:p>
                  </a:txBody>
                  <a:tcPr marL="51414" marR="514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lvl1pPr>
                        <a:spcBef>
                          <a:spcPct val="20000"/>
                        </a:spcBef>
                        <a:defRPr sz="3300">
                          <a:solidFill>
                            <a:schemeClr val="tx1"/>
                          </a:solidFill>
                          <a:latin typeface="Arial" panose="020B0604020202020204" pitchFamily="34" charset="0"/>
                        </a:defRPr>
                      </a:lvl1pPr>
                      <a:lvl2pPr marL="457200">
                        <a:spcBef>
                          <a:spcPct val="20000"/>
                        </a:spcBef>
                        <a:defRPr sz="2800">
                          <a:solidFill>
                            <a:schemeClr val="tx1"/>
                          </a:solidFill>
                          <a:latin typeface="Arial" panose="020B0604020202020204" pitchFamily="34" charset="0"/>
                        </a:defRPr>
                      </a:lvl2pPr>
                      <a:lvl3pPr marL="914400">
                        <a:spcBef>
                          <a:spcPct val="20000"/>
                        </a:spcBef>
                        <a:defRPr sz="2300">
                          <a:solidFill>
                            <a:schemeClr val="tx1"/>
                          </a:solidFill>
                          <a:latin typeface="Arial" panose="020B0604020202020204" pitchFamily="34" charset="0"/>
                        </a:defRPr>
                      </a:lvl3pPr>
                      <a:lvl4pPr marL="1371600">
                        <a:spcBef>
                          <a:spcPct val="20000"/>
                        </a:spcBef>
                        <a:defRPr sz="2100">
                          <a:solidFill>
                            <a:schemeClr val="tx1"/>
                          </a:solidFill>
                          <a:latin typeface="Arial" panose="020B0604020202020204" pitchFamily="34" charset="0"/>
                        </a:defRPr>
                      </a:lvl4pPr>
                      <a:lvl5pPr marL="1828800">
                        <a:spcBef>
                          <a:spcPct val="20000"/>
                        </a:spcBef>
                        <a:defRPr sz="2100">
                          <a:solidFill>
                            <a:schemeClr val="tx1"/>
                          </a:solidFill>
                          <a:latin typeface="Arial" panose="020B0604020202020204" pitchFamily="34" charset="0"/>
                        </a:defRPr>
                      </a:lvl5pPr>
                      <a:lvl6pPr indent="1588" eaLnBrk="0" fontAlgn="base" hangingPunct="0">
                        <a:spcBef>
                          <a:spcPct val="20000"/>
                        </a:spcBef>
                        <a:spcAft>
                          <a:spcPct val="0"/>
                        </a:spcAft>
                        <a:defRPr sz="2100">
                          <a:solidFill>
                            <a:schemeClr val="tx1"/>
                          </a:solidFill>
                          <a:latin typeface="Arial" panose="020B0604020202020204" pitchFamily="34" charset="0"/>
                        </a:defRPr>
                      </a:lvl6pPr>
                      <a:lvl7pPr indent="1588" eaLnBrk="0" fontAlgn="base" hangingPunct="0">
                        <a:spcBef>
                          <a:spcPct val="20000"/>
                        </a:spcBef>
                        <a:spcAft>
                          <a:spcPct val="0"/>
                        </a:spcAft>
                        <a:defRPr sz="2100">
                          <a:solidFill>
                            <a:schemeClr val="tx1"/>
                          </a:solidFill>
                          <a:latin typeface="Arial" panose="020B0604020202020204" pitchFamily="34" charset="0"/>
                        </a:defRPr>
                      </a:lvl7pPr>
                      <a:lvl8pPr indent="1588" eaLnBrk="0" fontAlgn="base" hangingPunct="0">
                        <a:spcBef>
                          <a:spcPct val="20000"/>
                        </a:spcBef>
                        <a:spcAft>
                          <a:spcPct val="0"/>
                        </a:spcAft>
                        <a:defRPr sz="2100">
                          <a:solidFill>
                            <a:schemeClr val="tx1"/>
                          </a:solidFill>
                          <a:latin typeface="Arial" panose="020B0604020202020204" pitchFamily="34" charset="0"/>
                        </a:defRPr>
                      </a:lvl8pPr>
                      <a:lvl9pPr indent="1588" eaLnBrk="0" fontAlgn="base" hangingPunct="0">
                        <a:spcBef>
                          <a:spcPct val="20000"/>
                        </a:spcBef>
                        <a:spcAft>
                          <a:spcPct val="0"/>
                        </a:spcAft>
                        <a:defRPr sz="21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1" u="none" strike="noStrike" cap="none" normalizeH="0" baseline="0" dirty="0">
                          <a:ln>
                            <a:noFill/>
                          </a:ln>
                          <a:solidFill>
                            <a:schemeClr val="tx1"/>
                          </a:solidFill>
                          <a:effectLst/>
                          <a:latin typeface="Times New Roman" panose="02020603050405020304" pitchFamily="18" charset="0"/>
                          <a:ea typeface="ヒラギノ角ゴ Pro W3"/>
                          <a:cs typeface="Times New Roman" panose="02020603050405020304" pitchFamily="18" charset="0"/>
                        </a:rPr>
                        <a:t>and</a:t>
                      </a:r>
                    </a:p>
                  </a:txBody>
                  <a:tcPr marL="51414" marR="514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lvl1pPr>
                        <a:spcBef>
                          <a:spcPct val="20000"/>
                        </a:spcBef>
                        <a:defRPr sz="3300">
                          <a:solidFill>
                            <a:schemeClr val="tx1"/>
                          </a:solidFill>
                          <a:latin typeface="Arial" panose="020B0604020202020204" pitchFamily="34" charset="0"/>
                        </a:defRPr>
                      </a:lvl1pPr>
                      <a:lvl2pPr marL="457200">
                        <a:spcBef>
                          <a:spcPct val="20000"/>
                        </a:spcBef>
                        <a:defRPr sz="2800">
                          <a:solidFill>
                            <a:schemeClr val="tx1"/>
                          </a:solidFill>
                          <a:latin typeface="Arial" panose="020B0604020202020204" pitchFamily="34" charset="0"/>
                        </a:defRPr>
                      </a:lvl2pPr>
                      <a:lvl3pPr marL="914400">
                        <a:spcBef>
                          <a:spcPct val="20000"/>
                        </a:spcBef>
                        <a:defRPr sz="2300">
                          <a:solidFill>
                            <a:schemeClr val="tx1"/>
                          </a:solidFill>
                          <a:latin typeface="Arial" panose="020B0604020202020204" pitchFamily="34" charset="0"/>
                        </a:defRPr>
                      </a:lvl3pPr>
                      <a:lvl4pPr marL="1371600">
                        <a:spcBef>
                          <a:spcPct val="20000"/>
                        </a:spcBef>
                        <a:defRPr sz="2100">
                          <a:solidFill>
                            <a:schemeClr val="tx1"/>
                          </a:solidFill>
                          <a:latin typeface="Arial" panose="020B0604020202020204" pitchFamily="34" charset="0"/>
                        </a:defRPr>
                      </a:lvl4pPr>
                      <a:lvl5pPr marL="1828800">
                        <a:spcBef>
                          <a:spcPct val="20000"/>
                        </a:spcBef>
                        <a:defRPr sz="2100">
                          <a:solidFill>
                            <a:schemeClr val="tx1"/>
                          </a:solidFill>
                          <a:latin typeface="Arial" panose="020B0604020202020204" pitchFamily="34" charset="0"/>
                        </a:defRPr>
                      </a:lvl5pPr>
                      <a:lvl6pPr indent="1588" eaLnBrk="0" fontAlgn="base" hangingPunct="0">
                        <a:spcBef>
                          <a:spcPct val="20000"/>
                        </a:spcBef>
                        <a:spcAft>
                          <a:spcPct val="0"/>
                        </a:spcAft>
                        <a:defRPr sz="2100">
                          <a:solidFill>
                            <a:schemeClr val="tx1"/>
                          </a:solidFill>
                          <a:latin typeface="Arial" panose="020B0604020202020204" pitchFamily="34" charset="0"/>
                        </a:defRPr>
                      </a:lvl6pPr>
                      <a:lvl7pPr indent="1588" eaLnBrk="0" fontAlgn="base" hangingPunct="0">
                        <a:spcBef>
                          <a:spcPct val="20000"/>
                        </a:spcBef>
                        <a:spcAft>
                          <a:spcPct val="0"/>
                        </a:spcAft>
                        <a:defRPr sz="2100">
                          <a:solidFill>
                            <a:schemeClr val="tx1"/>
                          </a:solidFill>
                          <a:latin typeface="Arial" panose="020B0604020202020204" pitchFamily="34" charset="0"/>
                        </a:defRPr>
                      </a:lvl7pPr>
                      <a:lvl8pPr indent="1588" eaLnBrk="0" fontAlgn="base" hangingPunct="0">
                        <a:spcBef>
                          <a:spcPct val="20000"/>
                        </a:spcBef>
                        <a:spcAft>
                          <a:spcPct val="0"/>
                        </a:spcAft>
                        <a:defRPr sz="2100">
                          <a:solidFill>
                            <a:schemeClr val="tx1"/>
                          </a:solidFill>
                          <a:latin typeface="Arial" panose="020B0604020202020204" pitchFamily="34" charset="0"/>
                        </a:defRPr>
                      </a:lvl8pPr>
                      <a:lvl9pPr indent="1588" eaLnBrk="0" fontAlgn="base" hangingPunct="0">
                        <a:spcBef>
                          <a:spcPct val="20000"/>
                        </a:spcBef>
                        <a:spcAft>
                          <a:spcPct val="0"/>
                        </a:spcAft>
                        <a:defRPr sz="21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1" u="none" strike="noStrike" cap="none" normalizeH="0" baseline="0" dirty="0">
                          <a:ln>
                            <a:noFill/>
                          </a:ln>
                          <a:solidFill>
                            <a:schemeClr val="tx1"/>
                          </a:solidFill>
                          <a:effectLst/>
                          <a:latin typeface="Times New Roman" panose="02020603050405020304" pitchFamily="18" charset="0"/>
                          <a:ea typeface="ヒラギノ角ゴ Pro W3"/>
                          <a:cs typeface="Times New Roman" panose="02020603050405020304" pitchFamily="18" charset="0"/>
                        </a:rPr>
                        <a:t>&lt;80</a:t>
                      </a:r>
                    </a:p>
                  </a:txBody>
                  <a:tcPr marL="51414" marR="514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val="10002"/>
                  </a:ext>
                </a:extLst>
              </a:tr>
              <a:tr h="783683">
                <a:tc>
                  <a:txBody>
                    <a:bodyPr/>
                    <a:lstStyle>
                      <a:lvl1pPr>
                        <a:spcBef>
                          <a:spcPct val="20000"/>
                        </a:spcBef>
                        <a:defRPr sz="3300">
                          <a:solidFill>
                            <a:schemeClr val="tx1"/>
                          </a:solidFill>
                          <a:latin typeface="Arial" panose="020B0604020202020204" pitchFamily="34" charset="0"/>
                        </a:defRPr>
                      </a:lvl1pPr>
                      <a:lvl2pPr marL="457200">
                        <a:spcBef>
                          <a:spcPct val="20000"/>
                        </a:spcBef>
                        <a:defRPr sz="2800">
                          <a:solidFill>
                            <a:schemeClr val="tx1"/>
                          </a:solidFill>
                          <a:latin typeface="Arial" panose="020B0604020202020204" pitchFamily="34" charset="0"/>
                        </a:defRPr>
                      </a:lvl2pPr>
                      <a:lvl3pPr marL="914400">
                        <a:spcBef>
                          <a:spcPct val="20000"/>
                        </a:spcBef>
                        <a:defRPr sz="2300">
                          <a:solidFill>
                            <a:schemeClr val="tx1"/>
                          </a:solidFill>
                          <a:latin typeface="Arial" panose="020B0604020202020204" pitchFamily="34" charset="0"/>
                        </a:defRPr>
                      </a:lvl3pPr>
                      <a:lvl4pPr marL="1371600">
                        <a:spcBef>
                          <a:spcPct val="20000"/>
                        </a:spcBef>
                        <a:defRPr sz="2100">
                          <a:solidFill>
                            <a:schemeClr val="tx1"/>
                          </a:solidFill>
                          <a:latin typeface="Arial" panose="020B0604020202020204" pitchFamily="34" charset="0"/>
                        </a:defRPr>
                      </a:lvl4pPr>
                      <a:lvl5pPr marL="1828800">
                        <a:spcBef>
                          <a:spcPct val="20000"/>
                        </a:spcBef>
                        <a:defRPr sz="2100">
                          <a:solidFill>
                            <a:schemeClr val="tx1"/>
                          </a:solidFill>
                          <a:latin typeface="Arial" panose="020B0604020202020204" pitchFamily="34" charset="0"/>
                        </a:defRPr>
                      </a:lvl5pPr>
                      <a:lvl6pPr indent="1588" eaLnBrk="0" fontAlgn="base" hangingPunct="0">
                        <a:spcBef>
                          <a:spcPct val="20000"/>
                        </a:spcBef>
                        <a:spcAft>
                          <a:spcPct val="0"/>
                        </a:spcAft>
                        <a:defRPr sz="2100">
                          <a:solidFill>
                            <a:schemeClr val="tx1"/>
                          </a:solidFill>
                          <a:latin typeface="Arial" panose="020B0604020202020204" pitchFamily="34" charset="0"/>
                        </a:defRPr>
                      </a:lvl6pPr>
                      <a:lvl7pPr indent="1588" eaLnBrk="0" fontAlgn="base" hangingPunct="0">
                        <a:spcBef>
                          <a:spcPct val="20000"/>
                        </a:spcBef>
                        <a:spcAft>
                          <a:spcPct val="0"/>
                        </a:spcAft>
                        <a:defRPr sz="2100">
                          <a:solidFill>
                            <a:schemeClr val="tx1"/>
                          </a:solidFill>
                          <a:latin typeface="Arial" panose="020B0604020202020204" pitchFamily="34" charset="0"/>
                        </a:defRPr>
                      </a:lvl7pPr>
                      <a:lvl8pPr indent="1588" eaLnBrk="0" fontAlgn="base" hangingPunct="0">
                        <a:spcBef>
                          <a:spcPct val="20000"/>
                        </a:spcBef>
                        <a:spcAft>
                          <a:spcPct val="0"/>
                        </a:spcAft>
                        <a:defRPr sz="2100">
                          <a:solidFill>
                            <a:schemeClr val="tx1"/>
                          </a:solidFill>
                          <a:latin typeface="Arial" panose="020B0604020202020204" pitchFamily="34" charset="0"/>
                        </a:defRPr>
                      </a:lvl8pPr>
                      <a:lvl9pPr indent="1588" eaLnBrk="0" fontAlgn="base" hangingPunct="0">
                        <a:spcBef>
                          <a:spcPct val="20000"/>
                        </a:spcBef>
                        <a:spcAft>
                          <a:spcPct val="0"/>
                        </a:spcAft>
                        <a:defRPr sz="21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1" u="none" strike="noStrike" cap="none" normalizeH="0" baseline="0" dirty="0">
                          <a:ln>
                            <a:noFill/>
                          </a:ln>
                          <a:solidFill>
                            <a:srgbClr val="000000"/>
                          </a:solidFill>
                          <a:effectLst/>
                          <a:latin typeface="Times New Roman" panose="02020603050405020304" pitchFamily="18" charset="0"/>
                          <a:ea typeface="ヒラギノ角ゴ Pro W3"/>
                          <a:cs typeface="Times New Roman" panose="02020603050405020304" pitchFamily="18" charset="0"/>
                        </a:rPr>
                        <a:t>130–139</a:t>
                      </a:r>
                    </a:p>
                  </a:txBody>
                  <a:tcPr marL="51414" marR="514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9999"/>
                    </a:solidFill>
                  </a:tcPr>
                </a:tc>
                <a:tc>
                  <a:txBody>
                    <a:bodyPr/>
                    <a:lstStyle>
                      <a:lvl1pPr>
                        <a:spcBef>
                          <a:spcPct val="20000"/>
                        </a:spcBef>
                        <a:defRPr sz="3300">
                          <a:solidFill>
                            <a:schemeClr val="tx1"/>
                          </a:solidFill>
                          <a:latin typeface="Arial" panose="020B0604020202020204" pitchFamily="34" charset="0"/>
                        </a:defRPr>
                      </a:lvl1pPr>
                      <a:lvl2pPr marL="457200">
                        <a:spcBef>
                          <a:spcPct val="20000"/>
                        </a:spcBef>
                        <a:defRPr sz="2800">
                          <a:solidFill>
                            <a:schemeClr val="tx1"/>
                          </a:solidFill>
                          <a:latin typeface="Arial" panose="020B0604020202020204" pitchFamily="34" charset="0"/>
                        </a:defRPr>
                      </a:lvl2pPr>
                      <a:lvl3pPr marL="914400">
                        <a:spcBef>
                          <a:spcPct val="20000"/>
                        </a:spcBef>
                        <a:defRPr sz="2300">
                          <a:solidFill>
                            <a:schemeClr val="tx1"/>
                          </a:solidFill>
                          <a:latin typeface="Arial" panose="020B0604020202020204" pitchFamily="34" charset="0"/>
                        </a:defRPr>
                      </a:lvl3pPr>
                      <a:lvl4pPr marL="1371600">
                        <a:spcBef>
                          <a:spcPct val="20000"/>
                        </a:spcBef>
                        <a:defRPr sz="2100">
                          <a:solidFill>
                            <a:schemeClr val="tx1"/>
                          </a:solidFill>
                          <a:latin typeface="Arial" panose="020B0604020202020204" pitchFamily="34" charset="0"/>
                        </a:defRPr>
                      </a:lvl4pPr>
                      <a:lvl5pPr marL="1828800">
                        <a:spcBef>
                          <a:spcPct val="20000"/>
                        </a:spcBef>
                        <a:defRPr sz="2100">
                          <a:solidFill>
                            <a:schemeClr val="tx1"/>
                          </a:solidFill>
                          <a:latin typeface="Arial" panose="020B0604020202020204" pitchFamily="34" charset="0"/>
                        </a:defRPr>
                      </a:lvl5pPr>
                      <a:lvl6pPr indent="1588" eaLnBrk="0" fontAlgn="base" hangingPunct="0">
                        <a:spcBef>
                          <a:spcPct val="20000"/>
                        </a:spcBef>
                        <a:spcAft>
                          <a:spcPct val="0"/>
                        </a:spcAft>
                        <a:defRPr sz="2100">
                          <a:solidFill>
                            <a:schemeClr val="tx1"/>
                          </a:solidFill>
                          <a:latin typeface="Arial" panose="020B0604020202020204" pitchFamily="34" charset="0"/>
                        </a:defRPr>
                      </a:lvl6pPr>
                      <a:lvl7pPr indent="1588" eaLnBrk="0" fontAlgn="base" hangingPunct="0">
                        <a:spcBef>
                          <a:spcPct val="20000"/>
                        </a:spcBef>
                        <a:spcAft>
                          <a:spcPct val="0"/>
                        </a:spcAft>
                        <a:defRPr sz="2100">
                          <a:solidFill>
                            <a:schemeClr val="tx1"/>
                          </a:solidFill>
                          <a:latin typeface="Arial" panose="020B0604020202020204" pitchFamily="34" charset="0"/>
                        </a:defRPr>
                      </a:lvl7pPr>
                      <a:lvl8pPr indent="1588" eaLnBrk="0" fontAlgn="base" hangingPunct="0">
                        <a:spcBef>
                          <a:spcPct val="20000"/>
                        </a:spcBef>
                        <a:spcAft>
                          <a:spcPct val="0"/>
                        </a:spcAft>
                        <a:defRPr sz="2100">
                          <a:solidFill>
                            <a:schemeClr val="tx1"/>
                          </a:solidFill>
                          <a:latin typeface="Arial" panose="020B0604020202020204" pitchFamily="34" charset="0"/>
                        </a:defRPr>
                      </a:lvl8pPr>
                      <a:lvl9pPr indent="1588" eaLnBrk="0" fontAlgn="base" hangingPunct="0">
                        <a:spcBef>
                          <a:spcPct val="20000"/>
                        </a:spcBef>
                        <a:spcAft>
                          <a:spcPct val="0"/>
                        </a:spcAft>
                        <a:defRPr sz="21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1" u="none" strike="noStrike" cap="none" normalizeH="0" baseline="0" dirty="0">
                          <a:ln>
                            <a:noFill/>
                          </a:ln>
                          <a:solidFill>
                            <a:srgbClr val="000000"/>
                          </a:solidFill>
                          <a:effectLst/>
                          <a:latin typeface="Times New Roman" panose="02020603050405020304" pitchFamily="18" charset="0"/>
                          <a:ea typeface="ヒラギノ角ゴ Pro W3"/>
                          <a:cs typeface="Times New Roman" panose="02020603050405020304" pitchFamily="18" charset="0"/>
                        </a:rPr>
                        <a:t>or</a:t>
                      </a:r>
                    </a:p>
                  </a:txBody>
                  <a:tcPr marL="51414" marR="514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9999"/>
                    </a:solidFill>
                  </a:tcPr>
                </a:tc>
                <a:tc>
                  <a:txBody>
                    <a:bodyPr/>
                    <a:lstStyle>
                      <a:lvl1pPr>
                        <a:spcBef>
                          <a:spcPct val="20000"/>
                        </a:spcBef>
                        <a:defRPr sz="3300">
                          <a:solidFill>
                            <a:schemeClr val="tx1"/>
                          </a:solidFill>
                          <a:latin typeface="Arial" panose="020B0604020202020204" pitchFamily="34" charset="0"/>
                        </a:defRPr>
                      </a:lvl1pPr>
                      <a:lvl2pPr marL="457200">
                        <a:spcBef>
                          <a:spcPct val="20000"/>
                        </a:spcBef>
                        <a:defRPr sz="2800">
                          <a:solidFill>
                            <a:schemeClr val="tx1"/>
                          </a:solidFill>
                          <a:latin typeface="Arial" panose="020B0604020202020204" pitchFamily="34" charset="0"/>
                        </a:defRPr>
                      </a:lvl2pPr>
                      <a:lvl3pPr marL="914400">
                        <a:spcBef>
                          <a:spcPct val="20000"/>
                        </a:spcBef>
                        <a:defRPr sz="2300">
                          <a:solidFill>
                            <a:schemeClr val="tx1"/>
                          </a:solidFill>
                          <a:latin typeface="Arial" panose="020B0604020202020204" pitchFamily="34" charset="0"/>
                        </a:defRPr>
                      </a:lvl3pPr>
                      <a:lvl4pPr marL="1371600">
                        <a:spcBef>
                          <a:spcPct val="20000"/>
                        </a:spcBef>
                        <a:defRPr sz="2100">
                          <a:solidFill>
                            <a:schemeClr val="tx1"/>
                          </a:solidFill>
                          <a:latin typeface="Arial" panose="020B0604020202020204" pitchFamily="34" charset="0"/>
                        </a:defRPr>
                      </a:lvl4pPr>
                      <a:lvl5pPr marL="1828800">
                        <a:spcBef>
                          <a:spcPct val="20000"/>
                        </a:spcBef>
                        <a:defRPr sz="2100">
                          <a:solidFill>
                            <a:schemeClr val="tx1"/>
                          </a:solidFill>
                          <a:latin typeface="Arial" panose="020B0604020202020204" pitchFamily="34" charset="0"/>
                        </a:defRPr>
                      </a:lvl5pPr>
                      <a:lvl6pPr indent="1588" eaLnBrk="0" fontAlgn="base" hangingPunct="0">
                        <a:spcBef>
                          <a:spcPct val="20000"/>
                        </a:spcBef>
                        <a:spcAft>
                          <a:spcPct val="0"/>
                        </a:spcAft>
                        <a:defRPr sz="2100">
                          <a:solidFill>
                            <a:schemeClr val="tx1"/>
                          </a:solidFill>
                          <a:latin typeface="Arial" panose="020B0604020202020204" pitchFamily="34" charset="0"/>
                        </a:defRPr>
                      </a:lvl6pPr>
                      <a:lvl7pPr indent="1588" eaLnBrk="0" fontAlgn="base" hangingPunct="0">
                        <a:spcBef>
                          <a:spcPct val="20000"/>
                        </a:spcBef>
                        <a:spcAft>
                          <a:spcPct val="0"/>
                        </a:spcAft>
                        <a:defRPr sz="2100">
                          <a:solidFill>
                            <a:schemeClr val="tx1"/>
                          </a:solidFill>
                          <a:latin typeface="Arial" panose="020B0604020202020204" pitchFamily="34" charset="0"/>
                        </a:defRPr>
                      </a:lvl7pPr>
                      <a:lvl8pPr indent="1588" eaLnBrk="0" fontAlgn="base" hangingPunct="0">
                        <a:spcBef>
                          <a:spcPct val="20000"/>
                        </a:spcBef>
                        <a:spcAft>
                          <a:spcPct val="0"/>
                        </a:spcAft>
                        <a:defRPr sz="2100">
                          <a:solidFill>
                            <a:schemeClr val="tx1"/>
                          </a:solidFill>
                          <a:latin typeface="Arial" panose="020B0604020202020204" pitchFamily="34" charset="0"/>
                        </a:defRPr>
                      </a:lvl8pPr>
                      <a:lvl9pPr indent="1588" eaLnBrk="0" fontAlgn="base" hangingPunct="0">
                        <a:spcBef>
                          <a:spcPct val="20000"/>
                        </a:spcBef>
                        <a:spcAft>
                          <a:spcPct val="0"/>
                        </a:spcAft>
                        <a:defRPr sz="21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1" u="none" strike="noStrike" cap="none" normalizeH="0" baseline="0" dirty="0">
                          <a:ln>
                            <a:noFill/>
                          </a:ln>
                          <a:solidFill>
                            <a:srgbClr val="000000"/>
                          </a:solidFill>
                          <a:effectLst/>
                          <a:latin typeface="Times New Roman" panose="02020603050405020304" pitchFamily="18" charset="0"/>
                          <a:ea typeface="ヒラギノ角ゴ Pro W3"/>
                          <a:cs typeface="Times New Roman" panose="02020603050405020304" pitchFamily="18" charset="0"/>
                        </a:rPr>
                        <a:t>80–89</a:t>
                      </a:r>
                    </a:p>
                  </a:txBody>
                  <a:tcPr marL="51414" marR="514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9999"/>
                    </a:solidFill>
                  </a:tcPr>
                </a:tc>
                <a:extLst>
                  <a:ext uri="{0D108BD9-81ED-4DB2-BD59-A6C34878D82A}">
                    <a16:rowId xmlns:a16="http://schemas.microsoft.com/office/drawing/2014/main" val="10003"/>
                  </a:ext>
                </a:extLst>
              </a:tr>
              <a:tr h="783683">
                <a:tc>
                  <a:txBody>
                    <a:bodyPr/>
                    <a:lstStyle>
                      <a:lvl1pPr>
                        <a:spcBef>
                          <a:spcPct val="20000"/>
                        </a:spcBef>
                        <a:defRPr sz="3300">
                          <a:solidFill>
                            <a:schemeClr val="tx1"/>
                          </a:solidFill>
                          <a:latin typeface="Arial" panose="020B0604020202020204" pitchFamily="34" charset="0"/>
                        </a:defRPr>
                      </a:lvl1pPr>
                      <a:lvl2pPr marL="457200">
                        <a:spcBef>
                          <a:spcPct val="20000"/>
                        </a:spcBef>
                        <a:defRPr sz="2800">
                          <a:solidFill>
                            <a:schemeClr val="tx1"/>
                          </a:solidFill>
                          <a:latin typeface="Arial" panose="020B0604020202020204" pitchFamily="34" charset="0"/>
                        </a:defRPr>
                      </a:lvl2pPr>
                      <a:lvl3pPr marL="914400">
                        <a:spcBef>
                          <a:spcPct val="20000"/>
                        </a:spcBef>
                        <a:defRPr sz="2300">
                          <a:solidFill>
                            <a:schemeClr val="tx1"/>
                          </a:solidFill>
                          <a:latin typeface="Arial" panose="020B0604020202020204" pitchFamily="34" charset="0"/>
                        </a:defRPr>
                      </a:lvl3pPr>
                      <a:lvl4pPr marL="1371600">
                        <a:spcBef>
                          <a:spcPct val="20000"/>
                        </a:spcBef>
                        <a:defRPr sz="2100">
                          <a:solidFill>
                            <a:schemeClr val="tx1"/>
                          </a:solidFill>
                          <a:latin typeface="Arial" panose="020B0604020202020204" pitchFamily="34" charset="0"/>
                        </a:defRPr>
                      </a:lvl4pPr>
                      <a:lvl5pPr marL="1828800">
                        <a:spcBef>
                          <a:spcPct val="20000"/>
                        </a:spcBef>
                        <a:defRPr sz="2100">
                          <a:solidFill>
                            <a:schemeClr val="tx1"/>
                          </a:solidFill>
                          <a:latin typeface="Arial" panose="020B0604020202020204" pitchFamily="34" charset="0"/>
                        </a:defRPr>
                      </a:lvl5pPr>
                      <a:lvl6pPr indent="1588" eaLnBrk="0" fontAlgn="base" hangingPunct="0">
                        <a:spcBef>
                          <a:spcPct val="20000"/>
                        </a:spcBef>
                        <a:spcAft>
                          <a:spcPct val="0"/>
                        </a:spcAft>
                        <a:defRPr sz="2100">
                          <a:solidFill>
                            <a:schemeClr val="tx1"/>
                          </a:solidFill>
                          <a:latin typeface="Arial" panose="020B0604020202020204" pitchFamily="34" charset="0"/>
                        </a:defRPr>
                      </a:lvl6pPr>
                      <a:lvl7pPr indent="1588" eaLnBrk="0" fontAlgn="base" hangingPunct="0">
                        <a:spcBef>
                          <a:spcPct val="20000"/>
                        </a:spcBef>
                        <a:spcAft>
                          <a:spcPct val="0"/>
                        </a:spcAft>
                        <a:defRPr sz="2100">
                          <a:solidFill>
                            <a:schemeClr val="tx1"/>
                          </a:solidFill>
                          <a:latin typeface="Arial" panose="020B0604020202020204" pitchFamily="34" charset="0"/>
                        </a:defRPr>
                      </a:lvl7pPr>
                      <a:lvl8pPr indent="1588" eaLnBrk="0" fontAlgn="base" hangingPunct="0">
                        <a:spcBef>
                          <a:spcPct val="20000"/>
                        </a:spcBef>
                        <a:spcAft>
                          <a:spcPct val="0"/>
                        </a:spcAft>
                        <a:defRPr sz="2100">
                          <a:solidFill>
                            <a:schemeClr val="tx1"/>
                          </a:solidFill>
                          <a:latin typeface="Arial" panose="020B0604020202020204" pitchFamily="34" charset="0"/>
                        </a:defRPr>
                      </a:lvl8pPr>
                      <a:lvl9pPr indent="1588" eaLnBrk="0" fontAlgn="base" hangingPunct="0">
                        <a:spcBef>
                          <a:spcPct val="20000"/>
                        </a:spcBef>
                        <a:spcAft>
                          <a:spcPct val="0"/>
                        </a:spcAft>
                        <a:defRPr sz="21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1" u="none" strike="noStrike" cap="none" normalizeH="0" baseline="0" dirty="0">
                          <a:ln>
                            <a:noFill/>
                          </a:ln>
                          <a:solidFill>
                            <a:srgbClr val="000000"/>
                          </a:solidFill>
                          <a:effectLst/>
                          <a:latin typeface="Times New Roman" panose="02020603050405020304" pitchFamily="18" charset="0"/>
                          <a:ea typeface="ヒラギノ角ゴ Pro W3"/>
                          <a:cs typeface="Times New Roman" panose="02020603050405020304" pitchFamily="18" charset="0"/>
                        </a:rPr>
                        <a:t>140–159</a:t>
                      </a:r>
                    </a:p>
                  </a:txBody>
                  <a:tcPr marL="51414" marR="514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lvl1pPr>
                        <a:spcBef>
                          <a:spcPct val="20000"/>
                        </a:spcBef>
                        <a:defRPr sz="3300">
                          <a:solidFill>
                            <a:schemeClr val="tx1"/>
                          </a:solidFill>
                          <a:latin typeface="Arial" panose="020B0604020202020204" pitchFamily="34" charset="0"/>
                        </a:defRPr>
                      </a:lvl1pPr>
                      <a:lvl2pPr marL="457200">
                        <a:spcBef>
                          <a:spcPct val="20000"/>
                        </a:spcBef>
                        <a:defRPr sz="2800">
                          <a:solidFill>
                            <a:schemeClr val="tx1"/>
                          </a:solidFill>
                          <a:latin typeface="Arial" panose="020B0604020202020204" pitchFamily="34" charset="0"/>
                        </a:defRPr>
                      </a:lvl2pPr>
                      <a:lvl3pPr marL="914400">
                        <a:spcBef>
                          <a:spcPct val="20000"/>
                        </a:spcBef>
                        <a:defRPr sz="2300">
                          <a:solidFill>
                            <a:schemeClr val="tx1"/>
                          </a:solidFill>
                          <a:latin typeface="Arial" panose="020B0604020202020204" pitchFamily="34" charset="0"/>
                        </a:defRPr>
                      </a:lvl3pPr>
                      <a:lvl4pPr marL="1371600">
                        <a:spcBef>
                          <a:spcPct val="20000"/>
                        </a:spcBef>
                        <a:defRPr sz="2100">
                          <a:solidFill>
                            <a:schemeClr val="tx1"/>
                          </a:solidFill>
                          <a:latin typeface="Arial" panose="020B0604020202020204" pitchFamily="34" charset="0"/>
                        </a:defRPr>
                      </a:lvl4pPr>
                      <a:lvl5pPr marL="1828800">
                        <a:spcBef>
                          <a:spcPct val="20000"/>
                        </a:spcBef>
                        <a:defRPr sz="2100">
                          <a:solidFill>
                            <a:schemeClr val="tx1"/>
                          </a:solidFill>
                          <a:latin typeface="Arial" panose="020B0604020202020204" pitchFamily="34" charset="0"/>
                        </a:defRPr>
                      </a:lvl5pPr>
                      <a:lvl6pPr indent="1588" eaLnBrk="0" fontAlgn="base" hangingPunct="0">
                        <a:spcBef>
                          <a:spcPct val="20000"/>
                        </a:spcBef>
                        <a:spcAft>
                          <a:spcPct val="0"/>
                        </a:spcAft>
                        <a:defRPr sz="2100">
                          <a:solidFill>
                            <a:schemeClr val="tx1"/>
                          </a:solidFill>
                          <a:latin typeface="Arial" panose="020B0604020202020204" pitchFamily="34" charset="0"/>
                        </a:defRPr>
                      </a:lvl6pPr>
                      <a:lvl7pPr indent="1588" eaLnBrk="0" fontAlgn="base" hangingPunct="0">
                        <a:spcBef>
                          <a:spcPct val="20000"/>
                        </a:spcBef>
                        <a:spcAft>
                          <a:spcPct val="0"/>
                        </a:spcAft>
                        <a:defRPr sz="2100">
                          <a:solidFill>
                            <a:schemeClr val="tx1"/>
                          </a:solidFill>
                          <a:latin typeface="Arial" panose="020B0604020202020204" pitchFamily="34" charset="0"/>
                        </a:defRPr>
                      </a:lvl7pPr>
                      <a:lvl8pPr indent="1588" eaLnBrk="0" fontAlgn="base" hangingPunct="0">
                        <a:spcBef>
                          <a:spcPct val="20000"/>
                        </a:spcBef>
                        <a:spcAft>
                          <a:spcPct val="0"/>
                        </a:spcAft>
                        <a:defRPr sz="2100">
                          <a:solidFill>
                            <a:schemeClr val="tx1"/>
                          </a:solidFill>
                          <a:latin typeface="Arial" panose="020B0604020202020204" pitchFamily="34" charset="0"/>
                        </a:defRPr>
                      </a:lvl8pPr>
                      <a:lvl9pPr indent="1588" eaLnBrk="0" fontAlgn="base" hangingPunct="0">
                        <a:spcBef>
                          <a:spcPct val="20000"/>
                        </a:spcBef>
                        <a:spcAft>
                          <a:spcPct val="0"/>
                        </a:spcAft>
                        <a:defRPr sz="21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1" u="none" strike="noStrike" cap="none" normalizeH="0" baseline="0" dirty="0">
                          <a:ln>
                            <a:noFill/>
                          </a:ln>
                          <a:solidFill>
                            <a:srgbClr val="000000"/>
                          </a:solidFill>
                          <a:effectLst/>
                          <a:latin typeface="Times New Roman" panose="02020603050405020304" pitchFamily="18" charset="0"/>
                          <a:ea typeface="ヒラギノ角ゴ Pro W3"/>
                          <a:cs typeface="Times New Roman" panose="02020603050405020304" pitchFamily="18" charset="0"/>
                        </a:rPr>
                        <a:t>or</a:t>
                      </a:r>
                    </a:p>
                  </a:txBody>
                  <a:tcPr marL="51414" marR="514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lvl1pPr>
                        <a:spcBef>
                          <a:spcPct val="20000"/>
                        </a:spcBef>
                        <a:defRPr sz="3300">
                          <a:solidFill>
                            <a:schemeClr val="tx1"/>
                          </a:solidFill>
                          <a:latin typeface="Arial" panose="020B0604020202020204" pitchFamily="34" charset="0"/>
                        </a:defRPr>
                      </a:lvl1pPr>
                      <a:lvl2pPr marL="457200">
                        <a:spcBef>
                          <a:spcPct val="20000"/>
                        </a:spcBef>
                        <a:defRPr sz="2800">
                          <a:solidFill>
                            <a:schemeClr val="tx1"/>
                          </a:solidFill>
                          <a:latin typeface="Arial" panose="020B0604020202020204" pitchFamily="34" charset="0"/>
                        </a:defRPr>
                      </a:lvl2pPr>
                      <a:lvl3pPr marL="914400">
                        <a:spcBef>
                          <a:spcPct val="20000"/>
                        </a:spcBef>
                        <a:defRPr sz="2300">
                          <a:solidFill>
                            <a:schemeClr val="tx1"/>
                          </a:solidFill>
                          <a:latin typeface="Arial" panose="020B0604020202020204" pitchFamily="34" charset="0"/>
                        </a:defRPr>
                      </a:lvl3pPr>
                      <a:lvl4pPr marL="1371600">
                        <a:spcBef>
                          <a:spcPct val="20000"/>
                        </a:spcBef>
                        <a:defRPr sz="2100">
                          <a:solidFill>
                            <a:schemeClr val="tx1"/>
                          </a:solidFill>
                          <a:latin typeface="Arial" panose="020B0604020202020204" pitchFamily="34" charset="0"/>
                        </a:defRPr>
                      </a:lvl4pPr>
                      <a:lvl5pPr marL="1828800">
                        <a:spcBef>
                          <a:spcPct val="20000"/>
                        </a:spcBef>
                        <a:defRPr sz="2100">
                          <a:solidFill>
                            <a:schemeClr val="tx1"/>
                          </a:solidFill>
                          <a:latin typeface="Arial" panose="020B0604020202020204" pitchFamily="34" charset="0"/>
                        </a:defRPr>
                      </a:lvl5pPr>
                      <a:lvl6pPr indent="1588" eaLnBrk="0" fontAlgn="base" hangingPunct="0">
                        <a:spcBef>
                          <a:spcPct val="20000"/>
                        </a:spcBef>
                        <a:spcAft>
                          <a:spcPct val="0"/>
                        </a:spcAft>
                        <a:defRPr sz="2100">
                          <a:solidFill>
                            <a:schemeClr val="tx1"/>
                          </a:solidFill>
                          <a:latin typeface="Arial" panose="020B0604020202020204" pitchFamily="34" charset="0"/>
                        </a:defRPr>
                      </a:lvl6pPr>
                      <a:lvl7pPr indent="1588" eaLnBrk="0" fontAlgn="base" hangingPunct="0">
                        <a:spcBef>
                          <a:spcPct val="20000"/>
                        </a:spcBef>
                        <a:spcAft>
                          <a:spcPct val="0"/>
                        </a:spcAft>
                        <a:defRPr sz="2100">
                          <a:solidFill>
                            <a:schemeClr val="tx1"/>
                          </a:solidFill>
                          <a:latin typeface="Arial" panose="020B0604020202020204" pitchFamily="34" charset="0"/>
                        </a:defRPr>
                      </a:lvl7pPr>
                      <a:lvl8pPr indent="1588" eaLnBrk="0" fontAlgn="base" hangingPunct="0">
                        <a:spcBef>
                          <a:spcPct val="20000"/>
                        </a:spcBef>
                        <a:spcAft>
                          <a:spcPct val="0"/>
                        </a:spcAft>
                        <a:defRPr sz="2100">
                          <a:solidFill>
                            <a:schemeClr val="tx1"/>
                          </a:solidFill>
                          <a:latin typeface="Arial" panose="020B0604020202020204" pitchFamily="34" charset="0"/>
                        </a:defRPr>
                      </a:lvl8pPr>
                      <a:lvl9pPr indent="1588" eaLnBrk="0" fontAlgn="base" hangingPunct="0">
                        <a:spcBef>
                          <a:spcPct val="20000"/>
                        </a:spcBef>
                        <a:spcAft>
                          <a:spcPct val="0"/>
                        </a:spcAft>
                        <a:defRPr sz="21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1" u="none" strike="noStrike" cap="none" normalizeH="0" baseline="0" dirty="0">
                          <a:ln>
                            <a:noFill/>
                          </a:ln>
                          <a:solidFill>
                            <a:srgbClr val="000000"/>
                          </a:solidFill>
                          <a:effectLst/>
                          <a:latin typeface="Times New Roman" panose="02020603050405020304" pitchFamily="18" charset="0"/>
                          <a:ea typeface="ヒラギノ角ゴ Pro W3"/>
                          <a:cs typeface="Times New Roman" panose="02020603050405020304" pitchFamily="18" charset="0"/>
                        </a:rPr>
                        <a:t>90-99</a:t>
                      </a:r>
                    </a:p>
                  </a:txBody>
                  <a:tcPr marL="51414" marR="514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40000"/>
                        <a:lumOff val="60000"/>
                      </a:schemeClr>
                    </a:solidFill>
                  </a:tcPr>
                </a:tc>
                <a:extLst>
                  <a:ext uri="{0D108BD9-81ED-4DB2-BD59-A6C34878D82A}">
                    <a16:rowId xmlns:a16="http://schemas.microsoft.com/office/drawing/2014/main" val="10004"/>
                  </a:ext>
                </a:extLst>
              </a:tr>
              <a:tr h="783683">
                <a:tc>
                  <a:txBody>
                    <a:bodyPr/>
                    <a:lstStyle>
                      <a:lvl1pPr>
                        <a:spcBef>
                          <a:spcPct val="20000"/>
                        </a:spcBef>
                        <a:defRPr sz="3300">
                          <a:solidFill>
                            <a:schemeClr val="tx1"/>
                          </a:solidFill>
                          <a:latin typeface="Arial" panose="020B0604020202020204" pitchFamily="34" charset="0"/>
                        </a:defRPr>
                      </a:lvl1pPr>
                      <a:lvl2pPr marL="457200">
                        <a:spcBef>
                          <a:spcPct val="20000"/>
                        </a:spcBef>
                        <a:defRPr sz="2800">
                          <a:solidFill>
                            <a:schemeClr val="tx1"/>
                          </a:solidFill>
                          <a:latin typeface="Arial" panose="020B0604020202020204" pitchFamily="34" charset="0"/>
                        </a:defRPr>
                      </a:lvl2pPr>
                      <a:lvl3pPr marL="914400">
                        <a:spcBef>
                          <a:spcPct val="20000"/>
                        </a:spcBef>
                        <a:defRPr sz="2300">
                          <a:solidFill>
                            <a:schemeClr val="tx1"/>
                          </a:solidFill>
                          <a:latin typeface="Arial" panose="020B0604020202020204" pitchFamily="34" charset="0"/>
                        </a:defRPr>
                      </a:lvl3pPr>
                      <a:lvl4pPr marL="1371600">
                        <a:spcBef>
                          <a:spcPct val="20000"/>
                        </a:spcBef>
                        <a:defRPr sz="2100">
                          <a:solidFill>
                            <a:schemeClr val="tx1"/>
                          </a:solidFill>
                          <a:latin typeface="Arial" panose="020B0604020202020204" pitchFamily="34" charset="0"/>
                        </a:defRPr>
                      </a:lvl4pPr>
                      <a:lvl5pPr marL="1828800">
                        <a:spcBef>
                          <a:spcPct val="20000"/>
                        </a:spcBef>
                        <a:defRPr sz="2100">
                          <a:solidFill>
                            <a:schemeClr val="tx1"/>
                          </a:solidFill>
                          <a:latin typeface="Arial" panose="020B0604020202020204" pitchFamily="34" charset="0"/>
                        </a:defRPr>
                      </a:lvl5pPr>
                      <a:lvl6pPr indent="1588" eaLnBrk="0" fontAlgn="base" hangingPunct="0">
                        <a:spcBef>
                          <a:spcPct val="20000"/>
                        </a:spcBef>
                        <a:spcAft>
                          <a:spcPct val="0"/>
                        </a:spcAft>
                        <a:defRPr sz="2100">
                          <a:solidFill>
                            <a:schemeClr val="tx1"/>
                          </a:solidFill>
                          <a:latin typeface="Arial" panose="020B0604020202020204" pitchFamily="34" charset="0"/>
                        </a:defRPr>
                      </a:lvl6pPr>
                      <a:lvl7pPr indent="1588" eaLnBrk="0" fontAlgn="base" hangingPunct="0">
                        <a:spcBef>
                          <a:spcPct val="20000"/>
                        </a:spcBef>
                        <a:spcAft>
                          <a:spcPct val="0"/>
                        </a:spcAft>
                        <a:defRPr sz="2100">
                          <a:solidFill>
                            <a:schemeClr val="tx1"/>
                          </a:solidFill>
                          <a:latin typeface="Arial" panose="020B0604020202020204" pitchFamily="34" charset="0"/>
                        </a:defRPr>
                      </a:lvl7pPr>
                      <a:lvl8pPr indent="1588" eaLnBrk="0" fontAlgn="base" hangingPunct="0">
                        <a:spcBef>
                          <a:spcPct val="20000"/>
                        </a:spcBef>
                        <a:spcAft>
                          <a:spcPct val="0"/>
                        </a:spcAft>
                        <a:defRPr sz="2100">
                          <a:solidFill>
                            <a:schemeClr val="tx1"/>
                          </a:solidFill>
                          <a:latin typeface="Arial" panose="020B0604020202020204" pitchFamily="34" charset="0"/>
                        </a:defRPr>
                      </a:lvl8pPr>
                      <a:lvl9pPr indent="1588" eaLnBrk="0" fontAlgn="base" hangingPunct="0">
                        <a:spcBef>
                          <a:spcPct val="20000"/>
                        </a:spcBef>
                        <a:spcAft>
                          <a:spcPct val="0"/>
                        </a:spcAft>
                        <a:defRPr sz="21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1" u="none" strike="noStrike" cap="none" normalizeH="0" baseline="0" dirty="0">
                          <a:ln>
                            <a:noFill/>
                          </a:ln>
                          <a:solidFill>
                            <a:srgbClr val="000000"/>
                          </a:solidFill>
                          <a:effectLst/>
                          <a:latin typeface="Times New Roman" panose="02020603050405020304" pitchFamily="18" charset="0"/>
                          <a:ea typeface="ヒラギノ角ゴ Pro W3"/>
                          <a:cs typeface="Times New Roman" panose="02020603050405020304" pitchFamily="18" charset="0"/>
                        </a:rPr>
                        <a:t>≥160</a:t>
                      </a:r>
                    </a:p>
                  </a:txBody>
                  <a:tcPr marL="51414" marR="514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lvl1pPr>
                        <a:spcBef>
                          <a:spcPct val="20000"/>
                        </a:spcBef>
                        <a:defRPr sz="3300">
                          <a:solidFill>
                            <a:schemeClr val="tx1"/>
                          </a:solidFill>
                          <a:latin typeface="Arial" panose="020B0604020202020204" pitchFamily="34" charset="0"/>
                        </a:defRPr>
                      </a:lvl1pPr>
                      <a:lvl2pPr marL="457200">
                        <a:spcBef>
                          <a:spcPct val="20000"/>
                        </a:spcBef>
                        <a:defRPr sz="2800">
                          <a:solidFill>
                            <a:schemeClr val="tx1"/>
                          </a:solidFill>
                          <a:latin typeface="Arial" panose="020B0604020202020204" pitchFamily="34" charset="0"/>
                        </a:defRPr>
                      </a:lvl2pPr>
                      <a:lvl3pPr marL="914400">
                        <a:spcBef>
                          <a:spcPct val="20000"/>
                        </a:spcBef>
                        <a:defRPr sz="2300">
                          <a:solidFill>
                            <a:schemeClr val="tx1"/>
                          </a:solidFill>
                          <a:latin typeface="Arial" panose="020B0604020202020204" pitchFamily="34" charset="0"/>
                        </a:defRPr>
                      </a:lvl3pPr>
                      <a:lvl4pPr marL="1371600">
                        <a:spcBef>
                          <a:spcPct val="20000"/>
                        </a:spcBef>
                        <a:defRPr sz="2100">
                          <a:solidFill>
                            <a:schemeClr val="tx1"/>
                          </a:solidFill>
                          <a:latin typeface="Arial" panose="020B0604020202020204" pitchFamily="34" charset="0"/>
                        </a:defRPr>
                      </a:lvl4pPr>
                      <a:lvl5pPr marL="1828800">
                        <a:spcBef>
                          <a:spcPct val="20000"/>
                        </a:spcBef>
                        <a:defRPr sz="2100">
                          <a:solidFill>
                            <a:schemeClr val="tx1"/>
                          </a:solidFill>
                          <a:latin typeface="Arial" panose="020B0604020202020204" pitchFamily="34" charset="0"/>
                        </a:defRPr>
                      </a:lvl5pPr>
                      <a:lvl6pPr indent="1588" eaLnBrk="0" fontAlgn="base" hangingPunct="0">
                        <a:spcBef>
                          <a:spcPct val="20000"/>
                        </a:spcBef>
                        <a:spcAft>
                          <a:spcPct val="0"/>
                        </a:spcAft>
                        <a:defRPr sz="2100">
                          <a:solidFill>
                            <a:schemeClr val="tx1"/>
                          </a:solidFill>
                          <a:latin typeface="Arial" panose="020B0604020202020204" pitchFamily="34" charset="0"/>
                        </a:defRPr>
                      </a:lvl6pPr>
                      <a:lvl7pPr indent="1588" eaLnBrk="0" fontAlgn="base" hangingPunct="0">
                        <a:spcBef>
                          <a:spcPct val="20000"/>
                        </a:spcBef>
                        <a:spcAft>
                          <a:spcPct val="0"/>
                        </a:spcAft>
                        <a:defRPr sz="2100">
                          <a:solidFill>
                            <a:schemeClr val="tx1"/>
                          </a:solidFill>
                          <a:latin typeface="Arial" panose="020B0604020202020204" pitchFamily="34" charset="0"/>
                        </a:defRPr>
                      </a:lvl7pPr>
                      <a:lvl8pPr indent="1588" eaLnBrk="0" fontAlgn="base" hangingPunct="0">
                        <a:spcBef>
                          <a:spcPct val="20000"/>
                        </a:spcBef>
                        <a:spcAft>
                          <a:spcPct val="0"/>
                        </a:spcAft>
                        <a:defRPr sz="2100">
                          <a:solidFill>
                            <a:schemeClr val="tx1"/>
                          </a:solidFill>
                          <a:latin typeface="Arial" panose="020B0604020202020204" pitchFamily="34" charset="0"/>
                        </a:defRPr>
                      </a:lvl8pPr>
                      <a:lvl9pPr indent="1588" eaLnBrk="0" fontAlgn="base" hangingPunct="0">
                        <a:spcBef>
                          <a:spcPct val="20000"/>
                        </a:spcBef>
                        <a:spcAft>
                          <a:spcPct val="0"/>
                        </a:spcAft>
                        <a:defRPr sz="21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1" u="none" strike="noStrike" cap="none" normalizeH="0" baseline="0" dirty="0">
                          <a:ln>
                            <a:noFill/>
                          </a:ln>
                          <a:solidFill>
                            <a:srgbClr val="000000"/>
                          </a:solidFill>
                          <a:effectLst/>
                          <a:latin typeface="Times New Roman" panose="02020603050405020304" pitchFamily="18" charset="0"/>
                          <a:ea typeface="ヒラギノ角ゴ Pro W3"/>
                          <a:cs typeface="Times New Roman" panose="02020603050405020304" pitchFamily="18" charset="0"/>
                        </a:rPr>
                        <a:t>or</a:t>
                      </a:r>
                    </a:p>
                  </a:txBody>
                  <a:tcPr marL="51414" marR="514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lvl1pPr>
                        <a:spcBef>
                          <a:spcPct val="20000"/>
                        </a:spcBef>
                        <a:defRPr sz="3300">
                          <a:solidFill>
                            <a:schemeClr val="tx1"/>
                          </a:solidFill>
                          <a:latin typeface="Arial" panose="020B0604020202020204" pitchFamily="34" charset="0"/>
                        </a:defRPr>
                      </a:lvl1pPr>
                      <a:lvl2pPr marL="457200">
                        <a:spcBef>
                          <a:spcPct val="20000"/>
                        </a:spcBef>
                        <a:defRPr sz="2800">
                          <a:solidFill>
                            <a:schemeClr val="tx1"/>
                          </a:solidFill>
                          <a:latin typeface="Arial" panose="020B0604020202020204" pitchFamily="34" charset="0"/>
                        </a:defRPr>
                      </a:lvl2pPr>
                      <a:lvl3pPr marL="914400">
                        <a:spcBef>
                          <a:spcPct val="20000"/>
                        </a:spcBef>
                        <a:defRPr sz="2300">
                          <a:solidFill>
                            <a:schemeClr val="tx1"/>
                          </a:solidFill>
                          <a:latin typeface="Arial" panose="020B0604020202020204" pitchFamily="34" charset="0"/>
                        </a:defRPr>
                      </a:lvl3pPr>
                      <a:lvl4pPr marL="1371600">
                        <a:spcBef>
                          <a:spcPct val="20000"/>
                        </a:spcBef>
                        <a:defRPr sz="2100">
                          <a:solidFill>
                            <a:schemeClr val="tx1"/>
                          </a:solidFill>
                          <a:latin typeface="Arial" panose="020B0604020202020204" pitchFamily="34" charset="0"/>
                        </a:defRPr>
                      </a:lvl4pPr>
                      <a:lvl5pPr marL="1828800">
                        <a:spcBef>
                          <a:spcPct val="20000"/>
                        </a:spcBef>
                        <a:defRPr sz="2100">
                          <a:solidFill>
                            <a:schemeClr val="tx1"/>
                          </a:solidFill>
                          <a:latin typeface="Arial" panose="020B0604020202020204" pitchFamily="34" charset="0"/>
                        </a:defRPr>
                      </a:lvl5pPr>
                      <a:lvl6pPr indent="1588" eaLnBrk="0" fontAlgn="base" hangingPunct="0">
                        <a:spcBef>
                          <a:spcPct val="20000"/>
                        </a:spcBef>
                        <a:spcAft>
                          <a:spcPct val="0"/>
                        </a:spcAft>
                        <a:defRPr sz="2100">
                          <a:solidFill>
                            <a:schemeClr val="tx1"/>
                          </a:solidFill>
                          <a:latin typeface="Arial" panose="020B0604020202020204" pitchFamily="34" charset="0"/>
                        </a:defRPr>
                      </a:lvl6pPr>
                      <a:lvl7pPr indent="1588" eaLnBrk="0" fontAlgn="base" hangingPunct="0">
                        <a:spcBef>
                          <a:spcPct val="20000"/>
                        </a:spcBef>
                        <a:spcAft>
                          <a:spcPct val="0"/>
                        </a:spcAft>
                        <a:defRPr sz="2100">
                          <a:solidFill>
                            <a:schemeClr val="tx1"/>
                          </a:solidFill>
                          <a:latin typeface="Arial" panose="020B0604020202020204" pitchFamily="34" charset="0"/>
                        </a:defRPr>
                      </a:lvl7pPr>
                      <a:lvl8pPr indent="1588" eaLnBrk="0" fontAlgn="base" hangingPunct="0">
                        <a:spcBef>
                          <a:spcPct val="20000"/>
                        </a:spcBef>
                        <a:spcAft>
                          <a:spcPct val="0"/>
                        </a:spcAft>
                        <a:defRPr sz="2100">
                          <a:solidFill>
                            <a:schemeClr val="tx1"/>
                          </a:solidFill>
                          <a:latin typeface="Arial" panose="020B0604020202020204" pitchFamily="34" charset="0"/>
                        </a:defRPr>
                      </a:lvl8pPr>
                      <a:lvl9pPr indent="1588" eaLnBrk="0" fontAlgn="base" hangingPunct="0">
                        <a:spcBef>
                          <a:spcPct val="20000"/>
                        </a:spcBef>
                        <a:spcAft>
                          <a:spcPct val="0"/>
                        </a:spcAft>
                        <a:defRPr sz="21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1" u="none" strike="noStrike" cap="none" normalizeH="0" baseline="0" dirty="0">
                          <a:ln>
                            <a:noFill/>
                          </a:ln>
                          <a:solidFill>
                            <a:srgbClr val="000000"/>
                          </a:solidFill>
                          <a:effectLst/>
                          <a:latin typeface="Times New Roman" panose="02020603050405020304" pitchFamily="18" charset="0"/>
                          <a:ea typeface="ヒラギノ角ゴ Pro W3"/>
                          <a:cs typeface="Times New Roman" panose="02020603050405020304" pitchFamily="18" charset="0"/>
                        </a:rPr>
                        <a:t>≥100</a:t>
                      </a:r>
                    </a:p>
                  </a:txBody>
                  <a:tcPr marL="51414" marR="514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40000"/>
                        <a:lumOff val="60000"/>
                      </a:schemeClr>
                    </a:solidFill>
                  </a:tcPr>
                </a:tc>
                <a:extLst>
                  <a:ext uri="{0D108BD9-81ED-4DB2-BD59-A6C34878D82A}">
                    <a16:rowId xmlns:a16="http://schemas.microsoft.com/office/drawing/2014/main" val="10005"/>
                  </a:ext>
                </a:extLst>
              </a:tr>
            </a:tbl>
          </a:graphicData>
        </a:graphic>
      </p:graphicFrame>
      <p:graphicFrame>
        <p:nvGraphicFramePr>
          <p:cNvPr id="6" name="Table 5">
            <a:extLst>
              <a:ext uri="{FF2B5EF4-FFF2-40B4-BE49-F238E27FC236}">
                <a16:creationId xmlns:a16="http://schemas.microsoft.com/office/drawing/2014/main" id="{F0413771-A6BC-4517-96C5-2F9A64569451}"/>
              </a:ext>
            </a:extLst>
          </p:cNvPr>
          <p:cNvGraphicFramePr>
            <a:graphicFrameLocks noGrp="1"/>
          </p:cNvGraphicFramePr>
          <p:nvPr>
            <p:extLst>
              <p:ext uri="{D42A27DB-BD31-4B8C-83A1-F6EECF244321}">
                <p14:modId xmlns:p14="http://schemas.microsoft.com/office/powerpoint/2010/main" val="956220901"/>
              </p:ext>
            </p:extLst>
          </p:nvPr>
        </p:nvGraphicFramePr>
        <p:xfrm>
          <a:off x="4790443" y="1503243"/>
          <a:ext cx="2413000" cy="4419718"/>
        </p:xfrm>
        <a:graphic>
          <a:graphicData uri="http://schemas.openxmlformats.org/drawingml/2006/table">
            <a:tbl>
              <a:tblPr/>
              <a:tblGrid>
                <a:gridCol w="2413000">
                  <a:extLst>
                    <a:ext uri="{9D8B030D-6E8A-4147-A177-3AD203B41FA5}">
                      <a16:colId xmlns:a16="http://schemas.microsoft.com/office/drawing/2014/main" val="20000"/>
                    </a:ext>
                  </a:extLst>
                </a:gridCol>
              </a:tblGrid>
              <a:tr h="636812">
                <a:tc>
                  <a:txBody>
                    <a:bodyPr/>
                    <a:lstStyle>
                      <a:lvl1pPr>
                        <a:spcBef>
                          <a:spcPct val="20000"/>
                        </a:spcBef>
                        <a:defRPr sz="3300">
                          <a:solidFill>
                            <a:schemeClr val="tx1"/>
                          </a:solidFill>
                          <a:latin typeface="Arial" panose="020B0604020202020204" pitchFamily="34" charset="0"/>
                        </a:defRPr>
                      </a:lvl1pPr>
                      <a:lvl2pPr marL="457200">
                        <a:spcBef>
                          <a:spcPct val="20000"/>
                        </a:spcBef>
                        <a:defRPr sz="2800">
                          <a:solidFill>
                            <a:schemeClr val="tx1"/>
                          </a:solidFill>
                          <a:latin typeface="Arial" panose="020B0604020202020204" pitchFamily="34" charset="0"/>
                        </a:defRPr>
                      </a:lvl2pPr>
                      <a:lvl3pPr marL="914400">
                        <a:spcBef>
                          <a:spcPct val="20000"/>
                        </a:spcBef>
                        <a:defRPr sz="2300">
                          <a:solidFill>
                            <a:schemeClr val="tx1"/>
                          </a:solidFill>
                          <a:latin typeface="Arial" panose="020B0604020202020204" pitchFamily="34" charset="0"/>
                        </a:defRPr>
                      </a:lvl3pPr>
                      <a:lvl4pPr marL="1371600">
                        <a:spcBef>
                          <a:spcPct val="20000"/>
                        </a:spcBef>
                        <a:defRPr sz="2100">
                          <a:solidFill>
                            <a:schemeClr val="tx1"/>
                          </a:solidFill>
                          <a:latin typeface="Arial" panose="020B0604020202020204" pitchFamily="34" charset="0"/>
                        </a:defRPr>
                      </a:lvl4pPr>
                      <a:lvl5pPr marL="1828800">
                        <a:spcBef>
                          <a:spcPct val="20000"/>
                        </a:spcBef>
                        <a:defRPr sz="2100">
                          <a:solidFill>
                            <a:schemeClr val="tx1"/>
                          </a:solidFill>
                          <a:latin typeface="Arial" panose="020B0604020202020204" pitchFamily="34" charset="0"/>
                        </a:defRPr>
                      </a:lvl5pPr>
                      <a:lvl6pPr indent="1588" eaLnBrk="0" fontAlgn="base" hangingPunct="0">
                        <a:spcBef>
                          <a:spcPct val="20000"/>
                        </a:spcBef>
                        <a:spcAft>
                          <a:spcPct val="0"/>
                        </a:spcAft>
                        <a:defRPr sz="2100">
                          <a:solidFill>
                            <a:schemeClr val="tx1"/>
                          </a:solidFill>
                          <a:latin typeface="Arial" panose="020B0604020202020204" pitchFamily="34" charset="0"/>
                        </a:defRPr>
                      </a:lvl6pPr>
                      <a:lvl7pPr indent="1588" eaLnBrk="0" fontAlgn="base" hangingPunct="0">
                        <a:spcBef>
                          <a:spcPct val="20000"/>
                        </a:spcBef>
                        <a:spcAft>
                          <a:spcPct val="0"/>
                        </a:spcAft>
                        <a:defRPr sz="2100">
                          <a:solidFill>
                            <a:schemeClr val="tx1"/>
                          </a:solidFill>
                          <a:latin typeface="Arial" panose="020B0604020202020204" pitchFamily="34" charset="0"/>
                        </a:defRPr>
                      </a:lvl7pPr>
                      <a:lvl8pPr indent="1588" eaLnBrk="0" fontAlgn="base" hangingPunct="0">
                        <a:spcBef>
                          <a:spcPct val="20000"/>
                        </a:spcBef>
                        <a:spcAft>
                          <a:spcPct val="0"/>
                        </a:spcAft>
                        <a:defRPr sz="2100">
                          <a:solidFill>
                            <a:schemeClr val="tx1"/>
                          </a:solidFill>
                          <a:latin typeface="Arial" panose="020B0604020202020204" pitchFamily="34" charset="0"/>
                        </a:defRPr>
                      </a:lvl8pPr>
                      <a:lvl9pPr indent="1588" eaLnBrk="0" fontAlgn="base" hangingPunct="0">
                        <a:spcBef>
                          <a:spcPct val="20000"/>
                        </a:spcBef>
                        <a:spcAft>
                          <a:spcPct val="0"/>
                        </a:spcAft>
                        <a:defRPr sz="21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1" u="none" strike="noStrike" cap="none" normalizeH="0" baseline="0" dirty="0">
                          <a:ln>
                            <a:noFill/>
                          </a:ln>
                          <a:solidFill>
                            <a:schemeClr val="tx1"/>
                          </a:solidFill>
                          <a:effectLst/>
                          <a:latin typeface="Times New Roman" panose="02020603050405020304" pitchFamily="18" charset="0"/>
                          <a:ea typeface="ヒラギノ角ゴ Pro W3"/>
                          <a:cs typeface="Times New Roman" panose="02020603050405020304" pitchFamily="18" charset="0"/>
                        </a:rPr>
                        <a:t>2003 JNC7</a:t>
                      </a:r>
                    </a:p>
                  </a:txBody>
                  <a:tcPr marL="68603" marR="68603" marT="34306" marB="3430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685680">
                <a:tc>
                  <a:txBody>
                    <a:bodyPr/>
                    <a:lstStyle>
                      <a:lvl1pPr>
                        <a:spcBef>
                          <a:spcPct val="20000"/>
                        </a:spcBef>
                        <a:defRPr sz="3300">
                          <a:solidFill>
                            <a:schemeClr val="tx1"/>
                          </a:solidFill>
                          <a:latin typeface="Arial" panose="020B0604020202020204" pitchFamily="34" charset="0"/>
                        </a:defRPr>
                      </a:lvl1pPr>
                      <a:lvl2pPr marL="457200">
                        <a:spcBef>
                          <a:spcPct val="20000"/>
                        </a:spcBef>
                        <a:defRPr sz="2800">
                          <a:solidFill>
                            <a:schemeClr val="tx1"/>
                          </a:solidFill>
                          <a:latin typeface="Arial" panose="020B0604020202020204" pitchFamily="34" charset="0"/>
                        </a:defRPr>
                      </a:lvl2pPr>
                      <a:lvl3pPr marL="914400">
                        <a:spcBef>
                          <a:spcPct val="20000"/>
                        </a:spcBef>
                        <a:defRPr sz="2300">
                          <a:solidFill>
                            <a:schemeClr val="tx1"/>
                          </a:solidFill>
                          <a:latin typeface="Arial" panose="020B0604020202020204" pitchFamily="34" charset="0"/>
                        </a:defRPr>
                      </a:lvl3pPr>
                      <a:lvl4pPr marL="1371600">
                        <a:spcBef>
                          <a:spcPct val="20000"/>
                        </a:spcBef>
                        <a:defRPr sz="2100">
                          <a:solidFill>
                            <a:schemeClr val="tx1"/>
                          </a:solidFill>
                          <a:latin typeface="Arial" panose="020B0604020202020204" pitchFamily="34" charset="0"/>
                        </a:defRPr>
                      </a:lvl4pPr>
                      <a:lvl5pPr marL="1828800">
                        <a:spcBef>
                          <a:spcPct val="20000"/>
                        </a:spcBef>
                        <a:defRPr sz="2100">
                          <a:solidFill>
                            <a:schemeClr val="tx1"/>
                          </a:solidFill>
                          <a:latin typeface="Arial" panose="020B0604020202020204" pitchFamily="34" charset="0"/>
                        </a:defRPr>
                      </a:lvl5pPr>
                      <a:lvl6pPr indent="1588" eaLnBrk="0" fontAlgn="base" hangingPunct="0">
                        <a:spcBef>
                          <a:spcPct val="20000"/>
                        </a:spcBef>
                        <a:spcAft>
                          <a:spcPct val="0"/>
                        </a:spcAft>
                        <a:defRPr sz="2100">
                          <a:solidFill>
                            <a:schemeClr val="tx1"/>
                          </a:solidFill>
                          <a:latin typeface="Arial" panose="020B0604020202020204" pitchFamily="34" charset="0"/>
                        </a:defRPr>
                      </a:lvl6pPr>
                      <a:lvl7pPr indent="1588" eaLnBrk="0" fontAlgn="base" hangingPunct="0">
                        <a:spcBef>
                          <a:spcPct val="20000"/>
                        </a:spcBef>
                        <a:spcAft>
                          <a:spcPct val="0"/>
                        </a:spcAft>
                        <a:defRPr sz="2100">
                          <a:solidFill>
                            <a:schemeClr val="tx1"/>
                          </a:solidFill>
                          <a:latin typeface="Arial" panose="020B0604020202020204" pitchFamily="34" charset="0"/>
                        </a:defRPr>
                      </a:lvl7pPr>
                      <a:lvl8pPr indent="1588" eaLnBrk="0" fontAlgn="base" hangingPunct="0">
                        <a:spcBef>
                          <a:spcPct val="20000"/>
                        </a:spcBef>
                        <a:spcAft>
                          <a:spcPct val="0"/>
                        </a:spcAft>
                        <a:defRPr sz="2100">
                          <a:solidFill>
                            <a:schemeClr val="tx1"/>
                          </a:solidFill>
                          <a:latin typeface="Arial" panose="020B0604020202020204" pitchFamily="34" charset="0"/>
                        </a:defRPr>
                      </a:lvl8pPr>
                      <a:lvl9pPr indent="1588" eaLnBrk="0" fontAlgn="base" hangingPunct="0">
                        <a:spcBef>
                          <a:spcPct val="20000"/>
                        </a:spcBef>
                        <a:spcAft>
                          <a:spcPct val="0"/>
                        </a:spcAft>
                        <a:defRPr sz="21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1" u="none" strike="noStrike" cap="none" normalizeH="0" baseline="0" dirty="0">
                          <a:ln>
                            <a:noFill/>
                          </a:ln>
                          <a:solidFill>
                            <a:schemeClr val="tx1"/>
                          </a:solidFill>
                          <a:effectLst/>
                          <a:latin typeface="Times New Roman" panose="02020603050405020304" pitchFamily="18" charset="0"/>
                          <a:ea typeface="ヒラギノ角ゴ Pro W3"/>
                          <a:cs typeface="Times New Roman" panose="02020603050405020304" pitchFamily="18" charset="0"/>
                        </a:rPr>
                        <a:t>Normal BP</a:t>
                      </a:r>
                    </a:p>
                  </a:txBody>
                  <a:tcPr marL="51452" marR="5145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1567604">
                <a:tc>
                  <a:txBody>
                    <a:bodyPr/>
                    <a:lstStyle>
                      <a:lvl1pPr>
                        <a:spcBef>
                          <a:spcPct val="20000"/>
                        </a:spcBef>
                        <a:defRPr sz="3300">
                          <a:solidFill>
                            <a:schemeClr val="tx1"/>
                          </a:solidFill>
                          <a:latin typeface="Arial" panose="020B0604020202020204" pitchFamily="34" charset="0"/>
                        </a:defRPr>
                      </a:lvl1pPr>
                      <a:lvl2pPr marL="457200">
                        <a:spcBef>
                          <a:spcPct val="20000"/>
                        </a:spcBef>
                        <a:defRPr sz="2800">
                          <a:solidFill>
                            <a:schemeClr val="tx1"/>
                          </a:solidFill>
                          <a:latin typeface="Arial" panose="020B0604020202020204" pitchFamily="34" charset="0"/>
                        </a:defRPr>
                      </a:lvl2pPr>
                      <a:lvl3pPr marL="914400">
                        <a:spcBef>
                          <a:spcPct val="20000"/>
                        </a:spcBef>
                        <a:defRPr sz="2300">
                          <a:solidFill>
                            <a:schemeClr val="tx1"/>
                          </a:solidFill>
                          <a:latin typeface="Arial" panose="020B0604020202020204" pitchFamily="34" charset="0"/>
                        </a:defRPr>
                      </a:lvl3pPr>
                      <a:lvl4pPr marL="1371600">
                        <a:spcBef>
                          <a:spcPct val="20000"/>
                        </a:spcBef>
                        <a:defRPr sz="2100">
                          <a:solidFill>
                            <a:schemeClr val="tx1"/>
                          </a:solidFill>
                          <a:latin typeface="Arial" panose="020B0604020202020204" pitchFamily="34" charset="0"/>
                        </a:defRPr>
                      </a:lvl4pPr>
                      <a:lvl5pPr marL="1828800">
                        <a:spcBef>
                          <a:spcPct val="20000"/>
                        </a:spcBef>
                        <a:defRPr sz="2100">
                          <a:solidFill>
                            <a:schemeClr val="tx1"/>
                          </a:solidFill>
                          <a:latin typeface="Arial" panose="020B0604020202020204" pitchFamily="34" charset="0"/>
                        </a:defRPr>
                      </a:lvl5pPr>
                      <a:lvl6pPr indent="1588" eaLnBrk="0" fontAlgn="base" hangingPunct="0">
                        <a:spcBef>
                          <a:spcPct val="20000"/>
                        </a:spcBef>
                        <a:spcAft>
                          <a:spcPct val="0"/>
                        </a:spcAft>
                        <a:defRPr sz="2100">
                          <a:solidFill>
                            <a:schemeClr val="tx1"/>
                          </a:solidFill>
                          <a:latin typeface="Arial" panose="020B0604020202020204" pitchFamily="34" charset="0"/>
                        </a:defRPr>
                      </a:lvl6pPr>
                      <a:lvl7pPr indent="1588" eaLnBrk="0" fontAlgn="base" hangingPunct="0">
                        <a:spcBef>
                          <a:spcPct val="20000"/>
                        </a:spcBef>
                        <a:spcAft>
                          <a:spcPct val="0"/>
                        </a:spcAft>
                        <a:defRPr sz="2100">
                          <a:solidFill>
                            <a:schemeClr val="tx1"/>
                          </a:solidFill>
                          <a:latin typeface="Arial" panose="020B0604020202020204" pitchFamily="34" charset="0"/>
                        </a:defRPr>
                      </a:lvl7pPr>
                      <a:lvl8pPr indent="1588" eaLnBrk="0" fontAlgn="base" hangingPunct="0">
                        <a:spcBef>
                          <a:spcPct val="20000"/>
                        </a:spcBef>
                        <a:spcAft>
                          <a:spcPct val="0"/>
                        </a:spcAft>
                        <a:defRPr sz="2100">
                          <a:solidFill>
                            <a:schemeClr val="tx1"/>
                          </a:solidFill>
                          <a:latin typeface="Arial" panose="020B0604020202020204" pitchFamily="34" charset="0"/>
                        </a:defRPr>
                      </a:lvl8pPr>
                      <a:lvl9pPr indent="1588" eaLnBrk="0" fontAlgn="base" hangingPunct="0">
                        <a:spcBef>
                          <a:spcPct val="20000"/>
                        </a:spcBef>
                        <a:spcAft>
                          <a:spcPct val="0"/>
                        </a:spcAft>
                        <a:defRPr sz="21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1" u="none" strike="noStrike" cap="none" normalizeH="0" baseline="0" dirty="0" smtClean="0">
                          <a:ln>
                            <a:noFill/>
                          </a:ln>
                          <a:solidFill>
                            <a:schemeClr val="tx1"/>
                          </a:solidFill>
                          <a:effectLst/>
                          <a:latin typeface="Times New Roman" panose="02020603050405020304" pitchFamily="18" charset="0"/>
                          <a:ea typeface="ヒラギノ角ゴ Pro W3"/>
                          <a:cs typeface="Times New Roman" panose="02020603050405020304" pitchFamily="18" charset="0"/>
                        </a:rPr>
                        <a:t>    </a:t>
                      </a:r>
                      <a:r>
                        <a:rPr kumimoji="0" lang="en-US" altLang="en-US" sz="1800" b="1" i="1" u="none" strike="noStrike" cap="none" normalizeH="0" baseline="0" dirty="0">
                          <a:ln>
                            <a:noFill/>
                          </a:ln>
                          <a:solidFill>
                            <a:schemeClr val="tx1"/>
                          </a:solidFill>
                          <a:effectLst/>
                          <a:latin typeface="Times New Roman" panose="02020603050405020304" pitchFamily="18" charset="0"/>
                          <a:ea typeface="ヒラギノ角ゴ Pro W3"/>
                          <a:cs typeface="Times New Roman" panose="02020603050405020304" pitchFamily="18" charset="0"/>
                        </a:rPr>
                        <a:t>Prehypertension</a:t>
                      </a:r>
                    </a:p>
                  </a:txBody>
                  <a:tcPr marL="51452" marR="5145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02"/>
                  </a:ext>
                </a:extLst>
              </a:tr>
              <a:tr h="745820">
                <a:tc>
                  <a:txBody>
                    <a:bodyPr/>
                    <a:lstStyle>
                      <a:lvl1pPr>
                        <a:spcBef>
                          <a:spcPct val="20000"/>
                        </a:spcBef>
                        <a:defRPr sz="3300">
                          <a:solidFill>
                            <a:schemeClr val="tx1"/>
                          </a:solidFill>
                          <a:latin typeface="Arial" panose="020B0604020202020204" pitchFamily="34" charset="0"/>
                        </a:defRPr>
                      </a:lvl1pPr>
                      <a:lvl2pPr marL="457200">
                        <a:spcBef>
                          <a:spcPct val="20000"/>
                        </a:spcBef>
                        <a:defRPr sz="2800">
                          <a:solidFill>
                            <a:schemeClr val="tx1"/>
                          </a:solidFill>
                          <a:latin typeface="Arial" panose="020B0604020202020204" pitchFamily="34" charset="0"/>
                        </a:defRPr>
                      </a:lvl2pPr>
                      <a:lvl3pPr marL="914400">
                        <a:spcBef>
                          <a:spcPct val="20000"/>
                        </a:spcBef>
                        <a:defRPr sz="2300">
                          <a:solidFill>
                            <a:schemeClr val="tx1"/>
                          </a:solidFill>
                          <a:latin typeface="Arial" panose="020B0604020202020204" pitchFamily="34" charset="0"/>
                        </a:defRPr>
                      </a:lvl3pPr>
                      <a:lvl4pPr marL="1371600">
                        <a:spcBef>
                          <a:spcPct val="20000"/>
                        </a:spcBef>
                        <a:defRPr sz="2100">
                          <a:solidFill>
                            <a:schemeClr val="tx1"/>
                          </a:solidFill>
                          <a:latin typeface="Arial" panose="020B0604020202020204" pitchFamily="34" charset="0"/>
                        </a:defRPr>
                      </a:lvl4pPr>
                      <a:lvl5pPr marL="1828800">
                        <a:spcBef>
                          <a:spcPct val="20000"/>
                        </a:spcBef>
                        <a:defRPr sz="2100">
                          <a:solidFill>
                            <a:schemeClr val="tx1"/>
                          </a:solidFill>
                          <a:latin typeface="Arial" panose="020B0604020202020204" pitchFamily="34" charset="0"/>
                        </a:defRPr>
                      </a:lvl5pPr>
                      <a:lvl6pPr indent="1588" eaLnBrk="0" fontAlgn="base" hangingPunct="0">
                        <a:spcBef>
                          <a:spcPct val="20000"/>
                        </a:spcBef>
                        <a:spcAft>
                          <a:spcPct val="0"/>
                        </a:spcAft>
                        <a:defRPr sz="2100">
                          <a:solidFill>
                            <a:schemeClr val="tx1"/>
                          </a:solidFill>
                          <a:latin typeface="Arial" panose="020B0604020202020204" pitchFamily="34" charset="0"/>
                        </a:defRPr>
                      </a:lvl6pPr>
                      <a:lvl7pPr indent="1588" eaLnBrk="0" fontAlgn="base" hangingPunct="0">
                        <a:spcBef>
                          <a:spcPct val="20000"/>
                        </a:spcBef>
                        <a:spcAft>
                          <a:spcPct val="0"/>
                        </a:spcAft>
                        <a:defRPr sz="2100">
                          <a:solidFill>
                            <a:schemeClr val="tx1"/>
                          </a:solidFill>
                          <a:latin typeface="Arial" panose="020B0604020202020204" pitchFamily="34" charset="0"/>
                        </a:defRPr>
                      </a:lvl7pPr>
                      <a:lvl8pPr indent="1588" eaLnBrk="0" fontAlgn="base" hangingPunct="0">
                        <a:spcBef>
                          <a:spcPct val="20000"/>
                        </a:spcBef>
                        <a:spcAft>
                          <a:spcPct val="0"/>
                        </a:spcAft>
                        <a:defRPr sz="2100">
                          <a:solidFill>
                            <a:schemeClr val="tx1"/>
                          </a:solidFill>
                          <a:latin typeface="Arial" panose="020B0604020202020204" pitchFamily="34" charset="0"/>
                        </a:defRPr>
                      </a:lvl8pPr>
                      <a:lvl9pPr indent="1588" eaLnBrk="0" fontAlgn="base" hangingPunct="0">
                        <a:spcBef>
                          <a:spcPct val="20000"/>
                        </a:spcBef>
                        <a:spcAft>
                          <a:spcPct val="0"/>
                        </a:spcAft>
                        <a:defRPr sz="21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1" u="none" strike="noStrike" cap="none" normalizeH="0" baseline="0" dirty="0">
                          <a:ln>
                            <a:noFill/>
                          </a:ln>
                          <a:solidFill>
                            <a:srgbClr val="000000"/>
                          </a:solidFill>
                          <a:effectLst/>
                          <a:latin typeface="Times New Roman" panose="02020603050405020304" pitchFamily="18" charset="0"/>
                          <a:ea typeface="ヒラギノ角ゴ Pro W3"/>
                          <a:cs typeface="Times New Roman" panose="02020603050405020304" pitchFamily="18" charset="0"/>
                        </a:rPr>
                        <a:t>Stage 1 hypertension</a:t>
                      </a:r>
                    </a:p>
                  </a:txBody>
                  <a:tcPr marL="51452" marR="5145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40000"/>
                        <a:lumOff val="60000"/>
                      </a:schemeClr>
                    </a:solidFill>
                  </a:tcPr>
                </a:tc>
                <a:extLst>
                  <a:ext uri="{0D108BD9-81ED-4DB2-BD59-A6C34878D82A}">
                    <a16:rowId xmlns:a16="http://schemas.microsoft.com/office/drawing/2014/main" val="10003"/>
                  </a:ext>
                </a:extLst>
              </a:tr>
              <a:tr h="783802">
                <a:tc>
                  <a:txBody>
                    <a:bodyPr/>
                    <a:lstStyle>
                      <a:lvl1pPr>
                        <a:spcBef>
                          <a:spcPct val="20000"/>
                        </a:spcBef>
                        <a:defRPr sz="3300">
                          <a:solidFill>
                            <a:schemeClr val="tx1"/>
                          </a:solidFill>
                          <a:latin typeface="Arial" panose="020B0604020202020204" pitchFamily="34" charset="0"/>
                        </a:defRPr>
                      </a:lvl1pPr>
                      <a:lvl2pPr marL="457200">
                        <a:spcBef>
                          <a:spcPct val="20000"/>
                        </a:spcBef>
                        <a:defRPr sz="2800">
                          <a:solidFill>
                            <a:schemeClr val="tx1"/>
                          </a:solidFill>
                          <a:latin typeface="Arial" panose="020B0604020202020204" pitchFamily="34" charset="0"/>
                        </a:defRPr>
                      </a:lvl2pPr>
                      <a:lvl3pPr marL="914400">
                        <a:spcBef>
                          <a:spcPct val="20000"/>
                        </a:spcBef>
                        <a:defRPr sz="2300">
                          <a:solidFill>
                            <a:schemeClr val="tx1"/>
                          </a:solidFill>
                          <a:latin typeface="Arial" panose="020B0604020202020204" pitchFamily="34" charset="0"/>
                        </a:defRPr>
                      </a:lvl3pPr>
                      <a:lvl4pPr marL="1371600">
                        <a:spcBef>
                          <a:spcPct val="20000"/>
                        </a:spcBef>
                        <a:defRPr sz="2100">
                          <a:solidFill>
                            <a:schemeClr val="tx1"/>
                          </a:solidFill>
                          <a:latin typeface="Arial" panose="020B0604020202020204" pitchFamily="34" charset="0"/>
                        </a:defRPr>
                      </a:lvl4pPr>
                      <a:lvl5pPr marL="1828800">
                        <a:spcBef>
                          <a:spcPct val="20000"/>
                        </a:spcBef>
                        <a:defRPr sz="2100">
                          <a:solidFill>
                            <a:schemeClr val="tx1"/>
                          </a:solidFill>
                          <a:latin typeface="Arial" panose="020B0604020202020204" pitchFamily="34" charset="0"/>
                        </a:defRPr>
                      </a:lvl5pPr>
                      <a:lvl6pPr indent="1588" eaLnBrk="0" fontAlgn="base" hangingPunct="0">
                        <a:spcBef>
                          <a:spcPct val="20000"/>
                        </a:spcBef>
                        <a:spcAft>
                          <a:spcPct val="0"/>
                        </a:spcAft>
                        <a:defRPr sz="2100">
                          <a:solidFill>
                            <a:schemeClr val="tx1"/>
                          </a:solidFill>
                          <a:latin typeface="Arial" panose="020B0604020202020204" pitchFamily="34" charset="0"/>
                        </a:defRPr>
                      </a:lvl6pPr>
                      <a:lvl7pPr indent="1588" eaLnBrk="0" fontAlgn="base" hangingPunct="0">
                        <a:spcBef>
                          <a:spcPct val="20000"/>
                        </a:spcBef>
                        <a:spcAft>
                          <a:spcPct val="0"/>
                        </a:spcAft>
                        <a:defRPr sz="2100">
                          <a:solidFill>
                            <a:schemeClr val="tx1"/>
                          </a:solidFill>
                          <a:latin typeface="Arial" panose="020B0604020202020204" pitchFamily="34" charset="0"/>
                        </a:defRPr>
                      </a:lvl7pPr>
                      <a:lvl8pPr indent="1588" eaLnBrk="0" fontAlgn="base" hangingPunct="0">
                        <a:spcBef>
                          <a:spcPct val="20000"/>
                        </a:spcBef>
                        <a:spcAft>
                          <a:spcPct val="0"/>
                        </a:spcAft>
                        <a:defRPr sz="2100">
                          <a:solidFill>
                            <a:schemeClr val="tx1"/>
                          </a:solidFill>
                          <a:latin typeface="Arial" panose="020B0604020202020204" pitchFamily="34" charset="0"/>
                        </a:defRPr>
                      </a:lvl8pPr>
                      <a:lvl9pPr indent="1588" eaLnBrk="0" fontAlgn="base" hangingPunct="0">
                        <a:spcBef>
                          <a:spcPct val="20000"/>
                        </a:spcBef>
                        <a:spcAft>
                          <a:spcPct val="0"/>
                        </a:spcAft>
                        <a:defRPr sz="21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1" u="none" strike="noStrike" cap="none" normalizeH="0" baseline="0" dirty="0">
                          <a:ln>
                            <a:noFill/>
                          </a:ln>
                          <a:solidFill>
                            <a:srgbClr val="000000"/>
                          </a:solidFill>
                          <a:effectLst/>
                          <a:latin typeface="Times New Roman" panose="02020603050405020304" pitchFamily="18" charset="0"/>
                          <a:ea typeface="ヒラギノ角ゴ Pro W3"/>
                          <a:cs typeface="Times New Roman" panose="02020603050405020304" pitchFamily="18" charset="0"/>
                        </a:rPr>
                        <a:t>Stage 2 hypertension</a:t>
                      </a:r>
                    </a:p>
                  </a:txBody>
                  <a:tcPr marL="51452" marR="5145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40000"/>
                        <a:lumOff val="60000"/>
                      </a:schemeClr>
                    </a:solidFill>
                  </a:tcPr>
                </a:tc>
                <a:extLst>
                  <a:ext uri="{0D108BD9-81ED-4DB2-BD59-A6C34878D82A}">
                    <a16:rowId xmlns:a16="http://schemas.microsoft.com/office/drawing/2014/main" val="10004"/>
                  </a:ext>
                </a:extLst>
              </a:tr>
            </a:tbl>
          </a:graphicData>
        </a:graphic>
      </p:graphicFrame>
      <p:graphicFrame>
        <p:nvGraphicFramePr>
          <p:cNvPr id="9" name="Table 8">
            <a:extLst>
              <a:ext uri="{FF2B5EF4-FFF2-40B4-BE49-F238E27FC236}">
                <a16:creationId xmlns:a16="http://schemas.microsoft.com/office/drawing/2014/main" id="{D4C018DA-C964-4393-9295-A0B3997A535B}"/>
              </a:ext>
            </a:extLst>
          </p:cNvPr>
          <p:cNvGraphicFramePr>
            <a:graphicFrameLocks noGrp="1"/>
          </p:cNvGraphicFramePr>
          <p:nvPr>
            <p:extLst>
              <p:ext uri="{D42A27DB-BD31-4B8C-83A1-F6EECF244321}">
                <p14:modId xmlns:p14="http://schemas.microsoft.com/office/powerpoint/2010/main" val="1049793197"/>
              </p:ext>
            </p:extLst>
          </p:nvPr>
        </p:nvGraphicFramePr>
        <p:xfrm>
          <a:off x="7202855" y="1487369"/>
          <a:ext cx="2604088" cy="4446888"/>
        </p:xfrm>
        <a:graphic>
          <a:graphicData uri="http://schemas.openxmlformats.org/drawingml/2006/table">
            <a:tbl>
              <a:tblPr/>
              <a:tblGrid>
                <a:gridCol w="2604088">
                  <a:extLst>
                    <a:ext uri="{9D8B030D-6E8A-4147-A177-3AD203B41FA5}">
                      <a16:colId xmlns:a16="http://schemas.microsoft.com/office/drawing/2014/main" val="20000"/>
                    </a:ext>
                  </a:extLst>
                </a:gridCol>
              </a:tblGrid>
              <a:tr h="636585">
                <a:tc>
                  <a:txBody>
                    <a:bodyPr/>
                    <a:lstStyle>
                      <a:lvl1pPr>
                        <a:spcBef>
                          <a:spcPct val="20000"/>
                        </a:spcBef>
                        <a:defRPr sz="3300">
                          <a:solidFill>
                            <a:schemeClr val="tx1"/>
                          </a:solidFill>
                          <a:latin typeface="Arial" panose="020B0604020202020204" pitchFamily="34" charset="0"/>
                        </a:defRPr>
                      </a:lvl1pPr>
                      <a:lvl2pPr marL="457200">
                        <a:spcBef>
                          <a:spcPct val="20000"/>
                        </a:spcBef>
                        <a:defRPr sz="2800">
                          <a:solidFill>
                            <a:schemeClr val="tx1"/>
                          </a:solidFill>
                          <a:latin typeface="Arial" panose="020B0604020202020204" pitchFamily="34" charset="0"/>
                        </a:defRPr>
                      </a:lvl2pPr>
                      <a:lvl3pPr marL="914400">
                        <a:spcBef>
                          <a:spcPct val="20000"/>
                        </a:spcBef>
                        <a:defRPr sz="2300">
                          <a:solidFill>
                            <a:schemeClr val="tx1"/>
                          </a:solidFill>
                          <a:latin typeface="Arial" panose="020B0604020202020204" pitchFamily="34" charset="0"/>
                        </a:defRPr>
                      </a:lvl3pPr>
                      <a:lvl4pPr marL="1371600">
                        <a:spcBef>
                          <a:spcPct val="20000"/>
                        </a:spcBef>
                        <a:defRPr sz="2100">
                          <a:solidFill>
                            <a:schemeClr val="tx1"/>
                          </a:solidFill>
                          <a:latin typeface="Arial" panose="020B0604020202020204" pitchFamily="34" charset="0"/>
                        </a:defRPr>
                      </a:lvl4pPr>
                      <a:lvl5pPr marL="1828800">
                        <a:spcBef>
                          <a:spcPct val="20000"/>
                        </a:spcBef>
                        <a:defRPr sz="2100">
                          <a:solidFill>
                            <a:schemeClr val="tx1"/>
                          </a:solidFill>
                          <a:latin typeface="Arial" panose="020B0604020202020204" pitchFamily="34" charset="0"/>
                        </a:defRPr>
                      </a:lvl5pPr>
                      <a:lvl6pPr indent="1588" eaLnBrk="0" fontAlgn="base" hangingPunct="0">
                        <a:spcBef>
                          <a:spcPct val="20000"/>
                        </a:spcBef>
                        <a:spcAft>
                          <a:spcPct val="0"/>
                        </a:spcAft>
                        <a:defRPr sz="2100">
                          <a:solidFill>
                            <a:schemeClr val="tx1"/>
                          </a:solidFill>
                          <a:latin typeface="Arial" panose="020B0604020202020204" pitchFamily="34" charset="0"/>
                        </a:defRPr>
                      </a:lvl6pPr>
                      <a:lvl7pPr indent="1588" eaLnBrk="0" fontAlgn="base" hangingPunct="0">
                        <a:spcBef>
                          <a:spcPct val="20000"/>
                        </a:spcBef>
                        <a:spcAft>
                          <a:spcPct val="0"/>
                        </a:spcAft>
                        <a:defRPr sz="2100">
                          <a:solidFill>
                            <a:schemeClr val="tx1"/>
                          </a:solidFill>
                          <a:latin typeface="Arial" panose="020B0604020202020204" pitchFamily="34" charset="0"/>
                        </a:defRPr>
                      </a:lvl7pPr>
                      <a:lvl8pPr indent="1588" eaLnBrk="0" fontAlgn="base" hangingPunct="0">
                        <a:spcBef>
                          <a:spcPct val="20000"/>
                        </a:spcBef>
                        <a:spcAft>
                          <a:spcPct val="0"/>
                        </a:spcAft>
                        <a:defRPr sz="2100">
                          <a:solidFill>
                            <a:schemeClr val="tx1"/>
                          </a:solidFill>
                          <a:latin typeface="Arial" panose="020B0604020202020204" pitchFamily="34" charset="0"/>
                        </a:defRPr>
                      </a:lvl8pPr>
                      <a:lvl9pPr indent="1588" eaLnBrk="0" fontAlgn="base" hangingPunct="0">
                        <a:spcBef>
                          <a:spcPct val="20000"/>
                        </a:spcBef>
                        <a:spcAft>
                          <a:spcPct val="0"/>
                        </a:spcAft>
                        <a:defRPr sz="21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1" u="none" strike="noStrike" cap="none" normalizeH="0" baseline="0" dirty="0">
                          <a:ln>
                            <a:noFill/>
                          </a:ln>
                          <a:solidFill>
                            <a:schemeClr val="tx1"/>
                          </a:solidFill>
                          <a:effectLst/>
                          <a:latin typeface="Times New Roman" panose="02020603050405020304" pitchFamily="18" charset="0"/>
                          <a:ea typeface="ヒラギノ角ゴ Pro W3"/>
                          <a:cs typeface="Times New Roman" panose="02020603050405020304" pitchFamily="18" charset="0"/>
                        </a:rPr>
                        <a:t>2017 ACC/AHA</a:t>
                      </a:r>
                    </a:p>
                  </a:txBody>
                  <a:tcPr marL="68570" marR="68570" marT="34294" marB="3429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685436">
                <a:tc>
                  <a:txBody>
                    <a:bodyPr/>
                    <a:lstStyle>
                      <a:lvl1pPr>
                        <a:spcBef>
                          <a:spcPct val="20000"/>
                        </a:spcBef>
                        <a:defRPr sz="3300">
                          <a:solidFill>
                            <a:schemeClr val="tx1"/>
                          </a:solidFill>
                          <a:latin typeface="Arial" panose="020B0604020202020204" pitchFamily="34" charset="0"/>
                        </a:defRPr>
                      </a:lvl1pPr>
                      <a:lvl2pPr marL="457200">
                        <a:spcBef>
                          <a:spcPct val="20000"/>
                        </a:spcBef>
                        <a:defRPr sz="2800">
                          <a:solidFill>
                            <a:schemeClr val="tx1"/>
                          </a:solidFill>
                          <a:latin typeface="Arial" panose="020B0604020202020204" pitchFamily="34" charset="0"/>
                        </a:defRPr>
                      </a:lvl2pPr>
                      <a:lvl3pPr marL="914400">
                        <a:spcBef>
                          <a:spcPct val="20000"/>
                        </a:spcBef>
                        <a:defRPr sz="2300">
                          <a:solidFill>
                            <a:schemeClr val="tx1"/>
                          </a:solidFill>
                          <a:latin typeface="Arial" panose="020B0604020202020204" pitchFamily="34" charset="0"/>
                        </a:defRPr>
                      </a:lvl3pPr>
                      <a:lvl4pPr marL="1371600">
                        <a:spcBef>
                          <a:spcPct val="20000"/>
                        </a:spcBef>
                        <a:defRPr sz="2100">
                          <a:solidFill>
                            <a:schemeClr val="tx1"/>
                          </a:solidFill>
                          <a:latin typeface="Arial" panose="020B0604020202020204" pitchFamily="34" charset="0"/>
                        </a:defRPr>
                      </a:lvl4pPr>
                      <a:lvl5pPr marL="1828800">
                        <a:spcBef>
                          <a:spcPct val="20000"/>
                        </a:spcBef>
                        <a:defRPr sz="2100">
                          <a:solidFill>
                            <a:schemeClr val="tx1"/>
                          </a:solidFill>
                          <a:latin typeface="Arial" panose="020B0604020202020204" pitchFamily="34" charset="0"/>
                        </a:defRPr>
                      </a:lvl5pPr>
                      <a:lvl6pPr indent="1588" eaLnBrk="0" fontAlgn="base" hangingPunct="0">
                        <a:spcBef>
                          <a:spcPct val="20000"/>
                        </a:spcBef>
                        <a:spcAft>
                          <a:spcPct val="0"/>
                        </a:spcAft>
                        <a:defRPr sz="2100">
                          <a:solidFill>
                            <a:schemeClr val="tx1"/>
                          </a:solidFill>
                          <a:latin typeface="Arial" panose="020B0604020202020204" pitchFamily="34" charset="0"/>
                        </a:defRPr>
                      </a:lvl6pPr>
                      <a:lvl7pPr indent="1588" eaLnBrk="0" fontAlgn="base" hangingPunct="0">
                        <a:spcBef>
                          <a:spcPct val="20000"/>
                        </a:spcBef>
                        <a:spcAft>
                          <a:spcPct val="0"/>
                        </a:spcAft>
                        <a:defRPr sz="2100">
                          <a:solidFill>
                            <a:schemeClr val="tx1"/>
                          </a:solidFill>
                          <a:latin typeface="Arial" panose="020B0604020202020204" pitchFamily="34" charset="0"/>
                        </a:defRPr>
                      </a:lvl7pPr>
                      <a:lvl8pPr indent="1588" eaLnBrk="0" fontAlgn="base" hangingPunct="0">
                        <a:spcBef>
                          <a:spcPct val="20000"/>
                        </a:spcBef>
                        <a:spcAft>
                          <a:spcPct val="0"/>
                        </a:spcAft>
                        <a:defRPr sz="2100">
                          <a:solidFill>
                            <a:schemeClr val="tx1"/>
                          </a:solidFill>
                          <a:latin typeface="Arial" panose="020B0604020202020204" pitchFamily="34" charset="0"/>
                        </a:defRPr>
                      </a:lvl8pPr>
                      <a:lvl9pPr indent="1588" eaLnBrk="0" fontAlgn="base" hangingPunct="0">
                        <a:spcBef>
                          <a:spcPct val="20000"/>
                        </a:spcBef>
                        <a:spcAft>
                          <a:spcPct val="0"/>
                        </a:spcAft>
                        <a:defRPr sz="21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1" u="none" strike="noStrike" cap="none" normalizeH="0" baseline="0" dirty="0">
                          <a:ln>
                            <a:noFill/>
                          </a:ln>
                          <a:solidFill>
                            <a:schemeClr val="tx1"/>
                          </a:solidFill>
                          <a:effectLst/>
                          <a:latin typeface="Times New Roman" panose="02020603050405020304" pitchFamily="18" charset="0"/>
                          <a:ea typeface="ヒラギノ角ゴ Pro W3"/>
                          <a:cs typeface="Times New Roman" panose="02020603050405020304" pitchFamily="18" charset="0"/>
                        </a:rPr>
                        <a:t>Normal BP</a:t>
                      </a:r>
                    </a:p>
                  </a:txBody>
                  <a:tcPr marL="51428" marR="5142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783523">
                <a:tc>
                  <a:txBody>
                    <a:bodyPr/>
                    <a:lstStyle>
                      <a:lvl1pPr>
                        <a:spcBef>
                          <a:spcPct val="20000"/>
                        </a:spcBef>
                        <a:defRPr sz="3300">
                          <a:solidFill>
                            <a:schemeClr val="tx1"/>
                          </a:solidFill>
                          <a:latin typeface="Arial" panose="020B0604020202020204" pitchFamily="34" charset="0"/>
                        </a:defRPr>
                      </a:lvl1pPr>
                      <a:lvl2pPr marL="457200">
                        <a:spcBef>
                          <a:spcPct val="20000"/>
                        </a:spcBef>
                        <a:defRPr sz="2800">
                          <a:solidFill>
                            <a:schemeClr val="tx1"/>
                          </a:solidFill>
                          <a:latin typeface="Arial" panose="020B0604020202020204" pitchFamily="34" charset="0"/>
                        </a:defRPr>
                      </a:lvl2pPr>
                      <a:lvl3pPr marL="914400">
                        <a:spcBef>
                          <a:spcPct val="20000"/>
                        </a:spcBef>
                        <a:defRPr sz="2300">
                          <a:solidFill>
                            <a:schemeClr val="tx1"/>
                          </a:solidFill>
                          <a:latin typeface="Arial" panose="020B0604020202020204" pitchFamily="34" charset="0"/>
                        </a:defRPr>
                      </a:lvl3pPr>
                      <a:lvl4pPr marL="1371600">
                        <a:spcBef>
                          <a:spcPct val="20000"/>
                        </a:spcBef>
                        <a:defRPr sz="2100">
                          <a:solidFill>
                            <a:schemeClr val="tx1"/>
                          </a:solidFill>
                          <a:latin typeface="Arial" panose="020B0604020202020204" pitchFamily="34" charset="0"/>
                        </a:defRPr>
                      </a:lvl4pPr>
                      <a:lvl5pPr marL="1828800">
                        <a:spcBef>
                          <a:spcPct val="20000"/>
                        </a:spcBef>
                        <a:defRPr sz="2100">
                          <a:solidFill>
                            <a:schemeClr val="tx1"/>
                          </a:solidFill>
                          <a:latin typeface="Arial" panose="020B0604020202020204" pitchFamily="34" charset="0"/>
                        </a:defRPr>
                      </a:lvl5pPr>
                      <a:lvl6pPr indent="1588" eaLnBrk="0" fontAlgn="base" hangingPunct="0">
                        <a:spcBef>
                          <a:spcPct val="20000"/>
                        </a:spcBef>
                        <a:spcAft>
                          <a:spcPct val="0"/>
                        </a:spcAft>
                        <a:defRPr sz="2100">
                          <a:solidFill>
                            <a:schemeClr val="tx1"/>
                          </a:solidFill>
                          <a:latin typeface="Arial" panose="020B0604020202020204" pitchFamily="34" charset="0"/>
                        </a:defRPr>
                      </a:lvl6pPr>
                      <a:lvl7pPr indent="1588" eaLnBrk="0" fontAlgn="base" hangingPunct="0">
                        <a:spcBef>
                          <a:spcPct val="20000"/>
                        </a:spcBef>
                        <a:spcAft>
                          <a:spcPct val="0"/>
                        </a:spcAft>
                        <a:defRPr sz="2100">
                          <a:solidFill>
                            <a:schemeClr val="tx1"/>
                          </a:solidFill>
                          <a:latin typeface="Arial" panose="020B0604020202020204" pitchFamily="34" charset="0"/>
                        </a:defRPr>
                      </a:lvl7pPr>
                      <a:lvl8pPr indent="1588" eaLnBrk="0" fontAlgn="base" hangingPunct="0">
                        <a:spcBef>
                          <a:spcPct val="20000"/>
                        </a:spcBef>
                        <a:spcAft>
                          <a:spcPct val="0"/>
                        </a:spcAft>
                        <a:defRPr sz="2100">
                          <a:solidFill>
                            <a:schemeClr val="tx1"/>
                          </a:solidFill>
                          <a:latin typeface="Arial" panose="020B0604020202020204" pitchFamily="34" charset="0"/>
                        </a:defRPr>
                      </a:lvl8pPr>
                      <a:lvl9pPr indent="1588" eaLnBrk="0" fontAlgn="base" hangingPunct="0">
                        <a:spcBef>
                          <a:spcPct val="20000"/>
                        </a:spcBef>
                        <a:spcAft>
                          <a:spcPct val="0"/>
                        </a:spcAft>
                        <a:defRPr sz="21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1" u="none" strike="noStrike" cap="none" normalizeH="0" baseline="0" dirty="0">
                          <a:ln>
                            <a:noFill/>
                          </a:ln>
                          <a:solidFill>
                            <a:schemeClr val="tx1"/>
                          </a:solidFill>
                          <a:effectLst/>
                          <a:latin typeface="Times New Roman" panose="02020603050405020304" pitchFamily="18" charset="0"/>
                          <a:ea typeface="ヒラギノ角ゴ Pro W3"/>
                          <a:cs typeface="Times New Roman" panose="02020603050405020304" pitchFamily="18" charset="0"/>
                        </a:rPr>
                        <a:t>Elevated BP</a:t>
                      </a:r>
                    </a:p>
                  </a:txBody>
                  <a:tcPr marL="51428" marR="5142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9933"/>
                    </a:solidFill>
                  </a:tcPr>
                </a:tc>
                <a:extLst>
                  <a:ext uri="{0D108BD9-81ED-4DB2-BD59-A6C34878D82A}">
                    <a16:rowId xmlns:a16="http://schemas.microsoft.com/office/drawing/2014/main" val="10002"/>
                  </a:ext>
                </a:extLst>
              </a:tr>
              <a:tr h="783523">
                <a:tc>
                  <a:txBody>
                    <a:bodyPr/>
                    <a:lstStyle>
                      <a:lvl1pPr>
                        <a:spcBef>
                          <a:spcPct val="20000"/>
                        </a:spcBef>
                        <a:defRPr sz="3300">
                          <a:solidFill>
                            <a:schemeClr val="tx1"/>
                          </a:solidFill>
                          <a:latin typeface="Arial" panose="020B0604020202020204" pitchFamily="34" charset="0"/>
                        </a:defRPr>
                      </a:lvl1pPr>
                      <a:lvl2pPr marL="457200">
                        <a:spcBef>
                          <a:spcPct val="20000"/>
                        </a:spcBef>
                        <a:defRPr sz="2800">
                          <a:solidFill>
                            <a:schemeClr val="tx1"/>
                          </a:solidFill>
                          <a:latin typeface="Arial" panose="020B0604020202020204" pitchFamily="34" charset="0"/>
                        </a:defRPr>
                      </a:lvl2pPr>
                      <a:lvl3pPr marL="914400">
                        <a:spcBef>
                          <a:spcPct val="20000"/>
                        </a:spcBef>
                        <a:defRPr sz="2300">
                          <a:solidFill>
                            <a:schemeClr val="tx1"/>
                          </a:solidFill>
                          <a:latin typeface="Arial" panose="020B0604020202020204" pitchFamily="34" charset="0"/>
                        </a:defRPr>
                      </a:lvl3pPr>
                      <a:lvl4pPr marL="1371600">
                        <a:spcBef>
                          <a:spcPct val="20000"/>
                        </a:spcBef>
                        <a:defRPr sz="2100">
                          <a:solidFill>
                            <a:schemeClr val="tx1"/>
                          </a:solidFill>
                          <a:latin typeface="Arial" panose="020B0604020202020204" pitchFamily="34" charset="0"/>
                        </a:defRPr>
                      </a:lvl4pPr>
                      <a:lvl5pPr marL="1828800">
                        <a:spcBef>
                          <a:spcPct val="20000"/>
                        </a:spcBef>
                        <a:defRPr sz="2100">
                          <a:solidFill>
                            <a:schemeClr val="tx1"/>
                          </a:solidFill>
                          <a:latin typeface="Arial" panose="020B0604020202020204" pitchFamily="34" charset="0"/>
                        </a:defRPr>
                      </a:lvl5pPr>
                      <a:lvl6pPr indent="1588" eaLnBrk="0" fontAlgn="base" hangingPunct="0">
                        <a:spcBef>
                          <a:spcPct val="20000"/>
                        </a:spcBef>
                        <a:spcAft>
                          <a:spcPct val="0"/>
                        </a:spcAft>
                        <a:defRPr sz="2100">
                          <a:solidFill>
                            <a:schemeClr val="tx1"/>
                          </a:solidFill>
                          <a:latin typeface="Arial" panose="020B0604020202020204" pitchFamily="34" charset="0"/>
                        </a:defRPr>
                      </a:lvl6pPr>
                      <a:lvl7pPr indent="1588" eaLnBrk="0" fontAlgn="base" hangingPunct="0">
                        <a:spcBef>
                          <a:spcPct val="20000"/>
                        </a:spcBef>
                        <a:spcAft>
                          <a:spcPct val="0"/>
                        </a:spcAft>
                        <a:defRPr sz="2100">
                          <a:solidFill>
                            <a:schemeClr val="tx1"/>
                          </a:solidFill>
                          <a:latin typeface="Arial" panose="020B0604020202020204" pitchFamily="34" charset="0"/>
                        </a:defRPr>
                      </a:lvl7pPr>
                      <a:lvl8pPr indent="1588" eaLnBrk="0" fontAlgn="base" hangingPunct="0">
                        <a:spcBef>
                          <a:spcPct val="20000"/>
                        </a:spcBef>
                        <a:spcAft>
                          <a:spcPct val="0"/>
                        </a:spcAft>
                        <a:defRPr sz="2100">
                          <a:solidFill>
                            <a:schemeClr val="tx1"/>
                          </a:solidFill>
                          <a:latin typeface="Arial" panose="020B0604020202020204" pitchFamily="34" charset="0"/>
                        </a:defRPr>
                      </a:lvl8pPr>
                      <a:lvl9pPr indent="1588" eaLnBrk="0" fontAlgn="base" hangingPunct="0">
                        <a:spcBef>
                          <a:spcPct val="20000"/>
                        </a:spcBef>
                        <a:spcAft>
                          <a:spcPct val="0"/>
                        </a:spcAft>
                        <a:defRPr sz="21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1" u="none" strike="noStrike" cap="none" normalizeH="0" baseline="0" dirty="0">
                          <a:ln>
                            <a:noFill/>
                          </a:ln>
                          <a:solidFill>
                            <a:srgbClr val="000000"/>
                          </a:solidFill>
                          <a:effectLst/>
                          <a:latin typeface="Times New Roman" panose="02020603050405020304" pitchFamily="18" charset="0"/>
                          <a:ea typeface="ヒラギノ角ゴ Pro W3"/>
                          <a:cs typeface="Times New Roman" panose="02020603050405020304" pitchFamily="18" charset="0"/>
                        </a:rPr>
                        <a:t>   Stage 1 hypertension</a:t>
                      </a:r>
                    </a:p>
                  </a:txBody>
                  <a:tcPr marL="51428" marR="5142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40000"/>
                        <a:lumOff val="60000"/>
                      </a:schemeClr>
                    </a:solidFill>
                  </a:tcPr>
                </a:tc>
                <a:extLst>
                  <a:ext uri="{0D108BD9-81ED-4DB2-BD59-A6C34878D82A}">
                    <a16:rowId xmlns:a16="http://schemas.microsoft.com/office/drawing/2014/main" val="10003"/>
                  </a:ext>
                </a:extLst>
              </a:tr>
              <a:tr h="774298">
                <a:tc>
                  <a:txBody>
                    <a:bodyPr/>
                    <a:lstStyle>
                      <a:lvl1pPr>
                        <a:spcBef>
                          <a:spcPct val="20000"/>
                        </a:spcBef>
                        <a:defRPr sz="3300">
                          <a:solidFill>
                            <a:schemeClr val="tx1"/>
                          </a:solidFill>
                          <a:latin typeface="Arial" panose="020B0604020202020204" pitchFamily="34" charset="0"/>
                        </a:defRPr>
                      </a:lvl1pPr>
                      <a:lvl2pPr marL="457200">
                        <a:spcBef>
                          <a:spcPct val="20000"/>
                        </a:spcBef>
                        <a:defRPr sz="2800">
                          <a:solidFill>
                            <a:schemeClr val="tx1"/>
                          </a:solidFill>
                          <a:latin typeface="Arial" panose="020B0604020202020204" pitchFamily="34" charset="0"/>
                        </a:defRPr>
                      </a:lvl2pPr>
                      <a:lvl3pPr marL="914400">
                        <a:spcBef>
                          <a:spcPct val="20000"/>
                        </a:spcBef>
                        <a:defRPr sz="2300">
                          <a:solidFill>
                            <a:schemeClr val="tx1"/>
                          </a:solidFill>
                          <a:latin typeface="Arial" panose="020B0604020202020204" pitchFamily="34" charset="0"/>
                        </a:defRPr>
                      </a:lvl3pPr>
                      <a:lvl4pPr marL="1371600">
                        <a:spcBef>
                          <a:spcPct val="20000"/>
                        </a:spcBef>
                        <a:defRPr sz="2100">
                          <a:solidFill>
                            <a:schemeClr val="tx1"/>
                          </a:solidFill>
                          <a:latin typeface="Arial" panose="020B0604020202020204" pitchFamily="34" charset="0"/>
                        </a:defRPr>
                      </a:lvl4pPr>
                      <a:lvl5pPr marL="1828800">
                        <a:spcBef>
                          <a:spcPct val="20000"/>
                        </a:spcBef>
                        <a:defRPr sz="2100">
                          <a:solidFill>
                            <a:schemeClr val="tx1"/>
                          </a:solidFill>
                          <a:latin typeface="Arial" panose="020B0604020202020204" pitchFamily="34" charset="0"/>
                        </a:defRPr>
                      </a:lvl5pPr>
                      <a:lvl6pPr indent="1588" eaLnBrk="0" fontAlgn="base" hangingPunct="0">
                        <a:spcBef>
                          <a:spcPct val="20000"/>
                        </a:spcBef>
                        <a:spcAft>
                          <a:spcPct val="0"/>
                        </a:spcAft>
                        <a:defRPr sz="2100">
                          <a:solidFill>
                            <a:schemeClr val="tx1"/>
                          </a:solidFill>
                          <a:latin typeface="Arial" panose="020B0604020202020204" pitchFamily="34" charset="0"/>
                        </a:defRPr>
                      </a:lvl6pPr>
                      <a:lvl7pPr indent="1588" eaLnBrk="0" fontAlgn="base" hangingPunct="0">
                        <a:spcBef>
                          <a:spcPct val="20000"/>
                        </a:spcBef>
                        <a:spcAft>
                          <a:spcPct val="0"/>
                        </a:spcAft>
                        <a:defRPr sz="2100">
                          <a:solidFill>
                            <a:schemeClr val="tx1"/>
                          </a:solidFill>
                          <a:latin typeface="Arial" panose="020B0604020202020204" pitchFamily="34" charset="0"/>
                        </a:defRPr>
                      </a:lvl7pPr>
                      <a:lvl8pPr indent="1588" eaLnBrk="0" fontAlgn="base" hangingPunct="0">
                        <a:spcBef>
                          <a:spcPct val="20000"/>
                        </a:spcBef>
                        <a:spcAft>
                          <a:spcPct val="0"/>
                        </a:spcAft>
                        <a:defRPr sz="2100">
                          <a:solidFill>
                            <a:schemeClr val="tx1"/>
                          </a:solidFill>
                          <a:latin typeface="Arial" panose="020B0604020202020204" pitchFamily="34" charset="0"/>
                        </a:defRPr>
                      </a:lvl8pPr>
                      <a:lvl9pPr indent="1588" eaLnBrk="0" fontAlgn="base" hangingPunct="0">
                        <a:spcBef>
                          <a:spcPct val="20000"/>
                        </a:spcBef>
                        <a:spcAft>
                          <a:spcPct val="0"/>
                        </a:spcAft>
                        <a:defRPr sz="21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1" u="none" strike="noStrike" cap="none" normalizeH="0" baseline="0" dirty="0">
                          <a:ln>
                            <a:noFill/>
                          </a:ln>
                          <a:solidFill>
                            <a:srgbClr val="000000"/>
                          </a:solidFill>
                          <a:effectLst/>
                          <a:latin typeface="Times New Roman" panose="02020603050405020304" pitchFamily="18" charset="0"/>
                          <a:ea typeface="ヒラギノ角ゴ Pro W3"/>
                          <a:cs typeface="Times New Roman" panose="02020603050405020304" pitchFamily="18" charset="0"/>
                        </a:rPr>
                        <a:t>   Stage 2 hypertension</a:t>
                      </a:r>
                    </a:p>
                  </a:txBody>
                  <a:tcPr marL="51428" marR="5142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40000"/>
                        <a:lumOff val="60000"/>
                      </a:schemeClr>
                    </a:solidFill>
                  </a:tcPr>
                </a:tc>
                <a:extLst>
                  <a:ext uri="{0D108BD9-81ED-4DB2-BD59-A6C34878D82A}">
                    <a16:rowId xmlns:a16="http://schemas.microsoft.com/office/drawing/2014/main" val="10004"/>
                  </a:ext>
                </a:extLst>
              </a:tr>
              <a:tr h="783523">
                <a:tc>
                  <a:txBody>
                    <a:bodyPr/>
                    <a:lstStyle>
                      <a:lvl1pPr>
                        <a:spcBef>
                          <a:spcPct val="20000"/>
                        </a:spcBef>
                        <a:defRPr sz="3300">
                          <a:solidFill>
                            <a:schemeClr val="tx1"/>
                          </a:solidFill>
                          <a:latin typeface="Arial" panose="020B0604020202020204" pitchFamily="34" charset="0"/>
                        </a:defRPr>
                      </a:lvl1pPr>
                      <a:lvl2pPr marL="457200">
                        <a:spcBef>
                          <a:spcPct val="20000"/>
                        </a:spcBef>
                        <a:defRPr sz="2800">
                          <a:solidFill>
                            <a:schemeClr val="tx1"/>
                          </a:solidFill>
                          <a:latin typeface="Arial" panose="020B0604020202020204" pitchFamily="34" charset="0"/>
                        </a:defRPr>
                      </a:lvl2pPr>
                      <a:lvl3pPr marL="914400">
                        <a:spcBef>
                          <a:spcPct val="20000"/>
                        </a:spcBef>
                        <a:defRPr sz="2300">
                          <a:solidFill>
                            <a:schemeClr val="tx1"/>
                          </a:solidFill>
                          <a:latin typeface="Arial" panose="020B0604020202020204" pitchFamily="34" charset="0"/>
                        </a:defRPr>
                      </a:lvl3pPr>
                      <a:lvl4pPr marL="1371600">
                        <a:spcBef>
                          <a:spcPct val="20000"/>
                        </a:spcBef>
                        <a:defRPr sz="2100">
                          <a:solidFill>
                            <a:schemeClr val="tx1"/>
                          </a:solidFill>
                          <a:latin typeface="Arial" panose="020B0604020202020204" pitchFamily="34" charset="0"/>
                        </a:defRPr>
                      </a:lvl4pPr>
                      <a:lvl5pPr marL="1828800">
                        <a:spcBef>
                          <a:spcPct val="20000"/>
                        </a:spcBef>
                        <a:defRPr sz="2100">
                          <a:solidFill>
                            <a:schemeClr val="tx1"/>
                          </a:solidFill>
                          <a:latin typeface="Arial" panose="020B0604020202020204" pitchFamily="34" charset="0"/>
                        </a:defRPr>
                      </a:lvl5pPr>
                      <a:lvl6pPr indent="1588" eaLnBrk="0" fontAlgn="base" hangingPunct="0">
                        <a:spcBef>
                          <a:spcPct val="20000"/>
                        </a:spcBef>
                        <a:spcAft>
                          <a:spcPct val="0"/>
                        </a:spcAft>
                        <a:defRPr sz="2100">
                          <a:solidFill>
                            <a:schemeClr val="tx1"/>
                          </a:solidFill>
                          <a:latin typeface="Arial" panose="020B0604020202020204" pitchFamily="34" charset="0"/>
                        </a:defRPr>
                      </a:lvl6pPr>
                      <a:lvl7pPr indent="1588" eaLnBrk="0" fontAlgn="base" hangingPunct="0">
                        <a:spcBef>
                          <a:spcPct val="20000"/>
                        </a:spcBef>
                        <a:spcAft>
                          <a:spcPct val="0"/>
                        </a:spcAft>
                        <a:defRPr sz="2100">
                          <a:solidFill>
                            <a:schemeClr val="tx1"/>
                          </a:solidFill>
                          <a:latin typeface="Arial" panose="020B0604020202020204" pitchFamily="34" charset="0"/>
                        </a:defRPr>
                      </a:lvl7pPr>
                      <a:lvl8pPr indent="1588" eaLnBrk="0" fontAlgn="base" hangingPunct="0">
                        <a:spcBef>
                          <a:spcPct val="20000"/>
                        </a:spcBef>
                        <a:spcAft>
                          <a:spcPct val="0"/>
                        </a:spcAft>
                        <a:defRPr sz="2100">
                          <a:solidFill>
                            <a:schemeClr val="tx1"/>
                          </a:solidFill>
                          <a:latin typeface="Arial" panose="020B0604020202020204" pitchFamily="34" charset="0"/>
                        </a:defRPr>
                      </a:lvl8pPr>
                      <a:lvl9pPr indent="1588" eaLnBrk="0" fontAlgn="base" hangingPunct="0">
                        <a:spcBef>
                          <a:spcPct val="20000"/>
                        </a:spcBef>
                        <a:spcAft>
                          <a:spcPct val="0"/>
                        </a:spcAft>
                        <a:defRPr sz="21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1" u="none" strike="noStrike" cap="none" normalizeH="0" baseline="0" dirty="0">
                          <a:ln>
                            <a:noFill/>
                          </a:ln>
                          <a:solidFill>
                            <a:srgbClr val="000000"/>
                          </a:solidFill>
                          <a:effectLst/>
                          <a:latin typeface="Times New Roman" panose="02020603050405020304" pitchFamily="18" charset="0"/>
                          <a:ea typeface="ヒラギノ角ゴ Pro W3"/>
                          <a:cs typeface="Times New Roman" panose="02020603050405020304" pitchFamily="18" charset="0"/>
                        </a:rPr>
                        <a:t>   Stage 2 hypertension</a:t>
                      </a:r>
                    </a:p>
                  </a:txBody>
                  <a:tcPr marL="51428" marR="5142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40000"/>
                        <a:lumOff val="60000"/>
                      </a:schemeClr>
                    </a:solidFill>
                  </a:tcPr>
                </a:tc>
                <a:extLst>
                  <a:ext uri="{0D108BD9-81ED-4DB2-BD59-A6C34878D82A}">
                    <a16:rowId xmlns:a16="http://schemas.microsoft.com/office/drawing/2014/main" val="10005"/>
                  </a:ext>
                </a:extLst>
              </a:tr>
            </a:tbl>
          </a:graphicData>
        </a:graphic>
      </p:graphicFrame>
      <p:sp>
        <p:nvSpPr>
          <p:cNvPr id="19519" name="TextBox 9">
            <a:extLst>
              <a:ext uri="{FF2B5EF4-FFF2-40B4-BE49-F238E27FC236}">
                <a16:creationId xmlns:a16="http://schemas.microsoft.com/office/drawing/2014/main" id="{7A0884F9-FCE1-41F7-A1BD-2A50CBFA5719}"/>
              </a:ext>
            </a:extLst>
          </p:cNvPr>
          <p:cNvSpPr txBox="1">
            <a:spLocks noChangeArrowheads="1"/>
          </p:cNvSpPr>
          <p:nvPr/>
        </p:nvSpPr>
        <p:spPr bwMode="auto">
          <a:xfrm>
            <a:off x="2648725" y="6011745"/>
            <a:ext cx="78160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14313" indent="-214313">
              <a:spcBef>
                <a:spcPct val="20000"/>
              </a:spcBef>
              <a:buChar char="•"/>
              <a:defRPr sz="2800" b="1">
                <a:solidFill>
                  <a:schemeClr val="bg1"/>
                </a:solidFill>
                <a:latin typeface="Arial" panose="020B0604020202020204" pitchFamily="34" charset="0"/>
              </a:defRPr>
            </a:lvl1pPr>
            <a:lvl2pPr marL="742950" indent="-285750">
              <a:spcBef>
                <a:spcPct val="20000"/>
              </a:spcBef>
              <a:buChar char="–"/>
              <a:defRPr sz="2400" b="1">
                <a:solidFill>
                  <a:schemeClr val="bg1"/>
                </a:solidFill>
                <a:latin typeface="Arial" panose="020B0604020202020204" pitchFamily="34" charset="0"/>
              </a:defRPr>
            </a:lvl2pPr>
            <a:lvl3pPr marL="1143000" indent="-228600">
              <a:spcBef>
                <a:spcPct val="20000"/>
              </a:spcBef>
              <a:buChar char="•"/>
              <a:defRPr sz="2000" b="1">
                <a:solidFill>
                  <a:schemeClr val="bg1"/>
                </a:solidFill>
                <a:latin typeface="Arial" panose="020B0604020202020204" pitchFamily="34" charset="0"/>
              </a:defRPr>
            </a:lvl3pPr>
            <a:lvl4pPr marL="1600200" indent="-228600">
              <a:spcBef>
                <a:spcPct val="20000"/>
              </a:spcBef>
              <a:buChar char="–"/>
              <a:defRPr b="1">
                <a:solidFill>
                  <a:schemeClr val="bg1"/>
                </a:solidFill>
                <a:latin typeface="Arial" panose="020B0604020202020204" pitchFamily="34" charset="0"/>
              </a:defRPr>
            </a:lvl4pPr>
            <a:lvl5pPr marL="2057400" indent="-228600">
              <a:spcBef>
                <a:spcPct val="20000"/>
              </a:spcBef>
              <a:buChar char="»"/>
              <a:defRPr b="1">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b="1">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b="1">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b="1">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b="1">
                <a:solidFill>
                  <a:schemeClr val="bg1"/>
                </a:solidFill>
                <a:latin typeface="Arial" panose="020B0604020202020204" pitchFamily="34" charset="0"/>
              </a:defRPr>
            </a:lvl9pPr>
          </a:lstStyle>
          <a:p>
            <a:pPr eaLnBrk="1" hangingPunct="1">
              <a:spcBef>
                <a:spcPct val="0"/>
              </a:spcBef>
            </a:pPr>
            <a:r>
              <a:rPr lang="en-US" altLang="en-US" sz="1400" dirty="0">
                <a:solidFill>
                  <a:schemeClr val="tx1">
                    <a:lumMod val="95000"/>
                    <a:lumOff val="5000"/>
                  </a:schemeClr>
                </a:solidFill>
                <a:latin typeface="Times New Roman" panose="02020603050405020304" pitchFamily="18" charset="0"/>
                <a:cs typeface="Times New Roman" panose="02020603050405020304" pitchFamily="18" charset="0"/>
              </a:rPr>
              <a:t>Blood Pressure should be based on an average of ≥2 careful readings on ≥2 occasions</a:t>
            </a:r>
          </a:p>
          <a:p>
            <a:pPr eaLnBrk="1" hangingPunct="1">
              <a:spcBef>
                <a:spcPct val="0"/>
              </a:spcBef>
            </a:pPr>
            <a:r>
              <a:rPr lang="en-US" altLang="en-US" sz="1400" dirty="0">
                <a:solidFill>
                  <a:schemeClr val="tx1">
                    <a:lumMod val="95000"/>
                    <a:lumOff val="5000"/>
                  </a:schemeClr>
                </a:solidFill>
                <a:latin typeface="Times New Roman" panose="02020603050405020304" pitchFamily="18" charset="0"/>
                <a:cs typeface="Times New Roman" panose="02020603050405020304" pitchFamily="18" charset="0"/>
              </a:rPr>
              <a:t>Adults with SBP or DBP in two categories should be designated to the higher BP category </a:t>
            </a:r>
          </a:p>
        </p:txBody>
      </p:sp>
      <p:sp>
        <p:nvSpPr>
          <p:cNvPr id="19520" name="TextBox 2">
            <a:extLst>
              <a:ext uri="{FF2B5EF4-FFF2-40B4-BE49-F238E27FC236}">
                <a16:creationId xmlns:a16="http://schemas.microsoft.com/office/drawing/2014/main" id="{A80672CF-A8FC-4303-9AC4-4875629F634A}"/>
              </a:ext>
            </a:extLst>
          </p:cNvPr>
          <p:cNvSpPr txBox="1">
            <a:spLocks noChangeArrowheads="1"/>
          </p:cNvSpPr>
          <p:nvPr/>
        </p:nvSpPr>
        <p:spPr bwMode="auto">
          <a:xfrm>
            <a:off x="2683450" y="6457624"/>
            <a:ext cx="61379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b="1">
                <a:solidFill>
                  <a:schemeClr val="bg1"/>
                </a:solidFill>
                <a:latin typeface="Arial" panose="020B0604020202020204" pitchFamily="34" charset="0"/>
              </a:defRPr>
            </a:lvl1pPr>
            <a:lvl2pPr marL="742950" indent="-285750">
              <a:spcBef>
                <a:spcPct val="20000"/>
              </a:spcBef>
              <a:buChar char="–"/>
              <a:defRPr sz="2400" b="1">
                <a:solidFill>
                  <a:schemeClr val="bg1"/>
                </a:solidFill>
                <a:latin typeface="Arial" panose="020B0604020202020204" pitchFamily="34" charset="0"/>
              </a:defRPr>
            </a:lvl2pPr>
            <a:lvl3pPr marL="1143000" indent="-228600">
              <a:spcBef>
                <a:spcPct val="20000"/>
              </a:spcBef>
              <a:buChar char="•"/>
              <a:defRPr sz="2000" b="1">
                <a:solidFill>
                  <a:schemeClr val="bg1"/>
                </a:solidFill>
                <a:latin typeface="Arial" panose="020B0604020202020204" pitchFamily="34" charset="0"/>
              </a:defRPr>
            </a:lvl3pPr>
            <a:lvl4pPr marL="1600200" indent="-228600">
              <a:spcBef>
                <a:spcPct val="20000"/>
              </a:spcBef>
              <a:buChar char="–"/>
              <a:defRPr b="1">
                <a:solidFill>
                  <a:schemeClr val="bg1"/>
                </a:solidFill>
                <a:latin typeface="Arial" panose="020B0604020202020204" pitchFamily="34" charset="0"/>
              </a:defRPr>
            </a:lvl4pPr>
            <a:lvl5pPr marL="2057400" indent="-228600">
              <a:spcBef>
                <a:spcPct val="20000"/>
              </a:spcBef>
              <a:buChar char="»"/>
              <a:defRPr b="1">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b="1">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b="1">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b="1">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b="1">
                <a:solidFill>
                  <a:schemeClr val="bg1"/>
                </a:solidFill>
                <a:latin typeface="Arial" panose="020B0604020202020204" pitchFamily="34" charset="0"/>
              </a:defRPr>
            </a:lvl9pPr>
          </a:lstStyle>
          <a:p>
            <a:pPr>
              <a:spcBef>
                <a:spcPct val="0"/>
              </a:spcBef>
              <a:buFontTx/>
              <a:buNone/>
            </a:pPr>
            <a:r>
              <a:rPr lang="en-US" altLang="en-US" sz="1400" dirty="0" err="1">
                <a:solidFill>
                  <a:schemeClr val="tx1">
                    <a:lumMod val="95000"/>
                    <a:lumOff val="5000"/>
                  </a:schemeClr>
                </a:solidFill>
                <a:latin typeface="Times New Roman" panose="02020603050405020304" pitchFamily="18" charset="0"/>
                <a:cs typeface="Times New Roman" panose="02020603050405020304" pitchFamily="18" charset="0"/>
              </a:rPr>
              <a:t>Whelton</a:t>
            </a:r>
            <a:r>
              <a:rPr lang="en-US" altLang="en-US" sz="1400" dirty="0">
                <a:solidFill>
                  <a:schemeClr val="tx1">
                    <a:lumMod val="95000"/>
                    <a:lumOff val="5000"/>
                  </a:schemeClr>
                </a:solidFill>
                <a:latin typeface="Times New Roman" panose="02020603050405020304" pitchFamily="18" charset="0"/>
                <a:cs typeface="Times New Roman" panose="02020603050405020304" pitchFamily="18" charset="0"/>
              </a:rPr>
              <a:t> PK et al. Hypertension/J Am Coll </a:t>
            </a:r>
            <a:r>
              <a:rPr lang="en-US" altLang="en-US" sz="1400" dirty="0" err="1">
                <a:solidFill>
                  <a:schemeClr val="tx1">
                    <a:lumMod val="95000"/>
                    <a:lumOff val="5000"/>
                  </a:schemeClr>
                </a:solidFill>
                <a:latin typeface="Times New Roman" panose="02020603050405020304" pitchFamily="18" charset="0"/>
                <a:cs typeface="Times New Roman" panose="02020603050405020304" pitchFamily="18" charset="0"/>
              </a:rPr>
              <a:t>Cardiol</a:t>
            </a:r>
            <a:r>
              <a:rPr lang="en-US" altLang="en-US" sz="1400" dirty="0">
                <a:solidFill>
                  <a:schemeClr val="tx1">
                    <a:lumMod val="95000"/>
                    <a:lumOff val="5000"/>
                  </a:schemeClr>
                </a:solidFill>
                <a:latin typeface="Times New Roman" panose="02020603050405020304" pitchFamily="18" charset="0"/>
                <a:cs typeface="Times New Roman" panose="02020603050405020304" pitchFamily="18" charset="0"/>
              </a:rPr>
              <a:t>. 2017;Epub ahead of print</a:t>
            </a:r>
          </a:p>
        </p:txBody>
      </p:sp>
      <p:sp>
        <p:nvSpPr>
          <p:cNvPr id="19522" name="Rectangle 10">
            <a:extLst>
              <a:ext uri="{FF2B5EF4-FFF2-40B4-BE49-F238E27FC236}">
                <a16:creationId xmlns:a16="http://schemas.microsoft.com/office/drawing/2014/main" id="{160BD8D2-7C66-4ECB-97A8-0BBA197C7375}"/>
              </a:ext>
            </a:extLst>
          </p:cNvPr>
          <p:cNvSpPr>
            <a:spLocks noChangeArrowheads="1"/>
          </p:cNvSpPr>
          <p:nvPr/>
        </p:nvSpPr>
        <p:spPr bwMode="auto">
          <a:xfrm>
            <a:off x="2080579" y="2139832"/>
            <a:ext cx="7766052" cy="693736"/>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800" b="1">
                <a:solidFill>
                  <a:schemeClr val="bg1"/>
                </a:solidFill>
                <a:latin typeface="Arial" panose="020B0604020202020204" pitchFamily="34" charset="0"/>
              </a:defRPr>
            </a:lvl1pPr>
            <a:lvl2pPr marL="742950" indent="-285750">
              <a:spcBef>
                <a:spcPct val="20000"/>
              </a:spcBef>
              <a:buChar char="–"/>
              <a:defRPr sz="2400" b="1">
                <a:solidFill>
                  <a:schemeClr val="bg1"/>
                </a:solidFill>
                <a:latin typeface="Arial" panose="020B0604020202020204" pitchFamily="34" charset="0"/>
              </a:defRPr>
            </a:lvl2pPr>
            <a:lvl3pPr marL="1143000" indent="-228600">
              <a:spcBef>
                <a:spcPct val="20000"/>
              </a:spcBef>
              <a:buChar char="•"/>
              <a:defRPr sz="2000" b="1">
                <a:solidFill>
                  <a:schemeClr val="bg1"/>
                </a:solidFill>
                <a:latin typeface="Arial" panose="020B0604020202020204" pitchFamily="34" charset="0"/>
              </a:defRPr>
            </a:lvl3pPr>
            <a:lvl4pPr marL="1600200" indent="-228600">
              <a:spcBef>
                <a:spcPct val="20000"/>
              </a:spcBef>
              <a:buChar char="–"/>
              <a:defRPr b="1">
                <a:solidFill>
                  <a:schemeClr val="bg1"/>
                </a:solidFill>
                <a:latin typeface="Arial" panose="020B0604020202020204" pitchFamily="34" charset="0"/>
              </a:defRPr>
            </a:lvl4pPr>
            <a:lvl5pPr marL="2057400" indent="-228600">
              <a:spcBef>
                <a:spcPct val="20000"/>
              </a:spcBef>
              <a:buChar char="»"/>
              <a:defRPr b="1">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b="1">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b="1">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b="1">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b="1">
                <a:solidFill>
                  <a:schemeClr val="bg1"/>
                </a:solidFill>
                <a:latin typeface="Arial" panose="020B0604020202020204" pitchFamily="34" charset="0"/>
              </a:defRPr>
            </a:lvl9pPr>
          </a:lstStyle>
          <a:p>
            <a:pPr eaLnBrk="1" hangingPunct="1">
              <a:spcBef>
                <a:spcPct val="0"/>
              </a:spcBef>
              <a:buFontTx/>
              <a:buNone/>
            </a:pPr>
            <a:endParaRPr lang="en-US" altLang="en-US" sz="1400">
              <a:solidFill>
                <a:schemeClr val="tx1"/>
              </a:solidFill>
              <a:latin typeface="Times New Roman" panose="02020603050405020304" pitchFamily="18" charset="0"/>
              <a:cs typeface="Times New Roman" panose="02020603050405020304" pitchFamily="18" charset="0"/>
            </a:endParaRPr>
          </a:p>
        </p:txBody>
      </p:sp>
      <p:sp>
        <p:nvSpPr>
          <p:cNvPr id="19523" name="Rectangle 11">
            <a:extLst>
              <a:ext uri="{FF2B5EF4-FFF2-40B4-BE49-F238E27FC236}">
                <a16:creationId xmlns:a16="http://schemas.microsoft.com/office/drawing/2014/main" id="{3A58BAF7-11E5-4F1E-8418-B30C939EF9CE}"/>
              </a:ext>
            </a:extLst>
          </p:cNvPr>
          <p:cNvSpPr>
            <a:spLocks noChangeArrowheads="1"/>
          </p:cNvSpPr>
          <p:nvPr/>
        </p:nvSpPr>
        <p:spPr bwMode="auto">
          <a:xfrm>
            <a:off x="2040891" y="4368681"/>
            <a:ext cx="7766052" cy="1592262"/>
          </a:xfrm>
          <a:prstGeom prst="rect">
            <a:avLst/>
          </a:prstGeom>
          <a:noFill/>
          <a:ln w="38100" algn="ctr">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800" b="1">
                <a:solidFill>
                  <a:schemeClr val="bg1"/>
                </a:solidFill>
                <a:latin typeface="Arial" panose="020B0604020202020204" pitchFamily="34" charset="0"/>
              </a:defRPr>
            </a:lvl1pPr>
            <a:lvl2pPr marL="742950" indent="-285750">
              <a:spcBef>
                <a:spcPct val="20000"/>
              </a:spcBef>
              <a:buChar char="–"/>
              <a:defRPr sz="2400" b="1">
                <a:solidFill>
                  <a:schemeClr val="bg1"/>
                </a:solidFill>
                <a:latin typeface="Arial" panose="020B0604020202020204" pitchFamily="34" charset="0"/>
              </a:defRPr>
            </a:lvl2pPr>
            <a:lvl3pPr marL="1143000" indent="-228600">
              <a:spcBef>
                <a:spcPct val="20000"/>
              </a:spcBef>
              <a:buChar char="•"/>
              <a:defRPr sz="2000" b="1">
                <a:solidFill>
                  <a:schemeClr val="bg1"/>
                </a:solidFill>
                <a:latin typeface="Arial" panose="020B0604020202020204" pitchFamily="34" charset="0"/>
              </a:defRPr>
            </a:lvl3pPr>
            <a:lvl4pPr marL="1600200" indent="-228600">
              <a:spcBef>
                <a:spcPct val="20000"/>
              </a:spcBef>
              <a:buChar char="–"/>
              <a:defRPr b="1">
                <a:solidFill>
                  <a:schemeClr val="bg1"/>
                </a:solidFill>
                <a:latin typeface="Arial" panose="020B0604020202020204" pitchFamily="34" charset="0"/>
              </a:defRPr>
            </a:lvl4pPr>
            <a:lvl5pPr marL="2057400" indent="-228600">
              <a:spcBef>
                <a:spcPct val="20000"/>
              </a:spcBef>
              <a:buChar char="»"/>
              <a:defRPr b="1">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b="1">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b="1">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b="1">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b="1">
                <a:solidFill>
                  <a:schemeClr val="bg1"/>
                </a:solidFill>
                <a:latin typeface="Arial" panose="020B0604020202020204" pitchFamily="34" charset="0"/>
              </a:defRPr>
            </a:lvl9pPr>
          </a:lstStyle>
          <a:p>
            <a:pPr eaLnBrk="1" hangingPunct="1">
              <a:spcBef>
                <a:spcPct val="0"/>
              </a:spcBef>
              <a:buFontTx/>
              <a:buNone/>
            </a:pPr>
            <a:endParaRPr lang="en-US" altLang="en-US" sz="1400">
              <a:solidFill>
                <a:schemeClr val="tx1"/>
              </a:solidFill>
              <a:latin typeface="Times New Roman" panose="02020603050405020304" pitchFamily="18" charset="0"/>
              <a:cs typeface="Times New Roman" panose="02020603050405020304" pitchFamily="18" charset="0"/>
            </a:endParaRPr>
          </a:p>
        </p:txBody>
      </p:sp>
      <p:sp>
        <p:nvSpPr>
          <p:cNvPr id="19524" name="TextBox 12">
            <a:extLst>
              <a:ext uri="{FF2B5EF4-FFF2-40B4-BE49-F238E27FC236}">
                <a16:creationId xmlns:a16="http://schemas.microsoft.com/office/drawing/2014/main" id="{22CE0F74-5F2D-4C44-9844-BF225D581EED}"/>
              </a:ext>
            </a:extLst>
          </p:cNvPr>
          <p:cNvSpPr txBox="1">
            <a:spLocks noChangeArrowheads="1"/>
          </p:cNvSpPr>
          <p:nvPr/>
        </p:nvSpPr>
        <p:spPr bwMode="auto">
          <a:xfrm>
            <a:off x="10256999" y="3185994"/>
            <a:ext cx="117589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b="1">
                <a:solidFill>
                  <a:schemeClr val="bg1"/>
                </a:solidFill>
                <a:latin typeface="Arial" panose="020B0604020202020204" pitchFamily="34" charset="0"/>
              </a:defRPr>
            </a:lvl1pPr>
            <a:lvl2pPr marL="742950" indent="-285750">
              <a:spcBef>
                <a:spcPct val="20000"/>
              </a:spcBef>
              <a:buChar char="–"/>
              <a:defRPr sz="2400" b="1">
                <a:solidFill>
                  <a:schemeClr val="bg1"/>
                </a:solidFill>
                <a:latin typeface="Arial" panose="020B0604020202020204" pitchFamily="34" charset="0"/>
              </a:defRPr>
            </a:lvl2pPr>
            <a:lvl3pPr marL="1143000" indent="-228600">
              <a:spcBef>
                <a:spcPct val="20000"/>
              </a:spcBef>
              <a:buChar char="•"/>
              <a:defRPr sz="2000" b="1">
                <a:solidFill>
                  <a:schemeClr val="bg1"/>
                </a:solidFill>
                <a:latin typeface="Arial" panose="020B0604020202020204" pitchFamily="34" charset="0"/>
              </a:defRPr>
            </a:lvl3pPr>
            <a:lvl4pPr marL="1600200" indent="-228600">
              <a:spcBef>
                <a:spcPct val="20000"/>
              </a:spcBef>
              <a:buChar char="–"/>
              <a:defRPr b="1">
                <a:solidFill>
                  <a:schemeClr val="bg1"/>
                </a:solidFill>
                <a:latin typeface="Arial" panose="020B0604020202020204" pitchFamily="34" charset="0"/>
              </a:defRPr>
            </a:lvl4pPr>
            <a:lvl5pPr marL="2057400" indent="-228600">
              <a:spcBef>
                <a:spcPct val="20000"/>
              </a:spcBef>
              <a:buChar char="»"/>
              <a:defRPr b="1">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b="1">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b="1">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b="1">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b="1">
                <a:solidFill>
                  <a:schemeClr val="bg1"/>
                </a:solidFill>
                <a:latin typeface="Arial" panose="020B0604020202020204" pitchFamily="34" charset="0"/>
              </a:defRPr>
            </a:lvl9pPr>
          </a:lstStyle>
          <a:p>
            <a:pPr>
              <a:spcBef>
                <a:spcPct val="0"/>
              </a:spcBef>
              <a:buFontTx/>
              <a:buNone/>
            </a:pPr>
            <a:r>
              <a:rPr lang="en-US" altLang="en-US" sz="1600" dirty="0">
                <a:solidFill>
                  <a:schemeClr val="tx1">
                    <a:lumMod val="95000"/>
                    <a:lumOff val="5000"/>
                  </a:schemeClr>
                </a:solidFill>
                <a:latin typeface="Times New Roman" panose="02020603050405020304" pitchFamily="18" charset="0"/>
                <a:cs typeface="Times New Roman" panose="02020603050405020304" pitchFamily="18" charset="0"/>
              </a:rPr>
              <a:t>Major area</a:t>
            </a:r>
          </a:p>
          <a:p>
            <a:pPr>
              <a:spcBef>
                <a:spcPct val="0"/>
              </a:spcBef>
              <a:buFontTx/>
              <a:buNone/>
            </a:pPr>
            <a:r>
              <a:rPr lang="en-US" altLang="en-US" sz="1600" dirty="0">
                <a:solidFill>
                  <a:schemeClr val="tx1">
                    <a:lumMod val="95000"/>
                    <a:lumOff val="5000"/>
                  </a:schemeClr>
                </a:solidFill>
                <a:latin typeface="Times New Roman" panose="02020603050405020304" pitchFamily="18" charset="0"/>
                <a:cs typeface="Times New Roman" panose="02020603050405020304" pitchFamily="18" charset="0"/>
              </a:rPr>
              <a:t>       of</a:t>
            </a:r>
          </a:p>
          <a:p>
            <a:pPr>
              <a:spcBef>
                <a:spcPct val="0"/>
              </a:spcBef>
              <a:buFontTx/>
              <a:buNone/>
            </a:pPr>
            <a:r>
              <a:rPr lang="en-US" altLang="en-US" sz="1600" dirty="0">
                <a:solidFill>
                  <a:schemeClr val="tx1">
                    <a:lumMod val="95000"/>
                    <a:lumOff val="5000"/>
                  </a:schemeClr>
                </a:solidFill>
                <a:latin typeface="Times New Roman" panose="02020603050405020304" pitchFamily="18" charset="0"/>
                <a:cs typeface="Times New Roman" panose="02020603050405020304" pitchFamily="18" charset="0"/>
              </a:rPr>
              <a:t>difference</a:t>
            </a:r>
          </a:p>
        </p:txBody>
      </p:sp>
      <p:sp>
        <p:nvSpPr>
          <p:cNvPr id="12" name="Right Brace 7">
            <a:extLst>
              <a:ext uri="{FF2B5EF4-FFF2-40B4-BE49-F238E27FC236}">
                <a16:creationId xmlns:a16="http://schemas.microsoft.com/office/drawing/2014/main" id="{256EF1E9-2050-4FC7-A5F0-53DA56C6FBF0}"/>
              </a:ext>
            </a:extLst>
          </p:cNvPr>
          <p:cNvSpPr>
            <a:spLocks/>
          </p:cNvSpPr>
          <p:nvPr/>
        </p:nvSpPr>
        <p:spPr bwMode="auto">
          <a:xfrm>
            <a:off x="9886319" y="2833568"/>
            <a:ext cx="211341" cy="1535113"/>
          </a:xfrm>
          <a:prstGeom prst="rightBrace">
            <a:avLst>
              <a:gd name="adj1" fmla="val 8287"/>
              <a:gd name="adj2" fmla="val 50000"/>
            </a:avLst>
          </a:prstGeom>
          <a:noFill/>
          <a:ln w="38100" algn="ctr">
            <a:solidFill>
              <a:schemeClr val="bg2">
                <a:lumMod val="10000"/>
              </a:schemeClr>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800" b="1">
                <a:solidFill>
                  <a:schemeClr val="bg1"/>
                </a:solidFill>
                <a:latin typeface="Arial" panose="020B0604020202020204" pitchFamily="34" charset="0"/>
              </a:defRPr>
            </a:lvl1pPr>
            <a:lvl2pPr marL="742950" indent="-285750">
              <a:spcBef>
                <a:spcPct val="20000"/>
              </a:spcBef>
              <a:buChar char="–"/>
              <a:defRPr sz="2400" b="1">
                <a:solidFill>
                  <a:schemeClr val="bg1"/>
                </a:solidFill>
                <a:latin typeface="Arial" panose="020B0604020202020204" pitchFamily="34" charset="0"/>
              </a:defRPr>
            </a:lvl2pPr>
            <a:lvl3pPr marL="1143000" indent="-228600">
              <a:spcBef>
                <a:spcPct val="20000"/>
              </a:spcBef>
              <a:buChar char="•"/>
              <a:defRPr sz="2000" b="1">
                <a:solidFill>
                  <a:schemeClr val="bg1"/>
                </a:solidFill>
                <a:latin typeface="Arial" panose="020B0604020202020204" pitchFamily="34" charset="0"/>
              </a:defRPr>
            </a:lvl3pPr>
            <a:lvl4pPr marL="1600200" indent="-228600">
              <a:spcBef>
                <a:spcPct val="20000"/>
              </a:spcBef>
              <a:buChar char="–"/>
              <a:defRPr b="1">
                <a:solidFill>
                  <a:schemeClr val="bg1"/>
                </a:solidFill>
                <a:latin typeface="Arial" panose="020B0604020202020204" pitchFamily="34" charset="0"/>
              </a:defRPr>
            </a:lvl4pPr>
            <a:lvl5pPr marL="2057400" indent="-228600">
              <a:spcBef>
                <a:spcPct val="20000"/>
              </a:spcBef>
              <a:buChar char="»"/>
              <a:defRPr b="1">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b="1">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b="1">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b="1">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b="1">
                <a:solidFill>
                  <a:schemeClr val="bg1"/>
                </a:solidFill>
                <a:latin typeface="Arial" panose="020B0604020202020204" pitchFamily="34" charset="0"/>
              </a:defRPr>
            </a:lvl9pPr>
          </a:lstStyle>
          <a:p>
            <a:pPr eaLnBrk="1" hangingPunct="1">
              <a:spcBef>
                <a:spcPct val="0"/>
              </a:spcBef>
              <a:buFontTx/>
              <a:buNone/>
            </a:pPr>
            <a:endParaRPr lang="en-US" altLang="en-US" sz="140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93134" y="1331090"/>
            <a:ext cx="9340771" cy="1053296"/>
          </a:xfrm>
          <a:prstGeom prst="roundRect">
            <a:avLst>
              <a:gd name="adj" fmla="val 24359"/>
            </a:avLst>
          </a:prstGeom>
          <a:noFill/>
          <a:ln w="38100">
            <a:solidFill>
              <a:srgbClr val="0D60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p:cNvSpPr>
            <a:spLocks noGrp="1"/>
          </p:cNvSpPr>
          <p:nvPr>
            <p:ph type="title" idx="4294967295"/>
          </p:nvPr>
        </p:nvSpPr>
        <p:spPr>
          <a:xfrm>
            <a:off x="2362200" y="251489"/>
            <a:ext cx="7467600" cy="715962"/>
          </a:xfrm>
        </p:spPr>
        <p:txBody>
          <a:bodyPr>
            <a:normAutofit/>
          </a:bodyPr>
          <a:lstStyle/>
          <a:p>
            <a:pPr algn="ctr"/>
            <a:r>
              <a:rPr lang="en-US" sz="3200" b="1" dirty="0">
                <a:solidFill>
                  <a:srgbClr val="884068"/>
                </a:solidFill>
                <a:latin typeface="Arial Black" panose="020B0A04020102020204" pitchFamily="34" charset="0"/>
                <a:cs typeface="Times New Roman" pitchFamily="18" charset="0"/>
              </a:rPr>
              <a:t>TYPES</a:t>
            </a:r>
          </a:p>
        </p:txBody>
      </p:sp>
      <p:sp>
        <p:nvSpPr>
          <p:cNvPr id="3" name="Content Placeholder 2"/>
          <p:cNvSpPr>
            <a:spLocks noGrp="1"/>
          </p:cNvSpPr>
          <p:nvPr>
            <p:ph idx="4294967295"/>
          </p:nvPr>
        </p:nvSpPr>
        <p:spPr>
          <a:xfrm>
            <a:off x="1610811" y="1432367"/>
            <a:ext cx="9223094" cy="4482296"/>
          </a:xfrm>
        </p:spPr>
        <p:txBody>
          <a:bodyPr/>
          <a:lstStyle/>
          <a:p>
            <a:r>
              <a:rPr lang="en-US" sz="2400" b="1" dirty="0">
                <a:latin typeface="Times New Roman" pitchFamily="18" charset="0"/>
                <a:cs typeface="Times New Roman" pitchFamily="18" charset="0"/>
              </a:rPr>
              <a:t>Pre hypertension</a:t>
            </a:r>
            <a:r>
              <a:rPr lang="en-US" sz="2400" dirty="0">
                <a:latin typeface="Times New Roman" pitchFamily="18" charset="0"/>
                <a:cs typeface="Times New Roman" pitchFamily="18" charset="0"/>
              </a:rPr>
              <a:t>: SBP: 120-139 mmHg</a:t>
            </a:r>
          </a:p>
          <a:p>
            <a:pPr marL="0" indent="0">
              <a:buNone/>
            </a:pPr>
            <a:r>
              <a:rPr lang="en-US" sz="2400" dirty="0">
                <a:latin typeface="Times New Roman" pitchFamily="18" charset="0"/>
                <a:cs typeface="Times New Roman" pitchFamily="18" charset="0"/>
              </a:rPr>
              <a:t>			                  DBP: 80-89 mmHg</a:t>
            </a:r>
          </a:p>
          <a:p>
            <a:pPr marL="0" indent="0">
              <a:buNone/>
            </a:pPr>
            <a:endParaRPr lang="en-US" sz="1600" dirty="0">
              <a:latin typeface="Times New Roman" pitchFamily="18" charset="0"/>
              <a:cs typeface="Times New Roman" pitchFamily="18" charset="0"/>
            </a:endParaRPr>
          </a:p>
          <a:p>
            <a:r>
              <a:rPr lang="en-US" sz="2400" b="1" dirty="0">
                <a:latin typeface="Times New Roman" pitchFamily="18" charset="0"/>
                <a:cs typeface="Times New Roman" pitchFamily="18" charset="0"/>
              </a:rPr>
              <a:t>Hypertension stage I</a:t>
            </a:r>
            <a:r>
              <a:rPr lang="en-US" sz="2400" dirty="0">
                <a:latin typeface="Times New Roman" pitchFamily="18" charset="0"/>
                <a:cs typeface="Times New Roman" pitchFamily="18" charset="0"/>
              </a:rPr>
              <a:t>: SBP: 140-159 mmHg</a:t>
            </a:r>
          </a:p>
          <a:p>
            <a:pPr marL="0" indent="0">
              <a:buNone/>
            </a:pPr>
            <a:r>
              <a:rPr lang="en-US" sz="2400" dirty="0">
                <a:latin typeface="Times New Roman" pitchFamily="18" charset="0"/>
                <a:cs typeface="Times New Roman" pitchFamily="18" charset="0"/>
              </a:rPr>
              <a:t>			                        DBP: 90-99 mmHg</a:t>
            </a:r>
          </a:p>
          <a:p>
            <a:endParaRPr lang="en-US" sz="1050" dirty="0">
              <a:latin typeface="Times New Roman" pitchFamily="18" charset="0"/>
              <a:cs typeface="Times New Roman" pitchFamily="18" charset="0"/>
            </a:endParaRPr>
          </a:p>
          <a:p>
            <a:r>
              <a:rPr lang="en-US" sz="2400" b="1" dirty="0">
                <a:latin typeface="Times New Roman" pitchFamily="18" charset="0"/>
                <a:cs typeface="Times New Roman" pitchFamily="18" charset="0"/>
              </a:rPr>
              <a:t>Hypertension stage II</a:t>
            </a:r>
            <a:r>
              <a:rPr lang="en-US" sz="2400" dirty="0">
                <a:latin typeface="Times New Roman" pitchFamily="18" charset="0"/>
                <a:cs typeface="Times New Roman" pitchFamily="18" charset="0"/>
              </a:rPr>
              <a:t>: SBP: More or equal to 160 mmHg</a:t>
            </a:r>
          </a:p>
          <a:p>
            <a:pPr marL="0" indent="0">
              <a:buNone/>
            </a:pPr>
            <a:r>
              <a:rPr lang="en-US" sz="2400" dirty="0">
                <a:latin typeface="Times New Roman" pitchFamily="18" charset="0"/>
                <a:cs typeface="Times New Roman" pitchFamily="18" charset="0"/>
              </a:rPr>
              <a:t>			                          DBP: More or equal to 100 mmHg</a:t>
            </a:r>
          </a:p>
          <a:p>
            <a:pPr marL="0" indent="0">
              <a:buNone/>
            </a:pPr>
            <a:endParaRPr lang="en-US" sz="1200" dirty="0">
              <a:latin typeface="Times New Roman" pitchFamily="18" charset="0"/>
              <a:cs typeface="Times New Roman" pitchFamily="18" charset="0"/>
            </a:endParaRPr>
          </a:p>
          <a:p>
            <a:r>
              <a:rPr lang="en-US" sz="2400" b="1" dirty="0">
                <a:latin typeface="Times New Roman" pitchFamily="18" charset="0"/>
                <a:cs typeface="Times New Roman" pitchFamily="18" charset="0"/>
              </a:rPr>
              <a:t>Pregnancy induced HTN</a:t>
            </a:r>
            <a:r>
              <a:rPr lang="en-US" sz="2400" dirty="0">
                <a:latin typeface="Times New Roman" pitchFamily="18" charset="0"/>
                <a:cs typeface="Times New Roman" pitchFamily="18" charset="0"/>
              </a:rPr>
              <a:t>: because of increased production of hormones and enzymes during pregnancy</a:t>
            </a:r>
            <a:r>
              <a:rPr lang="en-US" sz="2400"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sp>
        <p:nvSpPr>
          <p:cNvPr id="5" name="Rounded Rectangle 4"/>
          <p:cNvSpPr/>
          <p:nvPr/>
        </p:nvSpPr>
        <p:spPr>
          <a:xfrm>
            <a:off x="1493134" y="2555113"/>
            <a:ext cx="9340771" cy="1053296"/>
          </a:xfrm>
          <a:prstGeom prst="roundRect">
            <a:avLst>
              <a:gd name="adj" fmla="val 24359"/>
            </a:avLst>
          </a:prstGeom>
          <a:noFill/>
          <a:ln w="38100">
            <a:solidFill>
              <a:srgbClr val="8840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ounded Rectangle 5"/>
          <p:cNvSpPr/>
          <p:nvPr/>
        </p:nvSpPr>
        <p:spPr>
          <a:xfrm>
            <a:off x="1493134" y="3790712"/>
            <a:ext cx="9340771" cy="1053296"/>
          </a:xfrm>
          <a:prstGeom prst="roundRect">
            <a:avLst>
              <a:gd name="adj" fmla="val 24359"/>
            </a:avLst>
          </a:prstGeom>
          <a:noFill/>
          <a:ln w="38100">
            <a:solidFill>
              <a:srgbClr val="0D60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ounded Rectangle 6"/>
          <p:cNvSpPr/>
          <p:nvPr/>
        </p:nvSpPr>
        <p:spPr>
          <a:xfrm>
            <a:off x="1493134" y="4962644"/>
            <a:ext cx="9340771" cy="1053296"/>
          </a:xfrm>
          <a:prstGeom prst="roundRect">
            <a:avLst>
              <a:gd name="adj" fmla="val 24359"/>
            </a:avLst>
          </a:prstGeom>
          <a:noFill/>
          <a:ln w="38100">
            <a:solidFill>
              <a:srgbClr val="8840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3441895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855720" y="396240"/>
            <a:ext cx="4480560" cy="678934"/>
          </a:xfrm>
          <a:prstGeom prst="roundRect">
            <a:avLst>
              <a:gd name="adj" fmla="val 39248"/>
            </a:avLst>
          </a:prstGeom>
          <a:solidFill>
            <a:srgbClr val="8840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p:cNvSpPr>
            <a:spLocks noGrp="1"/>
          </p:cNvSpPr>
          <p:nvPr>
            <p:ph type="title" idx="4294967295"/>
          </p:nvPr>
        </p:nvSpPr>
        <p:spPr>
          <a:xfrm>
            <a:off x="660400" y="1620145"/>
            <a:ext cx="6874719" cy="3234372"/>
          </a:xfrm>
        </p:spPr>
        <p:txBody>
          <a:bodyPr>
            <a:normAutofit/>
          </a:bodyPr>
          <a:lstStyle/>
          <a:p>
            <a:pPr>
              <a:lnSpc>
                <a:spcPct val="120000"/>
              </a:lnSpc>
              <a:spcBef>
                <a:spcPts val="3000"/>
              </a:spcBef>
            </a:pPr>
            <a:r>
              <a:rPr lang="en-US" sz="2400" dirty="0" smtClean="0">
                <a:latin typeface="Times New Roman" pitchFamily="18" charset="0"/>
                <a:cs typeface="Times New Roman" pitchFamily="18" charset="0"/>
              </a:rPr>
              <a:t>Hypertension is a worldwide epidemic; accordingly, its epidemiology has been well studied in the United States and internationally.</a:t>
            </a:r>
            <a:br>
              <a:rPr lang="en-US" sz="2400" dirty="0" smtClean="0">
                <a:latin typeface="Times New Roman" pitchFamily="18" charset="0"/>
                <a:cs typeface="Times New Roman" pitchFamily="18" charset="0"/>
              </a:rPr>
            </a:br>
            <a:r>
              <a:rPr lang="en-US" sz="2400" dirty="0" smtClean="0">
                <a:latin typeface="Times New Roman" pitchFamily="18" charset="0"/>
                <a:cs typeface="Times New Roman" pitchFamily="18" charset="0"/>
              </a:rPr>
              <a:t>Hypertensive emergencies are most often precipitated by inadequate medication or poor adherence</a:t>
            </a:r>
            <a:endParaRPr lang="en-US" sz="2400" dirty="0">
              <a:latin typeface="Times New Roman" pitchFamily="18" charset="0"/>
              <a:cs typeface="Times New Roman" pitchFamily="18" charset="0"/>
            </a:endParaRPr>
          </a:p>
        </p:txBody>
      </p:sp>
      <p:sp>
        <p:nvSpPr>
          <p:cNvPr id="5" name="TextBox 4"/>
          <p:cNvSpPr txBox="1"/>
          <p:nvPr/>
        </p:nvSpPr>
        <p:spPr>
          <a:xfrm>
            <a:off x="4061691" y="444099"/>
            <a:ext cx="4068619" cy="584775"/>
          </a:xfrm>
          <a:prstGeom prst="rect">
            <a:avLst/>
          </a:prstGeom>
          <a:noFill/>
        </p:spPr>
        <p:txBody>
          <a:bodyPr wrap="square" rtlCol="0">
            <a:spAutoFit/>
          </a:bodyPr>
          <a:lstStyle/>
          <a:p>
            <a:pPr algn="ctr"/>
            <a:r>
              <a:rPr lang="en-US" sz="3200" b="1" dirty="0" smtClean="0">
                <a:solidFill>
                  <a:schemeClr val="bg1"/>
                </a:solidFill>
                <a:latin typeface="Arial Black" panose="020B0A04020102020204" pitchFamily="34" charset="0"/>
                <a:cs typeface="Times New Roman" pitchFamily="18" charset="0"/>
              </a:rPr>
              <a:t>EPIDEMIOLOGY</a:t>
            </a:r>
            <a:endParaRPr lang="en-US" sz="3200" b="1" dirty="0">
              <a:solidFill>
                <a:schemeClr val="bg1"/>
              </a:solidFill>
              <a:latin typeface="Arial Black" panose="020B0A040201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0310" y="1786630"/>
            <a:ext cx="3233610" cy="3067887"/>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3289078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67360" y="386080"/>
            <a:ext cx="6136640" cy="6116320"/>
          </a:xfrm>
          <a:prstGeom prst="roundRect">
            <a:avLst>
              <a:gd name="adj" fmla="val 764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TextBox 3"/>
          <p:cNvSpPr txBox="1"/>
          <p:nvPr/>
        </p:nvSpPr>
        <p:spPr>
          <a:xfrm>
            <a:off x="690880" y="457453"/>
            <a:ext cx="5689600" cy="6014467"/>
          </a:xfrm>
          <a:prstGeom prst="rect">
            <a:avLst/>
          </a:prstGeom>
          <a:noFill/>
        </p:spPr>
        <p:txBody>
          <a:bodyPr wrap="square" rtlCol="0">
            <a:spAutoFit/>
          </a:bodyPr>
          <a:lstStyle/>
          <a:p>
            <a:pPr algn="just">
              <a:lnSpc>
                <a:spcPct val="114000"/>
              </a:lnSpc>
              <a:spcBef>
                <a:spcPts val="1200"/>
              </a:spcBef>
            </a:pPr>
            <a:r>
              <a:rPr lang="en-US" sz="1600" dirty="0" smtClean="0">
                <a:solidFill>
                  <a:schemeClr val="bg1"/>
                </a:solidFill>
                <a:latin typeface="Times New Roman" panose="02020603050405020304" pitchFamily="18" charset="0"/>
                <a:cs typeface="Times New Roman" pitchFamily="18" charset="0"/>
              </a:rPr>
              <a:t>Hypertension can be primary, which may develop as a result of environmental or genetic causes, or secondary, which has multiple etiologies, including renal, vascular, and endocrine causes. Primary or essential hypertension accounts for 90-95% of adult cases, and a small percentage of patients (2-10%) have a secondary cause. </a:t>
            </a:r>
          </a:p>
          <a:p>
            <a:pPr algn="just">
              <a:lnSpc>
                <a:spcPct val="114000"/>
              </a:lnSpc>
              <a:spcBef>
                <a:spcPts val="1200"/>
              </a:spcBef>
            </a:pPr>
            <a:r>
              <a:rPr lang="en-US" sz="1600" dirty="0">
                <a:solidFill>
                  <a:schemeClr val="bg1"/>
                </a:solidFill>
                <a:latin typeface="Times New Roman" panose="02020603050405020304" pitchFamily="18" charset="0"/>
                <a:cs typeface="Times New Roman" panose="02020603050405020304" pitchFamily="18" charset="0"/>
              </a:rPr>
              <a:t>There has been an interesting trend in the prevalence of hypertension, which fell in the early 2000s but began trending upward in 2014 (see the image below, which shows the prevalence of hypertension by year and sex). [49] The prevalence of hypertension declined during the first decade of this century, but it has since increased, particularly in men</a:t>
            </a:r>
            <a:r>
              <a:rPr lang="en-US" sz="1600" dirty="0" smtClean="0">
                <a:solidFill>
                  <a:schemeClr val="bg1"/>
                </a:solidFill>
                <a:latin typeface="Times New Roman" panose="02020603050405020304" pitchFamily="18" charset="0"/>
                <a:cs typeface="Times New Roman" panose="02020603050405020304" pitchFamily="18" charset="0"/>
              </a:rPr>
              <a:t>.</a:t>
            </a:r>
          </a:p>
          <a:p>
            <a:pPr algn="just">
              <a:lnSpc>
                <a:spcPct val="114000"/>
              </a:lnSpc>
              <a:spcBef>
                <a:spcPts val="1200"/>
              </a:spcBef>
            </a:pPr>
            <a:r>
              <a:rPr lang="en-US" sz="1600" dirty="0">
                <a:solidFill>
                  <a:schemeClr val="bg1"/>
                </a:solidFill>
                <a:latin typeface="Times New Roman" panose="02020603050405020304" pitchFamily="18" charset="0"/>
                <a:cs typeface="Times New Roman" panose="02020603050405020304" pitchFamily="18" charset="0"/>
              </a:rPr>
              <a:t>Globally, an estimated 26% of the world’s population (972 million people) has hypertension, and the prevalence is expected to increase to 29% by 2025, driven largely by increases in economically developing nations. The high prevalence of hypertension exacts a tremendous public health burden. For example, as a primary contributor to heart disease and stroke, the first and third leading causes of death worldwide, respectively, high BP was the top modifiable risk factor for disability adjusted life-years lost worldwide in 2013.</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8496" y="1686560"/>
            <a:ext cx="5076447" cy="3659261"/>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7468" y="831980"/>
            <a:ext cx="6146524" cy="2677656"/>
          </a:xfrm>
          <a:prstGeom prst="rect">
            <a:avLst/>
          </a:prstGeom>
        </p:spPr>
        <p:txBody>
          <a:bodyPr wrap="square">
            <a:spAutoFit/>
          </a:bodyPr>
          <a:lstStyle/>
          <a:p>
            <a:r>
              <a:rPr lang="en-US" sz="2400" b="1" dirty="0" smtClean="0">
                <a:solidFill>
                  <a:srgbClr val="884068"/>
                </a:solidFill>
                <a:latin typeface="Times New Roman" pitchFamily="18" charset="0"/>
                <a:cs typeface="Times New Roman" pitchFamily="18" charset="0"/>
              </a:rPr>
              <a:t>Hypertension and sex- and age-related statistics :-</a:t>
            </a:r>
          </a:p>
          <a:p>
            <a:endParaRPr lang="en-US" sz="2400" dirty="0" smtClean="0">
              <a:latin typeface="Times New Roman" pitchFamily="18" charset="0"/>
              <a:cs typeface="Times New Roman" pitchFamily="18" charset="0"/>
            </a:endParaRPr>
          </a:p>
          <a:p>
            <a:r>
              <a:rPr lang="en-US" sz="2400" dirty="0" smtClean="0">
                <a:latin typeface="Times New Roman" pitchFamily="18" charset="0"/>
                <a:cs typeface="Times New Roman" pitchFamily="18" charset="0"/>
              </a:rPr>
              <a:t>Females have a lower prevalence of hypertension until the fifth decade of life. Afterward, the prevalence of hypertension is increased in females compared to males.</a:t>
            </a:r>
            <a:endParaRPr lang="en-US" sz="2400" dirty="0">
              <a:latin typeface="Times New Roman" pitchFamily="18" charset="0"/>
              <a:cs typeface="Times New Roman" pitchFamily="18" charset="0"/>
            </a:endParaRPr>
          </a:p>
        </p:txBody>
      </p:sp>
      <p:pic>
        <p:nvPicPr>
          <p:cNvPr id="12290" name="Picture 2" descr="https://domf5oio6qrcr.cloudfront.net/medialibrary/2003/n0110a1620723292335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6183" y="831980"/>
            <a:ext cx="2857500" cy="2857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884068"/>
      </a:dk2>
      <a:lt2>
        <a:srgbClr val="E7E6E6"/>
      </a:lt2>
      <a:accent1>
        <a:srgbClr val="0D6088"/>
      </a:accent1>
      <a:accent2>
        <a:srgbClr val="FFF2CC"/>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1089</TotalTime>
  <Words>2501</Words>
  <Application>Microsoft Office PowerPoint</Application>
  <PresentationFormat>Widescreen</PresentationFormat>
  <Paragraphs>376</Paragraphs>
  <Slides>41</Slides>
  <Notes>2</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41</vt:i4>
      </vt:variant>
    </vt:vector>
  </HeadingPairs>
  <TitlesOfParts>
    <vt:vector size="55" baseType="lpstr">
      <vt:lpstr>ＭＳ Ｐゴシック</vt:lpstr>
      <vt:lpstr>ＭＳ Ｐゴシック</vt:lpstr>
      <vt:lpstr>Arial</vt:lpstr>
      <vt:lpstr>Arial Black</vt:lpstr>
      <vt:lpstr>Calibri</vt:lpstr>
      <vt:lpstr>Calibri Light</vt:lpstr>
      <vt:lpstr>Geneva</vt:lpstr>
      <vt:lpstr>Georgia</vt:lpstr>
      <vt:lpstr>Impact</vt:lpstr>
      <vt:lpstr>Symbol</vt:lpstr>
      <vt:lpstr>Times New Roman</vt:lpstr>
      <vt:lpstr>Wingdings</vt:lpstr>
      <vt:lpstr>ヒラギノ角ゴ Pro W3</vt:lpstr>
      <vt:lpstr>Office Theme</vt:lpstr>
      <vt:lpstr>PowerPoint Presentation</vt:lpstr>
      <vt:lpstr>HYPERTENSION</vt:lpstr>
      <vt:lpstr>PowerPoint Presentation</vt:lpstr>
      <vt:lpstr>DEFINITION</vt:lpstr>
      <vt:lpstr>PowerPoint Presentation</vt:lpstr>
      <vt:lpstr>TYPES</vt:lpstr>
      <vt:lpstr>Hypertension is a worldwide epidemic; accordingly, its epidemiology has been well studied in the United States and internationally. Hypertensive emergencies are most often precipitated by inadequate medication or poor adherence</vt:lpstr>
      <vt:lpstr>PowerPoint Presentation</vt:lpstr>
      <vt:lpstr>PowerPoint Presentation</vt:lpstr>
      <vt:lpstr>ETIOLOGY</vt:lpstr>
      <vt:lpstr>PRIMARY HYPERTENSION</vt:lpstr>
      <vt:lpstr>SECONDARY HYPERTENSION</vt:lpstr>
      <vt:lpstr>PowerPoint Presentation</vt:lpstr>
      <vt:lpstr>RISK FACTORS</vt:lpstr>
      <vt:lpstr>PATHOPHYSIOLOGY</vt:lpstr>
      <vt:lpstr>According to data from the National Health Examination Surveys (NHANES), the age-adjusted prevalence of hypertension varies from 18% to 32%. The National Center for Health Statistic Surveys (NCHS) reported the awareness for hypertension increased from 53% over 1960-1962 to 89% over 1988-1991.  The percentage of patients engaged in hypertension treatment increased from 35% to 79% during this period.  A 2005 NHANES report in the United States found that in the population aged 20 years or older, an estimated 41.9 million men and 27.8 million women had prehypertension (SBP, 120-139 mm Hg; DBP, 80-99 mm Hg), 12.8 million men and 12.2 million women had stage 1 hypertension (SBP, 140-159 mm Hg; DBP, 90-99 mm Hg), and 4.1 million men and 6.9 million women had stage 2 hypertension (SBP ≥160 mm Hg; DBP ≥100 mm Hg).</vt:lpstr>
      <vt:lpstr>PowerPoint Presentation</vt:lpstr>
      <vt:lpstr>PATHOPHYSIOLOGY OF HTN</vt:lpstr>
      <vt:lpstr>SYMPATHETIC NERVOUS SYSTEM ACTIVITIES</vt:lpstr>
      <vt:lpstr>ACTIVITIES OF VASCULAR ENDOTHELIUM</vt:lpstr>
      <vt:lpstr>ACTIVITIES OF RENAL SYSTEM</vt:lpstr>
      <vt:lpstr>ACTIVITIES OF ENDOCRINE SYSTEM</vt:lpstr>
      <vt:lpstr>BP MEASUREMENT</vt:lpstr>
      <vt:lpstr>PowerPoint Presentation</vt:lpstr>
      <vt:lpstr>PowerPoint Presentation</vt:lpstr>
      <vt:lpstr>BASIC AND OPTIONAL LABORATORY TESTS FOR PRIMARY HYPERTENSION</vt:lpstr>
      <vt:lpstr>CLINICAL FEATURES</vt:lpstr>
      <vt:lpstr>DIAGNOSTIC EVALUATIONS</vt:lpstr>
      <vt:lpstr>MANAGEMENT</vt:lpstr>
      <vt:lpstr>LIFE STYLE MODIFICATION</vt:lpstr>
      <vt:lpstr>PHARMACOLOGICAL THERAPY</vt:lpstr>
      <vt:lpstr>PowerPoint Presentation</vt:lpstr>
      <vt:lpstr>ALGORITHM FOR TREATMENT OF HYPERTENSION</vt:lpstr>
      <vt:lpstr>CHOICE OF DRUG</vt:lpstr>
      <vt:lpstr>ANTIHYPERTENSIVE THERAPY: SIDE-EFFECTS AND CONTRAINDICATIONS (CONTD.)</vt:lpstr>
      <vt:lpstr>PowerPoint Presentation</vt:lpstr>
      <vt:lpstr>NURSING MANAGEMENT</vt:lpstr>
      <vt:lpstr>DISEASES ATTRIBUTABLE TO HYPERTENSION</vt:lpstr>
      <vt:lpstr>PROGNOSIS</vt:lpstr>
      <vt:lpstr> TAKE AWAY….</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HYPERTENSION</dc:title>
  <dc:creator>Vineet Kumar Dwivedi</dc:creator>
  <cp:lastModifiedBy>abhishek sahu</cp:lastModifiedBy>
  <cp:revision>85</cp:revision>
  <cp:lastPrinted>2024-04-28T06:26:21Z</cp:lastPrinted>
  <dcterms:created xsi:type="dcterms:W3CDTF">2024-04-24T06:25:07Z</dcterms:created>
  <dcterms:modified xsi:type="dcterms:W3CDTF">2024-04-30T12:38:17Z</dcterms:modified>
</cp:coreProperties>
</file>