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Relationship Id="rId89" Type="http://schemas.openxmlformats.org/officeDocument/2006/relationships/slide" Target="slides/slide84.xml"/><Relationship Id="rId90" Type="http://schemas.openxmlformats.org/officeDocument/2006/relationships/slide" Target="slides/slide85.xml"/><Relationship Id="rId91" Type="http://schemas.openxmlformats.org/officeDocument/2006/relationships/slide" Target="slides/slide86.xml"/><Relationship Id="rId92" Type="http://schemas.openxmlformats.org/officeDocument/2006/relationships/slide" Target="slides/slide87.xml"/><Relationship Id="rId93" Type="http://schemas.openxmlformats.org/officeDocument/2006/relationships/slide" Target="slides/slide88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18204" y="426465"/>
            <a:ext cx="5355590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82295" y="3737305"/>
            <a:ext cx="11227409" cy="955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6F2450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6F2450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6F2450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19475" y="376174"/>
            <a:ext cx="5353050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6F2450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17091" y="1956435"/>
            <a:ext cx="9297670" cy="21062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Relationship Id="rId4" Type="http://schemas.openxmlformats.org/officeDocument/2006/relationships/image" Target="../media/image4.jp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/Relationships>
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/Relationships>
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png"/></Relationships>
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png"/></Relationships>

</file>

<file path=ppt/slides/_rels/slide4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png"/></Relationships>

</file>

<file path=ppt/slides/_rels/slide4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
</file>

<file path=ppt/slides/_rels/slide5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1.png"/></Relationships>

</file>

<file path=ppt/slides/_rels/slide5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2.png"/></Relationships>

</file>

<file path=ppt/slides/_rels/slide5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hiplearning.in/npcchh" TargetMode="External"/></Relationships>

</file>

<file path=ppt/slides/_rels/slide5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Relationship Id="rId4" Type="http://schemas.openxmlformats.org/officeDocument/2006/relationships/image" Target="../media/image4.jpg"/></Relationships>

</file>

<file path=ppt/slides/_rels/slide5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3.jpg"/></Relationships>

</file>

<file path=ppt/slides/_rels/slide5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g"/><Relationship Id="rId3" Type="http://schemas.openxmlformats.org/officeDocument/2006/relationships/image" Target="../media/image45.jpg"/><Relationship Id="rId4" Type="http://schemas.openxmlformats.org/officeDocument/2006/relationships/image" Target="../media/image46.jpg"/><Relationship Id="rId5" Type="http://schemas.openxmlformats.org/officeDocument/2006/relationships/image" Target="../media/image47.jpg"/><Relationship Id="rId6" Type="http://schemas.openxmlformats.org/officeDocument/2006/relationships/image" Target="../media/image48.jpg"/></Relationships>

</file>

<file path=ppt/slides/_rels/slide5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.jpg"/></Relationships>

</file>

<file path=ppt/slides/_rels/slide5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0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1.jpg"/></Relationships>

</file>

<file path=ppt/slides/_rels/slide6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2.jpg"/></Relationships>

</file>

<file path=ppt/slides/_rels/slide6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g"/></Relationships>

</file>

<file path=ppt/slides/_rels/slide6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6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6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6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4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mausam.imd.gov.in/imd_latest/contents/all_india_forcast_bulletin.php" TargetMode="External"/></Relationships>

</file>

<file path=ppt/slides/_rels/slide7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8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5.jpg"/></Relationships>

</file>

<file path=ppt/slides/_rels/slide8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6.jpg"/><Relationship Id="rId3" Type="http://schemas.openxmlformats.org/officeDocument/2006/relationships/image" Target="../media/image57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2881883"/>
              <a:ext cx="12192000" cy="3976370"/>
            </a:xfrm>
            <a:custGeom>
              <a:avLst/>
              <a:gdLst/>
              <a:ahLst/>
              <a:cxnLst/>
              <a:rect l="l" t="t" r="r" b="b"/>
              <a:pathLst>
                <a:path w="12192000" h="3976370">
                  <a:moveTo>
                    <a:pt x="12192000" y="0"/>
                  </a:moveTo>
                  <a:lnTo>
                    <a:pt x="0" y="0"/>
                  </a:lnTo>
                  <a:lnTo>
                    <a:pt x="0" y="3976116"/>
                  </a:lnTo>
                  <a:lnTo>
                    <a:pt x="12192000" y="3976116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6F6D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2192000" cy="2882265"/>
            </a:xfrm>
            <a:custGeom>
              <a:avLst/>
              <a:gdLst/>
              <a:ahLst/>
              <a:cxnLst/>
              <a:rect l="l" t="t" r="r" b="b"/>
              <a:pathLst>
                <a:path w="12192000" h="2882265">
                  <a:moveTo>
                    <a:pt x="12192000" y="0"/>
                  </a:moveTo>
                  <a:lnTo>
                    <a:pt x="0" y="0"/>
                  </a:lnTo>
                  <a:lnTo>
                    <a:pt x="0" y="2881884"/>
                  </a:lnTo>
                  <a:lnTo>
                    <a:pt x="12192000" y="288188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D5F8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01090" y="401073"/>
            <a:ext cx="10389870" cy="129349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 indent="365125">
              <a:lnSpc>
                <a:spcPct val="130000"/>
              </a:lnSpc>
              <a:spcBef>
                <a:spcPts val="95"/>
              </a:spcBef>
            </a:pPr>
            <a:r>
              <a:rPr dirty="0">
                <a:solidFill>
                  <a:srgbClr val="FFFFFF"/>
                </a:solidFill>
                <a:latin typeface="Nirmala UI"/>
                <a:cs typeface="Nirmala UI"/>
              </a:rPr>
              <a:t>यह </a:t>
            </a:r>
            <a:r>
              <a:rPr dirty="0" spc="-480">
                <a:solidFill>
                  <a:srgbClr val="FFFFFF"/>
                </a:solidFill>
                <a:latin typeface="Nirmala UI"/>
                <a:cs typeface="Nirmala UI"/>
              </a:rPr>
              <a:t>काययक्रम</a:t>
            </a:r>
            <a:r>
              <a:rPr dirty="0" spc="-475">
                <a:solidFill>
                  <a:srgbClr val="FFFFFF"/>
                </a:solidFill>
                <a:latin typeface="Nirmala UI"/>
                <a:cs typeface="Nirmala UI"/>
              </a:rPr>
              <a:t> </a:t>
            </a:r>
            <a:r>
              <a:rPr dirty="0" spc="-330">
                <a:solidFill>
                  <a:srgbClr val="FFFFFF"/>
                </a:solidFill>
                <a:latin typeface="Nirmala UI"/>
                <a:cs typeface="Nirmala UI"/>
              </a:rPr>
              <a:t>स्वास्थ्य</a:t>
            </a:r>
            <a:r>
              <a:rPr dirty="0" spc="-325">
                <a:solidFill>
                  <a:srgbClr val="FFFFFF"/>
                </a:solidFill>
                <a:latin typeface="Nirmala UI"/>
                <a:cs typeface="Nirmala UI"/>
              </a:rPr>
              <a:t> </a:t>
            </a:r>
            <a:r>
              <a:rPr dirty="0" spc="-5">
                <a:solidFill>
                  <a:srgbClr val="FFFFFF"/>
                </a:solidFill>
                <a:latin typeface="Nirmala UI"/>
                <a:cs typeface="Nirmala UI"/>
              </a:rPr>
              <a:t>विभाग </a:t>
            </a:r>
            <a:r>
              <a:rPr dirty="0">
                <a:solidFill>
                  <a:srgbClr val="FFFFFF"/>
                </a:solidFill>
                <a:latin typeface="Nirmala UI"/>
                <a:cs typeface="Nirmala UI"/>
              </a:rPr>
              <a:t>और </a:t>
            </a:r>
            <a:r>
              <a:rPr dirty="0" spc="-185">
                <a:solidFill>
                  <a:srgbClr val="FFFFFF"/>
                </a:solidFill>
                <a:latin typeface="Nirmala UI"/>
                <a:cs typeface="Nirmala UI"/>
              </a:rPr>
              <a:t>राज्य </a:t>
            </a:r>
            <a:r>
              <a:rPr dirty="0" spc="-325">
                <a:solidFill>
                  <a:srgbClr val="FFFFFF"/>
                </a:solidFill>
                <a:latin typeface="Nirmala UI"/>
                <a:cs typeface="Nirmala UI"/>
              </a:rPr>
              <a:t>स्वास्थ्य</a:t>
            </a:r>
            <a:r>
              <a:rPr dirty="0" spc="-320">
                <a:solidFill>
                  <a:srgbClr val="FFFFFF"/>
                </a:solidFill>
                <a:latin typeface="Nirmala UI"/>
                <a:cs typeface="Nirmala UI"/>
              </a:rPr>
              <a:t> </a:t>
            </a:r>
            <a:r>
              <a:rPr dirty="0" spc="320">
                <a:solidFill>
                  <a:srgbClr val="FFFFFF"/>
                </a:solidFill>
                <a:latin typeface="Nirmala UI"/>
                <a:cs typeface="Nirmala UI"/>
              </a:rPr>
              <a:t>एिं </a:t>
            </a:r>
            <a:r>
              <a:rPr dirty="0" spc="55">
                <a:solidFill>
                  <a:srgbClr val="FFFFFF"/>
                </a:solidFill>
                <a:latin typeface="Nirmala UI"/>
                <a:cs typeface="Nirmala UI"/>
              </a:rPr>
              <a:t>पररिार </a:t>
            </a:r>
            <a:r>
              <a:rPr dirty="0" spc="60">
                <a:solidFill>
                  <a:srgbClr val="FFFFFF"/>
                </a:solidFill>
                <a:latin typeface="Nirmala UI"/>
                <a:cs typeface="Nirmala UI"/>
              </a:rPr>
              <a:t> </a:t>
            </a:r>
            <a:r>
              <a:rPr dirty="0" spc="-145">
                <a:solidFill>
                  <a:srgbClr val="FFFFFF"/>
                </a:solidFill>
                <a:latin typeface="Nirmala UI"/>
                <a:cs typeface="Nirmala UI"/>
              </a:rPr>
              <a:t>कल्याण</a:t>
            </a:r>
            <a:r>
              <a:rPr dirty="0" spc="55">
                <a:solidFill>
                  <a:srgbClr val="FFFFFF"/>
                </a:solidFill>
                <a:latin typeface="Nirmala UI"/>
                <a:cs typeface="Nirmala UI"/>
              </a:rPr>
              <a:t> </a:t>
            </a:r>
            <a:r>
              <a:rPr dirty="0" spc="-155">
                <a:solidFill>
                  <a:srgbClr val="FFFFFF"/>
                </a:solidFill>
                <a:latin typeface="Nirmala UI"/>
                <a:cs typeface="Nirmala UI"/>
              </a:rPr>
              <a:t>संस्थान</a:t>
            </a:r>
            <a:r>
              <a:rPr dirty="0" spc="45">
                <a:solidFill>
                  <a:srgbClr val="FFFFFF"/>
                </a:solidFill>
                <a:latin typeface="Nirmala UI"/>
                <a:cs typeface="Nirmala UI"/>
              </a:rPr>
              <a:t> </a:t>
            </a:r>
            <a:r>
              <a:rPr dirty="0">
                <a:solidFill>
                  <a:srgbClr val="FFFFFF"/>
                </a:solidFill>
                <a:latin typeface="Nirmala UI"/>
                <a:cs typeface="Nirmala UI"/>
              </a:rPr>
              <a:t>(SIHFW),</a:t>
            </a:r>
            <a:r>
              <a:rPr dirty="0" spc="35">
                <a:solidFill>
                  <a:srgbClr val="FFFFFF"/>
                </a:solidFill>
                <a:latin typeface="Nirmala UI"/>
                <a:cs typeface="Nirmala UI"/>
              </a:rPr>
              <a:t> </a:t>
            </a:r>
            <a:r>
              <a:rPr dirty="0" spc="-360">
                <a:solidFill>
                  <a:srgbClr val="FFFFFF"/>
                </a:solidFill>
                <a:latin typeface="Nirmala UI"/>
                <a:cs typeface="Nirmala UI"/>
              </a:rPr>
              <a:t>उत्तर</a:t>
            </a:r>
            <a:r>
              <a:rPr dirty="0" spc="60">
                <a:solidFill>
                  <a:srgbClr val="FFFFFF"/>
                </a:solidFill>
                <a:latin typeface="Nirmala UI"/>
                <a:cs typeface="Nirmala UI"/>
              </a:rPr>
              <a:t> </a:t>
            </a:r>
            <a:r>
              <a:rPr dirty="0" spc="-320">
                <a:solidFill>
                  <a:srgbClr val="FFFFFF"/>
                </a:solidFill>
                <a:latin typeface="Nirmala UI"/>
                <a:cs typeface="Nirmala UI"/>
              </a:rPr>
              <a:t>प्रदेश</a:t>
            </a:r>
            <a:r>
              <a:rPr dirty="0" spc="45">
                <a:solidFill>
                  <a:srgbClr val="FFFFFF"/>
                </a:solidFill>
                <a:latin typeface="Nirmala UI"/>
                <a:cs typeface="Nirmala UI"/>
              </a:rPr>
              <a:t> </a:t>
            </a:r>
            <a:r>
              <a:rPr dirty="0">
                <a:solidFill>
                  <a:srgbClr val="FFFFFF"/>
                </a:solidFill>
                <a:latin typeface="Nirmala UI"/>
                <a:cs typeface="Nirmala UI"/>
              </a:rPr>
              <a:t>की</a:t>
            </a:r>
            <a:r>
              <a:rPr dirty="0" spc="60">
                <a:solidFill>
                  <a:srgbClr val="FFFFFF"/>
                </a:solidFill>
                <a:latin typeface="Nirmala UI"/>
                <a:cs typeface="Nirmala UI"/>
              </a:rPr>
              <a:t> </a:t>
            </a:r>
            <a:r>
              <a:rPr dirty="0">
                <a:solidFill>
                  <a:srgbClr val="FFFFFF"/>
                </a:solidFill>
                <a:latin typeface="Nirmala UI"/>
                <a:cs typeface="Nirmala UI"/>
              </a:rPr>
              <a:t>पहल</a:t>
            </a:r>
            <a:r>
              <a:rPr dirty="0" spc="60">
                <a:solidFill>
                  <a:srgbClr val="FFFFFF"/>
                </a:solidFill>
                <a:latin typeface="Nirmala UI"/>
                <a:cs typeface="Nirmala UI"/>
              </a:rPr>
              <a:t> </a:t>
            </a:r>
            <a:r>
              <a:rPr dirty="0">
                <a:solidFill>
                  <a:srgbClr val="FFFFFF"/>
                </a:solidFill>
                <a:latin typeface="Nirmala UI"/>
                <a:cs typeface="Nirmala UI"/>
              </a:rPr>
              <a:t>पर</a:t>
            </a:r>
            <a:r>
              <a:rPr dirty="0" spc="55">
                <a:solidFill>
                  <a:srgbClr val="FFFFFF"/>
                </a:solidFill>
                <a:latin typeface="Nirmala UI"/>
                <a:cs typeface="Nirmala UI"/>
              </a:rPr>
              <a:t> </a:t>
            </a:r>
            <a:r>
              <a:rPr dirty="0" spc="-375">
                <a:solidFill>
                  <a:srgbClr val="FFFFFF"/>
                </a:solidFill>
                <a:latin typeface="Nirmala UI"/>
                <a:cs typeface="Nirmala UI"/>
              </a:rPr>
              <a:t>उत्तर</a:t>
            </a:r>
            <a:r>
              <a:rPr dirty="0" spc="50">
                <a:solidFill>
                  <a:srgbClr val="FFFFFF"/>
                </a:solidFill>
                <a:latin typeface="Nirmala UI"/>
                <a:cs typeface="Nirmala UI"/>
              </a:rPr>
              <a:t> </a:t>
            </a:r>
            <a:r>
              <a:rPr dirty="0" spc="-320">
                <a:solidFill>
                  <a:srgbClr val="FFFFFF"/>
                </a:solidFill>
                <a:latin typeface="Nirmala UI"/>
                <a:cs typeface="Nirmala UI"/>
              </a:rPr>
              <a:t>प्रदेश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49121" y="1814576"/>
            <a:ext cx="9496425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017895" algn="l"/>
              </a:tabLst>
            </a:pPr>
            <a:r>
              <a:rPr dirty="0" sz="3200" spc="-175" b="1">
                <a:solidFill>
                  <a:srgbClr val="FFFFFF"/>
                </a:solidFill>
                <a:latin typeface="Nirmala UI"/>
                <a:cs typeface="Nirmala UI"/>
              </a:rPr>
              <a:t>टेक्निकल</a:t>
            </a:r>
            <a:r>
              <a:rPr dirty="0" sz="3200" spc="50" b="1">
                <a:solidFill>
                  <a:srgbClr val="FFFFFF"/>
                </a:solidFill>
                <a:latin typeface="Nirmala UI"/>
                <a:cs typeface="Nirmala UI"/>
              </a:rPr>
              <a:t> </a:t>
            </a:r>
            <a:r>
              <a:rPr dirty="0" sz="3200" spc="-475" b="1">
                <a:solidFill>
                  <a:srgbClr val="FFFFFF"/>
                </a:solidFill>
                <a:latin typeface="Nirmala UI"/>
                <a:cs typeface="Nirmala UI"/>
              </a:rPr>
              <a:t>सपोटय</a:t>
            </a:r>
            <a:r>
              <a:rPr dirty="0" sz="3200" spc="320" b="1">
                <a:solidFill>
                  <a:srgbClr val="FFFFFF"/>
                </a:solidFill>
                <a:latin typeface="Nirmala UI"/>
                <a:cs typeface="Nirmala UI"/>
              </a:rPr>
              <a:t> </a:t>
            </a:r>
            <a:r>
              <a:rPr dirty="0" sz="3200" spc="-229" b="1">
                <a:solidFill>
                  <a:srgbClr val="FFFFFF"/>
                </a:solidFill>
                <a:latin typeface="Nirmala UI"/>
                <a:cs typeface="Nirmala UI"/>
              </a:rPr>
              <a:t>यूवनट</a:t>
            </a:r>
            <a:r>
              <a:rPr dirty="0" sz="3200" spc="70" b="1">
                <a:solidFill>
                  <a:srgbClr val="FFFFFF"/>
                </a:solidFill>
                <a:latin typeface="Nirmala UI"/>
                <a:cs typeface="Nirmala UI"/>
              </a:rPr>
              <a:t> </a:t>
            </a:r>
            <a:r>
              <a:rPr dirty="0" sz="3200" spc="-5" b="1">
                <a:solidFill>
                  <a:srgbClr val="FFFFFF"/>
                </a:solidFill>
                <a:latin typeface="Nirmala UI"/>
                <a:cs typeface="Nirmala UI"/>
              </a:rPr>
              <a:t>(UPTSU)</a:t>
            </a:r>
            <a:r>
              <a:rPr dirty="0" sz="3200" spc="60" b="1">
                <a:solidFill>
                  <a:srgbClr val="FFFFFF"/>
                </a:solidFill>
                <a:latin typeface="Nirmala UI"/>
                <a:cs typeface="Nirmala UI"/>
              </a:rPr>
              <a:t> </a:t>
            </a:r>
            <a:r>
              <a:rPr dirty="0" sz="3200" spc="-535" b="1">
                <a:solidFill>
                  <a:srgbClr val="FFFFFF"/>
                </a:solidFill>
                <a:latin typeface="Nirmala UI"/>
                <a:cs typeface="Nirmala UI"/>
              </a:rPr>
              <a:t>के	</a:t>
            </a:r>
            <a:r>
              <a:rPr dirty="0" sz="3200" b="1">
                <a:solidFill>
                  <a:srgbClr val="FFFFFF"/>
                </a:solidFill>
                <a:latin typeface="Nirmala UI"/>
                <a:cs typeface="Nirmala UI"/>
              </a:rPr>
              <a:t>सहयोग</a:t>
            </a:r>
            <a:r>
              <a:rPr dirty="0" sz="3200" spc="15" b="1">
                <a:solidFill>
                  <a:srgbClr val="FFFFFF"/>
                </a:solidFill>
                <a:latin typeface="Nirmala UI"/>
                <a:cs typeface="Nirmala UI"/>
              </a:rPr>
              <a:t> </a:t>
            </a:r>
            <a:r>
              <a:rPr dirty="0" sz="3200" spc="-45" b="1">
                <a:solidFill>
                  <a:srgbClr val="FFFFFF"/>
                </a:solidFill>
                <a:latin typeface="Nirmala UI"/>
                <a:cs typeface="Nirmala UI"/>
              </a:rPr>
              <a:t>से</a:t>
            </a:r>
            <a:r>
              <a:rPr dirty="0" sz="3200" spc="95" b="1">
                <a:solidFill>
                  <a:srgbClr val="FFFFFF"/>
                </a:solidFill>
                <a:latin typeface="Nirmala UI"/>
                <a:cs typeface="Nirmala UI"/>
              </a:rPr>
              <a:t> </a:t>
            </a:r>
            <a:r>
              <a:rPr dirty="0" sz="3200" spc="-5" b="1">
                <a:solidFill>
                  <a:srgbClr val="FFFFFF"/>
                </a:solidFill>
                <a:latin typeface="Nirmala UI"/>
                <a:cs typeface="Nirmala UI"/>
              </a:rPr>
              <a:t>हो</a:t>
            </a:r>
            <a:r>
              <a:rPr dirty="0" sz="3200" b="1">
                <a:solidFill>
                  <a:srgbClr val="FFFFFF"/>
                </a:solidFill>
                <a:latin typeface="Nirmala UI"/>
                <a:cs typeface="Nirmala UI"/>
              </a:rPr>
              <a:t> रहा</a:t>
            </a:r>
            <a:r>
              <a:rPr dirty="0" sz="3200" spc="15" b="1">
                <a:solidFill>
                  <a:srgbClr val="FFFFFF"/>
                </a:solidFill>
                <a:latin typeface="Nirmala UI"/>
                <a:cs typeface="Nirmala UI"/>
              </a:rPr>
              <a:t> </a:t>
            </a:r>
            <a:r>
              <a:rPr dirty="0" sz="3200" spc="-40" b="1">
                <a:solidFill>
                  <a:srgbClr val="FFFFFF"/>
                </a:solidFill>
                <a:latin typeface="Nirmala UI"/>
                <a:cs typeface="Nirmala UI"/>
              </a:rPr>
              <a:t>है।</a:t>
            </a:r>
            <a:endParaRPr sz="3200">
              <a:latin typeface="Nirmala UI"/>
              <a:cs typeface="Nirmala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95171" y="3405632"/>
            <a:ext cx="8983980" cy="25838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2800" spc="-10">
                <a:latin typeface="Nirmala UI"/>
                <a:cs typeface="Nirmala UI"/>
              </a:rPr>
              <a:t>Principal</a:t>
            </a:r>
            <a:r>
              <a:rPr dirty="0" sz="2800" spc="5">
                <a:latin typeface="Nirmala UI"/>
                <a:cs typeface="Nirmala UI"/>
              </a:rPr>
              <a:t> </a:t>
            </a:r>
            <a:r>
              <a:rPr dirty="0" sz="2800" spc="-5">
                <a:latin typeface="Nirmala UI"/>
                <a:cs typeface="Nirmala UI"/>
              </a:rPr>
              <a:t>Secretary, Medical</a:t>
            </a:r>
            <a:r>
              <a:rPr dirty="0" sz="2800" spc="5">
                <a:latin typeface="Nirmala UI"/>
                <a:cs typeface="Nirmala UI"/>
              </a:rPr>
              <a:t> </a:t>
            </a:r>
            <a:r>
              <a:rPr dirty="0" sz="2800" spc="-5">
                <a:latin typeface="Nirmala UI"/>
                <a:cs typeface="Nirmala UI"/>
              </a:rPr>
              <a:t>Health</a:t>
            </a:r>
            <a:r>
              <a:rPr dirty="0" sz="2800" spc="5">
                <a:latin typeface="Nirmala UI"/>
                <a:cs typeface="Nirmala UI"/>
              </a:rPr>
              <a:t> </a:t>
            </a:r>
            <a:r>
              <a:rPr dirty="0" sz="2800" spc="-5">
                <a:latin typeface="Nirmala UI"/>
                <a:cs typeface="Nirmala UI"/>
              </a:rPr>
              <a:t>&amp;</a:t>
            </a:r>
            <a:r>
              <a:rPr dirty="0" sz="2800" spc="5">
                <a:latin typeface="Nirmala UI"/>
                <a:cs typeface="Nirmala UI"/>
              </a:rPr>
              <a:t> </a:t>
            </a:r>
            <a:r>
              <a:rPr dirty="0" sz="2800" spc="-10">
                <a:latin typeface="Nirmala UI"/>
                <a:cs typeface="Nirmala UI"/>
              </a:rPr>
              <a:t>Family</a:t>
            </a:r>
            <a:r>
              <a:rPr dirty="0" sz="2800" spc="-5">
                <a:latin typeface="Nirmala UI"/>
                <a:cs typeface="Nirmala UI"/>
              </a:rPr>
              <a:t> </a:t>
            </a:r>
            <a:r>
              <a:rPr dirty="0" sz="2800" spc="-10">
                <a:latin typeface="Nirmala UI"/>
                <a:cs typeface="Nirmala UI"/>
              </a:rPr>
              <a:t>Welfare,</a:t>
            </a:r>
            <a:r>
              <a:rPr dirty="0" sz="2800" spc="20">
                <a:latin typeface="Nirmala UI"/>
                <a:cs typeface="Nirmala UI"/>
              </a:rPr>
              <a:t> </a:t>
            </a:r>
            <a:r>
              <a:rPr dirty="0" sz="2800" spc="-5">
                <a:latin typeface="Nirmala UI"/>
                <a:cs typeface="Nirmala UI"/>
              </a:rPr>
              <a:t>U.P.</a:t>
            </a:r>
            <a:endParaRPr sz="2800">
              <a:latin typeface="Nirmala UI"/>
              <a:cs typeface="Nirmala UI"/>
            </a:endParaRPr>
          </a:p>
          <a:p>
            <a:pPr algn="ctr" marL="6985">
              <a:lnSpc>
                <a:spcPct val="100000"/>
              </a:lnSpc>
            </a:pPr>
            <a:r>
              <a:rPr dirty="0" sz="2800" spc="-5" b="1">
                <a:solidFill>
                  <a:srgbClr val="6F2450"/>
                </a:solidFill>
                <a:latin typeface="Nirmala UI"/>
                <a:cs typeface="Nirmala UI"/>
              </a:rPr>
              <a:t>Shri</a:t>
            </a:r>
            <a:r>
              <a:rPr dirty="0" sz="2800" b="1">
                <a:solidFill>
                  <a:srgbClr val="6F2450"/>
                </a:solidFill>
                <a:latin typeface="Nirmala UI"/>
                <a:cs typeface="Nirmala UI"/>
              </a:rPr>
              <a:t> </a:t>
            </a:r>
            <a:r>
              <a:rPr dirty="0" sz="2800" spc="-5" b="1">
                <a:solidFill>
                  <a:srgbClr val="6F2450"/>
                </a:solidFill>
                <a:latin typeface="Nirmala UI"/>
                <a:cs typeface="Nirmala UI"/>
              </a:rPr>
              <a:t>Partha</a:t>
            </a:r>
            <a:r>
              <a:rPr dirty="0" sz="2800" spc="10" b="1">
                <a:solidFill>
                  <a:srgbClr val="6F2450"/>
                </a:solidFill>
                <a:latin typeface="Nirmala UI"/>
                <a:cs typeface="Nirmala UI"/>
              </a:rPr>
              <a:t> </a:t>
            </a:r>
            <a:r>
              <a:rPr dirty="0" sz="2800" spc="-5" b="1">
                <a:solidFill>
                  <a:srgbClr val="6F2450"/>
                </a:solidFill>
                <a:latin typeface="Nirmala UI"/>
                <a:cs typeface="Nirmala UI"/>
              </a:rPr>
              <a:t>Sarthi</a:t>
            </a:r>
            <a:r>
              <a:rPr dirty="0" sz="2800" spc="20" b="1">
                <a:solidFill>
                  <a:srgbClr val="6F2450"/>
                </a:solidFill>
                <a:latin typeface="Nirmala UI"/>
                <a:cs typeface="Nirmala UI"/>
              </a:rPr>
              <a:t> </a:t>
            </a:r>
            <a:r>
              <a:rPr dirty="0" sz="2800" spc="-5" b="1">
                <a:solidFill>
                  <a:srgbClr val="6F2450"/>
                </a:solidFill>
                <a:latin typeface="Nirmala UI"/>
                <a:cs typeface="Nirmala UI"/>
              </a:rPr>
              <a:t>Sen</a:t>
            </a:r>
            <a:r>
              <a:rPr dirty="0" sz="2800" b="1">
                <a:solidFill>
                  <a:srgbClr val="6F2450"/>
                </a:solidFill>
                <a:latin typeface="Nirmala UI"/>
                <a:cs typeface="Nirmala UI"/>
              </a:rPr>
              <a:t> </a:t>
            </a:r>
            <a:r>
              <a:rPr dirty="0" sz="2800" spc="-5" b="1">
                <a:solidFill>
                  <a:srgbClr val="6F2450"/>
                </a:solidFill>
                <a:latin typeface="Nirmala UI"/>
                <a:cs typeface="Nirmala UI"/>
              </a:rPr>
              <a:t>Sharma</a:t>
            </a:r>
            <a:endParaRPr sz="2800">
              <a:latin typeface="Nirmala UI"/>
              <a:cs typeface="Nirmala U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5100">
              <a:latin typeface="Nirmala UI"/>
              <a:cs typeface="Nirmala UI"/>
            </a:endParaRPr>
          </a:p>
          <a:p>
            <a:pPr algn="ctr" marL="2540">
              <a:lnSpc>
                <a:spcPts val="3320"/>
              </a:lnSpc>
            </a:pPr>
            <a:r>
              <a:rPr dirty="0" sz="2800" spc="-5">
                <a:latin typeface="Nirmala UI"/>
                <a:cs typeface="Nirmala UI"/>
              </a:rPr>
              <a:t>Director </a:t>
            </a:r>
            <a:r>
              <a:rPr dirty="0" sz="2800" spc="-10">
                <a:latin typeface="Nirmala UI"/>
                <a:cs typeface="Nirmala UI"/>
              </a:rPr>
              <a:t>Administration</a:t>
            </a:r>
            <a:r>
              <a:rPr dirty="0" sz="2800" spc="15">
                <a:latin typeface="Nirmala UI"/>
                <a:cs typeface="Nirmala UI"/>
              </a:rPr>
              <a:t> </a:t>
            </a:r>
            <a:r>
              <a:rPr dirty="0" sz="2800" spc="-5">
                <a:latin typeface="Nirmala UI"/>
                <a:cs typeface="Nirmala UI"/>
              </a:rPr>
              <a:t>&amp;</a:t>
            </a:r>
            <a:r>
              <a:rPr dirty="0" sz="2800" spc="-10">
                <a:latin typeface="Nirmala UI"/>
                <a:cs typeface="Nirmala UI"/>
              </a:rPr>
              <a:t> </a:t>
            </a:r>
            <a:r>
              <a:rPr dirty="0" sz="2800" spc="-5">
                <a:latin typeface="Nirmala UI"/>
                <a:cs typeface="Nirmala UI"/>
              </a:rPr>
              <a:t>Director,</a:t>
            </a:r>
            <a:r>
              <a:rPr dirty="0" sz="2800">
                <a:latin typeface="Nirmala UI"/>
                <a:cs typeface="Nirmala UI"/>
              </a:rPr>
              <a:t> </a:t>
            </a:r>
            <a:r>
              <a:rPr dirty="0" sz="2800" spc="-10">
                <a:latin typeface="Nirmala UI"/>
                <a:cs typeface="Nirmala UI"/>
              </a:rPr>
              <a:t>SIHFW</a:t>
            </a:r>
            <a:endParaRPr sz="2800">
              <a:latin typeface="Nirmala UI"/>
              <a:cs typeface="Nirmala UI"/>
            </a:endParaRPr>
          </a:p>
          <a:p>
            <a:pPr algn="ctr" marL="5080">
              <a:lnSpc>
                <a:spcPts val="3320"/>
              </a:lnSpc>
            </a:pPr>
            <a:r>
              <a:rPr dirty="0" sz="2800" spc="-10" b="1">
                <a:solidFill>
                  <a:srgbClr val="6F2450"/>
                </a:solidFill>
                <a:latin typeface="Nirmala UI"/>
                <a:cs typeface="Nirmala UI"/>
              </a:rPr>
              <a:t>Dr.</a:t>
            </a:r>
            <a:r>
              <a:rPr dirty="0" sz="2800" spc="-20" b="1">
                <a:solidFill>
                  <a:srgbClr val="6F2450"/>
                </a:solidFill>
                <a:latin typeface="Nirmala UI"/>
                <a:cs typeface="Nirmala UI"/>
              </a:rPr>
              <a:t> </a:t>
            </a:r>
            <a:r>
              <a:rPr dirty="0" sz="2800" spc="-5" b="1">
                <a:solidFill>
                  <a:srgbClr val="6F2450"/>
                </a:solidFill>
                <a:latin typeface="Nirmala UI"/>
                <a:cs typeface="Nirmala UI"/>
              </a:rPr>
              <a:t>Rajaganapathy</a:t>
            </a:r>
            <a:r>
              <a:rPr dirty="0" sz="2800" spc="35" b="1">
                <a:solidFill>
                  <a:srgbClr val="6F2450"/>
                </a:solidFill>
                <a:latin typeface="Nirmala UI"/>
                <a:cs typeface="Nirmala UI"/>
              </a:rPr>
              <a:t> </a:t>
            </a:r>
            <a:r>
              <a:rPr dirty="0" sz="2800" spc="-5" b="1">
                <a:solidFill>
                  <a:srgbClr val="6F2450"/>
                </a:solidFill>
                <a:latin typeface="Nirmala UI"/>
                <a:cs typeface="Nirmala UI"/>
              </a:rPr>
              <a:t>R</a:t>
            </a:r>
            <a:endParaRPr sz="2800">
              <a:latin typeface="Nirmala UI"/>
              <a:cs typeface="Nirmala U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6595" y="277368"/>
            <a:ext cx="11717020" cy="588645"/>
            <a:chOff x="196595" y="277368"/>
            <a:chExt cx="11717020" cy="588645"/>
          </a:xfrm>
        </p:grpSpPr>
        <p:sp>
          <p:nvSpPr>
            <p:cNvPr id="3" name="object 3"/>
            <p:cNvSpPr/>
            <p:nvPr/>
          </p:nvSpPr>
          <p:spPr>
            <a:xfrm>
              <a:off x="202691" y="283464"/>
              <a:ext cx="11704320" cy="576580"/>
            </a:xfrm>
            <a:custGeom>
              <a:avLst/>
              <a:gdLst/>
              <a:ahLst/>
              <a:cxnLst/>
              <a:rect l="l" t="t" r="r" b="b"/>
              <a:pathLst>
                <a:path w="11704320" h="576580">
                  <a:moveTo>
                    <a:pt x="11608308" y="0"/>
                  </a:moveTo>
                  <a:lnTo>
                    <a:pt x="96011" y="0"/>
                  </a:lnTo>
                  <a:lnTo>
                    <a:pt x="58641" y="7536"/>
                  </a:lnTo>
                  <a:lnTo>
                    <a:pt x="28122" y="28098"/>
                  </a:lnTo>
                  <a:lnTo>
                    <a:pt x="7545" y="58614"/>
                  </a:lnTo>
                  <a:lnTo>
                    <a:pt x="0" y="96011"/>
                  </a:lnTo>
                  <a:lnTo>
                    <a:pt x="0" y="480059"/>
                  </a:lnTo>
                  <a:lnTo>
                    <a:pt x="7545" y="517457"/>
                  </a:lnTo>
                  <a:lnTo>
                    <a:pt x="28122" y="547973"/>
                  </a:lnTo>
                  <a:lnTo>
                    <a:pt x="58641" y="568535"/>
                  </a:lnTo>
                  <a:lnTo>
                    <a:pt x="96011" y="576071"/>
                  </a:lnTo>
                  <a:lnTo>
                    <a:pt x="11608308" y="576071"/>
                  </a:lnTo>
                  <a:lnTo>
                    <a:pt x="11645705" y="568535"/>
                  </a:lnTo>
                  <a:lnTo>
                    <a:pt x="11676221" y="547973"/>
                  </a:lnTo>
                  <a:lnTo>
                    <a:pt x="11696783" y="517457"/>
                  </a:lnTo>
                  <a:lnTo>
                    <a:pt x="11704319" y="480059"/>
                  </a:lnTo>
                  <a:lnTo>
                    <a:pt x="11704319" y="96011"/>
                  </a:lnTo>
                  <a:lnTo>
                    <a:pt x="11696783" y="58614"/>
                  </a:lnTo>
                  <a:lnTo>
                    <a:pt x="11676221" y="28098"/>
                  </a:lnTo>
                  <a:lnTo>
                    <a:pt x="11645705" y="7536"/>
                  </a:lnTo>
                  <a:lnTo>
                    <a:pt x="11608308" y="0"/>
                  </a:lnTo>
                  <a:close/>
                </a:path>
              </a:pathLst>
            </a:custGeom>
            <a:solidFill>
              <a:srgbClr val="6F24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02691" y="283464"/>
              <a:ext cx="11704320" cy="576580"/>
            </a:xfrm>
            <a:custGeom>
              <a:avLst/>
              <a:gdLst/>
              <a:ahLst/>
              <a:cxnLst/>
              <a:rect l="l" t="t" r="r" b="b"/>
              <a:pathLst>
                <a:path w="11704320" h="576580">
                  <a:moveTo>
                    <a:pt x="0" y="96011"/>
                  </a:moveTo>
                  <a:lnTo>
                    <a:pt x="7545" y="58614"/>
                  </a:lnTo>
                  <a:lnTo>
                    <a:pt x="28122" y="28098"/>
                  </a:lnTo>
                  <a:lnTo>
                    <a:pt x="58641" y="7536"/>
                  </a:lnTo>
                  <a:lnTo>
                    <a:pt x="96011" y="0"/>
                  </a:lnTo>
                  <a:lnTo>
                    <a:pt x="11608308" y="0"/>
                  </a:lnTo>
                  <a:lnTo>
                    <a:pt x="11645705" y="7536"/>
                  </a:lnTo>
                  <a:lnTo>
                    <a:pt x="11676221" y="28098"/>
                  </a:lnTo>
                  <a:lnTo>
                    <a:pt x="11696783" y="58614"/>
                  </a:lnTo>
                  <a:lnTo>
                    <a:pt x="11704319" y="96011"/>
                  </a:lnTo>
                  <a:lnTo>
                    <a:pt x="11704319" y="480059"/>
                  </a:lnTo>
                  <a:lnTo>
                    <a:pt x="11696783" y="517457"/>
                  </a:lnTo>
                  <a:lnTo>
                    <a:pt x="11676221" y="547973"/>
                  </a:lnTo>
                  <a:lnTo>
                    <a:pt x="11645705" y="568535"/>
                  </a:lnTo>
                  <a:lnTo>
                    <a:pt x="11608308" y="576071"/>
                  </a:lnTo>
                  <a:lnTo>
                    <a:pt x="96011" y="576071"/>
                  </a:lnTo>
                  <a:lnTo>
                    <a:pt x="58641" y="568535"/>
                  </a:lnTo>
                  <a:lnTo>
                    <a:pt x="28122" y="547973"/>
                  </a:lnTo>
                  <a:lnTo>
                    <a:pt x="7545" y="517457"/>
                  </a:lnTo>
                  <a:lnTo>
                    <a:pt x="0" y="480059"/>
                  </a:lnTo>
                  <a:lnTo>
                    <a:pt x="0" y="96011"/>
                  </a:lnTo>
                  <a:close/>
                </a:path>
              </a:pathLst>
            </a:custGeom>
            <a:ln w="12192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0083" y="339674"/>
            <a:ext cx="9895840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What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is 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impact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dirty="0" sz="2400" spc="-15">
                <a:solidFill>
                  <a:srgbClr val="FFFFFF"/>
                </a:solidFill>
                <a:latin typeface="Calibri"/>
                <a:cs typeface="Calibri"/>
              </a:rPr>
              <a:t>Relative 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Humidity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over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Heat 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Wave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scenario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on 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humans?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96595" y="2045207"/>
            <a:ext cx="11717020" cy="588645"/>
            <a:chOff x="196595" y="2045207"/>
            <a:chExt cx="11717020" cy="588645"/>
          </a:xfrm>
        </p:grpSpPr>
        <p:sp>
          <p:nvSpPr>
            <p:cNvPr id="7" name="object 7"/>
            <p:cNvSpPr/>
            <p:nvPr/>
          </p:nvSpPr>
          <p:spPr>
            <a:xfrm>
              <a:off x="202691" y="2051303"/>
              <a:ext cx="11704320" cy="576580"/>
            </a:xfrm>
            <a:custGeom>
              <a:avLst/>
              <a:gdLst/>
              <a:ahLst/>
              <a:cxnLst/>
              <a:rect l="l" t="t" r="r" b="b"/>
              <a:pathLst>
                <a:path w="11704320" h="576580">
                  <a:moveTo>
                    <a:pt x="11608308" y="0"/>
                  </a:moveTo>
                  <a:lnTo>
                    <a:pt x="96011" y="0"/>
                  </a:lnTo>
                  <a:lnTo>
                    <a:pt x="58641" y="7536"/>
                  </a:lnTo>
                  <a:lnTo>
                    <a:pt x="28122" y="28098"/>
                  </a:lnTo>
                  <a:lnTo>
                    <a:pt x="7545" y="58614"/>
                  </a:lnTo>
                  <a:lnTo>
                    <a:pt x="0" y="96012"/>
                  </a:lnTo>
                  <a:lnTo>
                    <a:pt x="0" y="480060"/>
                  </a:lnTo>
                  <a:lnTo>
                    <a:pt x="7545" y="517457"/>
                  </a:lnTo>
                  <a:lnTo>
                    <a:pt x="28122" y="547973"/>
                  </a:lnTo>
                  <a:lnTo>
                    <a:pt x="58641" y="568535"/>
                  </a:lnTo>
                  <a:lnTo>
                    <a:pt x="96011" y="576072"/>
                  </a:lnTo>
                  <a:lnTo>
                    <a:pt x="11608308" y="576072"/>
                  </a:lnTo>
                  <a:lnTo>
                    <a:pt x="11645705" y="568535"/>
                  </a:lnTo>
                  <a:lnTo>
                    <a:pt x="11676221" y="547973"/>
                  </a:lnTo>
                  <a:lnTo>
                    <a:pt x="11696783" y="517457"/>
                  </a:lnTo>
                  <a:lnTo>
                    <a:pt x="11704319" y="480060"/>
                  </a:lnTo>
                  <a:lnTo>
                    <a:pt x="11704319" y="96012"/>
                  </a:lnTo>
                  <a:lnTo>
                    <a:pt x="11696783" y="58614"/>
                  </a:lnTo>
                  <a:lnTo>
                    <a:pt x="11676221" y="28098"/>
                  </a:lnTo>
                  <a:lnTo>
                    <a:pt x="11645705" y="7536"/>
                  </a:lnTo>
                  <a:lnTo>
                    <a:pt x="11608308" y="0"/>
                  </a:lnTo>
                  <a:close/>
                </a:path>
              </a:pathLst>
            </a:custGeom>
            <a:solidFill>
              <a:srgbClr val="0D5F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02691" y="2051303"/>
              <a:ext cx="11704320" cy="576580"/>
            </a:xfrm>
            <a:custGeom>
              <a:avLst/>
              <a:gdLst/>
              <a:ahLst/>
              <a:cxnLst/>
              <a:rect l="l" t="t" r="r" b="b"/>
              <a:pathLst>
                <a:path w="11704320" h="576580">
                  <a:moveTo>
                    <a:pt x="0" y="96012"/>
                  </a:moveTo>
                  <a:lnTo>
                    <a:pt x="7545" y="58614"/>
                  </a:lnTo>
                  <a:lnTo>
                    <a:pt x="28122" y="28098"/>
                  </a:lnTo>
                  <a:lnTo>
                    <a:pt x="58641" y="7536"/>
                  </a:lnTo>
                  <a:lnTo>
                    <a:pt x="96011" y="0"/>
                  </a:lnTo>
                  <a:lnTo>
                    <a:pt x="11608308" y="0"/>
                  </a:lnTo>
                  <a:lnTo>
                    <a:pt x="11645705" y="7536"/>
                  </a:lnTo>
                  <a:lnTo>
                    <a:pt x="11676221" y="28098"/>
                  </a:lnTo>
                  <a:lnTo>
                    <a:pt x="11696783" y="58614"/>
                  </a:lnTo>
                  <a:lnTo>
                    <a:pt x="11704319" y="96012"/>
                  </a:lnTo>
                  <a:lnTo>
                    <a:pt x="11704319" y="480060"/>
                  </a:lnTo>
                  <a:lnTo>
                    <a:pt x="11696783" y="517457"/>
                  </a:lnTo>
                  <a:lnTo>
                    <a:pt x="11676221" y="547973"/>
                  </a:lnTo>
                  <a:lnTo>
                    <a:pt x="11645705" y="568535"/>
                  </a:lnTo>
                  <a:lnTo>
                    <a:pt x="11608308" y="576072"/>
                  </a:lnTo>
                  <a:lnTo>
                    <a:pt x="96011" y="576072"/>
                  </a:lnTo>
                  <a:lnTo>
                    <a:pt x="58641" y="568535"/>
                  </a:lnTo>
                  <a:lnTo>
                    <a:pt x="28122" y="547973"/>
                  </a:lnTo>
                  <a:lnTo>
                    <a:pt x="7545" y="517457"/>
                  </a:lnTo>
                  <a:lnTo>
                    <a:pt x="0" y="480060"/>
                  </a:lnTo>
                  <a:lnTo>
                    <a:pt x="0" y="96012"/>
                  </a:lnTo>
                  <a:close/>
                </a:path>
              </a:pathLst>
            </a:custGeom>
            <a:ln w="12192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196595" y="3764279"/>
            <a:ext cx="11717020" cy="588645"/>
            <a:chOff x="196595" y="3764279"/>
            <a:chExt cx="11717020" cy="588645"/>
          </a:xfrm>
        </p:grpSpPr>
        <p:sp>
          <p:nvSpPr>
            <p:cNvPr id="10" name="object 10"/>
            <p:cNvSpPr/>
            <p:nvPr/>
          </p:nvSpPr>
          <p:spPr>
            <a:xfrm>
              <a:off x="202691" y="3770375"/>
              <a:ext cx="11704320" cy="576580"/>
            </a:xfrm>
            <a:custGeom>
              <a:avLst/>
              <a:gdLst/>
              <a:ahLst/>
              <a:cxnLst/>
              <a:rect l="l" t="t" r="r" b="b"/>
              <a:pathLst>
                <a:path w="11704320" h="576579">
                  <a:moveTo>
                    <a:pt x="11608308" y="0"/>
                  </a:moveTo>
                  <a:lnTo>
                    <a:pt x="96011" y="0"/>
                  </a:lnTo>
                  <a:lnTo>
                    <a:pt x="58641" y="7536"/>
                  </a:lnTo>
                  <a:lnTo>
                    <a:pt x="28122" y="28098"/>
                  </a:lnTo>
                  <a:lnTo>
                    <a:pt x="7545" y="58614"/>
                  </a:lnTo>
                  <a:lnTo>
                    <a:pt x="0" y="96012"/>
                  </a:lnTo>
                  <a:lnTo>
                    <a:pt x="0" y="480060"/>
                  </a:lnTo>
                  <a:lnTo>
                    <a:pt x="7545" y="517457"/>
                  </a:lnTo>
                  <a:lnTo>
                    <a:pt x="28122" y="547973"/>
                  </a:lnTo>
                  <a:lnTo>
                    <a:pt x="58641" y="568535"/>
                  </a:lnTo>
                  <a:lnTo>
                    <a:pt x="96011" y="576072"/>
                  </a:lnTo>
                  <a:lnTo>
                    <a:pt x="11608308" y="576072"/>
                  </a:lnTo>
                  <a:lnTo>
                    <a:pt x="11645705" y="568535"/>
                  </a:lnTo>
                  <a:lnTo>
                    <a:pt x="11676221" y="547973"/>
                  </a:lnTo>
                  <a:lnTo>
                    <a:pt x="11696783" y="517457"/>
                  </a:lnTo>
                  <a:lnTo>
                    <a:pt x="11704319" y="480060"/>
                  </a:lnTo>
                  <a:lnTo>
                    <a:pt x="11704319" y="96012"/>
                  </a:lnTo>
                  <a:lnTo>
                    <a:pt x="11696783" y="58614"/>
                  </a:lnTo>
                  <a:lnTo>
                    <a:pt x="11676221" y="28098"/>
                  </a:lnTo>
                  <a:lnTo>
                    <a:pt x="11645705" y="7536"/>
                  </a:lnTo>
                  <a:lnTo>
                    <a:pt x="11608308" y="0"/>
                  </a:lnTo>
                  <a:close/>
                </a:path>
              </a:pathLst>
            </a:custGeom>
            <a:solidFill>
              <a:srgbClr val="6F24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02691" y="3770375"/>
              <a:ext cx="11704320" cy="576580"/>
            </a:xfrm>
            <a:custGeom>
              <a:avLst/>
              <a:gdLst/>
              <a:ahLst/>
              <a:cxnLst/>
              <a:rect l="l" t="t" r="r" b="b"/>
              <a:pathLst>
                <a:path w="11704320" h="576579">
                  <a:moveTo>
                    <a:pt x="0" y="96012"/>
                  </a:moveTo>
                  <a:lnTo>
                    <a:pt x="7545" y="58614"/>
                  </a:lnTo>
                  <a:lnTo>
                    <a:pt x="28122" y="28098"/>
                  </a:lnTo>
                  <a:lnTo>
                    <a:pt x="58641" y="7536"/>
                  </a:lnTo>
                  <a:lnTo>
                    <a:pt x="96011" y="0"/>
                  </a:lnTo>
                  <a:lnTo>
                    <a:pt x="11608308" y="0"/>
                  </a:lnTo>
                  <a:lnTo>
                    <a:pt x="11645705" y="7536"/>
                  </a:lnTo>
                  <a:lnTo>
                    <a:pt x="11676221" y="28098"/>
                  </a:lnTo>
                  <a:lnTo>
                    <a:pt x="11696783" y="58614"/>
                  </a:lnTo>
                  <a:lnTo>
                    <a:pt x="11704319" y="96012"/>
                  </a:lnTo>
                  <a:lnTo>
                    <a:pt x="11704319" y="480060"/>
                  </a:lnTo>
                  <a:lnTo>
                    <a:pt x="11696783" y="517457"/>
                  </a:lnTo>
                  <a:lnTo>
                    <a:pt x="11676221" y="547973"/>
                  </a:lnTo>
                  <a:lnTo>
                    <a:pt x="11645705" y="568535"/>
                  </a:lnTo>
                  <a:lnTo>
                    <a:pt x="11608308" y="576072"/>
                  </a:lnTo>
                  <a:lnTo>
                    <a:pt x="96011" y="576072"/>
                  </a:lnTo>
                  <a:lnTo>
                    <a:pt x="58641" y="568535"/>
                  </a:lnTo>
                  <a:lnTo>
                    <a:pt x="28122" y="547973"/>
                  </a:lnTo>
                  <a:lnTo>
                    <a:pt x="7545" y="517457"/>
                  </a:lnTo>
                  <a:lnTo>
                    <a:pt x="0" y="480060"/>
                  </a:lnTo>
                  <a:lnTo>
                    <a:pt x="0" y="96012"/>
                  </a:lnTo>
                  <a:close/>
                </a:path>
              </a:pathLst>
            </a:custGeom>
            <a:ln w="12192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310083" y="836117"/>
            <a:ext cx="11368405" cy="53054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36880" indent="-173355">
              <a:lnSpc>
                <a:spcPts val="2185"/>
              </a:lnSpc>
              <a:spcBef>
                <a:spcPts val="95"/>
              </a:spcBef>
              <a:buChar char="•"/>
              <a:tabLst>
                <a:tab pos="437515" algn="l"/>
              </a:tabLst>
            </a:pPr>
            <a:r>
              <a:rPr dirty="0" sz="1900" spc="-5">
                <a:latin typeface="Calibri"/>
                <a:cs typeface="Calibri"/>
              </a:rPr>
              <a:t>The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high</a:t>
            </a:r>
            <a:r>
              <a:rPr dirty="0" sz="1900" spc="2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values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of</a:t>
            </a:r>
            <a:r>
              <a:rPr dirty="0" sz="1900" spc="15">
                <a:latin typeface="Calibri"/>
                <a:cs typeface="Calibri"/>
              </a:rPr>
              <a:t> </a:t>
            </a:r>
            <a:r>
              <a:rPr dirty="0" sz="1900" spc="-15">
                <a:latin typeface="Calibri"/>
                <a:cs typeface="Calibri"/>
              </a:rPr>
              <a:t>Relative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Humidity</a:t>
            </a:r>
            <a:r>
              <a:rPr dirty="0" sz="1900" spc="35">
                <a:latin typeface="Calibri"/>
                <a:cs typeface="Calibri"/>
              </a:rPr>
              <a:t> </a:t>
            </a:r>
            <a:r>
              <a:rPr dirty="0" sz="1900" spc="-20">
                <a:latin typeface="Calibri"/>
                <a:cs typeface="Calibri"/>
              </a:rPr>
              <a:t>aggravate</a:t>
            </a:r>
            <a:r>
              <a:rPr dirty="0" sz="1900" spc="2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the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impact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of</a:t>
            </a:r>
            <a:r>
              <a:rPr dirty="0" sz="1900" spc="1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Heat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-25">
                <a:latin typeface="Calibri"/>
                <a:cs typeface="Calibri"/>
              </a:rPr>
              <a:t>Waves</a:t>
            </a:r>
            <a:r>
              <a:rPr dirty="0" sz="1900" spc="1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because they</a:t>
            </a:r>
            <a:r>
              <a:rPr dirty="0" sz="1900" spc="10">
                <a:latin typeface="Calibri"/>
                <a:cs typeface="Calibri"/>
              </a:rPr>
              <a:t> </a:t>
            </a:r>
            <a:r>
              <a:rPr dirty="0" sz="1900" spc="-15">
                <a:latin typeface="Calibri"/>
                <a:cs typeface="Calibri"/>
              </a:rPr>
              <a:t>compromise</a:t>
            </a:r>
            <a:r>
              <a:rPr dirty="0" sz="1900" spc="3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the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-15">
                <a:latin typeface="Calibri"/>
                <a:cs typeface="Calibri"/>
              </a:rPr>
              <a:t>body’s</a:t>
            </a:r>
            <a:endParaRPr sz="1900">
              <a:latin typeface="Calibri"/>
              <a:cs typeface="Calibri"/>
            </a:endParaRPr>
          </a:p>
          <a:p>
            <a:pPr marL="436880">
              <a:lnSpc>
                <a:spcPts val="2185"/>
              </a:lnSpc>
            </a:pPr>
            <a:r>
              <a:rPr dirty="0" sz="1900" spc="-10">
                <a:latin typeface="Calibri"/>
                <a:cs typeface="Calibri"/>
              </a:rPr>
              <a:t>response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 spc="-15">
                <a:latin typeface="Calibri"/>
                <a:cs typeface="Calibri"/>
              </a:rPr>
              <a:t>to</a:t>
            </a:r>
            <a:r>
              <a:rPr dirty="0" sz="1900" spc="1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heating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-15">
                <a:latin typeface="Calibri"/>
                <a:cs typeface="Calibri"/>
              </a:rPr>
              <a:t>through</a:t>
            </a:r>
            <a:r>
              <a:rPr dirty="0" sz="1900" spc="30">
                <a:latin typeface="Calibri"/>
                <a:cs typeface="Calibri"/>
              </a:rPr>
              <a:t> </a:t>
            </a:r>
            <a:r>
              <a:rPr dirty="0" sz="1900" spc="-15">
                <a:latin typeface="Calibri"/>
                <a:cs typeface="Calibri"/>
              </a:rPr>
              <a:t>perspiration</a:t>
            </a:r>
            <a:r>
              <a:rPr dirty="0" sz="1900" spc="2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by</a:t>
            </a:r>
            <a:r>
              <a:rPr dirty="0" sz="1900" spc="1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reducing</a:t>
            </a:r>
            <a:r>
              <a:rPr dirty="0" sz="1900" spc="1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the</a:t>
            </a:r>
            <a:r>
              <a:rPr dirty="0" sz="1900" spc="15">
                <a:latin typeface="Calibri"/>
                <a:cs typeface="Calibri"/>
              </a:rPr>
              <a:t> </a:t>
            </a:r>
            <a:r>
              <a:rPr dirty="0" sz="1900" spc="-15">
                <a:latin typeface="Calibri"/>
                <a:cs typeface="Calibri"/>
              </a:rPr>
              <a:t>evaporation</a:t>
            </a:r>
            <a:r>
              <a:rPr dirty="0" sz="1900" spc="15">
                <a:latin typeface="Calibri"/>
                <a:cs typeface="Calibri"/>
              </a:rPr>
              <a:t> </a:t>
            </a:r>
            <a:r>
              <a:rPr dirty="0" sz="1900" spc="-20">
                <a:latin typeface="Calibri"/>
                <a:cs typeface="Calibri"/>
              </a:rPr>
              <a:t>rate.</a:t>
            </a:r>
            <a:endParaRPr sz="1900">
              <a:latin typeface="Calibri"/>
              <a:cs typeface="Calibri"/>
            </a:endParaRPr>
          </a:p>
          <a:p>
            <a:pPr marL="436880" marR="443865" indent="-172720">
              <a:lnSpc>
                <a:spcPts val="2090"/>
              </a:lnSpc>
              <a:spcBef>
                <a:spcPts val="505"/>
              </a:spcBef>
              <a:buChar char="•"/>
              <a:tabLst>
                <a:tab pos="437515" algn="l"/>
              </a:tabLst>
            </a:pPr>
            <a:r>
              <a:rPr dirty="0" sz="1900" spc="-5">
                <a:latin typeface="Calibri"/>
                <a:cs typeface="Calibri"/>
              </a:rPr>
              <a:t>As</a:t>
            </a:r>
            <a:r>
              <a:rPr dirty="0" sz="1900" spc="1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high</a:t>
            </a:r>
            <a:r>
              <a:rPr dirty="0" sz="1900" spc="20">
                <a:latin typeface="Calibri"/>
                <a:cs typeface="Calibri"/>
              </a:rPr>
              <a:t> </a:t>
            </a:r>
            <a:r>
              <a:rPr dirty="0" sz="1900" spc="-15">
                <a:latin typeface="Calibri"/>
                <a:cs typeface="Calibri"/>
              </a:rPr>
              <a:t>relative</a:t>
            </a:r>
            <a:r>
              <a:rPr dirty="0" sz="1900" spc="3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humidity</a:t>
            </a:r>
            <a:r>
              <a:rPr dirty="0" sz="1900" spc="2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leads</a:t>
            </a:r>
            <a:r>
              <a:rPr dirty="0" sz="1900" spc="20">
                <a:latin typeface="Calibri"/>
                <a:cs typeface="Calibri"/>
              </a:rPr>
              <a:t> </a:t>
            </a:r>
            <a:r>
              <a:rPr dirty="0" sz="1900" spc="-15">
                <a:latin typeface="Calibri"/>
                <a:cs typeface="Calibri"/>
              </a:rPr>
              <a:t>to</a:t>
            </a:r>
            <a:r>
              <a:rPr dirty="0" sz="1900" spc="1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slower</a:t>
            </a:r>
            <a:r>
              <a:rPr dirty="0" sz="1900" spc="10">
                <a:latin typeface="Calibri"/>
                <a:cs typeface="Calibri"/>
              </a:rPr>
              <a:t> </a:t>
            </a:r>
            <a:r>
              <a:rPr dirty="0" sz="1900" spc="-15">
                <a:latin typeface="Calibri"/>
                <a:cs typeface="Calibri"/>
              </a:rPr>
              <a:t>evaporation</a:t>
            </a:r>
            <a:r>
              <a:rPr dirty="0" sz="1900" spc="25">
                <a:latin typeface="Calibri"/>
                <a:cs typeface="Calibri"/>
              </a:rPr>
              <a:t> </a:t>
            </a:r>
            <a:r>
              <a:rPr dirty="0" sz="1900" spc="-25">
                <a:latin typeface="Calibri"/>
                <a:cs typeface="Calibri"/>
              </a:rPr>
              <a:t>rate</a:t>
            </a:r>
            <a:r>
              <a:rPr dirty="0" sz="1900" spc="1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of</a:t>
            </a:r>
            <a:r>
              <a:rPr dirty="0" sz="1900" spc="2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sweat</a:t>
            </a:r>
            <a:r>
              <a:rPr dirty="0" sz="1900" spc="-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thereby</a:t>
            </a:r>
            <a:r>
              <a:rPr dirty="0" sz="1900" spc="1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reduces</a:t>
            </a:r>
            <a:r>
              <a:rPr dirty="0" sz="1900" spc="1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the</a:t>
            </a:r>
            <a:r>
              <a:rPr dirty="0" sz="1900" spc="1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efficiency</a:t>
            </a:r>
            <a:r>
              <a:rPr dirty="0" sz="1900" spc="3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of</a:t>
            </a:r>
            <a:r>
              <a:rPr dirty="0" sz="1900" spc="4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colling </a:t>
            </a:r>
            <a:r>
              <a:rPr dirty="0" sz="1900" spc="-41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mechanism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of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the </a:t>
            </a:r>
            <a:r>
              <a:rPr dirty="0" sz="1900" spc="-10">
                <a:latin typeface="Calibri"/>
                <a:cs typeface="Calibri"/>
              </a:rPr>
              <a:t>human</a:t>
            </a:r>
            <a:r>
              <a:rPr dirty="0" sz="1900" spc="10">
                <a:latin typeface="Calibri"/>
                <a:cs typeface="Calibri"/>
              </a:rPr>
              <a:t> </a:t>
            </a:r>
            <a:r>
              <a:rPr dirty="0" sz="1900" spc="-30">
                <a:latin typeface="Calibri"/>
                <a:cs typeface="Calibri"/>
              </a:rPr>
              <a:t>body.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What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the impact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 Winds</a:t>
            </a:r>
            <a:r>
              <a:rPr dirty="0" sz="24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over 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Heat</a:t>
            </a:r>
            <a:r>
              <a:rPr dirty="0" sz="24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40" b="1">
                <a:solidFill>
                  <a:srgbClr val="FFFFFF"/>
                </a:solidFill>
                <a:latin typeface="Calibri"/>
                <a:cs typeface="Calibri"/>
              </a:rPr>
              <a:t>Wave</a:t>
            </a:r>
            <a:r>
              <a:rPr dirty="0" sz="24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scenario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on 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humans?</a:t>
            </a:r>
            <a:endParaRPr sz="2400">
              <a:latin typeface="Calibri"/>
              <a:cs typeface="Calibri"/>
            </a:endParaRPr>
          </a:p>
          <a:p>
            <a:pPr marL="436880" marR="154305" indent="-172720">
              <a:lnSpc>
                <a:spcPct val="91600"/>
              </a:lnSpc>
              <a:spcBef>
                <a:spcPts val="1215"/>
              </a:spcBef>
              <a:buChar char="•"/>
              <a:tabLst>
                <a:tab pos="437515" algn="l"/>
              </a:tabLst>
            </a:pPr>
            <a:r>
              <a:rPr dirty="0" sz="1900" spc="-10">
                <a:latin typeface="Calibri"/>
                <a:cs typeface="Calibri"/>
              </a:rPr>
              <a:t>The</a:t>
            </a:r>
            <a:r>
              <a:rPr dirty="0" sz="1900" spc="1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high</a:t>
            </a:r>
            <a:r>
              <a:rPr dirty="0" sz="1900" spc="2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values</a:t>
            </a:r>
            <a:r>
              <a:rPr dirty="0" sz="1900" spc="1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of</a:t>
            </a:r>
            <a:r>
              <a:rPr dirty="0" sz="1900" spc="1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wind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speed</a:t>
            </a:r>
            <a:r>
              <a:rPr dirty="0" sz="1900" spc="15">
                <a:latin typeface="Calibri"/>
                <a:cs typeface="Calibri"/>
              </a:rPr>
              <a:t> </a:t>
            </a:r>
            <a:r>
              <a:rPr dirty="0" sz="1900" spc="-20">
                <a:latin typeface="Calibri"/>
                <a:cs typeface="Calibri"/>
              </a:rPr>
              <a:t>aggravate</a:t>
            </a:r>
            <a:r>
              <a:rPr dirty="0" sz="1900" spc="2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the</a:t>
            </a:r>
            <a:r>
              <a:rPr dirty="0" sz="1900" spc="1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impact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of</a:t>
            </a:r>
            <a:r>
              <a:rPr dirty="0" sz="1900" spc="2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Heat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 spc="-25">
                <a:latin typeface="Calibri"/>
                <a:cs typeface="Calibri"/>
              </a:rPr>
              <a:t>Waves.</a:t>
            </a:r>
            <a:r>
              <a:rPr dirty="0" sz="1900" spc="1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During</a:t>
            </a:r>
            <a:r>
              <a:rPr dirty="0" sz="1900" spc="1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high</a:t>
            </a:r>
            <a:r>
              <a:rPr dirty="0" sz="1900" spc="20">
                <a:latin typeface="Calibri"/>
                <a:cs typeface="Calibri"/>
              </a:rPr>
              <a:t> </a:t>
            </a:r>
            <a:r>
              <a:rPr dirty="0" sz="1900" spc="-15">
                <a:latin typeface="Calibri"/>
                <a:cs typeface="Calibri"/>
              </a:rPr>
              <a:t>temperature</a:t>
            </a:r>
            <a:r>
              <a:rPr dirty="0" sz="1900" spc="15">
                <a:latin typeface="Calibri"/>
                <a:cs typeface="Calibri"/>
              </a:rPr>
              <a:t> </a:t>
            </a:r>
            <a:r>
              <a:rPr dirty="0" sz="1900" spc="-15">
                <a:latin typeface="Calibri"/>
                <a:cs typeface="Calibri"/>
              </a:rPr>
              <a:t>days,</a:t>
            </a:r>
            <a:r>
              <a:rPr dirty="0" sz="1900" spc="-5">
                <a:latin typeface="Calibri"/>
                <a:cs typeface="Calibri"/>
              </a:rPr>
              <a:t> the</a:t>
            </a:r>
            <a:r>
              <a:rPr dirty="0" sz="1900" spc="1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surface </a:t>
            </a:r>
            <a:r>
              <a:rPr dirty="0" sz="1900" spc="-41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wind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gets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heated</a:t>
            </a:r>
            <a:r>
              <a:rPr dirty="0" sz="1900" spc="-5">
                <a:latin typeface="Calibri"/>
                <a:cs typeface="Calibri"/>
              </a:rPr>
              <a:t> up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in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contact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with the</a:t>
            </a:r>
            <a:r>
              <a:rPr dirty="0" sz="1900" spc="1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land</a:t>
            </a:r>
            <a:r>
              <a:rPr dirty="0" sz="1900" spc="1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surface.</a:t>
            </a:r>
            <a:r>
              <a:rPr dirty="0" sz="1900" spc="-5">
                <a:latin typeface="Calibri"/>
                <a:cs typeface="Calibri"/>
              </a:rPr>
              <a:t> When</a:t>
            </a:r>
            <a:r>
              <a:rPr dirty="0" sz="1900" spc="1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the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hot</a:t>
            </a:r>
            <a:r>
              <a:rPr dirty="0" sz="1900" spc="1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surface </a:t>
            </a:r>
            <a:r>
              <a:rPr dirty="0" sz="1900" spc="-5">
                <a:latin typeface="Calibri"/>
                <a:cs typeface="Calibri"/>
              </a:rPr>
              <a:t>wind</a:t>
            </a:r>
            <a:r>
              <a:rPr dirty="0" sz="1900" spc="10">
                <a:latin typeface="Calibri"/>
                <a:cs typeface="Calibri"/>
              </a:rPr>
              <a:t> </a:t>
            </a:r>
            <a:r>
              <a:rPr dirty="0" sz="1900" spc="-15">
                <a:latin typeface="Calibri"/>
                <a:cs typeface="Calibri"/>
              </a:rPr>
              <a:t>blows</a:t>
            </a:r>
            <a:r>
              <a:rPr dirty="0" sz="1900" spc="1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and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comes</a:t>
            </a:r>
            <a:r>
              <a:rPr dirty="0" sz="1900" spc="1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in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contact </a:t>
            </a:r>
            <a:r>
              <a:rPr dirty="0" sz="1900" spc="-5">
                <a:latin typeface="Calibri"/>
                <a:cs typeface="Calibri"/>
              </a:rPr>
              <a:t> with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the</a:t>
            </a:r>
            <a:r>
              <a:rPr dirty="0" sz="1900" spc="1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human</a:t>
            </a:r>
            <a:r>
              <a:rPr dirty="0" sz="1900" spc="25">
                <a:latin typeface="Calibri"/>
                <a:cs typeface="Calibri"/>
              </a:rPr>
              <a:t> </a:t>
            </a:r>
            <a:r>
              <a:rPr dirty="0" sz="1900" spc="-35">
                <a:latin typeface="Calibri"/>
                <a:cs typeface="Calibri"/>
              </a:rPr>
              <a:t>body,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they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tend</a:t>
            </a:r>
            <a:r>
              <a:rPr dirty="0" sz="1900" spc="15">
                <a:latin typeface="Calibri"/>
                <a:cs typeface="Calibri"/>
              </a:rPr>
              <a:t> </a:t>
            </a:r>
            <a:r>
              <a:rPr dirty="0" sz="1900" spc="-15">
                <a:latin typeface="Calibri"/>
                <a:cs typeface="Calibri"/>
              </a:rPr>
              <a:t>to</a:t>
            </a:r>
            <a:r>
              <a:rPr dirty="0" sz="1900" spc="2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increase</a:t>
            </a:r>
            <a:r>
              <a:rPr dirty="0" sz="1900" spc="1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the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 spc="-15">
                <a:latin typeface="Calibri"/>
                <a:cs typeface="Calibri"/>
              </a:rPr>
              <a:t>temperature</a:t>
            </a:r>
            <a:r>
              <a:rPr dirty="0" sz="1900" spc="1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of</a:t>
            </a:r>
            <a:r>
              <a:rPr dirty="0" sz="1900" spc="2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human</a:t>
            </a:r>
            <a:r>
              <a:rPr dirty="0" sz="1900" spc="2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body</a:t>
            </a:r>
            <a:r>
              <a:rPr dirty="0" sz="1900" spc="1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thereby</a:t>
            </a:r>
            <a:r>
              <a:rPr dirty="0" sz="1900" spc="2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increasing</a:t>
            </a:r>
            <a:r>
              <a:rPr dirty="0" sz="1900" spc="1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the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impact</a:t>
            </a:r>
            <a:r>
              <a:rPr dirty="0" sz="1900" spc="3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of </a:t>
            </a:r>
            <a:r>
              <a:rPr dirty="0" sz="1900" spc="-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hot temperatures.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How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warm nights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 or high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 minimum </a:t>
            </a:r>
            <a:r>
              <a:rPr dirty="0" sz="2400" spc="-15" b="1">
                <a:solidFill>
                  <a:srgbClr val="FFFFFF"/>
                </a:solidFill>
                <a:latin typeface="Calibri"/>
                <a:cs typeface="Calibri"/>
              </a:rPr>
              <a:t>temperatures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 affect</a:t>
            </a:r>
            <a:r>
              <a:rPr dirty="0" sz="24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humans?</a:t>
            </a:r>
            <a:endParaRPr sz="2400">
              <a:latin typeface="Calibri"/>
              <a:cs typeface="Calibri"/>
            </a:endParaRPr>
          </a:p>
          <a:p>
            <a:pPr marL="436880" indent="-173355">
              <a:lnSpc>
                <a:spcPct val="100000"/>
              </a:lnSpc>
              <a:spcBef>
                <a:spcPts val="1025"/>
              </a:spcBef>
              <a:buChar char="•"/>
              <a:tabLst>
                <a:tab pos="437515" algn="l"/>
              </a:tabLst>
            </a:pPr>
            <a:r>
              <a:rPr dirty="0" sz="1900" spc="-10">
                <a:latin typeface="Calibri"/>
                <a:cs typeface="Calibri"/>
              </a:rPr>
              <a:t>The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minimum</a:t>
            </a:r>
            <a:r>
              <a:rPr dirty="0" sz="1900" spc="2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temperatures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-15">
                <a:latin typeface="Calibri"/>
                <a:cs typeface="Calibri"/>
              </a:rPr>
              <a:t>are</a:t>
            </a:r>
            <a:r>
              <a:rPr dirty="0" sz="1900" spc="1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generally </a:t>
            </a:r>
            <a:r>
              <a:rPr dirty="0" sz="1900" spc="-5">
                <a:latin typeface="Calibri"/>
                <a:cs typeface="Calibri"/>
              </a:rPr>
              <a:t>seen</a:t>
            </a:r>
            <a:r>
              <a:rPr dirty="0" sz="1900" spc="1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during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the</a:t>
            </a:r>
            <a:r>
              <a:rPr dirty="0" sz="1900" spc="1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night</a:t>
            </a:r>
            <a:r>
              <a:rPr dirty="0" sz="1900" spc="1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times.</a:t>
            </a:r>
            <a:endParaRPr sz="1900">
              <a:latin typeface="Calibri"/>
              <a:cs typeface="Calibri"/>
            </a:endParaRPr>
          </a:p>
          <a:p>
            <a:pPr marL="436880" indent="-173355">
              <a:lnSpc>
                <a:spcPts val="2185"/>
              </a:lnSpc>
              <a:spcBef>
                <a:spcPts val="275"/>
              </a:spcBef>
              <a:buChar char="•"/>
              <a:tabLst>
                <a:tab pos="437515" algn="l"/>
              </a:tabLst>
            </a:pPr>
            <a:r>
              <a:rPr dirty="0" sz="1900" spc="-5">
                <a:latin typeface="Calibri"/>
                <a:cs typeface="Calibri"/>
              </a:rPr>
              <a:t>If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the</a:t>
            </a:r>
            <a:r>
              <a:rPr dirty="0" sz="1900" spc="1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minimum</a:t>
            </a:r>
            <a:r>
              <a:rPr dirty="0" sz="1900" spc="25">
                <a:latin typeface="Calibri"/>
                <a:cs typeface="Calibri"/>
              </a:rPr>
              <a:t> </a:t>
            </a:r>
            <a:r>
              <a:rPr dirty="0" sz="1900" spc="-15">
                <a:latin typeface="Calibri"/>
                <a:cs typeface="Calibri"/>
              </a:rPr>
              <a:t>temperature</a:t>
            </a:r>
            <a:r>
              <a:rPr dirty="0" sz="1900" spc="1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at</a:t>
            </a:r>
            <a:r>
              <a:rPr dirty="0" sz="1900" spc="-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night</a:t>
            </a:r>
            <a:r>
              <a:rPr dirty="0" sz="1900" spc="20">
                <a:latin typeface="Calibri"/>
                <a:cs typeface="Calibri"/>
              </a:rPr>
              <a:t> </a:t>
            </a:r>
            <a:r>
              <a:rPr dirty="0" sz="1900" spc="-15">
                <a:latin typeface="Calibri"/>
                <a:cs typeface="Calibri"/>
              </a:rPr>
              <a:t>are</a:t>
            </a:r>
            <a:r>
              <a:rPr dirty="0" sz="1900" spc="1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warmer</a:t>
            </a:r>
            <a:r>
              <a:rPr dirty="0" sz="1900" spc="1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than</a:t>
            </a:r>
            <a:r>
              <a:rPr dirty="0" sz="1900" spc="1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normal</a:t>
            </a:r>
            <a:r>
              <a:rPr dirty="0" sz="1900" spc="1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then</a:t>
            </a:r>
            <a:r>
              <a:rPr dirty="0" sz="1900" spc="1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they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also</a:t>
            </a:r>
            <a:r>
              <a:rPr dirty="0" sz="1900" spc="10">
                <a:latin typeface="Calibri"/>
                <a:cs typeface="Calibri"/>
              </a:rPr>
              <a:t> </a:t>
            </a:r>
            <a:r>
              <a:rPr dirty="0" sz="1900" spc="-15">
                <a:latin typeface="Calibri"/>
                <a:cs typeface="Calibri"/>
              </a:rPr>
              <a:t>give</a:t>
            </a:r>
            <a:r>
              <a:rPr dirty="0" sz="1900" spc="4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a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cascading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 spc="-20">
                <a:latin typeface="Calibri"/>
                <a:cs typeface="Calibri"/>
              </a:rPr>
              <a:t>effect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on</a:t>
            </a:r>
            <a:r>
              <a:rPr dirty="0" sz="1900" spc="2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the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 spc="-15">
                <a:latin typeface="Calibri"/>
                <a:cs typeface="Calibri"/>
              </a:rPr>
              <a:t>next</a:t>
            </a:r>
            <a:endParaRPr sz="1900">
              <a:latin typeface="Calibri"/>
              <a:cs typeface="Calibri"/>
            </a:endParaRPr>
          </a:p>
          <a:p>
            <a:pPr marL="436880">
              <a:lnSpc>
                <a:spcPts val="2185"/>
              </a:lnSpc>
            </a:pPr>
            <a:r>
              <a:rPr dirty="0" sz="1900" spc="-15">
                <a:latin typeface="Calibri"/>
                <a:cs typeface="Calibri"/>
              </a:rPr>
              <a:t>day</a:t>
            </a:r>
            <a:r>
              <a:rPr dirty="0" sz="1900" spc="-2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maximum</a:t>
            </a:r>
            <a:r>
              <a:rPr dirty="0" sz="1900" spc="-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temperatures.</a:t>
            </a:r>
            <a:endParaRPr sz="1900">
              <a:latin typeface="Calibri"/>
              <a:cs typeface="Calibri"/>
            </a:endParaRPr>
          </a:p>
          <a:p>
            <a:pPr marL="436880" indent="-173355">
              <a:lnSpc>
                <a:spcPct val="100000"/>
              </a:lnSpc>
              <a:spcBef>
                <a:spcPts val="280"/>
              </a:spcBef>
              <a:buChar char="•"/>
              <a:tabLst>
                <a:tab pos="437515" algn="l"/>
              </a:tabLst>
            </a:pPr>
            <a:r>
              <a:rPr dirty="0" sz="1900" spc="-10">
                <a:latin typeface="Calibri"/>
                <a:cs typeface="Calibri"/>
              </a:rPr>
              <a:t>The</a:t>
            </a:r>
            <a:r>
              <a:rPr dirty="0" sz="1900" spc="1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maximum</a:t>
            </a:r>
            <a:r>
              <a:rPr dirty="0" sz="1900" spc="2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temperatures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-20">
                <a:latin typeface="Calibri"/>
                <a:cs typeface="Calibri"/>
              </a:rPr>
              <a:t>may</a:t>
            </a:r>
            <a:r>
              <a:rPr dirty="0" sz="1900" spc="1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be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attained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the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following</a:t>
            </a:r>
            <a:r>
              <a:rPr dirty="0" sz="1900" spc="30">
                <a:latin typeface="Calibri"/>
                <a:cs typeface="Calibri"/>
              </a:rPr>
              <a:t> </a:t>
            </a:r>
            <a:r>
              <a:rPr dirty="0" sz="1900" spc="-20">
                <a:latin typeface="Calibri"/>
                <a:cs typeface="Calibri"/>
              </a:rPr>
              <a:t>day</a:t>
            </a:r>
            <a:r>
              <a:rPr dirty="0" sz="1900" spc="1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earlier</a:t>
            </a:r>
            <a:r>
              <a:rPr dirty="0" sz="1900" spc="1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and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-15">
                <a:latin typeface="Calibri"/>
                <a:cs typeface="Calibri"/>
              </a:rPr>
              <a:t>may</a:t>
            </a:r>
            <a:r>
              <a:rPr dirty="0" sz="1900" spc="1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also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last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 spc="-15">
                <a:latin typeface="Calibri"/>
                <a:cs typeface="Calibri"/>
              </a:rPr>
              <a:t>for</a:t>
            </a:r>
            <a:r>
              <a:rPr dirty="0" sz="1900" spc="1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longer</a:t>
            </a:r>
            <a:r>
              <a:rPr dirty="0" sz="1900" spc="20">
                <a:latin typeface="Calibri"/>
                <a:cs typeface="Calibri"/>
              </a:rPr>
              <a:t> </a:t>
            </a:r>
            <a:r>
              <a:rPr dirty="0" sz="1900" spc="-15">
                <a:latin typeface="Calibri"/>
                <a:cs typeface="Calibri"/>
              </a:rPr>
              <a:t>duration.</a:t>
            </a:r>
            <a:endParaRPr sz="1900">
              <a:latin typeface="Calibri"/>
              <a:cs typeface="Calibri"/>
            </a:endParaRPr>
          </a:p>
          <a:p>
            <a:pPr marL="436880" marR="400685" indent="-172720">
              <a:lnSpc>
                <a:spcPts val="2090"/>
              </a:lnSpc>
              <a:spcBef>
                <a:spcPts val="490"/>
              </a:spcBef>
              <a:buChar char="•"/>
              <a:tabLst>
                <a:tab pos="437515" algn="l"/>
              </a:tabLst>
            </a:pPr>
            <a:r>
              <a:rPr dirty="0" sz="1900" spc="-5">
                <a:latin typeface="Calibri"/>
                <a:cs typeface="Calibri"/>
              </a:rPr>
              <a:t>When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the</a:t>
            </a:r>
            <a:r>
              <a:rPr dirty="0" sz="1900" spc="1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high</a:t>
            </a:r>
            <a:r>
              <a:rPr dirty="0" sz="1900" spc="10">
                <a:latin typeface="Calibri"/>
                <a:cs typeface="Calibri"/>
              </a:rPr>
              <a:t> </a:t>
            </a:r>
            <a:r>
              <a:rPr dirty="0" sz="1900" spc="-20">
                <a:latin typeface="Calibri"/>
                <a:cs typeface="Calibri"/>
              </a:rPr>
              <a:t>day</a:t>
            </a:r>
            <a:r>
              <a:rPr dirty="0" sz="1900" spc="1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time</a:t>
            </a:r>
            <a:r>
              <a:rPr dirty="0" sz="1900" spc="1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and</a:t>
            </a:r>
            <a:r>
              <a:rPr dirty="0" sz="1900" spc="1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night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time</a:t>
            </a:r>
            <a:r>
              <a:rPr dirty="0" sz="1900" spc="1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temperatures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 spc="-15">
                <a:latin typeface="Calibri"/>
                <a:cs typeface="Calibri"/>
              </a:rPr>
              <a:t>are</a:t>
            </a:r>
            <a:r>
              <a:rPr dirty="0" sz="1900" spc="1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seen</a:t>
            </a:r>
            <a:r>
              <a:rPr dirty="0" sz="1900" spc="10">
                <a:latin typeface="Calibri"/>
                <a:cs typeface="Calibri"/>
              </a:rPr>
              <a:t> </a:t>
            </a:r>
            <a:r>
              <a:rPr dirty="0" sz="1900" spc="-15">
                <a:latin typeface="Calibri"/>
                <a:cs typeface="Calibri"/>
              </a:rPr>
              <a:t>together</a:t>
            </a:r>
            <a:r>
              <a:rPr dirty="0" sz="1900" spc="2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then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they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tend</a:t>
            </a:r>
            <a:r>
              <a:rPr dirty="0" sz="1900" spc="10">
                <a:latin typeface="Calibri"/>
                <a:cs typeface="Calibri"/>
              </a:rPr>
              <a:t> </a:t>
            </a:r>
            <a:r>
              <a:rPr dirty="0" sz="1900" spc="-15">
                <a:latin typeface="Calibri"/>
                <a:cs typeface="Calibri"/>
              </a:rPr>
              <a:t>to</a:t>
            </a:r>
            <a:r>
              <a:rPr dirty="0" sz="1900" spc="1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increase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the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heat </a:t>
            </a:r>
            <a:r>
              <a:rPr dirty="0" sz="1900" spc="-41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stress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on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human</a:t>
            </a:r>
            <a:r>
              <a:rPr dirty="0" sz="1900" spc="1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as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human</a:t>
            </a:r>
            <a:r>
              <a:rPr dirty="0" sz="1900" spc="1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body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finds</a:t>
            </a:r>
            <a:r>
              <a:rPr dirty="0" sz="1900" spc="1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it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difficult</a:t>
            </a:r>
            <a:r>
              <a:rPr dirty="0" sz="1900" spc="25">
                <a:latin typeface="Calibri"/>
                <a:cs typeface="Calibri"/>
              </a:rPr>
              <a:t> </a:t>
            </a:r>
            <a:r>
              <a:rPr dirty="0" sz="1900" spc="-15">
                <a:latin typeface="Calibri"/>
                <a:cs typeface="Calibri"/>
              </a:rPr>
              <a:t>to</a:t>
            </a:r>
            <a:r>
              <a:rPr dirty="0" sz="1900" spc="10">
                <a:latin typeface="Calibri"/>
                <a:cs typeface="Calibri"/>
              </a:rPr>
              <a:t> </a:t>
            </a:r>
            <a:r>
              <a:rPr dirty="0" sz="1900" spc="-15">
                <a:latin typeface="Calibri"/>
                <a:cs typeface="Calibri"/>
              </a:rPr>
              <a:t>recover</a:t>
            </a:r>
            <a:r>
              <a:rPr dirty="0" sz="1900" spc="15">
                <a:latin typeface="Calibri"/>
                <a:cs typeface="Calibri"/>
              </a:rPr>
              <a:t> </a:t>
            </a:r>
            <a:r>
              <a:rPr dirty="0" sz="1900" spc="-20">
                <a:latin typeface="Calibri"/>
                <a:cs typeface="Calibri"/>
              </a:rPr>
              <a:t>from</a:t>
            </a:r>
            <a:r>
              <a:rPr dirty="0" sz="1900" spc="2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the</a:t>
            </a:r>
            <a:r>
              <a:rPr dirty="0" sz="1900" spc="1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heat </a:t>
            </a:r>
            <a:r>
              <a:rPr dirty="0" sz="1900" spc="-5">
                <a:latin typeface="Calibri"/>
                <a:cs typeface="Calibri"/>
              </a:rPr>
              <a:t>of</a:t>
            </a:r>
            <a:r>
              <a:rPr dirty="0" sz="1900" spc="1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the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-20">
                <a:latin typeface="Calibri"/>
                <a:cs typeface="Calibri"/>
              </a:rPr>
              <a:t>day</a:t>
            </a:r>
            <a:r>
              <a:rPr dirty="0" sz="1900" spc="1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during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night</a:t>
            </a:r>
            <a:r>
              <a:rPr dirty="0" sz="1900" spc="15">
                <a:latin typeface="Calibri"/>
                <a:cs typeface="Calibri"/>
              </a:rPr>
              <a:t> </a:t>
            </a:r>
            <a:r>
              <a:rPr dirty="0" sz="1900" spc="-15">
                <a:latin typeface="Calibri"/>
                <a:cs typeface="Calibri"/>
              </a:rPr>
              <a:t>hours.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6667499"/>
            <a:ext cx="12192000" cy="190500"/>
          </a:xfrm>
          <a:custGeom>
            <a:avLst/>
            <a:gdLst/>
            <a:ahLst/>
            <a:cxnLst/>
            <a:rect l="l" t="t" r="r" b="b"/>
            <a:pathLst>
              <a:path w="12192000" h="190500">
                <a:moveTo>
                  <a:pt x="12192000" y="0"/>
                </a:moveTo>
                <a:lnTo>
                  <a:pt x="0" y="0"/>
                </a:lnTo>
                <a:lnTo>
                  <a:pt x="0" y="190500"/>
                </a:lnTo>
                <a:lnTo>
                  <a:pt x="12192000" y="1905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6F245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7743" y="213359"/>
            <a:ext cx="5692140" cy="563880"/>
            <a:chOff x="237743" y="213359"/>
            <a:chExt cx="5692140" cy="563880"/>
          </a:xfrm>
        </p:grpSpPr>
        <p:sp>
          <p:nvSpPr>
            <p:cNvPr id="3" name="object 3"/>
            <p:cNvSpPr/>
            <p:nvPr/>
          </p:nvSpPr>
          <p:spPr>
            <a:xfrm>
              <a:off x="243839" y="219455"/>
              <a:ext cx="5680075" cy="551815"/>
            </a:xfrm>
            <a:custGeom>
              <a:avLst/>
              <a:gdLst/>
              <a:ahLst/>
              <a:cxnLst/>
              <a:rect l="l" t="t" r="r" b="b"/>
              <a:pathLst>
                <a:path w="5680075" h="551815">
                  <a:moveTo>
                    <a:pt x="5588000" y="0"/>
                  </a:moveTo>
                  <a:lnTo>
                    <a:pt x="91948" y="0"/>
                  </a:lnTo>
                  <a:lnTo>
                    <a:pt x="56160" y="7223"/>
                  </a:lnTo>
                  <a:lnTo>
                    <a:pt x="26933" y="26924"/>
                  </a:lnTo>
                  <a:lnTo>
                    <a:pt x="7226" y="56149"/>
                  </a:lnTo>
                  <a:lnTo>
                    <a:pt x="0" y="91948"/>
                  </a:lnTo>
                  <a:lnTo>
                    <a:pt x="0" y="459740"/>
                  </a:lnTo>
                  <a:lnTo>
                    <a:pt x="7226" y="495538"/>
                  </a:lnTo>
                  <a:lnTo>
                    <a:pt x="26933" y="524764"/>
                  </a:lnTo>
                  <a:lnTo>
                    <a:pt x="56160" y="544464"/>
                  </a:lnTo>
                  <a:lnTo>
                    <a:pt x="91948" y="551688"/>
                  </a:lnTo>
                  <a:lnTo>
                    <a:pt x="5588000" y="551688"/>
                  </a:lnTo>
                  <a:lnTo>
                    <a:pt x="5623798" y="544464"/>
                  </a:lnTo>
                  <a:lnTo>
                    <a:pt x="5653024" y="524764"/>
                  </a:lnTo>
                  <a:lnTo>
                    <a:pt x="5672724" y="495538"/>
                  </a:lnTo>
                  <a:lnTo>
                    <a:pt x="5679948" y="459740"/>
                  </a:lnTo>
                  <a:lnTo>
                    <a:pt x="5679948" y="91948"/>
                  </a:lnTo>
                  <a:lnTo>
                    <a:pt x="5672724" y="56149"/>
                  </a:lnTo>
                  <a:lnTo>
                    <a:pt x="5653024" y="26924"/>
                  </a:lnTo>
                  <a:lnTo>
                    <a:pt x="5623798" y="7223"/>
                  </a:lnTo>
                  <a:lnTo>
                    <a:pt x="5588000" y="0"/>
                  </a:lnTo>
                  <a:close/>
                </a:path>
              </a:pathLst>
            </a:custGeom>
            <a:solidFill>
              <a:srgbClr val="0D5F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43839" y="219455"/>
              <a:ext cx="5680075" cy="551815"/>
            </a:xfrm>
            <a:custGeom>
              <a:avLst/>
              <a:gdLst/>
              <a:ahLst/>
              <a:cxnLst/>
              <a:rect l="l" t="t" r="r" b="b"/>
              <a:pathLst>
                <a:path w="5680075" h="551815">
                  <a:moveTo>
                    <a:pt x="0" y="91948"/>
                  </a:moveTo>
                  <a:lnTo>
                    <a:pt x="7226" y="56149"/>
                  </a:lnTo>
                  <a:lnTo>
                    <a:pt x="26933" y="26924"/>
                  </a:lnTo>
                  <a:lnTo>
                    <a:pt x="56160" y="7223"/>
                  </a:lnTo>
                  <a:lnTo>
                    <a:pt x="91948" y="0"/>
                  </a:lnTo>
                  <a:lnTo>
                    <a:pt x="5588000" y="0"/>
                  </a:lnTo>
                  <a:lnTo>
                    <a:pt x="5623798" y="7223"/>
                  </a:lnTo>
                  <a:lnTo>
                    <a:pt x="5653024" y="26924"/>
                  </a:lnTo>
                  <a:lnTo>
                    <a:pt x="5672724" y="56149"/>
                  </a:lnTo>
                  <a:lnTo>
                    <a:pt x="5679948" y="91948"/>
                  </a:lnTo>
                  <a:lnTo>
                    <a:pt x="5679948" y="459740"/>
                  </a:lnTo>
                  <a:lnTo>
                    <a:pt x="5672724" y="495538"/>
                  </a:lnTo>
                  <a:lnTo>
                    <a:pt x="5653024" y="524764"/>
                  </a:lnTo>
                  <a:lnTo>
                    <a:pt x="5623798" y="544464"/>
                  </a:lnTo>
                  <a:lnTo>
                    <a:pt x="5588000" y="551688"/>
                  </a:lnTo>
                  <a:lnTo>
                    <a:pt x="91948" y="551688"/>
                  </a:lnTo>
                  <a:lnTo>
                    <a:pt x="56160" y="544464"/>
                  </a:lnTo>
                  <a:lnTo>
                    <a:pt x="26933" y="524764"/>
                  </a:lnTo>
                  <a:lnTo>
                    <a:pt x="7226" y="495538"/>
                  </a:lnTo>
                  <a:lnTo>
                    <a:pt x="0" y="459740"/>
                  </a:lnTo>
                  <a:lnTo>
                    <a:pt x="0" y="91948"/>
                  </a:lnTo>
                  <a:close/>
                </a:path>
              </a:pathLst>
            </a:custGeom>
            <a:ln w="12192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45744" y="271399"/>
            <a:ext cx="4452620" cy="376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How</a:t>
            </a:r>
            <a:r>
              <a:rPr dirty="0" sz="23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5">
                <a:solidFill>
                  <a:srgbClr val="FFFFFF"/>
                </a:solidFill>
                <a:latin typeface="Calibri"/>
                <a:cs typeface="Calibri"/>
              </a:rPr>
              <a:t>heat</a:t>
            </a:r>
            <a:r>
              <a:rPr dirty="0" sz="23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discomfort</a:t>
            </a:r>
            <a:r>
              <a:rPr dirty="0" sz="23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5">
                <a:solidFill>
                  <a:srgbClr val="FFFFFF"/>
                </a:solidFill>
                <a:latin typeface="Calibri"/>
                <a:cs typeface="Calibri"/>
              </a:rPr>
              <a:t>is determined?</a:t>
            </a:r>
            <a:endParaRPr sz="23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37743" y="2097023"/>
            <a:ext cx="5692140" cy="563880"/>
            <a:chOff x="237743" y="2097023"/>
            <a:chExt cx="5692140" cy="563880"/>
          </a:xfrm>
        </p:grpSpPr>
        <p:sp>
          <p:nvSpPr>
            <p:cNvPr id="7" name="object 7"/>
            <p:cNvSpPr/>
            <p:nvPr/>
          </p:nvSpPr>
          <p:spPr>
            <a:xfrm>
              <a:off x="243839" y="2103119"/>
              <a:ext cx="5680075" cy="551815"/>
            </a:xfrm>
            <a:custGeom>
              <a:avLst/>
              <a:gdLst/>
              <a:ahLst/>
              <a:cxnLst/>
              <a:rect l="l" t="t" r="r" b="b"/>
              <a:pathLst>
                <a:path w="5680075" h="551814">
                  <a:moveTo>
                    <a:pt x="5588000" y="0"/>
                  </a:moveTo>
                  <a:lnTo>
                    <a:pt x="91948" y="0"/>
                  </a:lnTo>
                  <a:lnTo>
                    <a:pt x="56160" y="7223"/>
                  </a:lnTo>
                  <a:lnTo>
                    <a:pt x="26933" y="26924"/>
                  </a:lnTo>
                  <a:lnTo>
                    <a:pt x="7226" y="56149"/>
                  </a:lnTo>
                  <a:lnTo>
                    <a:pt x="0" y="91947"/>
                  </a:lnTo>
                  <a:lnTo>
                    <a:pt x="0" y="459739"/>
                  </a:lnTo>
                  <a:lnTo>
                    <a:pt x="7226" y="495538"/>
                  </a:lnTo>
                  <a:lnTo>
                    <a:pt x="26933" y="524763"/>
                  </a:lnTo>
                  <a:lnTo>
                    <a:pt x="56160" y="544464"/>
                  </a:lnTo>
                  <a:lnTo>
                    <a:pt x="91948" y="551688"/>
                  </a:lnTo>
                  <a:lnTo>
                    <a:pt x="5588000" y="551688"/>
                  </a:lnTo>
                  <a:lnTo>
                    <a:pt x="5623798" y="544464"/>
                  </a:lnTo>
                  <a:lnTo>
                    <a:pt x="5653024" y="524763"/>
                  </a:lnTo>
                  <a:lnTo>
                    <a:pt x="5672724" y="495538"/>
                  </a:lnTo>
                  <a:lnTo>
                    <a:pt x="5679948" y="459739"/>
                  </a:lnTo>
                  <a:lnTo>
                    <a:pt x="5679948" y="91947"/>
                  </a:lnTo>
                  <a:lnTo>
                    <a:pt x="5672724" y="56149"/>
                  </a:lnTo>
                  <a:lnTo>
                    <a:pt x="5653024" y="26923"/>
                  </a:lnTo>
                  <a:lnTo>
                    <a:pt x="5623798" y="7223"/>
                  </a:lnTo>
                  <a:lnTo>
                    <a:pt x="5588000" y="0"/>
                  </a:lnTo>
                  <a:close/>
                </a:path>
              </a:pathLst>
            </a:custGeom>
            <a:solidFill>
              <a:srgbClr val="6F24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43839" y="2103119"/>
              <a:ext cx="5680075" cy="551815"/>
            </a:xfrm>
            <a:custGeom>
              <a:avLst/>
              <a:gdLst/>
              <a:ahLst/>
              <a:cxnLst/>
              <a:rect l="l" t="t" r="r" b="b"/>
              <a:pathLst>
                <a:path w="5680075" h="551814">
                  <a:moveTo>
                    <a:pt x="0" y="91947"/>
                  </a:moveTo>
                  <a:lnTo>
                    <a:pt x="7226" y="56149"/>
                  </a:lnTo>
                  <a:lnTo>
                    <a:pt x="26933" y="26924"/>
                  </a:lnTo>
                  <a:lnTo>
                    <a:pt x="56160" y="7223"/>
                  </a:lnTo>
                  <a:lnTo>
                    <a:pt x="91948" y="0"/>
                  </a:lnTo>
                  <a:lnTo>
                    <a:pt x="5588000" y="0"/>
                  </a:lnTo>
                  <a:lnTo>
                    <a:pt x="5623798" y="7223"/>
                  </a:lnTo>
                  <a:lnTo>
                    <a:pt x="5653024" y="26923"/>
                  </a:lnTo>
                  <a:lnTo>
                    <a:pt x="5672724" y="56149"/>
                  </a:lnTo>
                  <a:lnTo>
                    <a:pt x="5679948" y="91947"/>
                  </a:lnTo>
                  <a:lnTo>
                    <a:pt x="5679948" y="459739"/>
                  </a:lnTo>
                  <a:lnTo>
                    <a:pt x="5672724" y="495538"/>
                  </a:lnTo>
                  <a:lnTo>
                    <a:pt x="5653024" y="524763"/>
                  </a:lnTo>
                  <a:lnTo>
                    <a:pt x="5623798" y="544464"/>
                  </a:lnTo>
                  <a:lnTo>
                    <a:pt x="5588000" y="551688"/>
                  </a:lnTo>
                  <a:lnTo>
                    <a:pt x="91948" y="551688"/>
                  </a:lnTo>
                  <a:lnTo>
                    <a:pt x="56160" y="544464"/>
                  </a:lnTo>
                  <a:lnTo>
                    <a:pt x="26933" y="524763"/>
                  </a:lnTo>
                  <a:lnTo>
                    <a:pt x="7226" y="495538"/>
                  </a:lnTo>
                  <a:lnTo>
                    <a:pt x="0" y="459739"/>
                  </a:lnTo>
                  <a:lnTo>
                    <a:pt x="0" y="91947"/>
                  </a:lnTo>
                  <a:close/>
                </a:path>
              </a:pathLst>
            </a:custGeom>
            <a:ln w="12192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345744" y="749300"/>
            <a:ext cx="5428615" cy="4725035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algn="just" marL="250190" marR="5080" indent="-172720">
              <a:lnSpc>
                <a:spcPct val="91600"/>
              </a:lnSpc>
              <a:spcBef>
                <a:spcPts val="280"/>
              </a:spcBef>
              <a:buChar char="•"/>
              <a:tabLst>
                <a:tab pos="250825" algn="l"/>
              </a:tabLst>
            </a:pPr>
            <a:r>
              <a:rPr dirty="0" sz="1800">
                <a:latin typeface="Calibri"/>
                <a:cs typeface="Calibri"/>
              </a:rPr>
              <a:t>It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determined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by</a:t>
            </a:r>
            <a:r>
              <a:rPr dirty="0" sz="1800">
                <a:latin typeface="Calibri"/>
                <a:cs typeface="Calibri"/>
              </a:rPr>
              <a:t> a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combination</a:t>
            </a:r>
            <a:r>
              <a:rPr dirty="0" sz="1800" spc="-5">
                <a:latin typeface="Calibri"/>
                <a:cs typeface="Calibri"/>
              </a:rPr>
              <a:t> of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meteorological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(temperature, Relative </a:t>
            </a:r>
            <a:r>
              <a:rPr dirty="0" sz="1800" spc="-15">
                <a:latin typeface="Calibri"/>
                <a:cs typeface="Calibri"/>
              </a:rPr>
              <a:t>Humidity,wind, </a:t>
            </a:r>
            <a:r>
              <a:rPr dirty="0" sz="1800" spc="-10">
                <a:latin typeface="Calibri"/>
                <a:cs typeface="Calibri"/>
              </a:rPr>
              <a:t>direct </a:t>
            </a:r>
            <a:r>
              <a:rPr dirty="0" sz="1800" spc="-5">
                <a:latin typeface="Calibri"/>
                <a:cs typeface="Calibri"/>
              </a:rPr>
              <a:t>sunshine),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social/cultural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(clothing,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occupation,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accommodation)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physiological(health,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fitness,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age,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level</a:t>
            </a:r>
            <a:r>
              <a:rPr dirty="0" sz="1800" spc="-5">
                <a:latin typeface="Calibri"/>
                <a:cs typeface="Calibri"/>
              </a:rPr>
              <a:t> of 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acclimatization)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factors.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15"/>
              </a:spcBef>
            </a:pPr>
            <a:r>
              <a:rPr dirty="0" sz="2300" spc="-10" b="1">
                <a:solidFill>
                  <a:srgbClr val="FFFFFF"/>
                </a:solidFill>
                <a:latin typeface="Calibri"/>
                <a:cs typeface="Calibri"/>
              </a:rPr>
              <a:t>What</a:t>
            </a:r>
            <a:r>
              <a:rPr dirty="0" sz="23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5" b="1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23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5" b="1">
                <a:solidFill>
                  <a:srgbClr val="FFFFFF"/>
                </a:solidFill>
                <a:latin typeface="Calibri"/>
                <a:cs typeface="Calibri"/>
              </a:rPr>
              <a:t>heat</a:t>
            </a:r>
            <a:r>
              <a:rPr dirty="0" sz="23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 b="1">
                <a:solidFill>
                  <a:srgbClr val="FFFFFF"/>
                </a:solidFill>
                <a:latin typeface="Calibri"/>
                <a:cs typeface="Calibri"/>
              </a:rPr>
              <a:t>index?</a:t>
            </a:r>
            <a:endParaRPr sz="2300">
              <a:latin typeface="Calibri"/>
              <a:cs typeface="Calibri"/>
            </a:endParaRPr>
          </a:p>
          <a:p>
            <a:pPr marL="250190" indent="-172720">
              <a:lnSpc>
                <a:spcPct val="100000"/>
              </a:lnSpc>
              <a:spcBef>
                <a:spcPts val="1000"/>
              </a:spcBef>
              <a:buChar char="•"/>
              <a:tabLst>
                <a:tab pos="250825" algn="l"/>
              </a:tabLst>
            </a:pPr>
            <a:r>
              <a:rPr dirty="0" sz="1800" spc="-5">
                <a:latin typeface="Calibri"/>
                <a:cs typeface="Calibri"/>
              </a:rPr>
              <a:t>Combination of</a:t>
            </a:r>
            <a:r>
              <a:rPr dirty="0" sz="1800">
                <a:latin typeface="Calibri"/>
                <a:cs typeface="Calibri"/>
              </a:rPr>
              <a:t> air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temperature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 </a:t>
            </a:r>
            <a:r>
              <a:rPr dirty="0" sz="1800" spc="-10">
                <a:latin typeface="Calibri"/>
                <a:cs typeface="Calibri"/>
              </a:rPr>
              <a:t>relative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humidity,</a:t>
            </a:r>
            <a:endParaRPr sz="1800">
              <a:latin typeface="Calibri"/>
              <a:cs typeface="Calibri"/>
            </a:endParaRPr>
          </a:p>
          <a:p>
            <a:pPr marL="250190" marR="5080" indent="-172720">
              <a:lnSpc>
                <a:spcPts val="1980"/>
              </a:lnSpc>
              <a:spcBef>
                <a:spcPts val="465"/>
              </a:spcBef>
              <a:buChar char="•"/>
              <a:tabLst>
                <a:tab pos="250825" algn="l"/>
              </a:tabLst>
            </a:pPr>
            <a:r>
              <a:rPr dirty="0" sz="1800" spc="-5">
                <a:latin typeface="Calibri"/>
                <a:cs typeface="Calibri"/>
              </a:rPr>
              <a:t>Measures</a:t>
            </a:r>
            <a:r>
              <a:rPr dirty="0" sz="1800" spc="35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how</a:t>
            </a:r>
            <a:r>
              <a:rPr dirty="0" sz="1800" spc="33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hot</a:t>
            </a:r>
            <a:r>
              <a:rPr dirty="0" sz="1800" spc="3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34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body</a:t>
            </a:r>
            <a:r>
              <a:rPr dirty="0" sz="1800" spc="3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perceives</a:t>
            </a:r>
            <a:r>
              <a:rPr dirty="0" sz="1800" spc="35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when</a:t>
            </a:r>
            <a:r>
              <a:rPr dirty="0" sz="1800" spc="3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relative </a:t>
            </a:r>
            <a:r>
              <a:rPr dirty="0" sz="1800" spc="-39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humidity is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factored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in with</a:t>
            </a:r>
            <a:r>
              <a:rPr dirty="0" sz="1800">
                <a:latin typeface="Calibri"/>
                <a:cs typeface="Calibri"/>
              </a:rPr>
              <a:t> the </a:t>
            </a:r>
            <a:r>
              <a:rPr dirty="0" sz="1800" spc="-5">
                <a:latin typeface="Calibri"/>
                <a:cs typeface="Calibri"/>
              </a:rPr>
              <a:t>actual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air</a:t>
            </a:r>
            <a:r>
              <a:rPr dirty="0" sz="1800" spc="-10">
                <a:latin typeface="Calibri"/>
                <a:cs typeface="Calibri"/>
              </a:rPr>
              <a:t> temperature.</a:t>
            </a:r>
            <a:endParaRPr sz="1800">
              <a:latin typeface="Calibri"/>
              <a:cs typeface="Calibri"/>
            </a:endParaRPr>
          </a:p>
          <a:p>
            <a:pPr marL="250190" indent="-172720">
              <a:lnSpc>
                <a:spcPct val="100000"/>
              </a:lnSpc>
              <a:spcBef>
                <a:spcPts val="219"/>
              </a:spcBef>
              <a:buChar char="•"/>
              <a:tabLst>
                <a:tab pos="250825" algn="l"/>
              </a:tabLst>
            </a:pPr>
            <a:r>
              <a:rPr dirty="0" sz="1800" spc="-5">
                <a:latin typeface="Calibri"/>
                <a:cs typeface="Calibri"/>
              </a:rPr>
              <a:t>Also</a:t>
            </a:r>
            <a:r>
              <a:rPr dirty="0" sz="1800" spc="-15">
                <a:latin typeface="Calibri"/>
                <a:cs typeface="Calibri"/>
              </a:rPr>
              <a:t> referred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as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apparent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temperature</a:t>
            </a:r>
            <a:endParaRPr sz="1800">
              <a:latin typeface="Calibri"/>
              <a:cs typeface="Calibri"/>
            </a:endParaRPr>
          </a:p>
          <a:p>
            <a:pPr marL="250190" marR="5715" indent="-172720">
              <a:lnSpc>
                <a:spcPts val="1980"/>
              </a:lnSpc>
              <a:spcBef>
                <a:spcPts val="480"/>
              </a:spcBef>
              <a:buChar char="•"/>
              <a:tabLst>
                <a:tab pos="250825" algn="l"/>
              </a:tabLst>
            </a:pPr>
            <a:r>
              <a:rPr dirty="0" sz="1800" spc="-5">
                <a:latin typeface="Calibri"/>
                <a:cs typeface="Calibri"/>
              </a:rPr>
              <a:t>The</a:t>
            </a:r>
            <a:r>
              <a:rPr dirty="0" sz="1800" spc="6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human</a:t>
            </a:r>
            <a:r>
              <a:rPr dirty="0" sz="1800" spc="6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body</a:t>
            </a:r>
            <a:r>
              <a:rPr dirty="0" sz="1800" spc="6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uses</a:t>
            </a:r>
            <a:r>
              <a:rPr dirty="0" sz="1800" spc="5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sweat</a:t>
            </a:r>
            <a:r>
              <a:rPr dirty="0" sz="1800" spc="4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mechanism</a:t>
            </a:r>
            <a:r>
              <a:rPr dirty="0" sz="1800" spc="6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to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cool</a:t>
            </a:r>
            <a:r>
              <a:rPr dirty="0" sz="1800" spc="5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its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temperature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-</a:t>
            </a:r>
            <a:endParaRPr sz="1800">
              <a:latin typeface="Calibri"/>
              <a:cs typeface="Calibri"/>
            </a:endParaRPr>
          </a:p>
          <a:p>
            <a:pPr lvl="1" marL="421005" marR="5715" indent="-170815">
              <a:lnSpc>
                <a:spcPts val="1980"/>
              </a:lnSpc>
              <a:spcBef>
                <a:spcPts val="430"/>
              </a:spcBef>
              <a:buChar char="•"/>
              <a:tabLst>
                <a:tab pos="421640" algn="l"/>
              </a:tabLst>
            </a:pPr>
            <a:r>
              <a:rPr dirty="0" sz="1800" spc="-5">
                <a:latin typeface="Calibri"/>
                <a:cs typeface="Calibri"/>
              </a:rPr>
              <a:t>The</a:t>
            </a:r>
            <a:r>
              <a:rPr dirty="0" sz="1800" spc="15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sweat</a:t>
            </a:r>
            <a:r>
              <a:rPr dirty="0" sz="1800" spc="14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from</a:t>
            </a:r>
            <a:r>
              <a:rPr dirty="0" sz="1800" spc="1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15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body</a:t>
            </a:r>
            <a:r>
              <a:rPr dirty="0" sz="1800" spc="14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gets</a:t>
            </a:r>
            <a:r>
              <a:rPr dirty="0" sz="1800" spc="14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evaporated</a:t>
            </a:r>
            <a:r>
              <a:rPr dirty="0" sz="1800" spc="16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leading</a:t>
            </a:r>
            <a:r>
              <a:rPr dirty="0" sz="1800" spc="15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to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cooling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of</a:t>
            </a:r>
            <a:r>
              <a:rPr dirty="0" sz="1800">
                <a:latin typeface="Calibri"/>
                <a:cs typeface="Calibri"/>
              </a:rPr>
              <a:t> the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body </a:t>
            </a:r>
            <a:r>
              <a:rPr dirty="0" sz="1800" spc="-10">
                <a:latin typeface="Calibri"/>
                <a:cs typeface="Calibri"/>
              </a:rPr>
              <a:t>surface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temperature.</a:t>
            </a:r>
            <a:endParaRPr sz="1800">
              <a:latin typeface="Calibri"/>
              <a:cs typeface="Calibri"/>
            </a:endParaRPr>
          </a:p>
          <a:p>
            <a:pPr lvl="1" marL="421005" marR="8255" indent="-170815">
              <a:lnSpc>
                <a:spcPts val="1980"/>
              </a:lnSpc>
              <a:spcBef>
                <a:spcPts val="434"/>
              </a:spcBef>
              <a:buChar char="•"/>
              <a:tabLst>
                <a:tab pos="421640" algn="l"/>
              </a:tabLst>
            </a:pPr>
            <a:r>
              <a:rPr dirty="0" sz="1800">
                <a:latin typeface="Calibri"/>
                <a:cs typeface="Calibri"/>
              </a:rPr>
              <a:t>If</a:t>
            </a:r>
            <a:r>
              <a:rPr dirty="0" sz="1800" spc="33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The</a:t>
            </a:r>
            <a:r>
              <a:rPr dirty="0" sz="1800" spc="3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Relative</a:t>
            </a:r>
            <a:r>
              <a:rPr dirty="0" sz="1800" spc="3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Humidity</a:t>
            </a:r>
            <a:r>
              <a:rPr dirty="0" sz="1800" spc="3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Is</a:t>
            </a:r>
            <a:r>
              <a:rPr dirty="0" sz="1800" spc="3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High,</a:t>
            </a:r>
            <a:r>
              <a:rPr dirty="0" sz="1800" spc="33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Then</a:t>
            </a:r>
            <a:r>
              <a:rPr dirty="0" sz="1800" spc="34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The</a:t>
            </a:r>
            <a:r>
              <a:rPr dirty="0" sz="1800" spc="33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Rate</a:t>
            </a:r>
            <a:r>
              <a:rPr dirty="0" sz="1800" spc="34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Of </a:t>
            </a:r>
            <a:r>
              <a:rPr dirty="0" sz="1800" spc="-39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Evaporation </a:t>
            </a:r>
            <a:r>
              <a:rPr dirty="0" sz="1800" spc="-10">
                <a:latin typeface="Calibri"/>
                <a:cs typeface="Calibri"/>
              </a:rPr>
              <a:t>From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The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Body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Decreases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3793" y="5481929"/>
            <a:ext cx="1761489" cy="801370"/>
          </a:xfrm>
          <a:prstGeom prst="rect">
            <a:avLst/>
          </a:prstGeom>
        </p:spPr>
        <p:txBody>
          <a:bodyPr wrap="square" lIns="0" tIns="36195" rIns="0" bIns="0" rtlCol="0" vert="horz">
            <a:spAutoFit/>
          </a:bodyPr>
          <a:lstStyle/>
          <a:p>
            <a:pPr marL="182880" marR="5080" indent="-170815">
              <a:lnSpc>
                <a:spcPct val="91400"/>
              </a:lnSpc>
              <a:spcBef>
                <a:spcPts val="285"/>
              </a:spcBef>
              <a:buChar char="•"/>
              <a:tabLst>
                <a:tab pos="183515" algn="l"/>
                <a:tab pos="507365" algn="l"/>
              </a:tabLst>
            </a:pPr>
            <a:r>
              <a:rPr dirty="0" sz="1800">
                <a:latin typeface="Calibri"/>
                <a:cs typeface="Calibri"/>
              </a:rPr>
              <a:t>It	</a:t>
            </a:r>
            <a:r>
              <a:rPr dirty="0" sz="1800" spc="-20">
                <a:latin typeface="Calibri"/>
                <a:cs typeface="Calibri"/>
              </a:rPr>
              <a:t>c</a:t>
            </a:r>
            <a:r>
              <a:rPr dirty="0" sz="1800" spc="-5">
                <a:latin typeface="Calibri"/>
                <a:cs typeface="Calibri"/>
              </a:rPr>
              <a:t>omp</a:t>
            </a:r>
            <a:r>
              <a:rPr dirty="0" sz="1800" spc="-25">
                <a:latin typeface="Calibri"/>
                <a:cs typeface="Calibri"/>
              </a:rPr>
              <a:t>r</a:t>
            </a:r>
            <a:r>
              <a:rPr dirty="0" sz="1800" spc="-5">
                <a:latin typeface="Calibri"/>
                <a:cs typeface="Calibri"/>
              </a:rPr>
              <a:t>omis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s  </a:t>
            </a:r>
            <a:r>
              <a:rPr dirty="0" sz="1800" spc="-10">
                <a:latin typeface="Calibri"/>
                <a:cs typeface="Calibri"/>
              </a:rPr>
              <a:t>temperature </a:t>
            </a:r>
            <a:r>
              <a:rPr dirty="0" sz="1800" spc="-5">
                <a:latin typeface="Calibri"/>
                <a:cs typeface="Calibri"/>
              </a:rPr>
              <a:t> mechanism.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47665" y="5481929"/>
            <a:ext cx="82359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1185" algn="l"/>
              </a:tabLst>
            </a:pPr>
            <a:r>
              <a:rPr dirty="0" sz="1800" spc="-20">
                <a:latin typeface="Calibri"/>
                <a:cs typeface="Calibri"/>
              </a:rPr>
              <a:t>c</a:t>
            </a:r>
            <a:r>
              <a:rPr dirty="0" sz="1800" spc="5">
                <a:latin typeface="Calibri"/>
                <a:cs typeface="Calibri"/>
              </a:rPr>
              <a:t>o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l	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58008" y="5481929"/>
            <a:ext cx="2423160" cy="549910"/>
          </a:xfrm>
          <a:prstGeom prst="rect">
            <a:avLst/>
          </a:prstGeom>
        </p:spPr>
        <p:txBody>
          <a:bodyPr wrap="square" lIns="0" tIns="40640" rIns="0" bIns="0" rtlCol="0" vert="horz">
            <a:spAutoFit/>
          </a:bodyPr>
          <a:lstStyle/>
          <a:p>
            <a:pPr marL="12700" marR="5080" indent="153670">
              <a:lnSpc>
                <a:spcPts val="1970"/>
              </a:lnSpc>
              <a:spcBef>
                <a:spcPts val="320"/>
              </a:spcBef>
              <a:tabLst>
                <a:tab pos="667385" algn="l"/>
                <a:tab pos="1358265" algn="l"/>
                <a:tab pos="1459865" algn="l"/>
                <a:tab pos="2216150" algn="l"/>
              </a:tabLst>
            </a:pPr>
            <a:r>
              <a:rPr dirty="0" sz="1800">
                <a:latin typeface="Calibri"/>
                <a:cs typeface="Calibri"/>
              </a:rPr>
              <a:t>the	</a:t>
            </a:r>
            <a:r>
              <a:rPr dirty="0" sz="1800" spc="-5">
                <a:latin typeface="Calibri"/>
                <a:cs typeface="Calibri"/>
              </a:rPr>
              <a:t>bo</a:t>
            </a:r>
            <a:r>
              <a:rPr dirty="0" sz="1800" spc="-10">
                <a:latin typeface="Calibri"/>
                <a:cs typeface="Calibri"/>
              </a:rPr>
              <a:t>d</a:t>
            </a:r>
            <a:r>
              <a:rPr dirty="0" sz="1800" spc="60">
                <a:latin typeface="Calibri"/>
                <a:cs typeface="Calibri"/>
              </a:rPr>
              <a:t>y</a:t>
            </a:r>
            <a:r>
              <a:rPr dirty="0" sz="1800" spc="-114">
                <a:latin typeface="Calibri"/>
                <a:cs typeface="Calibri"/>
              </a:rPr>
              <a:t>’</a:t>
            </a:r>
            <a:r>
              <a:rPr dirty="0" sz="1800">
                <a:latin typeface="Calibri"/>
                <a:cs typeface="Calibri"/>
              </a:rPr>
              <a:t>s		abi</a:t>
            </a:r>
            <a:r>
              <a:rPr dirty="0" sz="1800" spc="-10">
                <a:latin typeface="Calibri"/>
                <a:cs typeface="Calibri"/>
              </a:rPr>
              <a:t>l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ty	</a:t>
            </a:r>
            <a:r>
              <a:rPr dirty="0" sz="1800" spc="-15">
                <a:latin typeface="Calibri"/>
                <a:cs typeface="Calibri"/>
              </a:rPr>
              <a:t>to  </a:t>
            </a:r>
            <a:r>
              <a:rPr dirty="0" sz="1800" spc="-10">
                <a:latin typeface="Calibri"/>
                <a:cs typeface="Calibri"/>
              </a:rPr>
              <a:t>efficiently	</a:t>
            </a:r>
            <a:r>
              <a:rPr dirty="0" sz="1800" spc="-5">
                <a:latin typeface="Calibri"/>
                <a:cs typeface="Calibri"/>
              </a:rPr>
              <a:t>using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24578" y="5731865"/>
            <a:ext cx="11480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">
                <a:latin typeface="Calibri"/>
                <a:cs typeface="Calibri"/>
              </a:rPr>
              <a:t>perspiration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6028690" y="259841"/>
          <a:ext cx="5922010" cy="62109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5825"/>
                <a:gridCol w="591819"/>
                <a:gridCol w="1283334"/>
                <a:gridCol w="1631950"/>
                <a:gridCol w="1511300"/>
              </a:tblGrid>
              <a:tr h="322452"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Colour</a:t>
                      </a:r>
                      <a:r>
                        <a:rPr dirty="0" sz="1000" spc="-35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Code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12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Alert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12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Warning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12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Impact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12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Sugge</a:t>
                      </a:r>
                      <a:r>
                        <a:rPr dirty="0" sz="1000" spc="5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ted</a:t>
                      </a:r>
                      <a:r>
                        <a:rPr dirty="0" sz="1000" spc="-45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00" spc="5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c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t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i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on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12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FF"/>
                    </a:solidFill>
                  </a:tcPr>
                </a:tc>
              </a:tr>
              <a:tr h="640714">
                <a:tc>
                  <a:txBody>
                    <a:bodyPr/>
                    <a:lstStyle/>
                    <a:p>
                      <a:pPr marL="52705">
                        <a:lnSpc>
                          <a:spcPts val="1175"/>
                        </a:lnSpc>
                      </a:pPr>
                      <a:r>
                        <a:rPr dirty="0" sz="1000" spc="-5">
                          <a:latin typeface="Arial MT"/>
                          <a:cs typeface="Arial MT"/>
                        </a:rPr>
                        <a:t>Green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marL="5270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1000" spc="-5">
                          <a:latin typeface="Arial MT"/>
                          <a:cs typeface="Arial MT"/>
                        </a:rPr>
                        <a:t>(No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action)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000" spc="-5">
                          <a:latin typeface="Arial MT"/>
                          <a:cs typeface="Arial MT"/>
                        </a:rPr>
                        <a:t>Normal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marL="52069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Day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4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ts val="1175"/>
                        </a:lnSpc>
                      </a:pPr>
                      <a:r>
                        <a:rPr dirty="0" sz="1000" spc="-5">
                          <a:latin typeface="Arial MT"/>
                          <a:cs typeface="Arial MT"/>
                        </a:rPr>
                        <a:t>Maximum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marL="52069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000" spc="-5">
                          <a:latin typeface="Arial MT"/>
                          <a:cs typeface="Arial MT"/>
                        </a:rPr>
                        <a:t>temperatures</a:t>
                      </a:r>
                      <a:r>
                        <a:rPr dirty="0" sz="1000" spc="-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are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marL="52069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near</a:t>
                      </a:r>
                      <a:r>
                        <a:rPr dirty="0" sz="1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normal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ts val="1175"/>
                        </a:lnSpc>
                      </a:pPr>
                      <a:r>
                        <a:rPr dirty="0" sz="1000" spc="-5">
                          <a:latin typeface="Arial MT"/>
                          <a:cs typeface="Arial MT"/>
                        </a:rPr>
                        <a:t>Co</a:t>
                      </a:r>
                      <a:r>
                        <a:rPr dirty="0" sz="1000" spc="20">
                          <a:latin typeface="Arial MT"/>
                          <a:cs typeface="Arial MT"/>
                        </a:rPr>
                        <a:t>m</a:t>
                      </a:r>
                      <a:r>
                        <a:rPr dirty="0" sz="1000" spc="10">
                          <a:latin typeface="Arial MT"/>
                          <a:cs typeface="Arial MT"/>
                        </a:rPr>
                        <a:t>f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ortab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l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te</a:t>
                      </a:r>
                      <a:r>
                        <a:rPr dirty="0" sz="1000" spc="15">
                          <a:latin typeface="Arial MT"/>
                          <a:cs typeface="Arial MT"/>
                        </a:rPr>
                        <a:t>m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pe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r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atu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r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e.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marL="5270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No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cautionary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marL="5270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actionrequired.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1175"/>
                        </a:lnSpc>
                      </a:pPr>
                      <a:r>
                        <a:rPr dirty="0" sz="1000" spc="-5">
                          <a:latin typeface="Arial MT"/>
                          <a:cs typeface="Arial MT"/>
                        </a:rPr>
                        <a:t>Nil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9900"/>
                    </a:solidFill>
                  </a:tcPr>
                </a:tc>
              </a:tr>
              <a:tr h="1317243"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000" spc="-15">
                          <a:latin typeface="Arial MT"/>
                          <a:cs typeface="Arial MT"/>
                        </a:rPr>
                        <a:t>Yellow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Alert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marL="5270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(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B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1000" spc="-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upda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t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ed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)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4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Hea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marL="52069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t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marL="52069" marR="307340">
                        <a:lnSpc>
                          <a:spcPct val="114999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l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er 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t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4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Heat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wave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marL="52069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conditions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at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marL="52069" marR="212725">
                        <a:lnSpc>
                          <a:spcPct val="114999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isolated 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pockets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persists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on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2</a:t>
                      </a:r>
                      <a:r>
                        <a:rPr dirty="0" sz="1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days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4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Moderate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temperature.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marL="5270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000" spc="-5">
                          <a:latin typeface="Arial MT"/>
                          <a:cs typeface="Arial MT"/>
                        </a:rPr>
                        <a:t>Heat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is tolerable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for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marL="52705" marR="161290">
                        <a:lnSpc>
                          <a:spcPct val="114999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general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public</a:t>
                      </a:r>
                      <a:r>
                        <a:rPr dirty="0" sz="10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but 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moderate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health 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concern </a:t>
                      </a:r>
                      <a:r>
                        <a:rPr dirty="0" sz="1000" spc="-2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10">
                          <a:latin typeface="Arial MT"/>
                          <a:cs typeface="Arial MT"/>
                        </a:rPr>
                        <a:t>f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r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v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u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l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ne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r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ab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l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peop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l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10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e.g.  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infants,</a:t>
                      </a:r>
                      <a:r>
                        <a:rPr dirty="0" sz="1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elderly,</a:t>
                      </a:r>
                      <a:r>
                        <a:rPr dirty="0" sz="1000" spc="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people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marL="527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with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chronic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diseases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4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000" spc="-5">
                          <a:latin typeface="Arial MT"/>
                          <a:cs typeface="Arial MT"/>
                        </a:rPr>
                        <a:t>(a)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Avoid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heat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marL="5334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000" spc="-5">
                          <a:latin typeface="Arial MT"/>
                          <a:cs typeface="Arial MT"/>
                        </a:rPr>
                        <a:t>exposure.</a:t>
                      </a:r>
                      <a:r>
                        <a:rPr dirty="0" sz="10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(b)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5">
                          <a:latin typeface="Arial MT"/>
                          <a:cs typeface="Arial MT"/>
                        </a:rPr>
                        <a:t>Wear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marL="53340" marR="180975">
                        <a:lnSpc>
                          <a:spcPct val="114999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lightweight,</a:t>
                      </a:r>
                      <a:r>
                        <a:rPr dirty="0" sz="10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light- 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coloured, loose, cotton </a:t>
                      </a:r>
                      <a:r>
                        <a:rPr dirty="0" sz="1000" spc="-2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clothes.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(c)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Cover 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your </a:t>
                      </a:r>
                      <a:r>
                        <a:rPr dirty="0" sz="1000" spc="-2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head:</a:t>
                      </a:r>
                      <a:r>
                        <a:rPr dirty="0" sz="1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Use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cloth,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hat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marL="533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000" spc="-5">
                          <a:latin typeface="Arial MT"/>
                          <a:cs typeface="Arial MT"/>
                        </a:rPr>
                        <a:t>or</a:t>
                      </a:r>
                      <a:r>
                        <a:rPr dirty="0" sz="10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umbrella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4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2045843"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000" spc="-5">
                          <a:latin typeface="Arial MT"/>
                          <a:cs typeface="Arial MT"/>
                        </a:rPr>
                        <a:t>Orange</a:t>
                      </a:r>
                      <a:r>
                        <a:rPr dirty="0" sz="1000" spc="-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Alert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marL="52705" marR="276860">
                        <a:lnSpc>
                          <a:spcPct val="114999"/>
                        </a:lnSpc>
                      </a:pPr>
                      <a:r>
                        <a:rPr dirty="0" sz="1000" spc="-5">
                          <a:latin typeface="Arial MT"/>
                          <a:cs typeface="Arial MT"/>
                        </a:rPr>
                        <a:t>(Be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prepared)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4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Severe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marL="52069" marR="86360">
                        <a:lnSpc>
                          <a:spcPct val="114999"/>
                        </a:lnSpc>
                      </a:pPr>
                      <a:r>
                        <a:rPr dirty="0" sz="1000" spc="-5">
                          <a:latin typeface="Arial MT"/>
                          <a:cs typeface="Arial MT"/>
                        </a:rPr>
                        <a:t>Heat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Alert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for </a:t>
                      </a:r>
                      <a:r>
                        <a:rPr dirty="0" sz="1000" spc="-2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the</a:t>
                      </a:r>
                      <a:r>
                        <a:rPr dirty="0" sz="10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day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4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3535" indent="-343535">
                        <a:lnSpc>
                          <a:spcPts val="1275"/>
                        </a:lnSpc>
                        <a:buSzPct val="120000"/>
                        <a:buAutoNum type="romanLcParenBoth"/>
                        <a:tabLst>
                          <a:tab pos="343535" algn="l"/>
                          <a:tab pos="344170" algn="l"/>
                        </a:tabLst>
                      </a:pPr>
                      <a:r>
                        <a:rPr dirty="0" sz="1000" spc="-15">
                          <a:latin typeface="Arial MT"/>
                          <a:cs typeface="Arial MT"/>
                        </a:rPr>
                        <a:t>Severe</a:t>
                      </a:r>
                      <a:r>
                        <a:rPr dirty="0" sz="10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heat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marL="343535" marR="229235">
                        <a:lnSpc>
                          <a:spcPts val="1380"/>
                        </a:lnSpc>
                        <a:spcBef>
                          <a:spcPts val="35"/>
                        </a:spcBef>
                      </a:pPr>
                      <a:r>
                        <a:rPr dirty="0" sz="1000" spc="-20">
                          <a:latin typeface="Arial MT"/>
                          <a:cs typeface="Arial MT"/>
                        </a:rPr>
                        <a:t>wave 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conditions 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pe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rs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i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s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t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s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f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r</a:t>
                      </a:r>
                      <a:r>
                        <a:rPr dirty="0" sz="1000" spc="-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2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marL="343535">
                        <a:lnSpc>
                          <a:spcPts val="1190"/>
                        </a:lnSpc>
                        <a:spcBef>
                          <a:spcPts val="105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days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marL="343535" indent="-343535">
                        <a:lnSpc>
                          <a:spcPts val="1430"/>
                        </a:lnSpc>
                        <a:buSzPct val="120000"/>
                        <a:buAutoNum type="romanLcParenBoth" startAt="2"/>
                        <a:tabLst>
                          <a:tab pos="343535" algn="l"/>
                          <a:tab pos="344170" algn="l"/>
                        </a:tabLst>
                      </a:pPr>
                      <a:r>
                        <a:rPr dirty="0" sz="1000" spc="5">
                          <a:latin typeface="Arial MT"/>
                          <a:cs typeface="Arial MT"/>
                        </a:rPr>
                        <a:t>T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h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r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oug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h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no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t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marL="343535" marR="203835">
                        <a:lnSpc>
                          <a:spcPts val="1380"/>
                        </a:lnSpc>
                        <a:spcBef>
                          <a:spcPts val="35"/>
                        </a:spcBef>
                      </a:pPr>
                      <a:r>
                        <a:rPr dirty="0" sz="1000" spc="-15">
                          <a:latin typeface="Arial MT"/>
                          <a:cs typeface="Arial MT"/>
                        </a:rPr>
                        <a:t>severe, but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heat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wave 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pe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rs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i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s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t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s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f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r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4 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days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or</a:t>
                      </a:r>
                      <a:r>
                        <a:rPr dirty="0" sz="1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more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High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temperature.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marL="52705" marR="194310">
                        <a:lnSpc>
                          <a:spcPct val="114999"/>
                        </a:lnSpc>
                      </a:pPr>
                      <a:r>
                        <a:rPr dirty="0" sz="1000" spc="-5">
                          <a:latin typeface="Arial MT"/>
                          <a:cs typeface="Arial MT"/>
                        </a:rPr>
                        <a:t>Increased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likelihood of 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heat illness 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symptoms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in </a:t>
                      </a:r>
                      <a:r>
                        <a:rPr dirty="0" sz="1000" spc="-2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people who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are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either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marL="52705" marR="140970">
                        <a:lnSpc>
                          <a:spcPct val="114999"/>
                        </a:lnSpc>
                      </a:pPr>
                      <a:r>
                        <a:rPr dirty="0" sz="1000" spc="-5">
                          <a:latin typeface="Arial MT"/>
                          <a:cs typeface="Arial MT"/>
                        </a:rPr>
                        <a:t>exposed to sun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for 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a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prolonged period 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or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doing </a:t>
                      </a:r>
                      <a:r>
                        <a:rPr dirty="0" sz="1000" spc="-2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heavy 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work.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High health 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concern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for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vulnerable 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people 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e.g. infants,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elderly,</a:t>
                      </a:r>
                      <a:r>
                        <a:rPr dirty="0" sz="1000" spc="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people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marL="5270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with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chronic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diseases.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4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000" spc="-5">
                          <a:latin typeface="Arial MT"/>
                          <a:cs typeface="Arial MT"/>
                        </a:rPr>
                        <a:t>(b)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Avoid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heat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marL="53340" marR="252095">
                        <a:lnSpc>
                          <a:spcPct val="114999"/>
                        </a:lnSpc>
                      </a:pPr>
                      <a:r>
                        <a:rPr dirty="0" sz="1000" spc="-5">
                          <a:latin typeface="Arial MT"/>
                          <a:cs typeface="Arial MT"/>
                        </a:rPr>
                        <a:t>exposure–</a:t>
                      </a:r>
                      <a:r>
                        <a:rPr dirty="0" sz="1000" spc="-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keep</a:t>
                      </a:r>
                      <a:r>
                        <a:rPr dirty="0" sz="1000" spc="-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cool. </a:t>
                      </a:r>
                      <a:r>
                        <a:rPr dirty="0" sz="1000" spc="-2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Avoid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dehydration.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marL="243840" indent="-191135">
                        <a:lnSpc>
                          <a:spcPct val="100000"/>
                        </a:lnSpc>
                        <a:spcBef>
                          <a:spcPts val="180"/>
                        </a:spcBef>
                        <a:buAutoNum type="alphaLcParenBoth" startAt="2"/>
                        <a:tabLst>
                          <a:tab pos="244475" algn="l"/>
                        </a:tabLst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Drink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sufficient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marL="5334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water-</a:t>
                      </a:r>
                      <a:r>
                        <a:rPr dirty="0" sz="10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even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if</a:t>
                      </a:r>
                      <a:r>
                        <a:rPr dirty="0" sz="10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not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thirsty.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marL="53340" marR="110489">
                        <a:lnSpc>
                          <a:spcPct val="113999"/>
                        </a:lnSpc>
                        <a:spcBef>
                          <a:spcPts val="15"/>
                        </a:spcBef>
                        <a:buAutoNum type="alphaLcParenBoth" startAt="3"/>
                        <a:tabLst>
                          <a:tab pos="237490" algn="l"/>
                        </a:tabLst>
                      </a:pPr>
                      <a:r>
                        <a:rPr dirty="0" sz="1000" spc="-5">
                          <a:latin typeface="Arial MT"/>
                          <a:cs typeface="Arial MT"/>
                        </a:rPr>
                        <a:t>Use ORS,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homemade drinks like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lassi, torani (rice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water), </a:t>
                      </a:r>
                      <a:r>
                        <a:rPr dirty="0" sz="1000" spc="-2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lemon</a:t>
                      </a:r>
                      <a:r>
                        <a:rPr dirty="0" sz="1000" spc="-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water,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buttermilk, </a:t>
                      </a:r>
                      <a:r>
                        <a:rPr dirty="0" sz="1000" spc="-2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etc. to keep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yourself 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hydrated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4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</a:tr>
              <a:tr h="1871370"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Red</a:t>
                      </a:r>
                      <a:r>
                        <a:rPr dirty="0" sz="1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Alert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marL="5270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(</a:t>
                      </a:r>
                      <a:r>
                        <a:rPr dirty="0" sz="1000" spc="15">
                          <a:latin typeface="Arial MT"/>
                          <a:cs typeface="Arial MT"/>
                        </a:rPr>
                        <a:t>T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00" spc="10">
                          <a:latin typeface="Arial MT"/>
                          <a:cs typeface="Arial MT"/>
                        </a:rPr>
                        <a:t>k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1000" spc="-1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00" spc="5">
                          <a:latin typeface="Arial MT"/>
                          <a:cs typeface="Arial MT"/>
                        </a:rPr>
                        <a:t>c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t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i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on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)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50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Extreme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marL="52069" marR="86360">
                        <a:lnSpc>
                          <a:spcPct val="114999"/>
                        </a:lnSpc>
                      </a:pPr>
                      <a:r>
                        <a:rPr dirty="0" sz="1000" spc="-5">
                          <a:latin typeface="Arial MT"/>
                          <a:cs typeface="Arial MT"/>
                        </a:rPr>
                        <a:t>Heat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Alert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for </a:t>
                      </a:r>
                      <a:r>
                        <a:rPr dirty="0" sz="1000" spc="-2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th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day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50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3535" indent="-343535">
                        <a:lnSpc>
                          <a:spcPts val="1280"/>
                        </a:lnSpc>
                        <a:buSzPct val="120000"/>
                        <a:buAutoNum type="romanLcParenBoth"/>
                        <a:tabLst>
                          <a:tab pos="343535" algn="l"/>
                          <a:tab pos="344170" algn="l"/>
                        </a:tabLst>
                      </a:pPr>
                      <a:r>
                        <a:rPr dirty="0" sz="1000" spc="-15">
                          <a:latin typeface="Arial MT"/>
                          <a:cs typeface="Arial MT"/>
                        </a:rPr>
                        <a:t>Severe</a:t>
                      </a:r>
                      <a:r>
                        <a:rPr dirty="0" sz="10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heat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marL="343535" marR="273685">
                        <a:lnSpc>
                          <a:spcPts val="1380"/>
                        </a:lnSpc>
                        <a:spcBef>
                          <a:spcPts val="35"/>
                        </a:spcBef>
                      </a:pPr>
                      <a:r>
                        <a:rPr dirty="0" sz="1000" spc="-20">
                          <a:latin typeface="Arial MT"/>
                          <a:cs typeface="Arial MT"/>
                        </a:rPr>
                        <a:t>wave 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persists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for 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10">
                          <a:latin typeface="Arial MT"/>
                          <a:cs typeface="Arial MT"/>
                        </a:rPr>
                        <a:t>m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r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1000" spc="-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tha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n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2 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days.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marL="343535" indent="-343535">
                        <a:lnSpc>
                          <a:spcPct val="100000"/>
                        </a:lnSpc>
                        <a:spcBef>
                          <a:spcPts val="15"/>
                        </a:spcBef>
                        <a:buSzPct val="120000"/>
                        <a:buAutoNum type="romanLcParenBoth" startAt="2"/>
                        <a:tabLst>
                          <a:tab pos="343535" algn="l"/>
                          <a:tab pos="344170" algn="l"/>
                        </a:tabLst>
                      </a:pPr>
                      <a:r>
                        <a:rPr dirty="0" sz="1000" spc="5">
                          <a:latin typeface="Arial MT"/>
                          <a:cs typeface="Arial MT"/>
                        </a:rPr>
                        <a:t>T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ota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l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nu</a:t>
                      </a:r>
                      <a:r>
                        <a:rPr dirty="0" sz="1000" spc="10">
                          <a:latin typeface="Arial MT"/>
                          <a:cs typeface="Arial MT"/>
                        </a:rPr>
                        <a:t>m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be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r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marL="343535" marR="182880">
                        <a:lnSpc>
                          <a:spcPts val="1380"/>
                        </a:lnSpc>
                        <a:spcBef>
                          <a:spcPts val="35"/>
                        </a:spcBef>
                      </a:pPr>
                      <a:r>
                        <a:rPr dirty="0" sz="1000" spc="-15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f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heat/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s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v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r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  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heat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wave 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days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marL="52069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exceeding</a:t>
                      </a:r>
                      <a:r>
                        <a:rPr dirty="0" sz="10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6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days.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Very high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likelihood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of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marL="52705" marR="298450">
                        <a:lnSpc>
                          <a:spcPct val="114999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developing heat illness </a:t>
                      </a:r>
                      <a:r>
                        <a:rPr dirty="0" sz="1000" spc="-2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and heat 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stroke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in all 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ages.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50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000" spc="-5">
                          <a:latin typeface="Arial MT"/>
                          <a:cs typeface="Arial MT"/>
                        </a:rPr>
                        <a:t>Extreme</a:t>
                      </a:r>
                      <a:r>
                        <a:rPr dirty="0" sz="10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care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needed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marL="5334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000" spc="10">
                          <a:latin typeface="Arial MT"/>
                          <a:cs typeface="Arial MT"/>
                        </a:rPr>
                        <a:t>f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r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v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u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l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ne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r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ab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l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1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peop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l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e.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50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5" name="object 15"/>
          <p:cNvSpPr/>
          <p:nvPr/>
        </p:nvSpPr>
        <p:spPr>
          <a:xfrm>
            <a:off x="0" y="6667499"/>
            <a:ext cx="12192000" cy="190500"/>
          </a:xfrm>
          <a:custGeom>
            <a:avLst/>
            <a:gdLst/>
            <a:ahLst/>
            <a:cxnLst/>
            <a:rect l="l" t="t" r="r" b="b"/>
            <a:pathLst>
              <a:path w="12192000" h="190500">
                <a:moveTo>
                  <a:pt x="12192000" y="0"/>
                </a:moveTo>
                <a:lnTo>
                  <a:pt x="0" y="0"/>
                </a:lnTo>
                <a:lnTo>
                  <a:pt x="0" y="190500"/>
                </a:lnTo>
                <a:lnTo>
                  <a:pt x="12192000" y="1905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6F245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D5F8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924299" cy="378104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5076444" y="473963"/>
            <a:ext cx="5782310" cy="2966085"/>
          </a:xfrm>
          <a:custGeom>
            <a:avLst/>
            <a:gdLst/>
            <a:ahLst/>
            <a:cxnLst/>
            <a:rect l="l" t="t" r="r" b="b"/>
            <a:pathLst>
              <a:path w="5782309" h="2966085">
                <a:moveTo>
                  <a:pt x="5287772" y="0"/>
                </a:moveTo>
                <a:lnTo>
                  <a:pt x="494283" y="0"/>
                </a:lnTo>
                <a:lnTo>
                  <a:pt x="446690" y="2263"/>
                </a:lnTo>
                <a:lnTo>
                  <a:pt x="400375" y="8914"/>
                </a:lnTo>
                <a:lnTo>
                  <a:pt x="355545" y="19747"/>
                </a:lnTo>
                <a:lnTo>
                  <a:pt x="312408" y="34553"/>
                </a:lnTo>
                <a:lnTo>
                  <a:pt x="271170" y="53126"/>
                </a:lnTo>
                <a:lnTo>
                  <a:pt x="232040" y="75257"/>
                </a:lnTo>
                <a:lnTo>
                  <a:pt x="195225" y="100740"/>
                </a:lnTo>
                <a:lnTo>
                  <a:pt x="160931" y="129368"/>
                </a:lnTo>
                <a:lnTo>
                  <a:pt x="129368" y="160931"/>
                </a:lnTo>
                <a:lnTo>
                  <a:pt x="100740" y="195225"/>
                </a:lnTo>
                <a:lnTo>
                  <a:pt x="75257" y="232040"/>
                </a:lnTo>
                <a:lnTo>
                  <a:pt x="53126" y="271170"/>
                </a:lnTo>
                <a:lnTo>
                  <a:pt x="34553" y="312408"/>
                </a:lnTo>
                <a:lnTo>
                  <a:pt x="19747" y="355545"/>
                </a:lnTo>
                <a:lnTo>
                  <a:pt x="8914" y="400375"/>
                </a:lnTo>
                <a:lnTo>
                  <a:pt x="2263" y="446690"/>
                </a:lnTo>
                <a:lnTo>
                  <a:pt x="0" y="494284"/>
                </a:lnTo>
                <a:lnTo>
                  <a:pt x="0" y="2471420"/>
                </a:lnTo>
                <a:lnTo>
                  <a:pt x="2263" y="2519013"/>
                </a:lnTo>
                <a:lnTo>
                  <a:pt x="8914" y="2565328"/>
                </a:lnTo>
                <a:lnTo>
                  <a:pt x="19747" y="2610158"/>
                </a:lnTo>
                <a:lnTo>
                  <a:pt x="34553" y="2653295"/>
                </a:lnTo>
                <a:lnTo>
                  <a:pt x="53126" y="2694533"/>
                </a:lnTo>
                <a:lnTo>
                  <a:pt x="75257" y="2733663"/>
                </a:lnTo>
                <a:lnTo>
                  <a:pt x="100740" y="2770478"/>
                </a:lnTo>
                <a:lnTo>
                  <a:pt x="129368" y="2804772"/>
                </a:lnTo>
                <a:lnTo>
                  <a:pt x="160931" y="2836335"/>
                </a:lnTo>
                <a:lnTo>
                  <a:pt x="195225" y="2864963"/>
                </a:lnTo>
                <a:lnTo>
                  <a:pt x="232040" y="2890446"/>
                </a:lnTo>
                <a:lnTo>
                  <a:pt x="271170" y="2912577"/>
                </a:lnTo>
                <a:lnTo>
                  <a:pt x="312408" y="2931150"/>
                </a:lnTo>
                <a:lnTo>
                  <a:pt x="355545" y="2945956"/>
                </a:lnTo>
                <a:lnTo>
                  <a:pt x="400375" y="2956789"/>
                </a:lnTo>
                <a:lnTo>
                  <a:pt x="446690" y="2963440"/>
                </a:lnTo>
                <a:lnTo>
                  <a:pt x="494283" y="2965704"/>
                </a:lnTo>
                <a:lnTo>
                  <a:pt x="5287772" y="2965704"/>
                </a:lnTo>
                <a:lnTo>
                  <a:pt x="5335365" y="2963440"/>
                </a:lnTo>
                <a:lnTo>
                  <a:pt x="5381680" y="2956789"/>
                </a:lnTo>
                <a:lnTo>
                  <a:pt x="5426510" y="2945956"/>
                </a:lnTo>
                <a:lnTo>
                  <a:pt x="5469647" y="2931150"/>
                </a:lnTo>
                <a:lnTo>
                  <a:pt x="5510885" y="2912577"/>
                </a:lnTo>
                <a:lnTo>
                  <a:pt x="5550015" y="2890446"/>
                </a:lnTo>
                <a:lnTo>
                  <a:pt x="5586830" y="2864963"/>
                </a:lnTo>
                <a:lnTo>
                  <a:pt x="5621124" y="2836335"/>
                </a:lnTo>
                <a:lnTo>
                  <a:pt x="5652687" y="2804772"/>
                </a:lnTo>
                <a:lnTo>
                  <a:pt x="5681315" y="2770478"/>
                </a:lnTo>
                <a:lnTo>
                  <a:pt x="5706798" y="2733663"/>
                </a:lnTo>
                <a:lnTo>
                  <a:pt x="5728929" y="2694533"/>
                </a:lnTo>
                <a:lnTo>
                  <a:pt x="5747502" y="2653295"/>
                </a:lnTo>
                <a:lnTo>
                  <a:pt x="5762308" y="2610158"/>
                </a:lnTo>
                <a:lnTo>
                  <a:pt x="5773141" y="2565328"/>
                </a:lnTo>
                <a:lnTo>
                  <a:pt x="5779792" y="2519013"/>
                </a:lnTo>
                <a:lnTo>
                  <a:pt x="5782056" y="2471420"/>
                </a:lnTo>
                <a:lnTo>
                  <a:pt x="5782056" y="494284"/>
                </a:lnTo>
                <a:lnTo>
                  <a:pt x="5779792" y="446690"/>
                </a:lnTo>
                <a:lnTo>
                  <a:pt x="5773141" y="400375"/>
                </a:lnTo>
                <a:lnTo>
                  <a:pt x="5762308" y="355545"/>
                </a:lnTo>
                <a:lnTo>
                  <a:pt x="5747502" y="312408"/>
                </a:lnTo>
                <a:lnTo>
                  <a:pt x="5728929" y="271170"/>
                </a:lnTo>
                <a:lnTo>
                  <a:pt x="5706798" y="232040"/>
                </a:lnTo>
                <a:lnTo>
                  <a:pt x="5681315" y="195225"/>
                </a:lnTo>
                <a:lnTo>
                  <a:pt x="5652687" y="160931"/>
                </a:lnTo>
                <a:lnTo>
                  <a:pt x="5621124" y="129368"/>
                </a:lnTo>
                <a:lnTo>
                  <a:pt x="5586830" y="100740"/>
                </a:lnTo>
                <a:lnTo>
                  <a:pt x="5550015" y="75257"/>
                </a:lnTo>
                <a:lnTo>
                  <a:pt x="5510885" y="53126"/>
                </a:lnTo>
                <a:lnTo>
                  <a:pt x="5469647" y="34553"/>
                </a:lnTo>
                <a:lnTo>
                  <a:pt x="5426510" y="19747"/>
                </a:lnTo>
                <a:lnTo>
                  <a:pt x="5381680" y="8914"/>
                </a:lnTo>
                <a:lnTo>
                  <a:pt x="5335365" y="2263"/>
                </a:lnTo>
                <a:lnTo>
                  <a:pt x="5287772" y="0"/>
                </a:lnTo>
                <a:close/>
              </a:path>
            </a:pathLst>
          </a:custGeom>
          <a:solidFill>
            <a:srgbClr val="6F24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14898" y="746886"/>
            <a:ext cx="4890770" cy="2331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6155"/>
              </a:lnSpc>
              <a:spcBef>
                <a:spcPts val="100"/>
              </a:spcBef>
            </a:pPr>
            <a:r>
              <a:rPr dirty="0" sz="5400" spc="-405">
                <a:solidFill>
                  <a:srgbClr val="FFFFFF"/>
                </a:solidFill>
              </a:rPr>
              <a:t>TYPE</a:t>
            </a:r>
            <a:r>
              <a:rPr dirty="0" sz="5400" spc="-395">
                <a:solidFill>
                  <a:srgbClr val="FFFFFF"/>
                </a:solidFill>
              </a:rPr>
              <a:t>S</a:t>
            </a:r>
            <a:r>
              <a:rPr dirty="0" sz="5400" spc="-135">
                <a:solidFill>
                  <a:srgbClr val="FFFFFF"/>
                </a:solidFill>
              </a:rPr>
              <a:t> </a:t>
            </a:r>
            <a:r>
              <a:rPr dirty="0" sz="5400" spc="-395">
                <a:solidFill>
                  <a:srgbClr val="FFFFFF"/>
                </a:solidFill>
              </a:rPr>
              <a:t>OF</a:t>
            </a:r>
            <a:endParaRPr sz="5400"/>
          </a:p>
          <a:p>
            <a:pPr marL="12700" marR="5080">
              <a:lnSpc>
                <a:spcPts val="5850"/>
              </a:lnSpc>
              <a:spcBef>
                <a:spcPts val="395"/>
              </a:spcBef>
            </a:pPr>
            <a:r>
              <a:rPr dirty="0" sz="5400" spc="-375">
                <a:solidFill>
                  <a:srgbClr val="FFFFFF"/>
                </a:solidFill>
              </a:rPr>
              <a:t>HEA</a:t>
            </a:r>
            <a:r>
              <a:rPr dirty="0" sz="5400" spc="-350">
                <a:solidFill>
                  <a:srgbClr val="FFFFFF"/>
                </a:solidFill>
              </a:rPr>
              <a:t>T</a:t>
            </a:r>
            <a:r>
              <a:rPr dirty="0" sz="5400" spc="260">
                <a:solidFill>
                  <a:srgbClr val="FFFFFF"/>
                </a:solidFill>
              </a:rPr>
              <a:t>-</a:t>
            </a:r>
            <a:r>
              <a:rPr dirty="0" sz="5400" spc="-254">
                <a:solidFill>
                  <a:srgbClr val="FFFFFF"/>
                </a:solidFill>
              </a:rPr>
              <a:t>RELATED  </a:t>
            </a:r>
            <a:r>
              <a:rPr dirty="0" sz="5400" spc="-225">
                <a:solidFill>
                  <a:srgbClr val="FFFFFF"/>
                </a:solidFill>
              </a:rPr>
              <a:t>ILLNESSES</a:t>
            </a:r>
            <a:endParaRPr sz="5400"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7491" y="4953000"/>
            <a:ext cx="11177016" cy="157429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48664" y="5493511"/>
            <a:ext cx="22098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latin typeface="Calibri"/>
                <a:cs typeface="Calibri"/>
              </a:rPr>
              <a:t>Heat</a:t>
            </a:r>
            <a:r>
              <a:rPr dirty="0" sz="2400" spc="-130" b="1">
                <a:latin typeface="Calibri"/>
                <a:cs typeface="Calibri"/>
              </a:rPr>
              <a:t> </a:t>
            </a:r>
            <a:r>
              <a:rPr dirty="0" sz="2400" spc="-20" b="1">
                <a:latin typeface="Calibri"/>
                <a:cs typeface="Calibri"/>
              </a:rPr>
              <a:t>edema/rash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71469" y="5493511"/>
            <a:ext cx="158877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Calibri"/>
                <a:cs typeface="Calibri"/>
              </a:rPr>
              <a:t>He</a:t>
            </a:r>
            <a:r>
              <a:rPr dirty="0" sz="2400" spc="-20" b="1">
                <a:latin typeface="Calibri"/>
                <a:cs typeface="Calibri"/>
              </a:rPr>
              <a:t>a</a:t>
            </a:r>
            <a:r>
              <a:rPr dirty="0" sz="2400" b="1">
                <a:latin typeface="Calibri"/>
                <a:cs typeface="Calibri"/>
              </a:rPr>
              <a:t>t</a:t>
            </a:r>
            <a:r>
              <a:rPr dirty="0" sz="2400" spc="-8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c</a:t>
            </a:r>
            <a:r>
              <a:rPr dirty="0" sz="2400" spc="-65" b="1">
                <a:latin typeface="Calibri"/>
                <a:cs typeface="Calibri"/>
              </a:rPr>
              <a:t>r</a:t>
            </a:r>
            <a:r>
              <a:rPr dirty="0" sz="2400" spc="-10" b="1">
                <a:latin typeface="Calibri"/>
                <a:cs typeface="Calibri"/>
              </a:rPr>
              <a:t>am</a:t>
            </a:r>
            <a:r>
              <a:rPr dirty="0" sz="2400" spc="-30" b="1">
                <a:latin typeface="Calibri"/>
                <a:cs typeface="Calibri"/>
              </a:rPr>
              <a:t>p</a:t>
            </a:r>
            <a:r>
              <a:rPr dirty="0" sz="2400" b="1"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60923" y="5493511"/>
            <a:ext cx="1710689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Calibri"/>
                <a:cs typeface="Calibri"/>
              </a:rPr>
              <a:t>He</a:t>
            </a:r>
            <a:r>
              <a:rPr dirty="0" sz="2400" spc="-20" b="1">
                <a:latin typeface="Calibri"/>
                <a:cs typeface="Calibri"/>
              </a:rPr>
              <a:t>a</a:t>
            </a:r>
            <a:r>
              <a:rPr dirty="0" sz="2400" b="1">
                <a:latin typeface="Calibri"/>
                <a:cs typeface="Calibri"/>
              </a:rPr>
              <a:t>t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 spc="-50" b="1">
                <a:latin typeface="Calibri"/>
                <a:cs typeface="Calibri"/>
              </a:rPr>
              <a:t>s</a:t>
            </a:r>
            <a:r>
              <a:rPr dirty="0" sz="2400" spc="-10" b="1">
                <a:latin typeface="Calibri"/>
                <a:cs typeface="Calibri"/>
              </a:rPr>
              <a:t>y</a:t>
            </a:r>
            <a:r>
              <a:rPr dirty="0" sz="2400" spc="-20" b="1">
                <a:latin typeface="Calibri"/>
                <a:cs typeface="Calibri"/>
              </a:rPr>
              <a:t>n</a:t>
            </a:r>
            <a:r>
              <a:rPr dirty="0" sz="2400" spc="-25" b="1">
                <a:latin typeface="Calibri"/>
                <a:cs typeface="Calibri"/>
              </a:rPr>
              <a:t>c</a:t>
            </a:r>
            <a:r>
              <a:rPr dirty="0" sz="2400" spc="-10" b="1">
                <a:latin typeface="Calibri"/>
                <a:cs typeface="Calibri"/>
              </a:rPr>
              <a:t>o</a:t>
            </a:r>
            <a:r>
              <a:rPr dirty="0" sz="2400" spc="-20" b="1">
                <a:latin typeface="Calibri"/>
                <a:cs typeface="Calibri"/>
              </a:rPr>
              <a:t>p</a:t>
            </a:r>
            <a:r>
              <a:rPr dirty="0" sz="2400" b="1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76286" y="5493511"/>
            <a:ext cx="20637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Calibri"/>
                <a:cs typeface="Calibri"/>
              </a:rPr>
              <a:t>He</a:t>
            </a:r>
            <a:r>
              <a:rPr dirty="0" sz="2400" spc="-20" b="1">
                <a:latin typeface="Calibri"/>
                <a:cs typeface="Calibri"/>
              </a:rPr>
              <a:t>a</a:t>
            </a:r>
            <a:r>
              <a:rPr dirty="0" sz="2400" b="1">
                <a:latin typeface="Calibri"/>
                <a:cs typeface="Calibri"/>
              </a:rPr>
              <a:t>t</a:t>
            </a:r>
            <a:r>
              <a:rPr dirty="0" sz="2400" spc="-80" b="1">
                <a:latin typeface="Calibri"/>
                <a:cs typeface="Calibri"/>
              </a:rPr>
              <a:t> </a:t>
            </a:r>
            <a:r>
              <a:rPr dirty="0" sz="2400" spc="-45" b="1">
                <a:latin typeface="Calibri"/>
                <a:cs typeface="Calibri"/>
              </a:rPr>
              <a:t>e</a:t>
            </a:r>
            <a:r>
              <a:rPr dirty="0" sz="2400" spc="-15" b="1">
                <a:latin typeface="Calibri"/>
                <a:cs typeface="Calibri"/>
              </a:rPr>
              <a:t>x</a:t>
            </a:r>
            <a:r>
              <a:rPr dirty="0" sz="2400" spc="-20" b="1">
                <a:latin typeface="Calibri"/>
                <a:cs typeface="Calibri"/>
              </a:rPr>
              <a:t>h</a:t>
            </a:r>
            <a:r>
              <a:rPr dirty="0" sz="2400" spc="-10" b="1">
                <a:latin typeface="Calibri"/>
                <a:cs typeface="Calibri"/>
              </a:rPr>
              <a:t>a</a:t>
            </a:r>
            <a:r>
              <a:rPr dirty="0" sz="2400" spc="-20" b="1">
                <a:latin typeface="Calibri"/>
                <a:cs typeface="Calibri"/>
              </a:rPr>
              <a:t>u</a:t>
            </a:r>
            <a:r>
              <a:rPr dirty="0" sz="2400" spc="-35" b="1">
                <a:latin typeface="Calibri"/>
                <a:cs typeface="Calibri"/>
              </a:rPr>
              <a:t>s</a:t>
            </a:r>
            <a:r>
              <a:rPr dirty="0" sz="2400" spc="-20" b="1">
                <a:latin typeface="Calibri"/>
                <a:cs typeface="Calibri"/>
              </a:rPr>
              <a:t>t</a:t>
            </a:r>
            <a:r>
              <a:rPr dirty="0" sz="2400" spc="-15" b="1">
                <a:latin typeface="Calibri"/>
                <a:cs typeface="Calibri"/>
              </a:rPr>
              <a:t>i</a:t>
            </a:r>
            <a:r>
              <a:rPr dirty="0" sz="2400" spc="-10" b="1">
                <a:latin typeface="Calibri"/>
                <a:cs typeface="Calibri"/>
              </a:rPr>
              <a:t>o</a:t>
            </a:r>
            <a:r>
              <a:rPr dirty="0" sz="2400" b="1">
                <a:latin typeface="Calibri"/>
                <a:cs typeface="Calibri"/>
              </a:rPr>
              <a:t>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664065" y="5493511"/>
            <a:ext cx="146304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Calibri"/>
                <a:cs typeface="Calibri"/>
              </a:rPr>
              <a:t>He</a:t>
            </a:r>
            <a:r>
              <a:rPr dirty="0" sz="2400" spc="-20" b="1">
                <a:latin typeface="Calibri"/>
                <a:cs typeface="Calibri"/>
              </a:rPr>
              <a:t>a</a:t>
            </a:r>
            <a:r>
              <a:rPr dirty="0" sz="2400" b="1">
                <a:latin typeface="Calibri"/>
                <a:cs typeface="Calibri"/>
              </a:rPr>
              <a:t>t</a:t>
            </a:r>
            <a:r>
              <a:rPr dirty="0" sz="2400" spc="-80" b="1">
                <a:latin typeface="Calibri"/>
                <a:cs typeface="Calibri"/>
              </a:rPr>
              <a:t> </a:t>
            </a:r>
            <a:r>
              <a:rPr dirty="0" sz="2400" spc="-35" b="1">
                <a:latin typeface="Calibri"/>
                <a:cs typeface="Calibri"/>
              </a:rPr>
              <a:t>s</a:t>
            </a:r>
            <a:r>
              <a:rPr dirty="0" sz="2400" spc="-20" b="1">
                <a:latin typeface="Calibri"/>
                <a:cs typeface="Calibri"/>
              </a:rPr>
              <a:t>t</a:t>
            </a:r>
            <a:r>
              <a:rPr dirty="0" sz="2400" spc="-40" b="1">
                <a:latin typeface="Calibri"/>
                <a:cs typeface="Calibri"/>
              </a:rPr>
              <a:t>r</a:t>
            </a:r>
            <a:r>
              <a:rPr dirty="0" sz="2400" spc="-10" b="1">
                <a:latin typeface="Calibri"/>
                <a:cs typeface="Calibri"/>
              </a:rPr>
              <a:t>o</a:t>
            </a:r>
            <a:r>
              <a:rPr dirty="0" sz="2400" spc="-75" b="1">
                <a:latin typeface="Calibri"/>
                <a:cs typeface="Calibri"/>
              </a:rPr>
              <a:t>k</a:t>
            </a:r>
            <a:r>
              <a:rPr dirty="0" sz="2400" b="1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057400" y="4085844"/>
            <a:ext cx="8077200" cy="683260"/>
            <a:chOff x="2057400" y="4085844"/>
            <a:chExt cx="8077200" cy="683260"/>
          </a:xfrm>
        </p:grpSpPr>
        <p:sp>
          <p:nvSpPr>
            <p:cNvPr id="13" name="object 13"/>
            <p:cNvSpPr/>
            <p:nvPr/>
          </p:nvSpPr>
          <p:spPr>
            <a:xfrm>
              <a:off x="2063495" y="4091940"/>
              <a:ext cx="8065134" cy="670560"/>
            </a:xfrm>
            <a:custGeom>
              <a:avLst/>
              <a:gdLst/>
              <a:ahLst/>
              <a:cxnLst/>
              <a:rect l="l" t="t" r="r" b="b"/>
              <a:pathLst>
                <a:path w="8065134" h="670560">
                  <a:moveTo>
                    <a:pt x="7953248" y="0"/>
                  </a:moveTo>
                  <a:lnTo>
                    <a:pt x="111760" y="0"/>
                  </a:lnTo>
                  <a:lnTo>
                    <a:pt x="68258" y="8782"/>
                  </a:lnTo>
                  <a:lnTo>
                    <a:pt x="32734" y="32734"/>
                  </a:lnTo>
                  <a:lnTo>
                    <a:pt x="8782" y="68258"/>
                  </a:lnTo>
                  <a:lnTo>
                    <a:pt x="0" y="111760"/>
                  </a:lnTo>
                  <a:lnTo>
                    <a:pt x="0" y="558800"/>
                  </a:lnTo>
                  <a:lnTo>
                    <a:pt x="8782" y="602301"/>
                  </a:lnTo>
                  <a:lnTo>
                    <a:pt x="32734" y="637825"/>
                  </a:lnTo>
                  <a:lnTo>
                    <a:pt x="68258" y="661777"/>
                  </a:lnTo>
                  <a:lnTo>
                    <a:pt x="111760" y="670560"/>
                  </a:lnTo>
                  <a:lnTo>
                    <a:pt x="7953248" y="670560"/>
                  </a:lnTo>
                  <a:lnTo>
                    <a:pt x="7996749" y="661777"/>
                  </a:lnTo>
                  <a:lnTo>
                    <a:pt x="8032273" y="637825"/>
                  </a:lnTo>
                  <a:lnTo>
                    <a:pt x="8056225" y="602301"/>
                  </a:lnTo>
                  <a:lnTo>
                    <a:pt x="8065008" y="558800"/>
                  </a:lnTo>
                  <a:lnTo>
                    <a:pt x="8065008" y="111760"/>
                  </a:lnTo>
                  <a:lnTo>
                    <a:pt x="8056225" y="68258"/>
                  </a:lnTo>
                  <a:lnTo>
                    <a:pt x="8032273" y="32734"/>
                  </a:lnTo>
                  <a:lnTo>
                    <a:pt x="7996749" y="8782"/>
                  </a:lnTo>
                  <a:lnTo>
                    <a:pt x="795324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063495" y="4091940"/>
              <a:ext cx="8065134" cy="670560"/>
            </a:xfrm>
            <a:custGeom>
              <a:avLst/>
              <a:gdLst/>
              <a:ahLst/>
              <a:cxnLst/>
              <a:rect l="l" t="t" r="r" b="b"/>
              <a:pathLst>
                <a:path w="8065134" h="670560">
                  <a:moveTo>
                    <a:pt x="0" y="111760"/>
                  </a:moveTo>
                  <a:lnTo>
                    <a:pt x="8782" y="68258"/>
                  </a:lnTo>
                  <a:lnTo>
                    <a:pt x="32734" y="32734"/>
                  </a:lnTo>
                  <a:lnTo>
                    <a:pt x="68258" y="8782"/>
                  </a:lnTo>
                  <a:lnTo>
                    <a:pt x="111760" y="0"/>
                  </a:lnTo>
                  <a:lnTo>
                    <a:pt x="7953248" y="0"/>
                  </a:lnTo>
                  <a:lnTo>
                    <a:pt x="7996749" y="8782"/>
                  </a:lnTo>
                  <a:lnTo>
                    <a:pt x="8032273" y="32734"/>
                  </a:lnTo>
                  <a:lnTo>
                    <a:pt x="8056225" y="68258"/>
                  </a:lnTo>
                  <a:lnTo>
                    <a:pt x="8065008" y="111760"/>
                  </a:lnTo>
                  <a:lnTo>
                    <a:pt x="8065008" y="558800"/>
                  </a:lnTo>
                  <a:lnTo>
                    <a:pt x="8056225" y="602301"/>
                  </a:lnTo>
                  <a:lnTo>
                    <a:pt x="8032273" y="637825"/>
                  </a:lnTo>
                  <a:lnTo>
                    <a:pt x="7996749" y="661777"/>
                  </a:lnTo>
                  <a:lnTo>
                    <a:pt x="7953248" y="670560"/>
                  </a:lnTo>
                  <a:lnTo>
                    <a:pt x="111760" y="670560"/>
                  </a:lnTo>
                  <a:lnTo>
                    <a:pt x="68258" y="661777"/>
                  </a:lnTo>
                  <a:lnTo>
                    <a:pt x="32734" y="637825"/>
                  </a:lnTo>
                  <a:lnTo>
                    <a:pt x="8782" y="602301"/>
                  </a:lnTo>
                  <a:lnTo>
                    <a:pt x="0" y="558800"/>
                  </a:lnTo>
                  <a:lnTo>
                    <a:pt x="0" y="111760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2190750" y="4160596"/>
            <a:ext cx="775906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Spectrum</a:t>
            </a:r>
            <a:r>
              <a:rPr dirty="0" sz="28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heat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Calibri"/>
                <a:cs typeface="Calibri"/>
              </a:rPr>
              <a:t>illness</a:t>
            </a:r>
            <a:r>
              <a:rPr dirty="0" sz="28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dirty="0" sz="2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Increasing</a:t>
            </a:r>
            <a:r>
              <a:rPr dirty="0" sz="28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order </a:t>
            </a:r>
            <a:r>
              <a:rPr dirty="0" sz="2800" spc="-5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severity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95300" y="1318260"/>
            <a:ext cx="6833870" cy="3915410"/>
            <a:chOff x="495300" y="1318260"/>
            <a:chExt cx="6833870" cy="3915410"/>
          </a:xfrm>
        </p:grpSpPr>
        <p:sp>
          <p:nvSpPr>
            <p:cNvPr id="3" name="object 3"/>
            <p:cNvSpPr/>
            <p:nvPr/>
          </p:nvSpPr>
          <p:spPr>
            <a:xfrm>
              <a:off x="508253" y="1331214"/>
              <a:ext cx="6807834" cy="504825"/>
            </a:xfrm>
            <a:custGeom>
              <a:avLst/>
              <a:gdLst/>
              <a:ahLst/>
              <a:cxnLst/>
              <a:rect l="l" t="t" r="r" b="b"/>
              <a:pathLst>
                <a:path w="6807834" h="504825">
                  <a:moveTo>
                    <a:pt x="6723634" y="0"/>
                  </a:moveTo>
                  <a:lnTo>
                    <a:pt x="84073" y="0"/>
                  </a:lnTo>
                  <a:lnTo>
                    <a:pt x="51349" y="6600"/>
                  </a:lnTo>
                  <a:lnTo>
                    <a:pt x="24625" y="24606"/>
                  </a:lnTo>
                  <a:lnTo>
                    <a:pt x="6607" y="51327"/>
                  </a:lnTo>
                  <a:lnTo>
                    <a:pt x="0" y="84074"/>
                  </a:lnTo>
                  <a:lnTo>
                    <a:pt x="0" y="420370"/>
                  </a:lnTo>
                  <a:lnTo>
                    <a:pt x="6607" y="453116"/>
                  </a:lnTo>
                  <a:lnTo>
                    <a:pt x="24625" y="479837"/>
                  </a:lnTo>
                  <a:lnTo>
                    <a:pt x="51349" y="497843"/>
                  </a:lnTo>
                  <a:lnTo>
                    <a:pt x="84073" y="504444"/>
                  </a:lnTo>
                  <a:lnTo>
                    <a:pt x="6723634" y="504444"/>
                  </a:lnTo>
                  <a:lnTo>
                    <a:pt x="6756380" y="497843"/>
                  </a:lnTo>
                  <a:lnTo>
                    <a:pt x="6783101" y="479837"/>
                  </a:lnTo>
                  <a:lnTo>
                    <a:pt x="6801107" y="453116"/>
                  </a:lnTo>
                  <a:lnTo>
                    <a:pt x="6807708" y="420370"/>
                  </a:lnTo>
                  <a:lnTo>
                    <a:pt x="6807708" y="84074"/>
                  </a:lnTo>
                  <a:lnTo>
                    <a:pt x="6801107" y="51327"/>
                  </a:lnTo>
                  <a:lnTo>
                    <a:pt x="6783101" y="24606"/>
                  </a:lnTo>
                  <a:lnTo>
                    <a:pt x="6756380" y="6600"/>
                  </a:lnTo>
                  <a:lnTo>
                    <a:pt x="6723634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08253" y="1331214"/>
              <a:ext cx="6807834" cy="504825"/>
            </a:xfrm>
            <a:custGeom>
              <a:avLst/>
              <a:gdLst/>
              <a:ahLst/>
              <a:cxnLst/>
              <a:rect l="l" t="t" r="r" b="b"/>
              <a:pathLst>
                <a:path w="6807834" h="504825">
                  <a:moveTo>
                    <a:pt x="0" y="84074"/>
                  </a:moveTo>
                  <a:lnTo>
                    <a:pt x="6607" y="51327"/>
                  </a:lnTo>
                  <a:lnTo>
                    <a:pt x="24625" y="24606"/>
                  </a:lnTo>
                  <a:lnTo>
                    <a:pt x="51349" y="6600"/>
                  </a:lnTo>
                  <a:lnTo>
                    <a:pt x="84073" y="0"/>
                  </a:lnTo>
                  <a:lnTo>
                    <a:pt x="6723634" y="0"/>
                  </a:lnTo>
                  <a:lnTo>
                    <a:pt x="6756380" y="6600"/>
                  </a:lnTo>
                  <a:lnTo>
                    <a:pt x="6783101" y="24606"/>
                  </a:lnTo>
                  <a:lnTo>
                    <a:pt x="6801107" y="51327"/>
                  </a:lnTo>
                  <a:lnTo>
                    <a:pt x="6807708" y="84074"/>
                  </a:lnTo>
                  <a:lnTo>
                    <a:pt x="6807708" y="420370"/>
                  </a:lnTo>
                  <a:lnTo>
                    <a:pt x="6801107" y="453116"/>
                  </a:lnTo>
                  <a:lnTo>
                    <a:pt x="6783101" y="479837"/>
                  </a:lnTo>
                  <a:lnTo>
                    <a:pt x="6756380" y="497843"/>
                  </a:lnTo>
                  <a:lnTo>
                    <a:pt x="6723634" y="504444"/>
                  </a:lnTo>
                  <a:lnTo>
                    <a:pt x="84073" y="504444"/>
                  </a:lnTo>
                  <a:lnTo>
                    <a:pt x="51349" y="497843"/>
                  </a:lnTo>
                  <a:lnTo>
                    <a:pt x="24625" y="479837"/>
                  </a:lnTo>
                  <a:lnTo>
                    <a:pt x="6607" y="453116"/>
                  </a:lnTo>
                  <a:lnTo>
                    <a:pt x="0" y="420370"/>
                  </a:lnTo>
                  <a:lnTo>
                    <a:pt x="0" y="84074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08253" y="1895094"/>
              <a:ext cx="6807834" cy="504825"/>
            </a:xfrm>
            <a:custGeom>
              <a:avLst/>
              <a:gdLst/>
              <a:ahLst/>
              <a:cxnLst/>
              <a:rect l="l" t="t" r="r" b="b"/>
              <a:pathLst>
                <a:path w="6807834" h="504825">
                  <a:moveTo>
                    <a:pt x="6723634" y="0"/>
                  </a:moveTo>
                  <a:lnTo>
                    <a:pt x="84073" y="0"/>
                  </a:lnTo>
                  <a:lnTo>
                    <a:pt x="51349" y="6600"/>
                  </a:lnTo>
                  <a:lnTo>
                    <a:pt x="24625" y="24606"/>
                  </a:lnTo>
                  <a:lnTo>
                    <a:pt x="6607" y="51327"/>
                  </a:lnTo>
                  <a:lnTo>
                    <a:pt x="0" y="84073"/>
                  </a:lnTo>
                  <a:lnTo>
                    <a:pt x="0" y="420369"/>
                  </a:lnTo>
                  <a:lnTo>
                    <a:pt x="6607" y="453116"/>
                  </a:lnTo>
                  <a:lnTo>
                    <a:pt x="24625" y="479837"/>
                  </a:lnTo>
                  <a:lnTo>
                    <a:pt x="51349" y="497843"/>
                  </a:lnTo>
                  <a:lnTo>
                    <a:pt x="84073" y="504443"/>
                  </a:lnTo>
                  <a:lnTo>
                    <a:pt x="6723634" y="504443"/>
                  </a:lnTo>
                  <a:lnTo>
                    <a:pt x="6756380" y="497843"/>
                  </a:lnTo>
                  <a:lnTo>
                    <a:pt x="6783101" y="479837"/>
                  </a:lnTo>
                  <a:lnTo>
                    <a:pt x="6801107" y="453116"/>
                  </a:lnTo>
                  <a:lnTo>
                    <a:pt x="6807708" y="420369"/>
                  </a:lnTo>
                  <a:lnTo>
                    <a:pt x="6807708" y="84073"/>
                  </a:lnTo>
                  <a:lnTo>
                    <a:pt x="6801107" y="51327"/>
                  </a:lnTo>
                  <a:lnTo>
                    <a:pt x="6783101" y="24606"/>
                  </a:lnTo>
                  <a:lnTo>
                    <a:pt x="6756380" y="6600"/>
                  </a:lnTo>
                  <a:lnTo>
                    <a:pt x="6723634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08253" y="1895094"/>
              <a:ext cx="6807834" cy="504825"/>
            </a:xfrm>
            <a:custGeom>
              <a:avLst/>
              <a:gdLst/>
              <a:ahLst/>
              <a:cxnLst/>
              <a:rect l="l" t="t" r="r" b="b"/>
              <a:pathLst>
                <a:path w="6807834" h="504825">
                  <a:moveTo>
                    <a:pt x="0" y="84073"/>
                  </a:moveTo>
                  <a:lnTo>
                    <a:pt x="6607" y="51327"/>
                  </a:lnTo>
                  <a:lnTo>
                    <a:pt x="24625" y="24606"/>
                  </a:lnTo>
                  <a:lnTo>
                    <a:pt x="51349" y="6600"/>
                  </a:lnTo>
                  <a:lnTo>
                    <a:pt x="84073" y="0"/>
                  </a:lnTo>
                  <a:lnTo>
                    <a:pt x="6723634" y="0"/>
                  </a:lnTo>
                  <a:lnTo>
                    <a:pt x="6756380" y="6600"/>
                  </a:lnTo>
                  <a:lnTo>
                    <a:pt x="6783101" y="24606"/>
                  </a:lnTo>
                  <a:lnTo>
                    <a:pt x="6801107" y="51327"/>
                  </a:lnTo>
                  <a:lnTo>
                    <a:pt x="6807708" y="84073"/>
                  </a:lnTo>
                  <a:lnTo>
                    <a:pt x="6807708" y="420369"/>
                  </a:lnTo>
                  <a:lnTo>
                    <a:pt x="6801107" y="453116"/>
                  </a:lnTo>
                  <a:lnTo>
                    <a:pt x="6783101" y="479837"/>
                  </a:lnTo>
                  <a:lnTo>
                    <a:pt x="6756380" y="497843"/>
                  </a:lnTo>
                  <a:lnTo>
                    <a:pt x="6723634" y="504443"/>
                  </a:lnTo>
                  <a:lnTo>
                    <a:pt x="84073" y="504443"/>
                  </a:lnTo>
                  <a:lnTo>
                    <a:pt x="51349" y="497843"/>
                  </a:lnTo>
                  <a:lnTo>
                    <a:pt x="24625" y="479837"/>
                  </a:lnTo>
                  <a:lnTo>
                    <a:pt x="6607" y="453116"/>
                  </a:lnTo>
                  <a:lnTo>
                    <a:pt x="0" y="420369"/>
                  </a:lnTo>
                  <a:lnTo>
                    <a:pt x="0" y="84073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08253" y="2460498"/>
              <a:ext cx="6807834" cy="502920"/>
            </a:xfrm>
            <a:custGeom>
              <a:avLst/>
              <a:gdLst/>
              <a:ahLst/>
              <a:cxnLst/>
              <a:rect l="l" t="t" r="r" b="b"/>
              <a:pathLst>
                <a:path w="6807834" h="502919">
                  <a:moveTo>
                    <a:pt x="6723888" y="0"/>
                  </a:moveTo>
                  <a:lnTo>
                    <a:pt x="83819" y="0"/>
                  </a:lnTo>
                  <a:lnTo>
                    <a:pt x="51193" y="6596"/>
                  </a:lnTo>
                  <a:lnTo>
                    <a:pt x="24550" y="24574"/>
                  </a:lnTo>
                  <a:lnTo>
                    <a:pt x="6587" y="51220"/>
                  </a:lnTo>
                  <a:lnTo>
                    <a:pt x="0" y="83819"/>
                  </a:lnTo>
                  <a:lnTo>
                    <a:pt x="0" y="419100"/>
                  </a:lnTo>
                  <a:lnTo>
                    <a:pt x="6587" y="451699"/>
                  </a:lnTo>
                  <a:lnTo>
                    <a:pt x="24550" y="478345"/>
                  </a:lnTo>
                  <a:lnTo>
                    <a:pt x="51193" y="496323"/>
                  </a:lnTo>
                  <a:lnTo>
                    <a:pt x="83819" y="502919"/>
                  </a:lnTo>
                  <a:lnTo>
                    <a:pt x="6723888" y="502919"/>
                  </a:lnTo>
                  <a:lnTo>
                    <a:pt x="6756487" y="496323"/>
                  </a:lnTo>
                  <a:lnTo>
                    <a:pt x="6783133" y="478345"/>
                  </a:lnTo>
                  <a:lnTo>
                    <a:pt x="6801111" y="451699"/>
                  </a:lnTo>
                  <a:lnTo>
                    <a:pt x="6807708" y="419100"/>
                  </a:lnTo>
                  <a:lnTo>
                    <a:pt x="6807708" y="83819"/>
                  </a:lnTo>
                  <a:lnTo>
                    <a:pt x="6801111" y="51220"/>
                  </a:lnTo>
                  <a:lnTo>
                    <a:pt x="6783133" y="24574"/>
                  </a:lnTo>
                  <a:lnTo>
                    <a:pt x="6756487" y="6596"/>
                  </a:lnTo>
                  <a:lnTo>
                    <a:pt x="6723888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08253" y="2460498"/>
              <a:ext cx="6807834" cy="502920"/>
            </a:xfrm>
            <a:custGeom>
              <a:avLst/>
              <a:gdLst/>
              <a:ahLst/>
              <a:cxnLst/>
              <a:rect l="l" t="t" r="r" b="b"/>
              <a:pathLst>
                <a:path w="6807834" h="502919">
                  <a:moveTo>
                    <a:pt x="0" y="83819"/>
                  </a:moveTo>
                  <a:lnTo>
                    <a:pt x="6587" y="51220"/>
                  </a:lnTo>
                  <a:lnTo>
                    <a:pt x="24550" y="24574"/>
                  </a:lnTo>
                  <a:lnTo>
                    <a:pt x="51193" y="6596"/>
                  </a:lnTo>
                  <a:lnTo>
                    <a:pt x="83819" y="0"/>
                  </a:lnTo>
                  <a:lnTo>
                    <a:pt x="6723888" y="0"/>
                  </a:lnTo>
                  <a:lnTo>
                    <a:pt x="6756487" y="6596"/>
                  </a:lnTo>
                  <a:lnTo>
                    <a:pt x="6783133" y="24574"/>
                  </a:lnTo>
                  <a:lnTo>
                    <a:pt x="6801111" y="51220"/>
                  </a:lnTo>
                  <a:lnTo>
                    <a:pt x="6807708" y="83819"/>
                  </a:lnTo>
                  <a:lnTo>
                    <a:pt x="6807708" y="419100"/>
                  </a:lnTo>
                  <a:lnTo>
                    <a:pt x="6801111" y="451699"/>
                  </a:lnTo>
                  <a:lnTo>
                    <a:pt x="6783133" y="478345"/>
                  </a:lnTo>
                  <a:lnTo>
                    <a:pt x="6756487" y="496323"/>
                  </a:lnTo>
                  <a:lnTo>
                    <a:pt x="6723888" y="502919"/>
                  </a:lnTo>
                  <a:lnTo>
                    <a:pt x="83819" y="502919"/>
                  </a:lnTo>
                  <a:lnTo>
                    <a:pt x="51193" y="496323"/>
                  </a:lnTo>
                  <a:lnTo>
                    <a:pt x="24550" y="478345"/>
                  </a:lnTo>
                  <a:lnTo>
                    <a:pt x="6587" y="451699"/>
                  </a:lnTo>
                  <a:lnTo>
                    <a:pt x="0" y="419100"/>
                  </a:lnTo>
                  <a:lnTo>
                    <a:pt x="0" y="83819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08253" y="3024377"/>
              <a:ext cx="6807834" cy="502920"/>
            </a:xfrm>
            <a:custGeom>
              <a:avLst/>
              <a:gdLst/>
              <a:ahLst/>
              <a:cxnLst/>
              <a:rect l="l" t="t" r="r" b="b"/>
              <a:pathLst>
                <a:path w="6807834" h="502920">
                  <a:moveTo>
                    <a:pt x="6723888" y="0"/>
                  </a:moveTo>
                  <a:lnTo>
                    <a:pt x="83819" y="0"/>
                  </a:lnTo>
                  <a:lnTo>
                    <a:pt x="51193" y="6596"/>
                  </a:lnTo>
                  <a:lnTo>
                    <a:pt x="24550" y="24574"/>
                  </a:lnTo>
                  <a:lnTo>
                    <a:pt x="6587" y="51220"/>
                  </a:lnTo>
                  <a:lnTo>
                    <a:pt x="0" y="83820"/>
                  </a:lnTo>
                  <a:lnTo>
                    <a:pt x="0" y="419100"/>
                  </a:lnTo>
                  <a:lnTo>
                    <a:pt x="6587" y="451699"/>
                  </a:lnTo>
                  <a:lnTo>
                    <a:pt x="24550" y="478345"/>
                  </a:lnTo>
                  <a:lnTo>
                    <a:pt x="51193" y="496323"/>
                  </a:lnTo>
                  <a:lnTo>
                    <a:pt x="83819" y="502920"/>
                  </a:lnTo>
                  <a:lnTo>
                    <a:pt x="6723888" y="502920"/>
                  </a:lnTo>
                  <a:lnTo>
                    <a:pt x="6756487" y="496323"/>
                  </a:lnTo>
                  <a:lnTo>
                    <a:pt x="6783133" y="478345"/>
                  </a:lnTo>
                  <a:lnTo>
                    <a:pt x="6801111" y="451699"/>
                  </a:lnTo>
                  <a:lnTo>
                    <a:pt x="6807708" y="419100"/>
                  </a:lnTo>
                  <a:lnTo>
                    <a:pt x="6807708" y="83820"/>
                  </a:lnTo>
                  <a:lnTo>
                    <a:pt x="6801111" y="51220"/>
                  </a:lnTo>
                  <a:lnTo>
                    <a:pt x="6783133" y="24574"/>
                  </a:lnTo>
                  <a:lnTo>
                    <a:pt x="6756487" y="6596"/>
                  </a:lnTo>
                  <a:lnTo>
                    <a:pt x="6723888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08253" y="3024377"/>
              <a:ext cx="6807834" cy="502920"/>
            </a:xfrm>
            <a:custGeom>
              <a:avLst/>
              <a:gdLst/>
              <a:ahLst/>
              <a:cxnLst/>
              <a:rect l="l" t="t" r="r" b="b"/>
              <a:pathLst>
                <a:path w="6807834" h="502920">
                  <a:moveTo>
                    <a:pt x="0" y="83820"/>
                  </a:moveTo>
                  <a:lnTo>
                    <a:pt x="6587" y="51220"/>
                  </a:lnTo>
                  <a:lnTo>
                    <a:pt x="24550" y="24574"/>
                  </a:lnTo>
                  <a:lnTo>
                    <a:pt x="51193" y="6596"/>
                  </a:lnTo>
                  <a:lnTo>
                    <a:pt x="83819" y="0"/>
                  </a:lnTo>
                  <a:lnTo>
                    <a:pt x="6723888" y="0"/>
                  </a:lnTo>
                  <a:lnTo>
                    <a:pt x="6756487" y="6596"/>
                  </a:lnTo>
                  <a:lnTo>
                    <a:pt x="6783133" y="24574"/>
                  </a:lnTo>
                  <a:lnTo>
                    <a:pt x="6801111" y="51220"/>
                  </a:lnTo>
                  <a:lnTo>
                    <a:pt x="6807708" y="83820"/>
                  </a:lnTo>
                  <a:lnTo>
                    <a:pt x="6807708" y="419100"/>
                  </a:lnTo>
                  <a:lnTo>
                    <a:pt x="6801111" y="451699"/>
                  </a:lnTo>
                  <a:lnTo>
                    <a:pt x="6783133" y="478345"/>
                  </a:lnTo>
                  <a:lnTo>
                    <a:pt x="6756487" y="496323"/>
                  </a:lnTo>
                  <a:lnTo>
                    <a:pt x="6723888" y="502920"/>
                  </a:lnTo>
                  <a:lnTo>
                    <a:pt x="83819" y="502920"/>
                  </a:lnTo>
                  <a:lnTo>
                    <a:pt x="51193" y="496323"/>
                  </a:lnTo>
                  <a:lnTo>
                    <a:pt x="24550" y="478345"/>
                  </a:lnTo>
                  <a:lnTo>
                    <a:pt x="6587" y="451699"/>
                  </a:lnTo>
                  <a:lnTo>
                    <a:pt x="0" y="419100"/>
                  </a:lnTo>
                  <a:lnTo>
                    <a:pt x="0" y="8382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08253" y="3588258"/>
              <a:ext cx="6807834" cy="502920"/>
            </a:xfrm>
            <a:custGeom>
              <a:avLst/>
              <a:gdLst/>
              <a:ahLst/>
              <a:cxnLst/>
              <a:rect l="l" t="t" r="r" b="b"/>
              <a:pathLst>
                <a:path w="6807834" h="502920">
                  <a:moveTo>
                    <a:pt x="6723888" y="0"/>
                  </a:moveTo>
                  <a:lnTo>
                    <a:pt x="83819" y="0"/>
                  </a:lnTo>
                  <a:lnTo>
                    <a:pt x="51193" y="6596"/>
                  </a:lnTo>
                  <a:lnTo>
                    <a:pt x="24550" y="24574"/>
                  </a:lnTo>
                  <a:lnTo>
                    <a:pt x="6587" y="51220"/>
                  </a:lnTo>
                  <a:lnTo>
                    <a:pt x="0" y="83819"/>
                  </a:lnTo>
                  <a:lnTo>
                    <a:pt x="0" y="419099"/>
                  </a:lnTo>
                  <a:lnTo>
                    <a:pt x="6587" y="451699"/>
                  </a:lnTo>
                  <a:lnTo>
                    <a:pt x="24550" y="478345"/>
                  </a:lnTo>
                  <a:lnTo>
                    <a:pt x="51193" y="496323"/>
                  </a:lnTo>
                  <a:lnTo>
                    <a:pt x="83819" y="502919"/>
                  </a:lnTo>
                  <a:lnTo>
                    <a:pt x="6723888" y="502919"/>
                  </a:lnTo>
                  <a:lnTo>
                    <a:pt x="6756487" y="496323"/>
                  </a:lnTo>
                  <a:lnTo>
                    <a:pt x="6783133" y="478345"/>
                  </a:lnTo>
                  <a:lnTo>
                    <a:pt x="6801111" y="451699"/>
                  </a:lnTo>
                  <a:lnTo>
                    <a:pt x="6807708" y="419099"/>
                  </a:lnTo>
                  <a:lnTo>
                    <a:pt x="6807708" y="83819"/>
                  </a:lnTo>
                  <a:lnTo>
                    <a:pt x="6801111" y="51220"/>
                  </a:lnTo>
                  <a:lnTo>
                    <a:pt x="6783133" y="24574"/>
                  </a:lnTo>
                  <a:lnTo>
                    <a:pt x="6756487" y="6596"/>
                  </a:lnTo>
                  <a:lnTo>
                    <a:pt x="6723888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08253" y="3588258"/>
              <a:ext cx="6807834" cy="502920"/>
            </a:xfrm>
            <a:custGeom>
              <a:avLst/>
              <a:gdLst/>
              <a:ahLst/>
              <a:cxnLst/>
              <a:rect l="l" t="t" r="r" b="b"/>
              <a:pathLst>
                <a:path w="6807834" h="502920">
                  <a:moveTo>
                    <a:pt x="0" y="83819"/>
                  </a:moveTo>
                  <a:lnTo>
                    <a:pt x="6587" y="51220"/>
                  </a:lnTo>
                  <a:lnTo>
                    <a:pt x="24550" y="24574"/>
                  </a:lnTo>
                  <a:lnTo>
                    <a:pt x="51193" y="6596"/>
                  </a:lnTo>
                  <a:lnTo>
                    <a:pt x="83819" y="0"/>
                  </a:lnTo>
                  <a:lnTo>
                    <a:pt x="6723888" y="0"/>
                  </a:lnTo>
                  <a:lnTo>
                    <a:pt x="6756487" y="6596"/>
                  </a:lnTo>
                  <a:lnTo>
                    <a:pt x="6783133" y="24574"/>
                  </a:lnTo>
                  <a:lnTo>
                    <a:pt x="6801111" y="51220"/>
                  </a:lnTo>
                  <a:lnTo>
                    <a:pt x="6807708" y="83819"/>
                  </a:lnTo>
                  <a:lnTo>
                    <a:pt x="6807708" y="419099"/>
                  </a:lnTo>
                  <a:lnTo>
                    <a:pt x="6801111" y="451699"/>
                  </a:lnTo>
                  <a:lnTo>
                    <a:pt x="6783133" y="478345"/>
                  </a:lnTo>
                  <a:lnTo>
                    <a:pt x="6756487" y="496323"/>
                  </a:lnTo>
                  <a:lnTo>
                    <a:pt x="6723888" y="502919"/>
                  </a:lnTo>
                  <a:lnTo>
                    <a:pt x="83819" y="502919"/>
                  </a:lnTo>
                  <a:lnTo>
                    <a:pt x="51193" y="496323"/>
                  </a:lnTo>
                  <a:lnTo>
                    <a:pt x="24550" y="478345"/>
                  </a:lnTo>
                  <a:lnTo>
                    <a:pt x="6587" y="451699"/>
                  </a:lnTo>
                  <a:lnTo>
                    <a:pt x="0" y="419099"/>
                  </a:lnTo>
                  <a:lnTo>
                    <a:pt x="0" y="83819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08253" y="4152138"/>
              <a:ext cx="6807834" cy="504825"/>
            </a:xfrm>
            <a:custGeom>
              <a:avLst/>
              <a:gdLst/>
              <a:ahLst/>
              <a:cxnLst/>
              <a:rect l="l" t="t" r="r" b="b"/>
              <a:pathLst>
                <a:path w="6807834" h="504825">
                  <a:moveTo>
                    <a:pt x="6723634" y="0"/>
                  </a:moveTo>
                  <a:lnTo>
                    <a:pt x="84073" y="0"/>
                  </a:lnTo>
                  <a:lnTo>
                    <a:pt x="51349" y="6600"/>
                  </a:lnTo>
                  <a:lnTo>
                    <a:pt x="24625" y="24606"/>
                  </a:lnTo>
                  <a:lnTo>
                    <a:pt x="6607" y="51327"/>
                  </a:lnTo>
                  <a:lnTo>
                    <a:pt x="0" y="84074"/>
                  </a:lnTo>
                  <a:lnTo>
                    <a:pt x="0" y="420369"/>
                  </a:lnTo>
                  <a:lnTo>
                    <a:pt x="6607" y="453116"/>
                  </a:lnTo>
                  <a:lnTo>
                    <a:pt x="24625" y="479837"/>
                  </a:lnTo>
                  <a:lnTo>
                    <a:pt x="51349" y="497843"/>
                  </a:lnTo>
                  <a:lnTo>
                    <a:pt x="84073" y="504444"/>
                  </a:lnTo>
                  <a:lnTo>
                    <a:pt x="6723634" y="504444"/>
                  </a:lnTo>
                  <a:lnTo>
                    <a:pt x="6756380" y="497843"/>
                  </a:lnTo>
                  <a:lnTo>
                    <a:pt x="6783101" y="479837"/>
                  </a:lnTo>
                  <a:lnTo>
                    <a:pt x="6801107" y="453116"/>
                  </a:lnTo>
                  <a:lnTo>
                    <a:pt x="6807708" y="420369"/>
                  </a:lnTo>
                  <a:lnTo>
                    <a:pt x="6807708" y="84074"/>
                  </a:lnTo>
                  <a:lnTo>
                    <a:pt x="6801107" y="51327"/>
                  </a:lnTo>
                  <a:lnTo>
                    <a:pt x="6783101" y="24606"/>
                  </a:lnTo>
                  <a:lnTo>
                    <a:pt x="6756380" y="6600"/>
                  </a:lnTo>
                  <a:lnTo>
                    <a:pt x="6723634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08253" y="4152138"/>
              <a:ext cx="6807834" cy="504825"/>
            </a:xfrm>
            <a:custGeom>
              <a:avLst/>
              <a:gdLst/>
              <a:ahLst/>
              <a:cxnLst/>
              <a:rect l="l" t="t" r="r" b="b"/>
              <a:pathLst>
                <a:path w="6807834" h="504825">
                  <a:moveTo>
                    <a:pt x="0" y="84074"/>
                  </a:moveTo>
                  <a:lnTo>
                    <a:pt x="6607" y="51327"/>
                  </a:lnTo>
                  <a:lnTo>
                    <a:pt x="24625" y="24606"/>
                  </a:lnTo>
                  <a:lnTo>
                    <a:pt x="51349" y="6600"/>
                  </a:lnTo>
                  <a:lnTo>
                    <a:pt x="84073" y="0"/>
                  </a:lnTo>
                  <a:lnTo>
                    <a:pt x="6723634" y="0"/>
                  </a:lnTo>
                  <a:lnTo>
                    <a:pt x="6756380" y="6600"/>
                  </a:lnTo>
                  <a:lnTo>
                    <a:pt x="6783101" y="24606"/>
                  </a:lnTo>
                  <a:lnTo>
                    <a:pt x="6801107" y="51327"/>
                  </a:lnTo>
                  <a:lnTo>
                    <a:pt x="6807708" y="84074"/>
                  </a:lnTo>
                  <a:lnTo>
                    <a:pt x="6807708" y="420369"/>
                  </a:lnTo>
                  <a:lnTo>
                    <a:pt x="6801107" y="453116"/>
                  </a:lnTo>
                  <a:lnTo>
                    <a:pt x="6783101" y="479837"/>
                  </a:lnTo>
                  <a:lnTo>
                    <a:pt x="6756380" y="497843"/>
                  </a:lnTo>
                  <a:lnTo>
                    <a:pt x="6723634" y="504444"/>
                  </a:lnTo>
                  <a:lnTo>
                    <a:pt x="84073" y="504444"/>
                  </a:lnTo>
                  <a:lnTo>
                    <a:pt x="51349" y="497843"/>
                  </a:lnTo>
                  <a:lnTo>
                    <a:pt x="24625" y="479837"/>
                  </a:lnTo>
                  <a:lnTo>
                    <a:pt x="6607" y="453116"/>
                  </a:lnTo>
                  <a:lnTo>
                    <a:pt x="0" y="420369"/>
                  </a:lnTo>
                  <a:lnTo>
                    <a:pt x="0" y="84074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8253" y="4716018"/>
              <a:ext cx="6807834" cy="504825"/>
            </a:xfrm>
            <a:custGeom>
              <a:avLst/>
              <a:gdLst/>
              <a:ahLst/>
              <a:cxnLst/>
              <a:rect l="l" t="t" r="r" b="b"/>
              <a:pathLst>
                <a:path w="6807834" h="504825">
                  <a:moveTo>
                    <a:pt x="6723634" y="0"/>
                  </a:moveTo>
                  <a:lnTo>
                    <a:pt x="84073" y="0"/>
                  </a:lnTo>
                  <a:lnTo>
                    <a:pt x="51349" y="6600"/>
                  </a:lnTo>
                  <a:lnTo>
                    <a:pt x="24625" y="24606"/>
                  </a:lnTo>
                  <a:lnTo>
                    <a:pt x="6607" y="51327"/>
                  </a:lnTo>
                  <a:lnTo>
                    <a:pt x="0" y="84073"/>
                  </a:lnTo>
                  <a:lnTo>
                    <a:pt x="0" y="420369"/>
                  </a:lnTo>
                  <a:lnTo>
                    <a:pt x="6607" y="453116"/>
                  </a:lnTo>
                  <a:lnTo>
                    <a:pt x="24625" y="479837"/>
                  </a:lnTo>
                  <a:lnTo>
                    <a:pt x="51349" y="497843"/>
                  </a:lnTo>
                  <a:lnTo>
                    <a:pt x="84073" y="504443"/>
                  </a:lnTo>
                  <a:lnTo>
                    <a:pt x="6723634" y="504443"/>
                  </a:lnTo>
                  <a:lnTo>
                    <a:pt x="6756380" y="497843"/>
                  </a:lnTo>
                  <a:lnTo>
                    <a:pt x="6783101" y="479837"/>
                  </a:lnTo>
                  <a:lnTo>
                    <a:pt x="6801107" y="453116"/>
                  </a:lnTo>
                  <a:lnTo>
                    <a:pt x="6807708" y="420369"/>
                  </a:lnTo>
                  <a:lnTo>
                    <a:pt x="6807708" y="84073"/>
                  </a:lnTo>
                  <a:lnTo>
                    <a:pt x="6801107" y="51327"/>
                  </a:lnTo>
                  <a:lnTo>
                    <a:pt x="6783101" y="24606"/>
                  </a:lnTo>
                  <a:lnTo>
                    <a:pt x="6756380" y="6600"/>
                  </a:lnTo>
                  <a:lnTo>
                    <a:pt x="6723634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508253" y="4716018"/>
              <a:ext cx="6807834" cy="504825"/>
            </a:xfrm>
            <a:custGeom>
              <a:avLst/>
              <a:gdLst/>
              <a:ahLst/>
              <a:cxnLst/>
              <a:rect l="l" t="t" r="r" b="b"/>
              <a:pathLst>
                <a:path w="6807834" h="504825">
                  <a:moveTo>
                    <a:pt x="0" y="84073"/>
                  </a:moveTo>
                  <a:lnTo>
                    <a:pt x="6607" y="51327"/>
                  </a:lnTo>
                  <a:lnTo>
                    <a:pt x="24625" y="24606"/>
                  </a:lnTo>
                  <a:lnTo>
                    <a:pt x="51349" y="6600"/>
                  </a:lnTo>
                  <a:lnTo>
                    <a:pt x="84073" y="0"/>
                  </a:lnTo>
                  <a:lnTo>
                    <a:pt x="6723634" y="0"/>
                  </a:lnTo>
                  <a:lnTo>
                    <a:pt x="6756380" y="6600"/>
                  </a:lnTo>
                  <a:lnTo>
                    <a:pt x="6783101" y="24606"/>
                  </a:lnTo>
                  <a:lnTo>
                    <a:pt x="6801107" y="51327"/>
                  </a:lnTo>
                  <a:lnTo>
                    <a:pt x="6807708" y="84073"/>
                  </a:lnTo>
                  <a:lnTo>
                    <a:pt x="6807708" y="420369"/>
                  </a:lnTo>
                  <a:lnTo>
                    <a:pt x="6801107" y="453116"/>
                  </a:lnTo>
                  <a:lnTo>
                    <a:pt x="6783101" y="479837"/>
                  </a:lnTo>
                  <a:lnTo>
                    <a:pt x="6756380" y="497843"/>
                  </a:lnTo>
                  <a:lnTo>
                    <a:pt x="6723634" y="504443"/>
                  </a:lnTo>
                  <a:lnTo>
                    <a:pt x="84073" y="504443"/>
                  </a:lnTo>
                  <a:lnTo>
                    <a:pt x="51349" y="497843"/>
                  </a:lnTo>
                  <a:lnTo>
                    <a:pt x="24625" y="479837"/>
                  </a:lnTo>
                  <a:lnTo>
                    <a:pt x="6607" y="453116"/>
                  </a:lnTo>
                  <a:lnTo>
                    <a:pt x="0" y="420369"/>
                  </a:lnTo>
                  <a:lnTo>
                    <a:pt x="0" y="84073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599948" y="1378077"/>
            <a:ext cx="5493385" cy="43649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5">
                <a:solidFill>
                  <a:srgbClr val="FFFFFF"/>
                </a:solidFill>
                <a:latin typeface="Calibri"/>
                <a:cs typeface="Calibri"/>
              </a:rPr>
              <a:t>Pitting</a:t>
            </a:r>
            <a:r>
              <a:rPr dirty="0" sz="21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FFFFFF"/>
                </a:solidFill>
                <a:latin typeface="Calibri"/>
                <a:cs typeface="Calibri"/>
              </a:rPr>
              <a:t>edema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100" spc="-10">
                <a:solidFill>
                  <a:srgbClr val="FFFFFF"/>
                </a:solidFill>
                <a:latin typeface="Calibri"/>
                <a:cs typeface="Calibri"/>
              </a:rPr>
              <a:t>Most</a:t>
            </a:r>
            <a:r>
              <a:rPr dirty="0" sz="21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100" spc="-10">
                <a:solidFill>
                  <a:srgbClr val="FFFFFF"/>
                </a:solidFill>
                <a:latin typeface="Calibri"/>
                <a:cs typeface="Calibri"/>
              </a:rPr>
              <a:t>commonly</a:t>
            </a:r>
            <a:r>
              <a:rPr dirty="0" sz="21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100" spc="-5">
                <a:solidFill>
                  <a:srgbClr val="FFFFFF"/>
                </a:solidFill>
                <a:latin typeface="Calibri"/>
                <a:cs typeface="Calibri"/>
              </a:rPr>
              <a:t> hands</a:t>
            </a:r>
            <a:r>
              <a:rPr dirty="0" sz="2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100" spc="-20">
                <a:solidFill>
                  <a:srgbClr val="FFFFFF"/>
                </a:solidFill>
                <a:latin typeface="Calibri"/>
                <a:cs typeface="Calibri"/>
              </a:rPr>
              <a:t>feet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100" spc="-5">
                <a:solidFill>
                  <a:srgbClr val="FFFFFF"/>
                </a:solidFill>
                <a:latin typeface="Calibri"/>
                <a:cs typeface="Calibri"/>
              </a:rPr>
              <a:t>Can</a:t>
            </a:r>
            <a:r>
              <a:rPr dirty="0" sz="21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100" spc="-10">
                <a:solidFill>
                  <a:srgbClr val="FFFFFF"/>
                </a:solidFill>
                <a:latin typeface="Calibri"/>
                <a:cs typeface="Calibri"/>
              </a:rPr>
              <a:t>last</a:t>
            </a:r>
            <a:r>
              <a:rPr dirty="0" sz="21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100" spc="-15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dirty="0" sz="2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100" spc="-20">
                <a:solidFill>
                  <a:srgbClr val="FFFFFF"/>
                </a:solidFill>
                <a:latin typeface="Calibri"/>
                <a:cs typeface="Calibri"/>
              </a:rPr>
              <a:t>days</a:t>
            </a:r>
            <a:r>
              <a:rPr dirty="0" sz="2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100" spc="-15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100" spc="-15">
                <a:solidFill>
                  <a:srgbClr val="FFFFFF"/>
                </a:solidFill>
                <a:latin typeface="Calibri"/>
                <a:cs typeface="Calibri"/>
              </a:rPr>
              <a:t>weeks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100">
                <a:solidFill>
                  <a:srgbClr val="FFFFFF"/>
                </a:solidFill>
                <a:latin typeface="Calibri"/>
                <a:cs typeface="Calibri"/>
              </a:rPr>
              <a:t>Bed</a:t>
            </a:r>
            <a:r>
              <a:rPr dirty="0" sz="2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FFFFFF"/>
                </a:solidFill>
                <a:latin typeface="Calibri"/>
                <a:cs typeface="Calibri"/>
              </a:rPr>
              <a:t>ridden </a:t>
            </a:r>
            <a:r>
              <a:rPr dirty="0" sz="2100" spc="-5">
                <a:solidFill>
                  <a:srgbClr val="FFFFFF"/>
                </a:solidFill>
                <a:latin typeface="Calibri"/>
                <a:cs typeface="Calibri"/>
              </a:rPr>
              <a:t>elderly </a:t>
            </a:r>
            <a:r>
              <a:rPr dirty="0" sz="2100" spc="-1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dirty="0" sz="21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100" spc="-10">
                <a:solidFill>
                  <a:srgbClr val="FFFFFF"/>
                </a:solidFill>
                <a:latin typeface="Calibri"/>
                <a:cs typeface="Calibri"/>
              </a:rPr>
              <a:t>more</a:t>
            </a:r>
            <a:r>
              <a:rPr dirty="0" sz="21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100" spc="-15">
                <a:solidFill>
                  <a:srgbClr val="FFFFFF"/>
                </a:solidFill>
                <a:latin typeface="Calibri"/>
                <a:cs typeface="Calibri"/>
              </a:rPr>
              <a:t>prone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100" spc="-5">
                <a:solidFill>
                  <a:srgbClr val="FFFFFF"/>
                </a:solidFill>
                <a:latin typeface="Calibri"/>
                <a:cs typeface="Calibri"/>
              </a:rPr>
              <a:t>High</a:t>
            </a:r>
            <a:r>
              <a:rPr dirty="0" sz="2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100" spc="-15">
                <a:solidFill>
                  <a:srgbClr val="FFFFFF"/>
                </a:solidFill>
                <a:latin typeface="Calibri"/>
                <a:cs typeface="Calibri"/>
              </a:rPr>
              <a:t>temperature</a:t>
            </a:r>
            <a:r>
              <a:rPr dirty="0" sz="2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FFFFFF"/>
                </a:solidFill>
                <a:latin typeface="Calibri"/>
                <a:cs typeface="Calibri"/>
              </a:rPr>
              <a:t>→</a:t>
            </a:r>
            <a:r>
              <a:rPr dirty="0" sz="21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100" spc="-10">
                <a:solidFill>
                  <a:srgbClr val="FFFFFF"/>
                </a:solidFill>
                <a:latin typeface="Calibri"/>
                <a:cs typeface="Calibri"/>
              </a:rPr>
              <a:t>vasodilation</a:t>
            </a:r>
            <a:r>
              <a:rPr dirty="0" sz="21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FFFFFF"/>
                </a:solidFill>
                <a:latin typeface="Calibri"/>
                <a:cs typeface="Calibri"/>
              </a:rPr>
              <a:t>→</a:t>
            </a:r>
            <a:r>
              <a:rPr dirty="0" sz="2100" spc="-5">
                <a:solidFill>
                  <a:srgbClr val="FFFFFF"/>
                </a:solidFill>
                <a:latin typeface="Calibri"/>
                <a:cs typeface="Calibri"/>
              </a:rPr>
              <a:t> pitting </a:t>
            </a:r>
            <a:r>
              <a:rPr dirty="0" sz="2100">
                <a:solidFill>
                  <a:srgbClr val="FFFFFF"/>
                </a:solidFill>
                <a:latin typeface="Calibri"/>
                <a:cs typeface="Calibri"/>
              </a:rPr>
              <a:t>edema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100" spc="-25">
                <a:solidFill>
                  <a:srgbClr val="FFFFFF"/>
                </a:solidFill>
                <a:latin typeface="Calibri"/>
                <a:cs typeface="Calibri"/>
              </a:rPr>
              <a:t>Treatment: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100" spc="-5">
                <a:solidFill>
                  <a:srgbClr val="FFFFFF"/>
                </a:solidFill>
                <a:latin typeface="Calibri"/>
                <a:cs typeface="Calibri"/>
              </a:rPr>
              <a:t>Self</a:t>
            </a:r>
            <a:r>
              <a:rPr dirty="0" sz="210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100" spc="-5">
                <a:solidFill>
                  <a:srgbClr val="FFFFFF"/>
                </a:solidFill>
                <a:latin typeface="Calibri"/>
                <a:cs typeface="Calibri"/>
              </a:rPr>
              <a:t>limited</a:t>
            </a:r>
            <a:endParaRPr sz="2100">
              <a:latin typeface="Calibri"/>
              <a:cs typeface="Calibri"/>
            </a:endParaRPr>
          </a:p>
          <a:p>
            <a:pPr marL="295910" indent="-172720">
              <a:lnSpc>
                <a:spcPct val="100000"/>
              </a:lnSpc>
              <a:spcBef>
                <a:spcPts val="919"/>
              </a:spcBef>
              <a:buChar char="•"/>
              <a:tabLst>
                <a:tab pos="296545" algn="l"/>
              </a:tabLst>
            </a:pPr>
            <a:r>
              <a:rPr dirty="0" sz="1600" spc="-10">
                <a:latin typeface="Calibri"/>
                <a:cs typeface="Calibri"/>
              </a:rPr>
              <a:t>Reassurance,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limb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elevation,</a:t>
            </a:r>
            <a:r>
              <a:rPr dirty="0" sz="1600" spc="-5">
                <a:latin typeface="Calibri"/>
                <a:cs typeface="Calibri"/>
              </a:rPr>
              <a:t> bandages</a:t>
            </a:r>
            <a:endParaRPr sz="1600">
              <a:latin typeface="Calibri"/>
              <a:cs typeface="Calibri"/>
            </a:endParaRPr>
          </a:p>
          <a:p>
            <a:pPr marL="295910" indent="-172720">
              <a:lnSpc>
                <a:spcPct val="100000"/>
              </a:lnSpc>
              <a:spcBef>
                <a:spcPts val="229"/>
              </a:spcBef>
              <a:buChar char="•"/>
              <a:tabLst>
                <a:tab pos="296545" algn="l"/>
              </a:tabLst>
            </a:pPr>
            <a:r>
              <a:rPr dirty="0" sz="1600" spc="-15">
                <a:latin typeface="Calibri"/>
                <a:cs typeface="Calibri"/>
              </a:rPr>
              <a:t>Avoid</a:t>
            </a:r>
            <a:r>
              <a:rPr dirty="0" sz="1600" spc="-5">
                <a:latin typeface="Calibri"/>
                <a:cs typeface="Calibri"/>
              </a:rPr>
              <a:t> high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temperatures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and </a:t>
            </a:r>
            <a:r>
              <a:rPr dirty="0" sz="1600" spc="-10">
                <a:latin typeface="Calibri"/>
                <a:cs typeface="Calibri"/>
              </a:rPr>
              <a:t>adequate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rehydration.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21395" y="1810511"/>
            <a:ext cx="3484626" cy="3129534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0" y="6667499"/>
            <a:ext cx="12192000" cy="190500"/>
          </a:xfrm>
          <a:custGeom>
            <a:avLst/>
            <a:gdLst/>
            <a:ahLst/>
            <a:cxnLst/>
            <a:rect l="l" t="t" r="r" b="b"/>
            <a:pathLst>
              <a:path w="12192000" h="190500">
                <a:moveTo>
                  <a:pt x="12192000" y="0"/>
                </a:moveTo>
                <a:lnTo>
                  <a:pt x="0" y="0"/>
                </a:lnTo>
                <a:lnTo>
                  <a:pt x="0" y="190500"/>
                </a:lnTo>
                <a:lnTo>
                  <a:pt x="12192000" y="1905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6F24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921507" y="284988"/>
            <a:ext cx="6349365" cy="619125"/>
          </a:xfrm>
          <a:custGeom>
            <a:avLst/>
            <a:gdLst/>
            <a:ahLst/>
            <a:cxnLst/>
            <a:rect l="l" t="t" r="r" b="b"/>
            <a:pathLst>
              <a:path w="6349365" h="619125">
                <a:moveTo>
                  <a:pt x="6245860" y="0"/>
                </a:moveTo>
                <a:lnTo>
                  <a:pt x="103124" y="0"/>
                </a:lnTo>
                <a:lnTo>
                  <a:pt x="63007" y="8112"/>
                </a:lnTo>
                <a:lnTo>
                  <a:pt x="30226" y="30225"/>
                </a:lnTo>
                <a:lnTo>
                  <a:pt x="8112" y="63007"/>
                </a:lnTo>
                <a:lnTo>
                  <a:pt x="0" y="103123"/>
                </a:lnTo>
                <a:lnTo>
                  <a:pt x="0" y="515619"/>
                </a:lnTo>
                <a:lnTo>
                  <a:pt x="8112" y="555736"/>
                </a:lnTo>
                <a:lnTo>
                  <a:pt x="30225" y="588517"/>
                </a:lnTo>
                <a:lnTo>
                  <a:pt x="63007" y="610631"/>
                </a:lnTo>
                <a:lnTo>
                  <a:pt x="103124" y="618743"/>
                </a:lnTo>
                <a:lnTo>
                  <a:pt x="6245860" y="618743"/>
                </a:lnTo>
                <a:lnTo>
                  <a:pt x="6285976" y="610631"/>
                </a:lnTo>
                <a:lnTo>
                  <a:pt x="6318758" y="588517"/>
                </a:lnTo>
                <a:lnTo>
                  <a:pt x="6340871" y="555736"/>
                </a:lnTo>
                <a:lnTo>
                  <a:pt x="6348984" y="515619"/>
                </a:lnTo>
                <a:lnTo>
                  <a:pt x="6348984" y="103123"/>
                </a:lnTo>
                <a:lnTo>
                  <a:pt x="6340871" y="63007"/>
                </a:lnTo>
                <a:lnTo>
                  <a:pt x="6318758" y="30225"/>
                </a:lnTo>
                <a:lnTo>
                  <a:pt x="6285976" y="8112"/>
                </a:lnTo>
                <a:lnTo>
                  <a:pt x="6245860" y="0"/>
                </a:lnTo>
                <a:close/>
              </a:path>
            </a:pathLst>
          </a:custGeom>
          <a:solidFill>
            <a:srgbClr val="0D5F8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4984241" y="281127"/>
            <a:ext cx="222694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40">
                <a:solidFill>
                  <a:srgbClr val="FFFFFF"/>
                </a:solidFill>
              </a:rPr>
              <a:t>Heat</a:t>
            </a:r>
            <a:r>
              <a:rPr dirty="0" spc="-90">
                <a:solidFill>
                  <a:srgbClr val="FFFFFF"/>
                </a:solidFill>
              </a:rPr>
              <a:t> </a:t>
            </a:r>
            <a:r>
              <a:rPr dirty="0" spc="-185">
                <a:solidFill>
                  <a:srgbClr val="FFFFFF"/>
                </a:solidFill>
              </a:rPr>
              <a:t>Ede</a:t>
            </a:r>
            <a:r>
              <a:rPr dirty="0" spc="-275">
                <a:solidFill>
                  <a:srgbClr val="FFFFFF"/>
                </a:solidFill>
              </a:rPr>
              <a:t>m</a:t>
            </a:r>
            <a:r>
              <a:rPr dirty="0" spc="-210">
                <a:solidFill>
                  <a:srgbClr val="FFFFFF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667500"/>
          </a:xfrm>
          <a:custGeom>
            <a:avLst/>
            <a:gdLst/>
            <a:ahLst/>
            <a:cxnLst/>
            <a:rect l="l" t="t" r="r" b="b"/>
            <a:pathLst>
              <a:path w="12192000" h="6667500">
                <a:moveTo>
                  <a:pt x="0" y="6667500"/>
                </a:moveTo>
                <a:lnTo>
                  <a:pt x="12192000" y="6667500"/>
                </a:lnTo>
                <a:lnTo>
                  <a:pt x="12192000" y="0"/>
                </a:lnTo>
                <a:lnTo>
                  <a:pt x="0" y="0"/>
                </a:lnTo>
                <a:lnTo>
                  <a:pt x="0" y="6667500"/>
                </a:lnTo>
                <a:close/>
              </a:path>
            </a:pathLst>
          </a:custGeom>
          <a:solidFill>
            <a:srgbClr val="A3DBF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667499"/>
            <a:ext cx="12192000" cy="190500"/>
          </a:xfrm>
          <a:custGeom>
            <a:avLst/>
            <a:gdLst/>
            <a:ahLst/>
            <a:cxnLst/>
            <a:rect l="l" t="t" r="r" b="b"/>
            <a:pathLst>
              <a:path w="12192000" h="190500">
                <a:moveTo>
                  <a:pt x="12192000" y="0"/>
                </a:moveTo>
                <a:lnTo>
                  <a:pt x="0" y="0"/>
                </a:lnTo>
                <a:lnTo>
                  <a:pt x="0" y="190500"/>
                </a:lnTo>
                <a:lnTo>
                  <a:pt x="12192000" y="1905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D5F8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606551" y="1424939"/>
            <a:ext cx="6845934" cy="1193800"/>
            <a:chOff x="606551" y="1424939"/>
            <a:chExt cx="6845934" cy="1193800"/>
          </a:xfrm>
        </p:grpSpPr>
        <p:sp>
          <p:nvSpPr>
            <p:cNvPr id="5" name="object 5"/>
            <p:cNvSpPr/>
            <p:nvPr/>
          </p:nvSpPr>
          <p:spPr>
            <a:xfrm>
              <a:off x="621029" y="1439417"/>
              <a:ext cx="6817359" cy="1164590"/>
            </a:xfrm>
            <a:custGeom>
              <a:avLst/>
              <a:gdLst/>
              <a:ahLst/>
              <a:cxnLst/>
              <a:rect l="l" t="t" r="r" b="b"/>
              <a:pathLst>
                <a:path w="6817359" h="1164589">
                  <a:moveTo>
                    <a:pt x="6622796" y="0"/>
                  </a:moveTo>
                  <a:lnTo>
                    <a:pt x="194056" y="0"/>
                  </a:lnTo>
                  <a:lnTo>
                    <a:pt x="149560" y="5124"/>
                  </a:lnTo>
                  <a:lnTo>
                    <a:pt x="108714" y="19721"/>
                  </a:lnTo>
                  <a:lnTo>
                    <a:pt x="72683" y="42627"/>
                  </a:lnTo>
                  <a:lnTo>
                    <a:pt x="42631" y="72678"/>
                  </a:lnTo>
                  <a:lnTo>
                    <a:pt x="19723" y="108709"/>
                  </a:lnTo>
                  <a:lnTo>
                    <a:pt x="5125" y="149556"/>
                  </a:lnTo>
                  <a:lnTo>
                    <a:pt x="0" y="194056"/>
                  </a:lnTo>
                  <a:lnTo>
                    <a:pt x="0" y="970280"/>
                  </a:lnTo>
                  <a:lnTo>
                    <a:pt x="5125" y="1014779"/>
                  </a:lnTo>
                  <a:lnTo>
                    <a:pt x="19723" y="1055626"/>
                  </a:lnTo>
                  <a:lnTo>
                    <a:pt x="42631" y="1091657"/>
                  </a:lnTo>
                  <a:lnTo>
                    <a:pt x="72683" y="1121708"/>
                  </a:lnTo>
                  <a:lnTo>
                    <a:pt x="108714" y="1144614"/>
                  </a:lnTo>
                  <a:lnTo>
                    <a:pt x="149560" y="1159211"/>
                  </a:lnTo>
                  <a:lnTo>
                    <a:pt x="194056" y="1164336"/>
                  </a:lnTo>
                  <a:lnTo>
                    <a:pt x="6622796" y="1164336"/>
                  </a:lnTo>
                  <a:lnTo>
                    <a:pt x="6667295" y="1159211"/>
                  </a:lnTo>
                  <a:lnTo>
                    <a:pt x="6708142" y="1144614"/>
                  </a:lnTo>
                  <a:lnTo>
                    <a:pt x="6744173" y="1121708"/>
                  </a:lnTo>
                  <a:lnTo>
                    <a:pt x="6774224" y="1091657"/>
                  </a:lnTo>
                  <a:lnTo>
                    <a:pt x="6797130" y="1055626"/>
                  </a:lnTo>
                  <a:lnTo>
                    <a:pt x="6811727" y="1014779"/>
                  </a:lnTo>
                  <a:lnTo>
                    <a:pt x="6816852" y="970280"/>
                  </a:lnTo>
                  <a:lnTo>
                    <a:pt x="6816852" y="194056"/>
                  </a:lnTo>
                  <a:lnTo>
                    <a:pt x="6811727" y="149556"/>
                  </a:lnTo>
                  <a:lnTo>
                    <a:pt x="6797130" y="108709"/>
                  </a:lnTo>
                  <a:lnTo>
                    <a:pt x="6774224" y="72678"/>
                  </a:lnTo>
                  <a:lnTo>
                    <a:pt x="6744173" y="42627"/>
                  </a:lnTo>
                  <a:lnTo>
                    <a:pt x="6708142" y="19721"/>
                  </a:lnTo>
                  <a:lnTo>
                    <a:pt x="6667295" y="5124"/>
                  </a:lnTo>
                  <a:lnTo>
                    <a:pt x="66227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21029" y="1439417"/>
              <a:ext cx="6817359" cy="1164590"/>
            </a:xfrm>
            <a:custGeom>
              <a:avLst/>
              <a:gdLst/>
              <a:ahLst/>
              <a:cxnLst/>
              <a:rect l="l" t="t" r="r" b="b"/>
              <a:pathLst>
                <a:path w="6817359" h="1164589">
                  <a:moveTo>
                    <a:pt x="0" y="194056"/>
                  </a:moveTo>
                  <a:lnTo>
                    <a:pt x="5125" y="149556"/>
                  </a:lnTo>
                  <a:lnTo>
                    <a:pt x="19723" y="108709"/>
                  </a:lnTo>
                  <a:lnTo>
                    <a:pt x="42631" y="72678"/>
                  </a:lnTo>
                  <a:lnTo>
                    <a:pt x="72683" y="42627"/>
                  </a:lnTo>
                  <a:lnTo>
                    <a:pt x="108714" y="19721"/>
                  </a:lnTo>
                  <a:lnTo>
                    <a:pt x="149560" y="5124"/>
                  </a:lnTo>
                  <a:lnTo>
                    <a:pt x="194056" y="0"/>
                  </a:lnTo>
                  <a:lnTo>
                    <a:pt x="6622796" y="0"/>
                  </a:lnTo>
                  <a:lnTo>
                    <a:pt x="6667295" y="5124"/>
                  </a:lnTo>
                  <a:lnTo>
                    <a:pt x="6708142" y="19721"/>
                  </a:lnTo>
                  <a:lnTo>
                    <a:pt x="6744173" y="42627"/>
                  </a:lnTo>
                  <a:lnTo>
                    <a:pt x="6774224" y="72678"/>
                  </a:lnTo>
                  <a:lnTo>
                    <a:pt x="6797130" y="108709"/>
                  </a:lnTo>
                  <a:lnTo>
                    <a:pt x="6811727" y="149556"/>
                  </a:lnTo>
                  <a:lnTo>
                    <a:pt x="6816852" y="194056"/>
                  </a:lnTo>
                  <a:lnTo>
                    <a:pt x="6816852" y="970280"/>
                  </a:lnTo>
                  <a:lnTo>
                    <a:pt x="6811727" y="1014779"/>
                  </a:lnTo>
                  <a:lnTo>
                    <a:pt x="6797130" y="1055626"/>
                  </a:lnTo>
                  <a:lnTo>
                    <a:pt x="6774224" y="1091657"/>
                  </a:lnTo>
                  <a:lnTo>
                    <a:pt x="6744173" y="1121708"/>
                  </a:lnTo>
                  <a:lnTo>
                    <a:pt x="6708142" y="1144614"/>
                  </a:lnTo>
                  <a:lnTo>
                    <a:pt x="6667295" y="1159211"/>
                  </a:lnTo>
                  <a:lnTo>
                    <a:pt x="6622796" y="1164336"/>
                  </a:lnTo>
                  <a:lnTo>
                    <a:pt x="194056" y="1164336"/>
                  </a:lnTo>
                  <a:lnTo>
                    <a:pt x="149560" y="1159211"/>
                  </a:lnTo>
                  <a:lnTo>
                    <a:pt x="108714" y="1144614"/>
                  </a:lnTo>
                  <a:lnTo>
                    <a:pt x="72683" y="1121708"/>
                  </a:lnTo>
                  <a:lnTo>
                    <a:pt x="42631" y="1091657"/>
                  </a:lnTo>
                  <a:lnTo>
                    <a:pt x="19723" y="1055626"/>
                  </a:lnTo>
                  <a:lnTo>
                    <a:pt x="5125" y="1014779"/>
                  </a:lnTo>
                  <a:lnTo>
                    <a:pt x="0" y="970280"/>
                  </a:lnTo>
                  <a:lnTo>
                    <a:pt x="0" y="194056"/>
                  </a:lnTo>
                  <a:close/>
                </a:path>
              </a:pathLst>
            </a:custGeom>
            <a:ln w="28955">
              <a:solidFill>
                <a:srgbClr val="6F24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606551" y="2827020"/>
            <a:ext cx="6845934" cy="1470660"/>
            <a:chOff x="606551" y="2827020"/>
            <a:chExt cx="6845934" cy="1470660"/>
          </a:xfrm>
        </p:grpSpPr>
        <p:sp>
          <p:nvSpPr>
            <p:cNvPr id="8" name="object 8"/>
            <p:cNvSpPr/>
            <p:nvPr/>
          </p:nvSpPr>
          <p:spPr>
            <a:xfrm>
              <a:off x="621029" y="2841498"/>
              <a:ext cx="6817359" cy="1442085"/>
            </a:xfrm>
            <a:custGeom>
              <a:avLst/>
              <a:gdLst/>
              <a:ahLst/>
              <a:cxnLst/>
              <a:rect l="l" t="t" r="r" b="b"/>
              <a:pathLst>
                <a:path w="6817359" h="1442085">
                  <a:moveTo>
                    <a:pt x="6576568" y="0"/>
                  </a:moveTo>
                  <a:lnTo>
                    <a:pt x="240283" y="0"/>
                  </a:lnTo>
                  <a:lnTo>
                    <a:pt x="191859" y="4881"/>
                  </a:lnTo>
                  <a:lnTo>
                    <a:pt x="146755" y="18881"/>
                  </a:lnTo>
                  <a:lnTo>
                    <a:pt x="105940" y="41034"/>
                  </a:lnTo>
                  <a:lnTo>
                    <a:pt x="70378" y="70373"/>
                  </a:lnTo>
                  <a:lnTo>
                    <a:pt x="41037" y="105934"/>
                  </a:lnTo>
                  <a:lnTo>
                    <a:pt x="18883" y="146750"/>
                  </a:lnTo>
                  <a:lnTo>
                    <a:pt x="4881" y="191855"/>
                  </a:lnTo>
                  <a:lnTo>
                    <a:pt x="0" y="240284"/>
                  </a:lnTo>
                  <a:lnTo>
                    <a:pt x="0" y="1201420"/>
                  </a:lnTo>
                  <a:lnTo>
                    <a:pt x="4881" y="1249848"/>
                  </a:lnTo>
                  <a:lnTo>
                    <a:pt x="18883" y="1294953"/>
                  </a:lnTo>
                  <a:lnTo>
                    <a:pt x="41037" y="1335769"/>
                  </a:lnTo>
                  <a:lnTo>
                    <a:pt x="70378" y="1371330"/>
                  </a:lnTo>
                  <a:lnTo>
                    <a:pt x="105940" y="1400669"/>
                  </a:lnTo>
                  <a:lnTo>
                    <a:pt x="146755" y="1422822"/>
                  </a:lnTo>
                  <a:lnTo>
                    <a:pt x="191859" y="1436822"/>
                  </a:lnTo>
                  <a:lnTo>
                    <a:pt x="240283" y="1441703"/>
                  </a:lnTo>
                  <a:lnTo>
                    <a:pt x="6576568" y="1441703"/>
                  </a:lnTo>
                  <a:lnTo>
                    <a:pt x="6624996" y="1436822"/>
                  </a:lnTo>
                  <a:lnTo>
                    <a:pt x="6670101" y="1422822"/>
                  </a:lnTo>
                  <a:lnTo>
                    <a:pt x="6710917" y="1400669"/>
                  </a:lnTo>
                  <a:lnTo>
                    <a:pt x="6746478" y="1371330"/>
                  </a:lnTo>
                  <a:lnTo>
                    <a:pt x="6775817" y="1335769"/>
                  </a:lnTo>
                  <a:lnTo>
                    <a:pt x="6797970" y="1294953"/>
                  </a:lnTo>
                  <a:lnTo>
                    <a:pt x="6811970" y="1249848"/>
                  </a:lnTo>
                  <a:lnTo>
                    <a:pt x="6816852" y="1201420"/>
                  </a:lnTo>
                  <a:lnTo>
                    <a:pt x="6816852" y="240284"/>
                  </a:lnTo>
                  <a:lnTo>
                    <a:pt x="6811970" y="191855"/>
                  </a:lnTo>
                  <a:lnTo>
                    <a:pt x="6797970" y="146750"/>
                  </a:lnTo>
                  <a:lnTo>
                    <a:pt x="6775817" y="105934"/>
                  </a:lnTo>
                  <a:lnTo>
                    <a:pt x="6746478" y="70373"/>
                  </a:lnTo>
                  <a:lnTo>
                    <a:pt x="6710917" y="41034"/>
                  </a:lnTo>
                  <a:lnTo>
                    <a:pt x="6670101" y="18881"/>
                  </a:lnTo>
                  <a:lnTo>
                    <a:pt x="6624996" y="4881"/>
                  </a:lnTo>
                  <a:lnTo>
                    <a:pt x="65765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21029" y="2841498"/>
              <a:ext cx="6817359" cy="1442085"/>
            </a:xfrm>
            <a:custGeom>
              <a:avLst/>
              <a:gdLst/>
              <a:ahLst/>
              <a:cxnLst/>
              <a:rect l="l" t="t" r="r" b="b"/>
              <a:pathLst>
                <a:path w="6817359" h="1442085">
                  <a:moveTo>
                    <a:pt x="0" y="240284"/>
                  </a:moveTo>
                  <a:lnTo>
                    <a:pt x="4881" y="191855"/>
                  </a:lnTo>
                  <a:lnTo>
                    <a:pt x="18883" y="146750"/>
                  </a:lnTo>
                  <a:lnTo>
                    <a:pt x="41037" y="105934"/>
                  </a:lnTo>
                  <a:lnTo>
                    <a:pt x="70378" y="70373"/>
                  </a:lnTo>
                  <a:lnTo>
                    <a:pt x="105940" y="41034"/>
                  </a:lnTo>
                  <a:lnTo>
                    <a:pt x="146755" y="18881"/>
                  </a:lnTo>
                  <a:lnTo>
                    <a:pt x="191859" y="4881"/>
                  </a:lnTo>
                  <a:lnTo>
                    <a:pt x="240283" y="0"/>
                  </a:lnTo>
                  <a:lnTo>
                    <a:pt x="6576568" y="0"/>
                  </a:lnTo>
                  <a:lnTo>
                    <a:pt x="6624996" y="4881"/>
                  </a:lnTo>
                  <a:lnTo>
                    <a:pt x="6670101" y="18881"/>
                  </a:lnTo>
                  <a:lnTo>
                    <a:pt x="6710917" y="41034"/>
                  </a:lnTo>
                  <a:lnTo>
                    <a:pt x="6746478" y="70373"/>
                  </a:lnTo>
                  <a:lnTo>
                    <a:pt x="6775817" y="105934"/>
                  </a:lnTo>
                  <a:lnTo>
                    <a:pt x="6797970" y="146750"/>
                  </a:lnTo>
                  <a:lnTo>
                    <a:pt x="6811970" y="191855"/>
                  </a:lnTo>
                  <a:lnTo>
                    <a:pt x="6816852" y="240284"/>
                  </a:lnTo>
                  <a:lnTo>
                    <a:pt x="6816852" y="1201420"/>
                  </a:lnTo>
                  <a:lnTo>
                    <a:pt x="6811970" y="1249848"/>
                  </a:lnTo>
                  <a:lnTo>
                    <a:pt x="6797970" y="1294953"/>
                  </a:lnTo>
                  <a:lnTo>
                    <a:pt x="6775817" y="1335769"/>
                  </a:lnTo>
                  <a:lnTo>
                    <a:pt x="6746478" y="1371330"/>
                  </a:lnTo>
                  <a:lnTo>
                    <a:pt x="6710917" y="1400669"/>
                  </a:lnTo>
                  <a:lnTo>
                    <a:pt x="6670101" y="1422822"/>
                  </a:lnTo>
                  <a:lnTo>
                    <a:pt x="6624996" y="1436822"/>
                  </a:lnTo>
                  <a:lnTo>
                    <a:pt x="6576568" y="1441703"/>
                  </a:lnTo>
                  <a:lnTo>
                    <a:pt x="240283" y="1441703"/>
                  </a:lnTo>
                  <a:lnTo>
                    <a:pt x="191859" y="1436822"/>
                  </a:lnTo>
                  <a:lnTo>
                    <a:pt x="146755" y="1422822"/>
                  </a:lnTo>
                  <a:lnTo>
                    <a:pt x="105940" y="1400669"/>
                  </a:lnTo>
                  <a:lnTo>
                    <a:pt x="70378" y="1371330"/>
                  </a:lnTo>
                  <a:lnTo>
                    <a:pt x="41037" y="1335769"/>
                  </a:lnTo>
                  <a:lnTo>
                    <a:pt x="18883" y="1294953"/>
                  </a:lnTo>
                  <a:lnTo>
                    <a:pt x="4881" y="1249848"/>
                  </a:lnTo>
                  <a:lnTo>
                    <a:pt x="0" y="1201420"/>
                  </a:lnTo>
                  <a:lnTo>
                    <a:pt x="0" y="240284"/>
                  </a:lnTo>
                  <a:close/>
                </a:path>
              </a:pathLst>
            </a:custGeom>
            <a:ln w="28956">
              <a:solidFill>
                <a:srgbClr val="0D5F8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/>
          <p:cNvGrpSpPr/>
          <p:nvPr/>
        </p:nvGrpSpPr>
        <p:grpSpPr>
          <a:xfrm>
            <a:off x="606551" y="4572000"/>
            <a:ext cx="6845934" cy="1470660"/>
            <a:chOff x="606551" y="4572000"/>
            <a:chExt cx="6845934" cy="1470660"/>
          </a:xfrm>
        </p:grpSpPr>
        <p:sp>
          <p:nvSpPr>
            <p:cNvPr id="11" name="object 11"/>
            <p:cNvSpPr/>
            <p:nvPr/>
          </p:nvSpPr>
          <p:spPr>
            <a:xfrm>
              <a:off x="621029" y="4586477"/>
              <a:ext cx="6817359" cy="1442085"/>
            </a:xfrm>
            <a:custGeom>
              <a:avLst/>
              <a:gdLst/>
              <a:ahLst/>
              <a:cxnLst/>
              <a:rect l="l" t="t" r="r" b="b"/>
              <a:pathLst>
                <a:path w="6817359" h="1442085">
                  <a:moveTo>
                    <a:pt x="6576568" y="0"/>
                  </a:moveTo>
                  <a:lnTo>
                    <a:pt x="240283" y="0"/>
                  </a:lnTo>
                  <a:lnTo>
                    <a:pt x="191859" y="4881"/>
                  </a:lnTo>
                  <a:lnTo>
                    <a:pt x="146755" y="18881"/>
                  </a:lnTo>
                  <a:lnTo>
                    <a:pt x="105940" y="41034"/>
                  </a:lnTo>
                  <a:lnTo>
                    <a:pt x="70378" y="70373"/>
                  </a:lnTo>
                  <a:lnTo>
                    <a:pt x="41037" y="105934"/>
                  </a:lnTo>
                  <a:lnTo>
                    <a:pt x="18883" y="146750"/>
                  </a:lnTo>
                  <a:lnTo>
                    <a:pt x="4881" y="191855"/>
                  </a:lnTo>
                  <a:lnTo>
                    <a:pt x="0" y="240284"/>
                  </a:lnTo>
                  <a:lnTo>
                    <a:pt x="0" y="1201407"/>
                  </a:lnTo>
                  <a:lnTo>
                    <a:pt x="4881" y="1249836"/>
                  </a:lnTo>
                  <a:lnTo>
                    <a:pt x="18883" y="1294942"/>
                  </a:lnTo>
                  <a:lnTo>
                    <a:pt x="41037" y="1335760"/>
                  </a:lnTo>
                  <a:lnTo>
                    <a:pt x="70378" y="1371323"/>
                  </a:lnTo>
                  <a:lnTo>
                    <a:pt x="105940" y="1400665"/>
                  </a:lnTo>
                  <a:lnTo>
                    <a:pt x="146755" y="1422820"/>
                  </a:lnTo>
                  <a:lnTo>
                    <a:pt x="191859" y="1436822"/>
                  </a:lnTo>
                  <a:lnTo>
                    <a:pt x="240283" y="1441704"/>
                  </a:lnTo>
                  <a:lnTo>
                    <a:pt x="6576568" y="1441704"/>
                  </a:lnTo>
                  <a:lnTo>
                    <a:pt x="6624996" y="1436822"/>
                  </a:lnTo>
                  <a:lnTo>
                    <a:pt x="6670101" y="1422820"/>
                  </a:lnTo>
                  <a:lnTo>
                    <a:pt x="6710917" y="1400665"/>
                  </a:lnTo>
                  <a:lnTo>
                    <a:pt x="6746478" y="1371323"/>
                  </a:lnTo>
                  <a:lnTo>
                    <a:pt x="6775817" y="1335760"/>
                  </a:lnTo>
                  <a:lnTo>
                    <a:pt x="6797970" y="1294942"/>
                  </a:lnTo>
                  <a:lnTo>
                    <a:pt x="6811970" y="1249836"/>
                  </a:lnTo>
                  <a:lnTo>
                    <a:pt x="6816852" y="1201407"/>
                  </a:lnTo>
                  <a:lnTo>
                    <a:pt x="6816852" y="240284"/>
                  </a:lnTo>
                  <a:lnTo>
                    <a:pt x="6811970" y="191855"/>
                  </a:lnTo>
                  <a:lnTo>
                    <a:pt x="6797970" y="146750"/>
                  </a:lnTo>
                  <a:lnTo>
                    <a:pt x="6775817" y="105934"/>
                  </a:lnTo>
                  <a:lnTo>
                    <a:pt x="6746478" y="70373"/>
                  </a:lnTo>
                  <a:lnTo>
                    <a:pt x="6710917" y="41034"/>
                  </a:lnTo>
                  <a:lnTo>
                    <a:pt x="6670101" y="18881"/>
                  </a:lnTo>
                  <a:lnTo>
                    <a:pt x="6624996" y="4881"/>
                  </a:lnTo>
                  <a:lnTo>
                    <a:pt x="65765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21029" y="4586477"/>
              <a:ext cx="6817359" cy="1442085"/>
            </a:xfrm>
            <a:custGeom>
              <a:avLst/>
              <a:gdLst/>
              <a:ahLst/>
              <a:cxnLst/>
              <a:rect l="l" t="t" r="r" b="b"/>
              <a:pathLst>
                <a:path w="6817359" h="1442085">
                  <a:moveTo>
                    <a:pt x="0" y="240284"/>
                  </a:moveTo>
                  <a:lnTo>
                    <a:pt x="4881" y="191855"/>
                  </a:lnTo>
                  <a:lnTo>
                    <a:pt x="18883" y="146750"/>
                  </a:lnTo>
                  <a:lnTo>
                    <a:pt x="41037" y="105934"/>
                  </a:lnTo>
                  <a:lnTo>
                    <a:pt x="70378" y="70373"/>
                  </a:lnTo>
                  <a:lnTo>
                    <a:pt x="105940" y="41034"/>
                  </a:lnTo>
                  <a:lnTo>
                    <a:pt x="146755" y="18881"/>
                  </a:lnTo>
                  <a:lnTo>
                    <a:pt x="191859" y="4881"/>
                  </a:lnTo>
                  <a:lnTo>
                    <a:pt x="240283" y="0"/>
                  </a:lnTo>
                  <a:lnTo>
                    <a:pt x="6576568" y="0"/>
                  </a:lnTo>
                  <a:lnTo>
                    <a:pt x="6624996" y="4881"/>
                  </a:lnTo>
                  <a:lnTo>
                    <a:pt x="6670101" y="18881"/>
                  </a:lnTo>
                  <a:lnTo>
                    <a:pt x="6710917" y="41034"/>
                  </a:lnTo>
                  <a:lnTo>
                    <a:pt x="6746478" y="70373"/>
                  </a:lnTo>
                  <a:lnTo>
                    <a:pt x="6775817" y="105934"/>
                  </a:lnTo>
                  <a:lnTo>
                    <a:pt x="6797970" y="146750"/>
                  </a:lnTo>
                  <a:lnTo>
                    <a:pt x="6811970" y="191855"/>
                  </a:lnTo>
                  <a:lnTo>
                    <a:pt x="6816852" y="240284"/>
                  </a:lnTo>
                  <a:lnTo>
                    <a:pt x="6816852" y="1201407"/>
                  </a:lnTo>
                  <a:lnTo>
                    <a:pt x="6811970" y="1249836"/>
                  </a:lnTo>
                  <a:lnTo>
                    <a:pt x="6797970" y="1294942"/>
                  </a:lnTo>
                  <a:lnTo>
                    <a:pt x="6775817" y="1335760"/>
                  </a:lnTo>
                  <a:lnTo>
                    <a:pt x="6746478" y="1371323"/>
                  </a:lnTo>
                  <a:lnTo>
                    <a:pt x="6710917" y="1400665"/>
                  </a:lnTo>
                  <a:lnTo>
                    <a:pt x="6670101" y="1422820"/>
                  </a:lnTo>
                  <a:lnTo>
                    <a:pt x="6624996" y="1436822"/>
                  </a:lnTo>
                  <a:lnTo>
                    <a:pt x="6576568" y="1441704"/>
                  </a:lnTo>
                  <a:lnTo>
                    <a:pt x="240283" y="1441704"/>
                  </a:lnTo>
                  <a:lnTo>
                    <a:pt x="191859" y="1436822"/>
                  </a:lnTo>
                  <a:lnTo>
                    <a:pt x="146755" y="1422820"/>
                  </a:lnTo>
                  <a:lnTo>
                    <a:pt x="105940" y="1400665"/>
                  </a:lnTo>
                  <a:lnTo>
                    <a:pt x="70378" y="1371323"/>
                  </a:lnTo>
                  <a:lnTo>
                    <a:pt x="41037" y="1335760"/>
                  </a:lnTo>
                  <a:lnTo>
                    <a:pt x="18883" y="1294942"/>
                  </a:lnTo>
                  <a:lnTo>
                    <a:pt x="4881" y="1249836"/>
                  </a:lnTo>
                  <a:lnTo>
                    <a:pt x="0" y="1201407"/>
                  </a:lnTo>
                  <a:lnTo>
                    <a:pt x="0" y="240284"/>
                  </a:lnTo>
                  <a:close/>
                </a:path>
              </a:pathLst>
            </a:custGeom>
            <a:ln w="28956">
              <a:solidFill>
                <a:srgbClr val="6F24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763320" y="1771269"/>
            <a:ext cx="6520180" cy="40716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5"/>
              </a:spcBef>
            </a:pPr>
            <a:r>
              <a:rPr dirty="0" sz="2600">
                <a:latin typeface="Calibri"/>
                <a:cs typeface="Calibri"/>
              </a:rPr>
              <a:t>Also</a:t>
            </a:r>
            <a:r>
              <a:rPr dirty="0" sz="2600" spc="-25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known</a:t>
            </a:r>
            <a:r>
              <a:rPr dirty="0" sz="2600" spc="-1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as</a:t>
            </a:r>
            <a:r>
              <a:rPr dirty="0" sz="2600" spc="-20">
                <a:latin typeface="Calibri"/>
                <a:cs typeface="Calibri"/>
              </a:rPr>
              <a:t> </a:t>
            </a:r>
            <a:r>
              <a:rPr dirty="0" sz="2600" spc="-5" b="1">
                <a:solidFill>
                  <a:srgbClr val="FF0000"/>
                </a:solidFill>
                <a:latin typeface="Calibri"/>
                <a:cs typeface="Calibri"/>
              </a:rPr>
              <a:t>“Prickly</a:t>
            </a:r>
            <a:r>
              <a:rPr dirty="0" sz="2600" spc="-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600" spc="-40" b="1">
                <a:solidFill>
                  <a:srgbClr val="FF0000"/>
                </a:solidFill>
                <a:latin typeface="Calibri"/>
                <a:cs typeface="Calibri"/>
              </a:rPr>
              <a:t>Heat.”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650">
              <a:latin typeface="Calibri"/>
              <a:cs typeface="Calibri"/>
            </a:endParaRPr>
          </a:p>
          <a:p>
            <a:pPr algn="just" marL="26034" marR="5080">
              <a:lnSpc>
                <a:spcPts val="2860"/>
              </a:lnSpc>
            </a:pPr>
            <a:r>
              <a:rPr dirty="0" sz="2600" spc="-10">
                <a:latin typeface="Calibri"/>
                <a:cs typeface="Calibri"/>
              </a:rPr>
              <a:t>Occurs</a:t>
            </a:r>
            <a:r>
              <a:rPr dirty="0" sz="2600" spc="-5">
                <a:latin typeface="Calibri"/>
                <a:cs typeface="Calibri"/>
              </a:rPr>
              <a:t> when</a:t>
            </a:r>
            <a:r>
              <a:rPr dirty="0" sz="2600">
                <a:latin typeface="Calibri"/>
                <a:cs typeface="Calibri"/>
              </a:rPr>
              <a:t> </a:t>
            </a:r>
            <a:r>
              <a:rPr dirty="0" sz="2600" spc="-20">
                <a:latin typeface="Calibri"/>
                <a:cs typeface="Calibri"/>
              </a:rPr>
              <a:t>sweat</a:t>
            </a:r>
            <a:r>
              <a:rPr dirty="0" sz="2600" spc="-15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cannot</a:t>
            </a:r>
            <a:r>
              <a:rPr dirty="0" sz="260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freely</a:t>
            </a:r>
            <a:r>
              <a:rPr dirty="0" sz="2600" spc="-5">
                <a:latin typeface="Calibri"/>
                <a:cs typeface="Calibri"/>
              </a:rPr>
              <a:t> </a:t>
            </a:r>
            <a:r>
              <a:rPr dirty="0" sz="2600" spc="-20">
                <a:latin typeface="Calibri"/>
                <a:cs typeface="Calibri"/>
              </a:rPr>
              <a:t>evaporate </a:t>
            </a:r>
            <a:r>
              <a:rPr dirty="0" sz="2600" spc="-1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from </a:t>
            </a:r>
            <a:r>
              <a:rPr dirty="0" sz="2600">
                <a:latin typeface="Calibri"/>
                <a:cs typeface="Calibri"/>
              </a:rPr>
              <a:t>the </a:t>
            </a:r>
            <a:r>
              <a:rPr dirty="0" sz="2600" spc="-5">
                <a:latin typeface="Calibri"/>
                <a:cs typeface="Calibri"/>
              </a:rPr>
              <a:t>skin </a:t>
            </a:r>
            <a:r>
              <a:rPr dirty="0" sz="2600">
                <a:latin typeface="Calibri"/>
                <a:cs typeface="Calibri"/>
              </a:rPr>
              <a:t>and </a:t>
            </a:r>
            <a:r>
              <a:rPr dirty="0" sz="2600" spc="-15">
                <a:latin typeface="Calibri"/>
                <a:cs typeface="Calibri"/>
              </a:rPr>
              <a:t>sweat </a:t>
            </a:r>
            <a:r>
              <a:rPr dirty="0" sz="2600" spc="-5">
                <a:latin typeface="Calibri"/>
                <a:cs typeface="Calibri"/>
              </a:rPr>
              <a:t>ducts </a:t>
            </a:r>
            <a:r>
              <a:rPr dirty="0" sz="2600" spc="-10">
                <a:latin typeface="Calibri"/>
                <a:cs typeface="Calibri"/>
              </a:rPr>
              <a:t>become </a:t>
            </a:r>
            <a:r>
              <a:rPr dirty="0" sz="2600" spc="-5">
                <a:latin typeface="Calibri"/>
                <a:cs typeface="Calibri"/>
              </a:rPr>
              <a:t>plugged. </a:t>
            </a:r>
            <a:r>
              <a:rPr dirty="0" sz="260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This</a:t>
            </a:r>
            <a:r>
              <a:rPr dirty="0" sz="2600" spc="-1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inflammation</a:t>
            </a:r>
            <a:r>
              <a:rPr dirty="0" sz="2600" spc="-2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can</a:t>
            </a:r>
            <a:r>
              <a:rPr dirty="0" sz="2600" spc="-5">
                <a:latin typeface="Calibri"/>
                <a:cs typeface="Calibri"/>
              </a:rPr>
              <a:t> cause</a:t>
            </a:r>
            <a:r>
              <a:rPr dirty="0" sz="2600" spc="-1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</a:t>
            </a:r>
            <a:r>
              <a:rPr dirty="0" sz="2600" spc="-1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red rash.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600">
              <a:latin typeface="Calibri"/>
              <a:cs typeface="Calibri"/>
            </a:endParaRPr>
          </a:p>
          <a:p>
            <a:pPr algn="just" marL="26034" marR="5080">
              <a:lnSpc>
                <a:spcPct val="91600"/>
              </a:lnSpc>
              <a:spcBef>
                <a:spcPts val="1945"/>
              </a:spcBef>
            </a:pPr>
            <a:r>
              <a:rPr dirty="0" sz="2600" spc="-5">
                <a:latin typeface="Calibri"/>
                <a:cs typeface="Calibri"/>
              </a:rPr>
              <a:t>This </a:t>
            </a:r>
            <a:r>
              <a:rPr dirty="0" sz="2600" spc="-10">
                <a:latin typeface="Calibri"/>
                <a:cs typeface="Calibri"/>
              </a:rPr>
              <a:t>can be </a:t>
            </a:r>
            <a:r>
              <a:rPr dirty="0" sz="2600" spc="-20">
                <a:latin typeface="Calibri"/>
                <a:cs typeface="Calibri"/>
              </a:rPr>
              <a:t>prevented </a:t>
            </a:r>
            <a:r>
              <a:rPr dirty="0" sz="2600" spc="-10">
                <a:latin typeface="Calibri"/>
                <a:cs typeface="Calibri"/>
              </a:rPr>
              <a:t>by </a:t>
            </a:r>
            <a:r>
              <a:rPr dirty="0" sz="2600" spc="-5">
                <a:latin typeface="Calibri"/>
                <a:cs typeface="Calibri"/>
              </a:rPr>
              <a:t>wearing </a:t>
            </a:r>
            <a:r>
              <a:rPr dirty="0" sz="2600">
                <a:latin typeface="Calibri"/>
                <a:cs typeface="Calibri"/>
              </a:rPr>
              <a:t>clothes </a:t>
            </a:r>
            <a:r>
              <a:rPr dirty="0" sz="2600" spc="-5">
                <a:latin typeface="Calibri"/>
                <a:cs typeface="Calibri"/>
              </a:rPr>
              <a:t>that </a:t>
            </a:r>
            <a:r>
              <a:rPr dirty="0" sz="260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allow</a:t>
            </a:r>
            <a:r>
              <a:rPr dirty="0" sz="2600">
                <a:latin typeface="Calibri"/>
                <a:cs typeface="Calibri"/>
              </a:rPr>
              <a:t> </a:t>
            </a:r>
            <a:r>
              <a:rPr dirty="0" sz="2600" spc="-15">
                <a:latin typeface="Calibri"/>
                <a:cs typeface="Calibri"/>
              </a:rPr>
              <a:t>sweat</a:t>
            </a:r>
            <a:r>
              <a:rPr dirty="0" sz="2600" spc="-10">
                <a:latin typeface="Calibri"/>
                <a:cs typeface="Calibri"/>
              </a:rPr>
              <a:t> to</a:t>
            </a:r>
            <a:r>
              <a:rPr dirty="0" sz="2600" spc="-5">
                <a:latin typeface="Calibri"/>
                <a:cs typeface="Calibri"/>
              </a:rPr>
              <a:t> </a:t>
            </a:r>
            <a:r>
              <a:rPr dirty="0" sz="2600" spc="-20">
                <a:latin typeface="Calibri"/>
                <a:cs typeface="Calibri"/>
              </a:rPr>
              <a:t>evaporate</a:t>
            </a:r>
            <a:r>
              <a:rPr dirty="0" sz="2600" spc="-1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as</a:t>
            </a:r>
            <a:r>
              <a:rPr dirty="0" sz="2600" spc="5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well</a:t>
            </a:r>
            <a:r>
              <a:rPr dirty="0" sz="2600">
                <a:latin typeface="Calibri"/>
                <a:cs typeface="Calibri"/>
              </a:rPr>
              <a:t> as</a:t>
            </a:r>
            <a:r>
              <a:rPr dirty="0" sz="2600" spc="5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bathing </a:t>
            </a:r>
            <a:r>
              <a:rPr dirty="0" sz="260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regularly</a:t>
            </a:r>
            <a:r>
              <a:rPr dirty="0" sz="2600" spc="-3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and</a:t>
            </a:r>
            <a:r>
              <a:rPr dirty="0" sz="2600" spc="-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drying</a:t>
            </a:r>
            <a:r>
              <a:rPr dirty="0" sz="2600" spc="-1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the</a:t>
            </a:r>
            <a:r>
              <a:rPr dirty="0" sz="2600" spc="-1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skin.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933444" y="416051"/>
            <a:ext cx="3587750" cy="500380"/>
          </a:xfrm>
          <a:custGeom>
            <a:avLst/>
            <a:gdLst/>
            <a:ahLst/>
            <a:cxnLst/>
            <a:rect l="l" t="t" r="r" b="b"/>
            <a:pathLst>
              <a:path w="3587750" h="500380">
                <a:moveTo>
                  <a:pt x="3504183" y="0"/>
                </a:moveTo>
                <a:lnTo>
                  <a:pt x="83311" y="0"/>
                </a:lnTo>
                <a:lnTo>
                  <a:pt x="50899" y="6552"/>
                </a:lnTo>
                <a:lnTo>
                  <a:pt x="24415" y="24415"/>
                </a:lnTo>
                <a:lnTo>
                  <a:pt x="6552" y="50899"/>
                </a:lnTo>
                <a:lnTo>
                  <a:pt x="0" y="83312"/>
                </a:lnTo>
                <a:lnTo>
                  <a:pt x="0" y="416560"/>
                </a:lnTo>
                <a:lnTo>
                  <a:pt x="6552" y="448972"/>
                </a:lnTo>
                <a:lnTo>
                  <a:pt x="24415" y="475456"/>
                </a:lnTo>
                <a:lnTo>
                  <a:pt x="50899" y="493319"/>
                </a:lnTo>
                <a:lnTo>
                  <a:pt x="83311" y="499872"/>
                </a:lnTo>
                <a:lnTo>
                  <a:pt x="3504183" y="499872"/>
                </a:lnTo>
                <a:lnTo>
                  <a:pt x="3536596" y="493319"/>
                </a:lnTo>
                <a:lnTo>
                  <a:pt x="3563080" y="475456"/>
                </a:lnTo>
                <a:lnTo>
                  <a:pt x="3580943" y="448972"/>
                </a:lnTo>
                <a:lnTo>
                  <a:pt x="3587496" y="416560"/>
                </a:lnTo>
                <a:lnTo>
                  <a:pt x="3587496" y="83312"/>
                </a:lnTo>
                <a:lnTo>
                  <a:pt x="3580943" y="50899"/>
                </a:lnTo>
                <a:lnTo>
                  <a:pt x="3563080" y="24415"/>
                </a:lnTo>
                <a:lnTo>
                  <a:pt x="3536596" y="6552"/>
                </a:lnTo>
                <a:lnTo>
                  <a:pt x="3504183" y="0"/>
                </a:lnTo>
                <a:close/>
              </a:path>
            </a:pathLst>
          </a:custGeom>
          <a:solidFill>
            <a:srgbClr val="0D5F8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37931" y="1729739"/>
            <a:ext cx="3678174" cy="3684270"/>
          </a:xfrm>
          <a:prstGeom prst="rect">
            <a:avLst/>
          </a:prstGeom>
        </p:spPr>
      </p:pic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3971643" y="382905"/>
            <a:ext cx="351155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19785" algn="l"/>
                <a:tab pos="3498215" algn="l"/>
              </a:tabLst>
            </a:pPr>
            <a:r>
              <a:rPr dirty="0" u="sng" spc="-80">
                <a:solidFill>
                  <a:srgbClr val="FFFFFF"/>
                </a:solidFill>
                <a:uFill>
                  <a:solidFill>
                    <a:srgbClr val="E7E6E6"/>
                  </a:solidFill>
                </a:uFill>
              </a:rPr>
              <a:t> </a:t>
            </a:r>
            <a:r>
              <a:rPr dirty="0" u="sng" spc="-80">
                <a:solidFill>
                  <a:srgbClr val="FFFFFF"/>
                </a:solidFill>
                <a:uFill>
                  <a:solidFill>
                    <a:srgbClr val="E7E6E6"/>
                  </a:solidFill>
                </a:uFill>
              </a:rPr>
              <a:t>	</a:t>
            </a:r>
            <a:r>
              <a:rPr dirty="0" u="sng" spc="-225">
                <a:solidFill>
                  <a:srgbClr val="FFFFFF"/>
                </a:solidFill>
                <a:uFill>
                  <a:solidFill>
                    <a:srgbClr val="E7E6E6"/>
                  </a:solidFill>
                </a:uFill>
              </a:rPr>
              <a:t>Hea</a:t>
            </a:r>
            <a:r>
              <a:rPr dirty="0" u="sng" spc="-285">
                <a:solidFill>
                  <a:srgbClr val="FFFFFF"/>
                </a:solidFill>
                <a:uFill>
                  <a:solidFill>
                    <a:srgbClr val="E7E6E6"/>
                  </a:solidFill>
                </a:uFill>
              </a:rPr>
              <a:t>t</a:t>
            </a:r>
            <a:r>
              <a:rPr dirty="0" u="sng" spc="-90">
                <a:solidFill>
                  <a:srgbClr val="FFFFFF"/>
                </a:solidFill>
                <a:uFill>
                  <a:solidFill>
                    <a:srgbClr val="E7E6E6"/>
                  </a:solidFill>
                </a:uFill>
              </a:rPr>
              <a:t> </a:t>
            </a:r>
            <a:r>
              <a:rPr dirty="0" u="sng" spc="-145">
                <a:solidFill>
                  <a:srgbClr val="FFFFFF"/>
                </a:solidFill>
                <a:uFill>
                  <a:solidFill>
                    <a:srgbClr val="E7E6E6"/>
                  </a:solidFill>
                </a:uFill>
              </a:rPr>
              <a:t>Ras</a:t>
            </a:r>
            <a:r>
              <a:rPr dirty="0" u="sng" spc="-260">
                <a:solidFill>
                  <a:srgbClr val="FFFFFF"/>
                </a:solidFill>
                <a:uFill>
                  <a:solidFill>
                    <a:srgbClr val="E7E6E6"/>
                  </a:solidFill>
                </a:uFill>
              </a:rPr>
              <a:t>h</a:t>
            </a:r>
            <a:r>
              <a:rPr dirty="0" u="sng">
                <a:solidFill>
                  <a:srgbClr val="FFFFFF"/>
                </a:solidFill>
                <a:uFill>
                  <a:solidFill>
                    <a:srgbClr val="E7E6E6"/>
                  </a:solidFill>
                </a:uFill>
              </a:rPr>
              <a:t>	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667500"/>
          </a:xfrm>
          <a:custGeom>
            <a:avLst/>
            <a:gdLst/>
            <a:ahLst/>
            <a:cxnLst/>
            <a:rect l="l" t="t" r="r" b="b"/>
            <a:pathLst>
              <a:path w="12192000" h="6667500">
                <a:moveTo>
                  <a:pt x="0" y="6667500"/>
                </a:moveTo>
                <a:lnTo>
                  <a:pt x="12192000" y="6667500"/>
                </a:lnTo>
                <a:lnTo>
                  <a:pt x="12192000" y="0"/>
                </a:lnTo>
                <a:lnTo>
                  <a:pt x="0" y="0"/>
                </a:lnTo>
                <a:lnTo>
                  <a:pt x="0" y="6667500"/>
                </a:lnTo>
                <a:close/>
              </a:path>
            </a:pathLst>
          </a:custGeom>
          <a:solidFill>
            <a:srgbClr val="DF9FC5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5635752" y="128015"/>
            <a:ext cx="6326505" cy="4745990"/>
            <a:chOff x="5635752" y="128015"/>
            <a:chExt cx="6326505" cy="4745990"/>
          </a:xfrm>
        </p:grpSpPr>
        <p:sp>
          <p:nvSpPr>
            <p:cNvPr id="4" name="object 4"/>
            <p:cNvSpPr/>
            <p:nvPr/>
          </p:nvSpPr>
          <p:spPr>
            <a:xfrm>
              <a:off x="5641848" y="134111"/>
              <a:ext cx="6314440" cy="4733925"/>
            </a:xfrm>
            <a:custGeom>
              <a:avLst/>
              <a:gdLst/>
              <a:ahLst/>
              <a:cxnLst/>
              <a:rect l="l" t="t" r="r" b="b"/>
              <a:pathLst>
                <a:path w="6314440" h="4733925">
                  <a:moveTo>
                    <a:pt x="6313932" y="0"/>
                  </a:moveTo>
                  <a:lnTo>
                    <a:pt x="0" y="0"/>
                  </a:lnTo>
                  <a:lnTo>
                    <a:pt x="0" y="4733544"/>
                  </a:lnTo>
                  <a:lnTo>
                    <a:pt x="6313932" y="4733544"/>
                  </a:lnTo>
                  <a:lnTo>
                    <a:pt x="63139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41848" y="134111"/>
              <a:ext cx="6314440" cy="4733925"/>
            </a:xfrm>
            <a:custGeom>
              <a:avLst/>
              <a:gdLst/>
              <a:ahLst/>
              <a:cxnLst/>
              <a:rect l="l" t="t" r="r" b="b"/>
              <a:pathLst>
                <a:path w="6314440" h="4733925">
                  <a:moveTo>
                    <a:pt x="0" y="4733544"/>
                  </a:moveTo>
                  <a:lnTo>
                    <a:pt x="6313932" y="4733544"/>
                  </a:lnTo>
                  <a:lnTo>
                    <a:pt x="6313932" y="0"/>
                  </a:lnTo>
                  <a:lnTo>
                    <a:pt x="0" y="0"/>
                  </a:lnTo>
                  <a:lnTo>
                    <a:pt x="0" y="4733544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233172" y="102107"/>
            <a:ext cx="5050790" cy="586740"/>
          </a:xfrm>
          <a:custGeom>
            <a:avLst/>
            <a:gdLst/>
            <a:ahLst/>
            <a:cxnLst/>
            <a:rect l="l" t="t" r="r" b="b"/>
            <a:pathLst>
              <a:path w="5050790" h="586740">
                <a:moveTo>
                  <a:pt x="4952745" y="0"/>
                </a:moveTo>
                <a:lnTo>
                  <a:pt x="97789" y="0"/>
                </a:lnTo>
                <a:lnTo>
                  <a:pt x="59723" y="7689"/>
                </a:lnTo>
                <a:lnTo>
                  <a:pt x="28640" y="28654"/>
                </a:lnTo>
                <a:lnTo>
                  <a:pt x="7684" y="59739"/>
                </a:lnTo>
                <a:lnTo>
                  <a:pt x="0" y="97790"/>
                </a:lnTo>
                <a:lnTo>
                  <a:pt x="0" y="488950"/>
                </a:lnTo>
                <a:lnTo>
                  <a:pt x="7684" y="527000"/>
                </a:lnTo>
                <a:lnTo>
                  <a:pt x="28640" y="558085"/>
                </a:lnTo>
                <a:lnTo>
                  <a:pt x="59723" y="579050"/>
                </a:lnTo>
                <a:lnTo>
                  <a:pt x="97789" y="586740"/>
                </a:lnTo>
                <a:lnTo>
                  <a:pt x="4952745" y="586740"/>
                </a:lnTo>
                <a:lnTo>
                  <a:pt x="4990796" y="579050"/>
                </a:lnTo>
                <a:lnTo>
                  <a:pt x="5021881" y="558085"/>
                </a:lnTo>
                <a:lnTo>
                  <a:pt x="5042846" y="527000"/>
                </a:lnTo>
                <a:lnTo>
                  <a:pt x="5050536" y="488950"/>
                </a:lnTo>
                <a:lnTo>
                  <a:pt x="5050536" y="97790"/>
                </a:lnTo>
                <a:lnTo>
                  <a:pt x="5042846" y="59739"/>
                </a:lnTo>
                <a:lnTo>
                  <a:pt x="5021881" y="28654"/>
                </a:lnTo>
                <a:lnTo>
                  <a:pt x="4990796" y="7689"/>
                </a:lnTo>
                <a:lnTo>
                  <a:pt x="4952745" y="0"/>
                </a:lnTo>
                <a:close/>
              </a:path>
            </a:pathLst>
          </a:custGeom>
          <a:solidFill>
            <a:srgbClr val="0D5F8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58797" y="111378"/>
            <a:ext cx="240157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40">
                <a:solidFill>
                  <a:srgbClr val="FFFFFF"/>
                </a:solidFill>
              </a:rPr>
              <a:t>Heat</a:t>
            </a:r>
            <a:r>
              <a:rPr dirty="0" spc="-90">
                <a:solidFill>
                  <a:srgbClr val="FFFFFF"/>
                </a:solidFill>
              </a:rPr>
              <a:t> </a:t>
            </a:r>
            <a:r>
              <a:rPr dirty="0" spc="-160">
                <a:solidFill>
                  <a:srgbClr val="FFFFFF"/>
                </a:solidFill>
              </a:rPr>
              <a:t>Cramps</a:t>
            </a:r>
          </a:p>
        </p:txBody>
      </p:sp>
      <p:sp>
        <p:nvSpPr>
          <p:cNvPr id="8" name="object 8"/>
          <p:cNvSpPr/>
          <p:nvPr/>
        </p:nvSpPr>
        <p:spPr>
          <a:xfrm>
            <a:off x="263652" y="772668"/>
            <a:ext cx="5020310" cy="756285"/>
          </a:xfrm>
          <a:custGeom>
            <a:avLst/>
            <a:gdLst/>
            <a:ahLst/>
            <a:cxnLst/>
            <a:rect l="l" t="t" r="r" b="b"/>
            <a:pathLst>
              <a:path w="5020310" h="756285">
                <a:moveTo>
                  <a:pt x="4894072" y="0"/>
                </a:moveTo>
                <a:lnTo>
                  <a:pt x="125983" y="0"/>
                </a:lnTo>
                <a:lnTo>
                  <a:pt x="76943" y="9898"/>
                </a:lnTo>
                <a:lnTo>
                  <a:pt x="36898" y="36893"/>
                </a:lnTo>
                <a:lnTo>
                  <a:pt x="9899" y="76938"/>
                </a:lnTo>
                <a:lnTo>
                  <a:pt x="0" y="125984"/>
                </a:lnTo>
                <a:lnTo>
                  <a:pt x="0" y="629920"/>
                </a:lnTo>
                <a:lnTo>
                  <a:pt x="9899" y="678965"/>
                </a:lnTo>
                <a:lnTo>
                  <a:pt x="36898" y="719010"/>
                </a:lnTo>
                <a:lnTo>
                  <a:pt x="76943" y="746005"/>
                </a:lnTo>
                <a:lnTo>
                  <a:pt x="125983" y="755904"/>
                </a:lnTo>
                <a:lnTo>
                  <a:pt x="4894072" y="755904"/>
                </a:lnTo>
                <a:lnTo>
                  <a:pt x="4943117" y="746005"/>
                </a:lnTo>
                <a:lnTo>
                  <a:pt x="4983162" y="719010"/>
                </a:lnTo>
                <a:lnTo>
                  <a:pt x="5010157" y="678965"/>
                </a:lnTo>
                <a:lnTo>
                  <a:pt x="5020056" y="629920"/>
                </a:lnTo>
                <a:lnTo>
                  <a:pt x="5020056" y="125984"/>
                </a:lnTo>
                <a:lnTo>
                  <a:pt x="5010157" y="76938"/>
                </a:lnTo>
                <a:lnTo>
                  <a:pt x="4983162" y="36893"/>
                </a:lnTo>
                <a:lnTo>
                  <a:pt x="4943117" y="9898"/>
                </a:lnTo>
                <a:lnTo>
                  <a:pt x="48940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63652" y="2473451"/>
            <a:ext cx="5020310" cy="756285"/>
          </a:xfrm>
          <a:custGeom>
            <a:avLst/>
            <a:gdLst/>
            <a:ahLst/>
            <a:cxnLst/>
            <a:rect l="l" t="t" r="r" b="b"/>
            <a:pathLst>
              <a:path w="5020310" h="756285">
                <a:moveTo>
                  <a:pt x="4894072" y="0"/>
                </a:moveTo>
                <a:lnTo>
                  <a:pt x="125983" y="0"/>
                </a:lnTo>
                <a:lnTo>
                  <a:pt x="76943" y="9898"/>
                </a:lnTo>
                <a:lnTo>
                  <a:pt x="36898" y="36893"/>
                </a:lnTo>
                <a:lnTo>
                  <a:pt x="9899" y="76938"/>
                </a:lnTo>
                <a:lnTo>
                  <a:pt x="0" y="125984"/>
                </a:lnTo>
                <a:lnTo>
                  <a:pt x="0" y="629920"/>
                </a:lnTo>
                <a:lnTo>
                  <a:pt x="9899" y="678965"/>
                </a:lnTo>
                <a:lnTo>
                  <a:pt x="36898" y="719010"/>
                </a:lnTo>
                <a:lnTo>
                  <a:pt x="76943" y="746005"/>
                </a:lnTo>
                <a:lnTo>
                  <a:pt x="125983" y="755903"/>
                </a:lnTo>
                <a:lnTo>
                  <a:pt x="4894072" y="755903"/>
                </a:lnTo>
                <a:lnTo>
                  <a:pt x="4943117" y="746005"/>
                </a:lnTo>
                <a:lnTo>
                  <a:pt x="4983162" y="719010"/>
                </a:lnTo>
                <a:lnTo>
                  <a:pt x="5010157" y="678965"/>
                </a:lnTo>
                <a:lnTo>
                  <a:pt x="5020056" y="629920"/>
                </a:lnTo>
                <a:lnTo>
                  <a:pt x="5020056" y="125984"/>
                </a:lnTo>
                <a:lnTo>
                  <a:pt x="5010157" y="76938"/>
                </a:lnTo>
                <a:lnTo>
                  <a:pt x="4983162" y="36893"/>
                </a:lnTo>
                <a:lnTo>
                  <a:pt x="4943117" y="9898"/>
                </a:lnTo>
                <a:lnTo>
                  <a:pt x="48940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60679" y="832485"/>
            <a:ext cx="4608830" cy="36080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2185"/>
              </a:lnSpc>
              <a:spcBef>
                <a:spcPts val="95"/>
              </a:spcBef>
            </a:pPr>
            <a:r>
              <a:rPr dirty="0" sz="1900" spc="-10" b="1">
                <a:latin typeface="Calibri"/>
                <a:cs typeface="Calibri"/>
              </a:rPr>
              <a:t>Localized,</a:t>
            </a:r>
            <a:r>
              <a:rPr dirty="0" sz="1900" b="1">
                <a:latin typeface="Calibri"/>
                <a:cs typeface="Calibri"/>
              </a:rPr>
              <a:t> </a:t>
            </a:r>
            <a:r>
              <a:rPr dirty="0" sz="1900" spc="-5" b="1">
                <a:latin typeface="Calibri"/>
                <a:cs typeface="Calibri"/>
              </a:rPr>
              <a:t>painful, </a:t>
            </a:r>
            <a:r>
              <a:rPr dirty="0" sz="1900" spc="-10" b="1">
                <a:latin typeface="Calibri"/>
                <a:cs typeface="Calibri"/>
              </a:rPr>
              <a:t>involuntary </a:t>
            </a:r>
            <a:r>
              <a:rPr dirty="0" sz="1900" spc="-5" b="1">
                <a:latin typeface="Calibri"/>
                <a:cs typeface="Calibri"/>
              </a:rPr>
              <a:t>spasms of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ts val="2185"/>
              </a:lnSpc>
            </a:pPr>
            <a:r>
              <a:rPr dirty="0" sz="1900" spc="-15" b="1">
                <a:latin typeface="Calibri"/>
                <a:cs typeface="Calibri"/>
              </a:rPr>
              <a:t>skeletal</a:t>
            </a:r>
            <a:r>
              <a:rPr dirty="0" sz="1900" spc="-40" b="1">
                <a:latin typeface="Calibri"/>
                <a:cs typeface="Calibri"/>
              </a:rPr>
              <a:t> </a:t>
            </a:r>
            <a:r>
              <a:rPr dirty="0" sz="1900" spc="-5" b="1">
                <a:latin typeface="Calibri"/>
                <a:cs typeface="Calibri"/>
              </a:rPr>
              <a:t>muscles.</a:t>
            </a:r>
            <a:endParaRPr sz="1900">
              <a:latin typeface="Calibri"/>
              <a:cs typeface="Calibri"/>
            </a:endParaRPr>
          </a:p>
          <a:p>
            <a:pPr marL="176530" indent="-114935">
              <a:lnSpc>
                <a:spcPct val="100000"/>
              </a:lnSpc>
              <a:spcBef>
                <a:spcPts val="960"/>
              </a:spcBef>
              <a:buChar char="•"/>
              <a:tabLst>
                <a:tab pos="177165" algn="l"/>
              </a:tabLst>
            </a:pPr>
            <a:r>
              <a:rPr dirty="0" sz="1500" spc="-10">
                <a:latin typeface="Calibri"/>
                <a:cs typeface="Calibri"/>
              </a:rPr>
              <a:t>Cramps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in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the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arms,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legs,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or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abdomen</a:t>
            </a:r>
            <a:endParaRPr sz="1500">
              <a:latin typeface="Calibri"/>
              <a:cs typeface="Calibri"/>
            </a:endParaRPr>
          </a:p>
          <a:p>
            <a:pPr marL="176530" marR="5080" indent="-114300">
              <a:lnSpc>
                <a:spcPts val="1639"/>
              </a:lnSpc>
              <a:spcBef>
                <a:spcPts val="405"/>
              </a:spcBef>
              <a:buChar char="•"/>
              <a:tabLst>
                <a:tab pos="177165" algn="l"/>
              </a:tabLst>
            </a:pPr>
            <a:r>
              <a:rPr dirty="0" sz="1500" spc="-5">
                <a:latin typeface="Calibri"/>
                <a:cs typeface="Calibri"/>
              </a:rPr>
              <a:t>Occur </a:t>
            </a:r>
            <a:r>
              <a:rPr dirty="0" sz="1500">
                <a:latin typeface="Calibri"/>
                <a:cs typeface="Calibri"/>
              </a:rPr>
              <a:t>in individuals </a:t>
            </a:r>
            <a:r>
              <a:rPr dirty="0" sz="1500" spc="-5">
                <a:latin typeface="Calibri"/>
                <a:cs typeface="Calibri"/>
              </a:rPr>
              <a:t>who </a:t>
            </a:r>
            <a:r>
              <a:rPr dirty="0" sz="1500" spc="-10">
                <a:latin typeface="Calibri"/>
                <a:cs typeface="Calibri"/>
              </a:rPr>
              <a:t>sweat profusely </a:t>
            </a:r>
            <a:r>
              <a:rPr dirty="0" sz="1500">
                <a:latin typeface="Calibri"/>
                <a:cs typeface="Calibri"/>
              </a:rPr>
              <a:t>then drink </a:t>
            </a:r>
            <a:r>
              <a:rPr dirty="0" sz="1500" spc="-10">
                <a:latin typeface="Calibri"/>
                <a:cs typeface="Calibri"/>
              </a:rPr>
              <a:t>large </a:t>
            </a:r>
            <a:r>
              <a:rPr dirty="0" sz="1500" spc="-32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quantities of </a:t>
            </a:r>
            <a:r>
              <a:rPr dirty="0" sz="1500" spc="-30">
                <a:latin typeface="Calibri"/>
                <a:cs typeface="Calibri"/>
              </a:rPr>
              <a:t>water, </a:t>
            </a:r>
            <a:r>
              <a:rPr dirty="0" sz="1500">
                <a:latin typeface="Calibri"/>
                <a:cs typeface="Calibri"/>
              </a:rPr>
              <a:t>but </a:t>
            </a:r>
            <a:r>
              <a:rPr dirty="0" sz="1500" spc="-5">
                <a:latin typeface="Calibri"/>
                <a:cs typeface="Calibri"/>
              </a:rPr>
              <a:t>do not adequately replace </a:t>
            </a:r>
            <a:r>
              <a:rPr dirty="0" sz="1500">
                <a:latin typeface="Calibri"/>
                <a:cs typeface="Calibri"/>
              </a:rPr>
              <a:t>the 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body’s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salt</a:t>
            </a:r>
            <a:r>
              <a:rPr dirty="0" sz="1500">
                <a:latin typeface="Calibri"/>
                <a:cs typeface="Calibri"/>
              </a:rPr>
              <a:t> loss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Calibri"/>
              <a:buChar char="•"/>
            </a:pP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900" spc="-5" b="1">
                <a:latin typeface="Calibri"/>
                <a:cs typeface="Calibri"/>
              </a:rPr>
              <a:t>Causes: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00">
              <a:latin typeface="Calibri"/>
              <a:cs typeface="Calibri"/>
            </a:endParaRPr>
          </a:p>
          <a:p>
            <a:pPr marL="176530" indent="-114935">
              <a:lnSpc>
                <a:spcPct val="100000"/>
              </a:lnSpc>
              <a:buChar char="•"/>
              <a:tabLst>
                <a:tab pos="177165" algn="l"/>
              </a:tabLst>
            </a:pPr>
            <a:r>
              <a:rPr dirty="0" sz="1500" spc="-5">
                <a:latin typeface="Calibri"/>
                <a:cs typeface="Calibri"/>
              </a:rPr>
              <a:t>Sodium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and/or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chloride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depletion</a:t>
            </a:r>
            <a:endParaRPr sz="1500">
              <a:latin typeface="Calibri"/>
              <a:cs typeface="Calibri"/>
            </a:endParaRPr>
          </a:p>
          <a:p>
            <a:pPr marL="176530" indent="-114935">
              <a:lnSpc>
                <a:spcPct val="100000"/>
              </a:lnSpc>
              <a:spcBef>
                <a:spcPts val="220"/>
              </a:spcBef>
              <a:buChar char="•"/>
              <a:tabLst>
                <a:tab pos="177165" algn="l"/>
              </a:tabLst>
            </a:pPr>
            <a:r>
              <a:rPr dirty="0" sz="1500" spc="-10">
                <a:latin typeface="Calibri"/>
                <a:cs typeface="Calibri"/>
              </a:rPr>
              <a:t>Dehydration</a:t>
            </a:r>
            <a:endParaRPr sz="1500">
              <a:latin typeface="Calibri"/>
              <a:cs typeface="Calibri"/>
            </a:endParaRPr>
          </a:p>
          <a:p>
            <a:pPr marL="176530" indent="-114935">
              <a:lnSpc>
                <a:spcPct val="100000"/>
              </a:lnSpc>
              <a:spcBef>
                <a:spcPts val="204"/>
              </a:spcBef>
              <a:buChar char="•"/>
              <a:tabLst>
                <a:tab pos="177165" algn="l"/>
              </a:tabLst>
            </a:pPr>
            <a:r>
              <a:rPr dirty="0" sz="1500" spc="-5">
                <a:latin typeface="Calibri"/>
                <a:cs typeface="Calibri"/>
              </a:rPr>
              <a:t>Impaired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circulation</a:t>
            </a:r>
            <a:r>
              <a:rPr dirty="0" sz="1500" spc="-4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in </a:t>
            </a:r>
            <a:r>
              <a:rPr dirty="0" sz="1500" spc="-5">
                <a:latin typeface="Calibri"/>
                <a:cs typeface="Calibri"/>
              </a:rPr>
              <a:t>working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muscles</a:t>
            </a:r>
            <a:endParaRPr sz="1500">
              <a:latin typeface="Calibri"/>
              <a:cs typeface="Calibri"/>
            </a:endParaRPr>
          </a:p>
          <a:p>
            <a:pPr marL="176530" marR="267970" indent="-114300">
              <a:lnSpc>
                <a:spcPts val="1660"/>
              </a:lnSpc>
              <a:spcBef>
                <a:spcPts val="385"/>
              </a:spcBef>
              <a:buChar char="•"/>
              <a:tabLst>
                <a:tab pos="177165" algn="l"/>
              </a:tabLst>
            </a:pPr>
            <a:r>
              <a:rPr dirty="0" sz="1500" spc="-10">
                <a:latin typeface="Calibri"/>
                <a:cs typeface="Calibri"/>
              </a:rPr>
              <a:t>Alterations </a:t>
            </a:r>
            <a:r>
              <a:rPr dirty="0" sz="1500">
                <a:latin typeface="Calibri"/>
                <a:cs typeface="Calibri"/>
              </a:rPr>
              <a:t>in spinal </a:t>
            </a:r>
            <a:r>
              <a:rPr dirty="0" sz="1500" spc="-5">
                <a:latin typeface="Calibri"/>
                <a:cs typeface="Calibri"/>
              </a:rPr>
              <a:t>neural </a:t>
            </a:r>
            <a:r>
              <a:rPr dirty="0" sz="1500" spc="-15">
                <a:latin typeface="Calibri"/>
                <a:cs typeface="Calibri"/>
              </a:rPr>
              <a:t>reflex </a:t>
            </a:r>
            <a:r>
              <a:rPr dirty="0" sz="1500">
                <a:latin typeface="Calibri"/>
                <a:cs typeface="Calibri"/>
              </a:rPr>
              <a:t>activity </a:t>
            </a:r>
            <a:r>
              <a:rPr dirty="0" sz="1500" spc="-5">
                <a:latin typeface="Calibri"/>
                <a:cs typeface="Calibri"/>
              </a:rPr>
              <a:t>increased by </a:t>
            </a:r>
            <a:r>
              <a:rPr dirty="0" sz="1500" spc="-32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fatigue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63652" y="4468367"/>
            <a:ext cx="5020310" cy="756285"/>
          </a:xfrm>
          <a:custGeom>
            <a:avLst/>
            <a:gdLst/>
            <a:ahLst/>
            <a:cxnLst/>
            <a:rect l="l" t="t" r="r" b="b"/>
            <a:pathLst>
              <a:path w="5020310" h="756285">
                <a:moveTo>
                  <a:pt x="4894072" y="0"/>
                </a:moveTo>
                <a:lnTo>
                  <a:pt x="125983" y="0"/>
                </a:lnTo>
                <a:lnTo>
                  <a:pt x="76943" y="9898"/>
                </a:lnTo>
                <a:lnTo>
                  <a:pt x="36898" y="36893"/>
                </a:lnTo>
                <a:lnTo>
                  <a:pt x="9899" y="76938"/>
                </a:lnTo>
                <a:lnTo>
                  <a:pt x="0" y="125983"/>
                </a:lnTo>
                <a:lnTo>
                  <a:pt x="0" y="629919"/>
                </a:lnTo>
                <a:lnTo>
                  <a:pt x="9899" y="678965"/>
                </a:lnTo>
                <a:lnTo>
                  <a:pt x="36898" y="719010"/>
                </a:lnTo>
                <a:lnTo>
                  <a:pt x="76943" y="746005"/>
                </a:lnTo>
                <a:lnTo>
                  <a:pt x="125983" y="755903"/>
                </a:lnTo>
                <a:lnTo>
                  <a:pt x="4894072" y="755903"/>
                </a:lnTo>
                <a:lnTo>
                  <a:pt x="4943117" y="746005"/>
                </a:lnTo>
                <a:lnTo>
                  <a:pt x="4983162" y="719010"/>
                </a:lnTo>
                <a:lnTo>
                  <a:pt x="5010157" y="678965"/>
                </a:lnTo>
                <a:lnTo>
                  <a:pt x="5020056" y="629919"/>
                </a:lnTo>
                <a:lnTo>
                  <a:pt x="5020056" y="125983"/>
                </a:lnTo>
                <a:lnTo>
                  <a:pt x="5010157" y="76938"/>
                </a:lnTo>
                <a:lnTo>
                  <a:pt x="4983162" y="36893"/>
                </a:lnTo>
                <a:lnTo>
                  <a:pt x="4943117" y="9898"/>
                </a:lnTo>
                <a:lnTo>
                  <a:pt x="48940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360679" y="4660519"/>
            <a:ext cx="3823970" cy="314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 spc="-10" b="1">
                <a:latin typeface="Calibri"/>
                <a:cs typeface="Calibri"/>
              </a:rPr>
              <a:t>Most</a:t>
            </a:r>
            <a:r>
              <a:rPr dirty="0" sz="1900" b="1">
                <a:latin typeface="Calibri"/>
                <a:cs typeface="Calibri"/>
              </a:rPr>
              <a:t> </a:t>
            </a:r>
            <a:r>
              <a:rPr dirty="0" sz="1900" spc="-5" b="1">
                <a:latin typeface="Calibri"/>
                <a:cs typeface="Calibri"/>
              </a:rPr>
              <a:t>commonly</a:t>
            </a:r>
            <a:r>
              <a:rPr dirty="0" sz="1900" spc="-10" b="1">
                <a:latin typeface="Calibri"/>
                <a:cs typeface="Calibri"/>
              </a:rPr>
              <a:t> </a:t>
            </a:r>
            <a:r>
              <a:rPr dirty="0" sz="1900" spc="-15" b="1">
                <a:latin typeface="Calibri"/>
                <a:cs typeface="Calibri"/>
              </a:rPr>
              <a:t>affected</a:t>
            </a:r>
            <a:r>
              <a:rPr dirty="0" sz="1900" spc="5" b="1">
                <a:latin typeface="Calibri"/>
                <a:cs typeface="Calibri"/>
              </a:rPr>
              <a:t> </a:t>
            </a:r>
            <a:r>
              <a:rPr dirty="0" sz="1900" spc="-5" b="1">
                <a:latin typeface="Calibri"/>
                <a:cs typeface="Calibri"/>
              </a:rPr>
              <a:t>muscles</a:t>
            </a:r>
            <a:r>
              <a:rPr dirty="0" sz="1900" spc="-25" b="1">
                <a:latin typeface="Calibri"/>
                <a:cs typeface="Calibri"/>
              </a:rPr>
              <a:t> </a:t>
            </a:r>
            <a:r>
              <a:rPr dirty="0" sz="1900" spc="-10" b="1">
                <a:latin typeface="Calibri"/>
                <a:cs typeface="Calibri"/>
              </a:rPr>
              <a:t>are: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0667" y="5204205"/>
            <a:ext cx="3932554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0" indent="-114300">
              <a:lnSpc>
                <a:spcPct val="100000"/>
              </a:lnSpc>
              <a:spcBef>
                <a:spcPts val="100"/>
              </a:spcBef>
              <a:buChar char="•"/>
              <a:tabLst>
                <a:tab pos="127000" algn="l"/>
              </a:tabLst>
            </a:pPr>
            <a:r>
              <a:rPr dirty="0" sz="1500" spc="-20">
                <a:latin typeface="Calibri"/>
                <a:cs typeface="Calibri"/>
              </a:rPr>
              <a:t>Calf,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quadriceps, hamstrings,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abdominal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muscles.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63652" y="5538215"/>
            <a:ext cx="5020310" cy="756285"/>
          </a:xfrm>
          <a:custGeom>
            <a:avLst/>
            <a:gdLst/>
            <a:ahLst/>
            <a:cxnLst/>
            <a:rect l="l" t="t" r="r" b="b"/>
            <a:pathLst>
              <a:path w="5020310" h="756285">
                <a:moveTo>
                  <a:pt x="4894072" y="0"/>
                </a:moveTo>
                <a:lnTo>
                  <a:pt x="125983" y="0"/>
                </a:lnTo>
                <a:lnTo>
                  <a:pt x="76943" y="9899"/>
                </a:lnTo>
                <a:lnTo>
                  <a:pt x="36898" y="36898"/>
                </a:lnTo>
                <a:lnTo>
                  <a:pt x="9899" y="76943"/>
                </a:lnTo>
                <a:lnTo>
                  <a:pt x="0" y="125984"/>
                </a:lnTo>
                <a:lnTo>
                  <a:pt x="0" y="629920"/>
                </a:lnTo>
                <a:lnTo>
                  <a:pt x="9899" y="678960"/>
                </a:lnTo>
                <a:lnTo>
                  <a:pt x="36898" y="719005"/>
                </a:lnTo>
                <a:lnTo>
                  <a:pt x="76943" y="746004"/>
                </a:lnTo>
                <a:lnTo>
                  <a:pt x="125983" y="755904"/>
                </a:lnTo>
                <a:lnTo>
                  <a:pt x="4894072" y="755904"/>
                </a:lnTo>
                <a:lnTo>
                  <a:pt x="4943117" y="746004"/>
                </a:lnTo>
                <a:lnTo>
                  <a:pt x="4983162" y="719005"/>
                </a:lnTo>
                <a:lnTo>
                  <a:pt x="5010157" y="678960"/>
                </a:lnTo>
                <a:lnTo>
                  <a:pt x="5020056" y="629920"/>
                </a:lnTo>
                <a:lnTo>
                  <a:pt x="5020056" y="125984"/>
                </a:lnTo>
                <a:lnTo>
                  <a:pt x="5010157" y="76943"/>
                </a:lnTo>
                <a:lnTo>
                  <a:pt x="4983162" y="36898"/>
                </a:lnTo>
                <a:lnTo>
                  <a:pt x="4943117" y="9899"/>
                </a:lnTo>
                <a:lnTo>
                  <a:pt x="48940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360679" y="5731255"/>
            <a:ext cx="1120775" cy="314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 spc="-10" b="1">
                <a:latin typeface="Calibri"/>
                <a:cs typeface="Calibri"/>
              </a:rPr>
              <a:t>P</a:t>
            </a:r>
            <a:r>
              <a:rPr dirty="0" sz="1900" spc="-35" b="1">
                <a:latin typeface="Calibri"/>
                <a:cs typeface="Calibri"/>
              </a:rPr>
              <a:t>r</a:t>
            </a:r>
            <a:r>
              <a:rPr dirty="0" sz="1900" spc="-15" b="1">
                <a:latin typeface="Calibri"/>
                <a:cs typeface="Calibri"/>
              </a:rPr>
              <a:t>ev</a:t>
            </a:r>
            <a:r>
              <a:rPr dirty="0" sz="1900" spc="-5" b="1">
                <a:latin typeface="Calibri"/>
                <a:cs typeface="Calibri"/>
              </a:rPr>
              <a:t>e</a:t>
            </a:r>
            <a:r>
              <a:rPr dirty="0" sz="1900" spc="-15" b="1">
                <a:latin typeface="Calibri"/>
                <a:cs typeface="Calibri"/>
              </a:rPr>
              <a:t>n</a:t>
            </a:r>
            <a:r>
              <a:rPr dirty="0" sz="1900" spc="-5" b="1">
                <a:latin typeface="Calibri"/>
                <a:cs typeface="Calibri"/>
              </a:rPr>
              <a:t>tion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0667" y="6275019"/>
            <a:ext cx="370649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0" indent="-114300">
              <a:lnSpc>
                <a:spcPct val="100000"/>
              </a:lnSpc>
              <a:spcBef>
                <a:spcPts val="100"/>
              </a:spcBef>
              <a:buChar char="•"/>
              <a:tabLst>
                <a:tab pos="127000" algn="l"/>
              </a:tabLst>
            </a:pPr>
            <a:r>
              <a:rPr dirty="0" sz="1500" spc="-5">
                <a:latin typeface="Calibri"/>
                <a:cs typeface="Calibri"/>
              </a:rPr>
              <a:t>Replace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salts</a:t>
            </a:r>
            <a:r>
              <a:rPr dirty="0" sz="1500">
                <a:latin typeface="Calibri"/>
                <a:cs typeface="Calibri"/>
              </a:rPr>
              <a:t> during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and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after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heavy sweating.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635752" y="128015"/>
            <a:ext cx="6326505" cy="4745990"/>
            <a:chOff x="5635752" y="128015"/>
            <a:chExt cx="6326505" cy="4745990"/>
          </a:xfrm>
        </p:grpSpPr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34684" y="134111"/>
              <a:ext cx="5128260" cy="4347972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5641848" y="134111"/>
              <a:ext cx="6314440" cy="4733925"/>
            </a:xfrm>
            <a:custGeom>
              <a:avLst/>
              <a:gdLst/>
              <a:ahLst/>
              <a:cxnLst/>
              <a:rect l="l" t="t" r="r" b="b"/>
              <a:pathLst>
                <a:path w="6314440" h="4733925">
                  <a:moveTo>
                    <a:pt x="0" y="4733544"/>
                  </a:moveTo>
                  <a:lnTo>
                    <a:pt x="6313932" y="4733544"/>
                  </a:lnTo>
                  <a:lnTo>
                    <a:pt x="6313932" y="0"/>
                  </a:lnTo>
                  <a:lnTo>
                    <a:pt x="0" y="0"/>
                  </a:lnTo>
                  <a:lnTo>
                    <a:pt x="0" y="4733544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/>
          <p:nvPr/>
        </p:nvSpPr>
        <p:spPr>
          <a:xfrm>
            <a:off x="5750052" y="4930140"/>
            <a:ext cx="6096000" cy="551815"/>
          </a:xfrm>
          <a:custGeom>
            <a:avLst/>
            <a:gdLst/>
            <a:ahLst/>
            <a:cxnLst/>
            <a:rect l="l" t="t" r="r" b="b"/>
            <a:pathLst>
              <a:path w="6096000" h="551814">
                <a:moveTo>
                  <a:pt x="6004052" y="0"/>
                </a:moveTo>
                <a:lnTo>
                  <a:pt x="91948" y="0"/>
                </a:lnTo>
                <a:lnTo>
                  <a:pt x="56149" y="7223"/>
                </a:lnTo>
                <a:lnTo>
                  <a:pt x="26924" y="26924"/>
                </a:lnTo>
                <a:lnTo>
                  <a:pt x="7223" y="56149"/>
                </a:lnTo>
                <a:lnTo>
                  <a:pt x="0" y="91948"/>
                </a:lnTo>
                <a:lnTo>
                  <a:pt x="0" y="459740"/>
                </a:lnTo>
                <a:lnTo>
                  <a:pt x="7223" y="495538"/>
                </a:lnTo>
                <a:lnTo>
                  <a:pt x="26924" y="524764"/>
                </a:lnTo>
                <a:lnTo>
                  <a:pt x="56149" y="544464"/>
                </a:lnTo>
                <a:lnTo>
                  <a:pt x="91948" y="551688"/>
                </a:lnTo>
                <a:lnTo>
                  <a:pt x="6004052" y="551688"/>
                </a:lnTo>
                <a:lnTo>
                  <a:pt x="6039850" y="544464"/>
                </a:lnTo>
                <a:lnTo>
                  <a:pt x="6069076" y="524764"/>
                </a:lnTo>
                <a:lnTo>
                  <a:pt x="6088776" y="495538"/>
                </a:lnTo>
                <a:lnTo>
                  <a:pt x="6096000" y="459740"/>
                </a:lnTo>
                <a:lnTo>
                  <a:pt x="6096000" y="91948"/>
                </a:lnTo>
                <a:lnTo>
                  <a:pt x="6088776" y="56149"/>
                </a:lnTo>
                <a:lnTo>
                  <a:pt x="6069076" y="26924"/>
                </a:lnTo>
                <a:lnTo>
                  <a:pt x="6039850" y="7223"/>
                </a:lnTo>
                <a:lnTo>
                  <a:pt x="6004052" y="0"/>
                </a:lnTo>
                <a:close/>
              </a:path>
            </a:pathLst>
          </a:custGeom>
          <a:solidFill>
            <a:srgbClr val="0D5F8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5853429" y="4821251"/>
            <a:ext cx="4291330" cy="1860550"/>
          </a:xfrm>
          <a:prstGeom prst="rect">
            <a:avLst/>
          </a:prstGeom>
        </p:spPr>
        <p:txBody>
          <a:bodyPr wrap="square" lIns="0" tIns="1752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80"/>
              </a:spcBef>
            </a:pPr>
            <a:r>
              <a:rPr dirty="0" sz="2300" spc="-20" b="1">
                <a:solidFill>
                  <a:srgbClr val="FFFFFF"/>
                </a:solidFill>
                <a:latin typeface="Calibri"/>
                <a:cs typeface="Calibri"/>
              </a:rPr>
              <a:t>Treatment:</a:t>
            </a:r>
            <a:endParaRPr sz="2300">
              <a:latin typeface="Calibri"/>
              <a:cs typeface="Calibri"/>
            </a:endParaRPr>
          </a:p>
          <a:p>
            <a:pPr marL="263525" indent="-172720">
              <a:lnSpc>
                <a:spcPct val="100000"/>
              </a:lnSpc>
              <a:spcBef>
                <a:spcPts val="994"/>
              </a:spcBef>
              <a:buChar char="•"/>
              <a:tabLst>
                <a:tab pos="264160" algn="l"/>
              </a:tabLst>
            </a:pPr>
            <a:r>
              <a:rPr dirty="0" sz="1800" spc="-40">
                <a:latin typeface="Calibri"/>
                <a:cs typeface="Calibri"/>
              </a:rPr>
              <a:t>Slow,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passive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stretching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of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involved</a:t>
            </a:r>
            <a:r>
              <a:rPr dirty="0" sz="1800" spc="-5">
                <a:latin typeface="Calibri"/>
                <a:cs typeface="Calibri"/>
              </a:rPr>
              <a:t> muscle.</a:t>
            </a:r>
            <a:endParaRPr sz="1800">
              <a:latin typeface="Calibri"/>
              <a:cs typeface="Calibri"/>
            </a:endParaRPr>
          </a:p>
          <a:p>
            <a:pPr marL="263525" indent="-172720">
              <a:lnSpc>
                <a:spcPct val="100000"/>
              </a:lnSpc>
              <a:spcBef>
                <a:spcPts val="250"/>
              </a:spcBef>
              <a:buChar char="•"/>
              <a:tabLst>
                <a:tab pos="264160" algn="l"/>
              </a:tabLst>
            </a:pPr>
            <a:r>
              <a:rPr dirty="0" sz="1800" spc="-5">
                <a:latin typeface="Calibri"/>
                <a:cs typeface="Calibri"/>
              </a:rPr>
              <a:t>Massage</a:t>
            </a:r>
            <a:endParaRPr sz="1800">
              <a:latin typeface="Calibri"/>
              <a:cs typeface="Calibri"/>
            </a:endParaRPr>
          </a:p>
          <a:p>
            <a:pPr marL="263525" indent="-172720">
              <a:lnSpc>
                <a:spcPct val="100000"/>
              </a:lnSpc>
              <a:spcBef>
                <a:spcPts val="254"/>
              </a:spcBef>
              <a:buChar char="•"/>
              <a:tabLst>
                <a:tab pos="264160" algn="l"/>
              </a:tabLst>
            </a:pPr>
            <a:r>
              <a:rPr dirty="0" sz="1800">
                <a:latin typeface="Calibri"/>
                <a:cs typeface="Calibri"/>
              </a:rPr>
              <a:t>Ice</a:t>
            </a:r>
            <a:endParaRPr sz="1800">
              <a:latin typeface="Calibri"/>
              <a:cs typeface="Calibri"/>
            </a:endParaRPr>
          </a:p>
          <a:p>
            <a:pPr marL="263525" indent="-172720">
              <a:lnSpc>
                <a:spcPct val="100000"/>
              </a:lnSpc>
              <a:spcBef>
                <a:spcPts val="265"/>
              </a:spcBef>
              <a:buChar char="•"/>
              <a:tabLst>
                <a:tab pos="264160" algn="l"/>
              </a:tabLst>
            </a:pPr>
            <a:r>
              <a:rPr dirty="0" sz="1800" spc="-5">
                <a:latin typeface="Calibri"/>
                <a:cs typeface="Calibri"/>
              </a:rPr>
              <a:t>Fluids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replacement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6667499"/>
            <a:ext cx="12192000" cy="190500"/>
          </a:xfrm>
          <a:custGeom>
            <a:avLst/>
            <a:gdLst/>
            <a:ahLst/>
            <a:cxnLst/>
            <a:rect l="l" t="t" r="r" b="b"/>
            <a:pathLst>
              <a:path w="12192000" h="190500">
                <a:moveTo>
                  <a:pt x="12192000" y="0"/>
                </a:moveTo>
                <a:lnTo>
                  <a:pt x="0" y="0"/>
                </a:lnTo>
                <a:lnTo>
                  <a:pt x="0" y="190500"/>
                </a:lnTo>
                <a:lnTo>
                  <a:pt x="12192000" y="1905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6F245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A3DBF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2278379" y="198120"/>
            <a:ext cx="7682865" cy="702945"/>
            <a:chOff x="2278379" y="198120"/>
            <a:chExt cx="7682865" cy="702945"/>
          </a:xfrm>
        </p:grpSpPr>
        <p:sp>
          <p:nvSpPr>
            <p:cNvPr id="4" name="object 4"/>
            <p:cNvSpPr/>
            <p:nvPr/>
          </p:nvSpPr>
          <p:spPr>
            <a:xfrm>
              <a:off x="2284475" y="204216"/>
              <a:ext cx="7670800" cy="690880"/>
            </a:xfrm>
            <a:custGeom>
              <a:avLst/>
              <a:gdLst/>
              <a:ahLst/>
              <a:cxnLst/>
              <a:rect l="l" t="t" r="r" b="b"/>
              <a:pathLst>
                <a:path w="7670800" h="690880">
                  <a:moveTo>
                    <a:pt x="7555230" y="0"/>
                  </a:moveTo>
                  <a:lnTo>
                    <a:pt x="115062" y="0"/>
                  </a:lnTo>
                  <a:lnTo>
                    <a:pt x="70294" y="9048"/>
                  </a:lnTo>
                  <a:lnTo>
                    <a:pt x="33718" y="33718"/>
                  </a:lnTo>
                  <a:lnTo>
                    <a:pt x="9048" y="70294"/>
                  </a:lnTo>
                  <a:lnTo>
                    <a:pt x="0" y="115061"/>
                  </a:lnTo>
                  <a:lnTo>
                    <a:pt x="0" y="575309"/>
                  </a:lnTo>
                  <a:lnTo>
                    <a:pt x="9048" y="620077"/>
                  </a:lnTo>
                  <a:lnTo>
                    <a:pt x="33718" y="656653"/>
                  </a:lnTo>
                  <a:lnTo>
                    <a:pt x="70294" y="681323"/>
                  </a:lnTo>
                  <a:lnTo>
                    <a:pt x="115062" y="690371"/>
                  </a:lnTo>
                  <a:lnTo>
                    <a:pt x="7555230" y="690371"/>
                  </a:lnTo>
                  <a:lnTo>
                    <a:pt x="7599997" y="681323"/>
                  </a:lnTo>
                  <a:lnTo>
                    <a:pt x="7636573" y="656653"/>
                  </a:lnTo>
                  <a:lnTo>
                    <a:pt x="7661243" y="620077"/>
                  </a:lnTo>
                  <a:lnTo>
                    <a:pt x="7670292" y="575309"/>
                  </a:lnTo>
                  <a:lnTo>
                    <a:pt x="7670292" y="115061"/>
                  </a:lnTo>
                  <a:lnTo>
                    <a:pt x="7661243" y="70294"/>
                  </a:lnTo>
                  <a:lnTo>
                    <a:pt x="7636573" y="33718"/>
                  </a:lnTo>
                  <a:lnTo>
                    <a:pt x="7599997" y="9048"/>
                  </a:lnTo>
                  <a:lnTo>
                    <a:pt x="7555230" y="0"/>
                  </a:lnTo>
                  <a:close/>
                </a:path>
              </a:pathLst>
            </a:custGeom>
            <a:solidFill>
              <a:srgbClr val="6F24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284475" y="204216"/>
              <a:ext cx="7670800" cy="690880"/>
            </a:xfrm>
            <a:custGeom>
              <a:avLst/>
              <a:gdLst/>
              <a:ahLst/>
              <a:cxnLst/>
              <a:rect l="l" t="t" r="r" b="b"/>
              <a:pathLst>
                <a:path w="7670800" h="690880">
                  <a:moveTo>
                    <a:pt x="0" y="115061"/>
                  </a:moveTo>
                  <a:lnTo>
                    <a:pt x="9048" y="70294"/>
                  </a:lnTo>
                  <a:lnTo>
                    <a:pt x="33718" y="33718"/>
                  </a:lnTo>
                  <a:lnTo>
                    <a:pt x="70294" y="9048"/>
                  </a:lnTo>
                  <a:lnTo>
                    <a:pt x="115062" y="0"/>
                  </a:lnTo>
                  <a:lnTo>
                    <a:pt x="7555230" y="0"/>
                  </a:lnTo>
                  <a:lnTo>
                    <a:pt x="7599997" y="9048"/>
                  </a:lnTo>
                  <a:lnTo>
                    <a:pt x="7636573" y="33718"/>
                  </a:lnTo>
                  <a:lnTo>
                    <a:pt x="7661243" y="70294"/>
                  </a:lnTo>
                  <a:lnTo>
                    <a:pt x="7670292" y="115061"/>
                  </a:lnTo>
                  <a:lnTo>
                    <a:pt x="7670292" y="575309"/>
                  </a:lnTo>
                  <a:lnTo>
                    <a:pt x="7661243" y="620077"/>
                  </a:lnTo>
                  <a:lnTo>
                    <a:pt x="7636573" y="656653"/>
                  </a:lnTo>
                  <a:lnTo>
                    <a:pt x="7599997" y="681323"/>
                  </a:lnTo>
                  <a:lnTo>
                    <a:pt x="7555230" y="690371"/>
                  </a:lnTo>
                  <a:lnTo>
                    <a:pt x="115062" y="690371"/>
                  </a:lnTo>
                  <a:lnTo>
                    <a:pt x="70294" y="681323"/>
                  </a:lnTo>
                  <a:lnTo>
                    <a:pt x="33718" y="656653"/>
                  </a:lnTo>
                  <a:lnTo>
                    <a:pt x="9048" y="620077"/>
                  </a:lnTo>
                  <a:lnTo>
                    <a:pt x="0" y="575309"/>
                  </a:lnTo>
                  <a:lnTo>
                    <a:pt x="0" y="115061"/>
                  </a:lnTo>
                  <a:close/>
                </a:path>
              </a:pathLst>
            </a:custGeom>
            <a:ln w="12192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863465" y="265557"/>
            <a:ext cx="251460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40">
                <a:solidFill>
                  <a:srgbClr val="FFFFFF"/>
                </a:solidFill>
              </a:rPr>
              <a:t>Heat</a:t>
            </a:r>
            <a:r>
              <a:rPr dirty="0" spc="-90">
                <a:solidFill>
                  <a:srgbClr val="FFFFFF"/>
                </a:solidFill>
              </a:rPr>
              <a:t> </a:t>
            </a:r>
            <a:r>
              <a:rPr dirty="0" spc="-185">
                <a:solidFill>
                  <a:srgbClr val="FFFFFF"/>
                </a:solidFill>
              </a:rPr>
              <a:t>Sync</a:t>
            </a:r>
            <a:r>
              <a:rPr dirty="0" spc="-210">
                <a:solidFill>
                  <a:srgbClr val="FFFFFF"/>
                </a:solidFill>
              </a:rPr>
              <a:t>o</a:t>
            </a:r>
            <a:r>
              <a:rPr dirty="0" spc="-229">
                <a:solidFill>
                  <a:srgbClr val="FFFFFF"/>
                </a:solidFill>
              </a:rPr>
              <a:t>pe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70203" y="5952744"/>
            <a:ext cx="4871085" cy="541020"/>
          </a:xfrm>
          <a:prstGeom prst="rect">
            <a:avLst/>
          </a:prstGeom>
          <a:solidFill>
            <a:srgbClr val="FFFFFF"/>
          </a:solidFill>
          <a:ln w="12192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1900"/>
              </a:lnSpc>
            </a:pPr>
            <a:r>
              <a:rPr dirty="0" sz="2000" spc="-10" b="1">
                <a:latin typeface="Calibri"/>
                <a:cs typeface="Calibri"/>
              </a:rPr>
              <a:t>Drop</a:t>
            </a:r>
            <a:r>
              <a:rPr dirty="0" sz="2000" spc="-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in</a:t>
            </a:r>
            <a:r>
              <a:rPr dirty="0" sz="2000" spc="-1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blood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pressure </a:t>
            </a:r>
            <a:r>
              <a:rPr dirty="0" sz="2000" b="1">
                <a:latin typeface="Calibri"/>
                <a:cs typeface="Calibri"/>
              </a:rPr>
              <a:t>as</a:t>
            </a:r>
            <a:r>
              <a:rPr dirty="0" sz="2000" spc="-1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a </a:t>
            </a:r>
            <a:r>
              <a:rPr dirty="0" sz="2000" spc="-10" b="1">
                <a:latin typeface="Calibri"/>
                <a:cs typeface="Calibri"/>
              </a:rPr>
              <a:t>result </a:t>
            </a:r>
            <a:r>
              <a:rPr dirty="0" sz="2000" b="1">
                <a:latin typeface="Calibri"/>
                <a:cs typeface="Calibri"/>
              </a:rPr>
              <a:t>of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ts val="2305"/>
              </a:lnSpc>
            </a:pPr>
            <a:r>
              <a:rPr dirty="0" sz="2000" spc="-5" b="1">
                <a:latin typeface="Calibri"/>
                <a:cs typeface="Calibri"/>
              </a:rPr>
              <a:t>vasodilation.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63853" y="5121909"/>
            <a:ext cx="4883785" cy="845185"/>
            <a:chOff x="863853" y="5121909"/>
            <a:chExt cx="4883785" cy="845185"/>
          </a:xfrm>
        </p:grpSpPr>
        <p:sp>
          <p:nvSpPr>
            <p:cNvPr id="9" name="object 9"/>
            <p:cNvSpPr/>
            <p:nvPr/>
          </p:nvSpPr>
          <p:spPr>
            <a:xfrm>
              <a:off x="870203" y="5128259"/>
              <a:ext cx="4871085" cy="832485"/>
            </a:xfrm>
            <a:custGeom>
              <a:avLst/>
              <a:gdLst/>
              <a:ahLst/>
              <a:cxnLst/>
              <a:rect l="l" t="t" r="r" b="b"/>
              <a:pathLst>
                <a:path w="4871085" h="832485">
                  <a:moveTo>
                    <a:pt x="4870704" y="0"/>
                  </a:moveTo>
                  <a:lnTo>
                    <a:pt x="0" y="0"/>
                  </a:lnTo>
                  <a:lnTo>
                    <a:pt x="0" y="540677"/>
                  </a:lnTo>
                  <a:lnTo>
                    <a:pt x="2331339" y="540677"/>
                  </a:lnTo>
                  <a:lnTo>
                    <a:pt x="2331339" y="624077"/>
                  </a:lnTo>
                  <a:lnTo>
                    <a:pt x="2227326" y="624077"/>
                  </a:lnTo>
                  <a:lnTo>
                    <a:pt x="2435352" y="832103"/>
                  </a:lnTo>
                  <a:lnTo>
                    <a:pt x="2643378" y="624077"/>
                  </a:lnTo>
                  <a:lnTo>
                    <a:pt x="2539365" y="624077"/>
                  </a:lnTo>
                  <a:lnTo>
                    <a:pt x="2539365" y="540677"/>
                  </a:lnTo>
                  <a:lnTo>
                    <a:pt x="4870704" y="540677"/>
                  </a:lnTo>
                  <a:lnTo>
                    <a:pt x="4870704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870203" y="5128259"/>
              <a:ext cx="4871085" cy="832485"/>
            </a:xfrm>
            <a:custGeom>
              <a:avLst/>
              <a:gdLst/>
              <a:ahLst/>
              <a:cxnLst/>
              <a:rect l="l" t="t" r="r" b="b"/>
              <a:pathLst>
                <a:path w="4871085" h="832485">
                  <a:moveTo>
                    <a:pt x="4870704" y="540677"/>
                  </a:moveTo>
                  <a:lnTo>
                    <a:pt x="2539365" y="540677"/>
                  </a:lnTo>
                  <a:lnTo>
                    <a:pt x="2539365" y="624077"/>
                  </a:lnTo>
                  <a:lnTo>
                    <a:pt x="2643378" y="624077"/>
                  </a:lnTo>
                  <a:lnTo>
                    <a:pt x="2435352" y="832103"/>
                  </a:lnTo>
                  <a:lnTo>
                    <a:pt x="2227326" y="624077"/>
                  </a:lnTo>
                  <a:lnTo>
                    <a:pt x="2331339" y="624077"/>
                  </a:lnTo>
                  <a:lnTo>
                    <a:pt x="2331339" y="540677"/>
                  </a:lnTo>
                  <a:lnTo>
                    <a:pt x="0" y="540677"/>
                  </a:lnTo>
                  <a:lnTo>
                    <a:pt x="0" y="0"/>
                  </a:lnTo>
                  <a:lnTo>
                    <a:pt x="4870704" y="0"/>
                  </a:lnTo>
                  <a:lnTo>
                    <a:pt x="4870704" y="540677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3136138" y="5168265"/>
            <a:ext cx="33972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latin typeface="Calibri"/>
                <a:cs typeface="Calibri"/>
              </a:rPr>
              <a:t>Or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63853" y="4297426"/>
            <a:ext cx="4883785" cy="845185"/>
            <a:chOff x="863853" y="4297426"/>
            <a:chExt cx="4883785" cy="845185"/>
          </a:xfrm>
        </p:grpSpPr>
        <p:sp>
          <p:nvSpPr>
            <p:cNvPr id="13" name="object 13"/>
            <p:cNvSpPr/>
            <p:nvPr/>
          </p:nvSpPr>
          <p:spPr>
            <a:xfrm>
              <a:off x="870203" y="4303776"/>
              <a:ext cx="4871085" cy="832485"/>
            </a:xfrm>
            <a:custGeom>
              <a:avLst/>
              <a:gdLst/>
              <a:ahLst/>
              <a:cxnLst/>
              <a:rect l="l" t="t" r="r" b="b"/>
              <a:pathLst>
                <a:path w="4871085" h="832485">
                  <a:moveTo>
                    <a:pt x="4870704" y="0"/>
                  </a:moveTo>
                  <a:lnTo>
                    <a:pt x="0" y="0"/>
                  </a:lnTo>
                  <a:lnTo>
                    <a:pt x="0" y="540638"/>
                  </a:lnTo>
                  <a:lnTo>
                    <a:pt x="2331339" y="540638"/>
                  </a:lnTo>
                  <a:lnTo>
                    <a:pt x="2331339" y="624078"/>
                  </a:lnTo>
                  <a:lnTo>
                    <a:pt x="2227326" y="624078"/>
                  </a:lnTo>
                  <a:lnTo>
                    <a:pt x="2435352" y="832104"/>
                  </a:lnTo>
                  <a:lnTo>
                    <a:pt x="2643378" y="624078"/>
                  </a:lnTo>
                  <a:lnTo>
                    <a:pt x="2539365" y="624078"/>
                  </a:lnTo>
                  <a:lnTo>
                    <a:pt x="2539365" y="540638"/>
                  </a:lnTo>
                  <a:lnTo>
                    <a:pt x="4870704" y="540638"/>
                  </a:lnTo>
                  <a:lnTo>
                    <a:pt x="4870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870203" y="4303776"/>
              <a:ext cx="4871085" cy="832485"/>
            </a:xfrm>
            <a:custGeom>
              <a:avLst/>
              <a:gdLst/>
              <a:ahLst/>
              <a:cxnLst/>
              <a:rect l="l" t="t" r="r" b="b"/>
              <a:pathLst>
                <a:path w="4871085" h="832485">
                  <a:moveTo>
                    <a:pt x="4870704" y="540638"/>
                  </a:moveTo>
                  <a:lnTo>
                    <a:pt x="2539365" y="540638"/>
                  </a:lnTo>
                  <a:lnTo>
                    <a:pt x="2539365" y="624078"/>
                  </a:lnTo>
                  <a:lnTo>
                    <a:pt x="2643378" y="624078"/>
                  </a:lnTo>
                  <a:lnTo>
                    <a:pt x="2435352" y="832104"/>
                  </a:lnTo>
                  <a:lnTo>
                    <a:pt x="2227326" y="624078"/>
                  </a:lnTo>
                  <a:lnTo>
                    <a:pt x="2331339" y="624078"/>
                  </a:lnTo>
                  <a:lnTo>
                    <a:pt x="2331339" y="540638"/>
                  </a:lnTo>
                  <a:lnTo>
                    <a:pt x="0" y="540638"/>
                  </a:lnTo>
                  <a:lnTo>
                    <a:pt x="0" y="0"/>
                  </a:lnTo>
                  <a:lnTo>
                    <a:pt x="4870704" y="0"/>
                  </a:lnTo>
                  <a:lnTo>
                    <a:pt x="4870704" y="540638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2620136" y="4269740"/>
            <a:ext cx="1372235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15" b="1">
                <a:latin typeface="Calibri"/>
                <a:cs typeface="Calibri"/>
              </a:rPr>
              <a:t>Fainting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863853" y="3474465"/>
            <a:ext cx="4883785" cy="845185"/>
            <a:chOff x="863853" y="3474465"/>
            <a:chExt cx="4883785" cy="845185"/>
          </a:xfrm>
        </p:grpSpPr>
        <p:sp>
          <p:nvSpPr>
            <p:cNvPr id="17" name="object 17"/>
            <p:cNvSpPr/>
            <p:nvPr/>
          </p:nvSpPr>
          <p:spPr>
            <a:xfrm>
              <a:off x="870203" y="3480815"/>
              <a:ext cx="4871085" cy="832485"/>
            </a:xfrm>
            <a:custGeom>
              <a:avLst/>
              <a:gdLst/>
              <a:ahLst/>
              <a:cxnLst/>
              <a:rect l="l" t="t" r="r" b="b"/>
              <a:pathLst>
                <a:path w="4871085" h="832485">
                  <a:moveTo>
                    <a:pt x="4870704" y="0"/>
                  </a:moveTo>
                  <a:lnTo>
                    <a:pt x="0" y="0"/>
                  </a:lnTo>
                  <a:lnTo>
                    <a:pt x="0" y="540639"/>
                  </a:lnTo>
                  <a:lnTo>
                    <a:pt x="2331339" y="540639"/>
                  </a:lnTo>
                  <a:lnTo>
                    <a:pt x="2331339" y="624078"/>
                  </a:lnTo>
                  <a:lnTo>
                    <a:pt x="2227326" y="624078"/>
                  </a:lnTo>
                  <a:lnTo>
                    <a:pt x="2435352" y="832104"/>
                  </a:lnTo>
                  <a:lnTo>
                    <a:pt x="2643378" y="624078"/>
                  </a:lnTo>
                  <a:lnTo>
                    <a:pt x="2539365" y="624078"/>
                  </a:lnTo>
                  <a:lnTo>
                    <a:pt x="2539365" y="540639"/>
                  </a:lnTo>
                  <a:lnTo>
                    <a:pt x="4870704" y="540639"/>
                  </a:lnTo>
                  <a:lnTo>
                    <a:pt x="4870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870203" y="3480815"/>
              <a:ext cx="4871085" cy="832485"/>
            </a:xfrm>
            <a:custGeom>
              <a:avLst/>
              <a:gdLst/>
              <a:ahLst/>
              <a:cxnLst/>
              <a:rect l="l" t="t" r="r" b="b"/>
              <a:pathLst>
                <a:path w="4871085" h="832485">
                  <a:moveTo>
                    <a:pt x="4870704" y="540639"/>
                  </a:moveTo>
                  <a:lnTo>
                    <a:pt x="2539365" y="540639"/>
                  </a:lnTo>
                  <a:lnTo>
                    <a:pt x="2539365" y="624078"/>
                  </a:lnTo>
                  <a:lnTo>
                    <a:pt x="2643378" y="624078"/>
                  </a:lnTo>
                  <a:lnTo>
                    <a:pt x="2435352" y="832104"/>
                  </a:lnTo>
                  <a:lnTo>
                    <a:pt x="2227326" y="624078"/>
                  </a:lnTo>
                  <a:lnTo>
                    <a:pt x="2331339" y="624078"/>
                  </a:lnTo>
                  <a:lnTo>
                    <a:pt x="2331339" y="540639"/>
                  </a:lnTo>
                  <a:lnTo>
                    <a:pt x="0" y="540639"/>
                  </a:lnTo>
                  <a:lnTo>
                    <a:pt x="0" y="0"/>
                  </a:lnTo>
                  <a:lnTo>
                    <a:pt x="4870704" y="0"/>
                  </a:lnTo>
                  <a:lnTo>
                    <a:pt x="4870704" y="540639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2101342" y="3575050"/>
            <a:ext cx="24117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 Light"/>
                <a:cs typeface="Calibri Light"/>
              </a:rPr>
              <a:t>Low</a:t>
            </a:r>
            <a:r>
              <a:rPr dirty="0" sz="1800" spc="-70">
                <a:latin typeface="Calibri Light"/>
                <a:cs typeface="Calibri Light"/>
              </a:rPr>
              <a:t> </a:t>
            </a:r>
            <a:r>
              <a:rPr dirty="0" sz="1800" spc="-15">
                <a:latin typeface="Calibri Light"/>
                <a:cs typeface="Calibri Light"/>
              </a:rPr>
              <a:t>perfusion</a:t>
            </a:r>
            <a:r>
              <a:rPr dirty="0" sz="1800" spc="-70">
                <a:latin typeface="Calibri Light"/>
                <a:cs typeface="Calibri Light"/>
              </a:rPr>
              <a:t> </a:t>
            </a:r>
            <a:r>
              <a:rPr dirty="0" sz="1800">
                <a:latin typeface="Calibri Light"/>
                <a:cs typeface="Calibri Light"/>
              </a:rPr>
              <a:t>to</a:t>
            </a:r>
            <a:r>
              <a:rPr dirty="0" sz="1800" spc="-65">
                <a:latin typeface="Calibri Light"/>
                <a:cs typeface="Calibri Light"/>
              </a:rPr>
              <a:t> </a:t>
            </a:r>
            <a:r>
              <a:rPr dirty="0" sz="1800">
                <a:latin typeface="Calibri Light"/>
                <a:cs typeface="Calibri Light"/>
              </a:rPr>
              <a:t>the</a:t>
            </a:r>
            <a:r>
              <a:rPr dirty="0" sz="1800" spc="-70">
                <a:latin typeface="Calibri Light"/>
                <a:cs typeface="Calibri Light"/>
              </a:rPr>
              <a:t> </a:t>
            </a:r>
            <a:r>
              <a:rPr dirty="0" sz="1800" spc="-15">
                <a:latin typeface="Calibri Light"/>
                <a:cs typeface="Calibri Light"/>
              </a:rPr>
              <a:t>brain</a:t>
            </a:r>
            <a:endParaRPr sz="1800">
              <a:latin typeface="Calibri Light"/>
              <a:cs typeface="Calibri Light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864108" y="1001267"/>
            <a:ext cx="4883150" cy="2493645"/>
            <a:chOff x="864108" y="1001267"/>
            <a:chExt cx="4883150" cy="2493645"/>
          </a:xfrm>
        </p:grpSpPr>
        <p:sp>
          <p:nvSpPr>
            <p:cNvPr id="21" name="object 21"/>
            <p:cNvSpPr/>
            <p:nvPr/>
          </p:nvSpPr>
          <p:spPr>
            <a:xfrm>
              <a:off x="870204" y="2656332"/>
              <a:ext cx="4871085" cy="832485"/>
            </a:xfrm>
            <a:custGeom>
              <a:avLst/>
              <a:gdLst/>
              <a:ahLst/>
              <a:cxnLst/>
              <a:rect l="l" t="t" r="r" b="b"/>
              <a:pathLst>
                <a:path w="4871085" h="832485">
                  <a:moveTo>
                    <a:pt x="4870704" y="0"/>
                  </a:moveTo>
                  <a:lnTo>
                    <a:pt x="0" y="0"/>
                  </a:lnTo>
                  <a:lnTo>
                    <a:pt x="0" y="540638"/>
                  </a:lnTo>
                  <a:lnTo>
                    <a:pt x="2331339" y="540638"/>
                  </a:lnTo>
                  <a:lnTo>
                    <a:pt x="2331339" y="624077"/>
                  </a:lnTo>
                  <a:lnTo>
                    <a:pt x="2227326" y="624077"/>
                  </a:lnTo>
                  <a:lnTo>
                    <a:pt x="2435352" y="832103"/>
                  </a:lnTo>
                  <a:lnTo>
                    <a:pt x="2643378" y="624077"/>
                  </a:lnTo>
                  <a:lnTo>
                    <a:pt x="2539365" y="624077"/>
                  </a:lnTo>
                  <a:lnTo>
                    <a:pt x="2539365" y="540638"/>
                  </a:lnTo>
                  <a:lnTo>
                    <a:pt x="4870704" y="540638"/>
                  </a:lnTo>
                  <a:lnTo>
                    <a:pt x="4870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870204" y="2656332"/>
              <a:ext cx="4871085" cy="832485"/>
            </a:xfrm>
            <a:custGeom>
              <a:avLst/>
              <a:gdLst/>
              <a:ahLst/>
              <a:cxnLst/>
              <a:rect l="l" t="t" r="r" b="b"/>
              <a:pathLst>
                <a:path w="4871085" h="832485">
                  <a:moveTo>
                    <a:pt x="4870704" y="540638"/>
                  </a:moveTo>
                  <a:lnTo>
                    <a:pt x="2539365" y="540638"/>
                  </a:lnTo>
                  <a:lnTo>
                    <a:pt x="2539365" y="624077"/>
                  </a:lnTo>
                  <a:lnTo>
                    <a:pt x="2643378" y="624077"/>
                  </a:lnTo>
                  <a:lnTo>
                    <a:pt x="2435352" y="832103"/>
                  </a:lnTo>
                  <a:lnTo>
                    <a:pt x="2227326" y="624077"/>
                  </a:lnTo>
                  <a:lnTo>
                    <a:pt x="2331339" y="624077"/>
                  </a:lnTo>
                  <a:lnTo>
                    <a:pt x="2331339" y="540638"/>
                  </a:lnTo>
                  <a:lnTo>
                    <a:pt x="0" y="540638"/>
                  </a:lnTo>
                  <a:lnTo>
                    <a:pt x="0" y="0"/>
                  </a:lnTo>
                  <a:lnTo>
                    <a:pt x="4870704" y="0"/>
                  </a:lnTo>
                  <a:lnTo>
                    <a:pt x="4870704" y="54063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870204" y="1831847"/>
              <a:ext cx="4871085" cy="832485"/>
            </a:xfrm>
            <a:custGeom>
              <a:avLst/>
              <a:gdLst/>
              <a:ahLst/>
              <a:cxnLst/>
              <a:rect l="l" t="t" r="r" b="b"/>
              <a:pathLst>
                <a:path w="4871085" h="832485">
                  <a:moveTo>
                    <a:pt x="4870704" y="0"/>
                  </a:moveTo>
                  <a:lnTo>
                    <a:pt x="0" y="0"/>
                  </a:lnTo>
                  <a:lnTo>
                    <a:pt x="0" y="540638"/>
                  </a:lnTo>
                  <a:lnTo>
                    <a:pt x="2331339" y="540638"/>
                  </a:lnTo>
                  <a:lnTo>
                    <a:pt x="2331339" y="624077"/>
                  </a:lnTo>
                  <a:lnTo>
                    <a:pt x="2227326" y="624077"/>
                  </a:lnTo>
                  <a:lnTo>
                    <a:pt x="2435352" y="832103"/>
                  </a:lnTo>
                  <a:lnTo>
                    <a:pt x="2643378" y="624077"/>
                  </a:lnTo>
                  <a:lnTo>
                    <a:pt x="2539365" y="624077"/>
                  </a:lnTo>
                  <a:lnTo>
                    <a:pt x="2539365" y="540638"/>
                  </a:lnTo>
                  <a:lnTo>
                    <a:pt x="4870704" y="540638"/>
                  </a:lnTo>
                  <a:lnTo>
                    <a:pt x="4870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870204" y="1831847"/>
              <a:ext cx="4871085" cy="832485"/>
            </a:xfrm>
            <a:custGeom>
              <a:avLst/>
              <a:gdLst/>
              <a:ahLst/>
              <a:cxnLst/>
              <a:rect l="l" t="t" r="r" b="b"/>
              <a:pathLst>
                <a:path w="4871085" h="832485">
                  <a:moveTo>
                    <a:pt x="4870704" y="540638"/>
                  </a:moveTo>
                  <a:lnTo>
                    <a:pt x="2539365" y="540638"/>
                  </a:lnTo>
                  <a:lnTo>
                    <a:pt x="2539365" y="624077"/>
                  </a:lnTo>
                  <a:lnTo>
                    <a:pt x="2643378" y="624077"/>
                  </a:lnTo>
                  <a:lnTo>
                    <a:pt x="2435352" y="832103"/>
                  </a:lnTo>
                  <a:lnTo>
                    <a:pt x="2227326" y="624077"/>
                  </a:lnTo>
                  <a:lnTo>
                    <a:pt x="2331339" y="624077"/>
                  </a:lnTo>
                  <a:lnTo>
                    <a:pt x="2331339" y="540638"/>
                  </a:lnTo>
                  <a:lnTo>
                    <a:pt x="0" y="540638"/>
                  </a:lnTo>
                  <a:lnTo>
                    <a:pt x="0" y="0"/>
                  </a:lnTo>
                  <a:lnTo>
                    <a:pt x="4870704" y="0"/>
                  </a:lnTo>
                  <a:lnTo>
                    <a:pt x="4870704" y="54063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870204" y="1007363"/>
              <a:ext cx="4871085" cy="832485"/>
            </a:xfrm>
            <a:custGeom>
              <a:avLst/>
              <a:gdLst/>
              <a:ahLst/>
              <a:cxnLst/>
              <a:rect l="l" t="t" r="r" b="b"/>
              <a:pathLst>
                <a:path w="4871085" h="832485">
                  <a:moveTo>
                    <a:pt x="4870704" y="0"/>
                  </a:moveTo>
                  <a:lnTo>
                    <a:pt x="0" y="0"/>
                  </a:lnTo>
                  <a:lnTo>
                    <a:pt x="0" y="540638"/>
                  </a:lnTo>
                  <a:lnTo>
                    <a:pt x="2331339" y="540638"/>
                  </a:lnTo>
                  <a:lnTo>
                    <a:pt x="2331339" y="624077"/>
                  </a:lnTo>
                  <a:lnTo>
                    <a:pt x="2227326" y="624077"/>
                  </a:lnTo>
                  <a:lnTo>
                    <a:pt x="2435352" y="832103"/>
                  </a:lnTo>
                  <a:lnTo>
                    <a:pt x="2643378" y="624077"/>
                  </a:lnTo>
                  <a:lnTo>
                    <a:pt x="2539365" y="624077"/>
                  </a:lnTo>
                  <a:lnTo>
                    <a:pt x="2539365" y="540638"/>
                  </a:lnTo>
                  <a:lnTo>
                    <a:pt x="4870704" y="540638"/>
                  </a:lnTo>
                  <a:lnTo>
                    <a:pt x="4870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870204" y="1007363"/>
              <a:ext cx="4871085" cy="832485"/>
            </a:xfrm>
            <a:custGeom>
              <a:avLst/>
              <a:gdLst/>
              <a:ahLst/>
              <a:cxnLst/>
              <a:rect l="l" t="t" r="r" b="b"/>
              <a:pathLst>
                <a:path w="4871085" h="832485">
                  <a:moveTo>
                    <a:pt x="4870704" y="540638"/>
                  </a:moveTo>
                  <a:lnTo>
                    <a:pt x="2539365" y="540638"/>
                  </a:lnTo>
                  <a:lnTo>
                    <a:pt x="2539365" y="624077"/>
                  </a:lnTo>
                  <a:lnTo>
                    <a:pt x="2643378" y="624077"/>
                  </a:lnTo>
                  <a:lnTo>
                    <a:pt x="2435352" y="832103"/>
                  </a:lnTo>
                  <a:lnTo>
                    <a:pt x="2227326" y="624077"/>
                  </a:lnTo>
                  <a:lnTo>
                    <a:pt x="2331339" y="624077"/>
                  </a:lnTo>
                  <a:lnTo>
                    <a:pt x="2331339" y="540638"/>
                  </a:lnTo>
                  <a:lnTo>
                    <a:pt x="0" y="540638"/>
                  </a:lnTo>
                  <a:lnTo>
                    <a:pt x="0" y="0"/>
                  </a:lnTo>
                  <a:lnTo>
                    <a:pt x="4870704" y="0"/>
                  </a:lnTo>
                  <a:lnTo>
                    <a:pt x="4870704" y="54063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 txBox="1"/>
          <p:nvPr/>
        </p:nvSpPr>
        <p:spPr>
          <a:xfrm>
            <a:off x="1321053" y="976376"/>
            <a:ext cx="3970654" cy="2073910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algn="ctr" marL="12065" marR="5080">
              <a:lnSpc>
                <a:spcPts val="1970"/>
              </a:lnSpc>
              <a:spcBef>
                <a:spcPts val="325"/>
              </a:spcBef>
            </a:pPr>
            <a:r>
              <a:rPr dirty="0" sz="1800" spc="-15">
                <a:latin typeface="Calibri Light"/>
                <a:cs typeface="Calibri Light"/>
              </a:rPr>
              <a:t>Insufficient</a:t>
            </a:r>
            <a:r>
              <a:rPr dirty="0" sz="1800" spc="-60">
                <a:latin typeface="Calibri Light"/>
                <a:cs typeface="Calibri Light"/>
              </a:rPr>
              <a:t> </a:t>
            </a:r>
            <a:r>
              <a:rPr dirty="0" sz="1800" spc="-10">
                <a:latin typeface="Calibri Light"/>
                <a:cs typeface="Calibri Light"/>
              </a:rPr>
              <a:t>blood</a:t>
            </a:r>
            <a:r>
              <a:rPr dirty="0" sz="1800" spc="-65">
                <a:latin typeface="Calibri Light"/>
                <a:cs typeface="Calibri Light"/>
              </a:rPr>
              <a:t> </a:t>
            </a:r>
            <a:r>
              <a:rPr dirty="0" sz="1800" spc="-10">
                <a:latin typeface="Calibri Light"/>
                <a:cs typeface="Calibri Light"/>
              </a:rPr>
              <a:t>supply</a:t>
            </a:r>
            <a:r>
              <a:rPr dirty="0" sz="1800" spc="-75">
                <a:latin typeface="Calibri Light"/>
                <a:cs typeface="Calibri Light"/>
              </a:rPr>
              <a:t> </a:t>
            </a:r>
            <a:r>
              <a:rPr dirty="0" sz="1800">
                <a:latin typeface="Calibri Light"/>
                <a:cs typeface="Calibri Light"/>
              </a:rPr>
              <a:t>to</a:t>
            </a:r>
            <a:r>
              <a:rPr dirty="0" sz="1800" spc="-60">
                <a:latin typeface="Calibri Light"/>
                <a:cs typeface="Calibri Light"/>
              </a:rPr>
              <a:t> </a:t>
            </a:r>
            <a:r>
              <a:rPr dirty="0" sz="1800">
                <a:latin typeface="Calibri Light"/>
                <a:cs typeface="Calibri Light"/>
              </a:rPr>
              <a:t>the</a:t>
            </a:r>
            <a:r>
              <a:rPr dirty="0" sz="1800" spc="-65">
                <a:latin typeface="Calibri Light"/>
                <a:cs typeface="Calibri Light"/>
              </a:rPr>
              <a:t> </a:t>
            </a:r>
            <a:r>
              <a:rPr dirty="0" sz="1800" spc="-15">
                <a:latin typeface="Calibri Light"/>
                <a:cs typeface="Calibri Light"/>
              </a:rPr>
              <a:t>brain</a:t>
            </a:r>
            <a:r>
              <a:rPr dirty="0" sz="1800" spc="-70">
                <a:latin typeface="Calibri Light"/>
                <a:cs typeface="Calibri Light"/>
              </a:rPr>
              <a:t> </a:t>
            </a:r>
            <a:r>
              <a:rPr dirty="0" sz="1800">
                <a:latin typeface="Calibri Light"/>
                <a:cs typeface="Calibri Light"/>
              </a:rPr>
              <a:t>due</a:t>
            </a:r>
            <a:r>
              <a:rPr dirty="0" sz="1800" spc="-65">
                <a:latin typeface="Calibri Light"/>
                <a:cs typeface="Calibri Light"/>
              </a:rPr>
              <a:t> </a:t>
            </a:r>
            <a:r>
              <a:rPr dirty="0" sz="1800">
                <a:latin typeface="Calibri Light"/>
                <a:cs typeface="Calibri Light"/>
              </a:rPr>
              <a:t>to </a:t>
            </a:r>
            <a:r>
              <a:rPr dirty="0" sz="1800" spc="-395">
                <a:latin typeface="Calibri Light"/>
                <a:cs typeface="Calibri Light"/>
              </a:rPr>
              <a:t> </a:t>
            </a:r>
            <a:r>
              <a:rPr dirty="0" sz="1800" spc="-15">
                <a:latin typeface="Calibri Light"/>
                <a:cs typeface="Calibri Light"/>
              </a:rPr>
              <a:t>vasodilation</a:t>
            </a:r>
            <a:r>
              <a:rPr dirty="0" sz="1800" spc="-75">
                <a:latin typeface="Calibri Light"/>
                <a:cs typeface="Calibri Light"/>
              </a:rPr>
              <a:t> </a:t>
            </a:r>
            <a:r>
              <a:rPr dirty="0" sz="1800" spc="-5">
                <a:latin typeface="Calibri Light"/>
                <a:cs typeface="Calibri Light"/>
              </a:rPr>
              <a:t>of</a:t>
            </a:r>
            <a:r>
              <a:rPr dirty="0" sz="1800" spc="-40">
                <a:latin typeface="Calibri Light"/>
                <a:cs typeface="Calibri Light"/>
              </a:rPr>
              <a:t> </a:t>
            </a:r>
            <a:r>
              <a:rPr dirty="0" sz="1800">
                <a:latin typeface="Calibri Light"/>
                <a:cs typeface="Calibri Light"/>
              </a:rPr>
              <a:t>the</a:t>
            </a:r>
            <a:r>
              <a:rPr dirty="0" sz="1800" spc="-65">
                <a:latin typeface="Calibri Light"/>
                <a:cs typeface="Calibri Light"/>
              </a:rPr>
              <a:t> </a:t>
            </a:r>
            <a:r>
              <a:rPr dirty="0" sz="1800">
                <a:latin typeface="Calibri Light"/>
                <a:cs typeface="Calibri Light"/>
              </a:rPr>
              <a:t>skin</a:t>
            </a:r>
            <a:r>
              <a:rPr dirty="0" sz="1800" spc="-50">
                <a:latin typeface="Calibri Light"/>
                <a:cs typeface="Calibri Light"/>
              </a:rPr>
              <a:t> </a:t>
            </a:r>
            <a:r>
              <a:rPr dirty="0" sz="1800" spc="-15">
                <a:latin typeface="Calibri Light"/>
                <a:cs typeface="Calibri Light"/>
              </a:rPr>
              <a:t>vessels</a:t>
            </a:r>
            <a:endParaRPr sz="18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sz="1800">
              <a:latin typeface="Calibri Light"/>
              <a:cs typeface="Calibri Light"/>
            </a:endParaRPr>
          </a:p>
          <a:p>
            <a:pPr algn="ctr">
              <a:lnSpc>
                <a:spcPct val="100000"/>
              </a:lnSpc>
              <a:spcBef>
                <a:spcPts val="1115"/>
              </a:spcBef>
            </a:pPr>
            <a:r>
              <a:rPr dirty="0" sz="1800" spc="-15">
                <a:latin typeface="Calibri Light"/>
                <a:cs typeface="Calibri Light"/>
              </a:rPr>
              <a:t>Decreased</a:t>
            </a:r>
            <a:r>
              <a:rPr dirty="0" sz="1800" spc="-75">
                <a:latin typeface="Calibri Light"/>
                <a:cs typeface="Calibri Light"/>
              </a:rPr>
              <a:t> </a:t>
            </a:r>
            <a:r>
              <a:rPr dirty="0" sz="1800" spc="-15">
                <a:latin typeface="Calibri Light"/>
                <a:cs typeface="Calibri Light"/>
              </a:rPr>
              <a:t>venous</a:t>
            </a:r>
            <a:r>
              <a:rPr dirty="0" sz="1800" spc="-80">
                <a:latin typeface="Calibri Light"/>
                <a:cs typeface="Calibri Light"/>
              </a:rPr>
              <a:t> </a:t>
            </a:r>
            <a:r>
              <a:rPr dirty="0" sz="1800" spc="-15">
                <a:latin typeface="Calibri Light"/>
                <a:cs typeface="Calibri Light"/>
              </a:rPr>
              <a:t>return</a:t>
            </a:r>
            <a:endParaRPr sz="18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sz="18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700">
              <a:latin typeface="Calibri Light"/>
              <a:cs typeface="Calibri Light"/>
            </a:endParaRPr>
          </a:p>
          <a:p>
            <a:pPr algn="ctr">
              <a:lnSpc>
                <a:spcPct val="100000"/>
              </a:lnSpc>
            </a:pPr>
            <a:r>
              <a:rPr dirty="0" sz="1800" spc="-5">
                <a:latin typeface="Calibri Light"/>
                <a:cs typeface="Calibri Light"/>
              </a:rPr>
              <a:t>Less</a:t>
            </a:r>
            <a:r>
              <a:rPr dirty="0" sz="1800" spc="-90">
                <a:latin typeface="Calibri Light"/>
                <a:cs typeface="Calibri Light"/>
              </a:rPr>
              <a:t> </a:t>
            </a:r>
            <a:r>
              <a:rPr dirty="0" sz="1800" spc="-10">
                <a:latin typeface="Calibri Light"/>
                <a:cs typeface="Calibri Light"/>
              </a:rPr>
              <a:t>CO2</a:t>
            </a:r>
            <a:endParaRPr sz="1800">
              <a:latin typeface="Calibri Light"/>
              <a:cs typeface="Calibri Light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031991" y="3393947"/>
            <a:ext cx="5387340" cy="741045"/>
            <a:chOff x="6031991" y="3393947"/>
            <a:chExt cx="5387340" cy="741045"/>
          </a:xfrm>
        </p:grpSpPr>
        <p:sp>
          <p:nvSpPr>
            <p:cNvPr id="29" name="object 29"/>
            <p:cNvSpPr/>
            <p:nvPr/>
          </p:nvSpPr>
          <p:spPr>
            <a:xfrm>
              <a:off x="6038087" y="3400043"/>
              <a:ext cx="5375275" cy="728980"/>
            </a:xfrm>
            <a:custGeom>
              <a:avLst/>
              <a:gdLst/>
              <a:ahLst/>
              <a:cxnLst/>
              <a:rect l="l" t="t" r="r" b="b"/>
              <a:pathLst>
                <a:path w="5375275" h="728979">
                  <a:moveTo>
                    <a:pt x="5253736" y="0"/>
                  </a:moveTo>
                  <a:lnTo>
                    <a:pt x="121412" y="0"/>
                  </a:lnTo>
                  <a:lnTo>
                    <a:pt x="74152" y="9540"/>
                  </a:lnTo>
                  <a:lnTo>
                    <a:pt x="35560" y="35559"/>
                  </a:lnTo>
                  <a:lnTo>
                    <a:pt x="9540" y="74152"/>
                  </a:lnTo>
                  <a:lnTo>
                    <a:pt x="0" y="121411"/>
                  </a:lnTo>
                  <a:lnTo>
                    <a:pt x="0" y="607059"/>
                  </a:lnTo>
                  <a:lnTo>
                    <a:pt x="9540" y="654319"/>
                  </a:lnTo>
                  <a:lnTo>
                    <a:pt x="35560" y="692911"/>
                  </a:lnTo>
                  <a:lnTo>
                    <a:pt x="74152" y="718931"/>
                  </a:lnTo>
                  <a:lnTo>
                    <a:pt x="121412" y="728471"/>
                  </a:lnTo>
                  <a:lnTo>
                    <a:pt x="5253736" y="728471"/>
                  </a:lnTo>
                  <a:lnTo>
                    <a:pt x="5300995" y="718931"/>
                  </a:lnTo>
                  <a:lnTo>
                    <a:pt x="5339587" y="692911"/>
                  </a:lnTo>
                  <a:lnTo>
                    <a:pt x="5365607" y="654319"/>
                  </a:lnTo>
                  <a:lnTo>
                    <a:pt x="5375147" y="607059"/>
                  </a:lnTo>
                  <a:lnTo>
                    <a:pt x="5375147" y="121411"/>
                  </a:lnTo>
                  <a:lnTo>
                    <a:pt x="5365607" y="74152"/>
                  </a:lnTo>
                  <a:lnTo>
                    <a:pt x="5339587" y="35559"/>
                  </a:lnTo>
                  <a:lnTo>
                    <a:pt x="5300995" y="9540"/>
                  </a:lnTo>
                  <a:lnTo>
                    <a:pt x="52537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6038087" y="3400043"/>
              <a:ext cx="5375275" cy="728980"/>
            </a:xfrm>
            <a:custGeom>
              <a:avLst/>
              <a:gdLst/>
              <a:ahLst/>
              <a:cxnLst/>
              <a:rect l="l" t="t" r="r" b="b"/>
              <a:pathLst>
                <a:path w="5375275" h="728979">
                  <a:moveTo>
                    <a:pt x="0" y="121411"/>
                  </a:moveTo>
                  <a:lnTo>
                    <a:pt x="9540" y="74152"/>
                  </a:lnTo>
                  <a:lnTo>
                    <a:pt x="35560" y="35559"/>
                  </a:lnTo>
                  <a:lnTo>
                    <a:pt x="74152" y="9540"/>
                  </a:lnTo>
                  <a:lnTo>
                    <a:pt x="121412" y="0"/>
                  </a:lnTo>
                  <a:lnTo>
                    <a:pt x="5253736" y="0"/>
                  </a:lnTo>
                  <a:lnTo>
                    <a:pt x="5300995" y="9540"/>
                  </a:lnTo>
                  <a:lnTo>
                    <a:pt x="5339587" y="35559"/>
                  </a:lnTo>
                  <a:lnTo>
                    <a:pt x="5365607" y="74152"/>
                  </a:lnTo>
                  <a:lnTo>
                    <a:pt x="5375147" y="121411"/>
                  </a:lnTo>
                  <a:lnTo>
                    <a:pt x="5375147" y="607059"/>
                  </a:lnTo>
                  <a:lnTo>
                    <a:pt x="5365607" y="654319"/>
                  </a:lnTo>
                  <a:lnTo>
                    <a:pt x="5339587" y="692911"/>
                  </a:lnTo>
                  <a:lnTo>
                    <a:pt x="5300995" y="718931"/>
                  </a:lnTo>
                  <a:lnTo>
                    <a:pt x="5253736" y="728471"/>
                  </a:lnTo>
                  <a:lnTo>
                    <a:pt x="121412" y="728471"/>
                  </a:lnTo>
                  <a:lnTo>
                    <a:pt x="74152" y="718931"/>
                  </a:lnTo>
                  <a:lnTo>
                    <a:pt x="35560" y="692911"/>
                  </a:lnTo>
                  <a:lnTo>
                    <a:pt x="9540" y="654319"/>
                  </a:lnTo>
                  <a:lnTo>
                    <a:pt x="0" y="607059"/>
                  </a:lnTo>
                  <a:lnTo>
                    <a:pt x="0" y="121411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 txBox="1"/>
          <p:nvPr/>
        </p:nvSpPr>
        <p:spPr>
          <a:xfrm>
            <a:off x="6137275" y="3568649"/>
            <a:ext cx="1208405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25" b="1">
                <a:latin typeface="Calibri"/>
                <a:cs typeface="Calibri"/>
              </a:rPr>
              <a:t>S</a:t>
            </a:r>
            <a:r>
              <a:rPr dirty="0" sz="2000" b="1">
                <a:latin typeface="Calibri"/>
                <a:cs typeface="Calibri"/>
              </a:rPr>
              <a:t>ym</a:t>
            </a:r>
            <a:r>
              <a:rPr dirty="0" sz="2000" spc="-15" b="1">
                <a:latin typeface="Calibri"/>
                <a:cs typeface="Calibri"/>
              </a:rPr>
              <a:t>p</a:t>
            </a:r>
            <a:r>
              <a:rPr dirty="0" sz="2000" spc="-25" b="1">
                <a:latin typeface="Calibri"/>
                <a:cs typeface="Calibri"/>
              </a:rPr>
              <a:t>t</a:t>
            </a:r>
            <a:r>
              <a:rPr dirty="0" sz="2000" b="1">
                <a:latin typeface="Calibri"/>
                <a:cs typeface="Calibri"/>
              </a:rPr>
              <a:t>oms: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196076" y="4074312"/>
            <a:ext cx="1628775" cy="843915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325"/>
              </a:spcBef>
              <a:buChar char="•"/>
              <a:tabLst>
                <a:tab pos="185420" algn="l"/>
              </a:tabLst>
            </a:pPr>
            <a:r>
              <a:rPr dirty="0" sz="1600" spc="-5">
                <a:latin typeface="Calibri"/>
                <a:cs typeface="Calibri"/>
              </a:rPr>
              <a:t>Light</a:t>
            </a:r>
            <a:r>
              <a:rPr dirty="0" sz="1600" spc="-7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headedness</a:t>
            </a:r>
            <a:endParaRPr sz="16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229"/>
              </a:spcBef>
              <a:buChar char="•"/>
              <a:tabLst>
                <a:tab pos="185420" algn="l"/>
              </a:tabLst>
            </a:pPr>
            <a:r>
              <a:rPr dirty="0" sz="1600" spc="-5">
                <a:latin typeface="Calibri"/>
                <a:cs typeface="Calibri"/>
              </a:rPr>
              <a:t>Dizziness</a:t>
            </a:r>
            <a:endParaRPr sz="16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229"/>
              </a:spcBef>
              <a:buChar char="•"/>
              <a:tabLst>
                <a:tab pos="185420" algn="l"/>
              </a:tabLst>
            </a:pPr>
            <a:r>
              <a:rPr dirty="0" sz="1600" spc="-15">
                <a:latin typeface="Calibri"/>
                <a:cs typeface="Calibri"/>
              </a:rPr>
              <a:t>Fainting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6031991" y="4945379"/>
            <a:ext cx="5387340" cy="666115"/>
            <a:chOff x="6031991" y="4945379"/>
            <a:chExt cx="5387340" cy="666115"/>
          </a:xfrm>
        </p:grpSpPr>
        <p:sp>
          <p:nvSpPr>
            <p:cNvPr id="34" name="object 34"/>
            <p:cNvSpPr/>
            <p:nvPr/>
          </p:nvSpPr>
          <p:spPr>
            <a:xfrm>
              <a:off x="6038087" y="4951475"/>
              <a:ext cx="5375275" cy="654050"/>
            </a:xfrm>
            <a:custGeom>
              <a:avLst/>
              <a:gdLst/>
              <a:ahLst/>
              <a:cxnLst/>
              <a:rect l="l" t="t" r="r" b="b"/>
              <a:pathLst>
                <a:path w="5375275" h="654050">
                  <a:moveTo>
                    <a:pt x="5266182" y="0"/>
                  </a:moveTo>
                  <a:lnTo>
                    <a:pt x="108965" y="0"/>
                  </a:lnTo>
                  <a:lnTo>
                    <a:pt x="66544" y="8560"/>
                  </a:lnTo>
                  <a:lnTo>
                    <a:pt x="31908" y="31908"/>
                  </a:lnTo>
                  <a:lnTo>
                    <a:pt x="8560" y="66544"/>
                  </a:lnTo>
                  <a:lnTo>
                    <a:pt x="0" y="108966"/>
                  </a:lnTo>
                  <a:lnTo>
                    <a:pt x="0" y="544830"/>
                  </a:lnTo>
                  <a:lnTo>
                    <a:pt x="8560" y="587251"/>
                  </a:lnTo>
                  <a:lnTo>
                    <a:pt x="31908" y="621887"/>
                  </a:lnTo>
                  <a:lnTo>
                    <a:pt x="66544" y="645235"/>
                  </a:lnTo>
                  <a:lnTo>
                    <a:pt x="108965" y="653796"/>
                  </a:lnTo>
                  <a:lnTo>
                    <a:pt x="5266182" y="653796"/>
                  </a:lnTo>
                  <a:lnTo>
                    <a:pt x="5308603" y="645235"/>
                  </a:lnTo>
                  <a:lnTo>
                    <a:pt x="5343239" y="621887"/>
                  </a:lnTo>
                  <a:lnTo>
                    <a:pt x="5366587" y="587251"/>
                  </a:lnTo>
                  <a:lnTo>
                    <a:pt x="5375147" y="544830"/>
                  </a:lnTo>
                  <a:lnTo>
                    <a:pt x="5375147" y="108966"/>
                  </a:lnTo>
                  <a:lnTo>
                    <a:pt x="5366587" y="66544"/>
                  </a:lnTo>
                  <a:lnTo>
                    <a:pt x="5343239" y="31908"/>
                  </a:lnTo>
                  <a:lnTo>
                    <a:pt x="5308603" y="8560"/>
                  </a:lnTo>
                  <a:lnTo>
                    <a:pt x="52661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6038087" y="4951475"/>
              <a:ext cx="5375275" cy="654050"/>
            </a:xfrm>
            <a:custGeom>
              <a:avLst/>
              <a:gdLst/>
              <a:ahLst/>
              <a:cxnLst/>
              <a:rect l="l" t="t" r="r" b="b"/>
              <a:pathLst>
                <a:path w="5375275" h="654050">
                  <a:moveTo>
                    <a:pt x="0" y="108966"/>
                  </a:moveTo>
                  <a:lnTo>
                    <a:pt x="8560" y="66544"/>
                  </a:lnTo>
                  <a:lnTo>
                    <a:pt x="31908" y="31908"/>
                  </a:lnTo>
                  <a:lnTo>
                    <a:pt x="66544" y="8560"/>
                  </a:lnTo>
                  <a:lnTo>
                    <a:pt x="108965" y="0"/>
                  </a:lnTo>
                  <a:lnTo>
                    <a:pt x="5266182" y="0"/>
                  </a:lnTo>
                  <a:lnTo>
                    <a:pt x="5308603" y="8560"/>
                  </a:lnTo>
                  <a:lnTo>
                    <a:pt x="5343239" y="31908"/>
                  </a:lnTo>
                  <a:lnTo>
                    <a:pt x="5366587" y="66544"/>
                  </a:lnTo>
                  <a:lnTo>
                    <a:pt x="5375147" y="108966"/>
                  </a:lnTo>
                  <a:lnTo>
                    <a:pt x="5375147" y="544830"/>
                  </a:lnTo>
                  <a:lnTo>
                    <a:pt x="5366587" y="587251"/>
                  </a:lnTo>
                  <a:lnTo>
                    <a:pt x="5343239" y="621887"/>
                  </a:lnTo>
                  <a:lnTo>
                    <a:pt x="5308603" y="645235"/>
                  </a:lnTo>
                  <a:lnTo>
                    <a:pt x="5266182" y="653796"/>
                  </a:lnTo>
                  <a:lnTo>
                    <a:pt x="108965" y="653796"/>
                  </a:lnTo>
                  <a:lnTo>
                    <a:pt x="66544" y="645235"/>
                  </a:lnTo>
                  <a:lnTo>
                    <a:pt x="31908" y="621887"/>
                  </a:lnTo>
                  <a:lnTo>
                    <a:pt x="8560" y="587251"/>
                  </a:lnTo>
                  <a:lnTo>
                    <a:pt x="0" y="544830"/>
                  </a:lnTo>
                  <a:lnTo>
                    <a:pt x="0" y="108966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/>
          <p:cNvSpPr txBox="1"/>
          <p:nvPr/>
        </p:nvSpPr>
        <p:spPr>
          <a:xfrm>
            <a:off x="6133591" y="5082362"/>
            <a:ext cx="1192530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20" b="1">
                <a:latin typeface="Calibri"/>
                <a:cs typeface="Calibri"/>
              </a:rPr>
              <a:t>Treatment: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196076" y="5550814"/>
            <a:ext cx="4944110" cy="843915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325"/>
              </a:spcBef>
              <a:buChar char="•"/>
              <a:tabLst>
                <a:tab pos="185420" algn="l"/>
              </a:tabLst>
            </a:pPr>
            <a:r>
              <a:rPr dirty="0" sz="1600" spc="-5">
                <a:latin typeface="Calibri"/>
                <a:cs typeface="Calibri"/>
              </a:rPr>
              <a:t>Put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the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patient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in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cool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place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and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elevate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the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legs</a:t>
            </a:r>
            <a:endParaRPr sz="16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229"/>
              </a:spcBef>
              <a:buChar char="•"/>
              <a:tabLst>
                <a:tab pos="185420" algn="l"/>
              </a:tabLst>
            </a:pPr>
            <a:r>
              <a:rPr dirty="0" sz="1600" spc="-5">
                <a:latin typeface="Calibri"/>
                <a:cs typeface="Calibri"/>
              </a:rPr>
              <a:t>If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regained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consciousness:</a:t>
            </a:r>
            <a:r>
              <a:rPr dirty="0" sz="1600" spc="2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rest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and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adequate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rehydration.</a:t>
            </a:r>
            <a:endParaRPr sz="16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229"/>
              </a:spcBef>
              <a:buChar char="•"/>
              <a:tabLst>
                <a:tab pos="185420" algn="l"/>
              </a:tabLst>
            </a:pPr>
            <a:r>
              <a:rPr dirty="0" sz="1600" spc="-5">
                <a:latin typeface="Calibri"/>
                <a:cs typeface="Calibri"/>
              </a:rPr>
              <a:t>If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remained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unconscious: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treat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as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shock.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38" name="object 3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21423" y="1007363"/>
            <a:ext cx="3439668" cy="223266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3840" y="1226819"/>
            <a:ext cx="6543040" cy="2353310"/>
            <a:chOff x="243840" y="1226819"/>
            <a:chExt cx="6543040" cy="23533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37934" y="1310664"/>
              <a:ext cx="2348437" cy="226920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49936" y="1232915"/>
              <a:ext cx="4151629" cy="676910"/>
            </a:xfrm>
            <a:custGeom>
              <a:avLst/>
              <a:gdLst/>
              <a:ahLst/>
              <a:cxnLst/>
              <a:rect l="l" t="t" r="r" b="b"/>
              <a:pathLst>
                <a:path w="4151629" h="676910">
                  <a:moveTo>
                    <a:pt x="4038600" y="0"/>
                  </a:moveTo>
                  <a:lnTo>
                    <a:pt x="112775" y="0"/>
                  </a:lnTo>
                  <a:lnTo>
                    <a:pt x="68880" y="8870"/>
                  </a:lnTo>
                  <a:lnTo>
                    <a:pt x="33032" y="33051"/>
                  </a:lnTo>
                  <a:lnTo>
                    <a:pt x="8863" y="68901"/>
                  </a:lnTo>
                  <a:lnTo>
                    <a:pt x="0" y="112775"/>
                  </a:lnTo>
                  <a:lnTo>
                    <a:pt x="0" y="563880"/>
                  </a:lnTo>
                  <a:lnTo>
                    <a:pt x="8863" y="607754"/>
                  </a:lnTo>
                  <a:lnTo>
                    <a:pt x="33032" y="643604"/>
                  </a:lnTo>
                  <a:lnTo>
                    <a:pt x="68880" y="667785"/>
                  </a:lnTo>
                  <a:lnTo>
                    <a:pt x="112775" y="676656"/>
                  </a:lnTo>
                  <a:lnTo>
                    <a:pt x="4038600" y="676656"/>
                  </a:lnTo>
                  <a:lnTo>
                    <a:pt x="4082474" y="667785"/>
                  </a:lnTo>
                  <a:lnTo>
                    <a:pt x="4118324" y="643604"/>
                  </a:lnTo>
                  <a:lnTo>
                    <a:pt x="4142505" y="607754"/>
                  </a:lnTo>
                  <a:lnTo>
                    <a:pt x="4151376" y="563880"/>
                  </a:lnTo>
                  <a:lnTo>
                    <a:pt x="4151376" y="112775"/>
                  </a:lnTo>
                  <a:lnTo>
                    <a:pt x="4142505" y="68901"/>
                  </a:lnTo>
                  <a:lnTo>
                    <a:pt x="4118324" y="33051"/>
                  </a:lnTo>
                  <a:lnTo>
                    <a:pt x="4082474" y="8870"/>
                  </a:lnTo>
                  <a:lnTo>
                    <a:pt x="4038600" y="0"/>
                  </a:lnTo>
                  <a:close/>
                </a:path>
              </a:pathLst>
            </a:custGeom>
            <a:solidFill>
              <a:srgbClr val="ACB8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49936" y="1232915"/>
              <a:ext cx="4151629" cy="676910"/>
            </a:xfrm>
            <a:custGeom>
              <a:avLst/>
              <a:gdLst/>
              <a:ahLst/>
              <a:cxnLst/>
              <a:rect l="l" t="t" r="r" b="b"/>
              <a:pathLst>
                <a:path w="4151629" h="676910">
                  <a:moveTo>
                    <a:pt x="0" y="112775"/>
                  </a:moveTo>
                  <a:lnTo>
                    <a:pt x="8863" y="68901"/>
                  </a:lnTo>
                  <a:lnTo>
                    <a:pt x="33032" y="33051"/>
                  </a:lnTo>
                  <a:lnTo>
                    <a:pt x="68880" y="8870"/>
                  </a:lnTo>
                  <a:lnTo>
                    <a:pt x="112775" y="0"/>
                  </a:lnTo>
                  <a:lnTo>
                    <a:pt x="4038600" y="0"/>
                  </a:lnTo>
                  <a:lnTo>
                    <a:pt x="4082474" y="8870"/>
                  </a:lnTo>
                  <a:lnTo>
                    <a:pt x="4118324" y="33051"/>
                  </a:lnTo>
                  <a:lnTo>
                    <a:pt x="4142505" y="68901"/>
                  </a:lnTo>
                  <a:lnTo>
                    <a:pt x="4151376" y="112775"/>
                  </a:lnTo>
                  <a:lnTo>
                    <a:pt x="4151376" y="563880"/>
                  </a:lnTo>
                  <a:lnTo>
                    <a:pt x="4142505" y="607754"/>
                  </a:lnTo>
                  <a:lnTo>
                    <a:pt x="4118324" y="643604"/>
                  </a:lnTo>
                  <a:lnTo>
                    <a:pt x="4082474" y="667785"/>
                  </a:lnTo>
                  <a:lnTo>
                    <a:pt x="4038600" y="676656"/>
                  </a:lnTo>
                  <a:lnTo>
                    <a:pt x="112775" y="676656"/>
                  </a:lnTo>
                  <a:lnTo>
                    <a:pt x="68880" y="667785"/>
                  </a:lnTo>
                  <a:lnTo>
                    <a:pt x="33032" y="643604"/>
                  </a:lnTo>
                  <a:lnTo>
                    <a:pt x="8863" y="607754"/>
                  </a:lnTo>
                  <a:lnTo>
                    <a:pt x="0" y="563880"/>
                  </a:lnTo>
                  <a:lnTo>
                    <a:pt x="0" y="112775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392379" y="1265301"/>
            <a:ext cx="1189355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5" b="1">
                <a:latin typeface="Calibri"/>
                <a:cs typeface="Calibri"/>
              </a:rPr>
              <a:t>Causes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9214" y="1875485"/>
            <a:ext cx="3876675" cy="2475865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algn="just" marL="241300" marR="5080" indent="-228600">
              <a:lnSpc>
                <a:spcPct val="91600"/>
              </a:lnSpc>
              <a:spcBef>
                <a:spcPts val="345"/>
              </a:spcBef>
              <a:buChar char="•"/>
              <a:tabLst>
                <a:tab pos="241300" algn="l"/>
              </a:tabLst>
            </a:pPr>
            <a:r>
              <a:rPr dirty="0" sz="2400">
                <a:latin typeface="Calibri"/>
                <a:cs typeface="Calibri"/>
              </a:rPr>
              <a:t>Mild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form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of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shock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caused </a:t>
            </a:r>
            <a:r>
              <a:rPr dirty="0" sz="2400">
                <a:latin typeface="Calibri"/>
                <a:cs typeface="Calibri"/>
              </a:rPr>
              <a:t> when the </a:t>
            </a:r>
            <a:r>
              <a:rPr dirty="0" sz="2400" spc="-10">
                <a:latin typeface="Calibri"/>
                <a:cs typeface="Calibri"/>
              </a:rPr>
              <a:t>circulatory </a:t>
            </a:r>
            <a:r>
              <a:rPr dirty="0" sz="2400" spc="-25">
                <a:latin typeface="Calibri"/>
                <a:cs typeface="Calibri"/>
              </a:rPr>
              <a:t>system 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begins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to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fail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as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result</a:t>
            </a:r>
            <a:r>
              <a:rPr dirty="0" sz="2400" spc="5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of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 </a:t>
            </a:r>
            <a:r>
              <a:rPr dirty="0" sz="2400" spc="-20">
                <a:latin typeface="Calibri"/>
                <a:cs typeface="Calibri"/>
              </a:rPr>
              <a:t>body’s </a:t>
            </a:r>
            <a:r>
              <a:rPr dirty="0" sz="2400" spc="-10">
                <a:latin typeface="Calibri"/>
                <a:cs typeface="Calibri"/>
              </a:rPr>
              <a:t>inadequate </a:t>
            </a:r>
            <a:r>
              <a:rPr dirty="0" sz="2400" spc="-20">
                <a:latin typeface="Calibri"/>
                <a:cs typeface="Calibri"/>
              </a:rPr>
              <a:t>effort </a:t>
            </a:r>
            <a:r>
              <a:rPr dirty="0" sz="2400" spc="-15">
                <a:latin typeface="Calibri"/>
                <a:cs typeface="Calibri"/>
              </a:rPr>
              <a:t> to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give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off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excessive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heat</a:t>
            </a:r>
            <a:endParaRPr sz="2400">
              <a:latin typeface="Calibri"/>
              <a:cs typeface="Calibri"/>
            </a:endParaRPr>
          </a:p>
          <a:p>
            <a:pPr algn="just" marL="241300" marR="5080" indent="-228600">
              <a:lnSpc>
                <a:spcPts val="2640"/>
              </a:lnSpc>
              <a:spcBef>
                <a:spcPts val="625"/>
              </a:spcBef>
              <a:buChar char="•"/>
              <a:tabLst>
                <a:tab pos="241300" algn="l"/>
              </a:tabLst>
            </a:pPr>
            <a:r>
              <a:rPr dirty="0" sz="2400">
                <a:latin typeface="Calibri"/>
                <a:cs typeface="Calibri"/>
              </a:rPr>
              <a:t>Although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not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immediate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threat</a:t>
            </a:r>
            <a:r>
              <a:rPr dirty="0" sz="2400" spc="25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to</a:t>
            </a:r>
            <a:r>
              <a:rPr dirty="0" sz="2400" spc="25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life,</a:t>
            </a:r>
            <a:r>
              <a:rPr dirty="0" sz="2400" spc="254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if</a:t>
            </a:r>
            <a:r>
              <a:rPr dirty="0" sz="2400" spc="254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not</a:t>
            </a:r>
            <a:r>
              <a:rPr dirty="0" sz="2400" spc="2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properly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7814" y="4294708"/>
            <a:ext cx="3646804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22375" algn="l"/>
                <a:tab pos="2120265" algn="l"/>
                <a:tab pos="3144520" algn="l"/>
              </a:tabLst>
            </a:pPr>
            <a:r>
              <a:rPr dirty="0" sz="2400">
                <a:latin typeface="Calibri"/>
                <a:cs typeface="Calibri"/>
              </a:rPr>
              <a:t>t</a:t>
            </a:r>
            <a:r>
              <a:rPr dirty="0" sz="2400" spc="-40">
                <a:latin typeface="Calibri"/>
                <a:cs typeface="Calibri"/>
              </a:rPr>
              <a:t>r</a:t>
            </a:r>
            <a:r>
              <a:rPr dirty="0" sz="2400">
                <a:latin typeface="Calibri"/>
                <a:cs typeface="Calibri"/>
              </a:rPr>
              <a:t>e</a:t>
            </a:r>
            <a:r>
              <a:rPr dirty="0" sz="2400" spc="-20">
                <a:latin typeface="Calibri"/>
                <a:cs typeface="Calibri"/>
              </a:rPr>
              <a:t>a</a:t>
            </a:r>
            <a:r>
              <a:rPr dirty="0" sz="2400" spc="-25">
                <a:latin typeface="Calibri"/>
                <a:cs typeface="Calibri"/>
              </a:rPr>
              <a:t>t</a:t>
            </a:r>
            <a:r>
              <a:rPr dirty="0" sz="2400">
                <a:latin typeface="Calibri"/>
                <a:cs typeface="Calibri"/>
              </a:rPr>
              <a:t>ed,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-20">
                <a:latin typeface="Calibri"/>
                <a:cs typeface="Calibri"/>
              </a:rPr>
              <a:t>co</a:t>
            </a:r>
            <a:r>
              <a:rPr dirty="0" sz="2400" spc="-5">
                <a:latin typeface="Calibri"/>
                <a:cs typeface="Calibri"/>
              </a:rPr>
              <a:t>ul</a:t>
            </a:r>
            <a:r>
              <a:rPr dirty="0" sz="2400">
                <a:latin typeface="Calibri"/>
                <a:cs typeface="Calibri"/>
              </a:rPr>
              <a:t>d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-10">
                <a:latin typeface="Calibri"/>
                <a:cs typeface="Calibri"/>
              </a:rPr>
              <a:t>e</a:t>
            </a:r>
            <a:r>
              <a:rPr dirty="0" sz="2400" spc="-30">
                <a:latin typeface="Calibri"/>
                <a:cs typeface="Calibri"/>
              </a:rPr>
              <a:t>v</a:t>
            </a:r>
            <a:r>
              <a:rPr dirty="0" sz="2400" spc="-5">
                <a:latin typeface="Calibri"/>
                <a:cs typeface="Calibri"/>
              </a:rPr>
              <a:t>ol</a:t>
            </a:r>
            <a:r>
              <a:rPr dirty="0" sz="2400" spc="-40">
                <a:latin typeface="Calibri"/>
                <a:cs typeface="Calibri"/>
              </a:rPr>
              <a:t>v</a:t>
            </a:r>
            <a:r>
              <a:rPr dirty="0" sz="2400">
                <a:latin typeface="Calibri"/>
                <a:cs typeface="Calibri"/>
              </a:rPr>
              <a:t>e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>
                <a:latin typeface="Calibri"/>
                <a:cs typeface="Calibri"/>
              </a:rPr>
              <a:t>i</a:t>
            </a:r>
            <a:r>
              <a:rPr dirty="0" sz="2400" spc="-30">
                <a:latin typeface="Calibri"/>
                <a:cs typeface="Calibri"/>
              </a:rPr>
              <a:t>n</a:t>
            </a:r>
            <a:r>
              <a:rPr dirty="0" sz="2400" spc="-15">
                <a:latin typeface="Calibri"/>
                <a:cs typeface="Calibri"/>
              </a:rPr>
              <a:t>t</a:t>
            </a:r>
            <a:r>
              <a:rPr dirty="0" sz="2400">
                <a:latin typeface="Calibri"/>
                <a:cs typeface="Calibri"/>
              </a:rPr>
              <a:t>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7814" y="4630673"/>
            <a:ext cx="149161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latin typeface="Calibri"/>
                <a:cs typeface="Calibri"/>
              </a:rPr>
              <a:t>heat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stroke.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55447" y="156971"/>
            <a:ext cx="5697220" cy="836930"/>
            <a:chOff x="155447" y="156971"/>
            <a:chExt cx="5697220" cy="836930"/>
          </a:xfrm>
        </p:grpSpPr>
        <p:sp>
          <p:nvSpPr>
            <p:cNvPr id="11" name="object 11"/>
            <p:cNvSpPr/>
            <p:nvPr/>
          </p:nvSpPr>
          <p:spPr>
            <a:xfrm>
              <a:off x="161543" y="163067"/>
              <a:ext cx="5684520" cy="824865"/>
            </a:xfrm>
            <a:custGeom>
              <a:avLst/>
              <a:gdLst/>
              <a:ahLst/>
              <a:cxnLst/>
              <a:rect l="l" t="t" r="r" b="b"/>
              <a:pathLst>
                <a:path w="5684520" h="824865">
                  <a:moveTo>
                    <a:pt x="5547106" y="0"/>
                  </a:moveTo>
                  <a:lnTo>
                    <a:pt x="137413" y="0"/>
                  </a:lnTo>
                  <a:lnTo>
                    <a:pt x="93979" y="7000"/>
                  </a:lnTo>
                  <a:lnTo>
                    <a:pt x="56257" y="26497"/>
                  </a:lnTo>
                  <a:lnTo>
                    <a:pt x="26511" y="56235"/>
                  </a:lnTo>
                  <a:lnTo>
                    <a:pt x="7005" y="93959"/>
                  </a:lnTo>
                  <a:lnTo>
                    <a:pt x="0" y="137413"/>
                  </a:lnTo>
                  <a:lnTo>
                    <a:pt x="0" y="687069"/>
                  </a:lnTo>
                  <a:lnTo>
                    <a:pt x="7005" y="730524"/>
                  </a:lnTo>
                  <a:lnTo>
                    <a:pt x="26511" y="768248"/>
                  </a:lnTo>
                  <a:lnTo>
                    <a:pt x="56257" y="797986"/>
                  </a:lnTo>
                  <a:lnTo>
                    <a:pt x="93979" y="817483"/>
                  </a:lnTo>
                  <a:lnTo>
                    <a:pt x="137413" y="824483"/>
                  </a:lnTo>
                  <a:lnTo>
                    <a:pt x="5547106" y="824483"/>
                  </a:lnTo>
                  <a:lnTo>
                    <a:pt x="5590560" y="817483"/>
                  </a:lnTo>
                  <a:lnTo>
                    <a:pt x="5628284" y="797986"/>
                  </a:lnTo>
                  <a:lnTo>
                    <a:pt x="5658022" y="768248"/>
                  </a:lnTo>
                  <a:lnTo>
                    <a:pt x="5677519" y="730524"/>
                  </a:lnTo>
                  <a:lnTo>
                    <a:pt x="5684520" y="687069"/>
                  </a:lnTo>
                  <a:lnTo>
                    <a:pt x="5684520" y="137413"/>
                  </a:lnTo>
                  <a:lnTo>
                    <a:pt x="5677519" y="93959"/>
                  </a:lnTo>
                  <a:lnTo>
                    <a:pt x="5658022" y="56235"/>
                  </a:lnTo>
                  <a:lnTo>
                    <a:pt x="5628284" y="26497"/>
                  </a:lnTo>
                  <a:lnTo>
                    <a:pt x="5590560" y="7000"/>
                  </a:lnTo>
                  <a:lnTo>
                    <a:pt x="5547106" y="0"/>
                  </a:lnTo>
                  <a:close/>
                </a:path>
              </a:pathLst>
            </a:custGeom>
            <a:solidFill>
              <a:srgbClr val="6F24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61543" y="163067"/>
              <a:ext cx="5684520" cy="824865"/>
            </a:xfrm>
            <a:custGeom>
              <a:avLst/>
              <a:gdLst/>
              <a:ahLst/>
              <a:cxnLst/>
              <a:rect l="l" t="t" r="r" b="b"/>
              <a:pathLst>
                <a:path w="5684520" h="824865">
                  <a:moveTo>
                    <a:pt x="0" y="137413"/>
                  </a:moveTo>
                  <a:lnTo>
                    <a:pt x="7005" y="93959"/>
                  </a:lnTo>
                  <a:lnTo>
                    <a:pt x="26511" y="56235"/>
                  </a:lnTo>
                  <a:lnTo>
                    <a:pt x="56257" y="26497"/>
                  </a:lnTo>
                  <a:lnTo>
                    <a:pt x="93979" y="7000"/>
                  </a:lnTo>
                  <a:lnTo>
                    <a:pt x="137413" y="0"/>
                  </a:lnTo>
                  <a:lnTo>
                    <a:pt x="5547106" y="0"/>
                  </a:lnTo>
                  <a:lnTo>
                    <a:pt x="5590560" y="7000"/>
                  </a:lnTo>
                  <a:lnTo>
                    <a:pt x="5628284" y="26497"/>
                  </a:lnTo>
                  <a:lnTo>
                    <a:pt x="5658022" y="56235"/>
                  </a:lnTo>
                  <a:lnTo>
                    <a:pt x="5677519" y="93959"/>
                  </a:lnTo>
                  <a:lnTo>
                    <a:pt x="5684520" y="137413"/>
                  </a:lnTo>
                  <a:lnTo>
                    <a:pt x="5684520" y="687069"/>
                  </a:lnTo>
                  <a:lnTo>
                    <a:pt x="5677519" y="730524"/>
                  </a:lnTo>
                  <a:lnTo>
                    <a:pt x="5658022" y="768248"/>
                  </a:lnTo>
                  <a:lnTo>
                    <a:pt x="5628284" y="797986"/>
                  </a:lnTo>
                  <a:lnTo>
                    <a:pt x="5590560" y="817483"/>
                  </a:lnTo>
                  <a:lnTo>
                    <a:pt x="5547106" y="824483"/>
                  </a:lnTo>
                  <a:lnTo>
                    <a:pt x="137413" y="824483"/>
                  </a:lnTo>
                  <a:lnTo>
                    <a:pt x="93979" y="817483"/>
                  </a:lnTo>
                  <a:lnTo>
                    <a:pt x="56257" y="797986"/>
                  </a:lnTo>
                  <a:lnTo>
                    <a:pt x="26511" y="768248"/>
                  </a:lnTo>
                  <a:lnTo>
                    <a:pt x="7005" y="730524"/>
                  </a:lnTo>
                  <a:lnTo>
                    <a:pt x="0" y="687069"/>
                  </a:lnTo>
                  <a:lnTo>
                    <a:pt x="0" y="137413"/>
                  </a:lnTo>
                  <a:close/>
                </a:path>
              </a:pathLst>
            </a:custGeom>
            <a:ln w="12192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616455" y="268935"/>
            <a:ext cx="2776220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0">
                <a:solidFill>
                  <a:srgbClr val="FFFFFF"/>
                </a:solidFill>
                <a:latin typeface="Calibri"/>
                <a:cs typeface="Calibri"/>
              </a:rPr>
              <a:t>Heat</a:t>
            </a:r>
            <a:r>
              <a:rPr dirty="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pc="-5">
                <a:solidFill>
                  <a:srgbClr val="FFFFFF"/>
                </a:solidFill>
                <a:latin typeface="Calibri"/>
                <a:cs typeface="Calibri"/>
              </a:rPr>
              <a:t>Exhaustion</a:t>
            </a:r>
          </a:p>
        </p:txBody>
      </p:sp>
      <p:grpSp>
        <p:nvGrpSpPr>
          <p:cNvPr id="14" name="object 14"/>
          <p:cNvGrpSpPr/>
          <p:nvPr/>
        </p:nvGrpSpPr>
        <p:grpSpPr>
          <a:xfrm>
            <a:off x="6784847" y="416051"/>
            <a:ext cx="5232400" cy="698500"/>
            <a:chOff x="6784847" y="416051"/>
            <a:chExt cx="5232400" cy="698500"/>
          </a:xfrm>
        </p:grpSpPr>
        <p:sp>
          <p:nvSpPr>
            <p:cNvPr id="15" name="object 15"/>
            <p:cNvSpPr/>
            <p:nvPr/>
          </p:nvSpPr>
          <p:spPr>
            <a:xfrm>
              <a:off x="6790943" y="422147"/>
              <a:ext cx="5219700" cy="685800"/>
            </a:xfrm>
            <a:custGeom>
              <a:avLst/>
              <a:gdLst/>
              <a:ahLst/>
              <a:cxnLst/>
              <a:rect l="l" t="t" r="r" b="b"/>
              <a:pathLst>
                <a:path w="5219700" h="685800">
                  <a:moveTo>
                    <a:pt x="5105400" y="0"/>
                  </a:moveTo>
                  <a:lnTo>
                    <a:pt x="114300" y="0"/>
                  </a:lnTo>
                  <a:lnTo>
                    <a:pt x="69812" y="8983"/>
                  </a:lnTo>
                  <a:lnTo>
                    <a:pt x="33480" y="33480"/>
                  </a:lnTo>
                  <a:lnTo>
                    <a:pt x="8983" y="69812"/>
                  </a:lnTo>
                  <a:lnTo>
                    <a:pt x="0" y="114300"/>
                  </a:lnTo>
                  <a:lnTo>
                    <a:pt x="0" y="571500"/>
                  </a:lnTo>
                  <a:lnTo>
                    <a:pt x="8983" y="615987"/>
                  </a:lnTo>
                  <a:lnTo>
                    <a:pt x="33480" y="652319"/>
                  </a:lnTo>
                  <a:lnTo>
                    <a:pt x="69812" y="676816"/>
                  </a:lnTo>
                  <a:lnTo>
                    <a:pt x="114300" y="685800"/>
                  </a:lnTo>
                  <a:lnTo>
                    <a:pt x="5105400" y="685800"/>
                  </a:lnTo>
                  <a:lnTo>
                    <a:pt x="5149887" y="676816"/>
                  </a:lnTo>
                  <a:lnTo>
                    <a:pt x="5186219" y="652319"/>
                  </a:lnTo>
                  <a:lnTo>
                    <a:pt x="5210716" y="615987"/>
                  </a:lnTo>
                  <a:lnTo>
                    <a:pt x="5219700" y="571500"/>
                  </a:lnTo>
                  <a:lnTo>
                    <a:pt x="5219700" y="114300"/>
                  </a:lnTo>
                  <a:lnTo>
                    <a:pt x="5210716" y="69812"/>
                  </a:lnTo>
                  <a:lnTo>
                    <a:pt x="5186219" y="33480"/>
                  </a:lnTo>
                  <a:lnTo>
                    <a:pt x="5149887" y="8983"/>
                  </a:lnTo>
                  <a:lnTo>
                    <a:pt x="5105400" y="0"/>
                  </a:lnTo>
                  <a:close/>
                </a:path>
              </a:pathLst>
            </a:custGeom>
            <a:solidFill>
              <a:srgbClr val="ACB8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6790943" y="422147"/>
              <a:ext cx="5219700" cy="685800"/>
            </a:xfrm>
            <a:custGeom>
              <a:avLst/>
              <a:gdLst/>
              <a:ahLst/>
              <a:cxnLst/>
              <a:rect l="l" t="t" r="r" b="b"/>
              <a:pathLst>
                <a:path w="5219700" h="685800">
                  <a:moveTo>
                    <a:pt x="0" y="114300"/>
                  </a:moveTo>
                  <a:lnTo>
                    <a:pt x="8983" y="69812"/>
                  </a:lnTo>
                  <a:lnTo>
                    <a:pt x="33480" y="33480"/>
                  </a:lnTo>
                  <a:lnTo>
                    <a:pt x="69812" y="8983"/>
                  </a:lnTo>
                  <a:lnTo>
                    <a:pt x="114300" y="0"/>
                  </a:lnTo>
                  <a:lnTo>
                    <a:pt x="5105400" y="0"/>
                  </a:lnTo>
                  <a:lnTo>
                    <a:pt x="5149887" y="8983"/>
                  </a:lnTo>
                  <a:lnTo>
                    <a:pt x="5186219" y="33480"/>
                  </a:lnTo>
                  <a:lnTo>
                    <a:pt x="5210716" y="69812"/>
                  </a:lnTo>
                  <a:lnTo>
                    <a:pt x="5219700" y="114300"/>
                  </a:lnTo>
                  <a:lnTo>
                    <a:pt x="5219700" y="571500"/>
                  </a:lnTo>
                  <a:lnTo>
                    <a:pt x="5210716" y="615987"/>
                  </a:lnTo>
                  <a:lnTo>
                    <a:pt x="5186219" y="652319"/>
                  </a:lnTo>
                  <a:lnTo>
                    <a:pt x="5149887" y="676816"/>
                  </a:lnTo>
                  <a:lnTo>
                    <a:pt x="5105400" y="685800"/>
                  </a:lnTo>
                  <a:lnTo>
                    <a:pt x="114300" y="685800"/>
                  </a:lnTo>
                  <a:lnTo>
                    <a:pt x="69812" y="676816"/>
                  </a:lnTo>
                  <a:lnTo>
                    <a:pt x="33480" y="652319"/>
                  </a:lnTo>
                  <a:lnTo>
                    <a:pt x="8983" y="615987"/>
                  </a:lnTo>
                  <a:lnTo>
                    <a:pt x="0" y="571500"/>
                  </a:lnTo>
                  <a:lnTo>
                    <a:pt x="0" y="1143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6919341" y="497840"/>
            <a:ext cx="157734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5" b="1">
                <a:latin typeface="Calibri"/>
                <a:cs typeface="Calibri"/>
              </a:rPr>
              <a:t>Symptoms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75450" y="1040358"/>
            <a:ext cx="4933315" cy="2074545"/>
          </a:xfrm>
          <a:prstGeom prst="rect">
            <a:avLst/>
          </a:prstGeom>
        </p:spPr>
        <p:txBody>
          <a:bodyPr wrap="square" lIns="0" tIns="4889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85"/>
              </a:spcBef>
              <a:buChar char="•"/>
              <a:tabLst>
                <a:tab pos="241300" algn="l"/>
              </a:tabLst>
            </a:pPr>
            <a:r>
              <a:rPr dirty="0" sz="2000" spc="-5">
                <a:latin typeface="Calibri"/>
                <a:cs typeface="Calibri"/>
              </a:rPr>
              <a:t>Skin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is</a:t>
            </a:r>
            <a:r>
              <a:rPr dirty="0" sz="2000" spc="-10">
                <a:latin typeface="Calibri"/>
                <a:cs typeface="Calibri"/>
              </a:rPr>
              <a:t> clammy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moist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90"/>
              </a:spcBef>
              <a:buChar char="•"/>
              <a:tabLst>
                <a:tab pos="241300" algn="l"/>
              </a:tabLst>
            </a:pPr>
            <a:r>
              <a:rPr dirty="0" sz="2000" spc="-10">
                <a:latin typeface="Calibri"/>
                <a:cs typeface="Calibri"/>
              </a:rPr>
              <a:t>Extreme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weakness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Of</a:t>
            </a:r>
            <a:r>
              <a:rPr dirty="0" sz="2000" spc="-10">
                <a:latin typeface="Calibri"/>
                <a:cs typeface="Calibri"/>
              </a:rPr>
              <a:t> fatigue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85"/>
              </a:spcBef>
              <a:buChar char="•"/>
              <a:tabLst>
                <a:tab pos="241300" algn="l"/>
              </a:tabLst>
            </a:pPr>
            <a:r>
              <a:rPr dirty="0" sz="2000">
                <a:latin typeface="Calibri"/>
                <a:cs typeface="Calibri"/>
              </a:rPr>
              <a:t>Nausea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95"/>
              </a:spcBef>
              <a:buChar char="•"/>
              <a:tabLst>
                <a:tab pos="241300" algn="l"/>
              </a:tabLst>
            </a:pPr>
            <a:r>
              <a:rPr dirty="0" sz="2000" spc="-5">
                <a:latin typeface="Calibri"/>
                <a:cs typeface="Calibri"/>
              </a:rPr>
              <a:t>Headache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85"/>
              </a:spcBef>
              <a:buChar char="•"/>
              <a:tabLst>
                <a:tab pos="241300" algn="l"/>
              </a:tabLst>
            </a:pPr>
            <a:r>
              <a:rPr dirty="0" sz="2000" spc="-10">
                <a:latin typeface="Calibri"/>
                <a:cs typeface="Calibri"/>
              </a:rPr>
              <a:t>Complexion </a:t>
            </a:r>
            <a:r>
              <a:rPr dirty="0" sz="2000" spc="-5">
                <a:latin typeface="Calibri"/>
                <a:cs typeface="Calibri"/>
              </a:rPr>
              <a:t>pale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or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flushed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90"/>
              </a:spcBef>
              <a:buChar char="•"/>
              <a:tabLst>
                <a:tab pos="241300" algn="l"/>
              </a:tabLst>
            </a:pPr>
            <a:r>
              <a:rPr dirty="0" sz="2000">
                <a:latin typeface="Calibri"/>
                <a:cs typeface="Calibri"/>
              </a:rPr>
              <a:t>Body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temperature</a:t>
            </a:r>
            <a:r>
              <a:rPr dirty="0" sz="2000" spc="-5">
                <a:latin typeface="Calibri"/>
                <a:cs typeface="Calibri"/>
              </a:rPr>
              <a:t> normal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or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slightly </a:t>
            </a:r>
            <a:r>
              <a:rPr dirty="0" sz="2000" spc="-15">
                <a:latin typeface="Calibri"/>
                <a:cs typeface="Calibri"/>
              </a:rPr>
              <a:t>elevated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076444" y="3826764"/>
            <a:ext cx="6940550" cy="635635"/>
            <a:chOff x="5076444" y="3826764"/>
            <a:chExt cx="6940550" cy="635635"/>
          </a:xfrm>
        </p:grpSpPr>
        <p:sp>
          <p:nvSpPr>
            <p:cNvPr id="20" name="object 20"/>
            <p:cNvSpPr/>
            <p:nvPr/>
          </p:nvSpPr>
          <p:spPr>
            <a:xfrm>
              <a:off x="5082540" y="3832860"/>
              <a:ext cx="6928484" cy="623570"/>
            </a:xfrm>
            <a:custGeom>
              <a:avLst/>
              <a:gdLst/>
              <a:ahLst/>
              <a:cxnLst/>
              <a:rect l="l" t="t" r="r" b="b"/>
              <a:pathLst>
                <a:path w="6928484" h="623570">
                  <a:moveTo>
                    <a:pt x="6824217" y="0"/>
                  </a:moveTo>
                  <a:lnTo>
                    <a:pt x="103886" y="0"/>
                  </a:lnTo>
                  <a:lnTo>
                    <a:pt x="63436" y="8159"/>
                  </a:lnTo>
                  <a:lnTo>
                    <a:pt x="30416" y="30416"/>
                  </a:lnTo>
                  <a:lnTo>
                    <a:pt x="8159" y="63436"/>
                  </a:lnTo>
                  <a:lnTo>
                    <a:pt x="0" y="103885"/>
                  </a:lnTo>
                  <a:lnTo>
                    <a:pt x="0" y="519429"/>
                  </a:lnTo>
                  <a:lnTo>
                    <a:pt x="8159" y="559879"/>
                  </a:lnTo>
                  <a:lnTo>
                    <a:pt x="30416" y="592899"/>
                  </a:lnTo>
                  <a:lnTo>
                    <a:pt x="63436" y="615156"/>
                  </a:lnTo>
                  <a:lnTo>
                    <a:pt x="103886" y="623315"/>
                  </a:lnTo>
                  <a:lnTo>
                    <a:pt x="6824217" y="623315"/>
                  </a:lnTo>
                  <a:lnTo>
                    <a:pt x="6864667" y="615156"/>
                  </a:lnTo>
                  <a:lnTo>
                    <a:pt x="6897687" y="592899"/>
                  </a:lnTo>
                  <a:lnTo>
                    <a:pt x="6919944" y="559879"/>
                  </a:lnTo>
                  <a:lnTo>
                    <a:pt x="6928104" y="519429"/>
                  </a:lnTo>
                  <a:lnTo>
                    <a:pt x="6928104" y="103885"/>
                  </a:lnTo>
                  <a:lnTo>
                    <a:pt x="6919944" y="63436"/>
                  </a:lnTo>
                  <a:lnTo>
                    <a:pt x="6897687" y="30416"/>
                  </a:lnTo>
                  <a:lnTo>
                    <a:pt x="6864667" y="8159"/>
                  </a:lnTo>
                  <a:lnTo>
                    <a:pt x="6824217" y="0"/>
                  </a:lnTo>
                  <a:close/>
                </a:path>
              </a:pathLst>
            </a:custGeom>
            <a:solidFill>
              <a:srgbClr val="ACB8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5082540" y="3832860"/>
              <a:ext cx="6928484" cy="623570"/>
            </a:xfrm>
            <a:custGeom>
              <a:avLst/>
              <a:gdLst/>
              <a:ahLst/>
              <a:cxnLst/>
              <a:rect l="l" t="t" r="r" b="b"/>
              <a:pathLst>
                <a:path w="6928484" h="623570">
                  <a:moveTo>
                    <a:pt x="0" y="103885"/>
                  </a:moveTo>
                  <a:lnTo>
                    <a:pt x="8159" y="63436"/>
                  </a:lnTo>
                  <a:lnTo>
                    <a:pt x="30416" y="30416"/>
                  </a:lnTo>
                  <a:lnTo>
                    <a:pt x="63436" y="8159"/>
                  </a:lnTo>
                  <a:lnTo>
                    <a:pt x="103886" y="0"/>
                  </a:lnTo>
                  <a:lnTo>
                    <a:pt x="6824217" y="0"/>
                  </a:lnTo>
                  <a:lnTo>
                    <a:pt x="6864667" y="8159"/>
                  </a:lnTo>
                  <a:lnTo>
                    <a:pt x="6897687" y="30416"/>
                  </a:lnTo>
                  <a:lnTo>
                    <a:pt x="6919944" y="63436"/>
                  </a:lnTo>
                  <a:lnTo>
                    <a:pt x="6928104" y="103885"/>
                  </a:lnTo>
                  <a:lnTo>
                    <a:pt x="6928104" y="519429"/>
                  </a:lnTo>
                  <a:lnTo>
                    <a:pt x="6919944" y="559879"/>
                  </a:lnTo>
                  <a:lnTo>
                    <a:pt x="6897687" y="592899"/>
                  </a:lnTo>
                  <a:lnTo>
                    <a:pt x="6864667" y="615156"/>
                  </a:lnTo>
                  <a:lnTo>
                    <a:pt x="6824217" y="623315"/>
                  </a:lnTo>
                  <a:lnTo>
                    <a:pt x="103886" y="623315"/>
                  </a:lnTo>
                  <a:lnTo>
                    <a:pt x="63436" y="615156"/>
                  </a:lnTo>
                  <a:lnTo>
                    <a:pt x="30416" y="592899"/>
                  </a:lnTo>
                  <a:lnTo>
                    <a:pt x="8159" y="559879"/>
                  </a:lnTo>
                  <a:lnTo>
                    <a:pt x="0" y="519429"/>
                  </a:lnTo>
                  <a:lnTo>
                    <a:pt x="0" y="103885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/>
          <p:nvPr/>
        </p:nvSpPr>
        <p:spPr>
          <a:xfrm>
            <a:off x="5207000" y="3878707"/>
            <a:ext cx="155638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55" b="1">
                <a:latin typeface="Calibri"/>
                <a:cs typeface="Calibri"/>
              </a:rPr>
              <a:t>T</a:t>
            </a:r>
            <a:r>
              <a:rPr dirty="0" sz="2800" spc="-40" b="1">
                <a:latin typeface="Calibri"/>
                <a:cs typeface="Calibri"/>
              </a:rPr>
              <a:t>r</a:t>
            </a:r>
            <a:r>
              <a:rPr dirty="0" sz="2800" spc="-10" b="1">
                <a:latin typeface="Calibri"/>
                <a:cs typeface="Calibri"/>
              </a:rPr>
              <a:t>e</a:t>
            </a:r>
            <a:r>
              <a:rPr dirty="0" sz="2800" spc="-35" b="1">
                <a:latin typeface="Calibri"/>
                <a:cs typeface="Calibri"/>
              </a:rPr>
              <a:t>a</a:t>
            </a:r>
            <a:r>
              <a:rPr dirty="0" sz="2800" spc="-5" b="1">
                <a:latin typeface="Calibri"/>
                <a:cs typeface="Calibri"/>
              </a:rPr>
              <a:t>t</a:t>
            </a:r>
            <a:r>
              <a:rPr dirty="0" sz="2800" b="1">
                <a:latin typeface="Calibri"/>
                <a:cs typeface="Calibri"/>
              </a:rPr>
              <a:t>m</a:t>
            </a:r>
            <a:r>
              <a:rPr dirty="0" sz="2800" spc="-10" b="1">
                <a:latin typeface="Calibri"/>
                <a:cs typeface="Calibri"/>
              </a:rPr>
              <a:t>e</a:t>
            </a:r>
            <a:r>
              <a:rPr dirty="0" sz="2800" spc="-35" b="1">
                <a:latin typeface="Calibri"/>
                <a:cs typeface="Calibri"/>
              </a:rPr>
              <a:t>n</a:t>
            </a:r>
            <a:r>
              <a:rPr dirty="0" sz="2800" spc="-5" b="1"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289930" y="4390838"/>
            <a:ext cx="6592570" cy="2011680"/>
          </a:xfrm>
          <a:prstGeom prst="rect">
            <a:avLst/>
          </a:prstGeom>
        </p:spPr>
        <p:txBody>
          <a:bodyPr wrap="square" lIns="0" tIns="48894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84"/>
              </a:spcBef>
              <a:buChar char="•"/>
              <a:tabLst>
                <a:tab pos="241300" algn="l"/>
              </a:tabLst>
            </a:pP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not</a:t>
            </a:r>
            <a:r>
              <a:rPr dirty="0" sz="2000" spc="-15">
                <a:latin typeface="Calibri"/>
                <a:cs typeface="Calibri"/>
              </a:rPr>
              <a:t> leave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person </a:t>
            </a:r>
            <a:r>
              <a:rPr dirty="0" sz="2000">
                <a:latin typeface="Calibri"/>
                <a:cs typeface="Calibri"/>
              </a:rPr>
              <a:t>alone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85"/>
              </a:spcBef>
              <a:buChar char="•"/>
              <a:tabLst>
                <a:tab pos="241300" algn="l"/>
              </a:tabLst>
            </a:pPr>
            <a:r>
              <a:rPr dirty="0" sz="2000" spc="-10">
                <a:latin typeface="Calibri"/>
                <a:cs typeface="Calibri"/>
              </a:rPr>
              <a:t>Move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to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cool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place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to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rest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90"/>
              </a:spcBef>
              <a:buChar char="•"/>
              <a:tabLst>
                <a:tab pos="241300" algn="l"/>
              </a:tabLst>
            </a:pPr>
            <a:r>
              <a:rPr dirty="0" sz="2000" spc="-5">
                <a:latin typeface="Calibri"/>
                <a:cs typeface="Calibri"/>
              </a:rPr>
              <a:t>Drink</a:t>
            </a:r>
            <a:r>
              <a:rPr dirty="0" sz="2000" spc="-15">
                <a:latin typeface="Calibri"/>
                <a:cs typeface="Calibri"/>
              </a:rPr>
              <a:t> water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or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electrolyte </a:t>
            </a:r>
            <a:r>
              <a:rPr dirty="0" sz="2000" spc="-5">
                <a:latin typeface="Calibri"/>
                <a:cs typeface="Calibri"/>
              </a:rPr>
              <a:t>fluids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90"/>
              </a:spcBef>
              <a:buChar char="•"/>
              <a:tabLst>
                <a:tab pos="241300" algn="l"/>
              </a:tabLst>
            </a:pPr>
            <a:r>
              <a:rPr dirty="0" sz="2000" spc="-40">
                <a:latin typeface="Calibri"/>
                <a:cs typeface="Calibri"/>
              </a:rPr>
              <a:t>Treat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for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shock,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if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necessary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ts val="2300"/>
              </a:lnSpc>
              <a:spcBef>
                <a:spcPts val="285"/>
              </a:spcBef>
              <a:buChar char="•"/>
              <a:tabLst>
                <a:tab pos="241300" algn="l"/>
                <a:tab pos="4731385" algn="l"/>
              </a:tabLst>
            </a:pPr>
            <a:r>
              <a:rPr dirty="0" sz="2000" spc="-5">
                <a:latin typeface="Calibri"/>
                <a:cs typeface="Calibri"/>
              </a:rPr>
              <a:t>If</a:t>
            </a:r>
            <a:r>
              <a:rPr dirty="0" sz="2000" spc="114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unconscious/fails</a:t>
            </a:r>
            <a:r>
              <a:rPr dirty="0" sz="2000" spc="12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to</a:t>
            </a:r>
            <a:r>
              <a:rPr dirty="0" sz="2000" spc="11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recover</a:t>
            </a:r>
            <a:r>
              <a:rPr dirty="0" sz="2000" spc="114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rapidly/has	other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injuries/has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300"/>
              </a:lnSpc>
            </a:pP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10">
                <a:latin typeface="Calibri"/>
                <a:cs typeface="Calibri"/>
              </a:rPr>
              <a:t> history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medical</a:t>
            </a:r>
            <a:r>
              <a:rPr dirty="0" sz="2000" spc="-10">
                <a:latin typeface="Calibri"/>
                <a:cs typeface="Calibri"/>
              </a:rPr>
              <a:t> problems,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seek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medical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attention.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0" y="6667499"/>
            <a:ext cx="12192000" cy="190500"/>
          </a:xfrm>
          <a:custGeom>
            <a:avLst/>
            <a:gdLst/>
            <a:ahLst/>
            <a:cxnLst/>
            <a:rect l="l" t="t" r="r" b="b"/>
            <a:pathLst>
              <a:path w="12192000" h="190500">
                <a:moveTo>
                  <a:pt x="12192000" y="0"/>
                </a:moveTo>
                <a:lnTo>
                  <a:pt x="0" y="0"/>
                </a:lnTo>
                <a:lnTo>
                  <a:pt x="0" y="190500"/>
                </a:lnTo>
                <a:lnTo>
                  <a:pt x="12192000" y="1905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6F245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41647" y="166115"/>
            <a:ext cx="4109085" cy="608330"/>
            <a:chOff x="4041647" y="166115"/>
            <a:chExt cx="4109085" cy="608330"/>
          </a:xfrm>
        </p:grpSpPr>
        <p:sp>
          <p:nvSpPr>
            <p:cNvPr id="3" name="object 3"/>
            <p:cNvSpPr/>
            <p:nvPr/>
          </p:nvSpPr>
          <p:spPr>
            <a:xfrm>
              <a:off x="4047743" y="172211"/>
              <a:ext cx="4097020" cy="596265"/>
            </a:xfrm>
            <a:custGeom>
              <a:avLst/>
              <a:gdLst/>
              <a:ahLst/>
              <a:cxnLst/>
              <a:rect l="l" t="t" r="r" b="b"/>
              <a:pathLst>
                <a:path w="4097020" h="596265">
                  <a:moveTo>
                    <a:pt x="3997198" y="0"/>
                  </a:moveTo>
                  <a:lnTo>
                    <a:pt x="99313" y="0"/>
                  </a:lnTo>
                  <a:lnTo>
                    <a:pt x="60650" y="7802"/>
                  </a:lnTo>
                  <a:lnTo>
                    <a:pt x="29083" y="29082"/>
                  </a:lnTo>
                  <a:lnTo>
                    <a:pt x="7802" y="60650"/>
                  </a:lnTo>
                  <a:lnTo>
                    <a:pt x="0" y="99314"/>
                  </a:lnTo>
                  <a:lnTo>
                    <a:pt x="0" y="496570"/>
                  </a:lnTo>
                  <a:lnTo>
                    <a:pt x="7802" y="535233"/>
                  </a:lnTo>
                  <a:lnTo>
                    <a:pt x="29083" y="566801"/>
                  </a:lnTo>
                  <a:lnTo>
                    <a:pt x="60650" y="588081"/>
                  </a:lnTo>
                  <a:lnTo>
                    <a:pt x="99313" y="595884"/>
                  </a:lnTo>
                  <a:lnTo>
                    <a:pt x="3997198" y="595884"/>
                  </a:lnTo>
                  <a:lnTo>
                    <a:pt x="4035861" y="588081"/>
                  </a:lnTo>
                  <a:lnTo>
                    <a:pt x="4067429" y="566801"/>
                  </a:lnTo>
                  <a:lnTo>
                    <a:pt x="4088709" y="535233"/>
                  </a:lnTo>
                  <a:lnTo>
                    <a:pt x="4096511" y="496570"/>
                  </a:lnTo>
                  <a:lnTo>
                    <a:pt x="4096511" y="99314"/>
                  </a:lnTo>
                  <a:lnTo>
                    <a:pt x="4088709" y="60650"/>
                  </a:lnTo>
                  <a:lnTo>
                    <a:pt x="4067429" y="29082"/>
                  </a:lnTo>
                  <a:lnTo>
                    <a:pt x="4035861" y="7802"/>
                  </a:lnTo>
                  <a:lnTo>
                    <a:pt x="3997198" y="0"/>
                  </a:lnTo>
                  <a:close/>
                </a:path>
              </a:pathLst>
            </a:custGeom>
            <a:solidFill>
              <a:srgbClr val="6F24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4047743" y="172211"/>
              <a:ext cx="4097020" cy="596265"/>
            </a:xfrm>
            <a:custGeom>
              <a:avLst/>
              <a:gdLst/>
              <a:ahLst/>
              <a:cxnLst/>
              <a:rect l="l" t="t" r="r" b="b"/>
              <a:pathLst>
                <a:path w="4097020" h="596265">
                  <a:moveTo>
                    <a:pt x="0" y="99314"/>
                  </a:moveTo>
                  <a:lnTo>
                    <a:pt x="7802" y="60650"/>
                  </a:lnTo>
                  <a:lnTo>
                    <a:pt x="29083" y="29082"/>
                  </a:lnTo>
                  <a:lnTo>
                    <a:pt x="60650" y="7802"/>
                  </a:lnTo>
                  <a:lnTo>
                    <a:pt x="99313" y="0"/>
                  </a:lnTo>
                  <a:lnTo>
                    <a:pt x="3997198" y="0"/>
                  </a:lnTo>
                  <a:lnTo>
                    <a:pt x="4035861" y="7802"/>
                  </a:lnTo>
                  <a:lnTo>
                    <a:pt x="4067429" y="29082"/>
                  </a:lnTo>
                  <a:lnTo>
                    <a:pt x="4088709" y="60650"/>
                  </a:lnTo>
                  <a:lnTo>
                    <a:pt x="4096511" y="99314"/>
                  </a:lnTo>
                  <a:lnTo>
                    <a:pt x="4096511" y="496570"/>
                  </a:lnTo>
                  <a:lnTo>
                    <a:pt x="4088709" y="535233"/>
                  </a:lnTo>
                  <a:lnTo>
                    <a:pt x="4067429" y="566801"/>
                  </a:lnTo>
                  <a:lnTo>
                    <a:pt x="4035861" y="588081"/>
                  </a:lnTo>
                  <a:lnTo>
                    <a:pt x="3997198" y="595884"/>
                  </a:lnTo>
                  <a:lnTo>
                    <a:pt x="99313" y="595884"/>
                  </a:lnTo>
                  <a:lnTo>
                    <a:pt x="60650" y="588081"/>
                  </a:lnTo>
                  <a:lnTo>
                    <a:pt x="29083" y="566801"/>
                  </a:lnTo>
                  <a:lnTo>
                    <a:pt x="7802" y="535233"/>
                  </a:lnTo>
                  <a:lnTo>
                    <a:pt x="0" y="496570"/>
                  </a:lnTo>
                  <a:lnTo>
                    <a:pt x="0" y="99314"/>
                  </a:lnTo>
                  <a:close/>
                </a:path>
              </a:pathLst>
            </a:custGeom>
            <a:ln w="12192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097907" y="164083"/>
            <a:ext cx="1999614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>
                <a:solidFill>
                  <a:srgbClr val="FFFFFF"/>
                </a:solidFill>
                <a:latin typeface="Calibri"/>
                <a:cs typeface="Calibri"/>
              </a:rPr>
              <a:t>Heat</a:t>
            </a:r>
            <a:r>
              <a:rPr dirty="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pc="-20">
                <a:solidFill>
                  <a:srgbClr val="FFFFFF"/>
                </a:solidFill>
                <a:latin typeface="Calibri"/>
                <a:cs typeface="Calibri"/>
              </a:rPr>
              <a:t>Stroke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306324" y="886967"/>
            <a:ext cx="6192520" cy="559435"/>
            <a:chOff x="306324" y="886967"/>
            <a:chExt cx="6192520" cy="559435"/>
          </a:xfrm>
        </p:grpSpPr>
        <p:sp>
          <p:nvSpPr>
            <p:cNvPr id="7" name="object 7"/>
            <p:cNvSpPr/>
            <p:nvPr/>
          </p:nvSpPr>
          <p:spPr>
            <a:xfrm>
              <a:off x="312420" y="893063"/>
              <a:ext cx="6179820" cy="547370"/>
            </a:xfrm>
            <a:custGeom>
              <a:avLst/>
              <a:gdLst/>
              <a:ahLst/>
              <a:cxnLst/>
              <a:rect l="l" t="t" r="r" b="b"/>
              <a:pathLst>
                <a:path w="6179820" h="547369">
                  <a:moveTo>
                    <a:pt x="6088633" y="0"/>
                  </a:moveTo>
                  <a:lnTo>
                    <a:pt x="91186" y="0"/>
                  </a:lnTo>
                  <a:lnTo>
                    <a:pt x="55694" y="7157"/>
                  </a:lnTo>
                  <a:lnTo>
                    <a:pt x="26709" y="26685"/>
                  </a:lnTo>
                  <a:lnTo>
                    <a:pt x="7166" y="55667"/>
                  </a:lnTo>
                  <a:lnTo>
                    <a:pt x="0" y="91186"/>
                  </a:lnTo>
                  <a:lnTo>
                    <a:pt x="0" y="455930"/>
                  </a:lnTo>
                  <a:lnTo>
                    <a:pt x="7166" y="491448"/>
                  </a:lnTo>
                  <a:lnTo>
                    <a:pt x="26709" y="520430"/>
                  </a:lnTo>
                  <a:lnTo>
                    <a:pt x="55694" y="539958"/>
                  </a:lnTo>
                  <a:lnTo>
                    <a:pt x="91186" y="547115"/>
                  </a:lnTo>
                  <a:lnTo>
                    <a:pt x="6088633" y="547115"/>
                  </a:lnTo>
                  <a:lnTo>
                    <a:pt x="6124152" y="539958"/>
                  </a:lnTo>
                  <a:lnTo>
                    <a:pt x="6153134" y="520430"/>
                  </a:lnTo>
                  <a:lnTo>
                    <a:pt x="6172662" y="491448"/>
                  </a:lnTo>
                  <a:lnTo>
                    <a:pt x="6179820" y="455930"/>
                  </a:lnTo>
                  <a:lnTo>
                    <a:pt x="6179820" y="91186"/>
                  </a:lnTo>
                  <a:lnTo>
                    <a:pt x="6172662" y="55667"/>
                  </a:lnTo>
                  <a:lnTo>
                    <a:pt x="6153134" y="26685"/>
                  </a:lnTo>
                  <a:lnTo>
                    <a:pt x="6124152" y="7157"/>
                  </a:lnTo>
                  <a:lnTo>
                    <a:pt x="6088633" y="0"/>
                  </a:lnTo>
                  <a:close/>
                </a:path>
              </a:pathLst>
            </a:custGeom>
            <a:solidFill>
              <a:srgbClr val="ACB8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12420" y="893063"/>
              <a:ext cx="6179820" cy="547370"/>
            </a:xfrm>
            <a:custGeom>
              <a:avLst/>
              <a:gdLst/>
              <a:ahLst/>
              <a:cxnLst/>
              <a:rect l="l" t="t" r="r" b="b"/>
              <a:pathLst>
                <a:path w="6179820" h="547369">
                  <a:moveTo>
                    <a:pt x="0" y="91186"/>
                  </a:moveTo>
                  <a:lnTo>
                    <a:pt x="7166" y="55667"/>
                  </a:lnTo>
                  <a:lnTo>
                    <a:pt x="26709" y="26685"/>
                  </a:lnTo>
                  <a:lnTo>
                    <a:pt x="55694" y="7157"/>
                  </a:lnTo>
                  <a:lnTo>
                    <a:pt x="91186" y="0"/>
                  </a:lnTo>
                  <a:lnTo>
                    <a:pt x="6088633" y="0"/>
                  </a:lnTo>
                  <a:lnTo>
                    <a:pt x="6124152" y="7157"/>
                  </a:lnTo>
                  <a:lnTo>
                    <a:pt x="6153134" y="26685"/>
                  </a:lnTo>
                  <a:lnTo>
                    <a:pt x="6172662" y="55667"/>
                  </a:lnTo>
                  <a:lnTo>
                    <a:pt x="6179820" y="91186"/>
                  </a:lnTo>
                  <a:lnTo>
                    <a:pt x="6179820" y="455930"/>
                  </a:lnTo>
                  <a:lnTo>
                    <a:pt x="6172662" y="491448"/>
                  </a:lnTo>
                  <a:lnTo>
                    <a:pt x="6153134" y="520430"/>
                  </a:lnTo>
                  <a:lnTo>
                    <a:pt x="6124152" y="539958"/>
                  </a:lnTo>
                  <a:lnTo>
                    <a:pt x="6088633" y="547115"/>
                  </a:lnTo>
                  <a:lnTo>
                    <a:pt x="91186" y="547115"/>
                  </a:lnTo>
                  <a:lnTo>
                    <a:pt x="55694" y="539958"/>
                  </a:lnTo>
                  <a:lnTo>
                    <a:pt x="26709" y="520430"/>
                  </a:lnTo>
                  <a:lnTo>
                    <a:pt x="7166" y="491448"/>
                  </a:lnTo>
                  <a:lnTo>
                    <a:pt x="0" y="455930"/>
                  </a:lnTo>
                  <a:lnTo>
                    <a:pt x="0" y="91186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433831" y="898905"/>
            <a:ext cx="104076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latin typeface="Calibri"/>
                <a:cs typeface="Calibri"/>
              </a:rPr>
              <a:t>Causes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6620" y="1408557"/>
            <a:ext cx="586803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Char char="•"/>
              <a:tabLst>
                <a:tab pos="241300" algn="l"/>
              </a:tabLst>
            </a:pPr>
            <a:r>
              <a:rPr dirty="0" sz="2000" spc="-15">
                <a:latin typeface="Calibri"/>
                <a:cs typeface="Calibri"/>
              </a:rPr>
              <a:t>Severe</a:t>
            </a:r>
            <a:r>
              <a:rPr dirty="0" sz="2000" spc="3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3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sometimes</a:t>
            </a:r>
            <a:r>
              <a:rPr dirty="0" sz="2000" spc="30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fatal</a:t>
            </a:r>
            <a:r>
              <a:rPr dirty="0" sz="2000" spc="29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condition</a:t>
            </a:r>
            <a:r>
              <a:rPr dirty="0" sz="2000" spc="29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resulting</a:t>
            </a:r>
            <a:r>
              <a:rPr dirty="0" sz="2000" spc="31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from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5220" y="1688973"/>
            <a:ext cx="563880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81025" algn="l"/>
                <a:tab pos="1457325" algn="l"/>
                <a:tab pos="1891664" algn="l"/>
                <a:tab pos="2458720" algn="l"/>
                <a:tab pos="3196590" algn="l"/>
                <a:tab pos="3635375" algn="l"/>
                <a:tab pos="4708525" algn="l"/>
                <a:tab pos="5173345" algn="l"/>
              </a:tabLst>
            </a:pP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40">
                <a:latin typeface="Calibri"/>
                <a:cs typeface="Calibri"/>
              </a:rPr>
              <a:t>f</a:t>
            </a:r>
            <a:r>
              <a:rPr dirty="0" sz="2000">
                <a:latin typeface="Calibri"/>
                <a:cs typeface="Calibri"/>
              </a:rPr>
              <a:t>ai</a:t>
            </a:r>
            <a:r>
              <a:rPr dirty="0" sz="2000" spc="-10">
                <a:latin typeface="Calibri"/>
                <a:cs typeface="Calibri"/>
              </a:rPr>
              <a:t>l</a:t>
            </a:r>
            <a:r>
              <a:rPr dirty="0" sz="2000">
                <a:latin typeface="Calibri"/>
                <a:cs typeface="Calibri"/>
              </a:rPr>
              <a:t>u</a:t>
            </a:r>
            <a:r>
              <a:rPr dirty="0" sz="2000" spc="-25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f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5">
                <a:latin typeface="Calibri"/>
                <a:cs typeface="Calibri"/>
              </a:rPr>
              <a:t>bod</a:t>
            </a:r>
            <a:r>
              <a:rPr dirty="0" sz="2000">
                <a:latin typeface="Calibri"/>
                <a:cs typeface="Calibri"/>
              </a:rPr>
              <a:t>y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25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egul</a:t>
            </a:r>
            <a:r>
              <a:rPr dirty="0" sz="2000" spc="-30">
                <a:latin typeface="Calibri"/>
                <a:cs typeface="Calibri"/>
              </a:rPr>
              <a:t>a</a:t>
            </a:r>
            <a:r>
              <a:rPr dirty="0" sz="2000" spc="-25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its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10">
                <a:latin typeface="Calibri"/>
                <a:cs typeface="Calibri"/>
              </a:rPr>
              <a:t>c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5220" y="1968245"/>
            <a:ext cx="133159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5">
                <a:latin typeface="Calibri"/>
                <a:cs typeface="Calibri"/>
              </a:rPr>
              <a:t>temperature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6620" y="2308098"/>
            <a:ext cx="586740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Char char="•"/>
              <a:tabLst>
                <a:tab pos="241300" algn="l"/>
                <a:tab pos="895350" algn="l"/>
                <a:tab pos="1833880" algn="l"/>
                <a:tab pos="2840990" algn="l"/>
                <a:tab pos="3855085" algn="l"/>
                <a:tab pos="5407660" algn="l"/>
              </a:tabLst>
            </a:pPr>
            <a:r>
              <a:rPr dirty="0" sz="2000" spc="-5">
                <a:latin typeface="Calibri"/>
                <a:cs typeface="Calibri"/>
              </a:rPr>
              <a:t>Th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5">
                <a:latin typeface="Calibri"/>
                <a:cs typeface="Calibri"/>
              </a:rPr>
              <a:t>b</a:t>
            </a:r>
            <a:r>
              <a:rPr dirty="0" sz="2000" spc="-10">
                <a:latin typeface="Calibri"/>
                <a:cs typeface="Calibri"/>
              </a:rPr>
              <a:t>o</a:t>
            </a:r>
            <a:r>
              <a:rPr dirty="0" sz="2000" spc="-5">
                <a:latin typeface="Calibri"/>
                <a:cs typeface="Calibri"/>
              </a:rPr>
              <a:t>d</a:t>
            </a:r>
            <a:r>
              <a:rPr dirty="0" sz="2000" spc="50">
                <a:latin typeface="Calibri"/>
                <a:cs typeface="Calibri"/>
              </a:rPr>
              <a:t>y</a:t>
            </a:r>
            <a:r>
              <a:rPr dirty="0" sz="2000" spc="-120">
                <a:latin typeface="Calibri"/>
                <a:cs typeface="Calibri"/>
              </a:rPr>
              <a:t>’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5">
                <a:latin typeface="Calibri"/>
                <a:cs typeface="Calibri"/>
              </a:rPr>
              <a:t>norma</a:t>
            </a:r>
            <a:r>
              <a:rPr dirty="0" sz="2000">
                <a:latin typeface="Calibri"/>
                <a:cs typeface="Calibri"/>
              </a:rPr>
              <a:t>l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10">
                <a:latin typeface="Calibri"/>
                <a:cs typeface="Calibri"/>
              </a:rPr>
              <a:t>c</a:t>
            </a:r>
            <a:r>
              <a:rPr dirty="0" sz="2000" spc="-15">
                <a:latin typeface="Calibri"/>
                <a:cs typeface="Calibri"/>
              </a:rPr>
              <a:t>o</a:t>
            </a:r>
            <a:r>
              <a:rPr dirty="0" sz="2000" spc="-5">
                <a:latin typeface="Calibri"/>
                <a:cs typeface="Calibri"/>
              </a:rPr>
              <a:t>ol</a:t>
            </a:r>
            <a:r>
              <a:rPr dirty="0" sz="2000" spc="-15">
                <a:latin typeface="Calibri"/>
                <a:cs typeface="Calibri"/>
              </a:rPr>
              <a:t>i</a:t>
            </a:r>
            <a:r>
              <a:rPr dirty="0" sz="2000" spc="-5">
                <a:latin typeface="Calibri"/>
                <a:cs typeface="Calibri"/>
              </a:rPr>
              <a:t>n</a:t>
            </a:r>
            <a:r>
              <a:rPr dirty="0" sz="2000">
                <a:latin typeface="Calibri"/>
                <a:cs typeface="Calibri"/>
              </a:rPr>
              <a:t>g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m</a:t>
            </a:r>
            <a:r>
              <a:rPr dirty="0" sz="2000" spc="-20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c</a:t>
            </a:r>
            <a:r>
              <a:rPr dirty="0" sz="2000" spc="5">
                <a:latin typeface="Calibri"/>
                <a:cs typeface="Calibri"/>
              </a:rPr>
              <a:t>h</a:t>
            </a:r>
            <a:r>
              <a:rPr dirty="0" sz="2000" spc="-15">
                <a:latin typeface="Calibri"/>
                <a:cs typeface="Calibri"/>
              </a:rPr>
              <a:t>a</a:t>
            </a:r>
            <a:r>
              <a:rPr dirty="0" sz="2000" spc="-5">
                <a:latin typeface="Calibri"/>
                <a:cs typeface="Calibri"/>
              </a:rPr>
              <a:t>nis</a:t>
            </a:r>
            <a:r>
              <a:rPr dirty="0" sz="2000" spc="-15">
                <a:latin typeface="Calibri"/>
                <a:cs typeface="Calibri"/>
              </a:rPr>
              <a:t>m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30">
                <a:latin typeface="Calibri"/>
                <a:cs typeface="Calibri"/>
              </a:rPr>
              <a:t>s</a:t>
            </a:r>
            <a:r>
              <a:rPr dirty="0" sz="2000" spc="-25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op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5220" y="2588513"/>
            <a:ext cx="295275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Calibri"/>
                <a:cs typeface="Calibri"/>
              </a:rPr>
              <a:t>functioning,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sweating</a:t>
            </a:r>
            <a:r>
              <a:rPr dirty="0" sz="2000" spc="-1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stops.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46630" y="2928366"/>
            <a:ext cx="461962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51915" algn="l"/>
                <a:tab pos="2489200" algn="l"/>
                <a:tab pos="3797935" algn="l"/>
              </a:tabLst>
            </a:pP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10">
                <a:latin typeface="Calibri"/>
                <a:cs typeface="Calibri"/>
              </a:rPr>
              <a:t>m</a:t>
            </a:r>
            <a:r>
              <a:rPr dirty="0" sz="2000" spc="-15">
                <a:latin typeface="Calibri"/>
                <a:cs typeface="Calibri"/>
              </a:rPr>
              <a:t>e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 spc="-10">
                <a:latin typeface="Calibri"/>
                <a:cs typeface="Calibri"/>
              </a:rPr>
              <a:t>g</a:t>
            </a:r>
            <a:r>
              <a:rPr dirty="0" sz="2000" spc="-15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nc</a:t>
            </a:r>
            <a:r>
              <a:rPr dirty="0" sz="2000">
                <a:latin typeface="Calibri"/>
                <a:cs typeface="Calibri"/>
              </a:rPr>
              <a:t>y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10">
                <a:latin typeface="Calibri"/>
                <a:cs typeface="Calibri"/>
              </a:rPr>
              <a:t>q</a:t>
            </a:r>
            <a:r>
              <a:rPr dirty="0" sz="2000" spc="-5">
                <a:latin typeface="Calibri"/>
                <a:cs typeface="Calibri"/>
              </a:rPr>
              <a:t>uir</a:t>
            </a:r>
            <a:r>
              <a:rPr dirty="0" sz="2000" spc="-15">
                <a:latin typeface="Calibri"/>
                <a:cs typeface="Calibri"/>
              </a:rPr>
              <a:t>i</a:t>
            </a:r>
            <a:r>
              <a:rPr dirty="0" sz="2000" spc="-5">
                <a:latin typeface="Calibri"/>
                <a:cs typeface="Calibri"/>
              </a:rPr>
              <a:t>n</a:t>
            </a:r>
            <a:r>
              <a:rPr dirty="0" sz="2000">
                <a:latin typeface="Calibri"/>
                <a:cs typeface="Calibri"/>
              </a:rPr>
              <a:t>g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i</a:t>
            </a:r>
            <a:r>
              <a:rPr dirty="0" sz="2000" spc="-10">
                <a:latin typeface="Calibri"/>
                <a:cs typeface="Calibri"/>
              </a:rPr>
              <a:t>m</a:t>
            </a:r>
            <a:r>
              <a:rPr dirty="0" sz="2000">
                <a:latin typeface="Calibri"/>
                <a:cs typeface="Calibri"/>
              </a:rPr>
              <a:t>m</a:t>
            </a:r>
            <a:r>
              <a:rPr dirty="0" sz="2000" spc="-1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di</a:t>
            </a:r>
            <a:r>
              <a:rPr dirty="0" sz="2000" spc="-25">
                <a:latin typeface="Calibri"/>
                <a:cs typeface="Calibri"/>
              </a:rPr>
              <a:t>at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m</a:t>
            </a:r>
            <a:r>
              <a:rPr dirty="0" sz="2000" spc="-1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di</a:t>
            </a:r>
            <a:r>
              <a:rPr dirty="0" sz="2000" spc="-10">
                <a:latin typeface="Calibri"/>
                <a:cs typeface="Calibri"/>
              </a:rPr>
              <a:t>c</a:t>
            </a:r>
            <a:r>
              <a:rPr dirty="0" sz="2000">
                <a:latin typeface="Calibri"/>
                <a:cs typeface="Calibri"/>
              </a:rPr>
              <a:t>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96620" y="2928366"/>
            <a:ext cx="1271270" cy="6115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1300" indent="-228600">
              <a:lnSpc>
                <a:spcPts val="2305"/>
              </a:lnSpc>
              <a:spcBef>
                <a:spcPts val="105"/>
              </a:spcBef>
              <a:buChar char="•"/>
              <a:tabLst>
                <a:tab pos="241300" algn="l"/>
              </a:tabLst>
            </a:pPr>
            <a:r>
              <a:rPr dirty="0" sz="2000" spc="-5">
                <a:latin typeface="Calibri"/>
                <a:cs typeface="Calibri"/>
              </a:rPr>
              <a:t>Medical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305"/>
              </a:lnSpc>
            </a:pPr>
            <a:r>
              <a:rPr dirty="0" sz="2000" spc="-25">
                <a:latin typeface="Calibri"/>
                <a:cs typeface="Calibri"/>
              </a:rPr>
              <a:t>att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25">
                <a:latin typeface="Calibri"/>
                <a:cs typeface="Calibri"/>
              </a:rPr>
              <a:t>n</a:t>
            </a:r>
            <a:r>
              <a:rPr dirty="0" sz="2000">
                <a:latin typeface="Calibri"/>
                <a:cs typeface="Calibri"/>
              </a:rPr>
              <a:t>ti</a:t>
            </a:r>
            <a:r>
              <a:rPr dirty="0" sz="2000" spc="-10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n.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06324" y="3619500"/>
            <a:ext cx="6192520" cy="589915"/>
            <a:chOff x="306324" y="3619500"/>
            <a:chExt cx="6192520" cy="589915"/>
          </a:xfrm>
        </p:grpSpPr>
        <p:sp>
          <p:nvSpPr>
            <p:cNvPr id="18" name="object 18"/>
            <p:cNvSpPr/>
            <p:nvPr/>
          </p:nvSpPr>
          <p:spPr>
            <a:xfrm>
              <a:off x="312420" y="3625595"/>
              <a:ext cx="6179820" cy="577850"/>
            </a:xfrm>
            <a:custGeom>
              <a:avLst/>
              <a:gdLst/>
              <a:ahLst/>
              <a:cxnLst/>
              <a:rect l="l" t="t" r="r" b="b"/>
              <a:pathLst>
                <a:path w="6179820" h="577850">
                  <a:moveTo>
                    <a:pt x="6083554" y="0"/>
                  </a:moveTo>
                  <a:lnTo>
                    <a:pt x="96265" y="0"/>
                  </a:lnTo>
                  <a:lnTo>
                    <a:pt x="58796" y="7558"/>
                  </a:lnTo>
                  <a:lnTo>
                    <a:pt x="28197" y="28178"/>
                  </a:lnTo>
                  <a:lnTo>
                    <a:pt x="7565" y="58775"/>
                  </a:lnTo>
                  <a:lnTo>
                    <a:pt x="0" y="96265"/>
                  </a:lnTo>
                  <a:lnTo>
                    <a:pt x="0" y="481329"/>
                  </a:lnTo>
                  <a:lnTo>
                    <a:pt x="7565" y="518820"/>
                  </a:lnTo>
                  <a:lnTo>
                    <a:pt x="28197" y="549417"/>
                  </a:lnTo>
                  <a:lnTo>
                    <a:pt x="58796" y="570037"/>
                  </a:lnTo>
                  <a:lnTo>
                    <a:pt x="96265" y="577595"/>
                  </a:lnTo>
                  <a:lnTo>
                    <a:pt x="6083554" y="577595"/>
                  </a:lnTo>
                  <a:lnTo>
                    <a:pt x="6121044" y="570037"/>
                  </a:lnTo>
                  <a:lnTo>
                    <a:pt x="6151641" y="549417"/>
                  </a:lnTo>
                  <a:lnTo>
                    <a:pt x="6172261" y="518820"/>
                  </a:lnTo>
                  <a:lnTo>
                    <a:pt x="6179820" y="481329"/>
                  </a:lnTo>
                  <a:lnTo>
                    <a:pt x="6179820" y="96265"/>
                  </a:lnTo>
                  <a:lnTo>
                    <a:pt x="6172261" y="58775"/>
                  </a:lnTo>
                  <a:lnTo>
                    <a:pt x="6151641" y="28178"/>
                  </a:lnTo>
                  <a:lnTo>
                    <a:pt x="6121044" y="7558"/>
                  </a:lnTo>
                  <a:lnTo>
                    <a:pt x="6083554" y="0"/>
                  </a:lnTo>
                  <a:close/>
                </a:path>
              </a:pathLst>
            </a:custGeom>
            <a:solidFill>
              <a:srgbClr val="ACB8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312420" y="3625595"/>
              <a:ext cx="6179820" cy="577850"/>
            </a:xfrm>
            <a:custGeom>
              <a:avLst/>
              <a:gdLst/>
              <a:ahLst/>
              <a:cxnLst/>
              <a:rect l="l" t="t" r="r" b="b"/>
              <a:pathLst>
                <a:path w="6179820" h="577850">
                  <a:moveTo>
                    <a:pt x="0" y="96265"/>
                  </a:moveTo>
                  <a:lnTo>
                    <a:pt x="7565" y="58775"/>
                  </a:lnTo>
                  <a:lnTo>
                    <a:pt x="28197" y="28178"/>
                  </a:lnTo>
                  <a:lnTo>
                    <a:pt x="58796" y="7558"/>
                  </a:lnTo>
                  <a:lnTo>
                    <a:pt x="96265" y="0"/>
                  </a:lnTo>
                  <a:lnTo>
                    <a:pt x="6083554" y="0"/>
                  </a:lnTo>
                  <a:lnTo>
                    <a:pt x="6121044" y="7558"/>
                  </a:lnTo>
                  <a:lnTo>
                    <a:pt x="6151641" y="28178"/>
                  </a:lnTo>
                  <a:lnTo>
                    <a:pt x="6172261" y="58775"/>
                  </a:lnTo>
                  <a:lnTo>
                    <a:pt x="6179820" y="96265"/>
                  </a:lnTo>
                  <a:lnTo>
                    <a:pt x="6179820" y="481329"/>
                  </a:lnTo>
                  <a:lnTo>
                    <a:pt x="6172261" y="518820"/>
                  </a:lnTo>
                  <a:lnTo>
                    <a:pt x="6151641" y="549417"/>
                  </a:lnTo>
                  <a:lnTo>
                    <a:pt x="6121044" y="570037"/>
                  </a:lnTo>
                  <a:lnTo>
                    <a:pt x="6083554" y="577595"/>
                  </a:lnTo>
                  <a:lnTo>
                    <a:pt x="96265" y="577595"/>
                  </a:lnTo>
                  <a:lnTo>
                    <a:pt x="58796" y="570037"/>
                  </a:lnTo>
                  <a:lnTo>
                    <a:pt x="28197" y="549417"/>
                  </a:lnTo>
                  <a:lnTo>
                    <a:pt x="7565" y="518820"/>
                  </a:lnTo>
                  <a:lnTo>
                    <a:pt x="0" y="481329"/>
                  </a:lnTo>
                  <a:lnTo>
                    <a:pt x="0" y="96265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435355" y="3647388"/>
            <a:ext cx="86233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10" b="1">
                <a:latin typeface="Calibri"/>
                <a:cs typeface="Calibri"/>
              </a:rPr>
              <a:t>T</a:t>
            </a:r>
            <a:r>
              <a:rPr dirty="0" sz="2800" spc="-25" b="1">
                <a:latin typeface="Calibri"/>
                <a:cs typeface="Calibri"/>
              </a:rPr>
              <a:t>y</a:t>
            </a:r>
            <a:r>
              <a:rPr dirty="0" sz="2800" spc="-20" b="1">
                <a:latin typeface="Calibri"/>
                <a:cs typeface="Calibri"/>
              </a:rPr>
              <a:t>p</a:t>
            </a:r>
            <a:r>
              <a:rPr dirty="0" sz="2800" spc="-25" b="1">
                <a:latin typeface="Calibri"/>
                <a:cs typeface="Calibri"/>
              </a:rPr>
              <a:t>e</a:t>
            </a:r>
            <a:r>
              <a:rPr dirty="0" sz="2800" spc="-5" b="1"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96620" y="4136491"/>
            <a:ext cx="5868035" cy="2290445"/>
          </a:xfrm>
          <a:prstGeom prst="rect">
            <a:avLst/>
          </a:prstGeom>
        </p:spPr>
        <p:txBody>
          <a:bodyPr wrap="square" lIns="0" tIns="4889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85"/>
              </a:spcBef>
              <a:buFont typeface="Calibri"/>
              <a:buChar char="•"/>
              <a:tabLst>
                <a:tab pos="241300" algn="l"/>
              </a:tabLst>
            </a:pPr>
            <a:r>
              <a:rPr dirty="0" sz="2000" spc="-5" b="1">
                <a:latin typeface="Calibri"/>
                <a:cs typeface="Calibri"/>
              </a:rPr>
              <a:t>Classic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spc="-20" b="1">
                <a:latin typeface="Calibri"/>
                <a:cs typeface="Calibri"/>
              </a:rPr>
              <a:t>(non-exertional):</a:t>
            </a:r>
            <a:endParaRPr sz="2000">
              <a:latin typeface="Calibri"/>
              <a:cs typeface="Calibri"/>
            </a:endParaRPr>
          </a:p>
          <a:p>
            <a:pPr lvl="1" marL="469900" indent="-228600">
              <a:lnSpc>
                <a:spcPct val="100000"/>
              </a:lnSpc>
              <a:spcBef>
                <a:spcPts val="290"/>
              </a:spcBef>
              <a:buChar char="•"/>
              <a:tabLst>
                <a:tab pos="469900" algn="l"/>
              </a:tabLst>
            </a:pPr>
            <a:r>
              <a:rPr dirty="0" sz="2000" spc="-25">
                <a:latin typeface="Calibri"/>
                <a:cs typeface="Calibri"/>
              </a:rPr>
              <a:t>S</a:t>
            </a:r>
            <a:r>
              <a:rPr dirty="0" sz="2000" spc="-30">
                <a:latin typeface="Calibri"/>
                <a:cs typeface="Calibri"/>
              </a:rPr>
              <a:t>e</a:t>
            </a:r>
            <a:r>
              <a:rPr dirty="0" sz="2000" spc="-25">
                <a:latin typeface="Calibri"/>
                <a:cs typeface="Calibri"/>
              </a:rPr>
              <a:t>d</a:t>
            </a:r>
            <a:r>
              <a:rPr dirty="0" sz="2000" spc="-30">
                <a:latin typeface="Calibri"/>
                <a:cs typeface="Calibri"/>
              </a:rPr>
              <a:t>e</a:t>
            </a:r>
            <a:r>
              <a:rPr dirty="0" sz="2000" spc="-45">
                <a:latin typeface="Calibri"/>
                <a:cs typeface="Calibri"/>
              </a:rPr>
              <a:t>n</a:t>
            </a:r>
            <a:r>
              <a:rPr dirty="0" sz="2000" spc="-50">
                <a:latin typeface="Calibri"/>
                <a:cs typeface="Calibri"/>
              </a:rPr>
              <a:t>t</a:t>
            </a:r>
            <a:r>
              <a:rPr dirty="0" sz="2000" spc="-25">
                <a:latin typeface="Calibri"/>
                <a:cs typeface="Calibri"/>
              </a:rPr>
              <a:t>a</a:t>
            </a:r>
            <a:r>
              <a:rPr dirty="0" sz="2000" spc="-20">
                <a:latin typeface="Calibri"/>
                <a:cs typeface="Calibri"/>
              </a:rPr>
              <a:t>r</a:t>
            </a:r>
            <a:r>
              <a:rPr dirty="0" sz="2000" spc="-165">
                <a:latin typeface="Calibri"/>
                <a:cs typeface="Calibri"/>
              </a:rPr>
              <a:t>y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 spc="-135">
                <a:latin typeface="Calibri"/>
                <a:cs typeface="Calibri"/>
              </a:rPr>
              <a:t> </a:t>
            </a:r>
            <a:r>
              <a:rPr dirty="0" sz="2000" spc="-30">
                <a:latin typeface="Calibri"/>
                <a:cs typeface="Calibri"/>
              </a:rPr>
              <a:t>el</a:t>
            </a:r>
            <a:r>
              <a:rPr dirty="0" sz="2000" spc="-25">
                <a:latin typeface="Calibri"/>
                <a:cs typeface="Calibri"/>
              </a:rPr>
              <a:t>d</a:t>
            </a:r>
            <a:r>
              <a:rPr dirty="0" sz="2000" spc="-30">
                <a:latin typeface="Calibri"/>
                <a:cs typeface="Calibri"/>
              </a:rPr>
              <a:t>erl</a:t>
            </a:r>
            <a:r>
              <a:rPr dirty="0" sz="2000" spc="-165">
                <a:latin typeface="Calibri"/>
                <a:cs typeface="Calibri"/>
              </a:rPr>
              <a:t>y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 spc="-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</a:t>
            </a:r>
            <a:r>
              <a:rPr dirty="0" sz="2000" spc="5">
                <a:latin typeface="Calibri"/>
                <a:cs typeface="Calibri"/>
              </a:rPr>
              <a:t>h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oni</a:t>
            </a:r>
            <a:r>
              <a:rPr dirty="0" sz="2000" spc="-10">
                <a:latin typeface="Calibri"/>
                <a:cs typeface="Calibri"/>
              </a:rPr>
              <a:t>c</a:t>
            </a:r>
            <a:r>
              <a:rPr dirty="0" sz="2000">
                <a:latin typeface="Calibri"/>
                <a:cs typeface="Calibri"/>
              </a:rPr>
              <a:t>al</a:t>
            </a:r>
            <a:r>
              <a:rPr dirty="0" sz="2000" spc="-10">
                <a:latin typeface="Calibri"/>
                <a:cs typeface="Calibri"/>
              </a:rPr>
              <a:t>l</a:t>
            </a:r>
            <a:r>
              <a:rPr dirty="0" sz="2000">
                <a:latin typeface="Calibri"/>
                <a:cs typeface="Calibri"/>
              </a:rPr>
              <a:t>y</a:t>
            </a:r>
            <a:r>
              <a:rPr dirty="0" sz="2000" spc="-9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il</a:t>
            </a:r>
            <a:r>
              <a:rPr dirty="0" sz="2000">
                <a:latin typeface="Calibri"/>
                <a:cs typeface="Calibri"/>
              </a:rPr>
              <a:t>l</a:t>
            </a:r>
            <a:r>
              <a:rPr dirty="0" sz="2000" spc="-8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i</a:t>
            </a:r>
            <a:r>
              <a:rPr dirty="0" sz="2000" spc="-10">
                <a:latin typeface="Calibri"/>
                <a:cs typeface="Calibri"/>
              </a:rPr>
              <a:t>nd</a:t>
            </a:r>
            <a:r>
              <a:rPr dirty="0" sz="2000" spc="-15">
                <a:latin typeface="Calibri"/>
                <a:cs typeface="Calibri"/>
              </a:rPr>
              <a:t>i</a:t>
            </a:r>
            <a:r>
              <a:rPr dirty="0" sz="2000" spc="-20">
                <a:latin typeface="Calibri"/>
                <a:cs typeface="Calibri"/>
              </a:rPr>
              <a:t>v</a:t>
            </a:r>
            <a:r>
              <a:rPr dirty="0" sz="2000" spc="-15">
                <a:latin typeface="Calibri"/>
                <a:cs typeface="Calibri"/>
              </a:rPr>
              <a:t>i</a:t>
            </a:r>
            <a:r>
              <a:rPr dirty="0" sz="2000" spc="-10">
                <a:latin typeface="Calibri"/>
                <a:cs typeface="Calibri"/>
              </a:rPr>
              <a:t>du</a:t>
            </a:r>
            <a:r>
              <a:rPr dirty="0" sz="2000" spc="-15">
                <a:latin typeface="Calibri"/>
                <a:cs typeface="Calibri"/>
              </a:rPr>
              <a:t>al</a:t>
            </a:r>
            <a:r>
              <a:rPr dirty="0" sz="2000"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  <a:p>
            <a:pPr lvl="1" marL="469900" marR="5080" indent="-228600">
              <a:lnSpc>
                <a:spcPts val="2200"/>
              </a:lnSpc>
              <a:spcBef>
                <a:spcPts val="525"/>
              </a:spcBef>
              <a:buChar char="•"/>
              <a:tabLst>
                <a:tab pos="469900" algn="l"/>
              </a:tabLst>
            </a:pPr>
            <a:r>
              <a:rPr dirty="0" sz="2000" spc="-50">
                <a:latin typeface="Calibri"/>
                <a:cs typeface="Calibri"/>
              </a:rPr>
              <a:t>Young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individuals</a:t>
            </a:r>
            <a:r>
              <a:rPr dirty="0" sz="2000" spc="37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exposed</a:t>
            </a:r>
            <a:r>
              <a:rPr dirty="0" sz="2000" spc="39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to</a:t>
            </a:r>
            <a:r>
              <a:rPr dirty="0" sz="2000" spc="38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hot</a:t>
            </a:r>
            <a:r>
              <a:rPr dirty="0" sz="2000" spc="38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environment</a:t>
            </a:r>
            <a:r>
              <a:rPr dirty="0" sz="2000" spc="38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for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long</a:t>
            </a:r>
            <a:r>
              <a:rPr dirty="0" sz="2000" spc="-9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periods.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50"/>
              </a:spcBef>
              <a:buFont typeface="Calibri"/>
              <a:buChar char="•"/>
              <a:tabLst>
                <a:tab pos="241300" algn="l"/>
              </a:tabLst>
            </a:pPr>
            <a:r>
              <a:rPr dirty="0" sz="2000" spc="-20" b="1">
                <a:latin typeface="Calibri"/>
                <a:cs typeface="Calibri"/>
              </a:rPr>
              <a:t>Exertional:</a:t>
            </a:r>
            <a:endParaRPr sz="2000">
              <a:latin typeface="Calibri"/>
              <a:cs typeface="Calibri"/>
            </a:endParaRPr>
          </a:p>
          <a:p>
            <a:pPr lvl="1" marL="469900" marR="6350" indent="-228600">
              <a:lnSpc>
                <a:spcPts val="2200"/>
              </a:lnSpc>
              <a:spcBef>
                <a:spcPts val="525"/>
              </a:spcBef>
              <a:buChar char="•"/>
              <a:tabLst>
                <a:tab pos="469900" algn="l"/>
              </a:tabLst>
            </a:pPr>
            <a:r>
              <a:rPr dirty="0" sz="2000" spc="-5">
                <a:latin typeface="Calibri"/>
                <a:cs typeface="Calibri"/>
              </a:rPr>
              <a:t>In</a:t>
            </a:r>
            <a:r>
              <a:rPr dirty="0" sz="2000" spc="9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young</a:t>
            </a:r>
            <a:r>
              <a:rPr dirty="0" sz="2000" spc="8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individuals</a:t>
            </a:r>
            <a:r>
              <a:rPr dirty="0" sz="2000" spc="8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involved</a:t>
            </a:r>
            <a:r>
              <a:rPr dirty="0" sz="2000" spc="1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in</a:t>
            </a:r>
            <a:r>
              <a:rPr dirty="0" sz="2000" spc="10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heavy</a:t>
            </a:r>
            <a:r>
              <a:rPr dirty="0" sz="2000" spc="100">
                <a:latin typeface="Calibri"/>
                <a:cs typeface="Calibri"/>
              </a:rPr>
              <a:t> </a:t>
            </a:r>
            <a:r>
              <a:rPr dirty="0" sz="2000" spc="-30">
                <a:latin typeface="Calibri"/>
                <a:cs typeface="Calibri"/>
              </a:rPr>
              <a:t>exercise</a:t>
            </a:r>
            <a:r>
              <a:rPr dirty="0" sz="2000" spc="7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for</a:t>
            </a:r>
            <a:r>
              <a:rPr dirty="0" sz="2000" spc="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prolonged</a:t>
            </a:r>
            <a:r>
              <a:rPr dirty="0" sz="2000" spc="-8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period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of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time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in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hot</a:t>
            </a:r>
            <a:r>
              <a:rPr dirty="0" sz="2000" spc="-20">
                <a:latin typeface="Calibri"/>
                <a:cs typeface="Calibri"/>
              </a:rPr>
              <a:t> environment.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957059" y="3927347"/>
            <a:ext cx="4770120" cy="586740"/>
            <a:chOff x="6957059" y="3927347"/>
            <a:chExt cx="4770120" cy="586740"/>
          </a:xfrm>
        </p:grpSpPr>
        <p:sp>
          <p:nvSpPr>
            <p:cNvPr id="23" name="object 23"/>
            <p:cNvSpPr/>
            <p:nvPr/>
          </p:nvSpPr>
          <p:spPr>
            <a:xfrm>
              <a:off x="6963155" y="3933443"/>
              <a:ext cx="4758055" cy="574675"/>
            </a:xfrm>
            <a:custGeom>
              <a:avLst/>
              <a:gdLst/>
              <a:ahLst/>
              <a:cxnLst/>
              <a:rect l="l" t="t" r="r" b="b"/>
              <a:pathLst>
                <a:path w="4758055" h="574675">
                  <a:moveTo>
                    <a:pt x="4662170" y="0"/>
                  </a:moveTo>
                  <a:lnTo>
                    <a:pt x="95758" y="0"/>
                  </a:lnTo>
                  <a:lnTo>
                    <a:pt x="58507" y="7532"/>
                  </a:lnTo>
                  <a:lnTo>
                    <a:pt x="28067" y="28066"/>
                  </a:lnTo>
                  <a:lnTo>
                    <a:pt x="7532" y="58507"/>
                  </a:lnTo>
                  <a:lnTo>
                    <a:pt x="0" y="95757"/>
                  </a:lnTo>
                  <a:lnTo>
                    <a:pt x="0" y="478789"/>
                  </a:lnTo>
                  <a:lnTo>
                    <a:pt x="7532" y="516040"/>
                  </a:lnTo>
                  <a:lnTo>
                    <a:pt x="28067" y="546481"/>
                  </a:lnTo>
                  <a:lnTo>
                    <a:pt x="58507" y="567015"/>
                  </a:lnTo>
                  <a:lnTo>
                    <a:pt x="95758" y="574547"/>
                  </a:lnTo>
                  <a:lnTo>
                    <a:pt x="4662170" y="574547"/>
                  </a:lnTo>
                  <a:lnTo>
                    <a:pt x="4699420" y="567015"/>
                  </a:lnTo>
                  <a:lnTo>
                    <a:pt x="4729860" y="546480"/>
                  </a:lnTo>
                  <a:lnTo>
                    <a:pt x="4750395" y="516040"/>
                  </a:lnTo>
                  <a:lnTo>
                    <a:pt x="4757928" y="478789"/>
                  </a:lnTo>
                  <a:lnTo>
                    <a:pt x="4757928" y="95757"/>
                  </a:lnTo>
                  <a:lnTo>
                    <a:pt x="4750395" y="58507"/>
                  </a:lnTo>
                  <a:lnTo>
                    <a:pt x="4729861" y="28066"/>
                  </a:lnTo>
                  <a:lnTo>
                    <a:pt x="4699420" y="7532"/>
                  </a:lnTo>
                  <a:lnTo>
                    <a:pt x="4662170" y="0"/>
                  </a:lnTo>
                  <a:close/>
                </a:path>
              </a:pathLst>
            </a:custGeom>
            <a:solidFill>
              <a:srgbClr val="ACB8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6963155" y="3933443"/>
              <a:ext cx="4758055" cy="574675"/>
            </a:xfrm>
            <a:custGeom>
              <a:avLst/>
              <a:gdLst/>
              <a:ahLst/>
              <a:cxnLst/>
              <a:rect l="l" t="t" r="r" b="b"/>
              <a:pathLst>
                <a:path w="4758055" h="574675">
                  <a:moveTo>
                    <a:pt x="0" y="95757"/>
                  </a:moveTo>
                  <a:lnTo>
                    <a:pt x="7532" y="58507"/>
                  </a:lnTo>
                  <a:lnTo>
                    <a:pt x="28067" y="28066"/>
                  </a:lnTo>
                  <a:lnTo>
                    <a:pt x="58507" y="7532"/>
                  </a:lnTo>
                  <a:lnTo>
                    <a:pt x="95758" y="0"/>
                  </a:lnTo>
                  <a:lnTo>
                    <a:pt x="4662170" y="0"/>
                  </a:lnTo>
                  <a:lnTo>
                    <a:pt x="4699420" y="7532"/>
                  </a:lnTo>
                  <a:lnTo>
                    <a:pt x="4729861" y="28066"/>
                  </a:lnTo>
                  <a:lnTo>
                    <a:pt x="4750395" y="58507"/>
                  </a:lnTo>
                  <a:lnTo>
                    <a:pt x="4757928" y="95757"/>
                  </a:lnTo>
                  <a:lnTo>
                    <a:pt x="4757928" y="478789"/>
                  </a:lnTo>
                  <a:lnTo>
                    <a:pt x="4750395" y="516040"/>
                  </a:lnTo>
                  <a:lnTo>
                    <a:pt x="4729860" y="546480"/>
                  </a:lnTo>
                  <a:lnTo>
                    <a:pt x="4699420" y="567015"/>
                  </a:lnTo>
                  <a:lnTo>
                    <a:pt x="4662170" y="574547"/>
                  </a:lnTo>
                  <a:lnTo>
                    <a:pt x="95758" y="574547"/>
                  </a:lnTo>
                  <a:lnTo>
                    <a:pt x="58507" y="567015"/>
                  </a:lnTo>
                  <a:lnTo>
                    <a:pt x="28067" y="546481"/>
                  </a:lnTo>
                  <a:lnTo>
                    <a:pt x="7532" y="516040"/>
                  </a:lnTo>
                  <a:lnTo>
                    <a:pt x="0" y="478789"/>
                  </a:lnTo>
                  <a:lnTo>
                    <a:pt x="0" y="95757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/>
          <p:cNvSpPr txBox="1"/>
          <p:nvPr/>
        </p:nvSpPr>
        <p:spPr>
          <a:xfrm>
            <a:off x="7086727" y="3953967"/>
            <a:ext cx="155702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55" b="1">
                <a:latin typeface="Calibri"/>
                <a:cs typeface="Calibri"/>
              </a:rPr>
              <a:t>T</a:t>
            </a:r>
            <a:r>
              <a:rPr dirty="0" sz="2800" spc="-40" b="1">
                <a:latin typeface="Calibri"/>
                <a:cs typeface="Calibri"/>
              </a:rPr>
              <a:t>r</a:t>
            </a:r>
            <a:r>
              <a:rPr dirty="0" sz="2800" spc="-10" b="1">
                <a:latin typeface="Calibri"/>
                <a:cs typeface="Calibri"/>
              </a:rPr>
              <a:t>e</a:t>
            </a:r>
            <a:r>
              <a:rPr dirty="0" sz="2800" spc="-40" b="1">
                <a:latin typeface="Calibri"/>
                <a:cs typeface="Calibri"/>
              </a:rPr>
              <a:t>a</a:t>
            </a:r>
            <a:r>
              <a:rPr dirty="0" sz="2800" spc="-5" b="1">
                <a:latin typeface="Calibri"/>
                <a:cs typeface="Calibri"/>
              </a:rPr>
              <a:t>tme</a:t>
            </a:r>
            <a:r>
              <a:rPr dirty="0" sz="2800" spc="-30" b="1">
                <a:latin typeface="Calibri"/>
                <a:cs typeface="Calibri"/>
              </a:rPr>
              <a:t>n</a:t>
            </a:r>
            <a:r>
              <a:rPr dirty="0" sz="2800" spc="-5" b="1"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102856" y="4579180"/>
            <a:ext cx="4118610" cy="1328420"/>
          </a:xfrm>
          <a:prstGeom prst="rect">
            <a:avLst/>
          </a:prstGeom>
        </p:spPr>
        <p:txBody>
          <a:bodyPr wrap="square" lIns="0" tIns="48894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84"/>
              </a:spcBef>
              <a:buChar char="•"/>
              <a:tabLst>
                <a:tab pos="241300" algn="l"/>
              </a:tabLst>
            </a:pPr>
            <a:r>
              <a:rPr dirty="0" sz="2000" spc="-15">
                <a:latin typeface="Calibri"/>
                <a:cs typeface="Calibri"/>
              </a:rPr>
              <a:t>Remove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5">
                <a:latin typeface="Calibri"/>
                <a:cs typeface="Calibri"/>
              </a:rPr>
              <a:t> victim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to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5">
                <a:latin typeface="Calibri"/>
                <a:cs typeface="Calibri"/>
              </a:rPr>
              <a:t> cool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area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ts val="2300"/>
              </a:lnSpc>
              <a:spcBef>
                <a:spcPts val="285"/>
              </a:spcBef>
              <a:buChar char="•"/>
              <a:tabLst>
                <a:tab pos="241300" algn="l"/>
              </a:tabLst>
            </a:pPr>
            <a:r>
              <a:rPr dirty="0" sz="2000" spc="-5">
                <a:latin typeface="Calibri"/>
                <a:cs typeface="Calibri"/>
              </a:rPr>
              <a:t>Soak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clothing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with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cool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water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fan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300"/>
              </a:lnSpc>
            </a:pPr>
            <a:r>
              <a:rPr dirty="0" sz="2000" spc="-10">
                <a:latin typeface="Calibri"/>
                <a:cs typeface="Calibri"/>
              </a:rPr>
              <a:t>vigorously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to</a:t>
            </a:r>
            <a:r>
              <a:rPr dirty="0" sz="2000" spc="-5">
                <a:latin typeface="Calibri"/>
                <a:cs typeface="Calibri"/>
              </a:rPr>
              <a:t> increase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cooling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90"/>
              </a:spcBef>
              <a:buChar char="•"/>
              <a:tabLst>
                <a:tab pos="241300" algn="l"/>
              </a:tabLst>
            </a:pPr>
            <a:r>
              <a:rPr dirty="0" sz="2000" spc="-5">
                <a:latin typeface="Calibri"/>
                <a:cs typeface="Calibri"/>
              </a:rPr>
              <a:t>Monitor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vital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signs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6798564" y="883919"/>
            <a:ext cx="5011420" cy="536575"/>
            <a:chOff x="6798564" y="883919"/>
            <a:chExt cx="5011420" cy="536575"/>
          </a:xfrm>
        </p:grpSpPr>
        <p:sp>
          <p:nvSpPr>
            <p:cNvPr id="28" name="object 28"/>
            <p:cNvSpPr/>
            <p:nvPr/>
          </p:nvSpPr>
          <p:spPr>
            <a:xfrm>
              <a:off x="6804660" y="890015"/>
              <a:ext cx="4998720" cy="524510"/>
            </a:xfrm>
            <a:custGeom>
              <a:avLst/>
              <a:gdLst/>
              <a:ahLst/>
              <a:cxnLst/>
              <a:rect l="l" t="t" r="r" b="b"/>
              <a:pathLst>
                <a:path w="4998720" h="524510">
                  <a:moveTo>
                    <a:pt x="4911344" y="0"/>
                  </a:moveTo>
                  <a:lnTo>
                    <a:pt x="87375" y="0"/>
                  </a:lnTo>
                  <a:lnTo>
                    <a:pt x="53363" y="6865"/>
                  </a:lnTo>
                  <a:lnTo>
                    <a:pt x="25590" y="25590"/>
                  </a:lnTo>
                  <a:lnTo>
                    <a:pt x="6865" y="53363"/>
                  </a:lnTo>
                  <a:lnTo>
                    <a:pt x="0" y="87375"/>
                  </a:lnTo>
                  <a:lnTo>
                    <a:pt x="0" y="436880"/>
                  </a:lnTo>
                  <a:lnTo>
                    <a:pt x="6865" y="470892"/>
                  </a:lnTo>
                  <a:lnTo>
                    <a:pt x="25590" y="498665"/>
                  </a:lnTo>
                  <a:lnTo>
                    <a:pt x="53363" y="517390"/>
                  </a:lnTo>
                  <a:lnTo>
                    <a:pt x="87375" y="524256"/>
                  </a:lnTo>
                  <a:lnTo>
                    <a:pt x="4911344" y="524256"/>
                  </a:lnTo>
                  <a:lnTo>
                    <a:pt x="4945356" y="517390"/>
                  </a:lnTo>
                  <a:lnTo>
                    <a:pt x="4973129" y="498665"/>
                  </a:lnTo>
                  <a:lnTo>
                    <a:pt x="4991854" y="470892"/>
                  </a:lnTo>
                  <a:lnTo>
                    <a:pt x="4998720" y="436880"/>
                  </a:lnTo>
                  <a:lnTo>
                    <a:pt x="4998720" y="87375"/>
                  </a:lnTo>
                  <a:lnTo>
                    <a:pt x="4991854" y="53363"/>
                  </a:lnTo>
                  <a:lnTo>
                    <a:pt x="4973129" y="25590"/>
                  </a:lnTo>
                  <a:lnTo>
                    <a:pt x="4945356" y="6865"/>
                  </a:lnTo>
                  <a:lnTo>
                    <a:pt x="4911344" y="0"/>
                  </a:lnTo>
                  <a:close/>
                </a:path>
              </a:pathLst>
            </a:custGeom>
            <a:solidFill>
              <a:srgbClr val="ACB8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6804660" y="890015"/>
              <a:ext cx="4998720" cy="524510"/>
            </a:xfrm>
            <a:custGeom>
              <a:avLst/>
              <a:gdLst/>
              <a:ahLst/>
              <a:cxnLst/>
              <a:rect l="l" t="t" r="r" b="b"/>
              <a:pathLst>
                <a:path w="4998720" h="524510">
                  <a:moveTo>
                    <a:pt x="0" y="87375"/>
                  </a:moveTo>
                  <a:lnTo>
                    <a:pt x="6865" y="53363"/>
                  </a:lnTo>
                  <a:lnTo>
                    <a:pt x="25590" y="25590"/>
                  </a:lnTo>
                  <a:lnTo>
                    <a:pt x="53363" y="6865"/>
                  </a:lnTo>
                  <a:lnTo>
                    <a:pt x="87375" y="0"/>
                  </a:lnTo>
                  <a:lnTo>
                    <a:pt x="4911344" y="0"/>
                  </a:lnTo>
                  <a:lnTo>
                    <a:pt x="4945356" y="6865"/>
                  </a:lnTo>
                  <a:lnTo>
                    <a:pt x="4973129" y="25590"/>
                  </a:lnTo>
                  <a:lnTo>
                    <a:pt x="4991854" y="53363"/>
                  </a:lnTo>
                  <a:lnTo>
                    <a:pt x="4998720" y="87375"/>
                  </a:lnTo>
                  <a:lnTo>
                    <a:pt x="4998720" y="436880"/>
                  </a:lnTo>
                  <a:lnTo>
                    <a:pt x="4991854" y="470892"/>
                  </a:lnTo>
                  <a:lnTo>
                    <a:pt x="4973129" y="498665"/>
                  </a:lnTo>
                  <a:lnTo>
                    <a:pt x="4945356" y="517390"/>
                  </a:lnTo>
                  <a:lnTo>
                    <a:pt x="4911344" y="524256"/>
                  </a:lnTo>
                  <a:lnTo>
                    <a:pt x="87375" y="524256"/>
                  </a:lnTo>
                  <a:lnTo>
                    <a:pt x="53363" y="517390"/>
                  </a:lnTo>
                  <a:lnTo>
                    <a:pt x="25590" y="498665"/>
                  </a:lnTo>
                  <a:lnTo>
                    <a:pt x="6865" y="470892"/>
                  </a:lnTo>
                  <a:lnTo>
                    <a:pt x="0" y="436880"/>
                  </a:lnTo>
                  <a:lnTo>
                    <a:pt x="0" y="87375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/>
          <p:cNvSpPr txBox="1"/>
          <p:nvPr/>
        </p:nvSpPr>
        <p:spPr>
          <a:xfrm>
            <a:off x="6925818" y="884681"/>
            <a:ext cx="157734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5" b="1">
                <a:latin typeface="Calibri"/>
                <a:cs typeface="Calibri"/>
              </a:rPr>
              <a:t>Symptoms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952233" y="1410691"/>
            <a:ext cx="3566795" cy="2414270"/>
          </a:xfrm>
          <a:prstGeom prst="rect">
            <a:avLst/>
          </a:prstGeom>
        </p:spPr>
        <p:txBody>
          <a:bodyPr wrap="square" lIns="0" tIns="4889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85"/>
              </a:spcBef>
              <a:buChar char="•"/>
              <a:tabLst>
                <a:tab pos="241300" algn="l"/>
              </a:tabLst>
            </a:pPr>
            <a:r>
              <a:rPr dirty="0" sz="2000" spc="-10">
                <a:latin typeface="Calibri"/>
                <a:cs typeface="Calibri"/>
              </a:rPr>
              <a:t>Stop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Sweating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90"/>
              </a:spcBef>
              <a:buChar char="•"/>
              <a:tabLst>
                <a:tab pos="241300" algn="l"/>
              </a:tabLst>
            </a:pPr>
            <a:r>
              <a:rPr dirty="0" sz="2000">
                <a:latin typeface="Calibri"/>
                <a:cs typeface="Calibri"/>
              </a:rPr>
              <a:t>Rapid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Pulse </a:t>
            </a:r>
            <a:r>
              <a:rPr dirty="0" sz="2000">
                <a:latin typeface="Calibri"/>
                <a:cs typeface="Calibri"/>
              </a:rPr>
              <a:t>&amp;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Mental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Confusion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85"/>
              </a:spcBef>
              <a:buChar char="•"/>
              <a:tabLst>
                <a:tab pos="241300" algn="l"/>
              </a:tabLst>
            </a:pPr>
            <a:r>
              <a:rPr dirty="0" sz="2000" spc="-5">
                <a:latin typeface="Calibri"/>
                <a:cs typeface="Calibri"/>
              </a:rPr>
              <a:t>Loss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of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Consciousness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90"/>
              </a:spcBef>
              <a:buChar char="•"/>
              <a:tabLst>
                <a:tab pos="241300" algn="l"/>
              </a:tabLst>
            </a:pPr>
            <a:r>
              <a:rPr dirty="0" sz="2000" spc="-10">
                <a:latin typeface="Calibri"/>
                <a:cs typeface="Calibri"/>
              </a:rPr>
              <a:t>Convulsions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90"/>
              </a:spcBef>
              <a:buChar char="•"/>
              <a:tabLst>
                <a:tab pos="241300" algn="l"/>
              </a:tabLst>
            </a:pPr>
            <a:r>
              <a:rPr dirty="0" sz="2000">
                <a:latin typeface="Calibri"/>
                <a:cs typeface="Calibri"/>
              </a:rPr>
              <a:t>Body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Temperature </a:t>
            </a:r>
            <a:r>
              <a:rPr dirty="0" u="heavy" sz="20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&gt;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105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90"/>
              </a:spcBef>
              <a:buChar char="•"/>
              <a:tabLst>
                <a:tab pos="241300" algn="l"/>
              </a:tabLst>
            </a:pPr>
            <a:r>
              <a:rPr dirty="0" sz="2000" spc="-5">
                <a:latin typeface="Calibri"/>
                <a:cs typeface="Calibri"/>
              </a:rPr>
              <a:t>Hot,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dry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skin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75"/>
              </a:spcBef>
              <a:buChar char="•"/>
              <a:tabLst>
                <a:tab pos="241300" algn="l"/>
              </a:tabLst>
            </a:pPr>
            <a:r>
              <a:rPr dirty="0" sz="2000" spc="-5">
                <a:latin typeface="Calibri"/>
                <a:cs typeface="Calibri"/>
              </a:rPr>
              <a:t>Can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die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unless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treated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promptly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0" y="6667499"/>
            <a:ext cx="12192000" cy="190500"/>
          </a:xfrm>
          <a:custGeom>
            <a:avLst/>
            <a:gdLst/>
            <a:ahLst/>
            <a:cxnLst/>
            <a:rect l="l" t="t" r="r" b="b"/>
            <a:pathLst>
              <a:path w="12192000" h="190500">
                <a:moveTo>
                  <a:pt x="12192000" y="0"/>
                </a:moveTo>
                <a:lnTo>
                  <a:pt x="0" y="0"/>
                </a:lnTo>
                <a:lnTo>
                  <a:pt x="0" y="190500"/>
                </a:lnTo>
                <a:lnTo>
                  <a:pt x="12192000" y="1905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D5F87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619" y="977051"/>
            <a:ext cx="11502946" cy="560831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041647" y="217931"/>
            <a:ext cx="4109085" cy="609600"/>
            <a:chOff x="4041647" y="217931"/>
            <a:chExt cx="4109085" cy="609600"/>
          </a:xfrm>
        </p:grpSpPr>
        <p:sp>
          <p:nvSpPr>
            <p:cNvPr id="4" name="object 4"/>
            <p:cNvSpPr/>
            <p:nvPr/>
          </p:nvSpPr>
          <p:spPr>
            <a:xfrm>
              <a:off x="4047743" y="224027"/>
              <a:ext cx="4097020" cy="597535"/>
            </a:xfrm>
            <a:custGeom>
              <a:avLst/>
              <a:gdLst/>
              <a:ahLst/>
              <a:cxnLst/>
              <a:rect l="l" t="t" r="r" b="b"/>
              <a:pathLst>
                <a:path w="4097020" h="597535">
                  <a:moveTo>
                    <a:pt x="3996944" y="0"/>
                  </a:moveTo>
                  <a:lnTo>
                    <a:pt x="99567" y="0"/>
                  </a:lnTo>
                  <a:lnTo>
                    <a:pt x="60811" y="7824"/>
                  </a:lnTo>
                  <a:lnTo>
                    <a:pt x="29162" y="29162"/>
                  </a:lnTo>
                  <a:lnTo>
                    <a:pt x="7824" y="60811"/>
                  </a:lnTo>
                  <a:lnTo>
                    <a:pt x="0" y="99568"/>
                  </a:lnTo>
                  <a:lnTo>
                    <a:pt x="0" y="497839"/>
                  </a:lnTo>
                  <a:lnTo>
                    <a:pt x="7824" y="536596"/>
                  </a:lnTo>
                  <a:lnTo>
                    <a:pt x="29162" y="568245"/>
                  </a:lnTo>
                  <a:lnTo>
                    <a:pt x="60811" y="589583"/>
                  </a:lnTo>
                  <a:lnTo>
                    <a:pt x="99567" y="597408"/>
                  </a:lnTo>
                  <a:lnTo>
                    <a:pt x="3996944" y="597408"/>
                  </a:lnTo>
                  <a:lnTo>
                    <a:pt x="4035700" y="589583"/>
                  </a:lnTo>
                  <a:lnTo>
                    <a:pt x="4067349" y="568245"/>
                  </a:lnTo>
                  <a:lnTo>
                    <a:pt x="4088687" y="536596"/>
                  </a:lnTo>
                  <a:lnTo>
                    <a:pt x="4096511" y="497839"/>
                  </a:lnTo>
                  <a:lnTo>
                    <a:pt x="4096511" y="99568"/>
                  </a:lnTo>
                  <a:lnTo>
                    <a:pt x="4088687" y="60811"/>
                  </a:lnTo>
                  <a:lnTo>
                    <a:pt x="4067349" y="29162"/>
                  </a:lnTo>
                  <a:lnTo>
                    <a:pt x="4035700" y="7824"/>
                  </a:lnTo>
                  <a:lnTo>
                    <a:pt x="3996944" y="0"/>
                  </a:lnTo>
                  <a:close/>
                </a:path>
              </a:pathLst>
            </a:custGeom>
            <a:solidFill>
              <a:srgbClr val="6F24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047743" y="224027"/>
              <a:ext cx="4097020" cy="597535"/>
            </a:xfrm>
            <a:custGeom>
              <a:avLst/>
              <a:gdLst/>
              <a:ahLst/>
              <a:cxnLst/>
              <a:rect l="l" t="t" r="r" b="b"/>
              <a:pathLst>
                <a:path w="4097020" h="597535">
                  <a:moveTo>
                    <a:pt x="0" y="99568"/>
                  </a:moveTo>
                  <a:lnTo>
                    <a:pt x="7824" y="60811"/>
                  </a:lnTo>
                  <a:lnTo>
                    <a:pt x="29162" y="29162"/>
                  </a:lnTo>
                  <a:lnTo>
                    <a:pt x="60811" y="7824"/>
                  </a:lnTo>
                  <a:lnTo>
                    <a:pt x="99567" y="0"/>
                  </a:lnTo>
                  <a:lnTo>
                    <a:pt x="3996944" y="0"/>
                  </a:lnTo>
                  <a:lnTo>
                    <a:pt x="4035700" y="7824"/>
                  </a:lnTo>
                  <a:lnTo>
                    <a:pt x="4067349" y="29162"/>
                  </a:lnTo>
                  <a:lnTo>
                    <a:pt x="4088687" y="60811"/>
                  </a:lnTo>
                  <a:lnTo>
                    <a:pt x="4096511" y="99568"/>
                  </a:lnTo>
                  <a:lnTo>
                    <a:pt x="4096511" y="497839"/>
                  </a:lnTo>
                  <a:lnTo>
                    <a:pt x="4088687" y="536596"/>
                  </a:lnTo>
                  <a:lnTo>
                    <a:pt x="4067349" y="568245"/>
                  </a:lnTo>
                  <a:lnTo>
                    <a:pt x="4035700" y="589583"/>
                  </a:lnTo>
                  <a:lnTo>
                    <a:pt x="3996944" y="597408"/>
                  </a:lnTo>
                  <a:lnTo>
                    <a:pt x="99567" y="597408"/>
                  </a:lnTo>
                  <a:lnTo>
                    <a:pt x="60811" y="589583"/>
                  </a:lnTo>
                  <a:lnTo>
                    <a:pt x="29162" y="568245"/>
                  </a:lnTo>
                  <a:lnTo>
                    <a:pt x="7824" y="536596"/>
                  </a:lnTo>
                  <a:lnTo>
                    <a:pt x="0" y="497839"/>
                  </a:lnTo>
                  <a:lnTo>
                    <a:pt x="0" y="99568"/>
                  </a:lnTo>
                  <a:close/>
                </a:path>
              </a:pathLst>
            </a:custGeom>
            <a:ln w="12192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097907" y="216865"/>
            <a:ext cx="1999614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0">
                <a:solidFill>
                  <a:srgbClr val="FFFFFF"/>
                </a:solidFill>
                <a:latin typeface="Calibri"/>
                <a:cs typeface="Calibri"/>
              </a:rPr>
              <a:t>Heat</a:t>
            </a:r>
            <a:r>
              <a:rPr dirty="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pc="-20">
                <a:solidFill>
                  <a:srgbClr val="FFFFFF"/>
                </a:solidFill>
                <a:latin typeface="Calibri"/>
                <a:cs typeface="Calibri"/>
              </a:rPr>
              <a:t>Stroke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667500"/>
          </a:xfrm>
          <a:custGeom>
            <a:avLst/>
            <a:gdLst/>
            <a:ahLst/>
            <a:cxnLst/>
            <a:rect l="l" t="t" r="r" b="b"/>
            <a:pathLst>
              <a:path w="12192000" h="6667500">
                <a:moveTo>
                  <a:pt x="0" y="6667500"/>
                </a:moveTo>
                <a:lnTo>
                  <a:pt x="12192000" y="6667500"/>
                </a:lnTo>
                <a:lnTo>
                  <a:pt x="12192000" y="0"/>
                </a:lnTo>
                <a:lnTo>
                  <a:pt x="0" y="0"/>
                </a:lnTo>
                <a:lnTo>
                  <a:pt x="0" y="6667500"/>
                </a:lnTo>
                <a:close/>
              </a:path>
            </a:pathLst>
          </a:custGeom>
          <a:solidFill>
            <a:srgbClr val="DF9F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667499"/>
            <a:ext cx="12192000" cy="190500"/>
          </a:xfrm>
          <a:custGeom>
            <a:avLst/>
            <a:gdLst/>
            <a:ahLst/>
            <a:cxnLst/>
            <a:rect l="l" t="t" r="r" b="b"/>
            <a:pathLst>
              <a:path w="12192000" h="190500">
                <a:moveTo>
                  <a:pt x="12192000" y="0"/>
                </a:moveTo>
                <a:lnTo>
                  <a:pt x="0" y="0"/>
                </a:lnTo>
                <a:lnTo>
                  <a:pt x="0" y="190500"/>
                </a:lnTo>
                <a:lnTo>
                  <a:pt x="12192000" y="1905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6F245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120395" y="533400"/>
            <a:ext cx="11882755" cy="5791200"/>
            <a:chOff x="120395" y="533400"/>
            <a:chExt cx="11882755" cy="57912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09900" y="621792"/>
              <a:ext cx="8904732" cy="561441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921508" y="533399"/>
              <a:ext cx="9081770" cy="5791200"/>
            </a:xfrm>
            <a:custGeom>
              <a:avLst/>
              <a:gdLst/>
              <a:ahLst/>
              <a:cxnLst/>
              <a:rect l="l" t="t" r="r" b="b"/>
              <a:pathLst>
                <a:path w="9081770" h="5791200">
                  <a:moveTo>
                    <a:pt x="9010777" y="71120"/>
                  </a:moveTo>
                  <a:lnTo>
                    <a:pt x="8993124" y="71120"/>
                  </a:lnTo>
                  <a:lnTo>
                    <a:pt x="8993124" y="88900"/>
                  </a:lnTo>
                  <a:lnTo>
                    <a:pt x="8993124" y="5702300"/>
                  </a:lnTo>
                  <a:lnTo>
                    <a:pt x="88392" y="5702300"/>
                  </a:lnTo>
                  <a:lnTo>
                    <a:pt x="88392" y="88900"/>
                  </a:lnTo>
                  <a:lnTo>
                    <a:pt x="8993124" y="88900"/>
                  </a:lnTo>
                  <a:lnTo>
                    <a:pt x="8993124" y="71120"/>
                  </a:lnTo>
                  <a:lnTo>
                    <a:pt x="70739" y="71120"/>
                  </a:lnTo>
                  <a:lnTo>
                    <a:pt x="70739" y="88900"/>
                  </a:lnTo>
                  <a:lnTo>
                    <a:pt x="70739" y="5702300"/>
                  </a:lnTo>
                  <a:lnTo>
                    <a:pt x="70739" y="5720080"/>
                  </a:lnTo>
                  <a:lnTo>
                    <a:pt x="9010777" y="5720080"/>
                  </a:lnTo>
                  <a:lnTo>
                    <a:pt x="9010777" y="5702820"/>
                  </a:lnTo>
                  <a:lnTo>
                    <a:pt x="9010777" y="5702300"/>
                  </a:lnTo>
                  <a:lnTo>
                    <a:pt x="9010777" y="88900"/>
                  </a:lnTo>
                  <a:lnTo>
                    <a:pt x="9010777" y="88392"/>
                  </a:lnTo>
                  <a:lnTo>
                    <a:pt x="9010777" y="71120"/>
                  </a:lnTo>
                  <a:close/>
                </a:path>
                <a:path w="9081770" h="5791200">
                  <a:moveTo>
                    <a:pt x="9081516" y="0"/>
                  </a:moveTo>
                  <a:lnTo>
                    <a:pt x="9028430" y="0"/>
                  </a:lnTo>
                  <a:lnTo>
                    <a:pt x="9028430" y="53340"/>
                  </a:lnTo>
                  <a:lnTo>
                    <a:pt x="9028430" y="5737860"/>
                  </a:lnTo>
                  <a:lnTo>
                    <a:pt x="53086" y="5737860"/>
                  </a:lnTo>
                  <a:lnTo>
                    <a:pt x="53086" y="53340"/>
                  </a:lnTo>
                  <a:lnTo>
                    <a:pt x="9028430" y="53340"/>
                  </a:lnTo>
                  <a:lnTo>
                    <a:pt x="9028430" y="0"/>
                  </a:lnTo>
                  <a:lnTo>
                    <a:pt x="0" y="0"/>
                  </a:lnTo>
                  <a:lnTo>
                    <a:pt x="0" y="53340"/>
                  </a:lnTo>
                  <a:lnTo>
                    <a:pt x="0" y="5737860"/>
                  </a:lnTo>
                  <a:lnTo>
                    <a:pt x="0" y="5791200"/>
                  </a:lnTo>
                  <a:lnTo>
                    <a:pt x="9081516" y="5791200"/>
                  </a:lnTo>
                  <a:lnTo>
                    <a:pt x="9081516" y="5738177"/>
                  </a:lnTo>
                  <a:lnTo>
                    <a:pt x="9081516" y="5737860"/>
                  </a:lnTo>
                  <a:lnTo>
                    <a:pt x="9081516" y="53340"/>
                  </a:lnTo>
                  <a:lnTo>
                    <a:pt x="9081516" y="53086"/>
                  </a:lnTo>
                  <a:lnTo>
                    <a:pt x="908151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26491" y="2554223"/>
              <a:ext cx="2757170" cy="1750060"/>
            </a:xfrm>
            <a:custGeom>
              <a:avLst/>
              <a:gdLst/>
              <a:ahLst/>
              <a:cxnLst/>
              <a:rect l="l" t="t" r="r" b="b"/>
              <a:pathLst>
                <a:path w="2757170" h="1750060">
                  <a:moveTo>
                    <a:pt x="2465324" y="0"/>
                  </a:moveTo>
                  <a:lnTo>
                    <a:pt x="291604" y="0"/>
                  </a:lnTo>
                  <a:lnTo>
                    <a:pt x="244304" y="3816"/>
                  </a:lnTo>
                  <a:lnTo>
                    <a:pt x="199435" y="14866"/>
                  </a:lnTo>
                  <a:lnTo>
                    <a:pt x="157595" y="32548"/>
                  </a:lnTo>
                  <a:lnTo>
                    <a:pt x="119386" y="56262"/>
                  </a:lnTo>
                  <a:lnTo>
                    <a:pt x="85409" y="85407"/>
                  </a:lnTo>
                  <a:lnTo>
                    <a:pt x="56262" y="119384"/>
                  </a:lnTo>
                  <a:lnTo>
                    <a:pt x="32548" y="157591"/>
                  </a:lnTo>
                  <a:lnTo>
                    <a:pt x="14866" y="199428"/>
                  </a:lnTo>
                  <a:lnTo>
                    <a:pt x="3816" y="244295"/>
                  </a:lnTo>
                  <a:lnTo>
                    <a:pt x="0" y="291591"/>
                  </a:lnTo>
                  <a:lnTo>
                    <a:pt x="0" y="1457959"/>
                  </a:lnTo>
                  <a:lnTo>
                    <a:pt x="3816" y="1505256"/>
                  </a:lnTo>
                  <a:lnTo>
                    <a:pt x="14866" y="1550123"/>
                  </a:lnTo>
                  <a:lnTo>
                    <a:pt x="32548" y="1591960"/>
                  </a:lnTo>
                  <a:lnTo>
                    <a:pt x="56262" y="1630167"/>
                  </a:lnTo>
                  <a:lnTo>
                    <a:pt x="85409" y="1664144"/>
                  </a:lnTo>
                  <a:lnTo>
                    <a:pt x="119386" y="1693289"/>
                  </a:lnTo>
                  <a:lnTo>
                    <a:pt x="157595" y="1717003"/>
                  </a:lnTo>
                  <a:lnTo>
                    <a:pt x="199435" y="1734685"/>
                  </a:lnTo>
                  <a:lnTo>
                    <a:pt x="244304" y="1745735"/>
                  </a:lnTo>
                  <a:lnTo>
                    <a:pt x="291604" y="1749552"/>
                  </a:lnTo>
                  <a:lnTo>
                    <a:pt x="2465324" y="1749552"/>
                  </a:lnTo>
                  <a:lnTo>
                    <a:pt x="2512620" y="1745735"/>
                  </a:lnTo>
                  <a:lnTo>
                    <a:pt x="2557487" y="1734685"/>
                  </a:lnTo>
                  <a:lnTo>
                    <a:pt x="2599324" y="1717003"/>
                  </a:lnTo>
                  <a:lnTo>
                    <a:pt x="2637531" y="1693289"/>
                  </a:lnTo>
                  <a:lnTo>
                    <a:pt x="2671508" y="1664144"/>
                  </a:lnTo>
                  <a:lnTo>
                    <a:pt x="2700653" y="1630167"/>
                  </a:lnTo>
                  <a:lnTo>
                    <a:pt x="2724367" y="1591960"/>
                  </a:lnTo>
                  <a:lnTo>
                    <a:pt x="2742049" y="1550123"/>
                  </a:lnTo>
                  <a:lnTo>
                    <a:pt x="2753099" y="1505256"/>
                  </a:lnTo>
                  <a:lnTo>
                    <a:pt x="2756916" y="1457959"/>
                  </a:lnTo>
                  <a:lnTo>
                    <a:pt x="2756916" y="291591"/>
                  </a:lnTo>
                  <a:lnTo>
                    <a:pt x="2753099" y="244295"/>
                  </a:lnTo>
                  <a:lnTo>
                    <a:pt x="2742049" y="199428"/>
                  </a:lnTo>
                  <a:lnTo>
                    <a:pt x="2724367" y="157591"/>
                  </a:lnTo>
                  <a:lnTo>
                    <a:pt x="2700653" y="119384"/>
                  </a:lnTo>
                  <a:lnTo>
                    <a:pt x="2671508" y="85407"/>
                  </a:lnTo>
                  <a:lnTo>
                    <a:pt x="2637531" y="56262"/>
                  </a:lnTo>
                  <a:lnTo>
                    <a:pt x="2599324" y="32548"/>
                  </a:lnTo>
                  <a:lnTo>
                    <a:pt x="2557487" y="14866"/>
                  </a:lnTo>
                  <a:lnTo>
                    <a:pt x="2512620" y="3816"/>
                  </a:lnTo>
                  <a:lnTo>
                    <a:pt x="2465324" y="0"/>
                  </a:lnTo>
                  <a:close/>
                </a:path>
              </a:pathLst>
            </a:custGeom>
            <a:solidFill>
              <a:srgbClr val="0D5F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26491" y="2554223"/>
              <a:ext cx="2757170" cy="1750060"/>
            </a:xfrm>
            <a:custGeom>
              <a:avLst/>
              <a:gdLst/>
              <a:ahLst/>
              <a:cxnLst/>
              <a:rect l="l" t="t" r="r" b="b"/>
              <a:pathLst>
                <a:path w="2757170" h="1750060">
                  <a:moveTo>
                    <a:pt x="0" y="291591"/>
                  </a:moveTo>
                  <a:lnTo>
                    <a:pt x="3816" y="244295"/>
                  </a:lnTo>
                  <a:lnTo>
                    <a:pt x="14866" y="199428"/>
                  </a:lnTo>
                  <a:lnTo>
                    <a:pt x="32548" y="157591"/>
                  </a:lnTo>
                  <a:lnTo>
                    <a:pt x="56262" y="119384"/>
                  </a:lnTo>
                  <a:lnTo>
                    <a:pt x="85409" y="85407"/>
                  </a:lnTo>
                  <a:lnTo>
                    <a:pt x="119386" y="56262"/>
                  </a:lnTo>
                  <a:lnTo>
                    <a:pt x="157595" y="32548"/>
                  </a:lnTo>
                  <a:lnTo>
                    <a:pt x="199435" y="14866"/>
                  </a:lnTo>
                  <a:lnTo>
                    <a:pt x="244304" y="3816"/>
                  </a:lnTo>
                  <a:lnTo>
                    <a:pt x="291604" y="0"/>
                  </a:lnTo>
                  <a:lnTo>
                    <a:pt x="2465324" y="0"/>
                  </a:lnTo>
                  <a:lnTo>
                    <a:pt x="2512620" y="3816"/>
                  </a:lnTo>
                  <a:lnTo>
                    <a:pt x="2557487" y="14866"/>
                  </a:lnTo>
                  <a:lnTo>
                    <a:pt x="2599324" y="32548"/>
                  </a:lnTo>
                  <a:lnTo>
                    <a:pt x="2637531" y="56262"/>
                  </a:lnTo>
                  <a:lnTo>
                    <a:pt x="2671508" y="85407"/>
                  </a:lnTo>
                  <a:lnTo>
                    <a:pt x="2700653" y="119384"/>
                  </a:lnTo>
                  <a:lnTo>
                    <a:pt x="2724367" y="157591"/>
                  </a:lnTo>
                  <a:lnTo>
                    <a:pt x="2742049" y="199428"/>
                  </a:lnTo>
                  <a:lnTo>
                    <a:pt x="2753099" y="244295"/>
                  </a:lnTo>
                  <a:lnTo>
                    <a:pt x="2756916" y="291591"/>
                  </a:lnTo>
                  <a:lnTo>
                    <a:pt x="2756916" y="1457959"/>
                  </a:lnTo>
                  <a:lnTo>
                    <a:pt x="2753099" y="1505256"/>
                  </a:lnTo>
                  <a:lnTo>
                    <a:pt x="2742049" y="1550123"/>
                  </a:lnTo>
                  <a:lnTo>
                    <a:pt x="2724367" y="1591960"/>
                  </a:lnTo>
                  <a:lnTo>
                    <a:pt x="2700653" y="1630167"/>
                  </a:lnTo>
                  <a:lnTo>
                    <a:pt x="2671508" y="1664144"/>
                  </a:lnTo>
                  <a:lnTo>
                    <a:pt x="2637531" y="1693289"/>
                  </a:lnTo>
                  <a:lnTo>
                    <a:pt x="2599324" y="1717003"/>
                  </a:lnTo>
                  <a:lnTo>
                    <a:pt x="2557487" y="1734685"/>
                  </a:lnTo>
                  <a:lnTo>
                    <a:pt x="2512620" y="1745735"/>
                  </a:lnTo>
                  <a:lnTo>
                    <a:pt x="2465324" y="1749552"/>
                  </a:lnTo>
                  <a:lnTo>
                    <a:pt x="291604" y="1749552"/>
                  </a:lnTo>
                  <a:lnTo>
                    <a:pt x="244304" y="1745735"/>
                  </a:lnTo>
                  <a:lnTo>
                    <a:pt x="199435" y="1734685"/>
                  </a:lnTo>
                  <a:lnTo>
                    <a:pt x="157595" y="1717003"/>
                  </a:lnTo>
                  <a:lnTo>
                    <a:pt x="119386" y="1693289"/>
                  </a:lnTo>
                  <a:lnTo>
                    <a:pt x="85409" y="1664144"/>
                  </a:lnTo>
                  <a:lnTo>
                    <a:pt x="56262" y="1630167"/>
                  </a:lnTo>
                  <a:lnTo>
                    <a:pt x="32548" y="1591960"/>
                  </a:lnTo>
                  <a:lnTo>
                    <a:pt x="14866" y="1550123"/>
                  </a:lnTo>
                  <a:lnTo>
                    <a:pt x="3816" y="1505256"/>
                  </a:lnTo>
                  <a:lnTo>
                    <a:pt x="0" y="1457959"/>
                  </a:lnTo>
                  <a:lnTo>
                    <a:pt x="0" y="291591"/>
                  </a:lnTo>
                  <a:close/>
                </a:path>
              </a:pathLst>
            </a:custGeom>
            <a:ln w="12191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291185" y="2720466"/>
            <a:ext cx="2152650" cy="1379220"/>
          </a:xfrm>
          <a:prstGeom prst="rect">
            <a:avLst/>
          </a:prstGeom>
        </p:spPr>
        <p:txBody>
          <a:bodyPr wrap="square" lIns="0" tIns="48895" rIns="0" bIns="0" rtlCol="0" vert="horz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385"/>
              </a:spcBef>
            </a:pPr>
            <a:r>
              <a:rPr dirty="0" sz="2400" spc="-140" b="1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dirty="0" sz="2400" spc="-110" b="1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dirty="0" sz="2400" spc="-220" b="1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dirty="0" sz="2400" spc="-195" b="1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dirty="0" sz="2400" spc="-7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80" b="1">
                <a:solidFill>
                  <a:srgbClr val="FFFFFF"/>
                </a:solidFill>
                <a:latin typeface="Tahoma"/>
                <a:cs typeface="Tahoma"/>
              </a:rPr>
              <a:t>RE</a:t>
            </a:r>
            <a:r>
              <a:rPr dirty="0" sz="2400" spc="-65" b="1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dirty="0" sz="2400" spc="-220" b="1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dirty="0" sz="2400" spc="-204" b="1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dirty="0" sz="2400" spc="-105" b="1">
                <a:solidFill>
                  <a:srgbClr val="FFFFFF"/>
                </a:solidFill>
                <a:latin typeface="Tahoma"/>
                <a:cs typeface="Tahoma"/>
              </a:rPr>
              <a:t>ED  </a:t>
            </a:r>
            <a:r>
              <a:rPr dirty="0" sz="2400" spc="-170" b="1">
                <a:solidFill>
                  <a:srgbClr val="FFFFFF"/>
                </a:solidFill>
                <a:latin typeface="Tahoma"/>
                <a:cs typeface="Tahoma"/>
              </a:rPr>
              <a:t>IL</a:t>
            </a:r>
            <a:r>
              <a:rPr dirty="0" sz="2400" spc="-170" b="1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dirty="0" sz="2400" spc="-70" b="1">
                <a:solidFill>
                  <a:srgbClr val="FFFFFF"/>
                </a:solidFill>
                <a:latin typeface="Tahoma"/>
                <a:cs typeface="Tahoma"/>
              </a:rPr>
              <a:t>NESSE</a:t>
            </a:r>
            <a:r>
              <a:rPr dirty="0" sz="2400" spc="-65" b="1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dirty="0" sz="2400" spc="-6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250" b="1">
                <a:solidFill>
                  <a:srgbClr val="FFFFFF"/>
                </a:solidFill>
                <a:latin typeface="Tahoma"/>
                <a:cs typeface="Tahoma"/>
              </a:rPr>
              <a:t>IN  </a:t>
            </a:r>
            <a:r>
              <a:rPr dirty="0" sz="2400" spc="-65" b="1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dirty="0" sz="2400" spc="-60" b="1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dirty="0" sz="2400" spc="-275" b="1">
                <a:solidFill>
                  <a:srgbClr val="FFFFFF"/>
                </a:solidFill>
                <a:latin typeface="Tahoma"/>
                <a:cs typeface="Tahoma"/>
              </a:rPr>
              <a:t>DI</a:t>
            </a:r>
            <a:r>
              <a:rPr dirty="0" sz="2400" spc="-310" b="1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dirty="0" sz="2400" spc="-235" b="1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dirty="0" sz="2400" spc="-280" b="1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dirty="0" sz="2400" spc="-265" b="1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dirty="0" sz="2400" spc="-360" b="1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dirty="0" sz="2400" spc="-6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00" b="1">
                <a:solidFill>
                  <a:srgbClr val="FFFFFF"/>
                </a:solidFill>
                <a:latin typeface="Tahoma"/>
                <a:cs typeface="Tahoma"/>
              </a:rPr>
              <a:t>AGE  </a:t>
            </a:r>
            <a:r>
              <a:rPr dirty="0" sz="2400" spc="-204" b="1">
                <a:solidFill>
                  <a:srgbClr val="FFFFFF"/>
                </a:solidFill>
                <a:latin typeface="Tahoma"/>
                <a:cs typeface="Tahoma"/>
              </a:rPr>
              <a:t>GROUP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419344" y="0"/>
            <a:ext cx="6772909" cy="6858000"/>
            <a:chOff x="5419344" y="0"/>
            <a:chExt cx="6772909" cy="6858000"/>
          </a:xfrm>
        </p:grpSpPr>
        <p:sp>
          <p:nvSpPr>
            <p:cNvPr id="3" name="object 3"/>
            <p:cNvSpPr/>
            <p:nvPr/>
          </p:nvSpPr>
          <p:spPr>
            <a:xfrm>
              <a:off x="5419344" y="0"/>
              <a:ext cx="6772909" cy="6858000"/>
            </a:xfrm>
            <a:custGeom>
              <a:avLst/>
              <a:gdLst/>
              <a:ahLst/>
              <a:cxnLst/>
              <a:rect l="l" t="t" r="r" b="b"/>
              <a:pathLst>
                <a:path w="6772909" h="6858000">
                  <a:moveTo>
                    <a:pt x="677265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772656" y="6858000"/>
                  </a:lnTo>
                  <a:lnTo>
                    <a:pt x="6772656" y="0"/>
                  </a:lnTo>
                  <a:close/>
                </a:path>
              </a:pathLst>
            </a:custGeom>
            <a:solidFill>
              <a:srgbClr val="0D5F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6372605" y="3210305"/>
              <a:ext cx="5038725" cy="824865"/>
            </a:xfrm>
            <a:custGeom>
              <a:avLst/>
              <a:gdLst/>
              <a:ahLst/>
              <a:cxnLst/>
              <a:rect l="l" t="t" r="r" b="b"/>
              <a:pathLst>
                <a:path w="5038725" h="824864">
                  <a:moveTo>
                    <a:pt x="4900930" y="0"/>
                  </a:moveTo>
                  <a:lnTo>
                    <a:pt x="137414" y="0"/>
                  </a:lnTo>
                  <a:lnTo>
                    <a:pt x="93959" y="7000"/>
                  </a:lnTo>
                  <a:lnTo>
                    <a:pt x="56235" y="26497"/>
                  </a:lnTo>
                  <a:lnTo>
                    <a:pt x="26497" y="56235"/>
                  </a:lnTo>
                  <a:lnTo>
                    <a:pt x="7000" y="93959"/>
                  </a:lnTo>
                  <a:lnTo>
                    <a:pt x="0" y="137414"/>
                  </a:lnTo>
                  <a:lnTo>
                    <a:pt x="0" y="687070"/>
                  </a:lnTo>
                  <a:lnTo>
                    <a:pt x="7000" y="730524"/>
                  </a:lnTo>
                  <a:lnTo>
                    <a:pt x="26497" y="768248"/>
                  </a:lnTo>
                  <a:lnTo>
                    <a:pt x="56235" y="797986"/>
                  </a:lnTo>
                  <a:lnTo>
                    <a:pt x="93959" y="817483"/>
                  </a:lnTo>
                  <a:lnTo>
                    <a:pt x="137414" y="824484"/>
                  </a:lnTo>
                  <a:lnTo>
                    <a:pt x="4900930" y="824484"/>
                  </a:lnTo>
                  <a:lnTo>
                    <a:pt x="4944384" y="817483"/>
                  </a:lnTo>
                  <a:lnTo>
                    <a:pt x="4982108" y="797986"/>
                  </a:lnTo>
                  <a:lnTo>
                    <a:pt x="5011846" y="768248"/>
                  </a:lnTo>
                  <a:lnTo>
                    <a:pt x="5031343" y="730524"/>
                  </a:lnTo>
                  <a:lnTo>
                    <a:pt x="5038344" y="687070"/>
                  </a:lnTo>
                  <a:lnTo>
                    <a:pt x="5038344" y="137414"/>
                  </a:lnTo>
                  <a:lnTo>
                    <a:pt x="5031343" y="93959"/>
                  </a:lnTo>
                  <a:lnTo>
                    <a:pt x="5011846" y="56235"/>
                  </a:lnTo>
                  <a:lnTo>
                    <a:pt x="4982108" y="26497"/>
                  </a:lnTo>
                  <a:lnTo>
                    <a:pt x="4944384" y="7000"/>
                  </a:lnTo>
                  <a:lnTo>
                    <a:pt x="4900930" y="0"/>
                  </a:lnTo>
                  <a:close/>
                </a:path>
              </a:pathLst>
            </a:custGeom>
            <a:solidFill>
              <a:srgbClr val="6F24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372605" y="3210305"/>
              <a:ext cx="5038725" cy="824865"/>
            </a:xfrm>
            <a:custGeom>
              <a:avLst/>
              <a:gdLst/>
              <a:ahLst/>
              <a:cxnLst/>
              <a:rect l="l" t="t" r="r" b="b"/>
              <a:pathLst>
                <a:path w="5038725" h="824864">
                  <a:moveTo>
                    <a:pt x="0" y="137414"/>
                  </a:moveTo>
                  <a:lnTo>
                    <a:pt x="7000" y="93959"/>
                  </a:lnTo>
                  <a:lnTo>
                    <a:pt x="26497" y="56235"/>
                  </a:lnTo>
                  <a:lnTo>
                    <a:pt x="56235" y="26497"/>
                  </a:lnTo>
                  <a:lnTo>
                    <a:pt x="93959" y="7000"/>
                  </a:lnTo>
                  <a:lnTo>
                    <a:pt x="137414" y="0"/>
                  </a:lnTo>
                  <a:lnTo>
                    <a:pt x="4900930" y="0"/>
                  </a:lnTo>
                  <a:lnTo>
                    <a:pt x="4944384" y="7000"/>
                  </a:lnTo>
                  <a:lnTo>
                    <a:pt x="4982108" y="26497"/>
                  </a:lnTo>
                  <a:lnTo>
                    <a:pt x="5011846" y="56235"/>
                  </a:lnTo>
                  <a:lnTo>
                    <a:pt x="5031343" y="93959"/>
                  </a:lnTo>
                  <a:lnTo>
                    <a:pt x="5038344" y="137414"/>
                  </a:lnTo>
                  <a:lnTo>
                    <a:pt x="5038344" y="687070"/>
                  </a:lnTo>
                  <a:lnTo>
                    <a:pt x="5031343" y="730524"/>
                  </a:lnTo>
                  <a:lnTo>
                    <a:pt x="5011846" y="768248"/>
                  </a:lnTo>
                  <a:lnTo>
                    <a:pt x="4982108" y="797986"/>
                  </a:lnTo>
                  <a:lnTo>
                    <a:pt x="4944384" y="817483"/>
                  </a:lnTo>
                  <a:lnTo>
                    <a:pt x="4900930" y="824484"/>
                  </a:lnTo>
                  <a:lnTo>
                    <a:pt x="137414" y="824484"/>
                  </a:lnTo>
                  <a:lnTo>
                    <a:pt x="93959" y="817483"/>
                  </a:lnTo>
                  <a:lnTo>
                    <a:pt x="56235" y="797986"/>
                  </a:lnTo>
                  <a:lnTo>
                    <a:pt x="26497" y="768248"/>
                  </a:lnTo>
                  <a:lnTo>
                    <a:pt x="7000" y="730524"/>
                  </a:lnTo>
                  <a:lnTo>
                    <a:pt x="0" y="687070"/>
                  </a:lnTo>
                  <a:lnTo>
                    <a:pt x="0" y="137414"/>
                  </a:lnTo>
                  <a:close/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6529578" y="3323285"/>
            <a:ext cx="4617085" cy="543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400" spc="-254" b="1">
                <a:solidFill>
                  <a:srgbClr val="FFFFFF"/>
                </a:solidFill>
                <a:latin typeface="Tahoma"/>
                <a:cs typeface="Tahoma"/>
              </a:rPr>
              <a:t>Heat</a:t>
            </a:r>
            <a:r>
              <a:rPr dirty="0" sz="3400" spc="-8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400" spc="-225" b="1">
                <a:solidFill>
                  <a:srgbClr val="FFFFFF"/>
                </a:solidFill>
                <a:latin typeface="Tahoma"/>
                <a:cs typeface="Tahoma"/>
              </a:rPr>
              <a:t>Health</a:t>
            </a:r>
            <a:r>
              <a:rPr dirty="0" sz="3400" spc="-8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400" spc="-190" b="1">
                <a:solidFill>
                  <a:srgbClr val="FFFFFF"/>
                </a:solidFill>
                <a:latin typeface="Tahoma"/>
                <a:cs typeface="Tahoma"/>
              </a:rPr>
              <a:t>Acti</a:t>
            </a:r>
            <a:r>
              <a:rPr dirty="0" sz="3400" spc="-250" b="1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dirty="0" sz="3400" spc="-280" b="1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dirty="0" sz="3400" spc="-7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400" spc="-170" b="1">
                <a:solidFill>
                  <a:srgbClr val="FFFFFF"/>
                </a:solidFill>
                <a:latin typeface="Tahoma"/>
                <a:cs typeface="Tahoma"/>
              </a:rPr>
              <a:t>Plan</a:t>
            </a:r>
            <a:endParaRPr sz="340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7"/>
            <a:ext cx="5419342" cy="685787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722745"/>
          </a:xfrm>
          <a:custGeom>
            <a:avLst/>
            <a:gdLst/>
            <a:ahLst/>
            <a:cxnLst/>
            <a:rect l="l" t="t" r="r" b="b"/>
            <a:pathLst>
              <a:path w="12192000" h="6722745">
                <a:moveTo>
                  <a:pt x="0" y="6722363"/>
                </a:moveTo>
                <a:lnTo>
                  <a:pt x="12192000" y="6722363"/>
                </a:lnTo>
                <a:lnTo>
                  <a:pt x="12192000" y="0"/>
                </a:lnTo>
                <a:lnTo>
                  <a:pt x="0" y="0"/>
                </a:lnTo>
                <a:lnTo>
                  <a:pt x="0" y="6722363"/>
                </a:lnTo>
                <a:close/>
              </a:path>
            </a:pathLst>
          </a:custGeom>
          <a:solidFill>
            <a:srgbClr val="A3DBF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753867" y="284988"/>
            <a:ext cx="6684645" cy="619125"/>
          </a:xfrm>
          <a:custGeom>
            <a:avLst/>
            <a:gdLst/>
            <a:ahLst/>
            <a:cxnLst/>
            <a:rect l="l" t="t" r="r" b="b"/>
            <a:pathLst>
              <a:path w="6684645" h="619125">
                <a:moveTo>
                  <a:pt x="6581139" y="0"/>
                </a:moveTo>
                <a:lnTo>
                  <a:pt x="103124" y="0"/>
                </a:lnTo>
                <a:lnTo>
                  <a:pt x="63007" y="8112"/>
                </a:lnTo>
                <a:lnTo>
                  <a:pt x="30225" y="30225"/>
                </a:lnTo>
                <a:lnTo>
                  <a:pt x="8112" y="63007"/>
                </a:lnTo>
                <a:lnTo>
                  <a:pt x="0" y="103123"/>
                </a:lnTo>
                <a:lnTo>
                  <a:pt x="0" y="515619"/>
                </a:lnTo>
                <a:lnTo>
                  <a:pt x="8112" y="555736"/>
                </a:lnTo>
                <a:lnTo>
                  <a:pt x="30225" y="588517"/>
                </a:lnTo>
                <a:lnTo>
                  <a:pt x="63007" y="610631"/>
                </a:lnTo>
                <a:lnTo>
                  <a:pt x="103124" y="618743"/>
                </a:lnTo>
                <a:lnTo>
                  <a:pt x="6581139" y="618743"/>
                </a:lnTo>
                <a:lnTo>
                  <a:pt x="6621256" y="610631"/>
                </a:lnTo>
                <a:lnTo>
                  <a:pt x="6654037" y="588517"/>
                </a:lnTo>
                <a:lnTo>
                  <a:pt x="6676151" y="555736"/>
                </a:lnTo>
                <a:lnTo>
                  <a:pt x="6684263" y="515619"/>
                </a:lnTo>
                <a:lnTo>
                  <a:pt x="6684263" y="103123"/>
                </a:lnTo>
                <a:lnTo>
                  <a:pt x="6676151" y="63007"/>
                </a:lnTo>
                <a:lnTo>
                  <a:pt x="6654037" y="30225"/>
                </a:lnTo>
                <a:lnTo>
                  <a:pt x="6621256" y="8112"/>
                </a:lnTo>
                <a:lnTo>
                  <a:pt x="6581139" y="0"/>
                </a:lnTo>
                <a:close/>
              </a:path>
            </a:pathLst>
          </a:custGeom>
          <a:solidFill>
            <a:srgbClr val="6F245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1200911" y="1583436"/>
            <a:ext cx="9972040" cy="1141730"/>
            <a:chOff x="1200911" y="1583436"/>
            <a:chExt cx="9972040" cy="1141730"/>
          </a:xfrm>
        </p:grpSpPr>
        <p:sp>
          <p:nvSpPr>
            <p:cNvPr id="5" name="object 5"/>
            <p:cNvSpPr/>
            <p:nvPr/>
          </p:nvSpPr>
          <p:spPr>
            <a:xfrm>
              <a:off x="1207007" y="1589532"/>
              <a:ext cx="9959340" cy="588645"/>
            </a:xfrm>
            <a:custGeom>
              <a:avLst/>
              <a:gdLst/>
              <a:ahLst/>
              <a:cxnLst/>
              <a:rect l="l" t="t" r="r" b="b"/>
              <a:pathLst>
                <a:path w="9959340" h="588644">
                  <a:moveTo>
                    <a:pt x="9861296" y="0"/>
                  </a:moveTo>
                  <a:lnTo>
                    <a:pt x="98043" y="0"/>
                  </a:lnTo>
                  <a:lnTo>
                    <a:pt x="59878" y="7711"/>
                  </a:lnTo>
                  <a:lnTo>
                    <a:pt x="28714" y="28733"/>
                  </a:lnTo>
                  <a:lnTo>
                    <a:pt x="7704" y="59900"/>
                  </a:lnTo>
                  <a:lnTo>
                    <a:pt x="0" y="98043"/>
                  </a:lnTo>
                  <a:lnTo>
                    <a:pt x="0" y="490219"/>
                  </a:lnTo>
                  <a:lnTo>
                    <a:pt x="7704" y="528363"/>
                  </a:lnTo>
                  <a:lnTo>
                    <a:pt x="28714" y="559530"/>
                  </a:lnTo>
                  <a:lnTo>
                    <a:pt x="59878" y="580552"/>
                  </a:lnTo>
                  <a:lnTo>
                    <a:pt x="98043" y="588263"/>
                  </a:lnTo>
                  <a:lnTo>
                    <a:pt x="9861296" y="588263"/>
                  </a:lnTo>
                  <a:lnTo>
                    <a:pt x="9899439" y="580552"/>
                  </a:lnTo>
                  <a:lnTo>
                    <a:pt x="9930606" y="559530"/>
                  </a:lnTo>
                  <a:lnTo>
                    <a:pt x="9951628" y="528363"/>
                  </a:lnTo>
                  <a:lnTo>
                    <a:pt x="9959340" y="490219"/>
                  </a:lnTo>
                  <a:lnTo>
                    <a:pt x="9959340" y="98043"/>
                  </a:lnTo>
                  <a:lnTo>
                    <a:pt x="9951628" y="59900"/>
                  </a:lnTo>
                  <a:lnTo>
                    <a:pt x="9930606" y="28733"/>
                  </a:lnTo>
                  <a:lnTo>
                    <a:pt x="9899439" y="7711"/>
                  </a:lnTo>
                  <a:lnTo>
                    <a:pt x="98612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207007" y="1589532"/>
              <a:ext cx="9959340" cy="588645"/>
            </a:xfrm>
            <a:custGeom>
              <a:avLst/>
              <a:gdLst/>
              <a:ahLst/>
              <a:cxnLst/>
              <a:rect l="l" t="t" r="r" b="b"/>
              <a:pathLst>
                <a:path w="9959340" h="588644">
                  <a:moveTo>
                    <a:pt x="0" y="98043"/>
                  </a:moveTo>
                  <a:lnTo>
                    <a:pt x="7704" y="59900"/>
                  </a:lnTo>
                  <a:lnTo>
                    <a:pt x="28714" y="28733"/>
                  </a:lnTo>
                  <a:lnTo>
                    <a:pt x="59878" y="7711"/>
                  </a:lnTo>
                  <a:lnTo>
                    <a:pt x="98043" y="0"/>
                  </a:lnTo>
                  <a:lnTo>
                    <a:pt x="9861296" y="0"/>
                  </a:lnTo>
                  <a:lnTo>
                    <a:pt x="9899439" y="7711"/>
                  </a:lnTo>
                  <a:lnTo>
                    <a:pt x="9930606" y="28733"/>
                  </a:lnTo>
                  <a:lnTo>
                    <a:pt x="9951628" y="59900"/>
                  </a:lnTo>
                  <a:lnTo>
                    <a:pt x="9959340" y="98043"/>
                  </a:lnTo>
                  <a:lnTo>
                    <a:pt x="9959340" y="490219"/>
                  </a:lnTo>
                  <a:lnTo>
                    <a:pt x="9951628" y="528363"/>
                  </a:lnTo>
                  <a:lnTo>
                    <a:pt x="9930606" y="559530"/>
                  </a:lnTo>
                  <a:lnTo>
                    <a:pt x="9899439" y="580552"/>
                  </a:lnTo>
                  <a:lnTo>
                    <a:pt x="9861296" y="588263"/>
                  </a:lnTo>
                  <a:lnTo>
                    <a:pt x="98043" y="588263"/>
                  </a:lnTo>
                  <a:lnTo>
                    <a:pt x="59878" y="580552"/>
                  </a:lnTo>
                  <a:lnTo>
                    <a:pt x="28714" y="559530"/>
                  </a:lnTo>
                  <a:lnTo>
                    <a:pt x="7704" y="528363"/>
                  </a:lnTo>
                  <a:lnTo>
                    <a:pt x="0" y="490219"/>
                  </a:lnTo>
                  <a:lnTo>
                    <a:pt x="0" y="9804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207007" y="2226563"/>
              <a:ext cx="9959340" cy="492759"/>
            </a:xfrm>
            <a:custGeom>
              <a:avLst/>
              <a:gdLst/>
              <a:ahLst/>
              <a:cxnLst/>
              <a:rect l="l" t="t" r="r" b="b"/>
              <a:pathLst>
                <a:path w="9959340" h="492760">
                  <a:moveTo>
                    <a:pt x="9877298" y="0"/>
                  </a:moveTo>
                  <a:lnTo>
                    <a:pt x="82041" y="0"/>
                  </a:lnTo>
                  <a:lnTo>
                    <a:pt x="50106" y="6443"/>
                  </a:lnTo>
                  <a:lnTo>
                    <a:pt x="24028" y="24018"/>
                  </a:lnTo>
                  <a:lnTo>
                    <a:pt x="6446" y="50095"/>
                  </a:lnTo>
                  <a:lnTo>
                    <a:pt x="0" y="82041"/>
                  </a:lnTo>
                  <a:lnTo>
                    <a:pt x="0" y="410210"/>
                  </a:lnTo>
                  <a:lnTo>
                    <a:pt x="6446" y="442156"/>
                  </a:lnTo>
                  <a:lnTo>
                    <a:pt x="24028" y="468233"/>
                  </a:lnTo>
                  <a:lnTo>
                    <a:pt x="50106" y="485808"/>
                  </a:lnTo>
                  <a:lnTo>
                    <a:pt x="82041" y="492251"/>
                  </a:lnTo>
                  <a:lnTo>
                    <a:pt x="9877298" y="492251"/>
                  </a:lnTo>
                  <a:lnTo>
                    <a:pt x="9909244" y="485808"/>
                  </a:lnTo>
                  <a:lnTo>
                    <a:pt x="9935321" y="468233"/>
                  </a:lnTo>
                  <a:lnTo>
                    <a:pt x="9952896" y="442156"/>
                  </a:lnTo>
                  <a:lnTo>
                    <a:pt x="9959340" y="410210"/>
                  </a:lnTo>
                  <a:lnTo>
                    <a:pt x="9959340" y="82041"/>
                  </a:lnTo>
                  <a:lnTo>
                    <a:pt x="9952896" y="50095"/>
                  </a:lnTo>
                  <a:lnTo>
                    <a:pt x="9935321" y="24018"/>
                  </a:lnTo>
                  <a:lnTo>
                    <a:pt x="9909244" y="6443"/>
                  </a:lnTo>
                  <a:lnTo>
                    <a:pt x="98772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207007" y="2226563"/>
              <a:ext cx="9959340" cy="492759"/>
            </a:xfrm>
            <a:custGeom>
              <a:avLst/>
              <a:gdLst/>
              <a:ahLst/>
              <a:cxnLst/>
              <a:rect l="l" t="t" r="r" b="b"/>
              <a:pathLst>
                <a:path w="9959340" h="492760">
                  <a:moveTo>
                    <a:pt x="0" y="82041"/>
                  </a:moveTo>
                  <a:lnTo>
                    <a:pt x="6446" y="50095"/>
                  </a:lnTo>
                  <a:lnTo>
                    <a:pt x="24028" y="24018"/>
                  </a:lnTo>
                  <a:lnTo>
                    <a:pt x="50106" y="6443"/>
                  </a:lnTo>
                  <a:lnTo>
                    <a:pt x="82041" y="0"/>
                  </a:lnTo>
                  <a:lnTo>
                    <a:pt x="9877298" y="0"/>
                  </a:lnTo>
                  <a:lnTo>
                    <a:pt x="9909244" y="6443"/>
                  </a:lnTo>
                  <a:lnTo>
                    <a:pt x="9935321" y="24018"/>
                  </a:lnTo>
                  <a:lnTo>
                    <a:pt x="9952896" y="50095"/>
                  </a:lnTo>
                  <a:lnTo>
                    <a:pt x="9959340" y="82041"/>
                  </a:lnTo>
                  <a:lnTo>
                    <a:pt x="9959340" y="410210"/>
                  </a:lnTo>
                  <a:lnTo>
                    <a:pt x="9952896" y="442156"/>
                  </a:lnTo>
                  <a:lnTo>
                    <a:pt x="9935321" y="468233"/>
                  </a:lnTo>
                  <a:lnTo>
                    <a:pt x="9909244" y="485808"/>
                  </a:lnTo>
                  <a:lnTo>
                    <a:pt x="9877298" y="492251"/>
                  </a:lnTo>
                  <a:lnTo>
                    <a:pt x="82041" y="492251"/>
                  </a:lnTo>
                  <a:lnTo>
                    <a:pt x="50106" y="485808"/>
                  </a:lnTo>
                  <a:lnTo>
                    <a:pt x="24028" y="468233"/>
                  </a:lnTo>
                  <a:lnTo>
                    <a:pt x="6446" y="442156"/>
                  </a:lnTo>
                  <a:lnTo>
                    <a:pt x="0" y="410210"/>
                  </a:lnTo>
                  <a:lnTo>
                    <a:pt x="0" y="82041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1200911" y="2770632"/>
            <a:ext cx="9972040" cy="1432560"/>
            <a:chOff x="1200911" y="2770632"/>
            <a:chExt cx="9972040" cy="1432560"/>
          </a:xfrm>
        </p:grpSpPr>
        <p:sp>
          <p:nvSpPr>
            <p:cNvPr id="10" name="object 10"/>
            <p:cNvSpPr/>
            <p:nvPr/>
          </p:nvSpPr>
          <p:spPr>
            <a:xfrm>
              <a:off x="1207007" y="2776728"/>
              <a:ext cx="9959340" cy="654050"/>
            </a:xfrm>
            <a:custGeom>
              <a:avLst/>
              <a:gdLst/>
              <a:ahLst/>
              <a:cxnLst/>
              <a:rect l="l" t="t" r="r" b="b"/>
              <a:pathLst>
                <a:path w="9959340" h="654050">
                  <a:moveTo>
                    <a:pt x="9850374" y="0"/>
                  </a:moveTo>
                  <a:lnTo>
                    <a:pt x="108965" y="0"/>
                  </a:lnTo>
                  <a:lnTo>
                    <a:pt x="66554" y="8560"/>
                  </a:lnTo>
                  <a:lnTo>
                    <a:pt x="31918" y="31908"/>
                  </a:lnTo>
                  <a:lnTo>
                    <a:pt x="8564" y="66544"/>
                  </a:lnTo>
                  <a:lnTo>
                    <a:pt x="0" y="108966"/>
                  </a:lnTo>
                  <a:lnTo>
                    <a:pt x="0" y="544830"/>
                  </a:lnTo>
                  <a:lnTo>
                    <a:pt x="8564" y="587251"/>
                  </a:lnTo>
                  <a:lnTo>
                    <a:pt x="31918" y="621887"/>
                  </a:lnTo>
                  <a:lnTo>
                    <a:pt x="66554" y="645235"/>
                  </a:lnTo>
                  <a:lnTo>
                    <a:pt x="108965" y="653796"/>
                  </a:lnTo>
                  <a:lnTo>
                    <a:pt x="9850374" y="653796"/>
                  </a:lnTo>
                  <a:lnTo>
                    <a:pt x="9892795" y="645235"/>
                  </a:lnTo>
                  <a:lnTo>
                    <a:pt x="9927431" y="621887"/>
                  </a:lnTo>
                  <a:lnTo>
                    <a:pt x="9950779" y="587251"/>
                  </a:lnTo>
                  <a:lnTo>
                    <a:pt x="9959340" y="544830"/>
                  </a:lnTo>
                  <a:lnTo>
                    <a:pt x="9959340" y="108966"/>
                  </a:lnTo>
                  <a:lnTo>
                    <a:pt x="9950779" y="66544"/>
                  </a:lnTo>
                  <a:lnTo>
                    <a:pt x="9927431" y="31908"/>
                  </a:lnTo>
                  <a:lnTo>
                    <a:pt x="9892795" y="8560"/>
                  </a:lnTo>
                  <a:lnTo>
                    <a:pt x="98503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207007" y="2776728"/>
              <a:ext cx="9959340" cy="654050"/>
            </a:xfrm>
            <a:custGeom>
              <a:avLst/>
              <a:gdLst/>
              <a:ahLst/>
              <a:cxnLst/>
              <a:rect l="l" t="t" r="r" b="b"/>
              <a:pathLst>
                <a:path w="9959340" h="654050">
                  <a:moveTo>
                    <a:pt x="0" y="108966"/>
                  </a:moveTo>
                  <a:lnTo>
                    <a:pt x="8564" y="66544"/>
                  </a:lnTo>
                  <a:lnTo>
                    <a:pt x="31918" y="31908"/>
                  </a:lnTo>
                  <a:lnTo>
                    <a:pt x="66554" y="8560"/>
                  </a:lnTo>
                  <a:lnTo>
                    <a:pt x="108965" y="0"/>
                  </a:lnTo>
                  <a:lnTo>
                    <a:pt x="9850374" y="0"/>
                  </a:lnTo>
                  <a:lnTo>
                    <a:pt x="9892795" y="8560"/>
                  </a:lnTo>
                  <a:lnTo>
                    <a:pt x="9927431" y="31908"/>
                  </a:lnTo>
                  <a:lnTo>
                    <a:pt x="9950779" y="66544"/>
                  </a:lnTo>
                  <a:lnTo>
                    <a:pt x="9959340" y="108966"/>
                  </a:lnTo>
                  <a:lnTo>
                    <a:pt x="9959340" y="544830"/>
                  </a:lnTo>
                  <a:lnTo>
                    <a:pt x="9950779" y="587251"/>
                  </a:lnTo>
                  <a:lnTo>
                    <a:pt x="9927431" y="621887"/>
                  </a:lnTo>
                  <a:lnTo>
                    <a:pt x="9892795" y="645235"/>
                  </a:lnTo>
                  <a:lnTo>
                    <a:pt x="9850374" y="653796"/>
                  </a:lnTo>
                  <a:lnTo>
                    <a:pt x="108965" y="653796"/>
                  </a:lnTo>
                  <a:lnTo>
                    <a:pt x="66554" y="645235"/>
                  </a:lnTo>
                  <a:lnTo>
                    <a:pt x="31918" y="621887"/>
                  </a:lnTo>
                  <a:lnTo>
                    <a:pt x="8564" y="587251"/>
                  </a:lnTo>
                  <a:lnTo>
                    <a:pt x="0" y="544830"/>
                  </a:lnTo>
                  <a:lnTo>
                    <a:pt x="0" y="108966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207007" y="3485388"/>
              <a:ext cx="9959340" cy="711835"/>
            </a:xfrm>
            <a:custGeom>
              <a:avLst/>
              <a:gdLst/>
              <a:ahLst/>
              <a:cxnLst/>
              <a:rect l="l" t="t" r="r" b="b"/>
              <a:pathLst>
                <a:path w="9959340" h="711835">
                  <a:moveTo>
                    <a:pt x="9840722" y="0"/>
                  </a:moveTo>
                  <a:lnTo>
                    <a:pt x="118617" y="0"/>
                  </a:lnTo>
                  <a:lnTo>
                    <a:pt x="72448" y="9318"/>
                  </a:lnTo>
                  <a:lnTo>
                    <a:pt x="34744" y="34734"/>
                  </a:lnTo>
                  <a:lnTo>
                    <a:pt x="9322" y="72437"/>
                  </a:lnTo>
                  <a:lnTo>
                    <a:pt x="0" y="118617"/>
                  </a:lnTo>
                  <a:lnTo>
                    <a:pt x="0" y="593089"/>
                  </a:lnTo>
                  <a:lnTo>
                    <a:pt x="9322" y="639270"/>
                  </a:lnTo>
                  <a:lnTo>
                    <a:pt x="34744" y="676973"/>
                  </a:lnTo>
                  <a:lnTo>
                    <a:pt x="72448" y="702389"/>
                  </a:lnTo>
                  <a:lnTo>
                    <a:pt x="118617" y="711707"/>
                  </a:lnTo>
                  <a:lnTo>
                    <a:pt x="9840722" y="711707"/>
                  </a:lnTo>
                  <a:lnTo>
                    <a:pt x="9886902" y="702389"/>
                  </a:lnTo>
                  <a:lnTo>
                    <a:pt x="9924605" y="676973"/>
                  </a:lnTo>
                  <a:lnTo>
                    <a:pt x="9950021" y="639270"/>
                  </a:lnTo>
                  <a:lnTo>
                    <a:pt x="9959340" y="593089"/>
                  </a:lnTo>
                  <a:lnTo>
                    <a:pt x="9959340" y="118617"/>
                  </a:lnTo>
                  <a:lnTo>
                    <a:pt x="9950021" y="72437"/>
                  </a:lnTo>
                  <a:lnTo>
                    <a:pt x="9924605" y="34734"/>
                  </a:lnTo>
                  <a:lnTo>
                    <a:pt x="9886902" y="9318"/>
                  </a:lnTo>
                  <a:lnTo>
                    <a:pt x="98407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207007" y="3485388"/>
              <a:ext cx="9959340" cy="711835"/>
            </a:xfrm>
            <a:custGeom>
              <a:avLst/>
              <a:gdLst/>
              <a:ahLst/>
              <a:cxnLst/>
              <a:rect l="l" t="t" r="r" b="b"/>
              <a:pathLst>
                <a:path w="9959340" h="711835">
                  <a:moveTo>
                    <a:pt x="0" y="118617"/>
                  </a:moveTo>
                  <a:lnTo>
                    <a:pt x="9322" y="72437"/>
                  </a:lnTo>
                  <a:lnTo>
                    <a:pt x="34744" y="34734"/>
                  </a:lnTo>
                  <a:lnTo>
                    <a:pt x="72448" y="9318"/>
                  </a:lnTo>
                  <a:lnTo>
                    <a:pt x="118617" y="0"/>
                  </a:lnTo>
                  <a:lnTo>
                    <a:pt x="9840722" y="0"/>
                  </a:lnTo>
                  <a:lnTo>
                    <a:pt x="9886902" y="9318"/>
                  </a:lnTo>
                  <a:lnTo>
                    <a:pt x="9924605" y="34734"/>
                  </a:lnTo>
                  <a:lnTo>
                    <a:pt x="9950021" y="72437"/>
                  </a:lnTo>
                  <a:lnTo>
                    <a:pt x="9959340" y="118617"/>
                  </a:lnTo>
                  <a:lnTo>
                    <a:pt x="9959340" y="593089"/>
                  </a:lnTo>
                  <a:lnTo>
                    <a:pt x="9950021" y="639270"/>
                  </a:lnTo>
                  <a:lnTo>
                    <a:pt x="9924605" y="676973"/>
                  </a:lnTo>
                  <a:lnTo>
                    <a:pt x="9886902" y="702389"/>
                  </a:lnTo>
                  <a:lnTo>
                    <a:pt x="9840722" y="711707"/>
                  </a:lnTo>
                  <a:lnTo>
                    <a:pt x="118617" y="711707"/>
                  </a:lnTo>
                  <a:lnTo>
                    <a:pt x="72448" y="702389"/>
                  </a:lnTo>
                  <a:lnTo>
                    <a:pt x="34744" y="676973"/>
                  </a:lnTo>
                  <a:lnTo>
                    <a:pt x="9322" y="639270"/>
                  </a:lnTo>
                  <a:lnTo>
                    <a:pt x="0" y="593089"/>
                  </a:lnTo>
                  <a:lnTo>
                    <a:pt x="0" y="118617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1200911" y="4270247"/>
            <a:ext cx="9972040" cy="723900"/>
            <a:chOff x="1200911" y="4270247"/>
            <a:chExt cx="9972040" cy="723900"/>
          </a:xfrm>
        </p:grpSpPr>
        <p:sp>
          <p:nvSpPr>
            <p:cNvPr id="15" name="object 15"/>
            <p:cNvSpPr/>
            <p:nvPr/>
          </p:nvSpPr>
          <p:spPr>
            <a:xfrm>
              <a:off x="1207007" y="4276343"/>
              <a:ext cx="9959340" cy="711835"/>
            </a:xfrm>
            <a:custGeom>
              <a:avLst/>
              <a:gdLst/>
              <a:ahLst/>
              <a:cxnLst/>
              <a:rect l="l" t="t" r="r" b="b"/>
              <a:pathLst>
                <a:path w="9959340" h="711835">
                  <a:moveTo>
                    <a:pt x="9840722" y="0"/>
                  </a:moveTo>
                  <a:lnTo>
                    <a:pt x="118617" y="0"/>
                  </a:lnTo>
                  <a:lnTo>
                    <a:pt x="72448" y="9318"/>
                  </a:lnTo>
                  <a:lnTo>
                    <a:pt x="34744" y="34734"/>
                  </a:lnTo>
                  <a:lnTo>
                    <a:pt x="9322" y="72437"/>
                  </a:lnTo>
                  <a:lnTo>
                    <a:pt x="0" y="118617"/>
                  </a:lnTo>
                  <a:lnTo>
                    <a:pt x="0" y="593089"/>
                  </a:lnTo>
                  <a:lnTo>
                    <a:pt x="9322" y="639270"/>
                  </a:lnTo>
                  <a:lnTo>
                    <a:pt x="34744" y="676973"/>
                  </a:lnTo>
                  <a:lnTo>
                    <a:pt x="72448" y="702389"/>
                  </a:lnTo>
                  <a:lnTo>
                    <a:pt x="118617" y="711707"/>
                  </a:lnTo>
                  <a:lnTo>
                    <a:pt x="9840722" y="711707"/>
                  </a:lnTo>
                  <a:lnTo>
                    <a:pt x="9886902" y="702389"/>
                  </a:lnTo>
                  <a:lnTo>
                    <a:pt x="9924605" y="676973"/>
                  </a:lnTo>
                  <a:lnTo>
                    <a:pt x="9950021" y="639270"/>
                  </a:lnTo>
                  <a:lnTo>
                    <a:pt x="9959340" y="593089"/>
                  </a:lnTo>
                  <a:lnTo>
                    <a:pt x="9959340" y="118617"/>
                  </a:lnTo>
                  <a:lnTo>
                    <a:pt x="9950021" y="72437"/>
                  </a:lnTo>
                  <a:lnTo>
                    <a:pt x="9924605" y="34734"/>
                  </a:lnTo>
                  <a:lnTo>
                    <a:pt x="9886902" y="9318"/>
                  </a:lnTo>
                  <a:lnTo>
                    <a:pt x="98407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207007" y="4276343"/>
              <a:ext cx="9959340" cy="711835"/>
            </a:xfrm>
            <a:custGeom>
              <a:avLst/>
              <a:gdLst/>
              <a:ahLst/>
              <a:cxnLst/>
              <a:rect l="l" t="t" r="r" b="b"/>
              <a:pathLst>
                <a:path w="9959340" h="711835">
                  <a:moveTo>
                    <a:pt x="0" y="118617"/>
                  </a:moveTo>
                  <a:lnTo>
                    <a:pt x="9322" y="72437"/>
                  </a:lnTo>
                  <a:lnTo>
                    <a:pt x="34744" y="34734"/>
                  </a:lnTo>
                  <a:lnTo>
                    <a:pt x="72448" y="9318"/>
                  </a:lnTo>
                  <a:lnTo>
                    <a:pt x="118617" y="0"/>
                  </a:lnTo>
                  <a:lnTo>
                    <a:pt x="9840722" y="0"/>
                  </a:lnTo>
                  <a:lnTo>
                    <a:pt x="9886902" y="9318"/>
                  </a:lnTo>
                  <a:lnTo>
                    <a:pt x="9924605" y="34734"/>
                  </a:lnTo>
                  <a:lnTo>
                    <a:pt x="9950021" y="72437"/>
                  </a:lnTo>
                  <a:lnTo>
                    <a:pt x="9959340" y="118617"/>
                  </a:lnTo>
                  <a:lnTo>
                    <a:pt x="9959340" y="593089"/>
                  </a:lnTo>
                  <a:lnTo>
                    <a:pt x="9950021" y="639270"/>
                  </a:lnTo>
                  <a:lnTo>
                    <a:pt x="9924605" y="676973"/>
                  </a:lnTo>
                  <a:lnTo>
                    <a:pt x="9886902" y="702389"/>
                  </a:lnTo>
                  <a:lnTo>
                    <a:pt x="9840722" y="711707"/>
                  </a:lnTo>
                  <a:lnTo>
                    <a:pt x="118617" y="711707"/>
                  </a:lnTo>
                  <a:lnTo>
                    <a:pt x="72448" y="702389"/>
                  </a:lnTo>
                  <a:lnTo>
                    <a:pt x="34744" y="676973"/>
                  </a:lnTo>
                  <a:lnTo>
                    <a:pt x="9322" y="639270"/>
                  </a:lnTo>
                  <a:lnTo>
                    <a:pt x="0" y="593089"/>
                  </a:lnTo>
                  <a:lnTo>
                    <a:pt x="0" y="118617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/>
          <p:cNvGrpSpPr/>
          <p:nvPr/>
        </p:nvGrpSpPr>
        <p:grpSpPr>
          <a:xfrm>
            <a:off x="1200911" y="5061203"/>
            <a:ext cx="9972040" cy="722630"/>
            <a:chOff x="1200911" y="5061203"/>
            <a:chExt cx="9972040" cy="722630"/>
          </a:xfrm>
        </p:grpSpPr>
        <p:sp>
          <p:nvSpPr>
            <p:cNvPr id="18" name="object 18"/>
            <p:cNvSpPr/>
            <p:nvPr/>
          </p:nvSpPr>
          <p:spPr>
            <a:xfrm>
              <a:off x="1207007" y="5067299"/>
              <a:ext cx="9959340" cy="710565"/>
            </a:xfrm>
            <a:custGeom>
              <a:avLst/>
              <a:gdLst/>
              <a:ahLst/>
              <a:cxnLst/>
              <a:rect l="l" t="t" r="r" b="b"/>
              <a:pathLst>
                <a:path w="9959340" h="710564">
                  <a:moveTo>
                    <a:pt x="9840976" y="0"/>
                  </a:moveTo>
                  <a:lnTo>
                    <a:pt x="118363" y="0"/>
                  </a:lnTo>
                  <a:lnTo>
                    <a:pt x="72292" y="9296"/>
                  </a:lnTo>
                  <a:lnTo>
                    <a:pt x="34669" y="34655"/>
                  </a:lnTo>
                  <a:lnTo>
                    <a:pt x="9302" y="72276"/>
                  </a:lnTo>
                  <a:lnTo>
                    <a:pt x="0" y="118363"/>
                  </a:lnTo>
                  <a:lnTo>
                    <a:pt x="0" y="591807"/>
                  </a:lnTo>
                  <a:lnTo>
                    <a:pt x="9302" y="637885"/>
                  </a:lnTo>
                  <a:lnTo>
                    <a:pt x="34669" y="675513"/>
                  </a:lnTo>
                  <a:lnTo>
                    <a:pt x="72292" y="700881"/>
                  </a:lnTo>
                  <a:lnTo>
                    <a:pt x="118363" y="710184"/>
                  </a:lnTo>
                  <a:lnTo>
                    <a:pt x="9840976" y="710184"/>
                  </a:lnTo>
                  <a:lnTo>
                    <a:pt x="9887063" y="700881"/>
                  </a:lnTo>
                  <a:lnTo>
                    <a:pt x="9924684" y="675513"/>
                  </a:lnTo>
                  <a:lnTo>
                    <a:pt x="9950043" y="637885"/>
                  </a:lnTo>
                  <a:lnTo>
                    <a:pt x="9959340" y="591807"/>
                  </a:lnTo>
                  <a:lnTo>
                    <a:pt x="9959340" y="118363"/>
                  </a:lnTo>
                  <a:lnTo>
                    <a:pt x="9950043" y="72276"/>
                  </a:lnTo>
                  <a:lnTo>
                    <a:pt x="9924684" y="34655"/>
                  </a:lnTo>
                  <a:lnTo>
                    <a:pt x="9887063" y="9296"/>
                  </a:lnTo>
                  <a:lnTo>
                    <a:pt x="9840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207007" y="5067299"/>
              <a:ext cx="9959340" cy="710565"/>
            </a:xfrm>
            <a:custGeom>
              <a:avLst/>
              <a:gdLst/>
              <a:ahLst/>
              <a:cxnLst/>
              <a:rect l="l" t="t" r="r" b="b"/>
              <a:pathLst>
                <a:path w="9959340" h="710564">
                  <a:moveTo>
                    <a:pt x="0" y="118363"/>
                  </a:moveTo>
                  <a:lnTo>
                    <a:pt x="9302" y="72276"/>
                  </a:lnTo>
                  <a:lnTo>
                    <a:pt x="34669" y="34655"/>
                  </a:lnTo>
                  <a:lnTo>
                    <a:pt x="72292" y="9296"/>
                  </a:lnTo>
                  <a:lnTo>
                    <a:pt x="118363" y="0"/>
                  </a:lnTo>
                  <a:lnTo>
                    <a:pt x="9840976" y="0"/>
                  </a:lnTo>
                  <a:lnTo>
                    <a:pt x="9887063" y="9296"/>
                  </a:lnTo>
                  <a:lnTo>
                    <a:pt x="9924684" y="34655"/>
                  </a:lnTo>
                  <a:lnTo>
                    <a:pt x="9950043" y="72276"/>
                  </a:lnTo>
                  <a:lnTo>
                    <a:pt x="9959340" y="118363"/>
                  </a:lnTo>
                  <a:lnTo>
                    <a:pt x="9959340" y="591807"/>
                  </a:lnTo>
                  <a:lnTo>
                    <a:pt x="9950043" y="637885"/>
                  </a:lnTo>
                  <a:lnTo>
                    <a:pt x="9924684" y="675513"/>
                  </a:lnTo>
                  <a:lnTo>
                    <a:pt x="9887063" y="700881"/>
                  </a:lnTo>
                  <a:lnTo>
                    <a:pt x="9840976" y="710184"/>
                  </a:lnTo>
                  <a:lnTo>
                    <a:pt x="118363" y="710184"/>
                  </a:lnTo>
                  <a:lnTo>
                    <a:pt x="72292" y="700881"/>
                  </a:lnTo>
                  <a:lnTo>
                    <a:pt x="34669" y="675513"/>
                  </a:lnTo>
                  <a:lnTo>
                    <a:pt x="9302" y="637885"/>
                  </a:lnTo>
                  <a:lnTo>
                    <a:pt x="0" y="591807"/>
                  </a:lnTo>
                  <a:lnTo>
                    <a:pt x="0" y="118363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" name="object 20"/>
          <p:cNvGrpSpPr/>
          <p:nvPr/>
        </p:nvGrpSpPr>
        <p:grpSpPr>
          <a:xfrm>
            <a:off x="1200911" y="5830823"/>
            <a:ext cx="9972040" cy="723900"/>
            <a:chOff x="1200911" y="5830823"/>
            <a:chExt cx="9972040" cy="723900"/>
          </a:xfrm>
        </p:grpSpPr>
        <p:sp>
          <p:nvSpPr>
            <p:cNvPr id="21" name="object 21"/>
            <p:cNvSpPr/>
            <p:nvPr/>
          </p:nvSpPr>
          <p:spPr>
            <a:xfrm>
              <a:off x="1207007" y="5836919"/>
              <a:ext cx="9959340" cy="711835"/>
            </a:xfrm>
            <a:custGeom>
              <a:avLst/>
              <a:gdLst/>
              <a:ahLst/>
              <a:cxnLst/>
              <a:rect l="l" t="t" r="r" b="b"/>
              <a:pathLst>
                <a:path w="9959340" h="711834">
                  <a:moveTo>
                    <a:pt x="9840722" y="0"/>
                  </a:moveTo>
                  <a:lnTo>
                    <a:pt x="118617" y="0"/>
                  </a:lnTo>
                  <a:lnTo>
                    <a:pt x="72448" y="9322"/>
                  </a:lnTo>
                  <a:lnTo>
                    <a:pt x="34744" y="34744"/>
                  </a:lnTo>
                  <a:lnTo>
                    <a:pt x="9322" y="72448"/>
                  </a:lnTo>
                  <a:lnTo>
                    <a:pt x="0" y="118617"/>
                  </a:lnTo>
                  <a:lnTo>
                    <a:pt x="0" y="593089"/>
                  </a:lnTo>
                  <a:lnTo>
                    <a:pt x="9322" y="639259"/>
                  </a:lnTo>
                  <a:lnTo>
                    <a:pt x="34744" y="676963"/>
                  </a:lnTo>
                  <a:lnTo>
                    <a:pt x="72448" y="702385"/>
                  </a:lnTo>
                  <a:lnTo>
                    <a:pt x="118617" y="711707"/>
                  </a:lnTo>
                  <a:lnTo>
                    <a:pt x="9840722" y="711707"/>
                  </a:lnTo>
                  <a:lnTo>
                    <a:pt x="9886902" y="702385"/>
                  </a:lnTo>
                  <a:lnTo>
                    <a:pt x="9924605" y="676963"/>
                  </a:lnTo>
                  <a:lnTo>
                    <a:pt x="9950021" y="639259"/>
                  </a:lnTo>
                  <a:lnTo>
                    <a:pt x="9959340" y="593089"/>
                  </a:lnTo>
                  <a:lnTo>
                    <a:pt x="9959340" y="118617"/>
                  </a:lnTo>
                  <a:lnTo>
                    <a:pt x="9950021" y="72448"/>
                  </a:lnTo>
                  <a:lnTo>
                    <a:pt x="9924605" y="34744"/>
                  </a:lnTo>
                  <a:lnTo>
                    <a:pt x="9886902" y="9322"/>
                  </a:lnTo>
                  <a:lnTo>
                    <a:pt x="98407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207007" y="5836919"/>
              <a:ext cx="9959340" cy="711835"/>
            </a:xfrm>
            <a:custGeom>
              <a:avLst/>
              <a:gdLst/>
              <a:ahLst/>
              <a:cxnLst/>
              <a:rect l="l" t="t" r="r" b="b"/>
              <a:pathLst>
                <a:path w="9959340" h="711834">
                  <a:moveTo>
                    <a:pt x="0" y="118617"/>
                  </a:moveTo>
                  <a:lnTo>
                    <a:pt x="9322" y="72448"/>
                  </a:lnTo>
                  <a:lnTo>
                    <a:pt x="34744" y="34744"/>
                  </a:lnTo>
                  <a:lnTo>
                    <a:pt x="72448" y="9322"/>
                  </a:lnTo>
                  <a:lnTo>
                    <a:pt x="118617" y="0"/>
                  </a:lnTo>
                  <a:lnTo>
                    <a:pt x="9840722" y="0"/>
                  </a:lnTo>
                  <a:lnTo>
                    <a:pt x="9886902" y="9322"/>
                  </a:lnTo>
                  <a:lnTo>
                    <a:pt x="9924605" y="34744"/>
                  </a:lnTo>
                  <a:lnTo>
                    <a:pt x="9950021" y="72448"/>
                  </a:lnTo>
                  <a:lnTo>
                    <a:pt x="9959340" y="118617"/>
                  </a:lnTo>
                  <a:lnTo>
                    <a:pt x="9959340" y="593089"/>
                  </a:lnTo>
                  <a:lnTo>
                    <a:pt x="9950021" y="639259"/>
                  </a:lnTo>
                  <a:lnTo>
                    <a:pt x="9924605" y="676963"/>
                  </a:lnTo>
                  <a:lnTo>
                    <a:pt x="9886902" y="702385"/>
                  </a:lnTo>
                  <a:lnTo>
                    <a:pt x="9840722" y="711707"/>
                  </a:lnTo>
                  <a:lnTo>
                    <a:pt x="118617" y="711707"/>
                  </a:lnTo>
                  <a:lnTo>
                    <a:pt x="72448" y="702385"/>
                  </a:lnTo>
                  <a:lnTo>
                    <a:pt x="34744" y="676963"/>
                  </a:lnTo>
                  <a:lnTo>
                    <a:pt x="9322" y="639259"/>
                  </a:lnTo>
                  <a:lnTo>
                    <a:pt x="0" y="593089"/>
                  </a:lnTo>
                  <a:lnTo>
                    <a:pt x="0" y="118617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1279016" y="1726437"/>
            <a:ext cx="9691370" cy="46894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7145">
              <a:lnSpc>
                <a:spcPct val="100000"/>
              </a:lnSpc>
              <a:spcBef>
                <a:spcPts val="95"/>
              </a:spcBef>
            </a:pPr>
            <a:r>
              <a:rPr dirty="0" sz="1600" spc="-15" b="1">
                <a:latin typeface="Calibri"/>
                <a:cs typeface="Calibri"/>
              </a:rPr>
              <a:t>Convening</a:t>
            </a:r>
            <a:r>
              <a:rPr dirty="0" sz="1600" spc="1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inter-departmental</a:t>
            </a:r>
            <a:r>
              <a:rPr dirty="0" sz="1600" spc="40" b="1">
                <a:latin typeface="Calibri"/>
                <a:cs typeface="Calibri"/>
              </a:rPr>
              <a:t> </a:t>
            </a:r>
            <a:r>
              <a:rPr dirty="0" sz="1600" spc="-5" b="1">
                <a:latin typeface="Calibri"/>
                <a:cs typeface="Calibri"/>
              </a:rPr>
              <a:t>meetings</a:t>
            </a:r>
            <a:r>
              <a:rPr dirty="0" sz="1600" spc="30" b="1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for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review</a:t>
            </a:r>
            <a:r>
              <a:rPr dirty="0" sz="1600" spc="2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of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the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Health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Action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Plan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600" spc="-10">
                <a:latin typeface="Calibri"/>
                <a:cs typeface="Calibri"/>
              </a:rPr>
              <a:t>Area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mapping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to</a:t>
            </a:r>
            <a:r>
              <a:rPr dirty="0" sz="1600" spc="-5">
                <a:latin typeface="Calibri"/>
                <a:cs typeface="Calibri"/>
              </a:rPr>
              <a:t> plan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and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execute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targeted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activities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 marL="20320">
              <a:lnSpc>
                <a:spcPct val="100000"/>
              </a:lnSpc>
              <a:spcBef>
                <a:spcPts val="1095"/>
              </a:spcBef>
            </a:pPr>
            <a:r>
              <a:rPr dirty="0" sz="1600" spc="-5" b="1">
                <a:latin typeface="Calibri"/>
                <a:cs typeface="Calibri"/>
              </a:rPr>
              <a:t>Enlisting</a:t>
            </a:r>
            <a:r>
              <a:rPr dirty="0" sz="1600" spc="5" b="1">
                <a:latin typeface="Calibri"/>
                <a:cs typeface="Calibri"/>
              </a:rPr>
              <a:t> </a:t>
            </a:r>
            <a:r>
              <a:rPr dirty="0" sz="1600" spc="-5" b="1">
                <a:latin typeface="Calibri"/>
                <a:cs typeface="Calibri"/>
              </a:rPr>
              <a:t>high-risk</a:t>
            </a:r>
            <a:r>
              <a:rPr dirty="0" sz="1600" spc="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areas</a:t>
            </a:r>
            <a:r>
              <a:rPr dirty="0" sz="1600" spc="10" b="1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in the district</a:t>
            </a:r>
            <a:r>
              <a:rPr dirty="0" sz="1600" spc="-10">
                <a:latin typeface="Calibri"/>
                <a:cs typeface="Calibri"/>
              </a:rPr>
              <a:t> vulnerable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to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heat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waves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 marL="22860" marR="55244">
              <a:lnSpc>
                <a:spcPts val="1750"/>
              </a:lnSpc>
              <a:spcBef>
                <a:spcPts val="1265"/>
              </a:spcBef>
            </a:pPr>
            <a:r>
              <a:rPr dirty="0" sz="1600" spc="-5">
                <a:latin typeface="Calibri"/>
                <a:cs typeface="Calibri"/>
              </a:rPr>
              <a:t>Identifying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the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key</a:t>
            </a:r>
            <a:r>
              <a:rPr dirty="0" sz="1600" spc="2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community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and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non-governmental</a:t>
            </a:r>
            <a:r>
              <a:rPr dirty="0" sz="1600" spc="4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actors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to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facilitate </a:t>
            </a:r>
            <a:r>
              <a:rPr dirty="0" sz="1600" spc="-5">
                <a:latin typeface="Calibri"/>
                <a:cs typeface="Calibri"/>
              </a:rPr>
              <a:t>the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implementation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of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the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Heat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Action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Plan </a:t>
            </a:r>
            <a:r>
              <a:rPr dirty="0" sz="1600" spc="-35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and</a:t>
            </a:r>
            <a:r>
              <a:rPr dirty="0" sz="1600" spc="-10">
                <a:latin typeface="Calibri"/>
                <a:cs typeface="Calibri"/>
              </a:rPr>
              <a:t> awareness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generation</a:t>
            </a:r>
            <a:r>
              <a:rPr dirty="0" sz="1600" spc="-5">
                <a:latin typeface="Calibri"/>
                <a:cs typeface="Calibri"/>
              </a:rPr>
              <a:t> activities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200">
              <a:latin typeface="Calibri"/>
              <a:cs typeface="Calibri"/>
            </a:endParaRPr>
          </a:p>
          <a:p>
            <a:pPr marL="22860" marR="77470">
              <a:lnSpc>
                <a:spcPts val="1750"/>
              </a:lnSpc>
            </a:pPr>
            <a:r>
              <a:rPr dirty="0" sz="1600" spc="-10" b="1">
                <a:latin typeface="Calibri"/>
                <a:cs typeface="Calibri"/>
              </a:rPr>
              <a:t>Organizing</a:t>
            </a:r>
            <a:r>
              <a:rPr dirty="0" sz="1600" spc="20" b="1">
                <a:latin typeface="Calibri"/>
                <a:cs typeface="Calibri"/>
              </a:rPr>
              <a:t> </a:t>
            </a:r>
            <a:r>
              <a:rPr dirty="0" sz="1600" spc="-15" b="1">
                <a:latin typeface="Calibri"/>
                <a:cs typeface="Calibri"/>
              </a:rPr>
              <a:t>preventative</a:t>
            </a:r>
            <a:r>
              <a:rPr dirty="0" sz="1600" spc="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training</a:t>
            </a:r>
            <a:r>
              <a:rPr dirty="0" sz="1600" spc="35" b="1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and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outreach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efforts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for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health </a:t>
            </a:r>
            <a:r>
              <a:rPr dirty="0" sz="1600" spc="-20">
                <a:latin typeface="Calibri"/>
                <a:cs typeface="Calibri"/>
              </a:rPr>
              <a:t>workers,</a:t>
            </a:r>
            <a:r>
              <a:rPr dirty="0" sz="1600" spc="3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link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workers,</a:t>
            </a:r>
            <a:r>
              <a:rPr dirty="0" sz="1600" spc="2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school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children,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and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the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local </a:t>
            </a:r>
            <a:r>
              <a:rPr dirty="0" sz="1600" spc="-35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community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with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the Health </a:t>
            </a:r>
            <a:r>
              <a:rPr dirty="0" sz="1600" spc="-10">
                <a:latin typeface="Calibri"/>
                <a:cs typeface="Calibri"/>
              </a:rPr>
              <a:t>Department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50">
              <a:latin typeface="Calibri"/>
              <a:cs typeface="Calibri"/>
            </a:endParaRPr>
          </a:p>
          <a:p>
            <a:pPr marL="22860">
              <a:lnSpc>
                <a:spcPct val="100000"/>
              </a:lnSpc>
            </a:pPr>
            <a:r>
              <a:rPr dirty="0" sz="1600" spc="-5" b="1">
                <a:latin typeface="Calibri"/>
                <a:cs typeface="Calibri"/>
              </a:rPr>
              <a:t>Ensuring</a:t>
            </a:r>
            <a:r>
              <a:rPr dirty="0" sz="1600" spc="10" b="1">
                <a:latin typeface="Calibri"/>
                <a:cs typeface="Calibri"/>
              </a:rPr>
              <a:t> </a:t>
            </a:r>
            <a:r>
              <a:rPr dirty="0" sz="1600" spc="-5" b="1">
                <a:latin typeface="Calibri"/>
                <a:cs typeface="Calibri"/>
              </a:rPr>
              <a:t>dissemination</a:t>
            </a:r>
            <a:r>
              <a:rPr dirty="0" sz="1600" spc="10" b="1">
                <a:latin typeface="Calibri"/>
                <a:cs typeface="Calibri"/>
              </a:rPr>
              <a:t> </a:t>
            </a:r>
            <a:r>
              <a:rPr dirty="0" sz="1600" spc="-5" b="1">
                <a:latin typeface="Calibri"/>
                <a:cs typeface="Calibri"/>
              </a:rPr>
              <a:t>of </a:t>
            </a:r>
            <a:r>
              <a:rPr dirty="0" sz="1600" spc="-15" b="1">
                <a:latin typeface="Calibri"/>
                <a:cs typeface="Calibri"/>
              </a:rPr>
              <a:t>IEC</a:t>
            </a:r>
            <a:r>
              <a:rPr dirty="0" sz="1600" spc="10" b="1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related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to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Heat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Related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Illnesses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Calibri"/>
              <a:cs typeface="Calibri"/>
            </a:endParaRPr>
          </a:p>
          <a:p>
            <a:pPr marL="22860" marR="5080">
              <a:lnSpc>
                <a:spcPts val="1750"/>
              </a:lnSpc>
              <a:spcBef>
                <a:spcPts val="5"/>
              </a:spcBef>
            </a:pPr>
            <a:r>
              <a:rPr dirty="0" sz="1600" spc="-10">
                <a:latin typeface="Calibri"/>
                <a:cs typeface="Calibri"/>
              </a:rPr>
              <a:t>Establish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Heat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Wave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Action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Web</a:t>
            </a:r>
            <a:r>
              <a:rPr dirty="0" sz="1600" spc="3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Page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(Heat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wave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warning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mechanism,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Identification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of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dry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areas,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Display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of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High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risk </a:t>
            </a:r>
            <a:r>
              <a:rPr dirty="0" sz="1600" spc="-34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areas)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on </a:t>
            </a:r>
            <a:r>
              <a:rPr dirty="0" sz="1600" spc="-10">
                <a:latin typeface="Calibri"/>
                <a:cs typeface="Calibri"/>
              </a:rPr>
              <a:t>Disaster Management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/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District </a:t>
            </a:r>
            <a:r>
              <a:rPr dirty="0" sz="1600" spc="-20">
                <a:latin typeface="Calibri"/>
                <a:cs typeface="Calibri"/>
              </a:rPr>
              <a:t>Website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525267" y="1008888"/>
            <a:ext cx="7545705" cy="474345"/>
            <a:chOff x="2525267" y="1008888"/>
            <a:chExt cx="7545705" cy="474345"/>
          </a:xfrm>
        </p:grpSpPr>
        <p:sp>
          <p:nvSpPr>
            <p:cNvPr id="25" name="object 25"/>
            <p:cNvSpPr/>
            <p:nvPr/>
          </p:nvSpPr>
          <p:spPr>
            <a:xfrm>
              <a:off x="2531363" y="1014984"/>
              <a:ext cx="7533640" cy="462280"/>
            </a:xfrm>
            <a:custGeom>
              <a:avLst/>
              <a:gdLst/>
              <a:ahLst/>
              <a:cxnLst/>
              <a:rect l="l" t="t" r="r" b="b"/>
              <a:pathLst>
                <a:path w="7533640" h="462280">
                  <a:moveTo>
                    <a:pt x="7456169" y="0"/>
                  </a:moveTo>
                  <a:lnTo>
                    <a:pt x="76962" y="0"/>
                  </a:lnTo>
                  <a:lnTo>
                    <a:pt x="46988" y="6042"/>
                  </a:lnTo>
                  <a:lnTo>
                    <a:pt x="22526" y="22526"/>
                  </a:lnTo>
                  <a:lnTo>
                    <a:pt x="6042" y="46988"/>
                  </a:lnTo>
                  <a:lnTo>
                    <a:pt x="0" y="76962"/>
                  </a:lnTo>
                  <a:lnTo>
                    <a:pt x="0" y="384810"/>
                  </a:lnTo>
                  <a:lnTo>
                    <a:pt x="6042" y="414783"/>
                  </a:lnTo>
                  <a:lnTo>
                    <a:pt x="22526" y="439245"/>
                  </a:lnTo>
                  <a:lnTo>
                    <a:pt x="46988" y="455729"/>
                  </a:lnTo>
                  <a:lnTo>
                    <a:pt x="76962" y="461771"/>
                  </a:lnTo>
                  <a:lnTo>
                    <a:pt x="7456169" y="461771"/>
                  </a:lnTo>
                  <a:lnTo>
                    <a:pt x="7486143" y="455729"/>
                  </a:lnTo>
                  <a:lnTo>
                    <a:pt x="7510605" y="439245"/>
                  </a:lnTo>
                  <a:lnTo>
                    <a:pt x="7527089" y="414783"/>
                  </a:lnTo>
                  <a:lnTo>
                    <a:pt x="7533132" y="384810"/>
                  </a:lnTo>
                  <a:lnTo>
                    <a:pt x="7533132" y="76962"/>
                  </a:lnTo>
                  <a:lnTo>
                    <a:pt x="7527089" y="46988"/>
                  </a:lnTo>
                  <a:lnTo>
                    <a:pt x="7510605" y="22526"/>
                  </a:lnTo>
                  <a:lnTo>
                    <a:pt x="7486143" y="6042"/>
                  </a:lnTo>
                  <a:lnTo>
                    <a:pt x="7456169" y="0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2531363" y="1014984"/>
              <a:ext cx="7533640" cy="462280"/>
            </a:xfrm>
            <a:custGeom>
              <a:avLst/>
              <a:gdLst/>
              <a:ahLst/>
              <a:cxnLst/>
              <a:rect l="l" t="t" r="r" b="b"/>
              <a:pathLst>
                <a:path w="7533640" h="462280">
                  <a:moveTo>
                    <a:pt x="0" y="76962"/>
                  </a:moveTo>
                  <a:lnTo>
                    <a:pt x="6042" y="46988"/>
                  </a:lnTo>
                  <a:lnTo>
                    <a:pt x="22526" y="22526"/>
                  </a:lnTo>
                  <a:lnTo>
                    <a:pt x="46988" y="6042"/>
                  </a:lnTo>
                  <a:lnTo>
                    <a:pt x="76962" y="0"/>
                  </a:lnTo>
                  <a:lnTo>
                    <a:pt x="7456169" y="0"/>
                  </a:lnTo>
                  <a:lnTo>
                    <a:pt x="7486143" y="6042"/>
                  </a:lnTo>
                  <a:lnTo>
                    <a:pt x="7510605" y="22526"/>
                  </a:lnTo>
                  <a:lnTo>
                    <a:pt x="7527089" y="46988"/>
                  </a:lnTo>
                  <a:lnTo>
                    <a:pt x="7533132" y="76962"/>
                  </a:lnTo>
                  <a:lnTo>
                    <a:pt x="7533132" y="384810"/>
                  </a:lnTo>
                  <a:lnTo>
                    <a:pt x="7527089" y="414783"/>
                  </a:lnTo>
                  <a:lnTo>
                    <a:pt x="7510605" y="439245"/>
                  </a:lnTo>
                  <a:lnTo>
                    <a:pt x="7486143" y="455729"/>
                  </a:lnTo>
                  <a:lnTo>
                    <a:pt x="7456169" y="461771"/>
                  </a:lnTo>
                  <a:lnTo>
                    <a:pt x="76962" y="461771"/>
                  </a:lnTo>
                  <a:lnTo>
                    <a:pt x="46988" y="455729"/>
                  </a:lnTo>
                  <a:lnTo>
                    <a:pt x="22526" y="439245"/>
                  </a:lnTo>
                  <a:lnTo>
                    <a:pt x="6042" y="414783"/>
                  </a:lnTo>
                  <a:lnTo>
                    <a:pt x="0" y="384810"/>
                  </a:lnTo>
                  <a:lnTo>
                    <a:pt x="0" y="76962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 txBox="1"/>
          <p:nvPr/>
        </p:nvSpPr>
        <p:spPr>
          <a:xfrm>
            <a:off x="3541014" y="1013840"/>
            <a:ext cx="551561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Phase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dirty="0" sz="24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Pre-Heat</a:t>
            </a:r>
            <a:r>
              <a:rPr dirty="0" sz="24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Season</a:t>
            </a:r>
            <a:r>
              <a:rPr dirty="0" sz="24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(January-March)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2863723" y="267081"/>
            <a:ext cx="646430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35">
                <a:solidFill>
                  <a:srgbClr val="FFFFFF"/>
                </a:solidFill>
              </a:rPr>
              <a:t>I</a:t>
            </a:r>
            <a:r>
              <a:rPr dirty="0" spc="-640">
                <a:solidFill>
                  <a:srgbClr val="FFFFFF"/>
                </a:solidFill>
              </a:rPr>
              <a:t>m</a:t>
            </a:r>
            <a:r>
              <a:rPr dirty="0" spc="-235">
                <a:solidFill>
                  <a:srgbClr val="FFFFFF"/>
                </a:solidFill>
              </a:rPr>
              <a:t>plementa</a:t>
            </a:r>
            <a:r>
              <a:rPr dirty="0" spc="-175">
                <a:solidFill>
                  <a:srgbClr val="FFFFFF"/>
                </a:solidFill>
              </a:rPr>
              <a:t>t</a:t>
            </a:r>
            <a:r>
              <a:rPr dirty="0" spc="-220">
                <a:solidFill>
                  <a:srgbClr val="FFFFFF"/>
                </a:solidFill>
              </a:rPr>
              <a:t>ion</a:t>
            </a:r>
            <a:r>
              <a:rPr dirty="0" spc="-110">
                <a:solidFill>
                  <a:srgbClr val="FFFFFF"/>
                </a:solidFill>
              </a:rPr>
              <a:t> </a:t>
            </a:r>
            <a:r>
              <a:rPr dirty="0" spc="-220">
                <a:solidFill>
                  <a:srgbClr val="FFFFFF"/>
                </a:solidFill>
              </a:rPr>
              <a:t>of</a:t>
            </a:r>
            <a:r>
              <a:rPr dirty="0" spc="-70">
                <a:solidFill>
                  <a:srgbClr val="FFFFFF"/>
                </a:solidFill>
              </a:rPr>
              <a:t> </a:t>
            </a:r>
            <a:r>
              <a:rPr dirty="0" spc="-240">
                <a:solidFill>
                  <a:srgbClr val="FFFFFF"/>
                </a:solidFill>
              </a:rPr>
              <a:t>Heat</a:t>
            </a:r>
            <a:r>
              <a:rPr dirty="0" spc="-75">
                <a:solidFill>
                  <a:srgbClr val="FFFFFF"/>
                </a:solidFill>
              </a:rPr>
              <a:t> </a:t>
            </a:r>
            <a:r>
              <a:rPr dirty="0" spc="-190">
                <a:solidFill>
                  <a:srgbClr val="FFFFFF"/>
                </a:solidFill>
              </a:rPr>
              <a:t>Actio</a:t>
            </a:r>
            <a:r>
              <a:rPr dirty="0" spc="-229">
                <a:solidFill>
                  <a:srgbClr val="FFFFFF"/>
                </a:solidFill>
              </a:rPr>
              <a:t>n</a:t>
            </a:r>
            <a:r>
              <a:rPr dirty="0" spc="-80">
                <a:solidFill>
                  <a:srgbClr val="FFFFFF"/>
                </a:solidFill>
              </a:rPr>
              <a:t> </a:t>
            </a:r>
            <a:r>
              <a:rPr dirty="0" spc="-110">
                <a:solidFill>
                  <a:srgbClr val="FFFFFF"/>
                </a:solidFill>
              </a:rPr>
              <a:t>Pl</a:t>
            </a:r>
            <a:r>
              <a:rPr dirty="0" spc="-150">
                <a:solidFill>
                  <a:srgbClr val="FFFFFF"/>
                </a:solidFill>
              </a:rPr>
              <a:t>a</a:t>
            </a:r>
            <a:r>
              <a:rPr dirty="0" spc="-260">
                <a:solidFill>
                  <a:srgbClr val="FFFFFF"/>
                </a:solidFill>
              </a:rPr>
              <a:t>n</a:t>
            </a:r>
          </a:p>
        </p:txBody>
      </p:sp>
      <p:sp>
        <p:nvSpPr>
          <p:cNvPr id="29" name="object 29"/>
          <p:cNvSpPr/>
          <p:nvPr/>
        </p:nvSpPr>
        <p:spPr>
          <a:xfrm>
            <a:off x="0" y="6722362"/>
            <a:ext cx="12192000" cy="135890"/>
          </a:xfrm>
          <a:custGeom>
            <a:avLst/>
            <a:gdLst/>
            <a:ahLst/>
            <a:cxnLst/>
            <a:rect l="l" t="t" r="r" b="b"/>
            <a:pathLst>
              <a:path w="12192000" h="135890">
                <a:moveTo>
                  <a:pt x="12192000" y="0"/>
                </a:moveTo>
                <a:lnTo>
                  <a:pt x="0" y="0"/>
                </a:lnTo>
                <a:lnTo>
                  <a:pt x="0" y="135635"/>
                </a:lnTo>
                <a:lnTo>
                  <a:pt x="12192000" y="135635"/>
                </a:lnTo>
                <a:lnTo>
                  <a:pt x="12192000" y="0"/>
                </a:lnTo>
                <a:close/>
              </a:path>
            </a:pathLst>
          </a:custGeom>
          <a:solidFill>
            <a:srgbClr val="0D5F87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667500"/>
          </a:xfrm>
          <a:custGeom>
            <a:avLst/>
            <a:gdLst/>
            <a:ahLst/>
            <a:cxnLst/>
            <a:rect l="l" t="t" r="r" b="b"/>
            <a:pathLst>
              <a:path w="12192000" h="6667500">
                <a:moveTo>
                  <a:pt x="0" y="6667500"/>
                </a:moveTo>
                <a:lnTo>
                  <a:pt x="12192000" y="6667500"/>
                </a:lnTo>
                <a:lnTo>
                  <a:pt x="12192000" y="0"/>
                </a:lnTo>
                <a:lnTo>
                  <a:pt x="0" y="0"/>
                </a:lnTo>
                <a:lnTo>
                  <a:pt x="0" y="6667500"/>
                </a:lnTo>
                <a:close/>
              </a:path>
            </a:pathLst>
          </a:custGeom>
          <a:solidFill>
            <a:srgbClr val="DF9F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667499"/>
            <a:ext cx="12192000" cy="190500"/>
          </a:xfrm>
          <a:custGeom>
            <a:avLst/>
            <a:gdLst/>
            <a:ahLst/>
            <a:cxnLst/>
            <a:rect l="l" t="t" r="r" b="b"/>
            <a:pathLst>
              <a:path w="12192000" h="190500">
                <a:moveTo>
                  <a:pt x="12192000" y="0"/>
                </a:moveTo>
                <a:lnTo>
                  <a:pt x="0" y="0"/>
                </a:lnTo>
                <a:lnTo>
                  <a:pt x="0" y="190500"/>
                </a:lnTo>
                <a:lnTo>
                  <a:pt x="12192000" y="1905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6F245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3090672" y="191770"/>
            <a:ext cx="8996680" cy="6367780"/>
            <a:chOff x="3090672" y="191770"/>
            <a:chExt cx="8996680" cy="63677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79064" y="280416"/>
              <a:ext cx="8819388" cy="619048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090672" y="191769"/>
              <a:ext cx="8996680" cy="6367780"/>
            </a:xfrm>
            <a:custGeom>
              <a:avLst/>
              <a:gdLst/>
              <a:ahLst/>
              <a:cxnLst/>
              <a:rect l="l" t="t" r="r" b="b"/>
              <a:pathLst>
                <a:path w="8996680" h="6367780">
                  <a:moveTo>
                    <a:pt x="8925433" y="71120"/>
                  </a:moveTo>
                  <a:lnTo>
                    <a:pt x="8907780" y="71120"/>
                  </a:lnTo>
                  <a:lnTo>
                    <a:pt x="8907780" y="88900"/>
                  </a:lnTo>
                  <a:lnTo>
                    <a:pt x="8907780" y="6278880"/>
                  </a:lnTo>
                  <a:lnTo>
                    <a:pt x="88392" y="6278880"/>
                  </a:lnTo>
                  <a:lnTo>
                    <a:pt x="88392" y="88900"/>
                  </a:lnTo>
                  <a:lnTo>
                    <a:pt x="8907780" y="88900"/>
                  </a:lnTo>
                  <a:lnTo>
                    <a:pt x="8907780" y="71120"/>
                  </a:lnTo>
                  <a:lnTo>
                    <a:pt x="70739" y="71120"/>
                  </a:lnTo>
                  <a:lnTo>
                    <a:pt x="70739" y="88900"/>
                  </a:lnTo>
                  <a:lnTo>
                    <a:pt x="70739" y="6278880"/>
                  </a:lnTo>
                  <a:lnTo>
                    <a:pt x="70739" y="6296660"/>
                  </a:lnTo>
                  <a:lnTo>
                    <a:pt x="8925433" y="6296660"/>
                  </a:lnTo>
                  <a:lnTo>
                    <a:pt x="8925433" y="6279134"/>
                  </a:lnTo>
                  <a:lnTo>
                    <a:pt x="8925433" y="6278880"/>
                  </a:lnTo>
                  <a:lnTo>
                    <a:pt x="8925433" y="88900"/>
                  </a:lnTo>
                  <a:lnTo>
                    <a:pt x="8925433" y="88658"/>
                  </a:lnTo>
                  <a:lnTo>
                    <a:pt x="8925433" y="71120"/>
                  </a:lnTo>
                  <a:close/>
                </a:path>
                <a:path w="8996680" h="6367780">
                  <a:moveTo>
                    <a:pt x="8996172" y="0"/>
                  </a:moveTo>
                  <a:lnTo>
                    <a:pt x="8943086" y="0"/>
                  </a:lnTo>
                  <a:lnTo>
                    <a:pt x="8943086" y="53340"/>
                  </a:lnTo>
                  <a:lnTo>
                    <a:pt x="8943086" y="6314440"/>
                  </a:lnTo>
                  <a:lnTo>
                    <a:pt x="53086" y="6314440"/>
                  </a:lnTo>
                  <a:lnTo>
                    <a:pt x="53086" y="53340"/>
                  </a:lnTo>
                  <a:lnTo>
                    <a:pt x="8943086" y="53340"/>
                  </a:lnTo>
                  <a:lnTo>
                    <a:pt x="8943086" y="0"/>
                  </a:lnTo>
                  <a:lnTo>
                    <a:pt x="0" y="0"/>
                  </a:lnTo>
                  <a:lnTo>
                    <a:pt x="0" y="53340"/>
                  </a:lnTo>
                  <a:lnTo>
                    <a:pt x="0" y="6314440"/>
                  </a:lnTo>
                  <a:lnTo>
                    <a:pt x="0" y="6367780"/>
                  </a:lnTo>
                  <a:lnTo>
                    <a:pt x="8996172" y="6367780"/>
                  </a:lnTo>
                  <a:lnTo>
                    <a:pt x="8996172" y="6314491"/>
                  </a:lnTo>
                  <a:lnTo>
                    <a:pt x="8996172" y="53340"/>
                  </a:lnTo>
                  <a:lnTo>
                    <a:pt x="899617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226822" y="2962401"/>
            <a:ext cx="2765425" cy="1878330"/>
            <a:chOff x="226822" y="2962401"/>
            <a:chExt cx="2765425" cy="1878330"/>
          </a:xfrm>
        </p:grpSpPr>
        <p:sp>
          <p:nvSpPr>
            <p:cNvPr id="8" name="object 8"/>
            <p:cNvSpPr/>
            <p:nvPr/>
          </p:nvSpPr>
          <p:spPr>
            <a:xfrm>
              <a:off x="233172" y="2968751"/>
              <a:ext cx="2752725" cy="1865630"/>
            </a:xfrm>
            <a:custGeom>
              <a:avLst/>
              <a:gdLst/>
              <a:ahLst/>
              <a:cxnLst/>
              <a:rect l="l" t="t" r="r" b="b"/>
              <a:pathLst>
                <a:path w="2752725" h="1865629">
                  <a:moveTo>
                    <a:pt x="2752343" y="0"/>
                  </a:moveTo>
                  <a:lnTo>
                    <a:pt x="0" y="0"/>
                  </a:lnTo>
                  <a:lnTo>
                    <a:pt x="0" y="1865376"/>
                  </a:lnTo>
                  <a:lnTo>
                    <a:pt x="2752343" y="1865376"/>
                  </a:lnTo>
                  <a:lnTo>
                    <a:pt x="2752343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33172" y="2968751"/>
              <a:ext cx="2752725" cy="1865630"/>
            </a:xfrm>
            <a:custGeom>
              <a:avLst/>
              <a:gdLst/>
              <a:ahLst/>
              <a:cxnLst/>
              <a:rect l="l" t="t" r="r" b="b"/>
              <a:pathLst>
                <a:path w="2752725" h="1865629">
                  <a:moveTo>
                    <a:pt x="0" y="1865376"/>
                  </a:moveTo>
                  <a:lnTo>
                    <a:pt x="2752343" y="1865376"/>
                  </a:lnTo>
                  <a:lnTo>
                    <a:pt x="2752343" y="0"/>
                  </a:lnTo>
                  <a:lnTo>
                    <a:pt x="0" y="0"/>
                  </a:lnTo>
                  <a:lnTo>
                    <a:pt x="0" y="1865376"/>
                  </a:lnTo>
                  <a:close/>
                </a:path>
              </a:pathLst>
            </a:custGeom>
            <a:ln w="12192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434746" y="4238066"/>
            <a:ext cx="233489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0"/>
              </a:spcBef>
              <a:buFont typeface="Calibri"/>
              <a:buChar char="•"/>
              <a:tabLst>
                <a:tab pos="241935" algn="l"/>
              </a:tabLst>
            </a:pPr>
            <a:r>
              <a:rPr dirty="0" sz="2400" spc="-10" b="1">
                <a:latin typeface="Calibri"/>
                <a:cs typeface="Calibri"/>
              </a:rPr>
              <a:t>Pre-Heat</a:t>
            </a:r>
            <a:r>
              <a:rPr dirty="0" sz="2400" spc="-7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Season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65759" y="2017776"/>
            <a:ext cx="2609215" cy="1902460"/>
            <a:chOff x="365759" y="2017776"/>
            <a:chExt cx="2609215" cy="1902460"/>
          </a:xfrm>
        </p:grpSpPr>
        <p:sp>
          <p:nvSpPr>
            <p:cNvPr id="12" name="object 12"/>
            <p:cNvSpPr/>
            <p:nvPr/>
          </p:nvSpPr>
          <p:spPr>
            <a:xfrm>
              <a:off x="371855" y="2023872"/>
              <a:ext cx="2597150" cy="1889760"/>
            </a:xfrm>
            <a:custGeom>
              <a:avLst/>
              <a:gdLst/>
              <a:ahLst/>
              <a:cxnLst/>
              <a:rect l="l" t="t" r="r" b="b"/>
              <a:pathLst>
                <a:path w="2597150" h="1889760">
                  <a:moveTo>
                    <a:pt x="2281936" y="0"/>
                  </a:moveTo>
                  <a:lnTo>
                    <a:pt x="314972" y="0"/>
                  </a:lnTo>
                  <a:lnTo>
                    <a:pt x="268428" y="3414"/>
                  </a:lnTo>
                  <a:lnTo>
                    <a:pt x="224005" y="13331"/>
                  </a:lnTo>
                  <a:lnTo>
                    <a:pt x="182189" y="29266"/>
                  </a:lnTo>
                  <a:lnTo>
                    <a:pt x="143467" y="50731"/>
                  </a:lnTo>
                  <a:lnTo>
                    <a:pt x="108328" y="77240"/>
                  </a:lnTo>
                  <a:lnTo>
                    <a:pt x="77258" y="108305"/>
                  </a:lnTo>
                  <a:lnTo>
                    <a:pt x="50744" y="143442"/>
                  </a:lnTo>
                  <a:lnTo>
                    <a:pt x="29274" y="182162"/>
                  </a:lnTo>
                  <a:lnTo>
                    <a:pt x="13335" y="223979"/>
                  </a:lnTo>
                  <a:lnTo>
                    <a:pt x="3415" y="268407"/>
                  </a:lnTo>
                  <a:lnTo>
                    <a:pt x="0" y="314960"/>
                  </a:lnTo>
                  <a:lnTo>
                    <a:pt x="0" y="1574800"/>
                  </a:lnTo>
                  <a:lnTo>
                    <a:pt x="3415" y="1621352"/>
                  </a:lnTo>
                  <a:lnTo>
                    <a:pt x="13335" y="1665780"/>
                  </a:lnTo>
                  <a:lnTo>
                    <a:pt x="29274" y="1707597"/>
                  </a:lnTo>
                  <a:lnTo>
                    <a:pt x="50744" y="1746317"/>
                  </a:lnTo>
                  <a:lnTo>
                    <a:pt x="77258" y="1781454"/>
                  </a:lnTo>
                  <a:lnTo>
                    <a:pt x="108328" y="1812519"/>
                  </a:lnTo>
                  <a:lnTo>
                    <a:pt x="143467" y="1839028"/>
                  </a:lnTo>
                  <a:lnTo>
                    <a:pt x="182189" y="1860493"/>
                  </a:lnTo>
                  <a:lnTo>
                    <a:pt x="224005" y="1876428"/>
                  </a:lnTo>
                  <a:lnTo>
                    <a:pt x="268428" y="1886345"/>
                  </a:lnTo>
                  <a:lnTo>
                    <a:pt x="314972" y="1889759"/>
                  </a:lnTo>
                  <a:lnTo>
                    <a:pt x="2281936" y="1889759"/>
                  </a:lnTo>
                  <a:lnTo>
                    <a:pt x="2328488" y="1886345"/>
                  </a:lnTo>
                  <a:lnTo>
                    <a:pt x="2372916" y="1876428"/>
                  </a:lnTo>
                  <a:lnTo>
                    <a:pt x="2414733" y="1860493"/>
                  </a:lnTo>
                  <a:lnTo>
                    <a:pt x="2453453" y="1839028"/>
                  </a:lnTo>
                  <a:lnTo>
                    <a:pt x="2488590" y="1812519"/>
                  </a:lnTo>
                  <a:lnTo>
                    <a:pt x="2519655" y="1781454"/>
                  </a:lnTo>
                  <a:lnTo>
                    <a:pt x="2546164" y="1746317"/>
                  </a:lnTo>
                  <a:lnTo>
                    <a:pt x="2567629" y="1707597"/>
                  </a:lnTo>
                  <a:lnTo>
                    <a:pt x="2583564" y="1665780"/>
                  </a:lnTo>
                  <a:lnTo>
                    <a:pt x="2593481" y="1621352"/>
                  </a:lnTo>
                  <a:lnTo>
                    <a:pt x="2596896" y="1574800"/>
                  </a:lnTo>
                  <a:lnTo>
                    <a:pt x="2596896" y="314960"/>
                  </a:lnTo>
                  <a:lnTo>
                    <a:pt x="2593481" y="268407"/>
                  </a:lnTo>
                  <a:lnTo>
                    <a:pt x="2583564" y="223979"/>
                  </a:lnTo>
                  <a:lnTo>
                    <a:pt x="2567629" y="182162"/>
                  </a:lnTo>
                  <a:lnTo>
                    <a:pt x="2546164" y="143442"/>
                  </a:lnTo>
                  <a:lnTo>
                    <a:pt x="2519655" y="108305"/>
                  </a:lnTo>
                  <a:lnTo>
                    <a:pt x="2488590" y="77240"/>
                  </a:lnTo>
                  <a:lnTo>
                    <a:pt x="2453453" y="50731"/>
                  </a:lnTo>
                  <a:lnTo>
                    <a:pt x="2414733" y="29266"/>
                  </a:lnTo>
                  <a:lnTo>
                    <a:pt x="2372916" y="13331"/>
                  </a:lnTo>
                  <a:lnTo>
                    <a:pt x="2328488" y="3414"/>
                  </a:lnTo>
                  <a:lnTo>
                    <a:pt x="2281936" y="0"/>
                  </a:lnTo>
                  <a:close/>
                </a:path>
              </a:pathLst>
            </a:custGeom>
            <a:solidFill>
              <a:srgbClr val="6F24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71855" y="2023872"/>
              <a:ext cx="2597150" cy="1889760"/>
            </a:xfrm>
            <a:custGeom>
              <a:avLst/>
              <a:gdLst/>
              <a:ahLst/>
              <a:cxnLst/>
              <a:rect l="l" t="t" r="r" b="b"/>
              <a:pathLst>
                <a:path w="2597150" h="1889760">
                  <a:moveTo>
                    <a:pt x="0" y="314960"/>
                  </a:moveTo>
                  <a:lnTo>
                    <a:pt x="3415" y="268407"/>
                  </a:lnTo>
                  <a:lnTo>
                    <a:pt x="13335" y="223979"/>
                  </a:lnTo>
                  <a:lnTo>
                    <a:pt x="29274" y="182162"/>
                  </a:lnTo>
                  <a:lnTo>
                    <a:pt x="50744" y="143442"/>
                  </a:lnTo>
                  <a:lnTo>
                    <a:pt x="77258" y="108305"/>
                  </a:lnTo>
                  <a:lnTo>
                    <a:pt x="108328" y="77240"/>
                  </a:lnTo>
                  <a:lnTo>
                    <a:pt x="143467" y="50731"/>
                  </a:lnTo>
                  <a:lnTo>
                    <a:pt x="182189" y="29266"/>
                  </a:lnTo>
                  <a:lnTo>
                    <a:pt x="224005" y="13331"/>
                  </a:lnTo>
                  <a:lnTo>
                    <a:pt x="268428" y="3414"/>
                  </a:lnTo>
                  <a:lnTo>
                    <a:pt x="314972" y="0"/>
                  </a:lnTo>
                  <a:lnTo>
                    <a:pt x="2281936" y="0"/>
                  </a:lnTo>
                  <a:lnTo>
                    <a:pt x="2328488" y="3414"/>
                  </a:lnTo>
                  <a:lnTo>
                    <a:pt x="2372916" y="13331"/>
                  </a:lnTo>
                  <a:lnTo>
                    <a:pt x="2414733" y="29266"/>
                  </a:lnTo>
                  <a:lnTo>
                    <a:pt x="2453453" y="50731"/>
                  </a:lnTo>
                  <a:lnTo>
                    <a:pt x="2488590" y="77240"/>
                  </a:lnTo>
                  <a:lnTo>
                    <a:pt x="2519655" y="108305"/>
                  </a:lnTo>
                  <a:lnTo>
                    <a:pt x="2546164" y="143442"/>
                  </a:lnTo>
                  <a:lnTo>
                    <a:pt x="2567629" y="182162"/>
                  </a:lnTo>
                  <a:lnTo>
                    <a:pt x="2583564" y="223979"/>
                  </a:lnTo>
                  <a:lnTo>
                    <a:pt x="2593481" y="268407"/>
                  </a:lnTo>
                  <a:lnTo>
                    <a:pt x="2596896" y="314960"/>
                  </a:lnTo>
                  <a:lnTo>
                    <a:pt x="2596896" y="1574800"/>
                  </a:lnTo>
                  <a:lnTo>
                    <a:pt x="2593481" y="1621352"/>
                  </a:lnTo>
                  <a:lnTo>
                    <a:pt x="2583564" y="1665780"/>
                  </a:lnTo>
                  <a:lnTo>
                    <a:pt x="2567629" y="1707597"/>
                  </a:lnTo>
                  <a:lnTo>
                    <a:pt x="2546164" y="1746317"/>
                  </a:lnTo>
                  <a:lnTo>
                    <a:pt x="2519655" y="1781454"/>
                  </a:lnTo>
                  <a:lnTo>
                    <a:pt x="2488590" y="1812519"/>
                  </a:lnTo>
                  <a:lnTo>
                    <a:pt x="2453453" y="1839028"/>
                  </a:lnTo>
                  <a:lnTo>
                    <a:pt x="2414733" y="1860493"/>
                  </a:lnTo>
                  <a:lnTo>
                    <a:pt x="2372916" y="1876428"/>
                  </a:lnTo>
                  <a:lnTo>
                    <a:pt x="2328488" y="1886345"/>
                  </a:lnTo>
                  <a:lnTo>
                    <a:pt x="2281936" y="1889759"/>
                  </a:lnTo>
                  <a:lnTo>
                    <a:pt x="314972" y="1889759"/>
                  </a:lnTo>
                  <a:lnTo>
                    <a:pt x="268428" y="1886345"/>
                  </a:lnTo>
                  <a:lnTo>
                    <a:pt x="224005" y="1876428"/>
                  </a:lnTo>
                  <a:lnTo>
                    <a:pt x="182189" y="1860493"/>
                  </a:lnTo>
                  <a:lnTo>
                    <a:pt x="143467" y="1839028"/>
                  </a:lnTo>
                  <a:lnTo>
                    <a:pt x="108328" y="1812519"/>
                  </a:lnTo>
                  <a:lnTo>
                    <a:pt x="77258" y="1781454"/>
                  </a:lnTo>
                  <a:lnTo>
                    <a:pt x="50744" y="1746317"/>
                  </a:lnTo>
                  <a:lnTo>
                    <a:pt x="29274" y="1707597"/>
                  </a:lnTo>
                  <a:lnTo>
                    <a:pt x="13335" y="1665780"/>
                  </a:lnTo>
                  <a:lnTo>
                    <a:pt x="3415" y="1621352"/>
                  </a:lnTo>
                  <a:lnTo>
                    <a:pt x="0" y="1574800"/>
                  </a:lnTo>
                  <a:lnTo>
                    <a:pt x="0" y="314960"/>
                  </a:lnTo>
                  <a:close/>
                </a:path>
              </a:pathLst>
            </a:custGeom>
            <a:ln w="12192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24052" y="2336114"/>
            <a:ext cx="2260600" cy="836294"/>
          </a:xfrm>
          <a:prstGeom prst="rect"/>
        </p:spPr>
        <p:txBody>
          <a:bodyPr wrap="square" lIns="0" tIns="60325" rIns="0" bIns="0" rtlCol="0" vert="horz">
            <a:spAutoFit/>
          </a:bodyPr>
          <a:lstStyle/>
          <a:p>
            <a:pPr marL="12700" marR="5080">
              <a:lnSpc>
                <a:spcPts val="3030"/>
              </a:lnSpc>
              <a:spcBef>
                <a:spcPts val="475"/>
              </a:spcBef>
            </a:pPr>
            <a:r>
              <a:rPr dirty="0" sz="2800" spc="-165">
                <a:solidFill>
                  <a:srgbClr val="FFFFFF"/>
                </a:solidFill>
              </a:rPr>
              <a:t>Hospital </a:t>
            </a:r>
            <a:r>
              <a:rPr dirty="0" sz="2800" spc="-160">
                <a:solidFill>
                  <a:srgbClr val="FFFFFF"/>
                </a:solidFill>
              </a:rPr>
              <a:t> </a:t>
            </a:r>
            <a:r>
              <a:rPr dirty="0" sz="2800" spc="-130">
                <a:solidFill>
                  <a:srgbClr val="FFFFFF"/>
                </a:solidFill>
              </a:rPr>
              <a:t>Prepa</a:t>
            </a:r>
            <a:r>
              <a:rPr dirty="0" sz="2800" spc="-110">
                <a:solidFill>
                  <a:srgbClr val="FFFFFF"/>
                </a:solidFill>
              </a:rPr>
              <a:t>r</a:t>
            </a:r>
            <a:r>
              <a:rPr dirty="0" sz="2800" spc="-140">
                <a:solidFill>
                  <a:srgbClr val="FFFFFF"/>
                </a:solidFill>
              </a:rPr>
              <a:t>edness</a:t>
            </a:r>
            <a:endParaRPr sz="2800"/>
          </a:p>
        </p:txBody>
      </p:sp>
      <p:sp>
        <p:nvSpPr>
          <p:cNvPr id="15" name="object 15"/>
          <p:cNvSpPr txBox="1"/>
          <p:nvPr/>
        </p:nvSpPr>
        <p:spPr>
          <a:xfrm>
            <a:off x="524052" y="3104768"/>
            <a:ext cx="89916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60" b="1">
                <a:solidFill>
                  <a:srgbClr val="FFFFFF"/>
                </a:solidFill>
                <a:latin typeface="Tahoma"/>
                <a:cs typeface="Tahoma"/>
              </a:rPr>
              <a:t>Cha</a:t>
            </a:r>
            <a:r>
              <a:rPr dirty="0" sz="2800" spc="-125" b="1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dirty="0" sz="2800" spc="-254" b="1">
                <a:solidFill>
                  <a:srgbClr val="FFFFFF"/>
                </a:solidFill>
                <a:latin typeface="Tahoma"/>
                <a:cs typeface="Tahoma"/>
              </a:rPr>
              <a:t>t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6636" y="854963"/>
            <a:ext cx="11325225" cy="5755005"/>
          </a:xfrm>
          <a:custGeom>
            <a:avLst/>
            <a:gdLst/>
            <a:ahLst/>
            <a:cxnLst/>
            <a:rect l="l" t="t" r="r" b="b"/>
            <a:pathLst>
              <a:path w="11325225" h="5755005">
                <a:moveTo>
                  <a:pt x="0" y="117856"/>
                </a:moveTo>
                <a:lnTo>
                  <a:pt x="9262" y="71955"/>
                </a:lnTo>
                <a:lnTo>
                  <a:pt x="34520" y="34496"/>
                </a:lnTo>
                <a:lnTo>
                  <a:pt x="71982" y="9253"/>
                </a:lnTo>
                <a:lnTo>
                  <a:pt x="117856" y="0"/>
                </a:lnTo>
                <a:lnTo>
                  <a:pt x="11206988" y="0"/>
                </a:lnTo>
                <a:lnTo>
                  <a:pt x="11252888" y="9253"/>
                </a:lnTo>
                <a:lnTo>
                  <a:pt x="11290347" y="34496"/>
                </a:lnTo>
                <a:lnTo>
                  <a:pt x="11315590" y="71955"/>
                </a:lnTo>
                <a:lnTo>
                  <a:pt x="11324844" y="117856"/>
                </a:lnTo>
                <a:lnTo>
                  <a:pt x="11324844" y="589280"/>
                </a:lnTo>
                <a:lnTo>
                  <a:pt x="11315590" y="635180"/>
                </a:lnTo>
                <a:lnTo>
                  <a:pt x="11290347" y="672639"/>
                </a:lnTo>
                <a:lnTo>
                  <a:pt x="11252888" y="697882"/>
                </a:lnTo>
                <a:lnTo>
                  <a:pt x="11206988" y="707136"/>
                </a:lnTo>
                <a:lnTo>
                  <a:pt x="117856" y="707136"/>
                </a:lnTo>
                <a:lnTo>
                  <a:pt x="71982" y="697882"/>
                </a:lnTo>
                <a:lnTo>
                  <a:pt x="34520" y="672639"/>
                </a:lnTo>
                <a:lnTo>
                  <a:pt x="9262" y="635180"/>
                </a:lnTo>
                <a:lnTo>
                  <a:pt x="0" y="589280"/>
                </a:lnTo>
                <a:lnTo>
                  <a:pt x="0" y="117856"/>
                </a:lnTo>
                <a:close/>
              </a:path>
              <a:path w="11325225" h="5755005">
                <a:moveTo>
                  <a:pt x="0" y="838708"/>
                </a:moveTo>
                <a:lnTo>
                  <a:pt x="9262" y="792807"/>
                </a:lnTo>
                <a:lnTo>
                  <a:pt x="34520" y="755348"/>
                </a:lnTo>
                <a:lnTo>
                  <a:pt x="71982" y="730105"/>
                </a:lnTo>
                <a:lnTo>
                  <a:pt x="117856" y="720851"/>
                </a:lnTo>
                <a:lnTo>
                  <a:pt x="11206988" y="720851"/>
                </a:lnTo>
                <a:lnTo>
                  <a:pt x="11252888" y="730105"/>
                </a:lnTo>
                <a:lnTo>
                  <a:pt x="11290347" y="755348"/>
                </a:lnTo>
                <a:lnTo>
                  <a:pt x="11315590" y="792807"/>
                </a:lnTo>
                <a:lnTo>
                  <a:pt x="11324844" y="838708"/>
                </a:lnTo>
                <a:lnTo>
                  <a:pt x="11324844" y="1310132"/>
                </a:lnTo>
                <a:lnTo>
                  <a:pt x="11315590" y="1356032"/>
                </a:lnTo>
                <a:lnTo>
                  <a:pt x="11290347" y="1393491"/>
                </a:lnTo>
                <a:lnTo>
                  <a:pt x="11252888" y="1418734"/>
                </a:lnTo>
                <a:lnTo>
                  <a:pt x="11206988" y="1427988"/>
                </a:lnTo>
                <a:lnTo>
                  <a:pt x="117856" y="1427988"/>
                </a:lnTo>
                <a:lnTo>
                  <a:pt x="71982" y="1418734"/>
                </a:lnTo>
                <a:lnTo>
                  <a:pt x="34520" y="1393491"/>
                </a:lnTo>
                <a:lnTo>
                  <a:pt x="9262" y="1356032"/>
                </a:lnTo>
                <a:lnTo>
                  <a:pt x="0" y="1310132"/>
                </a:lnTo>
                <a:lnTo>
                  <a:pt x="0" y="838708"/>
                </a:lnTo>
                <a:close/>
              </a:path>
              <a:path w="11325225" h="5755005">
                <a:moveTo>
                  <a:pt x="0" y="1559560"/>
                </a:moveTo>
                <a:lnTo>
                  <a:pt x="9262" y="1513659"/>
                </a:lnTo>
                <a:lnTo>
                  <a:pt x="34520" y="1476200"/>
                </a:lnTo>
                <a:lnTo>
                  <a:pt x="71982" y="1450957"/>
                </a:lnTo>
                <a:lnTo>
                  <a:pt x="117856" y="1441703"/>
                </a:lnTo>
                <a:lnTo>
                  <a:pt x="11206988" y="1441703"/>
                </a:lnTo>
                <a:lnTo>
                  <a:pt x="11252888" y="1450957"/>
                </a:lnTo>
                <a:lnTo>
                  <a:pt x="11290347" y="1476200"/>
                </a:lnTo>
                <a:lnTo>
                  <a:pt x="11315590" y="1513659"/>
                </a:lnTo>
                <a:lnTo>
                  <a:pt x="11324844" y="1559560"/>
                </a:lnTo>
                <a:lnTo>
                  <a:pt x="11324844" y="2030984"/>
                </a:lnTo>
                <a:lnTo>
                  <a:pt x="11315590" y="2076884"/>
                </a:lnTo>
                <a:lnTo>
                  <a:pt x="11290347" y="2114343"/>
                </a:lnTo>
                <a:lnTo>
                  <a:pt x="11252888" y="2139586"/>
                </a:lnTo>
                <a:lnTo>
                  <a:pt x="11206988" y="2148840"/>
                </a:lnTo>
                <a:lnTo>
                  <a:pt x="117856" y="2148840"/>
                </a:lnTo>
                <a:lnTo>
                  <a:pt x="71982" y="2139586"/>
                </a:lnTo>
                <a:lnTo>
                  <a:pt x="34520" y="2114343"/>
                </a:lnTo>
                <a:lnTo>
                  <a:pt x="9262" y="2076884"/>
                </a:lnTo>
                <a:lnTo>
                  <a:pt x="0" y="2030984"/>
                </a:lnTo>
                <a:lnTo>
                  <a:pt x="0" y="1559560"/>
                </a:lnTo>
                <a:close/>
              </a:path>
              <a:path w="11325225" h="5755005">
                <a:moveTo>
                  <a:pt x="0" y="2281682"/>
                </a:moveTo>
                <a:lnTo>
                  <a:pt x="9242" y="2235928"/>
                </a:lnTo>
                <a:lnTo>
                  <a:pt x="34445" y="2198544"/>
                </a:lnTo>
                <a:lnTo>
                  <a:pt x="71826" y="2173329"/>
                </a:lnTo>
                <a:lnTo>
                  <a:pt x="117601" y="2164080"/>
                </a:lnTo>
                <a:lnTo>
                  <a:pt x="11207242" y="2164080"/>
                </a:lnTo>
                <a:lnTo>
                  <a:pt x="11252995" y="2173329"/>
                </a:lnTo>
                <a:lnTo>
                  <a:pt x="11290379" y="2198544"/>
                </a:lnTo>
                <a:lnTo>
                  <a:pt x="11315594" y="2235928"/>
                </a:lnTo>
                <a:lnTo>
                  <a:pt x="11324844" y="2281682"/>
                </a:lnTo>
                <a:lnTo>
                  <a:pt x="11324844" y="2752090"/>
                </a:lnTo>
                <a:lnTo>
                  <a:pt x="11315594" y="2797843"/>
                </a:lnTo>
                <a:lnTo>
                  <a:pt x="11290379" y="2835227"/>
                </a:lnTo>
                <a:lnTo>
                  <a:pt x="11252995" y="2860442"/>
                </a:lnTo>
                <a:lnTo>
                  <a:pt x="11207242" y="2869692"/>
                </a:lnTo>
                <a:lnTo>
                  <a:pt x="117601" y="2869692"/>
                </a:lnTo>
                <a:lnTo>
                  <a:pt x="71826" y="2860442"/>
                </a:lnTo>
                <a:lnTo>
                  <a:pt x="34445" y="2835227"/>
                </a:lnTo>
                <a:lnTo>
                  <a:pt x="9242" y="2797843"/>
                </a:lnTo>
                <a:lnTo>
                  <a:pt x="0" y="2752090"/>
                </a:lnTo>
                <a:lnTo>
                  <a:pt x="0" y="2281682"/>
                </a:lnTo>
                <a:close/>
              </a:path>
              <a:path w="11325225" h="5755005">
                <a:moveTo>
                  <a:pt x="0" y="3002534"/>
                </a:moveTo>
                <a:lnTo>
                  <a:pt x="9242" y="2956780"/>
                </a:lnTo>
                <a:lnTo>
                  <a:pt x="34445" y="2919396"/>
                </a:lnTo>
                <a:lnTo>
                  <a:pt x="71826" y="2894181"/>
                </a:lnTo>
                <a:lnTo>
                  <a:pt x="117601" y="2884932"/>
                </a:lnTo>
                <a:lnTo>
                  <a:pt x="11207242" y="2884932"/>
                </a:lnTo>
                <a:lnTo>
                  <a:pt x="11252995" y="2894181"/>
                </a:lnTo>
                <a:lnTo>
                  <a:pt x="11290379" y="2919396"/>
                </a:lnTo>
                <a:lnTo>
                  <a:pt x="11315594" y="2956780"/>
                </a:lnTo>
                <a:lnTo>
                  <a:pt x="11324844" y="3002534"/>
                </a:lnTo>
                <a:lnTo>
                  <a:pt x="11324844" y="3472942"/>
                </a:lnTo>
                <a:lnTo>
                  <a:pt x="11315594" y="3518695"/>
                </a:lnTo>
                <a:lnTo>
                  <a:pt x="11290379" y="3556079"/>
                </a:lnTo>
                <a:lnTo>
                  <a:pt x="11252995" y="3581294"/>
                </a:lnTo>
                <a:lnTo>
                  <a:pt x="11207242" y="3590544"/>
                </a:lnTo>
                <a:lnTo>
                  <a:pt x="117601" y="3590544"/>
                </a:lnTo>
                <a:lnTo>
                  <a:pt x="71826" y="3581294"/>
                </a:lnTo>
                <a:lnTo>
                  <a:pt x="34445" y="3556079"/>
                </a:lnTo>
                <a:lnTo>
                  <a:pt x="9242" y="3518695"/>
                </a:lnTo>
                <a:lnTo>
                  <a:pt x="0" y="3472942"/>
                </a:lnTo>
                <a:lnTo>
                  <a:pt x="0" y="3002534"/>
                </a:lnTo>
                <a:close/>
              </a:path>
              <a:path w="11325225" h="5755005">
                <a:moveTo>
                  <a:pt x="0" y="3723386"/>
                </a:moveTo>
                <a:lnTo>
                  <a:pt x="9242" y="3677632"/>
                </a:lnTo>
                <a:lnTo>
                  <a:pt x="34445" y="3640248"/>
                </a:lnTo>
                <a:lnTo>
                  <a:pt x="71826" y="3615033"/>
                </a:lnTo>
                <a:lnTo>
                  <a:pt x="117601" y="3605784"/>
                </a:lnTo>
                <a:lnTo>
                  <a:pt x="11207242" y="3605784"/>
                </a:lnTo>
                <a:lnTo>
                  <a:pt x="11252995" y="3615033"/>
                </a:lnTo>
                <a:lnTo>
                  <a:pt x="11290379" y="3640248"/>
                </a:lnTo>
                <a:lnTo>
                  <a:pt x="11315594" y="3677632"/>
                </a:lnTo>
                <a:lnTo>
                  <a:pt x="11324844" y="3723386"/>
                </a:lnTo>
                <a:lnTo>
                  <a:pt x="11324844" y="4193794"/>
                </a:lnTo>
                <a:lnTo>
                  <a:pt x="11315594" y="4239547"/>
                </a:lnTo>
                <a:lnTo>
                  <a:pt x="11290379" y="4276931"/>
                </a:lnTo>
                <a:lnTo>
                  <a:pt x="11252995" y="4302146"/>
                </a:lnTo>
                <a:lnTo>
                  <a:pt x="11207242" y="4311396"/>
                </a:lnTo>
                <a:lnTo>
                  <a:pt x="117601" y="4311396"/>
                </a:lnTo>
                <a:lnTo>
                  <a:pt x="71826" y="4302146"/>
                </a:lnTo>
                <a:lnTo>
                  <a:pt x="34445" y="4276931"/>
                </a:lnTo>
                <a:lnTo>
                  <a:pt x="9242" y="4239547"/>
                </a:lnTo>
                <a:lnTo>
                  <a:pt x="0" y="4193794"/>
                </a:lnTo>
                <a:lnTo>
                  <a:pt x="0" y="3723386"/>
                </a:lnTo>
                <a:close/>
              </a:path>
              <a:path w="11325225" h="5755005">
                <a:moveTo>
                  <a:pt x="0" y="4444492"/>
                </a:moveTo>
                <a:lnTo>
                  <a:pt x="9262" y="4398591"/>
                </a:lnTo>
                <a:lnTo>
                  <a:pt x="34520" y="4361132"/>
                </a:lnTo>
                <a:lnTo>
                  <a:pt x="71982" y="4335889"/>
                </a:lnTo>
                <a:lnTo>
                  <a:pt x="117856" y="4326636"/>
                </a:lnTo>
                <a:lnTo>
                  <a:pt x="11206988" y="4326636"/>
                </a:lnTo>
                <a:lnTo>
                  <a:pt x="11252888" y="4335889"/>
                </a:lnTo>
                <a:lnTo>
                  <a:pt x="11290347" y="4361132"/>
                </a:lnTo>
                <a:lnTo>
                  <a:pt x="11315590" y="4398591"/>
                </a:lnTo>
                <a:lnTo>
                  <a:pt x="11324844" y="4444492"/>
                </a:lnTo>
                <a:lnTo>
                  <a:pt x="11324844" y="4915916"/>
                </a:lnTo>
                <a:lnTo>
                  <a:pt x="11315590" y="4961789"/>
                </a:lnTo>
                <a:lnTo>
                  <a:pt x="11290347" y="4999251"/>
                </a:lnTo>
                <a:lnTo>
                  <a:pt x="11252888" y="5024509"/>
                </a:lnTo>
                <a:lnTo>
                  <a:pt x="11206988" y="5033772"/>
                </a:lnTo>
                <a:lnTo>
                  <a:pt x="117856" y="5033772"/>
                </a:lnTo>
                <a:lnTo>
                  <a:pt x="71982" y="5024509"/>
                </a:lnTo>
                <a:lnTo>
                  <a:pt x="34520" y="4999251"/>
                </a:lnTo>
                <a:lnTo>
                  <a:pt x="9262" y="4961789"/>
                </a:lnTo>
                <a:lnTo>
                  <a:pt x="0" y="4915916"/>
                </a:lnTo>
                <a:lnTo>
                  <a:pt x="0" y="4444492"/>
                </a:lnTo>
                <a:close/>
              </a:path>
              <a:path w="11325225" h="5755005">
                <a:moveTo>
                  <a:pt x="0" y="5165344"/>
                </a:moveTo>
                <a:lnTo>
                  <a:pt x="9262" y="5119470"/>
                </a:lnTo>
                <a:lnTo>
                  <a:pt x="34520" y="5082008"/>
                </a:lnTo>
                <a:lnTo>
                  <a:pt x="71982" y="5056750"/>
                </a:lnTo>
                <a:lnTo>
                  <a:pt x="117856" y="5047488"/>
                </a:lnTo>
                <a:lnTo>
                  <a:pt x="11206988" y="5047488"/>
                </a:lnTo>
                <a:lnTo>
                  <a:pt x="11252888" y="5056750"/>
                </a:lnTo>
                <a:lnTo>
                  <a:pt x="11290347" y="5082008"/>
                </a:lnTo>
                <a:lnTo>
                  <a:pt x="11315590" y="5119470"/>
                </a:lnTo>
                <a:lnTo>
                  <a:pt x="11324844" y="5165344"/>
                </a:lnTo>
                <a:lnTo>
                  <a:pt x="11324844" y="5636768"/>
                </a:lnTo>
                <a:lnTo>
                  <a:pt x="11315590" y="5682641"/>
                </a:lnTo>
                <a:lnTo>
                  <a:pt x="11290347" y="5720103"/>
                </a:lnTo>
                <a:lnTo>
                  <a:pt x="11252888" y="5745361"/>
                </a:lnTo>
                <a:lnTo>
                  <a:pt x="11206988" y="5754624"/>
                </a:lnTo>
                <a:lnTo>
                  <a:pt x="117856" y="5754624"/>
                </a:lnTo>
                <a:lnTo>
                  <a:pt x="71982" y="5745361"/>
                </a:lnTo>
                <a:lnTo>
                  <a:pt x="34520" y="5720103"/>
                </a:lnTo>
                <a:lnTo>
                  <a:pt x="9262" y="5682641"/>
                </a:lnTo>
                <a:lnTo>
                  <a:pt x="0" y="5636768"/>
                </a:lnTo>
                <a:lnTo>
                  <a:pt x="0" y="5165344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14578" y="872997"/>
            <a:ext cx="11106785" cy="5659755"/>
          </a:xfrm>
          <a:prstGeom prst="rect">
            <a:avLst/>
          </a:prstGeom>
        </p:spPr>
        <p:txBody>
          <a:bodyPr wrap="square" lIns="0" tIns="42545" rIns="0" bIns="0" rtlCol="0" vert="horz">
            <a:spAutoFit/>
          </a:bodyPr>
          <a:lstStyle/>
          <a:p>
            <a:pPr marL="12700" marR="334010">
              <a:lnSpc>
                <a:spcPts val="2210"/>
              </a:lnSpc>
              <a:spcBef>
                <a:spcPts val="335"/>
              </a:spcBef>
            </a:pPr>
            <a:r>
              <a:rPr dirty="0" sz="2000" spc="-10" b="1">
                <a:latin typeface="Calibri"/>
                <a:cs typeface="Calibri"/>
              </a:rPr>
              <a:t>Keeping</a:t>
            </a:r>
            <a:r>
              <a:rPr dirty="0" sz="2000" spc="-2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the</a:t>
            </a:r>
            <a:r>
              <a:rPr dirty="0" sz="2000" spc="10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hospitals</a:t>
            </a:r>
            <a:r>
              <a:rPr dirty="0" sz="2000" spc="-10" b="1">
                <a:latin typeface="Calibri"/>
                <a:cs typeface="Calibri"/>
              </a:rPr>
              <a:t> ready</a:t>
            </a:r>
            <a:r>
              <a:rPr dirty="0" sz="2000" spc="5" b="1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with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all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necessary</a:t>
            </a:r>
            <a:r>
              <a:rPr dirty="0" sz="2000" spc="-5">
                <a:latin typeface="Calibri"/>
                <a:cs typeface="Calibri"/>
              </a:rPr>
              <a:t> logistics </a:t>
            </a:r>
            <a:r>
              <a:rPr dirty="0" sz="2000">
                <a:latin typeface="Calibri"/>
                <a:cs typeface="Calibri"/>
              </a:rPr>
              <a:t>and </a:t>
            </a:r>
            <a:r>
              <a:rPr dirty="0" sz="2000" spc="-10">
                <a:latin typeface="Calibri"/>
                <a:cs typeface="Calibri"/>
              </a:rPr>
              <a:t>proper</a:t>
            </a:r>
            <a:r>
              <a:rPr dirty="0" sz="2000" spc="-5">
                <a:latin typeface="Calibri"/>
                <a:cs typeface="Calibri"/>
              </a:rPr>
              <a:t> training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of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Health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HR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on</a:t>
            </a:r>
            <a:r>
              <a:rPr dirty="0" sz="2000" spc="-10">
                <a:latin typeface="Calibri"/>
                <a:cs typeface="Calibri"/>
              </a:rPr>
              <a:t> Heat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related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illnesses</a:t>
            </a:r>
            <a:endParaRPr sz="2000">
              <a:latin typeface="Calibri"/>
              <a:cs typeface="Calibri"/>
            </a:endParaRPr>
          </a:p>
          <a:p>
            <a:pPr marL="12700" marR="252095">
              <a:lnSpc>
                <a:spcPts val="2210"/>
              </a:lnSpc>
              <a:spcBef>
                <a:spcPts val="1260"/>
              </a:spcBef>
            </a:pPr>
            <a:r>
              <a:rPr dirty="0" sz="2000" spc="-10" b="1">
                <a:latin typeface="Calibri"/>
                <a:cs typeface="Calibri"/>
              </a:rPr>
              <a:t>Creating</a:t>
            </a:r>
            <a:r>
              <a:rPr dirty="0" sz="2000" spc="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an </a:t>
            </a:r>
            <a:r>
              <a:rPr dirty="0" sz="2000" spc="-5" b="1">
                <a:latin typeface="Calibri"/>
                <a:cs typeface="Calibri"/>
              </a:rPr>
              <a:t>Active</a:t>
            </a:r>
            <a:r>
              <a:rPr dirty="0" sz="200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Heat</a:t>
            </a:r>
            <a:r>
              <a:rPr dirty="0" sz="2000" spc="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Alert</a:t>
            </a:r>
            <a:r>
              <a:rPr dirty="0" sz="2000" spc="10" b="1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10">
                <a:latin typeface="Calibri"/>
                <a:cs typeface="Calibri"/>
              </a:rPr>
              <a:t> appropriate</a:t>
            </a:r>
            <a:r>
              <a:rPr dirty="0" sz="2000" spc="-5">
                <a:latin typeface="Calibri"/>
                <a:cs typeface="Calibri"/>
              </a:rPr>
              <a:t> local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response </a:t>
            </a:r>
            <a:r>
              <a:rPr dirty="0" sz="2000">
                <a:latin typeface="Calibri"/>
                <a:cs typeface="Calibri"/>
              </a:rPr>
              <a:t>when a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heat </a:t>
            </a:r>
            <a:r>
              <a:rPr dirty="0" sz="2000" spc="-25">
                <a:latin typeface="Calibri"/>
                <a:cs typeface="Calibri"/>
              </a:rPr>
              <a:t>wave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event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is</a:t>
            </a:r>
            <a:r>
              <a:rPr dirty="0" sz="2000" spc="-5">
                <a:latin typeface="Calibri"/>
                <a:cs typeface="Calibri"/>
              </a:rPr>
              <a:t> identified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by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 </a:t>
            </a:r>
            <a:r>
              <a:rPr dirty="0" sz="2000" spc="-434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meteorological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department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latin typeface="Calibri"/>
                <a:cs typeface="Calibri"/>
              </a:rPr>
              <a:t>Notifying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key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agency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leaders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ensuring</a:t>
            </a:r>
            <a:r>
              <a:rPr dirty="0" sz="2000">
                <a:latin typeface="Calibri"/>
                <a:cs typeface="Calibri"/>
              </a:rPr>
              <a:t> functioning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communication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channels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with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all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stakeholders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Calibri"/>
              <a:cs typeface="Calibri"/>
            </a:endParaRPr>
          </a:p>
          <a:p>
            <a:pPr marL="12700" marR="565785">
              <a:lnSpc>
                <a:spcPts val="2210"/>
              </a:lnSpc>
            </a:pPr>
            <a:r>
              <a:rPr dirty="0" sz="2000">
                <a:latin typeface="Calibri"/>
                <a:cs typeface="Calibri"/>
              </a:rPr>
              <a:t>Modifying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heat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alert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level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accordance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with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 </a:t>
            </a:r>
            <a:r>
              <a:rPr dirty="0" sz="2000" spc="-10">
                <a:latin typeface="Calibri"/>
                <a:cs typeface="Calibri"/>
              </a:rPr>
              <a:t>severity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of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changing</a:t>
            </a:r>
            <a:r>
              <a:rPr dirty="0" sz="2000" spc="-15">
                <a:latin typeface="Calibri"/>
                <a:cs typeface="Calibri"/>
              </a:rPr>
              <a:t> temperature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thresholds</a:t>
            </a:r>
            <a:r>
              <a:rPr dirty="0" sz="2000">
                <a:latin typeface="Calibri"/>
                <a:cs typeface="Calibri"/>
              </a:rPr>
              <a:t> and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latest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forecast</a:t>
            </a:r>
            <a:endParaRPr sz="2000">
              <a:latin typeface="Calibri"/>
              <a:cs typeface="Calibri"/>
            </a:endParaRPr>
          </a:p>
          <a:p>
            <a:pPr marL="12700" marR="1189990">
              <a:lnSpc>
                <a:spcPts val="2210"/>
              </a:lnSpc>
              <a:spcBef>
                <a:spcPts val="1260"/>
              </a:spcBef>
            </a:pPr>
            <a:r>
              <a:rPr dirty="0" sz="2000">
                <a:latin typeface="Calibri"/>
                <a:cs typeface="Calibri"/>
              </a:rPr>
              <a:t>Expanding access </a:t>
            </a:r>
            <a:r>
              <a:rPr dirty="0" sz="2000" spc="-15">
                <a:latin typeface="Calibri"/>
                <a:cs typeface="Calibri"/>
              </a:rPr>
              <a:t>to </a:t>
            </a:r>
            <a:r>
              <a:rPr dirty="0" sz="2000">
                <a:latin typeface="Calibri"/>
                <a:cs typeface="Calibri"/>
              </a:rPr>
              <a:t>shaded </a:t>
            </a:r>
            <a:r>
              <a:rPr dirty="0" sz="2000" spc="-5">
                <a:latin typeface="Calibri"/>
                <a:cs typeface="Calibri"/>
              </a:rPr>
              <a:t>areas </a:t>
            </a:r>
            <a:r>
              <a:rPr dirty="0" sz="2000" spc="-15">
                <a:latin typeface="Calibri"/>
                <a:cs typeface="Calibri"/>
              </a:rPr>
              <a:t>for </a:t>
            </a:r>
            <a:r>
              <a:rPr dirty="0" sz="2000" spc="-10">
                <a:latin typeface="Calibri"/>
                <a:cs typeface="Calibri"/>
              </a:rPr>
              <a:t>outdoor </a:t>
            </a:r>
            <a:r>
              <a:rPr dirty="0" sz="2000" spc="-20">
                <a:latin typeface="Calibri"/>
                <a:cs typeface="Calibri"/>
              </a:rPr>
              <a:t>workers, </a:t>
            </a:r>
            <a:r>
              <a:rPr dirty="0" sz="2000" spc="-5">
                <a:latin typeface="Calibri"/>
                <a:cs typeface="Calibri"/>
              </a:rPr>
              <a:t>slum communities, </a:t>
            </a:r>
            <a:r>
              <a:rPr dirty="0" sz="2000">
                <a:latin typeface="Calibri"/>
                <a:cs typeface="Calibri"/>
              </a:rPr>
              <a:t>and </a:t>
            </a:r>
            <a:r>
              <a:rPr dirty="0" sz="2000" spc="-5">
                <a:latin typeface="Calibri"/>
                <a:cs typeface="Calibri"/>
              </a:rPr>
              <a:t>other vulnerable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populations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by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community/district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administration.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000" spc="-5" b="1">
                <a:latin typeface="Calibri"/>
                <a:cs typeface="Calibri"/>
              </a:rPr>
              <a:t>Continued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surveillance </a:t>
            </a:r>
            <a:r>
              <a:rPr dirty="0" sz="2000" b="1">
                <a:latin typeface="Calibri"/>
                <a:cs typeface="Calibri"/>
              </a:rPr>
              <a:t>of</a:t>
            </a:r>
            <a:r>
              <a:rPr dirty="0" sz="2000" spc="10" b="1">
                <a:latin typeface="Calibri"/>
                <a:cs typeface="Calibri"/>
              </a:rPr>
              <a:t> </a:t>
            </a:r>
            <a:r>
              <a:rPr dirty="0" sz="2000" spc="-15" b="1">
                <a:latin typeface="Calibri"/>
                <a:cs typeface="Calibri"/>
              </a:rPr>
              <a:t>temperature</a:t>
            </a:r>
            <a:r>
              <a:rPr dirty="0" sz="2000" spc="-5" b="1">
                <a:latin typeface="Calibri"/>
                <a:cs typeface="Calibri"/>
              </a:rPr>
              <a:t> </a:t>
            </a:r>
            <a:r>
              <a:rPr dirty="0" sz="2000" spc="-15" b="1">
                <a:latin typeface="Calibri"/>
                <a:cs typeface="Calibri"/>
              </a:rPr>
              <a:t>data</a:t>
            </a:r>
            <a:r>
              <a:rPr dirty="0" sz="2000" spc="10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and</a:t>
            </a:r>
            <a:r>
              <a:rPr dirty="0" sz="2000" b="1">
                <a:latin typeface="Calibri"/>
                <a:cs typeface="Calibri"/>
              </a:rPr>
              <a:t> </a:t>
            </a:r>
            <a:r>
              <a:rPr dirty="0" sz="2000" spc="-15" b="1">
                <a:latin typeface="Calibri"/>
                <a:cs typeface="Calibri"/>
              </a:rPr>
              <a:t>forecasts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ts val="2305"/>
              </a:lnSpc>
            </a:pPr>
            <a:r>
              <a:rPr dirty="0" sz="2000" spc="-5">
                <a:latin typeface="Calibri"/>
                <a:cs typeface="Calibri"/>
              </a:rPr>
              <a:t>Instructing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water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department </a:t>
            </a:r>
            <a:r>
              <a:rPr dirty="0" sz="2000" spc="-5">
                <a:latin typeface="Calibri"/>
                <a:cs typeface="Calibri"/>
              </a:rPr>
              <a:t>or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local </a:t>
            </a:r>
            <a:r>
              <a:rPr dirty="0" sz="2000">
                <a:latin typeface="Calibri"/>
                <a:cs typeface="Calibri"/>
              </a:rPr>
              <a:t>municipal</a:t>
            </a:r>
            <a:r>
              <a:rPr dirty="0" sz="2000" spc="-5">
                <a:latin typeface="Calibri"/>
                <a:cs typeface="Calibri"/>
              </a:rPr>
              <a:t> department </a:t>
            </a:r>
            <a:r>
              <a:rPr dirty="0" sz="2000" spc="-15">
                <a:latin typeface="Calibri"/>
                <a:cs typeface="Calibri"/>
              </a:rPr>
              <a:t>to</a:t>
            </a:r>
            <a:r>
              <a:rPr dirty="0" sz="2000" spc="47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availability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of </a:t>
            </a:r>
            <a:r>
              <a:rPr dirty="0" sz="2000" spc="-20">
                <a:latin typeface="Calibri"/>
                <a:cs typeface="Calibri"/>
              </a:rPr>
              <a:t>staff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clean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drinking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water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305"/>
              </a:lnSpc>
            </a:pPr>
            <a:r>
              <a:rPr dirty="0" sz="2000" spc="-5">
                <a:latin typeface="Calibri"/>
                <a:cs typeface="Calibri"/>
              </a:rPr>
              <a:t>during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10">
                <a:latin typeface="Calibri"/>
                <a:cs typeface="Calibri"/>
              </a:rPr>
              <a:t> heat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alert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305"/>
              </a:lnSpc>
              <a:spcBef>
                <a:spcPts val="1070"/>
              </a:spcBef>
            </a:pPr>
            <a:r>
              <a:rPr dirty="0" sz="2000" spc="-5" b="1">
                <a:latin typeface="Calibri"/>
                <a:cs typeface="Calibri"/>
              </a:rPr>
              <a:t>Establishing</a:t>
            </a:r>
            <a:r>
              <a:rPr dirty="0" sz="2000" spc="-2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ORS</a:t>
            </a:r>
            <a:r>
              <a:rPr dirty="0" sz="2000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corners</a:t>
            </a:r>
            <a:r>
              <a:rPr dirty="0" sz="2000" spc="-10" b="1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at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crowded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places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like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Collectorate/Tehsil,</a:t>
            </a:r>
            <a:r>
              <a:rPr dirty="0" sz="2000">
                <a:latin typeface="Calibri"/>
                <a:cs typeface="Calibri"/>
              </a:rPr>
              <a:t> Bus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stations,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Railway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stations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305"/>
              </a:lnSpc>
            </a:pPr>
            <a:r>
              <a:rPr dirty="0" sz="2000" spc="-10">
                <a:latin typeface="Calibri"/>
                <a:cs typeface="Calibri"/>
              </a:rPr>
              <a:t>coordination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with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different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agencies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 </a:t>
            </a:r>
            <a:r>
              <a:rPr dirty="0" sz="2000" spc="-10">
                <a:latin typeface="Calibri"/>
                <a:cs typeface="Calibri"/>
              </a:rPr>
              <a:t>administration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99616" y="254508"/>
            <a:ext cx="9192895" cy="462280"/>
          </a:xfrm>
          <a:custGeom>
            <a:avLst/>
            <a:gdLst/>
            <a:ahLst/>
            <a:cxnLst/>
            <a:rect l="l" t="t" r="r" b="b"/>
            <a:pathLst>
              <a:path w="9192895" h="462280">
                <a:moveTo>
                  <a:pt x="9115806" y="0"/>
                </a:moveTo>
                <a:lnTo>
                  <a:pt x="76962" y="0"/>
                </a:lnTo>
                <a:lnTo>
                  <a:pt x="46988" y="6042"/>
                </a:lnTo>
                <a:lnTo>
                  <a:pt x="22526" y="22526"/>
                </a:lnTo>
                <a:lnTo>
                  <a:pt x="6042" y="46988"/>
                </a:lnTo>
                <a:lnTo>
                  <a:pt x="0" y="76962"/>
                </a:lnTo>
                <a:lnTo>
                  <a:pt x="0" y="384810"/>
                </a:lnTo>
                <a:lnTo>
                  <a:pt x="6042" y="414783"/>
                </a:lnTo>
                <a:lnTo>
                  <a:pt x="22526" y="439245"/>
                </a:lnTo>
                <a:lnTo>
                  <a:pt x="46988" y="455729"/>
                </a:lnTo>
                <a:lnTo>
                  <a:pt x="76962" y="461772"/>
                </a:lnTo>
                <a:lnTo>
                  <a:pt x="9115806" y="461772"/>
                </a:lnTo>
                <a:lnTo>
                  <a:pt x="9145779" y="455729"/>
                </a:lnTo>
                <a:lnTo>
                  <a:pt x="9170241" y="439245"/>
                </a:lnTo>
                <a:lnTo>
                  <a:pt x="9186725" y="414783"/>
                </a:lnTo>
                <a:lnTo>
                  <a:pt x="9192767" y="384810"/>
                </a:lnTo>
                <a:lnTo>
                  <a:pt x="9192767" y="76962"/>
                </a:lnTo>
                <a:lnTo>
                  <a:pt x="9186725" y="46988"/>
                </a:lnTo>
                <a:lnTo>
                  <a:pt x="9170241" y="22526"/>
                </a:lnTo>
                <a:lnTo>
                  <a:pt x="9145779" y="6042"/>
                </a:lnTo>
                <a:lnTo>
                  <a:pt x="9115806" y="0"/>
                </a:lnTo>
                <a:close/>
              </a:path>
            </a:pathLst>
          </a:custGeom>
          <a:solidFill>
            <a:srgbClr val="0D5F8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41726" y="253441"/>
            <a:ext cx="5909310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Phase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2 –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During</a:t>
            </a:r>
            <a:r>
              <a:rPr dirty="0" sz="2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 Heat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Season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(March-July)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6722362"/>
            <a:ext cx="12192000" cy="135890"/>
          </a:xfrm>
          <a:custGeom>
            <a:avLst/>
            <a:gdLst/>
            <a:ahLst/>
            <a:cxnLst/>
            <a:rect l="l" t="t" r="r" b="b"/>
            <a:pathLst>
              <a:path w="12192000" h="135890">
                <a:moveTo>
                  <a:pt x="12192000" y="0"/>
                </a:moveTo>
                <a:lnTo>
                  <a:pt x="0" y="0"/>
                </a:lnTo>
                <a:lnTo>
                  <a:pt x="0" y="135635"/>
                </a:lnTo>
                <a:lnTo>
                  <a:pt x="12192000" y="135635"/>
                </a:lnTo>
                <a:lnTo>
                  <a:pt x="12192000" y="0"/>
                </a:lnTo>
                <a:close/>
              </a:path>
            </a:pathLst>
          </a:custGeom>
          <a:solidFill>
            <a:srgbClr val="0D5F87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667500"/>
          </a:xfrm>
          <a:custGeom>
            <a:avLst/>
            <a:gdLst/>
            <a:ahLst/>
            <a:cxnLst/>
            <a:rect l="l" t="t" r="r" b="b"/>
            <a:pathLst>
              <a:path w="12192000" h="6667500">
                <a:moveTo>
                  <a:pt x="0" y="6667500"/>
                </a:moveTo>
                <a:lnTo>
                  <a:pt x="12192000" y="6667500"/>
                </a:lnTo>
                <a:lnTo>
                  <a:pt x="12192000" y="0"/>
                </a:lnTo>
                <a:lnTo>
                  <a:pt x="0" y="0"/>
                </a:lnTo>
                <a:lnTo>
                  <a:pt x="0" y="6667500"/>
                </a:lnTo>
                <a:close/>
              </a:path>
            </a:pathLst>
          </a:custGeom>
          <a:solidFill>
            <a:srgbClr val="DF9F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667499"/>
            <a:ext cx="12192000" cy="190500"/>
          </a:xfrm>
          <a:custGeom>
            <a:avLst/>
            <a:gdLst/>
            <a:ahLst/>
            <a:cxnLst/>
            <a:rect l="l" t="t" r="r" b="b"/>
            <a:pathLst>
              <a:path w="12192000" h="190500">
                <a:moveTo>
                  <a:pt x="12192000" y="0"/>
                </a:moveTo>
                <a:lnTo>
                  <a:pt x="0" y="0"/>
                </a:lnTo>
                <a:lnTo>
                  <a:pt x="0" y="190500"/>
                </a:lnTo>
                <a:lnTo>
                  <a:pt x="12192000" y="1905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6F245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2787395" y="185420"/>
            <a:ext cx="9252585" cy="6323330"/>
            <a:chOff x="2787395" y="185420"/>
            <a:chExt cx="9252585" cy="63233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75787" y="274320"/>
              <a:ext cx="9075419" cy="614629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787396" y="185419"/>
              <a:ext cx="9252585" cy="6323330"/>
            </a:xfrm>
            <a:custGeom>
              <a:avLst/>
              <a:gdLst/>
              <a:ahLst/>
              <a:cxnLst/>
              <a:rect l="l" t="t" r="r" b="b"/>
              <a:pathLst>
                <a:path w="9252585" h="6323330">
                  <a:moveTo>
                    <a:pt x="9181465" y="88900"/>
                  </a:moveTo>
                  <a:lnTo>
                    <a:pt x="9181452" y="71120"/>
                  </a:lnTo>
                  <a:lnTo>
                    <a:pt x="70739" y="71120"/>
                  </a:lnTo>
                  <a:lnTo>
                    <a:pt x="70739" y="88900"/>
                  </a:lnTo>
                  <a:lnTo>
                    <a:pt x="70739" y="6235700"/>
                  </a:lnTo>
                  <a:lnTo>
                    <a:pt x="70739" y="6253480"/>
                  </a:lnTo>
                  <a:lnTo>
                    <a:pt x="9181452" y="6253480"/>
                  </a:lnTo>
                  <a:lnTo>
                    <a:pt x="9181452" y="6235700"/>
                  </a:lnTo>
                  <a:lnTo>
                    <a:pt x="88392" y="6235700"/>
                  </a:lnTo>
                  <a:lnTo>
                    <a:pt x="88392" y="88900"/>
                  </a:lnTo>
                  <a:lnTo>
                    <a:pt x="9163812" y="88900"/>
                  </a:lnTo>
                  <a:lnTo>
                    <a:pt x="9163812" y="6235192"/>
                  </a:lnTo>
                  <a:lnTo>
                    <a:pt x="9181465" y="6235192"/>
                  </a:lnTo>
                  <a:lnTo>
                    <a:pt x="9181465" y="88900"/>
                  </a:lnTo>
                  <a:close/>
                </a:path>
                <a:path w="9252585" h="6323330">
                  <a:moveTo>
                    <a:pt x="9252204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0" y="6269990"/>
                  </a:lnTo>
                  <a:lnTo>
                    <a:pt x="0" y="6323330"/>
                  </a:lnTo>
                  <a:lnTo>
                    <a:pt x="9252204" y="6323330"/>
                  </a:lnTo>
                  <a:lnTo>
                    <a:pt x="9252204" y="6270549"/>
                  </a:lnTo>
                  <a:lnTo>
                    <a:pt x="9252204" y="6269990"/>
                  </a:lnTo>
                  <a:lnTo>
                    <a:pt x="9252204" y="53606"/>
                  </a:lnTo>
                  <a:lnTo>
                    <a:pt x="9199118" y="53606"/>
                  </a:lnTo>
                  <a:lnTo>
                    <a:pt x="9199118" y="6269990"/>
                  </a:lnTo>
                  <a:lnTo>
                    <a:pt x="53086" y="6269990"/>
                  </a:lnTo>
                  <a:lnTo>
                    <a:pt x="53086" y="53340"/>
                  </a:lnTo>
                  <a:lnTo>
                    <a:pt x="9252204" y="53340"/>
                  </a:lnTo>
                  <a:lnTo>
                    <a:pt x="92522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170434" y="3020314"/>
            <a:ext cx="2509520" cy="1878330"/>
            <a:chOff x="170434" y="3020314"/>
            <a:chExt cx="2509520" cy="1878330"/>
          </a:xfrm>
        </p:grpSpPr>
        <p:sp>
          <p:nvSpPr>
            <p:cNvPr id="8" name="object 8"/>
            <p:cNvSpPr/>
            <p:nvPr/>
          </p:nvSpPr>
          <p:spPr>
            <a:xfrm>
              <a:off x="176784" y="3026664"/>
              <a:ext cx="2496820" cy="1865630"/>
            </a:xfrm>
            <a:custGeom>
              <a:avLst/>
              <a:gdLst/>
              <a:ahLst/>
              <a:cxnLst/>
              <a:rect l="l" t="t" r="r" b="b"/>
              <a:pathLst>
                <a:path w="2496820" h="1865629">
                  <a:moveTo>
                    <a:pt x="2496312" y="0"/>
                  </a:moveTo>
                  <a:lnTo>
                    <a:pt x="0" y="0"/>
                  </a:lnTo>
                  <a:lnTo>
                    <a:pt x="0" y="1865376"/>
                  </a:lnTo>
                  <a:lnTo>
                    <a:pt x="2496312" y="1865376"/>
                  </a:lnTo>
                  <a:lnTo>
                    <a:pt x="2496312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76784" y="3026664"/>
              <a:ext cx="2496820" cy="1865630"/>
            </a:xfrm>
            <a:custGeom>
              <a:avLst/>
              <a:gdLst/>
              <a:ahLst/>
              <a:cxnLst/>
              <a:rect l="l" t="t" r="r" b="b"/>
              <a:pathLst>
                <a:path w="2496820" h="1865629">
                  <a:moveTo>
                    <a:pt x="0" y="1865376"/>
                  </a:moveTo>
                  <a:lnTo>
                    <a:pt x="2496312" y="1865376"/>
                  </a:lnTo>
                  <a:lnTo>
                    <a:pt x="2496312" y="0"/>
                  </a:lnTo>
                  <a:lnTo>
                    <a:pt x="0" y="0"/>
                  </a:lnTo>
                  <a:lnTo>
                    <a:pt x="0" y="1865376"/>
                  </a:lnTo>
                  <a:close/>
                </a:path>
              </a:pathLst>
            </a:custGeom>
            <a:ln w="12192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357327" y="4295978"/>
            <a:ext cx="182118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Calibri"/>
              <a:buChar char="•"/>
              <a:tabLst>
                <a:tab pos="241300" algn="l"/>
              </a:tabLst>
            </a:pPr>
            <a:r>
              <a:rPr dirty="0" sz="2400" spc="-10" b="1">
                <a:latin typeface="Calibri"/>
                <a:cs typeface="Calibri"/>
              </a:rPr>
              <a:t>Heat</a:t>
            </a:r>
            <a:r>
              <a:rPr dirty="0" sz="2400" spc="-7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Season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94131" y="2075688"/>
            <a:ext cx="2385060" cy="1902460"/>
            <a:chOff x="294131" y="2075688"/>
            <a:chExt cx="2385060" cy="1902460"/>
          </a:xfrm>
        </p:grpSpPr>
        <p:sp>
          <p:nvSpPr>
            <p:cNvPr id="12" name="object 12"/>
            <p:cNvSpPr/>
            <p:nvPr/>
          </p:nvSpPr>
          <p:spPr>
            <a:xfrm>
              <a:off x="300227" y="2081784"/>
              <a:ext cx="2372995" cy="1889760"/>
            </a:xfrm>
            <a:custGeom>
              <a:avLst/>
              <a:gdLst/>
              <a:ahLst/>
              <a:cxnLst/>
              <a:rect l="l" t="t" r="r" b="b"/>
              <a:pathLst>
                <a:path w="2372995" h="1889760">
                  <a:moveTo>
                    <a:pt x="2057908" y="0"/>
                  </a:moveTo>
                  <a:lnTo>
                    <a:pt x="314959" y="0"/>
                  </a:lnTo>
                  <a:lnTo>
                    <a:pt x="268419" y="3414"/>
                  </a:lnTo>
                  <a:lnTo>
                    <a:pt x="223998" y="13331"/>
                  </a:lnTo>
                  <a:lnTo>
                    <a:pt x="182184" y="29266"/>
                  </a:lnTo>
                  <a:lnTo>
                    <a:pt x="143464" y="50731"/>
                  </a:lnTo>
                  <a:lnTo>
                    <a:pt x="108326" y="77240"/>
                  </a:lnTo>
                  <a:lnTo>
                    <a:pt x="77257" y="108305"/>
                  </a:lnTo>
                  <a:lnTo>
                    <a:pt x="50744" y="143442"/>
                  </a:lnTo>
                  <a:lnTo>
                    <a:pt x="29274" y="182162"/>
                  </a:lnTo>
                  <a:lnTo>
                    <a:pt x="13335" y="223979"/>
                  </a:lnTo>
                  <a:lnTo>
                    <a:pt x="3415" y="268407"/>
                  </a:lnTo>
                  <a:lnTo>
                    <a:pt x="0" y="314960"/>
                  </a:lnTo>
                  <a:lnTo>
                    <a:pt x="0" y="1574799"/>
                  </a:lnTo>
                  <a:lnTo>
                    <a:pt x="3415" y="1621352"/>
                  </a:lnTo>
                  <a:lnTo>
                    <a:pt x="13335" y="1665780"/>
                  </a:lnTo>
                  <a:lnTo>
                    <a:pt x="29274" y="1707597"/>
                  </a:lnTo>
                  <a:lnTo>
                    <a:pt x="50744" y="1746317"/>
                  </a:lnTo>
                  <a:lnTo>
                    <a:pt x="77257" y="1781454"/>
                  </a:lnTo>
                  <a:lnTo>
                    <a:pt x="108326" y="1812519"/>
                  </a:lnTo>
                  <a:lnTo>
                    <a:pt x="143464" y="1839028"/>
                  </a:lnTo>
                  <a:lnTo>
                    <a:pt x="182184" y="1860493"/>
                  </a:lnTo>
                  <a:lnTo>
                    <a:pt x="223998" y="1876428"/>
                  </a:lnTo>
                  <a:lnTo>
                    <a:pt x="268419" y="1886345"/>
                  </a:lnTo>
                  <a:lnTo>
                    <a:pt x="314959" y="1889759"/>
                  </a:lnTo>
                  <a:lnTo>
                    <a:pt x="2057908" y="1889759"/>
                  </a:lnTo>
                  <a:lnTo>
                    <a:pt x="2104460" y="1886345"/>
                  </a:lnTo>
                  <a:lnTo>
                    <a:pt x="2148888" y="1876428"/>
                  </a:lnTo>
                  <a:lnTo>
                    <a:pt x="2190705" y="1860493"/>
                  </a:lnTo>
                  <a:lnTo>
                    <a:pt x="2229425" y="1839028"/>
                  </a:lnTo>
                  <a:lnTo>
                    <a:pt x="2264562" y="1812519"/>
                  </a:lnTo>
                  <a:lnTo>
                    <a:pt x="2295627" y="1781454"/>
                  </a:lnTo>
                  <a:lnTo>
                    <a:pt x="2322136" y="1746317"/>
                  </a:lnTo>
                  <a:lnTo>
                    <a:pt x="2343601" y="1707597"/>
                  </a:lnTo>
                  <a:lnTo>
                    <a:pt x="2359536" y="1665780"/>
                  </a:lnTo>
                  <a:lnTo>
                    <a:pt x="2369453" y="1621352"/>
                  </a:lnTo>
                  <a:lnTo>
                    <a:pt x="2372867" y="1574799"/>
                  </a:lnTo>
                  <a:lnTo>
                    <a:pt x="2372867" y="314960"/>
                  </a:lnTo>
                  <a:lnTo>
                    <a:pt x="2369453" y="268407"/>
                  </a:lnTo>
                  <a:lnTo>
                    <a:pt x="2359536" y="223979"/>
                  </a:lnTo>
                  <a:lnTo>
                    <a:pt x="2343601" y="182162"/>
                  </a:lnTo>
                  <a:lnTo>
                    <a:pt x="2322136" y="143442"/>
                  </a:lnTo>
                  <a:lnTo>
                    <a:pt x="2295627" y="108305"/>
                  </a:lnTo>
                  <a:lnTo>
                    <a:pt x="2264562" y="77240"/>
                  </a:lnTo>
                  <a:lnTo>
                    <a:pt x="2229425" y="50731"/>
                  </a:lnTo>
                  <a:lnTo>
                    <a:pt x="2190705" y="29266"/>
                  </a:lnTo>
                  <a:lnTo>
                    <a:pt x="2148888" y="13331"/>
                  </a:lnTo>
                  <a:lnTo>
                    <a:pt x="2104460" y="3414"/>
                  </a:lnTo>
                  <a:lnTo>
                    <a:pt x="2057908" y="0"/>
                  </a:lnTo>
                  <a:close/>
                </a:path>
              </a:pathLst>
            </a:custGeom>
            <a:solidFill>
              <a:srgbClr val="0D5F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00227" y="2081784"/>
              <a:ext cx="2372995" cy="1889760"/>
            </a:xfrm>
            <a:custGeom>
              <a:avLst/>
              <a:gdLst/>
              <a:ahLst/>
              <a:cxnLst/>
              <a:rect l="l" t="t" r="r" b="b"/>
              <a:pathLst>
                <a:path w="2372995" h="1889760">
                  <a:moveTo>
                    <a:pt x="0" y="314960"/>
                  </a:moveTo>
                  <a:lnTo>
                    <a:pt x="3415" y="268407"/>
                  </a:lnTo>
                  <a:lnTo>
                    <a:pt x="13335" y="223979"/>
                  </a:lnTo>
                  <a:lnTo>
                    <a:pt x="29274" y="182162"/>
                  </a:lnTo>
                  <a:lnTo>
                    <a:pt x="50744" y="143442"/>
                  </a:lnTo>
                  <a:lnTo>
                    <a:pt x="77257" y="108305"/>
                  </a:lnTo>
                  <a:lnTo>
                    <a:pt x="108326" y="77240"/>
                  </a:lnTo>
                  <a:lnTo>
                    <a:pt x="143464" y="50731"/>
                  </a:lnTo>
                  <a:lnTo>
                    <a:pt x="182184" y="29266"/>
                  </a:lnTo>
                  <a:lnTo>
                    <a:pt x="223998" y="13331"/>
                  </a:lnTo>
                  <a:lnTo>
                    <a:pt x="268419" y="3414"/>
                  </a:lnTo>
                  <a:lnTo>
                    <a:pt x="314959" y="0"/>
                  </a:lnTo>
                  <a:lnTo>
                    <a:pt x="2057908" y="0"/>
                  </a:lnTo>
                  <a:lnTo>
                    <a:pt x="2104460" y="3414"/>
                  </a:lnTo>
                  <a:lnTo>
                    <a:pt x="2148888" y="13331"/>
                  </a:lnTo>
                  <a:lnTo>
                    <a:pt x="2190705" y="29266"/>
                  </a:lnTo>
                  <a:lnTo>
                    <a:pt x="2229425" y="50731"/>
                  </a:lnTo>
                  <a:lnTo>
                    <a:pt x="2264562" y="77240"/>
                  </a:lnTo>
                  <a:lnTo>
                    <a:pt x="2295627" y="108305"/>
                  </a:lnTo>
                  <a:lnTo>
                    <a:pt x="2322136" y="143442"/>
                  </a:lnTo>
                  <a:lnTo>
                    <a:pt x="2343601" y="182162"/>
                  </a:lnTo>
                  <a:lnTo>
                    <a:pt x="2359536" y="223979"/>
                  </a:lnTo>
                  <a:lnTo>
                    <a:pt x="2369453" y="268407"/>
                  </a:lnTo>
                  <a:lnTo>
                    <a:pt x="2372867" y="314960"/>
                  </a:lnTo>
                  <a:lnTo>
                    <a:pt x="2372867" y="1574799"/>
                  </a:lnTo>
                  <a:lnTo>
                    <a:pt x="2369453" y="1621352"/>
                  </a:lnTo>
                  <a:lnTo>
                    <a:pt x="2359536" y="1665780"/>
                  </a:lnTo>
                  <a:lnTo>
                    <a:pt x="2343601" y="1707597"/>
                  </a:lnTo>
                  <a:lnTo>
                    <a:pt x="2322136" y="1746317"/>
                  </a:lnTo>
                  <a:lnTo>
                    <a:pt x="2295627" y="1781454"/>
                  </a:lnTo>
                  <a:lnTo>
                    <a:pt x="2264562" y="1812519"/>
                  </a:lnTo>
                  <a:lnTo>
                    <a:pt x="2229425" y="1839028"/>
                  </a:lnTo>
                  <a:lnTo>
                    <a:pt x="2190705" y="1860493"/>
                  </a:lnTo>
                  <a:lnTo>
                    <a:pt x="2148888" y="1876428"/>
                  </a:lnTo>
                  <a:lnTo>
                    <a:pt x="2104460" y="1886345"/>
                  </a:lnTo>
                  <a:lnTo>
                    <a:pt x="2057908" y="1889759"/>
                  </a:lnTo>
                  <a:lnTo>
                    <a:pt x="314959" y="1889759"/>
                  </a:lnTo>
                  <a:lnTo>
                    <a:pt x="268419" y="1886345"/>
                  </a:lnTo>
                  <a:lnTo>
                    <a:pt x="223998" y="1876428"/>
                  </a:lnTo>
                  <a:lnTo>
                    <a:pt x="182184" y="1860493"/>
                  </a:lnTo>
                  <a:lnTo>
                    <a:pt x="143464" y="1839028"/>
                  </a:lnTo>
                  <a:lnTo>
                    <a:pt x="108326" y="1812519"/>
                  </a:lnTo>
                  <a:lnTo>
                    <a:pt x="77257" y="1781454"/>
                  </a:lnTo>
                  <a:lnTo>
                    <a:pt x="50744" y="1746317"/>
                  </a:lnTo>
                  <a:lnTo>
                    <a:pt x="29274" y="1707597"/>
                  </a:lnTo>
                  <a:lnTo>
                    <a:pt x="13335" y="1665780"/>
                  </a:lnTo>
                  <a:lnTo>
                    <a:pt x="3415" y="1621352"/>
                  </a:lnTo>
                  <a:lnTo>
                    <a:pt x="0" y="1574799"/>
                  </a:lnTo>
                  <a:lnTo>
                    <a:pt x="0" y="314960"/>
                  </a:lnTo>
                  <a:close/>
                </a:path>
              </a:pathLst>
            </a:custGeom>
            <a:ln w="12192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446023" y="2460751"/>
            <a:ext cx="2023110" cy="749300"/>
          </a:xfrm>
          <a:prstGeom prst="rect"/>
        </p:spPr>
        <p:txBody>
          <a:bodyPr wrap="square" lIns="0" tIns="55244" rIns="0" bIns="0" rtlCol="0" vert="horz">
            <a:spAutoFit/>
          </a:bodyPr>
          <a:lstStyle/>
          <a:p>
            <a:pPr marL="12700" marR="5080">
              <a:lnSpc>
                <a:spcPts val="2700"/>
              </a:lnSpc>
              <a:spcBef>
                <a:spcPts val="434"/>
              </a:spcBef>
            </a:pPr>
            <a:r>
              <a:rPr dirty="0" sz="2500" spc="-150">
                <a:solidFill>
                  <a:srgbClr val="FFFFFF"/>
                </a:solidFill>
              </a:rPr>
              <a:t>Hospital </a:t>
            </a:r>
            <a:r>
              <a:rPr dirty="0" sz="2500" spc="-145">
                <a:solidFill>
                  <a:srgbClr val="FFFFFF"/>
                </a:solidFill>
              </a:rPr>
              <a:t> </a:t>
            </a:r>
            <a:r>
              <a:rPr dirty="0" sz="2500" spc="-114">
                <a:solidFill>
                  <a:srgbClr val="FFFFFF"/>
                </a:solidFill>
              </a:rPr>
              <a:t>Prepar</a:t>
            </a:r>
            <a:r>
              <a:rPr dirty="0" sz="2500" spc="-114">
                <a:solidFill>
                  <a:srgbClr val="FFFFFF"/>
                </a:solidFill>
              </a:rPr>
              <a:t>e</a:t>
            </a:r>
            <a:r>
              <a:rPr dirty="0" sz="2500" spc="-120">
                <a:solidFill>
                  <a:srgbClr val="FFFFFF"/>
                </a:solidFill>
              </a:rPr>
              <a:t>dness</a:t>
            </a:r>
            <a:endParaRPr sz="2500"/>
          </a:p>
        </p:txBody>
      </p:sp>
      <p:sp>
        <p:nvSpPr>
          <p:cNvPr id="15" name="object 15"/>
          <p:cNvSpPr txBox="1"/>
          <p:nvPr/>
        </p:nvSpPr>
        <p:spPr>
          <a:xfrm>
            <a:off x="446023" y="3146247"/>
            <a:ext cx="807720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150" b="1">
                <a:solidFill>
                  <a:srgbClr val="FFFFFF"/>
                </a:solidFill>
                <a:latin typeface="Tahoma"/>
                <a:cs typeface="Tahoma"/>
              </a:rPr>
              <a:t>Chart</a:t>
            </a:r>
            <a:endParaRPr sz="25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4611" y="1235963"/>
            <a:ext cx="11543030" cy="1141730"/>
          </a:xfrm>
          <a:custGeom>
            <a:avLst/>
            <a:gdLst/>
            <a:ahLst/>
            <a:cxnLst/>
            <a:rect l="l" t="t" r="r" b="b"/>
            <a:pathLst>
              <a:path w="11543030" h="1141730">
                <a:moveTo>
                  <a:pt x="11352530" y="0"/>
                </a:moveTo>
                <a:lnTo>
                  <a:pt x="190246" y="0"/>
                </a:lnTo>
                <a:lnTo>
                  <a:pt x="146625" y="5026"/>
                </a:lnTo>
                <a:lnTo>
                  <a:pt x="106581" y="19343"/>
                </a:lnTo>
                <a:lnTo>
                  <a:pt x="71258" y="41807"/>
                </a:lnTo>
                <a:lnTo>
                  <a:pt x="41795" y="71274"/>
                </a:lnTo>
                <a:lnTo>
                  <a:pt x="19337" y="106598"/>
                </a:lnTo>
                <a:lnTo>
                  <a:pt x="5024" y="146637"/>
                </a:lnTo>
                <a:lnTo>
                  <a:pt x="0" y="190246"/>
                </a:lnTo>
                <a:lnTo>
                  <a:pt x="0" y="951230"/>
                </a:lnTo>
                <a:lnTo>
                  <a:pt x="5024" y="994838"/>
                </a:lnTo>
                <a:lnTo>
                  <a:pt x="19337" y="1034877"/>
                </a:lnTo>
                <a:lnTo>
                  <a:pt x="41795" y="1070201"/>
                </a:lnTo>
                <a:lnTo>
                  <a:pt x="71258" y="1099668"/>
                </a:lnTo>
                <a:lnTo>
                  <a:pt x="106581" y="1122132"/>
                </a:lnTo>
                <a:lnTo>
                  <a:pt x="146625" y="1136449"/>
                </a:lnTo>
                <a:lnTo>
                  <a:pt x="190246" y="1141476"/>
                </a:lnTo>
                <a:lnTo>
                  <a:pt x="11352530" y="1141476"/>
                </a:lnTo>
                <a:lnTo>
                  <a:pt x="11396138" y="1136449"/>
                </a:lnTo>
                <a:lnTo>
                  <a:pt x="11436177" y="1122132"/>
                </a:lnTo>
                <a:lnTo>
                  <a:pt x="11471501" y="1099668"/>
                </a:lnTo>
                <a:lnTo>
                  <a:pt x="11500968" y="1070201"/>
                </a:lnTo>
                <a:lnTo>
                  <a:pt x="11523432" y="1034877"/>
                </a:lnTo>
                <a:lnTo>
                  <a:pt x="11537749" y="994838"/>
                </a:lnTo>
                <a:lnTo>
                  <a:pt x="11542776" y="951230"/>
                </a:lnTo>
                <a:lnTo>
                  <a:pt x="11542776" y="190246"/>
                </a:lnTo>
                <a:lnTo>
                  <a:pt x="11537749" y="146637"/>
                </a:lnTo>
                <a:lnTo>
                  <a:pt x="11523432" y="106598"/>
                </a:lnTo>
                <a:lnTo>
                  <a:pt x="11500968" y="71274"/>
                </a:lnTo>
                <a:lnTo>
                  <a:pt x="11471501" y="41807"/>
                </a:lnTo>
                <a:lnTo>
                  <a:pt x="11436177" y="19343"/>
                </a:lnTo>
                <a:lnTo>
                  <a:pt x="11396138" y="5026"/>
                </a:lnTo>
                <a:lnTo>
                  <a:pt x="11352530" y="0"/>
                </a:lnTo>
                <a:close/>
              </a:path>
            </a:pathLst>
          </a:custGeom>
          <a:solidFill>
            <a:srgbClr val="8496A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24611" y="2554223"/>
            <a:ext cx="11543030" cy="1141730"/>
          </a:xfrm>
          <a:custGeom>
            <a:avLst/>
            <a:gdLst/>
            <a:ahLst/>
            <a:cxnLst/>
            <a:rect l="l" t="t" r="r" b="b"/>
            <a:pathLst>
              <a:path w="11543030" h="1141729">
                <a:moveTo>
                  <a:pt x="11352530" y="0"/>
                </a:moveTo>
                <a:lnTo>
                  <a:pt x="190246" y="0"/>
                </a:lnTo>
                <a:lnTo>
                  <a:pt x="146625" y="5026"/>
                </a:lnTo>
                <a:lnTo>
                  <a:pt x="106581" y="19343"/>
                </a:lnTo>
                <a:lnTo>
                  <a:pt x="71258" y="41807"/>
                </a:lnTo>
                <a:lnTo>
                  <a:pt x="41795" y="71274"/>
                </a:lnTo>
                <a:lnTo>
                  <a:pt x="19337" y="106598"/>
                </a:lnTo>
                <a:lnTo>
                  <a:pt x="5024" y="146637"/>
                </a:lnTo>
                <a:lnTo>
                  <a:pt x="0" y="190246"/>
                </a:lnTo>
                <a:lnTo>
                  <a:pt x="0" y="951229"/>
                </a:lnTo>
                <a:lnTo>
                  <a:pt x="5024" y="994838"/>
                </a:lnTo>
                <a:lnTo>
                  <a:pt x="19337" y="1034877"/>
                </a:lnTo>
                <a:lnTo>
                  <a:pt x="41795" y="1070201"/>
                </a:lnTo>
                <a:lnTo>
                  <a:pt x="71258" y="1099668"/>
                </a:lnTo>
                <a:lnTo>
                  <a:pt x="106581" y="1122132"/>
                </a:lnTo>
                <a:lnTo>
                  <a:pt x="146625" y="1136449"/>
                </a:lnTo>
                <a:lnTo>
                  <a:pt x="190246" y="1141476"/>
                </a:lnTo>
                <a:lnTo>
                  <a:pt x="11352530" y="1141476"/>
                </a:lnTo>
                <a:lnTo>
                  <a:pt x="11396138" y="1136449"/>
                </a:lnTo>
                <a:lnTo>
                  <a:pt x="11436177" y="1122132"/>
                </a:lnTo>
                <a:lnTo>
                  <a:pt x="11471501" y="1099668"/>
                </a:lnTo>
                <a:lnTo>
                  <a:pt x="11500968" y="1070201"/>
                </a:lnTo>
                <a:lnTo>
                  <a:pt x="11523432" y="1034877"/>
                </a:lnTo>
                <a:lnTo>
                  <a:pt x="11537749" y="994838"/>
                </a:lnTo>
                <a:lnTo>
                  <a:pt x="11542776" y="951229"/>
                </a:lnTo>
                <a:lnTo>
                  <a:pt x="11542776" y="190246"/>
                </a:lnTo>
                <a:lnTo>
                  <a:pt x="11537749" y="146637"/>
                </a:lnTo>
                <a:lnTo>
                  <a:pt x="11523432" y="106598"/>
                </a:lnTo>
                <a:lnTo>
                  <a:pt x="11500968" y="71274"/>
                </a:lnTo>
                <a:lnTo>
                  <a:pt x="11471501" y="41807"/>
                </a:lnTo>
                <a:lnTo>
                  <a:pt x="11436177" y="19343"/>
                </a:lnTo>
                <a:lnTo>
                  <a:pt x="11396138" y="5026"/>
                </a:lnTo>
                <a:lnTo>
                  <a:pt x="11352530" y="0"/>
                </a:lnTo>
                <a:close/>
              </a:path>
            </a:pathLst>
          </a:custGeom>
          <a:solidFill>
            <a:srgbClr val="AC77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24611" y="3870959"/>
            <a:ext cx="11543030" cy="1141730"/>
          </a:xfrm>
          <a:custGeom>
            <a:avLst/>
            <a:gdLst/>
            <a:ahLst/>
            <a:cxnLst/>
            <a:rect l="l" t="t" r="r" b="b"/>
            <a:pathLst>
              <a:path w="11543030" h="1141729">
                <a:moveTo>
                  <a:pt x="11352530" y="0"/>
                </a:moveTo>
                <a:lnTo>
                  <a:pt x="190246" y="0"/>
                </a:lnTo>
                <a:lnTo>
                  <a:pt x="146625" y="5026"/>
                </a:lnTo>
                <a:lnTo>
                  <a:pt x="106581" y="19343"/>
                </a:lnTo>
                <a:lnTo>
                  <a:pt x="71258" y="41807"/>
                </a:lnTo>
                <a:lnTo>
                  <a:pt x="41795" y="71274"/>
                </a:lnTo>
                <a:lnTo>
                  <a:pt x="19337" y="106598"/>
                </a:lnTo>
                <a:lnTo>
                  <a:pt x="5024" y="146637"/>
                </a:lnTo>
                <a:lnTo>
                  <a:pt x="0" y="190245"/>
                </a:lnTo>
                <a:lnTo>
                  <a:pt x="0" y="951229"/>
                </a:lnTo>
                <a:lnTo>
                  <a:pt x="5024" y="994838"/>
                </a:lnTo>
                <a:lnTo>
                  <a:pt x="19337" y="1034877"/>
                </a:lnTo>
                <a:lnTo>
                  <a:pt x="41795" y="1070201"/>
                </a:lnTo>
                <a:lnTo>
                  <a:pt x="71258" y="1099668"/>
                </a:lnTo>
                <a:lnTo>
                  <a:pt x="106581" y="1122132"/>
                </a:lnTo>
                <a:lnTo>
                  <a:pt x="146625" y="1136449"/>
                </a:lnTo>
                <a:lnTo>
                  <a:pt x="190246" y="1141476"/>
                </a:lnTo>
                <a:lnTo>
                  <a:pt x="11352530" y="1141476"/>
                </a:lnTo>
                <a:lnTo>
                  <a:pt x="11396138" y="1136449"/>
                </a:lnTo>
                <a:lnTo>
                  <a:pt x="11436177" y="1122132"/>
                </a:lnTo>
                <a:lnTo>
                  <a:pt x="11471501" y="1099668"/>
                </a:lnTo>
                <a:lnTo>
                  <a:pt x="11500968" y="1070201"/>
                </a:lnTo>
                <a:lnTo>
                  <a:pt x="11523432" y="1034877"/>
                </a:lnTo>
                <a:lnTo>
                  <a:pt x="11537749" y="994838"/>
                </a:lnTo>
                <a:lnTo>
                  <a:pt x="11542776" y="951229"/>
                </a:lnTo>
                <a:lnTo>
                  <a:pt x="11542776" y="190245"/>
                </a:lnTo>
                <a:lnTo>
                  <a:pt x="11537749" y="146637"/>
                </a:lnTo>
                <a:lnTo>
                  <a:pt x="11523432" y="106598"/>
                </a:lnTo>
                <a:lnTo>
                  <a:pt x="11500968" y="71274"/>
                </a:lnTo>
                <a:lnTo>
                  <a:pt x="11471501" y="41807"/>
                </a:lnTo>
                <a:lnTo>
                  <a:pt x="11436177" y="19343"/>
                </a:lnTo>
                <a:lnTo>
                  <a:pt x="11396138" y="5026"/>
                </a:lnTo>
                <a:lnTo>
                  <a:pt x="11352530" y="0"/>
                </a:lnTo>
                <a:close/>
              </a:path>
            </a:pathLst>
          </a:custGeom>
          <a:solidFill>
            <a:srgbClr val="AE52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24611" y="5189220"/>
            <a:ext cx="11543030" cy="1141730"/>
          </a:xfrm>
          <a:custGeom>
            <a:avLst/>
            <a:gdLst/>
            <a:ahLst/>
            <a:cxnLst/>
            <a:rect l="l" t="t" r="r" b="b"/>
            <a:pathLst>
              <a:path w="11543030" h="1141729">
                <a:moveTo>
                  <a:pt x="11352530" y="0"/>
                </a:moveTo>
                <a:lnTo>
                  <a:pt x="190246" y="0"/>
                </a:lnTo>
                <a:lnTo>
                  <a:pt x="146625" y="5026"/>
                </a:lnTo>
                <a:lnTo>
                  <a:pt x="106581" y="19343"/>
                </a:lnTo>
                <a:lnTo>
                  <a:pt x="71258" y="41807"/>
                </a:lnTo>
                <a:lnTo>
                  <a:pt x="41795" y="71274"/>
                </a:lnTo>
                <a:lnTo>
                  <a:pt x="19337" y="106598"/>
                </a:lnTo>
                <a:lnTo>
                  <a:pt x="5024" y="146637"/>
                </a:lnTo>
                <a:lnTo>
                  <a:pt x="0" y="190245"/>
                </a:lnTo>
                <a:lnTo>
                  <a:pt x="0" y="951229"/>
                </a:lnTo>
                <a:lnTo>
                  <a:pt x="5024" y="994850"/>
                </a:lnTo>
                <a:lnTo>
                  <a:pt x="19337" y="1034894"/>
                </a:lnTo>
                <a:lnTo>
                  <a:pt x="41795" y="1070217"/>
                </a:lnTo>
                <a:lnTo>
                  <a:pt x="71258" y="1099680"/>
                </a:lnTo>
                <a:lnTo>
                  <a:pt x="106581" y="1122138"/>
                </a:lnTo>
                <a:lnTo>
                  <a:pt x="146625" y="1136451"/>
                </a:lnTo>
                <a:lnTo>
                  <a:pt x="190246" y="1141475"/>
                </a:lnTo>
                <a:lnTo>
                  <a:pt x="11352530" y="1141475"/>
                </a:lnTo>
                <a:lnTo>
                  <a:pt x="11396138" y="1136451"/>
                </a:lnTo>
                <a:lnTo>
                  <a:pt x="11436177" y="1122138"/>
                </a:lnTo>
                <a:lnTo>
                  <a:pt x="11471501" y="1099680"/>
                </a:lnTo>
                <a:lnTo>
                  <a:pt x="11500968" y="1070217"/>
                </a:lnTo>
                <a:lnTo>
                  <a:pt x="11523432" y="1034894"/>
                </a:lnTo>
                <a:lnTo>
                  <a:pt x="11537749" y="994850"/>
                </a:lnTo>
                <a:lnTo>
                  <a:pt x="11542776" y="951229"/>
                </a:lnTo>
                <a:lnTo>
                  <a:pt x="11542776" y="190245"/>
                </a:lnTo>
                <a:lnTo>
                  <a:pt x="11537749" y="146637"/>
                </a:lnTo>
                <a:lnTo>
                  <a:pt x="11523432" y="106598"/>
                </a:lnTo>
                <a:lnTo>
                  <a:pt x="11500968" y="71274"/>
                </a:lnTo>
                <a:lnTo>
                  <a:pt x="11471501" y="41807"/>
                </a:lnTo>
                <a:lnTo>
                  <a:pt x="11436177" y="19343"/>
                </a:lnTo>
                <a:lnTo>
                  <a:pt x="11396138" y="5026"/>
                </a:lnTo>
                <a:lnTo>
                  <a:pt x="11352530" y="0"/>
                </a:lnTo>
                <a:close/>
              </a:path>
            </a:pathLst>
          </a:custGeom>
          <a:solidFill>
            <a:srgbClr val="B435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59435" y="1407921"/>
            <a:ext cx="10914380" cy="4680585"/>
          </a:xfrm>
          <a:prstGeom prst="rect">
            <a:avLst/>
          </a:prstGeom>
        </p:spPr>
        <p:txBody>
          <a:bodyPr wrap="square" lIns="0" tIns="48895" rIns="0" bIns="0" rtlCol="0" vert="horz">
            <a:spAutoFit/>
          </a:bodyPr>
          <a:lstStyle/>
          <a:p>
            <a:pPr marL="12700" marR="441325">
              <a:lnSpc>
                <a:spcPts val="2640"/>
              </a:lnSpc>
              <a:spcBef>
                <a:spcPts val="385"/>
              </a:spcBef>
            </a:pP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Review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 quantitative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and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qualitative </a:t>
            </a:r>
            <a:r>
              <a:rPr dirty="0" sz="2400" spc="-15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process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evaluation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improvement. </a:t>
            </a:r>
            <a:r>
              <a:rPr dirty="0" sz="2400" spc="-5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Revision 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plan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2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be based on</a:t>
            </a:r>
            <a:r>
              <a:rPr dirty="0" sz="2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performance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feedback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Calibri"/>
              <a:cs typeface="Calibri"/>
            </a:endParaRPr>
          </a:p>
          <a:p>
            <a:pPr marL="12700" marR="5080">
              <a:lnSpc>
                <a:spcPts val="2640"/>
              </a:lnSpc>
            </a:pP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Convening evaluation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meetings</a:t>
            </a:r>
            <a:r>
              <a:rPr dirty="0" sz="24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5" b="1">
                <a:solidFill>
                  <a:srgbClr val="FFFFFF"/>
                </a:solidFill>
                <a:latin typeface="Calibri"/>
                <a:cs typeface="Calibri"/>
              </a:rPr>
              <a:t>relevant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5" b="1">
                <a:solidFill>
                  <a:srgbClr val="FFFFFF"/>
                </a:solidFill>
                <a:latin typeface="Calibri"/>
                <a:cs typeface="Calibri"/>
              </a:rPr>
              <a:t>stakeholders</a:t>
            </a:r>
            <a:r>
              <a:rPr dirty="0" sz="24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review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Health </a:t>
            </a:r>
            <a:r>
              <a:rPr dirty="0" sz="2400" spc="-5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Action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 Plan.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50">
              <a:latin typeface="Calibri"/>
              <a:cs typeface="Calibri"/>
            </a:endParaRPr>
          </a:p>
          <a:p>
            <a:pPr marL="12700" marR="319405">
              <a:lnSpc>
                <a:spcPts val="2640"/>
              </a:lnSpc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Build</a:t>
            </a:r>
            <a:r>
              <a:rPr dirty="0" sz="2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the</a:t>
            </a:r>
            <a:r>
              <a:rPr dirty="0" sz="24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Calibri"/>
                <a:cs typeface="Calibri"/>
              </a:rPr>
              <a:t>“Green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10">
                <a:solidFill>
                  <a:srgbClr val="FFFFFF"/>
                </a:solidFill>
                <a:latin typeface="Calibri"/>
                <a:cs typeface="Calibri"/>
              </a:rPr>
              <a:t>Cover”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activity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establish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tree-plantation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 campaign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hotspot </a:t>
            </a:r>
            <a:r>
              <a:rPr dirty="0" sz="2400" spc="-5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areas 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such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roadsides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 during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plantation 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festival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June.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50">
              <a:latin typeface="Calibri"/>
              <a:cs typeface="Calibri"/>
            </a:endParaRPr>
          </a:p>
          <a:p>
            <a:pPr marL="12700" marR="187325">
              <a:lnSpc>
                <a:spcPts val="2640"/>
              </a:lnSpc>
            </a:pPr>
            <a:r>
              <a:rPr dirty="0" sz="2400" spc="-15">
                <a:solidFill>
                  <a:srgbClr val="FFFFFF"/>
                </a:solidFill>
                <a:latin typeface="Calibri"/>
                <a:cs typeface="Calibri"/>
              </a:rPr>
              <a:t>Incorporate</a:t>
            </a:r>
            <a:r>
              <a:rPr dirty="0" sz="2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student</a:t>
            </a:r>
            <a:r>
              <a:rPr dirty="0" sz="2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Calibri"/>
                <a:cs typeface="Calibri"/>
              </a:rPr>
              <a:t>volunteers</a:t>
            </a:r>
            <a:r>
              <a:rPr dirty="0" sz="2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and/or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Calibri"/>
                <a:cs typeface="Calibri"/>
              </a:rPr>
              <a:t>encourage</a:t>
            </a:r>
            <a:r>
              <a:rPr dirty="0" sz="2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industries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dirty="0" sz="24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builders</a:t>
            </a:r>
            <a:r>
              <a:rPr dirty="0" sz="2400" spc="-15">
                <a:solidFill>
                  <a:srgbClr val="FFFFFF"/>
                </a:solidFill>
                <a:latin typeface="Calibri"/>
                <a:cs typeface="Calibri"/>
              </a:rPr>
              <a:t> to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plant</a:t>
            </a:r>
            <a:r>
              <a:rPr dirty="0" sz="24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trees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dirty="0" sz="2400" spc="-5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help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this 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effort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43911" y="257556"/>
            <a:ext cx="7307580" cy="708660"/>
          </a:xfrm>
          <a:custGeom>
            <a:avLst/>
            <a:gdLst/>
            <a:ahLst/>
            <a:cxnLst/>
            <a:rect l="l" t="t" r="r" b="b"/>
            <a:pathLst>
              <a:path w="7307580" h="708660">
                <a:moveTo>
                  <a:pt x="7189469" y="0"/>
                </a:moveTo>
                <a:lnTo>
                  <a:pt x="118110" y="0"/>
                </a:lnTo>
                <a:lnTo>
                  <a:pt x="72116" y="9274"/>
                </a:lnTo>
                <a:lnTo>
                  <a:pt x="34575" y="34575"/>
                </a:lnTo>
                <a:lnTo>
                  <a:pt x="9274" y="72116"/>
                </a:lnTo>
                <a:lnTo>
                  <a:pt x="0" y="118110"/>
                </a:lnTo>
                <a:lnTo>
                  <a:pt x="0" y="590550"/>
                </a:lnTo>
                <a:lnTo>
                  <a:pt x="9274" y="636543"/>
                </a:lnTo>
                <a:lnTo>
                  <a:pt x="34575" y="674084"/>
                </a:lnTo>
                <a:lnTo>
                  <a:pt x="72116" y="699385"/>
                </a:lnTo>
                <a:lnTo>
                  <a:pt x="118110" y="708660"/>
                </a:lnTo>
                <a:lnTo>
                  <a:pt x="7189469" y="708660"/>
                </a:lnTo>
                <a:lnTo>
                  <a:pt x="7235463" y="699385"/>
                </a:lnTo>
                <a:lnTo>
                  <a:pt x="7273004" y="674084"/>
                </a:lnTo>
                <a:lnTo>
                  <a:pt x="7298305" y="636543"/>
                </a:lnTo>
                <a:lnTo>
                  <a:pt x="7307580" y="590550"/>
                </a:lnTo>
                <a:lnTo>
                  <a:pt x="7307580" y="118110"/>
                </a:lnTo>
                <a:lnTo>
                  <a:pt x="7298305" y="72116"/>
                </a:lnTo>
                <a:lnTo>
                  <a:pt x="7273004" y="34575"/>
                </a:lnTo>
                <a:lnTo>
                  <a:pt x="7235463" y="9274"/>
                </a:lnTo>
                <a:lnTo>
                  <a:pt x="7189469" y="0"/>
                </a:lnTo>
                <a:close/>
              </a:path>
            </a:pathLst>
          </a:custGeom>
          <a:solidFill>
            <a:srgbClr val="6F24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544572" y="334771"/>
            <a:ext cx="6906895" cy="4679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00" spc="-5">
                <a:solidFill>
                  <a:srgbClr val="FFFFFF"/>
                </a:solidFill>
                <a:latin typeface="Calibri"/>
                <a:cs typeface="Calibri"/>
              </a:rPr>
              <a:t>Phase</a:t>
            </a:r>
            <a:r>
              <a:rPr dirty="0" sz="29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>
                <a:solidFill>
                  <a:srgbClr val="FFFFFF"/>
                </a:solidFill>
                <a:latin typeface="Calibri"/>
                <a:cs typeface="Calibri"/>
              </a:rPr>
              <a:t>3 –</a:t>
            </a:r>
            <a:r>
              <a:rPr dirty="0" sz="2900" spc="-15">
                <a:solidFill>
                  <a:srgbClr val="FFFFFF"/>
                </a:solidFill>
                <a:latin typeface="Calibri"/>
                <a:cs typeface="Calibri"/>
              </a:rPr>
              <a:t> Post-Heat</a:t>
            </a:r>
            <a:r>
              <a:rPr dirty="0" sz="29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>
                <a:solidFill>
                  <a:srgbClr val="FFFFFF"/>
                </a:solidFill>
                <a:latin typeface="Calibri"/>
                <a:cs typeface="Calibri"/>
              </a:rPr>
              <a:t>Season</a:t>
            </a:r>
            <a:r>
              <a:rPr dirty="0" sz="29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spc="-5">
                <a:solidFill>
                  <a:srgbClr val="FFFFFF"/>
                </a:solidFill>
                <a:latin typeface="Calibri"/>
                <a:cs typeface="Calibri"/>
              </a:rPr>
              <a:t>(July-September)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6722362"/>
            <a:ext cx="12192000" cy="135890"/>
          </a:xfrm>
          <a:custGeom>
            <a:avLst/>
            <a:gdLst/>
            <a:ahLst/>
            <a:cxnLst/>
            <a:rect l="l" t="t" r="r" b="b"/>
            <a:pathLst>
              <a:path w="12192000" h="135890">
                <a:moveTo>
                  <a:pt x="12192000" y="0"/>
                </a:moveTo>
                <a:lnTo>
                  <a:pt x="0" y="0"/>
                </a:lnTo>
                <a:lnTo>
                  <a:pt x="0" y="135635"/>
                </a:lnTo>
                <a:lnTo>
                  <a:pt x="12192000" y="135635"/>
                </a:lnTo>
                <a:lnTo>
                  <a:pt x="12192000" y="0"/>
                </a:lnTo>
                <a:close/>
              </a:path>
            </a:pathLst>
          </a:custGeom>
          <a:solidFill>
            <a:srgbClr val="0D5F87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667500"/>
          </a:xfrm>
          <a:custGeom>
            <a:avLst/>
            <a:gdLst/>
            <a:ahLst/>
            <a:cxnLst/>
            <a:rect l="l" t="t" r="r" b="b"/>
            <a:pathLst>
              <a:path w="12192000" h="6667500">
                <a:moveTo>
                  <a:pt x="0" y="6667500"/>
                </a:moveTo>
                <a:lnTo>
                  <a:pt x="12192000" y="6667500"/>
                </a:lnTo>
                <a:lnTo>
                  <a:pt x="12192000" y="0"/>
                </a:lnTo>
                <a:lnTo>
                  <a:pt x="0" y="0"/>
                </a:lnTo>
                <a:lnTo>
                  <a:pt x="0" y="6667500"/>
                </a:lnTo>
                <a:close/>
              </a:path>
            </a:pathLst>
          </a:custGeom>
          <a:solidFill>
            <a:srgbClr val="DF9F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667499"/>
            <a:ext cx="12192000" cy="190500"/>
          </a:xfrm>
          <a:custGeom>
            <a:avLst/>
            <a:gdLst/>
            <a:ahLst/>
            <a:cxnLst/>
            <a:rect l="l" t="t" r="r" b="b"/>
            <a:pathLst>
              <a:path w="12192000" h="190500">
                <a:moveTo>
                  <a:pt x="12192000" y="0"/>
                </a:moveTo>
                <a:lnTo>
                  <a:pt x="0" y="0"/>
                </a:lnTo>
                <a:lnTo>
                  <a:pt x="0" y="190500"/>
                </a:lnTo>
                <a:lnTo>
                  <a:pt x="12192000" y="1905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6F245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8788" y="2935223"/>
            <a:ext cx="11794236" cy="3454907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504946" y="728218"/>
            <a:ext cx="5201920" cy="1907539"/>
            <a:chOff x="3504946" y="728218"/>
            <a:chExt cx="5201920" cy="1907539"/>
          </a:xfrm>
        </p:grpSpPr>
        <p:sp>
          <p:nvSpPr>
            <p:cNvPr id="6" name="object 6"/>
            <p:cNvSpPr/>
            <p:nvPr/>
          </p:nvSpPr>
          <p:spPr>
            <a:xfrm>
              <a:off x="3511296" y="734568"/>
              <a:ext cx="5189220" cy="1894839"/>
            </a:xfrm>
            <a:custGeom>
              <a:avLst/>
              <a:gdLst/>
              <a:ahLst/>
              <a:cxnLst/>
              <a:rect l="l" t="t" r="r" b="b"/>
              <a:pathLst>
                <a:path w="5189220" h="1894839">
                  <a:moveTo>
                    <a:pt x="5189220" y="0"/>
                  </a:moveTo>
                  <a:lnTo>
                    <a:pt x="0" y="0"/>
                  </a:lnTo>
                  <a:lnTo>
                    <a:pt x="0" y="1894331"/>
                  </a:lnTo>
                  <a:lnTo>
                    <a:pt x="5189220" y="1894331"/>
                  </a:lnTo>
                  <a:lnTo>
                    <a:pt x="5189220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511296" y="734568"/>
              <a:ext cx="5189220" cy="1894839"/>
            </a:xfrm>
            <a:custGeom>
              <a:avLst/>
              <a:gdLst/>
              <a:ahLst/>
              <a:cxnLst/>
              <a:rect l="l" t="t" r="r" b="b"/>
              <a:pathLst>
                <a:path w="5189220" h="1894839">
                  <a:moveTo>
                    <a:pt x="0" y="1894331"/>
                  </a:moveTo>
                  <a:lnTo>
                    <a:pt x="5189220" y="1894331"/>
                  </a:lnTo>
                  <a:lnTo>
                    <a:pt x="5189220" y="0"/>
                  </a:lnTo>
                  <a:lnTo>
                    <a:pt x="0" y="0"/>
                  </a:lnTo>
                  <a:lnTo>
                    <a:pt x="0" y="1894331"/>
                  </a:lnTo>
                  <a:close/>
                </a:path>
              </a:pathLst>
            </a:custGeom>
            <a:ln w="12192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3901185" y="2024888"/>
            <a:ext cx="243586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Calibri"/>
              <a:buChar char="•"/>
              <a:tabLst>
                <a:tab pos="241300" algn="l"/>
              </a:tabLst>
            </a:pPr>
            <a:r>
              <a:rPr dirty="0" sz="2400" spc="-20" b="1">
                <a:latin typeface="Calibri"/>
                <a:cs typeface="Calibri"/>
              </a:rPr>
              <a:t>Post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Heat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Season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764279" y="537972"/>
            <a:ext cx="3645535" cy="1163320"/>
            <a:chOff x="3764279" y="537972"/>
            <a:chExt cx="3645535" cy="1163320"/>
          </a:xfrm>
        </p:grpSpPr>
        <p:sp>
          <p:nvSpPr>
            <p:cNvPr id="10" name="object 10"/>
            <p:cNvSpPr/>
            <p:nvPr/>
          </p:nvSpPr>
          <p:spPr>
            <a:xfrm>
              <a:off x="3770375" y="544068"/>
              <a:ext cx="3633470" cy="1150620"/>
            </a:xfrm>
            <a:custGeom>
              <a:avLst/>
              <a:gdLst/>
              <a:ahLst/>
              <a:cxnLst/>
              <a:rect l="l" t="t" r="r" b="b"/>
              <a:pathLst>
                <a:path w="3633470" h="1150620">
                  <a:moveTo>
                    <a:pt x="3441446" y="0"/>
                  </a:moveTo>
                  <a:lnTo>
                    <a:pt x="191770" y="0"/>
                  </a:lnTo>
                  <a:lnTo>
                    <a:pt x="147796" y="5064"/>
                  </a:lnTo>
                  <a:lnTo>
                    <a:pt x="107431" y="19490"/>
                  </a:lnTo>
                  <a:lnTo>
                    <a:pt x="71824" y="42127"/>
                  </a:lnTo>
                  <a:lnTo>
                    <a:pt x="42127" y="71824"/>
                  </a:lnTo>
                  <a:lnTo>
                    <a:pt x="19490" y="107431"/>
                  </a:lnTo>
                  <a:lnTo>
                    <a:pt x="5064" y="147796"/>
                  </a:lnTo>
                  <a:lnTo>
                    <a:pt x="0" y="191770"/>
                  </a:lnTo>
                  <a:lnTo>
                    <a:pt x="0" y="958850"/>
                  </a:lnTo>
                  <a:lnTo>
                    <a:pt x="5064" y="1002823"/>
                  </a:lnTo>
                  <a:lnTo>
                    <a:pt x="19490" y="1043188"/>
                  </a:lnTo>
                  <a:lnTo>
                    <a:pt x="42127" y="1078795"/>
                  </a:lnTo>
                  <a:lnTo>
                    <a:pt x="71824" y="1108492"/>
                  </a:lnTo>
                  <a:lnTo>
                    <a:pt x="107431" y="1131129"/>
                  </a:lnTo>
                  <a:lnTo>
                    <a:pt x="147796" y="1145555"/>
                  </a:lnTo>
                  <a:lnTo>
                    <a:pt x="191770" y="1150620"/>
                  </a:lnTo>
                  <a:lnTo>
                    <a:pt x="3441446" y="1150620"/>
                  </a:lnTo>
                  <a:lnTo>
                    <a:pt x="3485419" y="1145555"/>
                  </a:lnTo>
                  <a:lnTo>
                    <a:pt x="3525784" y="1131129"/>
                  </a:lnTo>
                  <a:lnTo>
                    <a:pt x="3561391" y="1108492"/>
                  </a:lnTo>
                  <a:lnTo>
                    <a:pt x="3591088" y="1078795"/>
                  </a:lnTo>
                  <a:lnTo>
                    <a:pt x="3613725" y="1043188"/>
                  </a:lnTo>
                  <a:lnTo>
                    <a:pt x="3628151" y="1002823"/>
                  </a:lnTo>
                  <a:lnTo>
                    <a:pt x="3633216" y="958850"/>
                  </a:lnTo>
                  <a:lnTo>
                    <a:pt x="3633216" y="191770"/>
                  </a:lnTo>
                  <a:lnTo>
                    <a:pt x="3628151" y="147796"/>
                  </a:lnTo>
                  <a:lnTo>
                    <a:pt x="3613725" y="107431"/>
                  </a:lnTo>
                  <a:lnTo>
                    <a:pt x="3591088" y="71824"/>
                  </a:lnTo>
                  <a:lnTo>
                    <a:pt x="3561391" y="42127"/>
                  </a:lnTo>
                  <a:lnTo>
                    <a:pt x="3525784" y="19490"/>
                  </a:lnTo>
                  <a:lnTo>
                    <a:pt x="3485419" y="5064"/>
                  </a:lnTo>
                  <a:lnTo>
                    <a:pt x="3441446" y="0"/>
                  </a:lnTo>
                  <a:close/>
                </a:path>
              </a:pathLst>
            </a:custGeom>
            <a:solidFill>
              <a:srgbClr val="6F24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770375" y="544068"/>
              <a:ext cx="3633470" cy="1150620"/>
            </a:xfrm>
            <a:custGeom>
              <a:avLst/>
              <a:gdLst/>
              <a:ahLst/>
              <a:cxnLst/>
              <a:rect l="l" t="t" r="r" b="b"/>
              <a:pathLst>
                <a:path w="3633470" h="1150620">
                  <a:moveTo>
                    <a:pt x="0" y="191770"/>
                  </a:moveTo>
                  <a:lnTo>
                    <a:pt x="5064" y="147796"/>
                  </a:lnTo>
                  <a:lnTo>
                    <a:pt x="19490" y="107431"/>
                  </a:lnTo>
                  <a:lnTo>
                    <a:pt x="42127" y="71824"/>
                  </a:lnTo>
                  <a:lnTo>
                    <a:pt x="71824" y="42127"/>
                  </a:lnTo>
                  <a:lnTo>
                    <a:pt x="107431" y="19490"/>
                  </a:lnTo>
                  <a:lnTo>
                    <a:pt x="147796" y="5064"/>
                  </a:lnTo>
                  <a:lnTo>
                    <a:pt x="191770" y="0"/>
                  </a:lnTo>
                  <a:lnTo>
                    <a:pt x="3441446" y="0"/>
                  </a:lnTo>
                  <a:lnTo>
                    <a:pt x="3485419" y="5064"/>
                  </a:lnTo>
                  <a:lnTo>
                    <a:pt x="3525784" y="19490"/>
                  </a:lnTo>
                  <a:lnTo>
                    <a:pt x="3561391" y="42127"/>
                  </a:lnTo>
                  <a:lnTo>
                    <a:pt x="3591088" y="71824"/>
                  </a:lnTo>
                  <a:lnTo>
                    <a:pt x="3613725" y="107431"/>
                  </a:lnTo>
                  <a:lnTo>
                    <a:pt x="3628151" y="147796"/>
                  </a:lnTo>
                  <a:lnTo>
                    <a:pt x="3633216" y="191770"/>
                  </a:lnTo>
                  <a:lnTo>
                    <a:pt x="3633216" y="958850"/>
                  </a:lnTo>
                  <a:lnTo>
                    <a:pt x="3628151" y="1002823"/>
                  </a:lnTo>
                  <a:lnTo>
                    <a:pt x="3613725" y="1043188"/>
                  </a:lnTo>
                  <a:lnTo>
                    <a:pt x="3591088" y="1078795"/>
                  </a:lnTo>
                  <a:lnTo>
                    <a:pt x="3561391" y="1108492"/>
                  </a:lnTo>
                  <a:lnTo>
                    <a:pt x="3525784" y="1131129"/>
                  </a:lnTo>
                  <a:lnTo>
                    <a:pt x="3485419" y="1145555"/>
                  </a:lnTo>
                  <a:lnTo>
                    <a:pt x="3441446" y="1150620"/>
                  </a:lnTo>
                  <a:lnTo>
                    <a:pt x="191770" y="1150620"/>
                  </a:lnTo>
                  <a:lnTo>
                    <a:pt x="147796" y="1145555"/>
                  </a:lnTo>
                  <a:lnTo>
                    <a:pt x="107431" y="1131129"/>
                  </a:lnTo>
                  <a:lnTo>
                    <a:pt x="71824" y="1108492"/>
                  </a:lnTo>
                  <a:lnTo>
                    <a:pt x="42127" y="1078795"/>
                  </a:lnTo>
                  <a:lnTo>
                    <a:pt x="19490" y="1043188"/>
                  </a:lnTo>
                  <a:lnTo>
                    <a:pt x="5064" y="1002823"/>
                  </a:lnTo>
                  <a:lnTo>
                    <a:pt x="0" y="958850"/>
                  </a:lnTo>
                  <a:lnTo>
                    <a:pt x="0" y="191770"/>
                  </a:lnTo>
                  <a:close/>
                </a:path>
              </a:pathLst>
            </a:custGeom>
            <a:ln w="12192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951223" y="678002"/>
            <a:ext cx="3233420" cy="836294"/>
          </a:xfrm>
          <a:prstGeom prst="rect"/>
        </p:spPr>
        <p:txBody>
          <a:bodyPr wrap="square" lIns="0" tIns="60325" rIns="0" bIns="0" rtlCol="0" vert="horz">
            <a:spAutoFit/>
          </a:bodyPr>
          <a:lstStyle/>
          <a:p>
            <a:pPr marL="12700" marR="5080">
              <a:lnSpc>
                <a:spcPts val="3030"/>
              </a:lnSpc>
              <a:spcBef>
                <a:spcPts val="475"/>
              </a:spcBef>
            </a:pPr>
            <a:r>
              <a:rPr dirty="0" sz="2800" spc="-165">
                <a:solidFill>
                  <a:srgbClr val="FFFFFF"/>
                </a:solidFill>
              </a:rPr>
              <a:t>Hospital </a:t>
            </a:r>
            <a:r>
              <a:rPr dirty="0" sz="2800" spc="-160">
                <a:solidFill>
                  <a:srgbClr val="FFFFFF"/>
                </a:solidFill>
              </a:rPr>
              <a:t> </a:t>
            </a:r>
            <a:r>
              <a:rPr dirty="0" sz="2800" spc="-130">
                <a:solidFill>
                  <a:srgbClr val="FFFFFF"/>
                </a:solidFill>
              </a:rPr>
              <a:t>Prepa</a:t>
            </a:r>
            <a:r>
              <a:rPr dirty="0" sz="2800" spc="-110">
                <a:solidFill>
                  <a:srgbClr val="FFFFFF"/>
                </a:solidFill>
              </a:rPr>
              <a:t>r</a:t>
            </a:r>
            <a:r>
              <a:rPr dirty="0" sz="2800" spc="-145">
                <a:solidFill>
                  <a:srgbClr val="FFFFFF"/>
                </a:solidFill>
              </a:rPr>
              <a:t>ednes</a:t>
            </a:r>
            <a:r>
              <a:rPr dirty="0" sz="2800" spc="-120">
                <a:solidFill>
                  <a:srgbClr val="FFFFFF"/>
                </a:solidFill>
              </a:rPr>
              <a:t>s</a:t>
            </a:r>
            <a:r>
              <a:rPr dirty="0" sz="2800" spc="-40">
                <a:solidFill>
                  <a:srgbClr val="FFFFFF"/>
                </a:solidFill>
              </a:rPr>
              <a:t> </a:t>
            </a:r>
            <a:r>
              <a:rPr dirty="0" sz="2800" spc="-160">
                <a:solidFill>
                  <a:srgbClr val="FFFFFF"/>
                </a:solidFill>
              </a:rPr>
              <a:t>Cha</a:t>
            </a:r>
            <a:r>
              <a:rPr dirty="0" sz="2800" spc="-125">
                <a:solidFill>
                  <a:srgbClr val="FFFFFF"/>
                </a:solidFill>
              </a:rPr>
              <a:t>r</a:t>
            </a:r>
            <a:r>
              <a:rPr dirty="0" sz="2800" spc="-254">
                <a:solidFill>
                  <a:srgbClr val="FFFFFF"/>
                </a:solidFill>
              </a:rPr>
              <a:t>t</a:t>
            </a:r>
            <a:endParaRPr sz="28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722745"/>
          </a:xfrm>
          <a:custGeom>
            <a:avLst/>
            <a:gdLst/>
            <a:ahLst/>
            <a:cxnLst/>
            <a:rect l="l" t="t" r="r" b="b"/>
            <a:pathLst>
              <a:path w="12192000" h="6722745">
                <a:moveTo>
                  <a:pt x="0" y="6722363"/>
                </a:moveTo>
                <a:lnTo>
                  <a:pt x="12192000" y="6722363"/>
                </a:lnTo>
                <a:lnTo>
                  <a:pt x="12192000" y="0"/>
                </a:lnTo>
                <a:lnTo>
                  <a:pt x="0" y="0"/>
                </a:lnTo>
                <a:lnTo>
                  <a:pt x="0" y="6722363"/>
                </a:lnTo>
                <a:close/>
              </a:path>
            </a:pathLst>
          </a:custGeom>
          <a:solidFill>
            <a:srgbClr val="A3DBF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722362"/>
            <a:ext cx="12192000" cy="135890"/>
          </a:xfrm>
          <a:custGeom>
            <a:avLst/>
            <a:gdLst/>
            <a:ahLst/>
            <a:cxnLst/>
            <a:rect l="l" t="t" r="r" b="b"/>
            <a:pathLst>
              <a:path w="12192000" h="135890">
                <a:moveTo>
                  <a:pt x="12192000" y="0"/>
                </a:moveTo>
                <a:lnTo>
                  <a:pt x="0" y="0"/>
                </a:lnTo>
                <a:lnTo>
                  <a:pt x="0" y="135635"/>
                </a:lnTo>
                <a:lnTo>
                  <a:pt x="12192000" y="135635"/>
                </a:lnTo>
                <a:lnTo>
                  <a:pt x="12192000" y="0"/>
                </a:lnTo>
                <a:close/>
              </a:path>
            </a:pathLst>
          </a:custGeom>
          <a:solidFill>
            <a:srgbClr val="0D5F8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513587" y="417576"/>
            <a:ext cx="10998835" cy="678180"/>
            <a:chOff x="513587" y="417576"/>
            <a:chExt cx="10998835" cy="678180"/>
          </a:xfrm>
        </p:grpSpPr>
        <p:sp>
          <p:nvSpPr>
            <p:cNvPr id="5" name="object 5"/>
            <p:cNvSpPr/>
            <p:nvPr/>
          </p:nvSpPr>
          <p:spPr>
            <a:xfrm>
              <a:off x="519683" y="423672"/>
              <a:ext cx="10986770" cy="666115"/>
            </a:xfrm>
            <a:custGeom>
              <a:avLst/>
              <a:gdLst/>
              <a:ahLst/>
              <a:cxnLst/>
              <a:rect l="l" t="t" r="r" b="b"/>
              <a:pathLst>
                <a:path w="10986770" h="666115">
                  <a:moveTo>
                    <a:pt x="10875518" y="0"/>
                  </a:moveTo>
                  <a:lnTo>
                    <a:pt x="110997" y="0"/>
                  </a:lnTo>
                  <a:lnTo>
                    <a:pt x="67792" y="8717"/>
                  </a:lnTo>
                  <a:lnTo>
                    <a:pt x="32510" y="32496"/>
                  </a:lnTo>
                  <a:lnTo>
                    <a:pt x="8722" y="67776"/>
                  </a:lnTo>
                  <a:lnTo>
                    <a:pt x="0" y="110998"/>
                  </a:lnTo>
                  <a:lnTo>
                    <a:pt x="0" y="554989"/>
                  </a:lnTo>
                  <a:lnTo>
                    <a:pt x="8722" y="598211"/>
                  </a:lnTo>
                  <a:lnTo>
                    <a:pt x="32510" y="633491"/>
                  </a:lnTo>
                  <a:lnTo>
                    <a:pt x="67792" y="657270"/>
                  </a:lnTo>
                  <a:lnTo>
                    <a:pt x="110997" y="665988"/>
                  </a:lnTo>
                  <a:lnTo>
                    <a:pt x="10875518" y="665988"/>
                  </a:lnTo>
                  <a:lnTo>
                    <a:pt x="10918739" y="657270"/>
                  </a:lnTo>
                  <a:lnTo>
                    <a:pt x="10954019" y="633491"/>
                  </a:lnTo>
                  <a:lnTo>
                    <a:pt x="10977798" y="598211"/>
                  </a:lnTo>
                  <a:lnTo>
                    <a:pt x="10986516" y="554989"/>
                  </a:lnTo>
                  <a:lnTo>
                    <a:pt x="10986516" y="110998"/>
                  </a:lnTo>
                  <a:lnTo>
                    <a:pt x="10977798" y="67776"/>
                  </a:lnTo>
                  <a:lnTo>
                    <a:pt x="10954019" y="32496"/>
                  </a:lnTo>
                  <a:lnTo>
                    <a:pt x="10918739" y="8717"/>
                  </a:lnTo>
                  <a:lnTo>
                    <a:pt x="10875518" y="0"/>
                  </a:lnTo>
                  <a:close/>
                </a:path>
              </a:pathLst>
            </a:custGeom>
            <a:solidFill>
              <a:srgbClr val="6F24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19683" y="423672"/>
              <a:ext cx="10986770" cy="666115"/>
            </a:xfrm>
            <a:custGeom>
              <a:avLst/>
              <a:gdLst/>
              <a:ahLst/>
              <a:cxnLst/>
              <a:rect l="l" t="t" r="r" b="b"/>
              <a:pathLst>
                <a:path w="10986770" h="666115">
                  <a:moveTo>
                    <a:pt x="0" y="110998"/>
                  </a:moveTo>
                  <a:lnTo>
                    <a:pt x="8722" y="67776"/>
                  </a:lnTo>
                  <a:lnTo>
                    <a:pt x="32510" y="32496"/>
                  </a:lnTo>
                  <a:lnTo>
                    <a:pt x="67792" y="8717"/>
                  </a:lnTo>
                  <a:lnTo>
                    <a:pt x="110997" y="0"/>
                  </a:lnTo>
                  <a:lnTo>
                    <a:pt x="10875518" y="0"/>
                  </a:lnTo>
                  <a:lnTo>
                    <a:pt x="10918739" y="8717"/>
                  </a:lnTo>
                  <a:lnTo>
                    <a:pt x="10954019" y="32496"/>
                  </a:lnTo>
                  <a:lnTo>
                    <a:pt x="10977798" y="67776"/>
                  </a:lnTo>
                  <a:lnTo>
                    <a:pt x="10986516" y="110998"/>
                  </a:lnTo>
                  <a:lnTo>
                    <a:pt x="10986516" y="554989"/>
                  </a:lnTo>
                  <a:lnTo>
                    <a:pt x="10977798" y="598211"/>
                  </a:lnTo>
                  <a:lnTo>
                    <a:pt x="10954019" y="633491"/>
                  </a:lnTo>
                  <a:lnTo>
                    <a:pt x="10918739" y="657270"/>
                  </a:lnTo>
                  <a:lnTo>
                    <a:pt x="10875518" y="665988"/>
                  </a:lnTo>
                  <a:lnTo>
                    <a:pt x="110997" y="665988"/>
                  </a:lnTo>
                  <a:lnTo>
                    <a:pt x="67792" y="657270"/>
                  </a:lnTo>
                  <a:lnTo>
                    <a:pt x="32510" y="633491"/>
                  </a:lnTo>
                  <a:lnTo>
                    <a:pt x="8722" y="598211"/>
                  </a:lnTo>
                  <a:lnTo>
                    <a:pt x="0" y="554989"/>
                  </a:lnTo>
                  <a:lnTo>
                    <a:pt x="0" y="110998"/>
                  </a:lnTo>
                  <a:close/>
                </a:path>
              </a:pathLst>
            </a:custGeom>
            <a:ln w="12192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01725" y="450595"/>
            <a:ext cx="1042479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0">
                <a:solidFill>
                  <a:srgbClr val="FFFFFF"/>
                </a:solidFill>
                <a:latin typeface="Calibri"/>
                <a:cs typeface="Calibri"/>
              </a:rPr>
              <a:t>Establishment</a:t>
            </a:r>
            <a:r>
              <a:rPr dirty="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pc="-5">
                <a:solidFill>
                  <a:srgbClr val="FFFFFF"/>
                </a:solidFill>
                <a:latin typeface="Calibri"/>
                <a:cs typeface="Calibri"/>
              </a:rPr>
              <a:t>Cold</a:t>
            </a:r>
            <a:r>
              <a:rPr dirty="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pc="-15">
                <a:solidFill>
                  <a:srgbClr val="FFFFFF"/>
                </a:solidFill>
                <a:latin typeface="Calibri"/>
                <a:cs typeface="Calibri"/>
              </a:rPr>
              <a:t>Rooms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pc="-1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pc="-10">
                <a:solidFill>
                  <a:srgbClr val="FFFFFF"/>
                </a:solidFill>
                <a:latin typeface="Calibri"/>
                <a:cs typeface="Calibri"/>
              </a:rPr>
              <a:t>Management</a:t>
            </a:r>
            <a:r>
              <a:rPr dirty="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pc="-10">
                <a:solidFill>
                  <a:srgbClr val="FFFFFF"/>
                </a:solidFill>
                <a:latin typeface="Calibri"/>
                <a:cs typeface="Calibri"/>
              </a:rPr>
              <a:t>Heat</a:t>
            </a:r>
            <a:r>
              <a:rPr dirty="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pc="-20">
                <a:solidFill>
                  <a:srgbClr val="FFFFFF"/>
                </a:solidFill>
                <a:latin typeface="Calibri"/>
                <a:cs typeface="Calibri"/>
              </a:rPr>
              <a:t>Stroke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518159" y="2132076"/>
            <a:ext cx="11181715" cy="2176780"/>
            <a:chOff x="518159" y="2132076"/>
            <a:chExt cx="11181715" cy="2176780"/>
          </a:xfrm>
        </p:grpSpPr>
        <p:sp>
          <p:nvSpPr>
            <p:cNvPr id="9" name="object 9"/>
            <p:cNvSpPr/>
            <p:nvPr/>
          </p:nvSpPr>
          <p:spPr>
            <a:xfrm>
              <a:off x="524255" y="2406396"/>
              <a:ext cx="11169650" cy="1896110"/>
            </a:xfrm>
            <a:custGeom>
              <a:avLst/>
              <a:gdLst/>
              <a:ahLst/>
              <a:cxnLst/>
              <a:rect l="l" t="t" r="r" b="b"/>
              <a:pathLst>
                <a:path w="11169650" h="1896110">
                  <a:moveTo>
                    <a:pt x="11169396" y="0"/>
                  </a:moveTo>
                  <a:lnTo>
                    <a:pt x="0" y="0"/>
                  </a:lnTo>
                  <a:lnTo>
                    <a:pt x="0" y="1895855"/>
                  </a:lnTo>
                  <a:lnTo>
                    <a:pt x="11169396" y="1895855"/>
                  </a:lnTo>
                  <a:lnTo>
                    <a:pt x="11169396" y="0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24255" y="2406396"/>
              <a:ext cx="11169650" cy="1896110"/>
            </a:xfrm>
            <a:custGeom>
              <a:avLst/>
              <a:gdLst/>
              <a:ahLst/>
              <a:cxnLst/>
              <a:rect l="l" t="t" r="r" b="b"/>
              <a:pathLst>
                <a:path w="11169650" h="1896110">
                  <a:moveTo>
                    <a:pt x="0" y="1895855"/>
                  </a:moveTo>
                  <a:lnTo>
                    <a:pt x="11169396" y="1895855"/>
                  </a:lnTo>
                  <a:lnTo>
                    <a:pt x="11169396" y="0"/>
                  </a:lnTo>
                  <a:lnTo>
                    <a:pt x="0" y="0"/>
                  </a:lnTo>
                  <a:lnTo>
                    <a:pt x="0" y="1895855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082040" y="2138172"/>
              <a:ext cx="10180320" cy="1004569"/>
            </a:xfrm>
            <a:custGeom>
              <a:avLst/>
              <a:gdLst/>
              <a:ahLst/>
              <a:cxnLst/>
              <a:rect l="l" t="t" r="r" b="b"/>
              <a:pathLst>
                <a:path w="10180320" h="1004569">
                  <a:moveTo>
                    <a:pt x="10012934" y="0"/>
                  </a:moveTo>
                  <a:lnTo>
                    <a:pt x="167385" y="0"/>
                  </a:lnTo>
                  <a:lnTo>
                    <a:pt x="122888" y="5978"/>
                  </a:lnTo>
                  <a:lnTo>
                    <a:pt x="82903" y="22850"/>
                  </a:lnTo>
                  <a:lnTo>
                    <a:pt x="49026" y="49022"/>
                  </a:lnTo>
                  <a:lnTo>
                    <a:pt x="22853" y="82898"/>
                  </a:lnTo>
                  <a:lnTo>
                    <a:pt x="5979" y="122884"/>
                  </a:lnTo>
                  <a:lnTo>
                    <a:pt x="0" y="167386"/>
                  </a:lnTo>
                  <a:lnTo>
                    <a:pt x="0" y="836929"/>
                  </a:lnTo>
                  <a:lnTo>
                    <a:pt x="5979" y="881431"/>
                  </a:lnTo>
                  <a:lnTo>
                    <a:pt x="22853" y="921417"/>
                  </a:lnTo>
                  <a:lnTo>
                    <a:pt x="49026" y="955293"/>
                  </a:lnTo>
                  <a:lnTo>
                    <a:pt x="82903" y="981465"/>
                  </a:lnTo>
                  <a:lnTo>
                    <a:pt x="122888" y="998337"/>
                  </a:lnTo>
                  <a:lnTo>
                    <a:pt x="167385" y="1004315"/>
                  </a:lnTo>
                  <a:lnTo>
                    <a:pt x="10012934" y="1004315"/>
                  </a:lnTo>
                  <a:lnTo>
                    <a:pt x="10057435" y="998337"/>
                  </a:lnTo>
                  <a:lnTo>
                    <a:pt x="10097421" y="981465"/>
                  </a:lnTo>
                  <a:lnTo>
                    <a:pt x="10131297" y="955293"/>
                  </a:lnTo>
                  <a:lnTo>
                    <a:pt x="10157469" y="921417"/>
                  </a:lnTo>
                  <a:lnTo>
                    <a:pt x="10174341" y="881431"/>
                  </a:lnTo>
                  <a:lnTo>
                    <a:pt x="10180319" y="836929"/>
                  </a:lnTo>
                  <a:lnTo>
                    <a:pt x="10180319" y="167386"/>
                  </a:lnTo>
                  <a:lnTo>
                    <a:pt x="10174341" y="122884"/>
                  </a:lnTo>
                  <a:lnTo>
                    <a:pt x="10157469" y="82898"/>
                  </a:lnTo>
                  <a:lnTo>
                    <a:pt x="10131297" y="49022"/>
                  </a:lnTo>
                  <a:lnTo>
                    <a:pt x="10097421" y="22850"/>
                  </a:lnTo>
                  <a:lnTo>
                    <a:pt x="10057435" y="5978"/>
                  </a:lnTo>
                  <a:lnTo>
                    <a:pt x="100129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082040" y="2138172"/>
              <a:ext cx="10180320" cy="1004569"/>
            </a:xfrm>
            <a:custGeom>
              <a:avLst/>
              <a:gdLst/>
              <a:ahLst/>
              <a:cxnLst/>
              <a:rect l="l" t="t" r="r" b="b"/>
              <a:pathLst>
                <a:path w="10180320" h="1004569">
                  <a:moveTo>
                    <a:pt x="0" y="167386"/>
                  </a:moveTo>
                  <a:lnTo>
                    <a:pt x="5979" y="122884"/>
                  </a:lnTo>
                  <a:lnTo>
                    <a:pt x="22853" y="82898"/>
                  </a:lnTo>
                  <a:lnTo>
                    <a:pt x="49026" y="49022"/>
                  </a:lnTo>
                  <a:lnTo>
                    <a:pt x="82903" y="22850"/>
                  </a:lnTo>
                  <a:lnTo>
                    <a:pt x="122888" y="5978"/>
                  </a:lnTo>
                  <a:lnTo>
                    <a:pt x="167385" y="0"/>
                  </a:lnTo>
                  <a:lnTo>
                    <a:pt x="10012934" y="0"/>
                  </a:lnTo>
                  <a:lnTo>
                    <a:pt x="10057435" y="5978"/>
                  </a:lnTo>
                  <a:lnTo>
                    <a:pt x="10097421" y="22850"/>
                  </a:lnTo>
                  <a:lnTo>
                    <a:pt x="10131297" y="49022"/>
                  </a:lnTo>
                  <a:lnTo>
                    <a:pt x="10157469" y="82898"/>
                  </a:lnTo>
                  <a:lnTo>
                    <a:pt x="10174341" y="122884"/>
                  </a:lnTo>
                  <a:lnTo>
                    <a:pt x="10180319" y="167386"/>
                  </a:lnTo>
                  <a:lnTo>
                    <a:pt x="10180319" y="836929"/>
                  </a:lnTo>
                  <a:lnTo>
                    <a:pt x="10174341" y="881431"/>
                  </a:lnTo>
                  <a:lnTo>
                    <a:pt x="10157469" y="921417"/>
                  </a:lnTo>
                  <a:lnTo>
                    <a:pt x="10131297" y="955293"/>
                  </a:lnTo>
                  <a:lnTo>
                    <a:pt x="10097421" y="981465"/>
                  </a:lnTo>
                  <a:lnTo>
                    <a:pt x="10057435" y="998337"/>
                  </a:lnTo>
                  <a:lnTo>
                    <a:pt x="10012934" y="1004315"/>
                  </a:lnTo>
                  <a:lnTo>
                    <a:pt x="167385" y="1004315"/>
                  </a:lnTo>
                  <a:lnTo>
                    <a:pt x="122888" y="998337"/>
                  </a:lnTo>
                  <a:lnTo>
                    <a:pt x="82903" y="981465"/>
                  </a:lnTo>
                  <a:lnTo>
                    <a:pt x="49026" y="955293"/>
                  </a:lnTo>
                  <a:lnTo>
                    <a:pt x="22853" y="921417"/>
                  </a:lnTo>
                  <a:lnTo>
                    <a:pt x="5979" y="881431"/>
                  </a:lnTo>
                  <a:lnTo>
                    <a:pt x="0" y="836929"/>
                  </a:lnTo>
                  <a:lnTo>
                    <a:pt x="0" y="167386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805180" y="1399413"/>
            <a:ext cx="9784080" cy="27368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92100" indent="-228600">
              <a:lnSpc>
                <a:spcPct val="100000"/>
              </a:lnSpc>
              <a:spcBef>
                <a:spcPts val="105"/>
              </a:spcBef>
              <a:buFont typeface="Georgia"/>
              <a:buChar char="•"/>
              <a:tabLst>
                <a:tab pos="291465" algn="l"/>
                <a:tab pos="292100" algn="l"/>
              </a:tabLst>
            </a:pPr>
            <a:r>
              <a:rPr dirty="0" sz="2000" spc="-5" b="1">
                <a:solidFill>
                  <a:srgbClr val="6F2450"/>
                </a:solidFill>
                <a:latin typeface="Georgia"/>
                <a:cs typeface="Georgia"/>
              </a:rPr>
              <a:t>Goal</a:t>
            </a:r>
            <a:r>
              <a:rPr dirty="0" sz="2000" spc="-5">
                <a:solidFill>
                  <a:srgbClr val="6F2450"/>
                </a:solidFill>
                <a:latin typeface="Georgia"/>
                <a:cs typeface="Georgia"/>
              </a:rPr>
              <a:t>: </a:t>
            </a:r>
            <a:r>
              <a:rPr dirty="0" sz="2000">
                <a:latin typeface="Georgia"/>
                <a:cs typeface="Georgia"/>
              </a:rPr>
              <a:t>To</a:t>
            </a:r>
            <a:r>
              <a:rPr dirty="0" sz="2000" spc="5">
                <a:latin typeface="Georgia"/>
                <a:cs typeface="Georgia"/>
              </a:rPr>
              <a:t> </a:t>
            </a:r>
            <a:r>
              <a:rPr dirty="0" sz="2000">
                <a:latin typeface="Georgia"/>
                <a:cs typeface="Georgia"/>
              </a:rPr>
              <a:t>reduce</a:t>
            </a:r>
            <a:r>
              <a:rPr dirty="0" sz="2000" spc="-10">
                <a:latin typeface="Georgia"/>
                <a:cs typeface="Georgia"/>
              </a:rPr>
              <a:t> </a:t>
            </a:r>
            <a:r>
              <a:rPr dirty="0" sz="2000" spc="-5">
                <a:latin typeface="Georgia"/>
                <a:cs typeface="Georgia"/>
              </a:rPr>
              <a:t>core</a:t>
            </a:r>
            <a:r>
              <a:rPr dirty="0" sz="2000" spc="-15">
                <a:latin typeface="Georgia"/>
                <a:cs typeface="Georgia"/>
              </a:rPr>
              <a:t> </a:t>
            </a:r>
            <a:r>
              <a:rPr dirty="0" sz="2000">
                <a:latin typeface="Georgia"/>
                <a:cs typeface="Georgia"/>
              </a:rPr>
              <a:t>body</a:t>
            </a:r>
            <a:r>
              <a:rPr dirty="0" sz="2000" spc="-15">
                <a:latin typeface="Georgia"/>
                <a:cs typeface="Georgia"/>
              </a:rPr>
              <a:t> </a:t>
            </a:r>
            <a:r>
              <a:rPr dirty="0" sz="2000">
                <a:latin typeface="Georgia"/>
                <a:cs typeface="Georgia"/>
              </a:rPr>
              <a:t>temperature</a:t>
            </a:r>
            <a:r>
              <a:rPr dirty="0" sz="2000" spc="-15">
                <a:latin typeface="Georgia"/>
                <a:cs typeface="Georgia"/>
              </a:rPr>
              <a:t> </a:t>
            </a:r>
            <a:r>
              <a:rPr dirty="0" sz="2000" spc="-5">
                <a:latin typeface="Georgia"/>
                <a:cs typeface="Georgia"/>
              </a:rPr>
              <a:t>to</a:t>
            </a:r>
            <a:r>
              <a:rPr dirty="0" sz="2000" spc="-10">
                <a:latin typeface="Georgia"/>
                <a:cs typeface="Georgia"/>
              </a:rPr>
              <a:t> </a:t>
            </a:r>
            <a:r>
              <a:rPr dirty="0" sz="2000">
                <a:latin typeface="Georgia"/>
                <a:cs typeface="Georgia"/>
              </a:rPr>
              <a:t>~</a:t>
            </a:r>
            <a:r>
              <a:rPr dirty="0" sz="2000" spc="5">
                <a:latin typeface="Georgia"/>
                <a:cs typeface="Georgia"/>
              </a:rPr>
              <a:t> 39</a:t>
            </a:r>
            <a:r>
              <a:rPr dirty="0" baseline="25641" sz="1950" spc="7">
                <a:latin typeface="Georgia"/>
                <a:cs typeface="Georgia"/>
              </a:rPr>
              <a:t>o</a:t>
            </a:r>
            <a:r>
              <a:rPr dirty="0" sz="2000" spc="5">
                <a:latin typeface="Georgia"/>
                <a:cs typeface="Georgia"/>
              </a:rPr>
              <a:t>C</a:t>
            </a:r>
            <a:r>
              <a:rPr dirty="0" sz="2000" spc="-20">
                <a:latin typeface="Georgia"/>
                <a:cs typeface="Georgia"/>
              </a:rPr>
              <a:t> </a:t>
            </a:r>
            <a:r>
              <a:rPr dirty="0" sz="2000">
                <a:latin typeface="Georgia"/>
                <a:cs typeface="Georgia"/>
              </a:rPr>
              <a:t>(102</a:t>
            </a:r>
            <a:r>
              <a:rPr dirty="0" baseline="25641" sz="1950">
                <a:latin typeface="Georgia"/>
                <a:cs typeface="Georgia"/>
              </a:rPr>
              <a:t>o</a:t>
            </a:r>
            <a:r>
              <a:rPr dirty="0" sz="2000">
                <a:latin typeface="Georgia"/>
                <a:cs typeface="Georgia"/>
              </a:rPr>
              <a:t>F)</a:t>
            </a:r>
            <a:r>
              <a:rPr dirty="0" sz="2000" spc="-5">
                <a:latin typeface="Georgia"/>
                <a:cs typeface="Georgia"/>
              </a:rPr>
              <a:t> </a:t>
            </a:r>
            <a:r>
              <a:rPr dirty="0" sz="2000">
                <a:latin typeface="Georgia"/>
                <a:cs typeface="Georgia"/>
              </a:rPr>
              <a:t>and</a:t>
            </a:r>
            <a:r>
              <a:rPr dirty="0" sz="2000" spc="-10">
                <a:latin typeface="Georgia"/>
                <a:cs typeface="Georgia"/>
              </a:rPr>
              <a:t> </a:t>
            </a:r>
            <a:r>
              <a:rPr dirty="0" sz="2000" spc="-5">
                <a:latin typeface="Georgia"/>
                <a:cs typeface="Georgia"/>
              </a:rPr>
              <a:t>to </a:t>
            </a:r>
            <a:r>
              <a:rPr dirty="0" sz="2000">
                <a:latin typeface="Georgia"/>
                <a:cs typeface="Georgia"/>
              </a:rPr>
              <a:t>avoid</a:t>
            </a:r>
            <a:r>
              <a:rPr dirty="0" sz="2000" spc="-10">
                <a:latin typeface="Georgia"/>
                <a:cs typeface="Georgia"/>
              </a:rPr>
              <a:t> </a:t>
            </a:r>
            <a:r>
              <a:rPr dirty="0" sz="2000" spc="-5">
                <a:latin typeface="Georgia"/>
                <a:cs typeface="Georgia"/>
              </a:rPr>
              <a:t>hypothermia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buClr>
                <a:srgbClr val="6F2450"/>
              </a:buClr>
              <a:buFont typeface="Georgia"/>
              <a:buChar char="•"/>
            </a:pPr>
            <a:endParaRPr sz="23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6F2450"/>
              </a:buClr>
              <a:buFont typeface="Georgia"/>
              <a:buChar char="•"/>
            </a:pPr>
            <a:endParaRPr sz="2550">
              <a:latin typeface="Georgia"/>
              <a:cs typeface="Georgia"/>
            </a:endParaRPr>
          </a:p>
          <a:p>
            <a:pPr marL="621665">
              <a:lnSpc>
                <a:spcPct val="100000"/>
              </a:lnSpc>
            </a:pPr>
            <a:r>
              <a:rPr dirty="0" sz="2400" spc="-10" b="1">
                <a:latin typeface="Calibri"/>
                <a:cs typeface="Calibri"/>
              </a:rPr>
              <a:t>Requirements</a:t>
            </a:r>
            <a:r>
              <a:rPr dirty="0" sz="2400" b="1">
                <a:latin typeface="Calibri"/>
                <a:cs typeface="Calibri"/>
              </a:rPr>
              <a:t> </a:t>
            </a:r>
            <a:r>
              <a:rPr dirty="0" sz="2400" spc="-20" b="1">
                <a:latin typeface="Calibri"/>
                <a:cs typeface="Calibri"/>
              </a:rPr>
              <a:t>for</a:t>
            </a:r>
            <a:r>
              <a:rPr dirty="0" sz="2400" spc="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Emergency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cooling</a:t>
            </a:r>
            <a:r>
              <a:rPr dirty="0" sz="2400" spc="-15" b="1">
                <a:latin typeface="Calibri"/>
                <a:cs typeface="Calibri"/>
              </a:rPr>
              <a:t> at</a:t>
            </a:r>
            <a:r>
              <a:rPr dirty="0" sz="2400" spc="10" b="1">
                <a:latin typeface="Calibri"/>
                <a:cs typeface="Calibri"/>
              </a:rPr>
              <a:t> </a:t>
            </a:r>
            <a:r>
              <a:rPr dirty="0" sz="2400" spc="-15" b="1">
                <a:solidFill>
                  <a:srgbClr val="6F2450"/>
                </a:solidFill>
                <a:latin typeface="Calibri"/>
                <a:cs typeface="Calibri"/>
              </a:rPr>
              <a:t>PRIMARY</a:t>
            </a:r>
            <a:r>
              <a:rPr dirty="0" sz="2400" spc="5" b="1">
                <a:solidFill>
                  <a:srgbClr val="6F245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6F2450"/>
                </a:solidFill>
                <a:latin typeface="Calibri"/>
                <a:cs typeface="Calibri"/>
              </a:rPr>
              <a:t>AND</a:t>
            </a:r>
            <a:r>
              <a:rPr dirty="0" sz="2400" spc="5" b="1">
                <a:solidFill>
                  <a:srgbClr val="6F245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6F2450"/>
                </a:solidFill>
                <a:latin typeface="Calibri"/>
                <a:cs typeface="Calibri"/>
              </a:rPr>
              <a:t>FIELD LEVELS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200">
              <a:latin typeface="Calibri"/>
              <a:cs typeface="Calibri"/>
            </a:endParaRPr>
          </a:p>
          <a:p>
            <a:pPr lvl="1" marL="814705" marR="303530" indent="-228600">
              <a:lnSpc>
                <a:spcPct val="91800"/>
              </a:lnSpc>
              <a:buFont typeface="Calibri"/>
              <a:buChar char="•"/>
              <a:tabLst>
                <a:tab pos="815340" algn="l"/>
              </a:tabLst>
            </a:pPr>
            <a:r>
              <a:rPr dirty="0" sz="2000" b="1">
                <a:latin typeface="Calibri"/>
                <a:cs typeface="Calibri"/>
              </a:rPr>
              <a:t>Purpose</a:t>
            </a:r>
            <a:r>
              <a:rPr dirty="0" sz="2000">
                <a:latin typeface="Calibri"/>
                <a:cs typeface="Calibri"/>
              </a:rPr>
              <a:t>: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Rapid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cooling of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patient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suffering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from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moderate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to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severe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heat-related </a:t>
            </a:r>
            <a:r>
              <a:rPr dirty="0" sz="2000" spc="-5">
                <a:latin typeface="Calibri"/>
                <a:cs typeface="Calibri"/>
              </a:rPr>
              <a:t> illnesses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rapid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referral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transport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to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secondary/tertiary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level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health </a:t>
            </a:r>
            <a:r>
              <a:rPr dirty="0" sz="2000" spc="-25">
                <a:latin typeface="Calibri"/>
                <a:cs typeface="Calibri"/>
              </a:rPr>
              <a:t>facility,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if </a:t>
            </a:r>
            <a:r>
              <a:rPr dirty="0" sz="2000" spc="-434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needed,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after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first-aid</a:t>
            </a:r>
            <a:r>
              <a:rPr dirty="0" sz="2000">
                <a:latin typeface="Calibri"/>
                <a:cs typeface="Calibri"/>
              </a:rPr>
              <a:t> and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stabilization</a:t>
            </a:r>
            <a:endParaRPr sz="2000">
              <a:latin typeface="Calibri"/>
              <a:cs typeface="Calibri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518159" y="4597908"/>
          <a:ext cx="11188065" cy="1638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7370"/>
                <a:gridCol w="7818120"/>
                <a:gridCol w="2804159"/>
              </a:tblGrid>
              <a:tr h="7220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342900">
                        <a:lnSpc>
                          <a:spcPts val="2510"/>
                        </a:lnSpc>
                      </a:pPr>
                      <a:r>
                        <a:rPr dirty="0" sz="2400" spc="-10" b="1">
                          <a:latin typeface="Calibri"/>
                          <a:cs typeface="Calibri"/>
                        </a:rPr>
                        <a:t>Requirements</a:t>
                      </a:r>
                      <a:r>
                        <a:rPr dirty="0" sz="24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20" b="1">
                          <a:latin typeface="Calibri"/>
                          <a:cs typeface="Calibri"/>
                        </a:rPr>
                        <a:t>for</a:t>
                      </a:r>
                      <a:r>
                        <a:rPr dirty="0" sz="24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10" b="1">
                          <a:latin typeface="Calibri"/>
                          <a:cs typeface="Calibri"/>
                        </a:rPr>
                        <a:t>Heat </a:t>
                      </a:r>
                      <a:r>
                        <a:rPr dirty="0" sz="2400" spc="-15" b="1">
                          <a:latin typeface="Calibri"/>
                          <a:cs typeface="Calibri"/>
                        </a:rPr>
                        <a:t>Stroke </a:t>
                      </a:r>
                      <a:r>
                        <a:rPr dirty="0" sz="2400" spc="-10" b="1">
                          <a:latin typeface="Calibri"/>
                          <a:cs typeface="Calibri"/>
                        </a:rPr>
                        <a:t>Room</a:t>
                      </a:r>
                      <a:r>
                        <a:rPr dirty="0" sz="24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15" b="1">
                          <a:latin typeface="Calibri"/>
                          <a:cs typeface="Calibri"/>
                        </a:rPr>
                        <a:t>at</a:t>
                      </a:r>
                      <a:r>
                        <a:rPr dirty="0" sz="24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15" b="1">
                          <a:solidFill>
                            <a:srgbClr val="6F2450"/>
                          </a:solidFill>
                          <a:latin typeface="Calibri"/>
                          <a:cs typeface="Calibri"/>
                        </a:rPr>
                        <a:t>TERTIARY</a:t>
                      </a:r>
                      <a:r>
                        <a:rPr dirty="0" sz="2400" b="1">
                          <a:solidFill>
                            <a:srgbClr val="6F24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5" b="1">
                          <a:solidFill>
                            <a:srgbClr val="6F245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342900">
                        <a:lnSpc>
                          <a:spcPts val="2760"/>
                        </a:lnSpc>
                      </a:pPr>
                      <a:r>
                        <a:rPr dirty="0" sz="2400" spc="-20" b="1">
                          <a:solidFill>
                            <a:srgbClr val="6F2450"/>
                          </a:solidFill>
                          <a:latin typeface="Calibri"/>
                          <a:cs typeface="Calibri"/>
                        </a:rPr>
                        <a:t>SECONDARY</a:t>
                      </a:r>
                      <a:r>
                        <a:rPr dirty="0" sz="2400" spc="-45" b="1">
                          <a:solidFill>
                            <a:srgbClr val="6F24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5" b="1">
                          <a:solidFill>
                            <a:srgbClr val="6F2450"/>
                          </a:solidFill>
                          <a:latin typeface="Calibri"/>
                          <a:cs typeface="Calibri"/>
                        </a:rPr>
                        <a:t>LEVELS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ACACA"/>
                    </a:solidFill>
                  </a:tcPr>
                </a:tc>
              </a:tr>
              <a:tr h="904010">
                <a:tc gridSpan="3">
                  <a:txBody>
                    <a:bodyPr/>
                    <a:lstStyle/>
                    <a:p>
                      <a:pPr marL="1095375" marR="1378585" indent="-228600">
                        <a:lnSpc>
                          <a:spcPts val="2210"/>
                        </a:lnSpc>
                        <a:spcBef>
                          <a:spcPts val="1265"/>
                        </a:spcBef>
                        <a:buFont typeface="Calibri"/>
                        <a:buChar char="•"/>
                        <a:tabLst>
                          <a:tab pos="1096010" algn="l"/>
                        </a:tabLst>
                      </a:pPr>
                      <a:r>
                        <a:rPr dirty="0" sz="2000" b="1">
                          <a:latin typeface="Calibri"/>
                          <a:cs typeface="Calibri"/>
                        </a:rPr>
                        <a:t>Purpose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:</a:t>
                      </a:r>
                      <a:r>
                        <a:rPr dirty="0" sz="20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Immediate</a:t>
                      </a:r>
                      <a:r>
                        <a:rPr dirty="0" sz="20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and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rapid</a:t>
                      </a:r>
                      <a:r>
                        <a:rPr dirty="0" sz="20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cooling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of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20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patient</a:t>
                      </a:r>
                      <a:r>
                        <a:rPr dirty="0" sz="20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suffering </a:t>
                      </a:r>
                      <a:r>
                        <a:rPr dirty="0" sz="2000" spc="-15">
                          <a:latin typeface="Calibri"/>
                          <a:cs typeface="Calibri"/>
                        </a:rPr>
                        <a:t>from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heat</a:t>
                      </a:r>
                      <a:r>
                        <a:rPr dirty="0" sz="20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exhaustion 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or </a:t>
                      </a:r>
                      <a:r>
                        <a:rPr dirty="0" sz="2000" spc="-434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suspected</a:t>
                      </a:r>
                      <a:r>
                        <a:rPr dirty="0" sz="20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heat </a:t>
                      </a:r>
                      <a:r>
                        <a:rPr dirty="0" sz="2000" spc="-25">
                          <a:latin typeface="Calibri"/>
                          <a:cs typeface="Calibri"/>
                        </a:rPr>
                        <a:t>stroke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606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pSp>
        <p:nvGrpSpPr>
          <p:cNvPr id="15" name="object 15"/>
          <p:cNvGrpSpPr/>
          <p:nvPr/>
        </p:nvGrpSpPr>
        <p:grpSpPr>
          <a:xfrm>
            <a:off x="1065275" y="4465320"/>
            <a:ext cx="7830820" cy="986155"/>
            <a:chOff x="1065275" y="4465320"/>
            <a:chExt cx="7830820" cy="986155"/>
          </a:xfrm>
        </p:grpSpPr>
        <p:sp>
          <p:nvSpPr>
            <p:cNvPr id="16" name="object 16"/>
            <p:cNvSpPr/>
            <p:nvPr/>
          </p:nvSpPr>
          <p:spPr>
            <a:xfrm>
              <a:off x="1071371" y="4471416"/>
              <a:ext cx="7818120" cy="974090"/>
            </a:xfrm>
            <a:custGeom>
              <a:avLst/>
              <a:gdLst/>
              <a:ahLst/>
              <a:cxnLst/>
              <a:rect l="l" t="t" r="r" b="b"/>
              <a:pathLst>
                <a:path w="7818120" h="974089">
                  <a:moveTo>
                    <a:pt x="7655813" y="0"/>
                  </a:moveTo>
                  <a:lnTo>
                    <a:pt x="162306" y="0"/>
                  </a:lnTo>
                  <a:lnTo>
                    <a:pt x="119159" y="5796"/>
                  </a:lnTo>
                  <a:lnTo>
                    <a:pt x="80388" y="22154"/>
                  </a:lnTo>
                  <a:lnTo>
                    <a:pt x="47539" y="47529"/>
                  </a:lnTo>
                  <a:lnTo>
                    <a:pt x="22160" y="80376"/>
                  </a:lnTo>
                  <a:lnTo>
                    <a:pt x="5797" y="119150"/>
                  </a:lnTo>
                  <a:lnTo>
                    <a:pt x="0" y="162305"/>
                  </a:lnTo>
                  <a:lnTo>
                    <a:pt x="0" y="811529"/>
                  </a:lnTo>
                  <a:lnTo>
                    <a:pt x="5797" y="854685"/>
                  </a:lnTo>
                  <a:lnTo>
                    <a:pt x="22160" y="893459"/>
                  </a:lnTo>
                  <a:lnTo>
                    <a:pt x="47539" y="926306"/>
                  </a:lnTo>
                  <a:lnTo>
                    <a:pt x="80388" y="951681"/>
                  </a:lnTo>
                  <a:lnTo>
                    <a:pt x="119159" y="968039"/>
                  </a:lnTo>
                  <a:lnTo>
                    <a:pt x="162306" y="973835"/>
                  </a:lnTo>
                  <a:lnTo>
                    <a:pt x="7655813" y="973835"/>
                  </a:lnTo>
                  <a:lnTo>
                    <a:pt x="7698969" y="968039"/>
                  </a:lnTo>
                  <a:lnTo>
                    <a:pt x="7737743" y="951681"/>
                  </a:lnTo>
                  <a:lnTo>
                    <a:pt x="7770590" y="926306"/>
                  </a:lnTo>
                  <a:lnTo>
                    <a:pt x="7795965" y="893459"/>
                  </a:lnTo>
                  <a:lnTo>
                    <a:pt x="7812323" y="854685"/>
                  </a:lnTo>
                  <a:lnTo>
                    <a:pt x="7818120" y="811529"/>
                  </a:lnTo>
                  <a:lnTo>
                    <a:pt x="7818120" y="162305"/>
                  </a:lnTo>
                  <a:lnTo>
                    <a:pt x="7812323" y="119150"/>
                  </a:lnTo>
                  <a:lnTo>
                    <a:pt x="7795965" y="80376"/>
                  </a:lnTo>
                  <a:lnTo>
                    <a:pt x="7770590" y="47529"/>
                  </a:lnTo>
                  <a:lnTo>
                    <a:pt x="7737743" y="22154"/>
                  </a:lnTo>
                  <a:lnTo>
                    <a:pt x="7698969" y="5796"/>
                  </a:lnTo>
                  <a:lnTo>
                    <a:pt x="76558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071371" y="4471416"/>
              <a:ext cx="7818120" cy="974090"/>
            </a:xfrm>
            <a:custGeom>
              <a:avLst/>
              <a:gdLst/>
              <a:ahLst/>
              <a:cxnLst/>
              <a:rect l="l" t="t" r="r" b="b"/>
              <a:pathLst>
                <a:path w="7818120" h="974089">
                  <a:moveTo>
                    <a:pt x="0" y="162305"/>
                  </a:moveTo>
                  <a:lnTo>
                    <a:pt x="5797" y="119150"/>
                  </a:lnTo>
                  <a:lnTo>
                    <a:pt x="22160" y="80376"/>
                  </a:lnTo>
                  <a:lnTo>
                    <a:pt x="47539" y="47529"/>
                  </a:lnTo>
                  <a:lnTo>
                    <a:pt x="80388" y="22154"/>
                  </a:lnTo>
                  <a:lnTo>
                    <a:pt x="119159" y="5796"/>
                  </a:lnTo>
                  <a:lnTo>
                    <a:pt x="162306" y="0"/>
                  </a:lnTo>
                  <a:lnTo>
                    <a:pt x="7655813" y="0"/>
                  </a:lnTo>
                  <a:lnTo>
                    <a:pt x="7698969" y="5796"/>
                  </a:lnTo>
                  <a:lnTo>
                    <a:pt x="7737743" y="22154"/>
                  </a:lnTo>
                  <a:lnTo>
                    <a:pt x="7770590" y="47529"/>
                  </a:lnTo>
                  <a:lnTo>
                    <a:pt x="7795965" y="80376"/>
                  </a:lnTo>
                  <a:lnTo>
                    <a:pt x="7812323" y="119150"/>
                  </a:lnTo>
                  <a:lnTo>
                    <a:pt x="7818120" y="162305"/>
                  </a:lnTo>
                  <a:lnTo>
                    <a:pt x="7818120" y="811529"/>
                  </a:lnTo>
                  <a:lnTo>
                    <a:pt x="7812323" y="854685"/>
                  </a:lnTo>
                  <a:lnTo>
                    <a:pt x="7795965" y="893459"/>
                  </a:lnTo>
                  <a:lnTo>
                    <a:pt x="7770590" y="926306"/>
                  </a:lnTo>
                  <a:lnTo>
                    <a:pt x="7737743" y="951681"/>
                  </a:lnTo>
                  <a:lnTo>
                    <a:pt x="7698969" y="968039"/>
                  </a:lnTo>
                  <a:lnTo>
                    <a:pt x="7655813" y="973835"/>
                  </a:lnTo>
                  <a:lnTo>
                    <a:pt x="162306" y="973835"/>
                  </a:lnTo>
                  <a:lnTo>
                    <a:pt x="119159" y="968039"/>
                  </a:lnTo>
                  <a:lnTo>
                    <a:pt x="80388" y="951681"/>
                  </a:lnTo>
                  <a:lnTo>
                    <a:pt x="47539" y="926306"/>
                  </a:lnTo>
                  <a:lnTo>
                    <a:pt x="22160" y="893459"/>
                  </a:lnTo>
                  <a:lnTo>
                    <a:pt x="5797" y="854685"/>
                  </a:lnTo>
                  <a:lnTo>
                    <a:pt x="0" y="811529"/>
                  </a:lnTo>
                  <a:lnTo>
                    <a:pt x="0" y="162305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667500"/>
          </a:xfrm>
          <a:custGeom>
            <a:avLst/>
            <a:gdLst/>
            <a:ahLst/>
            <a:cxnLst/>
            <a:rect l="l" t="t" r="r" b="b"/>
            <a:pathLst>
              <a:path w="12192000" h="6667500">
                <a:moveTo>
                  <a:pt x="0" y="6667500"/>
                </a:moveTo>
                <a:lnTo>
                  <a:pt x="12192000" y="6667500"/>
                </a:lnTo>
                <a:lnTo>
                  <a:pt x="12192000" y="0"/>
                </a:lnTo>
                <a:lnTo>
                  <a:pt x="0" y="0"/>
                </a:lnTo>
                <a:lnTo>
                  <a:pt x="0" y="6667500"/>
                </a:lnTo>
                <a:close/>
              </a:path>
            </a:pathLst>
          </a:custGeom>
          <a:solidFill>
            <a:srgbClr val="DF9F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667499"/>
            <a:ext cx="12192000" cy="190500"/>
          </a:xfrm>
          <a:custGeom>
            <a:avLst/>
            <a:gdLst/>
            <a:ahLst/>
            <a:cxnLst/>
            <a:rect l="l" t="t" r="r" b="b"/>
            <a:pathLst>
              <a:path w="12192000" h="190500">
                <a:moveTo>
                  <a:pt x="12192000" y="0"/>
                </a:moveTo>
                <a:lnTo>
                  <a:pt x="0" y="0"/>
                </a:lnTo>
                <a:lnTo>
                  <a:pt x="0" y="190500"/>
                </a:lnTo>
                <a:lnTo>
                  <a:pt x="12192000" y="1905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6F2450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38010" y="671068"/>
          <a:ext cx="11122660" cy="50463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43075"/>
                <a:gridCol w="4558030"/>
                <a:gridCol w="4802505"/>
              </a:tblGrid>
              <a:tr h="396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F245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2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DH</a:t>
                      </a:r>
                      <a:r>
                        <a:rPr dirty="0" sz="2000" spc="-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20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SDH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F24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2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CHC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D5F87"/>
                    </a:solidFill>
                  </a:tcPr>
                </a:tc>
              </a:tr>
              <a:tr h="1005839">
                <a:tc>
                  <a:txBody>
                    <a:bodyPr/>
                    <a:lstStyle/>
                    <a:p>
                      <a:pPr marL="91440" marR="30480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Dedicated </a:t>
                      </a:r>
                      <a:r>
                        <a:rPr dirty="0" sz="2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rooms/</a:t>
                      </a:r>
                      <a:r>
                        <a:rPr dirty="0" sz="2000" spc="-9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beds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D5F87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64960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Dedicated heat</a:t>
                      </a:r>
                      <a:r>
                        <a:rPr dirty="0" sz="20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5">
                          <a:latin typeface="Calibri"/>
                          <a:cs typeface="Calibri"/>
                        </a:rPr>
                        <a:t>stroke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room/beds 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 (adult+paediatric)</a:t>
                      </a:r>
                      <a:r>
                        <a:rPr dirty="0" sz="200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(Minimum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 5</a:t>
                      </a:r>
                      <a:r>
                        <a:rPr dirty="0" sz="20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beds)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23888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Dedicated heat</a:t>
                      </a:r>
                      <a:r>
                        <a:rPr dirty="0" sz="20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5">
                          <a:latin typeface="Calibri"/>
                          <a:cs typeface="Calibri"/>
                        </a:rPr>
                        <a:t>stroke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room/beds </a:t>
                      </a:r>
                      <a:r>
                        <a:rPr dirty="0" sz="2000" spc="-434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(adult+paediatric)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dirty="0" sz="2000" spc="-5">
                          <a:latin typeface="Calibri"/>
                          <a:cs typeface="Calibri"/>
                        </a:rPr>
                        <a:t>(Minimum</a:t>
                      </a:r>
                      <a:r>
                        <a:rPr dirty="0" sz="20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20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beds)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</a:tr>
              <a:tr h="36311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 b="1">
                          <a:latin typeface="Calibri"/>
                          <a:cs typeface="Calibri"/>
                        </a:rPr>
                        <a:t>Selecting</a:t>
                      </a:r>
                      <a:r>
                        <a:rPr dirty="0" sz="20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20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 b="1">
                          <a:latin typeface="Calibri"/>
                          <a:cs typeface="Calibri"/>
                        </a:rPr>
                        <a:t>heat </a:t>
                      </a:r>
                      <a:r>
                        <a:rPr dirty="0" sz="2000" spc="-20" b="1">
                          <a:latin typeface="Calibri"/>
                          <a:cs typeface="Calibri"/>
                        </a:rPr>
                        <a:t>stroke</a:t>
                      </a:r>
                      <a:r>
                        <a:rPr dirty="0" sz="20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 b="1">
                          <a:latin typeface="Calibri"/>
                          <a:cs typeface="Calibri"/>
                        </a:rPr>
                        <a:t>room/</a:t>
                      </a:r>
                      <a:r>
                        <a:rPr dirty="0" sz="20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latin typeface="Calibri"/>
                          <a:cs typeface="Calibri"/>
                        </a:rPr>
                        <a:t>beds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434340" indent="-343535">
                        <a:lnSpc>
                          <a:spcPct val="100000"/>
                        </a:lnSpc>
                        <a:spcBef>
                          <a:spcPts val="830"/>
                        </a:spcBef>
                        <a:buFont typeface="Arial MT"/>
                        <a:buChar char="•"/>
                        <a:tabLst>
                          <a:tab pos="434340" algn="l"/>
                          <a:tab pos="434975" algn="l"/>
                        </a:tabLst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A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room/beds</a:t>
                      </a:r>
                      <a:r>
                        <a:rPr dirty="0" sz="20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in the 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health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facility</a:t>
                      </a:r>
                      <a:r>
                        <a:rPr dirty="0" sz="20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where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20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ambient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temperature</a:t>
                      </a:r>
                      <a:r>
                        <a:rPr dirty="0" sz="20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could</a:t>
                      </a:r>
                      <a:r>
                        <a:rPr dirty="0" sz="20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be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434340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dirty="0" sz="2000" spc="-5">
                          <a:latin typeface="Calibri"/>
                          <a:cs typeface="Calibri"/>
                        </a:rPr>
                        <a:t>maintained</a:t>
                      </a:r>
                      <a:r>
                        <a:rPr dirty="0" sz="20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optimally</a:t>
                      </a:r>
                      <a:r>
                        <a:rPr dirty="0" sz="20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with</a:t>
                      </a:r>
                      <a:r>
                        <a:rPr dirty="0" sz="20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appropriate</a:t>
                      </a:r>
                      <a:r>
                        <a:rPr dirty="0" sz="20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natural</a:t>
                      </a:r>
                      <a:r>
                        <a:rPr dirty="0" sz="20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shading</a:t>
                      </a:r>
                      <a:r>
                        <a:rPr dirty="0" sz="20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/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ventilation.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434340" indent="-343535">
                        <a:lnSpc>
                          <a:spcPct val="100000"/>
                        </a:lnSpc>
                        <a:spcBef>
                          <a:spcPts val="1200"/>
                        </a:spcBef>
                        <a:buFont typeface="Arial MT"/>
                        <a:buChar char="•"/>
                        <a:tabLst>
                          <a:tab pos="434340" algn="l"/>
                          <a:tab pos="434975" algn="l"/>
                        </a:tabLst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It</a:t>
                      </a:r>
                      <a:r>
                        <a:rPr dirty="0" sz="20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should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not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on</a:t>
                      </a:r>
                      <a:r>
                        <a:rPr dirty="0" sz="20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the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top 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floor</a:t>
                      </a:r>
                      <a:r>
                        <a:rPr dirty="0" sz="20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building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434340" indent="-343535">
                        <a:lnSpc>
                          <a:spcPct val="100000"/>
                        </a:lnSpc>
                        <a:spcBef>
                          <a:spcPts val="1200"/>
                        </a:spcBef>
                        <a:buFont typeface="Arial MT"/>
                        <a:buChar char="•"/>
                        <a:tabLst>
                          <a:tab pos="434340" algn="l"/>
                          <a:tab pos="434975" algn="l"/>
                        </a:tabLst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It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 can</a:t>
                      </a:r>
                      <a:r>
                        <a:rPr dirty="0" sz="20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be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cooled</a:t>
                      </a:r>
                      <a:r>
                        <a:rPr dirty="0" sz="20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5">
                          <a:latin typeface="Calibri"/>
                          <a:cs typeface="Calibri"/>
                        </a:rPr>
                        <a:t>effectively</a:t>
                      </a:r>
                      <a:r>
                        <a:rPr dirty="0" sz="20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with</a:t>
                      </a:r>
                      <a:r>
                        <a:rPr dirty="0" sz="20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fans</a:t>
                      </a:r>
                      <a:r>
                        <a:rPr dirty="0" sz="20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and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coolers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if</a:t>
                      </a:r>
                      <a:r>
                        <a:rPr dirty="0" sz="20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air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 conditioning</a:t>
                      </a:r>
                      <a:r>
                        <a:rPr dirty="0" sz="20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is</a:t>
                      </a:r>
                      <a:r>
                        <a:rPr dirty="0" sz="20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not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available.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434340" indent="-343535">
                        <a:lnSpc>
                          <a:spcPct val="100000"/>
                        </a:lnSpc>
                        <a:spcBef>
                          <a:spcPts val="1200"/>
                        </a:spcBef>
                        <a:buFont typeface="Arial MT"/>
                        <a:buChar char="•"/>
                        <a:tabLst>
                          <a:tab pos="434340" algn="l"/>
                          <a:tab pos="434975" algn="l"/>
                        </a:tabLst>
                      </a:pPr>
                      <a:r>
                        <a:rPr dirty="0" sz="2000" spc="-30">
                          <a:latin typeface="Calibri"/>
                          <a:cs typeface="Calibri"/>
                        </a:rPr>
                        <a:t>Refrigerator,</a:t>
                      </a:r>
                      <a:r>
                        <a:rPr dirty="0" sz="20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ice</a:t>
                      </a:r>
                      <a:r>
                        <a:rPr dirty="0" sz="20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box,</a:t>
                      </a:r>
                      <a:r>
                        <a:rPr dirty="0" sz="20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ice</a:t>
                      </a:r>
                      <a:r>
                        <a:rPr dirty="0" sz="20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packs,</a:t>
                      </a:r>
                      <a:r>
                        <a:rPr dirty="0" sz="20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ice</a:t>
                      </a:r>
                      <a:r>
                        <a:rPr dirty="0" sz="20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cool</a:t>
                      </a:r>
                      <a:r>
                        <a:rPr dirty="0" sz="20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45">
                          <a:latin typeface="Calibri"/>
                          <a:cs typeface="Calibri"/>
                        </a:rPr>
                        <a:t>water,</a:t>
                      </a:r>
                      <a:r>
                        <a:rPr dirty="0" sz="20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cool</a:t>
                      </a:r>
                      <a:r>
                        <a:rPr dirty="0" sz="20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blankets,</a:t>
                      </a:r>
                      <a:r>
                        <a:rPr dirty="0" sz="20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wet</a:t>
                      </a:r>
                      <a:r>
                        <a:rPr dirty="0" sz="20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linens,</a:t>
                      </a:r>
                      <a:r>
                        <a:rPr dirty="0" sz="20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5">
                          <a:latin typeface="Calibri"/>
                          <a:cs typeface="Calibri"/>
                        </a:rPr>
                        <a:t>garden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434340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dirty="0" sz="2000" spc="-15">
                          <a:latin typeface="Calibri"/>
                          <a:cs typeface="Calibri"/>
                        </a:rPr>
                        <a:t>sprayer</a:t>
                      </a:r>
                      <a:r>
                        <a:rPr dirty="0" sz="20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should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be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 available</a:t>
                      </a:r>
                      <a:r>
                        <a:rPr dirty="0" sz="20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or 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close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 to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room round</a:t>
                      </a:r>
                      <a:r>
                        <a:rPr dirty="0" sz="20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clock.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667500"/>
          </a:xfrm>
          <a:custGeom>
            <a:avLst/>
            <a:gdLst/>
            <a:ahLst/>
            <a:cxnLst/>
            <a:rect l="l" t="t" r="r" b="b"/>
            <a:pathLst>
              <a:path w="12192000" h="6667500">
                <a:moveTo>
                  <a:pt x="0" y="6667500"/>
                </a:moveTo>
                <a:lnTo>
                  <a:pt x="12192000" y="6667500"/>
                </a:lnTo>
                <a:lnTo>
                  <a:pt x="12192000" y="0"/>
                </a:lnTo>
                <a:lnTo>
                  <a:pt x="0" y="0"/>
                </a:lnTo>
                <a:lnTo>
                  <a:pt x="0" y="6667500"/>
                </a:lnTo>
                <a:close/>
              </a:path>
            </a:pathLst>
          </a:custGeom>
          <a:solidFill>
            <a:srgbClr val="DF9FC5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object 4"/>
            <p:cNvSpPr/>
            <p:nvPr/>
          </p:nvSpPr>
          <p:spPr>
            <a:xfrm>
              <a:off x="0" y="6667499"/>
              <a:ext cx="12192000" cy="190500"/>
            </a:xfrm>
            <a:custGeom>
              <a:avLst/>
              <a:gdLst/>
              <a:ahLst/>
              <a:cxnLst/>
              <a:rect l="l" t="t" r="r" b="b"/>
              <a:pathLst>
                <a:path w="12192000" h="190500">
                  <a:moveTo>
                    <a:pt x="12192000" y="0"/>
                  </a:moveTo>
                  <a:lnTo>
                    <a:pt x="0" y="0"/>
                  </a:lnTo>
                  <a:lnTo>
                    <a:pt x="0" y="190500"/>
                  </a:lnTo>
                  <a:lnTo>
                    <a:pt x="12192000" y="1905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6F245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83152" y="0"/>
              <a:ext cx="8308848" cy="668274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9328" y="0"/>
              <a:ext cx="7662671" cy="27432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0"/>
              <a:ext cx="4491355" cy="6682740"/>
            </a:xfrm>
            <a:custGeom>
              <a:avLst/>
              <a:gdLst/>
              <a:ahLst/>
              <a:cxnLst/>
              <a:rect l="l" t="t" r="r" b="b"/>
              <a:pathLst>
                <a:path w="4491355" h="6682740">
                  <a:moveTo>
                    <a:pt x="4491228" y="0"/>
                  </a:moveTo>
                  <a:lnTo>
                    <a:pt x="0" y="0"/>
                  </a:lnTo>
                  <a:lnTo>
                    <a:pt x="0" y="6682740"/>
                  </a:lnTo>
                  <a:lnTo>
                    <a:pt x="4491228" y="6682740"/>
                  </a:lnTo>
                  <a:lnTo>
                    <a:pt x="4491228" y="0"/>
                  </a:lnTo>
                  <a:close/>
                </a:path>
              </a:pathLst>
            </a:custGeom>
            <a:solidFill>
              <a:srgbClr val="0D5F8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02907" y="356615"/>
              <a:ext cx="3677411" cy="105917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21563" y="772668"/>
              <a:ext cx="3848100" cy="1507490"/>
            </a:xfrm>
            <a:custGeom>
              <a:avLst/>
              <a:gdLst/>
              <a:ahLst/>
              <a:cxnLst/>
              <a:rect l="l" t="t" r="r" b="b"/>
              <a:pathLst>
                <a:path w="3848100" h="1507489">
                  <a:moveTo>
                    <a:pt x="3556254" y="0"/>
                  </a:moveTo>
                  <a:lnTo>
                    <a:pt x="291858" y="0"/>
                  </a:lnTo>
                  <a:lnTo>
                    <a:pt x="244517" y="3820"/>
                  </a:lnTo>
                  <a:lnTo>
                    <a:pt x="199609" y="14880"/>
                  </a:lnTo>
                  <a:lnTo>
                    <a:pt x="157733" y="32578"/>
                  </a:lnTo>
                  <a:lnTo>
                    <a:pt x="119491" y="56314"/>
                  </a:lnTo>
                  <a:lnTo>
                    <a:pt x="85483" y="85486"/>
                  </a:lnTo>
                  <a:lnTo>
                    <a:pt x="56312" y="119493"/>
                  </a:lnTo>
                  <a:lnTo>
                    <a:pt x="32576" y="157734"/>
                  </a:lnTo>
                  <a:lnTo>
                    <a:pt x="14879" y="199607"/>
                  </a:lnTo>
                  <a:lnTo>
                    <a:pt x="3819" y="244511"/>
                  </a:lnTo>
                  <a:lnTo>
                    <a:pt x="0" y="291846"/>
                  </a:lnTo>
                  <a:lnTo>
                    <a:pt x="0" y="1215390"/>
                  </a:lnTo>
                  <a:lnTo>
                    <a:pt x="3819" y="1262724"/>
                  </a:lnTo>
                  <a:lnTo>
                    <a:pt x="14879" y="1307628"/>
                  </a:lnTo>
                  <a:lnTo>
                    <a:pt x="32576" y="1349501"/>
                  </a:lnTo>
                  <a:lnTo>
                    <a:pt x="56312" y="1387742"/>
                  </a:lnTo>
                  <a:lnTo>
                    <a:pt x="85483" y="1421749"/>
                  </a:lnTo>
                  <a:lnTo>
                    <a:pt x="119491" y="1450921"/>
                  </a:lnTo>
                  <a:lnTo>
                    <a:pt x="157733" y="1474657"/>
                  </a:lnTo>
                  <a:lnTo>
                    <a:pt x="199609" y="1492355"/>
                  </a:lnTo>
                  <a:lnTo>
                    <a:pt x="244517" y="1503415"/>
                  </a:lnTo>
                  <a:lnTo>
                    <a:pt x="291858" y="1507236"/>
                  </a:lnTo>
                  <a:lnTo>
                    <a:pt x="3556254" y="1507236"/>
                  </a:lnTo>
                  <a:lnTo>
                    <a:pt x="3603588" y="1503415"/>
                  </a:lnTo>
                  <a:lnTo>
                    <a:pt x="3648492" y="1492355"/>
                  </a:lnTo>
                  <a:lnTo>
                    <a:pt x="3690365" y="1474657"/>
                  </a:lnTo>
                  <a:lnTo>
                    <a:pt x="3728606" y="1450921"/>
                  </a:lnTo>
                  <a:lnTo>
                    <a:pt x="3762613" y="1421749"/>
                  </a:lnTo>
                  <a:lnTo>
                    <a:pt x="3791785" y="1387742"/>
                  </a:lnTo>
                  <a:lnTo>
                    <a:pt x="3815521" y="1349501"/>
                  </a:lnTo>
                  <a:lnTo>
                    <a:pt x="3833219" y="1307628"/>
                  </a:lnTo>
                  <a:lnTo>
                    <a:pt x="3844279" y="1262724"/>
                  </a:lnTo>
                  <a:lnTo>
                    <a:pt x="3848100" y="1215390"/>
                  </a:lnTo>
                  <a:lnTo>
                    <a:pt x="3848100" y="291846"/>
                  </a:lnTo>
                  <a:lnTo>
                    <a:pt x="3844279" y="244511"/>
                  </a:lnTo>
                  <a:lnTo>
                    <a:pt x="3833219" y="199607"/>
                  </a:lnTo>
                  <a:lnTo>
                    <a:pt x="3815521" y="157734"/>
                  </a:lnTo>
                  <a:lnTo>
                    <a:pt x="3791785" y="119493"/>
                  </a:lnTo>
                  <a:lnTo>
                    <a:pt x="3762613" y="85486"/>
                  </a:lnTo>
                  <a:lnTo>
                    <a:pt x="3728606" y="56314"/>
                  </a:lnTo>
                  <a:lnTo>
                    <a:pt x="3690365" y="32578"/>
                  </a:lnTo>
                  <a:lnTo>
                    <a:pt x="3648492" y="14880"/>
                  </a:lnTo>
                  <a:lnTo>
                    <a:pt x="3603588" y="3820"/>
                  </a:lnTo>
                  <a:lnTo>
                    <a:pt x="355625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21563" y="772668"/>
              <a:ext cx="3848100" cy="1507490"/>
            </a:xfrm>
            <a:custGeom>
              <a:avLst/>
              <a:gdLst/>
              <a:ahLst/>
              <a:cxnLst/>
              <a:rect l="l" t="t" r="r" b="b"/>
              <a:pathLst>
                <a:path w="3848100" h="1507489">
                  <a:moveTo>
                    <a:pt x="0" y="291846"/>
                  </a:moveTo>
                  <a:lnTo>
                    <a:pt x="3819" y="244511"/>
                  </a:lnTo>
                  <a:lnTo>
                    <a:pt x="14879" y="199607"/>
                  </a:lnTo>
                  <a:lnTo>
                    <a:pt x="32576" y="157734"/>
                  </a:lnTo>
                  <a:lnTo>
                    <a:pt x="56312" y="119493"/>
                  </a:lnTo>
                  <a:lnTo>
                    <a:pt x="85483" y="85486"/>
                  </a:lnTo>
                  <a:lnTo>
                    <a:pt x="119491" y="56314"/>
                  </a:lnTo>
                  <a:lnTo>
                    <a:pt x="157733" y="32578"/>
                  </a:lnTo>
                  <a:lnTo>
                    <a:pt x="199609" y="14880"/>
                  </a:lnTo>
                  <a:lnTo>
                    <a:pt x="244517" y="3820"/>
                  </a:lnTo>
                  <a:lnTo>
                    <a:pt x="291858" y="0"/>
                  </a:lnTo>
                  <a:lnTo>
                    <a:pt x="3556254" y="0"/>
                  </a:lnTo>
                  <a:lnTo>
                    <a:pt x="3603588" y="3820"/>
                  </a:lnTo>
                  <a:lnTo>
                    <a:pt x="3648492" y="14880"/>
                  </a:lnTo>
                  <a:lnTo>
                    <a:pt x="3690365" y="32578"/>
                  </a:lnTo>
                  <a:lnTo>
                    <a:pt x="3728606" y="56314"/>
                  </a:lnTo>
                  <a:lnTo>
                    <a:pt x="3762613" y="85486"/>
                  </a:lnTo>
                  <a:lnTo>
                    <a:pt x="3791785" y="119493"/>
                  </a:lnTo>
                  <a:lnTo>
                    <a:pt x="3815521" y="157734"/>
                  </a:lnTo>
                  <a:lnTo>
                    <a:pt x="3833219" y="199607"/>
                  </a:lnTo>
                  <a:lnTo>
                    <a:pt x="3844279" y="244511"/>
                  </a:lnTo>
                  <a:lnTo>
                    <a:pt x="3848100" y="291846"/>
                  </a:lnTo>
                  <a:lnTo>
                    <a:pt x="3848100" y="1215390"/>
                  </a:lnTo>
                  <a:lnTo>
                    <a:pt x="3844279" y="1262724"/>
                  </a:lnTo>
                  <a:lnTo>
                    <a:pt x="3833219" y="1307628"/>
                  </a:lnTo>
                  <a:lnTo>
                    <a:pt x="3815521" y="1349501"/>
                  </a:lnTo>
                  <a:lnTo>
                    <a:pt x="3791785" y="1387742"/>
                  </a:lnTo>
                  <a:lnTo>
                    <a:pt x="3762613" y="1421749"/>
                  </a:lnTo>
                  <a:lnTo>
                    <a:pt x="3728606" y="1450921"/>
                  </a:lnTo>
                  <a:lnTo>
                    <a:pt x="3690365" y="1474657"/>
                  </a:lnTo>
                  <a:lnTo>
                    <a:pt x="3648492" y="1492355"/>
                  </a:lnTo>
                  <a:lnTo>
                    <a:pt x="3603588" y="1503415"/>
                  </a:lnTo>
                  <a:lnTo>
                    <a:pt x="3556254" y="1507236"/>
                  </a:lnTo>
                  <a:lnTo>
                    <a:pt x="291858" y="1507236"/>
                  </a:lnTo>
                  <a:lnTo>
                    <a:pt x="244517" y="1503415"/>
                  </a:lnTo>
                  <a:lnTo>
                    <a:pt x="199609" y="1492355"/>
                  </a:lnTo>
                  <a:lnTo>
                    <a:pt x="157733" y="1474657"/>
                  </a:lnTo>
                  <a:lnTo>
                    <a:pt x="119491" y="1450921"/>
                  </a:lnTo>
                  <a:lnTo>
                    <a:pt x="85483" y="1421749"/>
                  </a:lnTo>
                  <a:lnTo>
                    <a:pt x="56312" y="1387742"/>
                  </a:lnTo>
                  <a:lnTo>
                    <a:pt x="32576" y="1349501"/>
                  </a:lnTo>
                  <a:lnTo>
                    <a:pt x="14879" y="1307628"/>
                  </a:lnTo>
                  <a:lnTo>
                    <a:pt x="3819" y="1262724"/>
                  </a:lnTo>
                  <a:lnTo>
                    <a:pt x="0" y="1215390"/>
                  </a:lnTo>
                  <a:lnTo>
                    <a:pt x="0" y="291846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24383" y="915365"/>
            <a:ext cx="3520440" cy="1184275"/>
          </a:xfrm>
          <a:prstGeom prst="rect"/>
        </p:spPr>
        <p:txBody>
          <a:bodyPr wrap="square" lIns="0" tIns="81280" rIns="0" bIns="0" rtlCol="0" vert="horz">
            <a:spAutoFit/>
          </a:bodyPr>
          <a:lstStyle/>
          <a:p>
            <a:pPr marL="448309" marR="5080" indent="-436245">
              <a:lnSpc>
                <a:spcPts val="4320"/>
              </a:lnSpc>
              <a:spcBef>
                <a:spcPts val="640"/>
              </a:spcBef>
            </a:pPr>
            <a:r>
              <a:rPr dirty="0" sz="4000" spc="-350">
                <a:solidFill>
                  <a:srgbClr val="212A35"/>
                </a:solidFill>
              </a:rPr>
              <a:t>H</a:t>
            </a:r>
            <a:r>
              <a:rPr dirty="0" sz="4000" spc="-250">
                <a:solidFill>
                  <a:srgbClr val="212A35"/>
                </a:solidFill>
              </a:rPr>
              <a:t>EAT</a:t>
            </a:r>
            <a:r>
              <a:rPr dirty="0" sz="4000" spc="-105">
                <a:solidFill>
                  <a:srgbClr val="212A35"/>
                </a:solidFill>
              </a:rPr>
              <a:t> </a:t>
            </a:r>
            <a:r>
              <a:rPr dirty="0" sz="4000" spc="-190">
                <a:solidFill>
                  <a:srgbClr val="212A35"/>
                </a:solidFill>
              </a:rPr>
              <a:t>RELATED  </a:t>
            </a:r>
            <a:r>
              <a:rPr dirty="0" sz="4000" spc="-170">
                <a:solidFill>
                  <a:srgbClr val="212A35"/>
                </a:solidFill>
              </a:rPr>
              <a:t>ILLNESSES</a:t>
            </a:r>
            <a:endParaRPr sz="4000"/>
          </a:p>
        </p:txBody>
      </p:sp>
      <p:sp>
        <p:nvSpPr>
          <p:cNvPr id="12" name="object 12"/>
          <p:cNvSpPr txBox="1"/>
          <p:nvPr/>
        </p:nvSpPr>
        <p:spPr>
          <a:xfrm>
            <a:off x="566419" y="2661920"/>
            <a:ext cx="3331845" cy="326644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algn="ctr" marL="12700" marR="5080" indent="1270">
              <a:lnSpc>
                <a:spcPct val="101000"/>
              </a:lnSpc>
              <a:spcBef>
                <a:spcPts val="80"/>
              </a:spcBef>
            </a:pPr>
            <a:r>
              <a:rPr dirty="0" sz="2000" spc="-15" b="1">
                <a:solidFill>
                  <a:srgbClr val="FFFFFF"/>
                </a:solidFill>
                <a:latin typeface="Calibri"/>
                <a:cs typeface="Calibri"/>
              </a:rPr>
              <a:t>CAUSES</a:t>
            </a:r>
            <a:r>
              <a:rPr dirty="0" sz="20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DEFINITIONS </a:t>
            </a:r>
            <a:r>
              <a:rPr dirty="0" sz="20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5" b="1">
                <a:solidFill>
                  <a:srgbClr val="FFFFFF"/>
                </a:solidFill>
                <a:latin typeface="Calibri"/>
                <a:cs typeface="Calibri"/>
              </a:rPr>
              <a:t>PREPAREDNESS</a:t>
            </a:r>
            <a:r>
              <a:rPr dirty="0" sz="2000" spc="-8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Calibri"/>
                <a:cs typeface="Calibri"/>
              </a:rPr>
              <a:t>MANAGEMENT </a:t>
            </a:r>
            <a:r>
              <a:rPr dirty="0" sz="2000" spc="-4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endParaRPr sz="2000">
              <a:latin typeface="Times New Roman"/>
              <a:cs typeface="Times New Roman"/>
            </a:endParaRPr>
          </a:p>
          <a:p>
            <a:pPr algn="ctr" marL="2540">
              <a:lnSpc>
                <a:spcPts val="2355"/>
              </a:lnSpc>
            </a:pPr>
            <a:r>
              <a:rPr dirty="0" sz="2000" spc="-5" b="1">
                <a:solidFill>
                  <a:srgbClr val="FFFFFF"/>
                </a:solidFill>
                <a:latin typeface="Calibri"/>
                <a:cs typeface="Calibri"/>
              </a:rPr>
              <a:t>REPORTING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2400" spc="-5" b="1">
                <a:solidFill>
                  <a:srgbClr val="FFC000"/>
                </a:solidFill>
                <a:latin typeface="Calibri"/>
                <a:cs typeface="Calibri"/>
              </a:rPr>
              <a:t>Dr</a:t>
            </a:r>
            <a:r>
              <a:rPr dirty="0" sz="2400" spc="-25" b="1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FFC000"/>
                </a:solidFill>
                <a:latin typeface="Calibri"/>
                <a:cs typeface="Calibri"/>
              </a:rPr>
              <a:t>Vikasendu</a:t>
            </a:r>
            <a:r>
              <a:rPr dirty="0" sz="2400" spc="-25" b="1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FFC000"/>
                </a:solidFill>
                <a:latin typeface="Calibri"/>
                <a:cs typeface="Calibri"/>
              </a:rPr>
              <a:t>Agarwal</a:t>
            </a:r>
            <a:endParaRPr sz="2400">
              <a:latin typeface="Calibri"/>
              <a:cs typeface="Calibri"/>
            </a:endParaRPr>
          </a:p>
          <a:p>
            <a:pPr algn="ctr" marL="832485" marR="822960" indent="-1905">
              <a:lnSpc>
                <a:spcPct val="100000"/>
              </a:lnSpc>
              <a:spcBef>
                <a:spcPts val="40"/>
              </a:spcBef>
            </a:pPr>
            <a:r>
              <a:rPr dirty="0" sz="1800" spc="-15" b="1">
                <a:solidFill>
                  <a:srgbClr val="FFFFFF"/>
                </a:solidFill>
                <a:latin typeface="Calibri"/>
                <a:cs typeface="Calibri"/>
              </a:rPr>
              <a:t>State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Nodal </a:t>
            </a:r>
            <a:r>
              <a:rPr dirty="0" sz="18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National</a:t>
            </a:r>
            <a:r>
              <a:rPr dirty="0" sz="1800" spc="-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5" b="1">
                <a:solidFill>
                  <a:srgbClr val="FFFFFF"/>
                </a:solidFill>
                <a:latin typeface="Calibri"/>
                <a:cs typeface="Calibri"/>
              </a:rPr>
              <a:t>Program </a:t>
            </a:r>
            <a:r>
              <a:rPr dirty="0" sz="1800" spc="-39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Climate</a:t>
            </a:r>
            <a:r>
              <a:rPr dirty="0" sz="18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Change</a:t>
            </a:r>
            <a:r>
              <a:rPr dirty="0" sz="18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Human</a:t>
            </a:r>
            <a:r>
              <a:rPr dirty="0" sz="18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Health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6822" y="1886457"/>
            <a:ext cx="805180" cy="4164329"/>
            <a:chOff x="226822" y="1886457"/>
            <a:chExt cx="805180" cy="4164329"/>
          </a:xfrm>
        </p:grpSpPr>
        <p:sp>
          <p:nvSpPr>
            <p:cNvPr id="3" name="object 3"/>
            <p:cNvSpPr/>
            <p:nvPr/>
          </p:nvSpPr>
          <p:spPr>
            <a:xfrm>
              <a:off x="777240" y="1892807"/>
              <a:ext cx="248920" cy="4151629"/>
            </a:xfrm>
            <a:custGeom>
              <a:avLst/>
              <a:gdLst/>
              <a:ahLst/>
              <a:cxnLst/>
              <a:rect l="l" t="t" r="r" b="b"/>
              <a:pathLst>
                <a:path w="248919" h="4151629">
                  <a:moveTo>
                    <a:pt x="0" y="2097023"/>
                  </a:moveTo>
                  <a:lnTo>
                    <a:pt x="124206" y="2097023"/>
                  </a:lnTo>
                  <a:lnTo>
                    <a:pt x="124206" y="4151490"/>
                  </a:lnTo>
                  <a:lnTo>
                    <a:pt x="248399" y="4151490"/>
                  </a:lnTo>
                </a:path>
                <a:path w="248919" h="4151629">
                  <a:moveTo>
                    <a:pt x="0" y="2097023"/>
                  </a:moveTo>
                  <a:lnTo>
                    <a:pt x="124206" y="2097023"/>
                  </a:lnTo>
                  <a:lnTo>
                    <a:pt x="124206" y="3562477"/>
                  </a:lnTo>
                  <a:lnTo>
                    <a:pt x="248399" y="3562477"/>
                  </a:lnTo>
                </a:path>
                <a:path w="248919" h="4151629">
                  <a:moveTo>
                    <a:pt x="0" y="2097023"/>
                  </a:moveTo>
                  <a:lnTo>
                    <a:pt x="124206" y="2097023"/>
                  </a:lnTo>
                  <a:lnTo>
                    <a:pt x="124206" y="3022980"/>
                  </a:lnTo>
                  <a:lnTo>
                    <a:pt x="248399" y="3022980"/>
                  </a:lnTo>
                </a:path>
                <a:path w="248919" h="4151629">
                  <a:moveTo>
                    <a:pt x="0" y="2097023"/>
                  </a:moveTo>
                  <a:lnTo>
                    <a:pt x="124206" y="2097023"/>
                  </a:lnTo>
                  <a:lnTo>
                    <a:pt x="124206" y="2528823"/>
                  </a:lnTo>
                  <a:lnTo>
                    <a:pt x="248399" y="2528823"/>
                  </a:lnTo>
                </a:path>
                <a:path w="248919" h="4151629">
                  <a:moveTo>
                    <a:pt x="0" y="2097785"/>
                  </a:moveTo>
                  <a:lnTo>
                    <a:pt x="124206" y="2097785"/>
                  </a:lnTo>
                  <a:lnTo>
                    <a:pt x="124206" y="1510283"/>
                  </a:lnTo>
                  <a:lnTo>
                    <a:pt x="248399" y="1510283"/>
                  </a:lnTo>
                </a:path>
                <a:path w="248919" h="4151629">
                  <a:moveTo>
                    <a:pt x="0" y="2098421"/>
                  </a:moveTo>
                  <a:lnTo>
                    <a:pt x="124206" y="2098421"/>
                  </a:lnTo>
                  <a:lnTo>
                    <a:pt x="124206" y="1979675"/>
                  </a:lnTo>
                  <a:lnTo>
                    <a:pt x="248399" y="1979675"/>
                  </a:lnTo>
                </a:path>
                <a:path w="248919" h="4151629">
                  <a:moveTo>
                    <a:pt x="0" y="2098421"/>
                  </a:moveTo>
                  <a:lnTo>
                    <a:pt x="124206" y="2098421"/>
                  </a:lnTo>
                  <a:lnTo>
                    <a:pt x="124206" y="1030224"/>
                  </a:lnTo>
                  <a:lnTo>
                    <a:pt x="248399" y="1030224"/>
                  </a:lnTo>
                </a:path>
                <a:path w="248919" h="4151629">
                  <a:moveTo>
                    <a:pt x="0" y="2098040"/>
                  </a:moveTo>
                  <a:lnTo>
                    <a:pt x="124206" y="2098040"/>
                  </a:lnTo>
                  <a:lnTo>
                    <a:pt x="124206" y="513588"/>
                  </a:lnTo>
                  <a:lnTo>
                    <a:pt x="248399" y="513588"/>
                  </a:lnTo>
                </a:path>
                <a:path w="248919" h="4151629">
                  <a:moveTo>
                    <a:pt x="0" y="2098166"/>
                  </a:moveTo>
                  <a:lnTo>
                    <a:pt x="124206" y="2098166"/>
                  </a:lnTo>
                  <a:lnTo>
                    <a:pt x="124206" y="0"/>
                  </a:lnTo>
                  <a:lnTo>
                    <a:pt x="248399" y="0"/>
                  </a:lnTo>
                </a:path>
              </a:pathLst>
            </a:custGeom>
            <a:ln w="12192">
              <a:solidFill>
                <a:srgbClr val="83838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33172" y="2257043"/>
              <a:ext cx="544195" cy="3467100"/>
            </a:xfrm>
            <a:custGeom>
              <a:avLst/>
              <a:gdLst/>
              <a:ahLst/>
              <a:cxnLst/>
              <a:rect l="l" t="t" r="r" b="b"/>
              <a:pathLst>
                <a:path w="544195" h="3467100">
                  <a:moveTo>
                    <a:pt x="544068" y="0"/>
                  </a:moveTo>
                  <a:lnTo>
                    <a:pt x="0" y="0"/>
                  </a:lnTo>
                  <a:lnTo>
                    <a:pt x="0" y="3467100"/>
                  </a:lnTo>
                  <a:lnTo>
                    <a:pt x="544068" y="3467100"/>
                  </a:lnTo>
                  <a:lnTo>
                    <a:pt x="544068" y="0"/>
                  </a:lnTo>
                  <a:close/>
                </a:path>
              </a:pathLst>
            </a:custGeom>
            <a:solidFill>
              <a:srgbClr val="6F24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33172" y="2257043"/>
              <a:ext cx="544195" cy="3467100"/>
            </a:xfrm>
            <a:custGeom>
              <a:avLst/>
              <a:gdLst/>
              <a:ahLst/>
              <a:cxnLst/>
              <a:rect l="l" t="t" r="r" b="b"/>
              <a:pathLst>
                <a:path w="544195" h="3467100">
                  <a:moveTo>
                    <a:pt x="0" y="3467100"/>
                  </a:moveTo>
                  <a:lnTo>
                    <a:pt x="544068" y="3467100"/>
                  </a:lnTo>
                  <a:lnTo>
                    <a:pt x="544068" y="0"/>
                  </a:lnTo>
                  <a:lnTo>
                    <a:pt x="0" y="0"/>
                  </a:lnTo>
                  <a:lnTo>
                    <a:pt x="0" y="3467100"/>
                  </a:lnTo>
                  <a:close/>
                </a:path>
              </a:pathLst>
            </a:custGeom>
            <a:ln w="12192">
              <a:solidFill>
                <a:srgbClr val="94949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367004" y="2426307"/>
            <a:ext cx="292100" cy="312991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095"/>
              </a:lnSpc>
            </a:pPr>
            <a:r>
              <a:rPr dirty="0" sz="2100" spc="-5" b="1">
                <a:solidFill>
                  <a:srgbClr val="FFFFFF"/>
                </a:solidFill>
                <a:latin typeface="Calibri"/>
                <a:cs typeface="Calibri"/>
              </a:rPr>
              <a:t>Logistics</a:t>
            </a:r>
            <a:r>
              <a:rPr dirty="0" sz="2100" spc="-15" b="1">
                <a:solidFill>
                  <a:srgbClr val="FFFFFF"/>
                </a:solidFill>
                <a:latin typeface="Calibri"/>
                <a:cs typeface="Calibri"/>
              </a:rPr>
              <a:t> for</a:t>
            </a:r>
            <a:r>
              <a:rPr dirty="0" sz="2100" spc="-5" b="1">
                <a:solidFill>
                  <a:srgbClr val="FFFFFF"/>
                </a:solidFill>
                <a:latin typeface="Calibri"/>
                <a:cs typeface="Calibri"/>
              </a:rPr>
              <a:t> Supportive</a:t>
            </a:r>
            <a:r>
              <a:rPr dirty="0" sz="21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100" spc="-15" b="1">
                <a:solidFill>
                  <a:srgbClr val="FFFFFF"/>
                </a:solidFill>
                <a:latin typeface="Calibri"/>
                <a:cs typeface="Calibri"/>
              </a:rPr>
              <a:t>care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25652" y="1684020"/>
            <a:ext cx="6052185" cy="416559"/>
          </a:xfrm>
          <a:custGeom>
            <a:avLst/>
            <a:gdLst/>
            <a:ahLst/>
            <a:cxnLst/>
            <a:rect l="l" t="t" r="r" b="b"/>
            <a:pathLst>
              <a:path w="6052184" h="416560">
                <a:moveTo>
                  <a:pt x="0" y="416051"/>
                </a:moveTo>
                <a:lnTo>
                  <a:pt x="6051804" y="416051"/>
                </a:lnTo>
                <a:lnTo>
                  <a:pt x="6051804" y="0"/>
                </a:lnTo>
                <a:lnTo>
                  <a:pt x="0" y="0"/>
                </a:lnTo>
                <a:lnTo>
                  <a:pt x="0" y="416051"/>
                </a:lnTo>
                <a:close/>
              </a:path>
            </a:pathLst>
          </a:custGeom>
          <a:ln w="12192">
            <a:solidFill>
              <a:srgbClr val="94949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828545" y="1735073"/>
            <a:ext cx="44437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latin typeface="Calibri"/>
                <a:cs typeface="Calibri"/>
              </a:rPr>
              <a:t>Stethoscope,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BP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apparatus,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ET tube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and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laryngoscope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25652" y="2196083"/>
            <a:ext cx="6067425" cy="421005"/>
          </a:xfrm>
          <a:custGeom>
            <a:avLst/>
            <a:gdLst/>
            <a:ahLst/>
            <a:cxnLst/>
            <a:rect l="l" t="t" r="r" b="b"/>
            <a:pathLst>
              <a:path w="6067425" h="421005">
                <a:moveTo>
                  <a:pt x="0" y="420624"/>
                </a:moveTo>
                <a:lnTo>
                  <a:pt x="6067044" y="420624"/>
                </a:lnTo>
                <a:lnTo>
                  <a:pt x="6067044" y="0"/>
                </a:lnTo>
                <a:lnTo>
                  <a:pt x="0" y="0"/>
                </a:lnTo>
                <a:lnTo>
                  <a:pt x="0" y="420624"/>
                </a:lnTo>
                <a:close/>
              </a:path>
            </a:pathLst>
          </a:custGeom>
          <a:ln w="12192">
            <a:solidFill>
              <a:srgbClr val="94949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831338" y="2248916"/>
            <a:ext cx="245491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latin typeface="Calibri"/>
                <a:cs typeface="Calibri"/>
              </a:rPr>
              <a:t>Glucometer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and</a:t>
            </a:r>
            <a:r>
              <a:rPr dirty="0" sz="1600" spc="-10">
                <a:latin typeface="Calibri"/>
                <a:cs typeface="Calibri"/>
              </a:rPr>
              <a:t> testing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strips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25652" y="2711195"/>
            <a:ext cx="6067425" cy="422275"/>
          </a:xfrm>
          <a:custGeom>
            <a:avLst/>
            <a:gdLst/>
            <a:ahLst/>
            <a:cxnLst/>
            <a:rect l="l" t="t" r="r" b="b"/>
            <a:pathLst>
              <a:path w="6067425" h="422275">
                <a:moveTo>
                  <a:pt x="0" y="422148"/>
                </a:moveTo>
                <a:lnTo>
                  <a:pt x="6067044" y="422148"/>
                </a:lnTo>
                <a:lnTo>
                  <a:pt x="6067044" y="0"/>
                </a:lnTo>
                <a:lnTo>
                  <a:pt x="0" y="0"/>
                </a:lnTo>
                <a:lnTo>
                  <a:pt x="0" y="422148"/>
                </a:lnTo>
                <a:close/>
              </a:path>
            </a:pathLst>
          </a:custGeom>
          <a:ln w="12192">
            <a:solidFill>
              <a:srgbClr val="94949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201927" y="2653664"/>
            <a:ext cx="5720080" cy="491490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2559050" marR="5080" indent="-2546985">
              <a:lnSpc>
                <a:spcPts val="1750"/>
              </a:lnSpc>
              <a:spcBef>
                <a:spcPts val="295"/>
              </a:spcBef>
            </a:pPr>
            <a:r>
              <a:rPr dirty="0" sz="1600" spc="-25">
                <a:latin typeface="Calibri"/>
                <a:cs typeface="Calibri"/>
              </a:rPr>
              <a:t>Ryle’s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tube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(may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use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for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cold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water/cold</a:t>
            </a:r>
            <a:r>
              <a:rPr dirty="0" sz="1600">
                <a:latin typeface="Calibri"/>
                <a:cs typeface="Calibri"/>
              </a:rPr>
              <a:t> NS </a:t>
            </a:r>
            <a:r>
              <a:rPr dirty="0" sz="1600" spc="-10">
                <a:latin typeface="Calibri"/>
                <a:cs typeface="Calibri"/>
              </a:rPr>
              <a:t>gastric </a:t>
            </a:r>
            <a:r>
              <a:rPr dirty="0" sz="1600" spc="-15">
                <a:latin typeface="Calibri"/>
                <a:cs typeface="Calibri"/>
              </a:rPr>
              <a:t>lavage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for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internal </a:t>
            </a:r>
            <a:r>
              <a:rPr dirty="0" sz="1600" spc="-34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cooling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25652" y="3217164"/>
            <a:ext cx="6024880" cy="873760"/>
          </a:xfrm>
          <a:custGeom>
            <a:avLst/>
            <a:gdLst/>
            <a:ahLst/>
            <a:cxnLst/>
            <a:rect l="l" t="t" r="r" b="b"/>
            <a:pathLst>
              <a:path w="6024880" h="873760">
                <a:moveTo>
                  <a:pt x="0" y="873251"/>
                </a:moveTo>
                <a:lnTo>
                  <a:pt x="6024372" y="873251"/>
                </a:lnTo>
                <a:lnTo>
                  <a:pt x="6024372" y="435863"/>
                </a:lnTo>
                <a:lnTo>
                  <a:pt x="0" y="435863"/>
                </a:lnTo>
                <a:lnTo>
                  <a:pt x="0" y="873251"/>
                </a:lnTo>
                <a:close/>
              </a:path>
              <a:path w="6024880" h="873760">
                <a:moveTo>
                  <a:pt x="0" y="371855"/>
                </a:moveTo>
                <a:lnTo>
                  <a:pt x="6003036" y="371855"/>
                </a:lnTo>
                <a:lnTo>
                  <a:pt x="6003036" y="0"/>
                </a:lnTo>
                <a:lnTo>
                  <a:pt x="0" y="0"/>
                </a:lnTo>
                <a:lnTo>
                  <a:pt x="0" y="371855"/>
                </a:lnTo>
                <a:close/>
              </a:path>
            </a:pathLst>
          </a:custGeom>
          <a:ln w="12192">
            <a:solidFill>
              <a:srgbClr val="94949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2147061" y="3245866"/>
            <a:ext cx="3759835" cy="7378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1600" spc="-20">
                <a:latin typeface="Calibri"/>
                <a:cs typeface="Calibri"/>
              </a:rPr>
              <a:t>ECG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machine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with Gel,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electrodes,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ECG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paper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>
              <a:latin typeface="Calibri"/>
              <a:cs typeface="Calibri"/>
            </a:endParaRPr>
          </a:p>
          <a:p>
            <a:pPr algn="ctr" marL="21590">
              <a:lnSpc>
                <a:spcPct val="100000"/>
              </a:lnSpc>
            </a:pPr>
            <a:r>
              <a:rPr dirty="0" sz="1600" spc="-10">
                <a:latin typeface="Calibri"/>
                <a:cs typeface="Calibri"/>
              </a:rPr>
              <a:t>Multiparameter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monitor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25652" y="4224528"/>
            <a:ext cx="6029325" cy="394970"/>
          </a:xfrm>
          <a:custGeom>
            <a:avLst/>
            <a:gdLst/>
            <a:ahLst/>
            <a:cxnLst/>
            <a:rect l="l" t="t" r="r" b="b"/>
            <a:pathLst>
              <a:path w="6029325" h="394970">
                <a:moveTo>
                  <a:pt x="0" y="394716"/>
                </a:moveTo>
                <a:lnTo>
                  <a:pt x="6028944" y="394716"/>
                </a:lnTo>
                <a:lnTo>
                  <a:pt x="6028944" y="0"/>
                </a:lnTo>
                <a:lnTo>
                  <a:pt x="0" y="0"/>
                </a:lnTo>
                <a:lnTo>
                  <a:pt x="0" y="394716"/>
                </a:lnTo>
                <a:close/>
              </a:path>
            </a:pathLst>
          </a:custGeom>
          <a:ln w="12192">
            <a:solidFill>
              <a:srgbClr val="94949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3346450" y="4265117"/>
            <a:ext cx="143319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High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flow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oxygen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025652" y="4713732"/>
            <a:ext cx="6057900" cy="405765"/>
          </a:xfrm>
          <a:custGeom>
            <a:avLst/>
            <a:gdLst/>
            <a:ahLst/>
            <a:cxnLst/>
            <a:rect l="l" t="t" r="r" b="b"/>
            <a:pathLst>
              <a:path w="6057900" h="405764">
                <a:moveTo>
                  <a:pt x="0" y="405383"/>
                </a:moveTo>
                <a:lnTo>
                  <a:pt x="6057900" y="405383"/>
                </a:lnTo>
                <a:lnTo>
                  <a:pt x="6057900" y="0"/>
                </a:lnTo>
                <a:lnTo>
                  <a:pt x="0" y="0"/>
                </a:lnTo>
                <a:lnTo>
                  <a:pt x="0" y="405383"/>
                </a:lnTo>
                <a:close/>
              </a:path>
            </a:pathLst>
          </a:custGeom>
          <a:ln w="12192">
            <a:solidFill>
              <a:srgbClr val="94949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3568953" y="4759833"/>
            <a:ext cx="101663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latin typeface="Calibri"/>
                <a:cs typeface="Calibri"/>
              </a:rPr>
              <a:t>Defibrillator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025652" y="5213603"/>
            <a:ext cx="6101080" cy="485140"/>
          </a:xfrm>
          <a:custGeom>
            <a:avLst/>
            <a:gdLst/>
            <a:ahLst/>
            <a:cxnLst/>
            <a:rect l="l" t="t" r="r" b="b"/>
            <a:pathLst>
              <a:path w="6101080" h="485139">
                <a:moveTo>
                  <a:pt x="0" y="484632"/>
                </a:moveTo>
                <a:lnTo>
                  <a:pt x="6100572" y="484632"/>
                </a:lnTo>
                <a:lnTo>
                  <a:pt x="6100572" y="0"/>
                </a:lnTo>
                <a:lnTo>
                  <a:pt x="0" y="0"/>
                </a:lnTo>
                <a:lnTo>
                  <a:pt x="0" y="484632"/>
                </a:lnTo>
                <a:close/>
              </a:path>
            </a:pathLst>
          </a:custGeom>
          <a:ln w="12192">
            <a:solidFill>
              <a:srgbClr val="94949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468627" y="5187822"/>
            <a:ext cx="5261610" cy="4914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ts val="1835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Medicines: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Lorazepam,</a:t>
            </a:r>
            <a:r>
              <a:rPr dirty="0" sz="1600" spc="3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Diazepam,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IV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anti-seizure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medicines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like</a:t>
            </a:r>
            <a:endParaRPr sz="1600">
              <a:latin typeface="Calibri"/>
              <a:cs typeface="Calibri"/>
            </a:endParaRPr>
          </a:p>
          <a:p>
            <a:pPr algn="ctr" marR="38100">
              <a:lnSpc>
                <a:spcPts val="1835"/>
              </a:lnSpc>
            </a:pPr>
            <a:r>
              <a:rPr dirty="0" sz="1600" spc="-10">
                <a:latin typeface="Calibri"/>
                <a:cs typeface="Calibri"/>
              </a:rPr>
              <a:t>phenytoin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and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valproate,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ORS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025652" y="5792723"/>
            <a:ext cx="6073140" cy="504825"/>
          </a:xfrm>
          <a:custGeom>
            <a:avLst/>
            <a:gdLst/>
            <a:ahLst/>
            <a:cxnLst/>
            <a:rect l="l" t="t" r="r" b="b"/>
            <a:pathLst>
              <a:path w="6073140" h="504825">
                <a:moveTo>
                  <a:pt x="0" y="504444"/>
                </a:moveTo>
                <a:lnTo>
                  <a:pt x="6073140" y="504444"/>
                </a:lnTo>
                <a:lnTo>
                  <a:pt x="6073140" y="0"/>
                </a:lnTo>
                <a:lnTo>
                  <a:pt x="0" y="0"/>
                </a:lnTo>
                <a:lnTo>
                  <a:pt x="0" y="504444"/>
                </a:lnTo>
                <a:close/>
              </a:path>
            </a:pathLst>
          </a:custGeom>
          <a:ln w="12192">
            <a:solidFill>
              <a:srgbClr val="94949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227836" y="5776976"/>
            <a:ext cx="5708650" cy="4914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ts val="1835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Cold </a:t>
            </a:r>
            <a:r>
              <a:rPr dirty="0" sz="1600">
                <a:latin typeface="Calibri"/>
                <a:cs typeface="Calibri"/>
              </a:rPr>
              <a:t>IV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normal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saline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(0.9%),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dextrose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50%</a:t>
            </a:r>
            <a:r>
              <a:rPr dirty="0" sz="1600" spc="2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in </a:t>
            </a:r>
            <a:r>
              <a:rPr dirty="0" sz="1600" spc="-10">
                <a:latin typeface="Calibri"/>
                <a:cs typeface="Calibri"/>
              </a:rPr>
              <a:t>water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solution </a:t>
            </a:r>
            <a:r>
              <a:rPr dirty="0" sz="1600" spc="-10">
                <a:latin typeface="Calibri"/>
                <a:cs typeface="Calibri"/>
              </a:rPr>
              <a:t>(D50W),</a:t>
            </a:r>
            <a:endParaRPr sz="1600">
              <a:latin typeface="Calibri"/>
              <a:cs typeface="Calibri"/>
            </a:endParaRPr>
          </a:p>
          <a:p>
            <a:pPr algn="ctr" marR="31750">
              <a:lnSpc>
                <a:spcPts val="1835"/>
              </a:lnSpc>
            </a:pPr>
            <a:r>
              <a:rPr dirty="0" sz="1600" spc="-10">
                <a:latin typeface="Calibri"/>
                <a:cs typeface="Calibri"/>
              </a:rPr>
              <a:t>Dopamine,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dobutamine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8915145" y="4018534"/>
            <a:ext cx="2937510" cy="2271395"/>
            <a:chOff x="8915145" y="4018534"/>
            <a:chExt cx="2937510" cy="2271395"/>
          </a:xfrm>
        </p:grpSpPr>
        <p:sp>
          <p:nvSpPr>
            <p:cNvPr id="24" name="object 24"/>
            <p:cNvSpPr/>
            <p:nvPr/>
          </p:nvSpPr>
          <p:spPr>
            <a:xfrm>
              <a:off x="8921495" y="4024884"/>
              <a:ext cx="2924810" cy="2258695"/>
            </a:xfrm>
            <a:custGeom>
              <a:avLst/>
              <a:gdLst/>
              <a:ahLst/>
              <a:cxnLst/>
              <a:rect l="l" t="t" r="r" b="b"/>
              <a:pathLst>
                <a:path w="2924809" h="2258695">
                  <a:moveTo>
                    <a:pt x="2548128" y="0"/>
                  </a:moveTo>
                  <a:lnTo>
                    <a:pt x="0" y="0"/>
                  </a:lnTo>
                  <a:lnTo>
                    <a:pt x="0" y="2258568"/>
                  </a:lnTo>
                  <a:lnTo>
                    <a:pt x="2548128" y="2258568"/>
                  </a:lnTo>
                  <a:lnTo>
                    <a:pt x="2595347" y="2255634"/>
                  </a:lnTo>
                  <a:lnTo>
                    <a:pt x="2640815" y="2247070"/>
                  </a:lnTo>
                  <a:lnTo>
                    <a:pt x="2684180" y="2233228"/>
                  </a:lnTo>
                  <a:lnTo>
                    <a:pt x="2725090" y="2214461"/>
                  </a:lnTo>
                  <a:lnTo>
                    <a:pt x="2763190" y="2191121"/>
                  </a:lnTo>
                  <a:lnTo>
                    <a:pt x="2798130" y="2163561"/>
                  </a:lnTo>
                  <a:lnTo>
                    <a:pt x="2829555" y="2132135"/>
                  </a:lnTo>
                  <a:lnTo>
                    <a:pt x="2857113" y="2097194"/>
                  </a:lnTo>
                  <a:lnTo>
                    <a:pt x="2880452" y="2059092"/>
                  </a:lnTo>
                  <a:lnTo>
                    <a:pt x="2899218" y="2018181"/>
                  </a:lnTo>
                  <a:lnTo>
                    <a:pt x="2913059" y="1974815"/>
                  </a:lnTo>
                  <a:lnTo>
                    <a:pt x="2921623" y="1929346"/>
                  </a:lnTo>
                  <a:lnTo>
                    <a:pt x="2924555" y="1882127"/>
                  </a:lnTo>
                  <a:lnTo>
                    <a:pt x="2924555" y="376428"/>
                  </a:lnTo>
                  <a:lnTo>
                    <a:pt x="2921623" y="329208"/>
                  </a:lnTo>
                  <a:lnTo>
                    <a:pt x="2913059" y="283740"/>
                  </a:lnTo>
                  <a:lnTo>
                    <a:pt x="2899218" y="240375"/>
                  </a:lnTo>
                  <a:lnTo>
                    <a:pt x="2880452" y="199465"/>
                  </a:lnTo>
                  <a:lnTo>
                    <a:pt x="2857113" y="161365"/>
                  </a:lnTo>
                  <a:lnTo>
                    <a:pt x="2829555" y="126425"/>
                  </a:lnTo>
                  <a:lnTo>
                    <a:pt x="2798130" y="95000"/>
                  </a:lnTo>
                  <a:lnTo>
                    <a:pt x="2763190" y="67442"/>
                  </a:lnTo>
                  <a:lnTo>
                    <a:pt x="2725090" y="44103"/>
                  </a:lnTo>
                  <a:lnTo>
                    <a:pt x="2684180" y="25337"/>
                  </a:lnTo>
                  <a:lnTo>
                    <a:pt x="2640815" y="11496"/>
                  </a:lnTo>
                  <a:lnTo>
                    <a:pt x="2595347" y="2932"/>
                  </a:lnTo>
                  <a:lnTo>
                    <a:pt x="2548128" y="0"/>
                  </a:lnTo>
                  <a:close/>
                </a:path>
              </a:pathLst>
            </a:custGeom>
            <a:solidFill>
              <a:srgbClr val="F5C5B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8921495" y="4024884"/>
              <a:ext cx="2924810" cy="2258695"/>
            </a:xfrm>
            <a:custGeom>
              <a:avLst/>
              <a:gdLst/>
              <a:ahLst/>
              <a:cxnLst/>
              <a:rect l="l" t="t" r="r" b="b"/>
              <a:pathLst>
                <a:path w="2924809" h="2258695">
                  <a:moveTo>
                    <a:pt x="2924555" y="376428"/>
                  </a:moveTo>
                  <a:lnTo>
                    <a:pt x="2924555" y="1882127"/>
                  </a:lnTo>
                  <a:lnTo>
                    <a:pt x="2921623" y="1929346"/>
                  </a:lnTo>
                  <a:lnTo>
                    <a:pt x="2913059" y="1974815"/>
                  </a:lnTo>
                  <a:lnTo>
                    <a:pt x="2899218" y="2018181"/>
                  </a:lnTo>
                  <a:lnTo>
                    <a:pt x="2880452" y="2059092"/>
                  </a:lnTo>
                  <a:lnTo>
                    <a:pt x="2857113" y="2097194"/>
                  </a:lnTo>
                  <a:lnTo>
                    <a:pt x="2829555" y="2132135"/>
                  </a:lnTo>
                  <a:lnTo>
                    <a:pt x="2798130" y="2163561"/>
                  </a:lnTo>
                  <a:lnTo>
                    <a:pt x="2763190" y="2191121"/>
                  </a:lnTo>
                  <a:lnTo>
                    <a:pt x="2725090" y="2214461"/>
                  </a:lnTo>
                  <a:lnTo>
                    <a:pt x="2684180" y="2233228"/>
                  </a:lnTo>
                  <a:lnTo>
                    <a:pt x="2640815" y="2247070"/>
                  </a:lnTo>
                  <a:lnTo>
                    <a:pt x="2595347" y="2255634"/>
                  </a:lnTo>
                  <a:lnTo>
                    <a:pt x="2548128" y="2258568"/>
                  </a:lnTo>
                  <a:lnTo>
                    <a:pt x="0" y="2258568"/>
                  </a:lnTo>
                  <a:lnTo>
                    <a:pt x="0" y="0"/>
                  </a:lnTo>
                  <a:lnTo>
                    <a:pt x="2548128" y="0"/>
                  </a:lnTo>
                  <a:lnTo>
                    <a:pt x="2595347" y="2932"/>
                  </a:lnTo>
                  <a:lnTo>
                    <a:pt x="2640815" y="11496"/>
                  </a:lnTo>
                  <a:lnTo>
                    <a:pt x="2684180" y="25337"/>
                  </a:lnTo>
                  <a:lnTo>
                    <a:pt x="2725090" y="44103"/>
                  </a:lnTo>
                  <a:lnTo>
                    <a:pt x="2763190" y="67442"/>
                  </a:lnTo>
                  <a:lnTo>
                    <a:pt x="2798130" y="95000"/>
                  </a:lnTo>
                  <a:lnTo>
                    <a:pt x="2829555" y="126425"/>
                  </a:lnTo>
                  <a:lnTo>
                    <a:pt x="2857113" y="161365"/>
                  </a:lnTo>
                  <a:lnTo>
                    <a:pt x="2880452" y="199465"/>
                  </a:lnTo>
                  <a:lnTo>
                    <a:pt x="2899218" y="240375"/>
                  </a:lnTo>
                  <a:lnTo>
                    <a:pt x="2913059" y="283740"/>
                  </a:lnTo>
                  <a:lnTo>
                    <a:pt x="2921623" y="329208"/>
                  </a:lnTo>
                  <a:lnTo>
                    <a:pt x="2924555" y="376428"/>
                  </a:lnTo>
                  <a:close/>
                </a:path>
              </a:pathLst>
            </a:custGeom>
            <a:ln w="12192">
              <a:solidFill>
                <a:srgbClr val="F5C5B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/>
          <p:nvPr/>
        </p:nvSpPr>
        <p:spPr>
          <a:xfrm>
            <a:off x="8993505" y="4174363"/>
            <a:ext cx="2673985" cy="1895475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marL="241300" marR="5080" indent="-228600">
              <a:lnSpc>
                <a:spcPct val="91600"/>
              </a:lnSpc>
              <a:spcBef>
                <a:spcPts val="315"/>
              </a:spcBef>
              <a:buChar char="•"/>
              <a:tabLst>
                <a:tab pos="241300" algn="l"/>
              </a:tabLst>
            </a:pPr>
            <a:r>
              <a:rPr dirty="0" sz="2200" spc="-15">
                <a:latin typeface="Calibri"/>
                <a:cs typeface="Calibri"/>
              </a:rPr>
              <a:t>Keep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posters</a:t>
            </a:r>
            <a:r>
              <a:rPr dirty="0" sz="2200" spc="-5">
                <a:latin typeface="Calibri"/>
                <a:cs typeface="Calibri"/>
              </a:rPr>
              <a:t> of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HRI </a:t>
            </a:r>
            <a:r>
              <a:rPr dirty="0" sz="2200" spc="-5">
                <a:latin typeface="Calibri"/>
                <a:cs typeface="Calibri"/>
              </a:rPr>
              <a:t> Clinical </a:t>
            </a:r>
            <a:r>
              <a:rPr dirty="0" sz="2200" spc="-15">
                <a:latin typeface="Calibri"/>
                <a:cs typeface="Calibri"/>
              </a:rPr>
              <a:t>protocols </a:t>
            </a:r>
            <a:r>
              <a:rPr dirty="0" sz="2200" spc="-5">
                <a:latin typeface="Calibri"/>
                <a:cs typeface="Calibri"/>
              </a:rPr>
              <a:t>and </a:t>
            </a:r>
            <a:r>
              <a:rPr dirty="0" sz="2200" spc="-48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HRI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surveillance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case </a:t>
            </a:r>
            <a:r>
              <a:rPr dirty="0" sz="2200" spc="-48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definition/reporting </a:t>
            </a:r>
            <a:r>
              <a:rPr dirty="0" sz="2200">
                <a:latin typeface="Calibri"/>
                <a:cs typeface="Calibri"/>
              </a:rPr>
              <a:t> on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walls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for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easy 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reference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7271004" y="3736847"/>
            <a:ext cx="1656714" cy="2834640"/>
            <a:chOff x="7271004" y="3736847"/>
            <a:chExt cx="1656714" cy="2834640"/>
          </a:xfrm>
        </p:grpSpPr>
        <p:sp>
          <p:nvSpPr>
            <p:cNvPr id="28" name="object 28"/>
            <p:cNvSpPr/>
            <p:nvPr/>
          </p:nvSpPr>
          <p:spPr>
            <a:xfrm>
              <a:off x="7277100" y="3742943"/>
              <a:ext cx="1644650" cy="2822575"/>
            </a:xfrm>
            <a:custGeom>
              <a:avLst/>
              <a:gdLst/>
              <a:ahLst/>
              <a:cxnLst/>
              <a:rect l="l" t="t" r="r" b="b"/>
              <a:pathLst>
                <a:path w="1644650" h="2822575">
                  <a:moveTo>
                    <a:pt x="1370329" y="0"/>
                  </a:moveTo>
                  <a:lnTo>
                    <a:pt x="274066" y="0"/>
                  </a:lnTo>
                  <a:lnTo>
                    <a:pt x="224796" y="4414"/>
                  </a:lnTo>
                  <a:lnTo>
                    <a:pt x="178426" y="17143"/>
                  </a:lnTo>
                  <a:lnTo>
                    <a:pt x="135730" y="37413"/>
                  </a:lnTo>
                  <a:lnTo>
                    <a:pt x="97479" y="64449"/>
                  </a:lnTo>
                  <a:lnTo>
                    <a:pt x="64449" y="97479"/>
                  </a:lnTo>
                  <a:lnTo>
                    <a:pt x="37413" y="135730"/>
                  </a:lnTo>
                  <a:lnTo>
                    <a:pt x="17143" y="178426"/>
                  </a:lnTo>
                  <a:lnTo>
                    <a:pt x="4414" y="224796"/>
                  </a:lnTo>
                  <a:lnTo>
                    <a:pt x="0" y="274065"/>
                  </a:lnTo>
                  <a:lnTo>
                    <a:pt x="0" y="2548381"/>
                  </a:lnTo>
                  <a:lnTo>
                    <a:pt x="4414" y="2597644"/>
                  </a:lnTo>
                  <a:lnTo>
                    <a:pt x="17143" y="2644010"/>
                  </a:lnTo>
                  <a:lnTo>
                    <a:pt x="37413" y="2686706"/>
                  </a:lnTo>
                  <a:lnTo>
                    <a:pt x="64449" y="2724957"/>
                  </a:lnTo>
                  <a:lnTo>
                    <a:pt x="97479" y="2757989"/>
                  </a:lnTo>
                  <a:lnTo>
                    <a:pt x="135730" y="2785029"/>
                  </a:lnTo>
                  <a:lnTo>
                    <a:pt x="178426" y="2805301"/>
                  </a:lnTo>
                  <a:lnTo>
                    <a:pt x="224796" y="2818032"/>
                  </a:lnTo>
                  <a:lnTo>
                    <a:pt x="274066" y="2822447"/>
                  </a:lnTo>
                  <a:lnTo>
                    <a:pt x="1370329" y="2822447"/>
                  </a:lnTo>
                  <a:lnTo>
                    <a:pt x="1419599" y="2818032"/>
                  </a:lnTo>
                  <a:lnTo>
                    <a:pt x="1465969" y="2805301"/>
                  </a:lnTo>
                  <a:lnTo>
                    <a:pt x="1508665" y="2785029"/>
                  </a:lnTo>
                  <a:lnTo>
                    <a:pt x="1546916" y="2757989"/>
                  </a:lnTo>
                  <a:lnTo>
                    <a:pt x="1579946" y="2724957"/>
                  </a:lnTo>
                  <a:lnTo>
                    <a:pt x="1606982" y="2686706"/>
                  </a:lnTo>
                  <a:lnTo>
                    <a:pt x="1627252" y="2644010"/>
                  </a:lnTo>
                  <a:lnTo>
                    <a:pt x="1639981" y="2597644"/>
                  </a:lnTo>
                  <a:lnTo>
                    <a:pt x="1644396" y="2548381"/>
                  </a:lnTo>
                  <a:lnTo>
                    <a:pt x="1644396" y="274065"/>
                  </a:lnTo>
                  <a:lnTo>
                    <a:pt x="1639981" y="224796"/>
                  </a:lnTo>
                  <a:lnTo>
                    <a:pt x="1627252" y="178426"/>
                  </a:lnTo>
                  <a:lnTo>
                    <a:pt x="1606982" y="135730"/>
                  </a:lnTo>
                  <a:lnTo>
                    <a:pt x="1579946" y="97479"/>
                  </a:lnTo>
                  <a:lnTo>
                    <a:pt x="1546916" y="64449"/>
                  </a:lnTo>
                  <a:lnTo>
                    <a:pt x="1508665" y="37413"/>
                  </a:lnTo>
                  <a:lnTo>
                    <a:pt x="1465969" y="17143"/>
                  </a:lnTo>
                  <a:lnTo>
                    <a:pt x="1419599" y="4414"/>
                  </a:lnTo>
                  <a:lnTo>
                    <a:pt x="1370329" y="0"/>
                  </a:lnTo>
                  <a:close/>
                </a:path>
              </a:pathLst>
            </a:custGeom>
            <a:solidFill>
              <a:srgbClr val="AD5A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7277100" y="3742943"/>
              <a:ext cx="1644650" cy="2822575"/>
            </a:xfrm>
            <a:custGeom>
              <a:avLst/>
              <a:gdLst/>
              <a:ahLst/>
              <a:cxnLst/>
              <a:rect l="l" t="t" r="r" b="b"/>
              <a:pathLst>
                <a:path w="1644650" h="2822575">
                  <a:moveTo>
                    <a:pt x="0" y="274065"/>
                  </a:moveTo>
                  <a:lnTo>
                    <a:pt x="4414" y="224796"/>
                  </a:lnTo>
                  <a:lnTo>
                    <a:pt x="17143" y="178426"/>
                  </a:lnTo>
                  <a:lnTo>
                    <a:pt x="37413" y="135730"/>
                  </a:lnTo>
                  <a:lnTo>
                    <a:pt x="64449" y="97479"/>
                  </a:lnTo>
                  <a:lnTo>
                    <a:pt x="97479" y="64449"/>
                  </a:lnTo>
                  <a:lnTo>
                    <a:pt x="135730" y="37413"/>
                  </a:lnTo>
                  <a:lnTo>
                    <a:pt x="178426" y="17143"/>
                  </a:lnTo>
                  <a:lnTo>
                    <a:pt x="224796" y="4414"/>
                  </a:lnTo>
                  <a:lnTo>
                    <a:pt x="274066" y="0"/>
                  </a:lnTo>
                  <a:lnTo>
                    <a:pt x="1370329" y="0"/>
                  </a:lnTo>
                  <a:lnTo>
                    <a:pt x="1419599" y="4414"/>
                  </a:lnTo>
                  <a:lnTo>
                    <a:pt x="1465969" y="17143"/>
                  </a:lnTo>
                  <a:lnTo>
                    <a:pt x="1508665" y="37413"/>
                  </a:lnTo>
                  <a:lnTo>
                    <a:pt x="1546916" y="64449"/>
                  </a:lnTo>
                  <a:lnTo>
                    <a:pt x="1579946" y="97479"/>
                  </a:lnTo>
                  <a:lnTo>
                    <a:pt x="1606982" y="135730"/>
                  </a:lnTo>
                  <a:lnTo>
                    <a:pt x="1627252" y="178426"/>
                  </a:lnTo>
                  <a:lnTo>
                    <a:pt x="1639981" y="224796"/>
                  </a:lnTo>
                  <a:lnTo>
                    <a:pt x="1644396" y="274065"/>
                  </a:lnTo>
                  <a:lnTo>
                    <a:pt x="1644396" y="2548381"/>
                  </a:lnTo>
                  <a:lnTo>
                    <a:pt x="1639981" y="2597644"/>
                  </a:lnTo>
                  <a:lnTo>
                    <a:pt x="1627252" y="2644010"/>
                  </a:lnTo>
                  <a:lnTo>
                    <a:pt x="1606982" y="2686706"/>
                  </a:lnTo>
                  <a:lnTo>
                    <a:pt x="1579946" y="2724957"/>
                  </a:lnTo>
                  <a:lnTo>
                    <a:pt x="1546916" y="2757989"/>
                  </a:lnTo>
                  <a:lnTo>
                    <a:pt x="1508665" y="2785029"/>
                  </a:lnTo>
                  <a:lnTo>
                    <a:pt x="1465969" y="2805301"/>
                  </a:lnTo>
                  <a:lnTo>
                    <a:pt x="1419599" y="2818032"/>
                  </a:lnTo>
                  <a:lnTo>
                    <a:pt x="1370329" y="2822447"/>
                  </a:lnTo>
                  <a:lnTo>
                    <a:pt x="274066" y="2822447"/>
                  </a:lnTo>
                  <a:lnTo>
                    <a:pt x="224796" y="2818032"/>
                  </a:lnTo>
                  <a:lnTo>
                    <a:pt x="178426" y="2805301"/>
                  </a:lnTo>
                  <a:lnTo>
                    <a:pt x="135730" y="2785029"/>
                  </a:lnTo>
                  <a:lnTo>
                    <a:pt x="97479" y="2757989"/>
                  </a:lnTo>
                  <a:lnTo>
                    <a:pt x="64449" y="2724957"/>
                  </a:lnTo>
                  <a:lnTo>
                    <a:pt x="37413" y="2686706"/>
                  </a:lnTo>
                  <a:lnTo>
                    <a:pt x="17143" y="2644010"/>
                  </a:lnTo>
                  <a:lnTo>
                    <a:pt x="4414" y="2597644"/>
                  </a:lnTo>
                  <a:lnTo>
                    <a:pt x="0" y="2548381"/>
                  </a:lnTo>
                  <a:lnTo>
                    <a:pt x="0" y="274065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/>
          <p:cNvSpPr txBox="1"/>
          <p:nvPr/>
        </p:nvSpPr>
        <p:spPr>
          <a:xfrm>
            <a:off x="7455534" y="4770831"/>
            <a:ext cx="1288415" cy="6991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2645"/>
              </a:lnSpc>
              <a:spcBef>
                <a:spcPts val="105"/>
              </a:spcBef>
            </a:pPr>
            <a:r>
              <a:rPr dirty="0" sz="2300" spc="-12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2300" spc="-3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2300" spc="-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300" spc="-2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300" b="1">
                <a:solidFill>
                  <a:srgbClr val="FFFFFF"/>
                </a:solidFill>
                <a:latin typeface="Calibri"/>
                <a:cs typeface="Calibri"/>
              </a:rPr>
              <a:t>tme</a:t>
            </a:r>
            <a:r>
              <a:rPr dirty="0" sz="2300" spc="-2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230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2300">
              <a:latin typeface="Calibri"/>
              <a:cs typeface="Calibri"/>
            </a:endParaRPr>
          </a:p>
          <a:p>
            <a:pPr marL="74930">
              <a:lnSpc>
                <a:spcPts val="2645"/>
              </a:lnSpc>
            </a:pPr>
            <a:r>
              <a:rPr dirty="0" sz="2300" spc="-10" b="1">
                <a:solidFill>
                  <a:srgbClr val="FFFFFF"/>
                </a:solidFill>
                <a:latin typeface="Calibri"/>
                <a:cs typeface="Calibri"/>
              </a:rPr>
              <a:t>protocols</a:t>
            </a:r>
            <a:endParaRPr sz="230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8915145" y="1343913"/>
            <a:ext cx="2937510" cy="2064385"/>
            <a:chOff x="8915145" y="1343913"/>
            <a:chExt cx="2937510" cy="2064385"/>
          </a:xfrm>
        </p:grpSpPr>
        <p:sp>
          <p:nvSpPr>
            <p:cNvPr id="32" name="object 32"/>
            <p:cNvSpPr/>
            <p:nvPr/>
          </p:nvSpPr>
          <p:spPr>
            <a:xfrm>
              <a:off x="8921495" y="1350263"/>
              <a:ext cx="2924810" cy="2051685"/>
            </a:xfrm>
            <a:custGeom>
              <a:avLst/>
              <a:gdLst/>
              <a:ahLst/>
              <a:cxnLst/>
              <a:rect l="l" t="t" r="r" b="b"/>
              <a:pathLst>
                <a:path w="2924809" h="2051685">
                  <a:moveTo>
                    <a:pt x="2582672" y="0"/>
                  </a:moveTo>
                  <a:lnTo>
                    <a:pt x="0" y="0"/>
                  </a:lnTo>
                  <a:lnTo>
                    <a:pt x="0" y="2051303"/>
                  </a:lnTo>
                  <a:lnTo>
                    <a:pt x="2582672" y="2051303"/>
                  </a:lnTo>
                  <a:lnTo>
                    <a:pt x="2629070" y="2048183"/>
                  </a:lnTo>
                  <a:lnTo>
                    <a:pt x="2673569" y="2039093"/>
                  </a:lnTo>
                  <a:lnTo>
                    <a:pt x="2715762" y="2024441"/>
                  </a:lnTo>
                  <a:lnTo>
                    <a:pt x="2755241" y="2004633"/>
                  </a:lnTo>
                  <a:lnTo>
                    <a:pt x="2791600" y="1980077"/>
                  </a:lnTo>
                  <a:lnTo>
                    <a:pt x="2824432" y="1951180"/>
                  </a:lnTo>
                  <a:lnTo>
                    <a:pt x="2853329" y="1918348"/>
                  </a:lnTo>
                  <a:lnTo>
                    <a:pt x="2877885" y="1881989"/>
                  </a:lnTo>
                  <a:lnTo>
                    <a:pt x="2897693" y="1842510"/>
                  </a:lnTo>
                  <a:lnTo>
                    <a:pt x="2912345" y="1800317"/>
                  </a:lnTo>
                  <a:lnTo>
                    <a:pt x="2921435" y="1755818"/>
                  </a:lnTo>
                  <a:lnTo>
                    <a:pt x="2924555" y="1709420"/>
                  </a:lnTo>
                  <a:lnTo>
                    <a:pt x="2924555" y="341884"/>
                  </a:lnTo>
                  <a:lnTo>
                    <a:pt x="2921435" y="295485"/>
                  </a:lnTo>
                  <a:lnTo>
                    <a:pt x="2912345" y="250986"/>
                  </a:lnTo>
                  <a:lnTo>
                    <a:pt x="2897693" y="208793"/>
                  </a:lnTo>
                  <a:lnTo>
                    <a:pt x="2877885" y="169314"/>
                  </a:lnTo>
                  <a:lnTo>
                    <a:pt x="2853329" y="132955"/>
                  </a:lnTo>
                  <a:lnTo>
                    <a:pt x="2824432" y="100123"/>
                  </a:lnTo>
                  <a:lnTo>
                    <a:pt x="2791600" y="71226"/>
                  </a:lnTo>
                  <a:lnTo>
                    <a:pt x="2755241" y="46670"/>
                  </a:lnTo>
                  <a:lnTo>
                    <a:pt x="2715762" y="26862"/>
                  </a:lnTo>
                  <a:lnTo>
                    <a:pt x="2673569" y="12210"/>
                  </a:lnTo>
                  <a:lnTo>
                    <a:pt x="2629070" y="3120"/>
                  </a:lnTo>
                  <a:lnTo>
                    <a:pt x="2582672" y="0"/>
                  </a:lnTo>
                  <a:close/>
                </a:path>
              </a:pathLst>
            </a:custGeom>
            <a:solidFill>
              <a:srgbClr val="BCD0E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8921495" y="1350263"/>
              <a:ext cx="2924810" cy="2051685"/>
            </a:xfrm>
            <a:custGeom>
              <a:avLst/>
              <a:gdLst/>
              <a:ahLst/>
              <a:cxnLst/>
              <a:rect l="l" t="t" r="r" b="b"/>
              <a:pathLst>
                <a:path w="2924809" h="2051685">
                  <a:moveTo>
                    <a:pt x="2924555" y="341884"/>
                  </a:moveTo>
                  <a:lnTo>
                    <a:pt x="2924555" y="1709420"/>
                  </a:lnTo>
                  <a:lnTo>
                    <a:pt x="2921435" y="1755818"/>
                  </a:lnTo>
                  <a:lnTo>
                    <a:pt x="2912345" y="1800317"/>
                  </a:lnTo>
                  <a:lnTo>
                    <a:pt x="2897693" y="1842510"/>
                  </a:lnTo>
                  <a:lnTo>
                    <a:pt x="2877885" y="1881989"/>
                  </a:lnTo>
                  <a:lnTo>
                    <a:pt x="2853329" y="1918348"/>
                  </a:lnTo>
                  <a:lnTo>
                    <a:pt x="2824432" y="1951180"/>
                  </a:lnTo>
                  <a:lnTo>
                    <a:pt x="2791600" y="1980077"/>
                  </a:lnTo>
                  <a:lnTo>
                    <a:pt x="2755241" y="2004633"/>
                  </a:lnTo>
                  <a:lnTo>
                    <a:pt x="2715762" y="2024441"/>
                  </a:lnTo>
                  <a:lnTo>
                    <a:pt x="2673569" y="2039093"/>
                  </a:lnTo>
                  <a:lnTo>
                    <a:pt x="2629070" y="2048183"/>
                  </a:lnTo>
                  <a:lnTo>
                    <a:pt x="2582672" y="2051303"/>
                  </a:lnTo>
                  <a:lnTo>
                    <a:pt x="0" y="2051303"/>
                  </a:lnTo>
                  <a:lnTo>
                    <a:pt x="0" y="0"/>
                  </a:lnTo>
                  <a:lnTo>
                    <a:pt x="2582672" y="0"/>
                  </a:lnTo>
                  <a:lnTo>
                    <a:pt x="2629070" y="3120"/>
                  </a:lnTo>
                  <a:lnTo>
                    <a:pt x="2673569" y="12210"/>
                  </a:lnTo>
                  <a:lnTo>
                    <a:pt x="2715762" y="26862"/>
                  </a:lnTo>
                  <a:lnTo>
                    <a:pt x="2755241" y="46670"/>
                  </a:lnTo>
                  <a:lnTo>
                    <a:pt x="2791600" y="71226"/>
                  </a:lnTo>
                  <a:lnTo>
                    <a:pt x="2824432" y="100123"/>
                  </a:lnTo>
                  <a:lnTo>
                    <a:pt x="2853329" y="132955"/>
                  </a:lnTo>
                  <a:lnTo>
                    <a:pt x="2877885" y="169314"/>
                  </a:lnTo>
                  <a:lnTo>
                    <a:pt x="2897693" y="208793"/>
                  </a:lnTo>
                  <a:lnTo>
                    <a:pt x="2912345" y="250986"/>
                  </a:lnTo>
                  <a:lnTo>
                    <a:pt x="2921435" y="295485"/>
                  </a:lnTo>
                  <a:lnTo>
                    <a:pt x="2924555" y="341884"/>
                  </a:lnTo>
                  <a:close/>
                </a:path>
              </a:pathLst>
            </a:custGeom>
            <a:ln w="12191">
              <a:solidFill>
                <a:srgbClr val="BCD0E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/>
          <p:cNvSpPr txBox="1"/>
          <p:nvPr/>
        </p:nvSpPr>
        <p:spPr>
          <a:xfrm>
            <a:off x="9001125" y="1446098"/>
            <a:ext cx="2278380" cy="1786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ts val="276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dirty="0" sz="2400" spc="-10">
                <a:latin typeface="Calibri"/>
                <a:cs typeface="Calibri"/>
              </a:rPr>
              <a:t>Rectal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760"/>
              </a:lnSpc>
            </a:pPr>
            <a:r>
              <a:rPr dirty="0" sz="2400" spc="-10">
                <a:latin typeface="Calibri"/>
                <a:cs typeface="Calibri"/>
              </a:rPr>
              <a:t>Thermometers</a:t>
            </a:r>
            <a:endParaRPr sz="2400">
              <a:latin typeface="Calibri"/>
              <a:cs typeface="Calibri"/>
            </a:endParaRPr>
          </a:p>
          <a:p>
            <a:pPr marL="241300" marR="5080" indent="-228600">
              <a:lnSpc>
                <a:spcPct val="91500"/>
              </a:lnSpc>
              <a:spcBef>
                <a:spcPts val="439"/>
              </a:spcBef>
              <a:buChar char="•"/>
              <a:tabLst>
                <a:tab pos="241300" algn="l"/>
              </a:tabLst>
            </a:pPr>
            <a:r>
              <a:rPr dirty="0" sz="2400" spc="-5">
                <a:latin typeface="Calibri"/>
                <a:cs typeface="Calibri"/>
              </a:rPr>
              <a:t>Continuous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core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temperature </a:t>
            </a:r>
            <a:r>
              <a:rPr dirty="0" sz="2400" spc="-5">
                <a:latin typeface="Calibri"/>
                <a:cs typeface="Calibri"/>
              </a:rPr>
              <a:t> monitor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probe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7271004" y="1088136"/>
            <a:ext cx="1656714" cy="2575560"/>
            <a:chOff x="7271004" y="1088136"/>
            <a:chExt cx="1656714" cy="2575560"/>
          </a:xfrm>
        </p:grpSpPr>
        <p:sp>
          <p:nvSpPr>
            <p:cNvPr id="36" name="object 36"/>
            <p:cNvSpPr/>
            <p:nvPr/>
          </p:nvSpPr>
          <p:spPr>
            <a:xfrm>
              <a:off x="7277100" y="1094232"/>
              <a:ext cx="1644650" cy="2563495"/>
            </a:xfrm>
            <a:custGeom>
              <a:avLst/>
              <a:gdLst/>
              <a:ahLst/>
              <a:cxnLst/>
              <a:rect l="l" t="t" r="r" b="b"/>
              <a:pathLst>
                <a:path w="1644650" h="2563495">
                  <a:moveTo>
                    <a:pt x="1370329" y="0"/>
                  </a:moveTo>
                  <a:lnTo>
                    <a:pt x="274066" y="0"/>
                  </a:lnTo>
                  <a:lnTo>
                    <a:pt x="224796" y="4414"/>
                  </a:lnTo>
                  <a:lnTo>
                    <a:pt x="178426" y="17143"/>
                  </a:lnTo>
                  <a:lnTo>
                    <a:pt x="135730" y="37413"/>
                  </a:lnTo>
                  <a:lnTo>
                    <a:pt x="97479" y="64449"/>
                  </a:lnTo>
                  <a:lnTo>
                    <a:pt x="64449" y="97479"/>
                  </a:lnTo>
                  <a:lnTo>
                    <a:pt x="37413" y="135730"/>
                  </a:lnTo>
                  <a:lnTo>
                    <a:pt x="17143" y="178426"/>
                  </a:lnTo>
                  <a:lnTo>
                    <a:pt x="4414" y="224796"/>
                  </a:lnTo>
                  <a:lnTo>
                    <a:pt x="0" y="274065"/>
                  </a:lnTo>
                  <a:lnTo>
                    <a:pt x="0" y="2289302"/>
                  </a:lnTo>
                  <a:lnTo>
                    <a:pt x="4414" y="2338571"/>
                  </a:lnTo>
                  <a:lnTo>
                    <a:pt x="17143" y="2384941"/>
                  </a:lnTo>
                  <a:lnTo>
                    <a:pt x="37413" y="2427637"/>
                  </a:lnTo>
                  <a:lnTo>
                    <a:pt x="64449" y="2465888"/>
                  </a:lnTo>
                  <a:lnTo>
                    <a:pt x="97479" y="2498918"/>
                  </a:lnTo>
                  <a:lnTo>
                    <a:pt x="135730" y="2525954"/>
                  </a:lnTo>
                  <a:lnTo>
                    <a:pt x="178426" y="2546224"/>
                  </a:lnTo>
                  <a:lnTo>
                    <a:pt x="224796" y="2558953"/>
                  </a:lnTo>
                  <a:lnTo>
                    <a:pt x="274066" y="2563367"/>
                  </a:lnTo>
                  <a:lnTo>
                    <a:pt x="1370329" y="2563367"/>
                  </a:lnTo>
                  <a:lnTo>
                    <a:pt x="1419599" y="2558953"/>
                  </a:lnTo>
                  <a:lnTo>
                    <a:pt x="1465969" y="2546224"/>
                  </a:lnTo>
                  <a:lnTo>
                    <a:pt x="1508665" y="2525954"/>
                  </a:lnTo>
                  <a:lnTo>
                    <a:pt x="1546916" y="2498918"/>
                  </a:lnTo>
                  <a:lnTo>
                    <a:pt x="1579946" y="2465888"/>
                  </a:lnTo>
                  <a:lnTo>
                    <a:pt x="1606982" y="2427637"/>
                  </a:lnTo>
                  <a:lnTo>
                    <a:pt x="1627252" y="2384941"/>
                  </a:lnTo>
                  <a:lnTo>
                    <a:pt x="1639981" y="2338571"/>
                  </a:lnTo>
                  <a:lnTo>
                    <a:pt x="1644396" y="2289302"/>
                  </a:lnTo>
                  <a:lnTo>
                    <a:pt x="1644396" y="274065"/>
                  </a:lnTo>
                  <a:lnTo>
                    <a:pt x="1639981" y="224796"/>
                  </a:lnTo>
                  <a:lnTo>
                    <a:pt x="1627252" y="178426"/>
                  </a:lnTo>
                  <a:lnTo>
                    <a:pt x="1606982" y="135730"/>
                  </a:lnTo>
                  <a:lnTo>
                    <a:pt x="1579946" y="97479"/>
                  </a:lnTo>
                  <a:lnTo>
                    <a:pt x="1546916" y="64449"/>
                  </a:lnTo>
                  <a:lnTo>
                    <a:pt x="1508665" y="37413"/>
                  </a:lnTo>
                  <a:lnTo>
                    <a:pt x="1465969" y="17143"/>
                  </a:lnTo>
                  <a:lnTo>
                    <a:pt x="1419599" y="4414"/>
                  </a:lnTo>
                  <a:lnTo>
                    <a:pt x="1370329" y="0"/>
                  </a:lnTo>
                  <a:close/>
                </a:path>
              </a:pathLst>
            </a:custGeom>
            <a:solidFill>
              <a:srgbClr val="4170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7277100" y="1094232"/>
              <a:ext cx="1644650" cy="2563495"/>
            </a:xfrm>
            <a:custGeom>
              <a:avLst/>
              <a:gdLst/>
              <a:ahLst/>
              <a:cxnLst/>
              <a:rect l="l" t="t" r="r" b="b"/>
              <a:pathLst>
                <a:path w="1644650" h="2563495">
                  <a:moveTo>
                    <a:pt x="0" y="274065"/>
                  </a:moveTo>
                  <a:lnTo>
                    <a:pt x="4414" y="224796"/>
                  </a:lnTo>
                  <a:lnTo>
                    <a:pt x="17143" y="178426"/>
                  </a:lnTo>
                  <a:lnTo>
                    <a:pt x="37413" y="135730"/>
                  </a:lnTo>
                  <a:lnTo>
                    <a:pt x="64449" y="97479"/>
                  </a:lnTo>
                  <a:lnTo>
                    <a:pt x="97479" y="64449"/>
                  </a:lnTo>
                  <a:lnTo>
                    <a:pt x="135730" y="37413"/>
                  </a:lnTo>
                  <a:lnTo>
                    <a:pt x="178426" y="17143"/>
                  </a:lnTo>
                  <a:lnTo>
                    <a:pt x="224796" y="4414"/>
                  </a:lnTo>
                  <a:lnTo>
                    <a:pt x="274066" y="0"/>
                  </a:lnTo>
                  <a:lnTo>
                    <a:pt x="1370329" y="0"/>
                  </a:lnTo>
                  <a:lnTo>
                    <a:pt x="1419599" y="4414"/>
                  </a:lnTo>
                  <a:lnTo>
                    <a:pt x="1465969" y="17143"/>
                  </a:lnTo>
                  <a:lnTo>
                    <a:pt x="1508665" y="37413"/>
                  </a:lnTo>
                  <a:lnTo>
                    <a:pt x="1546916" y="64449"/>
                  </a:lnTo>
                  <a:lnTo>
                    <a:pt x="1579946" y="97479"/>
                  </a:lnTo>
                  <a:lnTo>
                    <a:pt x="1606982" y="135730"/>
                  </a:lnTo>
                  <a:lnTo>
                    <a:pt x="1627252" y="178426"/>
                  </a:lnTo>
                  <a:lnTo>
                    <a:pt x="1639981" y="224796"/>
                  </a:lnTo>
                  <a:lnTo>
                    <a:pt x="1644396" y="274065"/>
                  </a:lnTo>
                  <a:lnTo>
                    <a:pt x="1644396" y="2289302"/>
                  </a:lnTo>
                  <a:lnTo>
                    <a:pt x="1639981" y="2338571"/>
                  </a:lnTo>
                  <a:lnTo>
                    <a:pt x="1627252" y="2384941"/>
                  </a:lnTo>
                  <a:lnTo>
                    <a:pt x="1606982" y="2427637"/>
                  </a:lnTo>
                  <a:lnTo>
                    <a:pt x="1579946" y="2465888"/>
                  </a:lnTo>
                  <a:lnTo>
                    <a:pt x="1546916" y="2498918"/>
                  </a:lnTo>
                  <a:lnTo>
                    <a:pt x="1508665" y="2525954"/>
                  </a:lnTo>
                  <a:lnTo>
                    <a:pt x="1465969" y="2546224"/>
                  </a:lnTo>
                  <a:lnTo>
                    <a:pt x="1419599" y="2558953"/>
                  </a:lnTo>
                  <a:lnTo>
                    <a:pt x="1370329" y="2563367"/>
                  </a:lnTo>
                  <a:lnTo>
                    <a:pt x="274066" y="2563367"/>
                  </a:lnTo>
                  <a:lnTo>
                    <a:pt x="224796" y="2558953"/>
                  </a:lnTo>
                  <a:lnTo>
                    <a:pt x="178426" y="2546224"/>
                  </a:lnTo>
                  <a:lnTo>
                    <a:pt x="135730" y="2525954"/>
                  </a:lnTo>
                  <a:lnTo>
                    <a:pt x="97479" y="2498918"/>
                  </a:lnTo>
                  <a:lnTo>
                    <a:pt x="64449" y="2465888"/>
                  </a:lnTo>
                  <a:lnTo>
                    <a:pt x="37413" y="2427637"/>
                  </a:lnTo>
                  <a:lnTo>
                    <a:pt x="17143" y="2384941"/>
                  </a:lnTo>
                  <a:lnTo>
                    <a:pt x="4414" y="2338571"/>
                  </a:lnTo>
                  <a:lnTo>
                    <a:pt x="0" y="2289302"/>
                  </a:lnTo>
                  <a:lnTo>
                    <a:pt x="0" y="274065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" name="object 38"/>
          <p:cNvSpPr txBox="1"/>
          <p:nvPr/>
        </p:nvSpPr>
        <p:spPr>
          <a:xfrm>
            <a:off x="7416545" y="1948434"/>
            <a:ext cx="1367790" cy="801370"/>
          </a:xfrm>
          <a:prstGeom prst="rect">
            <a:avLst/>
          </a:prstGeom>
        </p:spPr>
        <p:txBody>
          <a:bodyPr wrap="square" lIns="0" tIns="36195" rIns="0" bIns="0" rtlCol="0" vert="horz">
            <a:spAutoFit/>
          </a:bodyPr>
          <a:lstStyle/>
          <a:p>
            <a:pPr algn="ctr" marL="12700" marR="5080" indent="-1270">
              <a:lnSpc>
                <a:spcPct val="91400"/>
              </a:lnSpc>
              <a:spcBef>
                <a:spcPts val="285"/>
              </a:spcBef>
            </a:pP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Core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Body </a:t>
            </a:r>
            <a:r>
              <a:rPr dirty="0" sz="18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5" b="1">
                <a:solidFill>
                  <a:srgbClr val="FFFFFF"/>
                </a:solidFill>
                <a:latin typeface="Calibri"/>
                <a:cs typeface="Calibri"/>
              </a:rPr>
              <a:t>Temperature </a:t>
            </a:r>
            <a:r>
              <a:rPr dirty="0" sz="18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800" spc="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z="1800" spc="5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800" spc="-3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800" spc="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800" spc="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113788" y="295656"/>
            <a:ext cx="7964805" cy="561340"/>
          </a:xfrm>
          <a:custGeom>
            <a:avLst/>
            <a:gdLst/>
            <a:ahLst/>
            <a:cxnLst/>
            <a:rect l="l" t="t" r="r" b="b"/>
            <a:pathLst>
              <a:path w="7964805" h="561340">
                <a:moveTo>
                  <a:pt x="7870952" y="0"/>
                </a:moveTo>
                <a:lnTo>
                  <a:pt x="93472" y="0"/>
                </a:lnTo>
                <a:lnTo>
                  <a:pt x="57114" y="7354"/>
                </a:lnTo>
                <a:lnTo>
                  <a:pt x="27400" y="27400"/>
                </a:lnTo>
                <a:lnTo>
                  <a:pt x="7354" y="57114"/>
                </a:lnTo>
                <a:lnTo>
                  <a:pt x="0" y="93472"/>
                </a:lnTo>
                <a:lnTo>
                  <a:pt x="0" y="467360"/>
                </a:lnTo>
                <a:lnTo>
                  <a:pt x="7354" y="503717"/>
                </a:lnTo>
                <a:lnTo>
                  <a:pt x="27400" y="533431"/>
                </a:lnTo>
                <a:lnTo>
                  <a:pt x="57114" y="553477"/>
                </a:lnTo>
                <a:lnTo>
                  <a:pt x="93472" y="560832"/>
                </a:lnTo>
                <a:lnTo>
                  <a:pt x="7870952" y="560832"/>
                </a:lnTo>
                <a:lnTo>
                  <a:pt x="7907309" y="553477"/>
                </a:lnTo>
                <a:lnTo>
                  <a:pt x="7937023" y="533431"/>
                </a:lnTo>
                <a:lnTo>
                  <a:pt x="7957069" y="503717"/>
                </a:lnTo>
                <a:lnTo>
                  <a:pt x="7964423" y="467360"/>
                </a:lnTo>
                <a:lnTo>
                  <a:pt x="7964423" y="93472"/>
                </a:lnTo>
                <a:lnTo>
                  <a:pt x="7957069" y="57114"/>
                </a:lnTo>
                <a:lnTo>
                  <a:pt x="7937023" y="27400"/>
                </a:lnTo>
                <a:lnTo>
                  <a:pt x="7907309" y="7354"/>
                </a:lnTo>
                <a:lnTo>
                  <a:pt x="7870952" y="0"/>
                </a:lnTo>
                <a:close/>
              </a:path>
            </a:pathLst>
          </a:custGeom>
          <a:solidFill>
            <a:srgbClr val="6F24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2524505" y="292100"/>
            <a:ext cx="714375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60">
                <a:solidFill>
                  <a:srgbClr val="FFFFFF"/>
                </a:solidFill>
              </a:rPr>
              <a:t>Desirable</a:t>
            </a:r>
            <a:r>
              <a:rPr dirty="0" spc="-85">
                <a:solidFill>
                  <a:srgbClr val="FFFFFF"/>
                </a:solidFill>
              </a:rPr>
              <a:t> </a:t>
            </a:r>
            <a:r>
              <a:rPr dirty="0" spc="-140">
                <a:solidFill>
                  <a:srgbClr val="FFFFFF"/>
                </a:solidFill>
              </a:rPr>
              <a:t>Logistics</a:t>
            </a:r>
            <a:r>
              <a:rPr dirty="0" spc="-75">
                <a:solidFill>
                  <a:srgbClr val="FFFFFF"/>
                </a:solidFill>
              </a:rPr>
              <a:t> </a:t>
            </a:r>
            <a:r>
              <a:rPr dirty="0" spc="-155">
                <a:solidFill>
                  <a:srgbClr val="FFFFFF"/>
                </a:solidFill>
              </a:rPr>
              <a:t>for</a:t>
            </a:r>
            <a:r>
              <a:rPr dirty="0" spc="-90">
                <a:solidFill>
                  <a:srgbClr val="FFFFFF"/>
                </a:solidFill>
              </a:rPr>
              <a:t> </a:t>
            </a:r>
            <a:r>
              <a:rPr dirty="0" spc="-204">
                <a:solidFill>
                  <a:srgbClr val="FFFFFF"/>
                </a:solidFill>
              </a:rPr>
              <a:t>Supportive</a:t>
            </a:r>
            <a:r>
              <a:rPr dirty="0" spc="-70">
                <a:solidFill>
                  <a:srgbClr val="FFFFFF"/>
                </a:solidFill>
              </a:rPr>
              <a:t> </a:t>
            </a:r>
            <a:r>
              <a:rPr dirty="0" spc="-135">
                <a:solidFill>
                  <a:srgbClr val="FFFFFF"/>
                </a:solidFill>
              </a:rPr>
              <a:t>care</a:t>
            </a:r>
          </a:p>
        </p:txBody>
      </p:sp>
      <p:sp>
        <p:nvSpPr>
          <p:cNvPr id="41" name="object 41"/>
          <p:cNvSpPr/>
          <p:nvPr/>
        </p:nvSpPr>
        <p:spPr>
          <a:xfrm>
            <a:off x="0" y="6722362"/>
            <a:ext cx="12192000" cy="135890"/>
          </a:xfrm>
          <a:custGeom>
            <a:avLst/>
            <a:gdLst/>
            <a:ahLst/>
            <a:cxnLst/>
            <a:rect l="l" t="t" r="r" b="b"/>
            <a:pathLst>
              <a:path w="12192000" h="135890">
                <a:moveTo>
                  <a:pt x="12192000" y="0"/>
                </a:moveTo>
                <a:lnTo>
                  <a:pt x="0" y="0"/>
                </a:lnTo>
                <a:lnTo>
                  <a:pt x="0" y="135635"/>
                </a:lnTo>
                <a:lnTo>
                  <a:pt x="12192000" y="135635"/>
                </a:lnTo>
                <a:lnTo>
                  <a:pt x="12192000" y="0"/>
                </a:lnTo>
                <a:close/>
              </a:path>
            </a:pathLst>
          </a:custGeom>
          <a:solidFill>
            <a:srgbClr val="0D5F87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722745"/>
          </a:xfrm>
          <a:custGeom>
            <a:avLst/>
            <a:gdLst/>
            <a:ahLst/>
            <a:cxnLst/>
            <a:rect l="l" t="t" r="r" b="b"/>
            <a:pathLst>
              <a:path w="12192000" h="6722745">
                <a:moveTo>
                  <a:pt x="0" y="6722363"/>
                </a:moveTo>
                <a:lnTo>
                  <a:pt x="12192000" y="6722363"/>
                </a:lnTo>
                <a:lnTo>
                  <a:pt x="12192000" y="0"/>
                </a:lnTo>
                <a:lnTo>
                  <a:pt x="0" y="0"/>
                </a:lnTo>
                <a:lnTo>
                  <a:pt x="0" y="6722363"/>
                </a:lnTo>
                <a:close/>
              </a:path>
            </a:pathLst>
          </a:custGeom>
          <a:solidFill>
            <a:srgbClr val="A3DBF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722362"/>
            <a:ext cx="12192000" cy="135890"/>
          </a:xfrm>
          <a:custGeom>
            <a:avLst/>
            <a:gdLst/>
            <a:ahLst/>
            <a:cxnLst/>
            <a:rect l="l" t="t" r="r" b="b"/>
            <a:pathLst>
              <a:path w="12192000" h="135890">
                <a:moveTo>
                  <a:pt x="12192000" y="0"/>
                </a:moveTo>
                <a:lnTo>
                  <a:pt x="0" y="0"/>
                </a:lnTo>
                <a:lnTo>
                  <a:pt x="0" y="135635"/>
                </a:lnTo>
                <a:lnTo>
                  <a:pt x="12192000" y="135635"/>
                </a:lnTo>
                <a:lnTo>
                  <a:pt x="12192000" y="0"/>
                </a:lnTo>
                <a:close/>
              </a:path>
            </a:pathLst>
          </a:custGeom>
          <a:solidFill>
            <a:srgbClr val="0D5F87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42264" y="1156461"/>
          <a:ext cx="11114405" cy="5334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2930"/>
                <a:gridCol w="3173095"/>
                <a:gridCol w="4798695"/>
              </a:tblGrid>
              <a:tr h="4178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3DB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PHC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3823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5" b="1">
                          <a:latin typeface="Calibri"/>
                          <a:cs typeface="Calibri"/>
                        </a:rPr>
                        <a:t>Ambulance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ACAC"/>
                    </a:solidFill>
                  </a:tcPr>
                </a:tc>
              </a:tr>
              <a:tr h="75793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10" b="1">
                          <a:latin typeface="Calibri"/>
                          <a:cs typeface="Calibri"/>
                        </a:rPr>
                        <a:t>Core</a:t>
                      </a:r>
                      <a:r>
                        <a:rPr dirty="0" sz="18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body</a:t>
                      </a:r>
                      <a:r>
                        <a:rPr dirty="0" sz="18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5" b="1">
                          <a:latin typeface="Calibri"/>
                          <a:cs typeface="Calibri"/>
                        </a:rPr>
                        <a:t>temperature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800" spc="-10" b="1">
                          <a:latin typeface="Calibri"/>
                          <a:cs typeface="Calibri"/>
                        </a:rPr>
                        <a:t>measurement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15">
                          <a:latin typeface="Calibri"/>
                          <a:cs typeface="Calibri"/>
                        </a:rPr>
                        <a:t>Rectal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Thermometers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84706">
                <a:tc row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5" b="1">
                          <a:latin typeface="Calibri"/>
                          <a:cs typeface="Calibri"/>
                        </a:rPr>
                        <a:t>Cooling</a:t>
                      </a:r>
                      <a:r>
                        <a:rPr dirty="0" sz="1800" spc="-5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 b="1">
                          <a:latin typeface="Calibri"/>
                          <a:cs typeface="Calibri"/>
                        </a:rPr>
                        <a:t>equipments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1440" marR="102235">
                        <a:lnSpc>
                          <a:spcPct val="100000"/>
                        </a:lnSpc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(</a:t>
                      </a:r>
                      <a:r>
                        <a:rPr dirty="0" sz="1800" spc="-5" b="1">
                          <a:latin typeface="Calibri"/>
                          <a:cs typeface="Calibri"/>
                        </a:rPr>
                        <a:t>Goal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: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to reduce</a:t>
                      </a:r>
                      <a:r>
                        <a:rPr dirty="0" sz="18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core</a:t>
                      </a:r>
                      <a:r>
                        <a:rPr dirty="0" sz="18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body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temperature to </a:t>
                      </a:r>
                      <a:r>
                        <a:rPr dirty="0" sz="1800" spc="-5" b="1">
                          <a:latin typeface="Calibri"/>
                          <a:cs typeface="Calibri"/>
                        </a:rPr>
                        <a:t>~39°C (102.2°F) </a:t>
                      </a:r>
                      <a:r>
                        <a:rPr dirty="0" sz="1800" spc="-39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to avoid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hypothermia)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D96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For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optimal</a:t>
                      </a:r>
                      <a:r>
                        <a:rPr dirty="0" sz="18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room/air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cooling</a:t>
                      </a:r>
                      <a:r>
                        <a:rPr dirty="0" sz="180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refrigeration/ice</a:t>
                      </a:r>
                      <a:r>
                        <a:rPr dirty="0" sz="18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box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429895" indent="-339090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429895" algn="l"/>
                          <a:tab pos="430530" algn="l"/>
                        </a:tabLst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functional</a:t>
                      </a:r>
                      <a:r>
                        <a:rPr dirty="0" sz="18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AC/Cooler/fans</a:t>
                      </a:r>
                      <a:r>
                        <a:rPr dirty="0" sz="18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18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proper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maintenance</a:t>
                      </a:r>
                      <a:r>
                        <a:rPr dirty="0" sz="18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(for</a:t>
                      </a:r>
                      <a:r>
                        <a:rPr dirty="0" sz="18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room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cooling)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29895" indent="-339090">
                        <a:lnSpc>
                          <a:spcPct val="100000"/>
                        </a:lnSpc>
                        <a:spcBef>
                          <a:spcPts val="1080"/>
                        </a:spcBef>
                        <a:buFont typeface="Wingdings"/>
                        <a:buChar char=""/>
                        <a:tabLst>
                          <a:tab pos="429895" algn="l"/>
                          <a:tab pos="430530" algn="l"/>
                        </a:tabLst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functional</a:t>
                      </a:r>
                      <a:r>
                        <a:rPr dirty="0" sz="18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refrigerator/ice</a:t>
                      </a:r>
                      <a:r>
                        <a:rPr dirty="0" sz="18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box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for</a:t>
                      </a:r>
                      <a:r>
                        <a:rPr dirty="0" sz="18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ice</a:t>
                      </a:r>
                      <a:r>
                        <a:rPr dirty="0" sz="18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cubes,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cold</a:t>
                      </a:r>
                      <a:r>
                        <a:rPr dirty="0" sz="18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40">
                          <a:latin typeface="Calibri"/>
                          <a:cs typeface="Calibri"/>
                        </a:rPr>
                        <a:t>water,</a:t>
                      </a:r>
                      <a:r>
                        <a:rPr dirty="0" sz="18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IV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fluids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56034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D966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For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rapid</a:t>
                      </a:r>
                      <a:r>
                        <a:rPr dirty="0" sz="18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cooling</a:t>
                      </a:r>
                      <a:r>
                        <a:rPr dirty="0" sz="18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for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all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heatstroke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cases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at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primary/field/community</a:t>
                      </a:r>
                      <a:r>
                        <a:rPr dirty="0" sz="18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level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378460" indent="-287655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379095" algn="l"/>
                        </a:tabLst>
                      </a:pPr>
                      <a:r>
                        <a:rPr dirty="0" sz="1800" spc="-25">
                          <a:latin typeface="Calibri"/>
                          <a:cs typeface="Calibri"/>
                        </a:rPr>
                        <a:t>Water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spray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bottles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(to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be</a:t>
                      </a:r>
                      <a:r>
                        <a:rPr dirty="0" sz="18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used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with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fanning)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8460" indent="-287655">
                        <a:lnSpc>
                          <a:spcPct val="100000"/>
                        </a:lnSpc>
                        <a:spcBef>
                          <a:spcPts val="1080"/>
                        </a:spcBef>
                        <a:buFont typeface="Wingdings"/>
                        <a:buChar char=""/>
                        <a:tabLst>
                          <a:tab pos="379095" algn="l"/>
                        </a:tabLst>
                      </a:pPr>
                      <a:r>
                        <a:rPr dirty="0" sz="1800" spc="-20">
                          <a:latin typeface="Calibri"/>
                          <a:cs typeface="Calibri"/>
                        </a:rPr>
                        <a:t>Towels/sheets: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soak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with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cool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water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8460" indent="-287655">
                        <a:lnSpc>
                          <a:spcPct val="100000"/>
                        </a:lnSpc>
                        <a:spcBef>
                          <a:spcPts val="1085"/>
                        </a:spcBef>
                        <a:buFont typeface="Wingdings"/>
                        <a:buChar char=""/>
                        <a:tabLst>
                          <a:tab pos="379095" algn="l"/>
                        </a:tabLst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ICE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packs: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minimum</a:t>
                      </a:r>
                      <a:r>
                        <a:rPr dirty="0" sz="18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6</a:t>
                      </a:r>
                      <a:r>
                        <a:rPr dirty="0" sz="18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ice</a:t>
                      </a:r>
                      <a:r>
                        <a:rPr dirty="0" sz="18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packs/patient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[Effective,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rapid</a:t>
                      </a:r>
                      <a:r>
                        <a:rPr dirty="0" sz="18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cooling</a:t>
                      </a:r>
                      <a:r>
                        <a:rPr dirty="0" sz="180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requires</a:t>
                      </a:r>
                      <a:r>
                        <a:rPr dirty="0" sz="18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6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8460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packs/patient: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on</a:t>
                      </a:r>
                      <a:r>
                        <a:rPr dirty="0" sz="18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each</a:t>
                      </a:r>
                      <a:r>
                        <a:rPr dirty="0" sz="18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side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8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neck</a:t>
                      </a:r>
                      <a:r>
                        <a:rPr dirty="0" sz="18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(2),</a:t>
                      </a:r>
                      <a:r>
                        <a:rPr dirty="0" sz="18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armpits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(2),</a:t>
                      </a:r>
                      <a:r>
                        <a:rPr dirty="0" sz="18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over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groin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folds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(2)]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720851" y="318515"/>
            <a:ext cx="10750550" cy="708660"/>
            <a:chOff x="720851" y="318515"/>
            <a:chExt cx="10750550" cy="708660"/>
          </a:xfrm>
        </p:grpSpPr>
        <p:sp>
          <p:nvSpPr>
            <p:cNvPr id="6" name="object 6"/>
            <p:cNvSpPr/>
            <p:nvPr/>
          </p:nvSpPr>
          <p:spPr>
            <a:xfrm>
              <a:off x="726947" y="324611"/>
              <a:ext cx="10738485" cy="696595"/>
            </a:xfrm>
            <a:custGeom>
              <a:avLst/>
              <a:gdLst/>
              <a:ahLst/>
              <a:cxnLst/>
              <a:rect l="l" t="t" r="r" b="b"/>
              <a:pathLst>
                <a:path w="10738485" h="696594">
                  <a:moveTo>
                    <a:pt x="10622026" y="0"/>
                  </a:moveTo>
                  <a:lnTo>
                    <a:pt x="116077" y="0"/>
                  </a:lnTo>
                  <a:lnTo>
                    <a:pt x="70894" y="9118"/>
                  </a:lnTo>
                  <a:lnTo>
                    <a:pt x="33997" y="33988"/>
                  </a:lnTo>
                  <a:lnTo>
                    <a:pt x="9121" y="70883"/>
                  </a:lnTo>
                  <a:lnTo>
                    <a:pt x="0" y="116078"/>
                  </a:lnTo>
                  <a:lnTo>
                    <a:pt x="0" y="580390"/>
                  </a:lnTo>
                  <a:lnTo>
                    <a:pt x="9121" y="625584"/>
                  </a:lnTo>
                  <a:lnTo>
                    <a:pt x="33997" y="662479"/>
                  </a:lnTo>
                  <a:lnTo>
                    <a:pt x="70894" y="687349"/>
                  </a:lnTo>
                  <a:lnTo>
                    <a:pt x="116077" y="696468"/>
                  </a:lnTo>
                  <a:lnTo>
                    <a:pt x="10622026" y="696468"/>
                  </a:lnTo>
                  <a:lnTo>
                    <a:pt x="10667220" y="687349"/>
                  </a:lnTo>
                  <a:lnTo>
                    <a:pt x="10704115" y="662479"/>
                  </a:lnTo>
                  <a:lnTo>
                    <a:pt x="10728985" y="625584"/>
                  </a:lnTo>
                  <a:lnTo>
                    <a:pt x="10738104" y="580390"/>
                  </a:lnTo>
                  <a:lnTo>
                    <a:pt x="10738104" y="116078"/>
                  </a:lnTo>
                  <a:lnTo>
                    <a:pt x="10728985" y="70883"/>
                  </a:lnTo>
                  <a:lnTo>
                    <a:pt x="10704115" y="33988"/>
                  </a:lnTo>
                  <a:lnTo>
                    <a:pt x="10667220" y="9118"/>
                  </a:lnTo>
                  <a:lnTo>
                    <a:pt x="10622026" y="0"/>
                  </a:lnTo>
                  <a:close/>
                </a:path>
              </a:pathLst>
            </a:custGeom>
            <a:solidFill>
              <a:srgbClr val="6F24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26947" y="324611"/>
              <a:ext cx="10738485" cy="696595"/>
            </a:xfrm>
            <a:custGeom>
              <a:avLst/>
              <a:gdLst/>
              <a:ahLst/>
              <a:cxnLst/>
              <a:rect l="l" t="t" r="r" b="b"/>
              <a:pathLst>
                <a:path w="10738485" h="696594">
                  <a:moveTo>
                    <a:pt x="0" y="116078"/>
                  </a:moveTo>
                  <a:lnTo>
                    <a:pt x="9121" y="70883"/>
                  </a:lnTo>
                  <a:lnTo>
                    <a:pt x="33997" y="33988"/>
                  </a:lnTo>
                  <a:lnTo>
                    <a:pt x="70894" y="9118"/>
                  </a:lnTo>
                  <a:lnTo>
                    <a:pt x="116077" y="0"/>
                  </a:lnTo>
                  <a:lnTo>
                    <a:pt x="10622026" y="0"/>
                  </a:lnTo>
                  <a:lnTo>
                    <a:pt x="10667220" y="9118"/>
                  </a:lnTo>
                  <a:lnTo>
                    <a:pt x="10704115" y="33988"/>
                  </a:lnTo>
                  <a:lnTo>
                    <a:pt x="10728985" y="70883"/>
                  </a:lnTo>
                  <a:lnTo>
                    <a:pt x="10738104" y="116078"/>
                  </a:lnTo>
                  <a:lnTo>
                    <a:pt x="10738104" y="580390"/>
                  </a:lnTo>
                  <a:lnTo>
                    <a:pt x="10728985" y="625584"/>
                  </a:lnTo>
                  <a:lnTo>
                    <a:pt x="10704115" y="662479"/>
                  </a:lnTo>
                  <a:lnTo>
                    <a:pt x="10667220" y="687349"/>
                  </a:lnTo>
                  <a:lnTo>
                    <a:pt x="10622026" y="696468"/>
                  </a:lnTo>
                  <a:lnTo>
                    <a:pt x="116077" y="696468"/>
                  </a:lnTo>
                  <a:lnTo>
                    <a:pt x="70894" y="687349"/>
                  </a:lnTo>
                  <a:lnTo>
                    <a:pt x="33997" y="662479"/>
                  </a:lnTo>
                  <a:lnTo>
                    <a:pt x="9121" y="625584"/>
                  </a:lnTo>
                  <a:lnTo>
                    <a:pt x="0" y="580390"/>
                  </a:lnTo>
                  <a:lnTo>
                    <a:pt x="0" y="116078"/>
                  </a:lnTo>
                  <a:close/>
                </a:path>
              </a:pathLst>
            </a:custGeom>
            <a:ln w="12192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84910" y="414274"/>
            <a:ext cx="10224135" cy="4679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900" spc="-110">
                <a:solidFill>
                  <a:srgbClr val="FFFFFF"/>
                </a:solidFill>
              </a:rPr>
              <a:t>Essentials</a:t>
            </a:r>
            <a:r>
              <a:rPr dirty="0" sz="2900" spc="-80">
                <a:solidFill>
                  <a:srgbClr val="FFFFFF"/>
                </a:solidFill>
              </a:rPr>
              <a:t> </a:t>
            </a:r>
            <a:r>
              <a:rPr dirty="0" sz="2900" spc="-140">
                <a:solidFill>
                  <a:srgbClr val="FFFFFF"/>
                </a:solidFill>
              </a:rPr>
              <a:t>for</a:t>
            </a:r>
            <a:r>
              <a:rPr dirty="0" sz="2900" spc="-75">
                <a:solidFill>
                  <a:srgbClr val="FFFFFF"/>
                </a:solidFill>
              </a:rPr>
              <a:t> </a:t>
            </a:r>
            <a:r>
              <a:rPr dirty="0" sz="2900" spc="-170">
                <a:solidFill>
                  <a:srgbClr val="FFFFFF"/>
                </a:solidFill>
              </a:rPr>
              <a:t>Emergency</a:t>
            </a:r>
            <a:r>
              <a:rPr dirty="0" sz="2900" spc="-80">
                <a:solidFill>
                  <a:srgbClr val="FFFFFF"/>
                </a:solidFill>
              </a:rPr>
              <a:t> </a:t>
            </a:r>
            <a:r>
              <a:rPr dirty="0" sz="2900" spc="-180">
                <a:solidFill>
                  <a:srgbClr val="FFFFFF"/>
                </a:solidFill>
              </a:rPr>
              <a:t>Cooling</a:t>
            </a:r>
            <a:r>
              <a:rPr dirty="0" sz="2900" spc="-80">
                <a:solidFill>
                  <a:srgbClr val="FFFFFF"/>
                </a:solidFill>
              </a:rPr>
              <a:t> </a:t>
            </a:r>
            <a:r>
              <a:rPr dirty="0" sz="2900" spc="-229">
                <a:solidFill>
                  <a:srgbClr val="FFFFFF"/>
                </a:solidFill>
              </a:rPr>
              <a:t>at</a:t>
            </a:r>
            <a:r>
              <a:rPr dirty="0" sz="2900" spc="-85">
                <a:solidFill>
                  <a:srgbClr val="FFFFFF"/>
                </a:solidFill>
              </a:rPr>
              <a:t> </a:t>
            </a:r>
            <a:r>
              <a:rPr dirty="0" sz="2900" spc="-150">
                <a:solidFill>
                  <a:srgbClr val="FFFF00"/>
                </a:solidFill>
              </a:rPr>
              <a:t>Primary</a:t>
            </a:r>
            <a:r>
              <a:rPr dirty="0" sz="2900" spc="-75">
                <a:solidFill>
                  <a:srgbClr val="FFFF00"/>
                </a:solidFill>
              </a:rPr>
              <a:t> </a:t>
            </a:r>
            <a:r>
              <a:rPr dirty="0" sz="2900" spc="-235">
                <a:solidFill>
                  <a:srgbClr val="FFFF00"/>
                </a:solidFill>
              </a:rPr>
              <a:t>and</a:t>
            </a:r>
            <a:r>
              <a:rPr dirty="0" sz="2900" spc="-60">
                <a:solidFill>
                  <a:srgbClr val="FFFF00"/>
                </a:solidFill>
              </a:rPr>
              <a:t> </a:t>
            </a:r>
            <a:r>
              <a:rPr dirty="0" sz="2900" spc="-140">
                <a:solidFill>
                  <a:srgbClr val="FFFF00"/>
                </a:solidFill>
              </a:rPr>
              <a:t>Field</a:t>
            </a:r>
            <a:r>
              <a:rPr dirty="0" sz="2900" spc="-80">
                <a:solidFill>
                  <a:srgbClr val="FFFF00"/>
                </a:solidFill>
              </a:rPr>
              <a:t> </a:t>
            </a:r>
            <a:r>
              <a:rPr dirty="0" sz="2900" spc="-100">
                <a:solidFill>
                  <a:srgbClr val="FFFF00"/>
                </a:solidFill>
              </a:rPr>
              <a:t>Levels</a:t>
            </a:r>
            <a:endParaRPr sz="29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16240" y="2889504"/>
            <a:ext cx="375285" cy="2245360"/>
          </a:xfrm>
          <a:custGeom>
            <a:avLst/>
            <a:gdLst/>
            <a:ahLst/>
            <a:cxnLst/>
            <a:rect l="l" t="t" r="r" b="b"/>
            <a:pathLst>
              <a:path w="375284" h="2245360">
                <a:moveTo>
                  <a:pt x="0" y="0"/>
                </a:moveTo>
                <a:lnTo>
                  <a:pt x="0" y="2245233"/>
                </a:lnTo>
                <a:lnTo>
                  <a:pt x="375157" y="2245233"/>
                </a:lnTo>
              </a:path>
              <a:path w="375284" h="2245360">
                <a:moveTo>
                  <a:pt x="0" y="0"/>
                </a:moveTo>
                <a:lnTo>
                  <a:pt x="0" y="841121"/>
                </a:lnTo>
                <a:lnTo>
                  <a:pt x="375157" y="841121"/>
                </a:lnTo>
              </a:path>
            </a:pathLst>
          </a:custGeom>
          <a:ln w="12192">
            <a:solidFill>
              <a:srgbClr val="528BC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943600" y="1540763"/>
            <a:ext cx="3074035" cy="313055"/>
          </a:xfrm>
          <a:custGeom>
            <a:avLst/>
            <a:gdLst/>
            <a:ahLst/>
            <a:cxnLst/>
            <a:rect l="l" t="t" r="r" b="b"/>
            <a:pathLst>
              <a:path w="3074034" h="313055">
                <a:moveTo>
                  <a:pt x="0" y="0"/>
                </a:moveTo>
                <a:lnTo>
                  <a:pt x="0" y="156718"/>
                </a:lnTo>
                <a:lnTo>
                  <a:pt x="3074034" y="156718"/>
                </a:lnTo>
                <a:lnTo>
                  <a:pt x="3074034" y="312800"/>
                </a:lnTo>
              </a:path>
            </a:pathLst>
          </a:custGeom>
          <a:ln w="12192">
            <a:solidFill>
              <a:srgbClr val="467AA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18076" y="2881883"/>
            <a:ext cx="281940" cy="3351529"/>
          </a:xfrm>
          <a:custGeom>
            <a:avLst/>
            <a:gdLst/>
            <a:ahLst/>
            <a:cxnLst/>
            <a:rect l="l" t="t" r="r" b="b"/>
            <a:pathLst>
              <a:path w="281939" h="3351529">
                <a:moveTo>
                  <a:pt x="0" y="0"/>
                </a:moveTo>
                <a:lnTo>
                  <a:pt x="0" y="3350920"/>
                </a:lnTo>
                <a:lnTo>
                  <a:pt x="281939" y="3350920"/>
                </a:lnTo>
              </a:path>
              <a:path w="281939" h="3351529">
                <a:moveTo>
                  <a:pt x="0" y="0"/>
                </a:moveTo>
                <a:lnTo>
                  <a:pt x="0" y="2078608"/>
                </a:lnTo>
                <a:lnTo>
                  <a:pt x="254126" y="2078608"/>
                </a:lnTo>
              </a:path>
              <a:path w="281939" h="3351529">
                <a:moveTo>
                  <a:pt x="0" y="0"/>
                </a:moveTo>
                <a:lnTo>
                  <a:pt x="0" y="694308"/>
                </a:lnTo>
                <a:lnTo>
                  <a:pt x="250951" y="694308"/>
                </a:lnTo>
              </a:path>
            </a:pathLst>
          </a:custGeom>
          <a:ln w="12192">
            <a:solidFill>
              <a:srgbClr val="528BC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574791" y="1540763"/>
            <a:ext cx="368300" cy="313055"/>
          </a:xfrm>
          <a:custGeom>
            <a:avLst/>
            <a:gdLst/>
            <a:ahLst/>
            <a:cxnLst/>
            <a:rect l="l" t="t" r="r" b="b"/>
            <a:pathLst>
              <a:path w="368300" h="313055">
                <a:moveTo>
                  <a:pt x="367792" y="0"/>
                </a:moveTo>
                <a:lnTo>
                  <a:pt x="367792" y="156718"/>
                </a:lnTo>
                <a:lnTo>
                  <a:pt x="0" y="156718"/>
                </a:lnTo>
                <a:lnTo>
                  <a:pt x="0" y="312800"/>
                </a:lnTo>
              </a:path>
            </a:pathLst>
          </a:custGeom>
          <a:ln w="12192">
            <a:solidFill>
              <a:srgbClr val="467AA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818132" y="2903220"/>
            <a:ext cx="333375" cy="2682875"/>
          </a:xfrm>
          <a:custGeom>
            <a:avLst/>
            <a:gdLst/>
            <a:ahLst/>
            <a:cxnLst/>
            <a:rect l="l" t="t" r="r" b="b"/>
            <a:pathLst>
              <a:path w="333375" h="2682875">
                <a:moveTo>
                  <a:pt x="0" y="0"/>
                </a:moveTo>
                <a:lnTo>
                  <a:pt x="0" y="2682747"/>
                </a:lnTo>
                <a:lnTo>
                  <a:pt x="333120" y="2682747"/>
                </a:lnTo>
              </a:path>
              <a:path w="333375" h="2682875">
                <a:moveTo>
                  <a:pt x="0" y="0"/>
                </a:moveTo>
                <a:lnTo>
                  <a:pt x="0" y="1007490"/>
                </a:lnTo>
                <a:lnTo>
                  <a:pt x="333120" y="1007490"/>
                </a:lnTo>
              </a:path>
            </a:pathLst>
          </a:custGeom>
          <a:ln w="12192">
            <a:solidFill>
              <a:srgbClr val="528BC1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7" name="object 7"/>
          <p:cNvGrpSpPr/>
          <p:nvPr/>
        </p:nvGrpSpPr>
        <p:grpSpPr>
          <a:xfrm>
            <a:off x="2698750" y="918717"/>
            <a:ext cx="4605020" cy="941705"/>
            <a:chOff x="2698750" y="918717"/>
            <a:chExt cx="4605020" cy="941705"/>
          </a:xfrm>
        </p:grpSpPr>
        <p:sp>
          <p:nvSpPr>
            <p:cNvPr id="8" name="object 8"/>
            <p:cNvSpPr/>
            <p:nvPr/>
          </p:nvSpPr>
          <p:spPr>
            <a:xfrm>
              <a:off x="2705100" y="1540763"/>
              <a:ext cx="3237230" cy="313055"/>
            </a:xfrm>
            <a:custGeom>
              <a:avLst/>
              <a:gdLst/>
              <a:ahLst/>
              <a:cxnLst/>
              <a:rect l="l" t="t" r="r" b="b"/>
              <a:pathLst>
                <a:path w="3237229" h="313055">
                  <a:moveTo>
                    <a:pt x="3237229" y="0"/>
                  </a:moveTo>
                  <a:lnTo>
                    <a:pt x="3237229" y="156718"/>
                  </a:lnTo>
                  <a:lnTo>
                    <a:pt x="0" y="156718"/>
                  </a:lnTo>
                  <a:lnTo>
                    <a:pt x="0" y="312800"/>
                  </a:lnTo>
                </a:path>
              </a:pathLst>
            </a:custGeom>
            <a:ln w="12191">
              <a:solidFill>
                <a:srgbClr val="467AA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590288" y="925067"/>
              <a:ext cx="2707005" cy="615950"/>
            </a:xfrm>
            <a:custGeom>
              <a:avLst/>
              <a:gdLst/>
              <a:ahLst/>
              <a:cxnLst/>
              <a:rect l="l" t="t" r="r" b="b"/>
              <a:pathLst>
                <a:path w="2707004" h="615950">
                  <a:moveTo>
                    <a:pt x="2706623" y="0"/>
                  </a:moveTo>
                  <a:lnTo>
                    <a:pt x="0" y="0"/>
                  </a:lnTo>
                  <a:lnTo>
                    <a:pt x="0" y="615696"/>
                  </a:lnTo>
                  <a:lnTo>
                    <a:pt x="2706623" y="615696"/>
                  </a:lnTo>
                  <a:lnTo>
                    <a:pt x="2706623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590288" y="925067"/>
              <a:ext cx="2707005" cy="615950"/>
            </a:xfrm>
            <a:custGeom>
              <a:avLst/>
              <a:gdLst/>
              <a:ahLst/>
              <a:cxnLst/>
              <a:rect l="l" t="t" r="r" b="b"/>
              <a:pathLst>
                <a:path w="2707004" h="615950">
                  <a:moveTo>
                    <a:pt x="0" y="615696"/>
                  </a:moveTo>
                  <a:lnTo>
                    <a:pt x="2706623" y="615696"/>
                  </a:lnTo>
                  <a:lnTo>
                    <a:pt x="2706623" y="0"/>
                  </a:lnTo>
                  <a:lnTo>
                    <a:pt x="0" y="0"/>
                  </a:lnTo>
                  <a:lnTo>
                    <a:pt x="0" y="61569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4843653" y="1056894"/>
            <a:ext cx="21983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COOLING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EQUIPMENTS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589277" y="1848357"/>
            <a:ext cx="2233295" cy="1061720"/>
            <a:chOff x="1589277" y="1848357"/>
            <a:chExt cx="2233295" cy="1061720"/>
          </a:xfrm>
        </p:grpSpPr>
        <p:sp>
          <p:nvSpPr>
            <p:cNvPr id="13" name="object 13"/>
            <p:cNvSpPr/>
            <p:nvPr/>
          </p:nvSpPr>
          <p:spPr>
            <a:xfrm>
              <a:off x="1595627" y="1854707"/>
              <a:ext cx="2220595" cy="1049020"/>
            </a:xfrm>
            <a:custGeom>
              <a:avLst/>
              <a:gdLst/>
              <a:ahLst/>
              <a:cxnLst/>
              <a:rect l="l" t="t" r="r" b="b"/>
              <a:pathLst>
                <a:path w="2220595" h="1049020">
                  <a:moveTo>
                    <a:pt x="2220468" y="0"/>
                  </a:moveTo>
                  <a:lnTo>
                    <a:pt x="0" y="0"/>
                  </a:lnTo>
                  <a:lnTo>
                    <a:pt x="0" y="1048512"/>
                  </a:lnTo>
                  <a:lnTo>
                    <a:pt x="2220468" y="1048512"/>
                  </a:lnTo>
                  <a:lnTo>
                    <a:pt x="2220468" y="0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595627" y="1854707"/>
              <a:ext cx="2220595" cy="1049020"/>
            </a:xfrm>
            <a:custGeom>
              <a:avLst/>
              <a:gdLst/>
              <a:ahLst/>
              <a:cxnLst/>
              <a:rect l="l" t="t" r="r" b="b"/>
              <a:pathLst>
                <a:path w="2220595" h="1049020">
                  <a:moveTo>
                    <a:pt x="0" y="1048512"/>
                  </a:moveTo>
                  <a:lnTo>
                    <a:pt x="2220468" y="1048512"/>
                  </a:lnTo>
                  <a:lnTo>
                    <a:pt x="2220468" y="0"/>
                  </a:lnTo>
                  <a:lnTo>
                    <a:pt x="0" y="0"/>
                  </a:lnTo>
                  <a:lnTo>
                    <a:pt x="0" y="1048512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1655826" y="2140966"/>
            <a:ext cx="2099310" cy="434975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marL="133985" marR="5080" indent="-121920">
              <a:lnSpc>
                <a:spcPts val="1540"/>
              </a:lnSpc>
              <a:spcBef>
                <a:spcPts val="270"/>
              </a:spcBef>
            </a:pPr>
            <a:r>
              <a:rPr dirty="0" sz="1400" spc="-10">
                <a:solidFill>
                  <a:srgbClr val="001F5F"/>
                </a:solidFill>
                <a:latin typeface="Calibri"/>
                <a:cs typeface="Calibri"/>
              </a:rPr>
              <a:t>For </a:t>
            </a:r>
            <a:r>
              <a:rPr dirty="0" sz="1400" spc="-5">
                <a:solidFill>
                  <a:srgbClr val="001F5F"/>
                </a:solidFill>
                <a:latin typeface="Calibri"/>
                <a:cs typeface="Calibri"/>
              </a:rPr>
              <a:t>optimal </a:t>
            </a:r>
            <a:r>
              <a:rPr dirty="0" sz="1400" spc="-10">
                <a:solidFill>
                  <a:srgbClr val="001F5F"/>
                </a:solidFill>
                <a:latin typeface="Calibri"/>
                <a:cs typeface="Calibri"/>
              </a:rPr>
              <a:t>room/air </a:t>
            </a:r>
            <a:r>
              <a:rPr dirty="0" sz="1400" spc="-5">
                <a:solidFill>
                  <a:srgbClr val="001F5F"/>
                </a:solidFill>
                <a:latin typeface="Calibri"/>
                <a:cs typeface="Calibri"/>
              </a:rPr>
              <a:t>cooling </a:t>
            </a:r>
            <a:r>
              <a:rPr dirty="0" sz="1400" spc="-30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001F5F"/>
                </a:solidFill>
                <a:latin typeface="Calibri"/>
                <a:cs typeface="Calibri"/>
              </a:rPr>
              <a:t>and </a:t>
            </a:r>
            <a:r>
              <a:rPr dirty="0" sz="1400" spc="-10">
                <a:solidFill>
                  <a:srgbClr val="001F5F"/>
                </a:solidFill>
                <a:latin typeface="Calibri"/>
                <a:cs typeface="Calibri"/>
              </a:rPr>
              <a:t>refrigeration/</a:t>
            </a:r>
            <a:r>
              <a:rPr dirty="0" sz="1400" spc="-3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001F5F"/>
                </a:solidFill>
                <a:latin typeface="Calibri"/>
                <a:cs typeface="Calibri"/>
              </a:rPr>
              <a:t>ice</a:t>
            </a:r>
            <a:r>
              <a:rPr dirty="0" sz="140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001F5F"/>
                </a:solidFill>
                <a:latin typeface="Calibri"/>
                <a:cs typeface="Calibri"/>
              </a:rPr>
              <a:t>box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144267" y="3209544"/>
            <a:ext cx="1844039" cy="1402080"/>
            <a:chOff x="2144267" y="3209544"/>
            <a:chExt cx="1844039" cy="1402080"/>
          </a:xfrm>
        </p:grpSpPr>
        <p:sp>
          <p:nvSpPr>
            <p:cNvPr id="17" name="object 17"/>
            <p:cNvSpPr/>
            <p:nvPr/>
          </p:nvSpPr>
          <p:spPr>
            <a:xfrm>
              <a:off x="2150363" y="3215640"/>
              <a:ext cx="1831975" cy="1390015"/>
            </a:xfrm>
            <a:custGeom>
              <a:avLst/>
              <a:gdLst/>
              <a:ahLst/>
              <a:cxnLst/>
              <a:rect l="l" t="t" r="r" b="b"/>
              <a:pathLst>
                <a:path w="1831975" h="1390014">
                  <a:moveTo>
                    <a:pt x="1831848" y="0"/>
                  </a:moveTo>
                  <a:lnTo>
                    <a:pt x="0" y="0"/>
                  </a:lnTo>
                  <a:lnTo>
                    <a:pt x="0" y="1389888"/>
                  </a:lnTo>
                  <a:lnTo>
                    <a:pt x="1831848" y="1389888"/>
                  </a:lnTo>
                  <a:lnTo>
                    <a:pt x="1831848" y="0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2150363" y="3215640"/>
              <a:ext cx="1831975" cy="1390015"/>
            </a:xfrm>
            <a:custGeom>
              <a:avLst/>
              <a:gdLst/>
              <a:ahLst/>
              <a:cxnLst/>
              <a:rect l="l" t="t" r="r" b="b"/>
              <a:pathLst>
                <a:path w="1831975" h="1390014">
                  <a:moveTo>
                    <a:pt x="0" y="1389888"/>
                  </a:moveTo>
                  <a:lnTo>
                    <a:pt x="1831848" y="1389888"/>
                  </a:lnTo>
                  <a:lnTo>
                    <a:pt x="1831848" y="0"/>
                  </a:lnTo>
                  <a:lnTo>
                    <a:pt x="0" y="0"/>
                  </a:lnTo>
                  <a:lnTo>
                    <a:pt x="0" y="138988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2150364" y="3215639"/>
            <a:ext cx="1831975" cy="13900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00">
              <a:latin typeface="Times New Roman"/>
              <a:cs typeface="Times New Roman"/>
            </a:endParaRPr>
          </a:p>
          <a:p>
            <a:pPr algn="ctr" marL="179705" marR="173355" indent="39370">
              <a:lnSpc>
                <a:spcPts val="1540"/>
              </a:lnSpc>
            </a:pPr>
            <a:r>
              <a:rPr dirty="0" sz="1400" spc="-5">
                <a:solidFill>
                  <a:srgbClr val="001F5F"/>
                </a:solidFill>
                <a:latin typeface="Calibri"/>
                <a:cs typeface="Calibri"/>
              </a:rPr>
              <a:t>functional </a:t>
            </a:r>
            <a:r>
              <a:rPr dirty="0" sz="140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001F5F"/>
                </a:solidFill>
                <a:latin typeface="Calibri"/>
                <a:cs typeface="Calibri"/>
              </a:rPr>
              <a:t>AC/Cooler/fans and </a:t>
            </a:r>
            <a:r>
              <a:rPr dirty="0" sz="140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dirty="0" sz="1400" spc="-25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dirty="0" sz="1400" spc="-5">
                <a:solidFill>
                  <a:srgbClr val="001F5F"/>
                </a:solidFill>
                <a:latin typeface="Calibri"/>
                <a:cs typeface="Calibri"/>
              </a:rPr>
              <a:t>ope</a:t>
            </a:r>
            <a:r>
              <a:rPr dirty="0" sz="140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dirty="0" sz="1400" spc="-1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dirty="0" sz="1400">
                <a:solidFill>
                  <a:srgbClr val="001F5F"/>
                </a:solidFill>
                <a:latin typeface="Calibri"/>
                <a:cs typeface="Calibri"/>
              </a:rPr>
              <a:t>ai</a:t>
            </a:r>
            <a:r>
              <a:rPr dirty="0" sz="1400" spc="-2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dirty="0" sz="1400" spc="-15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001F5F"/>
                </a:solidFill>
                <a:latin typeface="Calibri"/>
                <a:cs typeface="Calibri"/>
              </a:rPr>
              <a:t>nc</a:t>
            </a:r>
            <a:r>
              <a:rPr dirty="0" sz="140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144267" y="4911852"/>
            <a:ext cx="1885314" cy="1348740"/>
            <a:chOff x="2144267" y="4911852"/>
            <a:chExt cx="1885314" cy="1348740"/>
          </a:xfrm>
        </p:grpSpPr>
        <p:sp>
          <p:nvSpPr>
            <p:cNvPr id="21" name="object 21"/>
            <p:cNvSpPr/>
            <p:nvPr/>
          </p:nvSpPr>
          <p:spPr>
            <a:xfrm>
              <a:off x="2150363" y="4917948"/>
              <a:ext cx="1873250" cy="1336675"/>
            </a:xfrm>
            <a:custGeom>
              <a:avLst/>
              <a:gdLst/>
              <a:ahLst/>
              <a:cxnLst/>
              <a:rect l="l" t="t" r="r" b="b"/>
              <a:pathLst>
                <a:path w="1873250" h="1336675">
                  <a:moveTo>
                    <a:pt x="1872995" y="0"/>
                  </a:moveTo>
                  <a:lnTo>
                    <a:pt x="0" y="0"/>
                  </a:lnTo>
                  <a:lnTo>
                    <a:pt x="0" y="1336547"/>
                  </a:lnTo>
                  <a:lnTo>
                    <a:pt x="1872995" y="1336547"/>
                  </a:lnTo>
                  <a:lnTo>
                    <a:pt x="1872995" y="0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2150363" y="4917948"/>
              <a:ext cx="1873250" cy="1336675"/>
            </a:xfrm>
            <a:custGeom>
              <a:avLst/>
              <a:gdLst/>
              <a:ahLst/>
              <a:cxnLst/>
              <a:rect l="l" t="t" r="r" b="b"/>
              <a:pathLst>
                <a:path w="1873250" h="1336675">
                  <a:moveTo>
                    <a:pt x="0" y="1336547"/>
                  </a:moveTo>
                  <a:lnTo>
                    <a:pt x="1872995" y="1336547"/>
                  </a:lnTo>
                  <a:lnTo>
                    <a:pt x="1872995" y="0"/>
                  </a:lnTo>
                  <a:lnTo>
                    <a:pt x="0" y="0"/>
                  </a:lnTo>
                  <a:lnTo>
                    <a:pt x="0" y="1336547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2150364" y="4917947"/>
            <a:ext cx="1873250" cy="13366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50">
              <a:latin typeface="Times New Roman"/>
              <a:cs typeface="Times New Roman"/>
            </a:endParaRPr>
          </a:p>
          <a:p>
            <a:pPr algn="ctr" marL="15240" marR="8255" indent="38100">
              <a:lnSpc>
                <a:spcPct val="91500"/>
              </a:lnSpc>
            </a:pPr>
            <a:r>
              <a:rPr dirty="0" sz="1400" spc="-5">
                <a:solidFill>
                  <a:srgbClr val="001F5F"/>
                </a:solidFill>
                <a:latin typeface="Calibri"/>
                <a:cs typeface="Calibri"/>
              </a:rPr>
              <a:t>functional </a:t>
            </a:r>
            <a:r>
              <a:rPr dirty="0" sz="1400" spc="-10">
                <a:solidFill>
                  <a:srgbClr val="001F5F"/>
                </a:solidFill>
                <a:latin typeface="Calibri"/>
                <a:cs typeface="Calibri"/>
              </a:rPr>
              <a:t>refrigerator/ </a:t>
            </a:r>
            <a:r>
              <a:rPr dirty="0" sz="1400" spc="-5">
                <a:solidFill>
                  <a:srgbClr val="001F5F"/>
                </a:solidFill>
                <a:latin typeface="Calibri"/>
                <a:cs typeface="Calibri"/>
              </a:rPr>
              <a:t> ice </a:t>
            </a:r>
            <a:r>
              <a:rPr dirty="0" sz="1400" spc="-10">
                <a:solidFill>
                  <a:srgbClr val="001F5F"/>
                </a:solidFill>
                <a:latin typeface="Calibri"/>
                <a:cs typeface="Calibri"/>
              </a:rPr>
              <a:t>box for </a:t>
            </a:r>
            <a:r>
              <a:rPr dirty="0" sz="1400" spc="-5">
                <a:solidFill>
                  <a:srgbClr val="001F5F"/>
                </a:solidFill>
                <a:latin typeface="Calibri"/>
                <a:cs typeface="Calibri"/>
              </a:rPr>
              <a:t>ice cubes, </a:t>
            </a:r>
            <a:r>
              <a:rPr dirty="0" sz="1400" spc="-10">
                <a:solidFill>
                  <a:srgbClr val="001F5F"/>
                </a:solidFill>
                <a:latin typeface="Calibri"/>
                <a:cs typeface="Calibri"/>
              </a:rPr>
              <a:t>cold </a:t>
            </a:r>
            <a:r>
              <a:rPr dirty="0" sz="1400" spc="-30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400" spc="-30">
                <a:solidFill>
                  <a:srgbClr val="001F5F"/>
                </a:solidFill>
                <a:latin typeface="Calibri"/>
                <a:cs typeface="Calibri"/>
              </a:rPr>
              <a:t>water,</a:t>
            </a:r>
            <a:r>
              <a:rPr dirty="0" sz="1400" spc="-2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001F5F"/>
                </a:solidFill>
                <a:latin typeface="Calibri"/>
                <a:cs typeface="Calibri"/>
              </a:rPr>
              <a:t>IV</a:t>
            </a:r>
            <a:r>
              <a:rPr dirty="0" sz="1400" spc="-1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1F5F"/>
                </a:solidFill>
                <a:latin typeface="Calibri"/>
                <a:cs typeface="Calibri"/>
              </a:rPr>
              <a:t>fluids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122420" y="1848611"/>
            <a:ext cx="2906395" cy="1039494"/>
            <a:chOff x="4122420" y="1848611"/>
            <a:chExt cx="2906395" cy="1039494"/>
          </a:xfrm>
        </p:grpSpPr>
        <p:sp>
          <p:nvSpPr>
            <p:cNvPr id="25" name="object 25"/>
            <p:cNvSpPr/>
            <p:nvPr/>
          </p:nvSpPr>
          <p:spPr>
            <a:xfrm>
              <a:off x="4128516" y="1854707"/>
              <a:ext cx="2894330" cy="1027430"/>
            </a:xfrm>
            <a:custGeom>
              <a:avLst/>
              <a:gdLst/>
              <a:ahLst/>
              <a:cxnLst/>
              <a:rect l="l" t="t" r="r" b="b"/>
              <a:pathLst>
                <a:path w="2894329" h="1027430">
                  <a:moveTo>
                    <a:pt x="2894076" y="0"/>
                  </a:moveTo>
                  <a:lnTo>
                    <a:pt x="0" y="0"/>
                  </a:lnTo>
                  <a:lnTo>
                    <a:pt x="0" y="1027176"/>
                  </a:lnTo>
                  <a:lnTo>
                    <a:pt x="2894076" y="1027176"/>
                  </a:lnTo>
                  <a:lnTo>
                    <a:pt x="2894076" y="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4128516" y="1854707"/>
              <a:ext cx="2894330" cy="1027430"/>
            </a:xfrm>
            <a:custGeom>
              <a:avLst/>
              <a:gdLst/>
              <a:ahLst/>
              <a:cxnLst/>
              <a:rect l="l" t="t" r="r" b="b"/>
              <a:pathLst>
                <a:path w="2894329" h="1027430">
                  <a:moveTo>
                    <a:pt x="0" y="1027176"/>
                  </a:moveTo>
                  <a:lnTo>
                    <a:pt x="2894076" y="1027176"/>
                  </a:lnTo>
                  <a:lnTo>
                    <a:pt x="2894076" y="0"/>
                  </a:lnTo>
                  <a:lnTo>
                    <a:pt x="0" y="0"/>
                  </a:lnTo>
                  <a:lnTo>
                    <a:pt x="0" y="102717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 txBox="1"/>
          <p:nvPr/>
        </p:nvSpPr>
        <p:spPr>
          <a:xfrm>
            <a:off x="4152646" y="2032254"/>
            <a:ext cx="2846070" cy="629920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algn="ctr" marL="12700" marR="5080" indent="-1905">
              <a:lnSpc>
                <a:spcPts val="1540"/>
              </a:lnSpc>
              <a:spcBef>
                <a:spcPts val="270"/>
              </a:spcBef>
            </a:pPr>
            <a:r>
              <a:rPr dirty="0" sz="1400" spc="-10">
                <a:solidFill>
                  <a:srgbClr val="001F5F"/>
                </a:solidFill>
                <a:latin typeface="Calibri"/>
                <a:cs typeface="Calibri"/>
              </a:rPr>
              <a:t>For evaporative </a:t>
            </a:r>
            <a:r>
              <a:rPr dirty="0" sz="1400" spc="-5">
                <a:solidFill>
                  <a:srgbClr val="001F5F"/>
                </a:solidFill>
                <a:latin typeface="Calibri"/>
                <a:cs typeface="Calibri"/>
              </a:rPr>
              <a:t>cooling </a:t>
            </a:r>
            <a:r>
              <a:rPr dirty="0" sz="1400" spc="-10">
                <a:solidFill>
                  <a:srgbClr val="001F5F"/>
                </a:solidFill>
                <a:latin typeface="Calibri"/>
                <a:cs typeface="Calibri"/>
              </a:rPr>
              <a:t>for </a:t>
            </a:r>
            <a:r>
              <a:rPr dirty="0" sz="1400">
                <a:solidFill>
                  <a:srgbClr val="001F5F"/>
                </a:solidFill>
                <a:latin typeface="Calibri"/>
                <a:cs typeface="Calibri"/>
              </a:rPr>
              <a:t>all </a:t>
            </a:r>
            <a:r>
              <a:rPr dirty="0" sz="1400" spc="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001F5F"/>
                </a:solidFill>
                <a:latin typeface="Calibri"/>
                <a:cs typeface="Calibri"/>
              </a:rPr>
              <a:t>paediatric</a:t>
            </a:r>
            <a:r>
              <a:rPr dirty="0" sz="1400" spc="-1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001F5F"/>
                </a:solidFill>
                <a:latin typeface="Calibri"/>
                <a:cs typeface="Calibri"/>
              </a:rPr>
              <a:t>cases,</a:t>
            </a:r>
            <a:r>
              <a:rPr dirty="0" sz="140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001F5F"/>
                </a:solidFill>
                <a:latin typeface="Calibri"/>
                <a:cs typeface="Calibri"/>
              </a:rPr>
              <a:t>most adult</a:t>
            </a:r>
            <a:r>
              <a:rPr dirty="0" sz="1400" spc="1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001F5F"/>
                </a:solidFill>
                <a:latin typeface="Calibri"/>
                <a:cs typeface="Calibri"/>
              </a:rPr>
              <a:t>heatstroke </a:t>
            </a:r>
            <a:r>
              <a:rPr dirty="0" sz="1400" spc="-30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001F5F"/>
                </a:solidFill>
                <a:latin typeface="Calibri"/>
                <a:cs typeface="Calibri"/>
              </a:rPr>
              <a:t>cases especially</a:t>
            </a:r>
            <a:r>
              <a:rPr dirty="0" sz="1400">
                <a:solidFill>
                  <a:srgbClr val="001F5F"/>
                </a:solidFill>
                <a:latin typeface="Calibri"/>
                <a:cs typeface="Calibri"/>
              </a:rPr>
              <a:t> classic</a:t>
            </a:r>
            <a:r>
              <a:rPr dirty="0" sz="1400" spc="-2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001F5F"/>
                </a:solidFill>
                <a:latin typeface="Calibri"/>
                <a:cs typeface="Calibri"/>
              </a:rPr>
              <a:t>heatstroke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4663440" y="3197351"/>
            <a:ext cx="3238500" cy="756285"/>
            <a:chOff x="4663440" y="3197351"/>
            <a:chExt cx="3238500" cy="756285"/>
          </a:xfrm>
        </p:grpSpPr>
        <p:sp>
          <p:nvSpPr>
            <p:cNvPr id="29" name="object 29"/>
            <p:cNvSpPr/>
            <p:nvPr/>
          </p:nvSpPr>
          <p:spPr>
            <a:xfrm>
              <a:off x="4669536" y="3203447"/>
              <a:ext cx="3226435" cy="744220"/>
            </a:xfrm>
            <a:custGeom>
              <a:avLst/>
              <a:gdLst/>
              <a:ahLst/>
              <a:cxnLst/>
              <a:rect l="l" t="t" r="r" b="b"/>
              <a:pathLst>
                <a:path w="3226434" h="744220">
                  <a:moveTo>
                    <a:pt x="3226308" y="0"/>
                  </a:moveTo>
                  <a:lnTo>
                    <a:pt x="0" y="0"/>
                  </a:lnTo>
                  <a:lnTo>
                    <a:pt x="0" y="743712"/>
                  </a:lnTo>
                  <a:lnTo>
                    <a:pt x="3226308" y="743712"/>
                  </a:lnTo>
                  <a:lnTo>
                    <a:pt x="3226308" y="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4669536" y="3203447"/>
              <a:ext cx="3226435" cy="744220"/>
            </a:xfrm>
            <a:custGeom>
              <a:avLst/>
              <a:gdLst/>
              <a:ahLst/>
              <a:cxnLst/>
              <a:rect l="l" t="t" r="r" b="b"/>
              <a:pathLst>
                <a:path w="3226434" h="744220">
                  <a:moveTo>
                    <a:pt x="0" y="743712"/>
                  </a:moveTo>
                  <a:lnTo>
                    <a:pt x="3226308" y="743712"/>
                  </a:lnTo>
                  <a:lnTo>
                    <a:pt x="3226308" y="0"/>
                  </a:lnTo>
                  <a:lnTo>
                    <a:pt x="0" y="0"/>
                  </a:lnTo>
                  <a:lnTo>
                    <a:pt x="0" y="743712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 txBox="1"/>
          <p:nvPr/>
        </p:nvSpPr>
        <p:spPr>
          <a:xfrm>
            <a:off x="4669535" y="3203448"/>
            <a:ext cx="3226435" cy="74422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1650">
              <a:latin typeface="Times New Roman"/>
              <a:cs typeface="Times New Roman"/>
            </a:endParaRPr>
          </a:p>
          <a:p>
            <a:pPr marL="310515">
              <a:lnSpc>
                <a:spcPct val="100000"/>
              </a:lnSpc>
            </a:pPr>
            <a:r>
              <a:rPr dirty="0" sz="1400" spc="-15">
                <a:solidFill>
                  <a:srgbClr val="001F5F"/>
                </a:solidFill>
                <a:latin typeface="Calibri"/>
                <a:cs typeface="Calibri"/>
              </a:rPr>
              <a:t>Water</a:t>
            </a:r>
            <a:r>
              <a:rPr dirty="0" sz="1400" spc="-3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001F5F"/>
                </a:solidFill>
                <a:latin typeface="Calibri"/>
                <a:cs typeface="Calibri"/>
              </a:rPr>
              <a:t>spray</a:t>
            </a:r>
            <a:r>
              <a:rPr dirty="0" sz="1400" spc="-1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001F5F"/>
                </a:solidFill>
                <a:latin typeface="Calibri"/>
                <a:cs typeface="Calibri"/>
              </a:rPr>
              <a:t>bottles (used </a:t>
            </a:r>
            <a:r>
              <a:rPr dirty="0" sz="1400">
                <a:solidFill>
                  <a:srgbClr val="001F5F"/>
                </a:solidFill>
                <a:latin typeface="Calibri"/>
                <a:cs typeface="Calibri"/>
              </a:rPr>
              <a:t>with</a:t>
            </a:r>
            <a:r>
              <a:rPr dirty="0" sz="1400" spc="-2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001F5F"/>
                </a:solidFill>
                <a:latin typeface="Calibri"/>
                <a:cs typeface="Calibri"/>
              </a:rPr>
              <a:t>fans)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4666488" y="4274820"/>
            <a:ext cx="3223260" cy="1371600"/>
            <a:chOff x="4666488" y="4274820"/>
            <a:chExt cx="3223260" cy="1371600"/>
          </a:xfrm>
        </p:grpSpPr>
        <p:sp>
          <p:nvSpPr>
            <p:cNvPr id="33" name="object 33"/>
            <p:cNvSpPr/>
            <p:nvPr/>
          </p:nvSpPr>
          <p:spPr>
            <a:xfrm>
              <a:off x="4672584" y="4280916"/>
              <a:ext cx="3211195" cy="1359535"/>
            </a:xfrm>
            <a:custGeom>
              <a:avLst/>
              <a:gdLst/>
              <a:ahLst/>
              <a:cxnLst/>
              <a:rect l="l" t="t" r="r" b="b"/>
              <a:pathLst>
                <a:path w="3211195" h="1359535">
                  <a:moveTo>
                    <a:pt x="3211067" y="0"/>
                  </a:moveTo>
                  <a:lnTo>
                    <a:pt x="0" y="0"/>
                  </a:lnTo>
                  <a:lnTo>
                    <a:pt x="0" y="1359408"/>
                  </a:lnTo>
                  <a:lnTo>
                    <a:pt x="3211067" y="1359408"/>
                  </a:lnTo>
                  <a:lnTo>
                    <a:pt x="3211067" y="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4672584" y="4280916"/>
              <a:ext cx="3211195" cy="1359535"/>
            </a:xfrm>
            <a:custGeom>
              <a:avLst/>
              <a:gdLst/>
              <a:ahLst/>
              <a:cxnLst/>
              <a:rect l="l" t="t" r="r" b="b"/>
              <a:pathLst>
                <a:path w="3211195" h="1359535">
                  <a:moveTo>
                    <a:pt x="0" y="1359408"/>
                  </a:moveTo>
                  <a:lnTo>
                    <a:pt x="3211067" y="1359408"/>
                  </a:lnTo>
                  <a:lnTo>
                    <a:pt x="3211067" y="0"/>
                  </a:lnTo>
                  <a:lnTo>
                    <a:pt x="0" y="0"/>
                  </a:lnTo>
                  <a:lnTo>
                    <a:pt x="0" y="135940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/>
          <p:cNvSpPr txBox="1"/>
          <p:nvPr/>
        </p:nvSpPr>
        <p:spPr>
          <a:xfrm>
            <a:off x="4672584" y="4280915"/>
            <a:ext cx="3211195" cy="1359535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900">
              <a:latin typeface="Times New Roman"/>
              <a:cs typeface="Times New Roman"/>
            </a:endParaRPr>
          </a:p>
          <a:p>
            <a:pPr algn="ctr" marL="80645" marR="72390">
              <a:lnSpc>
                <a:spcPts val="1540"/>
              </a:lnSpc>
              <a:spcBef>
                <a:spcPts val="5"/>
              </a:spcBef>
            </a:pPr>
            <a:r>
              <a:rPr dirty="0" sz="1400" spc="-5">
                <a:solidFill>
                  <a:srgbClr val="001F5F"/>
                </a:solidFill>
                <a:latin typeface="Calibri"/>
                <a:cs typeface="Calibri"/>
              </a:rPr>
              <a:t>ICE packs:</a:t>
            </a:r>
            <a:r>
              <a:rPr dirty="0" sz="140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001F5F"/>
                </a:solidFill>
                <a:latin typeface="Calibri"/>
                <a:cs typeface="Calibri"/>
              </a:rPr>
              <a:t>minimum</a:t>
            </a:r>
            <a:r>
              <a:rPr dirty="0" sz="1400">
                <a:solidFill>
                  <a:srgbClr val="001F5F"/>
                </a:solidFill>
                <a:latin typeface="Calibri"/>
                <a:cs typeface="Calibri"/>
              </a:rPr>
              <a:t> 6</a:t>
            </a:r>
            <a:r>
              <a:rPr dirty="0" sz="1400" spc="-1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001F5F"/>
                </a:solidFill>
                <a:latin typeface="Calibri"/>
                <a:cs typeface="Calibri"/>
              </a:rPr>
              <a:t>ice</a:t>
            </a:r>
            <a:r>
              <a:rPr dirty="0" sz="140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001F5F"/>
                </a:solidFill>
                <a:latin typeface="Calibri"/>
                <a:cs typeface="Calibri"/>
              </a:rPr>
              <a:t>packs/dedicated </a:t>
            </a:r>
            <a:r>
              <a:rPr dirty="0" sz="1400" spc="-30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001F5F"/>
                </a:solidFill>
                <a:latin typeface="Calibri"/>
                <a:cs typeface="Calibri"/>
              </a:rPr>
              <a:t>bed </a:t>
            </a:r>
            <a:r>
              <a:rPr dirty="0" sz="1400" spc="-10">
                <a:solidFill>
                  <a:srgbClr val="001F5F"/>
                </a:solidFill>
                <a:latin typeface="Calibri"/>
                <a:cs typeface="Calibri"/>
              </a:rPr>
              <a:t>[Effective, rapid </a:t>
            </a:r>
            <a:r>
              <a:rPr dirty="0" sz="1400" spc="-5">
                <a:solidFill>
                  <a:srgbClr val="001F5F"/>
                </a:solidFill>
                <a:latin typeface="Calibri"/>
                <a:cs typeface="Calibri"/>
              </a:rPr>
              <a:t>cooling </a:t>
            </a:r>
            <a:r>
              <a:rPr dirty="0" sz="1400" spc="-10">
                <a:solidFill>
                  <a:srgbClr val="001F5F"/>
                </a:solidFill>
                <a:latin typeface="Calibri"/>
                <a:cs typeface="Calibri"/>
              </a:rPr>
              <a:t>requires </a:t>
            </a:r>
            <a:r>
              <a:rPr dirty="0" sz="1400">
                <a:solidFill>
                  <a:srgbClr val="001F5F"/>
                </a:solidFill>
                <a:latin typeface="Calibri"/>
                <a:cs typeface="Calibri"/>
              </a:rPr>
              <a:t>6 </a:t>
            </a:r>
            <a:r>
              <a:rPr dirty="0" sz="1400" spc="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001F5F"/>
                </a:solidFill>
                <a:latin typeface="Calibri"/>
                <a:cs typeface="Calibri"/>
              </a:rPr>
              <a:t>packs/patient:</a:t>
            </a:r>
            <a:r>
              <a:rPr dirty="0" sz="1400" spc="-5">
                <a:solidFill>
                  <a:srgbClr val="001F5F"/>
                </a:solidFill>
                <a:latin typeface="Calibri"/>
                <a:cs typeface="Calibri"/>
              </a:rPr>
              <a:t> on each</a:t>
            </a:r>
            <a:r>
              <a:rPr dirty="0" sz="140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001F5F"/>
                </a:solidFill>
                <a:latin typeface="Calibri"/>
                <a:cs typeface="Calibri"/>
              </a:rPr>
              <a:t>side of</a:t>
            </a:r>
            <a:r>
              <a:rPr dirty="0" sz="1400" spc="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001F5F"/>
                </a:solidFill>
                <a:latin typeface="Calibri"/>
                <a:cs typeface="Calibri"/>
              </a:rPr>
              <a:t>neck</a:t>
            </a:r>
            <a:r>
              <a:rPr dirty="0" sz="140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001F5F"/>
                </a:solidFill>
                <a:latin typeface="Calibri"/>
                <a:cs typeface="Calibri"/>
              </a:rPr>
              <a:t>(2),</a:t>
            </a:r>
            <a:r>
              <a:rPr dirty="0" sz="1400" spc="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1F5F"/>
                </a:solidFill>
                <a:latin typeface="Calibri"/>
                <a:cs typeface="Calibri"/>
              </a:rPr>
              <a:t>in </a:t>
            </a:r>
            <a:r>
              <a:rPr dirty="0" sz="1400" spc="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001F5F"/>
                </a:solidFill>
                <a:latin typeface="Calibri"/>
                <a:cs typeface="Calibri"/>
              </a:rPr>
              <a:t>armpits (2),</a:t>
            </a:r>
            <a:r>
              <a:rPr dirty="0" sz="140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001F5F"/>
                </a:solidFill>
                <a:latin typeface="Calibri"/>
                <a:cs typeface="Calibri"/>
              </a:rPr>
              <a:t>over</a:t>
            </a:r>
            <a:r>
              <a:rPr dirty="0" sz="1400" spc="-2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001F5F"/>
                </a:solidFill>
                <a:latin typeface="Calibri"/>
                <a:cs typeface="Calibri"/>
              </a:rPr>
              <a:t>groin</a:t>
            </a:r>
            <a:r>
              <a:rPr dirty="0" sz="1400" spc="-1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001F5F"/>
                </a:solidFill>
                <a:latin typeface="Calibri"/>
                <a:cs typeface="Calibri"/>
              </a:rPr>
              <a:t>folds</a:t>
            </a:r>
            <a:r>
              <a:rPr dirty="0" sz="1400" spc="-3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001F5F"/>
                </a:solidFill>
                <a:latin typeface="Calibri"/>
                <a:cs typeface="Calibri"/>
              </a:rPr>
              <a:t>(2)]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4693920" y="5916167"/>
            <a:ext cx="3238500" cy="632460"/>
            <a:chOff x="4693920" y="5916167"/>
            <a:chExt cx="3238500" cy="632460"/>
          </a:xfrm>
        </p:grpSpPr>
        <p:sp>
          <p:nvSpPr>
            <p:cNvPr id="37" name="object 37"/>
            <p:cNvSpPr/>
            <p:nvPr/>
          </p:nvSpPr>
          <p:spPr>
            <a:xfrm>
              <a:off x="4700016" y="5922263"/>
              <a:ext cx="3226435" cy="620395"/>
            </a:xfrm>
            <a:custGeom>
              <a:avLst/>
              <a:gdLst/>
              <a:ahLst/>
              <a:cxnLst/>
              <a:rect l="l" t="t" r="r" b="b"/>
              <a:pathLst>
                <a:path w="3226434" h="620395">
                  <a:moveTo>
                    <a:pt x="3226308" y="0"/>
                  </a:moveTo>
                  <a:lnTo>
                    <a:pt x="0" y="0"/>
                  </a:lnTo>
                  <a:lnTo>
                    <a:pt x="0" y="620268"/>
                  </a:lnTo>
                  <a:lnTo>
                    <a:pt x="3226308" y="620268"/>
                  </a:lnTo>
                  <a:lnTo>
                    <a:pt x="3226308" y="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4700016" y="5922263"/>
              <a:ext cx="3226435" cy="620395"/>
            </a:xfrm>
            <a:custGeom>
              <a:avLst/>
              <a:gdLst/>
              <a:ahLst/>
              <a:cxnLst/>
              <a:rect l="l" t="t" r="r" b="b"/>
              <a:pathLst>
                <a:path w="3226434" h="620395">
                  <a:moveTo>
                    <a:pt x="0" y="620268"/>
                  </a:moveTo>
                  <a:lnTo>
                    <a:pt x="3226308" y="620268"/>
                  </a:lnTo>
                  <a:lnTo>
                    <a:pt x="3226308" y="0"/>
                  </a:lnTo>
                  <a:lnTo>
                    <a:pt x="0" y="0"/>
                  </a:lnTo>
                  <a:lnTo>
                    <a:pt x="0" y="62026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" name="object 39"/>
          <p:cNvSpPr txBox="1"/>
          <p:nvPr/>
        </p:nvSpPr>
        <p:spPr>
          <a:xfrm>
            <a:off x="4700015" y="5922264"/>
            <a:ext cx="3226435" cy="620395"/>
          </a:xfrm>
          <a:prstGeom prst="rect">
            <a:avLst/>
          </a:prstGeom>
        </p:spPr>
        <p:txBody>
          <a:bodyPr wrap="square" lIns="0" tIns="12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250">
              <a:latin typeface="Times New Roman"/>
              <a:cs typeface="Times New Roman"/>
            </a:endParaRPr>
          </a:p>
          <a:p>
            <a:pPr marL="312420">
              <a:lnSpc>
                <a:spcPct val="100000"/>
              </a:lnSpc>
            </a:pPr>
            <a:r>
              <a:rPr dirty="0" sz="1400" spc="-15">
                <a:solidFill>
                  <a:srgbClr val="001F5F"/>
                </a:solidFill>
                <a:latin typeface="Calibri"/>
                <a:cs typeface="Calibri"/>
              </a:rPr>
              <a:t>Towels/sheets:</a:t>
            </a:r>
            <a:r>
              <a:rPr dirty="0" sz="1400" spc="-4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1F5F"/>
                </a:solidFill>
                <a:latin typeface="Calibri"/>
                <a:cs typeface="Calibri"/>
              </a:rPr>
              <a:t>soak</a:t>
            </a:r>
            <a:r>
              <a:rPr dirty="0" sz="1400" spc="-3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1F5F"/>
                </a:solidFill>
                <a:latin typeface="Calibri"/>
                <a:cs typeface="Calibri"/>
              </a:rPr>
              <a:t>with</a:t>
            </a:r>
            <a:r>
              <a:rPr dirty="0" sz="1400" spc="-1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001F5F"/>
                </a:solidFill>
                <a:latin typeface="Calibri"/>
                <a:cs typeface="Calibri"/>
              </a:rPr>
              <a:t>cool</a:t>
            </a:r>
            <a:r>
              <a:rPr dirty="0" sz="1400" spc="-10">
                <a:solidFill>
                  <a:srgbClr val="001F5F"/>
                </a:solidFill>
                <a:latin typeface="Calibri"/>
                <a:cs typeface="Calibri"/>
              </a:rPr>
              <a:t> water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7760207" y="1848611"/>
            <a:ext cx="2513330" cy="1047115"/>
            <a:chOff x="7760207" y="1848611"/>
            <a:chExt cx="2513330" cy="1047115"/>
          </a:xfrm>
        </p:grpSpPr>
        <p:sp>
          <p:nvSpPr>
            <p:cNvPr id="41" name="object 41"/>
            <p:cNvSpPr/>
            <p:nvPr/>
          </p:nvSpPr>
          <p:spPr>
            <a:xfrm>
              <a:off x="7766303" y="1854707"/>
              <a:ext cx="2501265" cy="1035050"/>
            </a:xfrm>
            <a:custGeom>
              <a:avLst/>
              <a:gdLst/>
              <a:ahLst/>
              <a:cxnLst/>
              <a:rect l="l" t="t" r="r" b="b"/>
              <a:pathLst>
                <a:path w="2501265" h="1035050">
                  <a:moveTo>
                    <a:pt x="2500883" y="0"/>
                  </a:moveTo>
                  <a:lnTo>
                    <a:pt x="0" y="0"/>
                  </a:lnTo>
                  <a:lnTo>
                    <a:pt x="0" y="1034796"/>
                  </a:lnTo>
                  <a:lnTo>
                    <a:pt x="2500883" y="1034796"/>
                  </a:lnTo>
                  <a:lnTo>
                    <a:pt x="2500883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7766303" y="1854707"/>
              <a:ext cx="2501265" cy="1035050"/>
            </a:xfrm>
            <a:custGeom>
              <a:avLst/>
              <a:gdLst/>
              <a:ahLst/>
              <a:cxnLst/>
              <a:rect l="l" t="t" r="r" b="b"/>
              <a:pathLst>
                <a:path w="2501265" h="1035050">
                  <a:moveTo>
                    <a:pt x="0" y="1034796"/>
                  </a:moveTo>
                  <a:lnTo>
                    <a:pt x="2500883" y="1034796"/>
                  </a:lnTo>
                  <a:lnTo>
                    <a:pt x="2500883" y="0"/>
                  </a:lnTo>
                  <a:lnTo>
                    <a:pt x="0" y="0"/>
                  </a:lnTo>
                  <a:lnTo>
                    <a:pt x="0" y="103479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3" name="object 43"/>
          <p:cNvSpPr txBox="1"/>
          <p:nvPr/>
        </p:nvSpPr>
        <p:spPr>
          <a:xfrm>
            <a:off x="7813929" y="2035810"/>
            <a:ext cx="2409190" cy="629920"/>
          </a:xfrm>
          <a:prstGeom prst="rect">
            <a:avLst/>
          </a:prstGeom>
        </p:spPr>
        <p:txBody>
          <a:bodyPr wrap="square" lIns="0" tIns="31115" rIns="0" bIns="0" rtlCol="0" vert="horz">
            <a:spAutoFit/>
          </a:bodyPr>
          <a:lstStyle/>
          <a:p>
            <a:pPr marL="12700" marR="5080" indent="274320">
              <a:lnSpc>
                <a:spcPct val="91500"/>
              </a:lnSpc>
              <a:spcBef>
                <a:spcPts val="245"/>
              </a:spcBef>
            </a:pPr>
            <a:r>
              <a:rPr dirty="0" sz="1400" spc="-10">
                <a:solidFill>
                  <a:srgbClr val="001F5F"/>
                </a:solidFill>
                <a:latin typeface="Calibri"/>
                <a:cs typeface="Calibri"/>
              </a:rPr>
              <a:t>For </a:t>
            </a:r>
            <a:r>
              <a:rPr dirty="0" sz="1400" spc="-5">
                <a:solidFill>
                  <a:srgbClr val="001F5F"/>
                </a:solidFill>
                <a:latin typeface="Calibri"/>
                <a:cs typeface="Calibri"/>
              </a:rPr>
              <a:t>immersive cooling </a:t>
            </a:r>
            <a:r>
              <a:rPr dirty="0" sz="1400" spc="-10">
                <a:solidFill>
                  <a:srgbClr val="001F5F"/>
                </a:solidFill>
                <a:latin typeface="Calibri"/>
                <a:cs typeface="Calibri"/>
              </a:rPr>
              <a:t>for </a:t>
            </a:r>
            <a:r>
              <a:rPr dirty="0" sz="1400" spc="-5">
                <a:solidFill>
                  <a:srgbClr val="001F5F"/>
                </a:solidFill>
                <a:latin typeface="Calibri"/>
                <a:cs typeface="Calibri"/>
              </a:rPr>
              <a:t> exertional </a:t>
            </a:r>
            <a:r>
              <a:rPr dirty="0" sz="1400" spc="-15">
                <a:solidFill>
                  <a:srgbClr val="001F5F"/>
                </a:solidFill>
                <a:latin typeface="Calibri"/>
                <a:cs typeface="Calibri"/>
              </a:rPr>
              <a:t>heatstroke </a:t>
            </a:r>
            <a:r>
              <a:rPr dirty="0" sz="1400">
                <a:solidFill>
                  <a:srgbClr val="001F5F"/>
                </a:solidFill>
                <a:latin typeface="Calibri"/>
                <a:cs typeface="Calibri"/>
              </a:rPr>
              <a:t>in </a:t>
            </a:r>
            <a:r>
              <a:rPr dirty="0" sz="1400" spc="-5">
                <a:solidFill>
                  <a:srgbClr val="001F5F"/>
                </a:solidFill>
                <a:latin typeface="Calibri"/>
                <a:cs typeface="Calibri"/>
              </a:rPr>
              <a:t>adults </a:t>
            </a:r>
            <a:r>
              <a:rPr dirty="0" sz="1400" spc="-10">
                <a:solidFill>
                  <a:srgbClr val="001F5F"/>
                </a:solidFill>
                <a:latin typeface="Calibri"/>
                <a:cs typeface="Calibri"/>
              </a:rPr>
              <a:t>to </a:t>
            </a:r>
            <a:r>
              <a:rPr dirty="0" sz="1400" spc="-30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001F5F"/>
                </a:solidFill>
                <a:latin typeface="Calibri"/>
                <a:cs typeface="Calibri"/>
              </a:rPr>
              <a:t>fill</a:t>
            </a:r>
            <a:r>
              <a:rPr dirty="0" sz="1400" spc="-2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1F5F"/>
                </a:solidFill>
                <a:latin typeface="Calibri"/>
                <a:cs typeface="Calibri"/>
              </a:rPr>
              <a:t>with</a:t>
            </a:r>
            <a:r>
              <a:rPr dirty="0" sz="1400" spc="-2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001F5F"/>
                </a:solidFill>
                <a:latin typeface="Calibri"/>
                <a:cs typeface="Calibri"/>
              </a:rPr>
              <a:t>cold</a:t>
            </a:r>
            <a:r>
              <a:rPr dirty="0" sz="1400" spc="-10">
                <a:solidFill>
                  <a:srgbClr val="001F5F"/>
                </a:solidFill>
                <a:latin typeface="Calibri"/>
                <a:cs typeface="Calibri"/>
              </a:rPr>
              <a:t> water</a:t>
            </a:r>
            <a:r>
              <a:rPr dirty="0" sz="1400" spc="-3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001F5F"/>
                </a:solidFill>
                <a:latin typeface="Calibri"/>
                <a:cs typeface="Calibri"/>
              </a:rPr>
              <a:t>and/ice</a:t>
            </a:r>
            <a:r>
              <a:rPr dirty="0" sz="1400" spc="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001F5F"/>
                </a:solidFill>
                <a:latin typeface="Calibri"/>
                <a:cs typeface="Calibri"/>
              </a:rPr>
              <a:t>cubes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8385047" y="3195827"/>
            <a:ext cx="2171700" cy="1069975"/>
            <a:chOff x="8385047" y="3195827"/>
            <a:chExt cx="2171700" cy="1069975"/>
          </a:xfrm>
        </p:grpSpPr>
        <p:sp>
          <p:nvSpPr>
            <p:cNvPr id="45" name="object 45"/>
            <p:cNvSpPr/>
            <p:nvPr/>
          </p:nvSpPr>
          <p:spPr>
            <a:xfrm>
              <a:off x="8391143" y="3201923"/>
              <a:ext cx="2159635" cy="1057910"/>
            </a:xfrm>
            <a:custGeom>
              <a:avLst/>
              <a:gdLst/>
              <a:ahLst/>
              <a:cxnLst/>
              <a:rect l="l" t="t" r="r" b="b"/>
              <a:pathLst>
                <a:path w="2159634" h="1057910">
                  <a:moveTo>
                    <a:pt x="2159507" y="0"/>
                  </a:moveTo>
                  <a:lnTo>
                    <a:pt x="0" y="0"/>
                  </a:lnTo>
                  <a:lnTo>
                    <a:pt x="0" y="1057656"/>
                  </a:lnTo>
                  <a:lnTo>
                    <a:pt x="2159507" y="1057656"/>
                  </a:lnTo>
                  <a:lnTo>
                    <a:pt x="2159507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8391143" y="3201923"/>
              <a:ext cx="2159635" cy="1057910"/>
            </a:xfrm>
            <a:custGeom>
              <a:avLst/>
              <a:gdLst/>
              <a:ahLst/>
              <a:cxnLst/>
              <a:rect l="l" t="t" r="r" b="b"/>
              <a:pathLst>
                <a:path w="2159634" h="1057910">
                  <a:moveTo>
                    <a:pt x="0" y="1057656"/>
                  </a:moveTo>
                  <a:lnTo>
                    <a:pt x="2159507" y="1057656"/>
                  </a:lnTo>
                  <a:lnTo>
                    <a:pt x="2159507" y="0"/>
                  </a:lnTo>
                  <a:lnTo>
                    <a:pt x="0" y="0"/>
                  </a:lnTo>
                  <a:lnTo>
                    <a:pt x="0" y="105765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7" name="object 47"/>
          <p:cNvSpPr txBox="1"/>
          <p:nvPr/>
        </p:nvSpPr>
        <p:spPr>
          <a:xfrm>
            <a:off x="8391143" y="3201923"/>
            <a:ext cx="2159635" cy="1057910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550">
              <a:latin typeface="Times New Roman"/>
              <a:cs typeface="Times New Roman"/>
            </a:endParaRPr>
          </a:p>
          <a:p>
            <a:pPr algn="ctr" marL="19685" marR="10160">
              <a:lnSpc>
                <a:spcPts val="1540"/>
              </a:lnSpc>
              <a:spcBef>
                <a:spcPts val="5"/>
              </a:spcBef>
            </a:pPr>
            <a:r>
              <a:rPr dirty="0" sz="1400" spc="-10">
                <a:solidFill>
                  <a:srgbClr val="001F5F"/>
                </a:solidFill>
                <a:latin typeface="Calibri"/>
                <a:cs typeface="Calibri"/>
              </a:rPr>
              <a:t>Portable </a:t>
            </a:r>
            <a:r>
              <a:rPr dirty="0" sz="1400" spc="-5">
                <a:solidFill>
                  <a:srgbClr val="001F5F"/>
                </a:solidFill>
                <a:latin typeface="Calibri"/>
                <a:cs typeface="Calibri"/>
              </a:rPr>
              <a:t>bath tub (cool </a:t>
            </a:r>
            <a:r>
              <a:rPr dirty="0" sz="1400" spc="-10">
                <a:solidFill>
                  <a:srgbClr val="001F5F"/>
                </a:solidFill>
                <a:latin typeface="Calibri"/>
                <a:cs typeface="Calibri"/>
              </a:rPr>
              <a:t>water </a:t>
            </a:r>
            <a:r>
              <a:rPr dirty="0" sz="1400" spc="-30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001F5F"/>
                </a:solidFill>
                <a:latin typeface="Calibri"/>
                <a:cs typeface="Calibri"/>
              </a:rPr>
              <a:t>temperature</a:t>
            </a:r>
            <a:r>
              <a:rPr dirty="0" sz="1400" spc="-1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001F5F"/>
                </a:solidFill>
                <a:latin typeface="Calibri"/>
                <a:cs typeface="Calibri"/>
              </a:rPr>
              <a:t>to </a:t>
            </a:r>
            <a:r>
              <a:rPr dirty="0" sz="1400" spc="-15">
                <a:solidFill>
                  <a:srgbClr val="001F5F"/>
                </a:solidFill>
                <a:latin typeface="Calibri"/>
                <a:cs typeface="Calibri"/>
              </a:rPr>
              <a:t>kept</a:t>
            </a:r>
            <a:r>
              <a:rPr dirty="0" sz="1400" spc="-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001F5F"/>
                </a:solidFill>
                <a:latin typeface="Calibri"/>
                <a:cs typeface="Calibri"/>
              </a:rPr>
              <a:t>at </a:t>
            </a:r>
            <a:r>
              <a:rPr dirty="0" sz="1400" spc="-5">
                <a:solidFill>
                  <a:srgbClr val="001F5F"/>
                </a:solidFill>
                <a:latin typeface="Calibri"/>
                <a:cs typeface="Calibri"/>
              </a:rPr>
              <a:t> 15.5°C/60F)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8385047" y="4565903"/>
            <a:ext cx="2217420" cy="1137285"/>
            <a:chOff x="8385047" y="4565903"/>
            <a:chExt cx="2217420" cy="1137285"/>
          </a:xfrm>
        </p:grpSpPr>
        <p:sp>
          <p:nvSpPr>
            <p:cNvPr id="49" name="object 49"/>
            <p:cNvSpPr/>
            <p:nvPr/>
          </p:nvSpPr>
          <p:spPr>
            <a:xfrm>
              <a:off x="8391143" y="4571999"/>
              <a:ext cx="2205355" cy="1125220"/>
            </a:xfrm>
            <a:custGeom>
              <a:avLst/>
              <a:gdLst/>
              <a:ahLst/>
              <a:cxnLst/>
              <a:rect l="l" t="t" r="r" b="b"/>
              <a:pathLst>
                <a:path w="2205354" h="1125220">
                  <a:moveTo>
                    <a:pt x="2205228" y="0"/>
                  </a:moveTo>
                  <a:lnTo>
                    <a:pt x="0" y="0"/>
                  </a:lnTo>
                  <a:lnTo>
                    <a:pt x="0" y="1124712"/>
                  </a:lnTo>
                  <a:lnTo>
                    <a:pt x="2205228" y="1124712"/>
                  </a:lnTo>
                  <a:lnTo>
                    <a:pt x="2205228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8391143" y="4571999"/>
              <a:ext cx="2205355" cy="1125220"/>
            </a:xfrm>
            <a:custGeom>
              <a:avLst/>
              <a:gdLst/>
              <a:ahLst/>
              <a:cxnLst/>
              <a:rect l="l" t="t" r="r" b="b"/>
              <a:pathLst>
                <a:path w="2205354" h="1125220">
                  <a:moveTo>
                    <a:pt x="0" y="1124712"/>
                  </a:moveTo>
                  <a:lnTo>
                    <a:pt x="2205228" y="1124712"/>
                  </a:lnTo>
                  <a:lnTo>
                    <a:pt x="2205228" y="0"/>
                  </a:lnTo>
                  <a:lnTo>
                    <a:pt x="0" y="0"/>
                  </a:lnTo>
                  <a:lnTo>
                    <a:pt x="0" y="1124712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1" name="object 51"/>
          <p:cNvSpPr txBox="1"/>
          <p:nvPr/>
        </p:nvSpPr>
        <p:spPr>
          <a:xfrm>
            <a:off x="8391143" y="4572000"/>
            <a:ext cx="2205355" cy="11252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L="236220" marR="227329" indent="2540">
              <a:lnSpc>
                <a:spcPts val="1540"/>
              </a:lnSpc>
              <a:spcBef>
                <a:spcPts val="1220"/>
              </a:spcBef>
            </a:pPr>
            <a:r>
              <a:rPr dirty="0" sz="1400" spc="-10">
                <a:solidFill>
                  <a:srgbClr val="001F5F"/>
                </a:solidFill>
                <a:latin typeface="Calibri"/>
                <a:cs typeface="Calibri"/>
              </a:rPr>
              <a:t>Waterproof</a:t>
            </a:r>
            <a:r>
              <a:rPr dirty="0" sz="1400" spc="-5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001F5F"/>
                </a:solidFill>
                <a:latin typeface="Calibri"/>
                <a:cs typeface="Calibri"/>
              </a:rPr>
              <a:t>zipper</a:t>
            </a:r>
            <a:r>
              <a:rPr dirty="0" sz="1400" spc="-2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001F5F"/>
                </a:solidFill>
                <a:latin typeface="Calibri"/>
                <a:cs typeface="Calibri"/>
              </a:rPr>
              <a:t>body </a:t>
            </a:r>
            <a:r>
              <a:rPr dirty="0" sz="1400" spc="-30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001F5F"/>
                </a:solidFill>
                <a:latin typeface="Calibri"/>
                <a:cs typeface="Calibri"/>
              </a:rPr>
              <a:t>bags/cadaver</a:t>
            </a:r>
            <a:r>
              <a:rPr dirty="0" sz="1400" spc="-2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001F5F"/>
                </a:solidFill>
                <a:latin typeface="Calibri"/>
                <a:cs typeface="Calibri"/>
              </a:rPr>
              <a:t>body</a:t>
            </a:r>
            <a:r>
              <a:rPr dirty="0" sz="1400" spc="-3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001F5F"/>
                </a:solidFill>
                <a:latin typeface="Calibri"/>
                <a:cs typeface="Calibri"/>
              </a:rPr>
              <a:t>bags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1395983" y="166115"/>
            <a:ext cx="9400540" cy="635635"/>
            <a:chOff x="1395983" y="166115"/>
            <a:chExt cx="9400540" cy="635635"/>
          </a:xfrm>
        </p:grpSpPr>
        <p:sp>
          <p:nvSpPr>
            <p:cNvPr id="53" name="object 53"/>
            <p:cNvSpPr/>
            <p:nvPr/>
          </p:nvSpPr>
          <p:spPr>
            <a:xfrm>
              <a:off x="1402079" y="172211"/>
              <a:ext cx="9387840" cy="623570"/>
            </a:xfrm>
            <a:custGeom>
              <a:avLst/>
              <a:gdLst/>
              <a:ahLst/>
              <a:cxnLst/>
              <a:rect l="l" t="t" r="r" b="b"/>
              <a:pathLst>
                <a:path w="9387840" h="623570">
                  <a:moveTo>
                    <a:pt x="9283954" y="0"/>
                  </a:moveTo>
                  <a:lnTo>
                    <a:pt x="103885" y="0"/>
                  </a:lnTo>
                  <a:lnTo>
                    <a:pt x="63436" y="8159"/>
                  </a:lnTo>
                  <a:lnTo>
                    <a:pt x="30416" y="30416"/>
                  </a:lnTo>
                  <a:lnTo>
                    <a:pt x="8159" y="63436"/>
                  </a:lnTo>
                  <a:lnTo>
                    <a:pt x="0" y="103886"/>
                  </a:lnTo>
                  <a:lnTo>
                    <a:pt x="0" y="519430"/>
                  </a:lnTo>
                  <a:lnTo>
                    <a:pt x="8159" y="559879"/>
                  </a:lnTo>
                  <a:lnTo>
                    <a:pt x="30416" y="592899"/>
                  </a:lnTo>
                  <a:lnTo>
                    <a:pt x="63436" y="615156"/>
                  </a:lnTo>
                  <a:lnTo>
                    <a:pt x="103885" y="623316"/>
                  </a:lnTo>
                  <a:lnTo>
                    <a:pt x="9283954" y="623316"/>
                  </a:lnTo>
                  <a:lnTo>
                    <a:pt x="9324403" y="615156"/>
                  </a:lnTo>
                  <a:lnTo>
                    <a:pt x="9357423" y="592899"/>
                  </a:lnTo>
                  <a:lnTo>
                    <a:pt x="9379680" y="559879"/>
                  </a:lnTo>
                  <a:lnTo>
                    <a:pt x="9387840" y="519430"/>
                  </a:lnTo>
                  <a:lnTo>
                    <a:pt x="9387840" y="103886"/>
                  </a:lnTo>
                  <a:lnTo>
                    <a:pt x="9379680" y="63436"/>
                  </a:lnTo>
                  <a:lnTo>
                    <a:pt x="9357423" y="30416"/>
                  </a:lnTo>
                  <a:lnTo>
                    <a:pt x="9324403" y="8159"/>
                  </a:lnTo>
                  <a:lnTo>
                    <a:pt x="9283954" y="0"/>
                  </a:lnTo>
                  <a:close/>
                </a:path>
              </a:pathLst>
            </a:custGeom>
            <a:solidFill>
              <a:srgbClr val="0D5F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1402079" y="172211"/>
              <a:ext cx="9387840" cy="623570"/>
            </a:xfrm>
            <a:custGeom>
              <a:avLst/>
              <a:gdLst/>
              <a:ahLst/>
              <a:cxnLst/>
              <a:rect l="l" t="t" r="r" b="b"/>
              <a:pathLst>
                <a:path w="9387840" h="623570">
                  <a:moveTo>
                    <a:pt x="0" y="103886"/>
                  </a:moveTo>
                  <a:lnTo>
                    <a:pt x="8159" y="63436"/>
                  </a:lnTo>
                  <a:lnTo>
                    <a:pt x="30416" y="30416"/>
                  </a:lnTo>
                  <a:lnTo>
                    <a:pt x="63436" y="8159"/>
                  </a:lnTo>
                  <a:lnTo>
                    <a:pt x="103885" y="0"/>
                  </a:lnTo>
                  <a:lnTo>
                    <a:pt x="9283954" y="0"/>
                  </a:lnTo>
                  <a:lnTo>
                    <a:pt x="9324403" y="8159"/>
                  </a:lnTo>
                  <a:lnTo>
                    <a:pt x="9357423" y="30416"/>
                  </a:lnTo>
                  <a:lnTo>
                    <a:pt x="9379680" y="63436"/>
                  </a:lnTo>
                  <a:lnTo>
                    <a:pt x="9387840" y="103886"/>
                  </a:lnTo>
                  <a:lnTo>
                    <a:pt x="9387840" y="519430"/>
                  </a:lnTo>
                  <a:lnTo>
                    <a:pt x="9379680" y="559879"/>
                  </a:lnTo>
                  <a:lnTo>
                    <a:pt x="9357423" y="592899"/>
                  </a:lnTo>
                  <a:lnTo>
                    <a:pt x="9324403" y="615156"/>
                  </a:lnTo>
                  <a:lnTo>
                    <a:pt x="9283954" y="623316"/>
                  </a:lnTo>
                  <a:lnTo>
                    <a:pt x="103885" y="623316"/>
                  </a:lnTo>
                  <a:lnTo>
                    <a:pt x="63436" y="615156"/>
                  </a:lnTo>
                  <a:lnTo>
                    <a:pt x="30416" y="592899"/>
                  </a:lnTo>
                  <a:lnTo>
                    <a:pt x="8159" y="559879"/>
                  </a:lnTo>
                  <a:lnTo>
                    <a:pt x="0" y="519430"/>
                  </a:lnTo>
                  <a:lnTo>
                    <a:pt x="0" y="103886"/>
                  </a:lnTo>
                  <a:close/>
                </a:path>
              </a:pathLst>
            </a:custGeom>
            <a:ln w="12192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5" name="object 55"/>
          <p:cNvSpPr txBox="1">
            <a:spLocks noGrp="1"/>
          </p:cNvSpPr>
          <p:nvPr>
            <p:ph type="title"/>
          </p:nvPr>
        </p:nvSpPr>
        <p:spPr>
          <a:xfrm>
            <a:off x="1718310" y="233933"/>
            <a:ext cx="8756650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-5">
                <a:solidFill>
                  <a:srgbClr val="FFFFFF"/>
                </a:solidFill>
                <a:latin typeface="Calibri"/>
                <a:cs typeface="Calibri"/>
              </a:rPr>
              <a:t>Essentials</a:t>
            </a:r>
            <a:r>
              <a:rPr dirty="0" sz="26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6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Calibri"/>
                <a:cs typeface="Calibri"/>
              </a:rPr>
              <a:t>Heat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20">
                <a:solidFill>
                  <a:srgbClr val="FFFFFF"/>
                </a:solidFill>
                <a:latin typeface="Calibri"/>
                <a:cs typeface="Calibri"/>
              </a:rPr>
              <a:t>Stroke</a:t>
            </a:r>
            <a:r>
              <a:rPr dirty="0" sz="2600" spc="-10">
                <a:solidFill>
                  <a:srgbClr val="FFFFFF"/>
                </a:solidFill>
                <a:latin typeface="Calibri"/>
                <a:cs typeface="Calibri"/>
              </a:rPr>
              <a:t> Room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15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dirty="0" sz="26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35">
                <a:solidFill>
                  <a:srgbClr val="FFFF00"/>
                </a:solidFill>
                <a:latin typeface="Calibri"/>
                <a:cs typeface="Calibri"/>
              </a:rPr>
              <a:t>Tertiary</a:t>
            </a:r>
            <a:r>
              <a:rPr dirty="0" sz="2600" spc="5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00"/>
                </a:solidFill>
                <a:latin typeface="Calibri"/>
                <a:cs typeface="Calibri"/>
              </a:rPr>
              <a:t>and</a:t>
            </a:r>
            <a:r>
              <a:rPr dirty="0" sz="2600" spc="-5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00"/>
                </a:solidFill>
                <a:latin typeface="Calibri"/>
                <a:cs typeface="Calibri"/>
              </a:rPr>
              <a:t>Secondary</a:t>
            </a:r>
            <a:r>
              <a:rPr dirty="0" sz="2600" spc="-2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FFFF00"/>
                </a:solidFill>
                <a:latin typeface="Calibri"/>
                <a:cs typeface="Calibri"/>
              </a:rPr>
              <a:t>Levels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0" y="6722362"/>
            <a:ext cx="12192000" cy="135890"/>
          </a:xfrm>
          <a:custGeom>
            <a:avLst/>
            <a:gdLst/>
            <a:ahLst/>
            <a:cxnLst/>
            <a:rect l="l" t="t" r="r" b="b"/>
            <a:pathLst>
              <a:path w="12192000" h="135890">
                <a:moveTo>
                  <a:pt x="12192000" y="0"/>
                </a:moveTo>
                <a:lnTo>
                  <a:pt x="0" y="0"/>
                </a:lnTo>
                <a:lnTo>
                  <a:pt x="0" y="135635"/>
                </a:lnTo>
                <a:lnTo>
                  <a:pt x="12192000" y="135635"/>
                </a:lnTo>
                <a:lnTo>
                  <a:pt x="12192000" y="0"/>
                </a:lnTo>
                <a:close/>
              </a:path>
            </a:pathLst>
          </a:custGeom>
          <a:solidFill>
            <a:srgbClr val="6F245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999" y="0"/>
                </a:moveTo>
                <a:lnTo>
                  <a:pt x="0" y="0"/>
                </a:lnTo>
                <a:lnTo>
                  <a:pt x="0" y="6857998"/>
                </a:lnTo>
                <a:lnTo>
                  <a:pt x="12191999" y="6857998"/>
                </a:lnTo>
                <a:lnTo>
                  <a:pt x="12191999" y="0"/>
                </a:lnTo>
                <a:close/>
              </a:path>
            </a:pathLst>
          </a:custGeom>
          <a:solidFill>
            <a:srgbClr val="0D5F8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29088" y="12696"/>
            <a:ext cx="5962911" cy="684523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53541" y="2736596"/>
            <a:ext cx="4690110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600" spc="-335" b="1">
                <a:solidFill>
                  <a:srgbClr val="FFFFFF"/>
                </a:solidFill>
                <a:latin typeface="Tahoma"/>
                <a:cs typeface="Tahoma"/>
              </a:rPr>
              <a:t>Ma</a:t>
            </a:r>
            <a:r>
              <a:rPr dirty="0" sz="3600" spc="-280" b="1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dirty="0" sz="3600" spc="-270" b="1">
                <a:solidFill>
                  <a:srgbClr val="FFFFFF"/>
                </a:solidFill>
                <a:latin typeface="Tahoma"/>
                <a:cs typeface="Tahoma"/>
              </a:rPr>
              <a:t>ag</a:t>
            </a:r>
            <a:r>
              <a:rPr dirty="0" sz="3600" spc="-250" b="1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dirty="0" sz="3600" spc="-335" b="1">
                <a:solidFill>
                  <a:srgbClr val="FFFFFF"/>
                </a:solidFill>
                <a:latin typeface="Tahoma"/>
                <a:cs typeface="Tahoma"/>
              </a:rPr>
              <a:t>men</a:t>
            </a:r>
            <a:r>
              <a:rPr dirty="0" sz="3600" spc="-190" b="1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dirty="0" sz="3600" spc="-14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600" spc="-225" b="1">
                <a:solidFill>
                  <a:srgbClr val="FFFFFF"/>
                </a:solidFill>
                <a:latin typeface="Tahoma"/>
                <a:cs typeface="Tahoma"/>
              </a:rPr>
              <a:t>workflow  </a:t>
            </a:r>
            <a:r>
              <a:rPr dirty="0" sz="3600" spc="-250" b="1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dirty="0" sz="3600" spc="-9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600" spc="-125" b="1">
                <a:solidFill>
                  <a:srgbClr val="FFFFFF"/>
                </a:solidFill>
                <a:latin typeface="Tahoma"/>
                <a:cs typeface="Tahoma"/>
              </a:rPr>
              <a:t>Su</a:t>
            </a:r>
            <a:r>
              <a:rPr dirty="0" sz="3600" spc="-95" b="1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dirty="0" sz="3600" spc="-220" b="1">
                <a:solidFill>
                  <a:srgbClr val="FFFFFF"/>
                </a:solidFill>
                <a:latin typeface="Tahoma"/>
                <a:cs typeface="Tahoma"/>
              </a:rPr>
              <a:t>pected  </a:t>
            </a:r>
            <a:r>
              <a:rPr dirty="0" sz="3600" spc="-265" b="1">
                <a:solidFill>
                  <a:srgbClr val="FFFFFF"/>
                </a:solidFill>
                <a:latin typeface="Tahoma"/>
                <a:cs typeface="Tahoma"/>
              </a:rPr>
              <a:t>He</a:t>
            </a:r>
            <a:r>
              <a:rPr dirty="0" sz="3600" spc="-229" b="1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dirty="0" sz="3600" spc="-200" b="1">
                <a:solidFill>
                  <a:srgbClr val="FFFFFF"/>
                </a:solidFill>
                <a:latin typeface="Tahoma"/>
                <a:cs typeface="Tahoma"/>
              </a:rPr>
              <a:t>tstrok</a:t>
            </a:r>
            <a:r>
              <a:rPr dirty="0" sz="3600" spc="-229" b="1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dirty="0" sz="3600" spc="-12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600" spc="-204" b="1">
                <a:solidFill>
                  <a:srgbClr val="FFFFFF"/>
                </a:solidFill>
                <a:latin typeface="Tahoma"/>
                <a:cs typeface="Tahoma"/>
              </a:rPr>
              <a:t>victims</a:t>
            </a:r>
            <a:endParaRPr sz="3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667500"/>
          </a:xfrm>
          <a:custGeom>
            <a:avLst/>
            <a:gdLst/>
            <a:ahLst/>
            <a:cxnLst/>
            <a:rect l="l" t="t" r="r" b="b"/>
            <a:pathLst>
              <a:path w="12192000" h="6667500">
                <a:moveTo>
                  <a:pt x="0" y="6667500"/>
                </a:moveTo>
                <a:lnTo>
                  <a:pt x="12192000" y="6667500"/>
                </a:lnTo>
                <a:lnTo>
                  <a:pt x="12192000" y="0"/>
                </a:lnTo>
                <a:lnTo>
                  <a:pt x="0" y="0"/>
                </a:lnTo>
                <a:lnTo>
                  <a:pt x="0" y="6667500"/>
                </a:lnTo>
                <a:close/>
              </a:path>
            </a:pathLst>
          </a:custGeom>
          <a:solidFill>
            <a:srgbClr val="DF9F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667499"/>
            <a:ext cx="12192000" cy="190500"/>
          </a:xfrm>
          <a:custGeom>
            <a:avLst/>
            <a:gdLst/>
            <a:ahLst/>
            <a:cxnLst/>
            <a:rect l="l" t="t" r="r" b="b"/>
            <a:pathLst>
              <a:path w="12192000" h="190500">
                <a:moveTo>
                  <a:pt x="12192000" y="0"/>
                </a:moveTo>
                <a:lnTo>
                  <a:pt x="0" y="0"/>
                </a:lnTo>
                <a:lnTo>
                  <a:pt x="0" y="190500"/>
                </a:lnTo>
                <a:lnTo>
                  <a:pt x="12192000" y="1905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6F245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4027932" y="196850"/>
            <a:ext cx="7946390" cy="6333490"/>
            <a:chOff x="4027932" y="196850"/>
            <a:chExt cx="7946390" cy="633349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16324" y="284988"/>
              <a:ext cx="7769352" cy="615696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027932" y="196849"/>
              <a:ext cx="7946390" cy="6333490"/>
            </a:xfrm>
            <a:custGeom>
              <a:avLst/>
              <a:gdLst/>
              <a:ahLst/>
              <a:cxnLst/>
              <a:rect l="l" t="t" r="r" b="b"/>
              <a:pathLst>
                <a:path w="7946390" h="6333490">
                  <a:moveTo>
                    <a:pt x="7875397" y="71120"/>
                  </a:moveTo>
                  <a:lnTo>
                    <a:pt x="70739" y="71120"/>
                  </a:lnTo>
                  <a:lnTo>
                    <a:pt x="70739" y="87630"/>
                  </a:lnTo>
                  <a:lnTo>
                    <a:pt x="70739" y="6244590"/>
                  </a:lnTo>
                  <a:lnTo>
                    <a:pt x="70739" y="6262370"/>
                  </a:lnTo>
                  <a:lnTo>
                    <a:pt x="7875397" y="6262370"/>
                  </a:lnTo>
                  <a:lnTo>
                    <a:pt x="7875397" y="6245110"/>
                  </a:lnTo>
                  <a:lnTo>
                    <a:pt x="7875397" y="6244590"/>
                  </a:lnTo>
                  <a:lnTo>
                    <a:pt x="7875397" y="88150"/>
                  </a:lnTo>
                  <a:lnTo>
                    <a:pt x="7857744" y="88150"/>
                  </a:lnTo>
                  <a:lnTo>
                    <a:pt x="7857744" y="6244590"/>
                  </a:lnTo>
                  <a:lnTo>
                    <a:pt x="88392" y="6244590"/>
                  </a:lnTo>
                  <a:lnTo>
                    <a:pt x="88392" y="87630"/>
                  </a:lnTo>
                  <a:lnTo>
                    <a:pt x="7875397" y="87630"/>
                  </a:lnTo>
                  <a:lnTo>
                    <a:pt x="7875397" y="71120"/>
                  </a:lnTo>
                  <a:close/>
                </a:path>
                <a:path w="7946390" h="6333490">
                  <a:moveTo>
                    <a:pt x="7946136" y="0"/>
                  </a:moveTo>
                  <a:lnTo>
                    <a:pt x="7893050" y="0"/>
                  </a:lnTo>
                  <a:lnTo>
                    <a:pt x="7893050" y="53340"/>
                  </a:lnTo>
                  <a:lnTo>
                    <a:pt x="7893050" y="6280150"/>
                  </a:lnTo>
                  <a:lnTo>
                    <a:pt x="53086" y="6280150"/>
                  </a:lnTo>
                  <a:lnTo>
                    <a:pt x="53086" y="53340"/>
                  </a:lnTo>
                  <a:lnTo>
                    <a:pt x="7893050" y="53340"/>
                  </a:lnTo>
                  <a:lnTo>
                    <a:pt x="7893050" y="0"/>
                  </a:lnTo>
                  <a:lnTo>
                    <a:pt x="0" y="0"/>
                  </a:lnTo>
                  <a:lnTo>
                    <a:pt x="0" y="53340"/>
                  </a:lnTo>
                  <a:lnTo>
                    <a:pt x="0" y="6280150"/>
                  </a:lnTo>
                  <a:lnTo>
                    <a:pt x="0" y="6333490"/>
                  </a:lnTo>
                  <a:lnTo>
                    <a:pt x="7946136" y="6333490"/>
                  </a:lnTo>
                  <a:lnTo>
                    <a:pt x="7946136" y="6280455"/>
                  </a:lnTo>
                  <a:lnTo>
                    <a:pt x="7946136" y="6280150"/>
                  </a:lnTo>
                  <a:lnTo>
                    <a:pt x="7946136" y="53340"/>
                  </a:lnTo>
                  <a:lnTo>
                    <a:pt x="7946136" y="52832"/>
                  </a:lnTo>
                  <a:lnTo>
                    <a:pt x="79461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431291" y="2439923"/>
            <a:ext cx="3397250" cy="2295525"/>
            <a:chOff x="431291" y="2439923"/>
            <a:chExt cx="3397250" cy="2295525"/>
          </a:xfrm>
        </p:grpSpPr>
        <p:sp>
          <p:nvSpPr>
            <p:cNvPr id="8" name="object 8"/>
            <p:cNvSpPr/>
            <p:nvPr/>
          </p:nvSpPr>
          <p:spPr>
            <a:xfrm>
              <a:off x="437387" y="2446019"/>
              <a:ext cx="3385185" cy="2283460"/>
            </a:xfrm>
            <a:custGeom>
              <a:avLst/>
              <a:gdLst/>
              <a:ahLst/>
              <a:cxnLst/>
              <a:rect l="l" t="t" r="r" b="b"/>
              <a:pathLst>
                <a:path w="3385185" h="2283460">
                  <a:moveTo>
                    <a:pt x="3004312" y="0"/>
                  </a:moveTo>
                  <a:lnTo>
                    <a:pt x="380492" y="0"/>
                  </a:lnTo>
                  <a:lnTo>
                    <a:pt x="332765" y="2963"/>
                  </a:lnTo>
                  <a:lnTo>
                    <a:pt x="286806" y="11617"/>
                  </a:lnTo>
                  <a:lnTo>
                    <a:pt x="242974" y="25605"/>
                  </a:lnTo>
                  <a:lnTo>
                    <a:pt x="201623" y="44571"/>
                  </a:lnTo>
                  <a:lnTo>
                    <a:pt x="163111" y="68159"/>
                  </a:lnTo>
                  <a:lnTo>
                    <a:pt x="127794" y="96011"/>
                  </a:lnTo>
                  <a:lnTo>
                    <a:pt x="96029" y="127774"/>
                  </a:lnTo>
                  <a:lnTo>
                    <a:pt x="68173" y="163089"/>
                  </a:lnTo>
                  <a:lnTo>
                    <a:pt x="44581" y="201600"/>
                  </a:lnTo>
                  <a:lnTo>
                    <a:pt x="25612" y="242953"/>
                  </a:lnTo>
                  <a:lnTo>
                    <a:pt x="11620" y="286790"/>
                  </a:lnTo>
                  <a:lnTo>
                    <a:pt x="2964" y="332755"/>
                  </a:lnTo>
                  <a:lnTo>
                    <a:pt x="0" y="380491"/>
                  </a:lnTo>
                  <a:lnTo>
                    <a:pt x="0" y="1902459"/>
                  </a:lnTo>
                  <a:lnTo>
                    <a:pt x="2964" y="1950196"/>
                  </a:lnTo>
                  <a:lnTo>
                    <a:pt x="11620" y="1996161"/>
                  </a:lnTo>
                  <a:lnTo>
                    <a:pt x="25612" y="2039998"/>
                  </a:lnTo>
                  <a:lnTo>
                    <a:pt x="44581" y="2081351"/>
                  </a:lnTo>
                  <a:lnTo>
                    <a:pt x="68173" y="2119862"/>
                  </a:lnTo>
                  <a:lnTo>
                    <a:pt x="96029" y="2155177"/>
                  </a:lnTo>
                  <a:lnTo>
                    <a:pt x="127794" y="2186939"/>
                  </a:lnTo>
                  <a:lnTo>
                    <a:pt x="163111" y="2214792"/>
                  </a:lnTo>
                  <a:lnTo>
                    <a:pt x="201623" y="2238380"/>
                  </a:lnTo>
                  <a:lnTo>
                    <a:pt x="242974" y="2257346"/>
                  </a:lnTo>
                  <a:lnTo>
                    <a:pt x="286806" y="2271334"/>
                  </a:lnTo>
                  <a:lnTo>
                    <a:pt x="332765" y="2279988"/>
                  </a:lnTo>
                  <a:lnTo>
                    <a:pt x="380492" y="2282952"/>
                  </a:lnTo>
                  <a:lnTo>
                    <a:pt x="3004312" y="2282952"/>
                  </a:lnTo>
                  <a:lnTo>
                    <a:pt x="3052048" y="2279988"/>
                  </a:lnTo>
                  <a:lnTo>
                    <a:pt x="3098013" y="2271334"/>
                  </a:lnTo>
                  <a:lnTo>
                    <a:pt x="3141850" y="2257346"/>
                  </a:lnTo>
                  <a:lnTo>
                    <a:pt x="3183203" y="2238380"/>
                  </a:lnTo>
                  <a:lnTo>
                    <a:pt x="3221714" y="2214792"/>
                  </a:lnTo>
                  <a:lnTo>
                    <a:pt x="3257029" y="2186940"/>
                  </a:lnTo>
                  <a:lnTo>
                    <a:pt x="3288791" y="2155177"/>
                  </a:lnTo>
                  <a:lnTo>
                    <a:pt x="3316644" y="2119862"/>
                  </a:lnTo>
                  <a:lnTo>
                    <a:pt x="3340232" y="2081351"/>
                  </a:lnTo>
                  <a:lnTo>
                    <a:pt x="3359198" y="2039998"/>
                  </a:lnTo>
                  <a:lnTo>
                    <a:pt x="3373186" y="1996161"/>
                  </a:lnTo>
                  <a:lnTo>
                    <a:pt x="3381840" y="1950196"/>
                  </a:lnTo>
                  <a:lnTo>
                    <a:pt x="3384804" y="1902459"/>
                  </a:lnTo>
                  <a:lnTo>
                    <a:pt x="3384804" y="380491"/>
                  </a:lnTo>
                  <a:lnTo>
                    <a:pt x="3381840" y="332755"/>
                  </a:lnTo>
                  <a:lnTo>
                    <a:pt x="3373186" y="286790"/>
                  </a:lnTo>
                  <a:lnTo>
                    <a:pt x="3359198" y="242953"/>
                  </a:lnTo>
                  <a:lnTo>
                    <a:pt x="3340232" y="201600"/>
                  </a:lnTo>
                  <a:lnTo>
                    <a:pt x="3316644" y="163089"/>
                  </a:lnTo>
                  <a:lnTo>
                    <a:pt x="3288792" y="127774"/>
                  </a:lnTo>
                  <a:lnTo>
                    <a:pt x="3257029" y="96012"/>
                  </a:lnTo>
                  <a:lnTo>
                    <a:pt x="3221714" y="68159"/>
                  </a:lnTo>
                  <a:lnTo>
                    <a:pt x="3183203" y="44571"/>
                  </a:lnTo>
                  <a:lnTo>
                    <a:pt x="3141850" y="25605"/>
                  </a:lnTo>
                  <a:lnTo>
                    <a:pt x="3098013" y="11617"/>
                  </a:lnTo>
                  <a:lnTo>
                    <a:pt x="3052048" y="2963"/>
                  </a:lnTo>
                  <a:lnTo>
                    <a:pt x="3004312" y="0"/>
                  </a:lnTo>
                  <a:close/>
                </a:path>
              </a:pathLst>
            </a:custGeom>
            <a:solidFill>
              <a:srgbClr val="6F24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37387" y="2446019"/>
              <a:ext cx="3385185" cy="2283460"/>
            </a:xfrm>
            <a:custGeom>
              <a:avLst/>
              <a:gdLst/>
              <a:ahLst/>
              <a:cxnLst/>
              <a:rect l="l" t="t" r="r" b="b"/>
              <a:pathLst>
                <a:path w="3385185" h="2283460">
                  <a:moveTo>
                    <a:pt x="0" y="380491"/>
                  </a:moveTo>
                  <a:lnTo>
                    <a:pt x="2964" y="332755"/>
                  </a:lnTo>
                  <a:lnTo>
                    <a:pt x="11620" y="286790"/>
                  </a:lnTo>
                  <a:lnTo>
                    <a:pt x="25612" y="242953"/>
                  </a:lnTo>
                  <a:lnTo>
                    <a:pt x="44581" y="201600"/>
                  </a:lnTo>
                  <a:lnTo>
                    <a:pt x="68173" y="163089"/>
                  </a:lnTo>
                  <a:lnTo>
                    <a:pt x="96029" y="127774"/>
                  </a:lnTo>
                  <a:lnTo>
                    <a:pt x="127794" y="96011"/>
                  </a:lnTo>
                  <a:lnTo>
                    <a:pt x="163111" y="68159"/>
                  </a:lnTo>
                  <a:lnTo>
                    <a:pt x="201623" y="44571"/>
                  </a:lnTo>
                  <a:lnTo>
                    <a:pt x="242974" y="25605"/>
                  </a:lnTo>
                  <a:lnTo>
                    <a:pt x="286806" y="11617"/>
                  </a:lnTo>
                  <a:lnTo>
                    <a:pt x="332765" y="2963"/>
                  </a:lnTo>
                  <a:lnTo>
                    <a:pt x="380492" y="0"/>
                  </a:lnTo>
                  <a:lnTo>
                    <a:pt x="3004312" y="0"/>
                  </a:lnTo>
                  <a:lnTo>
                    <a:pt x="3052048" y="2963"/>
                  </a:lnTo>
                  <a:lnTo>
                    <a:pt x="3098013" y="11617"/>
                  </a:lnTo>
                  <a:lnTo>
                    <a:pt x="3141850" y="25605"/>
                  </a:lnTo>
                  <a:lnTo>
                    <a:pt x="3183203" y="44571"/>
                  </a:lnTo>
                  <a:lnTo>
                    <a:pt x="3221714" y="68159"/>
                  </a:lnTo>
                  <a:lnTo>
                    <a:pt x="3257029" y="96012"/>
                  </a:lnTo>
                  <a:lnTo>
                    <a:pt x="3288792" y="127774"/>
                  </a:lnTo>
                  <a:lnTo>
                    <a:pt x="3316644" y="163089"/>
                  </a:lnTo>
                  <a:lnTo>
                    <a:pt x="3340232" y="201600"/>
                  </a:lnTo>
                  <a:lnTo>
                    <a:pt x="3359198" y="242953"/>
                  </a:lnTo>
                  <a:lnTo>
                    <a:pt x="3373186" y="286790"/>
                  </a:lnTo>
                  <a:lnTo>
                    <a:pt x="3381840" y="332755"/>
                  </a:lnTo>
                  <a:lnTo>
                    <a:pt x="3384804" y="380491"/>
                  </a:lnTo>
                  <a:lnTo>
                    <a:pt x="3384804" y="1902459"/>
                  </a:lnTo>
                  <a:lnTo>
                    <a:pt x="3381840" y="1950196"/>
                  </a:lnTo>
                  <a:lnTo>
                    <a:pt x="3373186" y="1996161"/>
                  </a:lnTo>
                  <a:lnTo>
                    <a:pt x="3359198" y="2039998"/>
                  </a:lnTo>
                  <a:lnTo>
                    <a:pt x="3340232" y="2081351"/>
                  </a:lnTo>
                  <a:lnTo>
                    <a:pt x="3316644" y="2119862"/>
                  </a:lnTo>
                  <a:lnTo>
                    <a:pt x="3288791" y="2155177"/>
                  </a:lnTo>
                  <a:lnTo>
                    <a:pt x="3257029" y="2186940"/>
                  </a:lnTo>
                  <a:lnTo>
                    <a:pt x="3221714" y="2214792"/>
                  </a:lnTo>
                  <a:lnTo>
                    <a:pt x="3183203" y="2238380"/>
                  </a:lnTo>
                  <a:lnTo>
                    <a:pt x="3141850" y="2257346"/>
                  </a:lnTo>
                  <a:lnTo>
                    <a:pt x="3098013" y="2271334"/>
                  </a:lnTo>
                  <a:lnTo>
                    <a:pt x="3052048" y="2279988"/>
                  </a:lnTo>
                  <a:lnTo>
                    <a:pt x="3004312" y="2282952"/>
                  </a:lnTo>
                  <a:lnTo>
                    <a:pt x="380492" y="2282952"/>
                  </a:lnTo>
                  <a:lnTo>
                    <a:pt x="332765" y="2279988"/>
                  </a:lnTo>
                  <a:lnTo>
                    <a:pt x="286806" y="2271334"/>
                  </a:lnTo>
                  <a:lnTo>
                    <a:pt x="242974" y="2257346"/>
                  </a:lnTo>
                  <a:lnTo>
                    <a:pt x="201623" y="2238380"/>
                  </a:lnTo>
                  <a:lnTo>
                    <a:pt x="163111" y="2214792"/>
                  </a:lnTo>
                  <a:lnTo>
                    <a:pt x="127794" y="2186939"/>
                  </a:lnTo>
                  <a:lnTo>
                    <a:pt x="96029" y="2155177"/>
                  </a:lnTo>
                  <a:lnTo>
                    <a:pt x="68173" y="2119862"/>
                  </a:lnTo>
                  <a:lnTo>
                    <a:pt x="44581" y="2081351"/>
                  </a:lnTo>
                  <a:lnTo>
                    <a:pt x="25612" y="2039998"/>
                  </a:lnTo>
                  <a:lnTo>
                    <a:pt x="11620" y="1996161"/>
                  </a:lnTo>
                  <a:lnTo>
                    <a:pt x="2964" y="1950196"/>
                  </a:lnTo>
                  <a:lnTo>
                    <a:pt x="0" y="1902459"/>
                  </a:lnTo>
                  <a:lnTo>
                    <a:pt x="0" y="380491"/>
                  </a:lnTo>
                  <a:close/>
                </a:path>
              </a:pathLst>
            </a:custGeom>
            <a:ln w="12192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57555" y="2864561"/>
            <a:ext cx="2364740" cy="1392555"/>
          </a:xfrm>
          <a:prstGeom prst="rect">
            <a:avLst/>
          </a:prstGeom>
        </p:spPr>
        <p:txBody>
          <a:bodyPr wrap="square" lIns="0" tIns="62230" rIns="0" bIns="0" rtlCol="0" vert="horz">
            <a:spAutoFit/>
          </a:bodyPr>
          <a:lstStyle/>
          <a:p>
            <a:pPr algn="just" marL="12700" marR="5080">
              <a:lnSpc>
                <a:spcPct val="90000"/>
              </a:lnSpc>
              <a:spcBef>
                <a:spcPts val="490"/>
              </a:spcBef>
            </a:pPr>
            <a:r>
              <a:rPr dirty="0" sz="3200" spc="-125" b="1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dirty="0" sz="3200" spc="-125" b="1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dirty="0" sz="3200" spc="-180" b="1">
                <a:solidFill>
                  <a:srgbClr val="FFFFFF"/>
                </a:solidFill>
                <a:latin typeface="Tahoma"/>
                <a:cs typeface="Tahoma"/>
              </a:rPr>
              <a:t>pctr</a:t>
            </a:r>
            <a:r>
              <a:rPr dirty="0" sz="3200" spc="-240" b="1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dirty="0" sz="3200" spc="-310" b="1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dirty="0" sz="3200" spc="-9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200" spc="-175" b="1">
                <a:solidFill>
                  <a:srgbClr val="FFFFFF"/>
                </a:solidFill>
                <a:latin typeface="Tahoma"/>
                <a:cs typeface="Tahoma"/>
              </a:rPr>
              <a:t>of  </a:t>
            </a:r>
            <a:r>
              <a:rPr dirty="0" sz="3200" spc="-240" b="1">
                <a:solidFill>
                  <a:srgbClr val="FFFFFF"/>
                </a:solidFill>
                <a:latin typeface="Tahoma"/>
                <a:cs typeface="Tahoma"/>
              </a:rPr>
              <a:t>Heat</a:t>
            </a:r>
            <a:r>
              <a:rPr dirty="0" sz="3200" spc="-9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200" spc="-185" b="1">
                <a:solidFill>
                  <a:srgbClr val="FFFFFF"/>
                </a:solidFill>
                <a:latin typeface="Tahoma"/>
                <a:cs typeface="Tahoma"/>
              </a:rPr>
              <a:t>Relat</a:t>
            </a:r>
            <a:r>
              <a:rPr dirty="0" sz="3200" spc="-220" b="1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dirty="0" sz="3200" spc="-185" b="1">
                <a:solidFill>
                  <a:srgbClr val="FFFFFF"/>
                </a:solidFill>
                <a:latin typeface="Tahoma"/>
                <a:cs typeface="Tahoma"/>
              </a:rPr>
              <a:t>d  </a:t>
            </a:r>
            <a:r>
              <a:rPr dirty="0" sz="3200" spc="-155" b="1">
                <a:solidFill>
                  <a:srgbClr val="FFFFFF"/>
                </a:solidFill>
                <a:latin typeface="Tahoma"/>
                <a:cs typeface="Tahoma"/>
              </a:rPr>
              <a:t>Illnesses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722745"/>
          </a:xfrm>
          <a:custGeom>
            <a:avLst/>
            <a:gdLst/>
            <a:ahLst/>
            <a:cxnLst/>
            <a:rect l="l" t="t" r="r" b="b"/>
            <a:pathLst>
              <a:path w="12192000" h="6722745">
                <a:moveTo>
                  <a:pt x="0" y="6722363"/>
                </a:moveTo>
                <a:lnTo>
                  <a:pt x="12192000" y="6722363"/>
                </a:lnTo>
                <a:lnTo>
                  <a:pt x="12192000" y="0"/>
                </a:lnTo>
                <a:lnTo>
                  <a:pt x="0" y="0"/>
                </a:lnTo>
                <a:lnTo>
                  <a:pt x="0" y="6722363"/>
                </a:lnTo>
                <a:close/>
              </a:path>
            </a:pathLst>
          </a:custGeom>
          <a:solidFill>
            <a:srgbClr val="A3DBF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722362"/>
            <a:ext cx="12192000" cy="135890"/>
          </a:xfrm>
          <a:custGeom>
            <a:avLst/>
            <a:gdLst/>
            <a:ahLst/>
            <a:cxnLst/>
            <a:rect l="l" t="t" r="r" b="b"/>
            <a:pathLst>
              <a:path w="12192000" h="135890">
                <a:moveTo>
                  <a:pt x="12192000" y="0"/>
                </a:moveTo>
                <a:lnTo>
                  <a:pt x="0" y="0"/>
                </a:lnTo>
                <a:lnTo>
                  <a:pt x="0" y="135635"/>
                </a:lnTo>
                <a:lnTo>
                  <a:pt x="12192000" y="135635"/>
                </a:lnTo>
                <a:lnTo>
                  <a:pt x="12192000" y="0"/>
                </a:lnTo>
                <a:close/>
              </a:path>
            </a:pathLst>
          </a:custGeom>
          <a:solidFill>
            <a:srgbClr val="0D5F8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4712208" y="124460"/>
            <a:ext cx="7358380" cy="6535420"/>
            <a:chOff x="4712208" y="124460"/>
            <a:chExt cx="7358380" cy="65354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00600" y="213360"/>
              <a:ext cx="7181088" cy="635812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712208" y="124459"/>
              <a:ext cx="7358380" cy="6535420"/>
            </a:xfrm>
            <a:custGeom>
              <a:avLst/>
              <a:gdLst/>
              <a:ahLst/>
              <a:cxnLst/>
              <a:rect l="l" t="t" r="r" b="b"/>
              <a:pathLst>
                <a:path w="7358380" h="6535420">
                  <a:moveTo>
                    <a:pt x="7287133" y="71120"/>
                  </a:moveTo>
                  <a:lnTo>
                    <a:pt x="7269480" y="71120"/>
                  </a:lnTo>
                  <a:lnTo>
                    <a:pt x="7269480" y="88900"/>
                  </a:lnTo>
                  <a:lnTo>
                    <a:pt x="7269480" y="6446520"/>
                  </a:lnTo>
                  <a:lnTo>
                    <a:pt x="88392" y="6446520"/>
                  </a:lnTo>
                  <a:lnTo>
                    <a:pt x="88392" y="88900"/>
                  </a:lnTo>
                  <a:lnTo>
                    <a:pt x="7269480" y="88900"/>
                  </a:lnTo>
                  <a:lnTo>
                    <a:pt x="7269480" y="71120"/>
                  </a:lnTo>
                  <a:lnTo>
                    <a:pt x="70739" y="71120"/>
                  </a:lnTo>
                  <a:lnTo>
                    <a:pt x="70739" y="88900"/>
                  </a:lnTo>
                  <a:lnTo>
                    <a:pt x="70739" y="6446520"/>
                  </a:lnTo>
                  <a:lnTo>
                    <a:pt x="70739" y="6464300"/>
                  </a:lnTo>
                  <a:lnTo>
                    <a:pt x="7287133" y="6464300"/>
                  </a:lnTo>
                  <a:lnTo>
                    <a:pt x="7287133" y="6447028"/>
                  </a:lnTo>
                  <a:lnTo>
                    <a:pt x="7287133" y="6446520"/>
                  </a:lnTo>
                  <a:lnTo>
                    <a:pt x="7287133" y="88900"/>
                  </a:lnTo>
                  <a:lnTo>
                    <a:pt x="7287133" y="71120"/>
                  </a:lnTo>
                  <a:close/>
                </a:path>
                <a:path w="7358380" h="6535420">
                  <a:moveTo>
                    <a:pt x="7357872" y="53594"/>
                  </a:moveTo>
                  <a:lnTo>
                    <a:pt x="7304786" y="53594"/>
                  </a:lnTo>
                  <a:lnTo>
                    <a:pt x="7304786" y="6482080"/>
                  </a:lnTo>
                  <a:lnTo>
                    <a:pt x="53086" y="6482080"/>
                  </a:lnTo>
                  <a:lnTo>
                    <a:pt x="53086" y="53340"/>
                  </a:lnTo>
                  <a:lnTo>
                    <a:pt x="7357859" y="53340"/>
                  </a:lnTo>
                  <a:lnTo>
                    <a:pt x="7357859" y="0"/>
                  </a:lnTo>
                  <a:lnTo>
                    <a:pt x="0" y="0"/>
                  </a:lnTo>
                  <a:lnTo>
                    <a:pt x="0" y="53340"/>
                  </a:lnTo>
                  <a:lnTo>
                    <a:pt x="0" y="6482080"/>
                  </a:lnTo>
                  <a:lnTo>
                    <a:pt x="0" y="6535420"/>
                  </a:lnTo>
                  <a:lnTo>
                    <a:pt x="7357859" y="6535420"/>
                  </a:lnTo>
                  <a:lnTo>
                    <a:pt x="7357859" y="6482385"/>
                  </a:lnTo>
                  <a:lnTo>
                    <a:pt x="7357872" y="5359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240791" y="2322576"/>
            <a:ext cx="4356100" cy="2522220"/>
            <a:chOff x="240791" y="2322576"/>
            <a:chExt cx="4356100" cy="2522220"/>
          </a:xfrm>
        </p:grpSpPr>
        <p:sp>
          <p:nvSpPr>
            <p:cNvPr id="8" name="object 8"/>
            <p:cNvSpPr/>
            <p:nvPr/>
          </p:nvSpPr>
          <p:spPr>
            <a:xfrm>
              <a:off x="246887" y="2328672"/>
              <a:ext cx="4343400" cy="2510155"/>
            </a:xfrm>
            <a:custGeom>
              <a:avLst/>
              <a:gdLst/>
              <a:ahLst/>
              <a:cxnLst/>
              <a:rect l="l" t="t" r="r" b="b"/>
              <a:pathLst>
                <a:path w="4343400" h="2510154">
                  <a:moveTo>
                    <a:pt x="3925062" y="0"/>
                  </a:moveTo>
                  <a:lnTo>
                    <a:pt x="418350" y="0"/>
                  </a:lnTo>
                  <a:lnTo>
                    <a:pt x="369561" y="2814"/>
                  </a:lnTo>
                  <a:lnTo>
                    <a:pt x="322425" y="11050"/>
                  </a:lnTo>
                  <a:lnTo>
                    <a:pt x="277257" y="24391"/>
                  </a:lnTo>
                  <a:lnTo>
                    <a:pt x="234369" y="42525"/>
                  </a:lnTo>
                  <a:lnTo>
                    <a:pt x="194076" y="65137"/>
                  </a:lnTo>
                  <a:lnTo>
                    <a:pt x="156692" y="91913"/>
                  </a:lnTo>
                  <a:lnTo>
                    <a:pt x="122531" y="122539"/>
                  </a:lnTo>
                  <a:lnTo>
                    <a:pt x="91906" y="156700"/>
                  </a:lnTo>
                  <a:lnTo>
                    <a:pt x="65131" y="194084"/>
                  </a:lnTo>
                  <a:lnTo>
                    <a:pt x="42521" y="234376"/>
                  </a:lnTo>
                  <a:lnTo>
                    <a:pt x="24389" y="277261"/>
                  </a:lnTo>
                  <a:lnTo>
                    <a:pt x="11048" y="322425"/>
                  </a:lnTo>
                  <a:lnTo>
                    <a:pt x="2814" y="369556"/>
                  </a:lnTo>
                  <a:lnTo>
                    <a:pt x="0" y="418338"/>
                  </a:lnTo>
                  <a:lnTo>
                    <a:pt x="0" y="2091689"/>
                  </a:lnTo>
                  <a:lnTo>
                    <a:pt x="2814" y="2140471"/>
                  </a:lnTo>
                  <a:lnTo>
                    <a:pt x="11048" y="2187602"/>
                  </a:lnTo>
                  <a:lnTo>
                    <a:pt x="24389" y="2232766"/>
                  </a:lnTo>
                  <a:lnTo>
                    <a:pt x="42521" y="2275651"/>
                  </a:lnTo>
                  <a:lnTo>
                    <a:pt x="65131" y="2315943"/>
                  </a:lnTo>
                  <a:lnTo>
                    <a:pt x="91906" y="2353327"/>
                  </a:lnTo>
                  <a:lnTo>
                    <a:pt x="122531" y="2387488"/>
                  </a:lnTo>
                  <a:lnTo>
                    <a:pt x="156692" y="2418114"/>
                  </a:lnTo>
                  <a:lnTo>
                    <a:pt x="194076" y="2444890"/>
                  </a:lnTo>
                  <a:lnTo>
                    <a:pt x="234369" y="2467502"/>
                  </a:lnTo>
                  <a:lnTo>
                    <a:pt x="277257" y="2485636"/>
                  </a:lnTo>
                  <a:lnTo>
                    <a:pt x="322425" y="2498977"/>
                  </a:lnTo>
                  <a:lnTo>
                    <a:pt x="369561" y="2507213"/>
                  </a:lnTo>
                  <a:lnTo>
                    <a:pt x="418350" y="2510028"/>
                  </a:lnTo>
                  <a:lnTo>
                    <a:pt x="3925062" y="2510028"/>
                  </a:lnTo>
                  <a:lnTo>
                    <a:pt x="3973843" y="2507213"/>
                  </a:lnTo>
                  <a:lnTo>
                    <a:pt x="4020974" y="2498977"/>
                  </a:lnTo>
                  <a:lnTo>
                    <a:pt x="4066138" y="2485636"/>
                  </a:lnTo>
                  <a:lnTo>
                    <a:pt x="4109023" y="2467502"/>
                  </a:lnTo>
                  <a:lnTo>
                    <a:pt x="4149315" y="2444890"/>
                  </a:lnTo>
                  <a:lnTo>
                    <a:pt x="4186699" y="2418114"/>
                  </a:lnTo>
                  <a:lnTo>
                    <a:pt x="4220860" y="2387488"/>
                  </a:lnTo>
                  <a:lnTo>
                    <a:pt x="4251486" y="2353327"/>
                  </a:lnTo>
                  <a:lnTo>
                    <a:pt x="4278262" y="2315943"/>
                  </a:lnTo>
                  <a:lnTo>
                    <a:pt x="4300874" y="2275651"/>
                  </a:lnTo>
                  <a:lnTo>
                    <a:pt x="4319008" y="2232766"/>
                  </a:lnTo>
                  <a:lnTo>
                    <a:pt x="4332349" y="2187602"/>
                  </a:lnTo>
                  <a:lnTo>
                    <a:pt x="4340585" y="2140471"/>
                  </a:lnTo>
                  <a:lnTo>
                    <a:pt x="4343400" y="2091689"/>
                  </a:lnTo>
                  <a:lnTo>
                    <a:pt x="4343400" y="418338"/>
                  </a:lnTo>
                  <a:lnTo>
                    <a:pt x="4340585" y="369556"/>
                  </a:lnTo>
                  <a:lnTo>
                    <a:pt x="4332349" y="322425"/>
                  </a:lnTo>
                  <a:lnTo>
                    <a:pt x="4319008" y="277261"/>
                  </a:lnTo>
                  <a:lnTo>
                    <a:pt x="4300874" y="234376"/>
                  </a:lnTo>
                  <a:lnTo>
                    <a:pt x="4278262" y="194084"/>
                  </a:lnTo>
                  <a:lnTo>
                    <a:pt x="4251486" y="156700"/>
                  </a:lnTo>
                  <a:lnTo>
                    <a:pt x="4220860" y="122539"/>
                  </a:lnTo>
                  <a:lnTo>
                    <a:pt x="4186699" y="91913"/>
                  </a:lnTo>
                  <a:lnTo>
                    <a:pt x="4149315" y="65137"/>
                  </a:lnTo>
                  <a:lnTo>
                    <a:pt x="4109023" y="42525"/>
                  </a:lnTo>
                  <a:lnTo>
                    <a:pt x="4066138" y="24391"/>
                  </a:lnTo>
                  <a:lnTo>
                    <a:pt x="4020974" y="11050"/>
                  </a:lnTo>
                  <a:lnTo>
                    <a:pt x="3973843" y="2814"/>
                  </a:lnTo>
                  <a:lnTo>
                    <a:pt x="3925062" y="0"/>
                  </a:lnTo>
                  <a:close/>
                </a:path>
              </a:pathLst>
            </a:custGeom>
            <a:solidFill>
              <a:srgbClr val="0D5F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46887" y="2328672"/>
              <a:ext cx="4343400" cy="2510155"/>
            </a:xfrm>
            <a:custGeom>
              <a:avLst/>
              <a:gdLst/>
              <a:ahLst/>
              <a:cxnLst/>
              <a:rect l="l" t="t" r="r" b="b"/>
              <a:pathLst>
                <a:path w="4343400" h="2510154">
                  <a:moveTo>
                    <a:pt x="0" y="418338"/>
                  </a:moveTo>
                  <a:lnTo>
                    <a:pt x="2814" y="369556"/>
                  </a:lnTo>
                  <a:lnTo>
                    <a:pt x="11048" y="322425"/>
                  </a:lnTo>
                  <a:lnTo>
                    <a:pt x="24389" y="277261"/>
                  </a:lnTo>
                  <a:lnTo>
                    <a:pt x="42521" y="234376"/>
                  </a:lnTo>
                  <a:lnTo>
                    <a:pt x="65131" y="194084"/>
                  </a:lnTo>
                  <a:lnTo>
                    <a:pt x="91906" y="156700"/>
                  </a:lnTo>
                  <a:lnTo>
                    <a:pt x="122531" y="122539"/>
                  </a:lnTo>
                  <a:lnTo>
                    <a:pt x="156692" y="91913"/>
                  </a:lnTo>
                  <a:lnTo>
                    <a:pt x="194076" y="65137"/>
                  </a:lnTo>
                  <a:lnTo>
                    <a:pt x="234369" y="42525"/>
                  </a:lnTo>
                  <a:lnTo>
                    <a:pt x="277257" y="24391"/>
                  </a:lnTo>
                  <a:lnTo>
                    <a:pt x="322425" y="11050"/>
                  </a:lnTo>
                  <a:lnTo>
                    <a:pt x="369561" y="2814"/>
                  </a:lnTo>
                  <a:lnTo>
                    <a:pt x="418350" y="0"/>
                  </a:lnTo>
                  <a:lnTo>
                    <a:pt x="3925062" y="0"/>
                  </a:lnTo>
                  <a:lnTo>
                    <a:pt x="3973843" y="2814"/>
                  </a:lnTo>
                  <a:lnTo>
                    <a:pt x="4020974" y="11050"/>
                  </a:lnTo>
                  <a:lnTo>
                    <a:pt x="4066138" y="24391"/>
                  </a:lnTo>
                  <a:lnTo>
                    <a:pt x="4109023" y="42525"/>
                  </a:lnTo>
                  <a:lnTo>
                    <a:pt x="4149315" y="65137"/>
                  </a:lnTo>
                  <a:lnTo>
                    <a:pt x="4186699" y="91913"/>
                  </a:lnTo>
                  <a:lnTo>
                    <a:pt x="4220860" y="122539"/>
                  </a:lnTo>
                  <a:lnTo>
                    <a:pt x="4251486" y="156700"/>
                  </a:lnTo>
                  <a:lnTo>
                    <a:pt x="4278262" y="194084"/>
                  </a:lnTo>
                  <a:lnTo>
                    <a:pt x="4300874" y="234376"/>
                  </a:lnTo>
                  <a:lnTo>
                    <a:pt x="4319008" y="277261"/>
                  </a:lnTo>
                  <a:lnTo>
                    <a:pt x="4332349" y="322425"/>
                  </a:lnTo>
                  <a:lnTo>
                    <a:pt x="4340585" y="369556"/>
                  </a:lnTo>
                  <a:lnTo>
                    <a:pt x="4343400" y="418338"/>
                  </a:lnTo>
                  <a:lnTo>
                    <a:pt x="4343400" y="2091689"/>
                  </a:lnTo>
                  <a:lnTo>
                    <a:pt x="4340585" y="2140471"/>
                  </a:lnTo>
                  <a:lnTo>
                    <a:pt x="4332349" y="2187602"/>
                  </a:lnTo>
                  <a:lnTo>
                    <a:pt x="4319008" y="2232766"/>
                  </a:lnTo>
                  <a:lnTo>
                    <a:pt x="4300874" y="2275651"/>
                  </a:lnTo>
                  <a:lnTo>
                    <a:pt x="4278262" y="2315943"/>
                  </a:lnTo>
                  <a:lnTo>
                    <a:pt x="4251486" y="2353327"/>
                  </a:lnTo>
                  <a:lnTo>
                    <a:pt x="4220860" y="2387488"/>
                  </a:lnTo>
                  <a:lnTo>
                    <a:pt x="4186699" y="2418114"/>
                  </a:lnTo>
                  <a:lnTo>
                    <a:pt x="4149315" y="2444890"/>
                  </a:lnTo>
                  <a:lnTo>
                    <a:pt x="4109023" y="2467502"/>
                  </a:lnTo>
                  <a:lnTo>
                    <a:pt x="4066138" y="2485636"/>
                  </a:lnTo>
                  <a:lnTo>
                    <a:pt x="4020974" y="2498977"/>
                  </a:lnTo>
                  <a:lnTo>
                    <a:pt x="3973843" y="2507213"/>
                  </a:lnTo>
                  <a:lnTo>
                    <a:pt x="3925062" y="2510028"/>
                  </a:lnTo>
                  <a:lnTo>
                    <a:pt x="418350" y="2510028"/>
                  </a:lnTo>
                  <a:lnTo>
                    <a:pt x="369561" y="2507213"/>
                  </a:lnTo>
                  <a:lnTo>
                    <a:pt x="322425" y="2498977"/>
                  </a:lnTo>
                  <a:lnTo>
                    <a:pt x="277257" y="2485636"/>
                  </a:lnTo>
                  <a:lnTo>
                    <a:pt x="234369" y="2467502"/>
                  </a:lnTo>
                  <a:lnTo>
                    <a:pt x="194076" y="2444890"/>
                  </a:lnTo>
                  <a:lnTo>
                    <a:pt x="156692" y="2418114"/>
                  </a:lnTo>
                  <a:lnTo>
                    <a:pt x="122531" y="2387488"/>
                  </a:lnTo>
                  <a:lnTo>
                    <a:pt x="91906" y="2353327"/>
                  </a:lnTo>
                  <a:lnTo>
                    <a:pt x="65131" y="2315943"/>
                  </a:lnTo>
                  <a:lnTo>
                    <a:pt x="42521" y="2275651"/>
                  </a:lnTo>
                  <a:lnTo>
                    <a:pt x="24389" y="2232766"/>
                  </a:lnTo>
                  <a:lnTo>
                    <a:pt x="11048" y="2187602"/>
                  </a:lnTo>
                  <a:lnTo>
                    <a:pt x="2814" y="2140471"/>
                  </a:lnTo>
                  <a:lnTo>
                    <a:pt x="0" y="2091689"/>
                  </a:lnTo>
                  <a:lnTo>
                    <a:pt x="0" y="418338"/>
                  </a:lnTo>
                  <a:close/>
                </a:path>
              </a:pathLst>
            </a:custGeom>
            <a:ln w="12192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493877" y="2525344"/>
            <a:ext cx="3171190" cy="2058035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marL="12700" marR="5080">
              <a:lnSpc>
                <a:spcPct val="90100"/>
              </a:lnSpc>
              <a:spcBef>
                <a:spcPts val="530"/>
              </a:spcBef>
            </a:pPr>
            <a:r>
              <a:rPr dirty="0" sz="3600" spc="-220" b="1">
                <a:solidFill>
                  <a:srgbClr val="FFFFFF"/>
                </a:solidFill>
                <a:latin typeface="Tahoma"/>
                <a:cs typeface="Tahoma"/>
              </a:rPr>
              <a:t>Prevention</a:t>
            </a:r>
            <a:r>
              <a:rPr dirty="0" sz="3600" spc="-10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600" spc="-229" b="1">
                <a:solidFill>
                  <a:srgbClr val="FFFFFF"/>
                </a:solidFill>
                <a:latin typeface="Tahoma"/>
                <a:cs typeface="Tahoma"/>
              </a:rPr>
              <a:t>and  </a:t>
            </a:r>
            <a:r>
              <a:rPr dirty="0" sz="3600" spc="-335" b="1">
                <a:solidFill>
                  <a:srgbClr val="FFFFFF"/>
                </a:solidFill>
                <a:latin typeface="Tahoma"/>
                <a:cs typeface="Tahoma"/>
              </a:rPr>
              <a:t>Ma</a:t>
            </a:r>
            <a:r>
              <a:rPr dirty="0" sz="3600" spc="-280" b="1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dirty="0" sz="3600" spc="-270" b="1">
                <a:solidFill>
                  <a:srgbClr val="FFFFFF"/>
                </a:solidFill>
                <a:latin typeface="Tahoma"/>
                <a:cs typeface="Tahoma"/>
              </a:rPr>
              <a:t>ag</a:t>
            </a:r>
            <a:r>
              <a:rPr dirty="0" sz="3600" spc="-250" b="1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dirty="0" sz="3600" spc="-335" b="1">
                <a:solidFill>
                  <a:srgbClr val="FFFFFF"/>
                </a:solidFill>
                <a:latin typeface="Tahoma"/>
                <a:cs typeface="Tahoma"/>
              </a:rPr>
              <a:t>men</a:t>
            </a:r>
            <a:r>
              <a:rPr dirty="0" sz="3600" spc="-190" b="1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dirty="0" sz="3600" spc="-114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600" spc="-200" b="1">
                <a:solidFill>
                  <a:srgbClr val="FFFFFF"/>
                </a:solidFill>
                <a:latin typeface="Tahoma"/>
                <a:cs typeface="Tahoma"/>
              </a:rPr>
              <a:t>of  </a:t>
            </a:r>
            <a:r>
              <a:rPr dirty="0" sz="3600" spc="-190" b="1">
                <a:solidFill>
                  <a:srgbClr val="FFFFFF"/>
                </a:solidFill>
                <a:latin typeface="Tahoma"/>
                <a:cs typeface="Tahoma"/>
              </a:rPr>
              <a:t>Heat-related </a:t>
            </a:r>
            <a:r>
              <a:rPr dirty="0" sz="3600" spc="-18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600" spc="-170" b="1">
                <a:solidFill>
                  <a:srgbClr val="FFFFFF"/>
                </a:solidFill>
                <a:latin typeface="Tahoma"/>
                <a:cs typeface="Tahoma"/>
              </a:rPr>
              <a:t>Illnesses</a:t>
            </a:r>
            <a:endParaRPr sz="3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667500"/>
          </a:xfrm>
          <a:custGeom>
            <a:avLst/>
            <a:gdLst/>
            <a:ahLst/>
            <a:cxnLst/>
            <a:rect l="l" t="t" r="r" b="b"/>
            <a:pathLst>
              <a:path w="12192000" h="6667500">
                <a:moveTo>
                  <a:pt x="0" y="6667500"/>
                </a:moveTo>
                <a:lnTo>
                  <a:pt x="12192000" y="6667500"/>
                </a:lnTo>
                <a:lnTo>
                  <a:pt x="12192000" y="0"/>
                </a:lnTo>
                <a:lnTo>
                  <a:pt x="0" y="0"/>
                </a:lnTo>
                <a:lnTo>
                  <a:pt x="0" y="6667500"/>
                </a:lnTo>
                <a:close/>
              </a:path>
            </a:pathLst>
          </a:custGeom>
          <a:solidFill>
            <a:srgbClr val="DF9F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667499"/>
            <a:ext cx="12192000" cy="190500"/>
          </a:xfrm>
          <a:custGeom>
            <a:avLst/>
            <a:gdLst/>
            <a:ahLst/>
            <a:cxnLst/>
            <a:rect l="l" t="t" r="r" b="b"/>
            <a:pathLst>
              <a:path w="12192000" h="190500">
                <a:moveTo>
                  <a:pt x="12192000" y="0"/>
                </a:moveTo>
                <a:lnTo>
                  <a:pt x="0" y="0"/>
                </a:lnTo>
                <a:lnTo>
                  <a:pt x="0" y="190500"/>
                </a:lnTo>
                <a:lnTo>
                  <a:pt x="12192000" y="1905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6F245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5705855" y="222250"/>
            <a:ext cx="6189345" cy="6262370"/>
            <a:chOff x="5705855" y="222250"/>
            <a:chExt cx="6189345" cy="626237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94247" y="310896"/>
              <a:ext cx="6012180" cy="608533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705856" y="222249"/>
              <a:ext cx="6189345" cy="6262370"/>
            </a:xfrm>
            <a:custGeom>
              <a:avLst/>
              <a:gdLst/>
              <a:ahLst/>
              <a:cxnLst/>
              <a:rect l="l" t="t" r="r" b="b"/>
              <a:pathLst>
                <a:path w="6189345" h="6262370">
                  <a:moveTo>
                    <a:pt x="6118225" y="71120"/>
                  </a:moveTo>
                  <a:lnTo>
                    <a:pt x="6100572" y="71120"/>
                  </a:lnTo>
                  <a:lnTo>
                    <a:pt x="6100572" y="88900"/>
                  </a:lnTo>
                  <a:lnTo>
                    <a:pt x="6100572" y="6173470"/>
                  </a:lnTo>
                  <a:lnTo>
                    <a:pt x="88392" y="6173470"/>
                  </a:lnTo>
                  <a:lnTo>
                    <a:pt x="88392" y="88900"/>
                  </a:lnTo>
                  <a:lnTo>
                    <a:pt x="6100572" y="88900"/>
                  </a:lnTo>
                  <a:lnTo>
                    <a:pt x="6100572" y="71120"/>
                  </a:lnTo>
                  <a:lnTo>
                    <a:pt x="70739" y="71120"/>
                  </a:lnTo>
                  <a:lnTo>
                    <a:pt x="70739" y="88900"/>
                  </a:lnTo>
                  <a:lnTo>
                    <a:pt x="70739" y="6173470"/>
                  </a:lnTo>
                  <a:lnTo>
                    <a:pt x="70739" y="6191250"/>
                  </a:lnTo>
                  <a:lnTo>
                    <a:pt x="6118225" y="6191250"/>
                  </a:lnTo>
                  <a:lnTo>
                    <a:pt x="6118225" y="6173978"/>
                  </a:lnTo>
                  <a:lnTo>
                    <a:pt x="6118225" y="6173470"/>
                  </a:lnTo>
                  <a:lnTo>
                    <a:pt x="6118225" y="88900"/>
                  </a:lnTo>
                  <a:lnTo>
                    <a:pt x="6118225" y="88646"/>
                  </a:lnTo>
                  <a:lnTo>
                    <a:pt x="6118225" y="71120"/>
                  </a:lnTo>
                  <a:close/>
                </a:path>
                <a:path w="6189345" h="6262370">
                  <a:moveTo>
                    <a:pt x="6188964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0" y="6209030"/>
                  </a:lnTo>
                  <a:lnTo>
                    <a:pt x="0" y="6262370"/>
                  </a:lnTo>
                  <a:lnTo>
                    <a:pt x="6188964" y="6262370"/>
                  </a:lnTo>
                  <a:lnTo>
                    <a:pt x="6188964" y="6209335"/>
                  </a:lnTo>
                  <a:lnTo>
                    <a:pt x="6188964" y="6209030"/>
                  </a:lnTo>
                  <a:lnTo>
                    <a:pt x="6188964" y="53352"/>
                  </a:lnTo>
                  <a:lnTo>
                    <a:pt x="6135878" y="53352"/>
                  </a:lnTo>
                  <a:lnTo>
                    <a:pt x="6135878" y="6209030"/>
                  </a:lnTo>
                  <a:lnTo>
                    <a:pt x="53086" y="6209030"/>
                  </a:lnTo>
                  <a:lnTo>
                    <a:pt x="53086" y="53340"/>
                  </a:lnTo>
                  <a:lnTo>
                    <a:pt x="6188964" y="53340"/>
                  </a:lnTo>
                  <a:lnTo>
                    <a:pt x="61889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492251" y="1542288"/>
            <a:ext cx="4912360" cy="3583304"/>
            <a:chOff x="492251" y="1542288"/>
            <a:chExt cx="4912360" cy="3583304"/>
          </a:xfrm>
        </p:grpSpPr>
        <p:sp>
          <p:nvSpPr>
            <p:cNvPr id="8" name="object 8"/>
            <p:cNvSpPr/>
            <p:nvPr/>
          </p:nvSpPr>
          <p:spPr>
            <a:xfrm>
              <a:off x="511301" y="1561338"/>
              <a:ext cx="4874260" cy="3545204"/>
            </a:xfrm>
            <a:custGeom>
              <a:avLst/>
              <a:gdLst/>
              <a:ahLst/>
              <a:cxnLst/>
              <a:rect l="l" t="t" r="r" b="b"/>
              <a:pathLst>
                <a:path w="4874260" h="3545204">
                  <a:moveTo>
                    <a:pt x="4282948" y="0"/>
                  </a:moveTo>
                  <a:lnTo>
                    <a:pt x="590816" y="0"/>
                  </a:lnTo>
                  <a:lnTo>
                    <a:pt x="542360" y="1958"/>
                  </a:lnTo>
                  <a:lnTo>
                    <a:pt x="494982" y="7733"/>
                  </a:lnTo>
                  <a:lnTo>
                    <a:pt x="448835" y="17172"/>
                  </a:lnTo>
                  <a:lnTo>
                    <a:pt x="404072" y="30122"/>
                  </a:lnTo>
                  <a:lnTo>
                    <a:pt x="360843" y="46432"/>
                  </a:lnTo>
                  <a:lnTo>
                    <a:pt x="319301" y="65949"/>
                  </a:lnTo>
                  <a:lnTo>
                    <a:pt x="279598" y="88522"/>
                  </a:lnTo>
                  <a:lnTo>
                    <a:pt x="241887" y="113999"/>
                  </a:lnTo>
                  <a:lnTo>
                    <a:pt x="206318" y="142226"/>
                  </a:lnTo>
                  <a:lnTo>
                    <a:pt x="173045" y="173053"/>
                  </a:lnTo>
                  <a:lnTo>
                    <a:pt x="142219" y="206326"/>
                  </a:lnTo>
                  <a:lnTo>
                    <a:pt x="113992" y="241895"/>
                  </a:lnTo>
                  <a:lnTo>
                    <a:pt x="88517" y="279606"/>
                  </a:lnTo>
                  <a:lnTo>
                    <a:pt x="65945" y="319308"/>
                  </a:lnTo>
                  <a:lnTo>
                    <a:pt x="46429" y="360848"/>
                  </a:lnTo>
                  <a:lnTo>
                    <a:pt x="30120" y="404075"/>
                  </a:lnTo>
                  <a:lnTo>
                    <a:pt x="17170" y="448836"/>
                  </a:lnTo>
                  <a:lnTo>
                    <a:pt x="7732" y="494979"/>
                  </a:lnTo>
                  <a:lnTo>
                    <a:pt x="1958" y="542352"/>
                  </a:lnTo>
                  <a:lnTo>
                    <a:pt x="0" y="590803"/>
                  </a:lnTo>
                  <a:lnTo>
                    <a:pt x="0" y="2954020"/>
                  </a:lnTo>
                  <a:lnTo>
                    <a:pt x="1958" y="3002471"/>
                  </a:lnTo>
                  <a:lnTo>
                    <a:pt x="7732" y="3049844"/>
                  </a:lnTo>
                  <a:lnTo>
                    <a:pt x="17170" y="3095987"/>
                  </a:lnTo>
                  <a:lnTo>
                    <a:pt x="30120" y="3140748"/>
                  </a:lnTo>
                  <a:lnTo>
                    <a:pt x="46429" y="3183975"/>
                  </a:lnTo>
                  <a:lnTo>
                    <a:pt x="65945" y="3225515"/>
                  </a:lnTo>
                  <a:lnTo>
                    <a:pt x="88517" y="3265217"/>
                  </a:lnTo>
                  <a:lnTo>
                    <a:pt x="113992" y="3302928"/>
                  </a:lnTo>
                  <a:lnTo>
                    <a:pt x="142219" y="3338497"/>
                  </a:lnTo>
                  <a:lnTo>
                    <a:pt x="173045" y="3371770"/>
                  </a:lnTo>
                  <a:lnTo>
                    <a:pt x="206318" y="3402597"/>
                  </a:lnTo>
                  <a:lnTo>
                    <a:pt x="241887" y="3430824"/>
                  </a:lnTo>
                  <a:lnTo>
                    <a:pt x="279598" y="3456301"/>
                  </a:lnTo>
                  <a:lnTo>
                    <a:pt x="319301" y="3478874"/>
                  </a:lnTo>
                  <a:lnTo>
                    <a:pt x="360843" y="3498391"/>
                  </a:lnTo>
                  <a:lnTo>
                    <a:pt x="404072" y="3514701"/>
                  </a:lnTo>
                  <a:lnTo>
                    <a:pt x="448835" y="3527651"/>
                  </a:lnTo>
                  <a:lnTo>
                    <a:pt x="494982" y="3537090"/>
                  </a:lnTo>
                  <a:lnTo>
                    <a:pt x="542360" y="3542865"/>
                  </a:lnTo>
                  <a:lnTo>
                    <a:pt x="590816" y="3544824"/>
                  </a:lnTo>
                  <a:lnTo>
                    <a:pt x="4282948" y="3544824"/>
                  </a:lnTo>
                  <a:lnTo>
                    <a:pt x="4331399" y="3542865"/>
                  </a:lnTo>
                  <a:lnTo>
                    <a:pt x="4378772" y="3537090"/>
                  </a:lnTo>
                  <a:lnTo>
                    <a:pt x="4424915" y="3527651"/>
                  </a:lnTo>
                  <a:lnTo>
                    <a:pt x="4469676" y="3514701"/>
                  </a:lnTo>
                  <a:lnTo>
                    <a:pt x="4512903" y="3498391"/>
                  </a:lnTo>
                  <a:lnTo>
                    <a:pt x="4554443" y="3478874"/>
                  </a:lnTo>
                  <a:lnTo>
                    <a:pt x="4594145" y="3456301"/>
                  </a:lnTo>
                  <a:lnTo>
                    <a:pt x="4631856" y="3430824"/>
                  </a:lnTo>
                  <a:lnTo>
                    <a:pt x="4667425" y="3402597"/>
                  </a:lnTo>
                  <a:lnTo>
                    <a:pt x="4700698" y="3371770"/>
                  </a:lnTo>
                  <a:lnTo>
                    <a:pt x="4731525" y="3338497"/>
                  </a:lnTo>
                  <a:lnTo>
                    <a:pt x="4759752" y="3302928"/>
                  </a:lnTo>
                  <a:lnTo>
                    <a:pt x="4785229" y="3265217"/>
                  </a:lnTo>
                  <a:lnTo>
                    <a:pt x="4807802" y="3225515"/>
                  </a:lnTo>
                  <a:lnTo>
                    <a:pt x="4827319" y="3183975"/>
                  </a:lnTo>
                  <a:lnTo>
                    <a:pt x="4843629" y="3140748"/>
                  </a:lnTo>
                  <a:lnTo>
                    <a:pt x="4856579" y="3095987"/>
                  </a:lnTo>
                  <a:lnTo>
                    <a:pt x="4866018" y="3049844"/>
                  </a:lnTo>
                  <a:lnTo>
                    <a:pt x="4871793" y="3002471"/>
                  </a:lnTo>
                  <a:lnTo>
                    <a:pt x="4873752" y="2954020"/>
                  </a:lnTo>
                  <a:lnTo>
                    <a:pt x="4873752" y="590803"/>
                  </a:lnTo>
                  <a:lnTo>
                    <a:pt x="4871793" y="542352"/>
                  </a:lnTo>
                  <a:lnTo>
                    <a:pt x="4866018" y="494979"/>
                  </a:lnTo>
                  <a:lnTo>
                    <a:pt x="4856579" y="448836"/>
                  </a:lnTo>
                  <a:lnTo>
                    <a:pt x="4843629" y="404075"/>
                  </a:lnTo>
                  <a:lnTo>
                    <a:pt x="4827319" y="360848"/>
                  </a:lnTo>
                  <a:lnTo>
                    <a:pt x="4807802" y="319308"/>
                  </a:lnTo>
                  <a:lnTo>
                    <a:pt x="4785229" y="279606"/>
                  </a:lnTo>
                  <a:lnTo>
                    <a:pt x="4759752" y="241895"/>
                  </a:lnTo>
                  <a:lnTo>
                    <a:pt x="4731525" y="206326"/>
                  </a:lnTo>
                  <a:lnTo>
                    <a:pt x="4700698" y="173053"/>
                  </a:lnTo>
                  <a:lnTo>
                    <a:pt x="4667425" y="142226"/>
                  </a:lnTo>
                  <a:lnTo>
                    <a:pt x="4631856" y="113999"/>
                  </a:lnTo>
                  <a:lnTo>
                    <a:pt x="4594145" y="88522"/>
                  </a:lnTo>
                  <a:lnTo>
                    <a:pt x="4554443" y="65949"/>
                  </a:lnTo>
                  <a:lnTo>
                    <a:pt x="4512903" y="46432"/>
                  </a:lnTo>
                  <a:lnTo>
                    <a:pt x="4469676" y="30122"/>
                  </a:lnTo>
                  <a:lnTo>
                    <a:pt x="4424915" y="17172"/>
                  </a:lnTo>
                  <a:lnTo>
                    <a:pt x="4378772" y="7733"/>
                  </a:lnTo>
                  <a:lnTo>
                    <a:pt x="4331399" y="1958"/>
                  </a:lnTo>
                  <a:lnTo>
                    <a:pt x="4282948" y="0"/>
                  </a:lnTo>
                  <a:close/>
                </a:path>
              </a:pathLst>
            </a:custGeom>
            <a:solidFill>
              <a:srgbClr val="6F24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11301" y="1561338"/>
              <a:ext cx="4874260" cy="3545204"/>
            </a:xfrm>
            <a:custGeom>
              <a:avLst/>
              <a:gdLst/>
              <a:ahLst/>
              <a:cxnLst/>
              <a:rect l="l" t="t" r="r" b="b"/>
              <a:pathLst>
                <a:path w="4874260" h="3545204">
                  <a:moveTo>
                    <a:pt x="0" y="590803"/>
                  </a:moveTo>
                  <a:lnTo>
                    <a:pt x="1958" y="542352"/>
                  </a:lnTo>
                  <a:lnTo>
                    <a:pt x="7732" y="494979"/>
                  </a:lnTo>
                  <a:lnTo>
                    <a:pt x="17170" y="448836"/>
                  </a:lnTo>
                  <a:lnTo>
                    <a:pt x="30120" y="404075"/>
                  </a:lnTo>
                  <a:lnTo>
                    <a:pt x="46429" y="360848"/>
                  </a:lnTo>
                  <a:lnTo>
                    <a:pt x="65945" y="319308"/>
                  </a:lnTo>
                  <a:lnTo>
                    <a:pt x="88517" y="279606"/>
                  </a:lnTo>
                  <a:lnTo>
                    <a:pt x="113992" y="241895"/>
                  </a:lnTo>
                  <a:lnTo>
                    <a:pt x="142219" y="206326"/>
                  </a:lnTo>
                  <a:lnTo>
                    <a:pt x="173045" y="173053"/>
                  </a:lnTo>
                  <a:lnTo>
                    <a:pt x="206318" y="142226"/>
                  </a:lnTo>
                  <a:lnTo>
                    <a:pt x="241887" y="113999"/>
                  </a:lnTo>
                  <a:lnTo>
                    <a:pt x="279598" y="88522"/>
                  </a:lnTo>
                  <a:lnTo>
                    <a:pt x="319301" y="65949"/>
                  </a:lnTo>
                  <a:lnTo>
                    <a:pt x="360843" y="46432"/>
                  </a:lnTo>
                  <a:lnTo>
                    <a:pt x="404072" y="30122"/>
                  </a:lnTo>
                  <a:lnTo>
                    <a:pt x="448835" y="17172"/>
                  </a:lnTo>
                  <a:lnTo>
                    <a:pt x="494982" y="7733"/>
                  </a:lnTo>
                  <a:lnTo>
                    <a:pt x="542360" y="1958"/>
                  </a:lnTo>
                  <a:lnTo>
                    <a:pt x="590816" y="0"/>
                  </a:lnTo>
                  <a:lnTo>
                    <a:pt x="4282948" y="0"/>
                  </a:lnTo>
                  <a:lnTo>
                    <a:pt x="4331399" y="1958"/>
                  </a:lnTo>
                  <a:lnTo>
                    <a:pt x="4378772" y="7733"/>
                  </a:lnTo>
                  <a:lnTo>
                    <a:pt x="4424915" y="17172"/>
                  </a:lnTo>
                  <a:lnTo>
                    <a:pt x="4469676" y="30122"/>
                  </a:lnTo>
                  <a:lnTo>
                    <a:pt x="4512903" y="46432"/>
                  </a:lnTo>
                  <a:lnTo>
                    <a:pt x="4554443" y="65949"/>
                  </a:lnTo>
                  <a:lnTo>
                    <a:pt x="4594145" y="88522"/>
                  </a:lnTo>
                  <a:lnTo>
                    <a:pt x="4631856" y="113999"/>
                  </a:lnTo>
                  <a:lnTo>
                    <a:pt x="4667425" y="142226"/>
                  </a:lnTo>
                  <a:lnTo>
                    <a:pt x="4700698" y="173053"/>
                  </a:lnTo>
                  <a:lnTo>
                    <a:pt x="4731525" y="206326"/>
                  </a:lnTo>
                  <a:lnTo>
                    <a:pt x="4759752" y="241895"/>
                  </a:lnTo>
                  <a:lnTo>
                    <a:pt x="4785229" y="279606"/>
                  </a:lnTo>
                  <a:lnTo>
                    <a:pt x="4807802" y="319308"/>
                  </a:lnTo>
                  <a:lnTo>
                    <a:pt x="4827319" y="360848"/>
                  </a:lnTo>
                  <a:lnTo>
                    <a:pt x="4843629" y="404075"/>
                  </a:lnTo>
                  <a:lnTo>
                    <a:pt x="4856579" y="448836"/>
                  </a:lnTo>
                  <a:lnTo>
                    <a:pt x="4866018" y="494979"/>
                  </a:lnTo>
                  <a:lnTo>
                    <a:pt x="4871793" y="542352"/>
                  </a:lnTo>
                  <a:lnTo>
                    <a:pt x="4873752" y="590803"/>
                  </a:lnTo>
                  <a:lnTo>
                    <a:pt x="4873752" y="2954020"/>
                  </a:lnTo>
                  <a:lnTo>
                    <a:pt x="4871793" y="3002471"/>
                  </a:lnTo>
                  <a:lnTo>
                    <a:pt x="4866018" y="3049844"/>
                  </a:lnTo>
                  <a:lnTo>
                    <a:pt x="4856579" y="3095987"/>
                  </a:lnTo>
                  <a:lnTo>
                    <a:pt x="4843629" y="3140748"/>
                  </a:lnTo>
                  <a:lnTo>
                    <a:pt x="4827319" y="3183975"/>
                  </a:lnTo>
                  <a:lnTo>
                    <a:pt x="4807802" y="3225515"/>
                  </a:lnTo>
                  <a:lnTo>
                    <a:pt x="4785229" y="3265217"/>
                  </a:lnTo>
                  <a:lnTo>
                    <a:pt x="4759752" y="3302928"/>
                  </a:lnTo>
                  <a:lnTo>
                    <a:pt x="4731525" y="3338497"/>
                  </a:lnTo>
                  <a:lnTo>
                    <a:pt x="4700698" y="3371770"/>
                  </a:lnTo>
                  <a:lnTo>
                    <a:pt x="4667425" y="3402597"/>
                  </a:lnTo>
                  <a:lnTo>
                    <a:pt x="4631856" y="3430824"/>
                  </a:lnTo>
                  <a:lnTo>
                    <a:pt x="4594145" y="3456301"/>
                  </a:lnTo>
                  <a:lnTo>
                    <a:pt x="4554443" y="3478874"/>
                  </a:lnTo>
                  <a:lnTo>
                    <a:pt x="4512903" y="3498391"/>
                  </a:lnTo>
                  <a:lnTo>
                    <a:pt x="4469676" y="3514701"/>
                  </a:lnTo>
                  <a:lnTo>
                    <a:pt x="4424915" y="3527651"/>
                  </a:lnTo>
                  <a:lnTo>
                    <a:pt x="4378772" y="3537090"/>
                  </a:lnTo>
                  <a:lnTo>
                    <a:pt x="4331399" y="3542865"/>
                  </a:lnTo>
                  <a:lnTo>
                    <a:pt x="4282948" y="3544824"/>
                  </a:lnTo>
                  <a:lnTo>
                    <a:pt x="590816" y="3544824"/>
                  </a:lnTo>
                  <a:lnTo>
                    <a:pt x="542360" y="3542865"/>
                  </a:lnTo>
                  <a:lnTo>
                    <a:pt x="494982" y="3537090"/>
                  </a:lnTo>
                  <a:lnTo>
                    <a:pt x="448835" y="3527651"/>
                  </a:lnTo>
                  <a:lnTo>
                    <a:pt x="404072" y="3514701"/>
                  </a:lnTo>
                  <a:lnTo>
                    <a:pt x="360843" y="3498391"/>
                  </a:lnTo>
                  <a:lnTo>
                    <a:pt x="319301" y="3478874"/>
                  </a:lnTo>
                  <a:lnTo>
                    <a:pt x="279598" y="3456301"/>
                  </a:lnTo>
                  <a:lnTo>
                    <a:pt x="241887" y="3430824"/>
                  </a:lnTo>
                  <a:lnTo>
                    <a:pt x="206318" y="3402597"/>
                  </a:lnTo>
                  <a:lnTo>
                    <a:pt x="173045" y="3371770"/>
                  </a:lnTo>
                  <a:lnTo>
                    <a:pt x="142219" y="3338497"/>
                  </a:lnTo>
                  <a:lnTo>
                    <a:pt x="113992" y="3302928"/>
                  </a:lnTo>
                  <a:lnTo>
                    <a:pt x="88517" y="3265217"/>
                  </a:lnTo>
                  <a:lnTo>
                    <a:pt x="65945" y="3225515"/>
                  </a:lnTo>
                  <a:lnTo>
                    <a:pt x="46429" y="3183975"/>
                  </a:lnTo>
                  <a:lnTo>
                    <a:pt x="30120" y="3140748"/>
                  </a:lnTo>
                  <a:lnTo>
                    <a:pt x="17170" y="3095987"/>
                  </a:lnTo>
                  <a:lnTo>
                    <a:pt x="7732" y="3049844"/>
                  </a:lnTo>
                  <a:lnTo>
                    <a:pt x="1958" y="3002471"/>
                  </a:lnTo>
                  <a:lnTo>
                    <a:pt x="0" y="2954020"/>
                  </a:lnTo>
                  <a:lnTo>
                    <a:pt x="0" y="590803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792276" y="1781682"/>
            <a:ext cx="4177029" cy="3051810"/>
          </a:xfrm>
          <a:prstGeom prst="rect">
            <a:avLst/>
          </a:prstGeom>
        </p:spPr>
        <p:txBody>
          <a:bodyPr wrap="square" lIns="0" tIns="67945" rIns="0" bIns="0" rtlCol="0" vert="horz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dirty="0" sz="3200" spc="-270" b="1">
                <a:solidFill>
                  <a:srgbClr val="FFFFFF"/>
                </a:solidFill>
                <a:latin typeface="Tahoma"/>
                <a:cs typeface="Tahoma"/>
              </a:rPr>
              <a:t>Managemen</a:t>
            </a:r>
            <a:r>
              <a:rPr dirty="0" sz="3200" spc="-165" b="1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dirty="0" sz="3200" spc="-10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200" spc="-200" b="1">
                <a:solidFill>
                  <a:srgbClr val="FFFFFF"/>
                </a:solidFill>
                <a:latin typeface="Tahoma"/>
                <a:cs typeface="Tahoma"/>
              </a:rPr>
              <a:t>workflow  </a:t>
            </a:r>
            <a:r>
              <a:rPr dirty="0" sz="3200" spc="-220" b="1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dirty="0" sz="3200" spc="-9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200" spc="-160" b="1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dirty="0" sz="3200" spc="-175" b="1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dirty="0" sz="3200" spc="-114" b="1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dirty="0" sz="3200" spc="-155" b="1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dirty="0" sz="3200" spc="-185" b="1">
                <a:solidFill>
                  <a:srgbClr val="FFFFFF"/>
                </a:solidFill>
                <a:latin typeface="Tahoma"/>
                <a:cs typeface="Tahoma"/>
              </a:rPr>
              <a:t>ected  </a:t>
            </a:r>
            <a:r>
              <a:rPr dirty="0" sz="3200" spc="-195" b="1">
                <a:solidFill>
                  <a:srgbClr val="FFFFFF"/>
                </a:solidFill>
                <a:latin typeface="Tahoma"/>
                <a:cs typeface="Tahoma"/>
              </a:rPr>
              <a:t>Heat</a:t>
            </a:r>
            <a:r>
              <a:rPr dirty="0" sz="3200" spc="-185" b="1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dirty="0" sz="3200" spc="-190" b="1">
                <a:solidFill>
                  <a:srgbClr val="FFFFFF"/>
                </a:solidFill>
                <a:latin typeface="Tahoma"/>
                <a:cs typeface="Tahoma"/>
              </a:rPr>
              <a:t>tro</a:t>
            </a:r>
            <a:r>
              <a:rPr dirty="0" sz="3200" spc="-240" b="1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dirty="0" sz="3200" spc="-185" b="1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dirty="0" sz="3200" spc="-8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200" spc="-175" b="1">
                <a:solidFill>
                  <a:srgbClr val="FFFFFF"/>
                </a:solidFill>
                <a:latin typeface="Tahoma"/>
                <a:cs typeface="Tahoma"/>
              </a:rPr>
              <a:t>victi</a:t>
            </a:r>
            <a:r>
              <a:rPr dirty="0" sz="3200" spc="-385" b="1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dirty="0" sz="3200" spc="10" b="1">
                <a:solidFill>
                  <a:srgbClr val="FFFFFF"/>
                </a:solidFill>
                <a:latin typeface="Tahoma"/>
                <a:cs typeface="Tahoma"/>
              </a:rPr>
              <a:t>s</a:t>
            </a:r>
            <a:endParaRPr sz="3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dirty="0" sz="3200" spc="-254" b="1">
                <a:solidFill>
                  <a:srgbClr val="FFFF00"/>
                </a:solidFill>
                <a:latin typeface="Tahoma"/>
                <a:cs typeface="Tahoma"/>
              </a:rPr>
              <a:t>A</a:t>
            </a:r>
            <a:r>
              <a:rPr dirty="0" sz="3200" spc="-155" b="1">
                <a:solidFill>
                  <a:srgbClr val="FFFF00"/>
                </a:solidFill>
                <a:latin typeface="Tahoma"/>
                <a:cs typeface="Tahoma"/>
              </a:rPr>
              <a:t>t</a:t>
            </a:r>
            <a:r>
              <a:rPr dirty="0" sz="3200" spc="-90" b="1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dirty="0" sz="3200" spc="-175" b="1">
                <a:solidFill>
                  <a:srgbClr val="FFFF00"/>
                </a:solidFill>
                <a:latin typeface="Tahoma"/>
                <a:cs typeface="Tahoma"/>
              </a:rPr>
              <a:t>P</a:t>
            </a:r>
            <a:r>
              <a:rPr dirty="0" sz="3200" spc="-215" b="1">
                <a:solidFill>
                  <a:srgbClr val="FFFF00"/>
                </a:solidFill>
                <a:latin typeface="Tahoma"/>
                <a:cs typeface="Tahoma"/>
              </a:rPr>
              <a:t>H</a:t>
            </a:r>
            <a:r>
              <a:rPr dirty="0" sz="3200" spc="-155" b="1">
                <a:solidFill>
                  <a:srgbClr val="FFFF00"/>
                </a:solidFill>
                <a:latin typeface="Tahoma"/>
                <a:cs typeface="Tahoma"/>
              </a:rPr>
              <a:t>C</a:t>
            </a:r>
            <a:r>
              <a:rPr dirty="0" sz="3200" spc="-75" b="1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dirty="0" sz="3200" spc="-75" b="1">
                <a:solidFill>
                  <a:srgbClr val="FFFF00"/>
                </a:solidFill>
                <a:latin typeface="Tahoma"/>
                <a:cs typeface="Tahoma"/>
              </a:rPr>
              <a:t>l</a:t>
            </a:r>
            <a:r>
              <a:rPr dirty="0" sz="3200" spc="-160" b="1">
                <a:solidFill>
                  <a:srgbClr val="FFFF00"/>
                </a:solidFill>
                <a:latin typeface="Tahoma"/>
                <a:cs typeface="Tahoma"/>
              </a:rPr>
              <a:t>e</a:t>
            </a:r>
            <a:r>
              <a:rPr dirty="0" sz="3200" spc="-160" b="1">
                <a:solidFill>
                  <a:srgbClr val="FFFF00"/>
                </a:solidFill>
                <a:latin typeface="Tahoma"/>
                <a:cs typeface="Tahoma"/>
              </a:rPr>
              <a:t>vel</a:t>
            </a:r>
            <a:endParaRPr sz="3200">
              <a:latin typeface="Tahoma"/>
              <a:cs typeface="Tahoma"/>
            </a:endParaRPr>
          </a:p>
          <a:p>
            <a:pPr marL="12700" marR="940435">
              <a:lnSpc>
                <a:spcPts val="3460"/>
              </a:lnSpc>
              <a:spcBef>
                <a:spcPts val="1410"/>
              </a:spcBef>
            </a:pPr>
            <a:r>
              <a:rPr dirty="0" sz="3200" spc="-160" b="1">
                <a:solidFill>
                  <a:srgbClr val="FFFFFF"/>
                </a:solidFill>
                <a:latin typeface="Tahoma"/>
                <a:cs typeface="Tahoma"/>
              </a:rPr>
              <a:t>Before</a:t>
            </a:r>
            <a:r>
              <a:rPr dirty="0" sz="3200" spc="-9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200" spc="-114" b="1">
                <a:solidFill>
                  <a:srgbClr val="FFFFFF"/>
                </a:solidFill>
                <a:latin typeface="Tahoma"/>
                <a:cs typeface="Tahoma"/>
              </a:rPr>
              <a:t>referral</a:t>
            </a:r>
            <a:r>
              <a:rPr dirty="0" sz="3200" spc="-9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200" spc="-210" b="1">
                <a:solidFill>
                  <a:srgbClr val="FFFFFF"/>
                </a:solidFill>
                <a:latin typeface="Tahoma"/>
                <a:cs typeface="Tahoma"/>
              </a:rPr>
              <a:t>to  </a:t>
            </a:r>
            <a:r>
              <a:rPr dirty="0" sz="3200" spc="-195" b="1">
                <a:solidFill>
                  <a:srgbClr val="FFFFFF"/>
                </a:solidFill>
                <a:latin typeface="Tahoma"/>
                <a:cs typeface="Tahoma"/>
              </a:rPr>
              <a:t>higher</a:t>
            </a:r>
            <a:r>
              <a:rPr dirty="0" sz="3200" spc="-10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200" spc="-175" b="1">
                <a:solidFill>
                  <a:srgbClr val="FFFFFF"/>
                </a:solidFill>
                <a:latin typeface="Tahoma"/>
                <a:cs typeface="Tahoma"/>
              </a:rPr>
              <a:t>centre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5035296" y="185420"/>
            <a:ext cx="6906895" cy="6502400"/>
            <a:chOff x="5035296" y="185420"/>
            <a:chExt cx="6906895" cy="65024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23688" y="274320"/>
              <a:ext cx="6729983" cy="63246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035296" y="185419"/>
              <a:ext cx="6906895" cy="6502400"/>
            </a:xfrm>
            <a:custGeom>
              <a:avLst/>
              <a:gdLst/>
              <a:ahLst/>
              <a:cxnLst/>
              <a:rect l="l" t="t" r="r" b="b"/>
              <a:pathLst>
                <a:path w="6906895" h="6502400">
                  <a:moveTo>
                    <a:pt x="6836029" y="71120"/>
                  </a:moveTo>
                  <a:lnTo>
                    <a:pt x="6818376" y="71120"/>
                  </a:lnTo>
                  <a:lnTo>
                    <a:pt x="6818376" y="88900"/>
                  </a:lnTo>
                  <a:lnTo>
                    <a:pt x="6818376" y="6413500"/>
                  </a:lnTo>
                  <a:lnTo>
                    <a:pt x="88392" y="6413500"/>
                  </a:lnTo>
                  <a:lnTo>
                    <a:pt x="88392" y="88900"/>
                  </a:lnTo>
                  <a:lnTo>
                    <a:pt x="6818376" y="88900"/>
                  </a:lnTo>
                  <a:lnTo>
                    <a:pt x="6818376" y="71120"/>
                  </a:lnTo>
                  <a:lnTo>
                    <a:pt x="70739" y="71120"/>
                  </a:lnTo>
                  <a:lnTo>
                    <a:pt x="70739" y="88900"/>
                  </a:lnTo>
                  <a:lnTo>
                    <a:pt x="70739" y="6413500"/>
                  </a:lnTo>
                  <a:lnTo>
                    <a:pt x="70739" y="6431280"/>
                  </a:lnTo>
                  <a:lnTo>
                    <a:pt x="6836029" y="6431280"/>
                  </a:lnTo>
                  <a:lnTo>
                    <a:pt x="6836029" y="6413513"/>
                  </a:lnTo>
                  <a:lnTo>
                    <a:pt x="6836029" y="88900"/>
                  </a:lnTo>
                  <a:lnTo>
                    <a:pt x="6836029" y="71120"/>
                  </a:lnTo>
                  <a:close/>
                </a:path>
                <a:path w="6906895" h="6502400">
                  <a:moveTo>
                    <a:pt x="6906768" y="53606"/>
                  </a:moveTo>
                  <a:lnTo>
                    <a:pt x="6853682" y="53606"/>
                  </a:lnTo>
                  <a:lnTo>
                    <a:pt x="6853682" y="6448857"/>
                  </a:lnTo>
                  <a:lnTo>
                    <a:pt x="6906768" y="6448869"/>
                  </a:lnTo>
                  <a:lnTo>
                    <a:pt x="6906768" y="53606"/>
                  </a:lnTo>
                  <a:close/>
                </a:path>
                <a:path w="6906895" h="6502400">
                  <a:moveTo>
                    <a:pt x="6906768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0" y="6449060"/>
                  </a:lnTo>
                  <a:lnTo>
                    <a:pt x="0" y="6502400"/>
                  </a:lnTo>
                  <a:lnTo>
                    <a:pt x="6906768" y="6502400"/>
                  </a:lnTo>
                  <a:lnTo>
                    <a:pt x="6906768" y="6449060"/>
                  </a:lnTo>
                  <a:lnTo>
                    <a:pt x="53086" y="6449060"/>
                  </a:lnTo>
                  <a:lnTo>
                    <a:pt x="53086" y="53340"/>
                  </a:lnTo>
                  <a:lnTo>
                    <a:pt x="6906768" y="53340"/>
                  </a:lnTo>
                  <a:lnTo>
                    <a:pt x="69067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144779" y="1484375"/>
            <a:ext cx="4646930" cy="3889375"/>
            <a:chOff x="144779" y="1484375"/>
            <a:chExt cx="4646930" cy="3889375"/>
          </a:xfrm>
        </p:grpSpPr>
        <p:sp>
          <p:nvSpPr>
            <p:cNvPr id="7" name="object 7"/>
            <p:cNvSpPr/>
            <p:nvPr/>
          </p:nvSpPr>
          <p:spPr>
            <a:xfrm>
              <a:off x="150875" y="1490471"/>
              <a:ext cx="4634865" cy="3877310"/>
            </a:xfrm>
            <a:custGeom>
              <a:avLst/>
              <a:gdLst/>
              <a:ahLst/>
              <a:cxnLst/>
              <a:rect l="l" t="t" r="r" b="b"/>
              <a:pathLst>
                <a:path w="4634865" h="3877310">
                  <a:moveTo>
                    <a:pt x="3988308" y="0"/>
                  </a:moveTo>
                  <a:lnTo>
                    <a:pt x="646188" y="0"/>
                  </a:lnTo>
                  <a:lnTo>
                    <a:pt x="597962" y="1772"/>
                  </a:lnTo>
                  <a:lnTo>
                    <a:pt x="550699" y="7006"/>
                  </a:lnTo>
                  <a:lnTo>
                    <a:pt x="504523" y="15576"/>
                  </a:lnTo>
                  <a:lnTo>
                    <a:pt x="459559" y="27358"/>
                  </a:lnTo>
                  <a:lnTo>
                    <a:pt x="415934" y="42227"/>
                  </a:lnTo>
                  <a:lnTo>
                    <a:pt x="373770" y="60057"/>
                  </a:lnTo>
                  <a:lnTo>
                    <a:pt x="333194" y="80724"/>
                  </a:lnTo>
                  <a:lnTo>
                    <a:pt x="294331" y="104103"/>
                  </a:lnTo>
                  <a:lnTo>
                    <a:pt x="257304" y="130069"/>
                  </a:lnTo>
                  <a:lnTo>
                    <a:pt x="222240" y="158497"/>
                  </a:lnTo>
                  <a:lnTo>
                    <a:pt x="189263" y="189261"/>
                  </a:lnTo>
                  <a:lnTo>
                    <a:pt x="158498" y="222238"/>
                  </a:lnTo>
                  <a:lnTo>
                    <a:pt x="130070" y="257302"/>
                  </a:lnTo>
                  <a:lnTo>
                    <a:pt x="104104" y="294327"/>
                  </a:lnTo>
                  <a:lnTo>
                    <a:pt x="80725" y="333190"/>
                  </a:lnTo>
                  <a:lnTo>
                    <a:pt x="60057" y="373765"/>
                  </a:lnTo>
                  <a:lnTo>
                    <a:pt x="42227" y="415928"/>
                  </a:lnTo>
                  <a:lnTo>
                    <a:pt x="27358" y="459552"/>
                  </a:lnTo>
                  <a:lnTo>
                    <a:pt x="15576" y="504515"/>
                  </a:lnTo>
                  <a:lnTo>
                    <a:pt x="7006" y="550689"/>
                  </a:lnTo>
                  <a:lnTo>
                    <a:pt x="1772" y="597951"/>
                  </a:lnTo>
                  <a:lnTo>
                    <a:pt x="0" y="646176"/>
                  </a:lnTo>
                  <a:lnTo>
                    <a:pt x="0" y="3230879"/>
                  </a:lnTo>
                  <a:lnTo>
                    <a:pt x="1772" y="3279104"/>
                  </a:lnTo>
                  <a:lnTo>
                    <a:pt x="7006" y="3326366"/>
                  </a:lnTo>
                  <a:lnTo>
                    <a:pt x="15576" y="3372540"/>
                  </a:lnTo>
                  <a:lnTo>
                    <a:pt x="27358" y="3417503"/>
                  </a:lnTo>
                  <a:lnTo>
                    <a:pt x="42227" y="3461127"/>
                  </a:lnTo>
                  <a:lnTo>
                    <a:pt x="60057" y="3503290"/>
                  </a:lnTo>
                  <a:lnTo>
                    <a:pt x="80725" y="3543865"/>
                  </a:lnTo>
                  <a:lnTo>
                    <a:pt x="104104" y="3582728"/>
                  </a:lnTo>
                  <a:lnTo>
                    <a:pt x="130070" y="3619753"/>
                  </a:lnTo>
                  <a:lnTo>
                    <a:pt x="158498" y="3654817"/>
                  </a:lnTo>
                  <a:lnTo>
                    <a:pt x="189263" y="3687794"/>
                  </a:lnTo>
                  <a:lnTo>
                    <a:pt x="222240" y="3718558"/>
                  </a:lnTo>
                  <a:lnTo>
                    <a:pt x="257304" y="3746986"/>
                  </a:lnTo>
                  <a:lnTo>
                    <a:pt x="294331" y="3772952"/>
                  </a:lnTo>
                  <a:lnTo>
                    <a:pt x="333194" y="3796331"/>
                  </a:lnTo>
                  <a:lnTo>
                    <a:pt x="373770" y="3816998"/>
                  </a:lnTo>
                  <a:lnTo>
                    <a:pt x="415934" y="3834828"/>
                  </a:lnTo>
                  <a:lnTo>
                    <a:pt x="459559" y="3849697"/>
                  </a:lnTo>
                  <a:lnTo>
                    <a:pt x="504523" y="3861479"/>
                  </a:lnTo>
                  <a:lnTo>
                    <a:pt x="550699" y="3870049"/>
                  </a:lnTo>
                  <a:lnTo>
                    <a:pt x="597962" y="3875283"/>
                  </a:lnTo>
                  <a:lnTo>
                    <a:pt x="646188" y="3877055"/>
                  </a:lnTo>
                  <a:lnTo>
                    <a:pt x="3988308" y="3877055"/>
                  </a:lnTo>
                  <a:lnTo>
                    <a:pt x="4036532" y="3875283"/>
                  </a:lnTo>
                  <a:lnTo>
                    <a:pt x="4083794" y="3870049"/>
                  </a:lnTo>
                  <a:lnTo>
                    <a:pt x="4129968" y="3861479"/>
                  </a:lnTo>
                  <a:lnTo>
                    <a:pt x="4174931" y="3849697"/>
                  </a:lnTo>
                  <a:lnTo>
                    <a:pt x="4218555" y="3834828"/>
                  </a:lnTo>
                  <a:lnTo>
                    <a:pt x="4260718" y="3816998"/>
                  </a:lnTo>
                  <a:lnTo>
                    <a:pt x="4301293" y="3796331"/>
                  </a:lnTo>
                  <a:lnTo>
                    <a:pt x="4340156" y="3772952"/>
                  </a:lnTo>
                  <a:lnTo>
                    <a:pt x="4377181" y="3746986"/>
                  </a:lnTo>
                  <a:lnTo>
                    <a:pt x="4412245" y="3718558"/>
                  </a:lnTo>
                  <a:lnTo>
                    <a:pt x="4445222" y="3687794"/>
                  </a:lnTo>
                  <a:lnTo>
                    <a:pt x="4475986" y="3654817"/>
                  </a:lnTo>
                  <a:lnTo>
                    <a:pt x="4504414" y="3619753"/>
                  </a:lnTo>
                  <a:lnTo>
                    <a:pt x="4530380" y="3582728"/>
                  </a:lnTo>
                  <a:lnTo>
                    <a:pt x="4553759" y="3543865"/>
                  </a:lnTo>
                  <a:lnTo>
                    <a:pt x="4574426" y="3503290"/>
                  </a:lnTo>
                  <a:lnTo>
                    <a:pt x="4592256" y="3461127"/>
                  </a:lnTo>
                  <a:lnTo>
                    <a:pt x="4607125" y="3417503"/>
                  </a:lnTo>
                  <a:lnTo>
                    <a:pt x="4618907" y="3372540"/>
                  </a:lnTo>
                  <a:lnTo>
                    <a:pt x="4627477" y="3326366"/>
                  </a:lnTo>
                  <a:lnTo>
                    <a:pt x="4632711" y="3279104"/>
                  </a:lnTo>
                  <a:lnTo>
                    <a:pt x="4634484" y="3230879"/>
                  </a:lnTo>
                  <a:lnTo>
                    <a:pt x="4634484" y="646176"/>
                  </a:lnTo>
                  <a:lnTo>
                    <a:pt x="4632711" y="597951"/>
                  </a:lnTo>
                  <a:lnTo>
                    <a:pt x="4627477" y="550689"/>
                  </a:lnTo>
                  <a:lnTo>
                    <a:pt x="4618907" y="504515"/>
                  </a:lnTo>
                  <a:lnTo>
                    <a:pt x="4607125" y="459552"/>
                  </a:lnTo>
                  <a:lnTo>
                    <a:pt x="4592256" y="415928"/>
                  </a:lnTo>
                  <a:lnTo>
                    <a:pt x="4574426" y="373765"/>
                  </a:lnTo>
                  <a:lnTo>
                    <a:pt x="4553759" y="333190"/>
                  </a:lnTo>
                  <a:lnTo>
                    <a:pt x="4530380" y="294327"/>
                  </a:lnTo>
                  <a:lnTo>
                    <a:pt x="4504414" y="257302"/>
                  </a:lnTo>
                  <a:lnTo>
                    <a:pt x="4475986" y="222238"/>
                  </a:lnTo>
                  <a:lnTo>
                    <a:pt x="4445222" y="189261"/>
                  </a:lnTo>
                  <a:lnTo>
                    <a:pt x="4412245" y="158497"/>
                  </a:lnTo>
                  <a:lnTo>
                    <a:pt x="4377181" y="130069"/>
                  </a:lnTo>
                  <a:lnTo>
                    <a:pt x="4340156" y="104103"/>
                  </a:lnTo>
                  <a:lnTo>
                    <a:pt x="4301293" y="80724"/>
                  </a:lnTo>
                  <a:lnTo>
                    <a:pt x="4260718" y="60057"/>
                  </a:lnTo>
                  <a:lnTo>
                    <a:pt x="4218555" y="42227"/>
                  </a:lnTo>
                  <a:lnTo>
                    <a:pt x="4174931" y="27358"/>
                  </a:lnTo>
                  <a:lnTo>
                    <a:pt x="4129968" y="15576"/>
                  </a:lnTo>
                  <a:lnTo>
                    <a:pt x="4083794" y="7006"/>
                  </a:lnTo>
                  <a:lnTo>
                    <a:pt x="4036532" y="1772"/>
                  </a:lnTo>
                  <a:lnTo>
                    <a:pt x="3988308" y="0"/>
                  </a:lnTo>
                  <a:close/>
                </a:path>
              </a:pathLst>
            </a:custGeom>
            <a:solidFill>
              <a:srgbClr val="0D5F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50875" y="1490471"/>
              <a:ext cx="4634865" cy="3877310"/>
            </a:xfrm>
            <a:custGeom>
              <a:avLst/>
              <a:gdLst/>
              <a:ahLst/>
              <a:cxnLst/>
              <a:rect l="l" t="t" r="r" b="b"/>
              <a:pathLst>
                <a:path w="4634865" h="3877310">
                  <a:moveTo>
                    <a:pt x="0" y="646176"/>
                  </a:moveTo>
                  <a:lnTo>
                    <a:pt x="1772" y="597951"/>
                  </a:lnTo>
                  <a:lnTo>
                    <a:pt x="7006" y="550689"/>
                  </a:lnTo>
                  <a:lnTo>
                    <a:pt x="15576" y="504515"/>
                  </a:lnTo>
                  <a:lnTo>
                    <a:pt x="27358" y="459552"/>
                  </a:lnTo>
                  <a:lnTo>
                    <a:pt x="42227" y="415928"/>
                  </a:lnTo>
                  <a:lnTo>
                    <a:pt x="60057" y="373765"/>
                  </a:lnTo>
                  <a:lnTo>
                    <a:pt x="80725" y="333190"/>
                  </a:lnTo>
                  <a:lnTo>
                    <a:pt x="104104" y="294327"/>
                  </a:lnTo>
                  <a:lnTo>
                    <a:pt x="130070" y="257302"/>
                  </a:lnTo>
                  <a:lnTo>
                    <a:pt x="158498" y="222238"/>
                  </a:lnTo>
                  <a:lnTo>
                    <a:pt x="189263" y="189261"/>
                  </a:lnTo>
                  <a:lnTo>
                    <a:pt x="222240" y="158497"/>
                  </a:lnTo>
                  <a:lnTo>
                    <a:pt x="257304" y="130069"/>
                  </a:lnTo>
                  <a:lnTo>
                    <a:pt x="294331" y="104103"/>
                  </a:lnTo>
                  <a:lnTo>
                    <a:pt x="333194" y="80724"/>
                  </a:lnTo>
                  <a:lnTo>
                    <a:pt x="373770" y="60057"/>
                  </a:lnTo>
                  <a:lnTo>
                    <a:pt x="415934" y="42227"/>
                  </a:lnTo>
                  <a:lnTo>
                    <a:pt x="459559" y="27358"/>
                  </a:lnTo>
                  <a:lnTo>
                    <a:pt x="504523" y="15576"/>
                  </a:lnTo>
                  <a:lnTo>
                    <a:pt x="550699" y="7006"/>
                  </a:lnTo>
                  <a:lnTo>
                    <a:pt x="597962" y="1772"/>
                  </a:lnTo>
                  <a:lnTo>
                    <a:pt x="646188" y="0"/>
                  </a:lnTo>
                  <a:lnTo>
                    <a:pt x="3988308" y="0"/>
                  </a:lnTo>
                  <a:lnTo>
                    <a:pt x="4036532" y="1772"/>
                  </a:lnTo>
                  <a:lnTo>
                    <a:pt x="4083794" y="7006"/>
                  </a:lnTo>
                  <a:lnTo>
                    <a:pt x="4129968" y="15576"/>
                  </a:lnTo>
                  <a:lnTo>
                    <a:pt x="4174931" y="27358"/>
                  </a:lnTo>
                  <a:lnTo>
                    <a:pt x="4218555" y="42227"/>
                  </a:lnTo>
                  <a:lnTo>
                    <a:pt x="4260718" y="60057"/>
                  </a:lnTo>
                  <a:lnTo>
                    <a:pt x="4301293" y="80724"/>
                  </a:lnTo>
                  <a:lnTo>
                    <a:pt x="4340156" y="104103"/>
                  </a:lnTo>
                  <a:lnTo>
                    <a:pt x="4377181" y="130069"/>
                  </a:lnTo>
                  <a:lnTo>
                    <a:pt x="4412245" y="158497"/>
                  </a:lnTo>
                  <a:lnTo>
                    <a:pt x="4445222" y="189261"/>
                  </a:lnTo>
                  <a:lnTo>
                    <a:pt x="4475986" y="222238"/>
                  </a:lnTo>
                  <a:lnTo>
                    <a:pt x="4504414" y="257302"/>
                  </a:lnTo>
                  <a:lnTo>
                    <a:pt x="4530380" y="294327"/>
                  </a:lnTo>
                  <a:lnTo>
                    <a:pt x="4553759" y="333190"/>
                  </a:lnTo>
                  <a:lnTo>
                    <a:pt x="4574426" y="373765"/>
                  </a:lnTo>
                  <a:lnTo>
                    <a:pt x="4592256" y="415928"/>
                  </a:lnTo>
                  <a:lnTo>
                    <a:pt x="4607125" y="459552"/>
                  </a:lnTo>
                  <a:lnTo>
                    <a:pt x="4618907" y="504515"/>
                  </a:lnTo>
                  <a:lnTo>
                    <a:pt x="4627477" y="550689"/>
                  </a:lnTo>
                  <a:lnTo>
                    <a:pt x="4632711" y="597951"/>
                  </a:lnTo>
                  <a:lnTo>
                    <a:pt x="4634484" y="646176"/>
                  </a:lnTo>
                  <a:lnTo>
                    <a:pt x="4634484" y="3230879"/>
                  </a:lnTo>
                  <a:lnTo>
                    <a:pt x="4632711" y="3279104"/>
                  </a:lnTo>
                  <a:lnTo>
                    <a:pt x="4627477" y="3326366"/>
                  </a:lnTo>
                  <a:lnTo>
                    <a:pt x="4618907" y="3372540"/>
                  </a:lnTo>
                  <a:lnTo>
                    <a:pt x="4607125" y="3417503"/>
                  </a:lnTo>
                  <a:lnTo>
                    <a:pt x="4592256" y="3461127"/>
                  </a:lnTo>
                  <a:lnTo>
                    <a:pt x="4574426" y="3503290"/>
                  </a:lnTo>
                  <a:lnTo>
                    <a:pt x="4553759" y="3543865"/>
                  </a:lnTo>
                  <a:lnTo>
                    <a:pt x="4530380" y="3582728"/>
                  </a:lnTo>
                  <a:lnTo>
                    <a:pt x="4504414" y="3619753"/>
                  </a:lnTo>
                  <a:lnTo>
                    <a:pt x="4475986" y="3654817"/>
                  </a:lnTo>
                  <a:lnTo>
                    <a:pt x="4445222" y="3687794"/>
                  </a:lnTo>
                  <a:lnTo>
                    <a:pt x="4412245" y="3718558"/>
                  </a:lnTo>
                  <a:lnTo>
                    <a:pt x="4377181" y="3746986"/>
                  </a:lnTo>
                  <a:lnTo>
                    <a:pt x="4340156" y="3772952"/>
                  </a:lnTo>
                  <a:lnTo>
                    <a:pt x="4301293" y="3796331"/>
                  </a:lnTo>
                  <a:lnTo>
                    <a:pt x="4260718" y="3816998"/>
                  </a:lnTo>
                  <a:lnTo>
                    <a:pt x="4218555" y="3834828"/>
                  </a:lnTo>
                  <a:lnTo>
                    <a:pt x="4174931" y="3849697"/>
                  </a:lnTo>
                  <a:lnTo>
                    <a:pt x="4129968" y="3861479"/>
                  </a:lnTo>
                  <a:lnTo>
                    <a:pt x="4083794" y="3870049"/>
                  </a:lnTo>
                  <a:lnTo>
                    <a:pt x="4036532" y="3875283"/>
                  </a:lnTo>
                  <a:lnTo>
                    <a:pt x="3988308" y="3877055"/>
                  </a:lnTo>
                  <a:lnTo>
                    <a:pt x="646188" y="3877055"/>
                  </a:lnTo>
                  <a:lnTo>
                    <a:pt x="597962" y="3875283"/>
                  </a:lnTo>
                  <a:lnTo>
                    <a:pt x="550699" y="3870049"/>
                  </a:lnTo>
                  <a:lnTo>
                    <a:pt x="504523" y="3861479"/>
                  </a:lnTo>
                  <a:lnTo>
                    <a:pt x="459559" y="3849697"/>
                  </a:lnTo>
                  <a:lnTo>
                    <a:pt x="415934" y="3834828"/>
                  </a:lnTo>
                  <a:lnTo>
                    <a:pt x="373770" y="3816998"/>
                  </a:lnTo>
                  <a:lnTo>
                    <a:pt x="333194" y="3796331"/>
                  </a:lnTo>
                  <a:lnTo>
                    <a:pt x="294331" y="3772952"/>
                  </a:lnTo>
                  <a:lnTo>
                    <a:pt x="257304" y="3746986"/>
                  </a:lnTo>
                  <a:lnTo>
                    <a:pt x="222240" y="3718558"/>
                  </a:lnTo>
                  <a:lnTo>
                    <a:pt x="189263" y="3687794"/>
                  </a:lnTo>
                  <a:lnTo>
                    <a:pt x="158498" y="3654817"/>
                  </a:lnTo>
                  <a:lnTo>
                    <a:pt x="130070" y="3619753"/>
                  </a:lnTo>
                  <a:lnTo>
                    <a:pt x="104104" y="3582728"/>
                  </a:lnTo>
                  <a:lnTo>
                    <a:pt x="80725" y="3543865"/>
                  </a:lnTo>
                  <a:lnTo>
                    <a:pt x="60057" y="3503290"/>
                  </a:lnTo>
                  <a:lnTo>
                    <a:pt x="42227" y="3461127"/>
                  </a:lnTo>
                  <a:lnTo>
                    <a:pt x="27358" y="3417503"/>
                  </a:lnTo>
                  <a:lnTo>
                    <a:pt x="15576" y="3372540"/>
                  </a:lnTo>
                  <a:lnTo>
                    <a:pt x="7006" y="3326366"/>
                  </a:lnTo>
                  <a:lnTo>
                    <a:pt x="1772" y="3279104"/>
                  </a:lnTo>
                  <a:lnTo>
                    <a:pt x="0" y="3230879"/>
                  </a:lnTo>
                  <a:lnTo>
                    <a:pt x="0" y="646176"/>
                  </a:lnTo>
                  <a:close/>
                </a:path>
              </a:pathLst>
            </a:custGeom>
            <a:ln w="12192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449986" y="1742948"/>
            <a:ext cx="3434079" cy="3320415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12700" marR="5080">
              <a:lnSpc>
                <a:spcPct val="90100"/>
              </a:lnSpc>
              <a:spcBef>
                <a:spcPts val="484"/>
              </a:spcBef>
            </a:pPr>
            <a:r>
              <a:rPr dirty="0" sz="3200" spc="-260" b="1">
                <a:solidFill>
                  <a:srgbClr val="FFFFFF"/>
                </a:solidFill>
                <a:latin typeface="Tahoma"/>
                <a:cs typeface="Tahoma"/>
              </a:rPr>
              <a:t>Management </a:t>
            </a:r>
            <a:r>
              <a:rPr dirty="0" sz="3200" spc="-254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200" spc="-505" b="1">
                <a:solidFill>
                  <a:srgbClr val="FFFFFF"/>
                </a:solidFill>
                <a:latin typeface="Tahoma"/>
                <a:cs typeface="Tahoma"/>
              </a:rPr>
              <a:t>W</a:t>
            </a:r>
            <a:r>
              <a:rPr dirty="0" sz="3200" spc="-320" b="1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dirty="0" sz="3200" spc="-135" b="1">
                <a:solidFill>
                  <a:srgbClr val="FFFFFF"/>
                </a:solidFill>
                <a:latin typeface="Tahoma"/>
                <a:cs typeface="Tahoma"/>
              </a:rPr>
              <a:t>rkfl</a:t>
            </a:r>
            <a:r>
              <a:rPr dirty="0" sz="3200" spc="-215" b="1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dirty="0" sz="3200" spc="-370" b="1">
                <a:solidFill>
                  <a:srgbClr val="FFFFFF"/>
                </a:solidFill>
                <a:latin typeface="Tahoma"/>
                <a:cs typeface="Tahoma"/>
              </a:rPr>
              <a:t>w</a:t>
            </a:r>
            <a:r>
              <a:rPr dirty="0" sz="3200" spc="-8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200" spc="-170" b="1">
                <a:solidFill>
                  <a:srgbClr val="FFFFFF"/>
                </a:solidFill>
                <a:latin typeface="Tahoma"/>
                <a:cs typeface="Tahoma"/>
              </a:rPr>
              <a:t>in  </a:t>
            </a:r>
            <a:r>
              <a:rPr dirty="0" sz="3200" spc="-190" b="1">
                <a:solidFill>
                  <a:srgbClr val="FFFFFF"/>
                </a:solidFill>
                <a:latin typeface="Tahoma"/>
                <a:cs typeface="Tahoma"/>
              </a:rPr>
              <a:t>Emergency </a:t>
            </a:r>
            <a:r>
              <a:rPr dirty="0" sz="3200" spc="-18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200" spc="-250" b="1">
                <a:solidFill>
                  <a:srgbClr val="FFFFFF"/>
                </a:solidFill>
                <a:latin typeface="Tahoma"/>
                <a:cs typeface="Tahoma"/>
              </a:rPr>
              <a:t>Departmen</a:t>
            </a:r>
            <a:r>
              <a:rPr dirty="0" sz="3200" spc="-160" b="1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dirty="0" sz="3200" spc="-9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200" spc="-130" b="1">
                <a:solidFill>
                  <a:srgbClr val="FFFFFF"/>
                </a:solidFill>
                <a:latin typeface="Tahoma"/>
                <a:cs typeface="Tahoma"/>
              </a:rPr>
              <a:t>for  </a:t>
            </a:r>
            <a:r>
              <a:rPr dirty="0" sz="3200" spc="-270" b="1">
                <a:solidFill>
                  <a:srgbClr val="FFFFFF"/>
                </a:solidFill>
                <a:latin typeface="Tahoma"/>
                <a:cs typeface="Tahoma"/>
              </a:rPr>
              <a:t>Managemen</a:t>
            </a:r>
            <a:r>
              <a:rPr dirty="0" sz="3200" spc="-165" b="1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dirty="0" sz="3200" spc="-10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200" spc="-175" b="1">
                <a:solidFill>
                  <a:srgbClr val="FFFFFF"/>
                </a:solidFill>
                <a:latin typeface="Tahoma"/>
                <a:cs typeface="Tahoma"/>
              </a:rPr>
              <a:t>of  </a:t>
            </a:r>
            <a:r>
              <a:rPr dirty="0" sz="3200" spc="-195" b="1">
                <a:solidFill>
                  <a:srgbClr val="FFFFFF"/>
                </a:solidFill>
                <a:latin typeface="Tahoma"/>
                <a:cs typeface="Tahoma"/>
              </a:rPr>
              <a:t>Heat</a:t>
            </a:r>
            <a:r>
              <a:rPr dirty="0" sz="3200" spc="-185" b="1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dirty="0" sz="3200" spc="-190" b="1">
                <a:solidFill>
                  <a:srgbClr val="FFFFFF"/>
                </a:solidFill>
                <a:latin typeface="Tahoma"/>
                <a:cs typeface="Tahoma"/>
              </a:rPr>
              <a:t>tro</a:t>
            </a:r>
            <a:r>
              <a:rPr dirty="0" sz="3200" spc="-240" b="1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dirty="0" sz="3200" spc="-185" b="1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dirty="0" sz="3200" spc="-8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200" spc="-215" b="1">
                <a:solidFill>
                  <a:srgbClr val="FFFFFF"/>
                </a:solidFill>
                <a:latin typeface="Tahoma"/>
                <a:cs typeface="Tahoma"/>
              </a:rPr>
              <a:t>Patient</a:t>
            </a:r>
            <a:endParaRPr sz="3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sz="3200" spc="-254" b="1">
                <a:solidFill>
                  <a:srgbClr val="FFFF00"/>
                </a:solidFill>
                <a:latin typeface="Tahoma"/>
                <a:cs typeface="Tahoma"/>
              </a:rPr>
              <a:t>A</a:t>
            </a:r>
            <a:r>
              <a:rPr dirty="0" sz="3200" spc="-155" b="1">
                <a:solidFill>
                  <a:srgbClr val="FFFF00"/>
                </a:solidFill>
                <a:latin typeface="Tahoma"/>
                <a:cs typeface="Tahoma"/>
              </a:rPr>
              <a:t>t</a:t>
            </a:r>
            <a:r>
              <a:rPr dirty="0" sz="3200" spc="-90" b="1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dirty="0" sz="3200" spc="-175" b="1">
                <a:solidFill>
                  <a:srgbClr val="FFFF00"/>
                </a:solidFill>
                <a:latin typeface="Tahoma"/>
                <a:cs typeface="Tahoma"/>
              </a:rPr>
              <a:t>tertia</a:t>
            </a:r>
            <a:r>
              <a:rPr dirty="0" sz="3200" spc="-175" b="1">
                <a:solidFill>
                  <a:srgbClr val="FFFF00"/>
                </a:solidFill>
                <a:latin typeface="Tahoma"/>
                <a:cs typeface="Tahoma"/>
              </a:rPr>
              <a:t>r</a:t>
            </a:r>
            <a:r>
              <a:rPr dirty="0" sz="3200" spc="-295" b="1">
                <a:solidFill>
                  <a:srgbClr val="FFFF00"/>
                </a:solidFill>
                <a:latin typeface="Tahoma"/>
                <a:cs typeface="Tahoma"/>
              </a:rPr>
              <a:t>y</a:t>
            </a:r>
            <a:r>
              <a:rPr dirty="0" sz="3200" spc="-85" b="1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dirty="0" sz="3200" spc="-140" b="1">
                <a:solidFill>
                  <a:srgbClr val="FFFF00"/>
                </a:solidFill>
                <a:latin typeface="Tahoma"/>
                <a:cs typeface="Tahoma"/>
              </a:rPr>
              <a:t>level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52400" y="6819900"/>
            <a:ext cx="12039600" cy="38100"/>
          </a:xfrm>
          <a:custGeom>
            <a:avLst/>
            <a:gdLst/>
            <a:ahLst/>
            <a:cxnLst/>
            <a:rect l="l" t="t" r="r" b="b"/>
            <a:pathLst>
              <a:path w="12039600" h="38100">
                <a:moveTo>
                  <a:pt x="12039599" y="0"/>
                </a:moveTo>
                <a:lnTo>
                  <a:pt x="0" y="0"/>
                </a:lnTo>
                <a:lnTo>
                  <a:pt x="0" y="38097"/>
                </a:lnTo>
                <a:lnTo>
                  <a:pt x="12039599" y="38097"/>
                </a:lnTo>
                <a:lnTo>
                  <a:pt x="12039599" y="0"/>
                </a:lnTo>
                <a:close/>
              </a:path>
            </a:pathLst>
          </a:custGeom>
          <a:solidFill>
            <a:srgbClr val="0D5F87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37047" y="166370"/>
            <a:ext cx="6619240" cy="6380480"/>
            <a:chOff x="5337047" y="166370"/>
            <a:chExt cx="6619240" cy="63804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25439" y="254508"/>
              <a:ext cx="6441948" cy="620420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337048" y="166369"/>
              <a:ext cx="6619240" cy="6380480"/>
            </a:xfrm>
            <a:custGeom>
              <a:avLst/>
              <a:gdLst/>
              <a:ahLst/>
              <a:cxnLst/>
              <a:rect l="l" t="t" r="r" b="b"/>
              <a:pathLst>
                <a:path w="6619240" h="6380480">
                  <a:moveTo>
                    <a:pt x="6547993" y="88138"/>
                  </a:moveTo>
                  <a:lnTo>
                    <a:pt x="6530340" y="88138"/>
                  </a:lnTo>
                  <a:lnTo>
                    <a:pt x="6530340" y="6292342"/>
                  </a:lnTo>
                  <a:lnTo>
                    <a:pt x="6547993" y="6292354"/>
                  </a:lnTo>
                  <a:lnTo>
                    <a:pt x="6547993" y="88138"/>
                  </a:lnTo>
                  <a:close/>
                </a:path>
                <a:path w="6619240" h="6380480">
                  <a:moveTo>
                    <a:pt x="6547993" y="71120"/>
                  </a:moveTo>
                  <a:lnTo>
                    <a:pt x="70739" y="71120"/>
                  </a:lnTo>
                  <a:lnTo>
                    <a:pt x="70739" y="87630"/>
                  </a:lnTo>
                  <a:lnTo>
                    <a:pt x="70739" y="6292850"/>
                  </a:lnTo>
                  <a:lnTo>
                    <a:pt x="70739" y="6310630"/>
                  </a:lnTo>
                  <a:lnTo>
                    <a:pt x="6547993" y="6310630"/>
                  </a:lnTo>
                  <a:lnTo>
                    <a:pt x="6547993" y="6292850"/>
                  </a:lnTo>
                  <a:lnTo>
                    <a:pt x="88392" y="6292850"/>
                  </a:lnTo>
                  <a:lnTo>
                    <a:pt x="88392" y="87630"/>
                  </a:lnTo>
                  <a:lnTo>
                    <a:pt x="6547993" y="87630"/>
                  </a:lnTo>
                  <a:lnTo>
                    <a:pt x="6547993" y="71120"/>
                  </a:lnTo>
                  <a:close/>
                </a:path>
                <a:path w="6619240" h="6380480">
                  <a:moveTo>
                    <a:pt x="6618732" y="0"/>
                  </a:moveTo>
                  <a:lnTo>
                    <a:pt x="6565646" y="0"/>
                  </a:lnTo>
                  <a:lnTo>
                    <a:pt x="6565646" y="53340"/>
                  </a:lnTo>
                  <a:lnTo>
                    <a:pt x="6565646" y="6327140"/>
                  </a:lnTo>
                  <a:lnTo>
                    <a:pt x="53086" y="6327140"/>
                  </a:lnTo>
                  <a:lnTo>
                    <a:pt x="53086" y="53340"/>
                  </a:lnTo>
                  <a:lnTo>
                    <a:pt x="6565646" y="53340"/>
                  </a:lnTo>
                  <a:lnTo>
                    <a:pt x="6565646" y="0"/>
                  </a:lnTo>
                  <a:lnTo>
                    <a:pt x="0" y="0"/>
                  </a:lnTo>
                  <a:lnTo>
                    <a:pt x="0" y="53340"/>
                  </a:lnTo>
                  <a:lnTo>
                    <a:pt x="0" y="6327140"/>
                  </a:lnTo>
                  <a:lnTo>
                    <a:pt x="0" y="6380480"/>
                  </a:lnTo>
                  <a:lnTo>
                    <a:pt x="6618732" y="6380480"/>
                  </a:lnTo>
                  <a:lnTo>
                    <a:pt x="6618732" y="6327699"/>
                  </a:lnTo>
                  <a:lnTo>
                    <a:pt x="6618732" y="6327140"/>
                  </a:lnTo>
                  <a:lnTo>
                    <a:pt x="6618732" y="53340"/>
                  </a:lnTo>
                  <a:lnTo>
                    <a:pt x="6618732" y="52832"/>
                  </a:lnTo>
                  <a:lnTo>
                    <a:pt x="66187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236220" y="2157983"/>
            <a:ext cx="4940935" cy="2677795"/>
            <a:chOff x="236220" y="2157983"/>
            <a:chExt cx="4940935" cy="2677795"/>
          </a:xfrm>
        </p:grpSpPr>
        <p:sp>
          <p:nvSpPr>
            <p:cNvPr id="6" name="object 6"/>
            <p:cNvSpPr/>
            <p:nvPr/>
          </p:nvSpPr>
          <p:spPr>
            <a:xfrm>
              <a:off x="242316" y="2164079"/>
              <a:ext cx="4928870" cy="2665730"/>
            </a:xfrm>
            <a:custGeom>
              <a:avLst/>
              <a:gdLst/>
              <a:ahLst/>
              <a:cxnLst/>
              <a:rect l="l" t="t" r="r" b="b"/>
              <a:pathLst>
                <a:path w="4928870" h="2665729">
                  <a:moveTo>
                    <a:pt x="4484370" y="0"/>
                  </a:moveTo>
                  <a:lnTo>
                    <a:pt x="444258" y="0"/>
                  </a:lnTo>
                  <a:lnTo>
                    <a:pt x="395850" y="2606"/>
                  </a:lnTo>
                  <a:lnTo>
                    <a:pt x="348952" y="10245"/>
                  </a:lnTo>
                  <a:lnTo>
                    <a:pt x="303836" y="22646"/>
                  </a:lnTo>
                  <a:lnTo>
                    <a:pt x="260771" y="39538"/>
                  </a:lnTo>
                  <a:lnTo>
                    <a:pt x="220029" y="60649"/>
                  </a:lnTo>
                  <a:lnTo>
                    <a:pt x="181882" y="85709"/>
                  </a:lnTo>
                  <a:lnTo>
                    <a:pt x="146599" y="114447"/>
                  </a:lnTo>
                  <a:lnTo>
                    <a:pt x="114453" y="146592"/>
                  </a:lnTo>
                  <a:lnTo>
                    <a:pt x="85714" y="181874"/>
                  </a:lnTo>
                  <a:lnTo>
                    <a:pt x="60652" y="220020"/>
                  </a:lnTo>
                  <a:lnTo>
                    <a:pt x="39540" y="260760"/>
                  </a:lnTo>
                  <a:lnTo>
                    <a:pt x="22647" y="303824"/>
                  </a:lnTo>
                  <a:lnTo>
                    <a:pt x="10246" y="348940"/>
                  </a:lnTo>
                  <a:lnTo>
                    <a:pt x="2606" y="395838"/>
                  </a:lnTo>
                  <a:lnTo>
                    <a:pt x="0" y="444246"/>
                  </a:lnTo>
                  <a:lnTo>
                    <a:pt x="0" y="2221230"/>
                  </a:lnTo>
                  <a:lnTo>
                    <a:pt x="2606" y="2269637"/>
                  </a:lnTo>
                  <a:lnTo>
                    <a:pt x="10246" y="2316535"/>
                  </a:lnTo>
                  <a:lnTo>
                    <a:pt x="22647" y="2361651"/>
                  </a:lnTo>
                  <a:lnTo>
                    <a:pt x="39540" y="2404715"/>
                  </a:lnTo>
                  <a:lnTo>
                    <a:pt x="60652" y="2445455"/>
                  </a:lnTo>
                  <a:lnTo>
                    <a:pt x="85714" y="2483601"/>
                  </a:lnTo>
                  <a:lnTo>
                    <a:pt x="114453" y="2518883"/>
                  </a:lnTo>
                  <a:lnTo>
                    <a:pt x="146599" y="2551028"/>
                  </a:lnTo>
                  <a:lnTo>
                    <a:pt x="181882" y="2579766"/>
                  </a:lnTo>
                  <a:lnTo>
                    <a:pt x="220029" y="2604826"/>
                  </a:lnTo>
                  <a:lnTo>
                    <a:pt x="260771" y="2625937"/>
                  </a:lnTo>
                  <a:lnTo>
                    <a:pt x="303836" y="2642829"/>
                  </a:lnTo>
                  <a:lnTo>
                    <a:pt x="348952" y="2655230"/>
                  </a:lnTo>
                  <a:lnTo>
                    <a:pt x="395850" y="2662869"/>
                  </a:lnTo>
                  <a:lnTo>
                    <a:pt x="444258" y="2665476"/>
                  </a:lnTo>
                  <a:lnTo>
                    <a:pt x="4484370" y="2665476"/>
                  </a:lnTo>
                  <a:lnTo>
                    <a:pt x="4532777" y="2662869"/>
                  </a:lnTo>
                  <a:lnTo>
                    <a:pt x="4579675" y="2655230"/>
                  </a:lnTo>
                  <a:lnTo>
                    <a:pt x="4624791" y="2642829"/>
                  </a:lnTo>
                  <a:lnTo>
                    <a:pt x="4667855" y="2625937"/>
                  </a:lnTo>
                  <a:lnTo>
                    <a:pt x="4708595" y="2604826"/>
                  </a:lnTo>
                  <a:lnTo>
                    <a:pt x="4746741" y="2579766"/>
                  </a:lnTo>
                  <a:lnTo>
                    <a:pt x="4782023" y="2551028"/>
                  </a:lnTo>
                  <a:lnTo>
                    <a:pt x="4814168" y="2518883"/>
                  </a:lnTo>
                  <a:lnTo>
                    <a:pt x="4842906" y="2483601"/>
                  </a:lnTo>
                  <a:lnTo>
                    <a:pt x="4867966" y="2445455"/>
                  </a:lnTo>
                  <a:lnTo>
                    <a:pt x="4889077" y="2404715"/>
                  </a:lnTo>
                  <a:lnTo>
                    <a:pt x="4905969" y="2361651"/>
                  </a:lnTo>
                  <a:lnTo>
                    <a:pt x="4918370" y="2316535"/>
                  </a:lnTo>
                  <a:lnTo>
                    <a:pt x="4926009" y="2269637"/>
                  </a:lnTo>
                  <a:lnTo>
                    <a:pt x="4928616" y="2221230"/>
                  </a:lnTo>
                  <a:lnTo>
                    <a:pt x="4928616" y="444246"/>
                  </a:lnTo>
                  <a:lnTo>
                    <a:pt x="4926009" y="395838"/>
                  </a:lnTo>
                  <a:lnTo>
                    <a:pt x="4918370" y="348940"/>
                  </a:lnTo>
                  <a:lnTo>
                    <a:pt x="4905969" y="303824"/>
                  </a:lnTo>
                  <a:lnTo>
                    <a:pt x="4889077" y="260760"/>
                  </a:lnTo>
                  <a:lnTo>
                    <a:pt x="4867966" y="220020"/>
                  </a:lnTo>
                  <a:lnTo>
                    <a:pt x="4842906" y="181874"/>
                  </a:lnTo>
                  <a:lnTo>
                    <a:pt x="4814168" y="146592"/>
                  </a:lnTo>
                  <a:lnTo>
                    <a:pt x="4782023" y="114447"/>
                  </a:lnTo>
                  <a:lnTo>
                    <a:pt x="4746741" y="85709"/>
                  </a:lnTo>
                  <a:lnTo>
                    <a:pt x="4708595" y="60649"/>
                  </a:lnTo>
                  <a:lnTo>
                    <a:pt x="4667855" y="39538"/>
                  </a:lnTo>
                  <a:lnTo>
                    <a:pt x="4624791" y="22646"/>
                  </a:lnTo>
                  <a:lnTo>
                    <a:pt x="4579675" y="10245"/>
                  </a:lnTo>
                  <a:lnTo>
                    <a:pt x="4532777" y="2606"/>
                  </a:lnTo>
                  <a:lnTo>
                    <a:pt x="4484370" y="0"/>
                  </a:lnTo>
                  <a:close/>
                </a:path>
              </a:pathLst>
            </a:custGeom>
            <a:solidFill>
              <a:srgbClr val="6F24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42316" y="2164079"/>
              <a:ext cx="4928870" cy="2665730"/>
            </a:xfrm>
            <a:custGeom>
              <a:avLst/>
              <a:gdLst/>
              <a:ahLst/>
              <a:cxnLst/>
              <a:rect l="l" t="t" r="r" b="b"/>
              <a:pathLst>
                <a:path w="4928870" h="2665729">
                  <a:moveTo>
                    <a:pt x="0" y="444246"/>
                  </a:moveTo>
                  <a:lnTo>
                    <a:pt x="2606" y="395838"/>
                  </a:lnTo>
                  <a:lnTo>
                    <a:pt x="10246" y="348940"/>
                  </a:lnTo>
                  <a:lnTo>
                    <a:pt x="22647" y="303824"/>
                  </a:lnTo>
                  <a:lnTo>
                    <a:pt x="39540" y="260760"/>
                  </a:lnTo>
                  <a:lnTo>
                    <a:pt x="60652" y="220020"/>
                  </a:lnTo>
                  <a:lnTo>
                    <a:pt x="85714" y="181874"/>
                  </a:lnTo>
                  <a:lnTo>
                    <a:pt x="114453" y="146592"/>
                  </a:lnTo>
                  <a:lnTo>
                    <a:pt x="146599" y="114447"/>
                  </a:lnTo>
                  <a:lnTo>
                    <a:pt x="181882" y="85709"/>
                  </a:lnTo>
                  <a:lnTo>
                    <a:pt x="220029" y="60649"/>
                  </a:lnTo>
                  <a:lnTo>
                    <a:pt x="260771" y="39538"/>
                  </a:lnTo>
                  <a:lnTo>
                    <a:pt x="303836" y="22646"/>
                  </a:lnTo>
                  <a:lnTo>
                    <a:pt x="348952" y="10245"/>
                  </a:lnTo>
                  <a:lnTo>
                    <a:pt x="395850" y="2606"/>
                  </a:lnTo>
                  <a:lnTo>
                    <a:pt x="444258" y="0"/>
                  </a:lnTo>
                  <a:lnTo>
                    <a:pt x="4484370" y="0"/>
                  </a:lnTo>
                  <a:lnTo>
                    <a:pt x="4532777" y="2606"/>
                  </a:lnTo>
                  <a:lnTo>
                    <a:pt x="4579675" y="10245"/>
                  </a:lnTo>
                  <a:lnTo>
                    <a:pt x="4624791" y="22646"/>
                  </a:lnTo>
                  <a:lnTo>
                    <a:pt x="4667855" y="39538"/>
                  </a:lnTo>
                  <a:lnTo>
                    <a:pt x="4708595" y="60649"/>
                  </a:lnTo>
                  <a:lnTo>
                    <a:pt x="4746741" y="85709"/>
                  </a:lnTo>
                  <a:lnTo>
                    <a:pt x="4782023" y="114447"/>
                  </a:lnTo>
                  <a:lnTo>
                    <a:pt x="4814168" y="146592"/>
                  </a:lnTo>
                  <a:lnTo>
                    <a:pt x="4842906" y="181874"/>
                  </a:lnTo>
                  <a:lnTo>
                    <a:pt x="4867966" y="220020"/>
                  </a:lnTo>
                  <a:lnTo>
                    <a:pt x="4889077" y="260760"/>
                  </a:lnTo>
                  <a:lnTo>
                    <a:pt x="4905969" y="303824"/>
                  </a:lnTo>
                  <a:lnTo>
                    <a:pt x="4918370" y="348940"/>
                  </a:lnTo>
                  <a:lnTo>
                    <a:pt x="4926009" y="395838"/>
                  </a:lnTo>
                  <a:lnTo>
                    <a:pt x="4928616" y="444246"/>
                  </a:lnTo>
                  <a:lnTo>
                    <a:pt x="4928616" y="2221230"/>
                  </a:lnTo>
                  <a:lnTo>
                    <a:pt x="4926009" y="2269637"/>
                  </a:lnTo>
                  <a:lnTo>
                    <a:pt x="4918370" y="2316535"/>
                  </a:lnTo>
                  <a:lnTo>
                    <a:pt x="4905969" y="2361651"/>
                  </a:lnTo>
                  <a:lnTo>
                    <a:pt x="4889077" y="2404715"/>
                  </a:lnTo>
                  <a:lnTo>
                    <a:pt x="4867966" y="2445455"/>
                  </a:lnTo>
                  <a:lnTo>
                    <a:pt x="4842906" y="2483601"/>
                  </a:lnTo>
                  <a:lnTo>
                    <a:pt x="4814168" y="2518883"/>
                  </a:lnTo>
                  <a:lnTo>
                    <a:pt x="4782023" y="2551028"/>
                  </a:lnTo>
                  <a:lnTo>
                    <a:pt x="4746741" y="2579766"/>
                  </a:lnTo>
                  <a:lnTo>
                    <a:pt x="4708595" y="2604826"/>
                  </a:lnTo>
                  <a:lnTo>
                    <a:pt x="4667855" y="2625937"/>
                  </a:lnTo>
                  <a:lnTo>
                    <a:pt x="4624791" y="2642829"/>
                  </a:lnTo>
                  <a:lnTo>
                    <a:pt x="4579675" y="2655230"/>
                  </a:lnTo>
                  <a:lnTo>
                    <a:pt x="4532777" y="2662869"/>
                  </a:lnTo>
                  <a:lnTo>
                    <a:pt x="4484370" y="2665476"/>
                  </a:lnTo>
                  <a:lnTo>
                    <a:pt x="444258" y="2665476"/>
                  </a:lnTo>
                  <a:lnTo>
                    <a:pt x="395850" y="2662869"/>
                  </a:lnTo>
                  <a:lnTo>
                    <a:pt x="348952" y="2655230"/>
                  </a:lnTo>
                  <a:lnTo>
                    <a:pt x="303836" y="2642829"/>
                  </a:lnTo>
                  <a:lnTo>
                    <a:pt x="260771" y="2625937"/>
                  </a:lnTo>
                  <a:lnTo>
                    <a:pt x="220029" y="2604826"/>
                  </a:lnTo>
                  <a:lnTo>
                    <a:pt x="181882" y="2579766"/>
                  </a:lnTo>
                  <a:lnTo>
                    <a:pt x="146599" y="2551028"/>
                  </a:lnTo>
                  <a:lnTo>
                    <a:pt x="114453" y="2518883"/>
                  </a:lnTo>
                  <a:lnTo>
                    <a:pt x="85714" y="2483601"/>
                  </a:lnTo>
                  <a:lnTo>
                    <a:pt x="60652" y="2445455"/>
                  </a:lnTo>
                  <a:lnTo>
                    <a:pt x="39540" y="2404715"/>
                  </a:lnTo>
                  <a:lnTo>
                    <a:pt x="22647" y="2361651"/>
                  </a:lnTo>
                  <a:lnTo>
                    <a:pt x="10246" y="2316535"/>
                  </a:lnTo>
                  <a:lnTo>
                    <a:pt x="2606" y="2269637"/>
                  </a:lnTo>
                  <a:lnTo>
                    <a:pt x="0" y="2221230"/>
                  </a:lnTo>
                  <a:lnTo>
                    <a:pt x="0" y="444246"/>
                  </a:lnTo>
                  <a:close/>
                </a:path>
              </a:pathLst>
            </a:custGeom>
            <a:ln w="12191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482295" y="2249500"/>
            <a:ext cx="4333240" cy="1392555"/>
          </a:xfrm>
          <a:prstGeom prst="rect">
            <a:avLst/>
          </a:prstGeom>
        </p:spPr>
        <p:txBody>
          <a:bodyPr wrap="square" lIns="0" tIns="62230" rIns="0" bIns="0" rtlCol="0" vert="horz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90"/>
              </a:spcBef>
            </a:pPr>
            <a:r>
              <a:rPr dirty="0" sz="3200" spc="-135" b="1">
                <a:solidFill>
                  <a:srgbClr val="FFFFFF"/>
                </a:solidFill>
                <a:latin typeface="Tahoma"/>
                <a:cs typeface="Tahoma"/>
              </a:rPr>
              <a:t>Cli</a:t>
            </a:r>
            <a:r>
              <a:rPr dirty="0" sz="3200" spc="-215" b="1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dirty="0" sz="3200" spc="-125" b="1">
                <a:solidFill>
                  <a:srgbClr val="FFFFFF"/>
                </a:solidFill>
                <a:latin typeface="Tahoma"/>
                <a:cs typeface="Tahoma"/>
              </a:rPr>
              <a:t>ical</a:t>
            </a:r>
            <a:r>
              <a:rPr dirty="0" sz="3200" spc="-7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200" spc="-505" b="1">
                <a:solidFill>
                  <a:srgbClr val="FFFFFF"/>
                </a:solidFill>
                <a:latin typeface="Tahoma"/>
                <a:cs typeface="Tahoma"/>
              </a:rPr>
              <a:t>W</a:t>
            </a:r>
            <a:r>
              <a:rPr dirty="0" sz="3200" spc="-320" b="1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dirty="0" sz="3200" spc="-130" b="1">
                <a:solidFill>
                  <a:srgbClr val="FFFFFF"/>
                </a:solidFill>
                <a:latin typeface="Tahoma"/>
                <a:cs typeface="Tahoma"/>
              </a:rPr>
              <a:t>rk</a:t>
            </a:r>
            <a:r>
              <a:rPr dirty="0" sz="3200" spc="-9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200" spc="-125" b="1">
                <a:solidFill>
                  <a:srgbClr val="FFFFFF"/>
                </a:solidFill>
                <a:latin typeface="Tahoma"/>
                <a:cs typeface="Tahoma"/>
              </a:rPr>
              <a:t>fl</a:t>
            </a:r>
            <a:r>
              <a:rPr dirty="0" sz="3200" spc="-235" b="1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dirty="0" sz="3200" spc="-370" b="1">
                <a:solidFill>
                  <a:srgbClr val="FFFFFF"/>
                </a:solidFill>
                <a:latin typeface="Tahoma"/>
                <a:cs typeface="Tahoma"/>
              </a:rPr>
              <a:t>w</a:t>
            </a:r>
            <a:r>
              <a:rPr dirty="0" sz="3200" spc="-8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200" spc="-170" b="1">
                <a:solidFill>
                  <a:srgbClr val="FFFFFF"/>
                </a:solidFill>
                <a:latin typeface="Tahoma"/>
                <a:cs typeface="Tahoma"/>
              </a:rPr>
              <a:t>in  </a:t>
            </a:r>
            <a:r>
              <a:rPr dirty="0" sz="3200" spc="-145" b="1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dirty="0" sz="3200" spc="-210" b="1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dirty="0" sz="3200" spc="-195" b="1">
                <a:solidFill>
                  <a:srgbClr val="FFFFFF"/>
                </a:solidFill>
                <a:latin typeface="Tahoma"/>
                <a:cs typeface="Tahoma"/>
              </a:rPr>
              <a:t>ergenc</a:t>
            </a:r>
            <a:r>
              <a:rPr dirty="0" sz="3200" spc="-190" b="1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dirty="0" sz="3200" spc="-114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200" spc="-220" b="1">
                <a:solidFill>
                  <a:srgbClr val="FFFFFF"/>
                </a:solidFill>
                <a:latin typeface="Tahoma"/>
                <a:cs typeface="Tahoma"/>
              </a:rPr>
              <a:t>Department  </a:t>
            </a:r>
            <a:r>
              <a:rPr dirty="0" sz="3200" spc="-155" b="1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2295" y="3737305"/>
            <a:ext cx="4074795" cy="955040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marL="12700" marR="5080">
              <a:lnSpc>
                <a:spcPts val="3470"/>
              </a:lnSpc>
              <a:spcBef>
                <a:spcPts val="530"/>
              </a:spcBef>
            </a:pPr>
            <a:r>
              <a:rPr dirty="0" sz="3200" spc="-270" b="1">
                <a:solidFill>
                  <a:srgbClr val="FFC000"/>
                </a:solidFill>
                <a:latin typeface="Tahoma"/>
                <a:cs typeface="Tahoma"/>
              </a:rPr>
              <a:t>Managemen</a:t>
            </a:r>
            <a:r>
              <a:rPr dirty="0" sz="3200" spc="-165" b="1">
                <a:solidFill>
                  <a:srgbClr val="FFC000"/>
                </a:solidFill>
                <a:latin typeface="Tahoma"/>
                <a:cs typeface="Tahoma"/>
              </a:rPr>
              <a:t>t</a:t>
            </a:r>
            <a:r>
              <a:rPr dirty="0" sz="3200" spc="-100" b="1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dirty="0" sz="3200" spc="-175" b="1">
                <a:solidFill>
                  <a:srgbClr val="FFC000"/>
                </a:solidFill>
                <a:latin typeface="Tahoma"/>
                <a:cs typeface="Tahoma"/>
              </a:rPr>
              <a:t>of  </a:t>
            </a:r>
            <a:r>
              <a:rPr dirty="0" sz="3200" spc="-195" b="1">
                <a:solidFill>
                  <a:srgbClr val="FFC000"/>
                </a:solidFill>
                <a:latin typeface="Tahoma"/>
                <a:cs typeface="Tahoma"/>
              </a:rPr>
              <a:t>Heat</a:t>
            </a:r>
            <a:r>
              <a:rPr dirty="0" sz="3200" spc="-180" b="1">
                <a:solidFill>
                  <a:srgbClr val="FFC000"/>
                </a:solidFill>
                <a:latin typeface="Tahoma"/>
                <a:cs typeface="Tahoma"/>
              </a:rPr>
              <a:t>s</a:t>
            </a:r>
            <a:r>
              <a:rPr dirty="0" sz="3200" spc="-190" b="1">
                <a:solidFill>
                  <a:srgbClr val="FFC000"/>
                </a:solidFill>
                <a:latin typeface="Tahoma"/>
                <a:cs typeface="Tahoma"/>
              </a:rPr>
              <a:t>tro</a:t>
            </a:r>
            <a:r>
              <a:rPr dirty="0" sz="3200" spc="-240" b="1">
                <a:solidFill>
                  <a:srgbClr val="FFC000"/>
                </a:solidFill>
                <a:latin typeface="Tahoma"/>
                <a:cs typeface="Tahoma"/>
              </a:rPr>
              <a:t>k</a:t>
            </a:r>
            <a:r>
              <a:rPr dirty="0" sz="3200" spc="-185" b="1">
                <a:solidFill>
                  <a:srgbClr val="FFC000"/>
                </a:solidFill>
                <a:latin typeface="Tahoma"/>
                <a:cs typeface="Tahoma"/>
              </a:rPr>
              <a:t>e</a:t>
            </a:r>
            <a:r>
              <a:rPr dirty="0" sz="3200" spc="-80" b="1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dirty="0" sz="3200" spc="-215" b="1">
                <a:solidFill>
                  <a:srgbClr val="FFC000"/>
                </a:solidFill>
                <a:latin typeface="Tahoma"/>
                <a:cs typeface="Tahoma"/>
              </a:rPr>
              <a:t>in</a:t>
            </a:r>
            <a:r>
              <a:rPr dirty="0" sz="3200" spc="-90" b="1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dirty="0" sz="3200" spc="-170" b="1">
                <a:solidFill>
                  <a:srgbClr val="FFC000"/>
                </a:solidFill>
                <a:latin typeface="Tahoma"/>
                <a:cs typeface="Tahoma"/>
              </a:rPr>
              <a:t>children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6667499"/>
            <a:ext cx="12192000" cy="190500"/>
          </a:xfrm>
          <a:custGeom>
            <a:avLst/>
            <a:gdLst/>
            <a:ahLst/>
            <a:cxnLst/>
            <a:rect l="l" t="t" r="r" b="b"/>
            <a:pathLst>
              <a:path w="12192000" h="190500">
                <a:moveTo>
                  <a:pt x="12192000" y="0"/>
                </a:moveTo>
                <a:lnTo>
                  <a:pt x="0" y="0"/>
                </a:lnTo>
                <a:lnTo>
                  <a:pt x="0" y="190500"/>
                </a:lnTo>
                <a:lnTo>
                  <a:pt x="12192000" y="1905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6F245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70320" y="0"/>
            <a:ext cx="5821680" cy="6685915"/>
            <a:chOff x="6370320" y="0"/>
            <a:chExt cx="5821680" cy="66859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0320" y="0"/>
              <a:ext cx="5821680" cy="668577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17564" y="99091"/>
              <a:ext cx="5774436" cy="63153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59852" y="1533144"/>
              <a:ext cx="3619500" cy="3619500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-1523" y="0"/>
            <a:ext cx="6250305" cy="6858000"/>
            <a:chOff x="-1523" y="0"/>
            <a:chExt cx="6250305" cy="6858000"/>
          </a:xfrm>
        </p:grpSpPr>
        <p:sp>
          <p:nvSpPr>
            <p:cNvPr id="7" name="object 7"/>
            <p:cNvSpPr/>
            <p:nvPr/>
          </p:nvSpPr>
          <p:spPr>
            <a:xfrm>
              <a:off x="-1523" y="0"/>
              <a:ext cx="6250305" cy="6858000"/>
            </a:xfrm>
            <a:custGeom>
              <a:avLst/>
              <a:gdLst/>
              <a:ahLst/>
              <a:cxnLst/>
              <a:rect l="l" t="t" r="r" b="b"/>
              <a:pathLst>
                <a:path w="6250305" h="6858000">
                  <a:moveTo>
                    <a:pt x="6249924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249924" y="6858000"/>
                  </a:lnTo>
                  <a:lnTo>
                    <a:pt x="6249924" y="0"/>
                  </a:lnTo>
                  <a:close/>
                </a:path>
              </a:pathLst>
            </a:custGeom>
            <a:solidFill>
              <a:srgbClr val="0D5F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93547" y="2729483"/>
              <a:ext cx="5902960" cy="1711960"/>
            </a:xfrm>
            <a:custGeom>
              <a:avLst/>
              <a:gdLst/>
              <a:ahLst/>
              <a:cxnLst/>
              <a:rect l="l" t="t" r="r" b="b"/>
              <a:pathLst>
                <a:path w="5902960" h="1711960">
                  <a:moveTo>
                    <a:pt x="5617210" y="0"/>
                  </a:moveTo>
                  <a:lnTo>
                    <a:pt x="285242" y="0"/>
                  </a:lnTo>
                  <a:lnTo>
                    <a:pt x="238975" y="3734"/>
                  </a:lnTo>
                  <a:lnTo>
                    <a:pt x="195085" y="14547"/>
                  </a:lnTo>
                  <a:lnTo>
                    <a:pt x="154158" y="31848"/>
                  </a:lnTo>
                  <a:lnTo>
                    <a:pt x="116783" y="55050"/>
                  </a:lnTo>
                  <a:lnTo>
                    <a:pt x="83546" y="83566"/>
                  </a:lnTo>
                  <a:lnTo>
                    <a:pt x="55036" y="116805"/>
                  </a:lnTo>
                  <a:lnTo>
                    <a:pt x="31838" y="154181"/>
                  </a:lnTo>
                  <a:lnTo>
                    <a:pt x="14542" y="195104"/>
                  </a:lnTo>
                  <a:lnTo>
                    <a:pt x="3733" y="238987"/>
                  </a:lnTo>
                  <a:lnTo>
                    <a:pt x="0" y="285241"/>
                  </a:lnTo>
                  <a:lnTo>
                    <a:pt x="0" y="1426209"/>
                  </a:lnTo>
                  <a:lnTo>
                    <a:pt x="3733" y="1472464"/>
                  </a:lnTo>
                  <a:lnTo>
                    <a:pt x="14542" y="1516347"/>
                  </a:lnTo>
                  <a:lnTo>
                    <a:pt x="31838" y="1557270"/>
                  </a:lnTo>
                  <a:lnTo>
                    <a:pt x="55036" y="1594646"/>
                  </a:lnTo>
                  <a:lnTo>
                    <a:pt x="83546" y="1627885"/>
                  </a:lnTo>
                  <a:lnTo>
                    <a:pt x="116783" y="1656401"/>
                  </a:lnTo>
                  <a:lnTo>
                    <a:pt x="154158" y="1679603"/>
                  </a:lnTo>
                  <a:lnTo>
                    <a:pt x="195085" y="1696904"/>
                  </a:lnTo>
                  <a:lnTo>
                    <a:pt x="238975" y="1707717"/>
                  </a:lnTo>
                  <a:lnTo>
                    <a:pt x="285242" y="1711452"/>
                  </a:lnTo>
                  <a:lnTo>
                    <a:pt x="5617210" y="1711452"/>
                  </a:lnTo>
                  <a:lnTo>
                    <a:pt x="5663464" y="1707717"/>
                  </a:lnTo>
                  <a:lnTo>
                    <a:pt x="5707347" y="1696904"/>
                  </a:lnTo>
                  <a:lnTo>
                    <a:pt x="5748270" y="1679603"/>
                  </a:lnTo>
                  <a:lnTo>
                    <a:pt x="5785646" y="1656401"/>
                  </a:lnTo>
                  <a:lnTo>
                    <a:pt x="5818886" y="1627885"/>
                  </a:lnTo>
                  <a:lnTo>
                    <a:pt x="5847401" y="1594646"/>
                  </a:lnTo>
                  <a:lnTo>
                    <a:pt x="5870603" y="1557270"/>
                  </a:lnTo>
                  <a:lnTo>
                    <a:pt x="5887904" y="1516347"/>
                  </a:lnTo>
                  <a:lnTo>
                    <a:pt x="5898717" y="1472464"/>
                  </a:lnTo>
                  <a:lnTo>
                    <a:pt x="5902452" y="1426209"/>
                  </a:lnTo>
                  <a:lnTo>
                    <a:pt x="5902452" y="285241"/>
                  </a:lnTo>
                  <a:lnTo>
                    <a:pt x="5898717" y="238987"/>
                  </a:lnTo>
                  <a:lnTo>
                    <a:pt x="5887904" y="195104"/>
                  </a:lnTo>
                  <a:lnTo>
                    <a:pt x="5870603" y="154181"/>
                  </a:lnTo>
                  <a:lnTo>
                    <a:pt x="5847401" y="116805"/>
                  </a:lnTo>
                  <a:lnTo>
                    <a:pt x="5818886" y="83565"/>
                  </a:lnTo>
                  <a:lnTo>
                    <a:pt x="5785646" y="55050"/>
                  </a:lnTo>
                  <a:lnTo>
                    <a:pt x="5748270" y="31848"/>
                  </a:lnTo>
                  <a:lnTo>
                    <a:pt x="5707347" y="14547"/>
                  </a:lnTo>
                  <a:lnTo>
                    <a:pt x="5663464" y="3734"/>
                  </a:lnTo>
                  <a:lnTo>
                    <a:pt x="5617210" y="0"/>
                  </a:lnTo>
                  <a:close/>
                </a:path>
              </a:pathLst>
            </a:custGeom>
            <a:solidFill>
              <a:srgbClr val="6F24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93547" y="2729483"/>
              <a:ext cx="5902960" cy="1711960"/>
            </a:xfrm>
            <a:custGeom>
              <a:avLst/>
              <a:gdLst/>
              <a:ahLst/>
              <a:cxnLst/>
              <a:rect l="l" t="t" r="r" b="b"/>
              <a:pathLst>
                <a:path w="5902960" h="1711960">
                  <a:moveTo>
                    <a:pt x="0" y="285241"/>
                  </a:moveTo>
                  <a:lnTo>
                    <a:pt x="3733" y="238987"/>
                  </a:lnTo>
                  <a:lnTo>
                    <a:pt x="14542" y="195104"/>
                  </a:lnTo>
                  <a:lnTo>
                    <a:pt x="31838" y="154181"/>
                  </a:lnTo>
                  <a:lnTo>
                    <a:pt x="55036" y="116805"/>
                  </a:lnTo>
                  <a:lnTo>
                    <a:pt x="83546" y="83566"/>
                  </a:lnTo>
                  <a:lnTo>
                    <a:pt x="116783" y="55050"/>
                  </a:lnTo>
                  <a:lnTo>
                    <a:pt x="154158" y="31848"/>
                  </a:lnTo>
                  <a:lnTo>
                    <a:pt x="195085" y="14547"/>
                  </a:lnTo>
                  <a:lnTo>
                    <a:pt x="238975" y="3734"/>
                  </a:lnTo>
                  <a:lnTo>
                    <a:pt x="285242" y="0"/>
                  </a:lnTo>
                  <a:lnTo>
                    <a:pt x="5617210" y="0"/>
                  </a:lnTo>
                  <a:lnTo>
                    <a:pt x="5663464" y="3734"/>
                  </a:lnTo>
                  <a:lnTo>
                    <a:pt x="5707347" y="14547"/>
                  </a:lnTo>
                  <a:lnTo>
                    <a:pt x="5748270" y="31848"/>
                  </a:lnTo>
                  <a:lnTo>
                    <a:pt x="5785646" y="55050"/>
                  </a:lnTo>
                  <a:lnTo>
                    <a:pt x="5818886" y="83565"/>
                  </a:lnTo>
                  <a:lnTo>
                    <a:pt x="5847401" y="116805"/>
                  </a:lnTo>
                  <a:lnTo>
                    <a:pt x="5870603" y="154181"/>
                  </a:lnTo>
                  <a:lnTo>
                    <a:pt x="5887904" y="195104"/>
                  </a:lnTo>
                  <a:lnTo>
                    <a:pt x="5898717" y="238987"/>
                  </a:lnTo>
                  <a:lnTo>
                    <a:pt x="5902452" y="285241"/>
                  </a:lnTo>
                  <a:lnTo>
                    <a:pt x="5902452" y="1426209"/>
                  </a:lnTo>
                  <a:lnTo>
                    <a:pt x="5898717" y="1472464"/>
                  </a:lnTo>
                  <a:lnTo>
                    <a:pt x="5887904" y="1516347"/>
                  </a:lnTo>
                  <a:lnTo>
                    <a:pt x="5870603" y="1557270"/>
                  </a:lnTo>
                  <a:lnTo>
                    <a:pt x="5847401" y="1594646"/>
                  </a:lnTo>
                  <a:lnTo>
                    <a:pt x="5818886" y="1627885"/>
                  </a:lnTo>
                  <a:lnTo>
                    <a:pt x="5785646" y="1656401"/>
                  </a:lnTo>
                  <a:lnTo>
                    <a:pt x="5748270" y="1679603"/>
                  </a:lnTo>
                  <a:lnTo>
                    <a:pt x="5707347" y="1696904"/>
                  </a:lnTo>
                  <a:lnTo>
                    <a:pt x="5663464" y="1707717"/>
                  </a:lnTo>
                  <a:lnTo>
                    <a:pt x="5617210" y="1711452"/>
                  </a:lnTo>
                  <a:lnTo>
                    <a:pt x="285242" y="1711452"/>
                  </a:lnTo>
                  <a:lnTo>
                    <a:pt x="238975" y="1707717"/>
                  </a:lnTo>
                  <a:lnTo>
                    <a:pt x="195085" y="1696904"/>
                  </a:lnTo>
                  <a:lnTo>
                    <a:pt x="154158" y="1679603"/>
                  </a:lnTo>
                  <a:lnTo>
                    <a:pt x="116783" y="1656401"/>
                  </a:lnTo>
                  <a:lnTo>
                    <a:pt x="83546" y="1627885"/>
                  </a:lnTo>
                  <a:lnTo>
                    <a:pt x="55036" y="1594646"/>
                  </a:lnTo>
                  <a:lnTo>
                    <a:pt x="31838" y="1557270"/>
                  </a:lnTo>
                  <a:lnTo>
                    <a:pt x="14542" y="1516347"/>
                  </a:lnTo>
                  <a:lnTo>
                    <a:pt x="3733" y="1472464"/>
                  </a:lnTo>
                  <a:lnTo>
                    <a:pt x="0" y="1426209"/>
                  </a:lnTo>
                  <a:lnTo>
                    <a:pt x="0" y="285241"/>
                  </a:lnTo>
                  <a:close/>
                </a:path>
              </a:pathLst>
            </a:custGeom>
            <a:ln w="12191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937666" y="2898724"/>
            <a:ext cx="4416425" cy="1301115"/>
          </a:xfrm>
          <a:prstGeom prst="rect"/>
        </p:spPr>
        <p:txBody>
          <a:bodyPr wrap="square" lIns="0" tIns="88265" rIns="0" bIns="0" rtlCol="0" vert="horz">
            <a:spAutoFit/>
          </a:bodyPr>
          <a:lstStyle/>
          <a:p>
            <a:pPr marL="48895" marR="5080" indent="-36830">
              <a:lnSpc>
                <a:spcPts val="4760"/>
              </a:lnSpc>
              <a:spcBef>
                <a:spcPts val="695"/>
              </a:spcBef>
            </a:pPr>
            <a:r>
              <a:rPr dirty="0" sz="4400" spc="-295">
                <a:solidFill>
                  <a:srgbClr val="FFFFFF"/>
                </a:solidFill>
              </a:rPr>
              <a:t>Reporting</a:t>
            </a:r>
            <a:r>
              <a:rPr dirty="0" sz="4400" spc="-135">
                <a:solidFill>
                  <a:srgbClr val="FFFFFF"/>
                </a:solidFill>
              </a:rPr>
              <a:t> </a:t>
            </a:r>
            <a:r>
              <a:rPr dirty="0" sz="4400" spc="-305">
                <a:solidFill>
                  <a:srgbClr val="FFFFFF"/>
                </a:solidFill>
              </a:rPr>
              <a:t>of</a:t>
            </a:r>
            <a:r>
              <a:rPr dirty="0" sz="4400" spc="-125">
                <a:solidFill>
                  <a:srgbClr val="FFFFFF"/>
                </a:solidFill>
              </a:rPr>
              <a:t> </a:t>
            </a:r>
            <a:r>
              <a:rPr dirty="0" sz="4400" spc="-275">
                <a:solidFill>
                  <a:srgbClr val="FFFFFF"/>
                </a:solidFill>
              </a:rPr>
              <a:t>Heat  </a:t>
            </a:r>
            <a:r>
              <a:rPr dirty="0" sz="4400" spc="-280">
                <a:solidFill>
                  <a:srgbClr val="FFFFFF"/>
                </a:solidFill>
              </a:rPr>
              <a:t>Related</a:t>
            </a:r>
            <a:r>
              <a:rPr dirty="0" sz="4400" spc="-125">
                <a:solidFill>
                  <a:srgbClr val="FFFFFF"/>
                </a:solidFill>
              </a:rPr>
              <a:t> </a:t>
            </a:r>
            <a:r>
              <a:rPr dirty="0" sz="4400" spc="-270">
                <a:solidFill>
                  <a:srgbClr val="FFFFFF"/>
                </a:solidFill>
              </a:rPr>
              <a:t>Illne</a:t>
            </a:r>
            <a:r>
              <a:rPr dirty="0" sz="4400" spc="-310">
                <a:solidFill>
                  <a:srgbClr val="FFFFFF"/>
                </a:solidFill>
              </a:rPr>
              <a:t>s</a:t>
            </a:r>
            <a:r>
              <a:rPr dirty="0" sz="4400" spc="-75">
                <a:solidFill>
                  <a:srgbClr val="FFFFFF"/>
                </a:solidFill>
              </a:rPr>
              <a:t>ses</a:t>
            </a:r>
            <a:endParaRPr sz="4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59495" y="1272539"/>
            <a:ext cx="3934967" cy="4191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43483" y="283463"/>
            <a:ext cx="5013960" cy="817244"/>
            <a:chOff x="443483" y="283463"/>
            <a:chExt cx="5013960" cy="817244"/>
          </a:xfrm>
        </p:grpSpPr>
        <p:sp>
          <p:nvSpPr>
            <p:cNvPr id="4" name="object 4"/>
            <p:cNvSpPr/>
            <p:nvPr/>
          </p:nvSpPr>
          <p:spPr>
            <a:xfrm>
              <a:off x="449579" y="289559"/>
              <a:ext cx="5001895" cy="805180"/>
            </a:xfrm>
            <a:custGeom>
              <a:avLst/>
              <a:gdLst/>
              <a:ahLst/>
              <a:cxnLst/>
              <a:rect l="l" t="t" r="r" b="b"/>
              <a:pathLst>
                <a:path w="5001895" h="805180">
                  <a:moveTo>
                    <a:pt x="4867656" y="0"/>
                  </a:moveTo>
                  <a:lnTo>
                    <a:pt x="134112" y="0"/>
                  </a:lnTo>
                  <a:lnTo>
                    <a:pt x="91722" y="6839"/>
                  </a:lnTo>
                  <a:lnTo>
                    <a:pt x="54907" y="25883"/>
                  </a:lnTo>
                  <a:lnTo>
                    <a:pt x="25876" y="54918"/>
                  </a:lnTo>
                  <a:lnTo>
                    <a:pt x="6837" y="91732"/>
                  </a:lnTo>
                  <a:lnTo>
                    <a:pt x="0" y="134112"/>
                  </a:lnTo>
                  <a:lnTo>
                    <a:pt x="0" y="670560"/>
                  </a:lnTo>
                  <a:lnTo>
                    <a:pt x="6837" y="712939"/>
                  </a:lnTo>
                  <a:lnTo>
                    <a:pt x="25876" y="749753"/>
                  </a:lnTo>
                  <a:lnTo>
                    <a:pt x="54907" y="778788"/>
                  </a:lnTo>
                  <a:lnTo>
                    <a:pt x="91722" y="797832"/>
                  </a:lnTo>
                  <a:lnTo>
                    <a:pt x="134112" y="804672"/>
                  </a:lnTo>
                  <a:lnTo>
                    <a:pt x="4867656" y="804672"/>
                  </a:lnTo>
                  <a:lnTo>
                    <a:pt x="4910035" y="797832"/>
                  </a:lnTo>
                  <a:lnTo>
                    <a:pt x="4946849" y="778788"/>
                  </a:lnTo>
                  <a:lnTo>
                    <a:pt x="4975884" y="749753"/>
                  </a:lnTo>
                  <a:lnTo>
                    <a:pt x="4994928" y="712939"/>
                  </a:lnTo>
                  <a:lnTo>
                    <a:pt x="5001768" y="670560"/>
                  </a:lnTo>
                  <a:lnTo>
                    <a:pt x="5001768" y="134112"/>
                  </a:lnTo>
                  <a:lnTo>
                    <a:pt x="4994928" y="91732"/>
                  </a:lnTo>
                  <a:lnTo>
                    <a:pt x="4975884" y="54918"/>
                  </a:lnTo>
                  <a:lnTo>
                    <a:pt x="4946849" y="25883"/>
                  </a:lnTo>
                  <a:lnTo>
                    <a:pt x="4910035" y="6839"/>
                  </a:lnTo>
                  <a:lnTo>
                    <a:pt x="4867656" y="0"/>
                  </a:lnTo>
                  <a:close/>
                </a:path>
              </a:pathLst>
            </a:custGeom>
            <a:solidFill>
              <a:srgbClr val="0D5F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49579" y="289559"/>
              <a:ext cx="5001895" cy="805180"/>
            </a:xfrm>
            <a:custGeom>
              <a:avLst/>
              <a:gdLst/>
              <a:ahLst/>
              <a:cxnLst/>
              <a:rect l="l" t="t" r="r" b="b"/>
              <a:pathLst>
                <a:path w="5001895" h="805180">
                  <a:moveTo>
                    <a:pt x="0" y="134112"/>
                  </a:moveTo>
                  <a:lnTo>
                    <a:pt x="6837" y="91732"/>
                  </a:lnTo>
                  <a:lnTo>
                    <a:pt x="25876" y="54918"/>
                  </a:lnTo>
                  <a:lnTo>
                    <a:pt x="54907" y="25883"/>
                  </a:lnTo>
                  <a:lnTo>
                    <a:pt x="91722" y="6839"/>
                  </a:lnTo>
                  <a:lnTo>
                    <a:pt x="134112" y="0"/>
                  </a:lnTo>
                  <a:lnTo>
                    <a:pt x="4867656" y="0"/>
                  </a:lnTo>
                  <a:lnTo>
                    <a:pt x="4910035" y="6839"/>
                  </a:lnTo>
                  <a:lnTo>
                    <a:pt x="4946849" y="25883"/>
                  </a:lnTo>
                  <a:lnTo>
                    <a:pt x="4975884" y="54918"/>
                  </a:lnTo>
                  <a:lnTo>
                    <a:pt x="4994928" y="91732"/>
                  </a:lnTo>
                  <a:lnTo>
                    <a:pt x="5001768" y="134112"/>
                  </a:lnTo>
                  <a:lnTo>
                    <a:pt x="5001768" y="670560"/>
                  </a:lnTo>
                  <a:lnTo>
                    <a:pt x="4994928" y="712939"/>
                  </a:lnTo>
                  <a:lnTo>
                    <a:pt x="4975884" y="749753"/>
                  </a:lnTo>
                  <a:lnTo>
                    <a:pt x="4946849" y="778788"/>
                  </a:lnTo>
                  <a:lnTo>
                    <a:pt x="4910035" y="797832"/>
                  </a:lnTo>
                  <a:lnTo>
                    <a:pt x="4867656" y="804672"/>
                  </a:lnTo>
                  <a:lnTo>
                    <a:pt x="134112" y="804672"/>
                  </a:lnTo>
                  <a:lnTo>
                    <a:pt x="91722" y="797832"/>
                  </a:lnTo>
                  <a:lnTo>
                    <a:pt x="54907" y="778788"/>
                  </a:lnTo>
                  <a:lnTo>
                    <a:pt x="25876" y="749753"/>
                  </a:lnTo>
                  <a:lnTo>
                    <a:pt x="6837" y="712939"/>
                  </a:lnTo>
                  <a:lnTo>
                    <a:pt x="0" y="670560"/>
                  </a:lnTo>
                  <a:lnTo>
                    <a:pt x="0" y="134112"/>
                  </a:lnTo>
                  <a:close/>
                </a:path>
              </a:pathLst>
            </a:custGeom>
            <a:ln w="12192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98728" y="407619"/>
            <a:ext cx="367982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60">
                <a:solidFill>
                  <a:srgbClr val="FFFFFF"/>
                </a:solidFill>
              </a:rPr>
              <a:t>Hea</a:t>
            </a:r>
            <a:r>
              <a:rPr dirty="0" spc="-185">
                <a:solidFill>
                  <a:srgbClr val="FFFFFF"/>
                </a:solidFill>
              </a:rPr>
              <a:t>t</a:t>
            </a:r>
            <a:r>
              <a:rPr dirty="0" spc="150">
                <a:solidFill>
                  <a:srgbClr val="FFFFFF"/>
                </a:solidFill>
              </a:rPr>
              <a:t>-</a:t>
            </a:r>
            <a:r>
              <a:rPr dirty="0" spc="-105">
                <a:solidFill>
                  <a:srgbClr val="FFFFFF"/>
                </a:solidFill>
              </a:rPr>
              <a:t>rel</a:t>
            </a:r>
            <a:r>
              <a:rPr dirty="0" spc="-155">
                <a:solidFill>
                  <a:srgbClr val="FFFFFF"/>
                </a:solidFill>
              </a:rPr>
              <a:t>a</a:t>
            </a:r>
            <a:r>
              <a:rPr dirty="0" spc="-240">
                <a:solidFill>
                  <a:srgbClr val="FFFFFF"/>
                </a:solidFill>
              </a:rPr>
              <a:t>te</a:t>
            </a:r>
            <a:r>
              <a:rPr dirty="0" spc="-290">
                <a:solidFill>
                  <a:srgbClr val="FFFFFF"/>
                </a:solidFill>
              </a:rPr>
              <a:t>d</a:t>
            </a:r>
            <a:r>
              <a:rPr dirty="0" spc="-95">
                <a:solidFill>
                  <a:srgbClr val="FFFFFF"/>
                </a:solidFill>
              </a:rPr>
              <a:t> </a:t>
            </a:r>
            <a:r>
              <a:rPr dirty="0" spc="-215">
                <a:solidFill>
                  <a:srgbClr val="FFFFFF"/>
                </a:solidFill>
              </a:rPr>
              <a:t>Ill</a:t>
            </a:r>
            <a:r>
              <a:rPr dirty="0" spc="-385">
                <a:solidFill>
                  <a:srgbClr val="FFFFFF"/>
                </a:solidFill>
              </a:rPr>
              <a:t>n</a:t>
            </a:r>
            <a:r>
              <a:rPr dirty="0" spc="-95">
                <a:solidFill>
                  <a:srgbClr val="FFFFFF"/>
                </a:solidFill>
              </a:rPr>
              <a:t>e</a:t>
            </a:r>
            <a:r>
              <a:rPr dirty="0" spc="-90">
                <a:solidFill>
                  <a:srgbClr val="FFFFFF"/>
                </a:solidFill>
              </a:rPr>
              <a:t>s</a:t>
            </a:r>
            <a:r>
              <a:rPr dirty="0" spc="15">
                <a:solidFill>
                  <a:srgbClr val="FFFFFF"/>
                </a:solidFill>
              </a:rPr>
              <a:t>s</a:t>
            </a:r>
          </a:p>
        </p:txBody>
      </p:sp>
      <p:sp>
        <p:nvSpPr>
          <p:cNvPr id="7" name="object 7"/>
          <p:cNvSpPr/>
          <p:nvPr/>
        </p:nvSpPr>
        <p:spPr>
          <a:xfrm>
            <a:off x="473201" y="1559813"/>
            <a:ext cx="2101850" cy="4008120"/>
          </a:xfrm>
          <a:custGeom>
            <a:avLst/>
            <a:gdLst/>
            <a:ahLst/>
            <a:cxnLst/>
            <a:rect l="l" t="t" r="r" b="b"/>
            <a:pathLst>
              <a:path w="2101850" h="4008120">
                <a:moveTo>
                  <a:pt x="0" y="210185"/>
                </a:moveTo>
                <a:lnTo>
                  <a:pt x="5550" y="161992"/>
                </a:lnTo>
                <a:lnTo>
                  <a:pt x="21361" y="117752"/>
                </a:lnTo>
                <a:lnTo>
                  <a:pt x="46170" y="78726"/>
                </a:lnTo>
                <a:lnTo>
                  <a:pt x="78716" y="46176"/>
                </a:lnTo>
                <a:lnTo>
                  <a:pt x="117737" y="21364"/>
                </a:lnTo>
                <a:lnTo>
                  <a:pt x="161972" y="5551"/>
                </a:lnTo>
                <a:lnTo>
                  <a:pt x="210159" y="0"/>
                </a:lnTo>
                <a:lnTo>
                  <a:pt x="1891411" y="0"/>
                </a:lnTo>
                <a:lnTo>
                  <a:pt x="1939603" y="5551"/>
                </a:lnTo>
                <a:lnTo>
                  <a:pt x="1983843" y="21364"/>
                </a:lnTo>
                <a:lnTo>
                  <a:pt x="2022869" y="46176"/>
                </a:lnTo>
                <a:lnTo>
                  <a:pt x="2055419" y="78726"/>
                </a:lnTo>
                <a:lnTo>
                  <a:pt x="2080231" y="117752"/>
                </a:lnTo>
                <a:lnTo>
                  <a:pt x="2096044" y="161992"/>
                </a:lnTo>
                <a:lnTo>
                  <a:pt x="2101596" y="210185"/>
                </a:lnTo>
                <a:lnTo>
                  <a:pt x="2101596" y="3797935"/>
                </a:lnTo>
                <a:lnTo>
                  <a:pt x="2096044" y="3846127"/>
                </a:lnTo>
                <a:lnTo>
                  <a:pt x="2080231" y="3890367"/>
                </a:lnTo>
                <a:lnTo>
                  <a:pt x="2055419" y="3929393"/>
                </a:lnTo>
                <a:lnTo>
                  <a:pt x="2022869" y="3961943"/>
                </a:lnTo>
                <a:lnTo>
                  <a:pt x="1983843" y="3986755"/>
                </a:lnTo>
                <a:lnTo>
                  <a:pt x="1939603" y="4002568"/>
                </a:lnTo>
                <a:lnTo>
                  <a:pt x="1891411" y="4008120"/>
                </a:lnTo>
                <a:lnTo>
                  <a:pt x="210159" y="4008120"/>
                </a:lnTo>
                <a:lnTo>
                  <a:pt x="161972" y="4002568"/>
                </a:lnTo>
                <a:lnTo>
                  <a:pt x="117737" y="3986755"/>
                </a:lnTo>
                <a:lnTo>
                  <a:pt x="78716" y="3961943"/>
                </a:lnTo>
                <a:lnTo>
                  <a:pt x="46170" y="3929393"/>
                </a:lnTo>
                <a:lnTo>
                  <a:pt x="21361" y="3890367"/>
                </a:lnTo>
                <a:lnTo>
                  <a:pt x="5550" y="3846127"/>
                </a:lnTo>
                <a:lnTo>
                  <a:pt x="0" y="3797935"/>
                </a:lnTo>
                <a:lnTo>
                  <a:pt x="0" y="210185"/>
                </a:lnTo>
                <a:close/>
              </a:path>
            </a:pathLst>
          </a:custGeom>
          <a:ln w="38100">
            <a:solidFill>
              <a:srgbClr val="53823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775817" y="2529586"/>
            <a:ext cx="1495425" cy="2006600"/>
          </a:xfrm>
          <a:prstGeom prst="rect">
            <a:avLst/>
          </a:prstGeom>
        </p:spPr>
        <p:txBody>
          <a:bodyPr wrap="square" lIns="0" tIns="38735" rIns="0" bIns="0" rtlCol="0" vert="horz">
            <a:spAutoFit/>
          </a:bodyPr>
          <a:lstStyle/>
          <a:p>
            <a:pPr algn="ctr" marL="12065" marR="5080" indent="-1905">
              <a:lnSpc>
                <a:spcPct val="91600"/>
              </a:lnSpc>
              <a:spcBef>
                <a:spcPts val="305"/>
              </a:spcBef>
            </a:pPr>
            <a:r>
              <a:rPr dirty="0" sz="2000">
                <a:latin typeface="Calibri"/>
                <a:cs typeface="Calibri"/>
              </a:rPr>
              <a:t>A </a:t>
            </a:r>
            <a:r>
              <a:rPr dirty="0" sz="2000" spc="-5">
                <a:latin typeface="Calibri"/>
                <a:cs typeface="Calibri"/>
              </a:rPr>
              <a:t>spectrum of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medical 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conditions 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caused by 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exposure </a:t>
            </a:r>
            <a:r>
              <a:rPr dirty="0" sz="2000" spc="-15">
                <a:latin typeface="Calibri"/>
                <a:cs typeface="Calibri"/>
              </a:rPr>
              <a:t>to 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elevated 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10">
                <a:latin typeface="Calibri"/>
                <a:cs typeface="Calibri"/>
              </a:rPr>
              <a:t>m</a:t>
            </a:r>
            <a:r>
              <a:rPr dirty="0" sz="2000" spc="-5">
                <a:latin typeface="Calibri"/>
                <a:cs typeface="Calibri"/>
              </a:rPr>
              <a:t>pe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 spc="-25">
                <a:latin typeface="Calibri"/>
                <a:cs typeface="Calibri"/>
              </a:rPr>
              <a:t>a</a:t>
            </a:r>
            <a:r>
              <a:rPr dirty="0" sz="2000">
                <a:latin typeface="Calibri"/>
                <a:cs typeface="Calibri"/>
              </a:rPr>
              <a:t>tu</a:t>
            </a:r>
            <a:r>
              <a:rPr dirty="0" sz="2000" spc="-25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es.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928366" y="1559813"/>
            <a:ext cx="2101850" cy="4008120"/>
          </a:xfrm>
          <a:custGeom>
            <a:avLst/>
            <a:gdLst/>
            <a:ahLst/>
            <a:cxnLst/>
            <a:rect l="l" t="t" r="r" b="b"/>
            <a:pathLst>
              <a:path w="2101850" h="4008120">
                <a:moveTo>
                  <a:pt x="0" y="210185"/>
                </a:moveTo>
                <a:lnTo>
                  <a:pt x="5551" y="161992"/>
                </a:lnTo>
                <a:lnTo>
                  <a:pt x="21364" y="117752"/>
                </a:lnTo>
                <a:lnTo>
                  <a:pt x="46176" y="78726"/>
                </a:lnTo>
                <a:lnTo>
                  <a:pt x="78726" y="46176"/>
                </a:lnTo>
                <a:lnTo>
                  <a:pt x="117752" y="21364"/>
                </a:lnTo>
                <a:lnTo>
                  <a:pt x="161992" y="5551"/>
                </a:lnTo>
                <a:lnTo>
                  <a:pt x="210184" y="0"/>
                </a:lnTo>
                <a:lnTo>
                  <a:pt x="1891410" y="0"/>
                </a:lnTo>
                <a:lnTo>
                  <a:pt x="1939603" y="5551"/>
                </a:lnTo>
                <a:lnTo>
                  <a:pt x="1983843" y="21364"/>
                </a:lnTo>
                <a:lnTo>
                  <a:pt x="2022869" y="46176"/>
                </a:lnTo>
                <a:lnTo>
                  <a:pt x="2055419" y="78726"/>
                </a:lnTo>
                <a:lnTo>
                  <a:pt x="2080231" y="117752"/>
                </a:lnTo>
                <a:lnTo>
                  <a:pt x="2096044" y="161992"/>
                </a:lnTo>
                <a:lnTo>
                  <a:pt x="2101596" y="210185"/>
                </a:lnTo>
                <a:lnTo>
                  <a:pt x="2101596" y="3797935"/>
                </a:lnTo>
                <a:lnTo>
                  <a:pt x="2096044" y="3846127"/>
                </a:lnTo>
                <a:lnTo>
                  <a:pt x="2080231" y="3890367"/>
                </a:lnTo>
                <a:lnTo>
                  <a:pt x="2055419" y="3929393"/>
                </a:lnTo>
                <a:lnTo>
                  <a:pt x="2022869" y="3961943"/>
                </a:lnTo>
                <a:lnTo>
                  <a:pt x="1983843" y="3986755"/>
                </a:lnTo>
                <a:lnTo>
                  <a:pt x="1939603" y="4002568"/>
                </a:lnTo>
                <a:lnTo>
                  <a:pt x="1891410" y="4008120"/>
                </a:lnTo>
                <a:lnTo>
                  <a:pt x="210184" y="4008120"/>
                </a:lnTo>
                <a:lnTo>
                  <a:pt x="161992" y="4002568"/>
                </a:lnTo>
                <a:lnTo>
                  <a:pt x="117752" y="3986755"/>
                </a:lnTo>
                <a:lnTo>
                  <a:pt x="78726" y="3961943"/>
                </a:lnTo>
                <a:lnTo>
                  <a:pt x="46176" y="3929393"/>
                </a:lnTo>
                <a:lnTo>
                  <a:pt x="21364" y="3890367"/>
                </a:lnTo>
                <a:lnTo>
                  <a:pt x="5551" y="3846127"/>
                </a:lnTo>
                <a:lnTo>
                  <a:pt x="0" y="3797935"/>
                </a:lnTo>
                <a:lnTo>
                  <a:pt x="0" y="210185"/>
                </a:lnTo>
                <a:close/>
              </a:path>
            </a:pathLst>
          </a:custGeom>
          <a:ln w="38100">
            <a:solidFill>
              <a:srgbClr val="6F24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063367" y="2669286"/>
            <a:ext cx="1828164" cy="1727200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algn="ctr" marL="12700" marR="5080" indent="635">
              <a:lnSpc>
                <a:spcPct val="91700"/>
              </a:lnSpc>
              <a:spcBef>
                <a:spcPts val="300"/>
              </a:spcBef>
            </a:pPr>
            <a:r>
              <a:rPr dirty="0" sz="2000">
                <a:latin typeface="Calibri"/>
                <a:cs typeface="Calibri"/>
              </a:rPr>
              <a:t>Range </a:t>
            </a:r>
            <a:r>
              <a:rPr dirty="0" sz="2000" spc="-15">
                <a:latin typeface="Calibri"/>
                <a:cs typeface="Calibri"/>
              </a:rPr>
              <a:t>from </a:t>
            </a:r>
            <a:r>
              <a:rPr dirty="0" sz="2000" spc="-5">
                <a:latin typeface="Calibri"/>
                <a:cs typeface="Calibri"/>
              </a:rPr>
              <a:t>mild 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heat cramps </a:t>
            </a:r>
            <a:r>
              <a:rPr dirty="0" sz="2000" spc="-15">
                <a:latin typeface="Calibri"/>
                <a:cs typeface="Calibri"/>
              </a:rPr>
              <a:t>to </a:t>
            </a:r>
            <a:r>
              <a:rPr dirty="0" sz="2000" spc="-10">
                <a:latin typeface="Calibri"/>
                <a:cs typeface="Calibri"/>
              </a:rPr>
              <a:t> more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severe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heat </a:t>
            </a:r>
            <a:r>
              <a:rPr dirty="0" sz="2000" spc="-434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exhaustion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or</a:t>
            </a:r>
            <a:endParaRPr sz="2000">
              <a:latin typeface="Calibri"/>
              <a:cs typeface="Calibri"/>
            </a:endParaRPr>
          </a:p>
          <a:p>
            <a:pPr algn="ctr" marL="116205" marR="106045">
              <a:lnSpc>
                <a:spcPts val="2200"/>
              </a:lnSpc>
              <a:spcBef>
                <a:spcPts val="40"/>
              </a:spcBef>
            </a:pPr>
            <a:r>
              <a:rPr dirty="0" sz="2000">
                <a:latin typeface="Calibri"/>
                <a:cs typeface="Calibri"/>
              </a:rPr>
              <a:t>l</a:t>
            </a:r>
            <a:r>
              <a:rPr dirty="0" sz="2000" spc="-10">
                <a:latin typeface="Calibri"/>
                <a:cs typeface="Calibri"/>
              </a:rPr>
              <a:t>i</a:t>
            </a:r>
            <a:r>
              <a:rPr dirty="0" sz="2000" spc="-50">
                <a:latin typeface="Calibri"/>
                <a:cs typeface="Calibri"/>
              </a:rPr>
              <a:t>f</a:t>
            </a:r>
            <a:r>
              <a:rPr dirty="0" sz="2000" spc="-5">
                <a:latin typeface="Calibri"/>
                <a:cs typeface="Calibri"/>
              </a:rPr>
              <a:t>e-</a:t>
            </a:r>
            <a:r>
              <a:rPr dirty="0" sz="2000">
                <a:latin typeface="Calibri"/>
                <a:cs typeface="Calibri"/>
              </a:rPr>
              <a:t>th</a:t>
            </a:r>
            <a:r>
              <a:rPr dirty="0" sz="2000" spc="-25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30">
                <a:latin typeface="Calibri"/>
                <a:cs typeface="Calibri"/>
              </a:rPr>
              <a:t>a</a:t>
            </a:r>
            <a:r>
              <a:rPr dirty="0" sz="2000" spc="-25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ening  </a:t>
            </a:r>
            <a:r>
              <a:rPr dirty="0" sz="2000" spc="-15">
                <a:latin typeface="Calibri"/>
                <a:cs typeface="Calibri"/>
              </a:rPr>
              <a:t>heatstroke.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382005" y="1559813"/>
            <a:ext cx="2103120" cy="4008120"/>
          </a:xfrm>
          <a:custGeom>
            <a:avLst/>
            <a:gdLst/>
            <a:ahLst/>
            <a:cxnLst/>
            <a:rect l="l" t="t" r="r" b="b"/>
            <a:pathLst>
              <a:path w="2103120" h="4008120">
                <a:moveTo>
                  <a:pt x="0" y="210312"/>
                </a:moveTo>
                <a:lnTo>
                  <a:pt x="5551" y="162072"/>
                </a:lnTo>
                <a:lnTo>
                  <a:pt x="21367" y="117798"/>
                </a:lnTo>
                <a:lnTo>
                  <a:pt x="46186" y="78750"/>
                </a:lnTo>
                <a:lnTo>
                  <a:pt x="78750" y="46186"/>
                </a:lnTo>
                <a:lnTo>
                  <a:pt x="117798" y="21367"/>
                </a:lnTo>
                <a:lnTo>
                  <a:pt x="162072" y="5551"/>
                </a:lnTo>
                <a:lnTo>
                  <a:pt x="210312" y="0"/>
                </a:lnTo>
                <a:lnTo>
                  <a:pt x="1892808" y="0"/>
                </a:lnTo>
                <a:lnTo>
                  <a:pt x="1941047" y="5551"/>
                </a:lnTo>
                <a:lnTo>
                  <a:pt x="1985321" y="21367"/>
                </a:lnTo>
                <a:lnTo>
                  <a:pt x="2024369" y="46186"/>
                </a:lnTo>
                <a:lnTo>
                  <a:pt x="2056933" y="78750"/>
                </a:lnTo>
                <a:lnTo>
                  <a:pt x="2081752" y="117798"/>
                </a:lnTo>
                <a:lnTo>
                  <a:pt x="2097568" y="162072"/>
                </a:lnTo>
                <a:lnTo>
                  <a:pt x="2103120" y="210312"/>
                </a:lnTo>
                <a:lnTo>
                  <a:pt x="2103120" y="3797808"/>
                </a:lnTo>
                <a:lnTo>
                  <a:pt x="2097568" y="3846047"/>
                </a:lnTo>
                <a:lnTo>
                  <a:pt x="2081752" y="3890321"/>
                </a:lnTo>
                <a:lnTo>
                  <a:pt x="2056933" y="3929369"/>
                </a:lnTo>
                <a:lnTo>
                  <a:pt x="2024369" y="3961933"/>
                </a:lnTo>
                <a:lnTo>
                  <a:pt x="1985321" y="3986752"/>
                </a:lnTo>
                <a:lnTo>
                  <a:pt x="1941047" y="4002568"/>
                </a:lnTo>
                <a:lnTo>
                  <a:pt x="1892808" y="4008120"/>
                </a:lnTo>
                <a:lnTo>
                  <a:pt x="210312" y="4008120"/>
                </a:lnTo>
                <a:lnTo>
                  <a:pt x="162072" y="4002568"/>
                </a:lnTo>
                <a:lnTo>
                  <a:pt x="117798" y="3986752"/>
                </a:lnTo>
                <a:lnTo>
                  <a:pt x="78750" y="3961933"/>
                </a:lnTo>
                <a:lnTo>
                  <a:pt x="46186" y="3929369"/>
                </a:lnTo>
                <a:lnTo>
                  <a:pt x="21367" y="3890321"/>
                </a:lnTo>
                <a:lnTo>
                  <a:pt x="5551" y="3846047"/>
                </a:lnTo>
                <a:lnTo>
                  <a:pt x="0" y="3797808"/>
                </a:lnTo>
                <a:lnTo>
                  <a:pt x="0" y="210312"/>
                </a:lnTo>
                <a:close/>
              </a:path>
            </a:pathLst>
          </a:custGeom>
          <a:ln w="38099">
            <a:solidFill>
              <a:srgbClr val="0D5F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5536438" y="1831594"/>
            <a:ext cx="1797050" cy="3123565"/>
          </a:xfrm>
          <a:prstGeom prst="rect">
            <a:avLst/>
          </a:prstGeom>
        </p:spPr>
        <p:txBody>
          <a:bodyPr wrap="square" lIns="0" tIns="38735" rIns="0" bIns="0" rtlCol="0" vert="horz">
            <a:spAutoFit/>
          </a:bodyPr>
          <a:lstStyle/>
          <a:p>
            <a:pPr algn="ctr" marL="12065" marR="5080" indent="-3175">
              <a:lnSpc>
                <a:spcPct val="91600"/>
              </a:lnSpc>
              <a:spcBef>
                <a:spcPts val="305"/>
              </a:spcBef>
            </a:pPr>
            <a:r>
              <a:rPr dirty="0" sz="2000" spc="-10">
                <a:latin typeface="Calibri"/>
                <a:cs typeface="Calibri"/>
              </a:rPr>
              <a:t>Prolonged 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exposure to </a:t>
            </a:r>
            <a:r>
              <a:rPr dirty="0" sz="2000" spc="-5">
                <a:latin typeface="Calibri"/>
                <a:cs typeface="Calibri"/>
              </a:rPr>
              <a:t>high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temperatures, 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especially when 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combined with 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dehydration </a:t>
            </a:r>
            <a:r>
              <a:rPr dirty="0" sz="2000">
                <a:latin typeface="Calibri"/>
                <a:cs typeface="Calibri"/>
              </a:rPr>
              <a:t>and 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inadequate 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cooling 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mechanisms,</a:t>
            </a:r>
            <a:r>
              <a:rPr dirty="0" sz="2000" spc="-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can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lead </a:t>
            </a:r>
            <a:r>
              <a:rPr dirty="0" sz="2000" spc="-15">
                <a:latin typeface="Calibri"/>
                <a:cs typeface="Calibri"/>
              </a:rPr>
              <a:t>to </a:t>
            </a:r>
            <a:r>
              <a:rPr dirty="0" sz="2000">
                <a:latin typeface="Calibri"/>
                <a:cs typeface="Calibri"/>
              </a:rPr>
              <a:t>these 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illnesses.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6667499"/>
            <a:ext cx="12192000" cy="190500"/>
          </a:xfrm>
          <a:custGeom>
            <a:avLst/>
            <a:gdLst/>
            <a:ahLst/>
            <a:cxnLst/>
            <a:rect l="l" t="t" r="r" b="b"/>
            <a:pathLst>
              <a:path w="12192000" h="190500">
                <a:moveTo>
                  <a:pt x="12192000" y="0"/>
                </a:moveTo>
                <a:lnTo>
                  <a:pt x="0" y="0"/>
                </a:lnTo>
                <a:lnTo>
                  <a:pt x="0" y="190500"/>
                </a:lnTo>
                <a:lnTo>
                  <a:pt x="12192000" y="1905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6F245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826135"/>
          </a:xfrm>
          <a:custGeom>
            <a:avLst/>
            <a:gdLst/>
            <a:ahLst/>
            <a:cxnLst/>
            <a:rect l="l" t="t" r="r" b="b"/>
            <a:pathLst>
              <a:path w="12192000" h="826135">
                <a:moveTo>
                  <a:pt x="12192000" y="0"/>
                </a:moveTo>
                <a:lnTo>
                  <a:pt x="0" y="0"/>
                </a:lnTo>
                <a:lnTo>
                  <a:pt x="0" y="825880"/>
                </a:lnTo>
                <a:lnTo>
                  <a:pt x="12192000" y="82588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D5F8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8371" y="60782"/>
            <a:ext cx="3675379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70">
                <a:solidFill>
                  <a:srgbClr val="FFFFFF"/>
                </a:solidFill>
              </a:rPr>
              <a:t>Case</a:t>
            </a:r>
            <a:r>
              <a:rPr dirty="0" sz="4000" spc="-215">
                <a:solidFill>
                  <a:srgbClr val="FFFFFF"/>
                </a:solidFill>
              </a:rPr>
              <a:t> </a:t>
            </a:r>
            <a:r>
              <a:rPr dirty="0" sz="4000" spc="-505">
                <a:solidFill>
                  <a:srgbClr val="FFFFFF"/>
                </a:solidFill>
              </a:rPr>
              <a:t>D</a:t>
            </a:r>
            <a:r>
              <a:rPr dirty="0" sz="4000" spc="-275">
                <a:solidFill>
                  <a:srgbClr val="FFFFFF"/>
                </a:solidFill>
              </a:rPr>
              <a:t>ef</a:t>
            </a:r>
            <a:r>
              <a:rPr dirty="0" sz="4000" spc="-160">
                <a:solidFill>
                  <a:srgbClr val="FFFFFF"/>
                </a:solidFill>
              </a:rPr>
              <a:t>i</a:t>
            </a:r>
            <a:r>
              <a:rPr dirty="0" sz="4000" spc="-310">
                <a:solidFill>
                  <a:srgbClr val="FFFFFF"/>
                </a:solidFill>
              </a:rPr>
              <a:t>ni</a:t>
            </a:r>
            <a:r>
              <a:rPr dirty="0" sz="4000" spc="-295">
                <a:solidFill>
                  <a:srgbClr val="FFFFFF"/>
                </a:solidFill>
              </a:rPr>
              <a:t>t</a:t>
            </a:r>
            <a:r>
              <a:rPr dirty="0" sz="4000" spc="-165">
                <a:solidFill>
                  <a:srgbClr val="FFFFFF"/>
                </a:solidFill>
              </a:rPr>
              <a:t>i</a:t>
            </a:r>
            <a:r>
              <a:rPr dirty="0" sz="4000" spc="-355">
                <a:solidFill>
                  <a:srgbClr val="FFFFFF"/>
                </a:solidFill>
              </a:rPr>
              <a:t>o</a:t>
            </a:r>
            <a:r>
              <a:rPr dirty="0" sz="4000" spc="-160">
                <a:solidFill>
                  <a:srgbClr val="FFFFFF"/>
                </a:solidFill>
              </a:rPr>
              <a:t>ns</a:t>
            </a:r>
            <a:endParaRPr sz="4000"/>
          </a:p>
        </p:txBody>
      </p:sp>
      <p:grpSp>
        <p:nvGrpSpPr>
          <p:cNvPr id="4" name="object 4"/>
          <p:cNvGrpSpPr/>
          <p:nvPr/>
        </p:nvGrpSpPr>
        <p:grpSpPr>
          <a:xfrm>
            <a:off x="495300" y="2282951"/>
            <a:ext cx="5707380" cy="1952625"/>
            <a:chOff x="495300" y="2282951"/>
            <a:chExt cx="5707380" cy="1952625"/>
          </a:xfrm>
        </p:grpSpPr>
        <p:sp>
          <p:nvSpPr>
            <p:cNvPr id="5" name="object 5"/>
            <p:cNvSpPr/>
            <p:nvPr/>
          </p:nvSpPr>
          <p:spPr>
            <a:xfrm>
              <a:off x="2177795" y="4168132"/>
              <a:ext cx="2159635" cy="16510"/>
            </a:xfrm>
            <a:custGeom>
              <a:avLst/>
              <a:gdLst/>
              <a:ahLst/>
              <a:cxnLst/>
              <a:rect l="l" t="t" r="r" b="b"/>
              <a:pathLst>
                <a:path w="2159635" h="16510">
                  <a:moveTo>
                    <a:pt x="2159381" y="0"/>
                  </a:moveTo>
                  <a:lnTo>
                    <a:pt x="0" y="0"/>
                  </a:lnTo>
                  <a:lnTo>
                    <a:pt x="0" y="16390"/>
                  </a:lnTo>
                  <a:lnTo>
                    <a:pt x="2159381" y="16390"/>
                  </a:lnTo>
                  <a:lnTo>
                    <a:pt x="21593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99872" y="2287523"/>
              <a:ext cx="5698490" cy="1943100"/>
            </a:xfrm>
            <a:custGeom>
              <a:avLst/>
              <a:gdLst/>
              <a:ahLst/>
              <a:cxnLst/>
              <a:rect l="l" t="t" r="r" b="b"/>
              <a:pathLst>
                <a:path w="5698490" h="1943100">
                  <a:moveTo>
                    <a:pt x="0" y="1943100"/>
                  </a:moveTo>
                  <a:lnTo>
                    <a:pt x="5698236" y="1943100"/>
                  </a:lnTo>
                  <a:lnTo>
                    <a:pt x="5698236" y="0"/>
                  </a:lnTo>
                  <a:lnTo>
                    <a:pt x="0" y="0"/>
                  </a:lnTo>
                  <a:lnTo>
                    <a:pt x="0" y="1943100"/>
                  </a:lnTo>
                  <a:close/>
                </a:path>
              </a:pathLst>
            </a:custGeom>
            <a:ln w="9144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751535" y="2290064"/>
            <a:ext cx="4612640" cy="1854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79755" marR="43180" indent="-554990">
              <a:lnSpc>
                <a:spcPct val="100000"/>
              </a:lnSpc>
              <a:spcBef>
                <a:spcPts val="100"/>
              </a:spcBef>
              <a:buAutoNum type="romanUcPeriod"/>
              <a:tabLst>
                <a:tab pos="579755" algn="l"/>
                <a:tab pos="580390" algn="l"/>
              </a:tabLst>
            </a:pPr>
            <a:r>
              <a:rPr dirty="0" sz="2400" spc="-20">
                <a:latin typeface="Calibri"/>
                <a:cs typeface="Calibri"/>
              </a:rPr>
              <a:t>Altered mental </a:t>
            </a:r>
            <a:r>
              <a:rPr dirty="0" sz="2400" spc="-15">
                <a:latin typeface="Calibri"/>
                <a:cs typeface="Calibri"/>
              </a:rPr>
              <a:t>status </a:t>
            </a:r>
            <a:r>
              <a:rPr dirty="0" sz="2400" spc="-5">
                <a:latin typeface="Calibri"/>
                <a:cs typeface="Calibri"/>
              </a:rPr>
              <a:t>(including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disorientation,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delirium,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seizure,</a:t>
            </a:r>
            <a:endParaRPr sz="2400">
              <a:latin typeface="Calibri"/>
              <a:cs typeface="Calibri"/>
            </a:endParaRPr>
          </a:p>
          <a:p>
            <a:pPr marL="1612900">
              <a:lnSpc>
                <a:spcPct val="100000"/>
              </a:lnSpc>
            </a:pPr>
            <a:r>
              <a:rPr dirty="0" sz="2400" spc="-5">
                <a:latin typeface="Calibri"/>
                <a:cs typeface="Calibri"/>
              </a:rPr>
              <a:t>obtundation)</a:t>
            </a:r>
            <a:r>
              <a:rPr dirty="0" sz="2400" spc="-10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with</a:t>
            </a:r>
            <a:endParaRPr sz="2400">
              <a:latin typeface="Calibri"/>
              <a:cs typeface="Calibri"/>
            </a:endParaRPr>
          </a:p>
          <a:p>
            <a:pPr marL="642620" indent="-572770">
              <a:lnSpc>
                <a:spcPct val="100000"/>
              </a:lnSpc>
              <a:buAutoNum type="romanUcPeriod" startAt="2"/>
              <a:tabLst>
                <a:tab pos="641985" algn="l"/>
                <a:tab pos="643255" algn="l"/>
              </a:tabLst>
            </a:pPr>
            <a:r>
              <a:rPr dirty="0" u="heavy" sz="2400" spc="-1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elevated</a:t>
            </a:r>
            <a:r>
              <a:rPr dirty="0" u="heavy" sz="2400" spc="-75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400" spc="-35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core </a:t>
            </a:r>
            <a:r>
              <a:rPr dirty="0" u="heavy" sz="2400" spc="-5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body</a:t>
            </a:r>
            <a:r>
              <a:rPr dirty="0" u="heavy" sz="2400" spc="-3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400" spc="-15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temperature</a:t>
            </a:r>
            <a:endParaRPr sz="2400">
              <a:latin typeface="Calibri"/>
              <a:cs typeface="Calibri"/>
            </a:endParaRPr>
          </a:p>
          <a:p>
            <a:pPr marL="1517015">
              <a:lnSpc>
                <a:spcPct val="100000"/>
              </a:lnSpc>
            </a:pPr>
            <a:r>
              <a:rPr dirty="0" sz="2400" i="1">
                <a:latin typeface="Calibri"/>
                <a:cs typeface="Calibri"/>
              </a:rPr>
              <a:t>≥</a:t>
            </a:r>
            <a:r>
              <a:rPr dirty="0" sz="2400" spc="-80" i="1">
                <a:latin typeface="Calibri"/>
                <a:cs typeface="Calibri"/>
              </a:rPr>
              <a:t> </a:t>
            </a:r>
            <a:r>
              <a:rPr dirty="0" sz="2400" spc="-5" i="1">
                <a:latin typeface="Calibri"/>
                <a:cs typeface="Calibri"/>
              </a:rPr>
              <a:t>40</a:t>
            </a:r>
            <a:r>
              <a:rPr dirty="0" baseline="20833" sz="2400" spc="-7" i="1">
                <a:latin typeface="Calibri"/>
                <a:cs typeface="Calibri"/>
              </a:rPr>
              <a:t>o</a:t>
            </a:r>
            <a:r>
              <a:rPr dirty="0" sz="2400" spc="-5" i="1">
                <a:latin typeface="Calibri"/>
                <a:cs typeface="Calibri"/>
              </a:rPr>
              <a:t>C/≥104</a:t>
            </a:r>
            <a:r>
              <a:rPr dirty="0" baseline="20833" sz="2400" spc="-7" i="1">
                <a:latin typeface="Calibri"/>
                <a:cs typeface="Calibri"/>
              </a:rPr>
              <a:t>o</a:t>
            </a:r>
            <a:r>
              <a:rPr dirty="0" sz="2400" spc="-5" i="1">
                <a:latin typeface="Calibri"/>
                <a:cs typeface="Calibri"/>
              </a:rPr>
              <a:t>F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640068" y="1863851"/>
            <a:ext cx="4953000" cy="2620010"/>
          </a:xfrm>
          <a:custGeom>
            <a:avLst/>
            <a:gdLst/>
            <a:ahLst/>
            <a:cxnLst/>
            <a:rect l="l" t="t" r="r" b="b"/>
            <a:pathLst>
              <a:path w="4953000" h="2620010">
                <a:moveTo>
                  <a:pt x="0" y="2619756"/>
                </a:moveTo>
                <a:lnTo>
                  <a:pt x="4953000" y="2619756"/>
                </a:lnTo>
                <a:lnTo>
                  <a:pt x="4953000" y="0"/>
                </a:lnTo>
                <a:lnTo>
                  <a:pt x="0" y="0"/>
                </a:lnTo>
                <a:lnTo>
                  <a:pt x="0" y="2619756"/>
                </a:lnTo>
                <a:close/>
              </a:path>
            </a:pathLst>
          </a:custGeom>
          <a:ln w="9144">
            <a:solidFill>
              <a:srgbClr val="4470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6641338" y="1865503"/>
            <a:ext cx="4698365" cy="2586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08025" marR="5080" indent="-553720">
              <a:lnSpc>
                <a:spcPct val="100000"/>
              </a:lnSpc>
              <a:spcBef>
                <a:spcPts val="100"/>
              </a:spcBef>
              <a:buAutoNum type="romanUcPeriod"/>
              <a:tabLst>
                <a:tab pos="708025" algn="l"/>
                <a:tab pos="708660" algn="l"/>
              </a:tabLst>
            </a:pPr>
            <a:r>
              <a:rPr dirty="0" sz="2400" spc="-20">
                <a:latin typeface="Calibri"/>
                <a:cs typeface="Calibri"/>
              </a:rPr>
              <a:t>Altered mental </a:t>
            </a:r>
            <a:r>
              <a:rPr dirty="0" sz="2400" spc="-15">
                <a:latin typeface="Calibri"/>
                <a:cs typeface="Calibri"/>
              </a:rPr>
              <a:t>status </a:t>
            </a:r>
            <a:r>
              <a:rPr dirty="0" sz="2400" spc="-5">
                <a:latin typeface="Calibri"/>
                <a:cs typeface="Calibri"/>
              </a:rPr>
              <a:t>(including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disorientation,</a:t>
            </a:r>
            <a:r>
              <a:rPr dirty="0" sz="2400" spc="-10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delirium,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seizure,</a:t>
            </a:r>
            <a:endParaRPr sz="2400">
              <a:latin typeface="Calibri"/>
              <a:cs typeface="Calibri"/>
            </a:endParaRPr>
          </a:p>
          <a:p>
            <a:pPr marL="1743075">
              <a:lnSpc>
                <a:spcPct val="100000"/>
              </a:lnSpc>
            </a:pPr>
            <a:r>
              <a:rPr dirty="0" sz="2400" spc="-5">
                <a:latin typeface="Calibri"/>
                <a:cs typeface="Calibri"/>
              </a:rPr>
              <a:t>obtundation)</a:t>
            </a:r>
            <a:r>
              <a:rPr dirty="0" sz="2400" spc="-114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with</a:t>
            </a:r>
            <a:endParaRPr sz="2400">
              <a:latin typeface="Calibri"/>
              <a:cs typeface="Calibri"/>
            </a:endParaRPr>
          </a:p>
          <a:p>
            <a:pPr marL="835025" marR="106045" indent="-835660">
              <a:lnSpc>
                <a:spcPct val="100000"/>
              </a:lnSpc>
              <a:buAutoNum type="romanUcPeriod" startAt="2"/>
              <a:tabLst>
                <a:tab pos="835025" algn="l"/>
                <a:tab pos="835660" algn="l"/>
              </a:tabLst>
            </a:pPr>
            <a:r>
              <a:rPr dirty="0" u="heavy" sz="2400" spc="-5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hot</a:t>
            </a:r>
            <a:r>
              <a:rPr dirty="0" u="heavy" sz="2400" spc="-35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40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and</a:t>
            </a:r>
            <a:r>
              <a:rPr dirty="0" u="heavy" sz="2400" spc="-25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40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dry</a:t>
            </a:r>
            <a:r>
              <a:rPr dirty="0" u="heavy" sz="2400" spc="-45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400" spc="-5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skin</a:t>
            </a:r>
            <a:r>
              <a:rPr dirty="0" u="heavy" sz="2400" spc="-45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40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and</a:t>
            </a:r>
            <a:r>
              <a:rPr dirty="0" u="heavy" sz="2400" spc="-3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400" spc="-5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deranged </a:t>
            </a:r>
            <a:r>
              <a:rPr dirty="0" sz="2400" spc="-530" i="1">
                <a:latin typeface="Calibri"/>
                <a:cs typeface="Calibri"/>
              </a:rPr>
              <a:t> </a:t>
            </a:r>
            <a:r>
              <a:rPr dirty="0" u="heavy" sz="2400" spc="-1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vitals,</a:t>
            </a:r>
            <a:r>
              <a:rPr dirty="0" u="heavy" sz="2400" spc="-3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400" spc="-5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i.e.,</a:t>
            </a:r>
            <a:r>
              <a:rPr dirty="0" u="heavy" sz="2400" spc="-45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400" spc="-25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tachycardia,</a:t>
            </a:r>
            <a:endParaRPr sz="2400">
              <a:latin typeface="Calibri"/>
              <a:cs typeface="Calibri"/>
            </a:endParaRPr>
          </a:p>
          <a:p>
            <a:pPr marL="1081405">
              <a:lnSpc>
                <a:spcPct val="100000"/>
              </a:lnSpc>
              <a:spcBef>
                <a:spcPts val="5"/>
              </a:spcBef>
            </a:pPr>
            <a:r>
              <a:rPr dirty="0" u="heavy" sz="2400" spc="-15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tachypnoea</a:t>
            </a:r>
            <a:r>
              <a:rPr dirty="0" u="heavy" sz="2400" spc="-55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400" spc="-5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and</a:t>
            </a:r>
            <a:r>
              <a:rPr dirty="0" u="heavy" sz="2400" spc="-25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40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wide</a:t>
            </a:r>
            <a:r>
              <a:rPr dirty="0" u="heavy" sz="2400" spc="-45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400" spc="-5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pulse</a:t>
            </a:r>
            <a:endParaRPr sz="2400">
              <a:latin typeface="Calibri"/>
              <a:cs typeface="Calibri"/>
            </a:endParaRPr>
          </a:p>
          <a:p>
            <a:pPr marL="2412365">
              <a:lnSpc>
                <a:spcPct val="100000"/>
              </a:lnSpc>
            </a:pPr>
            <a:r>
              <a:rPr dirty="0" u="heavy" sz="2400" spc="-35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pressure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6044" y="1235405"/>
            <a:ext cx="390207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57834" algn="l"/>
              </a:tabLst>
            </a:pPr>
            <a:r>
              <a:rPr dirty="0" sz="2400" spc="-5">
                <a:latin typeface="Calibri"/>
                <a:cs typeface="Calibri"/>
              </a:rPr>
              <a:t>1.	</a:t>
            </a:r>
            <a:r>
              <a:rPr dirty="0" sz="2400" spc="-5" b="1">
                <a:latin typeface="Calibri"/>
                <a:cs typeface="Calibri"/>
              </a:rPr>
              <a:t>Suspected</a:t>
            </a:r>
            <a:r>
              <a:rPr dirty="0" sz="2400" spc="-80" b="1">
                <a:latin typeface="Calibri"/>
                <a:cs typeface="Calibri"/>
              </a:rPr>
              <a:t> </a:t>
            </a:r>
            <a:r>
              <a:rPr dirty="0" sz="2400" spc="-30" b="1">
                <a:latin typeface="Calibri"/>
                <a:cs typeface="Calibri"/>
              </a:rPr>
              <a:t>Heatstroke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case: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84646" y="1266571"/>
            <a:ext cx="541401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C55A11"/>
                </a:solidFill>
                <a:latin typeface="Calibri"/>
                <a:cs typeface="Calibri"/>
              </a:rPr>
              <a:t>(definition</a:t>
            </a:r>
            <a:r>
              <a:rPr dirty="0" sz="1600" spc="-35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C55A11"/>
                </a:solidFill>
                <a:latin typeface="Calibri"/>
                <a:cs typeface="Calibri"/>
              </a:rPr>
              <a:t>applicable</a:t>
            </a:r>
            <a:r>
              <a:rPr dirty="0" sz="1600" spc="-30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C55A11"/>
                </a:solidFill>
                <a:latin typeface="Calibri"/>
                <a:cs typeface="Calibri"/>
              </a:rPr>
              <a:t>during</a:t>
            </a:r>
            <a:r>
              <a:rPr dirty="0" sz="1600" spc="5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dirty="0" sz="1600" spc="-15">
                <a:solidFill>
                  <a:srgbClr val="C55A11"/>
                </a:solidFill>
                <a:latin typeface="Calibri"/>
                <a:cs typeface="Calibri"/>
              </a:rPr>
              <a:t>Heatwave</a:t>
            </a:r>
            <a:r>
              <a:rPr dirty="0" sz="1600" spc="-40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C55A11"/>
                </a:solidFill>
                <a:latin typeface="Calibri"/>
                <a:cs typeface="Calibri"/>
              </a:rPr>
              <a:t>season,</a:t>
            </a:r>
            <a:r>
              <a:rPr dirty="0" sz="1600" spc="-15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C55A11"/>
                </a:solidFill>
                <a:latin typeface="Calibri"/>
                <a:cs typeface="Calibri"/>
              </a:rPr>
              <a:t>i.e.,</a:t>
            </a:r>
            <a:r>
              <a:rPr dirty="0" sz="1600" spc="-15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C55A11"/>
                </a:solidFill>
                <a:latin typeface="Calibri"/>
                <a:cs typeface="Calibri"/>
              </a:rPr>
              <a:t>March</a:t>
            </a:r>
            <a:r>
              <a:rPr dirty="0" sz="1600" spc="-25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C55A11"/>
                </a:solidFill>
                <a:latin typeface="Calibri"/>
                <a:cs typeface="Calibri"/>
              </a:rPr>
              <a:t>to</a:t>
            </a:r>
            <a:r>
              <a:rPr dirty="0" sz="1600" spc="15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C55A11"/>
                </a:solidFill>
                <a:latin typeface="Calibri"/>
                <a:cs typeface="Calibri"/>
              </a:rPr>
              <a:t>July)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6044" y="4865370"/>
            <a:ext cx="9749155" cy="1100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6F2450"/>
                </a:solidFill>
                <a:latin typeface="Calibri"/>
                <a:cs typeface="Calibri"/>
              </a:rPr>
              <a:t>III.</a:t>
            </a:r>
            <a:r>
              <a:rPr dirty="0" sz="2400" spc="254">
                <a:solidFill>
                  <a:srgbClr val="6F245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6F2450"/>
                </a:solidFill>
                <a:latin typeface="Calibri"/>
                <a:cs typeface="Calibri"/>
              </a:rPr>
              <a:t>without</a:t>
            </a:r>
            <a:r>
              <a:rPr dirty="0" sz="2400" spc="-55">
                <a:solidFill>
                  <a:srgbClr val="6F2450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6F2450"/>
                </a:solidFill>
                <a:latin typeface="Calibri"/>
                <a:cs typeface="Calibri"/>
              </a:rPr>
              <a:t>signs</a:t>
            </a:r>
            <a:r>
              <a:rPr dirty="0" sz="2400" spc="-55">
                <a:solidFill>
                  <a:srgbClr val="6F2450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6F2450"/>
                </a:solidFill>
                <a:latin typeface="Calibri"/>
                <a:cs typeface="Calibri"/>
              </a:rPr>
              <a:t>of</a:t>
            </a:r>
            <a:r>
              <a:rPr dirty="0" sz="2400">
                <a:solidFill>
                  <a:srgbClr val="6F2450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6F2450"/>
                </a:solidFill>
                <a:latin typeface="Calibri"/>
                <a:cs typeface="Calibri"/>
              </a:rPr>
              <a:t>stroke,</a:t>
            </a:r>
            <a:r>
              <a:rPr dirty="0" sz="2400" spc="-45">
                <a:solidFill>
                  <a:srgbClr val="6F245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6F2450"/>
                </a:solidFill>
                <a:latin typeface="Calibri"/>
                <a:cs typeface="Calibri"/>
              </a:rPr>
              <a:t>history</a:t>
            </a:r>
            <a:r>
              <a:rPr dirty="0" sz="2400" spc="-50">
                <a:solidFill>
                  <a:srgbClr val="6F2450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6F2450"/>
                </a:solidFill>
                <a:latin typeface="Calibri"/>
                <a:cs typeface="Calibri"/>
              </a:rPr>
              <a:t>of</a:t>
            </a:r>
            <a:r>
              <a:rPr dirty="0" sz="2400">
                <a:solidFill>
                  <a:srgbClr val="6F245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6F2450"/>
                </a:solidFill>
                <a:latin typeface="Calibri"/>
                <a:cs typeface="Calibri"/>
              </a:rPr>
              <a:t>infection,</a:t>
            </a:r>
            <a:r>
              <a:rPr dirty="0" sz="2400" spc="-55">
                <a:solidFill>
                  <a:srgbClr val="6F2450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6F2450"/>
                </a:solidFill>
                <a:latin typeface="Calibri"/>
                <a:cs typeface="Calibri"/>
              </a:rPr>
              <a:t>or</a:t>
            </a:r>
            <a:r>
              <a:rPr dirty="0" sz="2400">
                <a:solidFill>
                  <a:srgbClr val="6F2450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6F2450"/>
                </a:solidFill>
                <a:latin typeface="Calibri"/>
                <a:cs typeface="Calibri"/>
              </a:rPr>
              <a:t>signs</a:t>
            </a:r>
            <a:r>
              <a:rPr dirty="0" sz="2400" spc="-35">
                <a:solidFill>
                  <a:srgbClr val="6F2450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6F2450"/>
                </a:solidFill>
                <a:latin typeface="Calibri"/>
                <a:cs typeface="Calibri"/>
              </a:rPr>
              <a:t>of </a:t>
            </a:r>
            <a:r>
              <a:rPr dirty="0" sz="2400" spc="-10">
                <a:solidFill>
                  <a:srgbClr val="6F2450"/>
                </a:solidFill>
                <a:latin typeface="Calibri"/>
                <a:cs typeface="Calibri"/>
              </a:rPr>
              <a:t>medication</a:t>
            </a:r>
            <a:r>
              <a:rPr dirty="0" sz="2400" spc="-40">
                <a:solidFill>
                  <a:srgbClr val="6F2450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6F2450"/>
                </a:solidFill>
                <a:latin typeface="Calibri"/>
                <a:cs typeface="Calibri"/>
              </a:rPr>
              <a:t>overdose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00">
              <a:latin typeface="Calibri"/>
              <a:cs typeface="Calibri"/>
            </a:endParaRPr>
          </a:p>
          <a:p>
            <a:pPr marL="5754370">
              <a:lnSpc>
                <a:spcPct val="100000"/>
              </a:lnSpc>
              <a:spcBef>
                <a:spcPts val="5"/>
              </a:spcBef>
            </a:pPr>
            <a:r>
              <a:rPr dirty="0" sz="2400" spc="-15" i="1">
                <a:solidFill>
                  <a:srgbClr val="6F2450"/>
                </a:solidFill>
                <a:latin typeface="Calibri"/>
                <a:cs typeface="Calibri"/>
              </a:rPr>
              <a:t>Confirmation</a:t>
            </a:r>
            <a:r>
              <a:rPr dirty="0" sz="2400" spc="-10" i="1">
                <a:solidFill>
                  <a:srgbClr val="6F2450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6F2450"/>
                </a:solidFill>
                <a:latin typeface="Calibri"/>
                <a:cs typeface="Calibri"/>
              </a:rPr>
              <a:t>is</a:t>
            </a:r>
            <a:r>
              <a:rPr dirty="0" sz="2400" spc="-25" i="1">
                <a:solidFill>
                  <a:srgbClr val="6F2450"/>
                </a:solidFill>
                <a:latin typeface="Calibri"/>
                <a:cs typeface="Calibri"/>
              </a:rPr>
              <a:t> </a:t>
            </a:r>
            <a:r>
              <a:rPr dirty="0" sz="2400" spc="-5" i="1">
                <a:solidFill>
                  <a:srgbClr val="6F2450"/>
                </a:solidFill>
                <a:latin typeface="Calibri"/>
                <a:cs typeface="Calibri"/>
              </a:rPr>
              <a:t>not</a:t>
            </a:r>
            <a:r>
              <a:rPr dirty="0" sz="2400" spc="-45" i="1">
                <a:solidFill>
                  <a:srgbClr val="6F2450"/>
                </a:solidFill>
                <a:latin typeface="Calibri"/>
                <a:cs typeface="Calibri"/>
              </a:rPr>
              <a:t> </a:t>
            </a:r>
            <a:r>
              <a:rPr dirty="0" sz="2400" spc="-5" i="1">
                <a:solidFill>
                  <a:srgbClr val="6F2450"/>
                </a:solidFill>
                <a:latin typeface="Calibri"/>
                <a:cs typeface="Calibri"/>
              </a:rPr>
              <a:t>required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47891" y="2889326"/>
            <a:ext cx="29210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 i="1">
                <a:latin typeface="Calibri"/>
                <a:cs typeface="Calibri"/>
              </a:rPr>
              <a:t>or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26980" y="56388"/>
            <a:ext cx="1964435" cy="726947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0" y="6667499"/>
            <a:ext cx="12192000" cy="190500"/>
          </a:xfrm>
          <a:custGeom>
            <a:avLst/>
            <a:gdLst/>
            <a:ahLst/>
            <a:cxnLst/>
            <a:rect l="l" t="t" r="r" b="b"/>
            <a:pathLst>
              <a:path w="12192000" h="190500">
                <a:moveTo>
                  <a:pt x="12192000" y="0"/>
                </a:moveTo>
                <a:lnTo>
                  <a:pt x="0" y="0"/>
                </a:lnTo>
                <a:lnTo>
                  <a:pt x="0" y="190500"/>
                </a:lnTo>
                <a:lnTo>
                  <a:pt x="12192000" y="1905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6F245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826135"/>
            <a:chOff x="0" y="0"/>
            <a:chExt cx="12192000" cy="82613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826135"/>
            </a:xfrm>
            <a:custGeom>
              <a:avLst/>
              <a:gdLst/>
              <a:ahLst/>
              <a:cxnLst/>
              <a:rect l="l" t="t" r="r" b="b"/>
              <a:pathLst>
                <a:path w="12192000" h="826135">
                  <a:moveTo>
                    <a:pt x="12192000" y="0"/>
                  </a:moveTo>
                  <a:lnTo>
                    <a:pt x="0" y="0"/>
                  </a:lnTo>
                  <a:lnTo>
                    <a:pt x="0" y="825880"/>
                  </a:lnTo>
                  <a:lnTo>
                    <a:pt x="12192000" y="82588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6F245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62259" y="132587"/>
              <a:ext cx="1513331" cy="560831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599948" y="1081532"/>
            <a:ext cx="11243945" cy="43148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67665" indent="-355600">
              <a:lnSpc>
                <a:spcPct val="100000"/>
              </a:lnSpc>
              <a:spcBef>
                <a:spcPts val="100"/>
              </a:spcBef>
              <a:buAutoNum type="arabicPeriod" startAt="2"/>
              <a:tabLst>
                <a:tab pos="368300" algn="l"/>
              </a:tabLst>
            </a:pPr>
            <a:r>
              <a:rPr dirty="0" sz="2400" spc="-5" b="1">
                <a:latin typeface="Calibri"/>
                <a:cs typeface="Calibri"/>
              </a:rPr>
              <a:t>Suspected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spc="-30" b="1">
                <a:latin typeface="Calibri"/>
                <a:cs typeface="Calibri"/>
              </a:rPr>
              <a:t>Heatstroke</a:t>
            </a:r>
            <a:r>
              <a:rPr dirty="0" sz="2400" spc="3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Death:</a:t>
            </a:r>
            <a:r>
              <a:rPr dirty="0" sz="2400" spc="15" b="1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death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on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account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of </a:t>
            </a:r>
            <a:r>
              <a:rPr dirty="0" sz="2400" spc="-10">
                <a:latin typeface="Calibri"/>
                <a:cs typeface="Calibri"/>
              </a:rPr>
              <a:t>suspected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heatstroke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case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  <a:spcBef>
                <a:spcPts val="1475"/>
              </a:spcBef>
              <a:buAutoNum type="arabicPeriod" startAt="2"/>
              <a:tabLst>
                <a:tab pos="248920" algn="l"/>
                <a:tab pos="9471660" algn="l"/>
              </a:tabLst>
            </a:pPr>
            <a:r>
              <a:rPr dirty="0" sz="2400" spc="-10" b="1">
                <a:latin typeface="Calibri"/>
                <a:cs typeface="Calibri"/>
              </a:rPr>
              <a:t>Confirmed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spc="-30" b="1">
                <a:latin typeface="Calibri"/>
                <a:cs typeface="Calibri"/>
              </a:rPr>
              <a:t>Heatstroke</a:t>
            </a:r>
            <a:r>
              <a:rPr dirty="0" sz="2400" spc="10" b="1">
                <a:latin typeface="Calibri"/>
                <a:cs typeface="Calibri"/>
              </a:rPr>
              <a:t> </a:t>
            </a:r>
            <a:r>
              <a:rPr dirty="0" sz="2400" spc="-20" b="1">
                <a:latin typeface="Calibri"/>
                <a:cs typeface="Calibri"/>
              </a:rPr>
              <a:t>Death:</a:t>
            </a:r>
            <a:r>
              <a:rPr dirty="0" sz="2400" spc="15" b="1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suspected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heatstroke </a:t>
            </a:r>
            <a:r>
              <a:rPr dirty="0" sz="2400" spc="-10">
                <a:latin typeface="Calibri"/>
                <a:cs typeface="Calibri"/>
              </a:rPr>
              <a:t>death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confirmed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by	</a:t>
            </a:r>
            <a:r>
              <a:rPr dirty="0" sz="2400">
                <a:latin typeface="Calibri"/>
                <a:cs typeface="Calibri"/>
              </a:rPr>
              <a:t>the </a:t>
            </a:r>
            <a:r>
              <a:rPr dirty="0" sz="2400" spc="-10">
                <a:latin typeface="Calibri"/>
                <a:cs typeface="Calibri"/>
              </a:rPr>
              <a:t>death 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investigation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committee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(heat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death</a:t>
            </a:r>
            <a:r>
              <a:rPr dirty="0" sz="2400" spc="-15">
                <a:latin typeface="Calibri"/>
                <a:cs typeface="Calibri"/>
              </a:rPr>
              <a:t> committee/three-man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committee)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at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district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level.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Calibri"/>
              <a:buAutoNum type="arabicPeriod" startAt="2"/>
            </a:pPr>
            <a:endParaRPr sz="2150">
              <a:latin typeface="Calibri"/>
              <a:cs typeface="Calibri"/>
            </a:endParaRPr>
          </a:p>
          <a:p>
            <a:pPr marL="367665" indent="-355600">
              <a:lnSpc>
                <a:spcPct val="100000"/>
              </a:lnSpc>
              <a:spcBef>
                <a:spcPts val="5"/>
              </a:spcBef>
              <a:buAutoNum type="arabicPeriod" startAt="2"/>
              <a:tabLst>
                <a:tab pos="368300" algn="l"/>
              </a:tabLst>
            </a:pPr>
            <a:r>
              <a:rPr dirty="0" sz="2400" spc="-10" b="1">
                <a:latin typeface="Calibri"/>
                <a:cs typeface="Calibri"/>
              </a:rPr>
              <a:t>Confirmed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Cardiovascular</a:t>
            </a:r>
            <a:r>
              <a:rPr dirty="0" sz="2400" spc="-114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death*</a:t>
            </a:r>
            <a:r>
              <a:rPr dirty="0" sz="2400" spc="30" b="1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includes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death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resulting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from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</a:t>
            </a:r>
            <a:endParaRPr sz="2400">
              <a:latin typeface="Calibri"/>
              <a:cs typeface="Calibri"/>
            </a:endParaRPr>
          </a:p>
          <a:p>
            <a:pPr lvl="1" marL="698500" indent="-229235">
              <a:lnSpc>
                <a:spcPct val="100000"/>
              </a:lnSpc>
              <a:spcBef>
                <a:spcPts val="695"/>
              </a:spcBef>
              <a:buSzPct val="79166"/>
              <a:buFont typeface="Arial MT"/>
              <a:buChar char="•"/>
              <a:tabLst>
                <a:tab pos="697865" algn="l"/>
                <a:tab pos="698500" algn="l"/>
              </a:tabLst>
            </a:pPr>
            <a:r>
              <a:rPr dirty="0" sz="2400" spc="-5">
                <a:latin typeface="Calibri"/>
                <a:cs typeface="Calibri"/>
              </a:rPr>
              <a:t>acute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myocardial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infarction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(MI)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or</a:t>
            </a:r>
            <a:endParaRPr sz="2400">
              <a:latin typeface="Calibri"/>
              <a:cs typeface="Calibri"/>
            </a:endParaRPr>
          </a:p>
          <a:p>
            <a:pPr lvl="1" marL="698500" indent="-229235">
              <a:lnSpc>
                <a:spcPct val="100000"/>
              </a:lnSpc>
              <a:spcBef>
                <a:spcPts val="705"/>
              </a:spcBef>
              <a:buSzPct val="79166"/>
              <a:buFont typeface="Arial MT"/>
              <a:buChar char="•"/>
              <a:tabLst>
                <a:tab pos="697865" algn="l"/>
                <a:tab pos="698500" algn="l"/>
              </a:tabLst>
            </a:pPr>
            <a:r>
              <a:rPr dirty="0" sz="2400" spc="-5">
                <a:latin typeface="Calibri"/>
                <a:cs typeface="Calibri"/>
              </a:rPr>
              <a:t>sudden</a:t>
            </a:r>
            <a:r>
              <a:rPr dirty="0" sz="2400" spc="-10">
                <a:latin typeface="Calibri"/>
                <a:cs typeface="Calibri"/>
              </a:rPr>
              <a:t> cardiac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arrest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or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heart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failure</a:t>
            </a:r>
            <a:r>
              <a:rPr dirty="0" sz="2400" spc="-5">
                <a:latin typeface="Calibri"/>
                <a:cs typeface="Calibri"/>
              </a:rPr>
              <a:t> (HF)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or</a:t>
            </a:r>
            <a:endParaRPr sz="2400">
              <a:latin typeface="Calibri"/>
              <a:cs typeface="Calibri"/>
            </a:endParaRPr>
          </a:p>
          <a:p>
            <a:pPr lvl="1" marL="698500" indent="-229235">
              <a:lnSpc>
                <a:spcPct val="100000"/>
              </a:lnSpc>
              <a:spcBef>
                <a:spcPts val="700"/>
              </a:spcBef>
              <a:buSzPct val="79166"/>
              <a:buFont typeface="Arial MT"/>
              <a:buChar char="•"/>
              <a:tabLst>
                <a:tab pos="697865" algn="l"/>
                <a:tab pos="698500" algn="l"/>
              </a:tabLst>
            </a:pPr>
            <a:r>
              <a:rPr dirty="0" sz="2400" spc="-10">
                <a:latin typeface="Calibri"/>
                <a:cs typeface="Calibri"/>
              </a:rPr>
              <a:t>cardiovascular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(CV)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procedures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or</a:t>
            </a:r>
            <a:endParaRPr sz="2400">
              <a:latin typeface="Calibri"/>
              <a:cs typeface="Calibri"/>
            </a:endParaRPr>
          </a:p>
          <a:p>
            <a:pPr lvl="1" marL="698500" indent="-229235">
              <a:lnSpc>
                <a:spcPct val="100000"/>
              </a:lnSpc>
              <a:spcBef>
                <a:spcPts val="695"/>
              </a:spcBef>
              <a:buSzPct val="79166"/>
              <a:buFont typeface="Arial MT"/>
              <a:buChar char="•"/>
              <a:tabLst>
                <a:tab pos="697865" algn="l"/>
                <a:tab pos="698500" algn="l"/>
              </a:tabLst>
            </a:pPr>
            <a:r>
              <a:rPr dirty="0" sz="2400">
                <a:latin typeface="Calibri"/>
                <a:cs typeface="Calibri"/>
              </a:rPr>
              <a:t>CV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haemorrhage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or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death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due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to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other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CV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causes.</a:t>
            </a:r>
            <a:endParaRPr sz="2400">
              <a:latin typeface="Calibri"/>
              <a:cs typeface="Calibri"/>
            </a:endParaRPr>
          </a:p>
          <a:p>
            <a:pPr marL="469265">
              <a:lnSpc>
                <a:spcPct val="100000"/>
              </a:lnSpc>
              <a:spcBef>
                <a:spcPts val="755"/>
              </a:spcBef>
            </a:pPr>
            <a:r>
              <a:rPr dirty="0" sz="1600" spc="-10" i="1">
                <a:solidFill>
                  <a:srgbClr val="C55A11"/>
                </a:solidFill>
                <a:latin typeface="Calibri"/>
                <a:cs typeface="Calibri"/>
              </a:rPr>
              <a:t>(*Clinical</a:t>
            </a:r>
            <a:r>
              <a:rPr dirty="0" sz="1600" spc="-35" i="1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dirty="0" sz="1600" spc="-5" i="1">
                <a:solidFill>
                  <a:srgbClr val="C55A11"/>
                </a:solidFill>
                <a:latin typeface="Calibri"/>
                <a:cs typeface="Calibri"/>
              </a:rPr>
              <a:t>confirmation</a:t>
            </a:r>
            <a:r>
              <a:rPr dirty="0" sz="1600" spc="10" i="1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dirty="0" sz="1600" spc="-20" i="1">
                <a:solidFill>
                  <a:srgbClr val="C55A11"/>
                </a:solidFill>
                <a:latin typeface="Calibri"/>
                <a:cs typeface="Calibri"/>
              </a:rPr>
              <a:t>from</a:t>
            </a:r>
            <a:r>
              <a:rPr dirty="0" sz="1600" i="1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dirty="0" sz="1600" spc="-15" i="1">
                <a:solidFill>
                  <a:srgbClr val="C55A11"/>
                </a:solidFill>
                <a:latin typeface="Calibri"/>
                <a:cs typeface="Calibri"/>
              </a:rPr>
              <a:t>treating</a:t>
            </a:r>
            <a:r>
              <a:rPr dirty="0" sz="1600" spc="5" i="1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dirty="0" sz="1600" spc="-10" i="1">
                <a:solidFill>
                  <a:srgbClr val="C55A11"/>
                </a:solidFill>
                <a:latin typeface="Calibri"/>
                <a:cs typeface="Calibri"/>
              </a:rPr>
              <a:t>physician,</a:t>
            </a:r>
            <a:r>
              <a:rPr dirty="0" sz="1600" spc="15" i="1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dirty="0" sz="1600" spc="-5" i="1">
                <a:solidFill>
                  <a:srgbClr val="C55A11"/>
                </a:solidFill>
                <a:latin typeface="Calibri"/>
                <a:cs typeface="Calibri"/>
              </a:rPr>
              <a:t>PM</a:t>
            </a:r>
            <a:r>
              <a:rPr dirty="0" sz="1600" i="1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dirty="0" sz="1600" spc="-10" i="1">
                <a:solidFill>
                  <a:srgbClr val="C55A11"/>
                </a:solidFill>
                <a:latin typeface="Calibri"/>
                <a:cs typeface="Calibri"/>
              </a:rPr>
              <a:t>not</a:t>
            </a:r>
            <a:r>
              <a:rPr dirty="0" sz="1600" spc="20" i="1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dirty="0" sz="1600" spc="-10" i="1">
                <a:solidFill>
                  <a:srgbClr val="C55A11"/>
                </a:solidFill>
                <a:latin typeface="Calibri"/>
                <a:cs typeface="Calibri"/>
              </a:rPr>
              <a:t>necessary)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28371" y="60782"/>
            <a:ext cx="3675379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70">
                <a:solidFill>
                  <a:srgbClr val="FFFFFF"/>
                </a:solidFill>
              </a:rPr>
              <a:t>Case</a:t>
            </a:r>
            <a:r>
              <a:rPr dirty="0" sz="4000" spc="-215">
                <a:solidFill>
                  <a:srgbClr val="FFFFFF"/>
                </a:solidFill>
              </a:rPr>
              <a:t> </a:t>
            </a:r>
            <a:r>
              <a:rPr dirty="0" sz="4000" spc="-505">
                <a:solidFill>
                  <a:srgbClr val="FFFFFF"/>
                </a:solidFill>
              </a:rPr>
              <a:t>D</a:t>
            </a:r>
            <a:r>
              <a:rPr dirty="0" sz="4000" spc="-275">
                <a:solidFill>
                  <a:srgbClr val="FFFFFF"/>
                </a:solidFill>
              </a:rPr>
              <a:t>ef</a:t>
            </a:r>
            <a:r>
              <a:rPr dirty="0" sz="4000" spc="-160">
                <a:solidFill>
                  <a:srgbClr val="FFFFFF"/>
                </a:solidFill>
              </a:rPr>
              <a:t>i</a:t>
            </a:r>
            <a:r>
              <a:rPr dirty="0" sz="4000" spc="-310">
                <a:solidFill>
                  <a:srgbClr val="FFFFFF"/>
                </a:solidFill>
              </a:rPr>
              <a:t>ni</a:t>
            </a:r>
            <a:r>
              <a:rPr dirty="0" sz="4000" spc="-295">
                <a:solidFill>
                  <a:srgbClr val="FFFFFF"/>
                </a:solidFill>
              </a:rPr>
              <a:t>t</a:t>
            </a:r>
            <a:r>
              <a:rPr dirty="0" sz="4000" spc="-165">
                <a:solidFill>
                  <a:srgbClr val="FFFFFF"/>
                </a:solidFill>
              </a:rPr>
              <a:t>i</a:t>
            </a:r>
            <a:r>
              <a:rPr dirty="0" sz="4000" spc="-355">
                <a:solidFill>
                  <a:srgbClr val="FFFFFF"/>
                </a:solidFill>
              </a:rPr>
              <a:t>o</a:t>
            </a:r>
            <a:r>
              <a:rPr dirty="0" sz="4000" spc="-160">
                <a:solidFill>
                  <a:srgbClr val="FFFFFF"/>
                </a:solidFill>
              </a:rPr>
              <a:t>ns</a:t>
            </a:r>
            <a:endParaRPr sz="4000"/>
          </a:p>
        </p:txBody>
      </p:sp>
      <p:sp>
        <p:nvSpPr>
          <p:cNvPr id="7" name="object 7"/>
          <p:cNvSpPr/>
          <p:nvPr/>
        </p:nvSpPr>
        <p:spPr>
          <a:xfrm>
            <a:off x="0" y="6667499"/>
            <a:ext cx="12192000" cy="190500"/>
          </a:xfrm>
          <a:custGeom>
            <a:avLst/>
            <a:gdLst/>
            <a:ahLst/>
            <a:cxnLst/>
            <a:rect l="l" t="t" r="r" b="b"/>
            <a:pathLst>
              <a:path w="12192000" h="190500">
                <a:moveTo>
                  <a:pt x="12192000" y="0"/>
                </a:moveTo>
                <a:lnTo>
                  <a:pt x="0" y="0"/>
                </a:lnTo>
                <a:lnTo>
                  <a:pt x="0" y="190500"/>
                </a:lnTo>
                <a:lnTo>
                  <a:pt x="12192000" y="1905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D5F87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722745"/>
          </a:xfrm>
          <a:custGeom>
            <a:avLst/>
            <a:gdLst/>
            <a:ahLst/>
            <a:cxnLst/>
            <a:rect l="l" t="t" r="r" b="b"/>
            <a:pathLst>
              <a:path w="12192000" h="6722745">
                <a:moveTo>
                  <a:pt x="0" y="6722363"/>
                </a:moveTo>
                <a:lnTo>
                  <a:pt x="12192000" y="6722363"/>
                </a:lnTo>
                <a:lnTo>
                  <a:pt x="12192000" y="0"/>
                </a:lnTo>
                <a:lnTo>
                  <a:pt x="0" y="0"/>
                </a:lnTo>
                <a:lnTo>
                  <a:pt x="0" y="6722363"/>
                </a:lnTo>
                <a:close/>
              </a:path>
            </a:pathLst>
          </a:custGeom>
          <a:solidFill>
            <a:srgbClr val="A3DBF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722362"/>
            <a:ext cx="12192000" cy="135890"/>
          </a:xfrm>
          <a:custGeom>
            <a:avLst/>
            <a:gdLst/>
            <a:ahLst/>
            <a:cxnLst/>
            <a:rect l="l" t="t" r="r" b="b"/>
            <a:pathLst>
              <a:path w="12192000" h="135890">
                <a:moveTo>
                  <a:pt x="12192000" y="0"/>
                </a:moveTo>
                <a:lnTo>
                  <a:pt x="0" y="0"/>
                </a:lnTo>
                <a:lnTo>
                  <a:pt x="0" y="135635"/>
                </a:lnTo>
                <a:lnTo>
                  <a:pt x="12192000" y="135635"/>
                </a:lnTo>
                <a:lnTo>
                  <a:pt x="12192000" y="0"/>
                </a:lnTo>
                <a:close/>
              </a:path>
            </a:pathLst>
          </a:custGeom>
          <a:solidFill>
            <a:srgbClr val="0D5F8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2054351" y="196595"/>
            <a:ext cx="8548370" cy="818515"/>
            <a:chOff x="2054351" y="196595"/>
            <a:chExt cx="8548370" cy="818515"/>
          </a:xfrm>
        </p:grpSpPr>
        <p:sp>
          <p:nvSpPr>
            <p:cNvPr id="5" name="object 5"/>
            <p:cNvSpPr/>
            <p:nvPr/>
          </p:nvSpPr>
          <p:spPr>
            <a:xfrm>
              <a:off x="2060447" y="202691"/>
              <a:ext cx="8536305" cy="806450"/>
            </a:xfrm>
            <a:custGeom>
              <a:avLst/>
              <a:gdLst/>
              <a:ahLst/>
              <a:cxnLst/>
              <a:rect l="l" t="t" r="r" b="b"/>
              <a:pathLst>
                <a:path w="8536305" h="806450">
                  <a:moveTo>
                    <a:pt x="8401558" y="0"/>
                  </a:moveTo>
                  <a:lnTo>
                    <a:pt x="134365" y="0"/>
                  </a:lnTo>
                  <a:lnTo>
                    <a:pt x="91911" y="6853"/>
                  </a:lnTo>
                  <a:lnTo>
                    <a:pt x="55028" y="25936"/>
                  </a:lnTo>
                  <a:lnTo>
                    <a:pt x="25936" y="55028"/>
                  </a:lnTo>
                  <a:lnTo>
                    <a:pt x="6853" y="91911"/>
                  </a:lnTo>
                  <a:lnTo>
                    <a:pt x="0" y="134365"/>
                  </a:lnTo>
                  <a:lnTo>
                    <a:pt x="0" y="671829"/>
                  </a:lnTo>
                  <a:lnTo>
                    <a:pt x="6853" y="714284"/>
                  </a:lnTo>
                  <a:lnTo>
                    <a:pt x="25936" y="751167"/>
                  </a:lnTo>
                  <a:lnTo>
                    <a:pt x="55028" y="780259"/>
                  </a:lnTo>
                  <a:lnTo>
                    <a:pt x="91911" y="799342"/>
                  </a:lnTo>
                  <a:lnTo>
                    <a:pt x="134365" y="806195"/>
                  </a:lnTo>
                  <a:lnTo>
                    <a:pt x="8401558" y="806195"/>
                  </a:lnTo>
                  <a:lnTo>
                    <a:pt x="8444012" y="799342"/>
                  </a:lnTo>
                  <a:lnTo>
                    <a:pt x="8480895" y="780259"/>
                  </a:lnTo>
                  <a:lnTo>
                    <a:pt x="8509987" y="751167"/>
                  </a:lnTo>
                  <a:lnTo>
                    <a:pt x="8529070" y="714284"/>
                  </a:lnTo>
                  <a:lnTo>
                    <a:pt x="8535924" y="671829"/>
                  </a:lnTo>
                  <a:lnTo>
                    <a:pt x="8535924" y="134365"/>
                  </a:lnTo>
                  <a:lnTo>
                    <a:pt x="8529070" y="91911"/>
                  </a:lnTo>
                  <a:lnTo>
                    <a:pt x="8509987" y="55028"/>
                  </a:lnTo>
                  <a:lnTo>
                    <a:pt x="8480895" y="25936"/>
                  </a:lnTo>
                  <a:lnTo>
                    <a:pt x="8444012" y="6853"/>
                  </a:lnTo>
                  <a:lnTo>
                    <a:pt x="8401558" y="0"/>
                  </a:lnTo>
                  <a:close/>
                </a:path>
              </a:pathLst>
            </a:custGeom>
            <a:solidFill>
              <a:srgbClr val="6F24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060447" y="202691"/>
              <a:ext cx="8536305" cy="806450"/>
            </a:xfrm>
            <a:custGeom>
              <a:avLst/>
              <a:gdLst/>
              <a:ahLst/>
              <a:cxnLst/>
              <a:rect l="l" t="t" r="r" b="b"/>
              <a:pathLst>
                <a:path w="8536305" h="806450">
                  <a:moveTo>
                    <a:pt x="0" y="134365"/>
                  </a:moveTo>
                  <a:lnTo>
                    <a:pt x="6853" y="91911"/>
                  </a:lnTo>
                  <a:lnTo>
                    <a:pt x="25936" y="55028"/>
                  </a:lnTo>
                  <a:lnTo>
                    <a:pt x="55028" y="25936"/>
                  </a:lnTo>
                  <a:lnTo>
                    <a:pt x="91911" y="6853"/>
                  </a:lnTo>
                  <a:lnTo>
                    <a:pt x="134365" y="0"/>
                  </a:lnTo>
                  <a:lnTo>
                    <a:pt x="8401558" y="0"/>
                  </a:lnTo>
                  <a:lnTo>
                    <a:pt x="8444012" y="6853"/>
                  </a:lnTo>
                  <a:lnTo>
                    <a:pt x="8480895" y="25936"/>
                  </a:lnTo>
                  <a:lnTo>
                    <a:pt x="8509987" y="55028"/>
                  </a:lnTo>
                  <a:lnTo>
                    <a:pt x="8529070" y="91911"/>
                  </a:lnTo>
                  <a:lnTo>
                    <a:pt x="8535924" y="134365"/>
                  </a:lnTo>
                  <a:lnTo>
                    <a:pt x="8535924" y="671829"/>
                  </a:lnTo>
                  <a:lnTo>
                    <a:pt x="8529070" y="714284"/>
                  </a:lnTo>
                  <a:lnTo>
                    <a:pt x="8509987" y="751167"/>
                  </a:lnTo>
                  <a:lnTo>
                    <a:pt x="8480895" y="780259"/>
                  </a:lnTo>
                  <a:lnTo>
                    <a:pt x="8444012" y="799342"/>
                  </a:lnTo>
                  <a:lnTo>
                    <a:pt x="8401558" y="806195"/>
                  </a:lnTo>
                  <a:lnTo>
                    <a:pt x="134365" y="806195"/>
                  </a:lnTo>
                  <a:lnTo>
                    <a:pt x="91911" y="799342"/>
                  </a:lnTo>
                  <a:lnTo>
                    <a:pt x="55028" y="780259"/>
                  </a:lnTo>
                  <a:lnTo>
                    <a:pt x="25936" y="751167"/>
                  </a:lnTo>
                  <a:lnTo>
                    <a:pt x="6853" y="714284"/>
                  </a:lnTo>
                  <a:lnTo>
                    <a:pt x="0" y="671829"/>
                  </a:lnTo>
                  <a:lnTo>
                    <a:pt x="0" y="134365"/>
                  </a:lnTo>
                  <a:close/>
                </a:path>
              </a:pathLst>
            </a:custGeom>
            <a:ln w="12192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219705" y="356997"/>
            <a:ext cx="822007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45">
                <a:solidFill>
                  <a:srgbClr val="FFFFFF"/>
                </a:solidFill>
              </a:rPr>
              <a:t>Integrated</a:t>
            </a:r>
            <a:r>
              <a:rPr dirty="0" sz="2800" spc="-50">
                <a:solidFill>
                  <a:srgbClr val="FFFFFF"/>
                </a:solidFill>
              </a:rPr>
              <a:t> </a:t>
            </a:r>
            <a:r>
              <a:rPr dirty="0" sz="2800" spc="-195">
                <a:solidFill>
                  <a:srgbClr val="FFFFFF"/>
                </a:solidFill>
              </a:rPr>
              <a:t>Digital</a:t>
            </a:r>
            <a:r>
              <a:rPr dirty="0" sz="2800" spc="-45">
                <a:solidFill>
                  <a:srgbClr val="FFFFFF"/>
                </a:solidFill>
              </a:rPr>
              <a:t> </a:t>
            </a:r>
            <a:r>
              <a:rPr dirty="0" sz="2800" spc="-165">
                <a:solidFill>
                  <a:srgbClr val="FFFFFF"/>
                </a:solidFill>
              </a:rPr>
              <a:t>Heat-Related</a:t>
            </a:r>
            <a:r>
              <a:rPr dirty="0" sz="2800" spc="-50">
                <a:solidFill>
                  <a:srgbClr val="FFFFFF"/>
                </a:solidFill>
              </a:rPr>
              <a:t> </a:t>
            </a:r>
            <a:r>
              <a:rPr dirty="0" sz="2800" spc="-155">
                <a:solidFill>
                  <a:srgbClr val="FFFFFF"/>
                </a:solidFill>
              </a:rPr>
              <a:t>Illness</a:t>
            </a:r>
            <a:r>
              <a:rPr dirty="0" sz="2800" spc="-45">
                <a:solidFill>
                  <a:srgbClr val="FFFFFF"/>
                </a:solidFill>
              </a:rPr>
              <a:t> </a:t>
            </a:r>
            <a:r>
              <a:rPr dirty="0" sz="2800" spc="-135">
                <a:solidFill>
                  <a:srgbClr val="FFFFFF"/>
                </a:solidFill>
              </a:rPr>
              <a:t>Surveillance</a:t>
            </a:r>
            <a:endParaRPr sz="2800"/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4047" y="1152144"/>
            <a:ext cx="11525250" cy="156438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19785" y="1509140"/>
            <a:ext cx="11257915" cy="801370"/>
          </a:xfrm>
          <a:prstGeom prst="rect">
            <a:avLst/>
          </a:prstGeom>
        </p:spPr>
        <p:txBody>
          <a:bodyPr wrap="square" lIns="0" tIns="36195" rIns="0" bIns="0" rtlCol="0" vert="horz">
            <a:spAutoFit/>
          </a:bodyPr>
          <a:lstStyle/>
          <a:p>
            <a:pPr algn="just" marL="12700" marR="5080">
              <a:lnSpc>
                <a:spcPct val="91400"/>
              </a:lnSpc>
              <a:spcBef>
                <a:spcPts val="285"/>
              </a:spcBef>
            </a:pPr>
            <a:r>
              <a:rPr dirty="0" sz="1800" spc="-5">
                <a:latin typeface="Calibri"/>
                <a:cs typeface="Calibri"/>
              </a:rPr>
              <a:t>The </a:t>
            </a:r>
            <a:r>
              <a:rPr dirty="0" sz="1800" spc="-10">
                <a:latin typeface="Calibri"/>
                <a:cs typeface="Calibri"/>
              </a:rPr>
              <a:t>current HRI </a:t>
            </a:r>
            <a:r>
              <a:rPr dirty="0" sz="1800" spc="-5">
                <a:latin typeface="Calibri"/>
                <a:cs typeface="Calibri"/>
              </a:rPr>
              <a:t>surveillance </a:t>
            </a:r>
            <a:r>
              <a:rPr dirty="0" sz="1800" spc="-10">
                <a:latin typeface="Calibri"/>
                <a:cs typeface="Calibri"/>
              </a:rPr>
              <a:t>formats are </a:t>
            </a:r>
            <a:r>
              <a:rPr dirty="0" sz="1800" spc="-5">
                <a:latin typeface="Calibri"/>
                <a:cs typeface="Calibri"/>
              </a:rPr>
              <a:t>under </a:t>
            </a:r>
            <a:r>
              <a:rPr dirty="0" sz="1800" spc="-10">
                <a:latin typeface="Calibri"/>
                <a:cs typeface="Calibri"/>
              </a:rPr>
              <a:t>process of digitation </a:t>
            </a:r>
            <a:r>
              <a:rPr dirty="0" sz="1800" spc="-5">
                <a:latin typeface="Calibri"/>
                <a:cs typeface="Calibri"/>
              </a:rPr>
              <a:t>on </a:t>
            </a:r>
            <a:r>
              <a:rPr dirty="0" sz="1800">
                <a:latin typeface="Calibri"/>
                <a:cs typeface="Calibri"/>
              </a:rPr>
              <a:t>IHIP </a:t>
            </a:r>
            <a:r>
              <a:rPr dirty="0" sz="1800" spc="-10">
                <a:latin typeface="Calibri"/>
                <a:cs typeface="Calibri"/>
              </a:rPr>
              <a:t>portal. </a:t>
            </a:r>
            <a:r>
              <a:rPr dirty="0" sz="1800" spc="-5">
                <a:latin typeface="Calibri"/>
                <a:cs typeface="Calibri"/>
              </a:rPr>
              <a:t>This will allow </a:t>
            </a:r>
            <a:r>
              <a:rPr dirty="0" sz="1800" spc="-10">
                <a:latin typeface="Calibri"/>
                <a:cs typeface="Calibri"/>
              </a:rPr>
              <a:t>data </a:t>
            </a:r>
            <a:r>
              <a:rPr dirty="0" sz="1800" spc="-5">
                <a:latin typeface="Calibri"/>
                <a:cs typeface="Calibri"/>
              </a:rPr>
              <a:t>entry </a:t>
            </a:r>
            <a:r>
              <a:rPr dirty="0" sz="1800" spc="-15">
                <a:latin typeface="Calibri"/>
                <a:cs typeface="Calibri"/>
              </a:rPr>
              <a:t>from </a:t>
            </a:r>
            <a:r>
              <a:rPr dirty="0" sz="1800" spc="-5">
                <a:latin typeface="Calibri"/>
                <a:cs typeface="Calibri"/>
              </a:rPr>
              <a:t>health 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facilities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at level equivalent to </a:t>
            </a:r>
            <a:r>
              <a:rPr dirty="0" sz="1800">
                <a:latin typeface="Calibri"/>
                <a:cs typeface="Calibri"/>
              </a:rPr>
              <a:t>IDSP </a:t>
            </a:r>
            <a:r>
              <a:rPr dirty="0" sz="1800" spc="-10">
                <a:latin typeface="Calibri"/>
                <a:cs typeface="Calibri"/>
              </a:rPr>
              <a:t>P-form. Form next </a:t>
            </a:r>
            <a:r>
              <a:rPr dirty="0" sz="1800" spc="-40">
                <a:latin typeface="Calibri"/>
                <a:cs typeface="Calibri"/>
              </a:rPr>
              <a:t>year,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all </a:t>
            </a:r>
            <a:r>
              <a:rPr dirty="0" sz="1800">
                <a:latin typeface="Calibri"/>
                <a:cs typeface="Calibri"/>
              </a:rPr>
              <a:t>the health </a:t>
            </a:r>
            <a:r>
              <a:rPr dirty="0" sz="1800" spc="-10">
                <a:latin typeface="Calibri"/>
                <a:cs typeface="Calibri"/>
              </a:rPr>
              <a:t>facilities, PHC </a:t>
            </a:r>
            <a:r>
              <a:rPr dirty="0" sz="1800">
                <a:latin typeface="Calibri"/>
                <a:cs typeface="Calibri"/>
              </a:rPr>
              <a:t>and </a:t>
            </a:r>
            <a:r>
              <a:rPr dirty="0" sz="1800" spc="-5">
                <a:latin typeface="Calibri"/>
                <a:cs typeface="Calibri"/>
              </a:rPr>
              <a:t>above, </a:t>
            </a:r>
            <a:r>
              <a:rPr dirty="0" sz="1800" spc="-10">
                <a:latin typeface="Calibri"/>
                <a:cs typeface="Calibri"/>
              </a:rPr>
              <a:t>of heat-prone 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States/UT</a:t>
            </a:r>
            <a:r>
              <a:rPr dirty="0" sz="1800" spc="-5">
                <a:latin typeface="Calibri"/>
                <a:cs typeface="Calibri"/>
              </a:rPr>
              <a:t> will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require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to</a:t>
            </a:r>
            <a:r>
              <a:rPr dirty="0" sz="1800" spc="-5">
                <a:latin typeface="Calibri"/>
                <a:cs typeface="Calibri"/>
              </a:rPr>
              <a:t> submit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daily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data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on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0">
                <a:latin typeface="Calibri"/>
                <a:cs typeface="Calibri"/>
              </a:rPr>
              <a:t>IHIP.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4047" y="2898648"/>
            <a:ext cx="11525250" cy="1564385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519785" y="3004565"/>
            <a:ext cx="11256645" cy="1304290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algn="just" marL="12700" marR="5080">
              <a:lnSpc>
                <a:spcPct val="91500"/>
              </a:lnSpc>
              <a:spcBef>
                <a:spcPts val="280"/>
              </a:spcBef>
            </a:pPr>
            <a:r>
              <a:rPr dirty="0" sz="1800" b="1">
                <a:latin typeface="Calibri"/>
                <a:cs typeface="Calibri"/>
              </a:rPr>
              <a:t>HRI </a:t>
            </a:r>
            <a:r>
              <a:rPr dirty="0" sz="1800" spc="-10" b="1">
                <a:latin typeface="Calibri"/>
                <a:cs typeface="Calibri"/>
              </a:rPr>
              <a:t>data </a:t>
            </a:r>
            <a:r>
              <a:rPr dirty="0" sz="1800" spc="-5" b="1">
                <a:latin typeface="Calibri"/>
                <a:cs typeface="Calibri"/>
              </a:rPr>
              <a:t>collection </a:t>
            </a:r>
            <a:r>
              <a:rPr dirty="0" sz="1800">
                <a:latin typeface="Calibri"/>
                <a:cs typeface="Calibri"/>
              </a:rPr>
              <a:t>- A </a:t>
            </a:r>
            <a:r>
              <a:rPr dirty="0" sz="1800" spc="-10">
                <a:latin typeface="Calibri"/>
                <a:cs typeface="Calibri"/>
              </a:rPr>
              <a:t>P-form </a:t>
            </a:r>
            <a:r>
              <a:rPr dirty="0" sz="1800" spc="-35">
                <a:latin typeface="Calibri"/>
                <a:cs typeface="Calibri"/>
              </a:rPr>
              <a:t>user, </a:t>
            </a:r>
            <a:r>
              <a:rPr dirty="0" sz="1800" spc="-5">
                <a:latin typeface="Calibri"/>
                <a:cs typeface="Calibri"/>
              </a:rPr>
              <a:t>once logged </a:t>
            </a:r>
            <a:r>
              <a:rPr dirty="0" sz="1800" spc="-10">
                <a:latin typeface="Calibri"/>
                <a:cs typeface="Calibri"/>
              </a:rPr>
              <a:t>into to </a:t>
            </a:r>
            <a:r>
              <a:rPr dirty="0" sz="1800">
                <a:latin typeface="Calibri"/>
                <a:cs typeface="Calibri"/>
              </a:rPr>
              <a:t>the IHIP </a:t>
            </a:r>
            <a:r>
              <a:rPr dirty="0" sz="1800" spc="-10">
                <a:latin typeface="Calibri"/>
                <a:cs typeface="Calibri"/>
              </a:rPr>
              <a:t>platform, </a:t>
            </a:r>
            <a:r>
              <a:rPr dirty="0" sz="1800" spc="-5">
                <a:latin typeface="Calibri"/>
                <a:cs typeface="Calibri"/>
              </a:rPr>
              <a:t>will </a:t>
            </a:r>
            <a:r>
              <a:rPr dirty="0" sz="1800">
                <a:latin typeface="Calibri"/>
                <a:cs typeface="Calibri"/>
              </a:rPr>
              <a:t>be able </a:t>
            </a:r>
            <a:r>
              <a:rPr dirty="0" sz="1800" spc="-10">
                <a:latin typeface="Calibri"/>
                <a:cs typeface="Calibri"/>
              </a:rPr>
              <a:t>to </a:t>
            </a:r>
            <a:r>
              <a:rPr dirty="0" sz="1800" spc="-5">
                <a:latin typeface="Calibri"/>
                <a:cs typeface="Calibri"/>
              </a:rPr>
              <a:t>access </a:t>
            </a:r>
            <a:r>
              <a:rPr dirty="0" sz="1800">
                <a:latin typeface="Calibri"/>
                <a:cs typeface="Calibri"/>
              </a:rPr>
              <a:t>the </a:t>
            </a:r>
            <a:r>
              <a:rPr dirty="0" sz="1800" spc="-10">
                <a:latin typeface="Calibri"/>
                <a:cs typeface="Calibri"/>
              </a:rPr>
              <a:t>HRI </a:t>
            </a:r>
            <a:r>
              <a:rPr dirty="0" sz="1800" spc="-15">
                <a:latin typeface="Calibri"/>
                <a:cs typeface="Calibri"/>
              </a:rPr>
              <a:t>data </a:t>
            </a:r>
            <a:r>
              <a:rPr dirty="0" sz="1800" spc="-10">
                <a:latin typeface="Calibri"/>
                <a:cs typeface="Calibri"/>
              </a:rPr>
              <a:t>collection </a:t>
            </a:r>
            <a:r>
              <a:rPr dirty="0" sz="1800" spc="-5">
                <a:latin typeface="Calibri"/>
                <a:cs typeface="Calibri"/>
              </a:rPr>
              <a:t> page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through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separate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link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for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(NPCCHH).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40">
                <a:latin typeface="Calibri"/>
                <a:cs typeface="Calibri"/>
              </a:rPr>
              <a:t>Total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numbers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of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emergency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visits</a:t>
            </a:r>
            <a:r>
              <a:rPr dirty="0" sz="1800" spc="-5">
                <a:latin typeface="Calibri"/>
                <a:cs typeface="Calibri"/>
              </a:rPr>
              <a:t> (medicine,</a:t>
            </a:r>
            <a:r>
              <a:rPr dirty="0" sz="1800" spc="39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casualty,</a:t>
            </a:r>
            <a:r>
              <a:rPr dirty="0" sz="1800" spc="36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paediatrics), 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suspected </a:t>
            </a:r>
            <a:r>
              <a:rPr dirty="0" sz="1800" spc="-15" b="1">
                <a:latin typeface="Calibri"/>
                <a:cs typeface="Calibri"/>
              </a:rPr>
              <a:t>heatstroke </a:t>
            </a:r>
            <a:r>
              <a:rPr dirty="0" sz="1800" spc="-5" b="1">
                <a:latin typeface="Calibri"/>
                <a:cs typeface="Calibri"/>
              </a:rPr>
              <a:t>cases and deaths</a:t>
            </a:r>
            <a:r>
              <a:rPr dirty="0" sz="1800" spc="-5">
                <a:latin typeface="Calibri"/>
                <a:cs typeface="Calibri"/>
              </a:rPr>
              <a:t>, </a:t>
            </a:r>
            <a:r>
              <a:rPr dirty="0" sz="1800" spc="-5" b="1">
                <a:latin typeface="Calibri"/>
                <a:cs typeface="Calibri"/>
              </a:rPr>
              <a:t>confirmed </a:t>
            </a:r>
            <a:r>
              <a:rPr dirty="0" sz="1800" spc="-10" b="1">
                <a:latin typeface="Calibri"/>
                <a:cs typeface="Calibri"/>
              </a:rPr>
              <a:t>cardiovascular </a:t>
            </a:r>
            <a:r>
              <a:rPr dirty="0" sz="1800" spc="-5" b="1">
                <a:latin typeface="Calibri"/>
                <a:cs typeface="Calibri"/>
              </a:rPr>
              <a:t>deaths </a:t>
            </a:r>
            <a:r>
              <a:rPr dirty="0" sz="1800">
                <a:latin typeface="Calibri"/>
                <a:cs typeface="Calibri"/>
              </a:rPr>
              <a:t>and </a:t>
            </a:r>
            <a:r>
              <a:rPr dirty="0" sz="1800" spc="-5">
                <a:latin typeface="Calibri"/>
                <a:cs typeface="Calibri"/>
              </a:rPr>
              <a:t>other unknown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deaths that </a:t>
            </a:r>
            <a:r>
              <a:rPr dirty="0" sz="1800" spc="-10">
                <a:latin typeface="Calibri"/>
                <a:cs typeface="Calibri"/>
              </a:rPr>
              <a:t>occurred</a:t>
            </a:r>
            <a:r>
              <a:rPr dirty="0" sz="1800" spc="38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in 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 </a:t>
            </a:r>
            <a:r>
              <a:rPr dirty="0" sz="1800" spc="-5">
                <a:latin typeface="Calibri"/>
                <a:cs typeface="Calibri"/>
              </a:rPr>
              <a:t>health </a:t>
            </a:r>
            <a:r>
              <a:rPr dirty="0" sz="1800" spc="-10">
                <a:latin typeface="Calibri"/>
                <a:cs typeface="Calibri"/>
              </a:rPr>
              <a:t>facility </a:t>
            </a:r>
            <a:r>
              <a:rPr dirty="0" sz="1800" spc="-5">
                <a:latin typeface="Calibri"/>
                <a:cs typeface="Calibri"/>
              </a:rPr>
              <a:t>during 24hr period of 8:00am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previous </a:t>
            </a:r>
            <a:r>
              <a:rPr dirty="0" sz="1800" spc="-15">
                <a:latin typeface="Calibri"/>
                <a:cs typeface="Calibri"/>
              </a:rPr>
              <a:t>day</a:t>
            </a:r>
            <a:r>
              <a:rPr dirty="0" sz="1800" spc="-10">
                <a:latin typeface="Calibri"/>
                <a:cs typeface="Calibri"/>
              </a:rPr>
              <a:t> to </a:t>
            </a:r>
            <a:r>
              <a:rPr dirty="0" sz="1800" spc="-5">
                <a:latin typeface="Calibri"/>
                <a:cs typeface="Calibri"/>
              </a:rPr>
              <a:t>8:00am on </a:t>
            </a:r>
            <a:r>
              <a:rPr dirty="0" sz="1800">
                <a:latin typeface="Calibri"/>
                <a:cs typeface="Calibri"/>
              </a:rPr>
              <a:t>the </a:t>
            </a:r>
            <a:r>
              <a:rPr dirty="0" sz="1800" spc="-15">
                <a:latin typeface="Calibri"/>
                <a:cs typeface="Calibri"/>
              </a:rPr>
              <a:t>day</a:t>
            </a:r>
            <a:r>
              <a:rPr dirty="0" sz="1800" spc="37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of </a:t>
            </a:r>
            <a:r>
              <a:rPr dirty="0" sz="1800" spc="-10">
                <a:latin typeface="Calibri"/>
                <a:cs typeface="Calibri"/>
              </a:rPr>
              <a:t>reporting</a:t>
            </a:r>
            <a:r>
              <a:rPr dirty="0" sz="1800" spc="38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should </a:t>
            </a:r>
            <a:r>
              <a:rPr dirty="0" sz="1800">
                <a:latin typeface="Calibri"/>
                <a:cs typeface="Calibri"/>
              </a:rPr>
              <a:t>be </a:t>
            </a:r>
            <a:r>
              <a:rPr dirty="0" sz="1800" spc="-10">
                <a:latin typeface="Calibri"/>
                <a:cs typeface="Calibri"/>
              </a:rPr>
              <a:t>submitted 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daily</a:t>
            </a:r>
            <a:r>
              <a:rPr dirty="0" sz="1800">
                <a:latin typeface="Calibri"/>
                <a:cs typeface="Calibri"/>
              </a:rPr>
              <a:t> as per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 </a:t>
            </a:r>
            <a:r>
              <a:rPr dirty="0" sz="1800" spc="-5">
                <a:latin typeface="Calibri"/>
                <a:cs typeface="Calibri"/>
              </a:rPr>
              <a:t>case </a:t>
            </a:r>
            <a:r>
              <a:rPr dirty="0" sz="1800" spc="-10">
                <a:latin typeface="Calibri"/>
                <a:cs typeface="Calibri"/>
              </a:rPr>
              <a:t>definition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provided.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4047" y="4645152"/>
            <a:ext cx="11525250" cy="1564386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519785" y="5001844"/>
            <a:ext cx="11256645" cy="802005"/>
          </a:xfrm>
          <a:prstGeom prst="rect">
            <a:avLst/>
          </a:prstGeom>
        </p:spPr>
        <p:txBody>
          <a:bodyPr wrap="square" lIns="0" tIns="36195" rIns="0" bIns="0" rtlCol="0" vert="horz">
            <a:spAutoFit/>
          </a:bodyPr>
          <a:lstStyle/>
          <a:p>
            <a:pPr algn="just" marL="12700" marR="5080">
              <a:lnSpc>
                <a:spcPct val="91400"/>
              </a:lnSpc>
              <a:spcBef>
                <a:spcPts val="285"/>
              </a:spcBef>
            </a:pPr>
            <a:r>
              <a:rPr dirty="0" sz="1800" spc="-10">
                <a:latin typeface="Calibri"/>
                <a:cs typeface="Calibri"/>
              </a:rPr>
              <a:t>For </a:t>
            </a:r>
            <a:r>
              <a:rPr dirty="0" sz="1800" spc="-5">
                <a:latin typeface="Calibri"/>
                <a:cs typeface="Calibri"/>
              </a:rPr>
              <a:t>suspected </a:t>
            </a:r>
            <a:r>
              <a:rPr dirty="0" sz="1800" spc="-20">
                <a:latin typeface="Calibri"/>
                <a:cs typeface="Calibri"/>
              </a:rPr>
              <a:t>heatstroke </a:t>
            </a:r>
            <a:r>
              <a:rPr dirty="0" sz="1800" spc="-5">
                <a:latin typeface="Calibri"/>
                <a:cs typeface="Calibri"/>
              </a:rPr>
              <a:t>cases </a:t>
            </a:r>
            <a:r>
              <a:rPr dirty="0" sz="1800">
                <a:latin typeface="Calibri"/>
                <a:cs typeface="Calibri"/>
              </a:rPr>
              <a:t>and </a:t>
            </a:r>
            <a:r>
              <a:rPr dirty="0" sz="1800" spc="-5">
                <a:latin typeface="Calibri"/>
                <a:cs typeface="Calibri"/>
              </a:rPr>
              <a:t>deaths, patient </a:t>
            </a:r>
            <a:r>
              <a:rPr dirty="0" sz="1800" spc="-10">
                <a:latin typeface="Calibri"/>
                <a:cs typeface="Calibri"/>
              </a:rPr>
              <a:t>details </a:t>
            </a:r>
            <a:r>
              <a:rPr dirty="0" sz="1800" spc="-5">
                <a:latin typeface="Calibri"/>
                <a:cs typeface="Calibri"/>
              </a:rPr>
              <a:t>limited </a:t>
            </a:r>
            <a:r>
              <a:rPr dirty="0" sz="1800" spc="-10">
                <a:latin typeface="Calibri"/>
                <a:cs typeface="Calibri"/>
              </a:rPr>
              <a:t>to </a:t>
            </a:r>
            <a:r>
              <a:rPr dirty="0" sz="1800" spc="-5">
                <a:latin typeface="Calibri"/>
                <a:cs typeface="Calibri"/>
              </a:rPr>
              <a:t>their socio-demographic </a:t>
            </a:r>
            <a:r>
              <a:rPr dirty="0" sz="1800" spc="-10">
                <a:latin typeface="Calibri"/>
                <a:cs typeface="Calibri"/>
              </a:rPr>
              <a:t>information, provisional </a:t>
            </a:r>
            <a:r>
              <a:rPr dirty="0" sz="1800" spc="-5">
                <a:latin typeface="Calibri"/>
                <a:cs typeface="Calibri"/>
              </a:rPr>
              <a:t> diagnosis</a:t>
            </a:r>
            <a:r>
              <a:rPr dirty="0" sz="1800">
                <a:latin typeface="Calibri"/>
                <a:cs typeface="Calibri"/>
              </a:rPr>
              <a:t> and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circumstances</a:t>
            </a:r>
            <a:r>
              <a:rPr dirty="0" sz="1800" spc="-5">
                <a:latin typeface="Calibri"/>
                <a:cs typeface="Calibri"/>
              </a:rPr>
              <a:t> of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onset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of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heatstroke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should</a:t>
            </a:r>
            <a:r>
              <a:rPr dirty="0" sz="1800">
                <a:latin typeface="Calibri"/>
                <a:cs typeface="Calibri"/>
              </a:rPr>
              <a:t> be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entered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to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allow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better</a:t>
            </a:r>
            <a:r>
              <a:rPr dirty="0" sz="1800" spc="-10">
                <a:latin typeface="Calibri"/>
                <a:cs typeface="Calibri"/>
              </a:rPr>
              <a:t> understanding</a:t>
            </a:r>
            <a:r>
              <a:rPr dirty="0" sz="1800" spc="-5">
                <a:latin typeface="Calibri"/>
                <a:cs typeface="Calibri"/>
              </a:rPr>
              <a:t> of</a:t>
            </a:r>
            <a:r>
              <a:rPr dirty="0" sz="1800" spc="39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impact</a:t>
            </a:r>
            <a:r>
              <a:rPr dirty="0" sz="1800" spc="39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of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ambient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heat.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667500"/>
          </a:xfrm>
          <a:custGeom>
            <a:avLst/>
            <a:gdLst/>
            <a:ahLst/>
            <a:cxnLst/>
            <a:rect l="l" t="t" r="r" b="b"/>
            <a:pathLst>
              <a:path w="12192000" h="6667500">
                <a:moveTo>
                  <a:pt x="0" y="6667500"/>
                </a:moveTo>
                <a:lnTo>
                  <a:pt x="12192000" y="6667500"/>
                </a:lnTo>
                <a:lnTo>
                  <a:pt x="12192000" y="0"/>
                </a:lnTo>
                <a:lnTo>
                  <a:pt x="0" y="0"/>
                </a:lnTo>
                <a:lnTo>
                  <a:pt x="0" y="6667500"/>
                </a:lnTo>
                <a:close/>
              </a:path>
            </a:pathLst>
          </a:custGeom>
          <a:solidFill>
            <a:srgbClr val="DF9F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667499"/>
            <a:ext cx="12192000" cy="190500"/>
          </a:xfrm>
          <a:custGeom>
            <a:avLst/>
            <a:gdLst/>
            <a:ahLst/>
            <a:cxnLst/>
            <a:rect l="l" t="t" r="r" b="b"/>
            <a:pathLst>
              <a:path w="12192000" h="190500">
                <a:moveTo>
                  <a:pt x="12192000" y="0"/>
                </a:moveTo>
                <a:lnTo>
                  <a:pt x="0" y="0"/>
                </a:lnTo>
                <a:lnTo>
                  <a:pt x="0" y="190500"/>
                </a:lnTo>
                <a:lnTo>
                  <a:pt x="12192000" y="1905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6F245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2231" y="1395983"/>
            <a:ext cx="11525250" cy="165582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22554" y="1676146"/>
            <a:ext cx="11348720" cy="1040765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algn="just" marL="12700" marR="5080">
              <a:lnSpc>
                <a:spcPct val="90000"/>
              </a:lnSpc>
              <a:spcBef>
                <a:spcPts val="315"/>
              </a:spcBef>
            </a:pPr>
            <a:r>
              <a:rPr dirty="0" sz="1800" spc="-10" b="1">
                <a:latin typeface="Calibri"/>
                <a:cs typeface="Calibri"/>
              </a:rPr>
              <a:t>Reporting </a:t>
            </a:r>
            <a:r>
              <a:rPr dirty="0" sz="1800" b="1">
                <a:latin typeface="Calibri"/>
                <a:cs typeface="Calibri"/>
              </a:rPr>
              <a:t>of a </a:t>
            </a:r>
            <a:r>
              <a:rPr dirty="0" sz="1800" spc="-10" b="1">
                <a:latin typeface="Calibri"/>
                <a:cs typeface="Calibri"/>
              </a:rPr>
              <a:t>confirmed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spc="-20" b="1">
                <a:latin typeface="Calibri"/>
                <a:cs typeface="Calibri"/>
              </a:rPr>
              <a:t>heatstroke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death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- </a:t>
            </a:r>
            <a:r>
              <a:rPr dirty="0" sz="1800" spc="-5">
                <a:latin typeface="Calibri"/>
                <a:cs typeface="Calibri"/>
              </a:rPr>
              <a:t>The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digital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data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collection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will</a:t>
            </a:r>
            <a:r>
              <a:rPr dirty="0" sz="1800" spc="39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allow</a:t>
            </a:r>
            <a:r>
              <a:rPr dirty="0" sz="1800" spc="38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uploading</a:t>
            </a:r>
            <a:r>
              <a:rPr dirty="0" sz="1800" spc="4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of completed suspected 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death</a:t>
            </a:r>
            <a:r>
              <a:rPr dirty="0" sz="1800" spc="3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investigation.</a:t>
            </a:r>
            <a:r>
              <a:rPr dirty="0" sz="1800" spc="3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Uploading</a:t>
            </a:r>
            <a:r>
              <a:rPr dirty="0" sz="1800" spc="4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of</a:t>
            </a:r>
            <a:r>
              <a:rPr dirty="0" sz="1800" spc="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completed</a:t>
            </a:r>
            <a:r>
              <a:rPr dirty="0" sz="1800" spc="4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investigation</a:t>
            </a:r>
            <a:r>
              <a:rPr dirty="0" sz="1800" spc="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report</a:t>
            </a:r>
            <a:r>
              <a:rPr dirty="0" sz="1800" spc="4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will</a:t>
            </a:r>
            <a:r>
              <a:rPr dirty="0" sz="1800" spc="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be</a:t>
            </a:r>
            <a:r>
              <a:rPr dirty="0" sz="1800" spc="4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allowed</a:t>
            </a:r>
            <a:r>
              <a:rPr dirty="0" sz="1800" spc="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at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health</a:t>
            </a:r>
            <a:r>
              <a:rPr dirty="0" sz="1800" spc="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facility</a:t>
            </a:r>
            <a:r>
              <a:rPr dirty="0" sz="1800" spc="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also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at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district</a:t>
            </a:r>
            <a:r>
              <a:rPr dirty="0" sz="1800" spc="3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level.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 </a:t>
            </a:r>
            <a:r>
              <a:rPr dirty="0" sz="1800" spc="-5">
                <a:latin typeface="Calibri"/>
                <a:cs typeface="Calibri"/>
              </a:rPr>
              <a:t>blank </a:t>
            </a:r>
            <a:r>
              <a:rPr dirty="0" sz="1800" spc="-15">
                <a:latin typeface="Calibri"/>
                <a:cs typeface="Calibri"/>
              </a:rPr>
              <a:t>data </a:t>
            </a:r>
            <a:r>
              <a:rPr dirty="0" sz="1800" spc="-5">
                <a:latin typeface="Calibri"/>
                <a:cs typeface="Calibri"/>
              </a:rPr>
              <a:t>collection </a:t>
            </a:r>
            <a:r>
              <a:rPr dirty="0" sz="1800" spc="-15">
                <a:latin typeface="Calibri"/>
                <a:cs typeface="Calibri"/>
              </a:rPr>
              <a:t>form </a:t>
            </a:r>
            <a:r>
              <a:rPr dirty="0" sz="1800">
                <a:latin typeface="Calibri"/>
                <a:cs typeface="Calibri"/>
              </a:rPr>
              <a:t>(as per </a:t>
            </a:r>
            <a:r>
              <a:rPr dirty="0" sz="1800" spc="-10">
                <a:latin typeface="Calibri"/>
                <a:cs typeface="Calibri"/>
              </a:rPr>
              <a:t>Chapter </a:t>
            </a:r>
            <a:r>
              <a:rPr dirty="0" sz="1800">
                <a:latin typeface="Calibri"/>
                <a:cs typeface="Calibri"/>
              </a:rPr>
              <a:t>7 </a:t>
            </a:r>
            <a:r>
              <a:rPr dirty="0" sz="1800" spc="-5">
                <a:latin typeface="Calibri"/>
                <a:cs typeface="Calibri"/>
              </a:rPr>
              <a:t>of National Action Plan on Heat </a:t>
            </a:r>
            <a:r>
              <a:rPr dirty="0" sz="1800" spc="-15">
                <a:latin typeface="Calibri"/>
                <a:cs typeface="Calibri"/>
              </a:rPr>
              <a:t>Related </a:t>
            </a:r>
            <a:r>
              <a:rPr dirty="0" sz="1800" spc="-5">
                <a:latin typeface="Calibri"/>
                <a:cs typeface="Calibri"/>
              </a:rPr>
              <a:t>Illnesses) will </a:t>
            </a:r>
            <a:r>
              <a:rPr dirty="0" sz="1800">
                <a:latin typeface="Calibri"/>
                <a:cs typeface="Calibri"/>
              </a:rPr>
              <a:t>be </a:t>
            </a:r>
            <a:r>
              <a:rPr dirty="0" sz="1800" spc="-10">
                <a:latin typeface="Calibri"/>
                <a:cs typeface="Calibri"/>
              </a:rPr>
              <a:t>available </a:t>
            </a:r>
            <a:r>
              <a:rPr dirty="0" sz="1800" spc="-15">
                <a:latin typeface="Calibri"/>
                <a:cs typeface="Calibri"/>
              </a:rPr>
              <a:t>for 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download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 </a:t>
            </a:r>
            <a:r>
              <a:rPr dirty="0" sz="1800" spc="-15">
                <a:latin typeface="Calibri"/>
                <a:cs typeface="Calibri"/>
              </a:rPr>
              <a:t>data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collection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page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itself.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2231" y="3261359"/>
            <a:ext cx="11525250" cy="148056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22554" y="3454145"/>
            <a:ext cx="11348720" cy="1040765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algn="just" marL="12700" marR="5080">
              <a:lnSpc>
                <a:spcPct val="90000"/>
              </a:lnSpc>
              <a:spcBef>
                <a:spcPts val="315"/>
              </a:spcBef>
            </a:pPr>
            <a:r>
              <a:rPr dirty="0" sz="1800" b="1">
                <a:latin typeface="Calibri"/>
                <a:cs typeface="Calibri"/>
              </a:rPr>
              <a:t>HRI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dashboard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-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The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integrated</a:t>
            </a:r>
            <a:r>
              <a:rPr dirty="0" sz="1800" spc="-10">
                <a:latin typeface="Calibri"/>
                <a:cs typeface="Calibri"/>
              </a:rPr>
              <a:t> dashboard</a:t>
            </a:r>
            <a:r>
              <a:rPr dirty="0" sz="1800" spc="-5">
                <a:latin typeface="Calibri"/>
                <a:cs typeface="Calibri"/>
              </a:rPr>
              <a:t> will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provide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visualization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health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data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with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observed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meteorological 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parameters </a:t>
            </a:r>
            <a:r>
              <a:rPr dirty="0" sz="1800" spc="-25">
                <a:latin typeface="Calibri"/>
                <a:cs typeface="Calibri"/>
              </a:rPr>
              <a:t>like </a:t>
            </a:r>
            <a:r>
              <a:rPr dirty="0" sz="1800" spc="-10">
                <a:latin typeface="Calibri"/>
                <a:cs typeface="Calibri"/>
              </a:rPr>
              <a:t>daily </a:t>
            </a:r>
            <a:r>
              <a:rPr dirty="0" sz="1800" spc="-5">
                <a:latin typeface="Calibri"/>
                <a:cs typeface="Calibri"/>
              </a:rPr>
              <a:t>maximum </a:t>
            </a:r>
            <a:r>
              <a:rPr dirty="0" sz="1800">
                <a:latin typeface="Calibri"/>
                <a:cs typeface="Calibri"/>
              </a:rPr>
              <a:t>and </a:t>
            </a:r>
            <a:r>
              <a:rPr dirty="0" sz="1800" spc="-5">
                <a:latin typeface="Calibri"/>
                <a:cs typeface="Calibri"/>
              </a:rPr>
              <a:t>minimum </a:t>
            </a:r>
            <a:r>
              <a:rPr dirty="0" sz="1800" spc="-10">
                <a:latin typeface="Calibri"/>
                <a:cs typeface="Calibri"/>
              </a:rPr>
              <a:t>temperatures </a:t>
            </a:r>
            <a:r>
              <a:rPr dirty="0" sz="1800">
                <a:latin typeface="Calibri"/>
                <a:cs typeface="Calibri"/>
              </a:rPr>
              <a:t>and </a:t>
            </a:r>
            <a:r>
              <a:rPr dirty="0" sz="1800" spc="-10">
                <a:latin typeface="Calibri"/>
                <a:cs typeface="Calibri"/>
              </a:rPr>
              <a:t>relative </a:t>
            </a:r>
            <a:r>
              <a:rPr dirty="0" sz="1800" spc="-5">
                <a:latin typeface="Calibri"/>
                <a:cs typeface="Calibri"/>
              </a:rPr>
              <a:t>humidity </a:t>
            </a:r>
            <a:r>
              <a:rPr dirty="0" sz="1800" spc="-10">
                <a:latin typeface="Calibri"/>
                <a:cs typeface="Calibri"/>
              </a:rPr>
              <a:t>from </a:t>
            </a:r>
            <a:r>
              <a:rPr dirty="0" sz="1800">
                <a:latin typeface="Calibri"/>
                <a:cs typeface="Calibri"/>
              </a:rPr>
              <a:t>India </a:t>
            </a:r>
            <a:r>
              <a:rPr dirty="0" sz="1800" spc="-10">
                <a:latin typeface="Calibri"/>
                <a:cs typeface="Calibri"/>
              </a:rPr>
              <a:t>Meteorological </a:t>
            </a:r>
            <a:r>
              <a:rPr dirty="0" sz="1800" spc="-5">
                <a:latin typeface="Calibri"/>
                <a:cs typeface="Calibri"/>
              </a:rPr>
              <a:t>Department. 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Time </a:t>
            </a:r>
            <a:r>
              <a:rPr dirty="0" sz="1800" spc="-20">
                <a:latin typeface="Calibri"/>
                <a:cs typeface="Calibri"/>
              </a:rPr>
              <a:t>(daily, </a:t>
            </a:r>
            <a:r>
              <a:rPr dirty="0" sz="1800" spc="-25">
                <a:latin typeface="Calibri"/>
                <a:cs typeface="Calibri"/>
              </a:rPr>
              <a:t>weekly, </a:t>
            </a:r>
            <a:r>
              <a:rPr dirty="0" sz="1800" spc="-5">
                <a:latin typeface="Calibri"/>
                <a:cs typeface="Calibri"/>
              </a:rPr>
              <a:t>monthly) </a:t>
            </a:r>
            <a:r>
              <a:rPr dirty="0" sz="1800">
                <a:latin typeface="Calibri"/>
                <a:cs typeface="Calibri"/>
              </a:rPr>
              <a:t>and </a:t>
            </a:r>
            <a:r>
              <a:rPr dirty="0" sz="1800" spc="-5">
                <a:latin typeface="Calibri"/>
                <a:cs typeface="Calibri"/>
              </a:rPr>
              <a:t>place (up </a:t>
            </a:r>
            <a:r>
              <a:rPr dirty="0" sz="1800" spc="-10">
                <a:latin typeface="Calibri"/>
                <a:cs typeface="Calibri"/>
              </a:rPr>
              <a:t>to </a:t>
            </a:r>
            <a:r>
              <a:rPr dirty="0" sz="1800" spc="-5">
                <a:latin typeface="Calibri"/>
                <a:cs typeface="Calibri"/>
              </a:rPr>
              <a:t>district level) </a:t>
            </a:r>
            <a:r>
              <a:rPr dirty="0" sz="1800" spc="-10">
                <a:latin typeface="Calibri"/>
                <a:cs typeface="Calibri"/>
              </a:rPr>
              <a:t>distribution </a:t>
            </a:r>
            <a:r>
              <a:rPr dirty="0" sz="1800" spc="-5">
                <a:latin typeface="Calibri"/>
                <a:cs typeface="Calibri"/>
              </a:rPr>
              <a:t>of suspected </a:t>
            </a:r>
            <a:r>
              <a:rPr dirty="0" sz="1800" spc="-15">
                <a:latin typeface="Calibri"/>
                <a:cs typeface="Calibri"/>
              </a:rPr>
              <a:t>heatstroke </a:t>
            </a:r>
            <a:r>
              <a:rPr dirty="0" sz="1800" spc="-5">
                <a:latin typeface="Calibri"/>
                <a:cs typeface="Calibri"/>
              </a:rPr>
              <a:t>cases </a:t>
            </a:r>
            <a:r>
              <a:rPr dirty="0" sz="1800">
                <a:latin typeface="Calibri"/>
                <a:cs typeface="Calibri"/>
              </a:rPr>
              <a:t>and </a:t>
            </a:r>
            <a:r>
              <a:rPr dirty="0" sz="1800" spc="-5">
                <a:latin typeface="Calibri"/>
                <a:cs typeface="Calibri"/>
              </a:rPr>
              <a:t>deaths will </a:t>
            </a:r>
            <a:r>
              <a:rPr dirty="0" sz="1800">
                <a:latin typeface="Calibri"/>
                <a:cs typeface="Calibri"/>
              </a:rPr>
              <a:t>be 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visualized.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2231" y="4972824"/>
            <a:ext cx="11525250" cy="135864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22554" y="5228335"/>
            <a:ext cx="11345545" cy="794385"/>
          </a:xfrm>
          <a:prstGeom prst="rect">
            <a:avLst/>
          </a:prstGeom>
        </p:spPr>
        <p:txBody>
          <a:bodyPr wrap="square" lIns="0" tIns="39370" rIns="0" bIns="0" rtlCol="0" vert="horz">
            <a:spAutoFit/>
          </a:bodyPr>
          <a:lstStyle/>
          <a:p>
            <a:pPr algn="just" marL="12700" marR="5080">
              <a:lnSpc>
                <a:spcPct val="90100"/>
              </a:lnSpc>
              <a:spcBef>
                <a:spcPts val="310"/>
              </a:spcBef>
            </a:pPr>
            <a:r>
              <a:rPr dirty="0" sz="1800" spc="-10">
                <a:latin typeface="Calibri"/>
                <a:cs typeface="Calibri"/>
              </a:rPr>
              <a:t>Monitoring</a:t>
            </a:r>
            <a:r>
              <a:rPr dirty="0" sz="1800" spc="-5">
                <a:latin typeface="Calibri"/>
                <a:cs typeface="Calibri"/>
              </a:rPr>
              <a:t> of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trends</a:t>
            </a:r>
            <a:r>
              <a:rPr dirty="0" sz="1800" spc="-5">
                <a:latin typeface="Calibri"/>
                <a:cs typeface="Calibri"/>
              </a:rPr>
              <a:t> of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all-cause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deaths</a:t>
            </a:r>
            <a:r>
              <a:rPr dirty="0" sz="1800">
                <a:latin typeface="Calibri"/>
                <a:cs typeface="Calibri"/>
              </a:rPr>
              <a:t> and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emergency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OPD</a:t>
            </a:r>
            <a:r>
              <a:rPr dirty="0" sz="1800" spc="-5">
                <a:latin typeface="Calibri"/>
                <a:cs typeface="Calibri"/>
              </a:rPr>
              <a:t> visits</a:t>
            </a:r>
            <a:r>
              <a:rPr dirty="0" sz="1800">
                <a:latin typeface="Calibri"/>
                <a:cs typeface="Calibri"/>
              </a:rPr>
              <a:t> with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maximum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temperatures</a:t>
            </a:r>
            <a:r>
              <a:rPr dirty="0" sz="1800" spc="-5">
                <a:latin typeface="Calibri"/>
                <a:cs typeface="Calibri"/>
              </a:rPr>
              <a:t> will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provide 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understanding </a:t>
            </a:r>
            <a:r>
              <a:rPr dirty="0" sz="1800">
                <a:latin typeface="Calibri"/>
                <a:cs typeface="Calibri"/>
              </a:rPr>
              <a:t>of </a:t>
            </a:r>
            <a:r>
              <a:rPr dirty="0" sz="1800" spc="-15">
                <a:latin typeface="Calibri"/>
                <a:cs typeface="Calibri"/>
              </a:rPr>
              <a:t>overall </a:t>
            </a:r>
            <a:r>
              <a:rPr dirty="0" sz="1800" spc="-5">
                <a:latin typeface="Calibri"/>
                <a:cs typeface="Calibri"/>
              </a:rPr>
              <a:t>health </a:t>
            </a:r>
            <a:r>
              <a:rPr dirty="0" sz="1800">
                <a:latin typeface="Calibri"/>
                <a:cs typeface="Calibri"/>
              </a:rPr>
              <a:t>impact and </a:t>
            </a:r>
            <a:r>
              <a:rPr dirty="0" sz="1800" spc="-5">
                <a:latin typeface="Calibri"/>
                <a:cs typeface="Calibri"/>
              </a:rPr>
              <a:t>health serviced </a:t>
            </a:r>
            <a:r>
              <a:rPr dirty="0" sz="1800">
                <a:latin typeface="Calibri"/>
                <a:cs typeface="Calibri"/>
              </a:rPr>
              <a:t>demand. </a:t>
            </a:r>
            <a:r>
              <a:rPr dirty="0" sz="1800" spc="-10">
                <a:latin typeface="Calibri"/>
                <a:cs typeface="Calibri"/>
              </a:rPr>
              <a:t>District, </a:t>
            </a:r>
            <a:r>
              <a:rPr dirty="0" sz="1800" spc="-20">
                <a:latin typeface="Calibri"/>
                <a:cs typeface="Calibri"/>
              </a:rPr>
              <a:t>state </a:t>
            </a:r>
            <a:r>
              <a:rPr dirty="0" sz="1800">
                <a:latin typeface="Calibri"/>
                <a:cs typeface="Calibri"/>
              </a:rPr>
              <a:t>and </a:t>
            </a:r>
            <a:r>
              <a:rPr dirty="0" sz="1800" spc="-10">
                <a:latin typeface="Calibri"/>
                <a:cs typeface="Calibri"/>
              </a:rPr>
              <a:t>central </a:t>
            </a:r>
            <a:r>
              <a:rPr dirty="0" sz="1800" spc="-5">
                <a:latin typeface="Calibri"/>
                <a:cs typeface="Calibri"/>
              </a:rPr>
              <a:t>level </a:t>
            </a:r>
            <a:r>
              <a:rPr dirty="0" sz="1800">
                <a:latin typeface="Calibri"/>
                <a:cs typeface="Calibri"/>
              </a:rPr>
              <a:t>access </a:t>
            </a:r>
            <a:r>
              <a:rPr dirty="0" sz="1800" spc="-5">
                <a:latin typeface="Calibri"/>
                <a:cs typeface="Calibri"/>
              </a:rPr>
              <a:t>will allow </a:t>
            </a:r>
            <a:r>
              <a:rPr dirty="0" sz="1800">
                <a:latin typeface="Calibri"/>
                <a:cs typeface="Calibri"/>
              </a:rPr>
              <a:t>near 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real-time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tracking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of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heat</a:t>
            </a:r>
            <a:r>
              <a:rPr dirty="0" sz="1800">
                <a:latin typeface="Calibri"/>
                <a:cs typeface="Calibri"/>
              </a:rPr>
              <a:t> and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its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health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impacts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at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respective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levels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for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necessary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action.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054351" y="318515"/>
            <a:ext cx="8548370" cy="818515"/>
            <a:chOff x="2054351" y="318515"/>
            <a:chExt cx="8548370" cy="818515"/>
          </a:xfrm>
        </p:grpSpPr>
        <p:sp>
          <p:nvSpPr>
            <p:cNvPr id="11" name="object 11"/>
            <p:cNvSpPr/>
            <p:nvPr/>
          </p:nvSpPr>
          <p:spPr>
            <a:xfrm>
              <a:off x="2060447" y="324611"/>
              <a:ext cx="8536305" cy="806450"/>
            </a:xfrm>
            <a:custGeom>
              <a:avLst/>
              <a:gdLst/>
              <a:ahLst/>
              <a:cxnLst/>
              <a:rect l="l" t="t" r="r" b="b"/>
              <a:pathLst>
                <a:path w="8536305" h="806450">
                  <a:moveTo>
                    <a:pt x="8401558" y="0"/>
                  </a:moveTo>
                  <a:lnTo>
                    <a:pt x="134365" y="0"/>
                  </a:lnTo>
                  <a:lnTo>
                    <a:pt x="91911" y="6853"/>
                  </a:lnTo>
                  <a:lnTo>
                    <a:pt x="55028" y="25936"/>
                  </a:lnTo>
                  <a:lnTo>
                    <a:pt x="25936" y="55028"/>
                  </a:lnTo>
                  <a:lnTo>
                    <a:pt x="6853" y="91911"/>
                  </a:lnTo>
                  <a:lnTo>
                    <a:pt x="0" y="134366"/>
                  </a:lnTo>
                  <a:lnTo>
                    <a:pt x="0" y="671830"/>
                  </a:lnTo>
                  <a:lnTo>
                    <a:pt x="6853" y="714284"/>
                  </a:lnTo>
                  <a:lnTo>
                    <a:pt x="25936" y="751167"/>
                  </a:lnTo>
                  <a:lnTo>
                    <a:pt x="55028" y="780259"/>
                  </a:lnTo>
                  <a:lnTo>
                    <a:pt x="91911" y="799342"/>
                  </a:lnTo>
                  <a:lnTo>
                    <a:pt x="134365" y="806196"/>
                  </a:lnTo>
                  <a:lnTo>
                    <a:pt x="8401558" y="806196"/>
                  </a:lnTo>
                  <a:lnTo>
                    <a:pt x="8444012" y="799342"/>
                  </a:lnTo>
                  <a:lnTo>
                    <a:pt x="8480895" y="780259"/>
                  </a:lnTo>
                  <a:lnTo>
                    <a:pt x="8509987" y="751167"/>
                  </a:lnTo>
                  <a:lnTo>
                    <a:pt x="8529070" y="714284"/>
                  </a:lnTo>
                  <a:lnTo>
                    <a:pt x="8535924" y="671830"/>
                  </a:lnTo>
                  <a:lnTo>
                    <a:pt x="8535924" y="134366"/>
                  </a:lnTo>
                  <a:lnTo>
                    <a:pt x="8529070" y="91911"/>
                  </a:lnTo>
                  <a:lnTo>
                    <a:pt x="8509987" y="55028"/>
                  </a:lnTo>
                  <a:lnTo>
                    <a:pt x="8480895" y="25936"/>
                  </a:lnTo>
                  <a:lnTo>
                    <a:pt x="8444012" y="6853"/>
                  </a:lnTo>
                  <a:lnTo>
                    <a:pt x="8401558" y="0"/>
                  </a:lnTo>
                  <a:close/>
                </a:path>
              </a:pathLst>
            </a:custGeom>
            <a:solidFill>
              <a:srgbClr val="6F24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060447" y="324611"/>
              <a:ext cx="8536305" cy="806450"/>
            </a:xfrm>
            <a:custGeom>
              <a:avLst/>
              <a:gdLst/>
              <a:ahLst/>
              <a:cxnLst/>
              <a:rect l="l" t="t" r="r" b="b"/>
              <a:pathLst>
                <a:path w="8536305" h="806450">
                  <a:moveTo>
                    <a:pt x="0" y="134366"/>
                  </a:moveTo>
                  <a:lnTo>
                    <a:pt x="6853" y="91911"/>
                  </a:lnTo>
                  <a:lnTo>
                    <a:pt x="25936" y="55028"/>
                  </a:lnTo>
                  <a:lnTo>
                    <a:pt x="55028" y="25936"/>
                  </a:lnTo>
                  <a:lnTo>
                    <a:pt x="91911" y="6853"/>
                  </a:lnTo>
                  <a:lnTo>
                    <a:pt x="134365" y="0"/>
                  </a:lnTo>
                  <a:lnTo>
                    <a:pt x="8401558" y="0"/>
                  </a:lnTo>
                  <a:lnTo>
                    <a:pt x="8444012" y="6853"/>
                  </a:lnTo>
                  <a:lnTo>
                    <a:pt x="8480895" y="25936"/>
                  </a:lnTo>
                  <a:lnTo>
                    <a:pt x="8509987" y="55028"/>
                  </a:lnTo>
                  <a:lnTo>
                    <a:pt x="8529070" y="91911"/>
                  </a:lnTo>
                  <a:lnTo>
                    <a:pt x="8535924" y="134366"/>
                  </a:lnTo>
                  <a:lnTo>
                    <a:pt x="8535924" y="671830"/>
                  </a:lnTo>
                  <a:lnTo>
                    <a:pt x="8529070" y="714284"/>
                  </a:lnTo>
                  <a:lnTo>
                    <a:pt x="8509987" y="751167"/>
                  </a:lnTo>
                  <a:lnTo>
                    <a:pt x="8480895" y="780259"/>
                  </a:lnTo>
                  <a:lnTo>
                    <a:pt x="8444012" y="799342"/>
                  </a:lnTo>
                  <a:lnTo>
                    <a:pt x="8401558" y="806196"/>
                  </a:lnTo>
                  <a:lnTo>
                    <a:pt x="134365" y="806196"/>
                  </a:lnTo>
                  <a:lnTo>
                    <a:pt x="91911" y="799342"/>
                  </a:lnTo>
                  <a:lnTo>
                    <a:pt x="55028" y="780259"/>
                  </a:lnTo>
                  <a:lnTo>
                    <a:pt x="25936" y="751167"/>
                  </a:lnTo>
                  <a:lnTo>
                    <a:pt x="6853" y="714284"/>
                  </a:lnTo>
                  <a:lnTo>
                    <a:pt x="0" y="671830"/>
                  </a:lnTo>
                  <a:lnTo>
                    <a:pt x="0" y="134366"/>
                  </a:lnTo>
                  <a:close/>
                </a:path>
              </a:pathLst>
            </a:custGeom>
            <a:ln w="12192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219705" y="478917"/>
            <a:ext cx="822007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45">
                <a:solidFill>
                  <a:srgbClr val="FFFFFF"/>
                </a:solidFill>
              </a:rPr>
              <a:t>Integrated</a:t>
            </a:r>
            <a:r>
              <a:rPr dirty="0" sz="2800" spc="-50">
                <a:solidFill>
                  <a:srgbClr val="FFFFFF"/>
                </a:solidFill>
              </a:rPr>
              <a:t> </a:t>
            </a:r>
            <a:r>
              <a:rPr dirty="0" sz="2800" spc="-195">
                <a:solidFill>
                  <a:srgbClr val="FFFFFF"/>
                </a:solidFill>
              </a:rPr>
              <a:t>Digital</a:t>
            </a:r>
            <a:r>
              <a:rPr dirty="0" sz="2800" spc="-45">
                <a:solidFill>
                  <a:srgbClr val="FFFFFF"/>
                </a:solidFill>
              </a:rPr>
              <a:t> </a:t>
            </a:r>
            <a:r>
              <a:rPr dirty="0" sz="2800" spc="-165">
                <a:solidFill>
                  <a:srgbClr val="FFFFFF"/>
                </a:solidFill>
              </a:rPr>
              <a:t>Heat-Related</a:t>
            </a:r>
            <a:r>
              <a:rPr dirty="0" sz="2800" spc="-50">
                <a:solidFill>
                  <a:srgbClr val="FFFFFF"/>
                </a:solidFill>
              </a:rPr>
              <a:t> </a:t>
            </a:r>
            <a:r>
              <a:rPr dirty="0" sz="2800" spc="-155">
                <a:solidFill>
                  <a:srgbClr val="FFFFFF"/>
                </a:solidFill>
              </a:rPr>
              <a:t>Illness</a:t>
            </a:r>
            <a:r>
              <a:rPr dirty="0" sz="2800" spc="-45">
                <a:solidFill>
                  <a:srgbClr val="FFFFFF"/>
                </a:solidFill>
              </a:rPr>
              <a:t> </a:t>
            </a:r>
            <a:r>
              <a:rPr dirty="0" sz="2800" spc="-135">
                <a:solidFill>
                  <a:srgbClr val="FFFFFF"/>
                </a:solidFill>
              </a:rPr>
              <a:t>Surveillance</a:t>
            </a:r>
            <a:endParaRPr sz="28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722745"/>
          </a:xfrm>
          <a:custGeom>
            <a:avLst/>
            <a:gdLst/>
            <a:ahLst/>
            <a:cxnLst/>
            <a:rect l="l" t="t" r="r" b="b"/>
            <a:pathLst>
              <a:path w="12192000" h="6722745">
                <a:moveTo>
                  <a:pt x="0" y="6722363"/>
                </a:moveTo>
                <a:lnTo>
                  <a:pt x="12192000" y="6722363"/>
                </a:lnTo>
                <a:lnTo>
                  <a:pt x="12192000" y="0"/>
                </a:lnTo>
                <a:lnTo>
                  <a:pt x="0" y="0"/>
                </a:lnTo>
                <a:lnTo>
                  <a:pt x="0" y="6722363"/>
                </a:lnTo>
                <a:close/>
              </a:path>
            </a:pathLst>
          </a:custGeom>
          <a:solidFill>
            <a:srgbClr val="A3DBF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722362"/>
            <a:ext cx="12192000" cy="135890"/>
          </a:xfrm>
          <a:custGeom>
            <a:avLst/>
            <a:gdLst/>
            <a:ahLst/>
            <a:cxnLst/>
            <a:rect l="l" t="t" r="r" b="b"/>
            <a:pathLst>
              <a:path w="12192000" h="135890">
                <a:moveTo>
                  <a:pt x="12192000" y="0"/>
                </a:moveTo>
                <a:lnTo>
                  <a:pt x="0" y="0"/>
                </a:lnTo>
                <a:lnTo>
                  <a:pt x="0" y="135635"/>
                </a:lnTo>
                <a:lnTo>
                  <a:pt x="12192000" y="135635"/>
                </a:lnTo>
                <a:lnTo>
                  <a:pt x="12192000" y="0"/>
                </a:lnTo>
                <a:close/>
              </a:path>
            </a:pathLst>
          </a:custGeom>
          <a:solidFill>
            <a:srgbClr val="0D5F8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786383" y="202692"/>
            <a:ext cx="10619740" cy="635635"/>
            <a:chOff x="786383" y="202692"/>
            <a:chExt cx="10619740" cy="635635"/>
          </a:xfrm>
        </p:grpSpPr>
        <p:sp>
          <p:nvSpPr>
            <p:cNvPr id="5" name="object 5"/>
            <p:cNvSpPr/>
            <p:nvPr/>
          </p:nvSpPr>
          <p:spPr>
            <a:xfrm>
              <a:off x="792479" y="208788"/>
              <a:ext cx="10607040" cy="623570"/>
            </a:xfrm>
            <a:custGeom>
              <a:avLst/>
              <a:gdLst/>
              <a:ahLst/>
              <a:cxnLst/>
              <a:rect l="l" t="t" r="r" b="b"/>
              <a:pathLst>
                <a:path w="10607040" h="623569">
                  <a:moveTo>
                    <a:pt x="10503154" y="0"/>
                  </a:moveTo>
                  <a:lnTo>
                    <a:pt x="103886" y="0"/>
                  </a:lnTo>
                  <a:lnTo>
                    <a:pt x="63447" y="8159"/>
                  </a:lnTo>
                  <a:lnTo>
                    <a:pt x="30426" y="30416"/>
                  </a:lnTo>
                  <a:lnTo>
                    <a:pt x="8163" y="63436"/>
                  </a:lnTo>
                  <a:lnTo>
                    <a:pt x="0" y="103885"/>
                  </a:lnTo>
                  <a:lnTo>
                    <a:pt x="0" y="519429"/>
                  </a:lnTo>
                  <a:lnTo>
                    <a:pt x="8163" y="559879"/>
                  </a:lnTo>
                  <a:lnTo>
                    <a:pt x="30426" y="592899"/>
                  </a:lnTo>
                  <a:lnTo>
                    <a:pt x="63447" y="615156"/>
                  </a:lnTo>
                  <a:lnTo>
                    <a:pt x="103886" y="623315"/>
                  </a:lnTo>
                  <a:lnTo>
                    <a:pt x="10503154" y="623315"/>
                  </a:lnTo>
                  <a:lnTo>
                    <a:pt x="10543603" y="615156"/>
                  </a:lnTo>
                  <a:lnTo>
                    <a:pt x="10576623" y="592899"/>
                  </a:lnTo>
                  <a:lnTo>
                    <a:pt x="10598880" y="559879"/>
                  </a:lnTo>
                  <a:lnTo>
                    <a:pt x="10607040" y="519429"/>
                  </a:lnTo>
                  <a:lnTo>
                    <a:pt x="10607040" y="103885"/>
                  </a:lnTo>
                  <a:lnTo>
                    <a:pt x="10598880" y="63436"/>
                  </a:lnTo>
                  <a:lnTo>
                    <a:pt x="10576623" y="30416"/>
                  </a:lnTo>
                  <a:lnTo>
                    <a:pt x="10543603" y="8159"/>
                  </a:lnTo>
                  <a:lnTo>
                    <a:pt x="10503154" y="0"/>
                  </a:lnTo>
                  <a:close/>
                </a:path>
              </a:pathLst>
            </a:custGeom>
            <a:solidFill>
              <a:srgbClr val="0D5F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92479" y="208788"/>
              <a:ext cx="10607040" cy="623570"/>
            </a:xfrm>
            <a:custGeom>
              <a:avLst/>
              <a:gdLst/>
              <a:ahLst/>
              <a:cxnLst/>
              <a:rect l="l" t="t" r="r" b="b"/>
              <a:pathLst>
                <a:path w="10607040" h="623569">
                  <a:moveTo>
                    <a:pt x="0" y="103885"/>
                  </a:moveTo>
                  <a:lnTo>
                    <a:pt x="8163" y="63436"/>
                  </a:lnTo>
                  <a:lnTo>
                    <a:pt x="30426" y="30416"/>
                  </a:lnTo>
                  <a:lnTo>
                    <a:pt x="63447" y="8159"/>
                  </a:lnTo>
                  <a:lnTo>
                    <a:pt x="103886" y="0"/>
                  </a:lnTo>
                  <a:lnTo>
                    <a:pt x="10503154" y="0"/>
                  </a:lnTo>
                  <a:lnTo>
                    <a:pt x="10543603" y="8159"/>
                  </a:lnTo>
                  <a:lnTo>
                    <a:pt x="10576623" y="30416"/>
                  </a:lnTo>
                  <a:lnTo>
                    <a:pt x="10598880" y="63436"/>
                  </a:lnTo>
                  <a:lnTo>
                    <a:pt x="10607040" y="103885"/>
                  </a:lnTo>
                  <a:lnTo>
                    <a:pt x="10607040" y="519429"/>
                  </a:lnTo>
                  <a:lnTo>
                    <a:pt x="10598880" y="559879"/>
                  </a:lnTo>
                  <a:lnTo>
                    <a:pt x="10576623" y="592899"/>
                  </a:lnTo>
                  <a:lnTo>
                    <a:pt x="10543603" y="615156"/>
                  </a:lnTo>
                  <a:lnTo>
                    <a:pt x="10503154" y="623315"/>
                  </a:lnTo>
                  <a:lnTo>
                    <a:pt x="103886" y="623315"/>
                  </a:lnTo>
                  <a:lnTo>
                    <a:pt x="63447" y="615156"/>
                  </a:lnTo>
                  <a:lnTo>
                    <a:pt x="30426" y="592899"/>
                  </a:lnTo>
                  <a:lnTo>
                    <a:pt x="8163" y="559879"/>
                  </a:lnTo>
                  <a:lnTo>
                    <a:pt x="0" y="519429"/>
                  </a:lnTo>
                  <a:lnTo>
                    <a:pt x="0" y="103885"/>
                  </a:lnTo>
                  <a:close/>
                </a:path>
              </a:pathLst>
            </a:custGeom>
            <a:ln w="12191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09319" y="287274"/>
            <a:ext cx="10301605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-155">
                <a:solidFill>
                  <a:srgbClr val="FFFFFF"/>
                </a:solidFill>
              </a:rPr>
              <a:t>Guidelines</a:t>
            </a:r>
            <a:r>
              <a:rPr dirty="0" sz="2600" spc="-55">
                <a:solidFill>
                  <a:srgbClr val="FFFFFF"/>
                </a:solidFill>
              </a:rPr>
              <a:t> </a:t>
            </a:r>
            <a:r>
              <a:rPr dirty="0" sz="2600" spc="-130">
                <a:solidFill>
                  <a:srgbClr val="FFFFFF"/>
                </a:solidFill>
              </a:rPr>
              <a:t>for</a:t>
            </a:r>
            <a:r>
              <a:rPr dirty="0" sz="2600" spc="-70">
                <a:solidFill>
                  <a:srgbClr val="FFFFFF"/>
                </a:solidFill>
              </a:rPr>
              <a:t> </a:t>
            </a:r>
            <a:r>
              <a:rPr dirty="0" sz="2600" spc="-200">
                <a:solidFill>
                  <a:srgbClr val="FFFFFF"/>
                </a:solidFill>
              </a:rPr>
              <a:t>the</a:t>
            </a:r>
            <a:r>
              <a:rPr dirty="0" sz="2600" spc="-65">
                <a:solidFill>
                  <a:srgbClr val="FFFFFF"/>
                </a:solidFill>
              </a:rPr>
              <a:t> </a:t>
            </a:r>
            <a:r>
              <a:rPr dirty="0" sz="2600" spc="-125">
                <a:solidFill>
                  <a:srgbClr val="FFFFFF"/>
                </a:solidFill>
              </a:rPr>
              <a:t>analysis</a:t>
            </a:r>
            <a:r>
              <a:rPr dirty="0" sz="2600" spc="-75">
                <a:solidFill>
                  <a:srgbClr val="FFFFFF"/>
                </a:solidFill>
              </a:rPr>
              <a:t> </a:t>
            </a:r>
            <a:r>
              <a:rPr dirty="0" sz="2600" spc="-180">
                <a:solidFill>
                  <a:srgbClr val="FFFFFF"/>
                </a:solidFill>
              </a:rPr>
              <a:t>of</a:t>
            </a:r>
            <a:r>
              <a:rPr dirty="0" sz="2600" spc="-60">
                <a:solidFill>
                  <a:srgbClr val="FFFFFF"/>
                </a:solidFill>
              </a:rPr>
              <a:t> </a:t>
            </a:r>
            <a:r>
              <a:rPr dirty="0" sz="2600" spc="-140">
                <a:solidFill>
                  <a:srgbClr val="FFFFFF"/>
                </a:solidFill>
              </a:rPr>
              <a:t>suspected</a:t>
            </a:r>
            <a:r>
              <a:rPr dirty="0" sz="2600" spc="-90">
                <a:solidFill>
                  <a:srgbClr val="FFFFFF"/>
                </a:solidFill>
              </a:rPr>
              <a:t> </a:t>
            </a:r>
            <a:r>
              <a:rPr dirty="0" sz="2600" spc="-160">
                <a:solidFill>
                  <a:srgbClr val="FFFFFF"/>
                </a:solidFill>
              </a:rPr>
              <a:t>Heatstroke</a:t>
            </a:r>
            <a:r>
              <a:rPr dirty="0" sz="2600" spc="-75">
                <a:solidFill>
                  <a:srgbClr val="FFFFFF"/>
                </a:solidFill>
              </a:rPr>
              <a:t> </a:t>
            </a:r>
            <a:r>
              <a:rPr dirty="0" sz="2600" spc="-80">
                <a:solidFill>
                  <a:srgbClr val="FFFFFF"/>
                </a:solidFill>
              </a:rPr>
              <a:t>cases</a:t>
            </a:r>
            <a:r>
              <a:rPr dirty="0" sz="2600" spc="-75">
                <a:solidFill>
                  <a:srgbClr val="FFFFFF"/>
                </a:solidFill>
              </a:rPr>
              <a:t> </a:t>
            </a:r>
            <a:r>
              <a:rPr dirty="0" sz="2600" spc="-210">
                <a:solidFill>
                  <a:srgbClr val="FFFFFF"/>
                </a:solidFill>
              </a:rPr>
              <a:t>and</a:t>
            </a:r>
            <a:r>
              <a:rPr dirty="0" sz="2600" spc="-55">
                <a:solidFill>
                  <a:srgbClr val="FFFFFF"/>
                </a:solidFill>
              </a:rPr>
              <a:t> </a:t>
            </a:r>
            <a:r>
              <a:rPr dirty="0" sz="2600" spc="-170">
                <a:solidFill>
                  <a:srgbClr val="FFFFFF"/>
                </a:solidFill>
              </a:rPr>
              <a:t>deaths</a:t>
            </a:r>
            <a:endParaRPr sz="2600"/>
          </a:p>
        </p:txBody>
      </p:sp>
      <p:grpSp>
        <p:nvGrpSpPr>
          <p:cNvPr id="8" name="object 8"/>
          <p:cNvGrpSpPr/>
          <p:nvPr/>
        </p:nvGrpSpPr>
        <p:grpSpPr>
          <a:xfrm>
            <a:off x="944880" y="1060703"/>
            <a:ext cx="10460990" cy="2525395"/>
            <a:chOff x="944880" y="1060703"/>
            <a:chExt cx="10460990" cy="2525395"/>
          </a:xfrm>
        </p:grpSpPr>
        <p:sp>
          <p:nvSpPr>
            <p:cNvPr id="9" name="object 9"/>
            <p:cNvSpPr/>
            <p:nvPr/>
          </p:nvSpPr>
          <p:spPr>
            <a:xfrm>
              <a:off x="950976" y="1066799"/>
              <a:ext cx="10448925" cy="596265"/>
            </a:xfrm>
            <a:custGeom>
              <a:avLst/>
              <a:gdLst/>
              <a:ahLst/>
              <a:cxnLst/>
              <a:rect l="l" t="t" r="r" b="b"/>
              <a:pathLst>
                <a:path w="10448925" h="596264">
                  <a:moveTo>
                    <a:pt x="10349230" y="0"/>
                  </a:moveTo>
                  <a:lnTo>
                    <a:pt x="99326" y="0"/>
                  </a:lnTo>
                  <a:lnTo>
                    <a:pt x="60661" y="7802"/>
                  </a:lnTo>
                  <a:lnTo>
                    <a:pt x="29089" y="29083"/>
                  </a:lnTo>
                  <a:lnTo>
                    <a:pt x="7804" y="60650"/>
                  </a:lnTo>
                  <a:lnTo>
                    <a:pt x="0" y="99313"/>
                  </a:lnTo>
                  <a:lnTo>
                    <a:pt x="0" y="496570"/>
                  </a:lnTo>
                  <a:lnTo>
                    <a:pt x="7804" y="535233"/>
                  </a:lnTo>
                  <a:lnTo>
                    <a:pt x="29089" y="566801"/>
                  </a:lnTo>
                  <a:lnTo>
                    <a:pt x="60661" y="588081"/>
                  </a:lnTo>
                  <a:lnTo>
                    <a:pt x="99326" y="595884"/>
                  </a:lnTo>
                  <a:lnTo>
                    <a:pt x="10349230" y="595884"/>
                  </a:lnTo>
                  <a:lnTo>
                    <a:pt x="10387893" y="588081"/>
                  </a:lnTo>
                  <a:lnTo>
                    <a:pt x="10419461" y="566801"/>
                  </a:lnTo>
                  <a:lnTo>
                    <a:pt x="10440741" y="535233"/>
                  </a:lnTo>
                  <a:lnTo>
                    <a:pt x="10448544" y="496570"/>
                  </a:lnTo>
                  <a:lnTo>
                    <a:pt x="10448544" y="99313"/>
                  </a:lnTo>
                  <a:lnTo>
                    <a:pt x="10440741" y="60650"/>
                  </a:lnTo>
                  <a:lnTo>
                    <a:pt x="10419461" y="29083"/>
                  </a:lnTo>
                  <a:lnTo>
                    <a:pt x="10387893" y="7802"/>
                  </a:lnTo>
                  <a:lnTo>
                    <a:pt x="103492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950976" y="1066799"/>
              <a:ext cx="10448925" cy="596265"/>
            </a:xfrm>
            <a:custGeom>
              <a:avLst/>
              <a:gdLst/>
              <a:ahLst/>
              <a:cxnLst/>
              <a:rect l="l" t="t" r="r" b="b"/>
              <a:pathLst>
                <a:path w="10448925" h="596264">
                  <a:moveTo>
                    <a:pt x="0" y="99313"/>
                  </a:moveTo>
                  <a:lnTo>
                    <a:pt x="7804" y="60650"/>
                  </a:lnTo>
                  <a:lnTo>
                    <a:pt x="29089" y="29083"/>
                  </a:lnTo>
                  <a:lnTo>
                    <a:pt x="60661" y="7802"/>
                  </a:lnTo>
                  <a:lnTo>
                    <a:pt x="99326" y="0"/>
                  </a:lnTo>
                  <a:lnTo>
                    <a:pt x="10349230" y="0"/>
                  </a:lnTo>
                  <a:lnTo>
                    <a:pt x="10387893" y="7802"/>
                  </a:lnTo>
                  <a:lnTo>
                    <a:pt x="10419461" y="29083"/>
                  </a:lnTo>
                  <a:lnTo>
                    <a:pt x="10440741" y="60650"/>
                  </a:lnTo>
                  <a:lnTo>
                    <a:pt x="10448544" y="99313"/>
                  </a:lnTo>
                  <a:lnTo>
                    <a:pt x="10448544" y="496570"/>
                  </a:lnTo>
                  <a:lnTo>
                    <a:pt x="10440741" y="535233"/>
                  </a:lnTo>
                  <a:lnTo>
                    <a:pt x="10419461" y="566801"/>
                  </a:lnTo>
                  <a:lnTo>
                    <a:pt x="10387893" y="588081"/>
                  </a:lnTo>
                  <a:lnTo>
                    <a:pt x="10349230" y="595884"/>
                  </a:lnTo>
                  <a:lnTo>
                    <a:pt x="99326" y="595884"/>
                  </a:lnTo>
                  <a:lnTo>
                    <a:pt x="60661" y="588081"/>
                  </a:lnTo>
                  <a:lnTo>
                    <a:pt x="29089" y="566801"/>
                  </a:lnTo>
                  <a:lnTo>
                    <a:pt x="7804" y="535233"/>
                  </a:lnTo>
                  <a:lnTo>
                    <a:pt x="0" y="496570"/>
                  </a:lnTo>
                  <a:lnTo>
                    <a:pt x="0" y="9931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950976" y="1705355"/>
              <a:ext cx="10448925" cy="596265"/>
            </a:xfrm>
            <a:custGeom>
              <a:avLst/>
              <a:gdLst/>
              <a:ahLst/>
              <a:cxnLst/>
              <a:rect l="l" t="t" r="r" b="b"/>
              <a:pathLst>
                <a:path w="10448925" h="596264">
                  <a:moveTo>
                    <a:pt x="10349230" y="0"/>
                  </a:moveTo>
                  <a:lnTo>
                    <a:pt x="99326" y="0"/>
                  </a:lnTo>
                  <a:lnTo>
                    <a:pt x="60661" y="7802"/>
                  </a:lnTo>
                  <a:lnTo>
                    <a:pt x="29089" y="29083"/>
                  </a:lnTo>
                  <a:lnTo>
                    <a:pt x="7804" y="60650"/>
                  </a:lnTo>
                  <a:lnTo>
                    <a:pt x="0" y="99314"/>
                  </a:lnTo>
                  <a:lnTo>
                    <a:pt x="0" y="496570"/>
                  </a:lnTo>
                  <a:lnTo>
                    <a:pt x="7804" y="535233"/>
                  </a:lnTo>
                  <a:lnTo>
                    <a:pt x="29089" y="566801"/>
                  </a:lnTo>
                  <a:lnTo>
                    <a:pt x="60661" y="588081"/>
                  </a:lnTo>
                  <a:lnTo>
                    <a:pt x="99326" y="595884"/>
                  </a:lnTo>
                  <a:lnTo>
                    <a:pt x="10349230" y="595884"/>
                  </a:lnTo>
                  <a:lnTo>
                    <a:pt x="10387893" y="588081"/>
                  </a:lnTo>
                  <a:lnTo>
                    <a:pt x="10419461" y="566801"/>
                  </a:lnTo>
                  <a:lnTo>
                    <a:pt x="10440741" y="535233"/>
                  </a:lnTo>
                  <a:lnTo>
                    <a:pt x="10448544" y="496570"/>
                  </a:lnTo>
                  <a:lnTo>
                    <a:pt x="10448544" y="99314"/>
                  </a:lnTo>
                  <a:lnTo>
                    <a:pt x="10440741" y="60650"/>
                  </a:lnTo>
                  <a:lnTo>
                    <a:pt x="10419461" y="29083"/>
                  </a:lnTo>
                  <a:lnTo>
                    <a:pt x="10387893" y="7802"/>
                  </a:lnTo>
                  <a:lnTo>
                    <a:pt x="103492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950976" y="1705355"/>
              <a:ext cx="10448925" cy="596265"/>
            </a:xfrm>
            <a:custGeom>
              <a:avLst/>
              <a:gdLst/>
              <a:ahLst/>
              <a:cxnLst/>
              <a:rect l="l" t="t" r="r" b="b"/>
              <a:pathLst>
                <a:path w="10448925" h="596264">
                  <a:moveTo>
                    <a:pt x="0" y="99314"/>
                  </a:moveTo>
                  <a:lnTo>
                    <a:pt x="7804" y="60650"/>
                  </a:lnTo>
                  <a:lnTo>
                    <a:pt x="29089" y="29083"/>
                  </a:lnTo>
                  <a:lnTo>
                    <a:pt x="60661" y="7802"/>
                  </a:lnTo>
                  <a:lnTo>
                    <a:pt x="99326" y="0"/>
                  </a:lnTo>
                  <a:lnTo>
                    <a:pt x="10349230" y="0"/>
                  </a:lnTo>
                  <a:lnTo>
                    <a:pt x="10387893" y="7802"/>
                  </a:lnTo>
                  <a:lnTo>
                    <a:pt x="10419461" y="29083"/>
                  </a:lnTo>
                  <a:lnTo>
                    <a:pt x="10440741" y="60650"/>
                  </a:lnTo>
                  <a:lnTo>
                    <a:pt x="10448544" y="99314"/>
                  </a:lnTo>
                  <a:lnTo>
                    <a:pt x="10448544" y="496570"/>
                  </a:lnTo>
                  <a:lnTo>
                    <a:pt x="10440741" y="535233"/>
                  </a:lnTo>
                  <a:lnTo>
                    <a:pt x="10419461" y="566801"/>
                  </a:lnTo>
                  <a:lnTo>
                    <a:pt x="10387893" y="588081"/>
                  </a:lnTo>
                  <a:lnTo>
                    <a:pt x="10349230" y="595884"/>
                  </a:lnTo>
                  <a:lnTo>
                    <a:pt x="99326" y="595884"/>
                  </a:lnTo>
                  <a:lnTo>
                    <a:pt x="60661" y="588081"/>
                  </a:lnTo>
                  <a:lnTo>
                    <a:pt x="29089" y="566801"/>
                  </a:lnTo>
                  <a:lnTo>
                    <a:pt x="7804" y="535233"/>
                  </a:lnTo>
                  <a:lnTo>
                    <a:pt x="0" y="496570"/>
                  </a:lnTo>
                  <a:lnTo>
                    <a:pt x="0" y="99314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950976" y="2345436"/>
              <a:ext cx="10448925" cy="596265"/>
            </a:xfrm>
            <a:custGeom>
              <a:avLst/>
              <a:gdLst/>
              <a:ahLst/>
              <a:cxnLst/>
              <a:rect l="l" t="t" r="r" b="b"/>
              <a:pathLst>
                <a:path w="10448925" h="596264">
                  <a:moveTo>
                    <a:pt x="10349230" y="0"/>
                  </a:moveTo>
                  <a:lnTo>
                    <a:pt x="99326" y="0"/>
                  </a:lnTo>
                  <a:lnTo>
                    <a:pt x="60661" y="7802"/>
                  </a:lnTo>
                  <a:lnTo>
                    <a:pt x="29089" y="29083"/>
                  </a:lnTo>
                  <a:lnTo>
                    <a:pt x="7804" y="60650"/>
                  </a:lnTo>
                  <a:lnTo>
                    <a:pt x="0" y="99313"/>
                  </a:lnTo>
                  <a:lnTo>
                    <a:pt x="0" y="496569"/>
                  </a:lnTo>
                  <a:lnTo>
                    <a:pt x="7804" y="535233"/>
                  </a:lnTo>
                  <a:lnTo>
                    <a:pt x="29089" y="566801"/>
                  </a:lnTo>
                  <a:lnTo>
                    <a:pt x="60661" y="588081"/>
                  </a:lnTo>
                  <a:lnTo>
                    <a:pt x="99326" y="595884"/>
                  </a:lnTo>
                  <a:lnTo>
                    <a:pt x="10349230" y="595884"/>
                  </a:lnTo>
                  <a:lnTo>
                    <a:pt x="10387893" y="588081"/>
                  </a:lnTo>
                  <a:lnTo>
                    <a:pt x="10419461" y="566801"/>
                  </a:lnTo>
                  <a:lnTo>
                    <a:pt x="10440741" y="535233"/>
                  </a:lnTo>
                  <a:lnTo>
                    <a:pt x="10448544" y="496569"/>
                  </a:lnTo>
                  <a:lnTo>
                    <a:pt x="10448544" y="99313"/>
                  </a:lnTo>
                  <a:lnTo>
                    <a:pt x="10440741" y="60650"/>
                  </a:lnTo>
                  <a:lnTo>
                    <a:pt x="10419461" y="29083"/>
                  </a:lnTo>
                  <a:lnTo>
                    <a:pt x="10387893" y="7802"/>
                  </a:lnTo>
                  <a:lnTo>
                    <a:pt x="103492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950976" y="2345436"/>
              <a:ext cx="10448925" cy="596265"/>
            </a:xfrm>
            <a:custGeom>
              <a:avLst/>
              <a:gdLst/>
              <a:ahLst/>
              <a:cxnLst/>
              <a:rect l="l" t="t" r="r" b="b"/>
              <a:pathLst>
                <a:path w="10448925" h="596264">
                  <a:moveTo>
                    <a:pt x="0" y="99313"/>
                  </a:moveTo>
                  <a:lnTo>
                    <a:pt x="7804" y="60650"/>
                  </a:lnTo>
                  <a:lnTo>
                    <a:pt x="29089" y="29083"/>
                  </a:lnTo>
                  <a:lnTo>
                    <a:pt x="60661" y="7802"/>
                  </a:lnTo>
                  <a:lnTo>
                    <a:pt x="99326" y="0"/>
                  </a:lnTo>
                  <a:lnTo>
                    <a:pt x="10349230" y="0"/>
                  </a:lnTo>
                  <a:lnTo>
                    <a:pt x="10387893" y="7802"/>
                  </a:lnTo>
                  <a:lnTo>
                    <a:pt x="10419461" y="29083"/>
                  </a:lnTo>
                  <a:lnTo>
                    <a:pt x="10440741" y="60650"/>
                  </a:lnTo>
                  <a:lnTo>
                    <a:pt x="10448544" y="99313"/>
                  </a:lnTo>
                  <a:lnTo>
                    <a:pt x="10448544" y="496569"/>
                  </a:lnTo>
                  <a:lnTo>
                    <a:pt x="10440741" y="535233"/>
                  </a:lnTo>
                  <a:lnTo>
                    <a:pt x="10419461" y="566801"/>
                  </a:lnTo>
                  <a:lnTo>
                    <a:pt x="10387893" y="588081"/>
                  </a:lnTo>
                  <a:lnTo>
                    <a:pt x="10349230" y="595884"/>
                  </a:lnTo>
                  <a:lnTo>
                    <a:pt x="99326" y="595884"/>
                  </a:lnTo>
                  <a:lnTo>
                    <a:pt x="60661" y="588081"/>
                  </a:lnTo>
                  <a:lnTo>
                    <a:pt x="29089" y="566801"/>
                  </a:lnTo>
                  <a:lnTo>
                    <a:pt x="7804" y="535233"/>
                  </a:lnTo>
                  <a:lnTo>
                    <a:pt x="0" y="496569"/>
                  </a:lnTo>
                  <a:lnTo>
                    <a:pt x="0" y="9931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950976" y="2983991"/>
              <a:ext cx="10448925" cy="596265"/>
            </a:xfrm>
            <a:custGeom>
              <a:avLst/>
              <a:gdLst/>
              <a:ahLst/>
              <a:cxnLst/>
              <a:rect l="l" t="t" r="r" b="b"/>
              <a:pathLst>
                <a:path w="10448925" h="596264">
                  <a:moveTo>
                    <a:pt x="10349230" y="0"/>
                  </a:moveTo>
                  <a:lnTo>
                    <a:pt x="99326" y="0"/>
                  </a:lnTo>
                  <a:lnTo>
                    <a:pt x="60661" y="7802"/>
                  </a:lnTo>
                  <a:lnTo>
                    <a:pt x="29089" y="29083"/>
                  </a:lnTo>
                  <a:lnTo>
                    <a:pt x="7804" y="60650"/>
                  </a:lnTo>
                  <a:lnTo>
                    <a:pt x="0" y="99313"/>
                  </a:lnTo>
                  <a:lnTo>
                    <a:pt x="0" y="496570"/>
                  </a:lnTo>
                  <a:lnTo>
                    <a:pt x="7804" y="535233"/>
                  </a:lnTo>
                  <a:lnTo>
                    <a:pt x="29089" y="566801"/>
                  </a:lnTo>
                  <a:lnTo>
                    <a:pt x="60661" y="588081"/>
                  </a:lnTo>
                  <a:lnTo>
                    <a:pt x="99326" y="595884"/>
                  </a:lnTo>
                  <a:lnTo>
                    <a:pt x="10349230" y="595884"/>
                  </a:lnTo>
                  <a:lnTo>
                    <a:pt x="10387893" y="588081"/>
                  </a:lnTo>
                  <a:lnTo>
                    <a:pt x="10419461" y="566801"/>
                  </a:lnTo>
                  <a:lnTo>
                    <a:pt x="10440741" y="535233"/>
                  </a:lnTo>
                  <a:lnTo>
                    <a:pt x="10448544" y="496570"/>
                  </a:lnTo>
                  <a:lnTo>
                    <a:pt x="10448544" y="99313"/>
                  </a:lnTo>
                  <a:lnTo>
                    <a:pt x="10440741" y="60650"/>
                  </a:lnTo>
                  <a:lnTo>
                    <a:pt x="10419461" y="29083"/>
                  </a:lnTo>
                  <a:lnTo>
                    <a:pt x="10387893" y="7802"/>
                  </a:lnTo>
                  <a:lnTo>
                    <a:pt x="103492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950976" y="2983991"/>
              <a:ext cx="10448925" cy="596265"/>
            </a:xfrm>
            <a:custGeom>
              <a:avLst/>
              <a:gdLst/>
              <a:ahLst/>
              <a:cxnLst/>
              <a:rect l="l" t="t" r="r" b="b"/>
              <a:pathLst>
                <a:path w="10448925" h="596264">
                  <a:moveTo>
                    <a:pt x="0" y="99313"/>
                  </a:moveTo>
                  <a:lnTo>
                    <a:pt x="7804" y="60650"/>
                  </a:lnTo>
                  <a:lnTo>
                    <a:pt x="29089" y="29083"/>
                  </a:lnTo>
                  <a:lnTo>
                    <a:pt x="60661" y="7802"/>
                  </a:lnTo>
                  <a:lnTo>
                    <a:pt x="99326" y="0"/>
                  </a:lnTo>
                  <a:lnTo>
                    <a:pt x="10349230" y="0"/>
                  </a:lnTo>
                  <a:lnTo>
                    <a:pt x="10387893" y="7802"/>
                  </a:lnTo>
                  <a:lnTo>
                    <a:pt x="10419461" y="29083"/>
                  </a:lnTo>
                  <a:lnTo>
                    <a:pt x="10440741" y="60650"/>
                  </a:lnTo>
                  <a:lnTo>
                    <a:pt x="10448544" y="99313"/>
                  </a:lnTo>
                  <a:lnTo>
                    <a:pt x="10448544" y="496570"/>
                  </a:lnTo>
                  <a:lnTo>
                    <a:pt x="10440741" y="535233"/>
                  </a:lnTo>
                  <a:lnTo>
                    <a:pt x="10419461" y="566801"/>
                  </a:lnTo>
                  <a:lnTo>
                    <a:pt x="10387893" y="588081"/>
                  </a:lnTo>
                  <a:lnTo>
                    <a:pt x="10349230" y="595884"/>
                  </a:lnTo>
                  <a:lnTo>
                    <a:pt x="99326" y="595884"/>
                  </a:lnTo>
                  <a:lnTo>
                    <a:pt x="60661" y="588081"/>
                  </a:lnTo>
                  <a:lnTo>
                    <a:pt x="29089" y="566801"/>
                  </a:lnTo>
                  <a:lnTo>
                    <a:pt x="7804" y="535233"/>
                  </a:lnTo>
                  <a:lnTo>
                    <a:pt x="0" y="496570"/>
                  </a:lnTo>
                  <a:lnTo>
                    <a:pt x="0" y="9931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1024229" y="1215897"/>
            <a:ext cx="9914890" cy="2171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latin typeface="Calibri"/>
                <a:cs typeface="Calibri"/>
              </a:rPr>
              <a:t>Analysis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should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be done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at</a:t>
            </a:r>
            <a:r>
              <a:rPr dirty="0" sz="1500">
                <a:latin typeface="Calibri"/>
                <a:cs typeface="Calibri"/>
              </a:rPr>
              <a:t> the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District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Surveillance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Unit </a:t>
            </a:r>
            <a:r>
              <a:rPr dirty="0" sz="1500" spc="-5">
                <a:latin typeface="Calibri"/>
                <a:cs typeface="Calibri"/>
              </a:rPr>
              <a:t>by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the</a:t>
            </a:r>
            <a:r>
              <a:rPr dirty="0" sz="1500" spc="-55">
                <a:latin typeface="Calibri"/>
                <a:cs typeface="Calibri"/>
              </a:rPr>
              <a:t> </a:t>
            </a:r>
            <a:r>
              <a:rPr dirty="0" sz="1500" spc="-5" b="1">
                <a:latin typeface="Calibri"/>
                <a:cs typeface="Calibri"/>
              </a:rPr>
              <a:t>District nodal</a:t>
            </a:r>
            <a:r>
              <a:rPr dirty="0" sz="1500" spc="5" b="1">
                <a:latin typeface="Calibri"/>
                <a:cs typeface="Calibri"/>
              </a:rPr>
              <a:t> </a:t>
            </a:r>
            <a:r>
              <a:rPr dirty="0" sz="1500" spc="-5" b="1">
                <a:latin typeface="Calibri"/>
                <a:cs typeface="Calibri"/>
              </a:rPr>
              <a:t>officer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Calibri"/>
              <a:cs typeface="Calibri"/>
            </a:endParaRPr>
          </a:p>
          <a:p>
            <a:pPr marL="12700">
              <a:lnSpc>
                <a:spcPts val="1725"/>
              </a:lnSpc>
            </a:pPr>
            <a:r>
              <a:rPr dirty="0" sz="1500">
                <a:latin typeface="Calibri"/>
                <a:cs typeface="Calibri"/>
              </a:rPr>
              <a:t>Periodicity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of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analysis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will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be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20">
                <a:latin typeface="Calibri"/>
                <a:cs typeface="Calibri"/>
              </a:rPr>
              <a:t>weekly.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Data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from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the </a:t>
            </a:r>
            <a:r>
              <a:rPr dirty="0" sz="1500" spc="-5">
                <a:latin typeface="Calibri"/>
                <a:cs typeface="Calibri"/>
              </a:rPr>
              <a:t>previous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week,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i.e.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Monday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to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20">
                <a:latin typeface="Calibri"/>
                <a:cs typeface="Calibri"/>
              </a:rPr>
              <a:t>Sunday,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should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be </a:t>
            </a:r>
            <a:r>
              <a:rPr dirty="0" sz="1500" spc="-5">
                <a:latin typeface="Calibri"/>
                <a:cs typeface="Calibri"/>
              </a:rPr>
              <a:t>analysed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by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20">
                <a:latin typeface="Calibri"/>
                <a:cs typeface="Calibri"/>
              </a:rPr>
              <a:t>Tuesday</a:t>
            </a:r>
            <a:r>
              <a:rPr dirty="0" sz="1500" spc="-5">
                <a:latin typeface="Calibri"/>
                <a:cs typeface="Calibri"/>
              </a:rPr>
              <a:t> of</a:t>
            </a:r>
            <a:r>
              <a:rPr dirty="0" sz="1500" spc="-10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the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ts val="1725"/>
              </a:lnSpc>
            </a:pPr>
            <a:r>
              <a:rPr dirty="0" sz="1500" spc="-5">
                <a:latin typeface="Calibri"/>
                <a:cs typeface="Calibri"/>
              </a:rPr>
              <a:t>current</a:t>
            </a:r>
            <a:r>
              <a:rPr dirty="0" sz="1500" spc="-5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week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500" spc="-5">
                <a:latin typeface="Calibri"/>
                <a:cs typeface="Calibri"/>
              </a:rPr>
              <a:t>Analysed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report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should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be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e-mailed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to</a:t>
            </a:r>
            <a:r>
              <a:rPr dirty="0" sz="1500">
                <a:latin typeface="Calibri"/>
                <a:cs typeface="Calibri"/>
              </a:rPr>
              <a:t> the </a:t>
            </a:r>
            <a:r>
              <a:rPr dirty="0" sz="1500" spc="-15">
                <a:latin typeface="Calibri"/>
                <a:cs typeface="Calibri"/>
              </a:rPr>
              <a:t>State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Surveillance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Unit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by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20">
                <a:latin typeface="Calibri"/>
                <a:cs typeface="Calibri"/>
              </a:rPr>
              <a:t>Tuesday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04:00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PM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500" spc="-5">
                <a:latin typeface="Calibri"/>
                <a:cs typeface="Calibri"/>
              </a:rPr>
              <a:t>Analysis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will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be done </a:t>
            </a:r>
            <a:r>
              <a:rPr dirty="0" sz="1500" spc="-5">
                <a:latin typeface="Calibri"/>
                <a:cs typeface="Calibri"/>
              </a:rPr>
              <a:t>on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time,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place, and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person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indicators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as </a:t>
            </a:r>
            <a:r>
              <a:rPr dirty="0" sz="1500" spc="-5">
                <a:latin typeface="Calibri"/>
                <a:cs typeface="Calibri"/>
              </a:rPr>
              <a:t>shown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below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7196" y="3724655"/>
            <a:ext cx="9443466" cy="289941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5142816" cy="261362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058656" y="4148137"/>
              <a:ext cx="3133725" cy="2710180"/>
            </a:xfrm>
            <a:custGeom>
              <a:avLst/>
              <a:gdLst/>
              <a:ahLst/>
              <a:cxnLst/>
              <a:rect l="l" t="t" r="r" b="b"/>
              <a:pathLst>
                <a:path w="3133725" h="2710179">
                  <a:moveTo>
                    <a:pt x="3133344" y="281787"/>
                  </a:moveTo>
                  <a:lnTo>
                    <a:pt x="3133331" y="281597"/>
                  </a:lnTo>
                  <a:lnTo>
                    <a:pt x="3133331" y="246951"/>
                  </a:lnTo>
                  <a:lnTo>
                    <a:pt x="3133331" y="0"/>
                  </a:lnTo>
                  <a:lnTo>
                    <a:pt x="2822829" y="45021"/>
                  </a:lnTo>
                  <a:lnTo>
                    <a:pt x="2772918" y="55156"/>
                  </a:lnTo>
                  <a:lnTo>
                    <a:pt x="2723197" y="66014"/>
                  </a:lnTo>
                  <a:lnTo>
                    <a:pt x="2673654" y="77571"/>
                  </a:lnTo>
                  <a:lnTo>
                    <a:pt x="2624315" y="89839"/>
                  </a:lnTo>
                  <a:lnTo>
                    <a:pt x="2575179" y="102806"/>
                  </a:lnTo>
                  <a:lnTo>
                    <a:pt x="2526258" y="116459"/>
                  </a:lnTo>
                  <a:lnTo>
                    <a:pt x="2477566" y="130810"/>
                  </a:lnTo>
                  <a:lnTo>
                    <a:pt x="2429103" y="145834"/>
                  </a:lnTo>
                  <a:lnTo>
                    <a:pt x="2380894" y="161518"/>
                  </a:lnTo>
                  <a:lnTo>
                    <a:pt x="2332952" y="177888"/>
                  </a:lnTo>
                  <a:lnTo>
                    <a:pt x="2285276" y="194906"/>
                  </a:lnTo>
                  <a:lnTo>
                    <a:pt x="2237867" y="212585"/>
                  </a:lnTo>
                  <a:lnTo>
                    <a:pt x="2190762" y="230911"/>
                  </a:lnTo>
                  <a:lnTo>
                    <a:pt x="2143950" y="249872"/>
                  </a:lnTo>
                  <a:lnTo>
                    <a:pt x="2097443" y="269468"/>
                  </a:lnTo>
                  <a:lnTo>
                    <a:pt x="2051265" y="289687"/>
                  </a:lnTo>
                  <a:lnTo>
                    <a:pt x="2005406" y="310540"/>
                  </a:lnTo>
                  <a:lnTo>
                    <a:pt x="1959902" y="332003"/>
                  </a:lnTo>
                  <a:lnTo>
                    <a:pt x="1914740" y="354076"/>
                  </a:lnTo>
                  <a:lnTo>
                    <a:pt x="1869948" y="376745"/>
                  </a:lnTo>
                  <a:lnTo>
                    <a:pt x="1824367" y="400583"/>
                  </a:lnTo>
                  <a:lnTo>
                    <a:pt x="1779168" y="425018"/>
                  </a:lnTo>
                  <a:lnTo>
                    <a:pt x="1734350" y="450037"/>
                  </a:lnTo>
                  <a:lnTo>
                    <a:pt x="1689912" y="475640"/>
                  </a:lnTo>
                  <a:lnTo>
                    <a:pt x="1645869" y="501827"/>
                  </a:lnTo>
                  <a:lnTo>
                    <a:pt x="1602244" y="528599"/>
                  </a:lnTo>
                  <a:lnTo>
                    <a:pt x="1559039" y="555942"/>
                  </a:lnTo>
                  <a:lnTo>
                    <a:pt x="1516265" y="583857"/>
                  </a:lnTo>
                  <a:lnTo>
                    <a:pt x="1473936" y="612343"/>
                  </a:lnTo>
                  <a:lnTo>
                    <a:pt x="1432052" y="641388"/>
                  </a:lnTo>
                  <a:lnTo>
                    <a:pt x="1390637" y="670979"/>
                  </a:lnTo>
                  <a:lnTo>
                    <a:pt x="1349692" y="701141"/>
                  </a:lnTo>
                  <a:lnTo>
                    <a:pt x="1309243" y="731837"/>
                  </a:lnTo>
                  <a:lnTo>
                    <a:pt x="1276769" y="757262"/>
                  </a:lnTo>
                  <a:lnTo>
                    <a:pt x="1244536" y="782891"/>
                  </a:lnTo>
                  <a:lnTo>
                    <a:pt x="1212583" y="808812"/>
                  </a:lnTo>
                  <a:lnTo>
                    <a:pt x="1165212" y="848233"/>
                  </a:lnTo>
                  <a:lnTo>
                    <a:pt x="1103426" y="902208"/>
                  </a:lnTo>
                  <a:lnTo>
                    <a:pt x="1073035" y="929678"/>
                  </a:lnTo>
                  <a:lnTo>
                    <a:pt x="1018070" y="980694"/>
                  </a:lnTo>
                  <a:lnTo>
                    <a:pt x="978814" y="1018425"/>
                  </a:lnTo>
                  <a:lnTo>
                    <a:pt x="940219" y="1056728"/>
                  </a:lnTo>
                  <a:lnTo>
                    <a:pt x="902258" y="1095540"/>
                  </a:lnTo>
                  <a:lnTo>
                    <a:pt x="864870" y="1134833"/>
                  </a:lnTo>
                  <a:lnTo>
                    <a:pt x="828040" y="1174559"/>
                  </a:lnTo>
                  <a:lnTo>
                    <a:pt x="794753" y="1211757"/>
                  </a:lnTo>
                  <a:lnTo>
                    <a:pt x="762025" y="1249349"/>
                  </a:lnTo>
                  <a:lnTo>
                    <a:pt x="729843" y="1287348"/>
                  </a:lnTo>
                  <a:lnTo>
                    <a:pt x="698220" y="1325727"/>
                  </a:lnTo>
                  <a:lnTo>
                    <a:pt x="667156" y="1364475"/>
                  </a:lnTo>
                  <a:lnTo>
                    <a:pt x="636638" y="1403578"/>
                  </a:lnTo>
                  <a:lnTo>
                    <a:pt x="606691" y="1443037"/>
                  </a:lnTo>
                  <a:lnTo>
                    <a:pt x="577291" y="1482839"/>
                  </a:lnTo>
                  <a:lnTo>
                    <a:pt x="548462" y="1522971"/>
                  </a:lnTo>
                  <a:lnTo>
                    <a:pt x="520192" y="1563433"/>
                  </a:lnTo>
                  <a:lnTo>
                    <a:pt x="492493" y="1604187"/>
                  </a:lnTo>
                  <a:lnTo>
                    <a:pt x="465353" y="1645246"/>
                  </a:lnTo>
                  <a:lnTo>
                    <a:pt x="438785" y="1686585"/>
                  </a:lnTo>
                  <a:lnTo>
                    <a:pt x="410730" y="1731746"/>
                  </a:lnTo>
                  <a:lnTo>
                    <a:pt x="383387" y="1777250"/>
                  </a:lnTo>
                  <a:lnTo>
                    <a:pt x="356768" y="1823097"/>
                  </a:lnTo>
                  <a:lnTo>
                    <a:pt x="330885" y="1869287"/>
                  </a:lnTo>
                  <a:lnTo>
                    <a:pt x="305765" y="1915820"/>
                  </a:lnTo>
                  <a:lnTo>
                    <a:pt x="281432" y="1962683"/>
                  </a:lnTo>
                  <a:lnTo>
                    <a:pt x="257556" y="2009749"/>
                  </a:lnTo>
                  <a:lnTo>
                    <a:pt x="234569" y="2057133"/>
                  </a:lnTo>
                  <a:lnTo>
                    <a:pt x="212369" y="2104821"/>
                  </a:lnTo>
                  <a:lnTo>
                    <a:pt x="190919" y="2152777"/>
                  </a:lnTo>
                  <a:lnTo>
                    <a:pt x="170141" y="2200948"/>
                  </a:lnTo>
                  <a:lnTo>
                    <a:pt x="149987" y="2249297"/>
                  </a:lnTo>
                  <a:lnTo>
                    <a:pt x="130556" y="2297900"/>
                  </a:lnTo>
                  <a:lnTo>
                    <a:pt x="111899" y="2346744"/>
                  </a:lnTo>
                  <a:lnTo>
                    <a:pt x="94030" y="2395804"/>
                  </a:lnTo>
                  <a:lnTo>
                    <a:pt x="76936" y="2445093"/>
                  </a:lnTo>
                  <a:lnTo>
                    <a:pt x="60629" y="2494584"/>
                  </a:lnTo>
                  <a:lnTo>
                    <a:pt x="45110" y="2544267"/>
                  </a:lnTo>
                  <a:lnTo>
                    <a:pt x="30378" y="2594140"/>
                  </a:lnTo>
                  <a:lnTo>
                    <a:pt x="16433" y="2644190"/>
                  </a:lnTo>
                  <a:lnTo>
                    <a:pt x="3302" y="2694406"/>
                  </a:lnTo>
                  <a:lnTo>
                    <a:pt x="0" y="2709862"/>
                  </a:lnTo>
                  <a:lnTo>
                    <a:pt x="16764" y="2709862"/>
                  </a:lnTo>
                  <a:lnTo>
                    <a:pt x="28905" y="2709862"/>
                  </a:lnTo>
                  <a:lnTo>
                    <a:pt x="774052" y="2709862"/>
                  </a:lnTo>
                  <a:lnTo>
                    <a:pt x="800481" y="2641549"/>
                  </a:lnTo>
                  <a:lnTo>
                    <a:pt x="819670" y="2599207"/>
                  </a:lnTo>
                  <a:lnTo>
                    <a:pt x="839914" y="2556992"/>
                  </a:lnTo>
                  <a:lnTo>
                    <a:pt x="861199" y="2514930"/>
                  </a:lnTo>
                  <a:lnTo>
                    <a:pt x="883539" y="2473007"/>
                  </a:lnTo>
                  <a:lnTo>
                    <a:pt x="906678" y="2431719"/>
                  </a:lnTo>
                  <a:lnTo>
                    <a:pt x="930884" y="2390635"/>
                  </a:lnTo>
                  <a:lnTo>
                    <a:pt x="956106" y="2349741"/>
                  </a:lnTo>
                  <a:lnTo>
                    <a:pt x="982345" y="2309101"/>
                  </a:lnTo>
                  <a:lnTo>
                    <a:pt x="1009573" y="2268702"/>
                  </a:lnTo>
                  <a:lnTo>
                    <a:pt x="1037793" y="2228583"/>
                  </a:lnTo>
                  <a:lnTo>
                    <a:pt x="1066965" y="2188743"/>
                  </a:lnTo>
                  <a:lnTo>
                    <a:pt x="1097089" y="2149221"/>
                  </a:lnTo>
                  <a:lnTo>
                    <a:pt x="1128141" y="2110041"/>
                  </a:lnTo>
                  <a:lnTo>
                    <a:pt x="1160106" y="2071192"/>
                  </a:lnTo>
                  <a:lnTo>
                    <a:pt x="1192974" y="2032723"/>
                  </a:lnTo>
                  <a:lnTo>
                    <a:pt x="1226718" y="1994636"/>
                  </a:lnTo>
                  <a:lnTo>
                    <a:pt x="1261414" y="1956879"/>
                  </a:lnTo>
                  <a:lnTo>
                    <a:pt x="1296797" y="1919719"/>
                  </a:lnTo>
                  <a:lnTo>
                    <a:pt x="1333080" y="1882914"/>
                  </a:lnTo>
                  <a:lnTo>
                    <a:pt x="1370190" y="1846580"/>
                  </a:lnTo>
                  <a:lnTo>
                    <a:pt x="1408112" y="1810740"/>
                  </a:lnTo>
                  <a:lnTo>
                    <a:pt x="1446796" y="1775396"/>
                  </a:lnTo>
                  <a:lnTo>
                    <a:pt x="1486268" y="1740573"/>
                  </a:lnTo>
                  <a:lnTo>
                    <a:pt x="1526476" y="1706308"/>
                  </a:lnTo>
                  <a:lnTo>
                    <a:pt x="1567434" y="1672590"/>
                  </a:lnTo>
                  <a:lnTo>
                    <a:pt x="1605483" y="1642275"/>
                  </a:lnTo>
                  <a:lnTo>
                    <a:pt x="1644154" y="1612430"/>
                  </a:lnTo>
                  <a:lnTo>
                    <a:pt x="1683397" y="1583067"/>
                  </a:lnTo>
                  <a:lnTo>
                    <a:pt x="1723199" y="1554200"/>
                  </a:lnTo>
                  <a:lnTo>
                    <a:pt x="1763560" y="1525828"/>
                  </a:lnTo>
                  <a:lnTo>
                    <a:pt x="1804454" y="1497977"/>
                  </a:lnTo>
                  <a:lnTo>
                    <a:pt x="1845843" y="1470660"/>
                  </a:lnTo>
                  <a:lnTo>
                    <a:pt x="1887728" y="1443875"/>
                  </a:lnTo>
                  <a:lnTo>
                    <a:pt x="1930082" y="1417637"/>
                  </a:lnTo>
                  <a:lnTo>
                    <a:pt x="1972906" y="1391958"/>
                  </a:lnTo>
                  <a:lnTo>
                    <a:pt x="2016150" y="1366837"/>
                  </a:lnTo>
                  <a:lnTo>
                    <a:pt x="2059813" y="1342301"/>
                  </a:lnTo>
                  <a:lnTo>
                    <a:pt x="2103882" y="1318361"/>
                  </a:lnTo>
                  <a:lnTo>
                    <a:pt x="2148319" y="1295019"/>
                  </a:lnTo>
                  <a:lnTo>
                    <a:pt x="2193125" y="1272273"/>
                  </a:lnTo>
                  <a:lnTo>
                    <a:pt x="2238273" y="1250162"/>
                  </a:lnTo>
                  <a:lnTo>
                    <a:pt x="2283739" y="1228674"/>
                  </a:lnTo>
                  <a:lnTo>
                    <a:pt x="2329523" y="1207833"/>
                  </a:lnTo>
                  <a:lnTo>
                    <a:pt x="2375585" y="1187640"/>
                  </a:lnTo>
                  <a:lnTo>
                    <a:pt x="2421915" y="1168107"/>
                  </a:lnTo>
                  <a:lnTo>
                    <a:pt x="2468499" y="1149261"/>
                  </a:lnTo>
                  <a:lnTo>
                    <a:pt x="2515324" y="1131087"/>
                  </a:lnTo>
                  <a:lnTo>
                    <a:pt x="2562352" y="1113599"/>
                  </a:lnTo>
                  <a:lnTo>
                    <a:pt x="2612313" y="1095883"/>
                  </a:lnTo>
                  <a:lnTo>
                    <a:pt x="2662504" y="1078928"/>
                  </a:lnTo>
                  <a:lnTo>
                    <a:pt x="2712897" y="1062761"/>
                  </a:lnTo>
                  <a:lnTo>
                    <a:pt x="2763482" y="1047394"/>
                  </a:lnTo>
                  <a:lnTo>
                    <a:pt x="2814231" y="1032814"/>
                  </a:lnTo>
                  <a:lnTo>
                    <a:pt x="2865107" y="1019022"/>
                  </a:lnTo>
                  <a:lnTo>
                    <a:pt x="2916097" y="1006043"/>
                  </a:lnTo>
                  <a:lnTo>
                    <a:pt x="2967190" y="993863"/>
                  </a:lnTo>
                  <a:lnTo>
                    <a:pt x="3018345" y="982497"/>
                  </a:lnTo>
                  <a:lnTo>
                    <a:pt x="3069539" y="971956"/>
                  </a:lnTo>
                  <a:lnTo>
                    <a:pt x="3120771" y="962215"/>
                  </a:lnTo>
                  <a:lnTo>
                    <a:pt x="3133344" y="960526"/>
                  </a:lnTo>
                  <a:lnTo>
                    <a:pt x="3133344" y="2817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2429255"/>
              <a:ext cx="12192000" cy="1717675"/>
            </a:xfrm>
            <a:custGeom>
              <a:avLst/>
              <a:gdLst/>
              <a:ahLst/>
              <a:cxnLst/>
              <a:rect l="l" t="t" r="r" b="b"/>
              <a:pathLst>
                <a:path w="12192000" h="1717675">
                  <a:moveTo>
                    <a:pt x="12192000" y="0"/>
                  </a:moveTo>
                  <a:lnTo>
                    <a:pt x="0" y="0"/>
                  </a:lnTo>
                  <a:lnTo>
                    <a:pt x="0" y="1717548"/>
                  </a:lnTo>
                  <a:lnTo>
                    <a:pt x="12192000" y="171754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6F245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17091" y="2538729"/>
            <a:ext cx="8602980" cy="1415415"/>
          </a:xfrm>
          <a:prstGeom prst="rect"/>
        </p:spPr>
        <p:txBody>
          <a:bodyPr wrap="square" lIns="0" tIns="95885" rIns="0" bIns="0" rtlCol="0" vert="horz">
            <a:spAutoFit/>
          </a:bodyPr>
          <a:lstStyle/>
          <a:p>
            <a:pPr marL="12700" marR="5080" indent="2359025">
              <a:lnSpc>
                <a:spcPts val="5180"/>
              </a:lnSpc>
              <a:spcBef>
                <a:spcPts val="755"/>
              </a:spcBef>
            </a:pPr>
            <a:r>
              <a:rPr dirty="0" sz="4800" spc="-380">
                <a:solidFill>
                  <a:srgbClr val="FFFFFF"/>
                </a:solidFill>
              </a:rPr>
              <a:t>Deat</a:t>
            </a:r>
            <a:r>
              <a:rPr dirty="0" sz="4800" spc="-405">
                <a:solidFill>
                  <a:srgbClr val="FFFFFF"/>
                </a:solidFill>
              </a:rPr>
              <a:t>h</a:t>
            </a:r>
            <a:r>
              <a:rPr dirty="0" sz="4800" spc="-120">
                <a:solidFill>
                  <a:srgbClr val="FFFFFF"/>
                </a:solidFill>
              </a:rPr>
              <a:t> </a:t>
            </a:r>
            <a:r>
              <a:rPr dirty="0" sz="4800" spc="-365">
                <a:solidFill>
                  <a:srgbClr val="FFFFFF"/>
                </a:solidFill>
              </a:rPr>
              <a:t>Audi</a:t>
            </a:r>
            <a:r>
              <a:rPr dirty="0" sz="4800" spc="-265">
                <a:solidFill>
                  <a:srgbClr val="FFFFFF"/>
                </a:solidFill>
              </a:rPr>
              <a:t>t</a:t>
            </a:r>
            <a:r>
              <a:rPr dirty="0" sz="4800" spc="-120">
                <a:solidFill>
                  <a:srgbClr val="FFFFFF"/>
                </a:solidFill>
              </a:rPr>
              <a:t> </a:t>
            </a:r>
            <a:r>
              <a:rPr dirty="0" sz="4800" spc="-265">
                <a:solidFill>
                  <a:srgbClr val="FFFFFF"/>
                </a:solidFill>
              </a:rPr>
              <a:t>of  </a:t>
            </a:r>
            <a:r>
              <a:rPr dirty="0" sz="4800" spc="-170">
                <a:solidFill>
                  <a:srgbClr val="FFFFFF"/>
                </a:solidFill>
              </a:rPr>
              <a:t>Su</a:t>
            </a:r>
            <a:r>
              <a:rPr dirty="0" sz="4800" spc="-155">
                <a:solidFill>
                  <a:srgbClr val="FFFFFF"/>
                </a:solidFill>
              </a:rPr>
              <a:t>s</a:t>
            </a:r>
            <a:r>
              <a:rPr dirty="0" sz="4800" spc="-300">
                <a:solidFill>
                  <a:srgbClr val="FFFFFF"/>
                </a:solidFill>
              </a:rPr>
              <a:t>pect</a:t>
            </a:r>
            <a:r>
              <a:rPr dirty="0" sz="4800" spc="-350">
                <a:solidFill>
                  <a:srgbClr val="FFFFFF"/>
                </a:solidFill>
              </a:rPr>
              <a:t>e</a:t>
            </a:r>
            <a:r>
              <a:rPr dirty="0" sz="4800" spc="-434">
                <a:solidFill>
                  <a:srgbClr val="FFFFFF"/>
                </a:solidFill>
              </a:rPr>
              <a:t>d</a:t>
            </a:r>
            <a:r>
              <a:rPr dirty="0" sz="4800" spc="-105">
                <a:solidFill>
                  <a:srgbClr val="FFFFFF"/>
                </a:solidFill>
              </a:rPr>
              <a:t> </a:t>
            </a:r>
            <a:r>
              <a:rPr dirty="0" sz="4800" spc="-385">
                <a:solidFill>
                  <a:srgbClr val="FFFFFF"/>
                </a:solidFill>
              </a:rPr>
              <a:t>H</a:t>
            </a:r>
            <a:r>
              <a:rPr dirty="0" sz="4800" spc="-315">
                <a:solidFill>
                  <a:srgbClr val="FFFFFF"/>
                </a:solidFill>
              </a:rPr>
              <a:t>e</a:t>
            </a:r>
            <a:r>
              <a:rPr dirty="0" sz="4800" spc="-380">
                <a:solidFill>
                  <a:srgbClr val="FFFFFF"/>
                </a:solidFill>
              </a:rPr>
              <a:t>at</a:t>
            </a:r>
            <a:r>
              <a:rPr dirty="0" sz="4800" spc="229">
                <a:solidFill>
                  <a:srgbClr val="FFFFFF"/>
                </a:solidFill>
              </a:rPr>
              <a:t>-</a:t>
            </a:r>
            <a:r>
              <a:rPr dirty="0" sz="4800" spc="-225">
                <a:solidFill>
                  <a:srgbClr val="FFFFFF"/>
                </a:solidFill>
              </a:rPr>
              <a:t>relat</a:t>
            </a:r>
            <a:r>
              <a:rPr dirty="0" sz="4800" spc="-300">
                <a:solidFill>
                  <a:srgbClr val="FFFFFF"/>
                </a:solidFill>
              </a:rPr>
              <a:t>e</a:t>
            </a:r>
            <a:r>
              <a:rPr dirty="0" sz="4800" spc="-434">
                <a:solidFill>
                  <a:srgbClr val="FFFFFF"/>
                </a:solidFill>
              </a:rPr>
              <a:t>d</a:t>
            </a:r>
            <a:r>
              <a:rPr dirty="0" sz="4800" spc="-114">
                <a:solidFill>
                  <a:srgbClr val="FFFFFF"/>
                </a:solidFill>
              </a:rPr>
              <a:t> </a:t>
            </a:r>
            <a:r>
              <a:rPr dirty="0" sz="4800" spc="-320">
                <a:solidFill>
                  <a:srgbClr val="FFFFFF"/>
                </a:solidFill>
              </a:rPr>
              <a:t>Deaths</a:t>
            </a:r>
            <a:endParaRPr sz="48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722745"/>
          </a:xfrm>
          <a:custGeom>
            <a:avLst/>
            <a:gdLst/>
            <a:ahLst/>
            <a:cxnLst/>
            <a:rect l="l" t="t" r="r" b="b"/>
            <a:pathLst>
              <a:path w="12192000" h="6722745">
                <a:moveTo>
                  <a:pt x="0" y="6722363"/>
                </a:moveTo>
                <a:lnTo>
                  <a:pt x="12192000" y="6722363"/>
                </a:lnTo>
                <a:lnTo>
                  <a:pt x="12192000" y="0"/>
                </a:lnTo>
                <a:lnTo>
                  <a:pt x="0" y="0"/>
                </a:lnTo>
                <a:lnTo>
                  <a:pt x="0" y="6722363"/>
                </a:lnTo>
                <a:close/>
              </a:path>
            </a:pathLst>
          </a:custGeom>
          <a:solidFill>
            <a:srgbClr val="A3DBF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722362"/>
            <a:ext cx="12192000" cy="135890"/>
          </a:xfrm>
          <a:custGeom>
            <a:avLst/>
            <a:gdLst/>
            <a:ahLst/>
            <a:cxnLst/>
            <a:rect l="l" t="t" r="r" b="b"/>
            <a:pathLst>
              <a:path w="12192000" h="135890">
                <a:moveTo>
                  <a:pt x="12192000" y="0"/>
                </a:moveTo>
                <a:lnTo>
                  <a:pt x="0" y="0"/>
                </a:lnTo>
                <a:lnTo>
                  <a:pt x="0" y="135635"/>
                </a:lnTo>
                <a:lnTo>
                  <a:pt x="12192000" y="135635"/>
                </a:lnTo>
                <a:lnTo>
                  <a:pt x="12192000" y="0"/>
                </a:lnTo>
                <a:close/>
              </a:path>
            </a:pathLst>
          </a:custGeom>
          <a:solidFill>
            <a:srgbClr val="0D5F8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935736" y="227329"/>
            <a:ext cx="10523220" cy="6303010"/>
            <a:chOff x="935736" y="227329"/>
            <a:chExt cx="10523220" cy="630301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4128" y="315467"/>
              <a:ext cx="10346436" cy="612648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35736" y="227329"/>
              <a:ext cx="10523220" cy="6303010"/>
            </a:xfrm>
            <a:custGeom>
              <a:avLst/>
              <a:gdLst/>
              <a:ahLst/>
              <a:cxnLst/>
              <a:rect l="l" t="t" r="r" b="b"/>
              <a:pathLst>
                <a:path w="10523220" h="6303009">
                  <a:moveTo>
                    <a:pt x="10452481" y="71120"/>
                  </a:moveTo>
                  <a:lnTo>
                    <a:pt x="70713" y="71120"/>
                  </a:lnTo>
                  <a:lnTo>
                    <a:pt x="70713" y="87630"/>
                  </a:lnTo>
                  <a:lnTo>
                    <a:pt x="70713" y="6214110"/>
                  </a:lnTo>
                  <a:lnTo>
                    <a:pt x="70713" y="6231890"/>
                  </a:lnTo>
                  <a:lnTo>
                    <a:pt x="10452481" y="6231890"/>
                  </a:lnTo>
                  <a:lnTo>
                    <a:pt x="10452481" y="6214630"/>
                  </a:lnTo>
                  <a:lnTo>
                    <a:pt x="10452481" y="6214110"/>
                  </a:lnTo>
                  <a:lnTo>
                    <a:pt x="10452481" y="88150"/>
                  </a:lnTo>
                  <a:lnTo>
                    <a:pt x="10434828" y="88150"/>
                  </a:lnTo>
                  <a:lnTo>
                    <a:pt x="10434828" y="6214110"/>
                  </a:lnTo>
                  <a:lnTo>
                    <a:pt x="88392" y="6214110"/>
                  </a:lnTo>
                  <a:lnTo>
                    <a:pt x="88392" y="87630"/>
                  </a:lnTo>
                  <a:lnTo>
                    <a:pt x="10452481" y="87630"/>
                  </a:lnTo>
                  <a:lnTo>
                    <a:pt x="10452481" y="71120"/>
                  </a:lnTo>
                  <a:close/>
                </a:path>
                <a:path w="10523220" h="6303009">
                  <a:moveTo>
                    <a:pt x="10523220" y="0"/>
                  </a:moveTo>
                  <a:lnTo>
                    <a:pt x="10470134" y="0"/>
                  </a:lnTo>
                  <a:lnTo>
                    <a:pt x="10470134" y="53340"/>
                  </a:lnTo>
                  <a:lnTo>
                    <a:pt x="10470134" y="6249670"/>
                  </a:lnTo>
                  <a:lnTo>
                    <a:pt x="53035" y="6249670"/>
                  </a:lnTo>
                  <a:lnTo>
                    <a:pt x="53035" y="53340"/>
                  </a:lnTo>
                  <a:lnTo>
                    <a:pt x="10470134" y="53340"/>
                  </a:lnTo>
                  <a:lnTo>
                    <a:pt x="10470134" y="0"/>
                  </a:lnTo>
                  <a:lnTo>
                    <a:pt x="0" y="0"/>
                  </a:lnTo>
                  <a:lnTo>
                    <a:pt x="0" y="53340"/>
                  </a:lnTo>
                  <a:lnTo>
                    <a:pt x="0" y="6249670"/>
                  </a:lnTo>
                  <a:lnTo>
                    <a:pt x="0" y="6303010"/>
                  </a:lnTo>
                  <a:lnTo>
                    <a:pt x="10523220" y="6303010"/>
                  </a:lnTo>
                  <a:lnTo>
                    <a:pt x="10523220" y="6249975"/>
                  </a:lnTo>
                  <a:lnTo>
                    <a:pt x="10523220" y="6249670"/>
                  </a:lnTo>
                  <a:lnTo>
                    <a:pt x="10523220" y="53340"/>
                  </a:lnTo>
                  <a:lnTo>
                    <a:pt x="10523220" y="52832"/>
                  </a:lnTo>
                  <a:lnTo>
                    <a:pt x="105232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667500"/>
          </a:xfrm>
          <a:custGeom>
            <a:avLst/>
            <a:gdLst/>
            <a:ahLst/>
            <a:cxnLst/>
            <a:rect l="l" t="t" r="r" b="b"/>
            <a:pathLst>
              <a:path w="12192000" h="6667500">
                <a:moveTo>
                  <a:pt x="0" y="6667500"/>
                </a:moveTo>
                <a:lnTo>
                  <a:pt x="12192000" y="6667500"/>
                </a:lnTo>
                <a:lnTo>
                  <a:pt x="12192000" y="0"/>
                </a:lnTo>
                <a:lnTo>
                  <a:pt x="0" y="0"/>
                </a:lnTo>
                <a:lnTo>
                  <a:pt x="0" y="6667500"/>
                </a:lnTo>
                <a:close/>
              </a:path>
            </a:pathLst>
          </a:custGeom>
          <a:solidFill>
            <a:srgbClr val="DF9F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667499"/>
            <a:ext cx="12192000" cy="190500"/>
          </a:xfrm>
          <a:custGeom>
            <a:avLst/>
            <a:gdLst/>
            <a:ahLst/>
            <a:cxnLst/>
            <a:rect l="l" t="t" r="r" b="b"/>
            <a:pathLst>
              <a:path w="12192000" h="190500">
                <a:moveTo>
                  <a:pt x="12192000" y="0"/>
                </a:moveTo>
                <a:lnTo>
                  <a:pt x="0" y="0"/>
                </a:lnTo>
                <a:lnTo>
                  <a:pt x="0" y="190500"/>
                </a:lnTo>
                <a:lnTo>
                  <a:pt x="12192000" y="1905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6F245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1562100" y="236220"/>
            <a:ext cx="9011920" cy="6294120"/>
            <a:chOff x="1562100" y="236220"/>
            <a:chExt cx="9011920" cy="62941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50492" y="324612"/>
              <a:ext cx="8834628" cy="611733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562100" y="236219"/>
              <a:ext cx="9011920" cy="6294120"/>
            </a:xfrm>
            <a:custGeom>
              <a:avLst/>
              <a:gdLst/>
              <a:ahLst/>
              <a:cxnLst/>
              <a:rect l="l" t="t" r="r" b="b"/>
              <a:pathLst>
                <a:path w="9011920" h="6294120">
                  <a:moveTo>
                    <a:pt x="8940673" y="71120"/>
                  </a:moveTo>
                  <a:lnTo>
                    <a:pt x="8923020" y="71120"/>
                  </a:lnTo>
                  <a:lnTo>
                    <a:pt x="8923020" y="88900"/>
                  </a:lnTo>
                  <a:lnTo>
                    <a:pt x="8923020" y="6205220"/>
                  </a:lnTo>
                  <a:lnTo>
                    <a:pt x="88392" y="6205220"/>
                  </a:lnTo>
                  <a:lnTo>
                    <a:pt x="88392" y="88900"/>
                  </a:lnTo>
                  <a:lnTo>
                    <a:pt x="8923020" y="88900"/>
                  </a:lnTo>
                  <a:lnTo>
                    <a:pt x="8923020" y="71120"/>
                  </a:lnTo>
                  <a:lnTo>
                    <a:pt x="70739" y="71120"/>
                  </a:lnTo>
                  <a:lnTo>
                    <a:pt x="70739" y="88900"/>
                  </a:lnTo>
                  <a:lnTo>
                    <a:pt x="70739" y="6205220"/>
                  </a:lnTo>
                  <a:lnTo>
                    <a:pt x="70739" y="6223000"/>
                  </a:lnTo>
                  <a:lnTo>
                    <a:pt x="8940673" y="6223000"/>
                  </a:lnTo>
                  <a:lnTo>
                    <a:pt x="8940673" y="6205740"/>
                  </a:lnTo>
                  <a:lnTo>
                    <a:pt x="8940673" y="6205220"/>
                  </a:lnTo>
                  <a:lnTo>
                    <a:pt x="8940673" y="88900"/>
                  </a:lnTo>
                  <a:lnTo>
                    <a:pt x="8940673" y="88392"/>
                  </a:lnTo>
                  <a:lnTo>
                    <a:pt x="8940673" y="71120"/>
                  </a:lnTo>
                  <a:close/>
                </a:path>
                <a:path w="9011920" h="6294120">
                  <a:moveTo>
                    <a:pt x="9011412" y="0"/>
                  </a:moveTo>
                  <a:lnTo>
                    <a:pt x="8958326" y="0"/>
                  </a:lnTo>
                  <a:lnTo>
                    <a:pt x="8958326" y="53340"/>
                  </a:lnTo>
                  <a:lnTo>
                    <a:pt x="8958326" y="6240780"/>
                  </a:lnTo>
                  <a:lnTo>
                    <a:pt x="53086" y="6240780"/>
                  </a:lnTo>
                  <a:lnTo>
                    <a:pt x="53086" y="53340"/>
                  </a:lnTo>
                  <a:lnTo>
                    <a:pt x="8958326" y="53340"/>
                  </a:lnTo>
                  <a:lnTo>
                    <a:pt x="8958326" y="0"/>
                  </a:lnTo>
                  <a:lnTo>
                    <a:pt x="0" y="0"/>
                  </a:lnTo>
                  <a:lnTo>
                    <a:pt x="0" y="53340"/>
                  </a:lnTo>
                  <a:lnTo>
                    <a:pt x="0" y="6240780"/>
                  </a:lnTo>
                  <a:lnTo>
                    <a:pt x="0" y="6294120"/>
                  </a:lnTo>
                  <a:lnTo>
                    <a:pt x="9011412" y="6294120"/>
                  </a:lnTo>
                  <a:lnTo>
                    <a:pt x="9011412" y="6241085"/>
                  </a:lnTo>
                  <a:lnTo>
                    <a:pt x="9011412" y="6240780"/>
                  </a:lnTo>
                  <a:lnTo>
                    <a:pt x="9011412" y="53340"/>
                  </a:lnTo>
                  <a:lnTo>
                    <a:pt x="9011412" y="53086"/>
                  </a:lnTo>
                  <a:lnTo>
                    <a:pt x="90114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667500"/>
          </a:xfrm>
          <a:custGeom>
            <a:avLst/>
            <a:gdLst/>
            <a:ahLst/>
            <a:cxnLst/>
            <a:rect l="l" t="t" r="r" b="b"/>
            <a:pathLst>
              <a:path w="12192000" h="6667500">
                <a:moveTo>
                  <a:pt x="0" y="6667500"/>
                </a:moveTo>
                <a:lnTo>
                  <a:pt x="12192000" y="6667500"/>
                </a:lnTo>
                <a:lnTo>
                  <a:pt x="12192000" y="0"/>
                </a:lnTo>
                <a:lnTo>
                  <a:pt x="0" y="0"/>
                </a:lnTo>
                <a:lnTo>
                  <a:pt x="0" y="6667500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667499"/>
            <a:ext cx="12192000" cy="190500"/>
          </a:xfrm>
          <a:custGeom>
            <a:avLst/>
            <a:gdLst/>
            <a:ahLst/>
            <a:cxnLst/>
            <a:rect l="l" t="t" r="r" b="b"/>
            <a:pathLst>
              <a:path w="12192000" h="190500">
                <a:moveTo>
                  <a:pt x="12192000" y="0"/>
                </a:moveTo>
                <a:lnTo>
                  <a:pt x="0" y="0"/>
                </a:lnTo>
                <a:lnTo>
                  <a:pt x="0" y="190500"/>
                </a:lnTo>
                <a:lnTo>
                  <a:pt x="12192000" y="1905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D5F8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2194560" y="288290"/>
            <a:ext cx="7802880" cy="6226810"/>
            <a:chOff x="2194560" y="288290"/>
            <a:chExt cx="7802880" cy="622681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2952" y="376428"/>
              <a:ext cx="7626096" cy="605028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194560" y="288289"/>
              <a:ext cx="7802880" cy="6226810"/>
            </a:xfrm>
            <a:custGeom>
              <a:avLst/>
              <a:gdLst/>
              <a:ahLst/>
              <a:cxnLst/>
              <a:rect l="l" t="t" r="r" b="b"/>
              <a:pathLst>
                <a:path w="7802880" h="6226809">
                  <a:moveTo>
                    <a:pt x="7732141" y="71120"/>
                  </a:moveTo>
                  <a:lnTo>
                    <a:pt x="70739" y="71120"/>
                  </a:lnTo>
                  <a:lnTo>
                    <a:pt x="70739" y="87630"/>
                  </a:lnTo>
                  <a:lnTo>
                    <a:pt x="70739" y="6137910"/>
                  </a:lnTo>
                  <a:lnTo>
                    <a:pt x="70739" y="6155690"/>
                  </a:lnTo>
                  <a:lnTo>
                    <a:pt x="7732141" y="6155690"/>
                  </a:lnTo>
                  <a:lnTo>
                    <a:pt x="7732141" y="6138430"/>
                  </a:lnTo>
                  <a:lnTo>
                    <a:pt x="7732141" y="6137910"/>
                  </a:lnTo>
                  <a:lnTo>
                    <a:pt x="7732141" y="88138"/>
                  </a:lnTo>
                  <a:lnTo>
                    <a:pt x="7714488" y="88138"/>
                  </a:lnTo>
                  <a:lnTo>
                    <a:pt x="7714488" y="6137910"/>
                  </a:lnTo>
                  <a:lnTo>
                    <a:pt x="88392" y="6137910"/>
                  </a:lnTo>
                  <a:lnTo>
                    <a:pt x="88392" y="87630"/>
                  </a:lnTo>
                  <a:lnTo>
                    <a:pt x="7732141" y="87630"/>
                  </a:lnTo>
                  <a:lnTo>
                    <a:pt x="7732141" y="71120"/>
                  </a:lnTo>
                  <a:close/>
                </a:path>
                <a:path w="7802880" h="6226809">
                  <a:moveTo>
                    <a:pt x="7802880" y="0"/>
                  </a:moveTo>
                  <a:lnTo>
                    <a:pt x="7749794" y="0"/>
                  </a:lnTo>
                  <a:lnTo>
                    <a:pt x="7749794" y="53340"/>
                  </a:lnTo>
                  <a:lnTo>
                    <a:pt x="7749794" y="6173470"/>
                  </a:lnTo>
                  <a:lnTo>
                    <a:pt x="53086" y="6173470"/>
                  </a:lnTo>
                  <a:lnTo>
                    <a:pt x="53086" y="53340"/>
                  </a:lnTo>
                  <a:lnTo>
                    <a:pt x="7749794" y="53340"/>
                  </a:lnTo>
                  <a:lnTo>
                    <a:pt x="7749794" y="0"/>
                  </a:lnTo>
                  <a:lnTo>
                    <a:pt x="0" y="0"/>
                  </a:lnTo>
                  <a:lnTo>
                    <a:pt x="0" y="53340"/>
                  </a:lnTo>
                  <a:lnTo>
                    <a:pt x="0" y="6173470"/>
                  </a:lnTo>
                  <a:lnTo>
                    <a:pt x="0" y="6226810"/>
                  </a:lnTo>
                  <a:lnTo>
                    <a:pt x="7802880" y="6226810"/>
                  </a:lnTo>
                  <a:lnTo>
                    <a:pt x="7802880" y="6173775"/>
                  </a:lnTo>
                  <a:lnTo>
                    <a:pt x="7802880" y="6173470"/>
                  </a:lnTo>
                  <a:lnTo>
                    <a:pt x="7802880" y="53340"/>
                  </a:lnTo>
                  <a:lnTo>
                    <a:pt x="7802880" y="52832"/>
                  </a:lnTo>
                  <a:lnTo>
                    <a:pt x="78028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722745"/>
          </a:xfrm>
          <a:custGeom>
            <a:avLst/>
            <a:gdLst/>
            <a:ahLst/>
            <a:cxnLst/>
            <a:rect l="l" t="t" r="r" b="b"/>
            <a:pathLst>
              <a:path w="12192000" h="6722745">
                <a:moveTo>
                  <a:pt x="0" y="6722363"/>
                </a:moveTo>
                <a:lnTo>
                  <a:pt x="12192000" y="6722363"/>
                </a:lnTo>
                <a:lnTo>
                  <a:pt x="12192000" y="0"/>
                </a:lnTo>
                <a:lnTo>
                  <a:pt x="0" y="0"/>
                </a:lnTo>
                <a:lnTo>
                  <a:pt x="0" y="6722363"/>
                </a:lnTo>
                <a:close/>
              </a:path>
            </a:pathLst>
          </a:custGeom>
          <a:solidFill>
            <a:srgbClr val="A3DBF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722362"/>
            <a:ext cx="12192000" cy="135890"/>
          </a:xfrm>
          <a:custGeom>
            <a:avLst/>
            <a:gdLst/>
            <a:ahLst/>
            <a:cxnLst/>
            <a:rect l="l" t="t" r="r" b="b"/>
            <a:pathLst>
              <a:path w="12192000" h="135890">
                <a:moveTo>
                  <a:pt x="12192000" y="0"/>
                </a:moveTo>
                <a:lnTo>
                  <a:pt x="0" y="0"/>
                </a:lnTo>
                <a:lnTo>
                  <a:pt x="0" y="135635"/>
                </a:lnTo>
                <a:lnTo>
                  <a:pt x="12192000" y="135635"/>
                </a:lnTo>
                <a:lnTo>
                  <a:pt x="12192000" y="0"/>
                </a:lnTo>
                <a:close/>
              </a:path>
            </a:pathLst>
          </a:custGeom>
          <a:solidFill>
            <a:srgbClr val="0D5F8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814322" y="6436867"/>
            <a:ext cx="438277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40" b="1">
                <a:latin typeface="Calibri"/>
                <a:cs typeface="Calibri"/>
              </a:rPr>
              <a:t>(To</a:t>
            </a:r>
            <a:r>
              <a:rPr dirty="0" sz="1400" spc="-1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be</a:t>
            </a:r>
            <a:r>
              <a:rPr dirty="0" sz="1400" spc="-1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compiled</a:t>
            </a:r>
            <a:r>
              <a:rPr dirty="0" sz="1400" spc="-30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by</a:t>
            </a:r>
            <a:r>
              <a:rPr dirty="0" sz="1400" b="1">
                <a:latin typeface="Calibri"/>
                <a:cs typeface="Calibri"/>
              </a:rPr>
              <a:t> the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District </a:t>
            </a:r>
            <a:r>
              <a:rPr dirty="0" sz="1400" b="1">
                <a:latin typeface="Calibri"/>
                <a:cs typeface="Calibri"/>
              </a:rPr>
              <a:t>Nodal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Officer</a:t>
            </a:r>
            <a:r>
              <a:rPr dirty="0" sz="1400" spc="-1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on</a:t>
            </a:r>
            <a:r>
              <a:rPr dirty="0" sz="1400" spc="-1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daily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basis)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02880" y="1229867"/>
            <a:ext cx="4389120" cy="4093845"/>
          </a:xfrm>
          <a:prstGeom prst="rect">
            <a:avLst/>
          </a:prstGeom>
          <a:solidFill>
            <a:srgbClr val="6F2450"/>
          </a:solidFill>
          <a:ln w="12192">
            <a:solidFill>
              <a:srgbClr val="41709C"/>
            </a:solidFill>
          </a:ln>
        </p:spPr>
        <p:txBody>
          <a:bodyPr wrap="square" lIns="0" tIns="44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1600">
              <a:latin typeface="Times New Roman"/>
              <a:cs typeface="Times New Roman"/>
            </a:endParaRPr>
          </a:p>
          <a:p>
            <a:pPr algn="just" marL="302895" marR="668655">
              <a:lnSpc>
                <a:spcPct val="100200"/>
              </a:lnSpc>
            </a:pPr>
            <a:r>
              <a:rPr dirty="0" sz="1600" spc="-5" b="1">
                <a:solidFill>
                  <a:srgbClr val="FFFFFF"/>
                </a:solidFill>
                <a:latin typeface="Calibri"/>
                <a:cs typeface="Calibri"/>
              </a:rPr>
              <a:t>#Suspected </a:t>
            </a:r>
            <a:r>
              <a:rPr dirty="0" sz="1600" spc="-15" b="1">
                <a:solidFill>
                  <a:srgbClr val="FFFFFF"/>
                </a:solidFill>
                <a:latin typeface="Calibri"/>
                <a:cs typeface="Calibri"/>
              </a:rPr>
              <a:t>Heatstroke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-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Altered mental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status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 with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high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5">
                <a:solidFill>
                  <a:srgbClr val="FFFFFF"/>
                </a:solidFill>
                <a:latin typeface="Calibri"/>
                <a:cs typeface="Calibri"/>
              </a:rPr>
              <a:t>core</a:t>
            </a:r>
            <a:r>
              <a:rPr dirty="0" sz="1600" spc="3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body </a:t>
            </a:r>
            <a:r>
              <a:rPr dirty="0" sz="1600" spc="-15">
                <a:solidFill>
                  <a:srgbClr val="FFFFFF"/>
                </a:solidFill>
                <a:latin typeface="Calibri"/>
                <a:cs typeface="Calibri"/>
              </a:rPr>
              <a:t>temperature </a:t>
            </a:r>
            <a:r>
              <a:rPr dirty="0" sz="1600" spc="-3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(≥ 40°C/≥104°F) or hot and dry skin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dirty="0" sz="16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deranged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vitals </a:t>
            </a:r>
            <a:r>
              <a:rPr dirty="0" sz="1600" spc="-15">
                <a:solidFill>
                  <a:srgbClr val="FFFFFF"/>
                </a:solidFill>
                <a:latin typeface="Calibri"/>
                <a:cs typeface="Calibri"/>
              </a:rPr>
              <a:t>(tachycardia,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tachypnea,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 wide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pulse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pressure),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during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5">
                <a:solidFill>
                  <a:srgbClr val="FFFFFF"/>
                </a:solidFill>
                <a:latin typeface="Calibri"/>
                <a:cs typeface="Calibri"/>
              </a:rPr>
              <a:t>heatwave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season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(March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 July), without </a:t>
            </a:r>
            <a:r>
              <a:rPr dirty="0" sz="1600" spc="-15">
                <a:solidFill>
                  <a:srgbClr val="FFFFFF"/>
                </a:solidFill>
                <a:latin typeface="Calibri"/>
                <a:cs typeface="Calibri"/>
              </a:rPr>
              <a:t>stroke,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 infection,</a:t>
            </a:r>
            <a:r>
              <a:rPr dirty="0" sz="16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16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medication</a:t>
            </a:r>
            <a:r>
              <a:rPr dirty="0" sz="16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5">
                <a:solidFill>
                  <a:srgbClr val="FFFFFF"/>
                </a:solidFill>
                <a:latin typeface="Calibri"/>
                <a:cs typeface="Calibri"/>
              </a:rPr>
              <a:t>overdose</a:t>
            </a:r>
            <a:r>
              <a:rPr dirty="0" sz="16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signs.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100">
              <a:latin typeface="Calibri"/>
              <a:cs typeface="Calibri"/>
            </a:endParaRPr>
          </a:p>
          <a:p>
            <a:pPr algn="just" marL="302895" marR="722630">
              <a:lnSpc>
                <a:spcPct val="100000"/>
              </a:lnSpc>
            </a:pPr>
            <a:r>
              <a:rPr dirty="0" sz="1600" spc="-5" b="1">
                <a:solidFill>
                  <a:srgbClr val="FFFFFF"/>
                </a:solidFill>
                <a:latin typeface="Calibri"/>
                <a:cs typeface="Calibri"/>
              </a:rPr>
              <a:t>*Cardiovascular death -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includes death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 resulting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5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acute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myocardial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infarction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(MI)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or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sudden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cardiac arrest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16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heart</a:t>
            </a:r>
            <a:r>
              <a:rPr dirty="0" sz="16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5">
                <a:solidFill>
                  <a:srgbClr val="FFFFFF"/>
                </a:solidFill>
                <a:latin typeface="Calibri"/>
                <a:cs typeface="Calibri"/>
              </a:rPr>
              <a:t>failure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(HF)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or</a:t>
            </a:r>
            <a:r>
              <a:rPr dirty="0" sz="16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cardiovascular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 (CV)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procedures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or CV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haemorrhage </a:t>
            </a:r>
            <a:r>
              <a:rPr dirty="0" sz="1600" spc="5">
                <a:solidFill>
                  <a:srgbClr val="FFFFFF"/>
                </a:solidFill>
                <a:latin typeface="Calibri"/>
                <a:cs typeface="Calibri"/>
              </a:rPr>
              <a:t>or </a:t>
            </a:r>
            <a:r>
              <a:rPr dirty="0" sz="16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death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 due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6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other</a:t>
            </a:r>
            <a:r>
              <a:rPr dirty="0" sz="16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CV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causes.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24027" y="215900"/>
            <a:ext cx="7565390" cy="6148070"/>
            <a:chOff x="224027" y="215900"/>
            <a:chExt cx="7565390" cy="614807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2419" y="304800"/>
              <a:ext cx="7388352" cy="597103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24028" y="215899"/>
              <a:ext cx="7565390" cy="6148070"/>
            </a:xfrm>
            <a:custGeom>
              <a:avLst/>
              <a:gdLst/>
              <a:ahLst/>
              <a:cxnLst/>
              <a:rect l="l" t="t" r="r" b="b"/>
              <a:pathLst>
                <a:path w="7565390" h="6148070">
                  <a:moveTo>
                    <a:pt x="7494397" y="71120"/>
                  </a:moveTo>
                  <a:lnTo>
                    <a:pt x="70713" y="71120"/>
                  </a:lnTo>
                  <a:lnTo>
                    <a:pt x="70713" y="88900"/>
                  </a:lnTo>
                  <a:lnTo>
                    <a:pt x="70713" y="6060440"/>
                  </a:lnTo>
                  <a:lnTo>
                    <a:pt x="70713" y="6078220"/>
                  </a:lnTo>
                  <a:lnTo>
                    <a:pt x="7494397" y="6078220"/>
                  </a:lnTo>
                  <a:lnTo>
                    <a:pt x="7494397" y="6060440"/>
                  </a:lnTo>
                  <a:lnTo>
                    <a:pt x="88392" y="6060440"/>
                  </a:lnTo>
                  <a:lnTo>
                    <a:pt x="88392" y="88900"/>
                  </a:lnTo>
                  <a:lnTo>
                    <a:pt x="7476744" y="88900"/>
                  </a:lnTo>
                  <a:lnTo>
                    <a:pt x="7476744" y="6059932"/>
                  </a:lnTo>
                  <a:lnTo>
                    <a:pt x="7494397" y="6059932"/>
                  </a:lnTo>
                  <a:lnTo>
                    <a:pt x="7494397" y="88900"/>
                  </a:lnTo>
                  <a:lnTo>
                    <a:pt x="7494397" y="71120"/>
                  </a:lnTo>
                  <a:close/>
                </a:path>
                <a:path w="7565390" h="6148070">
                  <a:moveTo>
                    <a:pt x="7565136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0" y="6094730"/>
                  </a:lnTo>
                  <a:lnTo>
                    <a:pt x="0" y="6148070"/>
                  </a:lnTo>
                  <a:lnTo>
                    <a:pt x="7565136" y="6148070"/>
                  </a:lnTo>
                  <a:lnTo>
                    <a:pt x="7565136" y="6095289"/>
                  </a:lnTo>
                  <a:lnTo>
                    <a:pt x="7565136" y="6094730"/>
                  </a:lnTo>
                  <a:lnTo>
                    <a:pt x="7565136" y="53594"/>
                  </a:lnTo>
                  <a:lnTo>
                    <a:pt x="7512050" y="53594"/>
                  </a:lnTo>
                  <a:lnTo>
                    <a:pt x="7512050" y="6094730"/>
                  </a:lnTo>
                  <a:lnTo>
                    <a:pt x="53035" y="6094730"/>
                  </a:lnTo>
                  <a:lnTo>
                    <a:pt x="53035" y="53340"/>
                  </a:lnTo>
                  <a:lnTo>
                    <a:pt x="7565136" y="53340"/>
                  </a:lnTo>
                  <a:lnTo>
                    <a:pt x="75651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850" y="1052322"/>
            <a:ext cx="8717280" cy="958850"/>
          </a:xfrm>
          <a:custGeom>
            <a:avLst/>
            <a:gdLst/>
            <a:ahLst/>
            <a:cxnLst/>
            <a:rect l="l" t="t" r="r" b="b"/>
            <a:pathLst>
              <a:path w="8717280" h="958850">
                <a:moveTo>
                  <a:pt x="0" y="159765"/>
                </a:moveTo>
                <a:lnTo>
                  <a:pt x="8144" y="109256"/>
                </a:lnTo>
                <a:lnTo>
                  <a:pt x="30824" y="65397"/>
                </a:lnTo>
                <a:lnTo>
                  <a:pt x="65408" y="30817"/>
                </a:lnTo>
                <a:lnTo>
                  <a:pt x="109266" y="8142"/>
                </a:lnTo>
                <a:lnTo>
                  <a:pt x="159765" y="0"/>
                </a:lnTo>
                <a:lnTo>
                  <a:pt x="8557514" y="0"/>
                </a:lnTo>
                <a:lnTo>
                  <a:pt x="8608023" y="8142"/>
                </a:lnTo>
                <a:lnTo>
                  <a:pt x="8651882" y="30817"/>
                </a:lnTo>
                <a:lnTo>
                  <a:pt x="8686462" y="65397"/>
                </a:lnTo>
                <a:lnTo>
                  <a:pt x="8709137" y="109256"/>
                </a:lnTo>
                <a:lnTo>
                  <a:pt x="8717280" y="159765"/>
                </a:lnTo>
                <a:lnTo>
                  <a:pt x="8717280" y="798829"/>
                </a:lnTo>
                <a:lnTo>
                  <a:pt x="8709137" y="849339"/>
                </a:lnTo>
                <a:lnTo>
                  <a:pt x="8686462" y="893198"/>
                </a:lnTo>
                <a:lnTo>
                  <a:pt x="8651882" y="927778"/>
                </a:lnTo>
                <a:lnTo>
                  <a:pt x="8608023" y="950453"/>
                </a:lnTo>
                <a:lnTo>
                  <a:pt x="8557514" y="958595"/>
                </a:lnTo>
                <a:lnTo>
                  <a:pt x="159765" y="958595"/>
                </a:lnTo>
                <a:lnTo>
                  <a:pt x="109266" y="950453"/>
                </a:lnTo>
                <a:lnTo>
                  <a:pt x="65408" y="927778"/>
                </a:lnTo>
                <a:lnTo>
                  <a:pt x="30824" y="893198"/>
                </a:lnTo>
                <a:lnTo>
                  <a:pt x="8144" y="849339"/>
                </a:lnTo>
                <a:lnTo>
                  <a:pt x="0" y="798829"/>
                </a:lnTo>
                <a:lnTo>
                  <a:pt x="0" y="159765"/>
                </a:lnTo>
                <a:close/>
              </a:path>
            </a:pathLst>
          </a:custGeom>
          <a:ln w="38100">
            <a:solidFill>
              <a:srgbClr val="6F24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23850" y="2113026"/>
            <a:ext cx="8717280" cy="974090"/>
          </a:xfrm>
          <a:custGeom>
            <a:avLst/>
            <a:gdLst/>
            <a:ahLst/>
            <a:cxnLst/>
            <a:rect l="l" t="t" r="r" b="b"/>
            <a:pathLst>
              <a:path w="8717280" h="974089">
                <a:moveTo>
                  <a:pt x="0" y="162306"/>
                </a:moveTo>
                <a:lnTo>
                  <a:pt x="5797" y="119150"/>
                </a:lnTo>
                <a:lnTo>
                  <a:pt x="22160" y="80376"/>
                </a:lnTo>
                <a:lnTo>
                  <a:pt x="47539" y="47529"/>
                </a:lnTo>
                <a:lnTo>
                  <a:pt x="80388" y="22154"/>
                </a:lnTo>
                <a:lnTo>
                  <a:pt x="119159" y="5796"/>
                </a:lnTo>
                <a:lnTo>
                  <a:pt x="162306" y="0"/>
                </a:lnTo>
                <a:lnTo>
                  <a:pt x="8554974" y="0"/>
                </a:lnTo>
                <a:lnTo>
                  <a:pt x="8598129" y="5796"/>
                </a:lnTo>
                <a:lnTo>
                  <a:pt x="8636903" y="22154"/>
                </a:lnTo>
                <a:lnTo>
                  <a:pt x="8669750" y="47529"/>
                </a:lnTo>
                <a:lnTo>
                  <a:pt x="8695125" y="80376"/>
                </a:lnTo>
                <a:lnTo>
                  <a:pt x="8711483" y="119150"/>
                </a:lnTo>
                <a:lnTo>
                  <a:pt x="8717280" y="162306"/>
                </a:lnTo>
                <a:lnTo>
                  <a:pt x="8717280" y="811529"/>
                </a:lnTo>
                <a:lnTo>
                  <a:pt x="8711483" y="854685"/>
                </a:lnTo>
                <a:lnTo>
                  <a:pt x="8695125" y="893459"/>
                </a:lnTo>
                <a:lnTo>
                  <a:pt x="8669750" y="926306"/>
                </a:lnTo>
                <a:lnTo>
                  <a:pt x="8636903" y="951681"/>
                </a:lnTo>
                <a:lnTo>
                  <a:pt x="8598129" y="968039"/>
                </a:lnTo>
                <a:lnTo>
                  <a:pt x="8554974" y="973836"/>
                </a:lnTo>
                <a:lnTo>
                  <a:pt x="162306" y="973836"/>
                </a:lnTo>
                <a:lnTo>
                  <a:pt x="119159" y="968039"/>
                </a:lnTo>
                <a:lnTo>
                  <a:pt x="80388" y="951681"/>
                </a:lnTo>
                <a:lnTo>
                  <a:pt x="47539" y="926306"/>
                </a:lnTo>
                <a:lnTo>
                  <a:pt x="22160" y="893459"/>
                </a:lnTo>
                <a:lnTo>
                  <a:pt x="5797" y="854685"/>
                </a:lnTo>
                <a:lnTo>
                  <a:pt x="0" y="811529"/>
                </a:lnTo>
                <a:lnTo>
                  <a:pt x="0" y="162306"/>
                </a:lnTo>
                <a:close/>
              </a:path>
            </a:pathLst>
          </a:custGeom>
          <a:ln w="38100">
            <a:solidFill>
              <a:srgbClr val="0D5F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23850" y="3195066"/>
            <a:ext cx="8717280" cy="1217930"/>
          </a:xfrm>
          <a:custGeom>
            <a:avLst/>
            <a:gdLst/>
            <a:ahLst/>
            <a:cxnLst/>
            <a:rect l="l" t="t" r="r" b="b"/>
            <a:pathLst>
              <a:path w="8717280" h="1217929">
                <a:moveTo>
                  <a:pt x="0" y="202946"/>
                </a:moveTo>
                <a:lnTo>
                  <a:pt x="5359" y="156394"/>
                </a:lnTo>
                <a:lnTo>
                  <a:pt x="20626" y="113670"/>
                </a:lnTo>
                <a:lnTo>
                  <a:pt x="44582" y="75989"/>
                </a:lnTo>
                <a:lnTo>
                  <a:pt x="76011" y="44567"/>
                </a:lnTo>
                <a:lnTo>
                  <a:pt x="113692" y="20617"/>
                </a:lnTo>
                <a:lnTo>
                  <a:pt x="156410" y="5356"/>
                </a:lnTo>
                <a:lnTo>
                  <a:pt x="202945" y="0"/>
                </a:lnTo>
                <a:lnTo>
                  <a:pt x="8514334" y="0"/>
                </a:lnTo>
                <a:lnTo>
                  <a:pt x="8560885" y="5356"/>
                </a:lnTo>
                <a:lnTo>
                  <a:pt x="8603609" y="20617"/>
                </a:lnTo>
                <a:lnTo>
                  <a:pt x="8641290" y="44567"/>
                </a:lnTo>
                <a:lnTo>
                  <a:pt x="8672712" y="75989"/>
                </a:lnTo>
                <a:lnTo>
                  <a:pt x="8696662" y="113670"/>
                </a:lnTo>
                <a:lnTo>
                  <a:pt x="8711923" y="156394"/>
                </a:lnTo>
                <a:lnTo>
                  <a:pt x="8717280" y="202946"/>
                </a:lnTo>
                <a:lnTo>
                  <a:pt x="8717280" y="1014730"/>
                </a:lnTo>
                <a:lnTo>
                  <a:pt x="8711923" y="1061281"/>
                </a:lnTo>
                <a:lnTo>
                  <a:pt x="8696662" y="1104005"/>
                </a:lnTo>
                <a:lnTo>
                  <a:pt x="8672712" y="1141686"/>
                </a:lnTo>
                <a:lnTo>
                  <a:pt x="8641290" y="1173108"/>
                </a:lnTo>
                <a:lnTo>
                  <a:pt x="8603609" y="1197058"/>
                </a:lnTo>
                <a:lnTo>
                  <a:pt x="8560885" y="1212319"/>
                </a:lnTo>
                <a:lnTo>
                  <a:pt x="8514334" y="1217676"/>
                </a:lnTo>
                <a:lnTo>
                  <a:pt x="202945" y="1217676"/>
                </a:lnTo>
                <a:lnTo>
                  <a:pt x="156410" y="1212319"/>
                </a:lnTo>
                <a:lnTo>
                  <a:pt x="113692" y="1197058"/>
                </a:lnTo>
                <a:lnTo>
                  <a:pt x="76011" y="1173108"/>
                </a:lnTo>
                <a:lnTo>
                  <a:pt x="44582" y="1141686"/>
                </a:lnTo>
                <a:lnTo>
                  <a:pt x="20626" y="1104005"/>
                </a:lnTo>
                <a:lnTo>
                  <a:pt x="5359" y="1061281"/>
                </a:lnTo>
                <a:lnTo>
                  <a:pt x="0" y="1014730"/>
                </a:lnTo>
                <a:lnTo>
                  <a:pt x="0" y="202946"/>
                </a:lnTo>
                <a:close/>
              </a:path>
            </a:pathLst>
          </a:custGeom>
          <a:ln w="38100">
            <a:solidFill>
              <a:srgbClr val="6F24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23850" y="4504182"/>
            <a:ext cx="8717280" cy="725805"/>
          </a:xfrm>
          <a:custGeom>
            <a:avLst/>
            <a:gdLst/>
            <a:ahLst/>
            <a:cxnLst/>
            <a:rect l="l" t="t" r="r" b="b"/>
            <a:pathLst>
              <a:path w="8717280" h="725804">
                <a:moveTo>
                  <a:pt x="0" y="120904"/>
                </a:moveTo>
                <a:lnTo>
                  <a:pt x="9500" y="73830"/>
                </a:lnTo>
                <a:lnTo>
                  <a:pt x="35410" y="35401"/>
                </a:lnTo>
                <a:lnTo>
                  <a:pt x="73841" y="9497"/>
                </a:lnTo>
                <a:lnTo>
                  <a:pt x="120904" y="0"/>
                </a:lnTo>
                <a:lnTo>
                  <a:pt x="8596376" y="0"/>
                </a:lnTo>
                <a:lnTo>
                  <a:pt x="8643449" y="9497"/>
                </a:lnTo>
                <a:lnTo>
                  <a:pt x="8681878" y="35401"/>
                </a:lnTo>
                <a:lnTo>
                  <a:pt x="8707782" y="73830"/>
                </a:lnTo>
                <a:lnTo>
                  <a:pt x="8717280" y="120904"/>
                </a:lnTo>
                <a:lnTo>
                  <a:pt x="8717280" y="604520"/>
                </a:lnTo>
                <a:lnTo>
                  <a:pt x="8707782" y="651593"/>
                </a:lnTo>
                <a:lnTo>
                  <a:pt x="8681878" y="690022"/>
                </a:lnTo>
                <a:lnTo>
                  <a:pt x="8643449" y="715926"/>
                </a:lnTo>
                <a:lnTo>
                  <a:pt x="8596376" y="725424"/>
                </a:lnTo>
                <a:lnTo>
                  <a:pt x="120904" y="725424"/>
                </a:lnTo>
                <a:lnTo>
                  <a:pt x="73841" y="715926"/>
                </a:lnTo>
                <a:lnTo>
                  <a:pt x="35410" y="690022"/>
                </a:lnTo>
                <a:lnTo>
                  <a:pt x="9500" y="651593"/>
                </a:lnTo>
                <a:lnTo>
                  <a:pt x="0" y="604520"/>
                </a:lnTo>
                <a:lnTo>
                  <a:pt x="0" y="120904"/>
                </a:lnTo>
                <a:close/>
              </a:path>
            </a:pathLst>
          </a:custGeom>
          <a:ln w="38100">
            <a:solidFill>
              <a:srgbClr val="0D5F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23850" y="5362194"/>
            <a:ext cx="8717280" cy="990600"/>
          </a:xfrm>
          <a:custGeom>
            <a:avLst/>
            <a:gdLst/>
            <a:ahLst/>
            <a:cxnLst/>
            <a:rect l="l" t="t" r="r" b="b"/>
            <a:pathLst>
              <a:path w="8717280" h="990600">
                <a:moveTo>
                  <a:pt x="0" y="165099"/>
                </a:moveTo>
                <a:lnTo>
                  <a:pt x="5898" y="121208"/>
                </a:lnTo>
                <a:lnTo>
                  <a:pt x="22543" y="81769"/>
                </a:lnTo>
                <a:lnTo>
                  <a:pt x="48361" y="48355"/>
                </a:lnTo>
                <a:lnTo>
                  <a:pt x="81778" y="22540"/>
                </a:lnTo>
                <a:lnTo>
                  <a:pt x="121220" y="5897"/>
                </a:lnTo>
                <a:lnTo>
                  <a:pt x="165112" y="0"/>
                </a:lnTo>
                <a:lnTo>
                  <a:pt x="8552180" y="0"/>
                </a:lnTo>
                <a:lnTo>
                  <a:pt x="8596071" y="5897"/>
                </a:lnTo>
                <a:lnTo>
                  <a:pt x="8635510" y="22540"/>
                </a:lnTo>
                <a:lnTo>
                  <a:pt x="8668924" y="48355"/>
                </a:lnTo>
                <a:lnTo>
                  <a:pt x="8694739" y="81769"/>
                </a:lnTo>
                <a:lnTo>
                  <a:pt x="8711382" y="121208"/>
                </a:lnTo>
                <a:lnTo>
                  <a:pt x="8717280" y="165099"/>
                </a:lnTo>
                <a:lnTo>
                  <a:pt x="8717280" y="825487"/>
                </a:lnTo>
                <a:lnTo>
                  <a:pt x="8711382" y="869379"/>
                </a:lnTo>
                <a:lnTo>
                  <a:pt x="8694739" y="908821"/>
                </a:lnTo>
                <a:lnTo>
                  <a:pt x="8668924" y="942238"/>
                </a:lnTo>
                <a:lnTo>
                  <a:pt x="8635510" y="968056"/>
                </a:lnTo>
                <a:lnTo>
                  <a:pt x="8596071" y="984701"/>
                </a:lnTo>
                <a:lnTo>
                  <a:pt x="8552180" y="990599"/>
                </a:lnTo>
                <a:lnTo>
                  <a:pt x="165112" y="990599"/>
                </a:lnTo>
                <a:lnTo>
                  <a:pt x="121220" y="984701"/>
                </a:lnTo>
                <a:lnTo>
                  <a:pt x="81778" y="968056"/>
                </a:lnTo>
                <a:lnTo>
                  <a:pt x="48361" y="942238"/>
                </a:lnTo>
                <a:lnTo>
                  <a:pt x="22543" y="908821"/>
                </a:lnTo>
                <a:lnTo>
                  <a:pt x="5898" y="869379"/>
                </a:lnTo>
                <a:lnTo>
                  <a:pt x="0" y="825487"/>
                </a:lnTo>
                <a:lnTo>
                  <a:pt x="0" y="165099"/>
                </a:lnTo>
                <a:close/>
              </a:path>
            </a:pathLst>
          </a:custGeom>
          <a:ln w="38100">
            <a:solidFill>
              <a:srgbClr val="6F24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96646" y="1195577"/>
            <a:ext cx="8480425" cy="4938395"/>
          </a:xfrm>
          <a:prstGeom prst="rect">
            <a:avLst/>
          </a:prstGeom>
        </p:spPr>
        <p:txBody>
          <a:bodyPr wrap="square" lIns="0" tIns="42545" rIns="0" bIns="0" rtlCol="0" vert="horz">
            <a:spAutoFit/>
          </a:bodyPr>
          <a:lstStyle/>
          <a:p>
            <a:pPr marL="48895" marR="1005205">
              <a:lnSpc>
                <a:spcPts val="2210"/>
              </a:lnSpc>
              <a:spcBef>
                <a:spcPts val="335"/>
              </a:spcBef>
            </a:pPr>
            <a:r>
              <a:rPr dirty="0" sz="2000" spc="-10">
                <a:latin typeface="Calibri"/>
                <a:cs typeface="Calibri"/>
              </a:rPr>
              <a:t>Over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25,000 </a:t>
            </a:r>
            <a:r>
              <a:rPr dirty="0" sz="2000" spc="-10">
                <a:solidFill>
                  <a:srgbClr val="FF0000"/>
                </a:solidFill>
                <a:latin typeface="Calibri"/>
                <a:cs typeface="Calibri"/>
              </a:rPr>
              <a:t>recorded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deaths </a:t>
            </a:r>
            <a:r>
              <a:rPr dirty="0" sz="2000">
                <a:latin typeface="Calibri"/>
                <a:cs typeface="Calibri"/>
              </a:rPr>
              <a:t>in India </a:t>
            </a:r>
            <a:r>
              <a:rPr dirty="0" sz="2000" spc="-10">
                <a:latin typeface="Calibri"/>
                <a:cs typeface="Calibri"/>
              </a:rPr>
              <a:t>over </a:t>
            </a:r>
            <a:r>
              <a:rPr dirty="0" sz="2000">
                <a:latin typeface="Calibri"/>
                <a:cs typeface="Calibri"/>
              </a:rPr>
              <a:t>the </a:t>
            </a:r>
            <a:r>
              <a:rPr dirty="0" sz="2000" spc="-10">
                <a:latin typeface="Calibri"/>
                <a:cs typeface="Calibri"/>
              </a:rPr>
              <a:t>past two </a:t>
            </a:r>
            <a:r>
              <a:rPr dirty="0" sz="2000">
                <a:latin typeface="Calibri"/>
                <a:cs typeface="Calibri"/>
              </a:rPr>
              <a:t>decades </a:t>
            </a:r>
            <a:r>
              <a:rPr dirty="0" sz="2000" spc="5">
                <a:latin typeface="Calibri"/>
                <a:cs typeface="Calibri"/>
              </a:rPr>
              <a:t>(</a:t>
            </a:r>
            <a:r>
              <a:rPr dirty="0" sz="2000" spc="5" i="1">
                <a:latin typeface="Calibri"/>
                <a:cs typeface="Calibri"/>
              </a:rPr>
              <a:t>NDMA </a:t>
            </a:r>
            <a:r>
              <a:rPr dirty="0" sz="2000" spc="-440" i="1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Guidelines</a:t>
            </a:r>
            <a:r>
              <a:rPr dirty="0" sz="2000" spc="-15" i="1">
                <a:latin typeface="Calibri"/>
                <a:cs typeface="Calibri"/>
              </a:rPr>
              <a:t> </a:t>
            </a:r>
            <a:r>
              <a:rPr dirty="0" sz="2000" spc="-10" i="1">
                <a:latin typeface="Calibri"/>
                <a:cs typeface="Calibri"/>
              </a:rPr>
              <a:t>for </a:t>
            </a:r>
            <a:r>
              <a:rPr dirty="0" sz="2000" i="1">
                <a:latin typeface="Calibri"/>
                <a:cs typeface="Calibri"/>
              </a:rPr>
              <a:t>Preparation</a:t>
            </a:r>
            <a:r>
              <a:rPr dirty="0" sz="2000" spc="-15" i="1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of</a:t>
            </a:r>
            <a:r>
              <a:rPr dirty="0" sz="2000" i="1">
                <a:latin typeface="Calibri"/>
                <a:cs typeface="Calibri"/>
              </a:rPr>
              <a:t> </a:t>
            </a:r>
            <a:r>
              <a:rPr dirty="0" sz="2000" spc="-60" i="1">
                <a:latin typeface="Calibri"/>
                <a:cs typeface="Calibri"/>
              </a:rPr>
              <a:t>HAP,</a:t>
            </a:r>
            <a:r>
              <a:rPr dirty="0" sz="2000" i="1">
                <a:latin typeface="Calibri"/>
                <a:cs typeface="Calibri"/>
              </a:rPr>
              <a:t> </a:t>
            </a:r>
            <a:r>
              <a:rPr dirty="0" sz="2000" spc="5" i="1">
                <a:latin typeface="Calibri"/>
                <a:cs typeface="Calibri"/>
              </a:rPr>
              <a:t>2017</a:t>
            </a:r>
            <a:r>
              <a:rPr dirty="0" sz="2000" spc="5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 marL="50165" marR="313690">
              <a:lnSpc>
                <a:spcPts val="2210"/>
              </a:lnSpc>
              <a:spcBef>
                <a:spcPts val="1550"/>
              </a:spcBef>
            </a:pPr>
            <a:r>
              <a:rPr dirty="0" sz="2000" spc="-5">
                <a:latin typeface="Calibri"/>
                <a:cs typeface="Calibri"/>
              </a:rPr>
              <a:t>Under-reporting </a:t>
            </a:r>
            <a:r>
              <a:rPr dirty="0" sz="2000">
                <a:latin typeface="Calibri"/>
                <a:cs typeface="Calibri"/>
              </a:rPr>
              <a:t>is </a:t>
            </a:r>
            <a:r>
              <a:rPr dirty="0" sz="2000" spc="-5">
                <a:latin typeface="Calibri"/>
                <a:cs typeface="Calibri"/>
              </a:rPr>
              <a:t>suspected, </a:t>
            </a:r>
            <a:r>
              <a:rPr dirty="0" sz="2000">
                <a:latin typeface="Calibri"/>
                <a:cs typeface="Calibri"/>
              </a:rPr>
              <a:t>and </a:t>
            </a:r>
            <a:r>
              <a:rPr dirty="0" sz="2000" spc="-5">
                <a:latin typeface="Calibri"/>
                <a:cs typeface="Calibri"/>
              </a:rPr>
              <a:t>future predictions suggest </a:t>
            </a:r>
            <a:r>
              <a:rPr dirty="0" sz="2000">
                <a:latin typeface="Calibri"/>
                <a:cs typeface="Calibri"/>
              </a:rPr>
              <a:t>a </a:t>
            </a:r>
            <a:r>
              <a:rPr dirty="0" sz="2000" b="1">
                <a:latin typeface="Calibri"/>
                <a:cs typeface="Calibri"/>
              </a:rPr>
              <a:t>doubling </a:t>
            </a:r>
            <a:r>
              <a:rPr dirty="0" sz="2000" spc="-5">
                <a:latin typeface="Calibri"/>
                <a:cs typeface="Calibri"/>
              </a:rPr>
              <a:t>of HRI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deaths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 the</a:t>
            </a:r>
            <a:r>
              <a:rPr dirty="0" sz="2000" spc="-10">
                <a:latin typeface="Calibri"/>
                <a:cs typeface="Calibri"/>
              </a:rPr>
              <a:t> next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two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decades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(</a:t>
            </a:r>
            <a:r>
              <a:rPr dirty="0" sz="2000" spc="-10" i="1">
                <a:latin typeface="Calibri"/>
                <a:cs typeface="Calibri"/>
              </a:rPr>
              <a:t>WMO,</a:t>
            </a:r>
            <a:r>
              <a:rPr dirty="0" sz="2000" spc="-20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2021</a:t>
            </a:r>
            <a:r>
              <a:rPr dirty="0" sz="2000">
                <a:latin typeface="Calibri"/>
                <a:cs typeface="Calibri"/>
              </a:rPr>
              <a:t>).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 marL="61594" marR="186690">
              <a:lnSpc>
                <a:spcPct val="91800"/>
              </a:lnSpc>
              <a:spcBef>
                <a:spcPts val="1485"/>
              </a:spcBef>
            </a:pP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Increase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of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95.2%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in the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number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of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deaths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in India in 2022 </a:t>
            </a:r>
            <a:r>
              <a:rPr dirty="0" sz="2000" spc="-15">
                <a:solidFill>
                  <a:srgbClr val="FF0000"/>
                </a:solidFill>
                <a:latin typeface="Calibri"/>
                <a:cs typeface="Calibri"/>
              </a:rPr>
              <a:t>from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2021 </a:t>
            </a:r>
            <a:r>
              <a:rPr dirty="0" sz="2000">
                <a:latin typeface="Calibri"/>
                <a:cs typeface="Calibri"/>
              </a:rPr>
              <a:t>due </a:t>
            </a:r>
            <a:r>
              <a:rPr dirty="0" sz="2000" spc="-10">
                <a:latin typeface="Calibri"/>
                <a:cs typeface="Calibri"/>
              </a:rPr>
              <a:t>to </a:t>
            </a:r>
            <a:r>
              <a:rPr dirty="0" sz="2000" spc="-5">
                <a:latin typeface="Calibri"/>
                <a:cs typeface="Calibri"/>
              </a:rPr>
              <a:t> HRIs.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Mortality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is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higher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among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males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than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females </a:t>
            </a:r>
            <a:r>
              <a:rPr dirty="0" sz="2000" spc="-5">
                <a:latin typeface="Calibri"/>
                <a:cs typeface="Calibri"/>
              </a:rPr>
              <a:t>with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85%</a:t>
            </a:r>
            <a:r>
              <a:rPr dirty="0" sz="2000" spc="-15" b="1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of males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between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age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group</a:t>
            </a:r>
            <a:r>
              <a:rPr dirty="0" sz="2000" spc="-5">
                <a:latin typeface="Calibri"/>
                <a:cs typeface="Calibri"/>
              </a:rPr>
              <a:t> of </a:t>
            </a:r>
            <a:r>
              <a:rPr dirty="0" sz="2000">
                <a:latin typeface="Calibri"/>
                <a:cs typeface="Calibri"/>
              </a:rPr>
              <a:t>18-60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years </a:t>
            </a:r>
            <a:r>
              <a:rPr dirty="0" sz="2000">
                <a:latin typeface="Calibri"/>
                <a:cs typeface="Calibri"/>
              </a:rPr>
              <a:t>(</a:t>
            </a:r>
            <a:r>
              <a:rPr dirty="0" sz="2000" i="1">
                <a:latin typeface="Calibri"/>
                <a:cs typeface="Calibri"/>
              </a:rPr>
              <a:t>NCRB</a:t>
            </a:r>
            <a:r>
              <a:rPr dirty="0" sz="2000" spc="-15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2022</a:t>
            </a:r>
            <a:r>
              <a:rPr dirty="0" sz="200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 marL="37465">
              <a:lnSpc>
                <a:spcPct val="100000"/>
              </a:lnSpc>
              <a:spcBef>
                <a:spcPts val="1320"/>
              </a:spcBef>
            </a:pP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2023</a:t>
            </a:r>
            <a:r>
              <a:rPr dirty="0" sz="2000" spc="-4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– the</a:t>
            </a:r>
            <a:r>
              <a:rPr dirty="0" sz="2000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warmest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year</a:t>
            </a:r>
            <a:r>
              <a:rPr dirty="0" sz="2000" spc="-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on</a:t>
            </a:r>
            <a:r>
              <a:rPr dirty="0" sz="2000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Calibri"/>
                <a:cs typeface="Calibri"/>
              </a:rPr>
              <a:t>record</a:t>
            </a:r>
            <a:r>
              <a:rPr dirty="0" sz="200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(</a:t>
            </a:r>
            <a:r>
              <a:rPr dirty="0" sz="2000" spc="-10" i="1">
                <a:latin typeface="Calibri"/>
                <a:cs typeface="Calibri"/>
              </a:rPr>
              <a:t>WMO,</a:t>
            </a:r>
            <a:r>
              <a:rPr dirty="0" sz="2000" spc="-15" i="1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WHO</a:t>
            </a:r>
            <a:r>
              <a:rPr dirty="0" sz="2000" spc="-5">
                <a:latin typeface="Calibri"/>
                <a:cs typeface="Calibri"/>
              </a:rPr>
              <a:t>).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00">
              <a:latin typeface="Calibri"/>
              <a:cs typeface="Calibri"/>
            </a:endParaRPr>
          </a:p>
          <a:p>
            <a:pPr marL="50800" marR="43180">
              <a:lnSpc>
                <a:spcPts val="2210"/>
              </a:lnSpc>
            </a:pPr>
            <a:r>
              <a:rPr dirty="0" sz="2000" b="1">
                <a:latin typeface="Calibri"/>
                <a:cs typeface="Calibri"/>
              </a:rPr>
              <a:t>86%</a:t>
            </a:r>
            <a:r>
              <a:rPr dirty="0" sz="2000" spc="-15" b="1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of</a:t>
            </a:r>
            <a:r>
              <a:rPr dirty="0" sz="2000">
                <a:latin typeface="Calibri"/>
                <a:cs typeface="Calibri"/>
              </a:rPr>
              <a:t> the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days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2023</a:t>
            </a:r>
            <a:r>
              <a:rPr dirty="0" sz="2000" spc="-10">
                <a:latin typeface="Calibri"/>
                <a:cs typeface="Calibri"/>
              </a:rPr>
              <a:t> from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1</a:t>
            </a:r>
            <a:r>
              <a:rPr dirty="0" baseline="25641" sz="1950" spc="-7">
                <a:latin typeface="Calibri"/>
                <a:cs typeface="Calibri"/>
              </a:rPr>
              <a:t>st</a:t>
            </a:r>
            <a:r>
              <a:rPr dirty="0" baseline="25641" sz="1950" spc="232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January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to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5">
                <a:latin typeface="Calibri"/>
                <a:cs typeface="Calibri"/>
              </a:rPr>
              <a:t>30</a:t>
            </a:r>
            <a:r>
              <a:rPr dirty="0" baseline="25641" sz="1950" spc="7">
                <a:latin typeface="Calibri"/>
                <a:cs typeface="Calibri"/>
              </a:rPr>
              <a:t>th</a:t>
            </a:r>
            <a:r>
              <a:rPr dirty="0" baseline="25641" sz="1950" spc="232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September </a:t>
            </a:r>
            <a:r>
              <a:rPr dirty="0" sz="2000" spc="-5">
                <a:latin typeface="Calibri"/>
                <a:cs typeface="Calibri"/>
              </a:rPr>
              <a:t>had </a:t>
            </a:r>
            <a:r>
              <a:rPr dirty="0" sz="2000" spc="-15">
                <a:latin typeface="Calibri"/>
                <a:cs typeface="Calibri"/>
              </a:rPr>
              <a:t>extreme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weather </a:t>
            </a:r>
            <a:r>
              <a:rPr dirty="0" sz="2000" spc="-434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events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with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2923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human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deaths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(</a:t>
            </a:r>
            <a:r>
              <a:rPr dirty="0" sz="2000" spc="-5" i="1">
                <a:latin typeface="Calibri"/>
                <a:cs typeface="Calibri"/>
              </a:rPr>
              <a:t>Centre</a:t>
            </a:r>
            <a:r>
              <a:rPr dirty="0" sz="2000" spc="-30" i="1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of</a:t>
            </a:r>
            <a:r>
              <a:rPr dirty="0" sz="2000" i="1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Science and</a:t>
            </a:r>
            <a:r>
              <a:rPr dirty="0" sz="2000" i="1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Environment</a:t>
            </a:r>
            <a:r>
              <a:rPr dirty="0" sz="2000" spc="-5">
                <a:latin typeface="Calibri"/>
                <a:cs typeface="Calibri"/>
              </a:rPr>
              <a:t>).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66859" y="1601724"/>
            <a:ext cx="2898648" cy="3528059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316991" y="233172"/>
            <a:ext cx="8883650" cy="601980"/>
            <a:chOff x="316991" y="233172"/>
            <a:chExt cx="8883650" cy="601980"/>
          </a:xfrm>
        </p:grpSpPr>
        <p:sp>
          <p:nvSpPr>
            <p:cNvPr id="10" name="object 10"/>
            <p:cNvSpPr/>
            <p:nvPr/>
          </p:nvSpPr>
          <p:spPr>
            <a:xfrm>
              <a:off x="323087" y="239268"/>
              <a:ext cx="8871585" cy="589915"/>
            </a:xfrm>
            <a:custGeom>
              <a:avLst/>
              <a:gdLst/>
              <a:ahLst/>
              <a:cxnLst/>
              <a:rect l="l" t="t" r="r" b="b"/>
              <a:pathLst>
                <a:path w="8871585" h="589915">
                  <a:moveTo>
                    <a:pt x="8640571" y="0"/>
                  </a:moveTo>
                  <a:lnTo>
                    <a:pt x="230593" y="0"/>
                  </a:lnTo>
                  <a:lnTo>
                    <a:pt x="184120" y="4685"/>
                  </a:lnTo>
                  <a:lnTo>
                    <a:pt x="140835" y="18123"/>
                  </a:lnTo>
                  <a:lnTo>
                    <a:pt x="101665" y="39386"/>
                  </a:lnTo>
                  <a:lnTo>
                    <a:pt x="67538" y="67548"/>
                  </a:lnTo>
                  <a:lnTo>
                    <a:pt x="39381" y="101680"/>
                  </a:lnTo>
                  <a:lnTo>
                    <a:pt x="18120" y="140856"/>
                  </a:lnTo>
                  <a:lnTo>
                    <a:pt x="4684" y="184149"/>
                  </a:lnTo>
                  <a:lnTo>
                    <a:pt x="0" y="230631"/>
                  </a:lnTo>
                  <a:lnTo>
                    <a:pt x="0" y="359155"/>
                  </a:lnTo>
                  <a:lnTo>
                    <a:pt x="4684" y="405638"/>
                  </a:lnTo>
                  <a:lnTo>
                    <a:pt x="18120" y="448931"/>
                  </a:lnTo>
                  <a:lnTo>
                    <a:pt x="39381" y="488107"/>
                  </a:lnTo>
                  <a:lnTo>
                    <a:pt x="67538" y="522239"/>
                  </a:lnTo>
                  <a:lnTo>
                    <a:pt x="101665" y="550401"/>
                  </a:lnTo>
                  <a:lnTo>
                    <a:pt x="140835" y="571664"/>
                  </a:lnTo>
                  <a:lnTo>
                    <a:pt x="184120" y="585102"/>
                  </a:lnTo>
                  <a:lnTo>
                    <a:pt x="230593" y="589787"/>
                  </a:lnTo>
                  <a:lnTo>
                    <a:pt x="8640571" y="589787"/>
                  </a:lnTo>
                  <a:lnTo>
                    <a:pt x="8687054" y="585102"/>
                  </a:lnTo>
                  <a:lnTo>
                    <a:pt x="8730347" y="571664"/>
                  </a:lnTo>
                  <a:lnTo>
                    <a:pt x="8769523" y="550401"/>
                  </a:lnTo>
                  <a:lnTo>
                    <a:pt x="8803655" y="522239"/>
                  </a:lnTo>
                  <a:lnTo>
                    <a:pt x="8831817" y="488107"/>
                  </a:lnTo>
                  <a:lnTo>
                    <a:pt x="8853080" y="448931"/>
                  </a:lnTo>
                  <a:lnTo>
                    <a:pt x="8866518" y="405638"/>
                  </a:lnTo>
                  <a:lnTo>
                    <a:pt x="8871204" y="359155"/>
                  </a:lnTo>
                  <a:lnTo>
                    <a:pt x="8871204" y="230631"/>
                  </a:lnTo>
                  <a:lnTo>
                    <a:pt x="8866518" y="184149"/>
                  </a:lnTo>
                  <a:lnTo>
                    <a:pt x="8853080" y="140856"/>
                  </a:lnTo>
                  <a:lnTo>
                    <a:pt x="8831817" y="101680"/>
                  </a:lnTo>
                  <a:lnTo>
                    <a:pt x="8803655" y="67548"/>
                  </a:lnTo>
                  <a:lnTo>
                    <a:pt x="8769523" y="39386"/>
                  </a:lnTo>
                  <a:lnTo>
                    <a:pt x="8730347" y="18123"/>
                  </a:lnTo>
                  <a:lnTo>
                    <a:pt x="8687054" y="4685"/>
                  </a:lnTo>
                  <a:lnTo>
                    <a:pt x="8640571" y="0"/>
                  </a:lnTo>
                  <a:close/>
                </a:path>
              </a:pathLst>
            </a:custGeom>
            <a:solidFill>
              <a:srgbClr val="0D5F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23087" y="239268"/>
              <a:ext cx="8871585" cy="589915"/>
            </a:xfrm>
            <a:custGeom>
              <a:avLst/>
              <a:gdLst/>
              <a:ahLst/>
              <a:cxnLst/>
              <a:rect l="l" t="t" r="r" b="b"/>
              <a:pathLst>
                <a:path w="8871585" h="589915">
                  <a:moveTo>
                    <a:pt x="0" y="230631"/>
                  </a:moveTo>
                  <a:lnTo>
                    <a:pt x="4684" y="184149"/>
                  </a:lnTo>
                  <a:lnTo>
                    <a:pt x="18120" y="140856"/>
                  </a:lnTo>
                  <a:lnTo>
                    <a:pt x="39381" y="101680"/>
                  </a:lnTo>
                  <a:lnTo>
                    <a:pt x="67538" y="67548"/>
                  </a:lnTo>
                  <a:lnTo>
                    <a:pt x="101665" y="39386"/>
                  </a:lnTo>
                  <a:lnTo>
                    <a:pt x="140835" y="18123"/>
                  </a:lnTo>
                  <a:lnTo>
                    <a:pt x="184120" y="4685"/>
                  </a:lnTo>
                  <a:lnTo>
                    <a:pt x="230593" y="0"/>
                  </a:lnTo>
                  <a:lnTo>
                    <a:pt x="8640571" y="0"/>
                  </a:lnTo>
                  <a:lnTo>
                    <a:pt x="8687054" y="4685"/>
                  </a:lnTo>
                  <a:lnTo>
                    <a:pt x="8730347" y="18123"/>
                  </a:lnTo>
                  <a:lnTo>
                    <a:pt x="8769523" y="39386"/>
                  </a:lnTo>
                  <a:lnTo>
                    <a:pt x="8803655" y="67548"/>
                  </a:lnTo>
                  <a:lnTo>
                    <a:pt x="8831817" y="101680"/>
                  </a:lnTo>
                  <a:lnTo>
                    <a:pt x="8853080" y="140856"/>
                  </a:lnTo>
                  <a:lnTo>
                    <a:pt x="8866518" y="184149"/>
                  </a:lnTo>
                  <a:lnTo>
                    <a:pt x="8871204" y="230631"/>
                  </a:lnTo>
                  <a:lnTo>
                    <a:pt x="8871204" y="359155"/>
                  </a:lnTo>
                  <a:lnTo>
                    <a:pt x="8866518" y="405638"/>
                  </a:lnTo>
                  <a:lnTo>
                    <a:pt x="8853080" y="448931"/>
                  </a:lnTo>
                  <a:lnTo>
                    <a:pt x="8831817" y="488107"/>
                  </a:lnTo>
                  <a:lnTo>
                    <a:pt x="8803655" y="522239"/>
                  </a:lnTo>
                  <a:lnTo>
                    <a:pt x="8769523" y="550401"/>
                  </a:lnTo>
                  <a:lnTo>
                    <a:pt x="8730347" y="571664"/>
                  </a:lnTo>
                  <a:lnTo>
                    <a:pt x="8687054" y="585102"/>
                  </a:lnTo>
                  <a:lnTo>
                    <a:pt x="8640571" y="589787"/>
                  </a:lnTo>
                  <a:lnTo>
                    <a:pt x="230593" y="589787"/>
                  </a:lnTo>
                  <a:lnTo>
                    <a:pt x="184120" y="585102"/>
                  </a:lnTo>
                  <a:lnTo>
                    <a:pt x="140835" y="571664"/>
                  </a:lnTo>
                  <a:lnTo>
                    <a:pt x="101665" y="550401"/>
                  </a:lnTo>
                  <a:lnTo>
                    <a:pt x="67538" y="522239"/>
                  </a:lnTo>
                  <a:lnTo>
                    <a:pt x="39381" y="488107"/>
                  </a:lnTo>
                  <a:lnTo>
                    <a:pt x="18120" y="448931"/>
                  </a:lnTo>
                  <a:lnTo>
                    <a:pt x="4684" y="405638"/>
                  </a:lnTo>
                  <a:lnTo>
                    <a:pt x="0" y="359155"/>
                  </a:lnTo>
                  <a:lnTo>
                    <a:pt x="0" y="230631"/>
                  </a:lnTo>
                  <a:close/>
                </a:path>
              </a:pathLst>
            </a:custGeom>
            <a:ln w="12192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87502" y="250697"/>
            <a:ext cx="851979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0">
                <a:solidFill>
                  <a:srgbClr val="FFFFFF"/>
                </a:solidFill>
              </a:rPr>
              <a:t>AR</a:t>
            </a:r>
            <a:r>
              <a:rPr dirty="0" spc="-125">
                <a:solidFill>
                  <a:srgbClr val="FFFFFF"/>
                </a:solidFill>
              </a:rPr>
              <a:t>E</a:t>
            </a:r>
            <a:r>
              <a:rPr dirty="0" spc="-75">
                <a:solidFill>
                  <a:srgbClr val="FFFFFF"/>
                </a:solidFill>
              </a:rPr>
              <a:t> </a:t>
            </a:r>
            <a:r>
              <a:rPr dirty="0" spc="-110">
                <a:solidFill>
                  <a:srgbClr val="FFFFFF"/>
                </a:solidFill>
              </a:rPr>
              <a:t>hris</a:t>
            </a:r>
            <a:r>
              <a:rPr dirty="0" spc="-85">
                <a:solidFill>
                  <a:srgbClr val="FFFFFF"/>
                </a:solidFill>
              </a:rPr>
              <a:t> </a:t>
            </a:r>
            <a:r>
              <a:rPr dirty="0" spc="-120">
                <a:solidFill>
                  <a:srgbClr val="FFFFFF"/>
                </a:solidFill>
              </a:rPr>
              <a:t>A</a:t>
            </a:r>
            <a:r>
              <a:rPr dirty="0" spc="-80">
                <a:solidFill>
                  <a:srgbClr val="FFFFFF"/>
                </a:solidFill>
              </a:rPr>
              <a:t> </a:t>
            </a:r>
            <a:r>
              <a:rPr dirty="0" spc="-215">
                <a:solidFill>
                  <a:srgbClr val="FFFFFF"/>
                </a:solidFill>
              </a:rPr>
              <a:t>PRESSING</a:t>
            </a:r>
            <a:r>
              <a:rPr dirty="0" spc="-75">
                <a:solidFill>
                  <a:srgbClr val="FFFFFF"/>
                </a:solidFill>
              </a:rPr>
              <a:t> </a:t>
            </a:r>
            <a:r>
              <a:rPr dirty="0" spc="-170">
                <a:solidFill>
                  <a:srgbClr val="FFFFFF"/>
                </a:solidFill>
              </a:rPr>
              <a:t>PU</a:t>
            </a:r>
            <a:r>
              <a:rPr dirty="0" spc="-180">
                <a:solidFill>
                  <a:srgbClr val="FFFFFF"/>
                </a:solidFill>
              </a:rPr>
              <a:t>B</a:t>
            </a:r>
            <a:r>
              <a:rPr dirty="0" spc="-254">
                <a:solidFill>
                  <a:srgbClr val="FFFFFF"/>
                </a:solidFill>
              </a:rPr>
              <a:t>LI</a:t>
            </a:r>
            <a:r>
              <a:rPr dirty="0" spc="-315">
                <a:solidFill>
                  <a:srgbClr val="FFFFFF"/>
                </a:solidFill>
              </a:rPr>
              <a:t>C</a:t>
            </a:r>
            <a:r>
              <a:rPr dirty="0" spc="-80">
                <a:solidFill>
                  <a:srgbClr val="FFFFFF"/>
                </a:solidFill>
              </a:rPr>
              <a:t> </a:t>
            </a:r>
            <a:r>
              <a:rPr dirty="0" spc="-285">
                <a:solidFill>
                  <a:srgbClr val="FFFFFF"/>
                </a:solidFill>
              </a:rPr>
              <a:t>H</a:t>
            </a:r>
            <a:r>
              <a:rPr dirty="0" spc="-150">
                <a:solidFill>
                  <a:srgbClr val="FFFFFF"/>
                </a:solidFill>
              </a:rPr>
              <a:t>EAL</a:t>
            </a:r>
            <a:r>
              <a:rPr dirty="0" spc="-135">
                <a:solidFill>
                  <a:srgbClr val="FFFFFF"/>
                </a:solidFill>
              </a:rPr>
              <a:t>T</a:t>
            </a:r>
            <a:r>
              <a:rPr dirty="0" spc="-275">
                <a:solidFill>
                  <a:srgbClr val="FFFFFF"/>
                </a:solidFill>
              </a:rPr>
              <a:t>H</a:t>
            </a:r>
            <a:r>
              <a:rPr dirty="0" spc="-90">
                <a:solidFill>
                  <a:srgbClr val="FFFFFF"/>
                </a:solidFill>
              </a:rPr>
              <a:t> </a:t>
            </a:r>
            <a:r>
              <a:rPr dirty="0" spc="-260">
                <a:solidFill>
                  <a:srgbClr val="FFFFFF"/>
                </a:solidFill>
              </a:rPr>
              <a:t>ISSUE?</a:t>
            </a:r>
          </a:p>
        </p:txBody>
      </p:sp>
      <p:sp>
        <p:nvSpPr>
          <p:cNvPr id="13" name="object 13"/>
          <p:cNvSpPr/>
          <p:nvPr/>
        </p:nvSpPr>
        <p:spPr>
          <a:xfrm>
            <a:off x="0" y="6667499"/>
            <a:ext cx="12192000" cy="190500"/>
          </a:xfrm>
          <a:custGeom>
            <a:avLst/>
            <a:gdLst/>
            <a:ahLst/>
            <a:cxnLst/>
            <a:rect l="l" t="t" r="r" b="b"/>
            <a:pathLst>
              <a:path w="12192000" h="190500">
                <a:moveTo>
                  <a:pt x="12192000" y="0"/>
                </a:moveTo>
                <a:lnTo>
                  <a:pt x="0" y="0"/>
                </a:lnTo>
                <a:lnTo>
                  <a:pt x="0" y="190500"/>
                </a:lnTo>
                <a:lnTo>
                  <a:pt x="12192000" y="1905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6F245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667500"/>
          </a:xfrm>
          <a:custGeom>
            <a:avLst/>
            <a:gdLst/>
            <a:ahLst/>
            <a:cxnLst/>
            <a:rect l="l" t="t" r="r" b="b"/>
            <a:pathLst>
              <a:path w="12192000" h="6667500">
                <a:moveTo>
                  <a:pt x="0" y="6667500"/>
                </a:moveTo>
                <a:lnTo>
                  <a:pt x="12192000" y="6667500"/>
                </a:lnTo>
                <a:lnTo>
                  <a:pt x="12192000" y="0"/>
                </a:lnTo>
                <a:lnTo>
                  <a:pt x="0" y="0"/>
                </a:lnTo>
                <a:lnTo>
                  <a:pt x="0" y="6667500"/>
                </a:lnTo>
                <a:close/>
              </a:path>
            </a:pathLst>
          </a:custGeom>
          <a:solidFill>
            <a:srgbClr val="DF9F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667499"/>
            <a:ext cx="12192000" cy="190500"/>
          </a:xfrm>
          <a:custGeom>
            <a:avLst/>
            <a:gdLst/>
            <a:ahLst/>
            <a:cxnLst/>
            <a:rect l="l" t="t" r="r" b="b"/>
            <a:pathLst>
              <a:path w="12192000" h="190500">
                <a:moveTo>
                  <a:pt x="12192000" y="0"/>
                </a:moveTo>
                <a:lnTo>
                  <a:pt x="0" y="0"/>
                </a:lnTo>
                <a:lnTo>
                  <a:pt x="0" y="190500"/>
                </a:lnTo>
                <a:lnTo>
                  <a:pt x="12192000" y="1905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6F24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596766" y="6321348"/>
            <a:ext cx="499681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55" b="1">
                <a:latin typeface="Calibri"/>
                <a:cs typeface="Calibri"/>
              </a:rPr>
              <a:t>(</a:t>
            </a:r>
            <a:r>
              <a:rPr dirty="0" sz="1600" spc="-55" b="1">
                <a:latin typeface="Calibri"/>
                <a:cs typeface="Calibri"/>
              </a:rPr>
              <a:t>To</a:t>
            </a:r>
            <a:r>
              <a:rPr dirty="0" sz="1600" spc="5" b="1">
                <a:latin typeface="Calibri"/>
                <a:cs typeface="Calibri"/>
              </a:rPr>
              <a:t> </a:t>
            </a:r>
            <a:r>
              <a:rPr dirty="0" sz="1600" spc="-5" b="1">
                <a:latin typeface="Calibri"/>
                <a:cs typeface="Calibri"/>
              </a:rPr>
              <a:t>be compiled</a:t>
            </a:r>
            <a:r>
              <a:rPr dirty="0" sz="1600" b="1">
                <a:latin typeface="Calibri"/>
                <a:cs typeface="Calibri"/>
              </a:rPr>
              <a:t> </a:t>
            </a:r>
            <a:r>
              <a:rPr dirty="0" sz="1600" spc="-15" b="1">
                <a:latin typeface="Calibri"/>
                <a:cs typeface="Calibri"/>
              </a:rPr>
              <a:t>by</a:t>
            </a:r>
            <a:r>
              <a:rPr dirty="0" sz="1600" spc="2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the</a:t>
            </a:r>
            <a:r>
              <a:rPr dirty="0" sz="1600" spc="5" b="1">
                <a:latin typeface="Calibri"/>
                <a:cs typeface="Calibri"/>
              </a:rPr>
              <a:t> </a:t>
            </a:r>
            <a:r>
              <a:rPr dirty="0" sz="1600" spc="-5" b="1">
                <a:latin typeface="Calibri"/>
                <a:cs typeface="Calibri"/>
              </a:rPr>
              <a:t>District</a:t>
            </a:r>
            <a:r>
              <a:rPr dirty="0" sz="1600" b="1">
                <a:latin typeface="Calibri"/>
                <a:cs typeface="Calibri"/>
              </a:rPr>
              <a:t> </a:t>
            </a:r>
            <a:r>
              <a:rPr dirty="0" sz="1600" spc="-5" b="1">
                <a:latin typeface="Calibri"/>
                <a:cs typeface="Calibri"/>
              </a:rPr>
              <a:t>Nodal</a:t>
            </a:r>
            <a:r>
              <a:rPr dirty="0" sz="1600" spc="-10" b="1">
                <a:latin typeface="Calibri"/>
                <a:cs typeface="Calibri"/>
              </a:rPr>
              <a:t> </a:t>
            </a:r>
            <a:r>
              <a:rPr dirty="0" sz="1600" spc="-5" b="1">
                <a:latin typeface="Calibri"/>
                <a:cs typeface="Calibri"/>
              </a:rPr>
              <a:t>Officer</a:t>
            </a:r>
            <a:r>
              <a:rPr dirty="0" sz="1600" spc="15" b="1">
                <a:latin typeface="Calibri"/>
                <a:cs typeface="Calibri"/>
              </a:rPr>
              <a:t> </a:t>
            </a:r>
            <a:r>
              <a:rPr dirty="0" sz="1600" spc="-5" b="1">
                <a:latin typeface="Calibri"/>
                <a:cs typeface="Calibri"/>
              </a:rPr>
              <a:t>on</a:t>
            </a:r>
            <a:r>
              <a:rPr dirty="0" sz="1600" b="1">
                <a:latin typeface="Calibri"/>
                <a:cs typeface="Calibri"/>
              </a:rPr>
              <a:t> </a:t>
            </a:r>
            <a:r>
              <a:rPr dirty="0" sz="1600" spc="-5" b="1">
                <a:latin typeface="Calibri"/>
                <a:cs typeface="Calibri"/>
              </a:rPr>
              <a:t>daily</a:t>
            </a:r>
            <a:r>
              <a:rPr dirty="0" sz="1600" b="1">
                <a:latin typeface="Calibri"/>
                <a:cs typeface="Calibri"/>
              </a:rPr>
              <a:t> </a:t>
            </a:r>
            <a:r>
              <a:rPr dirty="0" sz="1600" spc="-5" b="1">
                <a:latin typeface="Calibri"/>
                <a:cs typeface="Calibri"/>
              </a:rPr>
              <a:t>basis)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7283" y="202819"/>
            <a:ext cx="1053846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30">
                <a:solidFill>
                  <a:srgbClr val="000000"/>
                </a:solidFill>
                <a:latin typeface="Calibri"/>
                <a:cs typeface="Calibri"/>
              </a:rPr>
              <a:t>FORMAT</a:t>
            </a:r>
            <a:r>
              <a:rPr dirty="0" sz="1800" spc="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3 (B):</a:t>
            </a:r>
            <a:r>
              <a:rPr dirty="0" sz="1800" spc="1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00000"/>
                </a:solidFill>
                <a:latin typeface="Calibri"/>
                <a:cs typeface="Calibri"/>
              </a:rPr>
              <a:t>DISTRICT</a:t>
            </a:r>
            <a:r>
              <a:rPr dirty="0" sz="1800" spc="-1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spc="-30">
                <a:solidFill>
                  <a:srgbClr val="000000"/>
                </a:solidFill>
                <a:latin typeface="Calibri"/>
                <a:cs typeface="Calibri"/>
              </a:rPr>
              <a:t>FORMAT</a:t>
            </a:r>
            <a:r>
              <a:rPr dirty="0" sz="1800" spc="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1800" spc="-1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SENDING</a:t>
            </a:r>
            <a:r>
              <a:rPr dirty="0" sz="1800" spc="-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spc="-3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1800" spc="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spc="-65">
                <a:solidFill>
                  <a:srgbClr val="000000"/>
                </a:solidFill>
                <a:latin typeface="Calibri"/>
                <a:cs typeface="Calibri"/>
              </a:rPr>
              <a:t>STATE</a:t>
            </a:r>
            <a:r>
              <a:rPr dirty="0" sz="1800" spc="-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spc="-5" b="0">
                <a:solidFill>
                  <a:srgbClr val="000000"/>
                </a:solidFill>
                <a:latin typeface="Calibri"/>
                <a:cs typeface="Calibri"/>
              </a:rPr>
              <a:t>(Compiled</a:t>
            </a:r>
            <a:r>
              <a:rPr dirty="0" sz="1800" spc="4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spc="-10" b="0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dirty="0" sz="1800" spc="-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spc="-10" b="0">
                <a:solidFill>
                  <a:srgbClr val="000000"/>
                </a:solidFill>
                <a:latin typeface="Calibri"/>
                <a:cs typeface="Calibri"/>
              </a:rPr>
              <a:t>Format</a:t>
            </a:r>
            <a:r>
              <a:rPr dirty="0" sz="1800" spc="-1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0">
                <a:solidFill>
                  <a:srgbClr val="000000"/>
                </a:solidFill>
                <a:latin typeface="Calibri"/>
                <a:cs typeface="Calibri"/>
              </a:rPr>
              <a:t>3</a:t>
            </a:r>
            <a:r>
              <a:rPr dirty="0" sz="1800" spc="1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0">
                <a:solidFill>
                  <a:srgbClr val="000000"/>
                </a:solidFill>
                <a:latin typeface="Calibri"/>
                <a:cs typeface="Calibri"/>
              </a:rPr>
              <a:t>A) </a:t>
            </a:r>
            <a:r>
              <a:rPr dirty="0" sz="1800" spc="-60" b="0">
                <a:solidFill>
                  <a:srgbClr val="000000"/>
                </a:solidFill>
                <a:latin typeface="Calibri"/>
                <a:cs typeface="Calibri"/>
              </a:rPr>
              <a:t>(To</a:t>
            </a:r>
            <a:r>
              <a:rPr dirty="0" sz="1800" spc="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spc="-5" b="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dirty="0" sz="1800" spc="1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spc="-5" b="0">
                <a:solidFill>
                  <a:srgbClr val="000000"/>
                </a:solidFill>
                <a:latin typeface="Calibri"/>
                <a:cs typeface="Calibri"/>
              </a:rPr>
              <a:t>sent</a:t>
            </a:r>
            <a:r>
              <a:rPr dirty="0" sz="1800" spc="-1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spc="-10" b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1800" spc="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spc="-20" b="0">
                <a:solidFill>
                  <a:srgbClr val="000000"/>
                </a:solidFill>
                <a:latin typeface="Calibri"/>
                <a:cs typeface="Calibri"/>
              </a:rPr>
              <a:t>State</a:t>
            </a:r>
            <a:r>
              <a:rPr dirty="0" sz="180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spc="-5" b="0">
                <a:solidFill>
                  <a:srgbClr val="000000"/>
                </a:solidFill>
                <a:latin typeface="Calibri"/>
                <a:cs typeface="Calibri"/>
              </a:rPr>
              <a:t>Nodal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5" b="0">
                <a:solidFill>
                  <a:srgbClr val="000000"/>
                </a:solidFill>
                <a:latin typeface="Calibri"/>
                <a:cs typeface="Calibri"/>
              </a:rPr>
              <a:t>Unit</a:t>
            </a:r>
            <a:r>
              <a:rPr dirty="0" sz="180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spc="-10" b="0">
                <a:solidFill>
                  <a:srgbClr val="000000"/>
                </a:solidFill>
                <a:latin typeface="Calibri"/>
                <a:cs typeface="Calibri"/>
              </a:rPr>
              <a:t>daily</a:t>
            </a:r>
            <a:r>
              <a:rPr dirty="0" sz="1800" spc="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spc="-5" b="0">
                <a:solidFill>
                  <a:srgbClr val="000000"/>
                </a:solidFill>
                <a:latin typeface="Calibri"/>
                <a:cs typeface="Calibri"/>
              </a:rPr>
              <a:t>while</a:t>
            </a:r>
            <a:r>
              <a:rPr dirty="0" sz="1800" spc="1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spc="-10" b="0">
                <a:solidFill>
                  <a:srgbClr val="000000"/>
                </a:solidFill>
                <a:latin typeface="Calibri"/>
                <a:cs typeface="Calibri"/>
              </a:rPr>
              <a:t>keeping</a:t>
            </a:r>
            <a:r>
              <a:rPr dirty="0" sz="1800" spc="1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0">
                <a:solidFill>
                  <a:srgbClr val="000000"/>
                </a:solidFill>
                <a:latin typeface="Calibri"/>
                <a:cs typeface="Calibri"/>
              </a:rPr>
              <a:t>a </a:t>
            </a:r>
            <a:r>
              <a:rPr dirty="0" sz="1800" spc="-10" b="0">
                <a:solidFill>
                  <a:srgbClr val="000000"/>
                </a:solidFill>
                <a:latin typeface="Calibri"/>
                <a:cs typeface="Calibri"/>
              </a:rPr>
              <a:t>copy</a:t>
            </a:r>
            <a:r>
              <a:rPr dirty="0" sz="1800" spc="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spc="-15" b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1800" b="0">
                <a:solidFill>
                  <a:srgbClr val="000000"/>
                </a:solidFill>
                <a:latin typeface="Calibri"/>
                <a:cs typeface="Calibri"/>
              </a:rPr>
              <a:t> the</a:t>
            </a:r>
            <a:r>
              <a:rPr dirty="0" sz="1800" spc="-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spc="-15" b="0">
                <a:solidFill>
                  <a:srgbClr val="000000"/>
                </a:solidFill>
                <a:latin typeface="Calibri"/>
                <a:cs typeface="Calibri"/>
              </a:rPr>
              <a:t>record)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59991" y="993139"/>
            <a:ext cx="9272270" cy="5135880"/>
            <a:chOff x="1459991" y="993139"/>
            <a:chExt cx="9272270" cy="513588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48383" y="1082039"/>
              <a:ext cx="9095232" cy="495909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459992" y="993139"/>
              <a:ext cx="9272270" cy="5135880"/>
            </a:xfrm>
            <a:custGeom>
              <a:avLst/>
              <a:gdLst/>
              <a:ahLst/>
              <a:cxnLst/>
              <a:rect l="l" t="t" r="r" b="b"/>
              <a:pathLst>
                <a:path w="9272270" h="5135880">
                  <a:moveTo>
                    <a:pt x="9201277" y="71120"/>
                  </a:moveTo>
                  <a:lnTo>
                    <a:pt x="70739" y="71120"/>
                  </a:lnTo>
                  <a:lnTo>
                    <a:pt x="70739" y="88900"/>
                  </a:lnTo>
                  <a:lnTo>
                    <a:pt x="70739" y="5048250"/>
                  </a:lnTo>
                  <a:lnTo>
                    <a:pt x="70739" y="5066030"/>
                  </a:lnTo>
                  <a:lnTo>
                    <a:pt x="9201277" y="5066030"/>
                  </a:lnTo>
                  <a:lnTo>
                    <a:pt x="9201277" y="5048250"/>
                  </a:lnTo>
                  <a:lnTo>
                    <a:pt x="88392" y="5048250"/>
                  </a:lnTo>
                  <a:lnTo>
                    <a:pt x="88392" y="88900"/>
                  </a:lnTo>
                  <a:lnTo>
                    <a:pt x="9183624" y="88900"/>
                  </a:lnTo>
                  <a:lnTo>
                    <a:pt x="9183624" y="5048008"/>
                  </a:lnTo>
                  <a:lnTo>
                    <a:pt x="9201277" y="5048008"/>
                  </a:lnTo>
                  <a:lnTo>
                    <a:pt x="9201277" y="88900"/>
                  </a:lnTo>
                  <a:lnTo>
                    <a:pt x="9201277" y="71120"/>
                  </a:lnTo>
                  <a:close/>
                </a:path>
                <a:path w="9272270" h="5135880">
                  <a:moveTo>
                    <a:pt x="9272016" y="53594"/>
                  </a:moveTo>
                  <a:lnTo>
                    <a:pt x="9218930" y="53594"/>
                  </a:lnTo>
                  <a:lnTo>
                    <a:pt x="9218930" y="5083353"/>
                  </a:lnTo>
                  <a:lnTo>
                    <a:pt x="9272016" y="5083365"/>
                  </a:lnTo>
                  <a:lnTo>
                    <a:pt x="9272016" y="53594"/>
                  </a:lnTo>
                  <a:close/>
                </a:path>
                <a:path w="9272270" h="5135880">
                  <a:moveTo>
                    <a:pt x="9272016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0" y="5083810"/>
                  </a:lnTo>
                  <a:lnTo>
                    <a:pt x="0" y="5135880"/>
                  </a:lnTo>
                  <a:lnTo>
                    <a:pt x="9272016" y="5135880"/>
                  </a:lnTo>
                  <a:lnTo>
                    <a:pt x="9272016" y="5083810"/>
                  </a:lnTo>
                  <a:lnTo>
                    <a:pt x="53086" y="5083810"/>
                  </a:lnTo>
                  <a:lnTo>
                    <a:pt x="53086" y="53340"/>
                  </a:lnTo>
                  <a:lnTo>
                    <a:pt x="9272016" y="53340"/>
                  </a:lnTo>
                  <a:lnTo>
                    <a:pt x="927201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08175" y="309372"/>
            <a:ext cx="9494520" cy="922019"/>
            <a:chOff x="1408175" y="309372"/>
            <a:chExt cx="9494520" cy="922019"/>
          </a:xfrm>
        </p:grpSpPr>
        <p:sp>
          <p:nvSpPr>
            <p:cNvPr id="3" name="object 3"/>
            <p:cNvSpPr/>
            <p:nvPr/>
          </p:nvSpPr>
          <p:spPr>
            <a:xfrm>
              <a:off x="1414271" y="315468"/>
              <a:ext cx="9482455" cy="909955"/>
            </a:xfrm>
            <a:custGeom>
              <a:avLst/>
              <a:gdLst/>
              <a:ahLst/>
              <a:cxnLst/>
              <a:rect l="l" t="t" r="r" b="b"/>
              <a:pathLst>
                <a:path w="9482455" h="909955">
                  <a:moveTo>
                    <a:pt x="9330690" y="0"/>
                  </a:moveTo>
                  <a:lnTo>
                    <a:pt x="151637" y="0"/>
                  </a:lnTo>
                  <a:lnTo>
                    <a:pt x="103729" y="7735"/>
                  </a:lnTo>
                  <a:lnTo>
                    <a:pt x="62106" y="29272"/>
                  </a:lnTo>
                  <a:lnTo>
                    <a:pt x="29272" y="62106"/>
                  </a:lnTo>
                  <a:lnTo>
                    <a:pt x="7735" y="103729"/>
                  </a:lnTo>
                  <a:lnTo>
                    <a:pt x="0" y="151637"/>
                  </a:lnTo>
                  <a:lnTo>
                    <a:pt x="0" y="758189"/>
                  </a:lnTo>
                  <a:lnTo>
                    <a:pt x="7735" y="806098"/>
                  </a:lnTo>
                  <a:lnTo>
                    <a:pt x="29272" y="847721"/>
                  </a:lnTo>
                  <a:lnTo>
                    <a:pt x="62106" y="880555"/>
                  </a:lnTo>
                  <a:lnTo>
                    <a:pt x="103729" y="902092"/>
                  </a:lnTo>
                  <a:lnTo>
                    <a:pt x="151637" y="909827"/>
                  </a:lnTo>
                  <a:lnTo>
                    <a:pt x="9330690" y="909827"/>
                  </a:lnTo>
                  <a:lnTo>
                    <a:pt x="9378598" y="902092"/>
                  </a:lnTo>
                  <a:lnTo>
                    <a:pt x="9420221" y="880555"/>
                  </a:lnTo>
                  <a:lnTo>
                    <a:pt x="9453055" y="847721"/>
                  </a:lnTo>
                  <a:lnTo>
                    <a:pt x="9474592" y="806098"/>
                  </a:lnTo>
                  <a:lnTo>
                    <a:pt x="9482328" y="758189"/>
                  </a:lnTo>
                  <a:lnTo>
                    <a:pt x="9482328" y="151637"/>
                  </a:lnTo>
                  <a:lnTo>
                    <a:pt x="9474592" y="103729"/>
                  </a:lnTo>
                  <a:lnTo>
                    <a:pt x="9453055" y="62106"/>
                  </a:lnTo>
                  <a:lnTo>
                    <a:pt x="9420221" y="29272"/>
                  </a:lnTo>
                  <a:lnTo>
                    <a:pt x="9378598" y="7735"/>
                  </a:lnTo>
                  <a:lnTo>
                    <a:pt x="9330690" y="0"/>
                  </a:lnTo>
                  <a:close/>
                </a:path>
              </a:pathLst>
            </a:custGeom>
            <a:solidFill>
              <a:srgbClr val="0D5F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414271" y="315468"/>
              <a:ext cx="9482455" cy="909955"/>
            </a:xfrm>
            <a:custGeom>
              <a:avLst/>
              <a:gdLst/>
              <a:ahLst/>
              <a:cxnLst/>
              <a:rect l="l" t="t" r="r" b="b"/>
              <a:pathLst>
                <a:path w="9482455" h="909955">
                  <a:moveTo>
                    <a:pt x="0" y="151637"/>
                  </a:moveTo>
                  <a:lnTo>
                    <a:pt x="7735" y="103729"/>
                  </a:lnTo>
                  <a:lnTo>
                    <a:pt x="29272" y="62106"/>
                  </a:lnTo>
                  <a:lnTo>
                    <a:pt x="62106" y="29272"/>
                  </a:lnTo>
                  <a:lnTo>
                    <a:pt x="103729" y="7735"/>
                  </a:lnTo>
                  <a:lnTo>
                    <a:pt x="151637" y="0"/>
                  </a:lnTo>
                  <a:lnTo>
                    <a:pt x="9330690" y="0"/>
                  </a:lnTo>
                  <a:lnTo>
                    <a:pt x="9378598" y="7735"/>
                  </a:lnTo>
                  <a:lnTo>
                    <a:pt x="9420221" y="29272"/>
                  </a:lnTo>
                  <a:lnTo>
                    <a:pt x="9453055" y="62106"/>
                  </a:lnTo>
                  <a:lnTo>
                    <a:pt x="9474592" y="103729"/>
                  </a:lnTo>
                  <a:lnTo>
                    <a:pt x="9482328" y="151637"/>
                  </a:lnTo>
                  <a:lnTo>
                    <a:pt x="9482328" y="758189"/>
                  </a:lnTo>
                  <a:lnTo>
                    <a:pt x="9474592" y="806098"/>
                  </a:lnTo>
                  <a:lnTo>
                    <a:pt x="9453055" y="847721"/>
                  </a:lnTo>
                  <a:lnTo>
                    <a:pt x="9420221" y="880555"/>
                  </a:lnTo>
                  <a:lnTo>
                    <a:pt x="9378598" y="902092"/>
                  </a:lnTo>
                  <a:lnTo>
                    <a:pt x="9330690" y="909827"/>
                  </a:lnTo>
                  <a:lnTo>
                    <a:pt x="151637" y="909827"/>
                  </a:lnTo>
                  <a:lnTo>
                    <a:pt x="103729" y="902092"/>
                  </a:lnTo>
                  <a:lnTo>
                    <a:pt x="62106" y="880555"/>
                  </a:lnTo>
                  <a:lnTo>
                    <a:pt x="29272" y="847721"/>
                  </a:lnTo>
                  <a:lnTo>
                    <a:pt x="7735" y="806098"/>
                  </a:lnTo>
                  <a:lnTo>
                    <a:pt x="0" y="758189"/>
                  </a:lnTo>
                  <a:lnTo>
                    <a:pt x="0" y="151637"/>
                  </a:lnTo>
                  <a:close/>
                </a:path>
              </a:pathLst>
            </a:custGeom>
            <a:ln w="12191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58720" y="486282"/>
            <a:ext cx="839470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430">
                <a:solidFill>
                  <a:srgbClr val="FFFFFF"/>
                </a:solidFill>
              </a:rPr>
              <a:t>IHIP</a:t>
            </a:r>
            <a:r>
              <a:rPr dirty="0" spc="-90">
                <a:solidFill>
                  <a:srgbClr val="FFFFFF"/>
                </a:solidFill>
              </a:rPr>
              <a:t> </a:t>
            </a:r>
            <a:r>
              <a:rPr dirty="0" spc="-195">
                <a:solidFill>
                  <a:srgbClr val="FFFFFF"/>
                </a:solidFill>
              </a:rPr>
              <a:t>reporting</a:t>
            </a:r>
            <a:r>
              <a:rPr dirty="0" spc="-90">
                <a:solidFill>
                  <a:srgbClr val="FFFFFF"/>
                </a:solidFill>
              </a:rPr>
              <a:t> </a:t>
            </a:r>
            <a:r>
              <a:rPr dirty="0" spc="-210">
                <a:solidFill>
                  <a:srgbClr val="FFFFFF"/>
                </a:solidFill>
              </a:rPr>
              <a:t>format</a:t>
            </a:r>
            <a:r>
              <a:rPr dirty="0" spc="-90">
                <a:solidFill>
                  <a:srgbClr val="FFFFFF"/>
                </a:solidFill>
              </a:rPr>
              <a:t> </a:t>
            </a:r>
            <a:r>
              <a:rPr dirty="0" spc="-155">
                <a:solidFill>
                  <a:srgbClr val="FFFFFF"/>
                </a:solidFill>
              </a:rPr>
              <a:t>for</a:t>
            </a:r>
            <a:r>
              <a:rPr dirty="0" spc="-75">
                <a:solidFill>
                  <a:srgbClr val="FFFFFF"/>
                </a:solidFill>
              </a:rPr>
              <a:t> </a:t>
            </a:r>
            <a:r>
              <a:rPr dirty="0" spc="-190">
                <a:solidFill>
                  <a:srgbClr val="FFFFFF"/>
                </a:solidFill>
              </a:rPr>
              <a:t>Heat-Related</a:t>
            </a:r>
            <a:r>
              <a:rPr dirty="0" spc="-75">
                <a:solidFill>
                  <a:srgbClr val="FFFFFF"/>
                </a:solidFill>
              </a:rPr>
              <a:t> </a:t>
            </a:r>
            <a:r>
              <a:rPr dirty="0" spc="-175">
                <a:solidFill>
                  <a:srgbClr val="FFFFFF"/>
                </a:solidFill>
              </a:rPr>
              <a:t>Illness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0727" y="1491996"/>
            <a:ext cx="11330940" cy="4383024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0" y="6667499"/>
            <a:ext cx="12192000" cy="190500"/>
          </a:xfrm>
          <a:custGeom>
            <a:avLst/>
            <a:gdLst/>
            <a:ahLst/>
            <a:cxnLst/>
            <a:rect l="l" t="t" r="r" b="b"/>
            <a:pathLst>
              <a:path w="12192000" h="190500">
                <a:moveTo>
                  <a:pt x="12192000" y="0"/>
                </a:moveTo>
                <a:lnTo>
                  <a:pt x="0" y="0"/>
                </a:lnTo>
                <a:lnTo>
                  <a:pt x="0" y="190500"/>
                </a:lnTo>
                <a:lnTo>
                  <a:pt x="12192000" y="1905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6F245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722745"/>
          </a:xfrm>
          <a:custGeom>
            <a:avLst/>
            <a:gdLst/>
            <a:ahLst/>
            <a:cxnLst/>
            <a:rect l="l" t="t" r="r" b="b"/>
            <a:pathLst>
              <a:path w="12192000" h="6722745">
                <a:moveTo>
                  <a:pt x="0" y="6722363"/>
                </a:moveTo>
                <a:lnTo>
                  <a:pt x="12192000" y="6722363"/>
                </a:lnTo>
                <a:lnTo>
                  <a:pt x="12192000" y="0"/>
                </a:lnTo>
                <a:lnTo>
                  <a:pt x="0" y="0"/>
                </a:lnTo>
                <a:lnTo>
                  <a:pt x="0" y="6722363"/>
                </a:lnTo>
                <a:close/>
              </a:path>
            </a:pathLst>
          </a:custGeom>
          <a:solidFill>
            <a:srgbClr val="A3DBF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722362"/>
            <a:ext cx="12192000" cy="135890"/>
          </a:xfrm>
          <a:custGeom>
            <a:avLst/>
            <a:gdLst/>
            <a:ahLst/>
            <a:cxnLst/>
            <a:rect l="l" t="t" r="r" b="b"/>
            <a:pathLst>
              <a:path w="12192000" h="135890">
                <a:moveTo>
                  <a:pt x="12192000" y="0"/>
                </a:moveTo>
                <a:lnTo>
                  <a:pt x="0" y="0"/>
                </a:lnTo>
                <a:lnTo>
                  <a:pt x="0" y="135635"/>
                </a:lnTo>
                <a:lnTo>
                  <a:pt x="12192000" y="135635"/>
                </a:lnTo>
                <a:lnTo>
                  <a:pt x="12192000" y="0"/>
                </a:lnTo>
                <a:close/>
              </a:path>
            </a:pathLst>
          </a:custGeom>
          <a:solidFill>
            <a:srgbClr val="0D5F8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1246632" y="350520"/>
            <a:ext cx="10031095" cy="1045844"/>
            <a:chOff x="1246632" y="350520"/>
            <a:chExt cx="10031095" cy="1045844"/>
          </a:xfrm>
        </p:grpSpPr>
        <p:sp>
          <p:nvSpPr>
            <p:cNvPr id="5" name="object 5"/>
            <p:cNvSpPr/>
            <p:nvPr/>
          </p:nvSpPr>
          <p:spPr>
            <a:xfrm>
              <a:off x="1252728" y="356616"/>
              <a:ext cx="10019030" cy="1033780"/>
            </a:xfrm>
            <a:custGeom>
              <a:avLst/>
              <a:gdLst/>
              <a:ahLst/>
              <a:cxnLst/>
              <a:rect l="l" t="t" r="r" b="b"/>
              <a:pathLst>
                <a:path w="10019030" h="1033780">
                  <a:moveTo>
                    <a:pt x="9846564" y="0"/>
                  </a:moveTo>
                  <a:lnTo>
                    <a:pt x="172212" y="0"/>
                  </a:lnTo>
                  <a:lnTo>
                    <a:pt x="126426" y="6150"/>
                  </a:lnTo>
                  <a:lnTo>
                    <a:pt x="85287" y="23509"/>
                  </a:lnTo>
                  <a:lnTo>
                    <a:pt x="50434" y="50434"/>
                  </a:lnTo>
                  <a:lnTo>
                    <a:pt x="23509" y="85287"/>
                  </a:lnTo>
                  <a:lnTo>
                    <a:pt x="6150" y="126426"/>
                  </a:lnTo>
                  <a:lnTo>
                    <a:pt x="0" y="172212"/>
                  </a:lnTo>
                  <a:lnTo>
                    <a:pt x="0" y="861060"/>
                  </a:lnTo>
                  <a:lnTo>
                    <a:pt x="6150" y="906845"/>
                  </a:lnTo>
                  <a:lnTo>
                    <a:pt x="23509" y="947984"/>
                  </a:lnTo>
                  <a:lnTo>
                    <a:pt x="50434" y="982837"/>
                  </a:lnTo>
                  <a:lnTo>
                    <a:pt x="85287" y="1009762"/>
                  </a:lnTo>
                  <a:lnTo>
                    <a:pt x="126426" y="1027121"/>
                  </a:lnTo>
                  <a:lnTo>
                    <a:pt x="172212" y="1033272"/>
                  </a:lnTo>
                  <a:lnTo>
                    <a:pt x="9846564" y="1033272"/>
                  </a:lnTo>
                  <a:lnTo>
                    <a:pt x="9892349" y="1027121"/>
                  </a:lnTo>
                  <a:lnTo>
                    <a:pt x="9933488" y="1009762"/>
                  </a:lnTo>
                  <a:lnTo>
                    <a:pt x="9968341" y="982837"/>
                  </a:lnTo>
                  <a:lnTo>
                    <a:pt x="9995266" y="947984"/>
                  </a:lnTo>
                  <a:lnTo>
                    <a:pt x="10012625" y="906845"/>
                  </a:lnTo>
                  <a:lnTo>
                    <a:pt x="10018776" y="861060"/>
                  </a:lnTo>
                  <a:lnTo>
                    <a:pt x="10018776" y="172212"/>
                  </a:lnTo>
                  <a:lnTo>
                    <a:pt x="10012625" y="126426"/>
                  </a:lnTo>
                  <a:lnTo>
                    <a:pt x="9995266" y="85287"/>
                  </a:lnTo>
                  <a:lnTo>
                    <a:pt x="9968341" y="50434"/>
                  </a:lnTo>
                  <a:lnTo>
                    <a:pt x="9933488" y="23509"/>
                  </a:lnTo>
                  <a:lnTo>
                    <a:pt x="9892349" y="6150"/>
                  </a:lnTo>
                  <a:lnTo>
                    <a:pt x="9846564" y="0"/>
                  </a:lnTo>
                  <a:close/>
                </a:path>
              </a:pathLst>
            </a:custGeom>
            <a:solidFill>
              <a:srgbClr val="6F24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252728" y="356616"/>
              <a:ext cx="10019030" cy="1033780"/>
            </a:xfrm>
            <a:custGeom>
              <a:avLst/>
              <a:gdLst/>
              <a:ahLst/>
              <a:cxnLst/>
              <a:rect l="l" t="t" r="r" b="b"/>
              <a:pathLst>
                <a:path w="10019030" h="1033780">
                  <a:moveTo>
                    <a:pt x="0" y="172212"/>
                  </a:moveTo>
                  <a:lnTo>
                    <a:pt x="6150" y="126426"/>
                  </a:lnTo>
                  <a:lnTo>
                    <a:pt x="23509" y="85287"/>
                  </a:lnTo>
                  <a:lnTo>
                    <a:pt x="50434" y="50434"/>
                  </a:lnTo>
                  <a:lnTo>
                    <a:pt x="85287" y="23509"/>
                  </a:lnTo>
                  <a:lnTo>
                    <a:pt x="126426" y="6150"/>
                  </a:lnTo>
                  <a:lnTo>
                    <a:pt x="172212" y="0"/>
                  </a:lnTo>
                  <a:lnTo>
                    <a:pt x="9846564" y="0"/>
                  </a:lnTo>
                  <a:lnTo>
                    <a:pt x="9892349" y="6150"/>
                  </a:lnTo>
                  <a:lnTo>
                    <a:pt x="9933488" y="23509"/>
                  </a:lnTo>
                  <a:lnTo>
                    <a:pt x="9968341" y="50434"/>
                  </a:lnTo>
                  <a:lnTo>
                    <a:pt x="9995266" y="85287"/>
                  </a:lnTo>
                  <a:lnTo>
                    <a:pt x="10012625" y="126426"/>
                  </a:lnTo>
                  <a:lnTo>
                    <a:pt x="10018776" y="172212"/>
                  </a:lnTo>
                  <a:lnTo>
                    <a:pt x="10018776" y="861060"/>
                  </a:lnTo>
                  <a:lnTo>
                    <a:pt x="10012625" y="906845"/>
                  </a:lnTo>
                  <a:lnTo>
                    <a:pt x="9995266" y="947984"/>
                  </a:lnTo>
                  <a:lnTo>
                    <a:pt x="9968341" y="982837"/>
                  </a:lnTo>
                  <a:lnTo>
                    <a:pt x="9933488" y="1009762"/>
                  </a:lnTo>
                  <a:lnTo>
                    <a:pt x="9892349" y="1027121"/>
                  </a:lnTo>
                  <a:lnTo>
                    <a:pt x="9846564" y="1033272"/>
                  </a:lnTo>
                  <a:lnTo>
                    <a:pt x="172212" y="1033272"/>
                  </a:lnTo>
                  <a:lnTo>
                    <a:pt x="126426" y="1027121"/>
                  </a:lnTo>
                  <a:lnTo>
                    <a:pt x="85287" y="1009762"/>
                  </a:lnTo>
                  <a:lnTo>
                    <a:pt x="50434" y="982837"/>
                  </a:lnTo>
                  <a:lnTo>
                    <a:pt x="23509" y="947984"/>
                  </a:lnTo>
                  <a:lnTo>
                    <a:pt x="6150" y="906845"/>
                  </a:lnTo>
                  <a:lnTo>
                    <a:pt x="0" y="861060"/>
                  </a:lnTo>
                  <a:lnTo>
                    <a:pt x="0" y="172212"/>
                  </a:lnTo>
                  <a:close/>
                </a:path>
              </a:pathLst>
            </a:custGeom>
            <a:ln w="12192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85722" y="624078"/>
            <a:ext cx="935418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350">
                <a:solidFill>
                  <a:srgbClr val="FFFFFF"/>
                </a:solidFill>
              </a:rPr>
              <a:t>HRI</a:t>
            </a:r>
            <a:r>
              <a:rPr dirty="0" sz="2800" spc="-70">
                <a:solidFill>
                  <a:srgbClr val="FFFFFF"/>
                </a:solidFill>
              </a:rPr>
              <a:t> </a:t>
            </a:r>
            <a:r>
              <a:rPr dirty="0" sz="2800" spc="-135">
                <a:solidFill>
                  <a:srgbClr val="FFFFFF"/>
                </a:solidFill>
              </a:rPr>
              <a:t>Survei</a:t>
            </a:r>
            <a:r>
              <a:rPr dirty="0" sz="2800" spc="-95">
                <a:solidFill>
                  <a:srgbClr val="FFFFFF"/>
                </a:solidFill>
              </a:rPr>
              <a:t>l</a:t>
            </a:r>
            <a:r>
              <a:rPr dirty="0" sz="2800" spc="-135">
                <a:solidFill>
                  <a:srgbClr val="FFFFFF"/>
                </a:solidFill>
              </a:rPr>
              <a:t>la</a:t>
            </a:r>
            <a:r>
              <a:rPr dirty="0" sz="2800" spc="-200">
                <a:solidFill>
                  <a:srgbClr val="FFFFFF"/>
                </a:solidFill>
              </a:rPr>
              <a:t>n</a:t>
            </a:r>
            <a:r>
              <a:rPr dirty="0" sz="2800" spc="-125">
                <a:solidFill>
                  <a:srgbClr val="FFFFFF"/>
                </a:solidFill>
              </a:rPr>
              <a:t>c</a:t>
            </a:r>
            <a:r>
              <a:rPr dirty="0" sz="2800" spc="-135">
                <a:solidFill>
                  <a:srgbClr val="FFFFFF"/>
                </a:solidFill>
              </a:rPr>
              <a:t>e</a:t>
            </a:r>
            <a:r>
              <a:rPr dirty="0" sz="2800" spc="-30">
                <a:solidFill>
                  <a:srgbClr val="FFFFFF"/>
                </a:solidFill>
              </a:rPr>
              <a:t> </a:t>
            </a:r>
            <a:r>
              <a:rPr dirty="0" sz="2800" spc="-160">
                <a:solidFill>
                  <a:srgbClr val="FFFFFF"/>
                </a:solidFill>
              </a:rPr>
              <a:t>Lo</a:t>
            </a:r>
            <a:r>
              <a:rPr dirty="0" sz="2800" spc="-160">
                <a:solidFill>
                  <a:srgbClr val="FFFFFF"/>
                </a:solidFill>
              </a:rPr>
              <a:t>g</a:t>
            </a:r>
            <a:r>
              <a:rPr dirty="0" sz="2800" spc="-65">
                <a:solidFill>
                  <a:srgbClr val="FFFFFF"/>
                </a:solidFill>
              </a:rPr>
              <a:t> </a:t>
            </a:r>
            <a:r>
              <a:rPr dirty="0" sz="2800" spc="-190">
                <a:solidFill>
                  <a:srgbClr val="FFFFFF"/>
                </a:solidFill>
              </a:rPr>
              <a:t>in</a:t>
            </a:r>
            <a:r>
              <a:rPr dirty="0" sz="2800" spc="-70">
                <a:solidFill>
                  <a:srgbClr val="FFFFFF"/>
                </a:solidFill>
              </a:rPr>
              <a:t> </a:t>
            </a:r>
            <a:r>
              <a:rPr dirty="0" sz="2800" spc="-170">
                <a:solidFill>
                  <a:srgbClr val="FFFFFF"/>
                </a:solidFill>
              </a:rPr>
              <a:t>credentia</a:t>
            </a:r>
            <a:r>
              <a:rPr dirty="0" sz="2800" spc="-110">
                <a:solidFill>
                  <a:srgbClr val="FFFFFF"/>
                </a:solidFill>
              </a:rPr>
              <a:t>l</a:t>
            </a:r>
            <a:r>
              <a:rPr dirty="0" sz="2800" spc="5">
                <a:solidFill>
                  <a:srgbClr val="FFFFFF"/>
                </a:solidFill>
              </a:rPr>
              <a:t>s</a:t>
            </a:r>
            <a:r>
              <a:rPr dirty="0" sz="2800" spc="-45">
                <a:solidFill>
                  <a:srgbClr val="FFFFFF"/>
                </a:solidFill>
              </a:rPr>
              <a:t> </a:t>
            </a:r>
            <a:r>
              <a:rPr dirty="0" sz="2800" spc="-140">
                <a:solidFill>
                  <a:srgbClr val="FFFFFF"/>
                </a:solidFill>
              </a:rPr>
              <a:t>for</a:t>
            </a:r>
            <a:r>
              <a:rPr dirty="0" sz="2800" spc="-60">
                <a:solidFill>
                  <a:srgbClr val="FFFFFF"/>
                </a:solidFill>
              </a:rPr>
              <a:t> </a:t>
            </a:r>
            <a:r>
              <a:rPr dirty="0" sz="2800" spc="-175">
                <a:solidFill>
                  <a:srgbClr val="FFFFFF"/>
                </a:solidFill>
              </a:rPr>
              <a:t>tra</a:t>
            </a:r>
            <a:r>
              <a:rPr dirty="0" sz="2800" spc="-120">
                <a:solidFill>
                  <a:srgbClr val="FFFFFF"/>
                </a:solidFill>
              </a:rPr>
              <a:t>i</a:t>
            </a:r>
            <a:r>
              <a:rPr dirty="0" sz="2800" spc="-254">
                <a:solidFill>
                  <a:srgbClr val="FFFFFF"/>
                </a:solidFill>
              </a:rPr>
              <a:t>n</a:t>
            </a:r>
            <a:r>
              <a:rPr dirty="0" sz="2800" spc="-130">
                <a:solidFill>
                  <a:srgbClr val="FFFFFF"/>
                </a:solidFill>
              </a:rPr>
              <a:t>i</a:t>
            </a:r>
            <a:r>
              <a:rPr dirty="0" sz="2800" spc="-245">
                <a:solidFill>
                  <a:srgbClr val="FFFFFF"/>
                </a:solidFill>
              </a:rPr>
              <a:t>ng</a:t>
            </a:r>
            <a:r>
              <a:rPr dirty="0" sz="2800" spc="-40">
                <a:solidFill>
                  <a:srgbClr val="FFFFFF"/>
                </a:solidFill>
              </a:rPr>
              <a:t> </a:t>
            </a:r>
            <a:r>
              <a:rPr dirty="0" sz="2800" spc="-195">
                <a:solidFill>
                  <a:srgbClr val="FFFFFF"/>
                </a:solidFill>
              </a:rPr>
              <a:t>of</a:t>
            </a:r>
            <a:r>
              <a:rPr dirty="0" sz="2800" spc="-70">
                <a:solidFill>
                  <a:srgbClr val="FFFFFF"/>
                </a:solidFill>
              </a:rPr>
              <a:t> </a:t>
            </a:r>
            <a:r>
              <a:rPr dirty="0" sz="2800" spc="-125">
                <a:solidFill>
                  <a:srgbClr val="FFFFFF"/>
                </a:solidFill>
              </a:rPr>
              <a:t>learne</a:t>
            </a:r>
            <a:r>
              <a:rPr dirty="0" sz="2800" spc="-114">
                <a:solidFill>
                  <a:srgbClr val="FFFFFF"/>
                </a:solidFill>
              </a:rPr>
              <a:t>r</a:t>
            </a:r>
            <a:r>
              <a:rPr dirty="0" sz="2800" spc="5">
                <a:solidFill>
                  <a:srgbClr val="FFFFFF"/>
                </a:solidFill>
              </a:rPr>
              <a:t>s</a:t>
            </a:r>
            <a:endParaRPr sz="2800"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617091" y="1956435"/>
          <a:ext cx="9297670" cy="21062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39310"/>
                <a:gridCol w="4639310"/>
              </a:tblGrid>
              <a:tr h="69773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200" spc="-25" b="1">
                          <a:latin typeface="Calibri"/>
                          <a:cs typeface="Calibri"/>
                        </a:rPr>
                        <a:t>Website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u="heavy" sz="2200" spc="-10" b="1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2"/>
                        </a:rPr>
                        <a:t>https://ihiplearning.in/npcchh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</a:tr>
              <a:tr h="69761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200" spc="-5">
                          <a:latin typeface="Calibri"/>
                          <a:cs typeface="Calibri"/>
                        </a:rPr>
                        <a:t>Username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200" spc="-10">
                          <a:latin typeface="Calibri"/>
                          <a:cs typeface="Calibri"/>
                        </a:rPr>
                        <a:t>hfuser2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</a:tr>
              <a:tr h="69773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dirty="0" sz="2200" spc="-15">
                          <a:latin typeface="Calibri"/>
                          <a:cs typeface="Calibri"/>
                        </a:rPr>
                        <a:t>Password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1114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dirty="0" sz="2200" spc="-10">
                          <a:latin typeface="Calibri"/>
                          <a:cs typeface="Calibri"/>
                        </a:rPr>
                        <a:t>Learnihip@2019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1114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91228" y="0"/>
            <a:ext cx="7701280" cy="6667500"/>
          </a:xfrm>
          <a:custGeom>
            <a:avLst/>
            <a:gdLst/>
            <a:ahLst/>
            <a:cxnLst/>
            <a:rect l="l" t="t" r="r" b="b"/>
            <a:pathLst>
              <a:path w="7701280" h="6667500">
                <a:moveTo>
                  <a:pt x="0" y="6667500"/>
                </a:moveTo>
                <a:lnTo>
                  <a:pt x="7700772" y="6667500"/>
                </a:lnTo>
                <a:lnTo>
                  <a:pt x="7700772" y="0"/>
                </a:lnTo>
                <a:lnTo>
                  <a:pt x="0" y="0"/>
                </a:lnTo>
                <a:lnTo>
                  <a:pt x="0" y="6667500"/>
                </a:lnTo>
                <a:close/>
              </a:path>
            </a:pathLst>
          </a:custGeom>
          <a:solidFill>
            <a:srgbClr val="DF9FC5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object 4"/>
            <p:cNvSpPr/>
            <p:nvPr/>
          </p:nvSpPr>
          <p:spPr>
            <a:xfrm>
              <a:off x="0" y="6667499"/>
              <a:ext cx="12192000" cy="190500"/>
            </a:xfrm>
            <a:custGeom>
              <a:avLst/>
              <a:gdLst/>
              <a:ahLst/>
              <a:cxnLst/>
              <a:rect l="l" t="t" r="r" b="b"/>
              <a:pathLst>
                <a:path w="12192000" h="190500">
                  <a:moveTo>
                    <a:pt x="12192000" y="0"/>
                  </a:moveTo>
                  <a:lnTo>
                    <a:pt x="0" y="0"/>
                  </a:lnTo>
                  <a:lnTo>
                    <a:pt x="0" y="190500"/>
                  </a:lnTo>
                  <a:lnTo>
                    <a:pt x="12192000" y="1905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6F245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83152" y="0"/>
              <a:ext cx="8308848" cy="668274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9328" y="0"/>
              <a:ext cx="7662671" cy="27432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0"/>
              <a:ext cx="4491355" cy="6682740"/>
            </a:xfrm>
            <a:custGeom>
              <a:avLst/>
              <a:gdLst/>
              <a:ahLst/>
              <a:cxnLst/>
              <a:rect l="l" t="t" r="r" b="b"/>
              <a:pathLst>
                <a:path w="4491355" h="6682740">
                  <a:moveTo>
                    <a:pt x="4491228" y="0"/>
                  </a:moveTo>
                  <a:lnTo>
                    <a:pt x="0" y="0"/>
                  </a:lnTo>
                  <a:lnTo>
                    <a:pt x="0" y="6682740"/>
                  </a:lnTo>
                  <a:lnTo>
                    <a:pt x="4491228" y="6682740"/>
                  </a:lnTo>
                  <a:lnTo>
                    <a:pt x="4491228" y="0"/>
                  </a:lnTo>
                  <a:close/>
                </a:path>
              </a:pathLst>
            </a:custGeom>
            <a:solidFill>
              <a:srgbClr val="0D5F8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02907" y="356615"/>
              <a:ext cx="3677411" cy="105917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21563" y="772668"/>
              <a:ext cx="3848100" cy="1507490"/>
            </a:xfrm>
            <a:custGeom>
              <a:avLst/>
              <a:gdLst/>
              <a:ahLst/>
              <a:cxnLst/>
              <a:rect l="l" t="t" r="r" b="b"/>
              <a:pathLst>
                <a:path w="3848100" h="1507489">
                  <a:moveTo>
                    <a:pt x="3556254" y="0"/>
                  </a:moveTo>
                  <a:lnTo>
                    <a:pt x="291858" y="0"/>
                  </a:lnTo>
                  <a:lnTo>
                    <a:pt x="244517" y="3820"/>
                  </a:lnTo>
                  <a:lnTo>
                    <a:pt x="199609" y="14880"/>
                  </a:lnTo>
                  <a:lnTo>
                    <a:pt x="157733" y="32578"/>
                  </a:lnTo>
                  <a:lnTo>
                    <a:pt x="119491" y="56314"/>
                  </a:lnTo>
                  <a:lnTo>
                    <a:pt x="85483" y="85486"/>
                  </a:lnTo>
                  <a:lnTo>
                    <a:pt x="56312" y="119493"/>
                  </a:lnTo>
                  <a:lnTo>
                    <a:pt x="32576" y="157734"/>
                  </a:lnTo>
                  <a:lnTo>
                    <a:pt x="14879" y="199607"/>
                  </a:lnTo>
                  <a:lnTo>
                    <a:pt x="3819" y="244511"/>
                  </a:lnTo>
                  <a:lnTo>
                    <a:pt x="0" y="291846"/>
                  </a:lnTo>
                  <a:lnTo>
                    <a:pt x="0" y="1215390"/>
                  </a:lnTo>
                  <a:lnTo>
                    <a:pt x="3819" y="1262724"/>
                  </a:lnTo>
                  <a:lnTo>
                    <a:pt x="14879" y="1307628"/>
                  </a:lnTo>
                  <a:lnTo>
                    <a:pt x="32576" y="1349501"/>
                  </a:lnTo>
                  <a:lnTo>
                    <a:pt x="56312" y="1387742"/>
                  </a:lnTo>
                  <a:lnTo>
                    <a:pt x="85483" y="1421749"/>
                  </a:lnTo>
                  <a:lnTo>
                    <a:pt x="119491" y="1450921"/>
                  </a:lnTo>
                  <a:lnTo>
                    <a:pt x="157733" y="1474657"/>
                  </a:lnTo>
                  <a:lnTo>
                    <a:pt x="199609" y="1492355"/>
                  </a:lnTo>
                  <a:lnTo>
                    <a:pt x="244517" y="1503415"/>
                  </a:lnTo>
                  <a:lnTo>
                    <a:pt x="291858" y="1507236"/>
                  </a:lnTo>
                  <a:lnTo>
                    <a:pt x="3556254" y="1507236"/>
                  </a:lnTo>
                  <a:lnTo>
                    <a:pt x="3603588" y="1503415"/>
                  </a:lnTo>
                  <a:lnTo>
                    <a:pt x="3648492" y="1492355"/>
                  </a:lnTo>
                  <a:lnTo>
                    <a:pt x="3690365" y="1474657"/>
                  </a:lnTo>
                  <a:lnTo>
                    <a:pt x="3728606" y="1450921"/>
                  </a:lnTo>
                  <a:lnTo>
                    <a:pt x="3762613" y="1421749"/>
                  </a:lnTo>
                  <a:lnTo>
                    <a:pt x="3791785" y="1387742"/>
                  </a:lnTo>
                  <a:lnTo>
                    <a:pt x="3815521" y="1349501"/>
                  </a:lnTo>
                  <a:lnTo>
                    <a:pt x="3833219" y="1307628"/>
                  </a:lnTo>
                  <a:lnTo>
                    <a:pt x="3844279" y="1262724"/>
                  </a:lnTo>
                  <a:lnTo>
                    <a:pt x="3848100" y="1215390"/>
                  </a:lnTo>
                  <a:lnTo>
                    <a:pt x="3848100" y="291846"/>
                  </a:lnTo>
                  <a:lnTo>
                    <a:pt x="3844279" y="244511"/>
                  </a:lnTo>
                  <a:lnTo>
                    <a:pt x="3833219" y="199607"/>
                  </a:lnTo>
                  <a:lnTo>
                    <a:pt x="3815521" y="157734"/>
                  </a:lnTo>
                  <a:lnTo>
                    <a:pt x="3791785" y="119493"/>
                  </a:lnTo>
                  <a:lnTo>
                    <a:pt x="3762613" y="85486"/>
                  </a:lnTo>
                  <a:lnTo>
                    <a:pt x="3728606" y="56314"/>
                  </a:lnTo>
                  <a:lnTo>
                    <a:pt x="3690365" y="32578"/>
                  </a:lnTo>
                  <a:lnTo>
                    <a:pt x="3648492" y="14880"/>
                  </a:lnTo>
                  <a:lnTo>
                    <a:pt x="3603588" y="3820"/>
                  </a:lnTo>
                  <a:lnTo>
                    <a:pt x="355625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21563" y="772668"/>
              <a:ext cx="3848100" cy="1507490"/>
            </a:xfrm>
            <a:custGeom>
              <a:avLst/>
              <a:gdLst/>
              <a:ahLst/>
              <a:cxnLst/>
              <a:rect l="l" t="t" r="r" b="b"/>
              <a:pathLst>
                <a:path w="3848100" h="1507489">
                  <a:moveTo>
                    <a:pt x="0" y="291846"/>
                  </a:moveTo>
                  <a:lnTo>
                    <a:pt x="3819" y="244511"/>
                  </a:lnTo>
                  <a:lnTo>
                    <a:pt x="14879" y="199607"/>
                  </a:lnTo>
                  <a:lnTo>
                    <a:pt x="32576" y="157734"/>
                  </a:lnTo>
                  <a:lnTo>
                    <a:pt x="56312" y="119493"/>
                  </a:lnTo>
                  <a:lnTo>
                    <a:pt x="85483" y="85486"/>
                  </a:lnTo>
                  <a:lnTo>
                    <a:pt x="119491" y="56314"/>
                  </a:lnTo>
                  <a:lnTo>
                    <a:pt x="157733" y="32578"/>
                  </a:lnTo>
                  <a:lnTo>
                    <a:pt x="199609" y="14880"/>
                  </a:lnTo>
                  <a:lnTo>
                    <a:pt x="244517" y="3820"/>
                  </a:lnTo>
                  <a:lnTo>
                    <a:pt x="291858" y="0"/>
                  </a:lnTo>
                  <a:lnTo>
                    <a:pt x="3556254" y="0"/>
                  </a:lnTo>
                  <a:lnTo>
                    <a:pt x="3603588" y="3820"/>
                  </a:lnTo>
                  <a:lnTo>
                    <a:pt x="3648492" y="14880"/>
                  </a:lnTo>
                  <a:lnTo>
                    <a:pt x="3690365" y="32578"/>
                  </a:lnTo>
                  <a:lnTo>
                    <a:pt x="3728606" y="56314"/>
                  </a:lnTo>
                  <a:lnTo>
                    <a:pt x="3762613" y="85486"/>
                  </a:lnTo>
                  <a:lnTo>
                    <a:pt x="3791785" y="119493"/>
                  </a:lnTo>
                  <a:lnTo>
                    <a:pt x="3815521" y="157734"/>
                  </a:lnTo>
                  <a:lnTo>
                    <a:pt x="3833219" y="199607"/>
                  </a:lnTo>
                  <a:lnTo>
                    <a:pt x="3844279" y="244511"/>
                  </a:lnTo>
                  <a:lnTo>
                    <a:pt x="3848100" y="291846"/>
                  </a:lnTo>
                  <a:lnTo>
                    <a:pt x="3848100" y="1215390"/>
                  </a:lnTo>
                  <a:lnTo>
                    <a:pt x="3844279" y="1262724"/>
                  </a:lnTo>
                  <a:lnTo>
                    <a:pt x="3833219" y="1307628"/>
                  </a:lnTo>
                  <a:lnTo>
                    <a:pt x="3815521" y="1349501"/>
                  </a:lnTo>
                  <a:lnTo>
                    <a:pt x="3791785" y="1387742"/>
                  </a:lnTo>
                  <a:lnTo>
                    <a:pt x="3762613" y="1421749"/>
                  </a:lnTo>
                  <a:lnTo>
                    <a:pt x="3728606" y="1450921"/>
                  </a:lnTo>
                  <a:lnTo>
                    <a:pt x="3690365" y="1474657"/>
                  </a:lnTo>
                  <a:lnTo>
                    <a:pt x="3648492" y="1492355"/>
                  </a:lnTo>
                  <a:lnTo>
                    <a:pt x="3603588" y="1503415"/>
                  </a:lnTo>
                  <a:lnTo>
                    <a:pt x="3556254" y="1507236"/>
                  </a:lnTo>
                  <a:lnTo>
                    <a:pt x="291858" y="1507236"/>
                  </a:lnTo>
                  <a:lnTo>
                    <a:pt x="244517" y="1503415"/>
                  </a:lnTo>
                  <a:lnTo>
                    <a:pt x="199609" y="1492355"/>
                  </a:lnTo>
                  <a:lnTo>
                    <a:pt x="157733" y="1474657"/>
                  </a:lnTo>
                  <a:lnTo>
                    <a:pt x="119491" y="1450921"/>
                  </a:lnTo>
                  <a:lnTo>
                    <a:pt x="85483" y="1421749"/>
                  </a:lnTo>
                  <a:lnTo>
                    <a:pt x="56312" y="1387742"/>
                  </a:lnTo>
                  <a:lnTo>
                    <a:pt x="32576" y="1349501"/>
                  </a:lnTo>
                  <a:lnTo>
                    <a:pt x="14879" y="1307628"/>
                  </a:lnTo>
                  <a:lnTo>
                    <a:pt x="3819" y="1262724"/>
                  </a:lnTo>
                  <a:lnTo>
                    <a:pt x="0" y="1215390"/>
                  </a:lnTo>
                  <a:lnTo>
                    <a:pt x="0" y="291846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24383" y="915365"/>
            <a:ext cx="3520440" cy="1184275"/>
          </a:xfrm>
          <a:prstGeom prst="rect"/>
        </p:spPr>
        <p:txBody>
          <a:bodyPr wrap="square" lIns="0" tIns="81280" rIns="0" bIns="0" rtlCol="0" vert="horz">
            <a:spAutoFit/>
          </a:bodyPr>
          <a:lstStyle/>
          <a:p>
            <a:pPr marL="448309" marR="5080" indent="-436245">
              <a:lnSpc>
                <a:spcPts val="4320"/>
              </a:lnSpc>
              <a:spcBef>
                <a:spcPts val="640"/>
              </a:spcBef>
            </a:pPr>
            <a:r>
              <a:rPr dirty="0" sz="4000" spc="-350">
                <a:solidFill>
                  <a:srgbClr val="212A35"/>
                </a:solidFill>
              </a:rPr>
              <a:t>H</a:t>
            </a:r>
            <a:r>
              <a:rPr dirty="0" sz="4000" spc="-250">
                <a:solidFill>
                  <a:srgbClr val="212A35"/>
                </a:solidFill>
              </a:rPr>
              <a:t>EAT</a:t>
            </a:r>
            <a:r>
              <a:rPr dirty="0" sz="4000" spc="-105">
                <a:solidFill>
                  <a:srgbClr val="212A35"/>
                </a:solidFill>
              </a:rPr>
              <a:t> </a:t>
            </a:r>
            <a:r>
              <a:rPr dirty="0" sz="4000" spc="-190">
                <a:solidFill>
                  <a:srgbClr val="212A35"/>
                </a:solidFill>
              </a:rPr>
              <a:t>RELATED  </a:t>
            </a:r>
            <a:r>
              <a:rPr dirty="0" sz="4000" spc="-170">
                <a:solidFill>
                  <a:srgbClr val="212A35"/>
                </a:solidFill>
              </a:rPr>
              <a:t>ILLNESSES</a:t>
            </a:r>
            <a:endParaRPr sz="4000"/>
          </a:p>
        </p:txBody>
      </p:sp>
      <p:sp>
        <p:nvSpPr>
          <p:cNvPr id="12" name="object 12"/>
          <p:cNvSpPr txBox="1"/>
          <p:nvPr/>
        </p:nvSpPr>
        <p:spPr>
          <a:xfrm>
            <a:off x="657859" y="2655823"/>
            <a:ext cx="315087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 Clinical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5" b="1">
                <a:solidFill>
                  <a:srgbClr val="FFFFFF"/>
                </a:solidFill>
                <a:latin typeface="Calibri"/>
                <a:cs typeface="Calibri"/>
              </a:rPr>
              <a:t>Perspective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68832" y="4434281"/>
            <a:ext cx="3128010" cy="14941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400" spc="-35" b="1">
                <a:solidFill>
                  <a:srgbClr val="FFC000"/>
                </a:solidFill>
                <a:latin typeface="Calibri"/>
                <a:cs typeface="Calibri"/>
              </a:rPr>
              <a:t>Prof. </a:t>
            </a:r>
            <a:r>
              <a:rPr dirty="0" sz="2400" b="1">
                <a:solidFill>
                  <a:srgbClr val="FFC000"/>
                </a:solidFill>
                <a:latin typeface="Calibri"/>
                <a:cs typeface="Calibri"/>
              </a:rPr>
              <a:t>D</a:t>
            </a:r>
            <a:r>
              <a:rPr dirty="0" sz="2400" spc="-45" b="1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C000"/>
                </a:solidFill>
                <a:latin typeface="Calibri"/>
                <a:cs typeface="Calibri"/>
              </a:rPr>
              <a:t>Himanshu</a:t>
            </a:r>
            <a:r>
              <a:rPr dirty="0" sz="2400" spc="-25" b="1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FFC000"/>
                </a:solidFill>
                <a:latin typeface="Calibri"/>
                <a:cs typeface="Calibri"/>
              </a:rPr>
              <a:t>Reddy</a:t>
            </a:r>
            <a:endParaRPr sz="2400">
              <a:latin typeface="Calibri"/>
              <a:cs typeface="Calibri"/>
            </a:endParaRPr>
          </a:p>
          <a:p>
            <a:pPr marL="518159" marR="511809" indent="598805">
              <a:lnSpc>
                <a:spcPct val="100000"/>
              </a:lnSpc>
              <a:spcBef>
                <a:spcPts val="40"/>
              </a:spcBef>
            </a:pP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Professor </a:t>
            </a: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 Medicine</a:t>
            </a:r>
            <a:r>
              <a:rPr dirty="0" sz="1800" spc="-8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Department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King</a:t>
            </a:r>
            <a:r>
              <a:rPr dirty="0" sz="18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0" b="1">
                <a:solidFill>
                  <a:srgbClr val="FFFFFF"/>
                </a:solidFill>
                <a:latin typeface="Calibri"/>
                <a:cs typeface="Calibri"/>
              </a:rPr>
              <a:t>George’s</a:t>
            </a:r>
            <a:r>
              <a:rPr dirty="0" sz="18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Medical</a:t>
            </a:r>
            <a:r>
              <a:rPr dirty="0" sz="18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University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Lucknow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584960"/>
          </a:xfrm>
          <a:custGeom>
            <a:avLst/>
            <a:gdLst/>
            <a:ahLst/>
            <a:cxnLst/>
            <a:rect l="l" t="t" r="r" b="b"/>
            <a:pathLst>
              <a:path w="12192000" h="1584960">
                <a:moveTo>
                  <a:pt x="0" y="1584960"/>
                </a:moveTo>
                <a:lnTo>
                  <a:pt x="12192000" y="1584960"/>
                </a:lnTo>
                <a:lnTo>
                  <a:pt x="12192000" y="0"/>
                </a:lnTo>
                <a:lnTo>
                  <a:pt x="0" y="0"/>
                </a:lnTo>
                <a:lnTo>
                  <a:pt x="0" y="1584960"/>
                </a:lnTo>
                <a:close/>
              </a:path>
            </a:pathLst>
          </a:custGeom>
          <a:solidFill>
            <a:srgbClr val="DF9F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4785359"/>
            <a:ext cx="12192000" cy="1882139"/>
          </a:xfrm>
          <a:custGeom>
            <a:avLst/>
            <a:gdLst/>
            <a:ahLst/>
            <a:cxnLst/>
            <a:rect l="l" t="t" r="r" b="b"/>
            <a:pathLst>
              <a:path w="12192000" h="1882140">
                <a:moveTo>
                  <a:pt x="0" y="1882139"/>
                </a:moveTo>
                <a:lnTo>
                  <a:pt x="12192000" y="1882139"/>
                </a:lnTo>
                <a:lnTo>
                  <a:pt x="12192000" y="0"/>
                </a:lnTo>
                <a:lnTo>
                  <a:pt x="0" y="0"/>
                </a:lnTo>
                <a:lnTo>
                  <a:pt x="0" y="1882139"/>
                </a:lnTo>
                <a:close/>
              </a:path>
            </a:pathLst>
          </a:custGeom>
          <a:solidFill>
            <a:srgbClr val="DF9F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6667499"/>
            <a:ext cx="12192000" cy="190500"/>
          </a:xfrm>
          <a:custGeom>
            <a:avLst/>
            <a:gdLst/>
            <a:ahLst/>
            <a:cxnLst/>
            <a:rect l="l" t="t" r="r" b="b"/>
            <a:pathLst>
              <a:path w="12192000" h="190500">
                <a:moveTo>
                  <a:pt x="12192000" y="0"/>
                </a:moveTo>
                <a:lnTo>
                  <a:pt x="0" y="0"/>
                </a:lnTo>
                <a:lnTo>
                  <a:pt x="0" y="190500"/>
                </a:lnTo>
                <a:lnTo>
                  <a:pt x="12192000" y="1905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6F24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1584960"/>
            <a:ext cx="12192000" cy="3200400"/>
          </a:xfrm>
          <a:custGeom>
            <a:avLst/>
            <a:gdLst/>
            <a:ahLst/>
            <a:cxnLst/>
            <a:rect l="l" t="t" r="r" b="b"/>
            <a:pathLst>
              <a:path w="12192000" h="3200400">
                <a:moveTo>
                  <a:pt x="12192000" y="0"/>
                </a:moveTo>
                <a:lnTo>
                  <a:pt x="0" y="0"/>
                </a:lnTo>
                <a:lnTo>
                  <a:pt x="0" y="3200400"/>
                </a:lnTo>
                <a:lnTo>
                  <a:pt x="12192000" y="32004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921507" y="284988"/>
            <a:ext cx="6349365" cy="792480"/>
          </a:xfrm>
          <a:custGeom>
            <a:avLst/>
            <a:gdLst/>
            <a:ahLst/>
            <a:cxnLst/>
            <a:rect l="l" t="t" r="r" b="b"/>
            <a:pathLst>
              <a:path w="6349365" h="792480">
                <a:moveTo>
                  <a:pt x="6084824" y="0"/>
                </a:moveTo>
                <a:lnTo>
                  <a:pt x="264160" y="0"/>
                </a:lnTo>
                <a:lnTo>
                  <a:pt x="216668" y="4254"/>
                </a:lnTo>
                <a:lnTo>
                  <a:pt x="171973" y="16522"/>
                </a:lnTo>
                <a:lnTo>
                  <a:pt x="130819" y="36058"/>
                </a:lnTo>
                <a:lnTo>
                  <a:pt x="93952" y="62116"/>
                </a:lnTo>
                <a:lnTo>
                  <a:pt x="62116" y="93952"/>
                </a:lnTo>
                <a:lnTo>
                  <a:pt x="36058" y="130819"/>
                </a:lnTo>
                <a:lnTo>
                  <a:pt x="16522" y="171973"/>
                </a:lnTo>
                <a:lnTo>
                  <a:pt x="4254" y="216668"/>
                </a:lnTo>
                <a:lnTo>
                  <a:pt x="0" y="264159"/>
                </a:lnTo>
                <a:lnTo>
                  <a:pt x="0" y="528319"/>
                </a:lnTo>
                <a:lnTo>
                  <a:pt x="4254" y="575811"/>
                </a:lnTo>
                <a:lnTo>
                  <a:pt x="16522" y="620506"/>
                </a:lnTo>
                <a:lnTo>
                  <a:pt x="36058" y="661660"/>
                </a:lnTo>
                <a:lnTo>
                  <a:pt x="62116" y="698527"/>
                </a:lnTo>
                <a:lnTo>
                  <a:pt x="93952" y="730363"/>
                </a:lnTo>
                <a:lnTo>
                  <a:pt x="130819" y="756421"/>
                </a:lnTo>
                <a:lnTo>
                  <a:pt x="171973" y="775957"/>
                </a:lnTo>
                <a:lnTo>
                  <a:pt x="216668" y="788225"/>
                </a:lnTo>
                <a:lnTo>
                  <a:pt x="264160" y="792479"/>
                </a:lnTo>
                <a:lnTo>
                  <a:pt x="6084824" y="792479"/>
                </a:lnTo>
                <a:lnTo>
                  <a:pt x="6132315" y="788225"/>
                </a:lnTo>
                <a:lnTo>
                  <a:pt x="6177010" y="775957"/>
                </a:lnTo>
                <a:lnTo>
                  <a:pt x="6218164" y="756421"/>
                </a:lnTo>
                <a:lnTo>
                  <a:pt x="6255031" y="730363"/>
                </a:lnTo>
                <a:lnTo>
                  <a:pt x="6286867" y="698527"/>
                </a:lnTo>
                <a:lnTo>
                  <a:pt x="6312925" y="661660"/>
                </a:lnTo>
                <a:lnTo>
                  <a:pt x="6332461" y="620506"/>
                </a:lnTo>
                <a:lnTo>
                  <a:pt x="6344729" y="575811"/>
                </a:lnTo>
                <a:lnTo>
                  <a:pt x="6348984" y="528319"/>
                </a:lnTo>
                <a:lnTo>
                  <a:pt x="6348984" y="264159"/>
                </a:lnTo>
                <a:lnTo>
                  <a:pt x="6344729" y="216668"/>
                </a:lnTo>
                <a:lnTo>
                  <a:pt x="6332461" y="171973"/>
                </a:lnTo>
                <a:lnTo>
                  <a:pt x="6312925" y="130819"/>
                </a:lnTo>
                <a:lnTo>
                  <a:pt x="6286867" y="93952"/>
                </a:lnTo>
                <a:lnTo>
                  <a:pt x="6255031" y="62116"/>
                </a:lnTo>
                <a:lnTo>
                  <a:pt x="6218164" y="36058"/>
                </a:lnTo>
                <a:lnTo>
                  <a:pt x="6177010" y="16522"/>
                </a:lnTo>
                <a:lnTo>
                  <a:pt x="6132315" y="4254"/>
                </a:lnTo>
                <a:lnTo>
                  <a:pt x="6084824" y="0"/>
                </a:lnTo>
                <a:close/>
              </a:path>
            </a:pathLst>
          </a:custGeom>
          <a:solidFill>
            <a:srgbClr val="0D5F8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075557" y="407873"/>
            <a:ext cx="4043679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25">
                <a:solidFill>
                  <a:srgbClr val="FFFFFF"/>
                </a:solidFill>
              </a:rPr>
              <a:t>Sc</a:t>
            </a:r>
            <a:r>
              <a:rPr dirty="0" spc="-150">
                <a:solidFill>
                  <a:srgbClr val="FFFFFF"/>
                </a:solidFill>
              </a:rPr>
              <a:t>o</a:t>
            </a:r>
            <a:r>
              <a:rPr dirty="0" spc="-229">
                <a:solidFill>
                  <a:srgbClr val="FFFFFF"/>
                </a:solidFill>
              </a:rPr>
              <a:t>pe</a:t>
            </a:r>
            <a:r>
              <a:rPr dirty="0" spc="-75">
                <a:solidFill>
                  <a:srgbClr val="FFFFFF"/>
                </a:solidFill>
              </a:rPr>
              <a:t> </a:t>
            </a:r>
            <a:r>
              <a:rPr dirty="0" spc="-220">
                <a:solidFill>
                  <a:srgbClr val="FFFFFF"/>
                </a:solidFill>
              </a:rPr>
              <a:t>of</a:t>
            </a:r>
            <a:r>
              <a:rPr dirty="0" spc="-75">
                <a:solidFill>
                  <a:srgbClr val="FFFFFF"/>
                </a:solidFill>
              </a:rPr>
              <a:t> </a:t>
            </a:r>
            <a:r>
              <a:rPr dirty="0" spc="-75">
                <a:solidFill>
                  <a:srgbClr val="FFFFFF"/>
                </a:solidFill>
              </a:rPr>
              <a:t>Pre</a:t>
            </a:r>
            <a:r>
              <a:rPr dirty="0" spc="-85">
                <a:solidFill>
                  <a:srgbClr val="FFFFFF"/>
                </a:solidFill>
              </a:rPr>
              <a:t>s</a:t>
            </a:r>
            <a:r>
              <a:rPr dirty="0" spc="-235">
                <a:solidFill>
                  <a:srgbClr val="FFFFFF"/>
                </a:solidFill>
              </a:rPr>
              <a:t>ent</a:t>
            </a:r>
            <a:r>
              <a:rPr dirty="0" spc="-260">
                <a:solidFill>
                  <a:srgbClr val="FFFFFF"/>
                </a:solidFill>
              </a:rPr>
              <a:t>a</a:t>
            </a:r>
            <a:r>
              <a:rPr dirty="0" spc="-240">
                <a:solidFill>
                  <a:srgbClr val="FFFFFF"/>
                </a:solidFill>
              </a:rPr>
              <a:t>tion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15467" y="1944750"/>
            <a:ext cx="8297545" cy="19824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Clr>
                <a:srgbClr val="6F2450"/>
              </a:buClr>
              <a:buFont typeface="Arial MT"/>
              <a:buChar char="•"/>
              <a:tabLst>
                <a:tab pos="241300" algn="l"/>
              </a:tabLst>
            </a:pPr>
            <a:r>
              <a:rPr dirty="0" sz="2800" spc="-15">
                <a:latin typeface="Calibri"/>
                <a:cs typeface="Calibri"/>
              </a:rPr>
              <a:t>Understanding</a:t>
            </a:r>
            <a:r>
              <a:rPr dirty="0" sz="2800" spc="5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the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development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of </a:t>
            </a:r>
            <a:r>
              <a:rPr dirty="0" sz="2800" spc="-10">
                <a:latin typeface="Calibri"/>
                <a:cs typeface="Calibri"/>
              </a:rPr>
              <a:t>heat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related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illness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665"/>
              </a:spcBef>
              <a:buClr>
                <a:srgbClr val="6F2450"/>
              </a:buClr>
              <a:buFont typeface="Arial MT"/>
              <a:buChar char="•"/>
              <a:tabLst>
                <a:tab pos="241300" algn="l"/>
              </a:tabLst>
            </a:pPr>
            <a:r>
              <a:rPr dirty="0" sz="2800" spc="-10">
                <a:latin typeface="Calibri"/>
                <a:cs typeface="Calibri"/>
              </a:rPr>
              <a:t>Identifying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heat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injuries</a:t>
            </a:r>
            <a:r>
              <a:rPr dirty="0" sz="2800" spc="5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and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differentiating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from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mimics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665"/>
              </a:spcBef>
              <a:buClr>
                <a:srgbClr val="6F2450"/>
              </a:buClr>
              <a:buFont typeface="Arial MT"/>
              <a:buChar char="•"/>
              <a:tabLst>
                <a:tab pos="241300" algn="l"/>
              </a:tabLst>
            </a:pPr>
            <a:r>
              <a:rPr dirty="0" sz="2800" spc="-10">
                <a:latin typeface="Calibri"/>
                <a:cs typeface="Calibri"/>
              </a:rPr>
              <a:t>Management</a:t>
            </a:r>
            <a:r>
              <a:rPr dirty="0" sz="2800" spc="-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approach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584960"/>
          </a:xfrm>
          <a:custGeom>
            <a:avLst/>
            <a:gdLst/>
            <a:ahLst/>
            <a:cxnLst/>
            <a:rect l="l" t="t" r="r" b="b"/>
            <a:pathLst>
              <a:path w="12192000" h="1584960">
                <a:moveTo>
                  <a:pt x="0" y="1584960"/>
                </a:moveTo>
                <a:lnTo>
                  <a:pt x="12192000" y="1584960"/>
                </a:lnTo>
                <a:lnTo>
                  <a:pt x="12192000" y="0"/>
                </a:lnTo>
                <a:lnTo>
                  <a:pt x="0" y="0"/>
                </a:lnTo>
                <a:lnTo>
                  <a:pt x="0" y="1584960"/>
                </a:lnTo>
                <a:close/>
              </a:path>
            </a:pathLst>
          </a:custGeom>
          <a:solidFill>
            <a:srgbClr val="A3DBF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5364479"/>
            <a:ext cx="12192000" cy="1303020"/>
          </a:xfrm>
          <a:custGeom>
            <a:avLst/>
            <a:gdLst/>
            <a:ahLst/>
            <a:cxnLst/>
            <a:rect l="l" t="t" r="r" b="b"/>
            <a:pathLst>
              <a:path w="12192000" h="1303020">
                <a:moveTo>
                  <a:pt x="0" y="1303019"/>
                </a:moveTo>
                <a:lnTo>
                  <a:pt x="12192000" y="1303019"/>
                </a:lnTo>
                <a:lnTo>
                  <a:pt x="12192000" y="0"/>
                </a:lnTo>
                <a:lnTo>
                  <a:pt x="0" y="0"/>
                </a:lnTo>
                <a:lnTo>
                  <a:pt x="0" y="1303019"/>
                </a:lnTo>
                <a:close/>
              </a:path>
            </a:pathLst>
          </a:custGeom>
          <a:solidFill>
            <a:srgbClr val="A3DBF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6667499"/>
            <a:ext cx="12192000" cy="190500"/>
          </a:xfrm>
          <a:custGeom>
            <a:avLst/>
            <a:gdLst/>
            <a:ahLst/>
            <a:cxnLst/>
            <a:rect l="l" t="t" r="r" b="b"/>
            <a:pathLst>
              <a:path w="12192000" h="190500">
                <a:moveTo>
                  <a:pt x="12192000" y="0"/>
                </a:moveTo>
                <a:lnTo>
                  <a:pt x="0" y="0"/>
                </a:lnTo>
                <a:lnTo>
                  <a:pt x="0" y="190500"/>
                </a:lnTo>
                <a:lnTo>
                  <a:pt x="12192000" y="1905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D5F8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1584960"/>
            <a:ext cx="12192000" cy="3779520"/>
          </a:xfrm>
          <a:custGeom>
            <a:avLst/>
            <a:gdLst/>
            <a:ahLst/>
            <a:cxnLst/>
            <a:rect l="l" t="t" r="r" b="b"/>
            <a:pathLst>
              <a:path w="12192000" h="3779520">
                <a:moveTo>
                  <a:pt x="12192000" y="0"/>
                </a:moveTo>
                <a:lnTo>
                  <a:pt x="0" y="0"/>
                </a:lnTo>
                <a:lnTo>
                  <a:pt x="0" y="3779520"/>
                </a:lnTo>
                <a:lnTo>
                  <a:pt x="12192000" y="377952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142744" y="284988"/>
            <a:ext cx="7907020" cy="792480"/>
          </a:xfrm>
          <a:custGeom>
            <a:avLst/>
            <a:gdLst/>
            <a:ahLst/>
            <a:cxnLst/>
            <a:rect l="l" t="t" r="r" b="b"/>
            <a:pathLst>
              <a:path w="7907020" h="792480">
                <a:moveTo>
                  <a:pt x="7642352" y="0"/>
                </a:moveTo>
                <a:lnTo>
                  <a:pt x="264160" y="0"/>
                </a:lnTo>
                <a:lnTo>
                  <a:pt x="216668" y="4254"/>
                </a:lnTo>
                <a:lnTo>
                  <a:pt x="171973" y="16522"/>
                </a:lnTo>
                <a:lnTo>
                  <a:pt x="130819" y="36058"/>
                </a:lnTo>
                <a:lnTo>
                  <a:pt x="93952" y="62116"/>
                </a:lnTo>
                <a:lnTo>
                  <a:pt x="62116" y="93952"/>
                </a:lnTo>
                <a:lnTo>
                  <a:pt x="36058" y="130819"/>
                </a:lnTo>
                <a:lnTo>
                  <a:pt x="16522" y="171973"/>
                </a:lnTo>
                <a:lnTo>
                  <a:pt x="4254" y="216668"/>
                </a:lnTo>
                <a:lnTo>
                  <a:pt x="0" y="264159"/>
                </a:lnTo>
                <a:lnTo>
                  <a:pt x="0" y="528319"/>
                </a:lnTo>
                <a:lnTo>
                  <a:pt x="4254" y="575811"/>
                </a:lnTo>
                <a:lnTo>
                  <a:pt x="16522" y="620506"/>
                </a:lnTo>
                <a:lnTo>
                  <a:pt x="36058" y="661660"/>
                </a:lnTo>
                <a:lnTo>
                  <a:pt x="62116" y="698527"/>
                </a:lnTo>
                <a:lnTo>
                  <a:pt x="93952" y="730363"/>
                </a:lnTo>
                <a:lnTo>
                  <a:pt x="130819" y="756421"/>
                </a:lnTo>
                <a:lnTo>
                  <a:pt x="171973" y="775957"/>
                </a:lnTo>
                <a:lnTo>
                  <a:pt x="216668" y="788225"/>
                </a:lnTo>
                <a:lnTo>
                  <a:pt x="264160" y="792479"/>
                </a:lnTo>
                <a:lnTo>
                  <a:pt x="7642352" y="792479"/>
                </a:lnTo>
                <a:lnTo>
                  <a:pt x="7689843" y="788225"/>
                </a:lnTo>
                <a:lnTo>
                  <a:pt x="7734538" y="775957"/>
                </a:lnTo>
                <a:lnTo>
                  <a:pt x="7775692" y="756421"/>
                </a:lnTo>
                <a:lnTo>
                  <a:pt x="7812559" y="730363"/>
                </a:lnTo>
                <a:lnTo>
                  <a:pt x="7844395" y="698527"/>
                </a:lnTo>
                <a:lnTo>
                  <a:pt x="7870453" y="661660"/>
                </a:lnTo>
                <a:lnTo>
                  <a:pt x="7889989" y="620506"/>
                </a:lnTo>
                <a:lnTo>
                  <a:pt x="7902257" y="575811"/>
                </a:lnTo>
                <a:lnTo>
                  <a:pt x="7906511" y="528319"/>
                </a:lnTo>
                <a:lnTo>
                  <a:pt x="7906511" y="264159"/>
                </a:lnTo>
                <a:lnTo>
                  <a:pt x="7902257" y="216668"/>
                </a:lnTo>
                <a:lnTo>
                  <a:pt x="7889989" y="171973"/>
                </a:lnTo>
                <a:lnTo>
                  <a:pt x="7870453" y="130819"/>
                </a:lnTo>
                <a:lnTo>
                  <a:pt x="7844395" y="93952"/>
                </a:lnTo>
                <a:lnTo>
                  <a:pt x="7812559" y="62116"/>
                </a:lnTo>
                <a:lnTo>
                  <a:pt x="7775692" y="36058"/>
                </a:lnTo>
                <a:lnTo>
                  <a:pt x="7734538" y="16522"/>
                </a:lnTo>
                <a:lnTo>
                  <a:pt x="7689843" y="4254"/>
                </a:lnTo>
                <a:lnTo>
                  <a:pt x="7642352" y="0"/>
                </a:lnTo>
                <a:close/>
              </a:path>
            </a:pathLst>
          </a:custGeom>
          <a:solidFill>
            <a:srgbClr val="0D5F8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260219" y="407873"/>
            <a:ext cx="7672070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15">
                <a:solidFill>
                  <a:srgbClr val="FFFFFF"/>
                </a:solidFill>
              </a:rPr>
              <a:t>Pathophysiology</a:t>
            </a:r>
            <a:r>
              <a:rPr dirty="0" spc="-65">
                <a:solidFill>
                  <a:srgbClr val="FFFFFF"/>
                </a:solidFill>
              </a:rPr>
              <a:t> </a:t>
            </a:r>
            <a:r>
              <a:rPr dirty="0" spc="-220">
                <a:solidFill>
                  <a:srgbClr val="FFFFFF"/>
                </a:solidFill>
              </a:rPr>
              <a:t>of</a:t>
            </a:r>
            <a:r>
              <a:rPr dirty="0" spc="-70">
                <a:solidFill>
                  <a:srgbClr val="FFFFFF"/>
                </a:solidFill>
              </a:rPr>
              <a:t> </a:t>
            </a:r>
            <a:r>
              <a:rPr dirty="0" spc="-240">
                <a:solidFill>
                  <a:srgbClr val="FFFFFF"/>
                </a:solidFill>
              </a:rPr>
              <a:t>Heat</a:t>
            </a:r>
            <a:r>
              <a:rPr dirty="0" spc="-80">
                <a:solidFill>
                  <a:srgbClr val="FFFFFF"/>
                </a:solidFill>
              </a:rPr>
              <a:t> </a:t>
            </a:r>
            <a:r>
              <a:rPr dirty="0" spc="-210">
                <a:solidFill>
                  <a:srgbClr val="FFFFFF"/>
                </a:solidFill>
              </a:rPr>
              <a:t>Related</a:t>
            </a:r>
            <a:r>
              <a:rPr dirty="0" spc="-75">
                <a:solidFill>
                  <a:srgbClr val="FFFFFF"/>
                </a:solidFill>
              </a:rPr>
              <a:t> </a:t>
            </a:r>
            <a:r>
              <a:rPr dirty="0" spc="-155">
                <a:solidFill>
                  <a:srgbClr val="FFFFFF"/>
                </a:solidFill>
              </a:rPr>
              <a:t>Illnesses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15467" y="1944750"/>
            <a:ext cx="7905750" cy="2982595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  <a:tabLst>
                <a:tab pos="1975485" algn="l"/>
              </a:tabLst>
            </a:pPr>
            <a:r>
              <a:rPr dirty="0" sz="2800" spc="-10">
                <a:latin typeface="Calibri"/>
                <a:cs typeface="Calibri"/>
              </a:rPr>
              <a:t>The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body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dissipates</a:t>
            </a:r>
            <a:r>
              <a:rPr dirty="0" sz="2800" spc="4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heat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into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the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environment</a:t>
            </a:r>
            <a:r>
              <a:rPr dirty="0" sz="2800" spc="4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via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four </a:t>
            </a:r>
            <a:r>
              <a:rPr dirty="0" sz="2800" spc="-62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mechanisms	–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825"/>
              </a:spcBef>
              <a:buClr>
                <a:srgbClr val="6F2450"/>
              </a:buClr>
              <a:buFont typeface="Arial MT"/>
              <a:buChar char="•"/>
              <a:tabLst>
                <a:tab pos="241300" algn="l"/>
              </a:tabLst>
            </a:pPr>
            <a:r>
              <a:rPr dirty="0" sz="2800" spc="-25" b="1">
                <a:latin typeface="Calibri"/>
                <a:cs typeface="Calibri"/>
              </a:rPr>
              <a:t>Evaporation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865"/>
              </a:spcBef>
              <a:buClr>
                <a:srgbClr val="6F2450"/>
              </a:buClr>
              <a:buFont typeface="Arial MT"/>
              <a:buChar char="•"/>
              <a:tabLst>
                <a:tab pos="241300" algn="l"/>
              </a:tabLst>
            </a:pPr>
            <a:r>
              <a:rPr dirty="0" sz="2800" spc="-10" b="1">
                <a:latin typeface="Calibri"/>
                <a:cs typeface="Calibri"/>
              </a:rPr>
              <a:t>Radiation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865"/>
              </a:spcBef>
              <a:buClr>
                <a:srgbClr val="6F2450"/>
              </a:buClr>
              <a:buFont typeface="Arial MT"/>
              <a:buChar char="•"/>
              <a:tabLst>
                <a:tab pos="241300" algn="l"/>
              </a:tabLst>
            </a:pPr>
            <a:r>
              <a:rPr dirty="0" sz="2800" spc="-5" b="1">
                <a:latin typeface="Calibri"/>
                <a:cs typeface="Calibri"/>
              </a:rPr>
              <a:t>Conduction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865"/>
              </a:spcBef>
              <a:buClr>
                <a:srgbClr val="6F2450"/>
              </a:buClr>
              <a:buFont typeface="Arial MT"/>
              <a:buChar char="•"/>
              <a:tabLst>
                <a:tab pos="241300" algn="l"/>
              </a:tabLst>
            </a:pPr>
            <a:r>
              <a:rPr dirty="0" sz="2800" spc="-15" b="1">
                <a:latin typeface="Calibri"/>
                <a:cs typeface="Calibri"/>
              </a:rPr>
              <a:t>Convection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667500"/>
          </a:xfrm>
          <a:custGeom>
            <a:avLst/>
            <a:gdLst/>
            <a:ahLst/>
            <a:cxnLst/>
            <a:rect l="l" t="t" r="r" b="b"/>
            <a:pathLst>
              <a:path w="12192000" h="6667500">
                <a:moveTo>
                  <a:pt x="0" y="6667500"/>
                </a:moveTo>
                <a:lnTo>
                  <a:pt x="12192000" y="6667500"/>
                </a:lnTo>
                <a:lnTo>
                  <a:pt x="12192000" y="0"/>
                </a:lnTo>
                <a:lnTo>
                  <a:pt x="0" y="0"/>
                </a:lnTo>
                <a:lnTo>
                  <a:pt x="0" y="6667500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object 4"/>
            <p:cNvSpPr/>
            <p:nvPr/>
          </p:nvSpPr>
          <p:spPr>
            <a:xfrm>
              <a:off x="0" y="6667499"/>
              <a:ext cx="12192000" cy="190500"/>
            </a:xfrm>
            <a:custGeom>
              <a:avLst/>
              <a:gdLst/>
              <a:ahLst/>
              <a:cxnLst/>
              <a:rect l="l" t="t" r="r" b="b"/>
              <a:pathLst>
                <a:path w="12192000" h="190500">
                  <a:moveTo>
                    <a:pt x="12192000" y="0"/>
                  </a:moveTo>
                  <a:lnTo>
                    <a:pt x="0" y="0"/>
                  </a:lnTo>
                  <a:lnTo>
                    <a:pt x="0" y="190500"/>
                  </a:lnTo>
                  <a:lnTo>
                    <a:pt x="12192000" y="1905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65530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584960"/>
          </a:xfrm>
          <a:custGeom>
            <a:avLst/>
            <a:gdLst/>
            <a:ahLst/>
            <a:cxnLst/>
            <a:rect l="l" t="t" r="r" b="b"/>
            <a:pathLst>
              <a:path w="12192000" h="1584960">
                <a:moveTo>
                  <a:pt x="0" y="1584960"/>
                </a:moveTo>
                <a:lnTo>
                  <a:pt x="12192000" y="1584960"/>
                </a:lnTo>
                <a:lnTo>
                  <a:pt x="12192000" y="0"/>
                </a:lnTo>
                <a:lnTo>
                  <a:pt x="0" y="0"/>
                </a:lnTo>
                <a:lnTo>
                  <a:pt x="0" y="1584960"/>
                </a:lnTo>
                <a:close/>
              </a:path>
            </a:pathLst>
          </a:custGeom>
          <a:solidFill>
            <a:srgbClr val="A3DBF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5364479"/>
            <a:ext cx="12192000" cy="1303020"/>
          </a:xfrm>
          <a:custGeom>
            <a:avLst/>
            <a:gdLst/>
            <a:ahLst/>
            <a:cxnLst/>
            <a:rect l="l" t="t" r="r" b="b"/>
            <a:pathLst>
              <a:path w="12192000" h="1303020">
                <a:moveTo>
                  <a:pt x="0" y="1303019"/>
                </a:moveTo>
                <a:lnTo>
                  <a:pt x="12192000" y="1303019"/>
                </a:lnTo>
                <a:lnTo>
                  <a:pt x="12192000" y="0"/>
                </a:lnTo>
                <a:lnTo>
                  <a:pt x="0" y="0"/>
                </a:lnTo>
                <a:lnTo>
                  <a:pt x="0" y="1303019"/>
                </a:lnTo>
                <a:close/>
              </a:path>
            </a:pathLst>
          </a:custGeom>
          <a:solidFill>
            <a:srgbClr val="A3DBF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6667499"/>
            <a:ext cx="12192000" cy="190500"/>
          </a:xfrm>
          <a:custGeom>
            <a:avLst/>
            <a:gdLst/>
            <a:ahLst/>
            <a:cxnLst/>
            <a:rect l="l" t="t" r="r" b="b"/>
            <a:pathLst>
              <a:path w="12192000" h="190500">
                <a:moveTo>
                  <a:pt x="12192000" y="0"/>
                </a:moveTo>
                <a:lnTo>
                  <a:pt x="0" y="0"/>
                </a:lnTo>
                <a:lnTo>
                  <a:pt x="0" y="190500"/>
                </a:lnTo>
                <a:lnTo>
                  <a:pt x="12192000" y="1905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D5F8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1584960"/>
            <a:ext cx="12192000" cy="3779520"/>
          </a:xfrm>
          <a:custGeom>
            <a:avLst/>
            <a:gdLst/>
            <a:ahLst/>
            <a:cxnLst/>
            <a:rect l="l" t="t" r="r" b="b"/>
            <a:pathLst>
              <a:path w="12192000" h="3779520">
                <a:moveTo>
                  <a:pt x="12192000" y="0"/>
                </a:moveTo>
                <a:lnTo>
                  <a:pt x="0" y="0"/>
                </a:lnTo>
                <a:lnTo>
                  <a:pt x="0" y="3779520"/>
                </a:lnTo>
                <a:lnTo>
                  <a:pt x="12192000" y="377952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142744" y="284988"/>
            <a:ext cx="7907020" cy="792480"/>
          </a:xfrm>
          <a:custGeom>
            <a:avLst/>
            <a:gdLst/>
            <a:ahLst/>
            <a:cxnLst/>
            <a:rect l="l" t="t" r="r" b="b"/>
            <a:pathLst>
              <a:path w="7907020" h="792480">
                <a:moveTo>
                  <a:pt x="7642352" y="0"/>
                </a:moveTo>
                <a:lnTo>
                  <a:pt x="264160" y="0"/>
                </a:lnTo>
                <a:lnTo>
                  <a:pt x="216668" y="4254"/>
                </a:lnTo>
                <a:lnTo>
                  <a:pt x="171973" y="16522"/>
                </a:lnTo>
                <a:lnTo>
                  <a:pt x="130819" y="36058"/>
                </a:lnTo>
                <a:lnTo>
                  <a:pt x="93952" y="62116"/>
                </a:lnTo>
                <a:lnTo>
                  <a:pt x="62116" y="93952"/>
                </a:lnTo>
                <a:lnTo>
                  <a:pt x="36058" y="130819"/>
                </a:lnTo>
                <a:lnTo>
                  <a:pt x="16522" y="171973"/>
                </a:lnTo>
                <a:lnTo>
                  <a:pt x="4254" y="216668"/>
                </a:lnTo>
                <a:lnTo>
                  <a:pt x="0" y="264159"/>
                </a:lnTo>
                <a:lnTo>
                  <a:pt x="0" y="528319"/>
                </a:lnTo>
                <a:lnTo>
                  <a:pt x="4254" y="575811"/>
                </a:lnTo>
                <a:lnTo>
                  <a:pt x="16522" y="620506"/>
                </a:lnTo>
                <a:lnTo>
                  <a:pt x="36058" y="661660"/>
                </a:lnTo>
                <a:lnTo>
                  <a:pt x="62116" y="698527"/>
                </a:lnTo>
                <a:lnTo>
                  <a:pt x="93952" y="730363"/>
                </a:lnTo>
                <a:lnTo>
                  <a:pt x="130819" y="756421"/>
                </a:lnTo>
                <a:lnTo>
                  <a:pt x="171973" y="775957"/>
                </a:lnTo>
                <a:lnTo>
                  <a:pt x="216668" y="788225"/>
                </a:lnTo>
                <a:lnTo>
                  <a:pt x="264160" y="792479"/>
                </a:lnTo>
                <a:lnTo>
                  <a:pt x="7642352" y="792479"/>
                </a:lnTo>
                <a:lnTo>
                  <a:pt x="7689843" y="788225"/>
                </a:lnTo>
                <a:lnTo>
                  <a:pt x="7734538" y="775957"/>
                </a:lnTo>
                <a:lnTo>
                  <a:pt x="7775692" y="756421"/>
                </a:lnTo>
                <a:lnTo>
                  <a:pt x="7812559" y="730363"/>
                </a:lnTo>
                <a:lnTo>
                  <a:pt x="7844395" y="698527"/>
                </a:lnTo>
                <a:lnTo>
                  <a:pt x="7870453" y="661660"/>
                </a:lnTo>
                <a:lnTo>
                  <a:pt x="7889989" y="620506"/>
                </a:lnTo>
                <a:lnTo>
                  <a:pt x="7902257" y="575811"/>
                </a:lnTo>
                <a:lnTo>
                  <a:pt x="7906511" y="528319"/>
                </a:lnTo>
                <a:lnTo>
                  <a:pt x="7906511" y="264159"/>
                </a:lnTo>
                <a:lnTo>
                  <a:pt x="7902257" y="216668"/>
                </a:lnTo>
                <a:lnTo>
                  <a:pt x="7889989" y="171973"/>
                </a:lnTo>
                <a:lnTo>
                  <a:pt x="7870453" y="130819"/>
                </a:lnTo>
                <a:lnTo>
                  <a:pt x="7844395" y="93952"/>
                </a:lnTo>
                <a:lnTo>
                  <a:pt x="7812559" y="62116"/>
                </a:lnTo>
                <a:lnTo>
                  <a:pt x="7775692" y="36058"/>
                </a:lnTo>
                <a:lnTo>
                  <a:pt x="7734538" y="16522"/>
                </a:lnTo>
                <a:lnTo>
                  <a:pt x="7689843" y="4254"/>
                </a:lnTo>
                <a:lnTo>
                  <a:pt x="7642352" y="0"/>
                </a:lnTo>
                <a:close/>
              </a:path>
            </a:pathLst>
          </a:custGeom>
          <a:solidFill>
            <a:srgbClr val="0D5F8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232785" y="407873"/>
            <a:ext cx="573595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375">
                <a:solidFill>
                  <a:srgbClr val="FFFFFF"/>
                </a:solidFill>
              </a:rPr>
              <a:t>T</a:t>
            </a:r>
            <a:r>
              <a:rPr dirty="0" spc="-340">
                <a:solidFill>
                  <a:srgbClr val="FFFFFF"/>
                </a:solidFill>
              </a:rPr>
              <a:t>y</a:t>
            </a:r>
            <a:r>
              <a:rPr dirty="0" spc="-145">
                <a:solidFill>
                  <a:srgbClr val="FFFFFF"/>
                </a:solidFill>
              </a:rPr>
              <a:t>pes</a:t>
            </a:r>
            <a:r>
              <a:rPr dirty="0" spc="-95">
                <a:solidFill>
                  <a:srgbClr val="FFFFFF"/>
                </a:solidFill>
              </a:rPr>
              <a:t> </a:t>
            </a:r>
            <a:r>
              <a:rPr dirty="0" spc="-220">
                <a:solidFill>
                  <a:srgbClr val="FFFFFF"/>
                </a:solidFill>
              </a:rPr>
              <a:t>of</a:t>
            </a:r>
            <a:r>
              <a:rPr dirty="0" spc="-75">
                <a:solidFill>
                  <a:srgbClr val="FFFFFF"/>
                </a:solidFill>
              </a:rPr>
              <a:t> </a:t>
            </a:r>
            <a:r>
              <a:rPr dirty="0" spc="-240">
                <a:solidFill>
                  <a:srgbClr val="FFFFFF"/>
                </a:solidFill>
              </a:rPr>
              <a:t>Heat</a:t>
            </a:r>
            <a:r>
              <a:rPr dirty="0" spc="-75">
                <a:solidFill>
                  <a:srgbClr val="FFFFFF"/>
                </a:solidFill>
              </a:rPr>
              <a:t> </a:t>
            </a:r>
            <a:r>
              <a:rPr dirty="0" spc="-204">
                <a:solidFill>
                  <a:srgbClr val="FFFFFF"/>
                </a:solidFill>
              </a:rPr>
              <a:t>Related</a:t>
            </a:r>
            <a:r>
              <a:rPr dirty="0" spc="-70">
                <a:solidFill>
                  <a:srgbClr val="FFFFFF"/>
                </a:solidFill>
              </a:rPr>
              <a:t> </a:t>
            </a:r>
            <a:r>
              <a:rPr dirty="0" spc="-170">
                <a:solidFill>
                  <a:srgbClr val="FFFFFF"/>
                </a:solidFill>
              </a:rPr>
              <a:t>Illnes</a:t>
            </a:r>
            <a:r>
              <a:rPr dirty="0" spc="-195">
                <a:solidFill>
                  <a:srgbClr val="FFFFFF"/>
                </a:solidFill>
              </a:rPr>
              <a:t>s</a:t>
            </a:r>
            <a:r>
              <a:rPr dirty="0" spc="-90">
                <a:solidFill>
                  <a:srgbClr val="FFFFFF"/>
                </a:solidFill>
              </a:rPr>
              <a:t>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020045" y="4603495"/>
            <a:ext cx="150685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latin typeface="Calibri"/>
                <a:cs typeface="Calibri"/>
              </a:rPr>
              <a:t>Heat</a:t>
            </a:r>
            <a:r>
              <a:rPr dirty="0" sz="2400" spc="-75" b="1">
                <a:latin typeface="Calibri"/>
                <a:cs typeface="Calibri"/>
              </a:rPr>
              <a:t> </a:t>
            </a:r>
            <a:r>
              <a:rPr dirty="0" sz="2400" spc="-15" b="1">
                <a:latin typeface="Calibri"/>
                <a:cs typeface="Calibri"/>
              </a:rPr>
              <a:t>Stroke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6939" y="2017776"/>
            <a:ext cx="1828800" cy="246430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0227" y="2157983"/>
            <a:ext cx="1530096" cy="242468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41407" y="2444495"/>
            <a:ext cx="2214372" cy="196595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95743" y="2081783"/>
            <a:ext cx="2121407" cy="240030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399788" y="2081783"/>
            <a:ext cx="2578608" cy="2578608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532587" y="4545329"/>
            <a:ext cx="130302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latin typeface="Calibri"/>
                <a:cs typeface="Calibri"/>
              </a:rPr>
              <a:t>Heat</a:t>
            </a:r>
            <a:r>
              <a:rPr dirty="0" sz="2400" spc="-8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Rash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56510" y="4545329"/>
            <a:ext cx="1640839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6F2450"/>
                </a:solidFill>
                <a:latin typeface="Calibri"/>
                <a:cs typeface="Calibri"/>
              </a:rPr>
              <a:t>Heat</a:t>
            </a:r>
            <a:r>
              <a:rPr dirty="0" sz="2400" spc="-65" b="1">
                <a:solidFill>
                  <a:srgbClr val="6F2450"/>
                </a:solidFill>
                <a:latin typeface="Calibri"/>
                <a:cs typeface="Calibri"/>
              </a:rPr>
              <a:t> </a:t>
            </a:r>
            <a:r>
              <a:rPr dirty="0" sz="2400" spc="-15" b="1">
                <a:solidFill>
                  <a:srgbClr val="6F2450"/>
                </a:solidFill>
                <a:latin typeface="Calibri"/>
                <a:cs typeface="Calibri"/>
              </a:rPr>
              <a:t>Cramps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85538" y="4545329"/>
            <a:ext cx="208661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latin typeface="Calibri"/>
                <a:cs typeface="Calibri"/>
              </a:rPr>
              <a:t>Heat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Exhaustion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371333" y="4515357"/>
            <a:ext cx="175069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0D5F87"/>
                </a:solidFill>
                <a:latin typeface="Calibri"/>
                <a:cs typeface="Calibri"/>
              </a:rPr>
              <a:t>Heat</a:t>
            </a:r>
            <a:r>
              <a:rPr dirty="0" sz="2400" spc="-60" b="1">
                <a:solidFill>
                  <a:srgbClr val="0D5F87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0D5F87"/>
                </a:solidFill>
                <a:latin typeface="Calibri"/>
                <a:cs typeface="Calibri"/>
              </a:rPr>
              <a:t>Syncope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667500"/>
          </a:xfrm>
          <a:custGeom>
            <a:avLst/>
            <a:gdLst/>
            <a:ahLst/>
            <a:cxnLst/>
            <a:rect l="l" t="t" r="r" b="b"/>
            <a:pathLst>
              <a:path w="12192000" h="6667500">
                <a:moveTo>
                  <a:pt x="0" y="6667500"/>
                </a:moveTo>
                <a:lnTo>
                  <a:pt x="12192000" y="6667500"/>
                </a:lnTo>
                <a:lnTo>
                  <a:pt x="12192000" y="0"/>
                </a:lnTo>
                <a:lnTo>
                  <a:pt x="0" y="0"/>
                </a:lnTo>
                <a:lnTo>
                  <a:pt x="0" y="6667500"/>
                </a:lnTo>
                <a:close/>
              </a:path>
            </a:pathLst>
          </a:custGeom>
          <a:solidFill>
            <a:srgbClr val="DF9F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667499"/>
            <a:ext cx="12192000" cy="190500"/>
          </a:xfrm>
          <a:custGeom>
            <a:avLst/>
            <a:gdLst/>
            <a:ahLst/>
            <a:cxnLst/>
            <a:rect l="l" t="t" r="r" b="b"/>
            <a:pathLst>
              <a:path w="12192000" h="190500">
                <a:moveTo>
                  <a:pt x="12192000" y="0"/>
                </a:moveTo>
                <a:lnTo>
                  <a:pt x="0" y="0"/>
                </a:lnTo>
                <a:lnTo>
                  <a:pt x="0" y="190500"/>
                </a:lnTo>
                <a:lnTo>
                  <a:pt x="12192000" y="1905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6F24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493519"/>
            <a:ext cx="8808720" cy="3576954"/>
          </a:xfrm>
          <a:custGeom>
            <a:avLst/>
            <a:gdLst/>
            <a:ahLst/>
            <a:cxnLst/>
            <a:rect l="l" t="t" r="r" b="b"/>
            <a:pathLst>
              <a:path w="8808720" h="3576954">
                <a:moveTo>
                  <a:pt x="8808720" y="0"/>
                </a:moveTo>
                <a:lnTo>
                  <a:pt x="0" y="0"/>
                </a:lnTo>
                <a:lnTo>
                  <a:pt x="0" y="3576828"/>
                </a:lnTo>
                <a:lnTo>
                  <a:pt x="8808720" y="3576828"/>
                </a:lnTo>
                <a:lnTo>
                  <a:pt x="88087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53313" y="1642617"/>
            <a:ext cx="6696075" cy="28911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latin typeface="Calibri"/>
                <a:cs typeface="Calibri"/>
              </a:rPr>
              <a:t>Prickly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heat</a:t>
            </a:r>
            <a:r>
              <a:rPr dirty="0" sz="2800" spc="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(miliaria</a:t>
            </a:r>
            <a:r>
              <a:rPr dirty="0" sz="2800" spc="45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rubra,</a:t>
            </a:r>
            <a:r>
              <a:rPr dirty="0" sz="2800" spc="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lichen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tropicus)</a:t>
            </a:r>
            <a:r>
              <a:rPr dirty="0" sz="2800" spc="20" b="1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is </a:t>
            </a:r>
            <a:r>
              <a:rPr dirty="0" sz="2800" spc="-62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a </a:t>
            </a:r>
            <a:r>
              <a:rPr dirty="0" sz="2800" spc="-25">
                <a:latin typeface="Calibri"/>
                <a:cs typeface="Calibri"/>
              </a:rPr>
              <a:t>maculopapular,</a:t>
            </a:r>
            <a:r>
              <a:rPr dirty="0" sz="2800" spc="4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pruritic,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erythematous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rash 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that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commonly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occurs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in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clothed </a:t>
            </a:r>
            <a:r>
              <a:rPr dirty="0" sz="2800" spc="-10">
                <a:latin typeface="Calibri"/>
                <a:cs typeface="Calibri"/>
              </a:rPr>
              <a:t>areas.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dirty="0" sz="2800" spc="-15" b="1">
                <a:solidFill>
                  <a:srgbClr val="6F2450"/>
                </a:solidFill>
                <a:latin typeface="Calibri"/>
                <a:cs typeface="Calibri"/>
              </a:rPr>
              <a:t>Management:</a:t>
            </a:r>
            <a:endParaRPr sz="2800">
              <a:latin typeface="Calibri"/>
              <a:cs typeface="Calibri"/>
            </a:endParaRPr>
          </a:p>
          <a:p>
            <a:pPr marL="12700" marR="190500">
              <a:lnSpc>
                <a:spcPct val="100000"/>
              </a:lnSpc>
              <a:spcBef>
                <a:spcPts val="1200"/>
              </a:spcBef>
              <a:tabLst>
                <a:tab pos="3531870" algn="l"/>
                <a:tab pos="4232910" algn="l"/>
              </a:tabLst>
            </a:pPr>
            <a:r>
              <a:rPr dirty="0" sz="2800" spc="-10">
                <a:latin typeface="Calibri"/>
                <a:cs typeface="Calibri"/>
              </a:rPr>
              <a:t>Loos</a:t>
            </a:r>
            <a:r>
              <a:rPr dirty="0" sz="2800" spc="-5">
                <a:latin typeface="Calibri"/>
                <a:cs typeface="Calibri"/>
              </a:rPr>
              <a:t>e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clothes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and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90">
                <a:latin typeface="Calibri"/>
                <a:cs typeface="Calibri"/>
              </a:rPr>
              <a:t>k</a:t>
            </a:r>
            <a:r>
              <a:rPr dirty="0" sz="2800" spc="-5">
                <a:latin typeface="Calibri"/>
                <a:cs typeface="Calibri"/>
              </a:rPr>
              <a:t>eep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dr</a:t>
            </a:r>
            <a:r>
              <a:rPr dirty="0" sz="2800" spc="-215">
                <a:latin typeface="Calibri"/>
                <a:cs typeface="Calibri"/>
              </a:rPr>
              <a:t>y</a:t>
            </a:r>
            <a:r>
              <a:rPr dirty="0" sz="2800" spc="-5">
                <a:latin typeface="Calibri"/>
                <a:cs typeface="Calibri"/>
              </a:rPr>
              <a:t>,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5" b="1">
                <a:latin typeface="Calibri"/>
                <a:cs typeface="Calibri"/>
              </a:rPr>
              <a:t>a</a:t>
            </a:r>
            <a:r>
              <a:rPr dirty="0" sz="2800" spc="-35" b="1">
                <a:latin typeface="Calibri"/>
                <a:cs typeface="Calibri"/>
              </a:rPr>
              <a:t>n</a:t>
            </a:r>
            <a:r>
              <a:rPr dirty="0" sz="2800" spc="-5" b="1">
                <a:latin typeface="Calibri"/>
                <a:cs typeface="Calibri"/>
              </a:rPr>
              <a:t>tihi</a:t>
            </a:r>
            <a:r>
              <a:rPr dirty="0" sz="2800" spc="-50" b="1">
                <a:latin typeface="Calibri"/>
                <a:cs typeface="Calibri"/>
              </a:rPr>
              <a:t>s</a:t>
            </a:r>
            <a:r>
              <a:rPr dirty="0" sz="2800" spc="-30" b="1">
                <a:latin typeface="Calibri"/>
                <a:cs typeface="Calibri"/>
              </a:rPr>
              <a:t>t</a:t>
            </a:r>
            <a:r>
              <a:rPr dirty="0" sz="2800" spc="-5" b="1">
                <a:latin typeface="Calibri"/>
                <a:cs typeface="Calibri"/>
              </a:rPr>
              <a:t>amines,  </a:t>
            </a:r>
            <a:r>
              <a:rPr dirty="0" sz="2800" spc="-15" b="1">
                <a:latin typeface="Calibri"/>
                <a:cs typeface="Calibri"/>
              </a:rPr>
              <a:t>chlorhexidine</a:t>
            </a:r>
            <a:r>
              <a:rPr dirty="0" sz="2800" spc="3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in</a:t>
            </a:r>
            <a:r>
              <a:rPr dirty="0" sz="2800" spc="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a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light</a:t>
            </a:r>
            <a:r>
              <a:rPr dirty="0" sz="2800" spc="25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cream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or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lotion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85888" y="899160"/>
            <a:ext cx="4281678" cy="5130546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667500"/>
          </a:xfrm>
          <a:custGeom>
            <a:avLst/>
            <a:gdLst/>
            <a:ahLst/>
            <a:cxnLst/>
            <a:rect l="l" t="t" r="r" b="b"/>
            <a:pathLst>
              <a:path w="12192000" h="6667500">
                <a:moveTo>
                  <a:pt x="0" y="6667500"/>
                </a:moveTo>
                <a:lnTo>
                  <a:pt x="12192000" y="6667500"/>
                </a:lnTo>
                <a:lnTo>
                  <a:pt x="12192000" y="0"/>
                </a:lnTo>
                <a:lnTo>
                  <a:pt x="0" y="0"/>
                </a:lnTo>
                <a:lnTo>
                  <a:pt x="0" y="6667500"/>
                </a:lnTo>
                <a:close/>
              </a:path>
            </a:pathLst>
          </a:custGeom>
          <a:solidFill>
            <a:srgbClr val="A3DBF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667499"/>
            <a:ext cx="12192000" cy="190500"/>
          </a:xfrm>
          <a:custGeom>
            <a:avLst/>
            <a:gdLst/>
            <a:ahLst/>
            <a:cxnLst/>
            <a:rect l="l" t="t" r="r" b="b"/>
            <a:pathLst>
              <a:path w="12192000" h="190500">
                <a:moveTo>
                  <a:pt x="12192000" y="0"/>
                </a:moveTo>
                <a:lnTo>
                  <a:pt x="0" y="0"/>
                </a:lnTo>
                <a:lnTo>
                  <a:pt x="0" y="190500"/>
                </a:lnTo>
                <a:lnTo>
                  <a:pt x="12192000" y="1905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D5F8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95045" y="691794"/>
            <a:ext cx="6894195" cy="4501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466090">
              <a:lnSpc>
                <a:spcPct val="120100"/>
              </a:lnSpc>
              <a:spcBef>
                <a:spcPts val="100"/>
              </a:spcBef>
            </a:pPr>
            <a:r>
              <a:rPr dirty="0" u="heavy" sz="2800" spc="-10" b="1">
                <a:solidFill>
                  <a:srgbClr val="0D5F87"/>
                </a:solidFill>
                <a:uFill>
                  <a:solidFill>
                    <a:srgbClr val="0D5F87"/>
                  </a:solidFill>
                </a:uFill>
                <a:latin typeface="Calibri"/>
                <a:cs typeface="Calibri"/>
              </a:rPr>
              <a:t>Heat</a:t>
            </a:r>
            <a:r>
              <a:rPr dirty="0" u="heavy" sz="2800" b="1">
                <a:solidFill>
                  <a:srgbClr val="0D5F87"/>
                </a:solidFill>
                <a:uFill>
                  <a:solidFill>
                    <a:srgbClr val="0D5F87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800" spc="-15" b="1">
                <a:solidFill>
                  <a:srgbClr val="0D5F87"/>
                </a:solidFill>
                <a:uFill>
                  <a:solidFill>
                    <a:srgbClr val="0D5F87"/>
                  </a:solidFill>
                </a:uFill>
                <a:latin typeface="Calibri"/>
                <a:cs typeface="Calibri"/>
              </a:rPr>
              <a:t>syncope</a:t>
            </a:r>
            <a:r>
              <a:rPr dirty="0" u="heavy" sz="2800" spc="5" b="1">
                <a:solidFill>
                  <a:srgbClr val="0D5F87"/>
                </a:solidFill>
                <a:uFill>
                  <a:solidFill>
                    <a:srgbClr val="0D5F87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800" spc="-15" b="1">
                <a:solidFill>
                  <a:srgbClr val="0D5F87"/>
                </a:solidFill>
                <a:uFill>
                  <a:solidFill>
                    <a:srgbClr val="0D5F87"/>
                  </a:solidFill>
                </a:uFill>
                <a:latin typeface="Calibri"/>
                <a:cs typeface="Calibri"/>
              </a:rPr>
              <a:t>(exercise-associated</a:t>
            </a:r>
            <a:r>
              <a:rPr dirty="0" u="heavy" sz="2800" spc="60" b="1">
                <a:solidFill>
                  <a:srgbClr val="0D5F87"/>
                </a:solidFill>
                <a:uFill>
                  <a:solidFill>
                    <a:srgbClr val="0D5F87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800" spc="-10" b="1">
                <a:solidFill>
                  <a:srgbClr val="0D5F87"/>
                </a:solidFill>
                <a:uFill>
                  <a:solidFill>
                    <a:srgbClr val="0D5F87"/>
                  </a:solidFill>
                </a:uFill>
                <a:latin typeface="Calibri"/>
                <a:cs typeface="Calibri"/>
              </a:rPr>
              <a:t>collapse</a:t>
            </a:r>
            <a:r>
              <a:rPr dirty="0" sz="2800" spc="-10">
                <a:solidFill>
                  <a:srgbClr val="0D5F87"/>
                </a:solidFill>
                <a:latin typeface="Calibri"/>
                <a:cs typeface="Calibri"/>
              </a:rPr>
              <a:t>) </a:t>
            </a:r>
            <a:r>
              <a:rPr dirty="0" sz="2800" spc="-620">
                <a:solidFill>
                  <a:srgbClr val="0D5F87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Occur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during</a:t>
            </a:r>
            <a:endParaRPr sz="2800">
              <a:latin typeface="Calibri"/>
              <a:cs typeface="Calibri"/>
            </a:endParaRPr>
          </a:p>
          <a:p>
            <a:pPr marL="977265" indent="-191135">
              <a:lnSpc>
                <a:spcPct val="100000"/>
              </a:lnSpc>
              <a:spcBef>
                <a:spcPts val="660"/>
              </a:spcBef>
              <a:buChar char="-"/>
              <a:tabLst>
                <a:tab pos="977900" algn="l"/>
              </a:tabLst>
            </a:pPr>
            <a:r>
              <a:rPr dirty="0" sz="2800" spc="-15">
                <a:latin typeface="Calibri"/>
                <a:cs typeface="Calibri"/>
              </a:rPr>
              <a:t>endurance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exercise</a:t>
            </a:r>
            <a:endParaRPr sz="2800">
              <a:latin typeface="Calibri"/>
              <a:cs typeface="Calibri"/>
            </a:endParaRPr>
          </a:p>
          <a:p>
            <a:pPr marL="977265" indent="-191135">
              <a:lnSpc>
                <a:spcPct val="100000"/>
              </a:lnSpc>
              <a:spcBef>
                <a:spcPts val="660"/>
              </a:spcBef>
              <a:buChar char="-"/>
              <a:tabLst>
                <a:tab pos="977900" algn="l"/>
              </a:tabLst>
            </a:pPr>
            <a:r>
              <a:rPr dirty="0" sz="2800" spc="-10">
                <a:latin typeface="Calibri"/>
                <a:cs typeface="Calibri"/>
              </a:rPr>
              <a:t>elderly</a:t>
            </a:r>
            <a:endParaRPr sz="2800">
              <a:latin typeface="Calibri"/>
              <a:cs typeface="Calibri"/>
            </a:endParaRPr>
          </a:p>
          <a:p>
            <a:pPr marL="786765" marR="1156970">
              <a:lnSpc>
                <a:spcPts val="3020"/>
              </a:lnSpc>
              <a:spcBef>
                <a:spcPts val="1055"/>
              </a:spcBef>
              <a:buChar char="-"/>
              <a:tabLst>
                <a:tab pos="977900" algn="l"/>
              </a:tabLst>
            </a:pPr>
            <a:r>
              <a:rPr dirty="0" sz="2800" spc="-10">
                <a:latin typeface="Calibri"/>
                <a:cs typeface="Calibri"/>
              </a:rPr>
              <a:t>during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prolonged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standing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while </a:t>
            </a:r>
            <a:r>
              <a:rPr dirty="0" sz="2800" spc="-615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stationary</a:t>
            </a:r>
            <a:r>
              <a:rPr dirty="0" sz="2800" spc="2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in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the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heat</a:t>
            </a:r>
            <a:r>
              <a:rPr dirty="0" sz="2800" spc="-1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dirty="0" u="heavy" sz="2800" spc="-1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Management</a:t>
            </a:r>
            <a:r>
              <a:rPr dirty="0" sz="2800" spc="15" b="1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dirty="0" sz="2800" spc="-20">
                <a:latin typeface="Calibri"/>
                <a:cs typeface="Calibri"/>
              </a:rPr>
              <a:t>Removal from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the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heat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source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dirty="0" sz="2800" spc="-20">
                <a:latin typeface="Calibri"/>
                <a:cs typeface="Calibri"/>
              </a:rPr>
              <a:t>Recover </a:t>
            </a:r>
            <a:r>
              <a:rPr dirty="0" sz="2800" spc="-15">
                <a:latin typeface="Calibri"/>
                <a:cs typeface="Calibri"/>
              </a:rPr>
              <a:t>promptly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with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cooling </a:t>
            </a:r>
            <a:r>
              <a:rPr dirty="0" sz="2800" spc="-5">
                <a:latin typeface="Calibri"/>
                <a:cs typeface="Calibri"/>
              </a:rPr>
              <a:t>and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rehydration.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05571" y="897636"/>
            <a:ext cx="3729989" cy="413689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16454" y="1278382"/>
            <a:ext cx="6898640" cy="1107440"/>
            <a:chOff x="2616454" y="1278382"/>
            <a:chExt cx="6898640" cy="1107440"/>
          </a:xfrm>
        </p:grpSpPr>
        <p:sp>
          <p:nvSpPr>
            <p:cNvPr id="3" name="object 3"/>
            <p:cNvSpPr/>
            <p:nvPr/>
          </p:nvSpPr>
          <p:spPr>
            <a:xfrm>
              <a:off x="3006852" y="1914144"/>
              <a:ext cx="5730240" cy="465455"/>
            </a:xfrm>
            <a:custGeom>
              <a:avLst/>
              <a:gdLst/>
              <a:ahLst/>
              <a:cxnLst/>
              <a:rect l="l" t="t" r="r" b="b"/>
              <a:pathLst>
                <a:path w="5730240" h="465455">
                  <a:moveTo>
                    <a:pt x="3058668" y="0"/>
                  </a:moveTo>
                  <a:lnTo>
                    <a:pt x="3058668" y="194309"/>
                  </a:lnTo>
                  <a:lnTo>
                    <a:pt x="5730113" y="194309"/>
                  </a:lnTo>
                  <a:lnTo>
                    <a:pt x="5730113" y="426846"/>
                  </a:lnTo>
                </a:path>
                <a:path w="5730240" h="465455">
                  <a:moveTo>
                    <a:pt x="3058668" y="0"/>
                  </a:moveTo>
                  <a:lnTo>
                    <a:pt x="3058668" y="213486"/>
                  </a:lnTo>
                  <a:lnTo>
                    <a:pt x="2767584" y="213486"/>
                  </a:lnTo>
                  <a:lnTo>
                    <a:pt x="2767584" y="446023"/>
                  </a:lnTo>
                </a:path>
                <a:path w="5730240" h="465455">
                  <a:moveTo>
                    <a:pt x="3058668" y="0"/>
                  </a:moveTo>
                  <a:lnTo>
                    <a:pt x="3058668" y="232536"/>
                  </a:lnTo>
                  <a:lnTo>
                    <a:pt x="0" y="232536"/>
                  </a:lnTo>
                  <a:lnTo>
                    <a:pt x="0" y="465200"/>
                  </a:lnTo>
                </a:path>
              </a:pathLst>
            </a:custGeom>
            <a:ln w="12192">
              <a:solidFill>
                <a:srgbClr val="467AA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622804" y="1284732"/>
              <a:ext cx="6885940" cy="629920"/>
            </a:xfrm>
            <a:custGeom>
              <a:avLst/>
              <a:gdLst/>
              <a:ahLst/>
              <a:cxnLst/>
              <a:rect l="l" t="t" r="r" b="b"/>
              <a:pathLst>
                <a:path w="6885940" h="629919">
                  <a:moveTo>
                    <a:pt x="6780530" y="0"/>
                  </a:moveTo>
                  <a:lnTo>
                    <a:pt x="104901" y="0"/>
                  </a:lnTo>
                  <a:lnTo>
                    <a:pt x="64079" y="8247"/>
                  </a:lnTo>
                  <a:lnTo>
                    <a:pt x="30733" y="30733"/>
                  </a:lnTo>
                  <a:lnTo>
                    <a:pt x="8247" y="64079"/>
                  </a:lnTo>
                  <a:lnTo>
                    <a:pt x="0" y="104901"/>
                  </a:lnTo>
                  <a:lnTo>
                    <a:pt x="0" y="524509"/>
                  </a:lnTo>
                  <a:lnTo>
                    <a:pt x="8247" y="565332"/>
                  </a:lnTo>
                  <a:lnTo>
                    <a:pt x="30734" y="598677"/>
                  </a:lnTo>
                  <a:lnTo>
                    <a:pt x="64079" y="621164"/>
                  </a:lnTo>
                  <a:lnTo>
                    <a:pt x="104901" y="629412"/>
                  </a:lnTo>
                  <a:lnTo>
                    <a:pt x="6780530" y="629412"/>
                  </a:lnTo>
                  <a:lnTo>
                    <a:pt x="6821352" y="621164"/>
                  </a:lnTo>
                  <a:lnTo>
                    <a:pt x="6854698" y="598677"/>
                  </a:lnTo>
                  <a:lnTo>
                    <a:pt x="6877184" y="565332"/>
                  </a:lnTo>
                  <a:lnTo>
                    <a:pt x="6885432" y="524509"/>
                  </a:lnTo>
                  <a:lnTo>
                    <a:pt x="6885432" y="104901"/>
                  </a:lnTo>
                  <a:lnTo>
                    <a:pt x="6877184" y="64079"/>
                  </a:lnTo>
                  <a:lnTo>
                    <a:pt x="6854698" y="30734"/>
                  </a:lnTo>
                  <a:lnTo>
                    <a:pt x="6821352" y="8247"/>
                  </a:lnTo>
                  <a:lnTo>
                    <a:pt x="6780530" y="0"/>
                  </a:lnTo>
                  <a:close/>
                </a:path>
              </a:pathLst>
            </a:custGeom>
            <a:solidFill>
              <a:srgbClr val="6F24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622804" y="1284732"/>
              <a:ext cx="6885940" cy="629920"/>
            </a:xfrm>
            <a:custGeom>
              <a:avLst/>
              <a:gdLst/>
              <a:ahLst/>
              <a:cxnLst/>
              <a:rect l="l" t="t" r="r" b="b"/>
              <a:pathLst>
                <a:path w="6885940" h="629919">
                  <a:moveTo>
                    <a:pt x="0" y="104901"/>
                  </a:moveTo>
                  <a:lnTo>
                    <a:pt x="8247" y="64079"/>
                  </a:lnTo>
                  <a:lnTo>
                    <a:pt x="30733" y="30733"/>
                  </a:lnTo>
                  <a:lnTo>
                    <a:pt x="64079" y="8247"/>
                  </a:lnTo>
                  <a:lnTo>
                    <a:pt x="104901" y="0"/>
                  </a:lnTo>
                  <a:lnTo>
                    <a:pt x="6780530" y="0"/>
                  </a:lnTo>
                  <a:lnTo>
                    <a:pt x="6821352" y="8247"/>
                  </a:lnTo>
                  <a:lnTo>
                    <a:pt x="6854698" y="30734"/>
                  </a:lnTo>
                  <a:lnTo>
                    <a:pt x="6877184" y="64079"/>
                  </a:lnTo>
                  <a:lnTo>
                    <a:pt x="6885432" y="104901"/>
                  </a:lnTo>
                  <a:lnTo>
                    <a:pt x="6885432" y="524509"/>
                  </a:lnTo>
                  <a:lnTo>
                    <a:pt x="6877184" y="565332"/>
                  </a:lnTo>
                  <a:lnTo>
                    <a:pt x="6854698" y="598677"/>
                  </a:lnTo>
                  <a:lnTo>
                    <a:pt x="6821352" y="621164"/>
                  </a:lnTo>
                  <a:lnTo>
                    <a:pt x="6780530" y="629412"/>
                  </a:lnTo>
                  <a:lnTo>
                    <a:pt x="104901" y="629412"/>
                  </a:lnTo>
                  <a:lnTo>
                    <a:pt x="64079" y="621164"/>
                  </a:lnTo>
                  <a:lnTo>
                    <a:pt x="30734" y="598677"/>
                  </a:lnTo>
                  <a:lnTo>
                    <a:pt x="8247" y="565332"/>
                  </a:lnTo>
                  <a:lnTo>
                    <a:pt x="0" y="524509"/>
                  </a:lnTo>
                  <a:lnTo>
                    <a:pt x="0" y="104901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3875278" y="1395221"/>
            <a:ext cx="4384040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Vulnerable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100" spc="-10">
                <a:solidFill>
                  <a:srgbClr val="FFFFFF"/>
                </a:solidFill>
                <a:latin typeface="Calibri"/>
                <a:cs typeface="Calibri"/>
              </a:rPr>
              <a:t>Areas to</a:t>
            </a:r>
            <a:r>
              <a:rPr dirty="0" sz="21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100" spc="-10">
                <a:solidFill>
                  <a:srgbClr val="FFFFFF"/>
                </a:solidFill>
                <a:latin typeface="Calibri"/>
                <a:cs typeface="Calibri"/>
              </a:rPr>
              <a:t>extreme heat </a:t>
            </a:r>
            <a:r>
              <a:rPr dirty="0" sz="2100" spc="-15">
                <a:solidFill>
                  <a:srgbClr val="FFFFFF"/>
                </a:solidFill>
                <a:latin typeface="Calibri"/>
                <a:cs typeface="Calibri"/>
              </a:rPr>
              <a:t>affects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892554" y="2372614"/>
            <a:ext cx="2228850" cy="639445"/>
            <a:chOff x="1892554" y="2372614"/>
            <a:chExt cx="2228850" cy="639445"/>
          </a:xfrm>
        </p:grpSpPr>
        <p:sp>
          <p:nvSpPr>
            <p:cNvPr id="8" name="object 8"/>
            <p:cNvSpPr/>
            <p:nvPr/>
          </p:nvSpPr>
          <p:spPr>
            <a:xfrm>
              <a:off x="1898904" y="2378964"/>
              <a:ext cx="2216150" cy="626745"/>
            </a:xfrm>
            <a:custGeom>
              <a:avLst/>
              <a:gdLst/>
              <a:ahLst/>
              <a:cxnLst/>
              <a:rect l="l" t="t" r="r" b="b"/>
              <a:pathLst>
                <a:path w="2216150" h="626744">
                  <a:moveTo>
                    <a:pt x="2215896" y="0"/>
                  </a:moveTo>
                  <a:lnTo>
                    <a:pt x="0" y="0"/>
                  </a:lnTo>
                  <a:lnTo>
                    <a:pt x="0" y="626363"/>
                  </a:lnTo>
                  <a:lnTo>
                    <a:pt x="2215896" y="626363"/>
                  </a:lnTo>
                  <a:lnTo>
                    <a:pt x="2215896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898904" y="2378964"/>
              <a:ext cx="2216150" cy="626745"/>
            </a:xfrm>
            <a:custGeom>
              <a:avLst/>
              <a:gdLst/>
              <a:ahLst/>
              <a:cxnLst/>
              <a:rect l="l" t="t" r="r" b="b"/>
              <a:pathLst>
                <a:path w="2216150" h="626744">
                  <a:moveTo>
                    <a:pt x="0" y="626363"/>
                  </a:moveTo>
                  <a:lnTo>
                    <a:pt x="2215896" y="626363"/>
                  </a:lnTo>
                  <a:lnTo>
                    <a:pt x="2215896" y="0"/>
                  </a:lnTo>
                  <a:lnTo>
                    <a:pt x="0" y="0"/>
                  </a:lnTo>
                  <a:lnTo>
                    <a:pt x="0" y="626363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898904" y="2360295"/>
            <a:ext cx="2216150" cy="645160"/>
          </a:xfrm>
          <a:prstGeom prst="rect">
            <a:avLst/>
          </a:prstGeom>
        </p:spPr>
        <p:txBody>
          <a:bodyPr wrap="square" lIns="0" tIns="149225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1175"/>
              </a:spcBef>
            </a:pP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Slums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660138" y="2354326"/>
            <a:ext cx="2228850" cy="875665"/>
            <a:chOff x="4660138" y="2354326"/>
            <a:chExt cx="2228850" cy="875665"/>
          </a:xfrm>
        </p:grpSpPr>
        <p:sp>
          <p:nvSpPr>
            <p:cNvPr id="12" name="object 12"/>
            <p:cNvSpPr/>
            <p:nvPr/>
          </p:nvSpPr>
          <p:spPr>
            <a:xfrm>
              <a:off x="4666488" y="2360676"/>
              <a:ext cx="2216150" cy="862965"/>
            </a:xfrm>
            <a:custGeom>
              <a:avLst/>
              <a:gdLst/>
              <a:ahLst/>
              <a:cxnLst/>
              <a:rect l="l" t="t" r="r" b="b"/>
              <a:pathLst>
                <a:path w="2216150" h="862964">
                  <a:moveTo>
                    <a:pt x="2215895" y="0"/>
                  </a:moveTo>
                  <a:lnTo>
                    <a:pt x="0" y="0"/>
                  </a:lnTo>
                  <a:lnTo>
                    <a:pt x="0" y="862584"/>
                  </a:lnTo>
                  <a:lnTo>
                    <a:pt x="2215895" y="862584"/>
                  </a:lnTo>
                  <a:lnTo>
                    <a:pt x="2215895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666488" y="2360676"/>
              <a:ext cx="2216150" cy="862965"/>
            </a:xfrm>
            <a:custGeom>
              <a:avLst/>
              <a:gdLst/>
              <a:ahLst/>
              <a:cxnLst/>
              <a:rect l="l" t="t" r="r" b="b"/>
              <a:pathLst>
                <a:path w="2216150" h="862964">
                  <a:moveTo>
                    <a:pt x="0" y="862584"/>
                  </a:moveTo>
                  <a:lnTo>
                    <a:pt x="2215895" y="862584"/>
                  </a:lnTo>
                  <a:lnTo>
                    <a:pt x="2215895" y="0"/>
                  </a:lnTo>
                  <a:lnTo>
                    <a:pt x="0" y="0"/>
                  </a:lnTo>
                  <a:lnTo>
                    <a:pt x="0" y="862584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4666488" y="2360295"/>
            <a:ext cx="2216150" cy="862965"/>
          </a:xfrm>
          <a:prstGeom prst="rect">
            <a:avLst/>
          </a:prstGeom>
        </p:spPr>
        <p:txBody>
          <a:bodyPr wrap="square" lIns="0" tIns="105410" rIns="0" bIns="0" rtlCol="0" vert="horz">
            <a:spAutoFit/>
          </a:bodyPr>
          <a:lstStyle/>
          <a:p>
            <a:pPr algn="ctr" marL="2540">
              <a:lnSpc>
                <a:spcPts val="2310"/>
              </a:lnSpc>
              <a:spcBef>
                <a:spcPts val="830"/>
              </a:spcBef>
            </a:pP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Low-income</a:t>
            </a:r>
            <a:endParaRPr sz="2000">
              <a:latin typeface="Calibri"/>
              <a:cs typeface="Calibri"/>
            </a:endParaRPr>
          </a:p>
          <a:p>
            <a:pPr algn="ctr" marL="635">
              <a:lnSpc>
                <a:spcPts val="2430"/>
              </a:lnSpc>
            </a:pPr>
            <a:r>
              <a:rPr dirty="0" sz="2100" spc="-5">
                <a:solidFill>
                  <a:srgbClr val="FFFFFF"/>
                </a:solidFill>
                <a:latin typeface="Calibri"/>
                <a:cs typeface="Calibri"/>
              </a:rPr>
              <a:t>neighbourhoods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254240" y="2334767"/>
            <a:ext cx="2966085" cy="952500"/>
            <a:chOff x="7254240" y="2334767"/>
            <a:chExt cx="2966085" cy="952500"/>
          </a:xfrm>
        </p:grpSpPr>
        <p:sp>
          <p:nvSpPr>
            <p:cNvPr id="16" name="object 16"/>
            <p:cNvSpPr/>
            <p:nvPr/>
          </p:nvSpPr>
          <p:spPr>
            <a:xfrm>
              <a:off x="7260336" y="2340863"/>
              <a:ext cx="2954020" cy="940435"/>
            </a:xfrm>
            <a:custGeom>
              <a:avLst/>
              <a:gdLst/>
              <a:ahLst/>
              <a:cxnLst/>
              <a:rect l="l" t="t" r="r" b="b"/>
              <a:pathLst>
                <a:path w="2954020" h="940435">
                  <a:moveTo>
                    <a:pt x="2953512" y="0"/>
                  </a:moveTo>
                  <a:lnTo>
                    <a:pt x="0" y="0"/>
                  </a:lnTo>
                  <a:lnTo>
                    <a:pt x="0" y="940308"/>
                  </a:lnTo>
                  <a:lnTo>
                    <a:pt x="2953512" y="940308"/>
                  </a:lnTo>
                  <a:lnTo>
                    <a:pt x="295351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260336" y="2340863"/>
              <a:ext cx="2954020" cy="940435"/>
            </a:xfrm>
            <a:custGeom>
              <a:avLst/>
              <a:gdLst/>
              <a:ahLst/>
              <a:cxnLst/>
              <a:rect l="l" t="t" r="r" b="b"/>
              <a:pathLst>
                <a:path w="2954020" h="940435">
                  <a:moveTo>
                    <a:pt x="0" y="940308"/>
                  </a:moveTo>
                  <a:lnTo>
                    <a:pt x="2953512" y="940308"/>
                  </a:lnTo>
                  <a:lnTo>
                    <a:pt x="2953512" y="0"/>
                  </a:lnTo>
                  <a:lnTo>
                    <a:pt x="0" y="0"/>
                  </a:lnTo>
                  <a:lnTo>
                    <a:pt x="0" y="94030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7260335" y="2360295"/>
            <a:ext cx="2954020" cy="921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3204">
              <a:lnSpc>
                <a:spcPts val="2155"/>
              </a:lnSpc>
            </a:pPr>
            <a:r>
              <a:rPr dirty="0" sz="2100" spc="-5">
                <a:solidFill>
                  <a:srgbClr val="FFFFFF"/>
                </a:solidFill>
                <a:latin typeface="Calibri"/>
                <a:cs typeface="Calibri"/>
              </a:rPr>
              <a:t>Hotspots</a:t>
            </a:r>
            <a:r>
              <a:rPr dirty="0" sz="21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100" spc="-5">
                <a:solidFill>
                  <a:srgbClr val="FFFFFF"/>
                </a:solidFill>
                <a:latin typeface="Calibri"/>
                <a:cs typeface="Calibri"/>
              </a:rPr>
              <a:t>such</a:t>
            </a:r>
            <a:r>
              <a:rPr dirty="0" sz="21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z="21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100" spc="-5">
                <a:solidFill>
                  <a:srgbClr val="FFFFFF"/>
                </a:solidFill>
                <a:latin typeface="Calibri"/>
                <a:cs typeface="Calibri"/>
              </a:rPr>
              <a:t>areas</a:t>
            </a:r>
            <a:endParaRPr sz="2100">
              <a:latin typeface="Calibri"/>
              <a:cs typeface="Calibri"/>
            </a:endParaRPr>
          </a:p>
          <a:p>
            <a:pPr marL="192405" marR="184150" indent="147320">
              <a:lnSpc>
                <a:spcPts val="2300"/>
              </a:lnSpc>
              <a:spcBef>
                <a:spcPts val="155"/>
              </a:spcBef>
            </a:pPr>
            <a:r>
              <a:rPr dirty="0" sz="2100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dirty="0" sz="2100" spc="-5">
                <a:solidFill>
                  <a:srgbClr val="FFFFFF"/>
                </a:solidFill>
                <a:latin typeface="Calibri"/>
                <a:cs typeface="Calibri"/>
              </a:rPr>
              <a:t>no tree </a:t>
            </a:r>
            <a:r>
              <a:rPr dirty="0" sz="2100" spc="-15">
                <a:solidFill>
                  <a:srgbClr val="FFFFFF"/>
                </a:solidFill>
                <a:latin typeface="Calibri"/>
                <a:cs typeface="Calibri"/>
              </a:rPr>
              <a:t>cover </a:t>
            </a:r>
            <a:r>
              <a:rPr dirty="0" sz="2100" spc="-5">
                <a:solidFill>
                  <a:srgbClr val="FFFFFF"/>
                </a:solidFill>
                <a:latin typeface="Calibri"/>
                <a:cs typeface="Calibri"/>
              </a:rPr>
              <a:t>or </a:t>
            </a:r>
            <a:r>
              <a:rPr dirty="0" sz="2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100" spc="-10">
                <a:solidFill>
                  <a:srgbClr val="FFFFFF"/>
                </a:solidFill>
                <a:latin typeface="Calibri"/>
                <a:cs typeface="Calibri"/>
              </a:rPr>
              <a:t>surface</a:t>
            </a:r>
            <a:r>
              <a:rPr dirty="0" sz="21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water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100" spc="-10">
                <a:solidFill>
                  <a:srgbClr val="FFFFFF"/>
                </a:solidFill>
                <a:latin typeface="Calibri"/>
                <a:cs typeface="Calibri"/>
              </a:rPr>
              <a:t>reservoirs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154938" y="3454653"/>
            <a:ext cx="10235565" cy="1300480"/>
            <a:chOff x="1154938" y="3454653"/>
            <a:chExt cx="10235565" cy="1300480"/>
          </a:xfrm>
        </p:grpSpPr>
        <p:sp>
          <p:nvSpPr>
            <p:cNvPr id="20" name="object 20"/>
            <p:cNvSpPr/>
            <p:nvPr/>
          </p:nvSpPr>
          <p:spPr>
            <a:xfrm>
              <a:off x="1161288" y="4174235"/>
              <a:ext cx="10222865" cy="574675"/>
            </a:xfrm>
            <a:custGeom>
              <a:avLst/>
              <a:gdLst/>
              <a:ahLst/>
              <a:cxnLst/>
              <a:rect l="l" t="t" r="r" b="b"/>
              <a:pathLst>
                <a:path w="10222865" h="574675">
                  <a:moveTo>
                    <a:pt x="4957572" y="0"/>
                  </a:moveTo>
                  <a:lnTo>
                    <a:pt x="4957572" y="302006"/>
                  </a:lnTo>
                  <a:lnTo>
                    <a:pt x="10222611" y="302006"/>
                  </a:lnTo>
                  <a:lnTo>
                    <a:pt x="10222611" y="436752"/>
                  </a:lnTo>
                </a:path>
                <a:path w="10222865" h="574675">
                  <a:moveTo>
                    <a:pt x="4957572" y="0"/>
                  </a:moveTo>
                  <a:lnTo>
                    <a:pt x="4957572" y="381000"/>
                  </a:lnTo>
                  <a:lnTo>
                    <a:pt x="8776842" y="381000"/>
                  </a:lnTo>
                  <a:lnTo>
                    <a:pt x="8776842" y="515619"/>
                  </a:lnTo>
                </a:path>
                <a:path w="10222865" h="574675">
                  <a:moveTo>
                    <a:pt x="4957572" y="0"/>
                  </a:moveTo>
                  <a:lnTo>
                    <a:pt x="4957572" y="439546"/>
                  </a:lnTo>
                  <a:lnTo>
                    <a:pt x="7079107" y="439546"/>
                  </a:lnTo>
                  <a:lnTo>
                    <a:pt x="7079107" y="574294"/>
                  </a:lnTo>
                </a:path>
                <a:path w="10222865" h="574675">
                  <a:moveTo>
                    <a:pt x="4957572" y="0"/>
                  </a:moveTo>
                  <a:lnTo>
                    <a:pt x="4957572" y="397509"/>
                  </a:lnTo>
                  <a:lnTo>
                    <a:pt x="5467095" y="397509"/>
                  </a:lnTo>
                  <a:lnTo>
                    <a:pt x="5467095" y="532257"/>
                  </a:lnTo>
                </a:path>
                <a:path w="10222865" h="574675">
                  <a:moveTo>
                    <a:pt x="4957572" y="0"/>
                  </a:moveTo>
                  <a:lnTo>
                    <a:pt x="4957572" y="354330"/>
                  </a:lnTo>
                  <a:lnTo>
                    <a:pt x="3758184" y="354330"/>
                  </a:lnTo>
                  <a:lnTo>
                    <a:pt x="3758184" y="488950"/>
                  </a:lnTo>
                </a:path>
                <a:path w="10222865" h="574675">
                  <a:moveTo>
                    <a:pt x="4957953" y="0"/>
                  </a:moveTo>
                  <a:lnTo>
                    <a:pt x="4957953" y="365378"/>
                  </a:lnTo>
                  <a:lnTo>
                    <a:pt x="1944624" y="365378"/>
                  </a:lnTo>
                  <a:lnTo>
                    <a:pt x="1944624" y="500125"/>
                  </a:lnTo>
                </a:path>
                <a:path w="10222865" h="574675">
                  <a:moveTo>
                    <a:pt x="4957572" y="0"/>
                  </a:moveTo>
                  <a:lnTo>
                    <a:pt x="4957572" y="365251"/>
                  </a:lnTo>
                  <a:lnTo>
                    <a:pt x="0" y="365251"/>
                  </a:lnTo>
                  <a:lnTo>
                    <a:pt x="0" y="499871"/>
                  </a:lnTo>
                </a:path>
              </a:pathLst>
            </a:custGeom>
            <a:ln w="12192">
              <a:solidFill>
                <a:srgbClr val="467AA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3037332" y="3461003"/>
              <a:ext cx="6164580" cy="713740"/>
            </a:xfrm>
            <a:custGeom>
              <a:avLst/>
              <a:gdLst/>
              <a:ahLst/>
              <a:cxnLst/>
              <a:rect l="l" t="t" r="r" b="b"/>
              <a:pathLst>
                <a:path w="6164580" h="713739">
                  <a:moveTo>
                    <a:pt x="6045708" y="0"/>
                  </a:moveTo>
                  <a:lnTo>
                    <a:pt x="118872" y="0"/>
                  </a:lnTo>
                  <a:lnTo>
                    <a:pt x="72598" y="9340"/>
                  </a:lnTo>
                  <a:lnTo>
                    <a:pt x="34813" y="34813"/>
                  </a:lnTo>
                  <a:lnTo>
                    <a:pt x="9340" y="72598"/>
                  </a:lnTo>
                  <a:lnTo>
                    <a:pt x="0" y="118872"/>
                  </a:lnTo>
                  <a:lnTo>
                    <a:pt x="0" y="594360"/>
                  </a:lnTo>
                  <a:lnTo>
                    <a:pt x="9340" y="640633"/>
                  </a:lnTo>
                  <a:lnTo>
                    <a:pt x="34813" y="678418"/>
                  </a:lnTo>
                  <a:lnTo>
                    <a:pt x="72598" y="703891"/>
                  </a:lnTo>
                  <a:lnTo>
                    <a:pt x="118872" y="713232"/>
                  </a:lnTo>
                  <a:lnTo>
                    <a:pt x="6045708" y="713232"/>
                  </a:lnTo>
                  <a:lnTo>
                    <a:pt x="6091981" y="703891"/>
                  </a:lnTo>
                  <a:lnTo>
                    <a:pt x="6129766" y="678418"/>
                  </a:lnTo>
                  <a:lnTo>
                    <a:pt x="6155239" y="640633"/>
                  </a:lnTo>
                  <a:lnTo>
                    <a:pt x="6164580" y="594360"/>
                  </a:lnTo>
                  <a:lnTo>
                    <a:pt x="6164580" y="118872"/>
                  </a:lnTo>
                  <a:lnTo>
                    <a:pt x="6155239" y="72598"/>
                  </a:lnTo>
                  <a:lnTo>
                    <a:pt x="6129766" y="34813"/>
                  </a:lnTo>
                  <a:lnTo>
                    <a:pt x="6091981" y="9340"/>
                  </a:lnTo>
                  <a:lnTo>
                    <a:pt x="604570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3037332" y="3461003"/>
              <a:ext cx="6164580" cy="713740"/>
            </a:xfrm>
            <a:custGeom>
              <a:avLst/>
              <a:gdLst/>
              <a:ahLst/>
              <a:cxnLst/>
              <a:rect l="l" t="t" r="r" b="b"/>
              <a:pathLst>
                <a:path w="6164580" h="713739">
                  <a:moveTo>
                    <a:pt x="0" y="118872"/>
                  </a:moveTo>
                  <a:lnTo>
                    <a:pt x="9340" y="72598"/>
                  </a:lnTo>
                  <a:lnTo>
                    <a:pt x="34813" y="34813"/>
                  </a:lnTo>
                  <a:lnTo>
                    <a:pt x="72598" y="9340"/>
                  </a:lnTo>
                  <a:lnTo>
                    <a:pt x="118872" y="0"/>
                  </a:lnTo>
                  <a:lnTo>
                    <a:pt x="6045708" y="0"/>
                  </a:lnTo>
                  <a:lnTo>
                    <a:pt x="6091981" y="9340"/>
                  </a:lnTo>
                  <a:lnTo>
                    <a:pt x="6129766" y="34813"/>
                  </a:lnTo>
                  <a:lnTo>
                    <a:pt x="6155239" y="72598"/>
                  </a:lnTo>
                  <a:lnTo>
                    <a:pt x="6164580" y="118872"/>
                  </a:lnTo>
                  <a:lnTo>
                    <a:pt x="6164580" y="594360"/>
                  </a:lnTo>
                  <a:lnTo>
                    <a:pt x="6155239" y="640633"/>
                  </a:lnTo>
                  <a:lnTo>
                    <a:pt x="6129766" y="678418"/>
                  </a:lnTo>
                  <a:lnTo>
                    <a:pt x="6091981" y="703891"/>
                  </a:lnTo>
                  <a:lnTo>
                    <a:pt x="6045708" y="713232"/>
                  </a:lnTo>
                  <a:lnTo>
                    <a:pt x="118872" y="713232"/>
                  </a:lnTo>
                  <a:lnTo>
                    <a:pt x="72598" y="703891"/>
                  </a:lnTo>
                  <a:lnTo>
                    <a:pt x="34813" y="678418"/>
                  </a:lnTo>
                  <a:lnTo>
                    <a:pt x="9340" y="640633"/>
                  </a:lnTo>
                  <a:lnTo>
                    <a:pt x="0" y="594360"/>
                  </a:lnTo>
                  <a:lnTo>
                    <a:pt x="0" y="118872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3197732" y="3613530"/>
            <a:ext cx="5843905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15">
                <a:solidFill>
                  <a:srgbClr val="FFFFFF"/>
                </a:solidFill>
                <a:latin typeface="Calibri"/>
                <a:cs typeface="Calibri"/>
              </a:rPr>
              <a:t>Vulnerable</a:t>
            </a:r>
            <a:r>
              <a:rPr dirty="0" sz="2100" spc="-10">
                <a:solidFill>
                  <a:srgbClr val="FFFFFF"/>
                </a:solidFill>
                <a:latin typeface="Calibri"/>
                <a:cs typeface="Calibri"/>
              </a:rPr>
              <a:t> Population</a:t>
            </a:r>
            <a:r>
              <a:rPr dirty="0" sz="21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100" spc="-15">
                <a:solidFill>
                  <a:srgbClr val="FFFFFF"/>
                </a:solidFill>
                <a:latin typeface="Calibri"/>
                <a:cs typeface="Calibri"/>
              </a:rPr>
              <a:t>Groups</a:t>
            </a:r>
            <a:r>
              <a:rPr dirty="0" sz="21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100" spc="-10">
                <a:solidFill>
                  <a:srgbClr val="FFFFFF"/>
                </a:solidFill>
                <a:latin typeface="Calibri"/>
                <a:cs typeface="Calibri"/>
              </a:rPr>
              <a:t>to extreme</a:t>
            </a:r>
            <a:r>
              <a:rPr dirty="0" sz="2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100" spc="-10">
                <a:solidFill>
                  <a:srgbClr val="FFFFFF"/>
                </a:solidFill>
                <a:latin typeface="Calibri"/>
                <a:cs typeface="Calibri"/>
              </a:rPr>
              <a:t>heat</a:t>
            </a:r>
            <a:r>
              <a:rPr dirty="0" sz="21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100" spc="-15">
                <a:solidFill>
                  <a:srgbClr val="FFFFFF"/>
                </a:solidFill>
                <a:latin typeface="Calibri"/>
                <a:cs typeface="Calibri"/>
              </a:rPr>
              <a:t>affects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52145" y="4667758"/>
            <a:ext cx="2018664" cy="1067435"/>
            <a:chOff x="152145" y="4667758"/>
            <a:chExt cx="2018664" cy="1067435"/>
          </a:xfrm>
        </p:grpSpPr>
        <p:sp>
          <p:nvSpPr>
            <p:cNvPr id="25" name="object 25"/>
            <p:cNvSpPr/>
            <p:nvPr/>
          </p:nvSpPr>
          <p:spPr>
            <a:xfrm>
              <a:off x="158495" y="4674108"/>
              <a:ext cx="2005964" cy="1054735"/>
            </a:xfrm>
            <a:custGeom>
              <a:avLst/>
              <a:gdLst/>
              <a:ahLst/>
              <a:cxnLst/>
              <a:rect l="l" t="t" r="r" b="b"/>
              <a:pathLst>
                <a:path w="2005964" h="1054735">
                  <a:moveTo>
                    <a:pt x="2005583" y="0"/>
                  </a:moveTo>
                  <a:lnTo>
                    <a:pt x="0" y="0"/>
                  </a:lnTo>
                  <a:lnTo>
                    <a:pt x="0" y="1054608"/>
                  </a:lnTo>
                  <a:lnTo>
                    <a:pt x="2005583" y="1054608"/>
                  </a:lnTo>
                  <a:lnTo>
                    <a:pt x="2005583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58495" y="4674108"/>
              <a:ext cx="2005964" cy="1054735"/>
            </a:xfrm>
            <a:custGeom>
              <a:avLst/>
              <a:gdLst/>
              <a:ahLst/>
              <a:cxnLst/>
              <a:rect l="l" t="t" r="r" b="b"/>
              <a:pathLst>
                <a:path w="2005964" h="1054735">
                  <a:moveTo>
                    <a:pt x="0" y="1054608"/>
                  </a:moveTo>
                  <a:lnTo>
                    <a:pt x="2005583" y="1054608"/>
                  </a:lnTo>
                  <a:lnTo>
                    <a:pt x="2005583" y="0"/>
                  </a:lnTo>
                  <a:lnTo>
                    <a:pt x="0" y="0"/>
                  </a:lnTo>
                  <a:lnTo>
                    <a:pt x="0" y="105460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 txBox="1"/>
          <p:nvPr/>
        </p:nvSpPr>
        <p:spPr>
          <a:xfrm>
            <a:off x="158495" y="4688395"/>
            <a:ext cx="2005964" cy="1015365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250">
              <a:latin typeface="Times New Roman"/>
              <a:cs typeface="Times New Roman"/>
            </a:endParaRPr>
          </a:p>
          <a:p>
            <a:pPr marL="167005">
              <a:lnSpc>
                <a:spcPct val="100000"/>
              </a:lnSpc>
            </a:pP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Infants/Children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2457957" y="4667758"/>
            <a:ext cx="1296035" cy="1017269"/>
            <a:chOff x="2457957" y="4667758"/>
            <a:chExt cx="1296035" cy="1017269"/>
          </a:xfrm>
        </p:grpSpPr>
        <p:sp>
          <p:nvSpPr>
            <p:cNvPr id="29" name="object 29"/>
            <p:cNvSpPr/>
            <p:nvPr/>
          </p:nvSpPr>
          <p:spPr>
            <a:xfrm>
              <a:off x="2464307" y="4674108"/>
              <a:ext cx="1283335" cy="1004569"/>
            </a:xfrm>
            <a:custGeom>
              <a:avLst/>
              <a:gdLst/>
              <a:ahLst/>
              <a:cxnLst/>
              <a:rect l="l" t="t" r="r" b="b"/>
              <a:pathLst>
                <a:path w="1283335" h="1004570">
                  <a:moveTo>
                    <a:pt x="1283208" y="0"/>
                  </a:moveTo>
                  <a:lnTo>
                    <a:pt x="0" y="0"/>
                  </a:lnTo>
                  <a:lnTo>
                    <a:pt x="0" y="1004315"/>
                  </a:lnTo>
                  <a:lnTo>
                    <a:pt x="1283208" y="1004315"/>
                  </a:lnTo>
                  <a:lnTo>
                    <a:pt x="1283208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2464307" y="4674108"/>
              <a:ext cx="1283335" cy="1004569"/>
            </a:xfrm>
            <a:custGeom>
              <a:avLst/>
              <a:gdLst/>
              <a:ahLst/>
              <a:cxnLst/>
              <a:rect l="l" t="t" r="r" b="b"/>
              <a:pathLst>
                <a:path w="1283335" h="1004570">
                  <a:moveTo>
                    <a:pt x="0" y="1004315"/>
                  </a:moveTo>
                  <a:lnTo>
                    <a:pt x="1283208" y="1004315"/>
                  </a:lnTo>
                  <a:lnTo>
                    <a:pt x="1283208" y="0"/>
                  </a:lnTo>
                  <a:lnTo>
                    <a:pt x="0" y="0"/>
                  </a:lnTo>
                  <a:lnTo>
                    <a:pt x="0" y="1004315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 txBox="1"/>
          <p:nvPr/>
        </p:nvSpPr>
        <p:spPr>
          <a:xfrm>
            <a:off x="2464307" y="4688395"/>
            <a:ext cx="1283335" cy="1015365"/>
          </a:xfrm>
          <a:prstGeom prst="rect">
            <a:avLst/>
          </a:prstGeom>
        </p:spPr>
        <p:txBody>
          <a:bodyPr wrap="square" lIns="0" tIns="196215" rIns="0" bIns="0" rtlCol="0" vert="horz">
            <a:spAutoFit/>
          </a:bodyPr>
          <a:lstStyle/>
          <a:p>
            <a:pPr marL="254000" marR="166370" indent="-81280">
              <a:lnSpc>
                <a:spcPts val="2210"/>
              </a:lnSpc>
              <a:spcBef>
                <a:spcPts val="1545"/>
              </a:spcBef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egna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 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women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4058158" y="4657090"/>
            <a:ext cx="1722755" cy="1059815"/>
            <a:chOff x="4058158" y="4657090"/>
            <a:chExt cx="1722755" cy="1059815"/>
          </a:xfrm>
        </p:grpSpPr>
        <p:sp>
          <p:nvSpPr>
            <p:cNvPr id="33" name="object 33"/>
            <p:cNvSpPr/>
            <p:nvPr/>
          </p:nvSpPr>
          <p:spPr>
            <a:xfrm>
              <a:off x="4064508" y="4663440"/>
              <a:ext cx="1710055" cy="1047115"/>
            </a:xfrm>
            <a:custGeom>
              <a:avLst/>
              <a:gdLst/>
              <a:ahLst/>
              <a:cxnLst/>
              <a:rect l="l" t="t" r="r" b="b"/>
              <a:pathLst>
                <a:path w="1710054" h="1047114">
                  <a:moveTo>
                    <a:pt x="1709927" y="0"/>
                  </a:moveTo>
                  <a:lnTo>
                    <a:pt x="0" y="0"/>
                  </a:lnTo>
                  <a:lnTo>
                    <a:pt x="0" y="1046988"/>
                  </a:lnTo>
                  <a:lnTo>
                    <a:pt x="1709927" y="1046988"/>
                  </a:lnTo>
                  <a:lnTo>
                    <a:pt x="1709927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4064508" y="4663440"/>
              <a:ext cx="1710055" cy="1047115"/>
            </a:xfrm>
            <a:custGeom>
              <a:avLst/>
              <a:gdLst/>
              <a:ahLst/>
              <a:cxnLst/>
              <a:rect l="l" t="t" r="r" b="b"/>
              <a:pathLst>
                <a:path w="1710054" h="1047114">
                  <a:moveTo>
                    <a:pt x="0" y="1046988"/>
                  </a:moveTo>
                  <a:lnTo>
                    <a:pt x="1709927" y="1046988"/>
                  </a:lnTo>
                  <a:lnTo>
                    <a:pt x="1709927" y="0"/>
                  </a:lnTo>
                  <a:lnTo>
                    <a:pt x="0" y="0"/>
                  </a:lnTo>
                  <a:lnTo>
                    <a:pt x="0" y="104698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/>
          <p:cNvSpPr txBox="1"/>
          <p:nvPr/>
        </p:nvSpPr>
        <p:spPr>
          <a:xfrm>
            <a:off x="4064508" y="4688395"/>
            <a:ext cx="1710055" cy="1015365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150">
              <a:latin typeface="Times New Roman"/>
              <a:cs typeface="Times New Roman"/>
            </a:endParaRPr>
          </a:p>
          <a:p>
            <a:pPr marL="116839">
              <a:lnSpc>
                <a:spcPct val="100000"/>
              </a:lnSpc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Elderly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people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5981446" y="4699761"/>
            <a:ext cx="1294765" cy="1006475"/>
            <a:chOff x="5981446" y="4699761"/>
            <a:chExt cx="1294765" cy="1006475"/>
          </a:xfrm>
        </p:grpSpPr>
        <p:sp>
          <p:nvSpPr>
            <p:cNvPr id="37" name="object 37"/>
            <p:cNvSpPr/>
            <p:nvPr/>
          </p:nvSpPr>
          <p:spPr>
            <a:xfrm>
              <a:off x="5987796" y="4706111"/>
              <a:ext cx="1282065" cy="993775"/>
            </a:xfrm>
            <a:custGeom>
              <a:avLst/>
              <a:gdLst/>
              <a:ahLst/>
              <a:cxnLst/>
              <a:rect l="l" t="t" r="r" b="b"/>
              <a:pathLst>
                <a:path w="1282065" h="993775">
                  <a:moveTo>
                    <a:pt x="1281683" y="0"/>
                  </a:moveTo>
                  <a:lnTo>
                    <a:pt x="0" y="0"/>
                  </a:lnTo>
                  <a:lnTo>
                    <a:pt x="0" y="993647"/>
                  </a:lnTo>
                  <a:lnTo>
                    <a:pt x="1281683" y="993647"/>
                  </a:lnTo>
                  <a:lnTo>
                    <a:pt x="1281683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5987796" y="4706111"/>
              <a:ext cx="1282065" cy="993775"/>
            </a:xfrm>
            <a:custGeom>
              <a:avLst/>
              <a:gdLst/>
              <a:ahLst/>
              <a:cxnLst/>
              <a:rect l="l" t="t" r="r" b="b"/>
              <a:pathLst>
                <a:path w="1282065" h="993775">
                  <a:moveTo>
                    <a:pt x="0" y="993647"/>
                  </a:moveTo>
                  <a:lnTo>
                    <a:pt x="1281683" y="993647"/>
                  </a:lnTo>
                  <a:lnTo>
                    <a:pt x="1281683" y="0"/>
                  </a:lnTo>
                  <a:lnTo>
                    <a:pt x="0" y="0"/>
                  </a:lnTo>
                  <a:lnTo>
                    <a:pt x="0" y="993647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" name="object 39"/>
          <p:cNvSpPr txBox="1"/>
          <p:nvPr/>
        </p:nvSpPr>
        <p:spPr>
          <a:xfrm>
            <a:off x="5987796" y="4688395"/>
            <a:ext cx="1282065" cy="1015365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2250">
              <a:latin typeface="Times New Roman"/>
              <a:cs typeface="Times New Roman"/>
            </a:endParaRPr>
          </a:p>
          <a:p>
            <a:pPr marL="212725">
              <a:lnSpc>
                <a:spcPct val="100000"/>
              </a:lnSpc>
            </a:pP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Workers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7479538" y="4742434"/>
            <a:ext cx="1521460" cy="1169670"/>
            <a:chOff x="7479538" y="4742434"/>
            <a:chExt cx="1521460" cy="1169670"/>
          </a:xfrm>
        </p:grpSpPr>
        <p:sp>
          <p:nvSpPr>
            <p:cNvPr id="41" name="object 41"/>
            <p:cNvSpPr/>
            <p:nvPr/>
          </p:nvSpPr>
          <p:spPr>
            <a:xfrm>
              <a:off x="7485888" y="4748784"/>
              <a:ext cx="1508760" cy="1156970"/>
            </a:xfrm>
            <a:custGeom>
              <a:avLst/>
              <a:gdLst/>
              <a:ahLst/>
              <a:cxnLst/>
              <a:rect l="l" t="t" r="r" b="b"/>
              <a:pathLst>
                <a:path w="1508759" h="1156970">
                  <a:moveTo>
                    <a:pt x="1508759" y="0"/>
                  </a:moveTo>
                  <a:lnTo>
                    <a:pt x="0" y="0"/>
                  </a:lnTo>
                  <a:lnTo>
                    <a:pt x="0" y="1156715"/>
                  </a:lnTo>
                  <a:lnTo>
                    <a:pt x="1508759" y="1156715"/>
                  </a:lnTo>
                  <a:lnTo>
                    <a:pt x="1508759" y="0"/>
                  </a:lnTo>
                  <a:close/>
                </a:path>
              </a:pathLst>
            </a:custGeom>
            <a:solidFill>
              <a:srgbClr val="6F24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7485888" y="4748784"/>
              <a:ext cx="1508760" cy="1156970"/>
            </a:xfrm>
            <a:custGeom>
              <a:avLst/>
              <a:gdLst/>
              <a:ahLst/>
              <a:cxnLst/>
              <a:rect l="l" t="t" r="r" b="b"/>
              <a:pathLst>
                <a:path w="1508759" h="1156970">
                  <a:moveTo>
                    <a:pt x="0" y="1156715"/>
                  </a:moveTo>
                  <a:lnTo>
                    <a:pt x="1508759" y="1156715"/>
                  </a:lnTo>
                  <a:lnTo>
                    <a:pt x="1508759" y="0"/>
                  </a:lnTo>
                  <a:lnTo>
                    <a:pt x="0" y="0"/>
                  </a:lnTo>
                  <a:lnTo>
                    <a:pt x="0" y="1156715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3" name="object 43"/>
          <p:cNvSpPr txBox="1"/>
          <p:nvPr/>
        </p:nvSpPr>
        <p:spPr>
          <a:xfrm>
            <a:off x="7485888" y="4748784"/>
            <a:ext cx="1508760" cy="1164590"/>
          </a:xfrm>
          <a:prstGeom prst="rect">
            <a:avLst/>
          </a:prstGeom>
        </p:spPr>
        <p:txBody>
          <a:bodyPr wrap="square" lIns="0" tIns="142240" rIns="0" bIns="0" rtlCol="0" vert="horz">
            <a:spAutoFit/>
          </a:bodyPr>
          <a:lstStyle/>
          <a:p>
            <a:pPr algn="ctr" marL="79375" marR="70485">
              <a:lnSpc>
                <a:spcPct val="91800"/>
              </a:lnSpc>
              <a:spcBef>
                <a:spcPts val="1120"/>
              </a:spcBef>
            </a:pP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onom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ic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y  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Weaker 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Sections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9291573" y="4682997"/>
            <a:ext cx="1294765" cy="1244600"/>
            <a:chOff x="9291573" y="4682997"/>
            <a:chExt cx="1294765" cy="1244600"/>
          </a:xfrm>
        </p:grpSpPr>
        <p:sp>
          <p:nvSpPr>
            <p:cNvPr id="45" name="object 45"/>
            <p:cNvSpPr/>
            <p:nvPr/>
          </p:nvSpPr>
          <p:spPr>
            <a:xfrm>
              <a:off x="9297923" y="4689347"/>
              <a:ext cx="1282065" cy="1231900"/>
            </a:xfrm>
            <a:custGeom>
              <a:avLst/>
              <a:gdLst/>
              <a:ahLst/>
              <a:cxnLst/>
              <a:rect l="l" t="t" r="r" b="b"/>
              <a:pathLst>
                <a:path w="1282065" h="1231900">
                  <a:moveTo>
                    <a:pt x="1281683" y="0"/>
                  </a:moveTo>
                  <a:lnTo>
                    <a:pt x="0" y="0"/>
                  </a:lnTo>
                  <a:lnTo>
                    <a:pt x="0" y="1231392"/>
                  </a:lnTo>
                  <a:lnTo>
                    <a:pt x="1281683" y="1231392"/>
                  </a:lnTo>
                  <a:lnTo>
                    <a:pt x="1281683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9297923" y="4689347"/>
              <a:ext cx="1282065" cy="1231900"/>
            </a:xfrm>
            <a:custGeom>
              <a:avLst/>
              <a:gdLst/>
              <a:ahLst/>
              <a:cxnLst/>
              <a:rect l="l" t="t" r="r" b="b"/>
              <a:pathLst>
                <a:path w="1282065" h="1231900">
                  <a:moveTo>
                    <a:pt x="0" y="1231392"/>
                  </a:moveTo>
                  <a:lnTo>
                    <a:pt x="1281683" y="1231392"/>
                  </a:lnTo>
                  <a:lnTo>
                    <a:pt x="1281683" y="0"/>
                  </a:lnTo>
                  <a:lnTo>
                    <a:pt x="0" y="0"/>
                  </a:lnTo>
                  <a:lnTo>
                    <a:pt x="0" y="1231392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7" name="object 47"/>
          <p:cNvSpPr txBox="1"/>
          <p:nvPr/>
        </p:nvSpPr>
        <p:spPr>
          <a:xfrm>
            <a:off x="9297923" y="4688395"/>
            <a:ext cx="1282065" cy="1224915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2200">
              <a:latin typeface="Times New Roman"/>
              <a:cs typeface="Times New Roman"/>
            </a:endParaRPr>
          </a:p>
          <a:p>
            <a:pPr marL="84455" marR="22225" indent="-53340">
              <a:lnSpc>
                <a:spcPts val="2210"/>
              </a:lnSpc>
            </a:pP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People</a:t>
            </a:r>
            <a:r>
              <a:rPr dirty="0" sz="200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dirty="0" sz="2000" spc="-43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Disabilities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10736580" y="4605528"/>
            <a:ext cx="1295400" cy="1254760"/>
            <a:chOff x="10736580" y="4605528"/>
            <a:chExt cx="1295400" cy="1254760"/>
          </a:xfrm>
        </p:grpSpPr>
        <p:sp>
          <p:nvSpPr>
            <p:cNvPr id="49" name="object 49"/>
            <p:cNvSpPr/>
            <p:nvPr/>
          </p:nvSpPr>
          <p:spPr>
            <a:xfrm>
              <a:off x="10742676" y="4611624"/>
              <a:ext cx="1283335" cy="1242060"/>
            </a:xfrm>
            <a:custGeom>
              <a:avLst/>
              <a:gdLst/>
              <a:ahLst/>
              <a:cxnLst/>
              <a:rect l="l" t="t" r="r" b="b"/>
              <a:pathLst>
                <a:path w="1283334" h="1242060">
                  <a:moveTo>
                    <a:pt x="1283207" y="0"/>
                  </a:moveTo>
                  <a:lnTo>
                    <a:pt x="0" y="0"/>
                  </a:lnTo>
                  <a:lnTo>
                    <a:pt x="0" y="1242060"/>
                  </a:lnTo>
                  <a:lnTo>
                    <a:pt x="1283207" y="1242060"/>
                  </a:lnTo>
                  <a:lnTo>
                    <a:pt x="1283207" y="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10742676" y="4611624"/>
              <a:ext cx="1283335" cy="1242060"/>
            </a:xfrm>
            <a:custGeom>
              <a:avLst/>
              <a:gdLst/>
              <a:ahLst/>
              <a:cxnLst/>
              <a:rect l="l" t="t" r="r" b="b"/>
              <a:pathLst>
                <a:path w="1283334" h="1242060">
                  <a:moveTo>
                    <a:pt x="0" y="1242060"/>
                  </a:moveTo>
                  <a:lnTo>
                    <a:pt x="1283207" y="1242060"/>
                  </a:lnTo>
                  <a:lnTo>
                    <a:pt x="1283207" y="0"/>
                  </a:lnTo>
                  <a:lnTo>
                    <a:pt x="0" y="0"/>
                  </a:lnTo>
                  <a:lnTo>
                    <a:pt x="0" y="1242060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1" name="object 51"/>
          <p:cNvSpPr txBox="1"/>
          <p:nvPr/>
        </p:nvSpPr>
        <p:spPr>
          <a:xfrm>
            <a:off x="10742676" y="4612703"/>
            <a:ext cx="1283335" cy="1241425"/>
          </a:xfrm>
          <a:prstGeom prst="rect">
            <a:avLst/>
          </a:prstGeom>
        </p:spPr>
        <p:txBody>
          <a:bodyPr wrap="square" lIns="0" tIns="184150" rIns="0" bIns="0" rtlCol="0" vert="horz">
            <a:spAutoFit/>
          </a:bodyPr>
          <a:lstStyle/>
          <a:p>
            <a:pPr algn="just" marL="227329" marR="218440" indent="20955">
              <a:lnSpc>
                <a:spcPct val="91700"/>
              </a:lnSpc>
              <a:spcBef>
                <a:spcPts val="1450"/>
              </a:spcBef>
            </a:pP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Chronic </a:t>
            </a:r>
            <a:r>
              <a:rPr dirty="0" sz="2000" spc="-4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Disease </a:t>
            </a:r>
            <a:r>
              <a:rPr dirty="0" sz="2000" spc="-4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55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2711195" y="307847"/>
            <a:ext cx="6769734" cy="615950"/>
            <a:chOff x="2711195" y="307847"/>
            <a:chExt cx="6769734" cy="615950"/>
          </a:xfrm>
        </p:grpSpPr>
        <p:sp>
          <p:nvSpPr>
            <p:cNvPr id="53" name="object 53"/>
            <p:cNvSpPr/>
            <p:nvPr/>
          </p:nvSpPr>
          <p:spPr>
            <a:xfrm>
              <a:off x="2717291" y="313943"/>
              <a:ext cx="6757670" cy="603885"/>
            </a:xfrm>
            <a:custGeom>
              <a:avLst/>
              <a:gdLst/>
              <a:ahLst/>
              <a:cxnLst/>
              <a:rect l="l" t="t" r="r" b="b"/>
              <a:pathLst>
                <a:path w="6757670" h="603885">
                  <a:moveTo>
                    <a:pt x="6656832" y="0"/>
                  </a:moveTo>
                  <a:lnTo>
                    <a:pt x="100583" y="0"/>
                  </a:lnTo>
                  <a:lnTo>
                    <a:pt x="61454" y="7911"/>
                  </a:lnTo>
                  <a:lnTo>
                    <a:pt x="29479" y="29479"/>
                  </a:lnTo>
                  <a:lnTo>
                    <a:pt x="7911" y="61454"/>
                  </a:lnTo>
                  <a:lnTo>
                    <a:pt x="0" y="100583"/>
                  </a:lnTo>
                  <a:lnTo>
                    <a:pt x="0" y="502919"/>
                  </a:lnTo>
                  <a:lnTo>
                    <a:pt x="7911" y="542049"/>
                  </a:lnTo>
                  <a:lnTo>
                    <a:pt x="29479" y="574024"/>
                  </a:lnTo>
                  <a:lnTo>
                    <a:pt x="61454" y="595592"/>
                  </a:lnTo>
                  <a:lnTo>
                    <a:pt x="100583" y="603503"/>
                  </a:lnTo>
                  <a:lnTo>
                    <a:pt x="6656832" y="603503"/>
                  </a:lnTo>
                  <a:lnTo>
                    <a:pt x="6695961" y="595592"/>
                  </a:lnTo>
                  <a:lnTo>
                    <a:pt x="6727936" y="574024"/>
                  </a:lnTo>
                  <a:lnTo>
                    <a:pt x="6749504" y="542049"/>
                  </a:lnTo>
                  <a:lnTo>
                    <a:pt x="6757415" y="502919"/>
                  </a:lnTo>
                  <a:lnTo>
                    <a:pt x="6757415" y="100583"/>
                  </a:lnTo>
                  <a:lnTo>
                    <a:pt x="6749504" y="61454"/>
                  </a:lnTo>
                  <a:lnTo>
                    <a:pt x="6727936" y="29479"/>
                  </a:lnTo>
                  <a:lnTo>
                    <a:pt x="6695961" y="7911"/>
                  </a:lnTo>
                  <a:lnTo>
                    <a:pt x="6656832" y="0"/>
                  </a:lnTo>
                  <a:close/>
                </a:path>
              </a:pathLst>
            </a:custGeom>
            <a:solidFill>
              <a:srgbClr val="0D5F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2717291" y="313943"/>
              <a:ext cx="6757670" cy="603885"/>
            </a:xfrm>
            <a:custGeom>
              <a:avLst/>
              <a:gdLst/>
              <a:ahLst/>
              <a:cxnLst/>
              <a:rect l="l" t="t" r="r" b="b"/>
              <a:pathLst>
                <a:path w="6757670" h="603885">
                  <a:moveTo>
                    <a:pt x="0" y="100583"/>
                  </a:moveTo>
                  <a:lnTo>
                    <a:pt x="7911" y="61454"/>
                  </a:lnTo>
                  <a:lnTo>
                    <a:pt x="29479" y="29479"/>
                  </a:lnTo>
                  <a:lnTo>
                    <a:pt x="61454" y="7911"/>
                  </a:lnTo>
                  <a:lnTo>
                    <a:pt x="100583" y="0"/>
                  </a:lnTo>
                  <a:lnTo>
                    <a:pt x="6656832" y="0"/>
                  </a:lnTo>
                  <a:lnTo>
                    <a:pt x="6695961" y="7911"/>
                  </a:lnTo>
                  <a:lnTo>
                    <a:pt x="6727936" y="29479"/>
                  </a:lnTo>
                  <a:lnTo>
                    <a:pt x="6749504" y="61454"/>
                  </a:lnTo>
                  <a:lnTo>
                    <a:pt x="6757415" y="100583"/>
                  </a:lnTo>
                  <a:lnTo>
                    <a:pt x="6757415" y="502919"/>
                  </a:lnTo>
                  <a:lnTo>
                    <a:pt x="6749504" y="542049"/>
                  </a:lnTo>
                  <a:lnTo>
                    <a:pt x="6727936" y="574024"/>
                  </a:lnTo>
                  <a:lnTo>
                    <a:pt x="6695961" y="595592"/>
                  </a:lnTo>
                  <a:lnTo>
                    <a:pt x="6656832" y="603503"/>
                  </a:lnTo>
                  <a:lnTo>
                    <a:pt x="100583" y="603503"/>
                  </a:lnTo>
                  <a:lnTo>
                    <a:pt x="61454" y="595592"/>
                  </a:lnTo>
                  <a:lnTo>
                    <a:pt x="29479" y="574024"/>
                  </a:lnTo>
                  <a:lnTo>
                    <a:pt x="7911" y="542049"/>
                  </a:lnTo>
                  <a:lnTo>
                    <a:pt x="0" y="502919"/>
                  </a:lnTo>
                  <a:lnTo>
                    <a:pt x="0" y="100583"/>
                  </a:lnTo>
                  <a:close/>
                </a:path>
              </a:pathLst>
            </a:custGeom>
            <a:ln w="12192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5" name="object 55"/>
          <p:cNvSpPr txBox="1">
            <a:spLocks noGrp="1"/>
          </p:cNvSpPr>
          <p:nvPr>
            <p:ph type="title"/>
          </p:nvPr>
        </p:nvSpPr>
        <p:spPr>
          <a:xfrm>
            <a:off x="4171950" y="331724"/>
            <a:ext cx="384873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04">
                <a:solidFill>
                  <a:srgbClr val="FFFFFF"/>
                </a:solidFill>
              </a:rPr>
              <a:t>Vul</a:t>
            </a:r>
            <a:r>
              <a:rPr dirty="0" spc="-250">
                <a:solidFill>
                  <a:srgbClr val="FFFFFF"/>
                </a:solidFill>
              </a:rPr>
              <a:t>n</a:t>
            </a:r>
            <a:r>
              <a:rPr dirty="0" spc="-165">
                <a:solidFill>
                  <a:srgbClr val="FFFFFF"/>
                </a:solidFill>
              </a:rPr>
              <a:t>erabi</a:t>
            </a:r>
            <a:r>
              <a:rPr dirty="0" spc="-105">
                <a:solidFill>
                  <a:srgbClr val="FFFFFF"/>
                </a:solidFill>
              </a:rPr>
              <a:t>l</a:t>
            </a:r>
            <a:r>
              <a:rPr dirty="0" spc="-250">
                <a:solidFill>
                  <a:srgbClr val="FFFFFF"/>
                </a:solidFill>
              </a:rPr>
              <a:t>ity</a:t>
            </a:r>
            <a:r>
              <a:rPr dirty="0" spc="-90">
                <a:solidFill>
                  <a:srgbClr val="FFFFFF"/>
                </a:solidFill>
              </a:rPr>
              <a:t> </a:t>
            </a:r>
            <a:r>
              <a:rPr dirty="0" spc="-114">
                <a:solidFill>
                  <a:srgbClr val="FFFFFF"/>
                </a:solidFill>
              </a:rPr>
              <a:t>Pr</a:t>
            </a:r>
            <a:r>
              <a:rPr dirty="0" spc="-140">
                <a:solidFill>
                  <a:srgbClr val="FFFFFF"/>
                </a:solidFill>
              </a:rPr>
              <a:t>o</a:t>
            </a:r>
            <a:r>
              <a:rPr dirty="0" spc="-114">
                <a:solidFill>
                  <a:srgbClr val="FFFFFF"/>
                </a:solidFill>
              </a:rPr>
              <a:t>files</a:t>
            </a:r>
          </a:p>
        </p:txBody>
      </p:sp>
      <p:sp>
        <p:nvSpPr>
          <p:cNvPr id="56" name="object 56"/>
          <p:cNvSpPr/>
          <p:nvPr/>
        </p:nvSpPr>
        <p:spPr>
          <a:xfrm>
            <a:off x="0" y="6667499"/>
            <a:ext cx="12192000" cy="190500"/>
          </a:xfrm>
          <a:custGeom>
            <a:avLst/>
            <a:gdLst/>
            <a:ahLst/>
            <a:cxnLst/>
            <a:rect l="l" t="t" r="r" b="b"/>
            <a:pathLst>
              <a:path w="12192000" h="190500">
                <a:moveTo>
                  <a:pt x="12192000" y="0"/>
                </a:moveTo>
                <a:lnTo>
                  <a:pt x="0" y="0"/>
                </a:lnTo>
                <a:lnTo>
                  <a:pt x="0" y="190500"/>
                </a:lnTo>
                <a:lnTo>
                  <a:pt x="12192000" y="1905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6F245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667500"/>
          </a:xfrm>
          <a:custGeom>
            <a:avLst/>
            <a:gdLst/>
            <a:ahLst/>
            <a:cxnLst/>
            <a:rect l="l" t="t" r="r" b="b"/>
            <a:pathLst>
              <a:path w="12192000" h="6667500">
                <a:moveTo>
                  <a:pt x="0" y="6667500"/>
                </a:moveTo>
                <a:lnTo>
                  <a:pt x="12192000" y="6667500"/>
                </a:lnTo>
                <a:lnTo>
                  <a:pt x="12192000" y="0"/>
                </a:lnTo>
                <a:lnTo>
                  <a:pt x="0" y="0"/>
                </a:lnTo>
                <a:lnTo>
                  <a:pt x="0" y="6667500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object 4"/>
            <p:cNvSpPr/>
            <p:nvPr/>
          </p:nvSpPr>
          <p:spPr>
            <a:xfrm>
              <a:off x="0" y="6667499"/>
              <a:ext cx="12192000" cy="190500"/>
            </a:xfrm>
            <a:custGeom>
              <a:avLst/>
              <a:gdLst/>
              <a:ahLst/>
              <a:cxnLst/>
              <a:rect l="l" t="t" r="r" b="b"/>
              <a:pathLst>
                <a:path w="12192000" h="190500">
                  <a:moveTo>
                    <a:pt x="12192000" y="0"/>
                  </a:moveTo>
                  <a:lnTo>
                    <a:pt x="0" y="0"/>
                  </a:lnTo>
                  <a:lnTo>
                    <a:pt x="0" y="190500"/>
                  </a:lnTo>
                  <a:lnTo>
                    <a:pt x="12192000" y="1905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10856" y="0"/>
              <a:ext cx="4581144" cy="685799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11581" y="513080"/>
            <a:ext cx="7016115" cy="4119879"/>
          </a:xfrm>
          <a:prstGeom prst="rect">
            <a:avLst/>
          </a:prstGeom>
        </p:spPr>
        <p:txBody>
          <a:bodyPr wrap="square" lIns="0" tIns="977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dirty="0" u="heavy" sz="27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Heat</a:t>
            </a:r>
            <a:r>
              <a:rPr dirty="0" u="heavy" sz="2700" spc="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700" spc="-1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cramps</a:t>
            </a:r>
            <a:r>
              <a:rPr dirty="0" u="heavy" sz="27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700" spc="-1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(exercise-associated</a:t>
            </a:r>
            <a:r>
              <a:rPr dirty="0" u="heavy" sz="2700" spc="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7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muscle </a:t>
            </a:r>
            <a:r>
              <a:rPr dirty="0" u="heavy" sz="27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cramps</a:t>
            </a:r>
            <a:r>
              <a:rPr dirty="0" sz="2700" spc="-10">
                <a:latin typeface="Calibri"/>
                <a:cs typeface="Calibri"/>
              </a:rPr>
              <a:t>)</a:t>
            </a:r>
            <a:endParaRPr sz="2700">
              <a:latin typeface="Calibri"/>
              <a:cs typeface="Calibri"/>
            </a:endParaRPr>
          </a:p>
          <a:p>
            <a:pPr marL="469900" marR="500380" indent="-457200">
              <a:lnSpc>
                <a:spcPts val="2920"/>
              </a:lnSpc>
              <a:spcBef>
                <a:spcPts val="1035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dirty="0" sz="2700" spc="-15">
                <a:latin typeface="Calibri"/>
                <a:cs typeface="Calibri"/>
              </a:rPr>
              <a:t>Intermittent, </a:t>
            </a:r>
            <a:r>
              <a:rPr dirty="0" sz="2700" spc="-5">
                <a:latin typeface="Calibri"/>
                <a:cs typeface="Calibri"/>
              </a:rPr>
              <a:t>painful, </a:t>
            </a:r>
            <a:r>
              <a:rPr dirty="0" sz="2700">
                <a:latin typeface="Calibri"/>
                <a:cs typeface="Calibri"/>
              </a:rPr>
              <a:t>and </a:t>
            </a:r>
            <a:r>
              <a:rPr dirty="0" sz="2700" spc="-15">
                <a:latin typeface="Calibri"/>
                <a:cs typeface="Calibri"/>
              </a:rPr>
              <a:t>involuntary </a:t>
            </a:r>
            <a:r>
              <a:rPr dirty="0" sz="2700" spc="-10">
                <a:latin typeface="Calibri"/>
                <a:cs typeface="Calibri"/>
              </a:rPr>
              <a:t> </a:t>
            </a:r>
            <a:r>
              <a:rPr dirty="0" sz="2700" spc="-5">
                <a:latin typeface="Calibri"/>
                <a:cs typeface="Calibri"/>
              </a:rPr>
              <a:t>spasmodic</a:t>
            </a:r>
            <a:r>
              <a:rPr dirty="0" sz="2700" spc="-30">
                <a:latin typeface="Calibri"/>
                <a:cs typeface="Calibri"/>
              </a:rPr>
              <a:t> </a:t>
            </a:r>
            <a:r>
              <a:rPr dirty="0" sz="2700" spc="-15">
                <a:latin typeface="Calibri"/>
                <a:cs typeface="Calibri"/>
              </a:rPr>
              <a:t>contractions</a:t>
            </a:r>
            <a:r>
              <a:rPr dirty="0" sz="2700" spc="-30">
                <a:latin typeface="Calibri"/>
                <a:cs typeface="Calibri"/>
              </a:rPr>
              <a:t> </a:t>
            </a:r>
            <a:r>
              <a:rPr dirty="0" sz="2700" spc="-5">
                <a:latin typeface="Calibri"/>
                <a:cs typeface="Calibri"/>
              </a:rPr>
              <a:t>of </a:t>
            </a:r>
            <a:r>
              <a:rPr dirty="0" sz="2700" spc="-20">
                <a:latin typeface="Calibri"/>
                <a:cs typeface="Calibri"/>
              </a:rPr>
              <a:t>skeletal </a:t>
            </a:r>
            <a:r>
              <a:rPr dirty="0" sz="2700">
                <a:latin typeface="Calibri"/>
                <a:cs typeface="Calibri"/>
              </a:rPr>
              <a:t>muscles.</a:t>
            </a:r>
            <a:endParaRPr sz="2700">
              <a:latin typeface="Calibri"/>
              <a:cs typeface="Calibri"/>
            </a:endParaRPr>
          </a:p>
          <a:p>
            <a:pPr marL="469900" marR="166370" indent="-457200">
              <a:lnSpc>
                <a:spcPts val="2920"/>
              </a:lnSpc>
              <a:spcBef>
                <a:spcPts val="990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dirty="0" sz="2700" spc="-5">
                <a:latin typeface="Calibri"/>
                <a:cs typeface="Calibri"/>
              </a:rPr>
              <a:t>Occur </a:t>
            </a:r>
            <a:r>
              <a:rPr dirty="0" sz="2700">
                <a:latin typeface="Calibri"/>
                <a:cs typeface="Calibri"/>
              </a:rPr>
              <a:t>in an </a:t>
            </a:r>
            <a:r>
              <a:rPr dirty="0" sz="2700" spc="-10" b="1">
                <a:latin typeface="Calibri"/>
                <a:cs typeface="Calibri"/>
              </a:rPr>
              <a:t>unacclimated </a:t>
            </a:r>
            <a:r>
              <a:rPr dirty="0" sz="2700" spc="-5" b="1">
                <a:latin typeface="Calibri"/>
                <a:cs typeface="Calibri"/>
              </a:rPr>
              <a:t>individual </a:t>
            </a:r>
            <a:r>
              <a:rPr dirty="0" sz="2700">
                <a:latin typeface="Calibri"/>
                <a:cs typeface="Calibri"/>
              </a:rPr>
              <a:t>who is </a:t>
            </a:r>
            <a:r>
              <a:rPr dirty="0" sz="2700" spc="-15">
                <a:latin typeface="Calibri"/>
                <a:cs typeface="Calibri"/>
              </a:rPr>
              <a:t>at </a:t>
            </a:r>
            <a:r>
              <a:rPr dirty="0" sz="2700" spc="-600">
                <a:latin typeface="Calibri"/>
                <a:cs typeface="Calibri"/>
              </a:rPr>
              <a:t> </a:t>
            </a:r>
            <a:r>
              <a:rPr dirty="0" sz="2700" spc="-20">
                <a:latin typeface="Calibri"/>
                <a:cs typeface="Calibri"/>
              </a:rPr>
              <a:t>rest</a:t>
            </a:r>
            <a:endParaRPr sz="2700">
              <a:latin typeface="Calibri"/>
              <a:cs typeface="Calibri"/>
            </a:endParaRPr>
          </a:p>
          <a:p>
            <a:pPr marL="469900" marR="306705" indent="-457200">
              <a:lnSpc>
                <a:spcPts val="2920"/>
              </a:lnSpc>
              <a:spcBef>
                <a:spcPts val="1000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dirty="0" sz="2700" spc="-5">
                <a:latin typeface="Calibri"/>
                <a:cs typeface="Calibri"/>
              </a:rPr>
              <a:t>Occur </a:t>
            </a:r>
            <a:r>
              <a:rPr dirty="0" sz="2700" spc="-10">
                <a:latin typeface="Calibri"/>
                <a:cs typeface="Calibri"/>
              </a:rPr>
              <a:t>after </a:t>
            </a:r>
            <a:r>
              <a:rPr dirty="0" sz="2700" spc="-15">
                <a:latin typeface="Calibri"/>
                <a:cs typeface="Calibri"/>
              </a:rPr>
              <a:t>vigorous exertion </a:t>
            </a:r>
            <a:r>
              <a:rPr dirty="0" sz="2700">
                <a:latin typeface="Calibri"/>
                <a:cs typeface="Calibri"/>
              </a:rPr>
              <a:t>in a </a:t>
            </a:r>
            <a:r>
              <a:rPr dirty="0" sz="2700" spc="-5">
                <a:latin typeface="Calibri"/>
                <a:cs typeface="Calibri"/>
              </a:rPr>
              <a:t>humid, hot </a:t>
            </a:r>
            <a:r>
              <a:rPr dirty="0" sz="2700" spc="-600">
                <a:latin typeface="Calibri"/>
                <a:cs typeface="Calibri"/>
              </a:rPr>
              <a:t> </a:t>
            </a:r>
            <a:r>
              <a:rPr dirty="0" sz="2700" spc="-15">
                <a:latin typeface="Calibri"/>
                <a:cs typeface="Calibri"/>
              </a:rPr>
              <a:t>environment</a:t>
            </a:r>
            <a:endParaRPr sz="27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630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dirty="0" sz="2700" spc="-20">
                <a:latin typeface="Calibri"/>
                <a:cs typeface="Calibri"/>
              </a:rPr>
              <a:t>Patient</a:t>
            </a:r>
            <a:r>
              <a:rPr dirty="0" sz="2700" spc="-25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is </a:t>
            </a:r>
            <a:r>
              <a:rPr dirty="0" sz="2700" spc="-5" b="1">
                <a:latin typeface="Calibri"/>
                <a:cs typeface="Calibri"/>
              </a:rPr>
              <a:t>profusely</a:t>
            </a:r>
            <a:r>
              <a:rPr dirty="0" sz="2700" spc="-15" b="1">
                <a:latin typeface="Calibri"/>
                <a:cs typeface="Calibri"/>
              </a:rPr>
              <a:t> </a:t>
            </a:r>
            <a:r>
              <a:rPr dirty="0" sz="2700" spc="-10" b="1">
                <a:latin typeface="Calibri"/>
                <a:cs typeface="Calibri"/>
              </a:rPr>
              <a:t>diaphoretic</a:t>
            </a:r>
            <a:endParaRPr sz="27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dirty="0" sz="2700" spc="-10" b="1">
                <a:latin typeface="Calibri"/>
                <a:cs typeface="Calibri"/>
              </a:rPr>
              <a:t>Management </a:t>
            </a:r>
            <a:r>
              <a:rPr dirty="0" sz="2700" b="1">
                <a:latin typeface="Calibri"/>
                <a:cs typeface="Calibri"/>
              </a:rPr>
              <a:t>:</a:t>
            </a:r>
            <a:r>
              <a:rPr dirty="0" sz="2700" spc="-10" b="1">
                <a:latin typeface="Calibri"/>
                <a:cs typeface="Calibri"/>
              </a:rPr>
              <a:t> </a:t>
            </a:r>
            <a:r>
              <a:rPr dirty="0" sz="2700" spc="-15">
                <a:latin typeface="Calibri"/>
                <a:cs typeface="Calibri"/>
              </a:rPr>
              <a:t>Intravenous</a:t>
            </a:r>
            <a:r>
              <a:rPr dirty="0" sz="2700" spc="-55">
                <a:latin typeface="Calibri"/>
                <a:cs typeface="Calibri"/>
              </a:rPr>
              <a:t> </a:t>
            </a:r>
            <a:r>
              <a:rPr dirty="0" sz="2700" spc="-5">
                <a:latin typeface="Calibri"/>
                <a:cs typeface="Calibri"/>
              </a:rPr>
              <a:t>fluids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78411" y="0"/>
            <a:ext cx="513715" cy="6667500"/>
          </a:xfrm>
          <a:custGeom>
            <a:avLst/>
            <a:gdLst/>
            <a:ahLst/>
            <a:cxnLst/>
            <a:rect l="l" t="t" r="r" b="b"/>
            <a:pathLst>
              <a:path w="513715" h="6667500">
                <a:moveTo>
                  <a:pt x="0" y="6667500"/>
                </a:moveTo>
                <a:lnTo>
                  <a:pt x="513588" y="6667500"/>
                </a:lnTo>
                <a:lnTo>
                  <a:pt x="513588" y="0"/>
                </a:lnTo>
                <a:lnTo>
                  <a:pt x="0" y="0"/>
                </a:lnTo>
                <a:lnTo>
                  <a:pt x="0" y="666750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4965700" cy="6667500"/>
          </a:xfrm>
          <a:custGeom>
            <a:avLst/>
            <a:gdLst/>
            <a:ahLst/>
            <a:cxnLst/>
            <a:rect l="l" t="t" r="r" b="b"/>
            <a:pathLst>
              <a:path w="4965700" h="6667500">
                <a:moveTo>
                  <a:pt x="0" y="6667500"/>
                </a:moveTo>
                <a:lnTo>
                  <a:pt x="4965192" y="6667500"/>
                </a:lnTo>
                <a:lnTo>
                  <a:pt x="4965192" y="0"/>
                </a:lnTo>
                <a:lnTo>
                  <a:pt x="0" y="0"/>
                </a:lnTo>
                <a:lnTo>
                  <a:pt x="0" y="666750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object 5"/>
            <p:cNvSpPr/>
            <p:nvPr/>
          </p:nvSpPr>
          <p:spPr>
            <a:xfrm>
              <a:off x="0" y="6667499"/>
              <a:ext cx="12192000" cy="190500"/>
            </a:xfrm>
            <a:custGeom>
              <a:avLst/>
              <a:gdLst/>
              <a:ahLst/>
              <a:cxnLst/>
              <a:rect l="l" t="t" r="r" b="b"/>
              <a:pathLst>
                <a:path w="12192000" h="190500">
                  <a:moveTo>
                    <a:pt x="12192000" y="0"/>
                  </a:moveTo>
                  <a:lnTo>
                    <a:pt x="0" y="0"/>
                  </a:lnTo>
                  <a:lnTo>
                    <a:pt x="0" y="190500"/>
                  </a:lnTo>
                  <a:lnTo>
                    <a:pt x="12192000" y="1905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965191" y="0"/>
              <a:ext cx="6713220" cy="6655434"/>
            </a:xfrm>
            <a:custGeom>
              <a:avLst/>
              <a:gdLst/>
              <a:ahLst/>
              <a:cxnLst/>
              <a:rect l="l" t="t" r="r" b="b"/>
              <a:pathLst>
                <a:path w="6713220" h="6655434">
                  <a:moveTo>
                    <a:pt x="0" y="6655308"/>
                  </a:moveTo>
                  <a:lnTo>
                    <a:pt x="6713219" y="6655308"/>
                  </a:lnTo>
                  <a:lnTo>
                    <a:pt x="6713219" y="0"/>
                  </a:lnTo>
                  <a:lnTo>
                    <a:pt x="0" y="0"/>
                  </a:lnTo>
                  <a:lnTo>
                    <a:pt x="0" y="66553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5814186" y="567842"/>
            <a:ext cx="5617210" cy="5010785"/>
          </a:xfrm>
          <a:prstGeom prst="rect">
            <a:avLst/>
          </a:prstGeom>
        </p:spPr>
        <p:txBody>
          <a:bodyPr wrap="square" lIns="0" tIns="2413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00"/>
              </a:spcBef>
            </a:pPr>
            <a:r>
              <a:rPr dirty="0" u="heavy" sz="2800" spc="-10" b="1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Calibri"/>
                <a:cs typeface="Calibri"/>
              </a:rPr>
              <a:t>Heat Exhaustion</a:t>
            </a:r>
            <a:r>
              <a:rPr dirty="0" u="heavy" sz="2800" b="1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800" spc="-5" b="1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80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800" spc="-10">
                <a:latin typeface="Calibri"/>
                <a:cs typeface="Calibri"/>
              </a:rPr>
              <a:t>due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to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a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low</a:t>
            </a:r>
            <a:r>
              <a:rPr dirty="0" sz="2800" spc="-10" b="1">
                <a:latin typeface="Calibri"/>
                <a:cs typeface="Calibri"/>
              </a:rPr>
              <a:t> cardiac</a:t>
            </a:r>
            <a:r>
              <a:rPr dirty="0" sz="2800" spc="2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output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800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800" spc="-15" b="1">
                <a:latin typeface="Calibri"/>
                <a:cs typeface="Calibri"/>
              </a:rPr>
              <a:t>profound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CNS</a:t>
            </a:r>
            <a:r>
              <a:rPr dirty="0" sz="2800" spc="3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disturbance</a:t>
            </a:r>
            <a:r>
              <a:rPr dirty="0" sz="2800" spc="3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is </a:t>
            </a:r>
            <a:r>
              <a:rPr dirty="0" sz="2800" spc="-10" b="1">
                <a:latin typeface="Calibri"/>
                <a:cs typeface="Calibri"/>
              </a:rPr>
              <a:t>absent.</a:t>
            </a:r>
            <a:endParaRPr sz="2800">
              <a:latin typeface="Calibri"/>
              <a:cs typeface="Calibri"/>
            </a:endParaRPr>
          </a:p>
          <a:p>
            <a:pPr marL="241300" marR="5080" indent="-229235">
              <a:lnSpc>
                <a:spcPct val="100000"/>
              </a:lnSpc>
              <a:spcBef>
                <a:spcPts val="1800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800" spc="-10">
                <a:latin typeface="Calibri"/>
                <a:cs typeface="Calibri"/>
              </a:rPr>
              <a:t>can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present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as </a:t>
            </a:r>
            <a:r>
              <a:rPr dirty="0" sz="2800" spc="-20">
                <a:latin typeface="Calibri"/>
                <a:cs typeface="Calibri"/>
              </a:rPr>
              <a:t>thirst,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oliguria,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nausea </a:t>
            </a:r>
            <a:r>
              <a:rPr dirty="0" sz="2800" spc="-6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and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vomiting,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headache,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weakness, 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occasionally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syncope,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sinus 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tachycardia,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and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hypotension.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80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800" spc="-5">
                <a:latin typeface="Calibri"/>
                <a:cs typeface="Calibri"/>
              </a:rPr>
              <a:t>If</a:t>
            </a:r>
            <a:r>
              <a:rPr dirty="0" sz="2800" spc="-15">
                <a:latin typeface="Calibri"/>
                <a:cs typeface="Calibri"/>
              </a:rPr>
              <a:t> left untreated,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Heat </a:t>
            </a:r>
            <a:r>
              <a:rPr dirty="0" sz="2800" spc="-10">
                <a:latin typeface="Calibri"/>
                <a:cs typeface="Calibri"/>
              </a:rPr>
              <a:t>Exhaustion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dirty="0" sz="2800" spc="-15" b="1">
                <a:latin typeface="Calibri"/>
                <a:cs typeface="Calibri"/>
              </a:rPr>
              <a:t>might progress</a:t>
            </a:r>
            <a:r>
              <a:rPr dirty="0" sz="2800" spc="5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to</a:t>
            </a:r>
            <a:r>
              <a:rPr dirty="0" sz="2800" spc="-10" b="1">
                <a:latin typeface="Calibri"/>
                <a:cs typeface="Calibri"/>
              </a:rPr>
              <a:t> </a:t>
            </a:r>
            <a:r>
              <a:rPr dirty="0" sz="2800" spc="-20" b="1">
                <a:latin typeface="Calibri"/>
                <a:cs typeface="Calibri"/>
              </a:rPr>
              <a:t>heatstroke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747" y="1699260"/>
            <a:ext cx="5159502" cy="3473958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667500"/>
          </a:xfrm>
          <a:custGeom>
            <a:avLst/>
            <a:gdLst/>
            <a:ahLst/>
            <a:cxnLst/>
            <a:rect l="l" t="t" r="r" b="b"/>
            <a:pathLst>
              <a:path w="12192000" h="6667500">
                <a:moveTo>
                  <a:pt x="0" y="6667500"/>
                </a:moveTo>
                <a:lnTo>
                  <a:pt x="12192000" y="6667500"/>
                </a:lnTo>
                <a:lnTo>
                  <a:pt x="12192000" y="0"/>
                </a:lnTo>
                <a:lnTo>
                  <a:pt x="0" y="0"/>
                </a:lnTo>
                <a:lnTo>
                  <a:pt x="0" y="6667500"/>
                </a:lnTo>
                <a:close/>
              </a:path>
            </a:pathLst>
          </a:custGeom>
          <a:solidFill>
            <a:srgbClr val="DF9F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667499"/>
            <a:ext cx="12192000" cy="190500"/>
          </a:xfrm>
          <a:custGeom>
            <a:avLst/>
            <a:gdLst/>
            <a:ahLst/>
            <a:cxnLst/>
            <a:rect l="l" t="t" r="r" b="b"/>
            <a:pathLst>
              <a:path w="12192000" h="190500">
                <a:moveTo>
                  <a:pt x="12192000" y="0"/>
                </a:moveTo>
                <a:lnTo>
                  <a:pt x="0" y="0"/>
                </a:lnTo>
                <a:lnTo>
                  <a:pt x="0" y="190500"/>
                </a:lnTo>
                <a:lnTo>
                  <a:pt x="12192000" y="1905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6F24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51203"/>
            <a:ext cx="8021320" cy="4998720"/>
          </a:xfrm>
          <a:custGeom>
            <a:avLst/>
            <a:gdLst/>
            <a:ahLst/>
            <a:cxnLst/>
            <a:rect l="l" t="t" r="r" b="b"/>
            <a:pathLst>
              <a:path w="8021320" h="4998720">
                <a:moveTo>
                  <a:pt x="8020811" y="0"/>
                </a:moveTo>
                <a:lnTo>
                  <a:pt x="0" y="0"/>
                </a:lnTo>
                <a:lnTo>
                  <a:pt x="0" y="4998720"/>
                </a:lnTo>
                <a:lnTo>
                  <a:pt x="8020811" y="4998720"/>
                </a:lnTo>
                <a:lnTo>
                  <a:pt x="80208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921507" y="284988"/>
            <a:ext cx="6349365" cy="792480"/>
          </a:xfrm>
          <a:custGeom>
            <a:avLst/>
            <a:gdLst/>
            <a:ahLst/>
            <a:cxnLst/>
            <a:rect l="l" t="t" r="r" b="b"/>
            <a:pathLst>
              <a:path w="6349365" h="792480">
                <a:moveTo>
                  <a:pt x="6084824" y="0"/>
                </a:moveTo>
                <a:lnTo>
                  <a:pt x="264160" y="0"/>
                </a:lnTo>
                <a:lnTo>
                  <a:pt x="216668" y="4254"/>
                </a:lnTo>
                <a:lnTo>
                  <a:pt x="171973" y="16522"/>
                </a:lnTo>
                <a:lnTo>
                  <a:pt x="130819" y="36058"/>
                </a:lnTo>
                <a:lnTo>
                  <a:pt x="93952" y="62116"/>
                </a:lnTo>
                <a:lnTo>
                  <a:pt x="62116" y="93952"/>
                </a:lnTo>
                <a:lnTo>
                  <a:pt x="36058" y="130819"/>
                </a:lnTo>
                <a:lnTo>
                  <a:pt x="16522" y="171973"/>
                </a:lnTo>
                <a:lnTo>
                  <a:pt x="4254" y="216668"/>
                </a:lnTo>
                <a:lnTo>
                  <a:pt x="0" y="264159"/>
                </a:lnTo>
                <a:lnTo>
                  <a:pt x="0" y="528319"/>
                </a:lnTo>
                <a:lnTo>
                  <a:pt x="4254" y="575811"/>
                </a:lnTo>
                <a:lnTo>
                  <a:pt x="16522" y="620506"/>
                </a:lnTo>
                <a:lnTo>
                  <a:pt x="36058" y="661660"/>
                </a:lnTo>
                <a:lnTo>
                  <a:pt x="62116" y="698527"/>
                </a:lnTo>
                <a:lnTo>
                  <a:pt x="93952" y="730363"/>
                </a:lnTo>
                <a:lnTo>
                  <a:pt x="130819" y="756421"/>
                </a:lnTo>
                <a:lnTo>
                  <a:pt x="171973" y="775957"/>
                </a:lnTo>
                <a:lnTo>
                  <a:pt x="216668" y="788225"/>
                </a:lnTo>
                <a:lnTo>
                  <a:pt x="264160" y="792479"/>
                </a:lnTo>
                <a:lnTo>
                  <a:pt x="6084824" y="792479"/>
                </a:lnTo>
                <a:lnTo>
                  <a:pt x="6132315" y="788225"/>
                </a:lnTo>
                <a:lnTo>
                  <a:pt x="6177010" y="775957"/>
                </a:lnTo>
                <a:lnTo>
                  <a:pt x="6218164" y="756421"/>
                </a:lnTo>
                <a:lnTo>
                  <a:pt x="6255031" y="730363"/>
                </a:lnTo>
                <a:lnTo>
                  <a:pt x="6286867" y="698527"/>
                </a:lnTo>
                <a:lnTo>
                  <a:pt x="6312925" y="661660"/>
                </a:lnTo>
                <a:lnTo>
                  <a:pt x="6332461" y="620506"/>
                </a:lnTo>
                <a:lnTo>
                  <a:pt x="6344729" y="575811"/>
                </a:lnTo>
                <a:lnTo>
                  <a:pt x="6348984" y="528319"/>
                </a:lnTo>
                <a:lnTo>
                  <a:pt x="6348984" y="264159"/>
                </a:lnTo>
                <a:lnTo>
                  <a:pt x="6344729" y="216668"/>
                </a:lnTo>
                <a:lnTo>
                  <a:pt x="6332461" y="171973"/>
                </a:lnTo>
                <a:lnTo>
                  <a:pt x="6312925" y="130819"/>
                </a:lnTo>
                <a:lnTo>
                  <a:pt x="6286867" y="93952"/>
                </a:lnTo>
                <a:lnTo>
                  <a:pt x="6255031" y="62116"/>
                </a:lnTo>
                <a:lnTo>
                  <a:pt x="6218164" y="36058"/>
                </a:lnTo>
                <a:lnTo>
                  <a:pt x="6177010" y="16522"/>
                </a:lnTo>
                <a:lnTo>
                  <a:pt x="6132315" y="4254"/>
                </a:lnTo>
                <a:lnTo>
                  <a:pt x="6084824" y="0"/>
                </a:lnTo>
                <a:close/>
              </a:path>
            </a:pathLst>
          </a:custGeom>
          <a:solidFill>
            <a:srgbClr val="0D5F8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188333" y="407873"/>
            <a:ext cx="381698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385">
                <a:solidFill>
                  <a:srgbClr val="FFFFFF"/>
                </a:solidFill>
              </a:rPr>
              <a:t>Wh</a:t>
            </a:r>
            <a:r>
              <a:rPr dirty="0" spc="-285">
                <a:solidFill>
                  <a:srgbClr val="FFFFFF"/>
                </a:solidFill>
              </a:rPr>
              <a:t>a</a:t>
            </a:r>
            <a:r>
              <a:rPr dirty="0" spc="-285">
                <a:solidFill>
                  <a:srgbClr val="FFFFFF"/>
                </a:solidFill>
              </a:rPr>
              <a:t>t</a:t>
            </a:r>
            <a:r>
              <a:rPr dirty="0" spc="-80">
                <a:solidFill>
                  <a:srgbClr val="FFFFFF"/>
                </a:solidFill>
              </a:rPr>
              <a:t> </a:t>
            </a:r>
            <a:r>
              <a:rPr dirty="0" spc="-75">
                <a:solidFill>
                  <a:srgbClr val="FFFFFF"/>
                </a:solidFill>
              </a:rPr>
              <a:t>is</a:t>
            </a:r>
            <a:r>
              <a:rPr dirty="0" spc="-75">
                <a:solidFill>
                  <a:srgbClr val="FFFFFF"/>
                </a:solidFill>
              </a:rPr>
              <a:t> </a:t>
            </a:r>
            <a:r>
              <a:rPr dirty="0" spc="-285">
                <a:solidFill>
                  <a:srgbClr val="FFFFFF"/>
                </a:solidFill>
              </a:rPr>
              <a:t>H</a:t>
            </a:r>
            <a:r>
              <a:rPr dirty="0" spc="-254">
                <a:solidFill>
                  <a:srgbClr val="FFFFFF"/>
                </a:solidFill>
              </a:rPr>
              <a:t>ea</a:t>
            </a:r>
            <a:r>
              <a:rPr dirty="0" spc="-175">
                <a:solidFill>
                  <a:srgbClr val="FFFFFF"/>
                </a:solidFill>
              </a:rPr>
              <a:t>t</a:t>
            </a:r>
            <a:r>
              <a:rPr dirty="0" spc="-80">
                <a:solidFill>
                  <a:srgbClr val="FFFFFF"/>
                </a:solidFill>
              </a:rPr>
              <a:t> </a:t>
            </a:r>
            <a:r>
              <a:rPr dirty="0" spc="-70">
                <a:solidFill>
                  <a:srgbClr val="FFFFFF"/>
                </a:solidFill>
              </a:rPr>
              <a:t>S</a:t>
            </a:r>
            <a:r>
              <a:rPr dirty="0" spc="-160">
                <a:solidFill>
                  <a:srgbClr val="FFFFFF"/>
                </a:solidFill>
              </a:rPr>
              <a:t>tr</a:t>
            </a:r>
            <a:r>
              <a:rPr dirty="0" spc="-240">
                <a:solidFill>
                  <a:srgbClr val="FFFFFF"/>
                </a:solidFill>
              </a:rPr>
              <a:t>o</a:t>
            </a:r>
            <a:r>
              <a:rPr dirty="0" spc="-285">
                <a:solidFill>
                  <a:srgbClr val="FFFFFF"/>
                </a:solidFill>
              </a:rPr>
              <a:t>ke?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69468" y="1386586"/>
            <a:ext cx="5943600" cy="4587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>
                <a:latin typeface="Calibri"/>
                <a:cs typeface="Calibri"/>
              </a:rPr>
              <a:t>This</a:t>
            </a:r>
            <a:r>
              <a:rPr dirty="0" sz="2800" spc="-5">
                <a:latin typeface="Calibri"/>
                <a:cs typeface="Calibri"/>
              </a:rPr>
              <a:t> is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a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combination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of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–</a:t>
            </a:r>
            <a:endParaRPr sz="2800">
              <a:latin typeface="Calibri"/>
              <a:cs typeface="Calibri"/>
            </a:endParaRPr>
          </a:p>
          <a:p>
            <a:pPr marL="508000" marR="5080" indent="-495300">
              <a:lnSpc>
                <a:spcPct val="107000"/>
              </a:lnSpc>
              <a:spcBef>
                <a:spcPts val="1789"/>
              </a:spcBef>
              <a:buFont typeface="Wingdings"/>
              <a:buChar char=""/>
              <a:tabLst>
                <a:tab pos="507365" algn="l"/>
                <a:tab pos="508000" algn="l"/>
              </a:tabLst>
            </a:pPr>
            <a:r>
              <a:rPr dirty="0" sz="2800" spc="-10">
                <a:latin typeface="Calibri"/>
                <a:cs typeface="Calibri"/>
              </a:rPr>
              <a:t>Hyperthermia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[classically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defined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as a </a:t>
            </a:r>
            <a:r>
              <a:rPr dirty="0" sz="2800" spc="-62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core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body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temperature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of</a:t>
            </a:r>
            <a:r>
              <a:rPr dirty="0" sz="2800" spc="-10">
                <a:latin typeface="Calibri"/>
                <a:cs typeface="Calibri"/>
              </a:rPr>
              <a:t> at least 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105°F</a:t>
            </a:r>
            <a:r>
              <a:rPr dirty="0" sz="2800" spc="3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(40.5°C)</a:t>
            </a:r>
            <a:r>
              <a:rPr dirty="0" sz="2800" spc="-5">
                <a:latin typeface="Calibri"/>
                <a:cs typeface="Calibri"/>
              </a:rPr>
              <a:t>].</a:t>
            </a:r>
            <a:endParaRPr sz="2800">
              <a:latin typeface="Calibri"/>
              <a:cs typeface="Calibri"/>
            </a:endParaRPr>
          </a:p>
          <a:p>
            <a:pPr marL="508000" marR="23495" indent="-495300">
              <a:lnSpc>
                <a:spcPct val="107100"/>
              </a:lnSpc>
              <a:spcBef>
                <a:spcPts val="1000"/>
              </a:spcBef>
              <a:buFont typeface="Wingdings"/>
              <a:buChar char=""/>
              <a:tabLst>
                <a:tab pos="507365" algn="l"/>
                <a:tab pos="508000" algn="l"/>
              </a:tabLst>
            </a:pPr>
            <a:r>
              <a:rPr dirty="0" sz="2800" spc="-10">
                <a:latin typeface="Calibri"/>
                <a:cs typeface="Calibri"/>
              </a:rPr>
              <a:t>Loss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of the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capacity</a:t>
            </a:r>
            <a:r>
              <a:rPr dirty="0" sz="2800" spc="-15">
                <a:latin typeface="Calibri"/>
                <a:cs typeface="Calibri"/>
              </a:rPr>
              <a:t> to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dissipate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heat 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(Loss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of </a:t>
            </a:r>
            <a:r>
              <a:rPr dirty="0" sz="2800" spc="-10">
                <a:latin typeface="Calibri"/>
                <a:cs typeface="Calibri"/>
              </a:rPr>
              <a:t>ability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to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sweat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is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often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a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late </a:t>
            </a:r>
            <a:r>
              <a:rPr dirty="0" sz="2800" spc="-62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and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ominous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sign).</a:t>
            </a:r>
            <a:endParaRPr sz="2800">
              <a:latin typeface="Calibri"/>
              <a:cs typeface="Calibri"/>
            </a:endParaRPr>
          </a:p>
          <a:p>
            <a:pPr marL="508000" marR="269240" indent="-495300">
              <a:lnSpc>
                <a:spcPct val="107100"/>
              </a:lnSpc>
              <a:spcBef>
                <a:spcPts val="990"/>
              </a:spcBef>
              <a:buFont typeface="Wingdings"/>
              <a:buChar char=""/>
              <a:tabLst>
                <a:tab pos="507365" algn="l"/>
                <a:tab pos="508000" algn="l"/>
              </a:tabLst>
            </a:pPr>
            <a:r>
              <a:rPr dirty="0" sz="2800" spc="-10">
                <a:latin typeface="Calibri"/>
                <a:cs typeface="Calibri"/>
              </a:rPr>
              <a:t>CNS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impairment,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ranging</a:t>
            </a:r>
            <a:r>
              <a:rPr dirty="0" sz="2800" spc="-5">
                <a:latin typeface="Calibri"/>
                <a:cs typeface="Calibri"/>
              </a:rPr>
              <a:t> in </a:t>
            </a:r>
            <a:r>
              <a:rPr dirty="0" sz="2800" spc="-10">
                <a:latin typeface="Calibri"/>
                <a:cs typeface="Calibri"/>
              </a:rPr>
              <a:t>severity </a:t>
            </a:r>
            <a:r>
              <a:rPr dirty="0" sz="2800" spc="-62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from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confusion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to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coma.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46392" y="2066544"/>
            <a:ext cx="4645913" cy="362331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667500"/>
          </a:xfrm>
          <a:custGeom>
            <a:avLst/>
            <a:gdLst/>
            <a:ahLst/>
            <a:cxnLst/>
            <a:rect l="l" t="t" r="r" b="b"/>
            <a:pathLst>
              <a:path w="12192000" h="6667500">
                <a:moveTo>
                  <a:pt x="0" y="6667500"/>
                </a:moveTo>
                <a:lnTo>
                  <a:pt x="12192000" y="6667500"/>
                </a:lnTo>
                <a:lnTo>
                  <a:pt x="12192000" y="0"/>
                </a:lnTo>
                <a:lnTo>
                  <a:pt x="0" y="0"/>
                </a:lnTo>
                <a:lnTo>
                  <a:pt x="0" y="6667500"/>
                </a:lnTo>
                <a:close/>
              </a:path>
            </a:pathLst>
          </a:custGeom>
          <a:solidFill>
            <a:srgbClr val="A3DBF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667499"/>
            <a:ext cx="12192000" cy="190500"/>
          </a:xfrm>
          <a:custGeom>
            <a:avLst/>
            <a:gdLst/>
            <a:ahLst/>
            <a:cxnLst/>
            <a:rect l="l" t="t" r="r" b="b"/>
            <a:pathLst>
              <a:path w="12192000" h="190500">
                <a:moveTo>
                  <a:pt x="12192000" y="0"/>
                </a:moveTo>
                <a:lnTo>
                  <a:pt x="0" y="0"/>
                </a:lnTo>
                <a:lnTo>
                  <a:pt x="0" y="190500"/>
                </a:lnTo>
                <a:lnTo>
                  <a:pt x="12192000" y="1905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D5F8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720339" y="323088"/>
            <a:ext cx="6829425" cy="792480"/>
          </a:xfrm>
          <a:custGeom>
            <a:avLst/>
            <a:gdLst/>
            <a:ahLst/>
            <a:cxnLst/>
            <a:rect l="l" t="t" r="r" b="b"/>
            <a:pathLst>
              <a:path w="6829425" h="792480">
                <a:moveTo>
                  <a:pt x="6564884" y="0"/>
                </a:moveTo>
                <a:lnTo>
                  <a:pt x="264160" y="0"/>
                </a:lnTo>
                <a:lnTo>
                  <a:pt x="216668" y="4254"/>
                </a:lnTo>
                <a:lnTo>
                  <a:pt x="171973" y="16522"/>
                </a:lnTo>
                <a:lnTo>
                  <a:pt x="130819" y="36058"/>
                </a:lnTo>
                <a:lnTo>
                  <a:pt x="93952" y="62116"/>
                </a:lnTo>
                <a:lnTo>
                  <a:pt x="62116" y="93952"/>
                </a:lnTo>
                <a:lnTo>
                  <a:pt x="36058" y="130819"/>
                </a:lnTo>
                <a:lnTo>
                  <a:pt x="16522" y="171973"/>
                </a:lnTo>
                <a:lnTo>
                  <a:pt x="4254" y="216668"/>
                </a:lnTo>
                <a:lnTo>
                  <a:pt x="0" y="264159"/>
                </a:lnTo>
                <a:lnTo>
                  <a:pt x="0" y="528319"/>
                </a:lnTo>
                <a:lnTo>
                  <a:pt x="4254" y="575811"/>
                </a:lnTo>
                <a:lnTo>
                  <a:pt x="16522" y="620506"/>
                </a:lnTo>
                <a:lnTo>
                  <a:pt x="36058" y="661660"/>
                </a:lnTo>
                <a:lnTo>
                  <a:pt x="62116" y="698527"/>
                </a:lnTo>
                <a:lnTo>
                  <a:pt x="93952" y="730363"/>
                </a:lnTo>
                <a:lnTo>
                  <a:pt x="130819" y="756421"/>
                </a:lnTo>
                <a:lnTo>
                  <a:pt x="171973" y="775957"/>
                </a:lnTo>
                <a:lnTo>
                  <a:pt x="216668" y="788225"/>
                </a:lnTo>
                <a:lnTo>
                  <a:pt x="264160" y="792479"/>
                </a:lnTo>
                <a:lnTo>
                  <a:pt x="6564884" y="792479"/>
                </a:lnTo>
                <a:lnTo>
                  <a:pt x="6612375" y="788225"/>
                </a:lnTo>
                <a:lnTo>
                  <a:pt x="6657070" y="775957"/>
                </a:lnTo>
                <a:lnTo>
                  <a:pt x="6698224" y="756421"/>
                </a:lnTo>
                <a:lnTo>
                  <a:pt x="6735091" y="730363"/>
                </a:lnTo>
                <a:lnTo>
                  <a:pt x="6766927" y="698527"/>
                </a:lnTo>
                <a:lnTo>
                  <a:pt x="6792985" y="661660"/>
                </a:lnTo>
                <a:lnTo>
                  <a:pt x="6812521" y="620506"/>
                </a:lnTo>
                <a:lnTo>
                  <a:pt x="6824789" y="575811"/>
                </a:lnTo>
                <a:lnTo>
                  <a:pt x="6829044" y="528319"/>
                </a:lnTo>
                <a:lnTo>
                  <a:pt x="6829044" y="264159"/>
                </a:lnTo>
                <a:lnTo>
                  <a:pt x="6824789" y="216668"/>
                </a:lnTo>
                <a:lnTo>
                  <a:pt x="6812521" y="171973"/>
                </a:lnTo>
                <a:lnTo>
                  <a:pt x="6792985" y="130819"/>
                </a:lnTo>
                <a:lnTo>
                  <a:pt x="6766927" y="93952"/>
                </a:lnTo>
                <a:lnTo>
                  <a:pt x="6735091" y="62116"/>
                </a:lnTo>
                <a:lnTo>
                  <a:pt x="6698224" y="36058"/>
                </a:lnTo>
                <a:lnTo>
                  <a:pt x="6657070" y="16522"/>
                </a:lnTo>
                <a:lnTo>
                  <a:pt x="6612375" y="4254"/>
                </a:lnTo>
                <a:lnTo>
                  <a:pt x="6564884" y="0"/>
                </a:lnTo>
                <a:close/>
              </a:path>
            </a:pathLst>
          </a:custGeom>
          <a:solidFill>
            <a:srgbClr val="6F24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22523" y="446354"/>
            <a:ext cx="634809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385">
                <a:solidFill>
                  <a:srgbClr val="FFFFFF"/>
                </a:solidFill>
              </a:rPr>
              <a:t>Wh</a:t>
            </a:r>
            <a:r>
              <a:rPr dirty="0" spc="-285">
                <a:solidFill>
                  <a:srgbClr val="FFFFFF"/>
                </a:solidFill>
              </a:rPr>
              <a:t>a</a:t>
            </a:r>
            <a:r>
              <a:rPr dirty="0" spc="-285">
                <a:solidFill>
                  <a:srgbClr val="FFFFFF"/>
                </a:solidFill>
              </a:rPr>
              <a:t>t</a:t>
            </a:r>
            <a:r>
              <a:rPr dirty="0" spc="-80">
                <a:solidFill>
                  <a:srgbClr val="FFFFFF"/>
                </a:solidFill>
              </a:rPr>
              <a:t> </a:t>
            </a:r>
            <a:r>
              <a:rPr dirty="0" spc="-135">
                <a:solidFill>
                  <a:srgbClr val="FFFFFF"/>
                </a:solidFill>
              </a:rPr>
              <a:t>ar</a:t>
            </a:r>
            <a:r>
              <a:rPr dirty="0" spc="-150">
                <a:solidFill>
                  <a:srgbClr val="FFFFFF"/>
                </a:solidFill>
              </a:rPr>
              <a:t>e</a:t>
            </a:r>
            <a:r>
              <a:rPr dirty="0" spc="-95">
                <a:solidFill>
                  <a:srgbClr val="FFFFFF"/>
                </a:solidFill>
              </a:rPr>
              <a:t> </a:t>
            </a:r>
            <a:r>
              <a:rPr dirty="0" spc="-240">
                <a:solidFill>
                  <a:srgbClr val="FFFFFF"/>
                </a:solidFill>
              </a:rPr>
              <a:t>th</a:t>
            </a:r>
            <a:r>
              <a:rPr dirty="0" spc="-260">
                <a:solidFill>
                  <a:srgbClr val="FFFFFF"/>
                </a:solidFill>
              </a:rPr>
              <a:t>e</a:t>
            </a:r>
            <a:r>
              <a:rPr dirty="0" spc="-80">
                <a:solidFill>
                  <a:srgbClr val="FFFFFF"/>
                </a:solidFill>
              </a:rPr>
              <a:t> </a:t>
            </a:r>
            <a:r>
              <a:rPr dirty="0" spc="-265">
                <a:solidFill>
                  <a:srgbClr val="FFFFFF"/>
                </a:solidFill>
              </a:rPr>
              <a:t>ty</a:t>
            </a:r>
            <a:r>
              <a:rPr dirty="0" spc="-345">
                <a:solidFill>
                  <a:srgbClr val="FFFFFF"/>
                </a:solidFill>
              </a:rPr>
              <a:t>p</a:t>
            </a:r>
            <a:r>
              <a:rPr dirty="0" spc="-95">
                <a:solidFill>
                  <a:srgbClr val="FFFFFF"/>
                </a:solidFill>
              </a:rPr>
              <a:t>e</a:t>
            </a:r>
            <a:r>
              <a:rPr dirty="0" spc="-80">
                <a:solidFill>
                  <a:srgbClr val="FFFFFF"/>
                </a:solidFill>
              </a:rPr>
              <a:t>s</a:t>
            </a:r>
            <a:r>
              <a:rPr dirty="0" spc="-85">
                <a:solidFill>
                  <a:srgbClr val="FFFFFF"/>
                </a:solidFill>
              </a:rPr>
              <a:t> </a:t>
            </a:r>
            <a:r>
              <a:rPr dirty="0" spc="-220">
                <a:solidFill>
                  <a:srgbClr val="FFFFFF"/>
                </a:solidFill>
              </a:rPr>
              <a:t>of</a:t>
            </a:r>
            <a:r>
              <a:rPr dirty="0" spc="-70">
                <a:solidFill>
                  <a:srgbClr val="FFFFFF"/>
                </a:solidFill>
              </a:rPr>
              <a:t> </a:t>
            </a:r>
            <a:r>
              <a:rPr dirty="0" spc="-240">
                <a:solidFill>
                  <a:srgbClr val="FFFFFF"/>
                </a:solidFill>
              </a:rPr>
              <a:t>Heat</a:t>
            </a:r>
            <a:r>
              <a:rPr dirty="0" spc="-85">
                <a:solidFill>
                  <a:srgbClr val="FFFFFF"/>
                </a:solidFill>
              </a:rPr>
              <a:t> </a:t>
            </a:r>
            <a:r>
              <a:rPr dirty="0" spc="-140">
                <a:solidFill>
                  <a:srgbClr val="FFFFFF"/>
                </a:solidFill>
              </a:rPr>
              <a:t>Str</a:t>
            </a:r>
            <a:r>
              <a:rPr dirty="0" spc="-195">
                <a:solidFill>
                  <a:srgbClr val="FFFFFF"/>
                </a:solidFill>
              </a:rPr>
              <a:t>o</a:t>
            </a:r>
            <a:r>
              <a:rPr dirty="0" spc="-210">
                <a:solidFill>
                  <a:srgbClr val="FFFFFF"/>
                </a:solidFill>
              </a:rPr>
              <a:t>ke</a:t>
            </a:r>
            <a:r>
              <a:rPr dirty="0" spc="-43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59408" y="1921764"/>
            <a:ext cx="4590415" cy="341693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9050" rIns="0" bIns="0" rtlCol="0" vert="horz">
            <a:spAutoFit/>
          </a:bodyPr>
          <a:lstStyle/>
          <a:p>
            <a:pPr marL="1428750" marR="493395" indent="-931544">
              <a:lnSpc>
                <a:spcPts val="2710"/>
              </a:lnSpc>
              <a:spcBef>
                <a:spcPts val="150"/>
              </a:spcBef>
            </a:pPr>
            <a:r>
              <a:rPr dirty="0" u="heavy" sz="24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Classic </a:t>
            </a:r>
            <a:r>
              <a:rPr dirty="0" u="heavy" sz="24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(non-exertional) heat </a:t>
            </a:r>
            <a:r>
              <a:rPr dirty="0" sz="2400" spc="-530" b="1">
                <a:latin typeface="Calibri"/>
                <a:cs typeface="Calibri"/>
              </a:rPr>
              <a:t> </a:t>
            </a:r>
            <a:r>
              <a:rPr dirty="0" u="heavy" sz="2400" spc="-2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stroke</a:t>
            </a:r>
            <a:r>
              <a:rPr dirty="0" u="heavy" sz="2400" spc="-2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4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(NEHS)</a:t>
            </a:r>
            <a:endParaRPr sz="240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  <a:spcBef>
                <a:spcPts val="385"/>
              </a:spcBef>
            </a:pPr>
            <a:r>
              <a:rPr dirty="0" sz="2400" spc="-5">
                <a:latin typeface="Calibri"/>
                <a:cs typeface="Calibri"/>
              </a:rPr>
              <a:t>Commonly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affects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sedentary</a:t>
            </a:r>
            <a:endParaRPr sz="240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  <a:spcBef>
                <a:spcPts val="710"/>
              </a:spcBef>
            </a:pPr>
            <a:r>
              <a:rPr dirty="0" sz="2400">
                <a:latin typeface="Calibri"/>
                <a:cs typeface="Calibri"/>
              </a:rPr>
              <a:t>elderly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individuals,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persons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who</a:t>
            </a:r>
            <a:endParaRPr sz="2400">
              <a:latin typeface="Calibri"/>
              <a:cs typeface="Calibri"/>
            </a:endParaRPr>
          </a:p>
          <a:p>
            <a:pPr marL="90805" marR="1021715">
              <a:lnSpc>
                <a:spcPct val="124600"/>
              </a:lnSpc>
              <a:spcBef>
                <a:spcPts val="10"/>
              </a:spcBef>
            </a:pPr>
            <a:r>
              <a:rPr dirty="0" sz="2400" spc="-15">
                <a:latin typeface="Calibri"/>
                <a:cs typeface="Calibri"/>
              </a:rPr>
              <a:t>are </a:t>
            </a:r>
            <a:r>
              <a:rPr dirty="0" sz="2400" spc="-10">
                <a:latin typeface="Calibri"/>
                <a:cs typeface="Calibri"/>
              </a:rPr>
              <a:t>chronically </a:t>
            </a:r>
            <a:r>
              <a:rPr dirty="0" sz="2400">
                <a:latin typeface="Calibri"/>
                <a:cs typeface="Calibri"/>
              </a:rPr>
              <a:t>ill and </a:t>
            </a:r>
            <a:r>
              <a:rPr dirty="0" sz="2400" spc="-15">
                <a:latin typeface="Calibri"/>
                <a:cs typeface="Calibri"/>
              </a:rPr>
              <a:t>are </a:t>
            </a:r>
            <a:r>
              <a:rPr dirty="0" sz="2400" spc="-5">
                <a:latin typeface="Calibri"/>
                <a:cs typeface="Calibri"/>
              </a:rPr>
              <a:t>on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treatment.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08420" y="1921764"/>
            <a:ext cx="4526280" cy="341693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26669" rIns="0" bIns="0" rtlCol="0" vert="horz">
            <a:spAutoFit/>
          </a:bodyPr>
          <a:lstStyle/>
          <a:p>
            <a:pPr marL="92075" marR="245745" indent="756920">
              <a:lnSpc>
                <a:spcPct val="100000"/>
              </a:lnSpc>
              <a:spcBef>
                <a:spcPts val="209"/>
              </a:spcBef>
            </a:pPr>
            <a:r>
              <a:rPr dirty="0" u="heavy" sz="24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Exertional Heat </a:t>
            </a:r>
            <a:r>
              <a:rPr dirty="0" u="heavy" sz="2400" spc="-1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Stroke </a:t>
            </a:r>
            <a:r>
              <a:rPr dirty="0" sz="2400" spc="-10" b="1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Occurs </a:t>
            </a:r>
            <a:r>
              <a:rPr dirty="0" sz="2400">
                <a:latin typeface="Calibri"/>
                <a:cs typeface="Calibri"/>
              </a:rPr>
              <a:t>in </a:t>
            </a:r>
            <a:r>
              <a:rPr dirty="0" sz="2400" spc="-5">
                <a:latin typeface="Calibri"/>
                <a:cs typeface="Calibri"/>
              </a:rPr>
              <a:t>young, </a:t>
            </a:r>
            <a:r>
              <a:rPr dirty="0" sz="2400">
                <a:latin typeface="Calibri"/>
                <a:cs typeface="Calibri"/>
              </a:rPr>
              <a:t>otherwise 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healthy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individuals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who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engage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 </a:t>
            </a:r>
            <a:r>
              <a:rPr dirty="0" sz="2400" spc="-5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heavy </a:t>
            </a:r>
            <a:r>
              <a:rPr dirty="0" sz="2400" spc="-15">
                <a:latin typeface="Calibri"/>
                <a:cs typeface="Calibri"/>
              </a:rPr>
              <a:t>exercise </a:t>
            </a:r>
            <a:r>
              <a:rPr dirty="0" sz="2400" spc="-5">
                <a:latin typeface="Calibri"/>
                <a:cs typeface="Calibri"/>
              </a:rPr>
              <a:t>during periods </a:t>
            </a:r>
            <a:r>
              <a:rPr dirty="0" sz="2400" spc="-10">
                <a:latin typeface="Calibri"/>
                <a:cs typeface="Calibri"/>
              </a:rPr>
              <a:t>of </a:t>
            </a:r>
            <a:r>
              <a:rPr dirty="0" sz="2400" spc="-5">
                <a:latin typeface="Calibri"/>
                <a:cs typeface="Calibri"/>
              </a:rPr>
              <a:t> high ambient </a:t>
            </a:r>
            <a:r>
              <a:rPr dirty="0" sz="2400" spc="-15">
                <a:latin typeface="Calibri"/>
                <a:cs typeface="Calibri"/>
              </a:rPr>
              <a:t>temperature </a:t>
            </a:r>
            <a:r>
              <a:rPr dirty="0" sz="2400">
                <a:latin typeface="Calibri"/>
                <a:cs typeface="Calibri"/>
              </a:rPr>
              <a:t>and 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humidity </a:t>
            </a:r>
            <a:r>
              <a:rPr dirty="0" sz="2400">
                <a:latin typeface="Calibri"/>
                <a:cs typeface="Calibri"/>
              </a:rPr>
              <a:t>and the </a:t>
            </a:r>
            <a:r>
              <a:rPr dirty="0" sz="2400" spc="-20">
                <a:latin typeface="Calibri"/>
                <a:cs typeface="Calibri"/>
              </a:rPr>
              <a:t>body’s </a:t>
            </a:r>
            <a:r>
              <a:rPr dirty="0" sz="2400" spc="-10">
                <a:latin typeface="Calibri"/>
                <a:cs typeface="Calibri"/>
              </a:rPr>
              <a:t>cooling </a:t>
            </a:r>
            <a:r>
              <a:rPr dirty="0" sz="2400" spc="-5">
                <a:latin typeface="Calibri"/>
                <a:cs typeface="Calibri"/>
              </a:rPr>
              <a:t> mechanism cannot </a:t>
            </a:r>
            <a:r>
              <a:rPr dirty="0" sz="2400" spc="-15">
                <a:latin typeface="Calibri"/>
                <a:cs typeface="Calibri"/>
              </a:rPr>
              <a:t>get </a:t>
            </a:r>
            <a:r>
              <a:rPr dirty="0" sz="2400">
                <a:latin typeface="Calibri"/>
                <a:cs typeface="Calibri"/>
              </a:rPr>
              <a:t>rid </a:t>
            </a:r>
            <a:r>
              <a:rPr dirty="0" sz="2400" spc="-5">
                <a:latin typeface="Calibri"/>
                <a:cs typeface="Calibri"/>
              </a:rPr>
              <a:t>of </a:t>
            </a:r>
            <a:r>
              <a:rPr dirty="0" sz="2400">
                <a:latin typeface="Calibri"/>
                <a:cs typeface="Calibri"/>
              </a:rPr>
              <a:t>the 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excessive </a:t>
            </a:r>
            <a:r>
              <a:rPr dirty="0" sz="2400" spc="-10">
                <a:latin typeface="Calibri"/>
                <a:cs typeface="Calibri"/>
              </a:rPr>
              <a:t>heat.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667500"/>
          </a:xfrm>
          <a:custGeom>
            <a:avLst/>
            <a:gdLst/>
            <a:ahLst/>
            <a:cxnLst/>
            <a:rect l="l" t="t" r="r" b="b"/>
            <a:pathLst>
              <a:path w="12192000" h="6667500">
                <a:moveTo>
                  <a:pt x="0" y="6667500"/>
                </a:moveTo>
                <a:lnTo>
                  <a:pt x="12192000" y="6667500"/>
                </a:lnTo>
                <a:lnTo>
                  <a:pt x="12192000" y="0"/>
                </a:lnTo>
                <a:lnTo>
                  <a:pt x="0" y="0"/>
                </a:lnTo>
                <a:lnTo>
                  <a:pt x="0" y="6667500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667499"/>
            <a:ext cx="12192000" cy="190500"/>
          </a:xfrm>
          <a:custGeom>
            <a:avLst/>
            <a:gdLst/>
            <a:ahLst/>
            <a:cxnLst/>
            <a:rect l="l" t="t" r="r" b="b"/>
            <a:pathLst>
              <a:path w="12192000" h="190500">
                <a:moveTo>
                  <a:pt x="12192000" y="0"/>
                </a:moveTo>
                <a:lnTo>
                  <a:pt x="0" y="0"/>
                </a:lnTo>
                <a:lnTo>
                  <a:pt x="0" y="190500"/>
                </a:lnTo>
                <a:lnTo>
                  <a:pt x="12192000" y="1905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5382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720339" y="303275"/>
            <a:ext cx="6829425" cy="792480"/>
          </a:xfrm>
          <a:custGeom>
            <a:avLst/>
            <a:gdLst/>
            <a:ahLst/>
            <a:cxnLst/>
            <a:rect l="l" t="t" r="r" b="b"/>
            <a:pathLst>
              <a:path w="6829425" h="792480">
                <a:moveTo>
                  <a:pt x="6564884" y="0"/>
                </a:moveTo>
                <a:lnTo>
                  <a:pt x="264160" y="0"/>
                </a:lnTo>
                <a:lnTo>
                  <a:pt x="216668" y="4254"/>
                </a:lnTo>
                <a:lnTo>
                  <a:pt x="171973" y="16522"/>
                </a:lnTo>
                <a:lnTo>
                  <a:pt x="130819" y="36058"/>
                </a:lnTo>
                <a:lnTo>
                  <a:pt x="93952" y="62116"/>
                </a:lnTo>
                <a:lnTo>
                  <a:pt x="62116" y="93952"/>
                </a:lnTo>
                <a:lnTo>
                  <a:pt x="36058" y="130819"/>
                </a:lnTo>
                <a:lnTo>
                  <a:pt x="16522" y="171973"/>
                </a:lnTo>
                <a:lnTo>
                  <a:pt x="4254" y="216668"/>
                </a:lnTo>
                <a:lnTo>
                  <a:pt x="0" y="264160"/>
                </a:lnTo>
                <a:lnTo>
                  <a:pt x="0" y="528320"/>
                </a:lnTo>
                <a:lnTo>
                  <a:pt x="4254" y="575811"/>
                </a:lnTo>
                <a:lnTo>
                  <a:pt x="16522" y="620506"/>
                </a:lnTo>
                <a:lnTo>
                  <a:pt x="36058" y="661660"/>
                </a:lnTo>
                <a:lnTo>
                  <a:pt x="62116" y="698527"/>
                </a:lnTo>
                <a:lnTo>
                  <a:pt x="93952" y="730363"/>
                </a:lnTo>
                <a:lnTo>
                  <a:pt x="130819" y="756421"/>
                </a:lnTo>
                <a:lnTo>
                  <a:pt x="171973" y="775957"/>
                </a:lnTo>
                <a:lnTo>
                  <a:pt x="216668" y="788225"/>
                </a:lnTo>
                <a:lnTo>
                  <a:pt x="264160" y="792479"/>
                </a:lnTo>
                <a:lnTo>
                  <a:pt x="6564884" y="792479"/>
                </a:lnTo>
                <a:lnTo>
                  <a:pt x="6612375" y="788225"/>
                </a:lnTo>
                <a:lnTo>
                  <a:pt x="6657070" y="775957"/>
                </a:lnTo>
                <a:lnTo>
                  <a:pt x="6698224" y="756421"/>
                </a:lnTo>
                <a:lnTo>
                  <a:pt x="6735091" y="730363"/>
                </a:lnTo>
                <a:lnTo>
                  <a:pt x="6766927" y="698527"/>
                </a:lnTo>
                <a:lnTo>
                  <a:pt x="6792985" y="661660"/>
                </a:lnTo>
                <a:lnTo>
                  <a:pt x="6812521" y="620506"/>
                </a:lnTo>
                <a:lnTo>
                  <a:pt x="6824789" y="575811"/>
                </a:lnTo>
                <a:lnTo>
                  <a:pt x="6829044" y="528320"/>
                </a:lnTo>
                <a:lnTo>
                  <a:pt x="6829044" y="264160"/>
                </a:lnTo>
                <a:lnTo>
                  <a:pt x="6824789" y="216668"/>
                </a:lnTo>
                <a:lnTo>
                  <a:pt x="6812521" y="171973"/>
                </a:lnTo>
                <a:lnTo>
                  <a:pt x="6792985" y="130819"/>
                </a:lnTo>
                <a:lnTo>
                  <a:pt x="6766927" y="93952"/>
                </a:lnTo>
                <a:lnTo>
                  <a:pt x="6735091" y="62116"/>
                </a:lnTo>
                <a:lnTo>
                  <a:pt x="6698224" y="36058"/>
                </a:lnTo>
                <a:lnTo>
                  <a:pt x="6657070" y="16522"/>
                </a:lnTo>
                <a:lnTo>
                  <a:pt x="6612375" y="4254"/>
                </a:lnTo>
                <a:lnTo>
                  <a:pt x="6564884" y="0"/>
                </a:lnTo>
                <a:close/>
              </a:path>
            </a:pathLst>
          </a:custGeom>
          <a:solidFill>
            <a:srgbClr val="6F24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41521" y="426465"/>
            <a:ext cx="518668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80">
                <a:solidFill>
                  <a:srgbClr val="FFFFFF"/>
                </a:solidFill>
              </a:rPr>
              <a:t>H</a:t>
            </a:r>
            <a:r>
              <a:rPr dirty="0" spc="-235">
                <a:solidFill>
                  <a:srgbClr val="FFFFFF"/>
                </a:solidFill>
              </a:rPr>
              <a:t>o</a:t>
            </a:r>
            <a:r>
              <a:rPr dirty="0" spc="-370">
                <a:solidFill>
                  <a:srgbClr val="FFFFFF"/>
                </a:solidFill>
              </a:rPr>
              <a:t>w</a:t>
            </a:r>
            <a:r>
              <a:rPr dirty="0" spc="-80">
                <a:solidFill>
                  <a:srgbClr val="FFFFFF"/>
                </a:solidFill>
              </a:rPr>
              <a:t> </a:t>
            </a:r>
            <a:r>
              <a:rPr dirty="0" spc="-215">
                <a:solidFill>
                  <a:srgbClr val="FFFFFF"/>
                </a:solidFill>
              </a:rPr>
              <a:t>t</a:t>
            </a:r>
            <a:r>
              <a:rPr dirty="0" spc="-310">
                <a:solidFill>
                  <a:srgbClr val="FFFFFF"/>
                </a:solidFill>
              </a:rPr>
              <a:t>o</a:t>
            </a:r>
            <a:r>
              <a:rPr dirty="0" spc="-65">
                <a:solidFill>
                  <a:srgbClr val="FFFFFF"/>
                </a:solidFill>
              </a:rPr>
              <a:t> </a:t>
            </a:r>
            <a:r>
              <a:rPr dirty="0" spc="-229">
                <a:solidFill>
                  <a:srgbClr val="FFFFFF"/>
                </a:solidFill>
              </a:rPr>
              <a:t>identify</a:t>
            </a:r>
            <a:r>
              <a:rPr dirty="0" spc="-80">
                <a:solidFill>
                  <a:srgbClr val="FFFFFF"/>
                </a:solidFill>
              </a:rPr>
              <a:t> </a:t>
            </a:r>
            <a:r>
              <a:rPr dirty="0" spc="-290">
                <a:solidFill>
                  <a:srgbClr val="FFFFFF"/>
                </a:solidFill>
              </a:rPr>
              <a:t>H</a:t>
            </a:r>
            <a:r>
              <a:rPr dirty="0" spc="-260">
                <a:solidFill>
                  <a:srgbClr val="FFFFFF"/>
                </a:solidFill>
              </a:rPr>
              <a:t>ea</a:t>
            </a:r>
            <a:r>
              <a:rPr dirty="0" spc="-175">
                <a:solidFill>
                  <a:srgbClr val="FFFFFF"/>
                </a:solidFill>
              </a:rPr>
              <a:t>t</a:t>
            </a:r>
            <a:r>
              <a:rPr dirty="0" spc="-80">
                <a:solidFill>
                  <a:srgbClr val="FFFFFF"/>
                </a:solidFill>
              </a:rPr>
              <a:t> </a:t>
            </a:r>
            <a:r>
              <a:rPr dirty="0" spc="-140">
                <a:solidFill>
                  <a:srgbClr val="FFFFFF"/>
                </a:solidFill>
              </a:rPr>
              <a:t>Str</a:t>
            </a:r>
            <a:r>
              <a:rPr dirty="0" spc="-190">
                <a:solidFill>
                  <a:srgbClr val="FFFFFF"/>
                </a:solidFill>
              </a:rPr>
              <a:t>o</a:t>
            </a:r>
            <a:r>
              <a:rPr dirty="0" spc="-285">
                <a:solidFill>
                  <a:srgbClr val="FFFFFF"/>
                </a:solidFill>
              </a:rPr>
              <a:t>ke?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52932" y="1226512"/>
            <a:ext cx="7530465" cy="5180330"/>
          </a:xfrm>
          <a:prstGeom prst="rect">
            <a:avLst/>
          </a:prstGeom>
        </p:spPr>
        <p:txBody>
          <a:bodyPr wrap="square" lIns="0" tIns="7747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1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u="heavy" sz="24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Presence </a:t>
            </a:r>
            <a:r>
              <a:rPr dirty="0" u="heavy" sz="24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dirty="0" u="heavy" sz="2400" spc="-1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4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risk</a:t>
            </a:r>
            <a:r>
              <a:rPr dirty="0" u="heavy" sz="2400" spc="-3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400" spc="-2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factors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–</a:t>
            </a:r>
            <a:endParaRPr sz="2400">
              <a:latin typeface="Calibri"/>
              <a:cs typeface="Calibri"/>
            </a:endParaRPr>
          </a:p>
          <a:p>
            <a:pPr lvl="1" marL="756285" indent="-287020">
              <a:lnSpc>
                <a:spcPct val="100000"/>
              </a:lnSpc>
              <a:spcBef>
                <a:spcPts val="505"/>
              </a:spcBef>
              <a:buFont typeface="Courier New"/>
              <a:buChar char="o"/>
              <a:tabLst>
                <a:tab pos="756920" algn="l"/>
              </a:tabLst>
            </a:pPr>
            <a:r>
              <a:rPr dirty="0" sz="2400" spc="-10" b="1">
                <a:latin typeface="Calibri"/>
                <a:cs typeface="Calibri"/>
              </a:rPr>
              <a:t>Environment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that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is</a:t>
            </a:r>
            <a:r>
              <a:rPr dirty="0" sz="2400" spc="-10">
                <a:latin typeface="Calibri"/>
                <a:cs typeface="Calibri"/>
              </a:rPr>
              <a:t> hot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humid.</a:t>
            </a:r>
            <a:endParaRPr sz="2400">
              <a:latin typeface="Calibri"/>
              <a:cs typeface="Calibri"/>
            </a:endParaRPr>
          </a:p>
          <a:p>
            <a:pPr lvl="1" marL="756285" indent="-287020">
              <a:lnSpc>
                <a:spcPct val="100000"/>
              </a:lnSpc>
              <a:spcBef>
                <a:spcPts val="505"/>
              </a:spcBef>
              <a:buFont typeface="Courier New"/>
              <a:buChar char="o"/>
              <a:tabLst>
                <a:tab pos="756920" algn="l"/>
              </a:tabLst>
            </a:pPr>
            <a:r>
              <a:rPr dirty="0" sz="2400" spc="-10">
                <a:latin typeface="Calibri"/>
                <a:cs typeface="Calibri"/>
              </a:rPr>
              <a:t>People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aged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65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and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older</a:t>
            </a:r>
            <a:endParaRPr sz="2400">
              <a:latin typeface="Calibri"/>
              <a:cs typeface="Calibri"/>
            </a:endParaRPr>
          </a:p>
          <a:p>
            <a:pPr lvl="1" marL="756285" indent="-287020">
              <a:lnSpc>
                <a:spcPct val="100000"/>
              </a:lnSpc>
              <a:spcBef>
                <a:spcPts val="490"/>
              </a:spcBef>
              <a:buFont typeface="Courier New"/>
              <a:buChar char="o"/>
              <a:tabLst>
                <a:tab pos="756920" algn="l"/>
              </a:tabLst>
            </a:pPr>
            <a:r>
              <a:rPr dirty="0" sz="2400" spc="-10">
                <a:latin typeface="Calibri"/>
                <a:cs typeface="Calibri"/>
              </a:rPr>
              <a:t>People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with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chronic </a:t>
            </a:r>
            <a:r>
              <a:rPr dirty="0" sz="2400" spc="-5">
                <a:latin typeface="Calibri"/>
                <a:cs typeface="Calibri"/>
              </a:rPr>
              <a:t>medical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conditions-</a:t>
            </a:r>
            <a:endParaRPr sz="2400">
              <a:latin typeface="Calibri"/>
              <a:cs typeface="Calibri"/>
            </a:endParaRPr>
          </a:p>
          <a:p>
            <a:pPr lvl="2" marL="1155700" indent="-228600">
              <a:lnSpc>
                <a:spcPct val="100000"/>
              </a:lnSpc>
              <a:spcBef>
                <a:spcPts val="505"/>
              </a:spcBef>
              <a:buFont typeface="Wingdings"/>
              <a:buChar char=""/>
              <a:tabLst>
                <a:tab pos="1155700" algn="l"/>
              </a:tabLst>
            </a:pPr>
            <a:r>
              <a:rPr dirty="0" sz="2400" spc="-15">
                <a:latin typeface="Calibri"/>
                <a:cs typeface="Calibri"/>
              </a:rPr>
              <a:t>Poorly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controlled </a:t>
            </a:r>
            <a:r>
              <a:rPr dirty="0" sz="2400" spc="-10">
                <a:latin typeface="Calibri"/>
                <a:cs typeface="Calibri"/>
              </a:rPr>
              <a:t>diabetes </a:t>
            </a:r>
            <a:r>
              <a:rPr dirty="0" sz="2400" spc="-5">
                <a:latin typeface="Calibri"/>
                <a:cs typeface="Calibri"/>
              </a:rPr>
              <a:t>mellitus</a:t>
            </a:r>
            <a:endParaRPr sz="2400">
              <a:latin typeface="Calibri"/>
              <a:cs typeface="Calibri"/>
            </a:endParaRPr>
          </a:p>
          <a:p>
            <a:pPr lvl="2" marL="1155700" indent="-228600">
              <a:lnSpc>
                <a:spcPct val="100000"/>
              </a:lnSpc>
              <a:spcBef>
                <a:spcPts val="505"/>
              </a:spcBef>
              <a:buFont typeface="Wingdings"/>
              <a:buChar char=""/>
              <a:tabLst>
                <a:tab pos="1155700" algn="l"/>
              </a:tabLst>
            </a:pPr>
            <a:r>
              <a:rPr dirty="0" sz="2400" spc="-10">
                <a:latin typeface="Calibri"/>
                <a:cs typeface="Calibri"/>
              </a:rPr>
              <a:t>Compromised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cardio-vascular</a:t>
            </a:r>
            <a:r>
              <a:rPr dirty="0" sz="2400" spc="-5">
                <a:latin typeface="Calibri"/>
                <a:cs typeface="Calibri"/>
              </a:rPr>
              <a:t> functions</a:t>
            </a:r>
            <a:endParaRPr sz="2400">
              <a:latin typeface="Calibri"/>
              <a:cs typeface="Calibri"/>
            </a:endParaRPr>
          </a:p>
          <a:p>
            <a:pPr lvl="2" marL="1155700" indent="-228600">
              <a:lnSpc>
                <a:spcPct val="100000"/>
              </a:lnSpc>
              <a:spcBef>
                <a:spcPts val="495"/>
              </a:spcBef>
              <a:buFont typeface="Wingdings"/>
              <a:buChar char=""/>
              <a:tabLst>
                <a:tab pos="1155700" algn="l"/>
              </a:tabLst>
            </a:pPr>
            <a:r>
              <a:rPr dirty="0" sz="2400" spc="-5" b="1">
                <a:latin typeface="Calibri"/>
                <a:cs typeface="Calibri"/>
              </a:rPr>
              <a:t>Alcoholism</a:t>
            </a:r>
            <a:endParaRPr sz="2400">
              <a:latin typeface="Calibri"/>
              <a:cs typeface="Calibri"/>
            </a:endParaRPr>
          </a:p>
          <a:p>
            <a:pPr lvl="2" marL="1155700" indent="-228600">
              <a:lnSpc>
                <a:spcPct val="100000"/>
              </a:lnSpc>
              <a:spcBef>
                <a:spcPts val="505"/>
              </a:spcBef>
              <a:buFont typeface="Wingdings"/>
              <a:buChar char=""/>
              <a:tabLst>
                <a:tab pos="1155700" algn="l"/>
              </a:tabLst>
            </a:pPr>
            <a:r>
              <a:rPr dirty="0" sz="2400" spc="-10">
                <a:latin typeface="Calibri"/>
                <a:cs typeface="Calibri"/>
              </a:rPr>
              <a:t>Anorexia,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dehydration</a:t>
            </a:r>
            <a:endParaRPr sz="2400">
              <a:latin typeface="Calibri"/>
              <a:cs typeface="Calibri"/>
            </a:endParaRPr>
          </a:p>
          <a:p>
            <a:pPr lvl="2" marL="1155700" indent="-228600">
              <a:lnSpc>
                <a:spcPct val="100000"/>
              </a:lnSpc>
              <a:spcBef>
                <a:spcPts val="505"/>
              </a:spcBef>
              <a:buFont typeface="Wingdings"/>
              <a:buChar char=""/>
              <a:tabLst>
                <a:tab pos="1155700" algn="l"/>
              </a:tabLst>
            </a:pPr>
            <a:r>
              <a:rPr dirty="0" sz="2400" spc="-10">
                <a:latin typeface="Calibri"/>
                <a:cs typeface="Calibri"/>
              </a:rPr>
              <a:t>Dermatological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conditions </a:t>
            </a:r>
            <a:r>
              <a:rPr dirty="0" sz="2400">
                <a:latin typeface="Calibri"/>
                <a:cs typeface="Calibri"/>
              </a:rPr>
              <a:t>with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decreased </a:t>
            </a:r>
            <a:r>
              <a:rPr dirty="0" sz="2400" spc="-10">
                <a:latin typeface="Calibri"/>
                <a:cs typeface="Calibri"/>
              </a:rPr>
              <a:t>sweating</a:t>
            </a:r>
            <a:endParaRPr sz="2400">
              <a:latin typeface="Calibri"/>
              <a:cs typeface="Calibri"/>
            </a:endParaRPr>
          </a:p>
          <a:p>
            <a:pPr lvl="2" marL="1155700" indent="-228600">
              <a:lnSpc>
                <a:spcPct val="100000"/>
              </a:lnSpc>
              <a:spcBef>
                <a:spcPts val="490"/>
              </a:spcBef>
              <a:buFont typeface="Wingdings"/>
              <a:buChar char=""/>
              <a:tabLst>
                <a:tab pos="1155700" algn="l"/>
              </a:tabLst>
            </a:pPr>
            <a:r>
              <a:rPr dirty="0" sz="2400" spc="-10">
                <a:latin typeface="Calibri"/>
                <a:cs typeface="Calibri"/>
              </a:rPr>
              <a:t>Previous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heat-related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illness</a:t>
            </a:r>
            <a:endParaRPr sz="2400">
              <a:latin typeface="Calibri"/>
              <a:cs typeface="Calibri"/>
            </a:endParaRPr>
          </a:p>
          <a:p>
            <a:pPr lvl="2" marL="1155700" indent="-228600">
              <a:lnSpc>
                <a:spcPct val="100000"/>
              </a:lnSpc>
              <a:spcBef>
                <a:spcPts val="505"/>
              </a:spcBef>
              <a:buFont typeface="Wingdings"/>
              <a:buChar char=""/>
              <a:tabLst>
                <a:tab pos="1155700" algn="l"/>
              </a:tabLst>
            </a:pPr>
            <a:r>
              <a:rPr dirty="0" sz="2400" spc="-5">
                <a:latin typeface="Calibri"/>
                <a:cs typeface="Calibri"/>
              </a:rPr>
              <a:t>Parkinson's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disease</a:t>
            </a:r>
            <a:endParaRPr sz="2400">
              <a:latin typeface="Calibri"/>
              <a:cs typeface="Calibri"/>
            </a:endParaRPr>
          </a:p>
          <a:p>
            <a:pPr lvl="2" marL="1155700" indent="-228600">
              <a:lnSpc>
                <a:spcPct val="100000"/>
              </a:lnSpc>
              <a:spcBef>
                <a:spcPts val="505"/>
              </a:spcBef>
              <a:buFont typeface="Wingdings"/>
              <a:buChar char=""/>
              <a:tabLst>
                <a:tab pos="1155700" algn="l"/>
              </a:tabLst>
            </a:pPr>
            <a:r>
              <a:rPr dirty="0" sz="2400" spc="-20">
                <a:latin typeface="Calibri"/>
                <a:cs typeface="Calibri"/>
              </a:rPr>
              <a:t>Thyrotoxicosis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667500"/>
          </a:xfrm>
          <a:custGeom>
            <a:avLst/>
            <a:gdLst/>
            <a:ahLst/>
            <a:cxnLst/>
            <a:rect l="l" t="t" r="r" b="b"/>
            <a:pathLst>
              <a:path w="12192000" h="6667500">
                <a:moveTo>
                  <a:pt x="0" y="6667500"/>
                </a:moveTo>
                <a:lnTo>
                  <a:pt x="12192000" y="6667500"/>
                </a:lnTo>
                <a:lnTo>
                  <a:pt x="12192000" y="0"/>
                </a:lnTo>
                <a:lnTo>
                  <a:pt x="0" y="0"/>
                </a:lnTo>
                <a:lnTo>
                  <a:pt x="0" y="666750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667499"/>
            <a:ext cx="12192000" cy="190500"/>
          </a:xfrm>
          <a:custGeom>
            <a:avLst/>
            <a:gdLst/>
            <a:ahLst/>
            <a:cxnLst/>
            <a:rect l="l" t="t" r="r" b="b"/>
            <a:pathLst>
              <a:path w="12192000" h="190500">
                <a:moveTo>
                  <a:pt x="12192000" y="0"/>
                </a:moveTo>
                <a:lnTo>
                  <a:pt x="0" y="0"/>
                </a:lnTo>
                <a:lnTo>
                  <a:pt x="0" y="190500"/>
                </a:lnTo>
                <a:lnTo>
                  <a:pt x="12192000" y="1905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2E549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20648" y="680748"/>
            <a:ext cx="8884920" cy="2561590"/>
          </a:xfrm>
          <a:prstGeom prst="rect">
            <a:avLst/>
          </a:prstGeom>
        </p:spPr>
        <p:txBody>
          <a:bodyPr wrap="square" lIns="0" tIns="105410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830"/>
              </a:spcBef>
              <a:buFont typeface="Courier New"/>
              <a:buChar char="o"/>
              <a:tabLst>
                <a:tab pos="299720" algn="l"/>
              </a:tabLst>
            </a:pPr>
            <a:r>
              <a:rPr dirty="0" u="heavy" sz="28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Medications</a:t>
            </a:r>
            <a:r>
              <a:rPr dirty="0" u="heavy" sz="28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8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lvl="1" marL="697865" indent="-228600">
              <a:lnSpc>
                <a:spcPct val="100000"/>
              </a:lnSpc>
              <a:spcBef>
                <a:spcPts val="730"/>
              </a:spcBef>
              <a:buFont typeface="Wingdings"/>
              <a:buChar char=""/>
              <a:tabLst>
                <a:tab pos="698500" algn="l"/>
              </a:tabLst>
            </a:pPr>
            <a:r>
              <a:rPr dirty="0" sz="2800" spc="-10">
                <a:latin typeface="Calibri"/>
                <a:cs typeface="Calibri"/>
              </a:rPr>
              <a:t>Alcohol</a:t>
            </a:r>
            <a:endParaRPr sz="2800">
              <a:latin typeface="Calibri"/>
              <a:cs typeface="Calibri"/>
            </a:endParaRPr>
          </a:p>
          <a:p>
            <a:pPr lvl="1" marL="697865" marR="558165" indent="-228600">
              <a:lnSpc>
                <a:spcPct val="107100"/>
              </a:lnSpc>
              <a:spcBef>
                <a:spcPts val="495"/>
              </a:spcBef>
              <a:buFont typeface="Wingdings"/>
              <a:buChar char=""/>
              <a:tabLst>
                <a:tab pos="698500" algn="l"/>
              </a:tabLst>
            </a:pPr>
            <a:r>
              <a:rPr dirty="0" sz="2800" spc="-10" b="1">
                <a:latin typeface="Calibri"/>
                <a:cs typeface="Calibri"/>
              </a:rPr>
              <a:t>Anticholinergics</a:t>
            </a:r>
            <a:r>
              <a:rPr dirty="0" sz="2800" spc="-10">
                <a:latin typeface="Calibri"/>
                <a:cs typeface="Calibri"/>
              </a:rPr>
              <a:t>,</a:t>
            </a:r>
            <a:r>
              <a:rPr dirty="0" sz="2800" spc="5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Beta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blockers,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Alpha-adrenergics, 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Antihistamines,</a:t>
            </a:r>
            <a:r>
              <a:rPr dirty="0" sz="2800" spc="7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TCAs,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SSRIs,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Phenothiazines,</a:t>
            </a:r>
            <a:r>
              <a:rPr dirty="0" sz="2800" spc="5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Cocaine</a:t>
            </a:r>
            <a:endParaRPr sz="2800">
              <a:latin typeface="Calibri"/>
              <a:cs typeface="Calibri"/>
            </a:endParaRPr>
          </a:p>
          <a:p>
            <a:pPr lvl="1" marL="697865" indent="-228600">
              <a:lnSpc>
                <a:spcPct val="100000"/>
              </a:lnSpc>
              <a:spcBef>
                <a:spcPts val="735"/>
              </a:spcBef>
              <a:buFont typeface="Wingdings"/>
              <a:buChar char=""/>
              <a:tabLst>
                <a:tab pos="698500" algn="l"/>
              </a:tabLst>
            </a:pPr>
            <a:r>
              <a:rPr dirty="0" sz="2800" spc="-10">
                <a:latin typeface="Calibri"/>
                <a:cs typeface="Calibri"/>
              </a:rPr>
              <a:t>Calcium-channel</a:t>
            </a:r>
            <a:r>
              <a:rPr dirty="0" sz="2800" spc="4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blockers,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Diuretics,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Aspirin,</a:t>
            </a:r>
            <a:r>
              <a:rPr dirty="0" sz="2800" spc="6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and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Lithium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667500"/>
          </a:xfrm>
          <a:custGeom>
            <a:avLst/>
            <a:gdLst/>
            <a:ahLst/>
            <a:cxnLst/>
            <a:rect l="l" t="t" r="r" b="b"/>
            <a:pathLst>
              <a:path w="12192000" h="6667500">
                <a:moveTo>
                  <a:pt x="0" y="6667500"/>
                </a:moveTo>
                <a:lnTo>
                  <a:pt x="12192000" y="6667500"/>
                </a:lnTo>
                <a:lnTo>
                  <a:pt x="12192000" y="0"/>
                </a:lnTo>
                <a:lnTo>
                  <a:pt x="0" y="0"/>
                </a:lnTo>
                <a:lnTo>
                  <a:pt x="0" y="6667500"/>
                </a:lnTo>
                <a:close/>
              </a:path>
            </a:pathLst>
          </a:custGeom>
          <a:solidFill>
            <a:srgbClr val="DF9F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667499"/>
            <a:ext cx="12192000" cy="190500"/>
          </a:xfrm>
          <a:custGeom>
            <a:avLst/>
            <a:gdLst/>
            <a:ahLst/>
            <a:cxnLst/>
            <a:rect l="l" t="t" r="r" b="b"/>
            <a:pathLst>
              <a:path w="12192000" h="190500">
                <a:moveTo>
                  <a:pt x="12192000" y="0"/>
                </a:moveTo>
                <a:lnTo>
                  <a:pt x="0" y="0"/>
                </a:lnTo>
                <a:lnTo>
                  <a:pt x="0" y="190500"/>
                </a:lnTo>
                <a:lnTo>
                  <a:pt x="12192000" y="1905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6F24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921507" y="284988"/>
            <a:ext cx="6349365" cy="792480"/>
          </a:xfrm>
          <a:custGeom>
            <a:avLst/>
            <a:gdLst/>
            <a:ahLst/>
            <a:cxnLst/>
            <a:rect l="l" t="t" r="r" b="b"/>
            <a:pathLst>
              <a:path w="6349365" h="792480">
                <a:moveTo>
                  <a:pt x="6084824" y="0"/>
                </a:moveTo>
                <a:lnTo>
                  <a:pt x="264160" y="0"/>
                </a:lnTo>
                <a:lnTo>
                  <a:pt x="216668" y="4254"/>
                </a:lnTo>
                <a:lnTo>
                  <a:pt x="171973" y="16522"/>
                </a:lnTo>
                <a:lnTo>
                  <a:pt x="130819" y="36058"/>
                </a:lnTo>
                <a:lnTo>
                  <a:pt x="93952" y="62116"/>
                </a:lnTo>
                <a:lnTo>
                  <a:pt x="62116" y="93952"/>
                </a:lnTo>
                <a:lnTo>
                  <a:pt x="36058" y="130819"/>
                </a:lnTo>
                <a:lnTo>
                  <a:pt x="16522" y="171973"/>
                </a:lnTo>
                <a:lnTo>
                  <a:pt x="4254" y="216668"/>
                </a:lnTo>
                <a:lnTo>
                  <a:pt x="0" y="264159"/>
                </a:lnTo>
                <a:lnTo>
                  <a:pt x="0" y="528319"/>
                </a:lnTo>
                <a:lnTo>
                  <a:pt x="4254" y="575811"/>
                </a:lnTo>
                <a:lnTo>
                  <a:pt x="16522" y="620506"/>
                </a:lnTo>
                <a:lnTo>
                  <a:pt x="36058" y="661660"/>
                </a:lnTo>
                <a:lnTo>
                  <a:pt x="62116" y="698527"/>
                </a:lnTo>
                <a:lnTo>
                  <a:pt x="93952" y="730363"/>
                </a:lnTo>
                <a:lnTo>
                  <a:pt x="130819" y="756421"/>
                </a:lnTo>
                <a:lnTo>
                  <a:pt x="171973" y="775957"/>
                </a:lnTo>
                <a:lnTo>
                  <a:pt x="216668" y="788225"/>
                </a:lnTo>
                <a:lnTo>
                  <a:pt x="264160" y="792479"/>
                </a:lnTo>
                <a:lnTo>
                  <a:pt x="6084824" y="792479"/>
                </a:lnTo>
                <a:lnTo>
                  <a:pt x="6132315" y="788225"/>
                </a:lnTo>
                <a:lnTo>
                  <a:pt x="6177010" y="775957"/>
                </a:lnTo>
                <a:lnTo>
                  <a:pt x="6218164" y="756421"/>
                </a:lnTo>
                <a:lnTo>
                  <a:pt x="6255031" y="730363"/>
                </a:lnTo>
                <a:lnTo>
                  <a:pt x="6286867" y="698527"/>
                </a:lnTo>
                <a:lnTo>
                  <a:pt x="6312925" y="661660"/>
                </a:lnTo>
                <a:lnTo>
                  <a:pt x="6332461" y="620506"/>
                </a:lnTo>
                <a:lnTo>
                  <a:pt x="6344729" y="575811"/>
                </a:lnTo>
                <a:lnTo>
                  <a:pt x="6348984" y="528319"/>
                </a:lnTo>
                <a:lnTo>
                  <a:pt x="6348984" y="264159"/>
                </a:lnTo>
                <a:lnTo>
                  <a:pt x="6344729" y="216668"/>
                </a:lnTo>
                <a:lnTo>
                  <a:pt x="6332461" y="171973"/>
                </a:lnTo>
                <a:lnTo>
                  <a:pt x="6312925" y="130819"/>
                </a:lnTo>
                <a:lnTo>
                  <a:pt x="6286867" y="93952"/>
                </a:lnTo>
                <a:lnTo>
                  <a:pt x="6255031" y="62116"/>
                </a:lnTo>
                <a:lnTo>
                  <a:pt x="6218164" y="36058"/>
                </a:lnTo>
                <a:lnTo>
                  <a:pt x="6177010" y="16522"/>
                </a:lnTo>
                <a:lnTo>
                  <a:pt x="6132315" y="4254"/>
                </a:lnTo>
                <a:lnTo>
                  <a:pt x="6084824" y="0"/>
                </a:lnTo>
                <a:close/>
              </a:path>
            </a:pathLst>
          </a:custGeom>
          <a:solidFill>
            <a:srgbClr val="0D5F8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02914" y="407873"/>
            <a:ext cx="518858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75">
                <a:solidFill>
                  <a:srgbClr val="FFFFFF"/>
                </a:solidFill>
              </a:rPr>
              <a:t>H</a:t>
            </a:r>
            <a:r>
              <a:rPr dirty="0" spc="-235">
                <a:solidFill>
                  <a:srgbClr val="FFFFFF"/>
                </a:solidFill>
              </a:rPr>
              <a:t>o</a:t>
            </a:r>
            <a:r>
              <a:rPr dirty="0" spc="-370">
                <a:solidFill>
                  <a:srgbClr val="FFFFFF"/>
                </a:solidFill>
              </a:rPr>
              <a:t>w</a:t>
            </a:r>
            <a:r>
              <a:rPr dirty="0" spc="-80">
                <a:solidFill>
                  <a:srgbClr val="FFFFFF"/>
                </a:solidFill>
              </a:rPr>
              <a:t> </a:t>
            </a:r>
            <a:r>
              <a:rPr dirty="0" spc="-215">
                <a:solidFill>
                  <a:srgbClr val="FFFFFF"/>
                </a:solidFill>
              </a:rPr>
              <a:t>t</a:t>
            </a:r>
            <a:r>
              <a:rPr dirty="0" spc="-310">
                <a:solidFill>
                  <a:srgbClr val="FFFFFF"/>
                </a:solidFill>
              </a:rPr>
              <a:t>o</a:t>
            </a:r>
            <a:r>
              <a:rPr dirty="0" spc="-70">
                <a:solidFill>
                  <a:srgbClr val="FFFFFF"/>
                </a:solidFill>
              </a:rPr>
              <a:t> </a:t>
            </a:r>
            <a:r>
              <a:rPr dirty="0" spc="-229">
                <a:solidFill>
                  <a:srgbClr val="FFFFFF"/>
                </a:solidFill>
              </a:rPr>
              <a:t>identify</a:t>
            </a:r>
            <a:r>
              <a:rPr dirty="0" spc="-95">
                <a:solidFill>
                  <a:srgbClr val="FFFFFF"/>
                </a:solidFill>
              </a:rPr>
              <a:t> </a:t>
            </a:r>
            <a:r>
              <a:rPr dirty="0" spc="-240">
                <a:solidFill>
                  <a:srgbClr val="FFFFFF"/>
                </a:solidFill>
              </a:rPr>
              <a:t>Heat</a:t>
            </a:r>
            <a:r>
              <a:rPr dirty="0" spc="-75">
                <a:solidFill>
                  <a:srgbClr val="FFFFFF"/>
                </a:solidFill>
              </a:rPr>
              <a:t> </a:t>
            </a:r>
            <a:r>
              <a:rPr dirty="0" spc="-70">
                <a:solidFill>
                  <a:srgbClr val="FFFFFF"/>
                </a:solidFill>
              </a:rPr>
              <a:t>S</a:t>
            </a:r>
            <a:r>
              <a:rPr dirty="0" spc="-160">
                <a:solidFill>
                  <a:srgbClr val="FFFFFF"/>
                </a:solidFill>
              </a:rPr>
              <a:t>tr</a:t>
            </a:r>
            <a:r>
              <a:rPr dirty="0" spc="-240">
                <a:solidFill>
                  <a:srgbClr val="FFFFFF"/>
                </a:solidFill>
              </a:rPr>
              <a:t>o</a:t>
            </a:r>
            <a:r>
              <a:rPr dirty="0" spc="-285">
                <a:solidFill>
                  <a:srgbClr val="FFFFFF"/>
                </a:solidFill>
              </a:rPr>
              <a:t>ke?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15136" y="1407997"/>
            <a:ext cx="10380980" cy="47002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178560">
              <a:lnSpc>
                <a:spcPct val="106700"/>
              </a:lnSpc>
              <a:spcBef>
                <a:spcPts val="95"/>
              </a:spcBef>
            </a:pPr>
            <a:r>
              <a:rPr dirty="0" u="heavy" sz="24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Hyperthermia</a:t>
            </a:r>
            <a:r>
              <a:rPr dirty="0" sz="2400" b="1">
                <a:latin typeface="Calibri"/>
                <a:cs typeface="Calibri"/>
              </a:rPr>
              <a:t> : </a:t>
            </a:r>
            <a:r>
              <a:rPr dirty="0" sz="2400" spc="-15">
                <a:latin typeface="Calibri"/>
                <a:cs typeface="Calibri"/>
              </a:rPr>
              <a:t>Core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temperature </a:t>
            </a:r>
            <a:r>
              <a:rPr dirty="0" sz="2400" spc="-10">
                <a:latin typeface="Calibri"/>
                <a:cs typeface="Calibri"/>
              </a:rPr>
              <a:t>readings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may</a:t>
            </a:r>
            <a:r>
              <a:rPr dirty="0" sz="2400" spc="-5">
                <a:latin typeface="Calibri"/>
                <a:cs typeface="Calibri"/>
              </a:rPr>
              <a:t> be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obtained</a:t>
            </a:r>
            <a:r>
              <a:rPr dirty="0" sz="2400">
                <a:latin typeface="Calibri"/>
                <a:cs typeface="Calibri"/>
              </a:rPr>
              <a:t> with </a:t>
            </a:r>
            <a:r>
              <a:rPr dirty="0" sz="2400" spc="-10">
                <a:latin typeface="Calibri"/>
                <a:cs typeface="Calibri"/>
              </a:rPr>
              <a:t>rectal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or </a:t>
            </a:r>
            <a:r>
              <a:rPr dirty="0" sz="2400" spc="-5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oesophageal</a:t>
            </a:r>
            <a:r>
              <a:rPr dirty="0" sz="2400" spc="-5">
                <a:latin typeface="Calibri"/>
                <a:cs typeface="Calibri"/>
              </a:rPr>
              <a:t> thermometers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as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per </a:t>
            </a:r>
            <a:r>
              <a:rPr dirty="0" sz="2400">
                <a:latin typeface="Calibri"/>
                <a:cs typeface="Calibri"/>
              </a:rPr>
              <a:t>guidelines.</a:t>
            </a:r>
            <a:endParaRPr sz="2400">
              <a:latin typeface="Calibri"/>
              <a:cs typeface="Calibri"/>
            </a:endParaRPr>
          </a:p>
          <a:p>
            <a:pPr marL="903605" marR="5080" indent="22860">
              <a:lnSpc>
                <a:spcPct val="106700"/>
              </a:lnSpc>
              <a:spcBef>
                <a:spcPts val="1019"/>
              </a:spcBef>
            </a:pPr>
            <a:r>
              <a:rPr dirty="0" sz="2400" spc="-10">
                <a:latin typeface="Calibri"/>
                <a:cs typeface="Calibri"/>
              </a:rPr>
              <a:t>Though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practically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not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possible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due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resource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constraints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peripheral </a:t>
            </a:r>
            <a:r>
              <a:rPr dirty="0" sz="2400" spc="-5">
                <a:latin typeface="Calibri"/>
                <a:cs typeface="Calibri"/>
              </a:rPr>
              <a:t>health </a:t>
            </a:r>
            <a:r>
              <a:rPr dirty="0" sz="2400" spc="-5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facilities.</a:t>
            </a:r>
            <a:endParaRPr sz="2400">
              <a:latin typeface="Calibri"/>
              <a:cs typeface="Calibri"/>
            </a:endParaRPr>
          </a:p>
          <a:p>
            <a:pPr marL="926465">
              <a:lnSpc>
                <a:spcPct val="100000"/>
              </a:lnSpc>
              <a:spcBef>
                <a:spcPts val="1200"/>
              </a:spcBef>
            </a:pPr>
            <a:r>
              <a:rPr dirty="0" sz="2400" spc="-45">
                <a:latin typeface="Calibri"/>
                <a:cs typeface="Calibri"/>
              </a:rPr>
              <a:t>We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can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identify </a:t>
            </a:r>
            <a:r>
              <a:rPr dirty="0" sz="2400" spc="-10">
                <a:latin typeface="Calibri"/>
                <a:cs typeface="Calibri"/>
              </a:rPr>
              <a:t>heat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30">
                <a:latin typeface="Calibri"/>
                <a:cs typeface="Calibri"/>
              </a:rPr>
              <a:t>stroke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by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–</a:t>
            </a:r>
            <a:endParaRPr sz="2400">
              <a:latin typeface="Calibri"/>
              <a:cs typeface="Calibri"/>
            </a:endParaRPr>
          </a:p>
          <a:p>
            <a:pPr marL="1088390" indent="-162560">
              <a:lnSpc>
                <a:spcPct val="100000"/>
              </a:lnSpc>
              <a:spcBef>
                <a:spcPts val="1215"/>
              </a:spcBef>
              <a:buChar char="-"/>
              <a:tabLst>
                <a:tab pos="1089025" algn="l"/>
              </a:tabLst>
            </a:pPr>
            <a:r>
              <a:rPr dirty="0" sz="2400" spc="-15">
                <a:latin typeface="Calibri"/>
                <a:cs typeface="Calibri"/>
              </a:rPr>
              <a:t>Patient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having exposed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to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hot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5">
                <a:latin typeface="Calibri"/>
                <a:cs typeface="Calibri"/>
              </a:rPr>
              <a:t> humid</a:t>
            </a:r>
            <a:r>
              <a:rPr dirty="0" sz="2400" spc="-15">
                <a:latin typeface="Calibri"/>
                <a:cs typeface="Calibri"/>
              </a:rPr>
              <a:t> environment</a:t>
            </a:r>
            <a:endParaRPr sz="2400">
              <a:latin typeface="Calibri"/>
              <a:cs typeface="Calibri"/>
            </a:endParaRPr>
          </a:p>
          <a:p>
            <a:pPr marL="1088390" indent="-162560">
              <a:lnSpc>
                <a:spcPct val="100000"/>
              </a:lnSpc>
              <a:spcBef>
                <a:spcPts val="1200"/>
              </a:spcBef>
              <a:buChar char="-"/>
              <a:tabLst>
                <a:tab pos="1089025" algn="l"/>
              </a:tabLst>
            </a:pPr>
            <a:r>
              <a:rPr dirty="0" sz="2400" spc="-20">
                <a:latin typeface="Calibri"/>
                <a:cs typeface="Calibri"/>
              </a:rPr>
              <a:t>Patient’s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fever</a:t>
            </a:r>
            <a:r>
              <a:rPr dirty="0" sz="2400" spc="15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not</a:t>
            </a:r>
            <a:r>
              <a:rPr dirty="0" sz="2400" spc="-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responding </a:t>
            </a:r>
            <a:r>
              <a:rPr dirty="0" sz="2400" spc="-15" b="1">
                <a:latin typeface="Calibri"/>
                <a:cs typeface="Calibri"/>
              </a:rPr>
              <a:t>to</a:t>
            </a:r>
            <a:r>
              <a:rPr dirty="0" sz="2400" spc="-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anti-pyretics</a:t>
            </a:r>
            <a:endParaRPr sz="2400">
              <a:latin typeface="Calibri"/>
              <a:cs typeface="Calibri"/>
            </a:endParaRPr>
          </a:p>
          <a:p>
            <a:pPr marL="1088390" indent="-162560">
              <a:lnSpc>
                <a:spcPct val="100000"/>
              </a:lnSpc>
              <a:spcBef>
                <a:spcPts val="1205"/>
              </a:spcBef>
              <a:buChar char="-"/>
              <a:tabLst>
                <a:tab pos="1089025" algn="l"/>
              </a:tabLst>
            </a:pPr>
            <a:r>
              <a:rPr dirty="0" sz="2400">
                <a:latin typeface="Calibri"/>
                <a:cs typeface="Calibri"/>
              </a:rPr>
              <a:t>Dry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skin,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loss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of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sweating,</a:t>
            </a:r>
            <a:r>
              <a:rPr dirty="0" sz="2400" spc="-10">
                <a:latin typeface="Calibri"/>
                <a:cs typeface="Calibri"/>
              </a:rPr>
              <a:t> confusion</a:t>
            </a:r>
            <a:endParaRPr sz="2400">
              <a:latin typeface="Calibri"/>
              <a:cs typeface="Calibri"/>
            </a:endParaRPr>
          </a:p>
          <a:p>
            <a:pPr marL="1088390" marR="242570" indent="-186055">
              <a:lnSpc>
                <a:spcPct val="107100"/>
              </a:lnSpc>
              <a:spcBef>
                <a:spcPts val="994"/>
              </a:spcBef>
              <a:buFont typeface="Calibri"/>
              <a:buChar char="-"/>
              <a:tabLst>
                <a:tab pos="1064260" algn="l"/>
              </a:tabLst>
            </a:pPr>
            <a:r>
              <a:rPr dirty="0" sz="2400" spc="-15" b="1">
                <a:latin typeface="Calibri"/>
                <a:cs typeface="Calibri"/>
              </a:rPr>
              <a:t>Oral</a:t>
            </a:r>
            <a:r>
              <a:rPr dirty="0" sz="2400" spc="-5" b="1">
                <a:latin typeface="Calibri"/>
                <a:cs typeface="Calibri"/>
              </a:rPr>
              <a:t> </a:t>
            </a:r>
            <a:r>
              <a:rPr dirty="0" sz="2400" spc="-15" b="1">
                <a:latin typeface="Calibri"/>
                <a:cs typeface="Calibri"/>
              </a:rPr>
              <a:t>temperature</a:t>
            </a:r>
            <a:r>
              <a:rPr dirty="0" sz="2400" spc="-5" b="1">
                <a:latin typeface="Calibri"/>
                <a:cs typeface="Calibri"/>
              </a:rPr>
              <a:t> &gt;104.3</a:t>
            </a:r>
            <a:r>
              <a:rPr dirty="0" sz="2400" spc="-10" b="1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degree</a:t>
            </a:r>
            <a:r>
              <a:rPr dirty="0" sz="2400" b="1">
                <a:latin typeface="Calibri"/>
                <a:cs typeface="Calibri"/>
              </a:rPr>
              <a:t> F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(Oral </a:t>
            </a:r>
            <a:r>
              <a:rPr dirty="0" sz="2400" spc="-10">
                <a:latin typeface="Calibri"/>
                <a:cs typeface="Calibri"/>
              </a:rPr>
              <a:t>temperatures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are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generally</a:t>
            </a:r>
            <a:r>
              <a:rPr dirty="0" sz="2400" spc="-5">
                <a:latin typeface="Calibri"/>
                <a:cs typeface="Calibri"/>
              </a:rPr>
              <a:t> 0.7°F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lower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than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rectal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readings)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667500"/>
          </a:xfrm>
          <a:custGeom>
            <a:avLst/>
            <a:gdLst/>
            <a:ahLst/>
            <a:cxnLst/>
            <a:rect l="l" t="t" r="r" b="b"/>
            <a:pathLst>
              <a:path w="12192000" h="6667500">
                <a:moveTo>
                  <a:pt x="0" y="6667500"/>
                </a:moveTo>
                <a:lnTo>
                  <a:pt x="12192000" y="6667500"/>
                </a:lnTo>
                <a:lnTo>
                  <a:pt x="12192000" y="0"/>
                </a:lnTo>
                <a:lnTo>
                  <a:pt x="0" y="0"/>
                </a:lnTo>
                <a:lnTo>
                  <a:pt x="0" y="6667500"/>
                </a:lnTo>
                <a:close/>
              </a:path>
            </a:pathLst>
          </a:custGeom>
          <a:solidFill>
            <a:srgbClr val="A3DBF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667499"/>
            <a:ext cx="12192000" cy="190500"/>
          </a:xfrm>
          <a:custGeom>
            <a:avLst/>
            <a:gdLst/>
            <a:ahLst/>
            <a:cxnLst/>
            <a:rect l="l" t="t" r="r" b="b"/>
            <a:pathLst>
              <a:path w="12192000" h="190500">
                <a:moveTo>
                  <a:pt x="12192000" y="0"/>
                </a:moveTo>
                <a:lnTo>
                  <a:pt x="0" y="0"/>
                </a:lnTo>
                <a:lnTo>
                  <a:pt x="0" y="190500"/>
                </a:lnTo>
                <a:lnTo>
                  <a:pt x="12192000" y="1905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D5F8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68527" y="651534"/>
            <a:ext cx="9849485" cy="34753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484505" indent="-342900">
              <a:lnSpc>
                <a:spcPct val="106800"/>
              </a:lnSpc>
              <a:spcBef>
                <a:spcPts val="1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u="heavy" sz="2800" spc="-2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Profound</a:t>
            </a:r>
            <a:r>
              <a:rPr dirty="0" u="heavy" sz="2800" spc="4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8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CNS</a:t>
            </a:r>
            <a:r>
              <a:rPr dirty="0" u="heavy" sz="2800" spc="2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8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disturbance</a:t>
            </a:r>
            <a:r>
              <a:rPr dirty="0" sz="2800" spc="-10">
                <a:latin typeface="Calibri"/>
                <a:cs typeface="Calibri"/>
              </a:rPr>
              <a:t>:</a:t>
            </a:r>
            <a:r>
              <a:rPr dirty="0" sz="2800" spc="7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confusion</a:t>
            </a:r>
            <a:r>
              <a:rPr dirty="0" sz="2800" spc="4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and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agitation,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irritability, </a:t>
            </a:r>
            <a:r>
              <a:rPr dirty="0" sz="2800" spc="-62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ataxia, </a:t>
            </a:r>
            <a:r>
              <a:rPr dirty="0" sz="2800" spc="-15">
                <a:latin typeface="Calibri"/>
                <a:cs typeface="Calibri"/>
              </a:rPr>
              <a:t>seizures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and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coma.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Wingdings"/>
              <a:buChar char=""/>
            </a:pPr>
            <a:endParaRPr sz="2800">
              <a:latin typeface="Calibri"/>
              <a:cs typeface="Calibri"/>
            </a:endParaRPr>
          </a:p>
          <a:p>
            <a:pPr marL="355600" marR="5080" indent="-342900">
              <a:lnSpc>
                <a:spcPct val="107100"/>
              </a:lnSpc>
              <a:spcBef>
                <a:spcPts val="217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2800" spc="-10">
                <a:latin typeface="Calibri"/>
                <a:cs typeface="Calibri"/>
              </a:rPr>
              <a:t>Other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diagnostic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features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are: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Headache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,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nausea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and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vomiting, 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anxiety</a:t>
            </a:r>
            <a:r>
              <a:rPr dirty="0" sz="2800" spc="-5">
                <a:latin typeface="Calibri"/>
                <a:cs typeface="Calibri"/>
              </a:rPr>
              <a:t> ,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dizziness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,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fainting,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tachycardia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,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jaundice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,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Muscle 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tenderness,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hypotension</a:t>
            </a:r>
            <a:r>
              <a:rPr dirty="0" sz="2800" spc="4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,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gastrointestinal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bleeding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(uncommon)</a:t>
            </a:r>
            <a:r>
              <a:rPr dirty="0" sz="2800" spc="5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, </a:t>
            </a:r>
            <a:r>
              <a:rPr dirty="0" sz="2800" spc="-6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bruising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and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skin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bleeding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(uncommon).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667500"/>
          </a:xfrm>
          <a:custGeom>
            <a:avLst/>
            <a:gdLst/>
            <a:ahLst/>
            <a:cxnLst/>
            <a:rect l="l" t="t" r="r" b="b"/>
            <a:pathLst>
              <a:path w="12192000" h="6667500">
                <a:moveTo>
                  <a:pt x="0" y="6667500"/>
                </a:moveTo>
                <a:lnTo>
                  <a:pt x="12192000" y="6667500"/>
                </a:lnTo>
                <a:lnTo>
                  <a:pt x="12192000" y="0"/>
                </a:lnTo>
                <a:lnTo>
                  <a:pt x="0" y="0"/>
                </a:lnTo>
                <a:lnTo>
                  <a:pt x="0" y="666750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667499"/>
            <a:ext cx="12192000" cy="190500"/>
          </a:xfrm>
          <a:custGeom>
            <a:avLst/>
            <a:gdLst/>
            <a:ahLst/>
            <a:cxnLst/>
            <a:rect l="l" t="t" r="r" b="b"/>
            <a:pathLst>
              <a:path w="12192000" h="190500">
                <a:moveTo>
                  <a:pt x="12192000" y="0"/>
                </a:moveTo>
                <a:lnTo>
                  <a:pt x="0" y="0"/>
                </a:lnTo>
                <a:lnTo>
                  <a:pt x="0" y="190500"/>
                </a:lnTo>
                <a:lnTo>
                  <a:pt x="12192000" y="1905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2E549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921507" y="284988"/>
            <a:ext cx="6349365" cy="792480"/>
          </a:xfrm>
          <a:custGeom>
            <a:avLst/>
            <a:gdLst/>
            <a:ahLst/>
            <a:cxnLst/>
            <a:rect l="l" t="t" r="r" b="b"/>
            <a:pathLst>
              <a:path w="6349365" h="792480">
                <a:moveTo>
                  <a:pt x="6084824" y="0"/>
                </a:moveTo>
                <a:lnTo>
                  <a:pt x="264160" y="0"/>
                </a:lnTo>
                <a:lnTo>
                  <a:pt x="216668" y="4254"/>
                </a:lnTo>
                <a:lnTo>
                  <a:pt x="171973" y="16522"/>
                </a:lnTo>
                <a:lnTo>
                  <a:pt x="130819" y="36058"/>
                </a:lnTo>
                <a:lnTo>
                  <a:pt x="93952" y="62116"/>
                </a:lnTo>
                <a:lnTo>
                  <a:pt x="62116" y="93952"/>
                </a:lnTo>
                <a:lnTo>
                  <a:pt x="36058" y="130819"/>
                </a:lnTo>
                <a:lnTo>
                  <a:pt x="16522" y="171973"/>
                </a:lnTo>
                <a:lnTo>
                  <a:pt x="4254" y="216668"/>
                </a:lnTo>
                <a:lnTo>
                  <a:pt x="0" y="264159"/>
                </a:lnTo>
                <a:lnTo>
                  <a:pt x="0" y="528319"/>
                </a:lnTo>
                <a:lnTo>
                  <a:pt x="4254" y="575811"/>
                </a:lnTo>
                <a:lnTo>
                  <a:pt x="16522" y="620506"/>
                </a:lnTo>
                <a:lnTo>
                  <a:pt x="36058" y="661660"/>
                </a:lnTo>
                <a:lnTo>
                  <a:pt x="62116" y="698527"/>
                </a:lnTo>
                <a:lnTo>
                  <a:pt x="93952" y="730363"/>
                </a:lnTo>
                <a:lnTo>
                  <a:pt x="130819" y="756421"/>
                </a:lnTo>
                <a:lnTo>
                  <a:pt x="171973" y="775957"/>
                </a:lnTo>
                <a:lnTo>
                  <a:pt x="216668" y="788225"/>
                </a:lnTo>
                <a:lnTo>
                  <a:pt x="264160" y="792479"/>
                </a:lnTo>
                <a:lnTo>
                  <a:pt x="6084824" y="792479"/>
                </a:lnTo>
                <a:lnTo>
                  <a:pt x="6132315" y="788225"/>
                </a:lnTo>
                <a:lnTo>
                  <a:pt x="6177010" y="775957"/>
                </a:lnTo>
                <a:lnTo>
                  <a:pt x="6218164" y="756421"/>
                </a:lnTo>
                <a:lnTo>
                  <a:pt x="6255031" y="730363"/>
                </a:lnTo>
                <a:lnTo>
                  <a:pt x="6286867" y="698527"/>
                </a:lnTo>
                <a:lnTo>
                  <a:pt x="6312925" y="661660"/>
                </a:lnTo>
                <a:lnTo>
                  <a:pt x="6332461" y="620506"/>
                </a:lnTo>
                <a:lnTo>
                  <a:pt x="6344729" y="575811"/>
                </a:lnTo>
                <a:lnTo>
                  <a:pt x="6348984" y="528319"/>
                </a:lnTo>
                <a:lnTo>
                  <a:pt x="6348984" y="264159"/>
                </a:lnTo>
                <a:lnTo>
                  <a:pt x="6344729" y="216668"/>
                </a:lnTo>
                <a:lnTo>
                  <a:pt x="6332461" y="171973"/>
                </a:lnTo>
                <a:lnTo>
                  <a:pt x="6312925" y="130819"/>
                </a:lnTo>
                <a:lnTo>
                  <a:pt x="6286867" y="93952"/>
                </a:lnTo>
                <a:lnTo>
                  <a:pt x="6255031" y="62116"/>
                </a:lnTo>
                <a:lnTo>
                  <a:pt x="6218164" y="36058"/>
                </a:lnTo>
                <a:lnTo>
                  <a:pt x="6177010" y="16522"/>
                </a:lnTo>
                <a:lnTo>
                  <a:pt x="6132315" y="4254"/>
                </a:lnTo>
                <a:lnTo>
                  <a:pt x="6084824" y="0"/>
                </a:lnTo>
                <a:close/>
              </a:path>
            </a:pathLst>
          </a:custGeom>
          <a:solidFill>
            <a:srgbClr val="0D5F8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772915" y="407873"/>
            <a:ext cx="464883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29">
                <a:solidFill>
                  <a:srgbClr val="FFFFFF"/>
                </a:solidFill>
              </a:rPr>
              <a:t>Mimi</a:t>
            </a:r>
            <a:r>
              <a:rPr dirty="0" spc="-190">
                <a:solidFill>
                  <a:srgbClr val="FFFFFF"/>
                </a:solidFill>
              </a:rPr>
              <a:t>c</a:t>
            </a:r>
            <a:r>
              <a:rPr dirty="0" spc="-105">
                <a:solidFill>
                  <a:srgbClr val="FFFFFF"/>
                </a:solidFill>
              </a:rPr>
              <a:t>kers</a:t>
            </a:r>
            <a:r>
              <a:rPr dirty="0" spc="-100">
                <a:solidFill>
                  <a:srgbClr val="FFFFFF"/>
                </a:solidFill>
              </a:rPr>
              <a:t> </a:t>
            </a:r>
            <a:r>
              <a:rPr dirty="0" spc="-220">
                <a:solidFill>
                  <a:srgbClr val="FFFFFF"/>
                </a:solidFill>
              </a:rPr>
              <a:t>of</a:t>
            </a:r>
            <a:r>
              <a:rPr dirty="0" spc="-65">
                <a:solidFill>
                  <a:srgbClr val="FFFFFF"/>
                </a:solidFill>
              </a:rPr>
              <a:t> </a:t>
            </a:r>
            <a:r>
              <a:rPr dirty="0" spc="-240">
                <a:solidFill>
                  <a:srgbClr val="FFFFFF"/>
                </a:solidFill>
              </a:rPr>
              <a:t>Heat</a:t>
            </a:r>
            <a:r>
              <a:rPr dirty="0" spc="-110">
                <a:solidFill>
                  <a:srgbClr val="FFFFFF"/>
                </a:solidFill>
              </a:rPr>
              <a:t> </a:t>
            </a:r>
            <a:r>
              <a:rPr dirty="0" spc="-140">
                <a:solidFill>
                  <a:srgbClr val="FFFFFF"/>
                </a:solidFill>
              </a:rPr>
              <a:t>Str</a:t>
            </a:r>
            <a:r>
              <a:rPr dirty="0" spc="-195">
                <a:solidFill>
                  <a:srgbClr val="FFFFFF"/>
                </a:solidFill>
              </a:rPr>
              <a:t>o</a:t>
            </a:r>
            <a:r>
              <a:rPr dirty="0" spc="-210">
                <a:solidFill>
                  <a:srgbClr val="FFFFFF"/>
                </a:solidFill>
              </a:rPr>
              <a:t>ke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71752" y="1261744"/>
            <a:ext cx="9211310" cy="4311015"/>
          </a:xfrm>
          <a:prstGeom prst="rect">
            <a:avLst/>
          </a:prstGeom>
        </p:spPr>
        <p:txBody>
          <a:bodyPr wrap="square" lIns="0" tIns="165100" rIns="0" bIns="0" rtlCol="0" vert="horz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300"/>
              </a:spcBef>
              <a:buAutoNum type="arabicPeriod"/>
              <a:tabLst>
                <a:tab pos="355600" algn="l"/>
              </a:tabLst>
            </a:pPr>
            <a:r>
              <a:rPr dirty="0" sz="2400" spc="-10">
                <a:latin typeface="Calibri"/>
                <a:cs typeface="Calibri"/>
              </a:rPr>
              <a:t>Sepsis</a:t>
            </a:r>
            <a:endParaRPr sz="240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spcBef>
                <a:spcPts val="1205"/>
              </a:spcBef>
              <a:buAutoNum type="arabicPeriod"/>
              <a:tabLst>
                <a:tab pos="355600" algn="l"/>
              </a:tabLst>
            </a:pPr>
            <a:r>
              <a:rPr dirty="0" sz="2400">
                <a:latin typeface="Calibri"/>
                <a:cs typeface="Calibri"/>
              </a:rPr>
              <a:t>Malaria</a:t>
            </a:r>
            <a:endParaRPr sz="240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355600" algn="l"/>
              </a:tabLst>
            </a:pPr>
            <a:r>
              <a:rPr dirty="0" sz="2400" spc="-10">
                <a:latin typeface="Calibri"/>
                <a:cs typeface="Calibri"/>
              </a:rPr>
              <a:t>Neuroleptic</a:t>
            </a:r>
            <a:r>
              <a:rPr dirty="0" sz="2400" spc="-5">
                <a:latin typeface="Calibri"/>
                <a:cs typeface="Calibri"/>
              </a:rPr>
              <a:t> malignant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syndrome</a:t>
            </a:r>
            <a:r>
              <a:rPr dirty="0" sz="2400">
                <a:latin typeface="Calibri"/>
                <a:cs typeface="Calibri"/>
              </a:rPr>
              <a:t> (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patients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taking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anti psychotics)</a:t>
            </a:r>
            <a:endParaRPr sz="240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355600" algn="l"/>
              </a:tabLst>
            </a:pPr>
            <a:r>
              <a:rPr dirty="0" sz="2400" spc="-5">
                <a:latin typeface="Calibri"/>
                <a:cs typeface="Calibri"/>
              </a:rPr>
              <a:t>Malignant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hyperthermia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(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If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there</a:t>
            </a:r>
            <a:r>
              <a:rPr dirty="0" sz="2400">
                <a:latin typeface="Calibri"/>
                <a:cs typeface="Calibri"/>
              </a:rPr>
              <a:t> is a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history</a:t>
            </a:r>
            <a:r>
              <a:rPr dirty="0" sz="2400" spc="-5">
                <a:latin typeface="Calibri"/>
                <a:cs typeface="Calibri"/>
              </a:rPr>
              <a:t> of </a:t>
            </a:r>
            <a:r>
              <a:rPr dirty="0" sz="2400" spc="-10">
                <a:latin typeface="Calibri"/>
                <a:cs typeface="Calibri"/>
              </a:rPr>
              <a:t>recent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inhalational</a:t>
            </a:r>
            <a:endParaRPr sz="240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  <a:spcBef>
                <a:spcPts val="204"/>
              </a:spcBef>
            </a:pPr>
            <a:r>
              <a:rPr dirty="0" sz="2400" spc="-5">
                <a:latin typeface="Calibri"/>
                <a:cs typeface="Calibri"/>
              </a:rPr>
              <a:t>anaesthetic)</a:t>
            </a:r>
            <a:endParaRPr sz="2400">
              <a:latin typeface="Calibri"/>
              <a:cs typeface="Calibri"/>
            </a:endParaRPr>
          </a:p>
          <a:p>
            <a:pPr marL="354965" marR="5080" indent="-342900">
              <a:lnSpc>
                <a:spcPct val="107100"/>
              </a:lnSpc>
              <a:spcBef>
                <a:spcPts val="994"/>
              </a:spcBef>
              <a:buAutoNum type="arabicPeriod" startAt="5"/>
              <a:tabLst>
                <a:tab pos="355600" algn="l"/>
              </a:tabLst>
            </a:pPr>
            <a:r>
              <a:rPr dirty="0" sz="2400" spc="-10">
                <a:latin typeface="Calibri"/>
                <a:cs typeface="Calibri"/>
              </a:rPr>
              <a:t>Recreational </a:t>
            </a:r>
            <a:r>
              <a:rPr dirty="0" sz="2400" spc="-5">
                <a:latin typeface="Calibri"/>
                <a:cs typeface="Calibri"/>
              </a:rPr>
              <a:t>drug </a:t>
            </a:r>
            <a:r>
              <a:rPr dirty="0" sz="2400" spc="-30">
                <a:latin typeface="Calibri"/>
                <a:cs typeface="Calibri"/>
              </a:rPr>
              <a:t>toxicity, </a:t>
            </a:r>
            <a:r>
              <a:rPr dirty="0" sz="2400" spc="-5">
                <a:latin typeface="Calibri"/>
                <a:cs typeface="Calibri"/>
              </a:rPr>
              <a:t>particularly </a:t>
            </a:r>
            <a:r>
              <a:rPr dirty="0" sz="2400" spc="-10">
                <a:latin typeface="Calibri"/>
                <a:cs typeface="Calibri"/>
              </a:rPr>
              <a:t>involving cocaine, </a:t>
            </a:r>
            <a:r>
              <a:rPr dirty="0" sz="2400" spc="-5">
                <a:latin typeface="Calibri"/>
                <a:cs typeface="Calibri"/>
              </a:rPr>
              <a:t>amphetamines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ecstasy</a:t>
            </a:r>
            <a:endParaRPr sz="2400">
              <a:latin typeface="Calibri"/>
              <a:cs typeface="Calibri"/>
            </a:endParaRPr>
          </a:p>
          <a:p>
            <a:pPr marL="354965" marR="622300" indent="-342900">
              <a:lnSpc>
                <a:spcPct val="107100"/>
              </a:lnSpc>
              <a:spcBef>
                <a:spcPts val="1000"/>
              </a:spcBef>
              <a:buAutoNum type="arabicPeriod" startAt="5"/>
              <a:tabLst>
                <a:tab pos="355600" algn="l"/>
              </a:tabLst>
            </a:pPr>
            <a:r>
              <a:rPr dirty="0" sz="2400" spc="-5">
                <a:latin typeface="Calibri"/>
                <a:cs typeface="Calibri"/>
              </a:rPr>
              <a:t>Other </a:t>
            </a:r>
            <a:r>
              <a:rPr dirty="0" sz="2400" spc="-20">
                <a:latin typeface="Calibri"/>
                <a:cs typeface="Calibri"/>
              </a:rPr>
              <a:t>rare </a:t>
            </a:r>
            <a:r>
              <a:rPr dirty="0" sz="2400" spc="-5">
                <a:latin typeface="Calibri"/>
                <a:cs typeface="Calibri"/>
              </a:rPr>
              <a:t>causes </a:t>
            </a:r>
            <a:r>
              <a:rPr dirty="0" sz="2400" spc="-15">
                <a:latin typeface="Calibri"/>
                <a:cs typeface="Calibri"/>
              </a:rPr>
              <a:t>are Thyroid </a:t>
            </a:r>
            <a:r>
              <a:rPr dirty="0" sz="2400" spc="-10">
                <a:latin typeface="Calibri"/>
                <a:cs typeface="Calibri"/>
              </a:rPr>
              <a:t>Storm, </a:t>
            </a:r>
            <a:r>
              <a:rPr dirty="0" sz="2400" spc="-5">
                <a:latin typeface="Calibri"/>
                <a:cs typeface="Calibri"/>
              </a:rPr>
              <a:t>Pheochromocytoma </a:t>
            </a:r>
            <a:r>
              <a:rPr dirty="0" sz="2400">
                <a:latin typeface="Calibri"/>
                <a:cs typeface="Calibri"/>
              </a:rPr>
              <a:t>and </a:t>
            </a:r>
            <a:r>
              <a:rPr dirty="0" sz="2400" spc="-10">
                <a:latin typeface="Calibri"/>
                <a:cs typeface="Calibri"/>
              </a:rPr>
              <a:t>Anti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cholinergic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Poisoning.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667500"/>
          </a:xfrm>
          <a:custGeom>
            <a:avLst/>
            <a:gdLst/>
            <a:ahLst/>
            <a:cxnLst/>
            <a:rect l="l" t="t" r="r" b="b"/>
            <a:pathLst>
              <a:path w="12192000" h="6667500">
                <a:moveTo>
                  <a:pt x="0" y="6667500"/>
                </a:moveTo>
                <a:lnTo>
                  <a:pt x="12192000" y="6667500"/>
                </a:lnTo>
                <a:lnTo>
                  <a:pt x="12192000" y="0"/>
                </a:lnTo>
                <a:lnTo>
                  <a:pt x="0" y="0"/>
                </a:lnTo>
                <a:lnTo>
                  <a:pt x="0" y="6667500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667499"/>
            <a:ext cx="12192000" cy="190500"/>
          </a:xfrm>
          <a:custGeom>
            <a:avLst/>
            <a:gdLst/>
            <a:ahLst/>
            <a:cxnLst/>
            <a:rect l="l" t="t" r="r" b="b"/>
            <a:pathLst>
              <a:path w="12192000" h="190500">
                <a:moveTo>
                  <a:pt x="12192000" y="0"/>
                </a:moveTo>
                <a:lnTo>
                  <a:pt x="0" y="0"/>
                </a:lnTo>
                <a:lnTo>
                  <a:pt x="0" y="190500"/>
                </a:lnTo>
                <a:lnTo>
                  <a:pt x="12192000" y="1905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5382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720339" y="303275"/>
            <a:ext cx="6829425" cy="792480"/>
          </a:xfrm>
          <a:custGeom>
            <a:avLst/>
            <a:gdLst/>
            <a:ahLst/>
            <a:cxnLst/>
            <a:rect l="l" t="t" r="r" b="b"/>
            <a:pathLst>
              <a:path w="6829425" h="792480">
                <a:moveTo>
                  <a:pt x="6564884" y="0"/>
                </a:moveTo>
                <a:lnTo>
                  <a:pt x="264160" y="0"/>
                </a:lnTo>
                <a:lnTo>
                  <a:pt x="216668" y="4254"/>
                </a:lnTo>
                <a:lnTo>
                  <a:pt x="171973" y="16522"/>
                </a:lnTo>
                <a:lnTo>
                  <a:pt x="130819" y="36058"/>
                </a:lnTo>
                <a:lnTo>
                  <a:pt x="93952" y="62116"/>
                </a:lnTo>
                <a:lnTo>
                  <a:pt x="62116" y="93952"/>
                </a:lnTo>
                <a:lnTo>
                  <a:pt x="36058" y="130819"/>
                </a:lnTo>
                <a:lnTo>
                  <a:pt x="16522" y="171973"/>
                </a:lnTo>
                <a:lnTo>
                  <a:pt x="4254" y="216668"/>
                </a:lnTo>
                <a:lnTo>
                  <a:pt x="0" y="264160"/>
                </a:lnTo>
                <a:lnTo>
                  <a:pt x="0" y="528320"/>
                </a:lnTo>
                <a:lnTo>
                  <a:pt x="4254" y="575811"/>
                </a:lnTo>
                <a:lnTo>
                  <a:pt x="16522" y="620506"/>
                </a:lnTo>
                <a:lnTo>
                  <a:pt x="36058" y="661660"/>
                </a:lnTo>
                <a:lnTo>
                  <a:pt x="62116" y="698527"/>
                </a:lnTo>
                <a:lnTo>
                  <a:pt x="93952" y="730363"/>
                </a:lnTo>
                <a:lnTo>
                  <a:pt x="130819" y="756421"/>
                </a:lnTo>
                <a:lnTo>
                  <a:pt x="171973" y="775957"/>
                </a:lnTo>
                <a:lnTo>
                  <a:pt x="216668" y="788225"/>
                </a:lnTo>
                <a:lnTo>
                  <a:pt x="264160" y="792479"/>
                </a:lnTo>
                <a:lnTo>
                  <a:pt x="6564884" y="792479"/>
                </a:lnTo>
                <a:lnTo>
                  <a:pt x="6612375" y="788225"/>
                </a:lnTo>
                <a:lnTo>
                  <a:pt x="6657070" y="775957"/>
                </a:lnTo>
                <a:lnTo>
                  <a:pt x="6698224" y="756421"/>
                </a:lnTo>
                <a:lnTo>
                  <a:pt x="6735091" y="730363"/>
                </a:lnTo>
                <a:lnTo>
                  <a:pt x="6766927" y="698527"/>
                </a:lnTo>
                <a:lnTo>
                  <a:pt x="6792985" y="661660"/>
                </a:lnTo>
                <a:lnTo>
                  <a:pt x="6812521" y="620506"/>
                </a:lnTo>
                <a:lnTo>
                  <a:pt x="6824789" y="575811"/>
                </a:lnTo>
                <a:lnTo>
                  <a:pt x="6829044" y="528320"/>
                </a:lnTo>
                <a:lnTo>
                  <a:pt x="6829044" y="264160"/>
                </a:lnTo>
                <a:lnTo>
                  <a:pt x="6824789" y="216668"/>
                </a:lnTo>
                <a:lnTo>
                  <a:pt x="6812521" y="171973"/>
                </a:lnTo>
                <a:lnTo>
                  <a:pt x="6792985" y="130819"/>
                </a:lnTo>
                <a:lnTo>
                  <a:pt x="6766927" y="93952"/>
                </a:lnTo>
                <a:lnTo>
                  <a:pt x="6735091" y="62116"/>
                </a:lnTo>
                <a:lnTo>
                  <a:pt x="6698224" y="36058"/>
                </a:lnTo>
                <a:lnTo>
                  <a:pt x="6657070" y="16522"/>
                </a:lnTo>
                <a:lnTo>
                  <a:pt x="6612375" y="4254"/>
                </a:lnTo>
                <a:lnTo>
                  <a:pt x="6564884" y="0"/>
                </a:lnTo>
                <a:close/>
              </a:path>
            </a:pathLst>
          </a:custGeom>
          <a:solidFill>
            <a:srgbClr val="6F24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93345">
              <a:lnSpc>
                <a:spcPct val="100000"/>
              </a:lnSpc>
              <a:spcBef>
                <a:spcPts val="105"/>
              </a:spcBef>
            </a:pPr>
            <a:r>
              <a:rPr dirty="0" spc="-280"/>
              <a:t>H</a:t>
            </a:r>
            <a:r>
              <a:rPr dirty="0" spc="-235"/>
              <a:t>o</a:t>
            </a:r>
            <a:r>
              <a:rPr dirty="0" spc="-370"/>
              <a:t>w</a:t>
            </a:r>
            <a:r>
              <a:rPr dirty="0" spc="-80"/>
              <a:t> </a:t>
            </a:r>
            <a:r>
              <a:rPr dirty="0" spc="-215"/>
              <a:t>t</a:t>
            </a:r>
            <a:r>
              <a:rPr dirty="0" spc="-310"/>
              <a:t>o</a:t>
            </a:r>
            <a:r>
              <a:rPr dirty="0" spc="-60"/>
              <a:t> </a:t>
            </a:r>
            <a:r>
              <a:rPr dirty="0" spc="-265"/>
              <a:t>Manag</a:t>
            </a:r>
            <a:r>
              <a:rPr dirty="0" spc="-229"/>
              <a:t>e</a:t>
            </a:r>
            <a:r>
              <a:rPr dirty="0" spc="-80"/>
              <a:t> </a:t>
            </a:r>
            <a:r>
              <a:rPr dirty="0" spc="-240"/>
              <a:t>Heat</a:t>
            </a:r>
            <a:r>
              <a:rPr dirty="0" spc="-75"/>
              <a:t> </a:t>
            </a:r>
            <a:r>
              <a:rPr dirty="0" spc="-204"/>
              <a:t>S</a:t>
            </a:r>
            <a:r>
              <a:rPr dirty="0" spc="-145"/>
              <a:t>t</a:t>
            </a:r>
            <a:r>
              <a:rPr dirty="0" spc="-165"/>
              <a:t>rok</a:t>
            </a:r>
            <a:r>
              <a:rPr dirty="0" spc="-190"/>
              <a:t>e</a:t>
            </a:r>
            <a:r>
              <a:rPr dirty="0" spc="-430"/>
              <a:t>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31724" y="1201877"/>
            <a:ext cx="268351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4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On</a:t>
            </a:r>
            <a:r>
              <a:rPr dirty="0" u="heavy" sz="2400" spc="-2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4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site</a:t>
            </a:r>
            <a:r>
              <a:rPr dirty="0" u="heavy" sz="24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4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Management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54679" y="1693164"/>
            <a:ext cx="5882640" cy="464210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667500"/>
          </a:xfrm>
          <a:custGeom>
            <a:avLst/>
            <a:gdLst/>
            <a:ahLst/>
            <a:cxnLst/>
            <a:rect l="l" t="t" r="r" b="b"/>
            <a:pathLst>
              <a:path w="12192000" h="6667500">
                <a:moveTo>
                  <a:pt x="0" y="6667500"/>
                </a:moveTo>
                <a:lnTo>
                  <a:pt x="12192000" y="6667500"/>
                </a:lnTo>
                <a:lnTo>
                  <a:pt x="12192000" y="0"/>
                </a:lnTo>
                <a:lnTo>
                  <a:pt x="0" y="0"/>
                </a:lnTo>
                <a:lnTo>
                  <a:pt x="0" y="6667500"/>
                </a:lnTo>
                <a:close/>
              </a:path>
            </a:pathLst>
          </a:custGeom>
          <a:solidFill>
            <a:srgbClr val="A3DBF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201168" y="583691"/>
            <a:ext cx="11790045" cy="745490"/>
            <a:chOff x="201168" y="583691"/>
            <a:chExt cx="11790045" cy="745490"/>
          </a:xfrm>
        </p:grpSpPr>
        <p:sp>
          <p:nvSpPr>
            <p:cNvPr id="4" name="object 4"/>
            <p:cNvSpPr/>
            <p:nvPr/>
          </p:nvSpPr>
          <p:spPr>
            <a:xfrm>
              <a:off x="207264" y="589787"/>
              <a:ext cx="11777980" cy="733425"/>
            </a:xfrm>
            <a:custGeom>
              <a:avLst/>
              <a:gdLst/>
              <a:ahLst/>
              <a:cxnLst/>
              <a:rect l="l" t="t" r="r" b="b"/>
              <a:pathLst>
                <a:path w="11777980" h="733425">
                  <a:moveTo>
                    <a:pt x="11655297" y="0"/>
                  </a:moveTo>
                  <a:lnTo>
                    <a:pt x="122174" y="0"/>
                  </a:lnTo>
                  <a:lnTo>
                    <a:pt x="74618" y="9606"/>
                  </a:lnTo>
                  <a:lnTo>
                    <a:pt x="35783" y="35798"/>
                  </a:lnTo>
                  <a:lnTo>
                    <a:pt x="9601" y="74634"/>
                  </a:lnTo>
                  <a:lnTo>
                    <a:pt x="0" y="122174"/>
                  </a:lnTo>
                  <a:lnTo>
                    <a:pt x="0" y="610870"/>
                  </a:lnTo>
                  <a:lnTo>
                    <a:pt x="9601" y="658409"/>
                  </a:lnTo>
                  <a:lnTo>
                    <a:pt x="35783" y="697245"/>
                  </a:lnTo>
                  <a:lnTo>
                    <a:pt x="74618" y="723437"/>
                  </a:lnTo>
                  <a:lnTo>
                    <a:pt x="122174" y="733044"/>
                  </a:lnTo>
                  <a:lnTo>
                    <a:pt x="11655297" y="733044"/>
                  </a:lnTo>
                  <a:lnTo>
                    <a:pt x="11702837" y="723437"/>
                  </a:lnTo>
                  <a:lnTo>
                    <a:pt x="11741673" y="697245"/>
                  </a:lnTo>
                  <a:lnTo>
                    <a:pt x="11767865" y="658409"/>
                  </a:lnTo>
                  <a:lnTo>
                    <a:pt x="11777471" y="610870"/>
                  </a:lnTo>
                  <a:lnTo>
                    <a:pt x="11777471" y="122174"/>
                  </a:lnTo>
                  <a:lnTo>
                    <a:pt x="11767865" y="74634"/>
                  </a:lnTo>
                  <a:lnTo>
                    <a:pt x="11741673" y="35798"/>
                  </a:lnTo>
                  <a:lnTo>
                    <a:pt x="11702837" y="9606"/>
                  </a:lnTo>
                  <a:lnTo>
                    <a:pt x="11655297" y="0"/>
                  </a:lnTo>
                  <a:close/>
                </a:path>
              </a:pathLst>
            </a:custGeom>
            <a:solidFill>
              <a:srgbClr val="0D5F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07264" y="589787"/>
              <a:ext cx="11777980" cy="733425"/>
            </a:xfrm>
            <a:custGeom>
              <a:avLst/>
              <a:gdLst/>
              <a:ahLst/>
              <a:cxnLst/>
              <a:rect l="l" t="t" r="r" b="b"/>
              <a:pathLst>
                <a:path w="11777980" h="733425">
                  <a:moveTo>
                    <a:pt x="0" y="122174"/>
                  </a:moveTo>
                  <a:lnTo>
                    <a:pt x="9601" y="74634"/>
                  </a:lnTo>
                  <a:lnTo>
                    <a:pt x="35783" y="35798"/>
                  </a:lnTo>
                  <a:lnTo>
                    <a:pt x="74618" y="9606"/>
                  </a:lnTo>
                  <a:lnTo>
                    <a:pt x="122174" y="0"/>
                  </a:lnTo>
                  <a:lnTo>
                    <a:pt x="11655297" y="0"/>
                  </a:lnTo>
                  <a:lnTo>
                    <a:pt x="11702837" y="9606"/>
                  </a:lnTo>
                  <a:lnTo>
                    <a:pt x="11741673" y="35798"/>
                  </a:lnTo>
                  <a:lnTo>
                    <a:pt x="11767865" y="74634"/>
                  </a:lnTo>
                  <a:lnTo>
                    <a:pt x="11777471" y="122174"/>
                  </a:lnTo>
                  <a:lnTo>
                    <a:pt x="11777471" y="610870"/>
                  </a:lnTo>
                  <a:lnTo>
                    <a:pt x="11767865" y="658409"/>
                  </a:lnTo>
                  <a:lnTo>
                    <a:pt x="11741673" y="697245"/>
                  </a:lnTo>
                  <a:lnTo>
                    <a:pt x="11702837" y="723437"/>
                  </a:lnTo>
                  <a:lnTo>
                    <a:pt x="11655297" y="733044"/>
                  </a:lnTo>
                  <a:lnTo>
                    <a:pt x="122174" y="733044"/>
                  </a:lnTo>
                  <a:lnTo>
                    <a:pt x="74618" y="723437"/>
                  </a:lnTo>
                  <a:lnTo>
                    <a:pt x="35783" y="697245"/>
                  </a:lnTo>
                  <a:lnTo>
                    <a:pt x="9601" y="658409"/>
                  </a:lnTo>
                  <a:lnTo>
                    <a:pt x="0" y="610870"/>
                  </a:lnTo>
                  <a:lnTo>
                    <a:pt x="0" y="122174"/>
                  </a:lnTo>
                  <a:close/>
                </a:path>
              </a:pathLst>
            </a:custGeom>
            <a:ln w="12192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52145" y="650875"/>
            <a:ext cx="361569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0">
                <a:solidFill>
                  <a:srgbClr val="FFFFFF"/>
                </a:solidFill>
                <a:latin typeface="Calibri"/>
                <a:cs typeface="Calibri"/>
              </a:rPr>
              <a:t>What</a:t>
            </a:r>
            <a:r>
              <a:rPr dirty="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pc="-15">
                <a:solidFill>
                  <a:srgbClr val="FFFFFF"/>
                </a:solidFill>
                <a:latin typeface="Calibri"/>
                <a:cs typeface="Calibri"/>
              </a:rPr>
              <a:t> heat</a:t>
            </a:r>
            <a:r>
              <a:rPr dirty="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pc="-25">
                <a:solidFill>
                  <a:srgbClr val="FFFFFF"/>
                </a:solidFill>
                <a:latin typeface="Calibri"/>
                <a:cs typeface="Calibri"/>
              </a:rPr>
              <a:t>wave?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68248" y="1435760"/>
            <a:ext cx="11223625" cy="1764664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409"/>
              </a:spcBef>
              <a:buChar char="•"/>
              <a:tabLst>
                <a:tab pos="241935" algn="l"/>
              </a:tabLst>
            </a:pPr>
            <a:r>
              <a:rPr dirty="0" sz="2200" spc="-5">
                <a:latin typeface="Calibri"/>
                <a:cs typeface="Calibri"/>
              </a:rPr>
              <a:t>A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period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of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unusually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high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temperatures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as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compared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to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what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is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normally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expected</a:t>
            </a:r>
            <a:r>
              <a:rPr dirty="0" sz="2200" spc="5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over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region</a:t>
            </a:r>
            <a:endParaRPr sz="2200">
              <a:latin typeface="Calibri"/>
              <a:cs typeface="Calibri"/>
            </a:endParaRPr>
          </a:p>
          <a:p>
            <a:pPr marL="241300" marR="631190" indent="-229235">
              <a:lnSpc>
                <a:spcPts val="2420"/>
              </a:lnSpc>
              <a:spcBef>
                <a:spcPts val="575"/>
              </a:spcBef>
              <a:buChar char="•"/>
              <a:tabLst>
                <a:tab pos="241935" algn="l"/>
              </a:tabLst>
            </a:pPr>
            <a:r>
              <a:rPr dirty="0" sz="2200" spc="-10">
                <a:latin typeface="Calibri"/>
                <a:cs typeface="Calibri"/>
              </a:rPr>
              <a:t>The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temperatures</a:t>
            </a:r>
            <a:r>
              <a:rPr dirty="0" sz="2200" spc="3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at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which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Heat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waves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are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declared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differ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from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place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to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place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based on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the </a:t>
            </a:r>
            <a:r>
              <a:rPr dirty="0" sz="2200" spc="-484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temperature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climatology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(historical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temperatures)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of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that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region</a:t>
            </a:r>
            <a:endParaRPr sz="2200">
              <a:latin typeface="Calibri"/>
              <a:cs typeface="Calibri"/>
            </a:endParaRPr>
          </a:p>
          <a:p>
            <a:pPr marL="241300" marR="584200" indent="-229235">
              <a:lnSpc>
                <a:spcPts val="2410"/>
              </a:lnSpc>
              <a:spcBef>
                <a:spcPts val="550"/>
              </a:spcBef>
              <a:buChar char="•"/>
              <a:tabLst>
                <a:tab pos="241935" algn="l"/>
              </a:tabLst>
            </a:pPr>
            <a:r>
              <a:rPr dirty="0" sz="2200" spc="-10">
                <a:latin typeface="Calibri"/>
                <a:cs typeface="Calibri"/>
              </a:rPr>
              <a:t>The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impact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of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heat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waves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gets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aggravated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by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supportive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meteorological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factors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such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as </a:t>
            </a:r>
            <a:r>
              <a:rPr dirty="0" sz="2200" spc="-10">
                <a:latin typeface="Calibri"/>
                <a:cs typeface="Calibri"/>
              </a:rPr>
              <a:t>high </a:t>
            </a:r>
            <a:r>
              <a:rPr dirty="0" sz="2200" spc="-480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humidity,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high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wind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speed,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duration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of </a:t>
            </a:r>
            <a:r>
              <a:rPr dirty="0" sz="2200" spc="-15">
                <a:latin typeface="Calibri"/>
                <a:cs typeface="Calibri"/>
              </a:rPr>
              <a:t>heat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wave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events,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etc.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01168" y="3742944"/>
            <a:ext cx="11790045" cy="623570"/>
            <a:chOff x="201168" y="3742944"/>
            <a:chExt cx="11790045" cy="623570"/>
          </a:xfrm>
        </p:grpSpPr>
        <p:sp>
          <p:nvSpPr>
            <p:cNvPr id="9" name="object 9"/>
            <p:cNvSpPr/>
            <p:nvPr/>
          </p:nvSpPr>
          <p:spPr>
            <a:xfrm>
              <a:off x="207264" y="3749040"/>
              <a:ext cx="11777980" cy="611505"/>
            </a:xfrm>
            <a:custGeom>
              <a:avLst/>
              <a:gdLst/>
              <a:ahLst/>
              <a:cxnLst/>
              <a:rect l="l" t="t" r="r" b="b"/>
              <a:pathLst>
                <a:path w="11777980" h="611504">
                  <a:moveTo>
                    <a:pt x="11675617" y="0"/>
                  </a:moveTo>
                  <a:lnTo>
                    <a:pt x="101854" y="0"/>
                  </a:lnTo>
                  <a:lnTo>
                    <a:pt x="62209" y="8002"/>
                  </a:lnTo>
                  <a:lnTo>
                    <a:pt x="29833" y="29829"/>
                  </a:lnTo>
                  <a:lnTo>
                    <a:pt x="8004" y="62204"/>
                  </a:lnTo>
                  <a:lnTo>
                    <a:pt x="0" y="101854"/>
                  </a:lnTo>
                  <a:lnTo>
                    <a:pt x="0" y="509270"/>
                  </a:lnTo>
                  <a:lnTo>
                    <a:pt x="8004" y="548919"/>
                  </a:lnTo>
                  <a:lnTo>
                    <a:pt x="29833" y="581294"/>
                  </a:lnTo>
                  <a:lnTo>
                    <a:pt x="62209" y="603121"/>
                  </a:lnTo>
                  <a:lnTo>
                    <a:pt x="101854" y="611124"/>
                  </a:lnTo>
                  <a:lnTo>
                    <a:pt x="11675617" y="611124"/>
                  </a:lnTo>
                  <a:lnTo>
                    <a:pt x="11715267" y="603121"/>
                  </a:lnTo>
                  <a:lnTo>
                    <a:pt x="11747642" y="581294"/>
                  </a:lnTo>
                  <a:lnTo>
                    <a:pt x="11769469" y="548919"/>
                  </a:lnTo>
                  <a:lnTo>
                    <a:pt x="11777471" y="509270"/>
                  </a:lnTo>
                  <a:lnTo>
                    <a:pt x="11777471" y="101854"/>
                  </a:lnTo>
                  <a:lnTo>
                    <a:pt x="11769469" y="62204"/>
                  </a:lnTo>
                  <a:lnTo>
                    <a:pt x="11747642" y="29829"/>
                  </a:lnTo>
                  <a:lnTo>
                    <a:pt x="11715267" y="8002"/>
                  </a:lnTo>
                  <a:lnTo>
                    <a:pt x="11675617" y="0"/>
                  </a:lnTo>
                  <a:close/>
                </a:path>
              </a:pathLst>
            </a:custGeom>
            <a:solidFill>
              <a:srgbClr val="6F24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07264" y="3749040"/>
              <a:ext cx="11777980" cy="611505"/>
            </a:xfrm>
            <a:custGeom>
              <a:avLst/>
              <a:gdLst/>
              <a:ahLst/>
              <a:cxnLst/>
              <a:rect l="l" t="t" r="r" b="b"/>
              <a:pathLst>
                <a:path w="11777980" h="611504">
                  <a:moveTo>
                    <a:pt x="0" y="101854"/>
                  </a:moveTo>
                  <a:lnTo>
                    <a:pt x="8004" y="62204"/>
                  </a:lnTo>
                  <a:lnTo>
                    <a:pt x="29833" y="29829"/>
                  </a:lnTo>
                  <a:lnTo>
                    <a:pt x="62209" y="8002"/>
                  </a:lnTo>
                  <a:lnTo>
                    <a:pt x="101854" y="0"/>
                  </a:lnTo>
                  <a:lnTo>
                    <a:pt x="11675617" y="0"/>
                  </a:lnTo>
                  <a:lnTo>
                    <a:pt x="11715267" y="8002"/>
                  </a:lnTo>
                  <a:lnTo>
                    <a:pt x="11747642" y="29829"/>
                  </a:lnTo>
                  <a:lnTo>
                    <a:pt x="11769469" y="62204"/>
                  </a:lnTo>
                  <a:lnTo>
                    <a:pt x="11777471" y="101854"/>
                  </a:lnTo>
                  <a:lnTo>
                    <a:pt x="11777471" y="509270"/>
                  </a:lnTo>
                  <a:lnTo>
                    <a:pt x="11769469" y="548919"/>
                  </a:lnTo>
                  <a:lnTo>
                    <a:pt x="11747642" y="581294"/>
                  </a:lnTo>
                  <a:lnTo>
                    <a:pt x="11715267" y="603121"/>
                  </a:lnTo>
                  <a:lnTo>
                    <a:pt x="11675617" y="611124"/>
                  </a:lnTo>
                  <a:lnTo>
                    <a:pt x="101854" y="611124"/>
                  </a:lnTo>
                  <a:lnTo>
                    <a:pt x="62209" y="603121"/>
                  </a:lnTo>
                  <a:lnTo>
                    <a:pt x="29833" y="581294"/>
                  </a:lnTo>
                  <a:lnTo>
                    <a:pt x="8004" y="548919"/>
                  </a:lnTo>
                  <a:lnTo>
                    <a:pt x="0" y="509270"/>
                  </a:lnTo>
                  <a:lnTo>
                    <a:pt x="0" y="101854"/>
                  </a:lnTo>
                  <a:close/>
                </a:path>
              </a:pathLst>
            </a:custGeom>
            <a:ln w="12192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346049" y="3481078"/>
            <a:ext cx="11292205" cy="2428875"/>
          </a:xfrm>
          <a:prstGeom prst="rect">
            <a:avLst/>
          </a:prstGeom>
        </p:spPr>
        <p:txBody>
          <a:bodyPr wrap="square" lIns="0" tIns="2813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15"/>
              </a:spcBef>
            </a:pPr>
            <a:r>
              <a:rPr dirty="0" sz="3200" spc="-5" b="1">
                <a:solidFill>
                  <a:srgbClr val="FFFFFF"/>
                </a:solidFill>
                <a:latin typeface="Calibri"/>
                <a:cs typeface="Calibri"/>
              </a:rPr>
              <a:t>How </a:t>
            </a:r>
            <a:r>
              <a:rPr dirty="0" sz="3200" spc="-15" b="1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-5" b="1">
                <a:solidFill>
                  <a:srgbClr val="FFFFFF"/>
                </a:solidFill>
                <a:latin typeface="Calibri"/>
                <a:cs typeface="Calibri"/>
              </a:rPr>
              <a:t>check</a:t>
            </a:r>
            <a:r>
              <a:rPr dirty="0" sz="32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-20" b="1">
                <a:solidFill>
                  <a:srgbClr val="FFFFFF"/>
                </a:solidFill>
                <a:latin typeface="Calibri"/>
                <a:cs typeface="Calibri"/>
              </a:rPr>
              <a:t>Heatwave</a:t>
            </a:r>
            <a:r>
              <a:rPr dirty="0" sz="32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-10" b="1">
                <a:solidFill>
                  <a:srgbClr val="FFFFFF"/>
                </a:solidFill>
                <a:latin typeface="Calibri"/>
                <a:cs typeface="Calibri"/>
              </a:rPr>
              <a:t>levels?</a:t>
            </a:r>
            <a:endParaRPr sz="3200">
              <a:latin typeface="Calibri"/>
              <a:cs typeface="Calibri"/>
            </a:endParaRPr>
          </a:p>
          <a:p>
            <a:pPr marL="463550" marR="5080" indent="-229235">
              <a:lnSpc>
                <a:spcPct val="91500"/>
              </a:lnSpc>
              <a:spcBef>
                <a:spcPts val="1830"/>
              </a:spcBef>
              <a:buChar char="•"/>
              <a:tabLst>
                <a:tab pos="464184" algn="l"/>
              </a:tabLst>
            </a:pPr>
            <a:r>
              <a:rPr dirty="0" sz="2400" spc="-5">
                <a:latin typeface="Calibri"/>
                <a:cs typeface="Calibri"/>
              </a:rPr>
              <a:t>India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Meteorological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Department provides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color-coded</a:t>
            </a:r>
            <a:r>
              <a:rPr dirty="0" sz="2400" spc="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Heat </a:t>
            </a:r>
            <a:r>
              <a:rPr dirty="0" sz="2400" spc="-40">
                <a:latin typeface="Calibri"/>
                <a:cs typeface="Calibri"/>
              </a:rPr>
              <a:t>Wave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warning</a:t>
            </a:r>
            <a:r>
              <a:rPr dirty="0" sz="2400" spc="-10">
                <a:latin typeface="Calibri"/>
                <a:cs typeface="Calibri"/>
              </a:rPr>
              <a:t> information </a:t>
            </a:r>
            <a:r>
              <a:rPr dirty="0" sz="2400" spc="-5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through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its </a:t>
            </a:r>
            <a:r>
              <a:rPr dirty="0" sz="2400" spc="-5">
                <a:latin typeface="Calibri"/>
                <a:cs typeface="Calibri"/>
              </a:rPr>
              <a:t>daily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bulletins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as </a:t>
            </a:r>
            <a:r>
              <a:rPr dirty="0" sz="2400" spc="-10">
                <a:latin typeface="Calibri"/>
                <a:cs typeface="Calibri"/>
              </a:rPr>
              <a:t>well</a:t>
            </a:r>
            <a:r>
              <a:rPr dirty="0" sz="2400">
                <a:latin typeface="Calibri"/>
                <a:cs typeface="Calibri"/>
              </a:rPr>
              <a:t> as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through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 </a:t>
            </a:r>
            <a:r>
              <a:rPr dirty="0" sz="2400" spc="-5">
                <a:latin typeface="Calibri"/>
                <a:cs typeface="Calibri"/>
              </a:rPr>
              <a:t>GIS-based visualization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platform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for</a:t>
            </a:r>
            <a:r>
              <a:rPr dirty="0" sz="2400">
                <a:latin typeface="Calibri"/>
                <a:cs typeface="Calibri"/>
              </a:rPr>
              <a:t> the 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next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5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days.</a:t>
            </a:r>
            <a:endParaRPr sz="2400">
              <a:latin typeface="Calibri"/>
              <a:cs typeface="Calibri"/>
            </a:endParaRPr>
          </a:p>
          <a:p>
            <a:pPr marL="463550" indent="-229870">
              <a:lnSpc>
                <a:spcPct val="100000"/>
              </a:lnSpc>
              <a:spcBef>
                <a:spcPts val="350"/>
              </a:spcBef>
              <a:buClr>
                <a:srgbClr val="000000"/>
              </a:buClr>
              <a:buChar char="•"/>
              <a:tabLst>
                <a:tab pos="464184" algn="l"/>
              </a:tabLst>
            </a:pPr>
            <a:r>
              <a:rPr dirty="0" u="heavy" sz="2400" spc="-1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https://mausam.imd.gov.in/imd_latest/contents/all_india_forcast_bulletin.php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6667499"/>
            <a:ext cx="12192000" cy="190500"/>
          </a:xfrm>
          <a:custGeom>
            <a:avLst/>
            <a:gdLst/>
            <a:ahLst/>
            <a:cxnLst/>
            <a:rect l="l" t="t" r="r" b="b"/>
            <a:pathLst>
              <a:path w="12192000" h="190500">
                <a:moveTo>
                  <a:pt x="12192000" y="0"/>
                </a:moveTo>
                <a:lnTo>
                  <a:pt x="0" y="0"/>
                </a:lnTo>
                <a:lnTo>
                  <a:pt x="0" y="190500"/>
                </a:lnTo>
                <a:lnTo>
                  <a:pt x="12192000" y="1905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6F245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667500"/>
          </a:xfrm>
          <a:custGeom>
            <a:avLst/>
            <a:gdLst/>
            <a:ahLst/>
            <a:cxnLst/>
            <a:rect l="l" t="t" r="r" b="b"/>
            <a:pathLst>
              <a:path w="12192000" h="6667500">
                <a:moveTo>
                  <a:pt x="0" y="6667500"/>
                </a:moveTo>
                <a:lnTo>
                  <a:pt x="12192000" y="6667500"/>
                </a:lnTo>
                <a:lnTo>
                  <a:pt x="12192000" y="0"/>
                </a:lnTo>
                <a:lnTo>
                  <a:pt x="0" y="0"/>
                </a:lnTo>
                <a:lnTo>
                  <a:pt x="0" y="6667500"/>
                </a:lnTo>
                <a:close/>
              </a:path>
            </a:pathLst>
          </a:custGeom>
          <a:solidFill>
            <a:srgbClr val="A3DBF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667499"/>
            <a:ext cx="12192000" cy="190500"/>
          </a:xfrm>
          <a:custGeom>
            <a:avLst/>
            <a:gdLst/>
            <a:ahLst/>
            <a:cxnLst/>
            <a:rect l="l" t="t" r="r" b="b"/>
            <a:pathLst>
              <a:path w="12192000" h="190500">
                <a:moveTo>
                  <a:pt x="12192000" y="0"/>
                </a:moveTo>
                <a:lnTo>
                  <a:pt x="0" y="0"/>
                </a:lnTo>
                <a:lnTo>
                  <a:pt x="0" y="190500"/>
                </a:lnTo>
                <a:lnTo>
                  <a:pt x="12192000" y="1905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D5F8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16939" y="1650263"/>
            <a:ext cx="7936230" cy="2435225"/>
          </a:xfrm>
          <a:prstGeom prst="rect">
            <a:avLst/>
          </a:prstGeom>
        </p:spPr>
        <p:txBody>
          <a:bodyPr wrap="square" lIns="0" tIns="1054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u="heavy" sz="28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During</a:t>
            </a:r>
            <a:r>
              <a:rPr dirty="0" u="heavy" sz="28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800" spc="-3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Transport</a:t>
            </a:r>
            <a:r>
              <a:rPr dirty="0" sz="2800" spc="25" b="1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-</a:t>
            </a:r>
            <a:endParaRPr sz="2800">
              <a:latin typeface="Calibri"/>
              <a:cs typeface="Calibri"/>
            </a:endParaRPr>
          </a:p>
          <a:p>
            <a:pPr marL="836930" indent="-367665">
              <a:lnSpc>
                <a:spcPct val="100000"/>
              </a:lnSpc>
              <a:spcBef>
                <a:spcPts val="735"/>
              </a:spcBef>
              <a:buFont typeface="Courier New"/>
              <a:buChar char="o"/>
              <a:tabLst>
                <a:tab pos="837565" algn="l"/>
              </a:tabLst>
            </a:pPr>
            <a:r>
              <a:rPr dirty="0" sz="2800" spc="-15">
                <a:latin typeface="Calibri"/>
                <a:cs typeface="Calibri"/>
              </a:rPr>
              <a:t>Above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mentioned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measures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to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be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continued.</a:t>
            </a:r>
            <a:endParaRPr sz="2800">
              <a:latin typeface="Calibri"/>
              <a:cs typeface="Calibri"/>
            </a:endParaRPr>
          </a:p>
          <a:p>
            <a:pPr marL="756285" indent="-287020">
              <a:lnSpc>
                <a:spcPct val="100000"/>
              </a:lnSpc>
              <a:spcBef>
                <a:spcPts val="2039"/>
              </a:spcBef>
              <a:buFont typeface="Courier New"/>
              <a:buChar char="o"/>
              <a:tabLst>
                <a:tab pos="756920" algn="l"/>
              </a:tabLst>
            </a:pPr>
            <a:r>
              <a:rPr dirty="0" sz="2800" spc="-15">
                <a:latin typeface="Calibri"/>
                <a:cs typeface="Calibri"/>
              </a:rPr>
              <a:t>Start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intravenous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fluids.</a:t>
            </a:r>
            <a:endParaRPr sz="2800">
              <a:latin typeface="Calibri"/>
              <a:cs typeface="Calibri"/>
            </a:endParaRPr>
          </a:p>
          <a:p>
            <a:pPr marL="756285" indent="-287020">
              <a:lnSpc>
                <a:spcPct val="100000"/>
              </a:lnSpc>
              <a:spcBef>
                <a:spcPts val="2030"/>
              </a:spcBef>
              <a:buFont typeface="Courier New"/>
              <a:buChar char="o"/>
              <a:tabLst>
                <a:tab pos="756920" algn="l"/>
              </a:tabLst>
            </a:pPr>
            <a:r>
              <a:rPr dirty="0" sz="2800" spc="-40">
                <a:latin typeface="Calibri"/>
                <a:cs typeface="Calibri"/>
              </a:rPr>
              <a:t>Pay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attention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to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45">
                <a:latin typeface="Calibri"/>
                <a:cs typeface="Calibri"/>
              </a:rPr>
              <a:t>airway,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breathing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and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circulation.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20339" y="252984"/>
            <a:ext cx="6829425" cy="792480"/>
          </a:xfrm>
          <a:custGeom>
            <a:avLst/>
            <a:gdLst/>
            <a:ahLst/>
            <a:cxnLst/>
            <a:rect l="l" t="t" r="r" b="b"/>
            <a:pathLst>
              <a:path w="6829425" h="792480">
                <a:moveTo>
                  <a:pt x="6564884" y="0"/>
                </a:moveTo>
                <a:lnTo>
                  <a:pt x="264160" y="0"/>
                </a:lnTo>
                <a:lnTo>
                  <a:pt x="216668" y="4254"/>
                </a:lnTo>
                <a:lnTo>
                  <a:pt x="171973" y="16522"/>
                </a:lnTo>
                <a:lnTo>
                  <a:pt x="130819" y="36058"/>
                </a:lnTo>
                <a:lnTo>
                  <a:pt x="93952" y="62116"/>
                </a:lnTo>
                <a:lnTo>
                  <a:pt x="62116" y="93952"/>
                </a:lnTo>
                <a:lnTo>
                  <a:pt x="36058" y="130819"/>
                </a:lnTo>
                <a:lnTo>
                  <a:pt x="16522" y="171973"/>
                </a:lnTo>
                <a:lnTo>
                  <a:pt x="4254" y="216668"/>
                </a:lnTo>
                <a:lnTo>
                  <a:pt x="0" y="264160"/>
                </a:lnTo>
                <a:lnTo>
                  <a:pt x="0" y="528320"/>
                </a:lnTo>
                <a:lnTo>
                  <a:pt x="4254" y="575811"/>
                </a:lnTo>
                <a:lnTo>
                  <a:pt x="16522" y="620506"/>
                </a:lnTo>
                <a:lnTo>
                  <a:pt x="36058" y="661660"/>
                </a:lnTo>
                <a:lnTo>
                  <a:pt x="62116" y="698527"/>
                </a:lnTo>
                <a:lnTo>
                  <a:pt x="93952" y="730363"/>
                </a:lnTo>
                <a:lnTo>
                  <a:pt x="130819" y="756421"/>
                </a:lnTo>
                <a:lnTo>
                  <a:pt x="171973" y="775957"/>
                </a:lnTo>
                <a:lnTo>
                  <a:pt x="216668" y="788225"/>
                </a:lnTo>
                <a:lnTo>
                  <a:pt x="264160" y="792480"/>
                </a:lnTo>
                <a:lnTo>
                  <a:pt x="6564884" y="792480"/>
                </a:lnTo>
                <a:lnTo>
                  <a:pt x="6612375" y="788225"/>
                </a:lnTo>
                <a:lnTo>
                  <a:pt x="6657070" y="775957"/>
                </a:lnTo>
                <a:lnTo>
                  <a:pt x="6698224" y="756421"/>
                </a:lnTo>
                <a:lnTo>
                  <a:pt x="6735091" y="730363"/>
                </a:lnTo>
                <a:lnTo>
                  <a:pt x="6766927" y="698527"/>
                </a:lnTo>
                <a:lnTo>
                  <a:pt x="6792985" y="661660"/>
                </a:lnTo>
                <a:lnTo>
                  <a:pt x="6812521" y="620506"/>
                </a:lnTo>
                <a:lnTo>
                  <a:pt x="6824789" y="575811"/>
                </a:lnTo>
                <a:lnTo>
                  <a:pt x="6829044" y="528320"/>
                </a:lnTo>
                <a:lnTo>
                  <a:pt x="6829044" y="264160"/>
                </a:lnTo>
                <a:lnTo>
                  <a:pt x="6824789" y="216668"/>
                </a:lnTo>
                <a:lnTo>
                  <a:pt x="6812521" y="171973"/>
                </a:lnTo>
                <a:lnTo>
                  <a:pt x="6792985" y="130819"/>
                </a:lnTo>
                <a:lnTo>
                  <a:pt x="6766927" y="93952"/>
                </a:lnTo>
                <a:lnTo>
                  <a:pt x="6735091" y="62116"/>
                </a:lnTo>
                <a:lnTo>
                  <a:pt x="6698224" y="36058"/>
                </a:lnTo>
                <a:lnTo>
                  <a:pt x="6657070" y="16522"/>
                </a:lnTo>
                <a:lnTo>
                  <a:pt x="6612375" y="4254"/>
                </a:lnTo>
                <a:lnTo>
                  <a:pt x="6564884" y="0"/>
                </a:lnTo>
                <a:close/>
              </a:path>
            </a:pathLst>
          </a:custGeom>
          <a:solidFill>
            <a:srgbClr val="843B0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105"/>
              </a:spcBef>
            </a:pPr>
            <a:r>
              <a:rPr dirty="0" spc="-280">
                <a:solidFill>
                  <a:srgbClr val="FFFFFF"/>
                </a:solidFill>
              </a:rPr>
              <a:t>H</a:t>
            </a:r>
            <a:r>
              <a:rPr dirty="0" spc="-235">
                <a:solidFill>
                  <a:srgbClr val="FFFFFF"/>
                </a:solidFill>
              </a:rPr>
              <a:t>o</a:t>
            </a:r>
            <a:r>
              <a:rPr dirty="0" spc="-370">
                <a:solidFill>
                  <a:srgbClr val="FFFFFF"/>
                </a:solidFill>
              </a:rPr>
              <a:t>w</a:t>
            </a:r>
            <a:r>
              <a:rPr dirty="0" spc="-80">
                <a:solidFill>
                  <a:srgbClr val="FFFFFF"/>
                </a:solidFill>
              </a:rPr>
              <a:t> </a:t>
            </a:r>
            <a:r>
              <a:rPr dirty="0" spc="-215">
                <a:solidFill>
                  <a:srgbClr val="FFFFFF"/>
                </a:solidFill>
              </a:rPr>
              <a:t>t</a:t>
            </a:r>
            <a:r>
              <a:rPr dirty="0" spc="-310">
                <a:solidFill>
                  <a:srgbClr val="FFFFFF"/>
                </a:solidFill>
              </a:rPr>
              <a:t>o</a:t>
            </a:r>
            <a:r>
              <a:rPr dirty="0" spc="-60">
                <a:solidFill>
                  <a:srgbClr val="FFFFFF"/>
                </a:solidFill>
              </a:rPr>
              <a:t> </a:t>
            </a:r>
            <a:r>
              <a:rPr dirty="0" spc="-265">
                <a:solidFill>
                  <a:srgbClr val="FFFFFF"/>
                </a:solidFill>
              </a:rPr>
              <a:t>Manag</a:t>
            </a:r>
            <a:r>
              <a:rPr dirty="0" spc="-229">
                <a:solidFill>
                  <a:srgbClr val="FFFFFF"/>
                </a:solidFill>
              </a:rPr>
              <a:t>e</a:t>
            </a:r>
            <a:r>
              <a:rPr dirty="0" spc="-80">
                <a:solidFill>
                  <a:srgbClr val="FFFFFF"/>
                </a:solidFill>
              </a:rPr>
              <a:t> </a:t>
            </a:r>
            <a:r>
              <a:rPr dirty="0" spc="-240">
                <a:solidFill>
                  <a:srgbClr val="FFFFFF"/>
                </a:solidFill>
              </a:rPr>
              <a:t>Heat</a:t>
            </a:r>
            <a:r>
              <a:rPr dirty="0" spc="-75">
                <a:solidFill>
                  <a:srgbClr val="FFFFFF"/>
                </a:solidFill>
              </a:rPr>
              <a:t> </a:t>
            </a:r>
            <a:r>
              <a:rPr dirty="0" spc="-204">
                <a:solidFill>
                  <a:srgbClr val="FFFFFF"/>
                </a:solidFill>
              </a:rPr>
              <a:t>S</a:t>
            </a:r>
            <a:r>
              <a:rPr dirty="0" spc="-145">
                <a:solidFill>
                  <a:srgbClr val="FFFFFF"/>
                </a:solidFill>
              </a:rPr>
              <a:t>t</a:t>
            </a:r>
            <a:r>
              <a:rPr dirty="0" spc="-165">
                <a:solidFill>
                  <a:srgbClr val="FFFFFF"/>
                </a:solidFill>
              </a:rPr>
              <a:t>rok</a:t>
            </a:r>
            <a:r>
              <a:rPr dirty="0" spc="-200">
                <a:solidFill>
                  <a:srgbClr val="FFFFFF"/>
                </a:solidFill>
              </a:rPr>
              <a:t>e</a:t>
            </a:r>
            <a:r>
              <a:rPr dirty="0" spc="-430">
                <a:solidFill>
                  <a:srgbClr val="FFFFFF"/>
                </a:solidFill>
              </a:rPr>
              <a:t>?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667500"/>
          </a:xfrm>
          <a:custGeom>
            <a:avLst/>
            <a:gdLst/>
            <a:ahLst/>
            <a:cxnLst/>
            <a:rect l="l" t="t" r="r" b="b"/>
            <a:pathLst>
              <a:path w="12192000" h="6667500">
                <a:moveTo>
                  <a:pt x="0" y="6667500"/>
                </a:moveTo>
                <a:lnTo>
                  <a:pt x="12192000" y="6667500"/>
                </a:lnTo>
                <a:lnTo>
                  <a:pt x="12192000" y="0"/>
                </a:lnTo>
                <a:lnTo>
                  <a:pt x="0" y="0"/>
                </a:lnTo>
                <a:lnTo>
                  <a:pt x="0" y="666750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667499"/>
            <a:ext cx="12192000" cy="190500"/>
          </a:xfrm>
          <a:custGeom>
            <a:avLst/>
            <a:gdLst/>
            <a:ahLst/>
            <a:cxnLst/>
            <a:rect l="l" t="t" r="r" b="b"/>
            <a:pathLst>
              <a:path w="12192000" h="190500">
                <a:moveTo>
                  <a:pt x="12192000" y="0"/>
                </a:moveTo>
                <a:lnTo>
                  <a:pt x="0" y="0"/>
                </a:lnTo>
                <a:lnTo>
                  <a:pt x="0" y="190500"/>
                </a:lnTo>
                <a:lnTo>
                  <a:pt x="12192000" y="1905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2E549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720339" y="252984"/>
            <a:ext cx="6829425" cy="792480"/>
          </a:xfrm>
          <a:custGeom>
            <a:avLst/>
            <a:gdLst/>
            <a:ahLst/>
            <a:cxnLst/>
            <a:rect l="l" t="t" r="r" b="b"/>
            <a:pathLst>
              <a:path w="6829425" h="792480">
                <a:moveTo>
                  <a:pt x="6564884" y="0"/>
                </a:moveTo>
                <a:lnTo>
                  <a:pt x="264160" y="0"/>
                </a:lnTo>
                <a:lnTo>
                  <a:pt x="216668" y="4254"/>
                </a:lnTo>
                <a:lnTo>
                  <a:pt x="171973" y="16522"/>
                </a:lnTo>
                <a:lnTo>
                  <a:pt x="130819" y="36058"/>
                </a:lnTo>
                <a:lnTo>
                  <a:pt x="93952" y="62116"/>
                </a:lnTo>
                <a:lnTo>
                  <a:pt x="62116" y="93952"/>
                </a:lnTo>
                <a:lnTo>
                  <a:pt x="36058" y="130819"/>
                </a:lnTo>
                <a:lnTo>
                  <a:pt x="16522" y="171973"/>
                </a:lnTo>
                <a:lnTo>
                  <a:pt x="4254" y="216668"/>
                </a:lnTo>
                <a:lnTo>
                  <a:pt x="0" y="264160"/>
                </a:lnTo>
                <a:lnTo>
                  <a:pt x="0" y="528320"/>
                </a:lnTo>
                <a:lnTo>
                  <a:pt x="4254" y="575811"/>
                </a:lnTo>
                <a:lnTo>
                  <a:pt x="16522" y="620506"/>
                </a:lnTo>
                <a:lnTo>
                  <a:pt x="36058" y="661660"/>
                </a:lnTo>
                <a:lnTo>
                  <a:pt x="62116" y="698527"/>
                </a:lnTo>
                <a:lnTo>
                  <a:pt x="93952" y="730363"/>
                </a:lnTo>
                <a:lnTo>
                  <a:pt x="130819" y="756421"/>
                </a:lnTo>
                <a:lnTo>
                  <a:pt x="171973" y="775957"/>
                </a:lnTo>
                <a:lnTo>
                  <a:pt x="216668" y="788225"/>
                </a:lnTo>
                <a:lnTo>
                  <a:pt x="264160" y="792480"/>
                </a:lnTo>
                <a:lnTo>
                  <a:pt x="6564884" y="792480"/>
                </a:lnTo>
                <a:lnTo>
                  <a:pt x="6612375" y="788225"/>
                </a:lnTo>
                <a:lnTo>
                  <a:pt x="6657070" y="775957"/>
                </a:lnTo>
                <a:lnTo>
                  <a:pt x="6698224" y="756421"/>
                </a:lnTo>
                <a:lnTo>
                  <a:pt x="6735091" y="730363"/>
                </a:lnTo>
                <a:lnTo>
                  <a:pt x="6766927" y="698527"/>
                </a:lnTo>
                <a:lnTo>
                  <a:pt x="6792985" y="661660"/>
                </a:lnTo>
                <a:lnTo>
                  <a:pt x="6812521" y="620506"/>
                </a:lnTo>
                <a:lnTo>
                  <a:pt x="6824789" y="575811"/>
                </a:lnTo>
                <a:lnTo>
                  <a:pt x="6829044" y="528320"/>
                </a:lnTo>
                <a:lnTo>
                  <a:pt x="6829044" y="264160"/>
                </a:lnTo>
                <a:lnTo>
                  <a:pt x="6824789" y="216668"/>
                </a:lnTo>
                <a:lnTo>
                  <a:pt x="6812521" y="171973"/>
                </a:lnTo>
                <a:lnTo>
                  <a:pt x="6792985" y="130819"/>
                </a:lnTo>
                <a:lnTo>
                  <a:pt x="6766927" y="93952"/>
                </a:lnTo>
                <a:lnTo>
                  <a:pt x="6735091" y="62116"/>
                </a:lnTo>
                <a:lnTo>
                  <a:pt x="6698224" y="36058"/>
                </a:lnTo>
                <a:lnTo>
                  <a:pt x="6657070" y="16522"/>
                </a:lnTo>
                <a:lnTo>
                  <a:pt x="6612375" y="4254"/>
                </a:lnTo>
                <a:lnTo>
                  <a:pt x="6564884" y="0"/>
                </a:lnTo>
                <a:close/>
              </a:path>
            </a:pathLst>
          </a:custGeom>
          <a:solidFill>
            <a:srgbClr val="2E549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105"/>
              </a:spcBef>
            </a:pPr>
            <a:r>
              <a:rPr dirty="0" spc="-280">
                <a:solidFill>
                  <a:srgbClr val="FFFFFF"/>
                </a:solidFill>
              </a:rPr>
              <a:t>H</a:t>
            </a:r>
            <a:r>
              <a:rPr dirty="0" spc="-235">
                <a:solidFill>
                  <a:srgbClr val="FFFFFF"/>
                </a:solidFill>
              </a:rPr>
              <a:t>o</a:t>
            </a:r>
            <a:r>
              <a:rPr dirty="0" spc="-370">
                <a:solidFill>
                  <a:srgbClr val="FFFFFF"/>
                </a:solidFill>
              </a:rPr>
              <a:t>w</a:t>
            </a:r>
            <a:r>
              <a:rPr dirty="0" spc="-80">
                <a:solidFill>
                  <a:srgbClr val="FFFFFF"/>
                </a:solidFill>
              </a:rPr>
              <a:t> </a:t>
            </a:r>
            <a:r>
              <a:rPr dirty="0" spc="-215">
                <a:solidFill>
                  <a:srgbClr val="FFFFFF"/>
                </a:solidFill>
              </a:rPr>
              <a:t>t</a:t>
            </a:r>
            <a:r>
              <a:rPr dirty="0" spc="-310">
                <a:solidFill>
                  <a:srgbClr val="FFFFFF"/>
                </a:solidFill>
              </a:rPr>
              <a:t>o</a:t>
            </a:r>
            <a:r>
              <a:rPr dirty="0" spc="-60">
                <a:solidFill>
                  <a:srgbClr val="FFFFFF"/>
                </a:solidFill>
              </a:rPr>
              <a:t> </a:t>
            </a:r>
            <a:r>
              <a:rPr dirty="0" spc="-265">
                <a:solidFill>
                  <a:srgbClr val="FFFFFF"/>
                </a:solidFill>
              </a:rPr>
              <a:t>Manag</a:t>
            </a:r>
            <a:r>
              <a:rPr dirty="0" spc="-229">
                <a:solidFill>
                  <a:srgbClr val="FFFFFF"/>
                </a:solidFill>
              </a:rPr>
              <a:t>e</a:t>
            </a:r>
            <a:r>
              <a:rPr dirty="0" spc="-80">
                <a:solidFill>
                  <a:srgbClr val="FFFFFF"/>
                </a:solidFill>
              </a:rPr>
              <a:t> </a:t>
            </a:r>
            <a:r>
              <a:rPr dirty="0" spc="-240">
                <a:solidFill>
                  <a:srgbClr val="FFFFFF"/>
                </a:solidFill>
              </a:rPr>
              <a:t>Heat</a:t>
            </a:r>
            <a:r>
              <a:rPr dirty="0" spc="-75">
                <a:solidFill>
                  <a:srgbClr val="FFFFFF"/>
                </a:solidFill>
              </a:rPr>
              <a:t> </a:t>
            </a:r>
            <a:r>
              <a:rPr dirty="0" spc="-204">
                <a:solidFill>
                  <a:srgbClr val="FFFFFF"/>
                </a:solidFill>
              </a:rPr>
              <a:t>S</a:t>
            </a:r>
            <a:r>
              <a:rPr dirty="0" spc="-145">
                <a:solidFill>
                  <a:srgbClr val="FFFFFF"/>
                </a:solidFill>
              </a:rPr>
              <a:t>t</a:t>
            </a:r>
            <a:r>
              <a:rPr dirty="0" spc="-165">
                <a:solidFill>
                  <a:srgbClr val="FFFFFF"/>
                </a:solidFill>
              </a:rPr>
              <a:t>rok</a:t>
            </a:r>
            <a:r>
              <a:rPr dirty="0" spc="-200">
                <a:solidFill>
                  <a:srgbClr val="FFFFFF"/>
                </a:solidFill>
              </a:rPr>
              <a:t>e</a:t>
            </a:r>
            <a:r>
              <a:rPr dirty="0" spc="-43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4111" y="1269364"/>
            <a:ext cx="10780395" cy="4124960"/>
          </a:xfrm>
          <a:prstGeom prst="rect">
            <a:avLst/>
          </a:prstGeom>
        </p:spPr>
        <p:txBody>
          <a:bodyPr wrap="square" lIns="0" tIns="174625" rIns="0" bIns="0" rtlCol="0" vert="horz">
            <a:spAutoFit/>
          </a:bodyPr>
          <a:lstStyle/>
          <a:p>
            <a:pPr algn="just" marL="241300" indent="-228600">
              <a:lnSpc>
                <a:spcPct val="100000"/>
              </a:lnSpc>
              <a:spcBef>
                <a:spcPts val="137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u="heavy" sz="24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Management</a:t>
            </a:r>
            <a:r>
              <a:rPr dirty="0" u="heavy" sz="2400" spc="-2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400" spc="-1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at</a:t>
            </a:r>
            <a:r>
              <a:rPr dirty="0" u="heavy" sz="2400" spc="-2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4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health </a:t>
            </a:r>
            <a:r>
              <a:rPr dirty="0" u="heavy" sz="2400" spc="-1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care</a:t>
            </a:r>
            <a:r>
              <a:rPr dirty="0" u="heavy" sz="2400" spc="-2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4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facility</a:t>
            </a:r>
            <a:endParaRPr sz="2400">
              <a:latin typeface="Calibri"/>
              <a:cs typeface="Calibri"/>
            </a:endParaRPr>
          </a:p>
          <a:p>
            <a:pPr algn="just" lvl="1" marL="756285" marR="6985" indent="-287020">
              <a:lnSpc>
                <a:spcPct val="106700"/>
              </a:lnSpc>
              <a:spcBef>
                <a:spcPts val="1080"/>
              </a:spcBef>
              <a:buFont typeface="Courier New"/>
              <a:buChar char="o"/>
              <a:tabLst>
                <a:tab pos="756920" algn="l"/>
              </a:tabLst>
            </a:pPr>
            <a:r>
              <a:rPr dirty="0" sz="2400">
                <a:latin typeface="Calibri"/>
                <a:cs typeface="Calibri"/>
              </a:rPr>
              <a:t>An </a:t>
            </a:r>
            <a:r>
              <a:rPr dirty="0" sz="2400" spc="-15" b="1">
                <a:latin typeface="Calibri"/>
                <a:cs typeface="Calibri"/>
              </a:rPr>
              <a:t>elevated core temperature </a:t>
            </a:r>
            <a:r>
              <a:rPr dirty="0" sz="2400" spc="-5" b="1">
                <a:latin typeface="Calibri"/>
                <a:cs typeface="Calibri"/>
              </a:rPr>
              <a:t>in </a:t>
            </a:r>
            <a:r>
              <a:rPr dirty="0" sz="2400" b="1">
                <a:latin typeface="Calibri"/>
                <a:cs typeface="Calibri"/>
              </a:rPr>
              <a:t>the </a:t>
            </a:r>
            <a:r>
              <a:rPr dirty="0" sz="2400" spc="-10" b="1">
                <a:latin typeface="Calibri"/>
                <a:cs typeface="Calibri"/>
              </a:rPr>
              <a:t>setting </a:t>
            </a:r>
            <a:r>
              <a:rPr dirty="0" sz="2400" b="1">
                <a:latin typeface="Calibri"/>
                <a:cs typeface="Calibri"/>
              </a:rPr>
              <a:t>of CNS </a:t>
            </a:r>
            <a:r>
              <a:rPr dirty="0" sz="2400" spc="-10" b="1">
                <a:latin typeface="Calibri"/>
                <a:cs typeface="Calibri"/>
              </a:rPr>
              <a:t>dysfunction </a:t>
            </a:r>
            <a:r>
              <a:rPr dirty="0" sz="2400" spc="-5">
                <a:latin typeface="Calibri"/>
                <a:cs typeface="Calibri"/>
              </a:rPr>
              <a:t>should trigger </a:t>
            </a:r>
            <a:r>
              <a:rPr dirty="0" sz="2400">
                <a:latin typeface="Calibri"/>
                <a:cs typeface="Calibri"/>
              </a:rPr>
              <a:t>a 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presumptive </a:t>
            </a:r>
            <a:r>
              <a:rPr dirty="0" sz="2400" spc="-5">
                <a:latin typeface="Calibri"/>
                <a:cs typeface="Calibri"/>
              </a:rPr>
              <a:t>diagnosis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of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heat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stroke.</a:t>
            </a:r>
            <a:endParaRPr sz="2400">
              <a:latin typeface="Calibri"/>
              <a:cs typeface="Calibri"/>
            </a:endParaRPr>
          </a:p>
          <a:p>
            <a:pPr algn="just" lvl="1" marL="756285" marR="6985" indent="-287020">
              <a:lnSpc>
                <a:spcPct val="107100"/>
              </a:lnSpc>
              <a:spcBef>
                <a:spcPts val="1200"/>
              </a:spcBef>
              <a:buFont typeface="Courier New"/>
              <a:buChar char="o"/>
              <a:tabLst>
                <a:tab pos="756920" algn="l"/>
              </a:tabLst>
            </a:pPr>
            <a:r>
              <a:rPr dirty="0" sz="2400">
                <a:latin typeface="Calibri"/>
                <a:cs typeface="Calibri"/>
              </a:rPr>
              <a:t>A </a:t>
            </a:r>
            <a:r>
              <a:rPr dirty="0" sz="2400" spc="-10">
                <a:latin typeface="Calibri"/>
                <a:cs typeface="Calibri"/>
              </a:rPr>
              <a:t>lower </a:t>
            </a:r>
            <a:r>
              <a:rPr dirty="0" sz="2400" spc="-20">
                <a:latin typeface="Calibri"/>
                <a:cs typeface="Calibri"/>
              </a:rPr>
              <a:t>core </a:t>
            </a:r>
            <a:r>
              <a:rPr dirty="0" sz="2400" spc="-15">
                <a:latin typeface="Calibri"/>
                <a:cs typeface="Calibri"/>
              </a:rPr>
              <a:t>temperature </a:t>
            </a:r>
            <a:r>
              <a:rPr dirty="0" sz="2400" spc="-5">
                <a:latin typeface="Calibri"/>
                <a:cs typeface="Calibri"/>
              </a:rPr>
              <a:t>should </a:t>
            </a:r>
            <a:r>
              <a:rPr dirty="0" sz="2400">
                <a:latin typeface="Calibri"/>
                <a:cs typeface="Calibri"/>
              </a:rPr>
              <a:t>not rule </a:t>
            </a:r>
            <a:r>
              <a:rPr dirty="0" sz="2400" spc="-5">
                <a:latin typeface="Calibri"/>
                <a:cs typeface="Calibri"/>
              </a:rPr>
              <a:t>out </a:t>
            </a:r>
            <a:r>
              <a:rPr dirty="0" sz="2400" spc="-10">
                <a:latin typeface="Calibri"/>
                <a:cs typeface="Calibri"/>
              </a:rPr>
              <a:t>heat </a:t>
            </a:r>
            <a:r>
              <a:rPr dirty="0" sz="2400" spc="-15">
                <a:latin typeface="Calibri"/>
                <a:cs typeface="Calibri"/>
              </a:rPr>
              <a:t>related </a:t>
            </a:r>
            <a:r>
              <a:rPr dirty="0" sz="2400">
                <a:latin typeface="Calibri"/>
                <a:cs typeface="Calibri"/>
              </a:rPr>
              <a:t>illness as the </a:t>
            </a:r>
            <a:r>
              <a:rPr dirty="0" sz="2400" spc="-10">
                <a:latin typeface="Calibri"/>
                <a:cs typeface="Calibri"/>
              </a:rPr>
              <a:t>patient </a:t>
            </a:r>
            <a:r>
              <a:rPr dirty="0" sz="2400" spc="-5">
                <a:latin typeface="Calibri"/>
                <a:cs typeface="Calibri"/>
              </a:rPr>
              <a:t> body </a:t>
            </a:r>
            <a:r>
              <a:rPr dirty="0" sz="2400" spc="-15">
                <a:latin typeface="Calibri"/>
                <a:cs typeface="Calibri"/>
              </a:rPr>
              <a:t>temperature </a:t>
            </a:r>
            <a:r>
              <a:rPr dirty="0" sz="2400" spc="-10">
                <a:latin typeface="Calibri"/>
                <a:cs typeface="Calibri"/>
              </a:rPr>
              <a:t>might </a:t>
            </a:r>
            <a:r>
              <a:rPr dirty="0" sz="2400" spc="-20">
                <a:latin typeface="Calibri"/>
                <a:cs typeface="Calibri"/>
              </a:rPr>
              <a:t>have </a:t>
            </a:r>
            <a:r>
              <a:rPr dirty="0" sz="2400" spc="-5">
                <a:latin typeface="Calibri"/>
                <a:cs typeface="Calibri"/>
              </a:rPr>
              <a:t>been </a:t>
            </a:r>
            <a:r>
              <a:rPr dirty="0" sz="2400" spc="-15">
                <a:latin typeface="Calibri"/>
                <a:cs typeface="Calibri"/>
              </a:rPr>
              <a:t>brought </a:t>
            </a:r>
            <a:r>
              <a:rPr dirty="0" sz="2400" spc="-10">
                <a:latin typeface="Calibri"/>
                <a:cs typeface="Calibri"/>
              </a:rPr>
              <a:t>down by </a:t>
            </a:r>
            <a:r>
              <a:rPr dirty="0" sz="2400">
                <a:latin typeface="Calibri"/>
                <a:cs typeface="Calibri"/>
              </a:rPr>
              <a:t>the </a:t>
            </a:r>
            <a:r>
              <a:rPr dirty="0" sz="2400" spc="-15">
                <a:latin typeface="Calibri"/>
                <a:cs typeface="Calibri"/>
              </a:rPr>
              <a:t>first </a:t>
            </a:r>
            <a:r>
              <a:rPr dirty="0" sz="2400">
                <a:latin typeface="Calibri"/>
                <a:cs typeface="Calibri"/>
              </a:rPr>
              <a:t>aid </a:t>
            </a:r>
            <a:r>
              <a:rPr dirty="0" sz="2400" spc="-10">
                <a:latin typeface="Calibri"/>
                <a:cs typeface="Calibri"/>
              </a:rPr>
              <a:t>given during 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transportation.</a:t>
            </a:r>
            <a:endParaRPr sz="2400">
              <a:latin typeface="Calibri"/>
              <a:cs typeface="Calibri"/>
            </a:endParaRPr>
          </a:p>
          <a:p>
            <a:pPr algn="just" lvl="1" marL="756285" marR="5080" indent="-287020">
              <a:lnSpc>
                <a:spcPct val="106900"/>
              </a:lnSpc>
              <a:spcBef>
                <a:spcPts val="1205"/>
              </a:spcBef>
              <a:buFont typeface="Courier New"/>
              <a:buChar char="o"/>
              <a:tabLst>
                <a:tab pos="756920" algn="l"/>
              </a:tabLst>
            </a:pPr>
            <a:r>
              <a:rPr dirty="0" sz="2400" spc="-10">
                <a:latin typeface="Calibri"/>
                <a:cs typeface="Calibri"/>
              </a:rPr>
              <a:t>“</a:t>
            </a:r>
            <a:r>
              <a:rPr dirty="0" sz="2400" spc="-10" b="1">
                <a:latin typeface="Calibri"/>
                <a:cs typeface="Calibri"/>
              </a:rPr>
              <a:t>Prompt</a:t>
            </a:r>
            <a:r>
              <a:rPr dirty="0" sz="2400" spc="-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correction</a:t>
            </a:r>
            <a:r>
              <a:rPr dirty="0" sz="2400" spc="-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of</a:t>
            </a:r>
            <a:r>
              <a:rPr dirty="0" sz="2400" spc="5" b="1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hyperthermia</a:t>
            </a:r>
            <a:r>
              <a:rPr dirty="0" sz="240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by</a:t>
            </a:r>
            <a:r>
              <a:rPr dirty="0" sz="2400" spc="-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immediate</a:t>
            </a:r>
            <a:r>
              <a:rPr dirty="0" sz="2400" spc="-5" b="1">
                <a:latin typeface="Calibri"/>
                <a:cs typeface="Calibri"/>
              </a:rPr>
              <a:t> cooling</a:t>
            </a:r>
            <a:r>
              <a:rPr dirty="0" sz="2400" b="1">
                <a:latin typeface="Calibri"/>
                <a:cs typeface="Calibri"/>
              </a:rPr>
              <a:t> and</a:t>
            </a:r>
            <a:r>
              <a:rPr dirty="0" sz="2400" spc="5" b="1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support</a:t>
            </a:r>
            <a:r>
              <a:rPr dirty="0" sz="2400" spc="530" b="1">
                <a:latin typeface="Calibri"/>
                <a:cs typeface="Calibri"/>
              </a:rPr>
              <a:t> </a:t>
            </a:r>
            <a:r>
              <a:rPr dirty="0" sz="2400" spc="5" b="1">
                <a:latin typeface="Calibri"/>
                <a:cs typeface="Calibri"/>
              </a:rPr>
              <a:t>of </a:t>
            </a:r>
            <a:r>
              <a:rPr dirty="0" sz="2400" spc="10" b="1">
                <a:latin typeface="Calibri"/>
                <a:cs typeface="Calibri"/>
              </a:rPr>
              <a:t> </a:t>
            </a:r>
            <a:r>
              <a:rPr dirty="0" sz="2400" spc="-15" b="1">
                <a:latin typeface="Calibri"/>
                <a:cs typeface="Calibri"/>
              </a:rPr>
              <a:t>organ </a:t>
            </a:r>
            <a:r>
              <a:rPr dirty="0" sz="2400" spc="-20" b="1">
                <a:latin typeface="Calibri"/>
                <a:cs typeface="Calibri"/>
              </a:rPr>
              <a:t>system </a:t>
            </a:r>
            <a:r>
              <a:rPr dirty="0" sz="2400" spc="-5" b="1">
                <a:latin typeface="Calibri"/>
                <a:cs typeface="Calibri"/>
              </a:rPr>
              <a:t>function </a:t>
            </a:r>
            <a:r>
              <a:rPr dirty="0" sz="2400" spc="-10" b="1">
                <a:latin typeface="Calibri"/>
                <a:cs typeface="Calibri"/>
              </a:rPr>
              <a:t>are </a:t>
            </a:r>
            <a:r>
              <a:rPr dirty="0" sz="2400" spc="-5" b="1">
                <a:latin typeface="Calibri"/>
                <a:cs typeface="Calibri"/>
              </a:rPr>
              <a:t>the </a:t>
            </a:r>
            <a:r>
              <a:rPr dirty="0" sz="2400" spc="-10" b="1">
                <a:latin typeface="Calibri"/>
                <a:cs typeface="Calibri"/>
              </a:rPr>
              <a:t>two </a:t>
            </a:r>
            <a:r>
              <a:rPr dirty="0" sz="2400" spc="-5" b="1">
                <a:latin typeface="Calibri"/>
                <a:cs typeface="Calibri"/>
              </a:rPr>
              <a:t>main </a:t>
            </a:r>
            <a:r>
              <a:rPr dirty="0" sz="2400" spc="-10" b="1">
                <a:latin typeface="Calibri"/>
                <a:cs typeface="Calibri"/>
              </a:rPr>
              <a:t>therapeutic </a:t>
            </a:r>
            <a:r>
              <a:rPr dirty="0" sz="2400" spc="-5" b="1">
                <a:latin typeface="Calibri"/>
                <a:cs typeface="Calibri"/>
              </a:rPr>
              <a:t>objectives in </a:t>
            </a:r>
            <a:r>
              <a:rPr dirty="0" sz="2400" spc="-10" b="1">
                <a:latin typeface="Calibri"/>
                <a:cs typeface="Calibri"/>
              </a:rPr>
              <a:t>patients </a:t>
            </a:r>
            <a:r>
              <a:rPr dirty="0" sz="2400" b="1">
                <a:latin typeface="Calibri"/>
                <a:cs typeface="Calibri"/>
              </a:rPr>
              <a:t>with </a:t>
            </a:r>
            <a:r>
              <a:rPr dirty="0" sz="2400" spc="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heat</a:t>
            </a:r>
            <a:r>
              <a:rPr dirty="0" sz="2400" b="1">
                <a:latin typeface="Calibri"/>
                <a:cs typeface="Calibri"/>
              </a:rPr>
              <a:t> </a:t>
            </a:r>
            <a:r>
              <a:rPr dirty="0" sz="2400" spc="-20" b="1">
                <a:latin typeface="Calibri"/>
                <a:cs typeface="Calibri"/>
              </a:rPr>
              <a:t>stroke</a:t>
            </a:r>
            <a:r>
              <a:rPr dirty="0" sz="2400" spc="-20">
                <a:latin typeface="Calibri"/>
                <a:cs typeface="Calibri"/>
              </a:rPr>
              <a:t>”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667500"/>
          </a:xfrm>
          <a:custGeom>
            <a:avLst/>
            <a:gdLst/>
            <a:ahLst/>
            <a:cxnLst/>
            <a:rect l="l" t="t" r="r" b="b"/>
            <a:pathLst>
              <a:path w="12192000" h="6667500">
                <a:moveTo>
                  <a:pt x="0" y="6667500"/>
                </a:moveTo>
                <a:lnTo>
                  <a:pt x="12192000" y="6667500"/>
                </a:lnTo>
                <a:lnTo>
                  <a:pt x="12192000" y="0"/>
                </a:lnTo>
                <a:lnTo>
                  <a:pt x="0" y="0"/>
                </a:lnTo>
                <a:lnTo>
                  <a:pt x="0" y="6667500"/>
                </a:lnTo>
                <a:close/>
              </a:path>
            </a:pathLst>
          </a:custGeom>
          <a:solidFill>
            <a:srgbClr val="DF9F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667499"/>
            <a:ext cx="12192000" cy="190500"/>
          </a:xfrm>
          <a:custGeom>
            <a:avLst/>
            <a:gdLst/>
            <a:ahLst/>
            <a:cxnLst/>
            <a:rect l="l" t="t" r="r" b="b"/>
            <a:pathLst>
              <a:path w="12192000" h="190500">
                <a:moveTo>
                  <a:pt x="12192000" y="0"/>
                </a:moveTo>
                <a:lnTo>
                  <a:pt x="0" y="0"/>
                </a:lnTo>
                <a:lnTo>
                  <a:pt x="0" y="190500"/>
                </a:lnTo>
                <a:lnTo>
                  <a:pt x="12192000" y="1905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6F24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720339" y="252984"/>
            <a:ext cx="6829425" cy="792480"/>
          </a:xfrm>
          <a:custGeom>
            <a:avLst/>
            <a:gdLst/>
            <a:ahLst/>
            <a:cxnLst/>
            <a:rect l="l" t="t" r="r" b="b"/>
            <a:pathLst>
              <a:path w="6829425" h="792480">
                <a:moveTo>
                  <a:pt x="6564884" y="0"/>
                </a:moveTo>
                <a:lnTo>
                  <a:pt x="264160" y="0"/>
                </a:lnTo>
                <a:lnTo>
                  <a:pt x="216668" y="4254"/>
                </a:lnTo>
                <a:lnTo>
                  <a:pt x="171973" y="16522"/>
                </a:lnTo>
                <a:lnTo>
                  <a:pt x="130819" y="36058"/>
                </a:lnTo>
                <a:lnTo>
                  <a:pt x="93952" y="62116"/>
                </a:lnTo>
                <a:lnTo>
                  <a:pt x="62116" y="93952"/>
                </a:lnTo>
                <a:lnTo>
                  <a:pt x="36058" y="130819"/>
                </a:lnTo>
                <a:lnTo>
                  <a:pt x="16522" y="171973"/>
                </a:lnTo>
                <a:lnTo>
                  <a:pt x="4254" y="216668"/>
                </a:lnTo>
                <a:lnTo>
                  <a:pt x="0" y="264160"/>
                </a:lnTo>
                <a:lnTo>
                  <a:pt x="0" y="528320"/>
                </a:lnTo>
                <a:lnTo>
                  <a:pt x="4254" y="575811"/>
                </a:lnTo>
                <a:lnTo>
                  <a:pt x="16522" y="620506"/>
                </a:lnTo>
                <a:lnTo>
                  <a:pt x="36058" y="661660"/>
                </a:lnTo>
                <a:lnTo>
                  <a:pt x="62116" y="698527"/>
                </a:lnTo>
                <a:lnTo>
                  <a:pt x="93952" y="730363"/>
                </a:lnTo>
                <a:lnTo>
                  <a:pt x="130819" y="756421"/>
                </a:lnTo>
                <a:lnTo>
                  <a:pt x="171973" y="775957"/>
                </a:lnTo>
                <a:lnTo>
                  <a:pt x="216668" y="788225"/>
                </a:lnTo>
                <a:lnTo>
                  <a:pt x="264160" y="792480"/>
                </a:lnTo>
                <a:lnTo>
                  <a:pt x="6564884" y="792480"/>
                </a:lnTo>
                <a:lnTo>
                  <a:pt x="6612375" y="788225"/>
                </a:lnTo>
                <a:lnTo>
                  <a:pt x="6657070" y="775957"/>
                </a:lnTo>
                <a:lnTo>
                  <a:pt x="6698224" y="756421"/>
                </a:lnTo>
                <a:lnTo>
                  <a:pt x="6735091" y="730363"/>
                </a:lnTo>
                <a:lnTo>
                  <a:pt x="6766927" y="698527"/>
                </a:lnTo>
                <a:lnTo>
                  <a:pt x="6792985" y="661660"/>
                </a:lnTo>
                <a:lnTo>
                  <a:pt x="6812521" y="620506"/>
                </a:lnTo>
                <a:lnTo>
                  <a:pt x="6824789" y="575811"/>
                </a:lnTo>
                <a:lnTo>
                  <a:pt x="6829044" y="528320"/>
                </a:lnTo>
                <a:lnTo>
                  <a:pt x="6829044" y="264160"/>
                </a:lnTo>
                <a:lnTo>
                  <a:pt x="6824789" y="216668"/>
                </a:lnTo>
                <a:lnTo>
                  <a:pt x="6812521" y="171973"/>
                </a:lnTo>
                <a:lnTo>
                  <a:pt x="6792985" y="130819"/>
                </a:lnTo>
                <a:lnTo>
                  <a:pt x="6766927" y="93952"/>
                </a:lnTo>
                <a:lnTo>
                  <a:pt x="6735091" y="62116"/>
                </a:lnTo>
                <a:lnTo>
                  <a:pt x="6698224" y="36058"/>
                </a:lnTo>
                <a:lnTo>
                  <a:pt x="6657070" y="16522"/>
                </a:lnTo>
                <a:lnTo>
                  <a:pt x="6612375" y="4254"/>
                </a:lnTo>
                <a:lnTo>
                  <a:pt x="6564884" y="0"/>
                </a:lnTo>
                <a:close/>
              </a:path>
            </a:pathLst>
          </a:custGeom>
          <a:solidFill>
            <a:srgbClr val="6F24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105"/>
              </a:spcBef>
            </a:pPr>
            <a:r>
              <a:rPr dirty="0" spc="-280">
                <a:solidFill>
                  <a:srgbClr val="FFFFFF"/>
                </a:solidFill>
              </a:rPr>
              <a:t>H</a:t>
            </a:r>
            <a:r>
              <a:rPr dirty="0" spc="-235">
                <a:solidFill>
                  <a:srgbClr val="FFFFFF"/>
                </a:solidFill>
              </a:rPr>
              <a:t>o</a:t>
            </a:r>
            <a:r>
              <a:rPr dirty="0" spc="-370">
                <a:solidFill>
                  <a:srgbClr val="FFFFFF"/>
                </a:solidFill>
              </a:rPr>
              <a:t>w</a:t>
            </a:r>
            <a:r>
              <a:rPr dirty="0" spc="-80">
                <a:solidFill>
                  <a:srgbClr val="FFFFFF"/>
                </a:solidFill>
              </a:rPr>
              <a:t> </a:t>
            </a:r>
            <a:r>
              <a:rPr dirty="0" spc="-215">
                <a:solidFill>
                  <a:srgbClr val="FFFFFF"/>
                </a:solidFill>
              </a:rPr>
              <a:t>t</a:t>
            </a:r>
            <a:r>
              <a:rPr dirty="0" spc="-310">
                <a:solidFill>
                  <a:srgbClr val="FFFFFF"/>
                </a:solidFill>
              </a:rPr>
              <a:t>o</a:t>
            </a:r>
            <a:r>
              <a:rPr dirty="0" spc="-60">
                <a:solidFill>
                  <a:srgbClr val="FFFFFF"/>
                </a:solidFill>
              </a:rPr>
              <a:t> </a:t>
            </a:r>
            <a:r>
              <a:rPr dirty="0" spc="-265">
                <a:solidFill>
                  <a:srgbClr val="FFFFFF"/>
                </a:solidFill>
              </a:rPr>
              <a:t>Manag</a:t>
            </a:r>
            <a:r>
              <a:rPr dirty="0" spc="-229">
                <a:solidFill>
                  <a:srgbClr val="FFFFFF"/>
                </a:solidFill>
              </a:rPr>
              <a:t>e</a:t>
            </a:r>
            <a:r>
              <a:rPr dirty="0" spc="-80">
                <a:solidFill>
                  <a:srgbClr val="FFFFFF"/>
                </a:solidFill>
              </a:rPr>
              <a:t> </a:t>
            </a:r>
            <a:r>
              <a:rPr dirty="0" spc="-240">
                <a:solidFill>
                  <a:srgbClr val="FFFFFF"/>
                </a:solidFill>
              </a:rPr>
              <a:t>Heat</a:t>
            </a:r>
            <a:r>
              <a:rPr dirty="0" spc="-75">
                <a:solidFill>
                  <a:srgbClr val="FFFFFF"/>
                </a:solidFill>
              </a:rPr>
              <a:t> </a:t>
            </a:r>
            <a:r>
              <a:rPr dirty="0" spc="-204">
                <a:solidFill>
                  <a:srgbClr val="FFFFFF"/>
                </a:solidFill>
              </a:rPr>
              <a:t>S</a:t>
            </a:r>
            <a:r>
              <a:rPr dirty="0" spc="-145">
                <a:solidFill>
                  <a:srgbClr val="FFFFFF"/>
                </a:solidFill>
              </a:rPr>
              <a:t>t</a:t>
            </a:r>
            <a:r>
              <a:rPr dirty="0" spc="-165">
                <a:solidFill>
                  <a:srgbClr val="FFFFFF"/>
                </a:solidFill>
              </a:rPr>
              <a:t>rok</a:t>
            </a:r>
            <a:r>
              <a:rPr dirty="0" spc="-200">
                <a:solidFill>
                  <a:srgbClr val="FFFFFF"/>
                </a:solidFill>
              </a:rPr>
              <a:t>e</a:t>
            </a:r>
            <a:r>
              <a:rPr dirty="0" spc="-43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41603" y="1485504"/>
            <a:ext cx="9674225" cy="32213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299085" marR="5080" indent="-287020">
              <a:lnSpc>
                <a:spcPct val="106900"/>
              </a:lnSpc>
              <a:spcBef>
                <a:spcPts val="95"/>
              </a:spcBef>
              <a:buFont typeface="Courier New"/>
              <a:buChar char="o"/>
              <a:tabLst>
                <a:tab pos="299720" algn="l"/>
              </a:tabLst>
            </a:pPr>
            <a:r>
              <a:rPr dirty="0" u="heavy" sz="24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Primary</a:t>
            </a:r>
            <a:r>
              <a:rPr dirty="0" u="heavy" sz="2400" spc="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4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goal</a:t>
            </a:r>
            <a:r>
              <a:rPr dirty="0" u="heavy" sz="24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: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Rapidly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lowering</a:t>
            </a:r>
            <a:r>
              <a:rPr dirty="0" sz="2400" spc="-5">
                <a:latin typeface="Calibri"/>
                <a:cs typeface="Calibri"/>
              </a:rPr>
              <a:t> the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core</a:t>
            </a:r>
            <a:r>
              <a:rPr dirty="0" sz="2400" spc="-15">
                <a:latin typeface="Calibri"/>
                <a:cs typeface="Calibri"/>
              </a:rPr>
              <a:t> temperature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to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about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102.2°F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(39°C)(to </a:t>
            </a:r>
            <a:r>
              <a:rPr dirty="0" sz="2400" spc="-20">
                <a:latin typeface="Calibri"/>
                <a:cs typeface="Calibri"/>
              </a:rPr>
              <a:t>avoid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overshooting </a:t>
            </a:r>
            <a:r>
              <a:rPr dirty="0" sz="2400">
                <a:latin typeface="Calibri"/>
                <a:cs typeface="Calibri"/>
              </a:rPr>
              <a:t>and </a:t>
            </a:r>
            <a:r>
              <a:rPr dirty="0" sz="2400" spc="-10">
                <a:latin typeface="Calibri"/>
                <a:cs typeface="Calibri"/>
              </a:rPr>
              <a:t>rebound </a:t>
            </a:r>
            <a:r>
              <a:rPr dirty="0" sz="2400" spc="-5">
                <a:latin typeface="Calibri"/>
                <a:cs typeface="Calibri"/>
              </a:rPr>
              <a:t>hyperthermia) </a:t>
            </a:r>
            <a:r>
              <a:rPr dirty="0" sz="2400" spc="-10">
                <a:latin typeface="Calibri"/>
                <a:cs typeface="Calibri"/>
              </a:rPr>
              <a:t>by </a:t>
            </a:r>
            <a:r>
              <a:rPr dirty="0" sz="2400" spc="-5">
                <a:latin typeface="Calibri"/>
                <a:cs typeface="Calibri"/>
              </a:rPr>
              <a:t>reducing </a:t>
            </a:r>
            <a:r>
              <a:rPr dirty="0" sz="2400" spc="-20">
                <a:latin typeface="Calibri"/>
                <a:cs typeface="Calibri"/>
              </a:rPr>
              <a:t>at 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least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0.3°F/min.</a:t>
            </a:r>
            <a:endParaRPr sz="2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2005"/>
              </a:spcBef>
              <a:buFont typeface="Courier New"/>
              <a:buChar char="o"/>
              <a:tabLst>
                <a:tab pos="299720" algn="l"/>
                <a:tab pos="1225550" algn="l"/>
                <a:tab pos="2402205" algn="l"/>
                <a:tab pos="3453765" algn="l"/>
                <a:tab pos="4746625" algn="l"/>
                <a:tab pos="5104765" algn="l"/>
                <a:tab pos="6073775" algn="l"/>
                <a:tab pos="6491605" algn="l"/>
                <a:tab pos="7359015" algn="l"/>
                <a:tab pos="8281034" algn="l"/>
                <a:tab pos="8701405" algn="l"/>
              </a:tabLst>
            </a:pPr>
            <a:r>
              <a:rPr dirty="0" sz="2400">
                <a:latin typeface="Calibri"/>
                <a:cs typeface="Calibri"/>
              </a:rPr>
              <a:t>Ac</a:t>
            </a:r>
            <a:r>
              <a:rPr dirty="0" sz="2400" spc="-10">
                <a:latin typeface="Calibri"/>
                <a:cs typeface="Calibri"/>
              </a:rPr>
              <a:t>t</a:t>
            </a:r>
            <a:r>
              <a:rPr dirty="0" sz="2400">
                <a:latin typeface="Calibri"/>
                <a:cs typeface="Calibri"/>
              </a:rPr>
              <a:t>i</a:t>
            </a:r>
            <a:r>
              <a:rPr dirty="0" sz="2400" spc="-30">
                <a:latin typeface="Calibri"/>
                <a:cs typeface="Calibri"/>
              </a:rPr>
              <a:t>v</a:t>
            </a:r>
            <a:r>
              <a:rPr dirty="0" sz="2400">
                <a:latin typeface="Calibri"/>
                <a:cs typeface="Calibri"/>
              </a:rPr>
              <a:t>e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-45">
                <a:latin typeface="Calibri"/>
                <a:cs typeface="Calibri"/>
              </a:rPr>
              <a:t>e</a:t>
            </a:r>
            <a:r>
              <a:rPr dirty="0" sz="2400" spc="10">
                <a:latin typeface="Calibri"/>
                <a:cs typeface="Calibri"/>
              </a:rPr>
              <a:t>x</a:t>
            </a:r>
            <a:r>
              <a:rPr dirty="0" sz="2400" spc="-25">
                <a:latin typeface="Calibri"/>
                <a:cs typeface="Calibri"/>
              </a:rPr>
              <a:t>t</a:t>
            </a:r>
            <a:r>
              <a:rPr dirty="0" sz="2400" spc="-10">
                <a:latin typeface="Calibri"/>
                <a:cs typeface="Calibri"/>
              </a:rPr>
              <a:t>e</a:t>
            </a:r>
            <a:r>
              <a:rPr dirty="0" sz="2400">
                <a:latin typeface="Calibri"/>
                <a:cs typeface="Calibri"/>
              </a:rPr>
              <a:t>rnal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-20">
                <a:latin typeface="Calibri"/>
                <a:cs typeface="Calibri"/>
              </a:rPr>
              <a:t>c</a:t>
            </a:r>
            <a:r>
              <a:rPr dirty="0" sz="2400" spc="-5">
                <a:latin typeface="Calibri"/>
                <a:cs typeface="Calibri"/>
              </a:rPr>
              <a:t>o</a:t>
            </a:r>
            <a:r>
              <a:rPr dirty="0" sz="2400" spc="-15">
                <a:latin typeface="Calibri"/>
                <a:cs typeface="Calibri"/>
              </a:rPr>
              <a:t>o</a:t>
            </a:r>
            <a:r>
              <a:rPr dirty="0" sz="2400">
                <a:latin typeface="Calibri"/>
                <a:cs typeface="Calibri"/>
              </a:rPr>
              <a:t>ling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-30">
                <a:latin typeface="Calibri"/>
                <a:cs typeface="Calibri"/>
              </a:rPr>
              <a:t>g</a:t>
            </a:r>
            <a:r>
              <a:rPr dirty="0" sz="2400">
                <a:latin typeface="Calibri"/>
                <a:cs typeface="Calibri"/>
              </a:rPr>
              <a:t>ene</a:t>
            </a:r>
            <a:r>
              <a:rPr dirty="0" sz="2400" spc="-40">
                <a:latin typeface="Calibri"/>
                <a:cs typeface="Calibri"/>
              </a:rPr>
              <a:t>r</a:t>
            </a:r>
            <a:r>
              <a:rPr dirty="0" sz="2400">
                <a:latin typeface="Calibri"/>
                <a:cs typeface="Calibri"/>
              </a:rPr>
              <a:t>al</a:t>
            </a:r>
            <a:r>
              <a:rPr dirty="0" sz="2400" spc="-15">
                <a:latin typeface="Calibri"/>
                <a:cs typeface="Calibri"/>
              </a:rPr>
              <a:t>l</a:t>
            </a:r>
            <a:r>
              <a:rPr dirty="0" sz="2400">
                <a:latin typeface="Calibri"/>
                <a:cs typeface="Calibri"/>
              </a:rPr>
              <a:t>y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-15" b="1">
                <a:latin typeface="Calibri"/>
                <a:cs typeface="Calibri"/>
              </a:rPr>
              <a:t>i</a:t>
            </a:r>
            <a:r>
              <a:rPr dirty="0" sz="2400" b="1">
                <a:latin typeface="Calibri"/>
                <a:cs typeface="Calibri"/>
              </a:rPr>
              <a:t>s</a:t>
            </a:r>
            <a:r>
              <a:rPr dirty="0" sz="2400" b="1">
                <a:latin typeface="Calibri"/>
                <a:cs typeface="Calibri"/>
              </a:rPr>
              <a:t>	</a:t>
            </a:r>
            <a:r>
              <a:rPr dirty="0" sz="2400" b="1">
                <a:latin typeface="Calibri"/>
                <a:cs typeface="Calibri"/>
              </a:rPr>
              <a:t>ha</a:t>
            </a:r>
            <a:r>
              <a:rPr dirty="0" sz="2400" spc="-10" b="1">
                <a:latin typeface="Calibri"/>
                <a:cs typeface="Calibri"/>
              </a:rPr>
              <a:t>l</a:t>
            </a:r>
            <a:r>
              <a:rPr dirty="0" sz="2400" spc="-30" b="1">
                <a:latin typeface="Calibri"/>
                <a:cs typeface="Calibri"/>
              </a:rPr>
              <a:t>t</a:t>
            </a:r>
            <a:r>
              <a:rPr dirty="0" sz="2400" spc="-5" b="1">
                <a:latin typeface="Calibri"/>
                <a:cs typeface="Calibri"/>
              </a:rPr>
              <a:t>e</a:t>
            </a:r>
            <a:r>
              <a:rPr dirty="0" sz="2400" b="1">
                <a:latin typeface="Calibri"/>
                <a:cs typeface="Calibri"/>
              </a:rPr>
              <a:t>d</a:t>
            </a:r>
            <a:r>
              <a:rPr dirty="0" sz="2400" b="1">
                <a:latin typeface="Calibri"/>
                <a:cs typeface="Calibri"/>
              </a:rPr>
              <a:t>	</a:t>
            </a:r>
            <a:r>
              <a:rPr dirty="0" sz="2400" spc="-10" b="1">
                <a:latin typeface="Calibri"/>
                <a:cs typeface="Calibri"/>
              </a:rPr>
              <a:t>a</a:t>
            </a:r>
            <a:r>
              <a:rPr dirty="0" sz="2400" b="1">
                <a:latin typeface="Calibri"/>
                <a:cs typeface="Calibri"/>
              </a:rPr>
              <a:t>t</a:t>
            </a:r>
            <a:r>
              <a:rPr dirty="0" sz="2400" b="1">
                <a:latin typeface="Calibri"/>
                <a:cs typeface="Calibri"/>
              </a:rPr>
              <a:t>	</a:t>
            </a:r>
            <a:r>
              <a:rPr dirty="0" sz="2400" spc="-10" b="1">
                <a:latin typeface="Calibri"/>
                <a:cs typeface="Calibri"/>
              </a:rPr>
              <a:t>102°</a:t>
            </a:r>
            <a:r>
              <a:rPr dirty="0" sz="2400" b="1">
                <a:latin typeface="Calibri"/>
                <a:cs typeface="Calibri"/>
              </a:rPr>
              <a:t>F</a:t>
            </a:r>
            <a:r>
              <a:rPr dirty="0" sz="2400" b="1">
                <a:latin typeface="Calibri"/>
                <a:cs typeface="Calibri"/>
              </a:rPr>
              <a:t>	</a:t>
            </a:r>
            <a:r>
              <a:rPr dirty="0" sz="2400">
                <a:latin typeface="Calibri"/>
                <a:cs typeface="Calibri"/>
              </a:rPr>
              <a:t>(</a:t>
            </a:r>
            <a:r>
              <a:rPr dirty="0" sz="2400" spc="-10">
                <a:latin typeface="Calibri"/>
                <a:cs typeface="Calibri"/>
              </a:rPr>
              <a:t>39</a:t>
            </a:r>
            <a:r>
              <a:rPr dirty="0" sz="2400">
                <a:latin typeface="Calibri"/>
                <a:cs typeface="Calibri"/>
              </a:rPr>
              <a:t>°C)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-25">
                <a:latin typeface="Calibri"/>
                <a:cs typeface="Calibri"/>
              </a:rPr>
              <a:t>t</a:t>
            </a:r>
            <a:r>
              <a:rPr dirty="0" sz="2400">
                <a:latin typeface="Calibri"/>
                <a:cs typeface="Calibri"/>
              </a:rPr>
              <a:t>o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-5">
                <a:latin typeface="Calibri"/>
                <a:cs typeface="Calibri"/>
              </a:rPr>
              <a:t>p</a:t>
            </a:r>
            <a:r>
              <a:rPr dirty="0" sz="2400" spc="-40">
                <a:latin typeface="Calibri"/>
                <a:cs typeface="Calibri"/>
              </a:rPr>
              <a:t>r</a:t>
            </a:r>
            <a:r>
              <a:rPr dirty="0" sz="2400" spc="-10">
                <a:latin typeface="Calibri"/>
                <a:cs typeface="Calibri"/>
              </a:rPr>
              <a:t>e</a:t>
            </a:r>
            <a:r>
              <a:rPr dirty="0" sz="2400" spc="-30">
                <a:latin typeface="Calibri"/>
                <a:cs typeface="Calibri"/>
              </a:rPr>
              <a:t>v</a:t>
            </a:r>
            <a:r>
              <a:rPr dirty="0" sz="2400">
                <a:latin typeface="Calibri"/>
                <a:cs typeface="Calibri"/>
              </a:rPr>
              <a:t>e</a:t>
            </a:r>
            <a:r>
              <a:rPr dirty="0" sz="2400" spc="-25">
                <a:latin typeface="Calibri"/>
                <a:cs typeface="Calibri"/>
              </a:rPr>
              <a:t>n</a:t>
            </a:r>
            <a:r>
              <a:rPr dirty="0" sz="2400"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204"/>
              </a:spcBef>
            </a:pPr>
            <a:r>
              <a:rPr dirty="0" sz="2400" spc="-10">
                <a:latin typeface="Calibri"/>
                <a:cs typeface="Calibri"/>
              </a:rPr>
              <a:t>overshooting.</a:t>
            </a:r>
            <a:endParaRPr sz="2400">
              <a:latin typeface="Calibri"/>
              <a:cs typeface="Calibri"/>
            </a:endParaRPr>
          </a:p>
          <a:p>
            <a:pPr algn="just" marL="299085" marR="8255" indent="-287020">
              <a:lnSpc>
                <a:spcPct val="106700"/>
              </a:lnSpc>
              <a:spcBef>
                <a:spcPts val="1815"/>
              </a:spcBef>
              <a:buFont typeface="Courier New"/>
              <a:buChar char="o"/>
              <a:tabLst>
                <a:tab pos="299720" algn="l"/>
              </a:tabLst>
            </a:pPr>
            <a:r>
              <a:rPr dirty="0" sz="2400" spc="-30">
                <a:latin typeface="Calibri"/>
                <a:cs typeface="Calibri"/>
              </a:rPr>
              <a:t>Temperature </a:t>
            </a:r>
            <a:r>
              <a:rPr dirty="0" sz="2400" spc="-10">
                <a:latin typeface="Calibri"/>
                <a:cs typeface="Calibri"/>
              </a:rPr>
              <a:t>Monitoring </a:t>
            </a:r>
            <a:r>
              <a:rPr dirty="0" sz="2400">
                <a:latin typeface="Calibri"/>
                <a:cs typeface="Calibri"/>
              </a:rPr>
              <a:t>: </a:t>
            </a:r>
            <a:r>
              <a:rPr dirty="0" sz="2400" spc="-15">
                <a:latin typeface="Calibri"/>
                <a:cs typeface="Calibri"/>
              </a:rPr>
              <a:t>By </a:t>
            </a:r>
            <a:r>
              <a:rPr dirty="0" sz="2400" spc="-10">
                <a:latin typeface="Calibri"/>
                <a:cs typeface="Calibri"/>
              </a:rPr>
              <a:t>flexible </a:t>
            </a:r>
            <a:r>
              <a:rPr dirty="0" sz="2400" spc="-5">
                <a:latin typeface="Calibri"/>
                <a:cs typeface="Calibri"/>
              </a:rPr>
              <a:t>indwelling </a:t>
            </a:r>
            <a:r>
              <a:rPr dirty="0" sz="2400" spc="-10">
                <a:latin typeface="Calibri"/>
                <a:cs typeface="Calibri"/>
              </a:rPr>
              <a:t>thermistor rectally </a:t>
            </a:r>
            <a:r>
              <a:rPr dirty="0" sz="2400" spc="-5">
                <a:latin typeface="Calibri"/>
                <a:cs typeface="Calibri"/>
              </a:rPr>
              <a:t>or </a:t>
            </a:r>
            <a:r>
              <a:rPr dirty="0" sz="2400" spc="-15">
                <a:latin typeface="Calibri"/>
                <a:cs typeface="Calibri"/>
              </a:rPr>
              <a:t>by </a:t>
            </a:r>
            <a:r>
              <a:rPr dirty="0" sz="2400" spc="-10">
                <a:latin typeface="Calibri"/>
                <a:cs typeface="Calibri"/>
              </a:rPr>
              <a:t> temperature-sensing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Foley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35">
                <a:latin typeface="Calibri"/>
                <a:cs typeface="Calibri"/>
              </a:rPr>
              <a:t>catheter.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667500"/>
          </a:xfrm>
          <a:custGeom>
            <a:avLst/>
            <a:gdLst/>
            <a:ahLst/>
            <a:cxnLst/>
            <a:rect l="l" t="t" r="r" b="b"/>
            <a:pathLst>
              <a:path w="12192000" h="6667500">
                <a:moveTo>
                  <a:pt x="0" y="6667500"/>
                </a:moveTo>
                <a:lnTo>
                  <a:pt x="12192000" y="6667500"/>
                </a:lnTo>
                <a:lnTo>
                  <a:pt x="12192000" y="0"/>
                </a:lnTo>
                <a:lnTo>
                  <a:pt x="0" y="0"/>
                </a:lnTo>
                <a:lnTo>
                  <a:pt x="0" y="6667500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667499"/>
            <a:ext cx="12192000" cy="190500"/>
          </a:xfrm>
          <a:custGeom>
            <a:avLst/>
            <a:gdLst/>
            <a:ahLst/>
            <a:cxnLst/>
            <a:rect l="l" t="t" r="r" b="b"/>
            <a:pathLst>
              <a:path w="12192000" h="190500">
                <a:moveTo>
                  <a:pt x="12192000" y="0"/>
                </a:moveTo>
                <a:lnTo>
                  <a:pt x="0" y="0"/>
                </a:lnTo>
                <a:lnTo>
                  <a:pt x="0" y="190500"/>
                </a:lnTo>
                <a:lnTo>
                  <a:pt x="12192000" y="1905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5382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720339" y="303275"/>
            <a:ext cx="6829425" cy="792480"/>
          </a:xfrm>
          <a:custGeom>
            <a:avLst/>
            <a:gdLst/>
            <a:ahLst/>
            <a:cxnLst/>
            <a:rect l="l" t="t" r="r" b="b"/>
            <a:pathLst>
              <a:path w="6829425" h="792480">
                <a:moveTo>
                  <a:pt x="6564884" y="0"/>
                </a:moveTo>
                <a:lnTo>
                  <a:pt x="264160" y="0"/>
                </a:lnTo>
                <a:lnTo>
                  <a:pt x="216668" y="4254"/>
                </a:lnTo>
                <a:lnTo>
                  <a:pt x="171973" y="16522"/>
                </a:lnTo>
                <a:lnTo>
                  <a:pt x="130819" y="36058"/>
                </a:lnTo>
                <a:lnTo>
                  <a:pt x="93952" y="62116"/>
                </a:lnTo>
                <a:lnTo>
                  <a:pt x="62116" y="93952"/>
                </a:lnTo>
                <a:lnTo>
                  <a:pt x="36058" y="130819"/>
                </a:lnTo>
                <a:lnTo>
                  <a:pt x="16522" y="171973"/>
                </a:lnTo>
                <a:lnTo>
                  <a:pt x="4254" y="216668"/>
                </a:lnTo>
                <a:lnTo>
                  <a:pt x="0" y="264160"/>
                </a:lnTo>
                <a:lnTo>
                  <a:pt x="0" y="528320"/>
                </a:lnTo>
                <a:lnTo>
                  <a:pt x="4254" y="575811"/>
                </a:lnTo>
                <a:lnTo>
                  <a:pt x="16522" y="620506"/>
                </a:lnTo>
                <a:lnTo>
                  <a:pt x="36058" y="661660"/>
                </a:lnTo>
                <a:lnTo>
                  <a:pt x="62116" y="698527"/>
                </a:lnTo>
                <a:lnTo>
                  <a:pt x="93952" y="730363"/>
                </a:lnTo>
                <a:lnTo>
                  <a:pt x="130819" y="756421"/>
                </a:lnTo>
                <a:lnTo>
                  <a:pt x="171973" y="775957"/>
                </a:lnTo>
                <a:lnTo>
                  <a:pt x="216668" y="788225"/>
                </a:lnTo>
                <a:lnTo>
                  <a:pt x="264160" y="792479"/>
                </a:lnTo>
                <a:lnTo>
                  <a:pt x="6564884" y="792479"/>
                </a:lnTo>
                <a:lnTo>
                  <a:pt x="6612375" y="788225"/>
                </a:lnTo>
                <a:lnTo>
                  <a:pt x="6657070" y="775957"/>
                </a:lnTo>
                <a:lnTo>
                  <a:pt x="6698224" y="756421"/>
                </a:lnTo>
                <a:lnTo>
                  <a:pt x="6735091" y="730363"/>
                </a:lnTo>
                <a:lnTo>
                  <a:pt x="6766927" y="698527"/>
                </a:lnTo>
                <a:lnTo>
                  <a:pt x="6792985" y="661660"/>
                </a:lnTo>
                <a:lnTo>
                  <a:pt x="6812521" y="620506"/>
                </a:lnTo>
                <a:lnTo>
                  <a:pt x="6824789" y="575811"/>
                </a:lnTo>
                <a:lnTo>
                  <a:pt x="6829044" y="528320"/>
                </a:lnTo>
                <a:lnTo>
                  <a:pt x="6829044" y="264160"/>
                </a:lnTo>
                <a:lnTo>
                  <a:pt x="6824789" y="216668"/>
                </a:lnTo>
                <a:lnTo>
                  <a:pt x="6812521" y="171973"/>
                </a:lnTo>
                <a:lnTo>
                  <a:pt x="6792985" y="130819"/>
                </a:lnTo>
                <a:lnTo>
                  <a:pt x="6766927" y="93952"/>
                </a:lnTo>
                <a:lnTo>
                  <a:pt x="6735091" y="62116"/>
                </a:lnTo>
                <a:lnTo>
                  <a:pt x="6698224" y="36058"/>
                </a:lnTo>
                <a:lnTo>
                  <a:pt x="6657070" y="16522"/>
                </a:lnTo>
                <a:lnTo>
                  <a:pt x="6612375" y="4254"/>
                </a:lnTo>
                <a:lnTo>
                  <a:pt x="6564884" y="0"/>
                </a:lnTo>
                <a:close/>
              </a:path>
            </a:pathLst>
          </a:custGeom>
          <a:solidFill>
            <a:srgbClr val="3856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498850" y="426465"/>
            <a:ext cx="527494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80">
                <a:solidFill>
                  <a:srgbClr val="FFFFFF"/>
                </a:solidFill>
              </a:rPr>
              <a:t>H</a:t>
            </a:r>
            <a:r>
              <a:rPr dirty="0" spc="-235">
                <a:solidFill>
                  <a:srgbClr val="FFFFFF"/>
                </a:solidFill>
              </a:rPr>
              <a:t>o</a:t>
            </a:r>
            <a:r>
              <a:rPr dirty="0" spc="-370">
                <a:solidFill>
                  <a:srgbClr val="FFFFFF"/>
                </a:solidFill>
              </a:rPr>
              <a:t>w</a:t>
            </a:r>
            <a:r>
              <a:rPr dirty="0" spc="-80">
                <a:solidFill>
                  <a:srgbClr val="FFFFFF"/>
                </a:solidFill>
              </a:rPr>
              <a:t> </a:t>
            </a:r>
            <a:r>
              <a:rPr dirty="0" spc="-215">
                <a:solidFill>
                  <a:srgbClr val="FFFFFF"/>
                </a:solidFill>
              </a:rPr>
              <a:t>t</a:t>
            </a:r>
            <a:r>
              <a:rPr dirty="0" spc="-310">
                <a:solidFill>
                  <a:srgbClr val="FFFFFF"/>
                </a:solidFill>
              </a:rPr>
              <a:t>o</a:t>
            </a:r>
            <a:r>
              <a:rPr dirty="0" spc="-60">
                <a:solidFill>
                  <a:srgbClr val="FFFFFF"/>
                </a:solidFill>
              </a:rPr>
              <a:t> </a:t>
            </a:r>
            <a:r>
              <a:rPr dirty="0" spc="-265">
                <a:solidFill>
                  <a:srgbClr val="FFFFFF"/>
                </a:solidFill>
              </a:rPr>
              <a:t>Manag</a:t>
            </a:r>
            <a:r>
              <a:rPr dirty="0" spc="-229">
                <a:solidFill>
                  <a:srgbClr val="FFFFFF"/>
                </a:solidFill>
              </a:rPr>
              <a:t>e</a:t>
            </a:r>
            <a:r>
              <a:rPr dirty="0" spc="-80">
                <a:solidFill>
                  <a:srgbClr val="FFFFFF"/>
                </a:solidFill>
              </a:rPr>
              <a:t> </a:t>
            </a:r>
            <a:r>
              <a:rPr dirty="0" spc="-240">
                <a:solidFill>
                  <a:srgbClr val="FFFFFF"/>
                </a:solidFill>
              </a:rPr>
              <a:t>Heat</a:t>
            </a:r>
            <a:r>
              <a:rPr dirty="0" spc="-75">
                <a:solidFill>
                  <a:srgbClr val="FFFFFF"/>
                </a:solidFill>
              </a:rPr>
              <a:t> </a:t>
            </a:r>
            <a:r>
              <a:rPr dirty="0" spc="-204">
                <a:solidFill>
                  <a:srgbClr val="FFFFFF"/>
                </a:solidFill>
              </a:rPr>
              <a:t>S</a:t>
            </a:r>
            <a:r>
              <a:rPr dirty="0" spc="-145">
                <a:solidFill>
                  <a:srgbClr val="FFFFFF"/>
                </a:solidFill>
              </a:rPr>
              <a:t>t</a:t>
            </a:r>
            <a:r>
              <a:rPr dirty="0" spc="-165">
                <a:solidFill>
                  <a:srgbClr val="FFFFFF"/>
                </a:solidFill>
              </a:rPr>
              <a:t>rok</a:t>
            </a:r>
            <a:r>
              <a:rPr dirty="0" spc="-190">
                <a:solidFill>
                  <a:srgbClr val="FFFFFF"/>
                </a:solidFill>
              </a:rPr>
              <a:t>e</a:t>
            </a:r>
            <a:r>
              <a:rPr dirty="0" spc="-43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56259" y="1567463"/>
            <a:ext cx="3510279" cy="2625725"/>
          </a:xfrm>
          <a:prstGeom prst="rect">
            <a:avLst/>
          </a:prstGeom>
        </p:spPr>
        <p:txBody>
          <a:bodyPr wrap="square" lIns="0" tIns="105410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830"/>
              </a:spcBef>
              <a:buFont typeface="Courier New"/>
              <a:buChar char="o"/>
              <a:tabLst>
                <a:tab pos="299720" algn="l"/>
              </a:tabLst>
            </a:pPr>
            <a:r>
              <a:rPr dirty="0" sz="2800" spc="-10" b="1">
                <a:latin typeface="Calibri"/>
                <a:cs typeface="Calibri"/>
              </a:rPr>
              <a:t>External</a:t>
            </a:r>
            <a:r>
              <a:rPr dirty="0" sz="2800" spc="-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Cooling</a:t>
            </a:r>
            <a:r>
              <a:rPr dirty="0" sz="2800" spc="-5" b="1">
                <a:latin typeface="Calibri"/>
                <a:cs typeface="Calibri"/>
              </a:rPr>
              <a:t> :</a:t>
            </a:r>
            <a:endParaRPr sz="2800">
              <a:latin typeface="Calibri"/>
              <a:cs typeface="Calibri"/>
            </a:endParaRPr>
          </a:p>
          <a:p>
            <a:pPr lvl="1" marL="698500" indent="-229235">
              <a:lnSpc>
                <a:spcPct val="100000"/>
              </a:lnSpc>
              <a:spcBef>
                <a:spcPts val="730"/>
              </a:spcBef>
              <a:buFont typeface="Wingdings"/>
              <a:buChar char=""/>
              <a:tabLst>
                <a:tab pos="699135" algn="l"/>
              </a:tabLst>
            </a:pPr>
            <a:r>
              <a:rPr dirty="0" u="heavy" sz="2800" spc="-1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Immersion</a:t>
            </a:r>
            <a:r>
              <a:rPr dirty="0" u="heavy" sz="2800" spc="-4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8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cooling</a:t>
            </a:r>
            <a:endParaRPr sz="2800">
              <a:latin typeface="Calibri"/>
              <a:cs typeface="Calibri"/>
            </a:endParaRPr>
          </a:p>
          <a:p>
            <a:pPr lvl="1" marL="698500" indent="-229235">
              <a:lnSpc>
                <a:spcPct val="100000"/>
              </a:lnSpc>
              <a:spcBef>
                <a:spcPts val="735"/>
              </a:spcBef>
              <a:buFont typeface="Wingdings"/>
              <a:buChar char=""/>
              <a:tabLst>
                <a:tab pos="699135" algn="l"/>
              </a:tabLst>
            </a:pPr>
            <a:r>
              <a:rPr dirty="0" u="heavy" sz="2800" spc="-2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Evaporative</a:t>
            </a:r>
            <a:r>
              <a:rPr dirty="0" u="heavy" sz="2800" spc="-4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800" spc="-1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cooling</a:t>
            </a:r>
            <a:endParaRPr sz="28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Wingdings"/>
              <a:buChar char=""/>
            </a:pPr>
            <a:endParaRPr sz="395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Courier New"/>
              <a:buChar char="o"/>
              <a:tabLst>
                <a:tab pos="299720" algn="l"/>
              </a:tabLst>
            </a:pPr>
            <a:r>
              <a:rPr dirty="0" sz="2800" spc="-15" b="1">
                <a:latin typeface="Calibri"/>
                <a:cs typeface="Calibri"/>
              </a:rPr>
              <a:t>Internal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Cooling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667500"/>
          </a:xfrm>
          <a:custGeom>
            <a:avLst/>
            <a:gdLst/>
            <a:ahLst/>
            <a:cxnLst/>
            <a:rect l="l" t="t" r="r" b="b"/>
            <a:pathLst>
              <a:path w="12192000" h="6667500">
                <a:moveTo>
                  <a:pt x="0" y="6667500"/>
                </a:moveTo>
                <a:lnTo>
                  <a:pt x="12192000" y="6667500"/>
                </a:lnTo>
                <a:lnTo>
                  <a:pt x="12192000" y="0"/>
                </a:lnTo>
                <a:lnTo>
                  <a:pt x="0" y="0"/>
                </a:lnTo>
                <a:lnTo>
                  <a:pt x="0" y="6667500"/>
                </a:lnTo>
                <a:close/>
              </a:path>
            </a:pathLst>
          </a:custGeom>
          <a:solidFill>
            <a:srgbClr val="A3DBF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667499"/>
            <a:ext cx="12192000" cy="190500"/>
          </a:xfrm>
          <a:custGeom>
            <a:avLst/>
            <a:gdLst/>
            <a:ahLst/>
            <a:cxnLst/>
            <a:rect l="l" t="t" r="r" b="b"/>
            <a:pathLst>
              <a:path w="12192000" h="190500">
                <a:moveTo>
                  <a:pt x="12192000" y="0"/>
                </a:moveTo>
                <a:lnTo>
                  <a:pt x="0" y="0"/>
                </a:lnTo>
                <a:lnTo>
                  <a:pt x="0" y="190500"/>
                </a:lnTo>
                <a:lnTo>
                  <a:pt x="12192000" y="1905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D5F8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226052" y="303275"/>
            <a:ext cx="3740150" cy="792480"/>
          </a:xfrm>
          <a:custGeom>
            <a:avLst/>
            <a:gdLst/>
            <a:ahLst/>
            <a:cxnLst/>
            <a:rect l="l" t="t" r="r" b="b"/>
            <a:pathLst>
              <a:path w="3740150" h="792480">
                <a:moveTo>
                  <a:pt x="3475736" y="0"/>
                </a:moveTo>
                <a:lnTo>
                  <a:pt x="264160" y="0"/>
                </a:lnTo>
                <a:lnTo>
                  <a:pt x="216668" y="4254"/>
                </a:lnTo>
                <a:lnTo>
                  <a:pt x="171973" y="16522"/>
                </a:lnTo>
                <a:lnTo>
                  <a:pt x="130819" y="36058"/>
                </a:lnTo>
                <a:lnTo>
                  <a:pt x="93952" y="62116"/>
                </a:lnTo>
                <a:lnTo>
                  <a:pt x="62116" y="93952"/>
                </a:lnTo>
                <a:lnTo>
                  <a:pt x="36058" y="130819"/>
                </a:lnTo>
                <a:lnTo>
                  <a:pt x="16522" y="171973"/>
                </a:lnTo>
                <a:lnTo>
                  <a:pt x="4254" y="216668"/>
                </a:lnTo>
                <a:lnTo>
                  <a:pt x="0" y="264160"/>
                </a:lnTo>
                <a:lnTo>
                  <a:pt x="0" y="528320"/>
                </a:lnTo>
                <a:lnTo>
                  <a:pt x="4254" y="575811"/>
                </a:lnTo>
                <a:lnTo>
                  <a:pt x="16522" y="620506"/>
                </a:lnTo>
                <a:lnTo>
                  <a:pt x="36058" y="661660"/>
                </a:lnTo>
                <a:lnTo>
                  <a:pt x="62116" y="698527"/>
                </a:lnTo>
                <a:lnTo>
                  <a:pt x="93952" y="730363"/>
                </a:lnTo>
                <a:lnTo>
                  <a:pt x="130819" y="756421"/>
                </a:lnTo>
                <a:lnTo>
                  <a:pt x="171973" y="775957"/>
                </a:lnTo>
                <a:lnTo>
                  <a:pt x="216668" y="788225"/>
                </a:lnTo>
                <a:lnTo>
                  <a:pt x="264160" y="792479"/>
                </a:lnTo>
                <a:lnTo>
                  <a:pt x="3475736" y="792479"/>
                </a:lnTo>
                <a:lnTo>
                  <a:pt x="3523227" y="788225"/>
                </a:lnTo>
                <a:lnTo>
                  <a:pt x="3567922" y="775957"/>
                </a:lnTo>
                <a:lnTo>
                  <a:pt x="3609076" y="756421"/>
                </a:lnTo>
                <a:lnTo>
                  <a:pt x="3645943" y="730363"/>
                </a:lnTo>
                <a:lnTo>
                  <a:pt x="3677779" y="698527"/>
                </a:lnTo>
                <a:lnTo>
                  <a:pt x="3703837" y="661660"/>
                </a:lnTo>
                <a:lnTo>
                  <a:pt x="3723373" y="620506"/>
                </a:lnTo>
                <a:lnTo>
                  <a:pt x="3735641" y="575811"/>
                </a:lnTo>
                <a:lnTo>
                  <a:pt x="3739896" y="528320"/>
                </a:lnTo>
                <a:lnTo>
                  <a:pt x="3739896" y="264160"/>
                </a:lnTo>
                <a:lnTo>
                  <a:pt x="3735641" y="216668"/>
                </a:lnTo>
                <a:lnTo>
                  <a:pt x="3723373" y="171973"/>
                </a:lnTo>
                <a:lnTo>
                  <a:pt x="3703837" y="130819"/>
                </a:lnTo>
                <a:lnTo>
                  <a:pt x="3677779" y="93952"/>
                </a:lnTo>
                <a:lnTo>
                  <a:pt x="3645943" y="62116"/>
                </a:lnTo>
                <a:lnTo>
                  <a:pt x="3609076" y="36058"/>
                </a:lnTo>
                <a:lnTo>
                  <a:pt x="3567922" y="16522"/>
                </a:lnTo>
                <a:lnTo>
                  <a:pt x="3523227" y="4254"/>
                </a:lnTo>
                <a:lnTo>
                  <a:pt x="3475736" y="0"/>
                </a:lnTo>
                <a:close/>
              </a:path>
            </a:pathLst>
          </a:custGeom>
          <a:solidFill>
            <a:srgbClr val="6F24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80635" y="426465"/>
            <a:ext cx="303466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70">
                <a:solidFill>
                  <a:srgbClr val="FFFFFF"/>
                </a:solidFill>
              </a:rPr>
              <a:t>External</a:t>
            </a:r>
            <a:r>
              <a:rPr dirty="0" spc="-105">
                <a:solidFill>
                  <a:srgbClr val="FFFFFF"/>
                </a:solidFill>
              </a:rPr>
              <a:t> </a:t>
            </a:r>
            <a:r>
              <a:rPr dirty="0" spc="-210">
                <a:solidFill>
                  <a:srgbClr val="FFFFFF"/>
                </a:solidFill>
              </a:rPr>
              <a:t>Co</a:t>
            </a:r>
            <a:r>
              <a:rPr dirty="0" spc="-215">
                <a:solidFill>
                  <a:srgbClr val="FFFFFF"/>
                </a:solidFill>
              </a:rPr>
              <a:t>o</a:t>
            </a:r>
            <a:r>
              <a:rPr dirty="0" spc="-190">
                <a:solidFill>
                  <a:srgbClr val="FFFFFF"/>
                </a:solidFill>
              </a:rPr>
              <a:t>ling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11225" y="1186774"/>
            <a:ext cx="10843895" cy="4462780"/>
          </a:xfrm>
          <a:prstGeom prst="rect">
            <a:avLst/>
          </a:prstGeom>
        </p:spPr>
        <p:txBody>
          <a:bodyPr wrap="square" lIns="0" tIns="18986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495"/>
              </a:spcBef>
              <a:buFont typeface="Wingdings"/>
              <a:buChar char=""/>
              <a:tabLst>
                <a:tab pos="241300" algn="l"/>
              </a:tabLst>
            </a:pPr>
            <a:r>
              <a:rPr dirty="0" u="heavy" sz="24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Immersion</a:t>
            </a:r>
            <a:r>
              <a:rPr dirty="0" u="heavy" sz="2400" spc="-5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4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cooling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lvl="1" marL="698500" indent="-229235">
              <a:lnSpc>
                <a:spcPct val="100000"/>
              </a:lnSpc>
              <a:spcBef>
                <a:spcPts val="1395"/>
              </a:spcBef>
              <a:buFont typeface="Symbol"/>
              <a:buChar char=""/>
              <a:tabLst>
                <a:tab pos="699135" algn="l"/>
              </a:tabLst>
            </a:pPr>
            <a:r>
              <a:rPr dirty="0" sz="2400" spc="-10">
                <a:latin typeface="Calibri"/>
                <a:cs typeface="Calibri"/>
              </a:rPr>
              <a:t>Immersion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ice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bath</a:t>
            </a:r>
            <a:endParaRPr sz="2400">
              <a:latin typeface="Calibri"/>
              <a:cs typeface="Calibri"/>
            </a:endParaRPr>
          </a:p>
          <a:p>
            <a:pPr lvl="2" marL="1155700" indent="-229235">
              <a:lnSpc>
                <a:spcPct val="100000"/>
              </a:lnSpc>
              <a:spcBef>
                <a:spcPts val="1405"/>
              </a:spcBef>
              <a:buFont typeface="Courier New"/>
              <a:buChar char="o"/>
              <a:tabLst>
                <a:tab pos="1156335" algn="l"/>
              </a:tabLst>
            </a:pPr>
            <a:r>
              <a:rPr dirty="0" sz="2400">
                <a:latin typeface="Calibri"/>
                <a:cs typeface="Calibri"/>
              </a:rPr>
              <a:t>Ice</a:t>
            </a:r>
            <a:r>
              <a:rPr dirty="0" sz="2400" spc="-15">
                <a:latin typeface="Calibri"/>
                <a:cs typeface="Calibri"/>
              </a:rPr>
              <a:t> water</a:t>
            </a:r>
            <a:r>
              <a:rPr dirty="0" sz="2400" spc="-10">
                <a:latin typeface="Calibri"/>
                <a:cs typeface="Calibri"/>
              </a:rPr>
              <a:t> can </a:t>
            </a:r>
            <a:r>
              <a:rPr dirty="0" sz="2400" spc="-5">
                <a:latin typeface="Calibri"/>
                <a:cs typeface="Calibri"/>
              </a:rPr>
              <a:t>reduce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core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body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temperature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5" b="1">
                <a:latin typeface="Calibri"/>
                <a:cs typeface="Calibri"/>
              </a:rPr>
              <a:t>to</a:t>
            </a:r>
            <a:r>
              <a:rPr dirty="0" sz="2400" spc="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less</a:t>
            </a:r>
            <a:r>
              <a:rPr dirty="0" sz="2400" spc="10" b="1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than</a:t>
            </a:r>
            <a:r>
              <a:rPr dirty="0" sz="2400" spc="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102.2°F</a:t>
            </a:r>
            <a:r>
              <a:rPr dirty="0" sz="2400" b="1">
                <a:latin typeface="Calibri"/>
                <a:cs typeface="Calibri"/>
              </a:rPr>
              <a:t> in</a:t>
            </a:r>
            <a:endParaRPr sz="2400">
              <a:latin typeface="Calibri"/>
              <a:cs typeface="Calibri"/>
            </a:endParaRPr>
          </a:p>
          <a:p>
            <a:pPr marL="1155700">
              <a:lnSpc>
                <a:spcPct val="100000"/>
              </a:lnSpc>
              <a:spcBef>
                <a:spcPts val="204"/>
              </a:spcBef>
            </a:pPr>
            <a:r>
              <a:rPr dirty="0" sz="2400" spc="-15" b="1">
                <a:latin typeface="Calibri"/>
                <a:cs typeface="Calibri"/>
              </a:rPr>
              <a:t>approximately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20-40</a:t>
            </a:r>
            <a:r>
              <a:rPr dirty="0" sz="2400" spc="-1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minutes.</a:t>
            </a:r>
            <a:endParaRPr sz="2400">
              <a:latin typeface="Calibri"/>
              <a:cs typeface="Calibri"/>
            </a:endParaRPr>
          </a:p>
          <a:p>
            <a:pPr lvl="2" marL="1155700" marR="5080" indent="-228600">
              <a:lnSpc>
                <a:spcPct val="107100"/>
              </a:lnSpc>
              <a:spcBef>
                <a:spcPts val="1200"/>
              </a:spcBef>
              <a:buFont typeface="Courier New"/>
              <a:buChar char="o"/>
              <a:tabLst>
                <a:tab pos="1156335" algn="l"/>
              </a:tabLst>
            </a:pPr>
            <a:r>
              <a:rPr dirty="0" sz="2400" spc="-15">
                <a:latin typeface="Calibri"/>
                <a:cs typeface="Calibri"/>
              </a:rPr>
              <a:t>Patients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cooled</a:t>
            </a:r>
            <a:r>
              <a:rPr dirty="0" sz="2400">
                <a:latin typeface="Calibri"/>
                <a:cs typeface="Calibri"/>
              </a:rPr>
              <a:t> in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ice</a:t>
            </a:r>
            <a:r>
              <a:rPr dirty="0" sz="2400" spc="-10">
                <a:latin typeface="Calibri"/>
                <a:cs typeface="Calibri"/>
              </a:rPr>
              <a:t> bath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frequently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suffer</a:t>
            </a:r>
            <a:r>
              <a:rPr dirty="0" sz="2400" spc="15" b="1">
                <a:latin typeface="Calibri"/>
                <a:cs typeface="Calibri"/>
              </a:rPr>
              <a:t> </a:t>
            </a:r>
            <a:r>
              <a:rPr dirty="0" sz="2400" spc="-15" b="1">
                <a:latin typeface="Calibri"/>
                <a:cs typeface="Calibri"/>
              </a:rPr>
              <a:t>afterdrop </a:t>
            </a:r>
            <a:r>
              <a:rPr dirty="0" sz="2400" spc="-5">
                <a:latin typeface="Calibri"/>
                <a:cs typeface="Calibri"/>
              </a:rPr>
              <a:t>(their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core </a:t>
            </a:r>
            <a:r>
              <a:rPr dirty="0" sz="2400" spc="-15">
                <a:latin typeface="Calibri"/>
                <a:cs typeface="Calibri"/>
              </a:rPr>
              <a:t> temperature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continues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to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decline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even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after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they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are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removed</a:t>
            </a:r>
            <a:r>
              <a:rPr dirty="0" sz="2400" spc="2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from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bath).</a:t>
            </a:r>
            <a:endParaRPr sz="2400">
              <a:latin typeface="Calibri"/>
              <a:cs typeface="Calibri"/>
            </a:endParaRPr>
          </a:p>
          <a:p>
            <a:pPr lvl="2" marL="1155700" indent="-229235">
              <a:lnSpc>
                <a:spcPct val="100000"/>
              </a:lnSpc>
              <a:spcBef>
                <a:spcPts val="1395"/>
              </a:spcBef>
              <a:buFont typeface="Courier New"/>
              <a:buChar char="o"/>
              <a:tabLst>
                <a:tab pos="1156335" algn="l"/>
              </a:tabLst>
            </a:pPr>
            <a:r>
              <a:rPr dirty="0" sz="2400" spc="-5">
                <a:latin typeface="Calibri"/>
                <a:cs typeface="Calibri"/>
              </a:rPr>
              <a:t>Extremely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uncomfortable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for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patients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who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are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awake.</a:t>
            </a:r>
            <a:endParaRPr sz="2400">
              <a:latin typeface="Calibri"/>
              <a:cs typeface="Calibri"/>
            </a:endParaRPr>
          </a:p>
          <a:p>
            <a:pPr lvl="1" marL="698500" marR="207645" indent="-229235">
              <a:lnSpc>
                <a:spcPct val="107200"/>
              </a:lnSpc>
              <a:spcBef>
                <a:spcPts val="1195"/>
              </a:spcBef>
              <a:buFont typeface="Symbol"/>
              <a:buChar char=""/>
              <a:tabLst>
                <a:tab pos="699135" algn="l"/>
              </a:tabLst>
            </a:pPr>
            <a:r>
              <a:rPr dirty="0" sz="2400" spc="-5">
                <a:latin typeface="Calibri"/>
                <a:cs typeface="Calibri"/>
              </a:rPr>
              <a:t>Cooling </a:t>
            </a:r>
            <a:r>
              <a:rPr dirty="0" sz="2400" spc="-15">
                <a:latin typeface="Calibri"/>
                <a:cs typeface="Calibri"/>
              </a:rPr>
              <a:t>blankets </a:t>
            </a:r>
            <a:r>
              <a:rPr dirty="0" sz="2400" spc="-5">
                <a:latin typeface="Calibri"/>
                <a:cs typeface="Calibri"/>
              </a:rPr>
              <a:t>used </a:t>
            </a:r>
            <a:r>
              <a:rPr dirty="0" sz="2400">
                <a:latin typeface="Calibri"/>
                <a:cs typeface="Calibri"/>
              </a:rPr>
              <a:t>in </a:t>
            </a:r>
            <a:r>
              <a:rPr dirty="0" sz="2400" spc="-10">
                <a:latin typeface="Calibri"/>
                <a:cs typeface="Calibri"/>
              </a:rPr>
              <a:t>conjunction </a:t>
            </a:r>
            <a:r>
              <a:rPr dirty="0" sz="2400">
                <a:latin typeface="Calibri"/>
                <a:cs typeface="Calibri"/>
              </a:rPr>
              <a:t>with ice </a:t>
            </a:r>
            <a:r>
              <a:rPr dirty="0" sz="2400" spc="-10">
                <a:latin typeface="Calibri"/>
                <a:cs typeface="Calibri"/>
              </a:rPr>
              <a:t>packs </a:t>
            </a:r>
            <a:r>
              <a:rPr dirty="0" sz="2400" spc="-15">
                <a:latin typeface="Calibri"/>
                <a:cs typeface="Calibri"/>
              </a:rPr>
              <a:t>to </a:t>
            </a:r>
            <a:r>
              <a:rPr dirty="0" sz="2400">
                <a:latin typeface="Calibri"/>
                <a:cs typeface="Calibri"/>
              </a:rPr>
              <a:t>the </a:t>
            </a:r>
            <a:r>
              <a:rPr dirty="0" sz="2400" spc="-10">
                <a:latin typeface="Calibri"/>
                <a:cs typeface="Calibri"/>
              </a:rPr>
              <a:t>axilla, groin, </a:t>
            </a:r>
            <a:r>
              <a:rPr dirty="0" sz="2400" spc="-5">
                <a:latin typeface="Calibri"/>
                <a:cs typeface="Calibri"/>
              </a:rPr>
              <a:t>neck, </a:t>
            </a:r>
            <a:r>
              <a:rPr dirty="0" sz="2400">
                <a:latin typeface="Calibri"/>
                <a:cs typeface="Calibri"/>
              </a:rPr>
              <a:t>and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head,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may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be </a:t>
            </a:r>
            <a:r>
              <a:rPr dirty="0" sz="2400">
                <a:latin typeface="Calibri"/>
                <a:cs typeface="Calibri"/>
              </a:rPr>
              <a:t>the </a:t>
            </a:r>
            <a:r>
              <a:rPr dirty="0" sz="2400" spc="-10">
                <a:latin typeface="Calibri"/>
                <a:cs typeface="Calibri"/>
              </a:rPr>
              <a:t>most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rapid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methods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of </a:t>
            </a:r>
            <a:r>
              <a:rPr dirty="0" sz="2400" spc="-10">
                <a:latin typeface="Calibri"/>
                <a:cs typeface="Calibri"/>
              </a:rPr>
              <a:t>cooling.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667500"/>
          </a:xfrm>
          <a:custGeom>
            <a:avLst/>
            <a:gdLst/>
            <a:ahLst/>
            <a:cxnLst/>
            <a:rect l="l" t="t" r="r" b="b"/>
            <a:pathLst>
              <a:path w="12192000" h="6667500">
                <a:moveTo>
                  <a:pt x="0" y="6667500"/>
                </a:moveTo>
                <a:lnTo>
                  <a:pt x="12192000" y="6667500"/>
                </a:lnTo>
                <a:lnTo>
                  <a:pt x="12192000" y="0"/>
                </a:lnTo>
                <a:lnTo>
                  <a:pt x="0" y="0"/>
                </a:lnTo>
                <a:lnTo>
                  <a:pt x="0" y="666750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667499"/>
            <a:ext cx="12192000" cy="190500"/>
          </a:xfrm>
          <a:custGeom>
            <a:avLst/>
            <a:gdLst/>
            <a:ahLst/>
            <a:cxnLst/>
            <a:rect l="l" t="t" r="r" b="b"/>
            <a:pathLst>
              <a:path w="12192000" h="190500">
                <a:moveTo>
                  <a:pt x="12192000" y="0"/>
                </a:moveTo>
                <a:lnTo>
                  <a:pt x="0" y="0"/>
                </a:lnTo>
                <a:lnTo>
                  <a:pt x="0" y="190500"/>
                </a:lnTo>
                <a:lnTo>
                  <a:pt x="12192000" y="1905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2E549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226052" y="303275"/>
            <a:ext cx="3740150" cy="792480"/>
          </a:xfrm>
          <a:custGeom>
            <a:avLst/>
            <a:gdLst/>
            <a:ahLst/>
            <a:cxnLst/>
            <a:rect l="l" t="t" r="r" b="b"/>
            <a:pathLst>
              <a:path w="3740150" h="792480">
                <a:moveTo>
                  <a:pt x="3475736" y="0"/>
                </a:moveTo>
                <a:lnTo>
                  <a:pt x="264160" y="0"/>
                </a:lnTo>
                <a:lnTo>
                  <a:pt x="216668" y="4254"/>
                </a:lnTo>
                <a:lnTo>
                  <a:pt x="171973" y="16522"/>
                </a:lnTo>
                <a:lnTo>
                  <a:pt x="130819" y="36058"/>
                </a:lnTo>
                <a:lnTo>
                  <a:pt x="93952" y="62116"/>
                </a:lnTo>
                <a:lnTo>
                  <a:pt x="62116" y="93952"/>
                </a:lnTo>
                <a:lnTo>
                  <a:pt x="36058" y="130819"/>
                </a:lnTo>
                <a:lnTo>
                  <a:pt x="16522" y="171973"/>
                </a:lnTo>
                <a:lnTo>
                  <a:pt x="4254" y="216668"/>
                </a:lnTo>
                <a:lnTo>
                  <a:pt x="0" y="264160"/>
                </a:lnTo>
                <a:lnTo>
                  <a:pt x="0" y="528320"/>
                </a:lnTo>
                <a:lnTo>
                  <a:pt x="4254" y="575811"/>
                </a:lnTo>
                <a:lnTo>
                  <a:pt x="16522" y="620506"/>
                </a:lnTo>
                <a:lnTo>
                  <a:pt x="36058" y="661660"/>
                </a:lnTo>
                <a:lnTo>
                  <a:pt x="62116" y="698527"/>
                </a:lnTo>
                <a:lnTo>
                  <a:pt x="93952" y="730363"/>
                </a:lnTo>
                <a:lnTo>
                  <a:pt x="130819" y="756421"/>
                </a:lnTo>
                <a:lnTo>
                  <a:pt x="171973" y="775957"/>
                </a:lnTo>
                <a:lnTo>
                  <a:pt x="216668" y="788225"/>
                </a:lnTo>
                <a:lnTo>
                  <a:pt x="264160" y="792479"/>
                </a:lnTo>
                <a:lnTo>
                  <a:pt x="3475736" y="792479"/>
                </a:lnTo>
                <a:lnTo>
                  <a:pt x="3523227" y="788225"/>
                </a:lnTo>
                <a:lnTo>
                  <a:pt x="3567922" y="775957"/>
                </a:lnTo>
                <a:lnTo>
                  <a:pt x="3609076" y="756421"/>
                </a:lnTo>
                <a:lnTo>
                  <a:pt x="3645943" y="730363"/>
                </a:lnTo>
                <a:lnTo>
                  <a:pt x="3677779" y="698527"/>
                </a:lnTo>
                <a:lnTo>
                  <a:pt x="3703837" y="661660"/>
                </a:lnTo>
                <a:lnTo>
                  <a:pt x="3723373" y="620506"/>
                </a:lnTo>
                <a:lnTo>
                  <a:pt x="3735641" y="575811"/>
                </a:lnTo>
                <a:lnTo>
                  <a:pt x="3739896" y="528320"/>
                </a:lnTo>
                <a:lnTo>
                  <a:pt x="3739896" y="264160"/>
                </a:lnTo>
                <a:lnTo>
                  <a:pt x="3735641" y="216668"/>
                </a:lnTo>
                <a:lnTo>
                  <a:pt x="3723373" y="171973"/>
                </a:lnTo>
                <a:lnTo>
                  <a:pt x="3703837" y="130819"/>
                </a:lnTo>
                <a:lnTo>
                  <a:pt x="3677779" y="93952"/>
                </a:lnTo>
                <a:lnTo>
                  <a:pt x="3645943" y="62116"/>
                </a:lnTo>
                <a:lnTo>
                  <a:pt x="3609076" y="36058"/>
                </a:lnTo>
                <a:lnTo>
                  <a:pt x="3567922" y="16522"/>
                </a:lnTo>
                <a:lnTo>
                  <a:pt x="3523227" y="4254"/>
                </a:lnTo>
                <a:lnTo>
                  <a:pt x="3475736" y="0"/>
                </a:lnTo>
                <a:close/>
              </a:path>
            </a:pathLst>
          </a:custGeom>
          <a:solidFill>
            <a:srgbClr val="0D5F8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80635" y="426465"/>
            <a:ext cx="303466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70">
                <a:solidFill>
                  <a:srgbClr val="FFFFFF"/>
                </a:solidFill>
              </a:rPr>
              <a:t>External</a:t>
            </a:r>
            <a:r>
              <a:rPr dirty="0" spc="-105">
                <a:solidFill>
                  <a:srgbClr val="FFFFFF"/>
                </a:solidFill>
              </a:rPr>
              <a:t> </a:t>
            </a:r>
            <a:r>
              <a:rPr dirty="0" spc="-210">
                <a:solidFill>
                  <a:srgbClr val="FFFFFF"/>
                </a:solidFill>
              </a:rPr>
              <a:t>Co</a:t>
            </a:r>
            <a:r>
              <a:rPr dirty="0" spc="-215">
                <a:solidFill>
                  <a:srgbClr val="FFFFFF"/>
                </a:solidFill>
              </a:rPr>
              <a:t>o</a:t>
            </a:r>
            <a:r>
              <a:rPr dirty="0" spc="-190">
                <a:solidFill>
                  <a:srgbClr val="FFFFFF"/>
                </a:solidFill>
              </a:rPr>
              <a:t>ling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93139" y="1340204"/>
            <a:ext cx="9987915" cy="4069079"/>
          </a:xfrm>
          <a:prstGeom prst="rect">
            <a:avLst/>
          </a:prstGeom>
        </p:spPr>
        <p:txBody>
          <a:bodyPr wrap="square" lIns="0" tIns="188595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485"/>
              </a:spcBef>
              <a:buFont typeface="Wingdings"/>
              <a:buChar char=""/>
              <a:tabLst>
                <a:tab pos="241935" algn="l"/>
              </a:tabLst>
            </a:pPr>
            <a:r>
              <a:rPr dirty="0" u="heavy" sz="2400" spc="-2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Evaporative</a:t>
            </a:r>
            <a:r>
              <a:rPr dirty="0" u="heavy" sz="24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cooling</a:t>
            </a:r>
            <a:r>
              <a:rPr dirty="0" u="heavy" sz="2400" spc="-3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4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lvl="1" marL="1158875" indent="-267335">
              <a:lnSpc>
                <a:spcPct val="100000"/>
              </a:lnSpc>
              <a:spcBef>
                <a:spcPts val="1395"/>
              </a:spcBef>
              <a:buFont typeface="Arial MT"/>
              <a:buChar char="•"/>
              <a:tabLst>
                <a:tab pos="1158875" algn="l"/>
                <a:tab pos="1159510" algn="l"/>
              </a:tabLst>
            </a:pPr>
            <a:r>
              <a:rPr dirty="0" sz="2400" spc="-5">
                <a:latin typeface="Calibri"/>
                <a:cs typeface="Calibri"/>
              </a:rPr>
              <a:t>The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following</a:t>
            </a:r>
            <a:r>
              <a:rPr dirty="0" sz="2400" spc="-15">
                <a:latin typeface="Calibri"/>
                <a:cs typeface="Calibri"/>
              </a:rPr>
              <a:t> procedure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is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followed:</a:t>
            </a:r>
            <a:endParaRPr sz="2400">
              <a:latin typeface="Calibri"/>
              <a:cs typeface="Calibri"/>
            </a:endParaRPr>
          </a:p>
          <a:p>
            <a:pPr lvl="2" marL="1518285" indent="-360045">
              <a:lnSpc>
                <a:spcPct val="100000"/>
              </a:lnSpc>
              <a:spcBef>
                <a:spcPts val="1405"/>
              </a:spcBef>
              <a:buFont typeface="Courier New"/>
              <a:buChar char="o"/>
              <a:tabLst>
                <a:tab pos="1518920" algn="l"/>
              </a:tabLst>
            </a:pPr>
            <a:r>
              <a:rPr dirty="0" sz="2400" spc="-15">
                <a:latin typeface="Calibri"/>
                <a:cs typeface="Calibri"/>
              </a:rPr>
              <a:t>Remove </a:t>
            </a:r>
            <a:r>
              <a:rPr dirty="0" sz="2400">
                <a:latin typeface="Calibri"/>
                <a:cs typeface="Calibri"/>
              </a:rPr>
              <a:t>all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of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15">
                <a:latin typeface="Calibri"/>
                <a:cs typeface="Calibri"/>
              </a:rPr>
              <a:t> patient’s</a:t>
            </a:r>
            <a:r>
              <a:rPr dirty="0" sz="2400" spc="-5">
                <a:latin typeface="Calibri"/>
                <a:cs typeface="Calibri"/>
              </a:rPr>
              <a:t> clothing.</a:t>
            </a:r>
            <a:endParaRPr sz="2400">
              <a:latin typeface="Calibri"/>
              <a:cs typeface="Calibri"/>
            </a:endParaRPr>
          </a:p>
          <a:p>
            <a:pPr lvl="2" marL="1518285" indent="-360045">
              <a:lnSpc>
                <a:spcPct val="100000"/>
              </a:lnSpc>
              <a:spcBef>
                <a:spcPts val="1405"/>
              </a:spcBef>
              <a:buFont typeface="Courier New"/>
              <a:buChar char="o"/>
              <a:tabLst>
                <a:tab pos="1518920" algn="l"/>
              </a:tabLst>
            </a:pPr>
            <a:r>
              <a:rPr dirty="0" sz="2400" spc="-5">
                <a:latin typeface="Calibri"/>
                <a:cs typeface="Calibri"/>
              </a:rPr>
              <a:t>Insert</a:t>
            </a:r>
            <a:r>
              <a:rPr dirty="0" sz="2400">
                <a:latin typeface="Calibri"/>
                <a:cs typeface="Calibri"/>
              </a:rPr>
              <a:t> a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rectal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thermometer</a:t>
            </a:r>
            <a:r>
              <a:rPr dirty="0" sz="2400" spc="-20">
                <a:latin typeface="Calibri"/>
                <a:cs typeface="Calibri"/>
              </a:rPr>
              <a:t> for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continuous</a:t>
            </a:r>
            <a:r>
              <a:rPr dirty="0" sz="2400" spc="-5">
                <a:latin typeface="Calibri"/>
                <a:cs typeface="Calibri"/>
              </a:rPr>
              <a:t> monitoring.</a:t>
            </a:r>
            <a:endParaRPr sz="2400">
              <a:latin typeface="Calibri"/>
              <a:cs typeface="Calibri"/>
            </a:endParaRPr>
          </a:p>
          <a:p>
            <a:pPr lvl="2" marL="1518285" marR="538480" indent="-360045">
              <a:lnSpc>
                <a:spcPct val="107100"/>
              </a:lnSpc>
              <a:spcBef>
                <a:spcPts val="1200"/>
              </a:spcBef>
              <a:buFont typeface="Courier New"/>
              <a:buChar char="o"/>
              <a:tabLst>
                <a:tab pos="1518920" algn="l"/>
              </a:tabLst>
            </a:pPr>
            <a:r>
              <a:rPr dirty="0" sz="2400" spc="-10">
                <a:latin typeface="Calibri"/>
                <a:cs typeface="Calibri"/>
              </a:rPr>
              <a:t>Mist</a:t>
            </a:r>
            <a:r>
              <a:rPr dirty="0" sz="2400" spc="-15">
                <a:latin typeface="Calibri"/>
                <a:cs typeface="Calibri"/>
              </a:rPr>
              <a:t> over</a:t>
            </a:r>
            <a:r>
              <a:rPr dirty="0" sz="2400" spc="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patient </a:t>
            </a:r>
            <a:r>
              <a:rPr dirty="0" sz="2400" spc="-30">
                <a:latin typeface="Calibri"/>
                <a:cs typeface="Calibri"/>
              </a:rPr>
              <a:t>constantly,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using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spray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bottles </a:t>
            </a:r>
            <a:r>
              <a:rPr dirty="0" sz="2400" spc="-5">
                <a:latin typeface="Calibri"/>
                <a:cs typeface="Calibri"/>
              </a:rPr>
              <a:t>filled</a:t>
            </a:r>
            <a:r>
              <a:rPr dirty="0" sz="2400">
                <a:latin typeface="Calibri"/>
                <a:cs typeface="Calibri"/>
              </a:rPr>
              <a:t> with</a:t>
            </a:r>
            <a:r>
              <a:rPr dirty="0" sz="2400" spc="20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tepid </a:t>
            </a:r>
            <a:r>
              <a:rPr dirty="0" sz="2400" spc="-52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(15°C)</a:t>
            </a:r>
            <a:r>
              <a:rPr dirty="0" sz="2400" spc="10" b="1">
                <a:latin typeface="Calibri"/>
                <a:cs typeface="Calibri"/>
              </a:rPr>
              <a:t> </a:t>
            </a:r>
            <a:r>
              <a:rPr dirty="0" sz="2400" spc="-50" b="1">
                <a:latin typeface="Calibri"/>
                <a:cs typeface="Calibri"/>
              </a:rPr>
              <a:t>water.</a:t>
            </a:r>
            <a:endParaRPr sz="2400">
              <a:latin typeface="Calibri"/>
              <a:cs typeface="Calibri"/>
            </a:endParaRPr>
          </a:p>
          <a:p>
            <a:pPr lvl="2" marL="1518285" indent="-360045">
              <a:lnSpc>
                <a:spcPct val="100000"/>
              </a:lnSpc>
              <a:spcBef>
                <a:spcPts val="1395"/>
              </a:spcBef>
              <a:buFont typeface="Courier New"/>
              <a:buChar char="o"/>
              <a:tabLst>
                <a:tab pos="1518920" algn="l"/>
              </a:tabLst>
            </a:pPr>
            <a:r>
              <a:rPr dirty="0" sz="2400">
                <a:latin typeface="Calibri"/>
                <a:cs typeface="Calibri"/>
              </a:rPr>
              <a:t>Place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large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fans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to</a:t>
            </a:r>
            <a:r>
              <a:rPr dirty="0" sz="2400" spc="-10">
                <a:latin typeface="Calibri"/>
                <a:cs typeface="Calibri"/>
              </a:rPr>
              <a:t> circulate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warm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room</a:t>
            </a:r>
            <a:r>
              <a:rPr dirty="0" sz="2400" spc="-1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air</a:t>
            </a:r>
            <a:r>
              <a:rPr dirty="0" sz="2400" spc="-10" b="1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(ideally</a:t>
            </a:r>
            <a:r>
              <a:rPr dirty="0" sz="2400" spc="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40°C)</a:t>
            </a:r>
            <a:r>
              <a:rPr dirty="0" sz="2400" spc="15" b="1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directed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at</a:t>
            </a:r>
            <a:endParaRPr sz="2400">
              <a:latin typeface="Calibri"/>
              <a:cs typeface="Calibri"/>
            </a:endParaRPr>
          </a:p>
          <a:p>
            <a:pPr marL="1518285">
              <a:lnSpc>
                <a:spcPct val="100000"/>
              </a:lnSpc>
              <a:spcBef>
                <a:spcPts val="204"/>
              </a:spcBef>
            </a:pP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patient.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667500"/>
          </a:xfrm>
          <a:custGeom>
            <a:avLst/>
            <a:gdLst/>
            <a:ahLst/>
            <a:cxnLst/>
            <a:rect l="l" t="t" r="r" b="b"/>
            <a:pathLst>
              <a:path w="12192000" h="6667500">
                <a:moveTo>
                  <a:pt x="0" y="6667500"/>
                </a:moveTo>
                <a:lnTo>
                  <a:pt x="12192000" y="6667500"/>
                </a:lnTo>
                <a:lnTo>
                  <a:pt x="12192000" y="0"/>
                </a:lnTo>
                <a:lnTo>
                  <a:pt x="0" y="0"/>
                </a:lnTo>
                <a:lnTo>
                  <a:pt x="0" y="6667500"/>
                </a:lnTo>
                <a:close/>
              </a:path>
            </a:pathLst>
          </a:custGeom>
          <a:solidFill>
            <a:srgbClr val="DF9F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667499"/>
            <a:ext cx="12192000" cy="190500"/>
          </a:xfrm>
          <a:custGeom>
            <a:avLst/>
            <a:gdLst/>
            <a:ahLst/>
            <a:cxnLst/>
            <a:rect l="l" t="t" r="r" b="b"/>
            <a:pathLst>
              <a:path w="12192000" h="190500">
                <a:moveTo>
                  <a:pt x="12192000" y="0"/>
                </a:moveTo>
                <a:lnTo>
                  <a:pt x="0" y="0"/>
                </a:lnTo>
                <a:lnTo>
                  <a:pt x="0" y="190500"/>
                </a:lnTo>
                <a:lnTo>
                  <a:pt x="12192000" y="1905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6F24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30224" y="1909572"/>
            <a:ext cx="10243185" cy="2801620"/>
          </a:xfrm>
          <a:custGeom>
            <a:avLst/>
            <a:gdLst/>
            <a:ahLst/>
            <a:cxnLst/>
            <a:rect l="l" t="t" r="r" b="b"/>
            <a:pathLst>
              <a:path w="10243185" h="2801620">
                <a:moveTo>
                  <a:pt x="9775952" y="0"/>
                </a:moveTo>
                <a:lnTo>
                  <a:pt x="466851" y="0"/>
                </a:lnTo>
                <a:lnTo>
                  <a:pt x="419119" y="2410"/>
                </a:lnTo>
                <a:lnTo>
                  <a:pt x="372764" y="9485"/>
                </a:lnTo>
                <a:lnTo>
                  <a:pt x="328024" y="20990"/>
                </a:lnTo>
                <a:lnTo>
                  <a:pt x="285132" y="36691"/>
                </a:lnTo>
                <a:lnTo>
                  <a:pt x="244322" y="56351"/>
                </a:lnTo>
                <a:lnTo>
                  <a:pt x="205830" y="79737"/>
                </a:lnTo>
                <a:lnTo>
                  <a:pt x="169890" y="106614"/>
                </a:lnTo>
                <a:lnTo>
                  <a:pt x="136737" y="136747"/>
                </a:lnTo>
                <a:lnTo>
                  <a:pt x="106606" y="169901"/>
                </a:lnTo>
                <a:lnTo>
                  <a:pt x="79730" y="205841"/>
                </a:lnTo>
                <a:lnTo>
                  <a:pt x="56346" y="244333"/>
                </a:lnTo>
                <a:lnTo>
                  <a:pt x="36687" y="285142"/>
                </a:lnTo>
                <a:lnTo>
                  <a:pt x="20988" y="328033"/>
                </a:lnTo>
                <a:lnTo>
                  <a:pt x="9484" y="372772"/>
                </a:lnTo>
                <a:lnTo>
                  <a:pt x="2410" y="419123"/>
                </a:lnTo>
                <a:lnTo>
                  <a:pt x="0" y="466851"/>
                </a:lnTo>
                <a:lnTo>
                  <a:pt x="0" y="2334260"/>
                </a:lnTo>
                <a:lnTo>
                  <a:pt x="2410" y="2381988"/>
                </a:lnTo>
                <a:lnTo>
                  <a:pt x="9484" y="2428339"/>
                </a:lnTo>
                <a:lnTo>
                  <a:pt x="20988" y="2473078"/>
                </a:lnTo>
                <a:lnTo>
                  <a:pt x="36687" y="2515969"/>
                </a:lnTo>
                <a:lnTo>
                  <a:pt x="56346" y="2556778"/>
                </a:lnTo>
                <a:lnTo>
                  <a:pt x="79730" y="2595270"/>
                </a:lnTo>
                <a:lnTo>
                  <a:pt x="106606" y="2631210"/>
                </a:lnTo>
                <a:lnTo>
                  <a:pt x="136737" y="2664364"/>
                </a:lnTo>
                <a:lnTo>
                  <a:pt x="169890" y="2694497"/>
                </a:lnTo>
                <a:lnTo>
                  <a:pt x="205830" y="2721374"/>
                </a:lnTo>
                <a:lnTo>
                  <a:pt x="244322" y="2744760"/>
                </a:lnTo>
                <a:lnTo>
                  <a:pt x="285132" y="2764420"/>
                </a:lnTo>
                <a:lnTo>
                  <a:pt x="328024" y="2780121"/>
                </a:lnTo>
                <a:lnTo>
                  <a:pt x="372764" y="2791626"/>
                </a:lnTo>
                <a:lnTo>
                  <a:pt x="419119" y="2798701"/>
                </a:lnTo>
                <a:lnTo>
                  <a:pt x="466851" y="2801111"/>
                </a:lnTo>
                <a:lnTo>
                  <a:pt x="9775952" y="2801111"/>
                </a:lnTo>
                <a:lnTo>
                  <a:pt x="9823680" y="2798701"/>
                </a:lnTo>
                <a:lnTo>
                  <a:pt x="9870031" y="2791626"/>
                </a:lnTo>
                <a:lnTo>
                  <a:pt x="9914770" y="2780121"/>
                </a:lnTo>
                <a:lnTo>
                  <a:pt x="9957661" y="2764420"/>
                </a:lnTo>
                <a:lnTo>
                  <a:pt x="9998470" y="2744760"/>
                </a:lnTo>
                <a:lnTo>
                  <a:pt x="10036962" y="2721374"/>
                </a:lnTo>
                <a:lnTo>
                  <a:pt x="10072902" y="2694497"/>
                </a:lnTo>
                <a:lnTo>
                  <a:pt x="10106056" y="2664364"/>
                </a:lnTo>
                <a:lnTo>
                  <a:pt x="10136189" y="2631210"/>
                </a:lnTo>
                <a:lnTo>
                  <a:pt x="10163066" y="2595270"/>
                </a:lnTo>
                <a:lnTo>
                  <a:pt x="10186452" y="2556778"/>
                </a:lnTo>
                <a:lnTo>
                  <a:pt x="10206112" y="2515969"/>
                </a:lnTo>
                <a:lnTo>
                  <a:pt x="10221813" y="2473078"/>
                </a:lnTo>
                <a:lnTo>
                  <a:pt x="10233318" y="2428339"/>
                </a:lnTo>
                <a:lnTo>
                  <a:pt x="10240393" y="2381988"/>
                </a:lnTo>
                <a:lnTo>
                  <a:pt x="10242804" y="2334260"/>
                </a:lnTo>
                <a:lnTo>
                  <a:pt x="10242804" y="466851"/>
                </a:lnTo>
                <a:lnTo>
                  <a:pt x="10240393" y="419123"/>
                </a:lnTo>
                <a:lnTo>
                  <a:pt x="10233318" y="372772"/>
                </a:lnTo>
                <a:lnTo>
                  <a:pt x="10221813" y="328033"/>
                </a:lnTo>
                <a:lnTo>
                  <a:pt x="10206112" y="285142"/>
                </a:lnTo>
                <a:lnTo>
                  <a:pt x="10186452" y="244333"/>
                </a:lnTo>
                <a:lnTo>
                  <a:pt x="10163066" y="205841"/>
                </a:lnTo>
                <a:lnTo>
                  <a:pt x="10136189" y="169901"/>
                </a:lnTo>
                <a:lnTo>
                  <a:pt x="10106056" y="136747"/>
                </a:lnTo>
                <a:lnTo>
                  <a:pt x="10072902" y="106614"/>
                </a:lnTo>
                <a:lnTo>
                  <a:pt x="10036962" y="79737"/>
                </a:lnTo>
                <a:lnTo>
                  <a:pt x="9998470" y="56351"/>
                </a:lnTo>
                <a:lnTo>
                  <a:pt x="9957661" y="36691"/>
                </a:lnTo>
                <a:lnTo>
                  <a:pt x="9914770" y="20990"/>
                </a:lnTo>
                <a:lnTo>
                  <a:pt x="9870031" y="9485"/>
                </a:lnTo>
                <a:lnTo>
                  <a:pt x="9823680" y="2410"/>
                </a:lnTo>
                <a:lnTo>
                  <a:pt x="97759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226052" y="303275"/>
            <a:ext cx="3740150" cy="792480"/>
          </a:xfrm>
          <a:custGeom>
            <a:avLst/>
            <a:gdLst/>
            <a:ahLst/>
            <a:cxnLst/>
            <a:rect l="l" t="t" r="r" b="b"/>
            <a:pathLst>
              <a:path w="3740150" h="792480">
                <a:moveTo>
                  <a:pt x="3475736" y="0"/>
                </a:moveTo>
                <a:lnTo>
                  <a:pt x="264160" y="0"/>
                </a:lnTo>
                <a:lnTo>
                  <a:pt x="216668" y="4254"/>
                </a:lnTo>
                <a:lnTo>
                  <a:pt x="171973" y="16522"/>
                </a:lnTo>
                <a:lnTo>
                  <a:pt x="130819" y="36058"/>
                </a:lnTo>
                <a:lnTo>
                  <a:pt x="93952" y="62116"/>
                </a:lnTo>
                <a:lnTo>
                  <a:pt x="62116" y="93952"/>
                </a:lnTo>
                <a:lnTo>
                  <a:pt x="36058" y="130819"/>
                </a:lnTo>
                <a:lnTo>
                  <a:pt x="16522" y="171973"/>
                </a:lnTo>
                <a:lnTo>
                  <a:pt x="4254" y="216668"/>
                </a:lnTo>
                <a:lnTo>
                  <a:pt x="0" y="264160"/>
                </a:lnTo>
                <a:lnTo>
                  <a:pt x="0" y="528320"/>
                </a:lnTo>
                <a:lnTo>
                  <a:pt x="4254" y="575811"/>
                </a:lnTo>
                <a:lnTo>
                  <a:pt x="16522" y="620506"/>
                </a:lnTo>
                <a:lnTo>
                  <a:pt x="36058" y="661660"/>
                </a:lnTo>
                <a:lnTo>
                  <a:pt x="62116" y="698527"/>
                </a:lnTo>
                <a:lnTo>
                  <a:pt x="93952" y="730363"/>
                </a:lnTo>
                <a:lnTo>
                  <a:pt x="130819" y="756421"/>
                </a:lnTo>
                <a:lnTo>
                  <a:pt x="171973" y="775957"/>
                </a:lnTo>
                <a:lnTo>
                  <a:pt x="216668" y="788225"/>
                </a:lnTo>
                <a:lnTo>
                  <a:pt x="264160" y="792479"/>
                </a:lnTo>
                <a:lnTo>
                  <a:pt x="3475736" y="792479"/>
                </a:lnTo>
                <a:lnTo>
                  <a:pt x="3523227" y="788225"/>
                </a:lnTo>
                <a:lnTo>
                  <a:pt x="3567922" y="775957"/>
                </a:lnTo>
                <a:lnTo>
                  <a:pt x="3609076" y="756421"/>
                </a:lnTo>
                <a:lnTo>
                  <a:pt x="3645943" y="730363"/>
                </a:lnTo>
                <a:lnTo>
                  <a:pt x="3677779" y="698527"/>
                </a:lnTo>
                <a:lnTo>
                  <a:pt x="3703837" y="661660"/>
                </a:lnTo>
                <a:lnTo>
                  <a:pt x="3723373" y="620506"/>
                </a:lnTo>
                <a:lnTo>
                  <a:pt x="3735641" y="575811"/>
                </a:lnTo>
                <a:lnTo>
                  <a:pt x="3739896" y="528320"/>
                </a:lnTo>
                <a:lnTo>
                  <a:pt x="3739896" y="264160"/>
                </a:lnTo>
                <a:lnTo>
                  <a:pt x="3735641" y="216668"/>
                </a:lnTo>
                <a:lnTo>
                  <a:pt x="3723373" y="171973"/>
                </a:lnTo>
                <a:lnTo>
                  <a:pt x="3703837" y="130819"/>
                </a:lnTo>
                <a:lnTo>
                  <a:pt x="3677779" y="93952"/>
                </a:lnTo>
                <a:lnTo>
                  <a:pt x="3645943" y="62116"/>
                </a:lnTo>
                <a:lnTo>
                  <a:pt x="3609076" y="36058"/>
                </a:lnTo>
                <a:lnTo>
                  <a:pt x="3567922" y="16522"/>
                </a:lnTo>
                <a:lnTo>
                  <a:pt x="3523227" y="4254"/>
                </a:lnTo>
                <a:lnTo>
                  <a:pt x="3475736" y="0"/>
                </a:lnTo>
                <a:close/>
              </a:path>
            </a:pathLst>
          </a:custGeom>
          <a:solidFill>
            <a:srgbClr val="0D5F8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637023" y="426465"/>
            <a:ext cx="291719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60">
                <a:solidFill>
                  <a:srgbClr val="FFFFFF"/>
                </a:solidFill>
              </a:rPr>
              <a:t>Interna</a:t>
            </a:r>
            <a:r>
              <a:rPr dirty="0" spc="-145">
                <a:solidFill>
                  <a:srgbClr val="FFFFFF"/>
                </a:solidFill>
              </a:rPr>
              <a:t>l</a:t>
            </a:r>
            <a:r>
              <a:rPr dirty="0" spc="-95">
                <a:solidFill>
                  <a:srgbClr val="FFFFFF"/>
                </a:solidFill>
              </a:rPr>
              <a:t> </a:t>
            </a:r>
            <a:r>
              <a:rPr dirty="0" spc="-210">
                <a:solidFill>
                  <a:srgbClr val="FFFFFF"/>
                </a:solidFill>
              </a:rPr>
              <a:t>Co</a:t>
            </a:r>
            <a:r>
              <a:rPr dirty="0" spc="-215">
                <a:solidFill>
                  <a:srgbClr val="FFFFFF"/>
                </a:solidFill>
              </a:rPr>
              <a:t>o</a:t>
            </a:r>
            <a:r>
              <a:rPr dirty="0" spc="-190">
                <a:solidFill>
                  <a:srgbClr val="FFFFFF"/>
                </a:solidFill>
              </a:rPr>
              <a:t>ling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04213" y="2208682"/>
            <a:ext cx="8322309" cy="200278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marR="5080" indent="-228600">
              <a:lnSpc>
                <a:spcPct val="106800"/>
              </a:lnSpc>
              <a:spcBef>
                <a:spcPts val="100"/>
              </a:spcBef>
              <a:buFont typeface="Wingdings"/>
              <a:buChar char=""/>
              <a:tabLst>
                <a:tab pos="241300" algn="l"/>
              </a:tabLst>
            </a:pPr>
            <a:r>
              <a:rPr dirty="0" sz="2800" spc="-10">
                <a:latin typeface="Calibri"/>
                <a:cs typeface="Calibri"/>
              </a:rPr>
              <a:t>Gastric,</a:t>
            </a:r>
            <a:r>
              <a:rPr dirty="0" sz="2800" spc="175">
                <a:latin typeface="Calibri"/>
                <a:cs typeface="Calibri"/>
              </a:rPr>
              <a:t> </a:t>
            </a:r>
            <a:r>
              <a:rPr dirty="0" sz="2800" spc="-40">
                <a:latin typeface="Calibri"/>
                <a:cs typeface="Calibri"/>
              </a:rPr>
              <a:t>bladder,</a:t>
            </a:r>
            <a:r>
              <a:rPr dirty="0" sz="2800" spc="16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and</a:t>
            </a:r>
            <a:r>
              <a:rPr dirty="0" sz="2800" spc="17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rectal</a:t>
            </a:r>
            <a:r>
              <a:rPr dirty="0" sz="2800" spc="15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cold</a:t>
            </a:r>
            <a:r>
              <a:rPr dirty="0" sz="2800" spc="15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water</a:t>
            </a:r>
            <a:r>
              <a:rPr dirty="0" sz="2800" spc="15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lavage</a:t>
            </a:r>
            <a:r>
              <a:rPr dirty="0" sz="2800" spc="15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can</a:t>
            </a:r>
            <a:r>
              <a:rPr dirty="0" sz="2800" spc="15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all</a:t>
            </a:r>
            <a:r>
              <a:rPr dirty="0" sz="2800" spc="15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be </a:t>
            </a:r>
            <a:r>
              <a:rPr dirty="0" sz="2800" spc="-6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readily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performed.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ct val="106800"/>
              </a:lnSpc>
              <a:spcBef>
                <a:spcPts val="1210"/>
              </a:spcBef>
              <a:buFont typeface="Wingdings"/>
              <a:buChar char=""/>
              <a:tabLst>
                <a:tab pos="241300" algn="l"/>
              </a:tabLst>
            </a:pPr>
            <a:r>
              <a:rPr dirty="0" sz="2800" spc="-10">
                <a:solidFill>
                  <a:srgbClr val="6F2450"/>
                </a:solidFill>
                <a:latin typeface="Calibri"/>
                <a:cs typeface="Calibri"/>
              </a:rPr>
              <a:t>This</a:t>
            </a:r>
            <a:r>
              <a:rPr dirty="0" sz="2800" spc="335">
                <a:solidFill>
                  <a:srgbClr val="6F2450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6F2450"/>
                </a:solidFill>
                <a:latin typeface="Calibri"/>
                <a:cs typeface="Calibri"/>
              </a:rPr>
              <a:t>should</a:t>
            </a:r>
            <a:r>
              <a:rPr dirty="0" sz="2800" spc="350">
                <a:solidFill>
                  <a:srgbClr val="6F2450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6F2450"/>
                </a:solidFill>
                <a:latin typeface="Calibri"/>
                <a:cs typeface="Calibri"/>
              </a:rPr>
              <a:t>be</a:t>
            </a:r>
            <a:r>
              <a:rPr dirty="0" sz="2800" spc="335">
                <a:solidFill>
                  <a:srgbClr val="6F2450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6F2450"/>
                </a:solidFill>
                <a:latin typeface="Calibri"/>
                <a:cs typeface="Calibri"/>
              </a:rPr>
              <a:t>regarded</a:t>
            </a:r>
            <a:r>
              <a:rPr dirty="0" sz="2800" spc="340">
                <a:solidFill>
                  <a:srgbClr val="6F2450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6F2450"/>
                </a:solidFill>
                <a:latin typeface="Calibri"/>
                <a:cs typeface="Calibri"/>
              </a:rPr>
              <a:t>as</a:t>
            </a:r>
            <a:r>
              <a:rPr dirty="0" sz="2800" spc="330">
                <a:solidFill>
                  <a:srgbClr val="6F2450"/>
                </a:solidFill>
                <a:latin typeface="Calibri"/>
                <a:cs typeface="Calibri"/>
              </a:rPr>
              <a:t> </a:t>
            </a:r>
            <a:r>
              <a:rPr dirty="0" sz="2800" spc="5">
                <a:solidFill>
                  <a:srgbClr val="6F2450"/>
                </a:solidFill>
                <a:latin typeface="Calibri"/>
                <a:cs typeface="Calibri"/>
              </a:rPr>
              <a:t>an</a:t>
            </a:r>
            <a:r>
              <a:rPr dirty="0" sz="2800" spc="345">
                <a:solidFill>
                  <a:srgbClr val="6F245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6F2450"/>
                </a:solidFill>
                <a:latin typeface="Calibri"/>
                <a:cs typeface="Calibri"/>
              </a:rPr>
              <a:t>approach</a:t>
            </a:r>
            <a:r>
              <a:rPr dirty="0" sz="2800" spc="350">
                <a:solidFill>
                  <a:srgbClr val="6F2450"/>
                </a:solidFill>
                <a:latin typeface="Calibri"/>
                <a:cs typeface="Calibri"/>
              </a:rPr>
              <a:t> </a:t>
            </a:r>
            <a:r>
              <a:rPr dirty="0" sz="2800" spc="-25">
                <a:solidFill>
                  <a:srgbClr val="6F2450"/>
                </a:solidFill>
                <a:latin typeface="Calibri"/>
                <a:cs typeface="Calibri"/>
              </a:rPr>
              <a:t>for</a:t>
            </a:r>
            <a:r>
              <a:rPr dirty="0" sz="2800" spc="340">
                <a:solidFill>
                  <a:srgbClr val="6F245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6F2450"/>
                </a:solidFill>
                <a:latin typeface="Calibri"/>
                <a:cs typeface="Calibri"/>
              </a:rPr>
              <a:t>use</a:t>
            </a:r>
            <a:r>
              <a:rPr dirty="0" sz="2800" spc="330">
                <a:solidFill>
                  <a:srgbClr val="6F2450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6F2450"/>
                </a:solidFill>
                <a:latin typeface="Calibri"/>
                <a:cs typeface="Calibri"/>
              </a:rPr>
              <a:t>when </a:t>
            </a:r>
            <a:r>
              <a:rPr dirty="0" sz="2800" spc="-615">
                <a:solidFill>
                  <a:srgbClr val="6F2450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solidFill>
                  <a:srgbClr val="6F2450"/>
                </a:solidFill>
                <a:latin typeface="Calibri"/>
                <a:cs typeface="Calibri"/>
              </a:rPr>
              <a:t>external</a:t>
            </a:r>
            <a:r>
              <a:rPr dirty="0" sz="2800" spc="-10">
                <a:solidFill>
                  <a:srgbClr val="6F2450"/>
                </a:solidFill>
                <a:latin typeface="Calibri"/>
                <a:cs typeface="Calibri"/>
              </a:rPr>
              <a:t> cooling</a:t>
            </a:r>
            <a:r>
              <a:rPr dirty="0" sz="2800" spc="15">
                <a:solidFill>
                  <a:srgbClr val="6F2450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6F2450"/>
                </a:solidFill>
                <a:latin typeface="Calibri"/>
                <a:cs typeface="Calibri"/>
              </a:rPr>
              <a:t>may</a:t>
            </a:r>
            <a:r>
              <a:rPr dirty="0" sz="2800" spc="-5">
                <a:solidFill>
                  <a:srgbClr val="6F245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6F2450"/>
                </a:solidFill>
                <a:latin typeface="Calibri"/>
                <a:cs typeface="Calibri"/>
              </a:rPr>
              <a:t>not</a:t>
            </a:r>
            <a:r>
              <a:rPr dirty="0" sz="2800" spc="15">
                <a:solidFill>
                  <a:srgbClr val="6F2450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6F2450"/>
                </a:solidFill>
                <a:latin typeface="Calibri"/>
                <a:cs typeface="Calibri"/>
              </a:rPr>
              <a:t>be</a:t>
            </a:r>
            <a:r>
              <a:rPr dirty="0" sz="2800" spc="20">
                <a:solidFill>
                  <a:srgbClr val="6F2450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solidFill>
                  <a:srgbClr val="6F2450"/>
                </a:solidFill>
                <a:latin typeface="Calibri"/>
                <a:cs typeface="Calibri"/>
              </a:rPr>
              <a:t>feasible</a:t>
            </a:r>
            <a:r>
              <a:rPr dirty="0" sz="2800" spc="10">
                <a:solidFill>
                  <a:srgbClr val="6F2450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6F2450"/>
                </a:solidFill>
                <a:latin typeface="Calibri"/>
                <a:cs typeface="Calibri"/>
              </a:rPr>
              <a:t>or</a:t>
            </a:r>
            <a:r>
              <a:rPr dirty="0" sz="2800" spc="5">
                <a:solidFill>
                  <a:srgbClr val="6F245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6F2450"/>
                </a:solidFill>
                <a:latin typeface="Calibri"/>
                <a:cs typeface="Calibri"/>
              </a:rPr>
              <a:t>is</a:t>
            </a:r>
            <a:r>
              <a:rPr dirty="0" sz="2800" spc="15">
                <a:solidFill>
                  <a:srgbClr val="6F2450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6F2450"/>
                </a:solidFill>
                <a:latin typeface="Calibri"/>
                <a:cs typeface="Calibri"/>
              </a:rPr>
              <a:t>ineffective.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667500"/>
          </a:xfrm>
          <a:custGeom>
            <a:avLst/>
            <a:gdLst/>
            <a:ahLst/>
            <a:cxnLst/>
            <a:rect l="l" t="t" r="r" b="b"/>
            <a:pathLst>
              <a:path w="12192000" h="6667500">
                <a:moveTo>
                  <a:pt x="0" y="6667500"/>
                </a:moveTo>
                <a:lnTo>
                  <a:pt x="12192000" y="6667500"/>
                </a:lnTo>
                <a:lnTo>
                  <a:pt x="12192000" y="0"/>
                </a:lnTo>
                <a:lnTo>
                  <a:pt x="0" y="0"/>
                </a:lnTo>
                <a:lnTo>
                  <a:pt x="0" y="6667500"/>
                </a:lnTo>
                <a:close/>
              </a:path>
            </a:pathLst>
          </a:custGeom>
          <a:solidFill>
            <a:srgbClr val="A3DBF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667499"/>
            <a:ext cx="12192000" cy="190500"/>
          </a:xfrm>
          <a:custGeom>
            <a:avLst/>
            <a:gdLst/>
            <a:ahLst/>
            <a:cxnLst/>
            <a:rect l="l" t="t" r="r" b="b"/>
            <a:pathLst>
              <a:path w="12192000" h="190500">
                <a:moveTo>
                  <a:pt x="12192000" y="0"/>
                </a:moveTo>
                <a:lnTo>
                  <a:pt x="0" y="0"/>
                </a:lnTo>
                <a:lnTo>
                  <a:pt x="0" y="190500"/>
                </a:lnTo>
                <a:lnTo>
                  <a:pt x="12192000" y="1905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D5F8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720339" y="252984"/>
            <a:ext cx="6829425" cy="792480"/>
          </a:xfrm>
          <a:custGeom>
            <a:avLst/>
            <a:gdLst/>
            <a:ahLst/>
            <a:cxnLst/>
            <a:rect l="l" t="t" r="r" b="b"/>
            <a:pathLst>
              <a:path w="6829425" h="792480">
                <a:moveTo>
                  <a:pt x="6564884" y="0"/>
                </a:moveTo>
                <a:lnTo>
                  <a:pt x="264160" y="0"/>
                </a:lnTo>
                <a:lnTo>
                  <a:pt x="216668" y="4254"/>
                </a:lnTo>
                <a:lnTo>
                  <a:pt x="171973" y="16522"/>
                </a:lnTo>
                <a:lnTo>
                  <a:pt x="130819" y="36058"/>
                </a:lnTo>
                <a:lnTo>
                  <a:pt x="93952" y="62116"/>
                </a:lnTo>
                <a:lnTo>
                  <a:pt x="62116" y="93952"/>
                </a:lnTo>
                <a:lnTo>
                  <a:pt x="36058" y="130819"/>
                </a:lnTo>
                <a:lnTo>
                  <a:pt x="16522" y="171973"/>
                </a:lnTo>
                <a:lnTo>
                  <a:pt x="4254" y="216668"/>
                </a:lnTo>
                <a:lnTo>
                  <a:pt x="0" y="264160"/>
                </a:lnTo>
                <a:lnTo>
                  <a:pt x="0" y="528320"/>
                </a:lnTo>
                <a:lnTo>
                  <a:pt x="4254" y="575811"/>
                </a:lnTo>
                <a:lnTo>
                  <a:pt x="16522" y="620506"/>
                </a:lnTo>
                <a:lnTo>
                  <a:pt x="36058" y="661660"/>
                </a:lnTo>
                <a:lnTo>
                  <a:pt x="62116" y="698527"/>
                </a:lnTo>
                <a:lnTo>
                  <a:pt x="93952" y="730363"/>
                </a:lnTo>
                <a:lnTo>
                  <a:pt x="130819" y="756421"/>
                </a:lnTo>
                <a:lnTo>
                  <a:pt x="171973" y="775957"/>
                </a:lnTo>
                <a:lnTo>
                  <a:pt x="216668" y="788225"/>
                </a:lnTo>
                <a:lnTo>
                  <a:pt x="264160" y="792480"/>
                </a:lnTo>
                <a:lnTo>
                  <a:pt x="6564884" y="792480"/>
                </a:lnTo>
                <a:lnTo>
                  <a:pt x="6612375" y="788225"/>
                </a:lnTo>
                <a:lnTo>
                  <a:pt x="6657070" y="775957"/>
                </a:lnTo>
                <a:lnTo>
                  <a:pt x="6698224" y="756421"/>
                </a:lnTo>
                <a:lnTo>
                  <a:pt x="6735091" y="730363"/>
                </a:lnTo>
                <a:lnTo>
                  <a:pt x="6766927" y="698527"/>
                </a:lnTo>
                <a:lnTo>
                  <a:pt x="6792985" y="661660"/>
                </a:lnTo>
                <a:lnTo>
                  <a:pt x="6812521" y="620506"/>
                </a:lnTo>
                <a:lnTo>
                  <a:pt x="6824789" y="575811"/>
                </a:lnTo>
                <a:lnTo>
                  <a:pt x="6829044" y="528320"/>
                </a:lnTo>
                <a:lnTo>
                  <a:pt x="6829044" y="264160"/>
                </a:lnTo>
                <a:lnTo>
                  <a:pt x="6824789" y="216668"/>
                </a:lnTo>
                <a:lnTo>
                  <a:pt x="6812521" y="171973"/>
                </a:lnTo>
                <a:lnTo>
                  <a:pt x="6792985" y="130819"/>
                </a:lnTo>
                <a:lnTo>
                  <a:pt x="6766927" y="93952"/>
                </a:lnTo>
                <a:lnTo>
                  <a:pt x="6735091" y="62116"/>
                </a:lnTo>
                <a:lnTo>
                  <a:pt x="6698224" y="36058"/>
                </a:lnTo>
                <a:lnTo>
                  <a:pt x="6657070" y="16522"/>
                </a:lnTo>
                <a:lnTo>
                  <a:pt x="6612375" y="4254"/>
                </a:lnTo>
                <a:lnTo>
                  <a:pt x="6564884" y="0"/>
                </a:lnTo>
                <a:close/>
              </a:path>
            </a:pathLst>
          </a:custGeom>
          <a:solidFill>
            <a:srgbClr val="843B0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105"/>
              </a:spcBef>
            </a:pPr>
            <a:r>
              <a:rPr dirty="0" spc="-280">
                <a:solidFill>
                  <a:srgbClr val="FFFFFF"/>
                </a:solidFill>
              </a:rPr>
              <a:t>H</a:t>
            </a:r>
            <a:r>
              <a:rPr dirty="0" spc="-235">
                <a:solidFill>
                  <a:srgbClr val="FFFFFF"/>
                </a:solidFill>
              </a:rPr>
              <a:t>o</a:t>
            </a:r>
            <a:r>
              <a:rPr dirty="0" spc="-370">
                <a:solidFill>
                  <a:srgbClr val="FFFFFF"/>
                </a:solidFill>
              </a:rPr>
              <a:t>w</a:t>
            </a:r>
            <a:r>
              <a:rPr dirty="0" spc="-80">
                <a:solidFill>
                  <a:srgbClr val="FFFFFF"/>
                </a:solidFill>
              </a:rPr>
              <a:t> </a:t>
            </a:r>
            <a:r>
              <a:rPr dirty="0" spc="-215">
                <a:solidFill>
                  <a:srgbClr val="FFFFFF"/>
                </a:solidFill>
              </a:rPr>
              <a:t>t</a:t>
            </a:r>
            <a:r>
              <a:rPr dirty="0" spc="-310">
                <a:solidFill>
                  <a:srgbClr val="FFFFFF"/>
                </a:solidFill>
              </a:rPr>
              <a:t>o</a:t>
            </a:r>
            <a:r>
              <a:rPr dirty="0" spc="-60">
                <a:solidFill>
                  <a:srgbClr val="FFFFFF"/>
                </a:solidFill>
              </a:rPr>
              <a:t> </a:t>
            </a:r>
            <a:r>
              <a:rPr dirty="0" spc="-265">
                <a:solidFill>
                  <a:srgbClr val="FFFFFF"/>
                </a:solidFill>
              </a:rPr>
              <a:t>Manag</a:t>
            </a:r>
            <a:r>
              <a:rPr dirty="0" spc="-229">
                <a:solidFill>
                  <a:srgbClr val="FFFFFF"/>
                </a:solidFill>
              </a:rPr>
              <a:t>e</a:t>
            </a:r>
            <a:r>
              <a:rPr dirty="0" spc="-80">
                <a:solidFill>
                  <a:srgbClr val="FFFFFF"/>
                </a:solidFill>
              </a:rPr>
              <a:t> </a:t>
            </a:r>
            <a:r>
              <a:rPr dirty="0" spc="-240">
                <a:solidFill>
                  <a:srgbClr val="FFFFFF"/>
                </a:solidFill>
              </a:rPr>
              <a:t>Heat</a:t>
            </a:r>
            <a:r>
              <a:rPr dirty="0" spc="-75">
                <a:solidFill>
                  <a:srgbClr val="FFFFFF"/>
                </a:solidFill>
              </a:rPr>
              <a:t> </a:t>
            </a:r>
            <a:r>
              <a:rPr dirty="0" spc="-204">
                <a:solidFill>
                  <a:srgbClr val="FFFFFF"/>
                </a:solidFill>
              </a:rPr>
              <a:t>S</a:t>
            </a:r>
            <a:r>
              <a:rPr dirty="0" spc="-145">
                <a:solidFill>
                  <a:srgbClr val="FFFFFF"/>
                </a:solidFill>
              </a:rPr>
              <a:t>t</a:t>
            </a:r>
            <a:r>
              <a:rPr dirty="0" spc="-165">
                <a:solidFill>
                  <a:srgbClr val="FFFFFF"/>
                </a:solidFill>
              </a:rPr>
              <a:t>rok</a:t>
            </a:r>
            <a:r>
              <a:rPr dirty="0" spc="-200">
                <a:solidFill>
                  <a:srgbClr val="FFFFFF"/>
                </a:solidFill>
              </a:rPr>
              <a:t>e</a:t>
            </a:r>
            <a:r>
              <a:rPr dirty="0" spc="-43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00913" y="1295004"/>
            <a:ext cx="9850755" cy="4672965"/>
          </a:xfrm>
          <a:prstGeom prst="rect">
            <a:avLst/>
          </a:prstGeom>
        </p:spPr>
        <p:txBody>
          <a:bodyPr wrap="square" lIns="0" tIns="74930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590"/>
              </a:spcBef>
              <a:buFont typeface="Courier New"/>
              <a:buChar char="o"/>
              <a:tabLst>
                <a:tab pos="299720" algn="l"/>
              </a:tabLst>
            </a:pPr>
            <a:r>
              <a:rPr dirty="0" sz="2400" spc="-10" b="1">
                <a:latin typeface="Calibri"/>
                <a:cs typeface="Calibri"/>
              </a:rPr>
              <a:t>Emergency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Life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Support</a:t>
            </a:r>
            <a:endParaRPr sz="2400">
              <a:latin typeface="Calibri"/>
              <a:cs typeface="Calibri"/>
            </a:endParaRPr>
          </a:p>
          <a:p>
            <a:pPr lvl="1" marL="698500" indent="-228600">
              <a:lnSpc>
                <a:spcPct val="100000"/>
              </a:lnSpc>
              <a:spcBef>
                <a:spcPts val="490"/>
              </a:spcBef>
              <a:buFont typeface="Wingdings"/>
              <a:buChar char=""/>
              <a:tabLst>
                <a:tab pos="698500" algn="l"/>
              </a:tabLst>
            </a:pPr>
            <a:r>
              <a:rPr dirty="0" sz="2400">
                <a:latin typeface="Calibri"/>
                <a:cs typeface="Calibri"/>
              </a:rPr>
              <a:t>Assess</a:t>
            </a:r>
            <a:r>
              <a:rPr dirty="0" sz="2400" spc="-5">
                <a:latin typeface="Calibri"/>
                <a:cs typeface="Calibri"/>
              </a:rPr>
              <a:t> using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Advanced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35">
                <a:latin typeface="Calibri"/>
                <a:cs typeface="Calibri"/>
              </a:rPr>
              <a:t>Trauma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Life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Support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45">
                <a:latin typeface="Calibri"/>
                <a:cs typeface="Calibri"/>
              </a:rPr>
              <a:t>(ATLS)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protocols</a:t>
            </a:r>
            <a:endParaRPr sz="2400">
              <a:latin typeface="Calibri"/>
              <a:cs typeface="Calibri"/>
            </a:endParaRPr>
          </a:p>
          <a:p>
            <a:pPr lvl="1" marL="698500" indent="-228600">
              <a:lnSpc>
                <a:spcPct val="100000"/>
              </a:lnSpc>
              <a:spcBef>
                <a:spcPts val="505"/>
              </a:spcBef>
              <a:buFont typeface="Wingdings"/>
              <a:buChar char=""/>
              <a:tabLst>
                <a:tab pos="698500" algn="l"/>
              </a:tabLst>
            </a:pPr>
            <a:r>
              <a:rPr dirty="0" sz="2400" spc="-5">
                <a:latin typeface="Calibri"/>
                <a:cs typeface="Calibri"/>
              </a:rPr>
              <a:t>Administer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oxygen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along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with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cooling</a:t>
            </a:r>
            <a:endParaRPr sz="2400">
              <a:latin typeface="Calibri"/>
              <a:cs typeface="Calibri"/>
            </a:endParaRPr>
          </a:p>
          <a:p>
            <a:pPr lvl="1" marL="698500" marR="5080" indent="-228600">
              <a:lnSpc>
                <a:spcPct val="107100"/>
              </a:lnSpc>
              <a:spcBef>
                <a:spcPts val="300"/>
              </a:spcBef>
              <a:buFont typeface="Wingdings"/>
              <a:buChar char=""/>
              <a:tabLst>
                <a:tab pos="698500" algn="l"/>
              </a:tabLst>
            </a:pPr>
            <a:r>
              <a:rPr dirty="0" sz="2400" spc="-15">
                <a:latin typeface="Calibri"/>
                <a:cs typeface="Calibri"/>
              </a:rPr>
              <a:t>Patients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with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altered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level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of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consciousness,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significant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hypercapnia,</a:t>
            </a:r>
            <a:r>
              <a:rPr dirty="0" sz="2400" spc="-5">
                <a:latin typeface="Calibri"/>
                <a:cs typeface="Calibri"/>
              </a:rPr>
              <a:t> or </a:t>
            </a:r>
            <a:r>
              <a:rPr dirty="0" sz="2400" spc="-52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persistent hypoxia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should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be </a:t>
            </a:r>
            <a:r>
              <a:rPr dirty="0" sz="2400" spc="-10">
                <a:latin typeface="Calibri"/>
                <a:cs typeface="Calibri"/>
              </a:rPr>
              <a:t>intubated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and </a:t>
            </a:r>
            <a:r>
              <a:rPr dirty="0" sz="2400">
                <a:latin typeface="Calibri"/>
                <a:cs typeface="Calibri"/>
              </a:rPr>
              <a:t>mechanically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ventilated.</a:t>
            </a:r>
            <a:endParaRPr sz="2400">
              <a:latin typeface="Calibri"/>
              <a:cs typeface="Calibri"/>
            </a:endParaRPr>
          </a:p>
          <a:p>
            <a:pPr algn="r" lvl="1" marL="698500" marR="4010660" indent="-698500">
              <a:lnSpc>
                <a:spcPct val="100000"/>
              </a:lnSpc>
              <a:spcBef>
                <a:spcPts val="505"/>
              </a:spcBef>
              <a:buFont typeface="Wingdings"/>
              <a:buChar char=""/>
              <a:tabLst>
                <a:tab pos="698500" algn="l"/>
              </a:tabLst>
            </a:pPr>
            <a:r>
              <a:rPr dirty="0" sz="2400" spc="-10">
                <a:latin typeface="Calibri"/>
                <a:cs typeface="Calibri"/>
              </a:rPr>
              <a:t>Circulatory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support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is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usually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given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with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–</a:t>
            </a:r>
            <a:endParaRPr sz="2400">
              <a:latin typeface="Calibri"/>
              <a:cs typeface="Calibri"/>
            </a:endParaRPr>
          </a:p>
          <a:p>
            <a:pPr algn="r" lvl="2" marL="228600" marR="4064000" indent="-228600">
              <a:lnSpc>
                <a:spcPct val="100000"/>
              </a:lnSpc>
              <a:spcBef>
                <a:spcPts val="495"/>
              </a:spcBef>
              <a:buFont typeface="Symbol"/>
              <a:buChar char=""/>
              <a:tabLst>
                <a:tab pos="228600" algn="l"/>
              </a:tabLst>
            </a:pPr>
            <a:r>
              <a:rPr dirty="0" sz="2400">
                <a:latin typeface="Calibri"/>
                <a:cs typeface="Calibri"/>
              </a:rPr>
              <a:t>IV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fluids </a:t>
            </a:r>
            <a:r>
              <a:rPr dirty="0" sz="2400" b="1">
                <a:latin typeface="Calibri"/>
                <a:cs typeface="Calibri"/>
              </a:rPr>
              <a:t>as</a:t>
            </a:r>
            <a:r>
              <a:rPr dirty="0" sz="2400" spc="-10" b="1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0.9%</a:t>
            </a:r>
            <a:r>
              <a:rPr dirty="0" sz="2400" spc="-1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NaCl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or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5%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dextrose</a:t>
            </a:r>
            <a:endParaRPr sz="2400">
              <a:latin typeface="Calibri"/>
              <a:cs typeface="Calibri"/>
            </a:endParaRPr>
          </a:p>
          <a:p>
            <a:pPr lvl="2" marL="1155700" indent="-229235">
              <a:lnSpc>
                <a:spcPct val="100000"/>
              </a:lnSpc>
              <a:spcBef>
                <a:spcPts val="500"/>
              </a:spcBef>
              <a:buFont typeface="Symbol"/>
              <a:buChar char=""/>
              <a:tabLst>
                <a:tab pos="1156335" algn="l"/>
              </a:tabLst>
            </a:pPr>
            <a:r>
              <a:rPr dirty="0" sz="2400" spc="-20">
                <a:latin typeface="Calibri"/>
                <a:cs typeface="Calibri"/>
              </a:rPr>
              <a:t>Avoid </a:t>
            </a:r>
            <a:r>
              <a:rPr dirty="0" sz="2400">
                <a:latin typeface="Calibri"/>
                <a:cs typeface="Calibri"/>
              </a:rPr>
              <a:t>K+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containing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fluids</a:t>
            </a:r>
            <a:endParaRPr sz="2400">
              <a:latin typeface="Calibri"/>
              <a:cs typeface="Calibri"/>
            </a:endParaRPr>
          </a:p>
          <a:p>
            <a:pPr lvl="2" marL="1155700" indent="-229235">
              <a:lnSpc>
                <a:spcPct val="100000"/>
              </a:lnSpc>
              <a:spcBef>
                <a:spcPts val="509"/>
              </a:spcBef>
              <a:buFont typeface="Symbol"/>
              <a:buChar char=""/>
              <a:tabLst>
                <a:tab pos="1156335" algn="l"/>
              </a:tabLst>
            </a:pPr>
            <a:r>
              <a:rPr dirty="0" sz="2400" spc="-10">
                <a:latin typeface="Calibri"/>
                <a:cs typeface="Calibri"/>
              </a:rPr>
              <a:t>Gradually</a:t>
            </a:r>
            <a:r>
              <a:rPr dirty="0" sz="2400" spc="-5">
                <a:latin typeface="Calibri"/>
                <a:cs typeface="Calibri"/>
              </a:rPr>
              <a:t> reduce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concentration </a:t>
            </a:r>
            <a:r>
              <a:rPr dirty="0" sz="2400" spc="-5">
                <a:latin typeface="Calibri"/>
                <a:cs typeface="Calibri"/>
              </a:rPr>
              <a:t>of</a:t>
            </a:r>
            <a:r>
              <a:rPr dirty="0" sz="2400">
                <a:latin typeface="Calibri"/>
                <a:cs typeface="Calibri"/>
              </a:rPr>
              <a:t> Na+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if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hypernatraemic.</a:t>
            </a:r>
            <a:endParaRPr sz="2400">
              <a:latin typeface="Calibri"/>
              <a:cs typeface="Calibri"/>
            </a:endParaRPr>
          </a:p>
          <a:p>
            <a:pPr lvl="2" marL="1155700" marR="217804" indent="-228600">
              <a:lnSpc>
                <a:spcPct val="107100"/>
              </a:lnSpc>
              <a:spcBef>
                <a:spcPts val="300"/>
              </a:spcBef>
              <a:buFont typeface="Symbol"/>
              <a:buChar char=""/>
              <a:tabLst>
                <a:tab pos="1156335" algn="l"/>
              </a:tabLst>
            </a:pPr>
            <a:r>
              <a:rPr dirty="0" sz="2400">
                <a:latin typeface="Calibri"/>
                <a:cs typeface="Calibri"/>
              </a:rPr>
              <a:t>If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inotropes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are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required,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try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to</a:t>
            </a:r>
            <a:r>
              <a:rPr dirty="0" sz="2400" spc="-5">
                <a:latin typeface="Calibri"/>
                <a:cs typeface="Calibri"/>
              </a:rPr>
              <a:t> use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those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with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less</a:t>
            </a:r>
            <a:r>
              <a:rPr dirty="0" sz="2400" spc="1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alpha-adrenergic </a:t>
            </a:r>
            <a:r>
              <a:rPr dirty="0" sz="2400" spc="-525" b="1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activity</a:t>
            </a:r>
            <a:r>
              <a:rPr dirty="0" sz="2400" spc="-10" b="1">
                <a:latin typeface="Calibri"/>
                <a:cs typeface="Calibri"/>
              </a:rPr>
              <a:t> </a:t>
            </a:r>
            <a:r>
              <a:rPr dirty="0" sz="2400" spc="10" b="1">
                <a:latin typeface="Calibri"/>
                <a:cs typeface="Calibri"/>
              </a:rPr>
              <a:t>eg,</a:t>
            </a:r>
            <a:r>
              <a:rPr dirty="0" sz="2400" b="1">
                <a:latin typeface="Calibri"/>
                <a:cs typeface="Calibri"/>
              </a:rPr>
              <a:t> dopamine.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667500"/>
          </a:xfrm>
          <a:custGeom>
            <a:avLst/>
            <a:gdLst/>
            <a:ahLst/>
            <a:cxnLst/>
            <a:rect l="l" t="t" r="r" b="b"/>
            <a:pathLst>
              <a:path w="12192000" h="6667500">
                <a:moveTo>
                  <a:pt x="0" y="6667500"/>
                </a:moveTo>
                <a:lnTo>
                  <a:pt x="12192000" y="6667500"/>
                </a:lnTo>
                <a:lnTo>
                  <a:pt x="12192000" y="0"/>
                </a:lnTo>
                <a:lnTo>
                  <a:pt x="0" y="0"/>
                </a:lnTo>
                <a:lnTo>
                  <a:pt x="0" y="6667500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667499"/>
            <a:ext cx="12192000" cy="190500"/>
          </a:xfrm>
          <a:custGeom>
            <a:avLst/>
            <a:gdLst/>
            <a:ahLst/>
            <a:cxnLst/>
            <a:rect l="l" t="t" r="r" b="b"/>
            <a:pathLst>
              <a:path w="12192000" h="190500">
                <a:moveTo>
                  <a:pt x="12192000" y="0"/>
                </a:moveTo>
                <a:lnTo>
                  <a:pt x="0" y="0"/>
                </a:lnTo>
                <a:lnTo>
                  <a:pt x="0" y="190500"/>
                </a:lnTo>
                <a:lnTo>
                  <a:pt x="12192000" y="1905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5382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720339" y="252984"/>
            <a:ext cx="6829425" cy="792480"/>
          </a:xfrm>
          <a:custGeom>
            <a:avLst/>
            <a:gdLst/>
            <a:ahLst/>
            <a:cxnLst/>
            <a:rect l="l" t="t" r="r" b="b"/>
            <a:pathLst>
              <a:path w="6829425" h="792480">
                <a:moveTo>
                  <a:pt x="6564884" y="0"/>
                </a:moveTo>
                <a:lnTo>
                  <a:pt x="264160" y="0"/>
                </a:lnTo>
                <a:lnTo>
                  <a:pt x="216668" y="4254"/>
                </a:lnTo>
                <a:lnTo>
                  <a:pt x="171973" y="16522"/>
                </a:lnTo>
                <a:lnTo>
                  <a:pt x="130819" y="36058"/>
                </a:lnTo>
                <a:lnTo>
                  <a:pt x="93952" y="62116"/>
                </a:lnTo>
                <a:lnTo>
                  <a:pt x="62116" y="93952"/>
                </a:lnTo>
                <a:lnTo>
                  <a:pt x="36058" y="130819"/>
                </a:lnTo>
                <a:lnTo>
                  <a:pt x="16522" y="171973"/>
                </a:lnTo>
                <a:lnTo>
                  <a:pt x="4254" y="216668"/>
                </a:lnTo>
                <a:lnTo>
                  <a:pt x="0" y="264160"/>
                </a:lnTo>
                <a:lnTo>
                  <a:pt x="0" y="528320"/>
                </a:lnTo>
                <a:lnTo>
                  <a:pt x="4254" y="575811"/>
                </a:lnTo>
                <a:lnTo>
                  <a:pt x="16522" y="620506"/>
                </a:lnTo>
                <a:lnTo>
                  <a:pt x="36058" y="661660"/>
                </a:lnTo>
                <a:lnTo>
                  <a:pt x="62116" y="698527"/>
                </a:lnTo>
                <a:lnTo>
                  <a:pt x="93952" y="730363"/>
                </a:lnTo>
                <a:lnTo>
                  <a:pt x="130819" y="756421"/>
                </a:lnTo>
                <a:lnTo>
                  <a:pt x="171973" y="775957"/>
                </a:lnTo>
                <a:lnTo>
                  <a:pt x="216668" y="788225"/>
                </a:lnTo>
                <a:lnTo>
                  <a:pt x="264160" y="792480"/>
                </a:lnTo>
                <a:lnTo>
                  <a:pt x="6564884" y="792480"/>
                </a:lnTo>
                <a:lnTo>
                  <a:pt x="6612375" y="788225"/>
                </a:lnTo>
                <a:lnTo>
                  <a:pt x="6657070" y="775957"/>
                </a:lnTo>
                <a:lnTo>
                  <a:pt x="6698224" y="756421"/>
                </a:lnTo>
                <a:lnTo>
                  <a:pt x="6735091" y="730363"/>
                </a:lnTo>
                <a:lnTo>
                  <a:pt x="6766927" y="698527"/>
                </a:lnTo>
                <a:lnTo>
                  <a:pt x="6792985" y="661660"/>
                </a:lnTo>
                <a:lnTo>
                  <a:pt x="6812521" y="620506"/>
                </a:lnTo>
                <a:lnTo>
                  <a:pt x="6824789" y="575811"/>
                </a:lnTo>
                <a:lnTo>
                  <a:pt x="6829044" y="528320"/>
                </a:lnTo>
                <a:lnTo>
                  <a:pt x="6829044" y="264160"/>
                </a:lnTo>
                <a:lnTo>
                  <a:pt x="6824789" y="216668"/>
                </a:lnTo>
                <a:lnTo>
                  <a:pt x="6812521" y="171973"/>
                </a:lnTo>
                <a:lnTo>
                  <a:pt x="6792985" y="130819"/>
                </a:lnTo>
                <a:lnTo>
                  <a:pt x="6766927" y="93952"/>
                </a:lnTo>
                <a:lnTo>
                  <a:pt x="6735091" y="62116"/>
                </a:lnTo>
                <a:lnTo>
                  <a:pt x="6698224" y="36058"/>
                </a:lnTo>
                <a:lnTo>
                  <a:pt x="6657070" y="16522"/>
                </a:lnTo>
                <a:lnTo>
                  <a:pt x="6612375" y="4254"/>
                </a:lnTo>
                <a:lnTo>
                  <a:pt x="6564884" y="0"/>
                </a:lnTo>
                <a:close/>
              </a:path>
            </a:pathLst>
          </a:custGeom>
          <a:solidFill>
            <a:srgbClr val="0D5F8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105"/>
              </a:spcBef>
            </a:pPr>
            <a:r>
              <a:rPr dirty="0" spc="-280">
                <a:solidFill>
                  <a:srgbClr val="FFFFFF"/>
                </a:solidFill>
              </a:rPr>
              <a:t>H</a:t>
            </a:r>
            <a:r>
              <a:rPr dirty="0" spc="-235">
                <a:solidFill>
                  <a:srgbClr val="FFFFFF"/>
                </a:solidFill>
              </a:rPr>
              <a:t>o</a:t>
            </a:r>
            <a:r>
              <a:rPr dirty="0" spc="-370">
                <a:solidFill>
                  <a:srgbClr val="FFFFFF"/>
                </a:solidFill>
              </a:rPr>
              <a:t>w</a:t>
            </a:r>
            <a:r>
              <a:rPr dirty="0" spc="-80">
                <a:solidFill>
                  <a:srgbClr val="FFFFFF"/>
                </a:solidFill>
              </a:rPr>
              <a:t> </a:t>
            </a:r>
            <a:r>
              <a:rPr dirty="0" spc="-215">
                <a:solidFill>
                  <a:srgbClr val="FFFFFF"/>
                </a:solidFill>
              </a:rPr>
              <a:t>t</a:t>
            </a:r>
            <a:r>
              <a:rPr dirty="0" spc="-310">
                <a:solidFill>
                  <a:srgbClr val="FFFFFF"/>
                </a:solidFill>
              </a:rPr>
              <a:t>o</a:t>
            </a:r>
            <a:r>
              <a:rPr dirty="0" spc="-60">
                <a:solidFill>
                  <a:srgbClr val="FFFFFF"/>
                </a:solidFill>
              </a:rPr>
              <a:t> </a:t>
            </a:r>
            <a:r>
              <a:rPr dirty="0" spc="-265">
                <a:solidFill>
                  <a:srgbClr val="FFFFFF"/>
                </a:solidFill>
              </a:rPr>
              <a:t>Manag</a:t>
            </a:r>
            <a:r>
              <a:rPr dirty="0" spc="-229">
                <a:solidFill>
                  <a:srgbClr val="FFFFFF"/>
                </a:solidFill>
              </a:rPr>
              <a:t>e</a:t>
            </a:r>
            <a:r>
              <a:rPr dirty="0" spc="-80">
                <a:solidFill>
                  <a:srgbClr val="FFFFFF"/>
                </a:solidFill>
              </a:rPr>
              <a:t> </a:t>
            </a:r>
            <a:r>
              <a:rPr dirty="0" spc="-240">
                <a:solidFill>
                  <a:srgbClr val="FFFFFF"/>
                </a:solidFill>
              </a:rPr>
              <a:t>Heat</a:t>
            </a:r>
            <a:r>
              <a:rPr dirty="0" spc="-75">
                <a:solidFill>
                  <a:srgbClr val="FFFFFF"/>
                </a:solidFill>
              </a:rPr>
              <a:t> </a:t>
            </a:r>
            <a:r>
              <a:rPr dirty="0" spc="-204">
                <a:solidFill>
                  <a:srgbClr val="FFFFFF"/>
                </a:solidFill>
              </a:rPr>
              <a:t>S</a:t>
            </a:r>
            <a:r>
              <a:rPr dirty="0" spc="-145">
                <a:solidFill>
                  <a:srgbClr val="FFFFFF"/>
                </a:solidFill>
              </a:rPr>
              <a:t>t</a:t>
            </a:r>
            <a:r>
              <a:rPr dirty="0" spc="-165">
                <a:solidFill>
                  <a:srgbClr val="FFFFFF"/>
                </a:solidFill>
              </a:rPr>
              <a:t>rok</a:t>
            </a:r>
            <a:r>
              <a:rPr dirty="0" spc="-200">
                <a:solidFill>
                  <a:srgbClr val="FFFFFF"/>
                </a:solidFill>
              </a:rPr>
              <a:t>e</a:t>
            </a:r>
            <a:r>
              <a:rPr dirty="0" spc="-43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81836" y="1549654"/>
            <a:ext cx="10246360" cy="2590800"/>
          </a:xfrm>
          <a:prstGeom prst="rect">
            <a:avLst/>
          </a:prstGeom>
        </p:spPr>
        <p:txBody>
          <a:bodyPr wrap="square" lIns="0" tIns="189230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490"/>
              </a:spcBef>
              <a:buFont typeface="Courier New"/>
              <a:buChar char="o"/>
              <a:tabLst>
                <a:tab pos="299720" algn="l"/>
              </a:tabLst>
            </a:pPr>
            <a:r>
              <a:rPr dirty="0" sz="2400" spc="-5">
                <a:latin typeface="Calibri"/>
                <a:cs typeface="Calibri"/>
              </a:rPr>
              <a:t>Management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of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Volume</a:t>
            </a:r>
            <a:r>
              <a:rPr dirty="0" sz="2400" spc="-5">
                <a:latin typeface="Calibri"/>
                <a:cs typeface="Calibri"/>
              </a:rPr>
              <a:t> Depletion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Electrolyte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imbalance</a:t>
            </a:r>
            <a:endParaRPr sz="2400">
              <a:latin typeface="Calibri"/>
              <a:cs typeface="Calibri"/>
            </a:endParaRPr>
          </a:p>
          <a:p>
            <a:pPr lvl="1" marL="697865" indent="-229235">
              <a:lnSpc>
                <a:spcPct val="100000"/>
              </a:lnSpc>
              <a:spcBef>
                <a:spcPts val="1395"/>
              </a:spcBef>
              <a:buFont typeface="Wingdings"/>
              <a:buChar char=""/>
              <a:tabLst>
                <a:tab pos="698500" algn="l"/>
              </a:tabLst>
            </a:pPr>
            <a:r>
              <a:rPr dirty="0" sz="2400" spc="-5">
                <a:latin typeface="Calibri"/>
                <a:cs typeface="Calibri"/>
              </a:rPr>
              <a:t>Infusions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may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require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1</a:t>
            </a:r>
            <a:r>
              <a:rPr dirty="0" sz="2400" spc="-15" b="1">
                <a:latin typeface="Calibri"/>
                <a:cs typeface="Calibri"/>
              </a:rPr>
              <a:t> to</a:t>
            </a:r>
            <a:r>
              <a:rPr dirty="0" sz="2400" spc="-10" b="1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1.5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spc="-35" b="1">
                <a:latin typeface="Calibri"/>
                <a:cs typeface="Calibri"/>
              </a:rPr>
              <a:t>L/hour.</a:t>
            </a:r>
            <a:endParaRPr sz="2400">
              <a:latin typeface="Calibri"/>
              <a:cs typeface="Calibri"/>
            </a:endParaRPr>
          </a:p>
          <a:p>
            <a:pPr lvl="1" marL="697865" marR="5080" indent="-228600">
              <a:lnSpc>
                <a:spcPct val="107100"/>
              </a:lnSpc>
              <a:spcBef>
                <a:spcPts val="1200"/>
              </a:spcBef>
              <a:buFont typeface="Wingdings"/>
              <a:buChar char=""/>
              <a:tabLst>
                <a:tab pos="698500" algn="l"/>
              </a:tabLst>
            </a:pPr>
            <a:r>
              <a:rPr dirty="0" sz="2400" spc="-10">
                <a:latin typeface="Calibri"/>
                <a:cs typeface="Calibri"/>
              </a:rPr>
              <a:t>Central </a:t>
            </a:r>
            <a:r>
              <a:rPr dirty="0" sz="2400" spc="-25">
                <a:latin typeface="Calibri"/>
                <a:cs typeface="Calibri"/>
              </a:rPr>
              <a:t>Venous </a:t>
            </a:r>
            <a:r>
              <a:rPr dirty="0" sz="2400" spc="-10">
                <a:latin typeface="Calibri"/>
                <a:cs typeface="Calibri"/>
              </a:rPr>
              <a:t>Pressure (CVP) </a:t>
            </a:r>
            <a:r>
              <a:rPr dirty="0" sz="2400" spc="-5">
                <a:latin typeface="Calibri"/>
                <a:cs typeface="Calibri"/>
              </a:rPr>
              <a:t>monitoring </a:t>
            </a:r>
            <a:r>
              <a:rPr dirty="0" sz="2400" spc="-15">
                <a:latin typeface="Calibri"/>
                <a:cs typeface="Calibri"/>
              </a:rPr>
              <a:t>may </a:t>
            </a:r>
            <a:r>
              <a:rPr dirty="0" sz="2400" spc="-5">
                <a:latin typeface="Calibri"/>
                <a:cs typeface="Calibri"/>
              </a:rPr>
              <a:t>be of help </a:t>
            </a:r>
            <a:r>
              <a:rPr dirty="0" sz="2400">
                <a:latin typeface="Calibri"/>
                <a:cs typeface="Calibri"/>
              </a:rPr>
              <a:t>in </a:t>
            </a:r>
            <a:r>
              <a:rPr dirty="0" sz="2400" spc="-10">
                <a:latin typeface="Calibri"/>
                <a:cs typeface="Calibri"/>
              </a:rPr>
              <a:t>appropriate </a:t>
            </a:r>
            <a:r>
              <a:rPr dirty="0" sz="2400" spc="-5">
                <a:latin typeface="Calibri"/>
                <a:cs typeface="Calibri"/>
              </a:rPr>
              <a:t>fluid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resuscitation.</a:t>
            </a:r>
            <a:endParaRPr sz="2400">
              <a:latin typeface="Calibri"/>
              <a:cs typeface="Calibri"/>
            </a:endParaRPr>
          </a:p>
          <a:p>
            <a:pPr lvl="1" marL="697865" indent="-229235">
              <a:lnSpc>
                <a:spcPct val="100000"/>
              </a:lnSpc>
              <a:spcBef>
                <a:spcPts val="1405"/>
              </a:spcBef>
              <a:buFont typeface="Wingdings"/>
              <a:buChar char=""/>
              <a:tabLst>
                <a:tab pos="698500" algn="l"/>
              </a:tabLst>
            </a:pPr>
            <a:r>
              <a:rPr dirty="0" sz="2400" spc="-10">
                <a:latin typeface="Calibri"/>
                <a:cs typeface="Calibri"/>
              </a:rPr>
              <a:t>Catheterization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should be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done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to </a:t>
            </a:r>
            <a:r>
              <a:rPr dirty="0" sz="2400" spc="-5">
                <a:latin typeface="Calibri"/>
                <a:cs typeface="Calibri"/>
              </a:rPr>
              <a:t>monitor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urine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output.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667500"/>
          </a:xfrm>
          <a:custGeom>
            <a:avLst/>
            <a:gdLst/>
            <a:ahLst/>
            <a:cxnLst/>
            <a:rect l="l" t="t" r="r" b="b"/>
            <a:pathLst>
              <a:path w="12192000" h="6667500">
                <a:moveTo>
                  <a:pt x="0" y="6667500"/>
                </a:moveTo>
                <a:lnTo>
                  <a:pt x="12192000" y="6667500"/>
                </a:lnTo>
                <a:lnTo>
                  <a:pt x="12192000" y="0"/>
                </a:lnTo>
                <a:lnTo>
                  <a:pt x="0" y="0"/>
                </a:lnTo>
                <a:lnTo>
                  <a:pt x="0" y="666750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667499"/>
            <a:ext cx="12192000" cy="190500"/>
          </a:xfrm>
          <a:custGeom>
            <a:avLst/>
            <a:gdLst/>
            <a:ahLst/>
            <a:cxnLst/>
            <a:rect l="l" t="t" r="r" b="b"/>
            <a:pathLst>
              <a:path w="12192000" h="190500">
                <a:moveTo>
                  <a:pt x="12192000" y="0"/>
                </a:moveTo>
                <a:lnTo>
                  <a:pt x="0" y="0"/>
                </a:lnTo>
                <a:lnTo>
                  <a:pt x="0" y="190500"/>
                </a:lnTo>
                <a:lnTo>
                  <a:pt x="12192000" y="1905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2E549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720339" y="252984"/>
            <a:ext cx="6829425" cy="792480"/>
          </a:xfrm>
          <a:custGeom>
            <a:avLst/>
            <a:gdLst/>
            <a:ahLst/>
            <a:cxnLst/>
            <a:rect l="l" t="t" r="r" b="b"/>
            <a:pathLst>
              <a:path w="6829425" h="792480">
                <a:moveTo>
                  <a:pt x="6564884" y="0"/>
                </a:moveTo>
                <a:lnTo>
                  <a:pt x="264160" y="0"/>
                </a:lnTo>
                <a:lnTo>
                  <a:pt x="216668" y="4254"/>
                </a:lnTo>
                <a:lnTo>
                  <a:pt x="171973" y="16522"/>
                </a:lnTo>
                <a:lnTo>
                  <a:pt x="130819" y="36058"/>
                </a:lnTo>
                <a:lnTo>
                  <a:pt x="93952" y="62116"/>
                </a:lnTo>
                <a:lnTo>
                  <a:pt x="62116" y="93952"/>
                </a:lnTo>
                <a:lnTo>
                  <a:pt x="36058" y="130819"/>
                </a:lnTo>
                <a:lnTo>
                  <a:pt x="16522" y="171973"/>
                </a:lnTo>
                <a:lnTo>
                  <a:pt x="4254" y="216668"/>
                </a:lnTo>
                <a:lnTo>
                  <a:pt x="0" y="264160"/>
                </a:lnTo>
                <a:lnTo>
                  <a:pt x="0" y="528320"/>
                </a:lnTo>
                <a:lnTo>
                  <a:pt x="4254" y="575811"/>
                </a:lnTo>
                <a:lnTo>
                  <a:pt x="16522" y="620506"/>
                </a:lnTo>
                <a:lnTo>
                  <a:pt x="36058" y="661660"/>
                </a:lnTo>
                <a:lnTo>
                  <a:pt x="62116" y="698527"/>
                </a:lnTo>
                <a:lnTo>
                  <a:pt x="93952" y="730363"/>
                </a:lnTo>
                <a:lnTo>
                  <a:pt x="130819" y="756421"/>
                </a:lnTo>
                <a:lnTo>
                  <a:pt x="171973" y="775957"/>
                </a:lnTo>
                <a:lnTo>
                  <a:pt x="216668" y="788225"/>
                </a:lnTo>
                <a:lnTo>
                  <a:pt x="264160" y="792480"/>
                </a:lnTo>
                <a:lnTo>
                  <a:pt x="6564884" y="792480"/>
                </a:lnTo>
                <a:lnTo>
                  <a:pt x="6612375" y="788225"/>
                </a:lnTo>
                <a:lnTo>
                  <a:pt x="6657070" y="775957"/>
                </a:lnTo>
                <a:lnTo>
                  <a:pt x="6698224" y="756421"/>
                </a:lnTo>
                <a:lnTo>
                  <a:pt x="6735091" y="730363"/>
                </a:lnTo>
                <a:lnTo>
                  <a:pt x="6766927" y="698527"/>
                </a:lnTo>
                <a:lnTo>
                  <a:pt x="6792985" y="661660"/>
                </a:lnTo>
                <a:lnTo>
                  <a:pt x="6812521" y="620506"/>
                </a:lnTo>
                <a:lnTo>
                  <a:pt x="6824789" y="575811"/>
                </a:lnTo>
                <a:lnTo>
                  <a:pt x="6829044" y="528320"/>
                </a:lnTo>
                <a:lnTo>
                  <a:pt x="6829044" y="264160"/>
                </a:lnTo>
                <a:lnTo>
                  <a:pt x="6824789" y="216668"/>
                </a:lnTo>
                <a:lnTo>
                  <a:pt x="6812521" y="171973"/>
                </a:lnTo>
                <a:lnTo>
                  <a:pt x="6792985" y="130819"/>
                </a:lnTo>
                <a:lnTo>
                  <a:pt x="6766927" y="93952"/>
                </a:lnTo>
                <a:lnTo>
                  <a:pt x="6735091" y="62116"/>
                </a:lnTo>
                <a:lnTo>
                  <a:pt x="6698224" y="36058"/>
                </a:lnTo>
                <a:lnTo>
                  <a:pt x="6657070" y="16522"/>
                </a:lnTo>
                <a:lnTo>
                  <a:pt x="6612375" y="4254"/>
                </a:lnTo>
                <a:lnTo>
                  <a:pt x="6564884" y="0"/>
                </a:lnTo>
                <a:close/>
              </a:path>
            </a:pathLst>
          </a:custGeom>
          <a:solidFill>
            <a:srgbClr val="6F24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105"/>
              </a:spcBef>
            </a:pPr>
            <a:r>
              <a:rPr dirty="0" spc="-280">
                <a:solidFill>
                  <a:srgbClr val="FFFFFF"/>
                </a:solidFill>
              </a:rPr>
              <a:t>H</a:t>
            </a:r>
            <a:r>
              <a:rPr dirty="0" spc="-235">
                <a:solidFill>
                  <a:srgbClr val="FFFFFF"/>
                </a:solidFill>
              </a:rPr>
              <a:t>o</a:t>
            </a:r>
            <a:r>
              <a:rPr dirty="0" spc="-370">
                <a:solidFill>
                  <a:srgbClr val="FFFFFF"/>
                </a:solidFill>
              </a:rPr>
              <a:t>w</a:t>
            </a:r>
            <a:r>
              <a:rPr dirty="0" spc="-80">
                <a:solidFill>
                  <a:srgbClr val="FFFFFF"/>
                </a:solidFill>
              </a:rPr>
              <a:t> </a:t>
            </a:r>
            <a:r>
              <a:rPr dirty="0" spc="-215">
                <a:solidFill>
                  <a:srgbClr val="FFFFFF"/>
                </a:solidFill>
              </a:rPr>
              <a:t>t</a:t>
            </a:r>
            <a:r>
              <a:rPr dirty="0" spc="-310">
                <a:solidFill>
                  <a:srgbClr val="FFFFFF"/>
                </a:solidFill>
              </a:rPr>
              <a:t>o</a:t>
            </a:r>
            <a:r>
              <a:rPr dirty="0" spc="-60">
                <a:solidFill>
                  <a:srgbClr val="FFFFFF"/>
                </a:solidFill>
              </a:rPr>
              <a:t> </a:t>
            </a:r>
            <a:r>
              <a:rPr dirty="0" spc="-265">
                <a:solidFill>
                  <a:srgbClr val="FFFFFF"/>
                </a:solidFill>
              </a:rPr>
              <a:t>Manag</a:t>
            </a:r>
            <a:r>
              <a:rPr dirty="0" spc="-229">
                <a:solidFill>
                  <a:srgbClr val="FFFFFF"/>
                </a:solidFill>
              </a:rPr>
              <a:t>e</a:t>
            </a:r>
            <a:r>
              <a:rPr dirty="0" spc="-80">
                <a:solidFill>
                  <a:srgbClr val="FFFFFF"/>
                </a:solidFill>
              </a:rPr>
              <a:t> </a:t>
            </a:r>
            <a:r>
              <a:rPr dirty="0" spc="-240">
                <a:solidFill>
                  <a:srgbClr val="FFFFFF"/>
                </a:solidFill>
              </a:rPr>
              <a:t>Heat</a:t>
            </a:r>
            <a:r>
              <a:rPr dirty="0" spc="-75">
                <a:solidFill>
                  <a:srgbClr val="FFFFFF"/>
                </a:solidFill>
              </a:rPr>
              <a:t> </a:t>
            </a:r>
            <a:r>
              <a:rPr dirty="0" spc="-204">
                <a:solidFill>
                  <a:srgbClr val="FFFFFF"/>
                </a:solidFill>
              </a:rPr>
              <a:t>S</a:t>
            </a:r>
            <a:r>
              <a:rPr dirty="0" spc="-145">
                <a:solidFill>
                  <a:srgbClr val="FFFFFF"/>
                </a:solidFill>
              </a:rPr>
              <a:t>t</a:t>
            </a:r>
            <a:r>
              <a:rPr dirty="0" spc="-165">
                <a:solidFill>
                  <a:srgbClr val="FFFFFF"/>
                </a:solidFill>
              </a:rPr>
              <a:t>rok</a:t>
            </a:r>
            <a:r>
              <a:rPr dirty="0" spc="-200">
                <a:solidFill>
                  <a:srgbClr val="FFFFFF"/>
                </a:solidFill>
              </a:rPr>
              <a:t>e</a:t>
            </a:r>
            <a:r>
              <a:rPr dirty="0" spc="-43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38147" y="1486419"/>
            <a:ext cx="9594215" cy="3991610"/>
          </a:xfrm>
          <a:prstGeom prst="rect">
            <a:avLst/>
          </a:prstGeom>
        </p:spPr>
        <p:txBody>
          <a:bodyPr wrap="square" lIns="0" tIns="100330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790"/>
              </a:spcBef>
              <a:buFont typeface="Courier New"/>
              <a:buChar char="o"/>
              <a:tabLst>
                <a:tab pos="299720" algn="l"/>
              </a:tabLst>
            </a:pPr>
            <a:r>
              <a:rPr dirty="0" sz="2400" spc="-5">
                <a:latin typeface="Calibri"/>
                <a:cs typeface="Calibri"/>
              </a:rPr>
              <a:t>Medications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–</a:t>
            </a:r>
            <a:endParaRPr sz="2400">
              <a:latin typeface="Calibri"/>
              <a:cs typeface="Calibri"/>
            </a:endParaRPr>
          </a:p>
          <a:p>
            <a:pPr lvl="1" marL="698500" indent="-229235">
              <a:lnSpc>
                <a:spcPct val="100000"/>
              </a:lnSpc>
              <a:spcBef>
                <a:spcPts val="695"/>
              </a:spcBef>
              <a:buFont typeface="Wingdings"/>
              <a:buChar char=""/>
              <a:tabLst>
                <a:tab pos="699135" algn="l"/>
              </a:tabLst>
            </a:pPr>
            <a:r>
              <a:rPr dirty="0" sz="2400" spc="-10">
                <a:latin typeface="Calibri"/>
                <a:cs typeface="Calibri"/>
              </a:rPr>
              <a:t>Supplemental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oxygen.</a:t>
            </a:r>
            <a:endParaRPr sz="2400">
              <a:latin typeface="Calibri"/>
              <a:cs typeface="Calibri"/>
            </a:endParaRPr>
          </a:p>
          <a:p>
            <a:pPr lvl="1" marL="698500" indent="-229235">
              <a:lnSpc>
                <a:spcPct val="100000"/>
              </a:lnSpc>
              <a:spcBef>
                <a:spcPts val="710"/>
              </a:spcBef>
              <a:buFont typeface="Wingdings"/>
              <a:buChar char=""/>
              <a:tabLst>
                <a:tab pos="699135" algn="l"/>
              </a:tabLst>
            </a:pPr>
            <a:r>
              <a:rPr dirty="0" sz="2400" spc="-10">
                <a:latin typeface="Calibri"/>
                <a:cs typeface="Calibri"/>
              </a:rPr>
              <a:t>Infusion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of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dextrose</a:t>
            </a:r>
            <a:r>
              <a:rPr dirty="0" sz="2400" b="1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50%</a:t>
            </a:r>
            <a:r>
              <a:rPr dirty="0" sz="2400" spc="-1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in</a:t>
            </a:r>
            <a:r>
              <a:rPr dirty="0" sz="2400" spc="-5" b="1">
                <a:latin typeface="Calibri"/>
                <a:cs typeface="Calibri"/>
              </a:rPr>
              <a:t> </a:t>
            </a:r>
            <a:r>
              <a:rPr dirty="0" sz="2400" spc="-20" b="1">
                <a:latin typeface="Calibri"/>
                <a:cs typeface="Calibri"/>
              </a:rPr>
              <a:t>water</a:t>
            </a:r>
            <a:r>
              <a:rPr dirty="0" sz="2400" b="1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solution</a:t>
            </a:r>
            <a:r>
              <a:rPr dirty="0" sz="2400" spc="10" b="1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(D50W</a:t>
            </a:r>
            <a:r>
              <a:rPr dirty="0" sz="2400" spc="-5">
                <a:latin typeface="Calibri"/>
                <a:cs typeface="Calibri"/>
              </a:rPr>
              <a:t>)</a:t>
            </a:r>
            <a:r>
              <a:rPr dirty="0" sz="2400">
                <a:latin typeface="Calibri"/>
                <a:cs typeface="Calibri"/>
              </a:rPr>
              <a:t> if </a:t>
            </a:r>
            <a:r>
              <a:rPr dirty="0" sz="2400" spc="-10">
                <a:latin typeface="Calibri"/>
                <a:cs typeface="Calibri"/>
              </a:rPr>
              <a:t>hypoglycemic.</a:t>
            </a:r>
            <a:endParaRPr sz="2400">
              <a:latin typeface="Calibri"/>
              <a:cs typeface="Calibri"/>
            </a:endParaRPr>
          </a:p>
          <a:p>
            <a:pPr lvl="1" marL="698500" indent="-229235">
              <a:lnSpc>
                <a:spcPct val="100000"/>
              </a:lnSpc>
              <a:spcBef>
                <a:spcPts val="700"/>
              </a:spcBef>
              <a:buFont typeface="Wingdings"/>
              <a:buChar char=""/>
              <a:tabLst>
                <a:tab pos="699135" algn="l"/>
              </a:tabLst>
            </a:pPr>
            <a:r>
              <a:rPr dirty="0" sz="2400" spc="-10" b="1">
                <a:latin typeface="Calibri"/>
                <a:cs typeface="Calibri"/>
              </a:rPr>
              <a:t>Benzodiazepines</a:t>
            </a:r>
            <a:r>
              <a:rPr dirty="0" sz="2400" spc="-1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and</a:t>
            </a:r>
            <a:r>
              <a:rPr dirty="0" sz="2400" spc="-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anticonvulsants</a:t>
            </a:r>
            <a:r>
              <a:rPr dirty="0" sz="2400" spc="2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-</a:t>
            </a:r>
            <a:r>
              <a:rPr dirty="0" sz="2400" spc="-15" b="1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to control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shivering</a:t>
            </a:r>
            <a:r>
              <a:rPr dirty="0" sz="2400">
                <a:latin typeface="Calibri"/>
                <a:cs typeface="Calibri"/>
              </a:rPr>
              <a:t> and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fits</a:t>
            </a:r>
            <a:endParaRPr sz="2400">
              <a:latin typeface="Calibri"/>
              <a:cs typeface="Calibri"/>
            </a:endParaRPr>
          </a:p>
          <a:p>
            <a:pPr lvl="1" marL="698500" indent="-229235">
              <a:lnSpc>
                <a:spcPct val="100000"/>
              </a:lnSpc>
              <a:spcBef>
                <a:spcPts val="695"/>
              </a:spcBef>
              <a:buFont typeface="Wingdings"/>
              <a:buChar char=""/>
              <a:tabLst>
                <a:tab pos="699135" algn="l"/>
              </a:tabLst>
            </a:pPr>
            <a:r>
              <a:rPr dirty="0" sz="2400" spc="-5">
                <a:latin typeface="Calibri"/>
                <a:cs typeface="Calibri"/>
              </a:rPr>
              <a:t>Neuroleptics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-</a:t>
            </a:r>
            <a:r>
              <a:rPr dirty="0" sz="2400" spc="-15">
                <a:latin typeface="Calibri"/>
                <a:cs typeface="Calibri"/>
              </a:rPr>
              <a:t> to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treat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excessive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shivering.</a:t>
            </a:r>
            <a:endParaRPr sz="2400">
              <a:latin typeface="Calibri"/>
              <a:cs typeface="Calibri"/>
            </a:endParaRPr>
          </a:p>
          <a:p>
            <a:pPr marL="469900" marR="5080">
              <a:lnSpc>
                <a:spcPct val="107100"/>
              </a:lnSpc>
              <a:spcBef>
                <a:spcPts val="505"/>
              </a:spcBef>
            </a:pP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patients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not </a:t>
            </a:r>
            <a:r>
              <a:rPr dirty="0" sz="2400" spc="-15">
                <a:latin typeface="Calibri"/>
                <a:cs typeface="Calibri"/>
              </a:rPr>
              <a:t>controlled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by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above</a:t>
            </a:r>
            <a:r>
              <a:rPr dirty="0" sz="2400" spc="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medications,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thiopentone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infusion </a:t>
            </a:r>
            <a:r>
              <a:rPr dirty="0" sz="2400" spc="-5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1%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or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non depolarizing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muscle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relaxants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may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be</a:t>
            </a:r>
            <a:r>
              <a:rPr dirty="0" sz="2400" spc="-10">
                <a:latin typeface="Calibri"/>
                <a:cs typeface="Calibri"/>
              </a:rPr>
              <a:t> required.</a:t>
            </a:r>
            <a:endParaRPr sz="2400">
              <a:latin typeface="Calibri"/>
              <a:cs typeface="Calibri"/>
            </a:endParaRPr>
          </a:p>
          <a:p>
            <a:pPr lvl="1" marL="698500" indent="-229235">
              <a:lnSpc>
                <a:spcPct val="100000"/>
              </a:lnSpc>
              <a:spcBef>
                <a:spcPts val="695"/>
              </a:spcBef>
              <a:buFont typeface="Wingdings"/>
              <a:buChar char=""/>
              <a:tabLst>
                <a:tab pos="699135" algn="l"/>
              </a:tabLst>
            </a:pPr>
            <a:r>
              <a:rPr dirty="0" sz="2400" spc="-10" b="1">
                <a:latin typeface="Calibri"/>
                <a:cs typeface="Calibri"/>
              </a:rPr>
              <a:t>Antipyretics</a:t>
            </a:r>
            <a:r>
              <a:rPr dirty="0" sz="2400" b="1">
                <a:latin typeface="Calibri"/>
                <a:cs typeface="Calibri"/>
              </a:rPr>
              <a:t> and</a:t>
            </a:r>
            <a:r>
              <a:rPr dirty="0" sz="2400" spc="1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dantrolene</a:t>
            </a:r>
            <a:r>
              <a:rPr dirty="0" sz="240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are </a:t>
            </a:r>
            <a:r>
              <a:rPr dirty="0" sz="2400" b="1">
                <a:latin typeface="Calibri"/>
                <a:cs typeface="Calibri"/>
              </a:rPr>
              <a:t>not</a:t>
            </a:r>
            <a:r>
              <a:rPr dirty="0" sz="2400" spc="-5" b="1">
                <a:latin typeface="Calibri"/>
                <a:cs typeface="Calibri"/>
              </a:rPr>
              <a:t> </a:t>
            </a:r>
            <a:r>
              <a:rPr dirty="0" sz="2400" spc="-15" b="1">
                <a:latin typeface="Calibri"/>
                <a:cs typeface="Calibri"/>
              </a:rPr>
              <a:t>effective</a:t>
            </a:r>
            <a:r>
              <a:rPr dirty="0" sz="2400" spc="1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in</a:t>
            </a:r>
            <a:r>
              <a:rPr dirty="0" sz="2400" spc="-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treating</a:t>
            </a:r>
            <a:r>
              <a:rPr dirty="0" sz="2400" spc="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heat</a:t>
            </a:r>
            <a:r>
              <a:rPr dirty="0" sz="2400" spc="5" b="1">
                <a:latin typeface="Calibri"/>
                <a:cs typeface="Calibri"/>
              </a:rPr>
              <a:t> </a:t>
            </a:r>
            <a:r>
              <a:rPr dirty="0" sz="2400" spc="-20" b="1">
                <a:latin typeface="Calibri"/>
                <a:cs typeface="Calibri"/>
              </a:rPr>
              <a:t>stroke</a:t>
            </a:r>
            <a:endParaRPr sz="2400">
              <a:latin typeface="Calibri"/>
              <a:cs typeface="Calibri"/>
            </a:endParaRPr>
          </a:p>
          <a:p>
            <a:pPr marL="698500">
              <a:lnSpc>
                <a:spcPct val="100000"/>
              </a:lnSpc>
              <a:spcBef>
                <a:spcPts val="209"/>
              </a:spcBef>
            </a:pPr>
            <a:r>
              <a:rPr dirty="0" sz="2400" b="1">
                <a:latin typeface="Calibri"/>
                <a:cs typeface="Calibri"/>
              </a:rPr>
              <a:t>and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should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not</a:t>
            </a:r>
            <a:r>
              <a:rPr dirty="0" sz="2400" spc="-1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be</a:t>
            </a:r>
            <a:r>
              <a:rPr dirty="0" sz="2400" spc="-1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used.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3212" y="490727"/>
            <a:ext cx="11085830" cy="786765"/>
            <a:chOff x="553212" y="490727"/>
            <a:chExt cx="11085830" cy="786765"/>
          </a:xfrm>
        </p:grpSpPr>
        <p:sp>
          <p:nvSpPr>
            <p:cNvPr id="3" name="object 3"/>
            <p:cNvSpPr/>
            <p:nvPr/>
          </p:nvSpPr>
          <p:spPr>
            <a:xfrm>
              <a:off x="559308" y="496823"/>
              <a:ext cx="11073765" cy="774700"/>
            </a:xfrm>
            <a:custGeom>
              <a:avLst/>
              <a:gdLst/>
              <a:ahLst/>
              <a:cxnLst/>
              <a:rect l="l" t="t" r="r" b="b"/>
              <a:pathLst>
                <a:path w="11073765" h="774700">
                  <a:moveTo>
                    <a:pt x="10944352" y="0"/>
                  </a:moveTo>
                  <a:lnTo>
                    <a:pt x="129032" y="0"/>
                  </a:lnTo>
                  <a:lnTo>
                    <a:pt x="78808" y="10142"/>
                  </a:lnTo>
                  <a:lnTo>
                    <a:pt x="37793" y="37798"/>
                  </a:lnTo>
                  <a:lnTo>
                    <a:pt x="10140" y="78813"/>
                  </a:lnTo>
                  <a:lnTo>
                    <a:pt x="0" y="129031"/>
                  </a:lnTo>
                  <a:lnTo>
                    <a:pt x="0" y="645160"/>
                  </a:lnTo>
                  <a:lnTo>
                    <a:pt x="10140" y="695378"/>
                  </a:lnTo>
                  <a:lnTo>
                    <a:pt x="37793" y="736393"/>
                  </a:lnTo>
                  <a:lnTo>
                    <a:pt x="78808" y="764049"/>
                  </a:lnTo>
                  <a:lnTo>
                    <a:pt x="129032" y="774191"/>
                  </a:lnTo>
                  <a:lnTo>
                    <a:pt x="10944352" y="774191"/>
                  </a:lnTo>
                  <a:lnTo>
                    <a:pt x="10994570" y="764049"/>
                  </a:lnTo>
                  <a:lnTo>
                    <a:pt x="11035585" y="736393"/>
                  </a:lnTo>
                  <a:lnTo>
                    <a:pt x="11063241" y="695378"/>
                  </a:lnTo>
                  <a:lnTo>
                    <a:pt x="11073384" y="645160"/>
                  </a:lnTo>
                  <a:lnTo>
                    <a:pt x="11073384" y="129031"/>
                  </a:lnTo>
                  <a:lnTo>
                    <a:pt x="11063241" y="78813"/>
                  </a:lnTo>
                  <a:lnTo>
                    <a:pt x="11035585" y="37798"/>
                  </a:lnTo>
                  <a:lnTo>
                    <a:pt x="10994570" y="10142"/>
                  </a:lnTo>
                  <a:lnTo>
                    <a:pt x="10944352" y="0"/>
                  </a:lnTo>
                  <a:close/>
                </a:path>
              </a:pathLst>
            </a:custGeom>
            <a:solidFill>
              <a:srgbClr val="6F24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59308" y="496823"/>
              <a:ext cx="11073765" cy="774700"/>
            </a:xfrm>
            <a:custGeom>
              <a:avLst/>
              <a:gdLst/>
              <a:ahLst/>
              <a:cxnLst/>
              <a:rect l="l" t="t" r="r" b="b"/>
              <a:pathLst>
                <a:path w="11073765" h="774700">
                  <a:moveTo>
                    <a:pt x="0" y="129031"/>
                  </a:moveTo>
                  <a:lnTo>
                    <a:pt x="10140" y="78813"/>
                  </a:lnTo>
                  <a:lnTo>
                    <a:pt x="37793" y="37798"/>
                  </a:lnTo>
                  <a:lnTo>
                    <a:pt x="78808" y="10142"/>
                  </a:lnTo>
                  <a:lnTo>
                    <a:pt x="129032" y="0"/>
                  </a:lnTo>
                  <a:lnTo>
                    <a:pt x="10944352" y="0"/>
                  </a:lnTo>
                  <a:lnTo>
                    <a:pt x="10994570" y="10142"/>
                  </a:lnTo>
                  <a:lnTo>
                    <a:pt x="11035585" y="37798"/>
                  </a:lnTo>
                  <a:lnTo>
                    <a:pt x="11063241" y="78813"/>
                  </a:lnTo>
                  <a:lnTo>
                    <a:pt x="11073384" y="129031"/>
                  </a:lnTo>
                  <a:lnTo>
                    <a:pt x="11073384" y="645160"/>
                  </a:lnTo>
                  <a:lnTo>
                    <a:pt x="11063241" y="695378"/>
                  </a:lnTo>
                  <a:lnTo>
                    <a:pt x="11035585" y="736393"/>
                  </a:lnTo>
                  <a:lnTo>
                    <a:pt x="10994570" y="764049"/>
                  </a:lnTo>
                  <a:lnTo>
                    <a:pt x="10944352" y="774191"/>
                  </a:lnTo>
                  <a:lnTo>
                    <a:pt x="129032" y="774191"/>
                  </a:lnTo>
                  <a:lnTo>
                    <a:pt x="78808" y="764049"/>
                  </a:lnTo>
                  <a:lnTo>
                    <a:pt x="37793" y="736393"/>
                  </a:lnTo>
                  <a:lnTo>
                    <a:pt x="10140" y="695378"/>
                  </a:lnTo>
                  <a:lnTo>
                    <a:pt x="0" y="645160"/>
                  </a:lnTo>
                  <a:lnTo>
                    <a:pt x="0" y="129031"/>
                  </a:lnTo>
                  <a:close/>
                </a:path>
              </a:pathLst>
            </a:custGeom>
            <a:ln w="12192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86816" y="625602"/>
            <a:ext cx="7105015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10">
                <a:solidFill>
                  <a:srgbClr val="FFFFFF"/>
                </a:solidFill>
                <a:latin typeface="Calibri"/>
                <a:cs typeface="Calibri"/>
              </a:rPr>
              <a:t>What </a:t>
            </a:r>
            <a:r>
              <a:rPr dirty="0" sz="270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27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00" spc="-10">
                <a:solidFill>
                  <a:srgbClr val="FFFFFF"/>
                </a:solidFill>
                <a:latin typeface="Calibri"/>
                <a:cs typeface="Calibri"/>
              </a:rPr>
              <a:t>criterion</a:t>
            </a:r>
            <a:r>
              <a:rPr dirty="0" sz="27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00" spc="-15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27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FFFFFF"/>
                </a:solidFill>
                <a:latin typeface="Calibri"/>
                <a:cs typeface="Calibri"/>
              </a:rPr>
              <a:t>declaring</a:t>
            </a:r>
            <a:r>
              <a:rPr dirty="0" sz="2700" spc="-10">
                <a:solidFill>
                  <a:srgbClr val="FFFFFF"/>
                </a:solidFill>
                <a:latin typeface="Calibri"/>
                <a:cs typeface="Calibri"/>
              </a:rPr>
              <a:t> heat</a:t>
            </a:r>
            <a:r>
              <a:rPr dirty="0" sz="27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00" spc="-25">
                <a:solidFill>
                  <a:srgbClr val="FFFFFF"/>
                </a:solidFill>
                <a:latin typeface="Calibri"/>
                <a:cs typeface="Calibri"/>
              </a:rPr>
              <a:t>wave</a:t>
            </a:r>
            <a:r>
              <a:rPr dirty="0" sz="27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7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FFFFFF"/>
                </a:solidFill>
                <a:latin typeface="Calibri"/>
                <a:cs typeface="Calibri"/>
              </a:rPr>
              <a:t>India?</a:t>
            </a:r>
            <a:endParaRPr sz="27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53212" y="1921764"/>
            <a:ext cx="11085830" cy="687705"/>
            <a:chOff x="553212" y="1921764"/>
            <a:chExt cx="11085830" cy="687705"/>
          </a:xfrm>
        </p:grpSpPr>
        <p:sp>
          <p:nvSpPr>
            <p:cNvPr id="7" name="object 7"/>
            <p:cNvSpPr/>
            <p:nvPr/>
          </p:nvSpPr>
          <p:spPr>
            <a:xfrm>
              <a:off x="559308" y="1927860"/>
              <a:ext cx="11073765" cy="675640"/>
            </a:xfrm>
            <a:custGeom>
              <a:avLst/>
              <a:gdLst/>
              <a:ahLst/>
              <a:cxnLst/>
              <a:rect l="l" t="t" r="r" b="b"/>
              <a:pathLst>
                <a:path w="11073765" h="675639">
                  <a:moveTo>
                    <a:pt x="10960862" y="0"/>
                  </a:moveTo>
                  <a:lnTo>
                    <a:pt x="112522" y="0"/>
                  </a:lnTo>
                  <a:lnTo>
                    <a:pt x="68724" y="8848"/>
                  </a:lnTo>
                  <a:lnTo>
                    <a:pt x="32958" y="32972"/>
                  </a:lnTo>
                  <a:lnTo>
                    <a:pt x="8842" y="68740"/>
                  </a:lnTo>
                  <a:lnTo>
                    <a:pt x="0" y="112522"/>
                  </a:lnTo>
                  <a:lnTo>
                    <a:pt x="0" y="562610"/>
                  </a:lnTo>
                  <a:lnTo>
                    <a:pt x="8842" y="606391"/>
                  </a:lnTo>
                  <a:lnTo>
                    <a:pt x="32958" y="642159"/>
                  </a:lnTo>
                  <a:lnTo>
                    <a:pt x="68724" y="666283"/>
                  </a:lnTo>
                  <a:lnTo>
                    <a:pt x="112522" y="675131"/>
                  </a:lnTo>
                  <a:lnTo>
                    <a:pt x="10960862" y="675131"/>
                  </a:lnTo>
                  <a:lnTo>
                    <a:pt x="11004643" y="666283"/>
                  </a:lnTo>
                  <a:lnTo>
                    <a:pt x="11040411" y="642159"/>
                  </a:lnTo>
                  <a:lnTo>
                    <a:pt x="11064535" y="606391"/>
                  </a:lnTo>
                  <a:lnTo>
                    <a:pt x="11073384" y="562610"/>
                  </a:lnTo>
                  <a:lnTo>
                    <a:pt x="11073384" y="112522"/>
                  </a:lnTo>
                  <a:lnTo>
                    <a:pt x="11064535" y="68740"/>
                  </a:lnTo>
                  <a:lnTo>
                    <a:pt x="11040411" y="32972"/>
                  </a:lnTo>
                  <a:lnTo>
                    <a:pt x="11004643" y="8848"/>
                  </a:lnTo>
                  <a:lnTo>
                    <a:pt x="10960862" y="0"/>
                  </a:lnTo>
                  <a:close/>
                </a:path>
              </a:pathLst>
            </a:custGeom>
            <a:solidFill>
              <a:srgbClr val="0D5F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59308" y="1927860"/>
              <a:ext cx="11073765" cy="675640"/>
            </a:xfrm>
            <a:custGeom>
              <a:avLst/>
              <a:gdLst/>
              <a:ahLst/>
              <a:cxnLst/>
              <a:rect l="l" t="t" r="r" b="b"/>
              <a:pathLst>
                <a:path w="11073765" h="675639">
                  <a:moveTo>
                    <a:pt x="0" y="112522"/>
                  </a:moveTo>
                  <a:lnTo>
                    <a:pt x="8842" y="68740"/>
                  </a:lnTo>
                  <a:lnTo>
                    <a:pt x="32958" y="32972"/>
                  </a:lnTo>
                  <a:lnTo>
                    <a:pt x="68724" y="8848"/>
                  </a:lnTo>
                  <a:lnTo>
                    <a:pt x="112522" y="0"/>
                  </a:lnTo>
                  <a:lnTo>
                    <a:pt x="10960862" y="0"/>
                  </a:lnTo>
                  <a:lnTo>
                    <a:pt x="11004643" y="8848"/>
                  </a:lnTo>
                  <a:lnTo>
                    <a:pt x="11040411" y="32972"/>
                  </a:lnTo>
                  <a:lnTo>
                    <a:pt x="11064535" y="68740"/>
                  </a:lnTo>
                  <a:lnTo>
                    <a:pt x="11073384" y="112522"/>
                  </a:lnTo>
                  <a:lnTo>
                    <a:pt x="11073384" y="562610"/>
                  </a:lnTo>
                  <a:lnTo>
                    <a:pt x="11064535" y="606391"/>
                  </a:lnTo>
                  <a:lnTo>
                    <a:pt x="11040411" y="642159"/>
                  </a:lnTo>
                  <a:lnTo>
                    <a:pt x="11004643" y="666283"/>
                  </a:lnTo>
                  <a:lnTo>
                    <a:pt x="10960862" y="675131"/>
                  </a:lnTo>
                  <a:lnTo>
                    <a:pt x="112522" y="675131"/>
                  </a:lnTo>
                  <a:lnTo>
                    <a:pt x="68724" y="666283"/>
                  </a:lnTo>
                  <a:lnTo>
                    <a:pt x="32958" y="642159"/>
                  </a:lnTo>
                  <a:lnTo>
                    <a:pt x="8842" y="606391"/>
                  </a:lnTo>
                  <a:lnTo>
                    <a:pt x="0" y="562610"/>
                  </a:lnTo>
                  <a:lnTo>
                    <a:pt x="0" y="112522"/>
                  </a:lnTo>
                  <a:close/>
                </a:path>
              </a:pathLst>
            </a:custGeom>
            <a:ln w="12192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553212" y="3323844"/>
            <a:ext cx="11085830" cy="828040"/>
            <a:chOff x="553212" y="3323844"/>
            <a:chExt cx="11085830" cy="828040"/>
          </a:xfrm>
        </p:grpSpPr>
        <p:sp>
          <p:nvSpPr>
            <p:cNvPr id="10" name="object 10"/>
            <p:cNvSpPr/>
            <p:nvPr/>
          </p:nvSpPr>
          <p:spPr>
            <a:xfrm>
              <a:off x="559308" y="3329940"/>
              <a:ext cx="11073765" cy="815340"/>
            </a:xfrm>
            <a:custGeom>
              <a:avLst/>
              <a:gdLst/>
              <a:ahLst/>
              <a:cxnLst/>
              <a:rect l="l" t="t" r="r" b="b"/>
              <a:pathLst>
                <a:path w="11073765" h="815339">
                  <a:moveTo>
                    <a:pt x="10937494" y="0"/>
                  </a:moveTo>
                  <a:lnTo>
                    <a:pt x="135890" y="0"/>
                  </a:lnTo>
                  <a:lnTo>
                    <a:pt x="92935" y="6927"/>
                  </a:lnTo>
                  <a:lnTo>
                    <a:pt x="55632" y="26216"/>
                  </a:lnTo>
                  <a:lnTo>
                    <a:pt x="26216" y="55632"/>
                  </a:lnTo>
                  <a:lnTo>
                    <a:pt x="6927" y="92935"/>
                  </a:lnTo>
                  <a:lnTo>
                    <a:pt x="0" y="135889"/>
                  </a:lnTo>
                  <a:lnTo>
                    <a:pt x="0" y="679450"/>
                  </a:lnTo>
                  <a:lnTo>
                    <a:pt x="6927" y="722404"/>
                  </a:lnTo>
                  <a:lnTo>
                    <a:pt x="26216" y="759707"/>
                  </a:lnTo>
                  <a:lnTo>
                    <a:pt x="55632" y="789123"/>
                  </a:lnTo>
                  <a:lnTo>
                    <a:pt x="92935" y="808412"/>
                  </a:lnTo>
                  <a:lnTo>
                    <a:pt x="135890" y="815340"/>
                  </a:lnTo>
                  <a:lnTo>
                    <a:pt x="10937494" y="815340"/>
                  </a:lnTo>
                  <a:lnTo>
                    <a:pt x="10980448" y="808412"/>
                  </a:lnTo>
                  <a:lnTo>
                    <a:pt x="11017751" y="789123"/>
                  </a:lnTo>
                  <a:lnTo>
                    <a:pt x="11047167" y="759707"/>
                  </a:lnTo>
                  <a:lnTo>
                    <a:pt x="11066456" y="722404"/>
                  </a:lnTo>
                  <a:lnTo>
                    <a:pt x="11073384" y="679450"/>
                  </a:lnTo>
                  <a:lnTo>
                    <a:pt x="11073384" y="135889"/>
                  </a:lnTo>
                  <a:lnTo>
                    <a:pt x="11066456" y="92935"/>
                  </a:lnTo>
                  <a:lnTo>
                    <a:pt x="11047167" y="55632"/>
                  </a:lnTo>
                  <a:lnTo>
                    <a:pt x="11017751" y="26216"/>
                  </a:lnTo>
                  <a:lnTo>
                    <a:pt x="10980448" y="6927"/>
                  </a:lnTo>
                  <a:lnTo>
                    <a:pt x="10937494" y="0"/>
                  </a:lnTo>
                  <a:close/>
                </a:path>
              </a:pathLst>
            </a:custGeom>
            <a:solidFill>
              <a:srgbClr val="6F24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59308" y="3329940"/>
              <a:ext cx="11073765" cy="815340"/>
            </a:xfrm>
            <a:custGeom>
              <a:avLst/>
              <a:gdLst/>
              <a:ahLst/>
              <a:cxnLst/>
              <a:rect l="l" t="t" r="r" b="b"/>
              <a:pathLst>
                <a:path w="11073765" h="815339">
                  <a:moveTo>
                    <a:pt x="0" y="135889"/>
                  </a:moveTo>
                  <a:lnTo>
                    <a:pt x="6927" y="92935"/>
                  </a:lnTo>
                  <a:lnTo>
                    <a:pt x="26216" y="55632"/>
                  </a:lnTo>
                  <a:lnTo>
                    <a:pt x="55632" y="26216"/>
                  </a:lnTo>
                  <a:lnTo>
                    <a:pt x="92935" y="6927"/>
                  </a:lnTo>
                  <a:lnTo>
                    <a:pt x="135890" y="0"/>
                  </a:lnTo>
                  <a:lnTo>
                    <a:pt x="10937494" y="0"/>
                  </a:lnTo>
                  <a:lnTo>
                    <a:pt x="10980448" y="6927"/>
                  </a:lnTo>
                  <a:lnTo>
                    <a:pt x="11017751" y="26216"/>
                  </a:lnTo>
                  <a:lnTo>
                    <a:pt x="11047167" y="55632"/>
                  </a:lnTo>
                  <a:lnTo>
                    <a:pt x="11066456" y="92935"/>
                  </a:lnTo>
                  <a:lnTo>
                    <a:pt x="11073384" y="135889"/>
                  </a:lnTo>
                  <a:lnTo>
                    <a:pt x="11073384" y="679450"/>
                  </a:lnTo>
                  <a:lnTo>
                    <a:pt x="11066456" y="722404"/>
                  </a:lnTo>
                  <a:lnTo>
                    <a:pt x="11047167" y="759707"/>
                  </a:lnTo>
                  <a:lnTo>
                    <a:pt x="11017751" y="789123"/>
                  </a:lnTo>
                  <a:lnTo>
                    <a:pt x="10980448" y="808412"/>
                  </a:lnTo>
                  <a:lnTo>
                    <a:pt x="10937494" y="815340"/>
                  </a:lnTo>
                  <a:lnTo>
                    <a:pt x="135890" y="815340"/>
                  </a:lnTo>
                  <a:lnTo>
                    <a:pt x="92935" y="808412"/>
                  </a:lnTo>
                  <a:lnTo>
                    <a:pt x="55632" y="789123"/>
                  </a:lnTo>
                  <a:lnTo>
                    <a:pt x="26216" y="759707"/>
                  </a:lnTo>
                  <a:lnTo>
                    <a:pt x="6927" y="722404"/>
                  </a:lnTo>
                  <a:lnTo>
                    <a:pt x="0" y="679450"/>
                  </a:lnTo>
                  <a:lnTo>
                    <a:pt x="0" y="135889"/>
                  </a:lnTo>
                  <a:close/>
                </a:path>
              </a:pathLst>
            </a:custGeom>
            <a:ln w="12192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553212" y="4866132"/>
            <a:ext cx="11085830" cy="1085215"/>
            <a:chOff x="553212" y="4866132"/>
            <a:chExt cx="11085830" cy="1085215"/>
          </a:xfrm>
        </p:grpSpPr>
        <p:sp>
          <p:nvSpPr>
            <p:cNvPr id="13" name="object 13"/>
            <p:cNvSpPr/>
            <p:nvPr/>
          </p:nvSpPr>
          <p:spPr>
            <a:xfrm>
              <a:off x="559308" y="4872228"/>
              <a:ext cx="11073765" cy="1073150"/>
            </a:xfrm>
            <a:custGeom>
              <a:avLst/>
              <a:gdLst/>
              <a:ahLst/>
              <a:cxnLst/>
              <a:rect l="l" t="t" r="r" b="b"/>
              <a:pathLst>
                <a:path w="11073765" h="1073150">
                  <a:moveTo>
                    <a:pt x="10894568" y="0"/>
                  </a:moveTo>
                  <a:lnTo>
                    <a:pt x="178815" y="0"/>
                  </a:lnTo>
                  <a:lnTo>
                    <a:pt x="131280" y="6384"/>
                  </a:lnTo>
                  <a:lnTo>
                    <a:pt x="88565" y="24402"/>
                  </a:lnTo>
                  <a:lnTo>
                    <a:pt x="52374" y="52355"/>
                  </a:lnTo>
                  <a:lnTo>
                    <a:pt x="24414" y="88542"/>
                  </a:lnTo>
                  <a:lnTo>
                    <a:pt x="6387" y="131262"/>
                  </a:lnTo>
                  <a:lnTo>
                    <a:pt x="0" y="178816"/>
                  </a:lnTo>
                  <a:lnTo>
                    <a:pt x="0" y="894080"/>
                  </a:lnTo>
                  <a:lnTo>
                    <a:pt x="6387" y="941615"/>
                  </a:lnTo>
                  <a:lnTo>
                    <a:pt x="24414" y="984330"/>
                  </a:lnTo>
                  <a:lnTo>
                    <a:pt x="52374" y="1020521"/>
                  </a:lnTo>
                  <a:lnTo>
                    <a:pt x="88565" y="1048481"/>
                  </a:lnTo>
                  <a:lnTo>
                    <a:pt x="131280" y="1066508"/>
                  </a:lnTo>
                  <a:lnTo>
                    <a:pt x="178815" y="1072896"/>
                  </a:lnTo>
                  <a:lnTo>
                    <a:pt x="10894568" y="1072896"/>
                  </a:lnTo>
                  <a:lnTo>
                    <a:pt x="10942121" y="1066508"/>
                  </a:lnTo>
                  <a:lnTo>
                    <a:pt x="10984841" y="1048481"/>
                  </a:lnTo>
                  <a:lnTo>
                    <a:pt x="11021028" y="1020521"/>
                  </a:lnTo>
                  <a:lnTo>
                    <a:pt x="11048981" y="984330"/>
                  </a:lnTo>
                  <a:lnTo>
                    <a:pt x="11066999" y="941615"/>
                  </a:lnTo>
                  <a:lnTo>
                    <a:pt x="11073384" y="894080"/>
                  </a:lnTo>
                  <a:lnTo>
                    <a:pt x="11073384" y="178816"/>
                  </a:lnTo>
                  <a:lnTo>
                    <a:pt x="11066999" y="131262"/>
                  </a:lnTo>
                  <a:lnTo>
                    <a:pt x="11048981" y="88542"/>
                  </a:lnTo>
                  <a:lnTo>
                    <a:pt x="11021028" y="52355"/>
                  </a:lnTo>
                  <a:lnTo>
                    <a:pt x="10984841" y="24402"/>
                  </a:lnTo>
                  <a:lnTo>
                    <a:pt x="10942121" y="6384"/>
                  </a:lnTo>
                  <a:lnTo>
                    <a:pt x="10894568" y="0"/>
                  </a:lnTo>
                  <a:close/>
                </a:path>
              </a:pathLst>
            </a:custGeom>
            <a:solidFill>
              <a:srgbClr val="0D5F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59308" y="4872228"/>
              <a:ext cx="11073765" cy="1073150"/>
            </a:xfrm>
            <a:custGeom>
              <a:avLst/>
              <a:gdLst/>
              <a:ahLst/>
              <a:cxnLst/>
              <a:rect l="l" t="t" r="r" b="b"/>
              <a:pathLst>
                <a:path w="11073765" h="1073150">
                  <a:moveTo>
                    <a:pt x="0" y="178816"/>
                  </a:moveTo>
                  <a:lnTo>
                    <a:pt x="6387" y="131262"/>
                  </a:lnTo>
                  <a:lnTo>
                    <a:pt x="24414" y="88542"/>
                  </a:lnTo>
                  <a:lnTo>
                    <a:pt x="52374" y="52355"/>
                  </a:lnTo>
                  <a:lnTo>
                    <a:pt x="88565" y="24402"/>
                  </a:lnTo>
                  <a:lnTo>
                    <a:pt x="131280" y="6384"/>
                  </a:lnTo>
                  <a:lnTo>
                    <a:pt x="178815" y="0"/>
                  </a:lnTo>
                  <a:lnTo>
                    <a:pt x="10894568" y="0"/>
                  </a:lnTo>
                  <a:lnTo>
                    <a:pt x="10942121" y="6384"/>
                  </a:lnTo>
                  <a:lnTo>
                    <a:pt x="10984841" y="24402"/>
                  </a:lnTo>
                  <a:lnTo>
                    <a:pt x="11021028" y="52355"/>
                  </a:lnTo>
                  <a:lnTo>
                    <a:pt x="11048981" y="88542"/>
                  </a:lnTo>
                  <a:lnTo>
                    <a:pt x="11066999" y="131262"/>
                  </a:lnTo>
                  <a:lnTo>
                    <a:pt x="11073384" y="178816"/>
                  </a:lnTo>
                  <a:lnTo>
                    <a:pt x="11073384" y="894080"/>
                  </a:lnTo>
                  <a:lnTo>
                    <a:pt x="11066999" y="941615"/>
                  </a:lnTo>
                  <a:lnTo>
                    <a:pt x="11048981" y="984330"/>
                  </a:lnTo>
                  <a:lnTo>
                    <a:pt x="11021028" y="1020521"/>
                  </a:lnTo>
                  <a:lnTo>
                    <a:pt x="10984841" y="1048481"/>
                  </a:lnTo>
                  <a:lnTo>
                    <a:pt x="10942121" y="1066508"/>
                  </a:lnTo>
                  <a:lnTo>
                    <a:pt x="10894568" y="1072896"/>
                  </a:lnTo>
                  <a:lnTo>
                    <a:pt x="178815" y="1072896"/>
                  </a:lnTo>
                  <a:lnTo>
                    <a:pt x="131280" y="1066508"/>
                  </a:lnTo>
                  <a:lnTo>
                    <a:pt x="88565" y="1048481"/>
                  </a:lnTo>
                  <a:lnTo>
                    <a:pt x="52374" y="1020521"/>
                  </a:lnTo>
                  <a:lnTo>
                    <a:pt x="24414" y="984330"/>
                  </a:lnTo>
                  <a:lnTo>
                    <a:pt x="6387" y="941615"/>
                  </a:lnTo>
                  <a:lnTo>
                    <a:pt x="0" y="894080"/>
                  </a:lnTo>
                  <a:lnTo>
                    <a:pt x="0" y="178816"/>
                  </a:lnTo>
                  <a:close/>
                </a:path>
              </a:pathLst>
            </a:custGeom>
            <a:ln w="12192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643839" y="1247902"/>
            <a:ext cx="10831830" cy="4528185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494665" marR="55880" indent="-228600">
              <a:lnSpc>
                <a:spcPts val="2320"/>
              </a:lnSpc>
              <a:spcBef>
                <a:spcPts val="340"/>
              </a:spcBef>
              <a:buChar char="•"/>
              <a:tabLst>
                <a:tab pos="495300" algn="l"/>
              </a:tabLst>
            </a:pPr>
            <a:r>
              <a:rPr dirty="0" sz="2100" spc="-10">
                <a:latin typeface="Calibri"/>
                <a:cs typeface="Calibri"/>
              </a:rPr>
              <a:t>Heat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25">
                <a:latin typeface="Calibri"/>
                <a:cs typeface="Calibri"/>
              </a:rPr>
              <a:t>wave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is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considered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if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maximum</a:t>
            </a:r>
            <a:r>
              <a:rPr dirty="0" sz="2100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temperature</a:t>
            </a:r>
            <a:r>
              <a:rPr dirty="0" sz="2100" spc="-5">
                <a:latin typeface="Calibri"/>
                <a:cs typeface="Calibri"/>
              </a:rPr>
              <a:t> of </a:t>
            </a:r>
            <a:r>
              <a:rPr dirty="0" sz="2100">
                <a:latin typeface="Calibri"/>
                <a:cs typeface="Calibri"/>
              </a:rPr>
              <a:t>a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station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reaches</a:t>
            </a:r>
            <a:r>
              <a:rPr dirty="0" sz="2100" spc="-10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at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least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40</a:t>
            </a:r>
            <a:r>
              <a:rPr dirty="0" baseline="25793" sz="2100" spc="-7">
                <a:latin typeface="Calibri"/>
                <a:cs typeface="Calibri"/>
              </a:rPr>
              <a:t>0</a:t>
            </a:r>
            <a:r>
              <a:rPr dirty="0" sz="2100" spc="-5">
                <a:latin typeface="Calibri"/>
                <a:cs typeface="Calibri"/>
              </a:rPr>
              <a:t>C</a:t>
            </a:r>
            <a:r>
              <a:rPr dirty="0" sz="2100" spc="-1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or</a:t>
            </a:r>
            <a:r>
              <a:rPr dirty="0" sz="210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more</a:t>
            </a:r>
            <a:r>
              <a:rPr dirty="0" sz="2100" spc="-5">
                <a:latin typeface="Calibri"/>
                <a:cs typeface="Calibri"/>
              </a:rPr>
              <a:t> </a:t>
            </a:r>
            <a:r>
              <a:rPr dirty="0" sz="2100" spc="-25">
                <a:latin typeface="Calibri"/>
                <a:cs typeface="Calibri"/>
              </a:rPr>
              <a:t>for </a:t>
            </a:r>
            <a:r>
              <a:rPr dirty="0" sz="2100" spc="-459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Plains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and</a:t>
            </a:r>
            <a:r>
              <a:rPr dirty="0" sz="2100" spc="-5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at</a:t>
            </a:r>
            <a:r>
              <a:rPr dirty="0" sz="210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least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30</a:t>
            </a:r>
            <a:r>
              <a:rPr dirty="0" baseline="25793" sz="2100">
                <a:latin typeface="Calibri"/>
                <a:cs typeface="Calibri"/>
              </a:rPr>
              <a:t>0</a:t>
            </a:r>
            <a:r>
              <a:rPr dirty="0" sz="2100">
                <a:latin typeface="Calibri"/>
                <a:cs typeface="Calibri"/>
              </a:rPr>
              <a:t>C</a:t>
            </a:r>
            <a:r>
              <a:rPr dirty="0" sz="2100" spc="-5">
                <a:latin typeface="Calibri"/>
                <a:cs typeface="Calibri"/>
              </a:rPr>
              <a:t> or</a:t>
            </a:r>
            <a:r>
              <a:rPr dirty="0" sz="2100" spc="-10">
                <a:latin typeface="Calibri"/>
                <a:cs typeface="Calibri"/>
              </a:rPr>
              <a:t> more</a:t>
            </a:r>
            <a:r>
              <a:rPr dirty="0" sz="2100">
                <a:latin typeface="Calibri"/>
                <a:cs typeface="Calibri"/>
              </a:rPr>
              <a:t> </a:t>
            </a:r>
            <a:r>
              <a:rPr dirty="0" sz="2100" spc="-20">
                <a:latin typeface="Calibri"/>
                <a:cs typeface="Calibri"/>
              </a:rPr>
              <a:t>for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Hilly</a:t>
            </a:r>
            <a:r>
              <a:rPr dirty="0" sz="2100" spc="-1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regions.</a:t>
            </a:r>
            <a:endParaRPr sz="21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1095"/>
              </a:spcBef>
            </a:pPr>
            <a:r>
              <a:rPr dirty="0" sz="2700" b="1">
                <a:solidFill>
                  <a:srgbClr val="FFFFFF"/>
                </a:solidFill>
                <a:latin typeface="Calibri"/>
                <a:cs typeface="Calibri"/>
              </a:rPr>
              <a:t>Based</a:t>
            </a:r>
            <a:r>
              <a:rPr dirty="0" sz="27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00" b="1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27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00" spc="-10" b="1">
                <a:solidFill>
                  <a:srgbClr val="FFFFFF"/>
                </a:solidFill>
                <a:latin typeface="Calibri"/>
                <a:cs typeface="Calibri"/>
              </a:rPr>
              <a:t>Departure </a:t>
            </a:r>
            <a:r>
              <a:rPr dirty="0" sz="2700" spc="-15" b="1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dirty="0" sz="27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00" b="1">
                <a:solidFill>
                  <a:srgbClr val="FFFFFF"/>
                </a:solidFill>
                <a:latin typeface="Calibri"/>
                <a:cs typeface="Calibri"/>
              </a:rPr>
              <a:t>Normal</a:t>
            </a:r>
            <a:endParaRPr sz="2700">
              <a:latin typeface="Calibri"/>
              <a:cs typeface="Calibri"/>
            </a:endParaRPr>
          </a:p>
          <a:p>
            <a:pPr marL="494665" indent="-229235">
              <a:lnSpc>
                <a:spcPct val="100000"/>
              </a:lnSpc>
              <a:spcBef>
                <a:spcPts val="1270"/>
              </a:spcBef>
              <a:buChar char="•"/>
              <a:tabLst>
                <a:tab pos="495300" algn="l"/>
              </a:tabLst>
            </a:pPr>
            <a:r>
              <a:rPr dirty="0" sz="2100" spc="-10">
                <a:latin typeface="Calibri"/>
                <a:cs typeface="Calibri"/>
              </a:rPr>
              <a:t>Heat</a:t>
            </a:r>
            <a:r>
              <a:rPr dirty="0" sz="2100">
                <a:latin typeface="Calibri"/>
                <a:cs typeface="Calibri"/>
              </a:rPr>
              <a:t> </a:t>
            </a:r>
            <a:r>
              <a:rPr dirty="0" sz="2100" spc="-30">
                <a:latin typeface="Calibri"/>
                <a:cs typeface="Calibri"/>
              </a:rPr>
              <a:t>Wave:</a:t>
            </a:r>
            <a:r>
              <a:rPr dirty="0" sz="2100" spc="-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Departure</a:t>
            </a:r>
            <a:r>
              <a:rPr dirty="0" sz="2100" spc="-25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from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normal</a:t>
            </a:r>
            <a:r>
              <a:rPr dirty="0" sz="2100" spc="-1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is </a:t>
            </a:r>
            <a:r>
              <a:rPr dirty="0" sz="2100" spc="5">
                <a:latin typeface="Calibri"/>
                <a:cs typeface="Calibri"/>
              </a:rPr>
              <a:t>4.5</a:t>
            </a:r>
            <a:r>
              <a:rPr dirty="0" baseline="25793" sz="2100" spc="7">
                <a:latin typeface="Calibri"/>
                <a:cs typeface="Calibri"/>
              </a:rPr>
              <a:t>0</a:t>
            </a:r>
            <a:r>
              <a:rPr dirty="0" sz="2100" spc="5">
                <a:latin typeface="Calibri"/>
                <a:cs typeface="Calibri"/>
              </a:rPr>
              <a:t>C</a:t>
            </a:r>
            <a:r>
              <a:rPr dirty="0" sz="2100" spc="-1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to </a:t>
            </a:r>
            <a:r>
              <a:rPr dirty="0" sz="2100">
                <a:latin typeface="Calibri"/>
                <a:cs typeface="Calibri"/>
              </a:rPr>
              <a:t>6.4</a:t>
            </a:r>
            <a:r>
              <a:rPr dirty="0" baseline="25793" sz="2100">
                <a:latin typeface="Calibri"/>
                <a:cs typeface="Calibri"/>
              </a:rPr>
              <a:t>0</a:t>
            </a:r>
            <a:r>
              <a:rPr dirty="0" sz="2100">
                <a:latin typeface="Calibri"/>
                <a:cs typeface="Calibri"/>
              </a:rPr>
              <a:t>C</a:t>
            </a:r>
            <a:endParaRPr sz="2100">
              <a:latin typeface="Calibri"/>
              <a:cs typeface="Calibri"/>
            </a:endParaRPr>
          </a:p>
          <a:p>
            <a:pPr marL="494665" indent="-229235">
              <a:lnSpc>
                <a:spcPct val="100000"/>
              </a:lnSpc>
              <a:spcBef>
                <a:spcPts val="300"/>
              </a:spcBef>
              <a:buChar char="•"/>
              <a:tabLst>
                <a:tab pos="495300" algn="l"/>
              </a:tabLst>
            </a:pPr>
            <a:r>
              <a:rPr dirty="0" sz="2100" spc="-15">
                <a:latin typeface="Calibri"/>
                <a:cs typeface="Calibri"/>
              </a:rPr>
              <a:t>Severe</a:t>
            </a:r>
            <a:r>
              <a:rPr dirty="0" sz="2100" spc="-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Heat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 spc="-30">
                <a:latin typeface="Calibri"/>
                <a:cs typeface="Calibri"/>
              </a:rPr>
              <a:t>Wave:</a:t>
            </a:r>
            <a:r>
              <a:rPr dirty="0" sz="2100" spc="-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Departure </a:t>
            </a:r>
            <a:r>
              <a:rPr dirty="0" sz="2100" spc="-15">
                <a:latin typeface="Calibri"/>
                <a:cs typeface="Calibri"/>
              </a:rPr>
              <a:t>from</a:t>
            </a:r>
            <a:r>
              <a:rPr dirty="0" sz="2100" spc="-5">
                <a:latin typeface="Calibri"/>
                <a:cs typeface="Calibri"/>
              </a:rPr>
              <a:t> normal </a:t>
            </a:r>
            <a:r>
              <a:rPr dirty="0" sz="2100">
                <a:latin typeface="Calibri"/>
                <a:cs typeface="Calibri"/>
              </a:rPr>
              <a:t>is &gt;6.4</a:t>
            </a:r>
            <a:r>
              <a:rPr dirty="0" baseline="25793" sz="2100">
                <a:latin typeface="Calibri"/>
                <a:cs typeface="Calibri"/>
              </a:rPr>
              <a:t>0</a:t>
            </a:r>
            <a:r>
              <a:rPr dirty="0" sz="2100">
                <a:latin typeface="Calibri"/>
                <a:cs typeface="Calibri"/>
              </a:rPr>
              <a:t>C</a:t>
            </a:r>
            <a:endParaRPr sz="2100">
              <a:latin typeface="Calibri"/>
              <a:cs typeface="Calibri"/>
            </a:endParaRPr>
          </a:p>
          <a:p>
            <a:pPr marL="57785">
              <a:lnSpc>
                <a:spcPct val="100000"/>
              </a:lnSpc>
              <a:spcBef>
                <a:spcPts val="1745"/>
              </a:spcBef>
            </a:pPr>
            <a:r>
              <a:rPr dirty="0" sz="2700" b="1">
                <a:solidFill>
                  <a:srgbClr val="FFFFFF"/>
                </a:solidFill>
                <a:latin typeface="Calibri"/>
                <a:cs typeface="Calibri"/>
              </a:rPr>
              <a:t>Based</a:t>
            </a:r>
            <a:r>
              <a:rPr dirty="0" sz="27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00" b="1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27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00" b="1">
                <a:solidFill>
                  <a:srgbClr val="FFFFFF"/>
                </a:solidFill>
                <a:latin typeface="Calibri"/>
                <a:cs typeface="Calibri"/>
              </a:rPr>
              <a:t>Actual</a:t>
            </a:r>
            <a:r>
              <a:rPr dirty="0" sz="2700" spc="-10" b="1">
                <a:solidFill>
                  <a:srgbClr val="FFFFFF"/>
                </a:solidFill>
                <a:latin typeface="Calibri"/>
                <a:cs typeface="Calibri"/>
              </a:rPr>
              <a:t> Maximum </a:t>
            </a:r>
            <a:r>
              <a:rPr dirty="0" sz="2700" spc="-40" b="1">
                <a:solidFill>
                  <a:srgbClr val="FFFFFF"/>
                </a:solidFill>
                <a:latin typeface="Calibri"/>
                <a:cs typeface="Calibri"/>
              </a:rPr>
              <a:t>Temperature</a:t>
            </a:r>
            <a:endParaRPr sz="2700">
              <a:latin typeface="Calibri"/>
              <a:cs typeface="Calibri"/>
            </a:endParaRPr>
          </a:p>
          <a:p>
            <a:pPr marL="494665" indent="-229235">
              <a:lnSpc>
                <a:spcPct val="100000"/>
              </a:lnSpc>
              <a:spcBef>
                <a:spcPts val="1820"/>
              </a:spcBef>
              <a:buChar char="•"/>
              <a:tabLst>
                <a:tab pos="495300" algn="l"/>
              </a:tabLst>
            </a:pPr>
            <a:r>
              <a:rPr dirty="0" sz="2100" spc="-10">
                <a:latin typeface="Calibri"/>
                <a:cs typeface="Calibri"/>
              </a:rPr>
              <a:t>Heat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 spc="-30">
                <a:latin typeface="Calibri"/>
                <a:cs typeface="Calibri"/>
              </a:rPr>
              <a:t>Wave:</a:t>
            </a:r>
            <a:r>
              <a:rPr dirty="0" sz="2100" spc="-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When </a:t>
            </a:r>
            <a:r>
              <a:rPr dirty="0" sz="2100" spc="-5">
                <a:latin typeface="Calibri"/>
                <a:cs typeface="Calibri"/>
              </a:rPr>
              <a:t>actual </a:t>
            </a:r>
            <a:r>
              <a:rPr dirty="0" sz="2100" spc="-10">
                <a:latin typeface="Calibri"/>
                <a:cs typeface="Calibri"/>
              </a:rPr>
              <a:t>maximum</a:t>
            </a:r>
            <a:r>
              <a:rPr dirty="0" sz="2100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temperature</a:t>
            </a:r>
            <a:r>
              <a:rPr dirty="0" sz="2100">
                <a:latin typeface="Calibri"/>
                <a:cs typeface="Calibri"/>
              </a:rPr>
              <a:t> ≥</a:t>
            </a:r>
            <a:r>
              <a:rPr dirty="0" sz="2100" spc="-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45</a:t>
            </a:r>
            <a:r>
              <a:rPr dirty="0" baseline="25793" sz="2100">
                <a:latin typeface="Calibri"/>
                <a:cs typeface="Calibri"/>
              </a:rPr>
              <a:t>0</a:t>
            </a:r>
            <a:r>
              <a:rPr dirty="0" sz="2100">
                <a:latin typeface="Calibri"/>
                <a:cs typeface="Calibri"/>
              </a:rPr>
              <a:t>C</a:t>
            </a:r>
            <a:endParaRPr sz="2100">
              <a:latin typeface="Calibri"/>
              <a:cs typeface="Calibri"/>
            </a:endParaRPr>
          </a:p>
          <a:p>
            <a:pPr marL="494665" indent="-229235">
              <a:lnSpc>
                <a:spcPct val="100000"/>
              </a:lnSpc>
              <a:spcBef>
                <a:spcPts val="300"/>
              </a:spcBef>
              <a:buChar char="•"/>
              <a:tabLst>
                <a:tab pos="495300" algn="l"/>
              </a:tabLst>
            </a:pPr>
            <a:r>
              <a:rPr dirty="0" sz="2100" spc="-15">
                <a:latin typeface="Calibri"/>
                <a:cs typeface="Calibri"/>
              </a:rPr>
              <a:t>Severe</a:t>
            </a:r>
            <a:r>
              <a:rPr dirty="0" sz="210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Heat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30">
                <a:latin typeface="Calibri"/>
                <a:cs typeface="Calibri"/>
              </a:rPr>
              <a:t>Wave:</a:t>
            </a:r>
            <a:r>
              <a:rPr dirty="0" sz="2100">
                <a:latin typeface="Calibri"/>
                <a:cs typeface="Calibri"/>
              </a:rPr>
              <a:t> When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actual</a:t>
            </a:r>
            <a:r>
              <a:rPr dirty="0" sz="2100" spc="-10">
                <a:latin typeface="Calibri"/>
                <a:cs typeface="Calibri"/>
              </a:rPr>
              <a:t> maximum</a:t>
            </a:r>
            <a:r>
              <a:rPr dirty="0" sz="2100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temperature</a:t>
            </a:r>
            <a:r>
              <a:rPr dirty="0" sz="2100" spc="-5">
                <a:latin typeface="Calibri"/>
                <a:cs typeface="Calibri"/>
              </a:rPr>
              <a:t> ≥47</a:t>
            </a:r>
            <a:r>
              <a:rPr dirty="0" baseline="25793" sz="2100" spc="-7">
                <a:latin typeface="Calibri"/>
                <a:cs typeface="Calibri"/>
              </a:rPr>
              <a:t>0</a:t>
            </a:r>
            <a:r>
              <a:rPr dirty="0" sz="2100" spc="-5">
                <a:latin typeface="Calibri"/>
                <a:cs typeface="Calibri"/>
              </a:rPr>
              <a:t>C</a:t>
            </a:r>
            <a:endParaRPr sz="2100">
              <a:latin typeface="Calibri"/>
              <a:cs typeface="Calibri"/>
            </a:endParaRPr>
          </a:p>
          <a:p>
            <a:pPr marL="69850" marR="340360">
              <a:lnSpc>
                <a:spcPts val="2970"/>
              </a:lnSpc>
              <a:spcBef>
                <a:spcPts val="1595"/>
              </a:spcBef>
            </a:pPr>
            <a:r>
              <a:rPr dirty="0" sz="2700" b="1">
                <a:solidFill>
                  <a:srgbClr val="FFFFFF"/>
                </a:solidFill>
                <a:latin typeface="Calibri"/>
                <a:cs typeface="Calibri"/>
              </a:rPr>
              <a:t>If </a:t>
            </a:r>
            <a:r>
              <a:rPr dirty="0" sz="2700" spc="-10" b="1">
                <a:solidFill>
                  <a:srgbClr val="FFFFFF"/>
                </a:solidFill>
                <a:latin typeface="Calibri"/>
                <a:cs typeface="Calibri"/>
              </a:rPr>
              <a:t>above</a:t>
            </a:r>
            <a:r>
              <a:rPr dirty="0" sz="27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00" spc="-10" b="1">
                <a:solidFill>
                  <a:srgbClr val="FFFFFF"/>
                </a:solidFill>
                <a:latin typeface="Calibri"/>
                <a:cs typeface="Calibri"/>
              </a:rPr>
              <a:t>criteria</a:t>
            </a:r>
            <a:r>
              <a:rPr dirty="0" sz="27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00" spc="-15" b="1">
                <a:solidFill>
                  <a:srgbClr val="FFFFFF"/>
                </a:solidFill>
                <a:latin typeface="Calibri"/>
                <a:cs typeface="Calibri"/>
              </a:rPr>
              <a:t>met</a:t>
            </a:r>
            <a:r>
              <a:rPr dirty="0" sz="27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00" spc="-15" b="1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dirty="0" sz="27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00" spc="-10" b="1">
                <a:solidFill>
                  <a:srgbClr val="FFFFFF"/>
                </a:solidFill>
                <a:latin typeface="Calibri"/>
                <a:cs typeface="Calibri"/>
              </a:rPr>
              <a:t>least</a:t>
            </a:r>
            <a:r>
              <a:rPr dirty="0" sz="27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00" b="1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7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00" b="1">
                <a:solidFill>
                  <a:srgbClr val="FFFFFF"/>
                </a:solidFill>
                <a:latin typeface="Calibri"/>
                <a:cs typeface="Calibri"/>
              </a:rPr>
              <a:t>2 </a:t>
            </a:r>
            <a:r>
              <a:rPr dirty="0" sz="2700" spc="-15" b="1">
                <a:solidFill>
                  <a:srgbClr val="FFFFFF"/>
                </a:solidFill>
                <a:latin typeface="Calibri"/>
                <a:cs typeface="Calibri"/>
              </a:rPr>
              <a:t>stations</a:t>
            </a:r>
            <a:r>
              <a:rPr dirty="0" sz="27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00" b="1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7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00" b="1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dirty="0" sz="2700" spc="-15" b="1">
                <a:solidFill>
                  <a:srgbClr val="FFFFFF"/>
                </a:solidFill>
                <a:latin typeface="Calibri"/>
                <a:cs typeface="Calibri"/>
              </a:rPr>
              <a:t>Meteorological</a:t>
            </a:r>
            <a:r>
              <a:rPr dirty="0" sz="27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00" b="1">
                <a:solidFill>
                  <a:srgbClr val="FFFFFF"/>
                </a:solidFill>
                <a:latin typeface="Calibri"/>
                <a:cs typeface="Calibri"/>
              </a:rPr>
              <a:t>sub-division </a:t>
            </a:r>
            <a:r>
              <a:rPr dirty="0" sz="2700" spc="-5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00" spc="-15" b="1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27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00" spc="-15" b="1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dirty="0" sz="2700" spc="-10" b="1">
                <a:solidFill>
                  <a:srgbClr val="FFFFFF"/>
                </a:solidFill>
                <a:latin typeface="Calibri"/>
                <a:cs typeface="Calibri"/>
              </a:rPr>
              <a:t> least</a:t>
            </a:r>
            <a:r>
              <a:rPr dirty="0" sz="27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00" spc="-10" b="1">
                <a:solidFill>
                  <a:srgbClr val="FFFFFF"/>
                </a:solidFill>
                <a:latin typeface="Calibri"/>
                <a:cs typeface="Calibri"/>
              </a:rPr>
              <a:t>two</a:t>
            </a:r>
            <a:r>
              <a:rPr dirty="0" sz="27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00" spc="-5" b="1">
                <a:solidFill>
                  <a:srgbClr val="FFFFFF"/>
                </a:solidFill>
                <a:latin typeface="Calibri"/>
                <a:cs typeface="Calibri"/>
              </a:rPr>
              <a:t>consecutive </a:t>
            </a:r>
            <a:r>
              <a:rPr dirty="0" sz="2700" spc="-15" b="1">
                <a:solidFill>
                  <a:srgbClr val="FFFFFF"/>
                </a:solidFill>
                <a:latin typeface="Calibri"/>
                <a:cs typeface="Calibri"/>
              </a:rPr>
              <a:t>days </a:t>
            </a:r>
            <a:r>
              <a:rPr dirty="0" sz="2700" b="1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dirty="0" sz="2700" spc="-5" b="1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dirty="0" sz="27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00" spc="-10" b="1">
                <a:solidFill>
                  <a:srgbClr val="FFFFFF"/>
                </a:solidFill>
                <a:latin typeface="Calibri"/>
                <a:cs typeface="Calibri"/>
              </a:rPr>
              <a:t>declared</a:t>
            </a:r>
            <a:r>
              <a:rPr dirty="0" sz="27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00" b="1">
                <a:solidFill>
                  <a:srgbClr val="FFFFFF"/>
                </a:solidFill>
                <a:latin typeface="Calibri"/>
                <a:cs typeface="Calibri"/>
              </a:rPr>
              <a:t>on the </a:t>
            </a:r>
            <a:r>
              <a:rPr dirty="0" sz="2700" spc="-5" b="1">
                <a:solidFill>
                  <a:srgbClr val="FFFFFF"/>
                </a:solidFill>
                <a:latin typeface="Calibri"/>
                <a:cs typeface="Calibri"/>
              </a:rPr>
              <a:t>second</a:t>
            </a:r>
            <a:r>
              <a:rPr dirty="0" sz="27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00" spc="-55" b="1">
                <a:solidFill>
                  <a:srgbClr val="FFFFFF"/>
                </a:solidFill>
                <a:latin typeface="Calibri"/>
                <a:cs typeface="Calibri"/>
              </a:rPr>
              <a:t>day.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6667499"/>
            <a:ext cx="12192000" cy="190500"/>
          </a:xfrm>
          <a:custGeom>
            <a:avLst/>
            <a:gdLst/>
            <a:ahLst/>
            <a:cxnLst/>
            <a:rect l="l" t="t" r="r" b="b"/>
            <a:pathLst>
              <a:path w="12192000" h="190500">
                <a:moveTo>
                  <a:pt x="12192000" y="0"/>
                </a:moveTo>
                <a:lnTo>
                  <a:pt x="0" y="0"/>
                </a:lnTo>
                <a:lnTo>
                  <a:pt x="0" y="190500"/>
                </a:lnTo>
                <a:lnTo>
                  <a:pt x="12192000" y="1905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6F245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667500"/>
          </a:xfrm>
          <a:custGeom>
            <a:avLst/>
            <a:gdLst/>
            <a:ahLst/>
            <a:cxnLst/>
            <a:rect l="l" t="t" r="r" b="b"/>
            <a:pathLst>
              <a:path w="12192000" h="6667500">
                <a:moveTo>
                  <a:pt x="0" y="6667500"/>
                </a:moveTo>
                <a:lnTo>
                  <a:pt x="12192000" y="6667500"/>
                </a:lnTo>
                <a:lnTo>
                  <a:pt x="12192000" y="0"/>
                </a:lnTo>
                <a:lnTo>
                  <a:pt x="0" y="0"/>
                </a:lnTo>
                <a:lnTo>
                  <a:pt x="0" y="6667500"/>
                </a:lnTo>
                <a:close/>
              </a:path>
            </a:pathLst>
          </a:custGeom>
          <a:solidFill>
            <a:srgbClr val="DF9F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667499"/>
            <a:ext cx="12192000" cy="190500"/>
          </a:xfrm>
          <a:custGeom>
            <a:avLst/>
            <a:gdLst/>
            <a:ahLst/>
            <a:cxnLst/>
            <a:rect l="l" t="t" r="r" b="b"/>
            <a:pathLst>
              <a:path w="12192000" h="190500">
                <a:moveTo>
                  <a:pt x="12192000" y="0"/>
                </a:moveTo>
                <a:lnTo>
                  <a:pt x="0" y="0"/>
                </a:lnTo>
                <a:lnTo>
                  <a:pt x="0" y="190500"/>
                </a:lnTo>
                <a:lnTo>
                  <a:pt x="12192000" y="1905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6F24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720339" y="252984"/>
            <a:ext cx="6829425" cy="792480"/>
          </a:xfrm>
          <a:custGeom>
            <a:avLst/>
            <a:gdLst/>
            <a:ahLst/>
            <a:cxnLst/>
            <a:rect l="l" t="t" r="r" b="b"/>
            <a:pathLst>
              <a:path w="6829425" h="792480">
                <a:moveTo>
                  <a:pt x="6564884" y="0"/>
                </a:moveTo>
                <a:lnTo>
                  <a:pt x="264160" y="0"/>
                </a:lnTo>
                <a:lnTo>
                  <a:pt x="216668" y="4254"/>
                </a:lnTo>
                <a:lnTo>
                  <a:pt x="171973" y="16522"/>
                </a:lnTo>
                <a:lnTo>
                  <a:pt x="130819" y="36058"/>
                </a:lnTo>
                <a:lnTo>
                  <a:pt x="93952" y="62116"/>
                </a:lnTo>
                <a:lnTo>
                  <a:pt x="62116" y="93952"/>
                </a:lnTo>
                <a:lnTo>
                  <a:pt x="36058" y="130819"/>
                </a:lnTo>
                <a:lnTo>
                  <a:pt x="16522" y="171973"/>
                </a:lnTo>
                <a:lnTo>
                  <a:pt x="4254" y="216668"/>
                </a:lnTo>
                <a:lnTo>
                  <a:pt x="0" y="264160"/>
                </a:lnTo>
                <a:lnTo>
                  <a:pt x="0" y="528320"/>
                </a:lnTo>
                <a:lnTo>
                  <a:pt x="4254" y="575811"/>
                </a:lnTo>
                <a:lnTo>
                  <a:pt x="16522" y="620506"/>
                </a:lnTo>
                <a:lnTo>
                  <a:pt x="36058" y="661660"/>
                </a:lnTo>
                <a:lnTo>
                  <a:pt x="62116" y="698527"/>
                </a:lnTo>
                <a:lnTo>
                  <a:pt x="93952" y="730363"/>
                </a:lnTo>
                <a:lnTo>
                  <a:pt x="130819" y="756421"/>
                </a:lnTo>
                <a:lnTo>
                  <a:pt x="171973" y="775957"/>
                </a:lnTo>
                <a:lnTo>
                  <a:pt x="216668" y="788225"/>
                </a:lnTo>
                <a:lnTo>
                  <a:pt x="264160" y="792480"/>
                </a:lnTo>
                <a:lnTo>
                  <a:pt x="6564884" y="792480"/>
                </a:lnTo>
                <a:lnTo>
                  <a:pt x="6612375" y="788225"/>
                </a:lnTo>
                <a:lnTo>
                  <a:pt x="6657070" y="775957"/>
                </a:lnTo>
                <a:lnTo>
                  <a:pt x="6698224" y="756421"/>
                </a:lnTo>
                <a:lnTo>
                  <a:pt x="6735091" y="730363"/>
                </a:lnTo>
                <a:lnTo>
                  <a:pt x="6766927" y="698527"/>
                </a:lnTo>
                <a:lnTo>
                  <a:pt x="6792985" y="661660"/>
                </a:lnTo>
                <a:lnTo>
                  <a:pt x="6812521" y="620506"/>
                </a:lnTo>
                <a:lnTo>
                  <a:pt x="6824789" y="575811"/>
                </a:lnTo>
                <a:lnTo>
                  <a:pt x="6829044" y="528320"/>
                </a:lnTo>
                <a:lnTo>
                  <a:pt x="6829044" y="264160"/>
                </a:lnTo>
                <a:lnTo>
                  <a:pt x="6824789" y="216668"/>
                </a:lnTo>
                <a:lnTo>
                  <a:pt x="6812521" y="171973"/>
                </a:lnTo>
                <a:lnTo>
                  <a:pt x="6792985" y="130819"/>
                </a:lnTo>
                <a:lnTo>
                  <a:pt x="6766927" y="93952"/>
                </a:lnTo>
                <a:lnTo>
                  <a:pt x="6735091" y="62116"/>
                </a:lnTo>
                <a:lnTo>
                  <a:pt x="6698224" y="36058"/>
                </a:lnTo>
                <a:lnTo>
                  <a:pt x="6657070" y="16522"/>
                </a:lnTo>
                <a:lnTo>
                  <a:pt x="6612375" y="4254"/>
                </a:lnTo>
                <a:lnTo>
                  <a:pt x="65648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105"/>
              </a:spcBef>
            </a:pPr>
            <a:r>
              <a:rPr dirty="0" spc="-280"/>
              <a:t>H</a:t>
            </a:r>
            <a:r>
              <a:rPr dirty="0" spc="-235"/>
              <a:t>o</a:t>
            </a:r>
            <a:r>
              <a:rPr dirty="0" spc="-370"/>
              <a:t>w</a:t>
            </a:r>
            <a:r>
              <a:rPr dirty="0" spc="-80"/>
              <a:t> </a:t>
            </a:r>
            <a:r>
              <a:rPr dirty="0" spc="-215"/>
              <a:t>t</a:t>
            </a:r>
            <a:r>
              <a:rPr dirty="0" spc="-310"/>
              <a:t>o</a:t>
            </a:r>
            <a:r>
              <a:rPr dirty="0" spc="-60"/>
              <a:t> </a:t>
            </a:r>
            <a:r>
              <a:rPr dirty="0" spc="-265"/>
              <a:t>Manag</a:t>
            </a:r>
            <a:r>
              <a:rPr dirty="0" spc="-229"/>
              <a:t>e</a:t>
            </a:r>
            <a:r>
              <a:rPr dirty="0" spc="-80"/>
              <a:t> </a:t>
            </a:r>
            <a:r>
              <a:rPr dirty="0" spc="-240"/>
              <a:t>Heat</a:t>
            </a:r>
            <a:r>
              <a:rPr dirty="0" spc="-75"/>
              <a:t> </a:t>
            </a:r>
            <a:r>
              <a:rPr dirty="0" spc="-204"/>
              <a:t>S</a:t>
            </a:r>
            <a:r>
              <a:rPr dirty="0" spc="-145"/>
              <a:t>t</a:t>
            </a:r>
            <a:r>
              <a:rPr dirty="0" spc="-165"/>
              <a:t>rok</a:t>
            </a:r>
            <a:r>
              <a:rPr dirty="0" spc="-200"/>
              <a:t>e</a:t>
            </a:r>
            <a:r>
              <a:rPr dirty="0" spc="-430"/>
              <a:t>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24585" y="1294638"/>
            <a:ext cx="10473055" cy="4838700"/>
          </a:xfrm>
          <a:prstGeom prst="rect">
            <a:avLst/>
          </a:prstGeom>
        </p:spPr>
        <p:txBody>
          <a:bodyPr wrap="square" lIns="0" tIns="100965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795"/>
              </a:spcBef>
              <a:buFont typeface="Courier New"/>
              <a:buChar char="o"/>
              <a:tabLst>
                <a:tab pos="299720" algn="l"/>
              </a:tabLst>
            </a:pPr>
            <a:r>
              <a:rPr dirty="0" u="heavy" sz="24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Monitoring</a:t>
            </a:r>
            <a:r>
              <a:rPr dirty="0" u="heavy" sz="2400" spc="-6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4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lvl="1" marL="698500" marR="447675" indent="-228600">
              <a:lnSpc>
                <a:spcPct val="107100"/>
              </a:lnSpc>
              <a:spcBef>
                <a:spcPts val="495"/>
              </a:spcBef>
              <a:buFont typeface="Wingdings"/>
              <a:buChar char=""/>
              <a:tabLst>
                <a:tab pos="699135" algn="l"/>
              </a:tabLst>
            </a:pPr>
            <a:r>
              <a:rPr dirty="0" sz="2400" spc="-5">
                <a:latin typeface="Calibri"/>
                <a:cs typeface="Calibri"/>
              </a:rPr>
              <a:t>Hepatic, renal, </a:t>
            </a:r>
            <a:r>
              <a:rPr dirty="0" sz="2400">
                <a:latin typeface="Calibri"/>
                <a:cs typeface="Calibri"/>
              </a:rPr>
              <a:t>and </a:t>
            </a:r>
            <a:r>
              <a:rPr dirty="0" sz="2400" spc="-5">
                <a:latin typeface="Calibri"/>
                <a:cs typeface="Calibri"/>
              </a:rPr>
              <a:t>clotting function should be </a:t>
            </a:r>
            <a:r>
              <a:rPr dirty="0" sz="2400" spc="-10">
                <a:latin typeface="Calibri"/>
                <a:cs typeface="Calibri"/>
              </a:rPr>
              <a:t>monitored </a:t>
            </a:r>
            <a:r>
              <a:rPr dirty="0" sz="2400" spc="-20">
                <a:latin typeface="Calibri"/>
                <a:cs typeface="Calibri"/>
              </a:rPr>
              <a:t>for </a:t>
            </a:r>
            <a:r>
              <a:rPr dirty="0" sz="2400">
                <a:latin typeface="Calibri"/>
                <a:cs typeface="Calibri"/>
              </a:rPr>
              <a:t>48 </a:t>
            </a:r>
            <a:r>
              <a:rPr dirty="0" sz="2400" spc="-15">
                <a:latin typeface="Calibri"/>
                <a:cs typeface="Calibri"/>
              </a:rPr>
              <a:t>hours </a:t>
            </a:r>
            <a:r>
              <a:rPr dirty="0" sz="2400" spc="-10">
                <a:latin typeface="Calibri"/>
                <a:cs typeface="Calibri"/>
              </a:rPr>
              <a:t>after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admission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treatment.</a:t>
            </a:r>
            <a:endParaRPr sz="2400">
              <a:latin typeface="Calibri"/>
              <a:cs typeface="Calibri"/>
            </a:endParaRPr>
          </a:p>
          <a:p>
            <a:pPr lvl="1" marL="698500" indent="-229235">
              <a:lnSpc>
                <a:spcPct val="100000"/>
              </a:lnSpc>
              <a:spcBef>
                <a:spcPts val="695"/>
              </a:spcBef>
              <a:buFont typeface="Wingdings"/>
              <a:buChar char=""/>
              <a:tabLst>
                <a:tab pos="699135" algn="l"/>
              </a:tabLst>
            </a:pPr>
            <a:r>
              <a:rPr dirty="0" sz="2400" spc="-5">
                <a:latin typeface="Calibri"/>
                <a:cs typeface="Calibri"/>
              </a:rPr>
              <a:t>Arterial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blood</a:t>
            </a:r>
            <a:r>
              <a:rPr dirty="0" sz="2400" spc="-20">
                <a:latin typeface="Calibri"/>
                <a:cs typeface="Calibri"/>
              </a:rPr>
              <a:t> gas</a:t>
            </a:r>
            <a:r>
              <a:rPr dirty="0" sz="2400" spc="-10">
                <a:latin typeface="Calibri"/>
                <a:cs typeface="Calibri"/>
              </a:rPr>
              <a:t> testing</a:t>
            </a:r>
            <a:endParaRPr sz="2400">
              <a:latin typeface="Calibri"/>
              <a:cs typeface="Calibri"/>
            </a:endParaRPr>
          </a:p>
          <a:p>
            <a:pPr lvl="1" marL="698500" indent="-229235">
              <a:lnSpc>
                <a:spcPct val="100000"/>
              </a:lnSpc>
              <a:spcBef>
                <a:spcPts val="710"/>
              </a:spcBef>
              <a:buFont typeface="Wingdings"/>
              <a:buChar char=""/>
              <a:tabLst>
                <a:tab pos="699135" algn="l"/>
              </a:tabLst>
            </a:pPr>
            <a:r>
              <a:rPr dirty="0" sz="2400" spc="-5">
                <a:latin typeface="Calibri"/>
                <a:cs typeface="Calibri"/>
              </a:rPr>
              <a:t>Blood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Glucose</a:t>
            </a:r>
            <a:endParaRPr sz="2400">
              <a:latin typeface="Calibri"/>
              <a:cs typeface="Calibri"/>
            </a:endParaRPr>
          </a:p>
          <a:p>
            <a:pPr lvl="1" marL="698500" indent="-229235">
              <a:lnSpc>
                <a:spcPct val="100000"/>
              </a:lnSpc>
              <a:spcBef>
                <a:spcPts val="700"/>
              </a:spcBef>
              <a:buFont typeface="Wingdings"/>
              <a:buChar char=""/>
              <a:tabLst>
                <a:tab pos="699135" algn="l"/>
              </a:tabLst>
            </a:pPr>
            <a:r>
              <a:rPr dirty="0" sz="2400" spc="-5">
                <a:latin typeface="Calibri"/>
                <a:cs typeface="Calibri"/>
              </a:rPr>
              <a:t>Serum </a:t>
            </a:r>
            <a:r>
              <a:rPr dirty="0" sz="2400" spc="-10">
                <a:latin typeface="Calibri"/>
                <a:cs typeface="Calibri"/>
              </a:rPr>
              <a:t>Electrolytes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(Sodium,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potassium, phosphorus,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calcium,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magnesium)</a:t>
            </a:r>
            <a:endParaRPr sz="2400">
              <a:latin typeface="Calibri"/>
              <a:cs typeface="Calibri"/>
            </a:endParaRPr>
          </a:p>
          <a:p>
            <a:pPr lvl="1" marL="698500" indent="-229235">
              <a:lnSpc>
                <a:spcPct val="100000"/>
              </a:lnSpc>
              <a:spcBef>
                <a:spcPts val="705"/>
              </a:spcBef>
              <a:buFont typeface="Wingdings"/>
              <a:buChar char=""/>
              <a:tabLst>
                <a:tab pos="699135" algn="l"/>
              </a:tabLst>
            </a:pPr>
            <a:r>
              <a:rPr dirty="0" sz="2400">
                <a:latin typeface="Calibri"/>
                <a:cs typeface="Calibri"/>
              </a:rPr>
              <a:t>Muscle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function </a:t>
            </a:r>
            <a:r>
              <a:rPr dirty="0" sz="2400" spc="-15">
                <a:latin typeface="Calibri"/>
                <a:cs typeface="Calibri"/>
              </a:rPr>
              <a:t>tests </a:t>
            </a:r>
            <a:r>
              <a:rPr dirty="0" sz="2400" spc="-5">
                <a:latin typeface="Calibri"/>
                <a:cs typeface="Calibri"/>
              </a:rPr>
              <a:t>(Creatinine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kinase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(CK),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lactate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dehydrogenase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(LDH),</a:t>
            </a:r>
            <a:endParaRPr sz="2400">
              <a:latin typeface="Calibri"/>
              <a:cs typeface="Calibri"/>
            </a:endParaRPr>
          </a:p>
          <a:p>
            <a:pPr marL="698500">
              <a:lnSpc>
                <a:spcPct val="100000"/>
              </a:lnSpc>
              <a:spcBef>
                <a:spcPts val="204"/>
              </a:spcBef>
            </a:pPr>
            <a:r>
              <a:rPr dirty="0" sz="2400">
                <a:latin typeface="Calibri"/>
                <a:cs typeface="Calibri"/>
              </a:rPr>
              <a:t>aldolase,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myoglobin)</a:t>
            </a:r>
            <a:endParaRPr sz="2400">
              <a:latin typeface="Calibri"/>
              <a:cs typeface="Calibri"/>
            </a:endParaRPr>
          </a:p>
          <a:p>
            <a:pPr lvl="1" marL="698500" indent="-229235">
              <a:lnSpc>
                <a:spcPct val="100000"/>
              </a:lnSpc>
              <a:spcBef>
                <a:spcPts val="700"/>
              </a:spcBef>
              <a:buFont typeface="Wingdings"/>
              <a:buChar char=""/>
              <a:tabLst>
                <a:tab pos="699135" algn="l"/>
              </a:tabLst>
            </a:pPr>
            <a:r>
              <a:rPr dirty="0" sz="2400" spc="-10">
                <a:latin typeface="Calibri"/>
                <a:cs typeface="Calibri"/>
              </a:rPr>
              <a:t>Complete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blood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cell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count</a:t>
            </a:r>
            <a:endParaRPr sz="2400">
              <a:latin typeface="Calibri"/>
              <a:cs typeface="Calibri"/>
            </a:endParaRPr>
          </a:p>
          <a:p>
            <a:pPr lvl="1" marL="698500" indent="-229235">
              <a:lnSpc>
                <a:spcPct val="100000"/>
              </a:lnSpc>
              <a:spcBef>
                <a:spcPts val="695"/>
              </a:spcBef>
              <a:buFont typeface="Wingdings"/>
              <a:buChar char=""/>
              <a:tabLst>
                <a:tab pos="699135" algn="l"/>
              </a:tabLst>
            </a:pPr>
            <a:r>
              <a:rPr dirty="0" sz="2400">
                <a:latin typeface="Calibri"/>
                <a:cs typeface="Calibri"/>
              </a:rPr>
              <a:t>Imaging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 </a:t>
            </a:r>
            <a:r>
              <a:rPr dirty="0" sz="2400" spc="-20">
                <a:latin typeface="Calibri"/>
                <a:cs typeface="Calibri"/>
              </a:rPr>
              <a:t>form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of </a:t>
            </a:r>
            <a:r>
              <a:rPr dirty="0" sz="2400" spc="-20">
                <a:latin typeface="Calibri"/>
                <a:cs typeface="Calibri"/>
              </a:rPr>
              <a:t>X-ray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chest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CT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head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(based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on</a:t>
            </a:r>
            <a:r>
              <a:rPr dirty="0" sz="2400">
                <a:latin typeface="Calibri"/>
                <a:cs typeface="Calibri"/>
              </a:rPr>
              <a:t> the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judgement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of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endParaRPr sz="2400">
              <a:latin typeface="Calibri"/>
              <a:cs typeface="Calibri"/>
            </a:endParaRPr>
          </a:p>
          <a:p>
            <a:pPr marL="698500">
              <a:lnSpc>
                <a:spcPct val="100000"/>
              </a:lnSpc>
              <a:spcBef>
                <a:spcPts val="204"/>
              </a:spcBef>
            </a:pPr>
            <a:r>
              <a:rPr dirty="0" sz="2400" spc="-10">
                <a:latin typeface="Calibri"/>
                <a:cs typeface="Calibri"/>
              </a:rPr>
              <a:t>treating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physician)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667500"/>
          </a:xfrm>
          <a:custGeom>
            <a:avLst/>
            <a:gdLst/>
            <a:ahLst/>
            <a:cxnLst/>
            <a:rect l="l" t="t" r="r" b="b"/>
            <a:pathLst>
              <a:path w="12192000" h="6667500">
                <a:moveTo>
                  <a:pt x="0" y="6667500"/>
                </a:moveTo>
                <a:lnTo>
                  <a:pt x="12192000" y="6667500"/>
                </a:lnTo>
                <a:lnTo>
                  <a:pt x="12192000" y="0"/>
                </a:lnTo>
                <a:lnTo>
                  <a:pt x="0" y="0"/>
                </a:lnTo>
                <a:lnTo>
                  <a:pt x="0" y="6667500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667499"/>
            <a:ext cx="12192000" cy="190500"/>
          </a:xfrm>
          <a:custGeom>
            <a:avLst/>
            <a:gdLst/>
            <a:ahLst/>
            <a:cxnLst/>
            <a:rect l="l" t="t" r="r" b="b"/>
            <a:pathLst>
              <a:path w="12192000" h="190500">
                <a:moveTo>
                  <a:pt x="12192000" y="0"/>
                </a:moveTo>
                <a:lnTo>
                  <a:pt x="0" y="0"/>
                </a:lnTo>
                <a:lnTo>
                  <a:pt x="0" y="190500"/>
                </a:lnTo>
                <a:lnTo>
                  <a:pt x="12192000" y="1905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5382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48027" y="252984"/>
            <a:ext cx="8662670" cy="792480"/>
          </a:xfrm>
          <a:custGeom>
            <a:avLst/>
            <a:gdLst/>
            <a:ahLst/>
            <a:cxnLst/>
            <a:rect l="l" t="t" r="r" b="b"/>
            <a:pathLst>
              <a:path w="8662670" h="792480">
                <a:moveTo>
                  <a:pt x="8398256" y="0"/>
                </a:moveTo>
                <a:lnTo>
                  <a:pt x="264160" y="0"/>
                </a:lnTo>
                <a:lnTo>
                  <a:pt x="216668" y="4254"/>
                </a:lnTo>
                <a:lnTo>
                  <a:pt x="171973" y="16522"/>
                </a:lnTo>
                <a:lnTo>
                  <a:pt x="130819" y="36058"/>
                </a:lnTo>
                <a:lnTo>
                  <a:pt x="93952" y="62116"/>
                </a:lnTo>
                <a:lnTo>
                  <a:pt x="62116" y="93952"/>
                </a:lnTo>
                <a:lnTo>
                  <a:pt x="36058" y="130819"/>
                </a:lnTo>
                <a:lnTo>
                  <a:pt x="16522" y="171973"/>
                </a:lnTo>
                <a:lnTo>
                  <a:pt x="4254" y="216668"/>
                </a:lnTo>
                <a:lnTo>
                  <a:pt x="0" y="264160"/>
                </a:lnTo>
                <a:lnTo>
                  <a:pt x="0" y="528320"/>
                </a:lnTo>
                <a:lnTo>
                  <a:pt x="4254" y="575811"/>
                </a:lnTo>
                <a:lnTo>
                  <a:pt x="16522" y="620506"/>
                </a:lnTo>
                <a:lnTo>
                  <a:pt x="36058" y="661660"/>
                </a:lnTo>
                <a:lnTo>
                  <a:pt x="62116" y="698527"/>
                </a:lnTo>
                <a:lnTo>
                  <a:pt x="93952" y="730363"/>
                </a:lnTo>
                <a:lnTo>
                  <a:pt x="130819" y="756421"/>
                </a:lnTo>
                <a:lnTo>
                  <a:pt x="171973" y="775957"/>
                </a:lnTo>
                <a:lnTo>
                  <a:pt x="216668" y="788225"/>
                </a:lnTo>
                <a:lnTo>
                  <a:pt x="264160" y="792480"/>
                </a:lnTo>
                <a:lnTo>
                  <a:pt x="8398256" y="792480"/>
                </a:lnTo>
                <a:lnTo>
                  <a:pt x="8445747" y="788225"/>
                </a:lnTo>
                <a:lnTo>
                  <a:pt x="8490442" y="775957"/>
                </a:lnTo>
                <a:lnTo>
                  <a:pt x="8531596" y="756421"/>
                </a:lnTo>
                <a:lnTo>
                  <a:pt x="8568463" y="730363"/>
                </a:lnTo>
                <a:lnTo>
                  <a:pt x="8600299" y="698527"/>
                </a:lnTo>
                <a:lnTo>
                  <a:pt x="8626357" y="661660"/>
                </a:lnTo>
                <a:lnTo>
                  <a:pt x="8645893" y="620506"/>
                </a:lnTo>
                <a:lnTo>
                  <a:pt x="8658161" y="575811"/>
                </a:lnTo>
                <a:lnTo>
                  <a:pt x="8662416" y="528320"/>
                </a:lnTo>
                <a:lnTo>
                  <a:pt x="8662416" y="264160"/>
                </a:lnTo>
                <a:lnTo>
                  <a:pt x="8658161" y="216668"/>
                </a:lnTo>
                <a:lnTo>
                  <a:pt x="8645893" y="171973"/>
                </a:lnTo>
                <a:lnTo>
                  <a:pt x="8626357" y="130819"/>
                </a:lnTo>
                <a:lnTo>
                  <a:pt x="8600299" y="93952"/>
                </a:lnTo>
                <a:lnTo>
                  <a:pt x="8568463" y="62116"/>
                </a:lnTo>
                <a:lnTo>
                  <a:pt x="8531596" y="36058"/>
                </a:lnTo>
                <a:lnTo>
                  <a:pt x="8490442" y="16522"/>
                </a:lnTo>
                <a:lnTo>
                  <a:pt x="8445747" y="4254"/>
                </a:lnTo>
                <a:lnTo>
                  <a:pt x="8398256" y="0"/>
                </a:lnTo>
                <a:close/>
              </a:path>
            </a:pathLst>
          </a:custGeom>
          <a:solidFill>
            <a:srgbClr val="2E549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78532" y="376174"/>
            <a:ext cx="831215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90">
                <a:solidFill>
                  <a:srgbClr val="FFFFFF"/>
                </a:solidFill>
              </a:rPr>
              <a:t>Complications</a:t>
            </a:r>
            <a:r>
              <a:rPr dirty="0" spc="-70">
                <a:solidFill>
                  <a:srgbClr val="FFFFFF"/>
                </a:solidFill>
              </a:rPr>
              <a:t> </a:t>
            </a:r>
            <a:r>
              <a:rPr dirty="0" spc="-260">
                <a:solidFill>
                  <a:srgbClr val="FFFFFF"/>
                </a:solidFill>
              </a:rPr>
              <a:t>and</a:t>
            </a:r>
            <a:r>
              <a:rPr dirty="0" spc="-75">
                <a:solidFill>
                  <a:srgbClr val="FFFFFF"/>
                </a:solidFill>
              </a:rPr>
              <a:t> </a:t>
            </a:r>
            <a:r>
              <a:rPr dirty="0" spc="-155">
                <a:solidFill>
                  <a:srgbClr val="FFFFFF"/>
                </a:solidFill>
              </a:rPr>
              <a:t>Poor</a:t>
            </a:r>
            <a:r>
              <a:rPr dirty="0" spc="-75">
                <a:solidFill>
                  <a:srgbClr val="FFFFFF"/>
                </a:solidFill>
              </a:rPr>
              <a:t> </a:t>
            </a:r>
            <a:r>
              <a:rPr dirty="0" spc="-190">
                <a:solidFill>
                  <a:srgbClr val="FFFFFF"/>
                </a:solidFill>
              </a:rPr>
              <a:t>prognostic</a:t>
            </a:r>
            <a:r>
              <a:rPr dirty="0" spc="-45">
                <a:solidFill>
                  <a:srgbClr val="FFFFFF"/>
                </a:solidFill>
              </a:rPr>
              <a:t> </a:t>
            </a:r>
            <a:r>
              <a:rPr dirty="0" spc="-170">
                <a:solidFill>
                  <a:srgbClr val="FFFFFF"/>
                </a:solidFill>
              </a:rPr>
              <a:t>indicators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89075" y="1767839"/>
            <a:ext cx="5044440" cy="336994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36830" rIns="0" bIns="0" rtlCol="0" vert="horz">
            <a:spAutoFit/>
          </a:bodyPr>
          <a:lstStyle/>
          <a:p>
            <a:pPr marL="1907539">
              <a:lnSpc>
                <a:spcPct val="100000"/>
              </a:lnSpc>
              <a:spcBef>
                <a:spcPts val="290"/>
              </a:spcBef>
            </a:pPr>
            <a:r>
              <a:rPr dirty="0" u="heavy" sz="2000" spc="-5" b="1">
                <a:solidFill>
                  <a:srgbClr val="6F2450"/>
                </a:solidFill>
                <a:uFill>
                  <a:solidFill>
                    <a:srgbClr val="6F2450"/>
                  </a:solidFill>
                </a:uFill>
                <a:latin typeface="Calibri"/>
                <a:cs typeface="Calibri"/>
              </a:rPr>
              <a:t>Complications</a:t>
            </a:r>
            <a:endParaRPr sz="2000">
              <a:latin typeface="Calibri"/>
              <a:cs typeface="Calibri"/>
            </a:endParaRPr>
          </a:p>
          <a:p>
            <a:pPr marL="622300" indent="-265430">
              <a:lnSpc>
                <a:spcPct val="100000"/>
              </a:lnSpc>
              <a:spcBef>
                <a:spcPts val="470"/>
              </a:spcBef>
              <a:buFont typeface="Wingdings"/>
              <a:buChar char=""/>
              <a:tabLst>
                <a:tab pos="622300" algn="l"/>
                <a:tab pos="622935" algn="l"/>
              </a:tabLst>
            </a:pPr>
            <a:r>
              <a:rPr dirty="0" sz="2000" spc="-5">
                <a:latin typeface="Calibri"/>
                <a:cs typeface="Calibri"/>
              </a:rPr>
              <a:t>Hyperkalemia</a:t>
            </a:r>
            <a:endParaRPr sz="2000">
              <a:latin typeface="Calibri"/>
              <a:cs typeface="Calibri"/>
            </a:endParaRPr>
          </a:p>
          <a:p>
            <a:pPr marL="622300" indent="-265430">
              <a:lnSpc>
                <a:spcPct val="100000"/>
              </a:lnSpc>
              <a:spcBef>
                <a:spcPts val="465"/>
              </a:spcBef>
              <a:buFont typeface="Wingdings"/>
              <a:buChar char=""/>
              <a:tabLst>
                <a:tab pos="622300" algn="l"/>
                <a:tab pos="622935" algn="l"/>
              </a:tabLst>
            </a:pPr>
            <a:r>
              <a:rPr dirty="0" sz="2000" spc="-5">
                <a:latin typeface="Calibri"/>
                <a:cs typeface="Calibri"/>
              </a:rPr>
              <a:t>Hypocalcaemia</a:t>
            </a:r>
            <a:endParaRPr sz="2000">
              <a:latin typeface="Calibri"/>
              <a:cs typeface="Calibri"/>
            </a:endParaRPr>
          </a:p>
          <a:p>
            <a:pPr marL="678815" indent="-321945">
              <a:lnSpc>
                <a:spcPct val="100000"/>
              </a:lnSpc>
              <a:spcBef>
                <a:spcPts val="470"/>
              </a:spcBef>
              <a:buFont typeface="Wingdings"/>
              <a:buChar char=""/>
              <a:tabLst>
                <a:tab pos="678815" algn="l"/>
                <a:tab pos="679450" algn="l"/>
              </a:tabLst>
            </a:pPr>
            <a:r>
              <a:rPr dirty="0" sz="2000">
                <a:latin typeface="Calibri"/>
                <a:cs typeface="Calibri"/>
              </a:rPr>
              <a:t>Acidosis</a:t>
            </a:r>
            <a:endParaRPr sz="2000">
              <a:latin typeface="Calibri"/>
              <a:cs typeface="Calibri"/>
            </a:endParaRPr>
          </a:p>
          <a:p>
            <a:pPr marL="622300" indent="-265430">
              <a:lnSpc>
                <a:spcPct val="100000"/>
              </a:lnSpc>
              <a:spcBef>
                <a:spcPts val="470"/>
              </a:spcBef>
              <a:buFont typeface="Wingdings"/>
              <a:buChar char=""/>
              <a:tabLst>
                <a:tab pos="622300" algn="l"/>
                <a:tab pos="622935" algn="l"/>
              </a:tabLst>
            </a:pPr>
            <a:r>
              <a:rPr dirty="0" sz="2000" spc="-10">
                <a:latin typeface="Calibri"/>
                <a:cs typeface="Calibri"/>
              </a:rPr>
              <a:t>Rhabdomyolysis</a:t>
            </a:r>
            <a:endParaRPr sz="2000">
              <a:latin typeface="Calibri"/>
              <a:cs typeface="Calibri"/>
            </a:endParaRPr>
          </a:p>
          <a:p>
            <a:pPr marL="622300" indent="-265430">
              <a:lnSpc>
                <a:spcPct val="100000"/>
              </a:lnSpc>
              <a:spcBef>
                <a:spcPts val="465"/>
              </a:spcBef>
              <a:buFont typeface="Wingdings"/>
              <a:buChar char=""/>
              <a:tabLst>
                <a:tab pos="622300" algn="l"/>
                <a:tab pos="622935" algn="l"/>
              </a:tabLst>
            </a:pPr>
            <a:r>
              <a:rPr dirty="0" sz="2000" spc="-10">
                <a:latin typeface="Calibri"/>
                <a:cs typeface="Calibri"/>
              </a:rPr>
              <a:t>Disseminated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intravascular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coagulation</a:t>
            </a:r>
            <a:endParaRPr sz="2000">
              <a:latin typeface="Calibri"/>
              <a:cs typeface="Calibri"/>
            </a:endParaRPr>
          </a:p>
          <a:p>
            <a:pPr marL="622300" indent="-265430">
              <a:lnSpc>
                <a:spcPct val="100000"/>
              </a:lnSpc>
              <a:spcBef>
                <a:spcPts val="470"/>
              </a:spcBef>
              <a:buFont typeface="Wingdings"/>
              <a:buChar char=""/>
              <a:tabLst>
                <a:tab pos="622300" algn="l"/>
                <a:tab pos="622935" algn="l"/>
              </a:tabLst>
            </a:pPr>
            <a:r>
              <a:rPr dirty="0" sz="2000" spc="-5">
                <a:latin typeface="Calibri"/>
                <a:cs typeface="Calibri"/>
              </a:rPr>
              <a:t>Hepatic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failure</a:t>
            </a:r>
            <a:endParaRPr sz="2000">
              <a:latin typeface="Calibri"/>
              <a:cs typeface="Calibri"/>
            </a:endParaRPr>
          </a:p>
          <a:p>
            <a:pPr marL="622300" indent="-265430">
              <a:lnSpc>
                <a:spcPct val="100000"/>
              </a:lnSpc>
              <a:spcBef>
                <a:spcPts val="470"/>
              </a:spcBef>
              <a:buFont typeface="Wingdings"/>
              <a:buChar char=""/>
              <a:tabLst>
                <a:tab pos="622300" algn="l"/>
                <a:tab pos="622935" algn="l"/>
              </a:tabLst>
            </a:pPr>
            <a:r>
              <a:rPr dirty="0" sz="2000" spc="-5">
                <a:latin typeface="Calibri"/>
                <a:cs typeface="Calibri"/>
              </a:rPr>
              <a:t>Acute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kidney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injury</a:t>
            </a:r>
            <a:endParaRPr sz="2000">
              <a:latin typeface="Calibri"/>
              <a:cs typeface="Calibri"/>
            </a:endParaRPr>
          </a:p>
          <a:p>
            <a:pPr marL="622300" indent="-265430">
              <a:lnSpc>
                <a:spcPct val="100000"/>
              </a:lnSpc>
              <a:spcBef>
                <a:spcPts val="470"/>
              </a:spcBef>
              <a:buFont typeface="Wingdings"/>
              <a:buChar char=""/>
              <a:tabLst>
                <a:tab pos="622300" algn="l"/>
                <a:tab pos="622935" algn="l"/>
              </a:tabLst>
            </a:pPr>
            <a:r>
              <a:rPr dirty="0" sz="2000" spc="-10">
                <a:latin typeface="Calibri"/>
                <a:cs typeface="Calibri"/>
              </a:rPr>
              <a:t>Ventricular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fibrillation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(often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fatal)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95644" y="1767839"/>
            <a:ext cx="5044440" cy="336994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36830" rIns="0" bIns="0" rtlCol="0" vert="horz">
            <a:spAutoFit/>
          </a:bodyPr>
          <a:lstStyle/>
          <a:p>
            <a:pPr marL="1370330">
              <a:lnSpc>
                <a:spcPct val="100000"/>
              </a:lnSpc>
              <a:spcBef>
                <a:spcPts val="290"/>
              </a:spcBef>
            </a:pPr>
            <a:r>
              <a:rPr dirty="0" u="heavy" sz="2000" spc="-10" b="1">
                <a:solidFill>
                  <a:srgbClr val="6F2450"/>
                </a:solidFill>
                <a:uFill>
                  <a:solidFill>
                    <a:srgbClr val="6F2450"/>
                  </a:solidFill>
                </a:uFill>
                <a:latin typeface="Calibri"/>
                <a:cs typeface="Calibri"/>
              </a:rPr>
              <a:t>Poor </a:t>
            </a:r>
            <a:r>
              <a:rPr dirty="0" u="heavy" sz="2000" spc="-5" b="1">
                <a:solidFill>
                  <a:srgbClr val="6F2450"/>
                </a:solidFill>
                <a:uFill>
                  <a:solidFill>
                    <a:srgbClr val="6F2450"/>
                  </a:solidFill>
                </a:uFill>
                <a:latin typeface="Calibri"/>
                <a:cs typeface="Calibri"/>
              </a:rPr>
              <a:t>prognostic</a:t>
            </a:r>
            <a:r>
              <a:rPr dirty="0" u="heavy" sz="2000" spc="-75" b="1">
                <a:solidFill>
                  <a:srgbClr val="6F2450"/>
                </a:solidFill>
                <a:uFill>
                  <a:solidFill>
                    <a:srgbClr val="6F245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000" spc="-10" b="1">
                <a:solidFill>
                  <a:srgbClr val="6F2450"/>
                </a:solidFill>
                <a:uFill>
                  <a:solidFill>
                    <a:srgbClr val="6F2450"/>
                  </a:solidFill>
                </a:uFill>
                <a:latin typeface="Calibri"/>
                <a:cs typeface="Calibri"/>
              </a:rPr>
              <a:t>indicators</a:t>
            </a:r>
            <a:endParaRPr sz="2000">
              <a:latin typeface="Calibri"/>
              <a:cs typeface="Calibri"/>
            </a:endParaRPr>
          </a:p>
          <a:p>
            <a:pPr marL="876935" indent="-334010">
              <a:lnSpc>
                <a:spcPct val="100000"/>
              </a:lnSpc>
              <a:spcBef>
                <a:spcPts val="170"/>
              </a:spcBef>
              <a:buFont typeface="Wingdings"/>
              <a:buChar char=""/>
              <a:tabLst>
                <a:tab pos="876300" algn="l"/>
                <a:tab pos="876935" algn="l"/>
              </a:tabLst>
            </a:pPr>
            <a:r>
              <a:rPr dirty="0" sz="2000" spc="-5">
                <a:latin typeface="Calibri"/>
                <a:cs typeface="Calibri"/>
              </a:rPr>
              <a:t>Coagulopathy</a:t>
            </a:r>
            <a:endParaRPr sz="2000">
              <a:latin typeface="Calibri"/>
              <a:cs typeface="Calibri"/>
            </a:endParaRPr>
          </a:p>
          <a:p>
            <a:pPr marL="876300" marR="795655" indent="-334010">
              <a:lnSpc>
                <a:spcPct val="107000"/>
              </a:lnSpc>
              <a:buFont typeface="Wingdings"/>
              <a:buChar char=""/>
              <a:tabLst>
                <a:tab pos="876300" algn="l"/>
                <a:tab pos="876935" algn="l"/>
              </a:tabLst>
            </a:pPr>
            <a:r>
              <a:rPr dirty="0" sz="2000" spc="-5">
                <a:latin typeface="Calibri"/>
                <a:cs typeface="Calibri"/>
              </a:rPr>
              <a:t>Lactic </a:t>
            </a:r>
            <a:r>
              <a:rPr dirty="0" sz="2000">
                <a:latin typeface="Calibri"/>
                <a:cs typeface="Calibri"/>
              </a:rPr>
              <a:t>acidosis </a:t>
            </a:r>
            <a:r>
              <a:rPr dirty="0" sz="2000" spc="-5">
                <a:latin typeface="Calibri"/>
                <a:cs typeface="Calibri"/>
              </a:rPr>
              <a:t>(in </a:t>
            </a:r>
            <a:r>
              <a:rPr dirty="0" sz="2000">
                <a:latin typeface="Calibri"/>
                <a:cs typeface="Calibri"/>
              </a:rPr>
              <a:t>the </a:t>
            </a:r>
            <a:r>
              <a:rPr dirty="0" sz="2000" spc="-5">
                <a:latin typeface="Calibri"/>
                <a:cs typeface="Calibri"/>
              </a:rPr>
              <a:t>absence of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severe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physical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exertion)</a:t>
            </a:r>
            <a:endParaRPr sz="2000">
              <a:latin typeface="Calibri"/>
              <a:cs typeface="Calibri"/>
            </a:endParaRPr>
          </a:p>
          <a:p>
            <a:pPr marL="876935" indent="-334010">
              <a:lnSpc>
                <a:spcPct val="100000"/>
              </a:lnSpc>
              <a:spcBef>
                <a:spcPts val="165"/>
              </a:spcBef>
              <a:buFont typeface="Wingdings"/>
              <a:buChar char=""/>
              <a:tabLst>
                <a:tab pos="876300" algn="l"/>
                <a:tab pos="876935" algn="l"/>
              </a:tabLst>
            </a:pPr>
            <a:r>
              <a:rPr dirty="0" sz="2000" spc="-10">
                <a:latin typeface="Calibri"/>
                <a:cs typeface="Calibri"/>
              </a:rPr>
              <a:t>Core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temperature</a:t>
            </a:r>
            <a:r>
              <a:rPr dirty="0" sz="2000">
                <a:latin typeface="Calibri"/>
                <a:cs typeface="Calibri"/>
              </a:rPr>
              <a:t> &gt;42.2°C</a:t>
            </a:r>
            <a:endParaRPr sz="2000">
              <a:latin typeface="Calibri"/>
              <a:cs typeface="Calibri"/>
            </a:endParaRPr>
          </a:p>
          <a:p>
            <a:pPr marL="876935" indent="-334010">
              <a:lnSpc>
                <a:spcPct val="100000"/>
              </a:lnSpc>
              <a:spcBef>
                <a:spcPts val="170"/>
              </a:spcBef>
              <a:buFont typeface="Wingdings"/>
              <a:buChar char=""/>
              <a:tabLst>
                <a:tab pos="876300" algn="l"/>
                <a:tab pos="876935" algn="l"/>
              </a:tabLst>
            </a:pPr>
            <a:r>
              <a:rPr dirty="0" sz="2000" spc="-5">
                <a:latin typeface="Calibri"/>
                <a:cs typeface="Calibri"/>
              </a:rPr>
              <a:t>Coma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lasting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&gt;4</a:t>
            </a:r>
            <a:r>
              <a:rPr dirty="0" sz="2000" spc="-10">
                <a:latin typeface="Calibri"/>
                <a:cs typeface="Calibri"/>
              </a:rPr>
              <a:t> hours</a:t>
            </a:r>
            <a:endParaRPr sz="2000">
              <a:latin typeface="Calibri"/>
              <a:cs typeface="Calibri"/>
            </a:endParaRPr>
          </a:p>
          <a:p>
            <a:pPr marL="876935" indent="-334010">
              <a:lnSpc>
                <a:spcPct val="100000"/>
              </a:lnSpc>
              <a:spcBef>
                <a:spcPts val="170"/>
              </a:spcBef>
              <a:buFont typeface="Wingdings"/>
              <a:buChar char=""/>
              <a:tabLst>
                <a:tab pos="876300" algn="l"/>
                <a:tab pos="876935" algn="l"/>
              </a:tabLst>
            </a:pPr>
            <a:r>
              <a:rPr dirty="0" sz="2000" spc="-5">
                <a:latin typeface="Calibri"/>
                <a:cs typeface="Calibri"/>
              </a:rPr>
              <a:t>Acute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kidney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injury</a:t>
            </a:r>
            <a:endParaRPr sz="2000">
              <a:latin typeface="Calibri"/>
              <a:cs typeface="Calibri"/>
            </a:endParaRPr>
          </a:p>
          <a:p>
            <a:pPr marL="876935" indent="-334010">
              <a:lnSpc>
                <a:spcPct val="100000"/>
              </a:lnSpc>
              <a:spcBef>
                <a:spcPts val="170"/>
              </a:spcBef>
              <a:buFont typeface="Wingdings"/>
              <a:buChar char=""/>
              <a:tabLst>
                <a:tab pos="876300" algn="l"/>
                <a:tab pos="876935" algn="l"/>
              </a:tabLst>
            </a:pPr>
            <a:r>
              <a:rPr dirty="0" sz="2000" spc="-5">
                <a:latin typeface="Calibri"/>
                <a:cs typeface="Calibri"/>
              </a:rPr>
              <a:t>Hyperkalaemia</a:t>
            </a:r>
            <a:endParaRPr sz="2000">
              <a:latin typeface="Calibri"/>
              <a:cs typeface="Calibri"/>
            </a:endParaRPr>
          </a:p>
          <a:p>
            <a:pPr marL="876935" indent="-334010">
              <a:lnSpc>
                <a:spcPct val="100000"/>
              </a:lnSpc>
              <a:spcBef>
                <a:spcPts val="165"/>
              </a:spcBef>
              <a:buFont typeface="Wingdings"/>
              <a:buChar char=""/>
              <a:tabLst>
                <a:tab pos="876300" algn="l"/>
                <a:tab pos="876935" algn="l"/>
              </a:tabLst>
            </a:pPr>
            <a:r>
              <a:rPr dirty="0" sz="2000" spc="-25">
                <a:latin typeface="Calibri"/>
                <a:cs typeface="Calibri"/>
              </a:rPr>
              <a:t>Very </a:t>
            </a:r>
            <a:r>
              <a:rPr dirty="0" sz="2000" spc="-5">
                <a:latin typeface="Calibri"/>
                <a:cs typeface="Calibri"/>
              </a:rPr>
              <a:t>high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transaminase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level</a:t>
            </a:r>
            <a:endParaRPr sz="2000">
              <a:latin typeface="Calibri"/>
              <a:cs typeface="Calibri"/>
            </a:endParaRPr>
          </a:p>
          <a:p>
            <a:pPr marL="876935" indent="-334010">
              <a:lnSpc>
                <a:spcPct val="100000"/>
              </a:lnSpc>
              <a:spcBef>
                <a:spcPts val="170"/>
              </a:spcBef>
              <a:buFont typeface="Wingdings"/>
              <a:buChar char=""/>
              <a:tabLst>
                <a:tab pos="876300" algn="l"/>
                <a:tab pos="876935" algn="l"/>
              </a:tabLst>
            </a:pPr>
            <a:r>
              <a:rPr dirty="0" sz="2000" spc="-10">
                <a:latin typeface="Calibri"/>
                <a:cs typeface="Calibri"/>
              </a:rPr>
              <a:t>Prolonged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period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of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hyperthermia.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667500"/>
          </a:xfrm>
          <a:custGeom>
            <a:avLst/>
            <a:gdLst/>
            <a:ahLst/>
            <a:cxnLst/>
            <a:rect l="l" t="t" r="r" b="b"/>
            <a:pathLst>
              <a:path w="12192000" h="6667500">
                <a:moveTo>
                  <a:pt x="0" y="6667500"/>
                </a:moveTo>
                <a:lnTo>
                  <a:pt x="12192000" y="6667500"/>
                </a:lnTo>
                <a:lnTo>
                  <a:pt x="12192000" y="0"/>
                </a:lnTo>
                <a:lnTo>
                  <a:pt x="0" y="0"/>
                </a:lnTo>
                <a:lnTo>
                  <a:pt x="0" y="6667500"/>
                </a:lnTo>
                <a:close/>
              </a:path>
            </a:pathLst>
          </a:custGeom>
          <a:solidFill>
            <a:srgbClr val="A3DBF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667499"/>
            <a:ext cx="12192000" cy="190500"/>
          </a:xfrm>
          <a:custGeom>
            <a:avLst/>
            <a:gdLst/>
            <a:ahLst/>
            <a:cxnLst/>
            <a:rect l="l" t="t" r="r" b="b"/>
            <a:pathLst>
              <a:path w="12192000" h="190500">
                <a:moveTo>
                  <a:pt x="12192000" y="0"/>
                </a:moveTo>
                <a:lnTo>
                  <a:pt x="0" y="0"/>
                </a:lnTo>
                <a:lnTo>
                  <a:pt x="0" y="190500"/>
                </a:lnTo>
                <a:lnTo>
                  <a:pt x="12192000" y="1905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D5F8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32510" y="1606753"/>
            <a:ext cx="8853170" cy="3501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Calibri"/>
                <a:cs typeface="Calibri"/>
              </a:rPr>
              <a:t>Schedule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follow-up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visit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7</a:t>
            </a:r>
            <a:r>
              <a:rPr dirty="0" sz="2400" spc="-10" b="1">
                <a:latin typeface="Calibri"/>
                <a:cs typeface="Calibri"/>
              </a:rPr>
              <a:t> </a:t>
            </a:r>
            <a:r>
              <a:rPr dirty="0" sz="2400" spc="-20" b="1">
                <a:latin typeface="Calibri"/>
                <a:cs typeface="Calibri"/>
              </a:rPr>
              <a:t>days</a:t>
            </a:r>
            <a:r>
              <a:rPr dirty="0" sz="2400" spc="-5" b="1">
                <a:latin typeface="Calibri"/>
                <a:cs typeface="Calibri"/>
              </a:rPr>
              <a:t> </a:t>
            </a:r>
            <a:r>
              <a:rPr dirty="0" sz="2400" spc="-15" b="1">
                <a:latin typeface="Calibri"/>
                <a:cs typeface="Calibri"/>
              </a:rPr>
              <a:t>after</a:t>
            </a:r>
            <a:r>
              <a:rPr dirty="0" sz="2400" spc="-5" b="1">
                <a:latin typeface="Calibri"/>
                <a:cs typeface="Calibri"/>
              </a:rPr>
              <a:t> hospital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05"/>
              </a:spcBef>
            </a:pPr>
            <a:r>
              <a:rPr dirty="0" u="heavy" sz="2400" spc="-1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Patient</a:t>
            </a:r>
            <a:r>
              <a:rPr dirty="0" u="heavy" sz="2400" spc="-2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4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education</a:t>
            </a:r>
            <a:r>
              <a:rPr dirty="0" u="heavy" sz="2400" spc="-1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400" spc="-2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post-heatstroke</a:t>
            </a:r>
            <a:r>
              <a:rPr dirty="0" u="heavy" sz="2400" spc="-2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4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367665" indent="-355600">
              <a:lnSpc>
                <a:spcPct val="100000"/>
              </a:lnSpc>
              <a:spcBef>
                <a:spcPts val="1800"/>
              </a:spcBef>
              <a:buChar char="•"/>
              <a:tabLst>
                <a:tab pos="367665" algn="l"/>
                <a:tab pos="368300" algn="l"/>
              </a:tabLst>
            </a:pPr>
            <a:r>
              <a:rPr dirty="0" sz="2400" spc="-10">
                <a:latin typeface="Calibri"/>
                <a:cs typeface="Calibri"/>
              </a:rPr>
              <a:t>Abstain</a:t>
            </a:r>
            <a:r>
              <a:rPr dirty="0" sz="2400" spc="-15">
                <a:latin typeface="Calibri"/>
                <a:cs typeface="Calibri"/>
              </a:rPr>
              <a:t> from</a:t>
            </a:r>
            <a:r>
              <a:rPr dirty="0" sz="2400" spc="-20">
                <a:latin typeface="Calibri"/>
                <a:cs typeface="Calibri"/>
              </a:rPr>
              <a:t> exercise for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at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least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7</a:t>
            </a:r>
            <a:r>
              <a:rPr dirty="0" sz="2400" spc="-20">
                <a:latin typeface="Calibri"/>
                <a:cs typeface="Calibri"/>
              </a:rPr>
              <a:t> days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after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hospital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discharge.</a:t>
            </a:r>
            <a:endParaRPr sz="2400">
              <a:latin typeface="Calibri"/>
              <a:cs typeface="Calibri"/>
            </a:endParaRPr>
          </a:p>
          <a:p>
            <a:pPr marL="377825" marR="5080" indent="-365760">
              <a:lnSpc>
                <a:spcPct val="100000"/>
              </a:lnSpc>
              <a:spcBef>
                <a:spcPts val="1800"/>
              </a:spcBef>
              <a:buFont typeface="Calibri"/>
              <a:buChar char="•"/>
              <a:tabLst>
                <a:tab pos="367665" algn="l"/>
                <a:tab pos="368300" algn="l"/>
              </a:tabLst>
            </a:pPr>
            <a:r>
              <a:rPr dirty="0" sz="2400" spc="-10" b="1">
                <a:latin typeface="Calibri"/>
                <a:cs typeface="Calibri"/>
              </a:rPr>
              <a:t>Acclimatize: </a:t>
            </a:r>
            <a:r>
              <a:rPr dirty="0" sz="2400" spc="-5">
                <a:latin typeface="Calibri"/>
                <a:cs typeface="Calibri"/>
              </a:rPr>
              <a:t>Remain </a:t>
            </a:r>
            <a:r>
              <a:rPr dirty="0" sz="2400">
                <a:latin typeface="Calibri"/>
                <a:cs typeface="Calibri"/>
              </a:rPr>
              <a:t>in a </a:t>
            </a:r>
            <a:r>
              <a:rPr dirty="0" sz="2400" spc="-15">
                <a:latin typeface="Calibri"/>
                <a:cs typeface="Calibri"/>
              </a:rPr>
              <a:t>cool environment </a:t>
            </a:r>
            <a:r>
              <a:rPr dirty="0" sz="2400">
                <a:latin typeface="Calibri"/>
                <a:cs typeface="Calibri"/>
              </a:rPr>
              <a:t>and </a:t>
            </a:r>
            <a:r>
              <a:rPr dirty="0" sz="2400" spc="-10">
                <a:latin typeface="Calibri"/>
                <a:cs typeface="Calibri"/>
              </a:rPr>
              <a:t>slowly </a:t>
            </a:r>
            <a:r>
              <a:rPr dirty="0" sz="2400" spc="-5">
                <a:latin typeface="Calibri"/>
                <a:cs typeface="Calibri"/>
              </a:rPr>
              <a:t>increase </a:t>
            </a:r>
            <a:r>
              <a:rPr dirty="0" sz="2400">
                <a:latin typeface="Calibri"/>
                <a:cs typeface="Calibri"/>
              </a:rPr>
              <a:t>the 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duration, </a:t>
            </a:r>
            <a:r>
              <a:rPr dirty="0" sz="2400" spc="-25">
                <a:latin typeface="Calibri"/>
                <a:cs typeface="Calibri"/>
              </a:rPr>
              <a:t>intensity,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heat </a:t>
            </a:r>
            <a:r>
              <a:rPr dirty="0" sz="2400" spc="-15">
                <a:latin typeface="Calibri"/>
                <a:cs typeface="Calibri"/>
              </a:rPr>
              <a:t>exposure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over</a:t>
            </a:r>
            <a:r>
              <a:rPr dirty="0" sz="2400" spc="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2-4 </a:t>
            </a:r>
            <a:r>
              <a:rPr dirty="0" sz="2400" spc="-10">
                <a:latin typeface="Calibri"/>
                <a:cs typeface="Calibri"/>
              </a:rPr>
              <a:t>weeks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to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acclimatize.</a:t>
            </a:r>
            <a:endParaRPr sz="2400">
              <a:latin typeface="Calibri"/>
              <a:cs typeface="Calibri"/>
            </a:endParaRPr>
          </a:p>
          <a:p>
            <a:pPr marL="367665" indent="-355600">
              <a:lnSpc>
                <a:spcPct val="100000"/>
              </a:lnSpc>
              <a:spcBef>
                <a:spcPts val="1800"/>
              </a:spcBef>
              <a:buFont typeface="Calibri"/>
              <a:buChar char="•"/>
              <a:tabLst>
                <a:tab pos="367665" algn="l"/>
                <a:tab pos="368300" algn="l"/>
              </a:tabLst>
            </a:pPr>
            <a:r>
              <a:rPr dirty="0" sz="2400" spc="-20" b="1">
                <a:latin typeface="Calibri"/>
                <a:cs typeface="Calibri"/>
              </a:rPr>
              <a:t>Evaluate</a:t>
            </a:r>
            <a:r>
              <a:rPr dirty="0" sz="2400" spc="-20">
                <a:latin typeface="Calibri"/>
                <a:cs typeface="Calibri"/>
              </a:rPr>
              <a:t>: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If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heatstroke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symptoms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return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may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consider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for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heat</a:t>
            </a:r>
            <a:endParaRPr sz="2400">
              <a:latin typeface="Calibri"/>
              <a:cs typeface="Calibri"/>
            </a:endParaRPr>
          </a:p>
          <a:p>
            <a:pPr marL="377825">
              <a:lnSpc>
                <a:spcPct val="100000"/>
              </a:lnSpc>
              <a:spcBef>
                <a:spcPts val="5"/>
              </a:spcBef>
            </a:pPr>
            <a:r>
              <a:rPr dirty="0" sz="2400" spc="-10">
                <a:latin typeface="Calibri"/>
                <a:cs typeface="Calibri"/>
              </a:rPr>
              <a:t>tolerance</a:t>
            </a:r>
            <a:r>
              <a:rPr dirty="0" sz="2400" spc="-15">
                <a:latin typeface="Calibri"/>
                <a:cs typeface="Calibri"/>
              </a:rPr>
              <a:t> test </a:t>
            </a:r>
            <a:r>
              <a:rPr dirty="0" sz="2400">
                <a:latin typeface="Calibri"/>
                <a:cs typeface="Calibri"/>
              </a:rPr>
              <a:t>as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per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sports or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occupational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requirements.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60291" y="252984"/>
            <a:ext cx="4471670" cy="792480"/>
          </a:xfrm>
          <a:custGeom>
            <a:avLst/>
            <a:gdLst/>
            <a:ahLst/>
            <a:cxnLst/>
            <a:rect l="l" t="t" r="r" b="b"/>
            <a:pathLst>
              <a:path w="4471670" h="792480">
                <a:moveTo>
                  <a:pt x="4207256" y="0"/>
                </a:moveTo>
                <a:lnTo>
                  <a:pt x="264160" y="0"/>
                </a:lnTo>
                <a:lnTo>
                  <a:pt x="216668" y="4254"/>
                </a:lnTo>
                <a:lnTo>
                  <a:pt x="171973" y="16522"/>
                </a:lnTo>
                <a:lnTo>
                  <a:pt x="130819" y="36058"/>
                </a:lnTo>
                <a:lnTo>
                  <a:pt x="93952" y="62116"/>
                </a:lnTo>
                <a:lnTo>
                  <a:pt x="62116" y="93952"/>
                </a:lnTo>
                <a:lnTo>
                  <a:pt x="36058" y="130819"/>
                </a:lnTo>
                <a:lnTo>
                  <a:pt x="16522" y="171973"/>
                </a:lnTo>
                <a:lnTo>
                  <a:pt x="4254" y="216668"/>
                </a:lnTo>
                <a:lnTo>
                  <a:pt x="0" y="264160"/>
                </a:lnTo>
                <a:lnTo>
                  <a:pt x="0" y="528320"/>
                </a:lnTo>
                <a:lnTo>
                  <a:pt x="4254" y="575811"/>
                </a:lnTo>
                <a:lnTo>
                  <a:pt x="16522" y="620506"/>
                </a:lnTo>
                <a:lnTo>
                  <a:pt x="36058" y="661660"/>
                </a:lnTo>
                <a:lnTo>
                  <a:pt x="62116" y="698527"/>
                </a:lnTo>
                <a:lnTo>
                  <a:pt x="93952" y="730363"/>
                </a:lnTo>
                <a:lnTo>
                  <a:pt x="130819" y="756421"/>
                </a:lnTo>
                <a:lnTo>
                  <a:pt x="171973" y="775957"/>
                </a:lnTo>
                <a:lnTo>
                  <a:pt x="216668" y="788225"/>
                </a:lnTo>
                <a:lnTo>
                  <a:pt x="264160" y="792480"/>
                </a:lnTo>
                <a:lnTo>
                  <a:pt x="4207256" y="792480"/>
                </a:lnTo>
                <a:lnTo>
                  <a:pt x="4254747" y="788225"/>
                </a:lnTo>
                <a:lnTo>
                  <a:pt x="4299442" y="775957"/>
                </a:lnTo>
                <a:lnTo>
                  <a:pt x="4340596" y="756421"/>
                </a:lnTo>
                <a:lnTo>
                  <a:pt x="4377463" y="730363"/>
                </a:lnTo>
                <a:lnTo>
                  <a:pt x="4409299" y="698527"/>
                </a:lnTo>
                <a:lnTo>
                  <a:pt x="4435357" y="661660"/>
                </a:lnTo>
                <a:lnTo>
                  <a:pt x="4454893" y="620506"/>
                </a:lnTo>
                <a:lnTo>
                  <a:pt x="4467161" y="575811"/>
                </a:lnTo>
                <a:lnTo>
                  <a:pt x="4471416" y="528320"/>
                </a:lnTo>
                <a:lnTo>
                  <a:pt x="4471416" y="264160"/>
                </a:lnTo>
                <a:lnTo>
                  <a:pt x="4467161" y="216668"/>
                </a:lnTo>
                <a:lnTo>
                  <a:pt x="4454893" y="171973"/>
                </a:lnTo>
                <a:lnTo>
                  <a:pt x="4435357" y="130819"/>
                </a:lnTo>
                <a:lnTo>
                  <a:pt x="4409299" y="93952"/>
                </a:lnTo>
                <a:lnTo>
                  <a:pt x="4377463" y="62116"/>
                </a:lnTo>
                <a:lnTo>
                  <a:pt x="4340596" y="36058"/>
                </a:lnTo>
                <a:lnTo>
                  <a:pt x="4299442" y="16522"/>
                </a:lnTo>
                <a:lnTo>
                  <a:pt x="4254747" y="4254"/>
                </a:lnTo>
                <a:lnTo>
                  <a:pt x="42072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287139" y="376174"/>
            <a:ext cx="369824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10">
                <a:solidFill>
                  <a:srgbClr val="0D5F87"/>
                </a:solidFill>
              </a:rPr>
              <a:t>Fol</a:t>
            </a:r>
            <a:r>
              <a:rPr dirty="0" spc="-75">
                <a:solidFill>
                  <a:srgbClr val="0D5F87"/>
                </a:solidFill>
              </a:rPr>
              <a:t>l</a:t>
            </a:r>
            <a:r>
              <a:rPr dirty="0" spc="-300">
                <a:solidFill>
                  <a:srgbClr val="0D5F87"/>
                </a:solidFill>
              </a:rPr>
              <a:t>ow</a:t>
            </a:r>
            <a:r>
              <a:rPr dirty="0" spc="-60">
                <a:solidFill>
                  <a:srgbClr val="0D5F87"/>
                </a:solidFill>
              </a:rPr>
              <a:t> </a:t>
            </a:r>
            <a:r>
              <a:rPr dirty="0" spc="-295">
                <a:solidFill>
                  <a:srgbClr val="0D5F87"/>
                </a:solidFill>
              </a:rPr>
              <a:t>U</a:t>
            </a:r>
            <a:r>
              <a:rPr dirty="0" spc="-250">
                <a:solidFill>
                  <a:srgbClr val="0D5F87"/>
                </a:solidFill>
              </a:rPr>
              <a:t>p</a:t>
            </a:r>
            <a:r>
              <a:rPr dirty="0" spc="-80">
                <a:solidFill>
                  <a:srgbClr val="0D5F87"/>
                </a:solidFill>
              </a:rPr>
              <a:t> </a:t>
            </a:r>
            <a:r>
              <a:rPr dirty="0" spc="-220">
                <a:solidFill>
                  <a:srgbClr val="0D5F87"/>
                </a:solidFill>
              </a:rPr>
              <a:t>of</a:t>
            </a:r>
            <a:r>
              <a:rPr dirty="0" spc="-85">
                <a:solidFill>
                  <a:srgbClr val="0D5F87"/>
                </a:solidFill>
              </a:rPr>
              <a:t> </a:t>
            </a:r>
            <a:r>
              <a:rPr dirty="0" spc="-215">
                <a:solidFill>
                  <a:srgbClr val="0D5F87"/>
                </a:solidFill>
              </a:rPr>
              <a:t>Patient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667500"/>
          </a:xfrm>
          <a:custGeom>
            <a:avLst/>
            <a:gdLst/>
            <a:ahLst/>
            <a:cxnLst/>
            <a:rect l="l" t="t" r="r" b="b"/>
            <a:pathLst>
              <a:path w="12192000" h="6667500">
                <a:moveTo>
                  <a:pt x="0" y="6667500"/>
                </a:moveTo>
                <a:lnTo>
                  <a:pt x="12192000" y="6667500"/>
                </a:lnTo>
                <a:lnTo>
                  <a:pt x="12192000" y="0"/>
                </a:lnTo>
                <a:lnTo>
                  <a:pt x="0" y="0"/>
                </a:lnTo>
                <a:lnTo>
                  <a:pt x="0" y="666750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667499"/>
            <a:ext cx="12192000" cy="190500"/>
          </a:xfrm>
          <a:custGeom>
            <a:avLst/>
            <a:gdLst/>
            <a:ahLst/>
            <a:cxnLst/>
            <a:rect l="l" t="t" r="r" b="b"/>
            <a:pathLst>
              <a:path w="12192000" h="190500">
                <a:moveTo>
                  <a:pt x="12192000" y="0"/>
                </a:moveTo>
                <a:lnTo>
                  <a:pt x="0" y="0"/>
                </a:lnTo>
                <a:lnTo>
                  <a:pt x="0" y="190500"/>
                </a:lnTo>
                <a:lnTo>
                  <a:pt x="12192000" y="1905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2E549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860291" y="252984"/>
            <a:ext cx="4471670" cy="792480"/>
          </a:xfrm>
          <a:custGeom>
            <a:avLst/>
            <a:gdLst/>
            <a:ahLst/>
            <a:cxnLst/>
            <a:rect l="l" t="t" r="r" b="b"/>
            <a:pathLst>
              <a:path w="4471670" h="792480">
                <a:moveTo>
                  <a:pt x="4207256" y="0"/>
                </a:moveTo>
                <a:lnTo>
                  <a:pt x="264160" y="0"/>
                </a:lnTo>
                <a:lnTo>
                  <a:pt x="216668" y="4254"/>
                </a:lnTo>
                <a:lnTo>
                  <a:pt x="171973" y="16522"/>
                </a:lnTo>
                <a:lnTo>
                  <a:pt x="130819" y="36058"/>
                </a:lnTo>
                <a:lnTo>
                  <a:pt x="93952" y="62116"/>
                </a:lnTo>
                <a:lnTo>
                  <a:pt x="62116" y="93952"/>
                </a:lnTo>
                <a:lnTo>
                  <a:pt x="36058" y="130819"/>
                </a:lnTo>
                <a:lnTo>
                  <a:pt x="16522" y="171973"/>
                </a:lnTo>
                <a:lnTo>
                  <a:pt x="4254" y="216668"/>
                </a:lnTo>
                <a:lnTo>
                  <a:pt x="0" y="264160"/>
                </a:lnTo>
                <a:lnTo>
                  <a:pt x="0" y="528320"/>
                </a:lnTo>
                <a:lnTo>
                  <a:pt x="4254" y="575811"/>
                </a:lnTo>
                <a:lnTo>
                  <a:pt x="16522" y="620506"/>
                </a:lnTo>
                <a:lnTo>
                  <a:pt x="36058" y="661660"/>
                </a:lnTo>
                <a:lnTo>
                  <a:pt x="62116" y="698527"/>
                </a:lnTo>
                <a:lnTo>
                  <a:pt x="93952" y="730363"/>
                </a:lnTo>
                <a:lnTo>
                  <a:pt x="130819" y="756421"/>
                </a:lnTo>
                <a:lnTo>
                  <a:pt x="171973" y="775957"/>
                </a:lnTo>
                <a:lnTo>
                  <a:pt x="216668" y="788225"/>
                </a:lnTo>
                <a:lnTo>
                  <a:pt x="264160" y="792480"/>
                </a:lnTo>
                <a:lnTo>
                  <a:pt x="4207256" y="792480"/>
                </a:lnTo>
                <a:lnTo>
                  <a:pt x="4254747" y="788225"/>
                </a:lnTo>
                <a:lnTo>
                  <a:pt x="4299442" y="775957"/>
                </a:lnTo>
                <a:lnTo>
                  <a:pt x="4340596" y="756421"/>
                </a:lnTo>
                <a:lnTo>
                  <a:pt x="4377463" y="730363"/>
                </a:lnTo>
                <a:lnTo>
                  <a:pt x="4409299" y="698527"/>
                </a:lnTo>
                <a:lnTo>
                  <a:pt x="4435357" y="661660"/>
                </a:lnTo>
                <a:lnTo>
                  <a:pt x="4454893" y="620506"/>
                </a:lnTo>
                <a:lnTo>
                  <a:pt x="4467161" y="575811"/>
                </a:lnTo>
                <a:lnTo>
                  <a:pt x="4471416" y="528320"/>
                </a:lnTo>
                <a:lnTo>
                  <a:pt x="4471416" y="264160"/>
                </a:lnTo>
                <a:lnTo>
                  <a:pt x="4467161" y="216668"/>
                </a:lnTo>
                <a:lnTo>
                  <a:pt x="4454893" y="171973"/>
                </a:lnTo>
                <a:lnTo>
                  <a:pt x="4435357" y="130819"/>
                </a:lnTo>
                <a:lnTo>
                  <a:pt x="4409299" y="93952"/>
                </a:lnTo>
                <a:lnTo>
                  <a:pt x="4377463" y="62116"/>
                </a:lnTo>
                <a:lnTo>
                  <a:pt x="4340596" y="36058"/>
                </a:lnTo>
                <a:lnTo>
                  <a:pt x="4299442" y="16522"/>
                </a:lnTo>
                <a:lnTo>
                  <a:pt x="4254747" y="4254"/>
                </a:lnTo>
                <a:lnTo>
                  <a:pt x="42072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287139" y="376174"/>
            <a:ext cx="369824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10"/>
              <a:t>Fol</a:t>
            </a:r>
            <a:r>
              <a:rPr dirty="0" spc="-75"/>
              <a:t>l</a:t>
            </a:r>
            <a:r>
              <a:rPr dirty="0" spc="-300"/>
              <a:t>ow</a:t>
            </a:r>
            <a:r>
              <a:rPr dirty="0" spc="-60"/>
              <a:t> </a:t>
            </a:r>
            <a:r>
              <a:rPr dirty="0" spc="-295"/>
              <a:t>U</a:t>
            </a:r>
            <a:r>
              <a:rPr dirty="0" spc="-250"/>
              <a:t>p</a:t>
            </a:r>
            <a:r>
              <a:rPr dirty="0" spc="-80"/>
              <a:t> </a:t>
            </a:r>
            <a:r>
              <a:rPr dirty="0" spc="-220"/>
              <a:t>of</a:t>
            </a:r>
            <a:r>
              <a:rPr dirty="0" spc="-85"/>
              <a:t> </a:t>
            </a:r>
            <a:r>
              <a:rPr dirty="0" spc="-215"/>
              <a:t>Patient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7840" y="1670380"/>
            <a:ext cx="10111105" cy="37122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33679" indent="-220979">
              <a:lnSpc>
                <a:spcPct val="100000"/>
              </a:lnSpc>
              <a:spcBef>
                <a:spcPts val="100"/>
              </a:spcBef>
              <a:buFont typeface="Calibri"/>
              <a:buChar char="•"/>
              <a:tabLst>
                <a:tab pos="233679" algn="l"/>
              </a:tabLst>
            </a:pPr>
            <a:r>
              <a:rPr dirty="0" sz="2400" spc="-15" b="1">
                <a:latin typeface="Calibri"/>
                <a:cs typeface="Calibri"/>
              </a:rPr>
              <a:t>Prevent</a:t>
            </a:r>
            <a:r>
              <a:rPr dirty="0" sz="2400" spc="-10" b="1">
                <a:latin typeface="Calibri"/>
                <a:cs typeface="Calibri"/>
              </a:rPr>
              <a:t> </a:t>
            </a:r>
            <a:r>
              <a:rPr dirty="0" sz="2400" spc="-15" b="1">
                <a:latin typeface="Calibri"/>
                <a:cs typeface="Calibri"/>
              </a:rPr>
              <a:t>exposure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and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adapt</a:t>
            </a:r>
            <a:r>
              <a:rPr dirty="0" sz="2400" spc="-5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950">
              <a:latin typeface="Calibri"/>
              <a:cs typeface="Calibri"/>
            </a:endParaRPr>
          </a:p>
          <a:p>
            <a:pPr marL="276225">
              <a:lnSpc>
                <a:spcPct val="100000"/>
              </a:lnSpc>
              <a:tabLst>
                <a:tab pos="702945" algn="l"/>
              </a:tabLst>
            </a:pPr>
            <a:r>
              <a:rPr dirty="0" sz="2400">
                <a:latin typeface="Calibri"/>
                <a:cs typeface="Calibri"/>
              </a:rPr>
              <a:t>▫	</a:t>
            </a:r>
            <a:r>
              <a:rPr dirty="0" sz="2400" spc="-5">
                <a:latin typeface="Calibri"/>
                <a:cs typeface="Calibri"/>
              </a:rPr>
              <a:t>Schedule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activities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during</a:t>
            </a:r>
            <a:r>
              <a:rPr dirty="0" sz="2400" spc="-10">
                <a:latin typeface="Calibri"/>
                <a:cs typeface="Calibri"/>
              </a:rPr>
              <a:t> cooler </a:t>
            </a:r>
            <a:r>
              <a:rPr dirty="0" sz="2400">
                <a:latin typeface="Calibri"/>
                <a:cs typeface="Calibri"/>
              </a:rPr>
              <a:t>times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of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day</a:t>
            </a:r>
            <a:r>
              <a:rPr dirty="0" sz="2400">
                <a:latin typeface="Calibri"/>
                <a:cs typeface="Calibri"/>
              </a:rPr>
              <a:t> and</a:t>
            </a:r>
            <a:r>
              <a:rPr dirty="0" sz="2400" spc="-5">
                <a:latin typeface="Calibri"/>
                <a:cs typeface="Calibri"/>
              </a:rPr>
              <a:t> wear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light-coloured,</a:t>
            </a:r>
            <a:endParaRPr sz="2400">
              <a:latin typeface="Calibri"/>
              <a:cs typeface="Calibri"/>
            </a:endParaRPr>
          </a:p>
          <a:p>
            <a:pPr marL="702945">
              <a:lnSpc>
                <a:spcPct val="100000"/>
              </a:lnSpc>
              <a:spcBef>
                <a:spcPts val="575"/>
              </a:spcBef>
            </a:pPr>
            <a:r>
              <a:rPr dirty="0" sz="2400" spc="-5" b="1">
                <a:latin typeface="Calibri"/>
                <a:cs typeface="Calibri"/>
              </a:rPr>
              <a:t>loose-fitting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clothing</a:t>
            </a:r>
            <a:r>
              <a:rPr dirty="0" sz="2400" spc="-5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702945" marR="5080" indent="-358775">
              <a:lnSpc>
                <a:spcPct val="120000"/>
              </a:lnSpc>
              <a:spcBef>
                <a:spcPts val="1805"/>
              </a:spcBef>
              <a:tabLst>
                <a:tab pos="702945" algn="l"/>
              </a:tabLst>
            </a:pPr>
            <a:r>
              <a:rPr dirty="0" sz="2400">
                <a:latin typeface="Calibri"/>
                <a:cs typeface="Calibri"/>
              </a:rPr>
              <a:t>▫	</a:t>
            </a:r>
            <a:r>
              <a:rPr dirty="0" sz="2400" spc="-20">
                <a:latin typeface="Calibri"/>
                <a:cs typeface="Calibri"/>
              </a:rPr>
              <a:t>Avoid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dehydration </a:t>
            </a:r>
            <a:r>
              <a:rPr dirty="0" sz="2400" spc="-10">
                <a:latin typeface="Calibri"/>
                <a:cs typeface="Calibri"/>
              </a:rPr>
              <a:t>by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drinking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ample</a:t>
            </a:r>
            <a:r>
              <a:rPr dirty="0" sz="2400" spc="-5">
                <a:latin typeface="Calibri"/>
                <a:cs typeface="Calibri"/>
              </a:rPr>
              <a:t> amounts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of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isotonic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fluids,</a:t>
            </a:r>
            <a:r>
              <a:rPr dirty="0" sz="2400" spc="40">
                <a:latin typeface="Calibri"/>
                <a:cs typeface="Calibri"/>
              </a:rPr>
              <a:t> </a:t>
            </a:r>
            <a:r>
              <a:rPr dirty="0" sz="2400" spc="-15" b="1">
                <a:latin typeface="Calibri"/>
                <a:cs typeface="Calibri"/>
              </a:rPr>
              <a:t>avoid </a:t>
            </a:r>
            <a:r>
              <a:rPr dirty="0" sz="2400" spc="-10" b="1">
                <a:latin typeface="Calibri"/>
                <a:cs typeface="Calibri"/>
              </a:rPr>
              <a:t>fluids </a:t>
            </a:r>
            <a:r>
              <a:rPr dirty="0" sz="2400" spc="-52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containing</a:t>
            </a:r>
            <a:r>
              <a:rPr dirty="0" sz="2400" spc="-5" b="1">
                <a:latin typeface="Calibri"/>
                <a:cs typeface="Calibri"/>
              </a:rPr>
              <a:t> alcohol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and</a:t>
            </a:r>
            <a:r>
              <a:rPr dirty="0" sz="2400" spc="-10" b="1">
                <a:latin typeface="Calibri"/>
                <a:cs typeface="Calibri"/>
              </a:rPr>
              <a:t> </a:t>
            </a:r>
            <a:r>
              <a:rPr dirty="0" sz="2400" spc="-15" b="1">
                <a:latin typeface="Calibri"/>
                <a:cs typeface="Calibri"/>
              </a:rPr>
              <a:t>caffeine</a:t>
            </a:r>
            <a:r>
              <a:rPr dirty="0" sz="2400" spc="-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702945" marR="1121410" indent="-427355">
              <a:lnSpc>
                <a:spcPct val="120000"/>
              </a:lnSpc>
              <a:spcBef>
                <a:spcPts val="1800"/>
              </a:spcBef>
              <a:tabLst>
                <a:tab pos="702945" algn="l"/>
              </a:tabLst>
            </a:pPr>
            <a:r>
              <a:rPr dirty="0" sz="2400">
                <a:latin typeface="Calibri"/>
                <a:cs typeface="Calibri"/>
              </a:rPr>
              <a:t>▫	Be </a:t>
            </a:r>
            <a:r>
              <a:rPr dirty="0" sz="2400" spc="-15">
                <a:latin typeface="Calibri"/>
                <a:cs typeface="Calibri"/>
              </a:rPr>
              <a:t>aware </a:t>
            </a:r>
            <a:r>
              <a:rPr dirty="0" sz="2400" spc="-5">
                <a:latin typeface="Calibri"/>
                <a:cs typeface="Calibri"/>
              </a:rPr>
              <a:t>of medication side </a:t>
            </a:r>
            <a:r>
              <a:rPr dirty="0" sz="2400" spc="-15">
                <a:latin typeface="Calibri"/>
                <a:cs typeface="Calibri"/>
              </a:rPr>
              <a:t>effects </a:t>
            </a:r>
            <a:r>
              <a:rPr dirty="0" sz="2400" spc="-5">
                <a:latin typeface="Calibri"/>
                <a:cs typeface="Calibri"/>
              </a:rPr>
              <a:t>such </a:t>
            </a:r>
            <a:r>
              <a:rPr dirty="0" sz="2400">
                <a:latin typeface="Calibri"/>
                <a:cs typeface="Calibri"/>
              </a:rPr>
              <a:t>as </a:t>
            </a:r>
            <a:r>
              <a:rPr dirty="0" sz="2400" spc="-5">
                <a:latin typeface="Calibri"/>
                <a:cs typeface="Calibri"/>
              </a:rPr>
              <a:t>medications </a:t>
            </a:r>
            <a:r>
              <a:rPr dirty="0" sz="2400" spc="-10">
                <a:latin typeface="Calibri"/>
                <a:cs typeface="Calibri"/>
              </a:rPr>
              <a:t>that </a:t>
            </a:r>
            <a:r>
              <a:rPr dirty="0" sz="2400" spc="-5">
                <a:latin typeface="Calibri"/>
                <a:cs typeface="Calibri"/>
              </a:rPr>
              <a:t>cause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bradycardia, </a:t>
            </a:r>
            <a:r>
              <a:rPr dirty="0" sz="2400" spc="-10">
                <a:latin typeface="Calibri"/>
                <a:cs typeface="Calibri"/>
              </a:rPr>
              <a:t>diuresis,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or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reduce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sweating.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493520"/>
          </a:xfrm>
          <a:custGeom>
            <a:avLst/>
            <a:gdLst/>
            <a:ahLst/>
            <a:cxnLst/>
            <a:rect l="l" t="t" r="r" b="b"/>
            <a:pathLst>
              <a:path w="12192000" h="1493520">
                <a:moveTo>
                  <a:pt x="0" y="1493520"/>
                </a:moveTo>
                <a:lnTo>
                  <a:pt x="12192000" y="1493520"/>
                </a:lnTo>
                <a:lnTo>
                  <a:pt x="12192000" y="0"/>
                </a:lnTo>
                <a:lnTo>
                  <a:pt x="0" y="0"/>
                </a:lnTo>
                <a:lnTo>
                  <a:pt x="0" y="1493520"/>
                </a:lnTo>
                <a:close/>
              </a:path>
            </a:pathLst>
          </a:custGeom>
          <a:solidFill>
            <a:srgbClr val="0D5F8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5070347"/>
            <a:ext cx="12192000" cy="1788160"/>
          </a:xfrm>
          <a:custGeom>
            <a:avLst/>
            <a:gdLst/>
            <a:ahLst/>
            <a:cxnLst/>
            <a:rect l="l" t="t" r="r" b="b"/>
            <a:pathLst>
              <a:path w="12192000" h="1788159">
                <a:moveTo>
                  <a:pt x="0" y="1787651"/>
                </a:moveTo>
                <a:lnTo>
                  <a:pt x="12192000" y="1787651"/>
                </a:lnTo>
                <a:lnTo>
                  <a:pt x="12192000" y="0"/>
                </a:lnTo>
                <a:lnTo>
                  <a:pt x="0" y="0"/>
                </a:lnTo>
                <a:lnTo>
                  <a:pt x="0" y="1787651"/>
                </a:lnTo>
                <a:close/>
              </a:path>
            </a:pathLst>
          </a:custGeom>
          <a:solidFill>
            <a:srgbClr val="0D5F8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0" y="324611"/>
            <a:ext cx="12192000" cy="6216015"/>
            <a:chOff x="0" y="324611"/>
            <a:chExt cx="12192000" cy="6216015"/>
          </a:xfrm>
        </p:grpSpPr>
        <p:sp>
          <p:nvSpPr>
            <p:cNvPr id="5" name="object 5"/>
            <p:cNvSpPr/>
            <p:nvPr/>
          </p:nvSpPr>
          <p:spPr>
            <a:xfrm>
              <a:off x="0" y="1493520"/>
              <a:ext cx="12192000" cy="3576954"/>
            </a:xfrm>
            <a:custGeom>
              <a:avLst/>
              <a:gdLst/>
              <a:ahLst/>
              <a:cxnLst/>
              <a:rect l="l" t="t" r="r" b="b"/>
              <a:pathLst>
                <a:path w="12192000" h="3576954">
                  <a:moveTo>
                    <a:pt x="12192000" y="0"/>
                  </a:moveTo>
                  <a:lnTo>
                    <a:pt x="0" y="0"/>
                  </a:lnTo>
                  <a:lnTo>
                    <a:pt x="0" y="3576828"/>
                  </a:lnTo>
                  <a:lnTo>
                    <a:pt x="12192000" y="357682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92652" y="324611"/>
              <a:ext cx="4804409" cy="621563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667500"/>
          </a:xfrm>
          <a:custGeom>
            <a:avLst/>
            <a:gdLst/>
            <a:ahLst/>
            <a:cxnLst/>
            <a:rect l="l" t="t" r="r" b="b"/>
            <a:pathLst>
              <a:path w="12192000" h="6667500">
                <a:moveTo>
                  <a:pt x="0" y="6667500"/>
                </a:moveTo>
                <a:lnTo>
                  <a:pt x="12192000" y="6667500"/>
                </a:lnTo>
                <a:lnTo>
                  <a:pt x="12192000" y="0"/>
                </a:lnTo>
                <a:lnTo>
                  <a:pt x="0" y="0"/>
                </a:lnTo>
                <a:lnTo>
                  <a:pt x="0" y="6667500"/>
                </a:lnTo>
                <a:close/>
              </a:path>
            </a:pathLst>
          </a:custGeom>
          <a:solidFill>
            <a:srgbClr val="DF9F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667499"/>
            <a:ext cx="12192000" cy="190500"/>
          </a:xfrm>
          <a:custGeom>
            <a:avLst/>
            <a:gdLst/>
            <a:ahLst/>
            <a:cxnLst/>
            <a:rect l="l" t="t" r="r" b="b"/>
            <a:pathLst>
              <a:path w="12192000" h="190500">
                <a:moveTo>
                  <a:pt x="12192000" y="0"/>
                </a:moveTo>
                <a:lnTo>
                  <a:pt x="0" y="0"/>
                </a:lnTo>
                <a:lnTo>
                  <a:pt x="0" y="190500"/>
                </a:lnTo>
                <a:lnTo>
                  <a:pt x="12192000" y="1905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6F24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652771" y="252984"/>
            <a:ext cx="2865120" cy="792480"/>
          </a:xfrm>
          <a:custGeom>
            <a:avLst/>
            <a:gdLst/>
            <a:ahLst/>
            <a:cxnLst/>
            <a:rect l="l" t="t" r="r" b="b"/>
            <a:pathLst>
              <a:path w="2865120" h="792480">
                <a:moveTo>
                  <a:pt x="2600959" y="0"/>
                </a:moveTo>
                <a:lnTo>
                  <a:pt x="264160" y="0"/>
                </a:lnTo>
                <a:lnTo>
                  <a:pt x="216668" y="4254"/>
                </a:lnTo>
                <a:lnTo>
                  <a:pt x="171973" y="16522"/>
                </a:lnTo>
                <a:lnTo>
                  <a:pt x="130819" y="36058"/>
                </a:lnTo>
                <a:lnTo>
                  <a:pt x="93952" y="62116"/>
                </a:lnTo>
                <a:lnTo>
                  <a:pt x="62116" y="93952"/>
                </a:lnTo>
                <a:lnTo>
                  <a:pt x="36058" y="130819"/>
                </a:lnTo>
                <a:lnTo>
                  <a:pt x="16522" y="171973"/>
                </a:lnTo>
                <a:lnTo>
                  <a:pt x="4254" y="216668"/>
                </a:lnTo>
                <a:lnTo>
                  <a:pt x="0" y="264160"/>
                </a:lnTo>
                <a:lnTo>
                  <a:pt x="0" y="528320"/>
                </a:lnTo>
                <a:lnTo>
                  <a:pt x="4254" y="575811"/>
                </a:lnTo>
                <a:lnTo>
                  <a:pt x="16522" y="620506"/>
                </a:lnTo>
                <a:lnTo>
                  <a:pt x="36058" y="661660"/>
                </a:lnTo>
                <a:lnTo>
                  <a:pt x="62116" y="698527"/>
                </a:lnTo>
                <a:lnTo>
                  <a:pt x="93952" y="730363"/>
                </a:lnTo>
                <a:lnTo>
                  <a:pt x="130819" y="756421"/>
                </a:lnTo>
                <a:lnTo>
                  <a:pt x="171973" y="775957"/>
                </a:lnTo>
                <a:lnTo>
                  <a:pt x="216668" y="788225"/>
                </a:lnTo>
                <a:lnTo>
                  <a:pt x="264160" y="792480"/>
                </a:lnTo>
                <a:lnTo>
                  <a:pt x="2600959" y="792480"/>
                </a:lnTo>
                <a:lnTo>
                  <a:pt x="2648451" y="788225"/>
                </a:lnTo>
                <a:lnTo>
                  <a:pt x="2693146" y="775957"/>
                </a:lnTo>
                <a:lnTo>
                  <a:pt x="2734300" y="756421"/>
                </a:lnTo>
                <a:lnTo>
                  <a:pt x="2771167" y="730363"/>
                </a:lnTo>
                <a:lnTo>
                  <a:pt x="2803003" y="698527"/>
                </a:lnTo>
                <a:lnTo>
                  <a:pt x="2829061" y="661660"/>
                </a:lnTo>
                <a:lnTo>
                  <a:pt x="2848597" y="620506"/>
                </a:lnTo>
                <a:lnTo>
                  <a:pt x="2860865" y="575811"/>
                </a:lnTo>
                <a:lnTo>
                  <a:pt x="2865120" y="528320"/>
                </a:lnTo>
                <a:lnTo>
                  <a:pt x="2865120" y="264160"/>
                </a:lnTo>
                <a:lnTo>
                  <a:pt x="2860865" y="216668"/>
                </a:lnTo>
                <a:lnTo>
                  <a:pt x="2848597" y="171973"/>
                </a:lnTo>
                <a:lnTo>
                  <a:pt x="2829061" y="130819"/>
                </a:lnTo>
                <a:lnTo>
                  <a:pt x="2803003" y="93952"/>
                </a:lnTo>
                <a:lnTo>
                  <a:pt x="2771167" y="62116"/>
                </a:lnTo>
                <a:lnTo>
                  <a:pt x="2734300" y="36058"/>
                </a:lnTo>
                <a:lnTo>
                  <a:pt x="2693146" y="16522"/>
                </a:lnTo>
                <a:lnTo>
                  <a:pt x="2648451" y="4254"/>
                </a:lnTo>
                <a:lnTo>
                  <a:pt x="2600959" y="0"/>
                </a:lnTo>
                <a:close/>
              </a:path>
            </a:pathLst>
          </a:custGeom>
          <a:solidFill>
            <a:srgbClr val="0D5F8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118861" y="376174"/>
            <a:ext cx="203200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75">
                <a:solidFill>
                  <a:srgbClr val="FFFFFF"/>
                </a:solidFill>
              </a:rPr>
              <a:t>Conclusion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41680" y="1412138"/>
            <a:ext cx="7591425" cy="2647950"/>
          </a:xfrm>
          <a:prstGeom prst="rect">
            <a:avLst/>
          </a:prstGeom>
        </p:spPr>
        <p:txBody>
          <a:bodyPr wrap="square" lIns="0" tIns="2413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00"/>
              </a:spcBef>
            </a:pPr>
            <a:r>
              <a:rPr dirty="0" sz="2800" spc="-10">
                <a:latin typeface="Calibri"/>
                <a:cs typeface="Calibri"/>
              </a:rPr>
              <a:t>Remember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three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simple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measures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–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80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800" spc="-70">
                <a:latin typeface="Calibri"/>
                <a:cs typeface="Calibri"/>
              </a:rPr>
              <a:t>Water,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Rest,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Shade.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80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800" spc="-10">
                <a:latin typeface="Calibri"/>
                <a:cs typeface="Calibri"/>
              </a:rPr>
              <a:t>Drink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fluids/</a:t>
            </a:r>
            <a:r>
              <a:rPr dirty="0" sz="2800" spc="5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Buttermilk/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coconut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water/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lemonade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80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800" spc="-80">
                <a:latin typeface="Calibri"/>
                <a:cs typeface="Calibri"/>
              </a:rPr>
              <a:t>Take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breaks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667500"/>
          </a:xfrm>
          <a:custGeom>
            <a:avLst/>
            <a:gdLst/>
            <a:ahLst/>
            <a:cxnLst/>
            <a:rect l="l" t="t" r="r" b="b"/>
            <a:pathLst>
              <a:path w="12192000" h="6667500">
                <a:moveTo>
                  <a:pt x="0" y="6667500"/>
                </a:moveTo>
                <a:lnTo>
                  <a:pt x="12192000" y="6667500"/>
                </a:lnTo>
                <a:lnTo>
                  <a:pt x="12192000" y="0"/>
                </a:lnTo>
                <a:lnTo>
                  <a:pt x="0" y="0"/>
                </a:lnTo>
                <a:lnTo>
                  <a:pt x="0" y="6667500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667499"/>
            <a:ext cx="12192000" cy="190500"/>
          </a:xfrm>
          <a:custGeom>
            <a:avLst/>
            <a:gdLst/>
            <a:ahLst/>
            <a:cxnLst/>
            <a:rect l="l" t="t" r="r" b="b"/>
            <a:pathLst>
              <a:path w="12192000" h="190500">
                <a:moveTo>
                  <a:pt x="12192000" y="0"/>
                </a:moveTo>
                <a:lnTo>
                  <a:pt x="0" y="0"/>
                </a:lnTo>
                <a:lnTo>
                  <a:pt x="0" y="190500"/>
                </a:lnTo>
                <a:lnTo>
                  <a:pt x="12192000" y="1905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5382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652771" y="252984"/>
            <a:ext cx="2865120" cy="792480"/>
          </a:xfrm>
          <a:custGeom>
            <a:avLst/>
            <a:gdLst/>
            <a:ahLst/>
            <a:cxnLst/>
            <a:rect l="l" t="t" r="r" b="b"/>
            <a:pathLst>
              <a:path w="2865120" h="792480">
                <a:moveTo>
                  <a:pt x="2600959" y="0"/>
                </a:moveTo>
                <a:lnTo>
                  <a:pt x="264160" y="0"/>
                </a:lnTo>
                <a:lnTo>
                  <a:pt x="216668" y="4254"/>
                </a:lnTo>
                <a:lnTo>
                  <a:pt x="171973" y="16522"/>
                </a:lnTo>
                <a:lnTo>
                  <a:pt x="130819" y="36058"/>
                </a:lnTo>
                <a:lnTo>
                  <a:pt x="93952" y="62116"/>
                </a:lnTo>
                <a:lnTo>
                  <a:pt x="62116" y="93952"/>
                </a:lnTo>
                <a:lnTo>
                  <a:pt x="36058" y="130819"/>
                </a:lnTo>
                <a:lnTo>
                  <a:pt x="16522" y="171973"/>
                </a:lnTo>
                <a:lnTo>
                  <a:pt x="4254" y="216668"/>
                </a:lnTo>
                <a:lnTo>
                  <a:pt x="0" y="264160"/>
                </a:lnTo>
                <a:lnTo>
                  <a:pt x="0" y="528320"/>
                </a:lnTo>
                <a:lnTo>
                  <a:pt x="4254" y="575811"/>
                </a:lnTo>
                <a:lnTo>
                  <a:pt x="16522" y="620506"/>
                </a:lnTo>
                <a:lnTo>
                  <a:pt x="36058" y="661660"/>
                </a:lnTo>
                <a:lnTo>
                  <a:pt x="62116" y="698527"/>
                </a:lnTo>
                <a:lnTo>
                  <a:pt x="93952" y="730363"/>
                </a:lnTo>
                <a:lnTo>
                  <a:pt x="130819" y="756421"/>
                </a:lnTo>
                <a:lnTo>
                  <a:pt x="171973" y="775957"/>
                </a:lnTo>
                <a:lnTo>
                  <a:pt x="216668" y="788225"/>
                </a:lnTo>
                <a:lnTo>
                  <a:pt x="264160" y="792480"/>
                </a:lnTo>
                <a:lnTo>
                  <a:pt x="2600959" y="792480"/>
                </a:lnTo>
                <a:lnTo>
                  <a:pt x="2648451" y="788225"/>
                </a:lnTo>
                <a:lnTo>
                  <a:pt x="2693146" y="775957"/>
                </a:lnTo>
                <a:lnTo>
                  <a:pt x="2734300" y="756421"/>
                </a:lnTo>
                <a:lnTo>
                  <a:pt x="2771167" y="730363"/>
                </a:lnTo>
                <a:lnTo>
                  <a:pt x="2803003" y="698527"/>
                </a:lnTo>
                <a:lnTo>
                  <a:pt x="2829061" y="661660"/>
                </a:lnTo>
                <a:lnTo>
                  <a:pt x="2848597" y="620506"/>
                </a:lnTo>
                <a:lnTo>
                  <a:pt x="2860865" y="575811"/>
                </a:lnTo>
                <a:lnTo>
                  <a:pt x="2865120" y="528320"/>
                </a:lnTo>
                <a:lnTo>
                  <a:pt x="2865120" y="264160"/>
                </a:lnTo>
                <a:lnTo>
                  <a:pt x="2860865" y="216668"/>
                </a:lnTo>
                <a:lnTo>
                  <a:pt x="2848597" y="171973"/>
                </a:lnTo>
                <a:lnTo>
                  <a:pt x="2829061" y="130819"/>
                </a:lnTo>
                <a:lnTo>
                  <a:pt x="2803003" y="93952"/>
                </a:lnTo>
                <a:lnTo>
                  <a:pt x="2771167" y="62116"/>
                </a:lnTo>
                <a:lnTo>
                  <a:pt x="2734300" y="36058"/>
                </a:lnTo>
                <a:lnTo>
                  <a:pt x="2693146" y="16522"/>
                </a:lnTo>
                <a:lnTo>
                  <a:pt x="2648451" y="4254"/>
                </a:lnTo>
                <a:lnTo>
                  <a:pt x="2600959" y="0"/>
                </a:lnTo>
                <a:close/>
              </a:path>
            </a:pathLst>
          </a:custGeom>
          <a:solidFill>
            <a:srgbClr val="0D5F8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082285" y="376174"/>
            <a:ext cx="210756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55">
                <a:solidFill>
                  <a:srgbClr val="FFFFFF"/>
                </a:solidFill>
              </a:rPr>
              <a:t>References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38860" y="1634744"/>
            <a:ext cx="9639935" cy="268097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241300" marR="5080" indent="-228600">
              <a:lnSpc>
                <a:spcPct val="100400"/>
              </a:lnSpc>
              <a:spcBef>
                <a:spcPts val="8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>
                <a:latin typeface="Calibri"/>
                <a:cs typeface="Calibri"/>
              </a:rPr>
              <a:t>Guidelines </a:t>
            </a:r>
            <a:r>
              <a:rPr dirty="0" sz="2400" spc="-10">
                <a:latin typeface="Calibri"/>
                <a:cs typeface="Calibri"/>
              </a:rPr>
              <a:t>on Prevention </a:t>
            </a:r>
            <a:r>
              <a:rPr dirty="0" sz="2400">
                <a:latin typeface="Calibri"/>
                <a:cs typeface="Calibri"/>
              </a:rPr>
              <a:t>and </a:t>
            </a:r>
            <a:r>
              <a:rPr dirty="0" sz="2400" spc="-5">
                <a:latin typeface="Calibri"/>
                <a:cs typeface="Calibri"/>
              </a:rPr>
              <a:t>Management of Heat </a:t>
            </a:r>
            <a:r>
              <a:rPr dirty="0" sz="2400" spc="-15">
                <a:latin typeface="Calibri"/>
                <a:cs typeface="Calibri"/>
              </a:rPr>
              <a:t>Related </a:t>
            </a:r>
            <a:r>
              <a:rPr dirty="0" sz="2400">
                <a:latin typeface="Calibri"/>
                <a:cs typeface="Calibri"/>
              </a:rPr>
              <a:t>Illnesses </a:t>
            </a:r>
            <a:r>
              <a:rPr dirty="0" sz="2400" spc="-5">
                <a:latin typeface="Calibri"/>
                <a:cs typeface="Calibri"/>
              </a:rPr>
              <a:t>2015 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Emergency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Medical </a:t>
            </a:r>
            <a:r>
              <a:rPr dirty="0" sz="2400" spc="-10">
                <a:latin typeface="Calibri"/>
                <a:cs typeface="Calibri"/>
              </a:rPr>
              <a:t>Relief </a:t>
            </a:r>
            <a:r>
              <a:rPr dirty="0" sz="2400" spc="-20">
                <a:latin typeface="Calibri"/>
                <a:cs typeface="Calibri"/>
              </a:rPr>
              <a:t>Directorate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General</a:t>
            </a:r>
            <a:r>
              <a:rPr dirty="0" sz="2400" spc="-5">
                <a:latin typeface="Calibri"/>
                <a:cs typeface="Calibri"/>
              </a:rPr>
              <a:t> of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Health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Services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Ministry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of </a:t>
            </a:r>
            <a:r>
              <a:rPr dirty="0" sz="2400" spc="-5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Health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 </a:t>
            </a:r>
            <a:r>
              <a:rPr dirty="0" sz="2400" spc="-10">
                <a:latin typeface="Calibri"/>
                <a:cs typeface="Calibri"/>
              </a:rPr>
              <a:t>Family</a:t>
            </a:r>
            <a:r>
              <a:rPr dirty="0" sz="2400" spc="-25">
                <a:latin typeface="Calibri"/>
                <a:cs typeface="Calibri"/>
              </a:rPr>
              <a:t> Welfare</a:t>
            </a:r>
            <a:r>
              <a:rPr dirty="0" sz="2400">
                <a:latin typeface="Calibri"/>
                <a:cs typeface="Calibri"/>
              </a:rPr>
              <a:t> Nirman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Bhawan,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New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Delhi</a:t>
            </a:r>
            <a:endParaRPr sz="2400">
              <a:latin typeface="Calibri"/>
              <a:cs typeface="Calibri"/>
            </a:endParaRPr>
          </a:p>
          <a:p>
            <a:pPr marL="241300" marR="473075" indent="-228600">
              <a:lnSpc>
                <a:spcPct val="100000"/>
              </a:lnSpc>
              <a:spcBef>
                <a:spcPts val="1875"/>
              </a:spcBef>
              <a:buChar char="•"/>
              <a:tabLst>
                <a:tab pos="241300" algn="l"/>
              </a:tabLst>
            </a:pPr>
            <a:r>
              <a:rPr dirty="0" sz="2400" spc="-5">
                <a:latin typeface="Arial MT"/>
                <a:cs typeface="Arial MT"/>
              </a:rPr>
              <a:t>Occupational</a:t>
            </a:r>
            <a:r>
              <a:rPr dirty="0" sz="2400" spc="3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Safety and</a:t>
            </a:r>
            <a:r>
              <a:rPr dirty="0" sz="240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Health</a:t>
            </a:r>
            <a:r>
              <a:rPr dirty="0" sz="2400" spc="-9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Administration</a:t>
            </a:r>
            <a:r>
              <a:rPr dirty="0" sz="2400" spc="25">
                <a:latin typeface="Arial MT"/>
                <a:cs typeface="Arial MT"/>
              </a:rPr>
              <a:t> </a:t>
            </a:r>
            <a:r>
              <a:rPr dirty="0" sz="2400" spc="-10">
                <a:latin typeface="Arial MT"/>
                <a:cs typeface="Arial MT"/>
              </a:rPr>
              <a:t>guidelines</a:t>
            </a:r>
            <a:r>
              <a:rPr dirty="0" sz="2400" spc="55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for</a:t>
            </a:r>
            <a:r>
              <a:rPr dirty="0" sz="2400" spc="15">
                <a:latin typeface="Arial MT"/>
                <a:cs typeface="Arial MT"/>
              </a:rPr>
              <a:t> </a:t>
            </a:r>
            <a:r>
              <a:rPr dirty="0" sz="2400" spc="-10">
                <a:latin typeface="Arial MT"/>
                <a:cs typeface="Arial MT"/>
              </a:rPr>
              <a:t>Heat </a:t>
            </a:r>
            <a:r>
              <a:rPr dirty="0" sz="2400" spc="-650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related</a:t>
            </a:r>
            <a:r>
              <a:rPr dirty="0" sz="2400" spc="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Illnesses</a:t>
            </a:r>
            <a:endParaRPr sz="24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1730"/>
              </a:spcBef>
              <a:buChar char="•"/>
              <a:tabLst>
                <a:tab pos="241300" algn="l"/>
              </a:tabLst>
            </a:pPr>
            <a:r>
              <a:rPr dirty="0" sz="2400" spc="-5">
                <a:latin typeface="Arial MT"/>
                <a:cs typeface="Arial MT"/>
              </a:rPr>
              <a:t>Harrison's</a:t>
            </a:r>
            <a:r>
              <a:rPr dirty="0" sz="2400" spc="1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Principles</a:t>
            </a:r>
            <a:r>
              <a:rPr dirty="0" sz="2400" spc="3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of</a:t>
            </a:r>
            <a:r>
              <a:rPr dirty="0" sz="2400" spc="-10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Internal</a:t>
            </a:r>
            <a:r>
              <a:rPr dirty="0" sz="2400" spc="-1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Medicine,</a:t>
            </a:r>
            <a:r>
              <a:rPr dirty="0" sz="2400" spc="2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21e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667500"/>
          </a:xfrm>
          <a:custGeom>
            <a:avLst/>
            <a:gdLst/>
            <a:ahLst/>
            <a:cxnLst/>
            <a:rect l="l" t="t" r="r" b="b"/>
            <a:pathLst>
              <a:path w="12192000" h="6667500">
                <a:moveTo>
                  <a:pt x="0" y="6667500"/>
                </a:moveTo>
                <a:lnTo>
                  <a:pt x="12192000" y="6667500"/>
                </a:lnTo>
                <a:lnTo>
                  <a:pt x="12192000" y="0"/>
                </a:lnTo>
                <a:lnTo>
                  <a:pt x="0" y="0"/>
                </a:lnTo>
                <a:lnTo>
                  <a:pt x="0" y="6667500"/>
                </a:lnTo>
                <a:close/>
              </a:path>
            </a:pathLst>
          </a:custGeom>
          <a:solidFill>
            <a:srgbClr val="A3DBF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667499"/>
            <a:ext cx="12192000" cy="190500"/>
          </a:xfrm>
          <a:custGeom>
            <a:avLst/>
            <a:gdLst/>
            <a:ahLst/>
            <a:cxnLst/>
            <a:rect l="l" t="t" r="r" b="b"/>
            <a:pathLst>
              <a:path w="12192000" h="190500">
                <a:moveTo>
                  <a:pt x="12192000" y="0"/>
                </a:moveTo>
                <a:lnTo>
                  <a:pt x="0" y="0"/>
                </a:lnTo>
                <a:lnTo>
                  <a:pt x="0" y="190500"/>
                </a:lnTo>
                <a:lnTo>
                  <a:pt x="12192000" y="1905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D5F8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786383" y="1406652"/>
            <a:ext cx="6393180" cy="1606550"/>
            <a:chOff x="786383" y="1406652"/>
            <a:chExt cx="6393180" cy="1606550"/>
          </a:xfrm>
        </p:grpSpPr>
        <p:sp>
          <p:nvSpPr>
            <p:cNvPr id="5" name="object 5"/>
            <p:cNvSpPr/>
            <p:nvPr/>
          </p:nvSpPr>
          <p:spPr>
            <a:xfrm>
              <a:off x="792479" y="1412748"/>
              <a:ext cx="6381115" cy="1594485"/>
            </a:xfrm>
            <a:custGeom>
              <a:avLst/>
              <a:gdLst/>
              <a:ahLst/>
              <a:cxnLst/>
              <a:rect l="l" t="t" r="r" b="b"/>
              <a:pathLst>
                <a:path w="6381115" h="1594485">
                  <a:moveTo>
                    <a:pt x="6115304" y="0"/>
                  </a:moveTo>
                  <a:lnTo>
                    <a:pt x="265683" y="0"/>
                  </a:lnTo>
                  <a:lnTo>
                    <a:pt x="217926" y="4282"/>
                  </a:lnTo>
                  <a:lnTo>
                    <a:pt x="172977" y="16627"/>
                  </a:lnTo>
                  <a:lnTo>
                    <a:pt x="131587" y="36284"/>
                  </a:lnTo>
                  <a:lnTo>
                    <a:pt x="94506" y="62501"/>
                  </a:lnTo>
                  <a:lnTo>
                    <a:pt x="62484" y="94527"/>
                  </a:lnTo>
                  <a:lnTo>
                    <a:pt x="36273" y="131609"/>
                  </a:lnTo>
                  <a:lnTo>
                    <a:pt x="16621" y="172997"/>
                  </a:lnTo>
                  <a:lnTo>
                    <a:pt x="4280" y="217939"/>
                  </a:lnTo>
                  <a:lnTo>
                    <a:pt x="0" y="265684"/>
                  </a:lnTo>
                  <a:lnTo>
                    <a:pt x="0" y="1328419"/>
                  </a:lnTo>
                  <a:lnTo>
                    <a:pt x="4280" y="1376164"/>
                  </a:lnTo>
                  <a:lnTo>
                    <a:pt x="16621" y="1421106"/>
                  </a:lnTo>
                  <a:lnTo>
                    <a:pt x="36273" y="1462494"/>
                  </a:lnTo>
                  <a:lnTo>
                    <a:pt x="62484" y="1499576"/>
                  </a:lnTo>
                  <a:lnTo>
                    <a:pt x="94506" y="1531602"/>
                  </a:lnTo>
                  <a:lnTo>
                    <a:pt x="131587" y="1557819"/>
                  </a:lnTo>
                  <a:lnTo>
                    <a:pt x="172977" y="1577476"/>
                  </a:lnTo>
                  <a:lnTo>
                    <a:pt x="217926" y="1589821"/>
                  </a:lnTo>
                  <a:lnTo>
                    <a:pt x="265683" y="1594103"/>
                  </a:lnTo>
                  <a:lnTo>
                    <a:pt x="6115304" y="1594103"/>
                  </a:lnTo>
                  <a:lnTo>
                    <a:pt x="6163048" y="1589821"/>
                  </a:lnTo>
                  <a:lnTo>
                    <a:pt x="6207990" y="1577476"/>
                  </a:lnTo>
                  <a:lnTo>
                    <a:pt x="6249378" y="1557819"/>
                  </a:lnTo>
                  <a:lnTo>
                    <a:pt x="6286460" y="1531602"/>
                  </a:lnTo>
                  <a:lnTo>
                    <a:pt x="6318486" y="1499576"/>
                  </a:lnTo>
                  <a:lnTo>
                    <a:pt x="6344703" y="1462494"/>
                  </a:lnTo>
                  <a:lnTo>
                    <a:pt x="6364360" y="1421106"/>
                  </a:lnTo>
                  <a:lnTo>
                    <a:pt x="6376705" y="1376164"/>
                  </a:lnTo>
                  <a:lnTo>
                    <a:pt x="6380988" y="1328419"/>
                  </a:lnTo>
                  <a:lnTo>
                    <a:pt x="6380988" y="265684"/>
                  </a:lnTo>
                  <a:lnTo>
                    <a:pt x="6376705" y="217939"/>
                  </a:lnTo>
                  <a:lnTo>
                    <a:pt x="6364360" y="172997"/>
                  </a:lnTo>
                  <a:lnTo>
                    <a:pt x="6344703" y="131609"/>
                  </a:lnTo>
                  <a:lnTo>
                    <a:pt x="6318486" y="94527"/>
                  </a:lnTo>
                  <a:lnTo>
                    <a:pt x="6286460" y="62501"/>
                  </a:lnTo>
                  <a:lnTo>
                    <a:pt x="6249378" y="36284"/>
                  </a:lnTo>
                  <a:lnTo>
                    <a:pt x="6207990" y="16627"/>
                  </a:lnTo>
                  <a:lnTo>
                    <a:pt x="6163048" y="4282"/>
                  </a:lnTo>
                  <a:lnTo>
                    <a:pt x="61153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92479" y="1412748"/>
              <a:ext cx="6381115" cy="1594485"/>
            </a:xfrm>
            <a:custGeom>
              <a:avLst/>
              <a:gdLst/>
              <a:ahLst/>
              <a:cxnLst/>
              <a:rect l="l" t="t" r="r" b="b"/>
              <a:pathLst>
                <a:path w="6381115" h="1594485">
                  <a:moveTo>
                    <a:pt x="0" y="265684"/>
                  </a:moveTo>
                  <a:lnTo>
                    <a:pt x="4280" y="217939"/>
                  </a:lnTo>
                  <a:lnTo>
                    <a:pt x="16621" y="172997"/>
                  </a:lnTo>
                  <a:lnTo>
                    <a:pt x="36273" y="131609"/>
                  </a:lnTo>
                  <a:lnTo>
                    <a:pt x="62484" y="94527"/>
                  </a:lnTo>
                  <a:lnTo>
                    <a:pt x="94506" y="62501"/>
                  </a:lnTo>
                  <a:lnTo>
                    <a:pt x="131587" y="36284"/>
                  </a:lnTo>
                  <a:lnTo>
                    <a:pt x="172977" y="16627"/>
                  </a:lnTo>
                  <a:lnTo>
                    <a:pt x="217926" y="4282"/>
                  </a:lnTo>
                  <a:lnTo>
                    <a:pt x="265683" y="0"/>
                  </a:lnTo>
                  <a:lnTo>
                    <a:pt x="6115304" y="0"/>
                  </a:lnTo>
                  <a:lnTo>
                    <a:pt x="6163048" y="4282"/>
                  </a:lnTo>
                  <a:lnTo>
                    <a:pt x="6207990" y="16627"/>
                  </a:lnTo>
                  <a:lnTo>
                    <a:pt x="6249378" y="36284"/>
                  </a:lnTo>
                  <a:lnTo>
                    <a:pt x="6286460" y="62501"/>
                  </a:lnTo>
                  <a:lnTo>
                    <a:pt x="6318486" y="94527"/>
                  </a:lnTo>
                  <a:lnTo>
                    <a:pt x="6344703" y="131609"/>
                  </a:lnTo>
                  <a:lnTo>
                    <a:pt x="6364360" y="172997"/>
                  </a:lnTo>
                  <a:lnTo>
                    <a:pt x="6376705" y="217939"/>
                  </a:lnTo>
                  <a:lnTo>
                    <a:pt x="6380988" y="265684"/>
                  </a:lnTo>
                  <a:lnTo>
                    <a:pt x="6380988" y="1328419"/>
                  </a:lnTo>
                  <a:lnTo>
                    <a:pt x="6376705" y="1376164"/>
                  </a:lnTo>
                  <a:lnTo>
                    <a:pt x="6364360" y="1421106"/>
                  </a:lnTo>
                  <a:lnTo>
                    <a:pt x="6344703" y="1462494"/>
                  </a:lnTo>
                  <a:lnTo>
                    <a:pt x="6318486" y="1499576"/>
                  </a:lnTo>
                  <a:lnTo>
                    <a:pt x="6286460" y="1531602"/>
                  </a:lnTo>
                  <a:lnTo>
                    <a:pt x="6249378" y="1557819"/>
                  </a:lnTo>
                  <a:lnTo>
                    <a:pt x="6207990" y="1577476"/>
                  </a:lnTo>
                  <a:lnTo>
                    <a:pt x="6163048" y="1589821"/>
                  </a:lnTo>
                  <a:lnTo>
                    <a:pt x="6115304" y="1594103"/>
                  </a:lnTo>
                  <a:lnTo>
                    <a:pt x="265683" y="1594103"/>
                  </a:lnTo>
                  <a:lnTo>
                    <a:pt x="217926" y="1589821"/>
                  </a:lnTo>
                  <a:lnTo>
                    <a:pt x="172977" y="1577476"/>
                  </a:lnTo>
                  <a:lnTo>
                    <a:pt x="131587" y="1557819"/>
                  </a:lnTo>
                  <a:lnTo>
                    <a:pt x="94506" y="1531602"/>
                  </a:lnTo>
                  <a:lnTo>
                    <a:pt x="62484" y="1499576"/>
                  </a:lnTo>
                  <a:lnTo>
                    <a:pt x="36273" y="1462494"/>
                  </a:lnTo>
                  <a:lnTo>
                    <a:pt x="16621" y="1421106"/>
                  </a:lnTo>
                  <a:lnTo>
                    <a:pt x="4280" y="1376164"/>
                  </a:lnTo>
                  <a:lnTo>
                    <a:pt x="0" y="1328419"/>
                  </a:lnTo>
                  <a:lnTo>
                    <a:pt x="0" y="265684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4344923" y="252984"/>
            <a:ext cx="3578860" cy="792480"/>
          </a:xfrm>
          <a:custGeom>
            <a:avLst/>
            <a:gdLst/>
            <a:ahLst/>
            <a:cxnLst/>
            <a:rect l="l" t="t" r="r" b="b"/>
            <a:pathLst>
              <a:path w="3578859" h="792480">
                <a:moveTo>
                  <a:pt x="3314192" y="0"/>
                </a:moveTo>
                <a:lnTo>
                  <a:pt x="264160" y="0"/>
                </a:lnTo>
                <a:lnTo>
                  <a:pt x="216668" y="4254"/>
                </a:lnTo>
                <a:lnTo>
                  <a:pt x="171973" y="16522"/>
                </a:lnTo>
                <a:lnTo>
                  <a:pt x="130819" y="36058"/>
                </a:lnTo>
                <a:lnTo>
                  <a:pt x="93952" y="62116"/>
                </a:lnTo>
                <a:lnTo>
                  <a:pt x="62116" y="93952"/>
                </a:lnTo>
                <a:lnTo>
                  <a:pt x="36058" y="130819"/>
                </a:lnTo>
                <a:lnTo>
                  <a:pt x="16522" y="171973"/>
                </a:lnTo>
                <a:lnTo>
                  <a:pt x="4254" y="216668"/>
                </a:lnTo>
                <a:lnTo>
                  <a:pt x="0" y="264160"/>
                </a:lnTo>
                <a:lnTo>
                  <a:pt x="0" y="528320"/>
                </a:lnTo>
                <a:lnTo>
                  <a:pt x="4254" y="575811"/>
                </a:lnTo>
                <a:lnTo>
                  <a:pt x="16522" y="620506"/>
                </a:lnTo>
                <a:lnTo>
                  <a:pt x="36058" y="661660"/>
                </a:lnTo>
                <a:lnTo>
                  <a:pt x="62116" y="698527"/>
                </a:lnTo>
                <a:lnTo>
                  <a:pt x="93952" y="730363"/>
                </a:lnTo>
                <a:lnTo>
                  <a:pt x="130819" y="756421"/>
                </a:lnTo>
                <a:lnTo>
                  <a:pt x="171973" y="775957"/>
                </a:lnTo>
                <a:lnTo>
                  <a:pt x="216668" y="788225"/>
                </a:lnTo>
                <a:lnTo>
                  <a:pt x="264160" y="792480"/>
                </a:lnTo>
                <a:lnTo>
                  <a:pt x="3314192" y="792480"/>
                </a:lnTo>
                <a:lnTo>
                  <a:pt x="3361683" y="788225"/>
                </a:lnTo>
                <a:lnTo>
                  <a:pt x="3406378" y="775957"/>
                </a:lnTo>
                <a:lnTo>
                  <a:pt x="3447532" y="756421"/>
                </a:lnTo>
                <a:lnTo>
                  <a:pt x="3484399" y="730363"/>
                </a:lnTo>
                <a:lnTo>
                  <a:pt x="3516235" y="698527"/>
                </a:lnTo>
                <a:lnTo>
                  <a:pt x="3542293" y="661660"/>
                </a:lnTo>
                <a:lnTo>
                  <a:pt x="3561829" y="620506"/>
                </a:lnTo>
                <a:lnTo>
                  <a:pt x="3574097" y="575811"/>
                </a:lnTo>
                <a:lnTo>
                  <a:pt x="3578352" y="528320"/>
                </a:lnTo>
                <a:lnTo>
                  <a:pt x="3578352" y="264160"/>
                </a:lnTo>
                <a:lnTo>
                  <a:pt x="3574097" y="216668"/>
                </a:lnTo>
                <a:lnTo>
                  <a:pt x="3561829" y="171973"/>
                </a:lnTo>
                <a:lnTo>
                  <a:pt x="3542293" y="130819"/>
                </a:lnTo>
                <a:lnTo>
                  <a:pt x="3516235" y="93952"/>
                </a:lnTo>
                <a:lnTo>
                  <a:pt x="3484399" y="62116"/>
                </a:lnTo>
                <a:lnTo>
                  <a:pt x="3447532" y="36058"/>
                </a:lnTo>
                <a:lnTo>
                  <a:pt x="3406378" y="16522"/>
                </a:lnTo>
                <a:lnTo>
                  <a:pt x="3361683" y="4254"/>
                </a:lnTo>
                <a:lnTo>
                  <a:pt x="3314192" y="0"/>
                </a:lnTo>
                <a:close/>
              </a:path>
            </a:pathLst>
          </a:custGeom>
          <a:solidFill>
            <a:srgbClr val="0D5F8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0682" y="376174"/>
            <a:ext cx="338772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29">
                <a:solidFill>
                  <a:srgbClr val="FFFFFF"/>
                </a:solidFill>
              </a:rPr>
              <a:t>Acknowledgement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38860" y="1634744"/>
            <a:ext cx="5487035" cy="9861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 spc="-85">
                <a:latin typeface="Calibri"/>
                <a:cs typeface="Calibri"/>
              </a:rPr>
              <a:t>Dr.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Pahul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Ahuja,</a:t>
            </a:r>
            <a:r>
              <a:rPr dirty="0" sz="2400" spc="-5">
                <a:latin typeface="Calibri"/>
                <a:cs typeface="Calibri"/>
              </a:rPr>
              <a:t> Department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of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Medicine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80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 spc="-85">
                <a:latin typeface="Calibri"/>
                <a:cs typeface="Calibri"/>
              </a:rPr>
              <a:t>Dr.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Sujeet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45">
                <a:latin typeface="Calibri"/>
                <a:cs typeface="Calibri"/>
              </a:rPr>
              <a:t>Kumar,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Department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of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Medicine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91228" y="0"/>
            <a:ext cx="7701280" cy="6667500"/>
          </a:xfrm>
          <a:custGeom>
            <a:avLst/>
            <a:gdLst/>
            <a:ahLst/>
            <a:cxnLst/>
            <a:rect l="l" t="t" r="r" b="b"/>
            <a:pathLst>
              <a:path w="7701280" h="6667500">
                <a:moveTo>
                  <a:pt x="0" y="6667500"/>
                </a:moveTo>
                <a:lnTo>
                  <a:pt x="7700772" y="6667500"/>
                </a:lnTo>
                <a:lnTo>
                  <a:pt x="7700772" y="0"/>
                </a:lnTo>
                <a:lnTo>
                  <a:pt x="0" y="0"/>
                </a:lnTo>
                <a:lnTo>
                  <a:pt x="0" y="6667500"/>
                </a:lnTo>
                <a:close/>
              </a:path>
            </a:pathLst>
          </a:custGeom>
          <a:solidFill>
            <a:srgbClr val="DF9FC5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4219955"/>
            <a:ext cx="12192000" cy="2638425"/>
            <a:chOff x="0" y="4219955"/>
            <a:chExt cx="12192000" cy="2638425"/>
          </a:xfrm>
        </p:grpSpPr>
        <p:sp>
          <p:nvSpPr>
            <p:cNvPr id="4" name="object 4"/>
            <p:cNvSpPr/>
            <p:nvPr/>
          </p:nvSpPr>
          <p:spPr>
            <a:xfrm>
              <a:off x="0" y="6667499"/>
              <a:ext cx="12192000" cy="190500"/>
            </a:xfrm>
            <a:custGeom>
              <a:avLst/>
              <a:gdLst/>
              <a:ahLst/>
              <a:cxnLst/>
              <a:rect l="l" t="t" r="r" b="b"/>
              <a:pathLst>
                <a:path w="12192000" h="190500">
                  <a:moveTo>
                    <a:pt x="12192000" y="0"/>
                  </a:moveTo>
                  <a:lnTo>
                    <a:pt x="0" y="0"/>
                  </a:lnTo>
                  <a:lnTo>
                    <a:pt x="0" y="190500"/>
                  </a:lnTo>
                  <a:lnTo>
                    <a:pt x="12192000" y="1905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6F24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4219955"/>
              <a:ext cx="4491355" cy="2463165"/>
            </a:xfrm>
            <a:custGeom>
              <a:avLst/>
              <a:gdLst/>
              <a:ahLst/>
              <a:cxnLst/>
              <a:rect l="l" t="t" r="r" b="b"/>
              <a:pathLst>
                <a:path w="4491355" h="2463165">
                  <a:moveTo>
                    <a:pt x="0" y="2462784"/>
                  </a:moveTo>
                  <a:lnTo>
                    <a:pt x="4491228" y="2462784"/>
                  </a:lnTo>
                  <a:lnTo>
                    <a:pt x="4491228" y="0"/>
                  </a:lnTo>
                  <a:lnTo>
                    <a:pt x="0" y="0"/>
                  </a:lnTo>
                  <a:lnTo>
                    <a:pt x="0" y="2462784"/>
                  </a:lnTo>
                  <a:close/>
                </a:path>
              </a:pathLst>
            </a:custGeom>
            <a:solidFill>
              <a:srgbClr val="0D5F87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0" y="0"/>
            <a:ext cx="4491355" cy="2714625"/>
            <a:chOff x="0" y="0"/>
            <a:chExt cx="4491355" cy="2714625"/>
          </a:xfrm>
        </p:grpSpPr>
        <p:sp>
          <p:nvSpPr>
            <p:cNvPr id="7" name="object 7"/>
            <p:cNvSpPr/>
            <p:nvPr/>
          </p:nvSpPr>
          <p:spPr>
            <a:xfrm>
              <a:off x="0" y="0"/>
              <a:ext cx="4491355" cy="2714625"/>
            </a:xfrm>
            <a:custGeom>
              <a:avLst/>
              <a:gdLst/>
              <a:ahLst/>
              <a:cxnLst/>
              <a:rect l="l" t="t" r="r" b="b"/>
              <a:pathLst>
                <a:path w="4491355" h="2714625">
                  <a:moveTo>
                    <a:pt x="0" y="2714244"/>
                  </a:moveTo>
                  <a:lnTo>
                    <a:pt x="4491228" y="2714244"/>
                  </a:lnTo>
                  <a:lnTo>
                    <a:pt x="4491228" y="0"/>
                  </a:lnTo>
                  <a:lnTo>
                    <a:pt x="0" y="0"/>
                  </a:lnTo>
                  <a:lnTo>
                    <a:pt x="0" y="2714244"/>
                  </a:lnTo>
                  <a:close/>
                </a:path>
              </a:pathLst>
            </a:custGeom>
            <a:solidFill>
              <a:srgbClr val="0D5F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57200" y="0"/>
              <a:ext cx="3525520" cy="1310640"/>
            </a:xfrm>
            <a:custGeom>
              <a:avLst/>
              <a:gdLst/>
              <a:ahLst/>
              <a:cxnLst/>
              <a:rect l="l" t="t" r="r" b="b"/>
              <a:pathLst>
                <a:path w="3525520" h="1310640">
                  <a:moveTo>
                    <a:pt x="3525012" y="0"/>
                  </a:moveTo>
                  <a:lnTo>
                    <a:pt x="0" y="0"/>
                  </a:lnTo>
                  <a:lnTo>
                    <a:pt x="0" y="1310639"/>
                  </a:lnTo>
                  <a:lnTo>
                    <a:pt x="3525012" y="1310639"/>
                  </a:lnTo>
                  <a:lnTo>
                    <a:pt x="35250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4276" y="231647"/>
              <a:ext cx="3008376" cy="865631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0" y="2714244"/>
            <a:ext cx="4491355" cy="1506220"/>
          </a:xfrm>
          <a:prstGeom prst="rect">
            <a:avLst/>
          </a:prstGeom>
          <a:solidFill>
            <a:srgbClr val="FFC000"/>
          </a:solidFill>
        </p:spPr>
        <p:txBody>
          <a:bodyPr wrap="square" lIns="0" tIns="240665" rIns="0" bIns="0" rtlCol="0" vert="horz">
            <a:spAutoFit/>
          </a:bodyPr>
          <a:lstStyle/>
          <a:p>
            <a:pPr algn="ctr" marR="370840">
              <a:lnSpc>
                <a:spcPct val="100000"/>
              </a:lnSpc>
              <a:spcBef>
                <a:spcPts val="1895"/>
              </a:spcBef>
            </a:pPr>
            <a:r>
              <a:rPr dirty="0" sz="6000" spc="-240" b="1" i="1">
                <a:latin typeface="Calibri"/>
                <a:cs typeface="Calibri"/>
              </a:rPr>
              <a:t>T</a:t>
            </a:r>
            <a:r>
              <a:rPr dirty="0" sz="6000" spc="-245" b="1" i="1">
                <a:latin typeface="Calibri"/>
                <a:cs typeface="Calibri"/>
              </a:rPr>
              <a:t>h</a:t>
            </a:r>
            <a:r>
              <a:rPr dirty="0" sz="6000" spc="-434" b="1" i="1">
                <a:latin typeface="Calibri"/>
                <a:cs typeface="Calibri"/>
              </a:rPr>
              <a:t>ank</a:t>
            </a:r>
            <a:r>
              <a:rPr dirty="0" sz="6000" spc="-40" b="1" i="1">
                <a:latin typeface="Calibri"/>
                <a:cs typeface="Calibri"/>
              </a:rPr>
              <a:t> </a:t>
            </a:r>
            <a:r>
              <a:rPr dirty="0" sz="6000" spc="-315" b="1" i="1">
                <a:latin typeface="Calibri"/>
                <a:cs typeface="Calibri"/>
              </a:rPr>
              <a:t>You</a:t>
            </a:r>
            <a:endParaRPr sz="60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606796" y="1463039"/>
            <a:ext cx="5463540" cy="4142740"/>
            <a:chOff x="5606796" y="1463039"/>
            <a:chExt cx="5463540" cy="4142740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95188" y="1551431"/>
              <a:ext cx="5286756" cy="396544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606796" y="1463039"/>
              <a:ext cx="5463540" cy="4142740"/>
            </a:xfrm>
            <a:custGeom>
              <a:avLst/>
              <a:gdLst/>
              <a:ahLst/>
              <a:cxnLst/>
              <a:rect l="l" t="t" r="r" b="b"/>
              <a:pathLst>
                <a:path w="5463540" h="4142740">
                  <a:moveTo>
                    <a:pt x="5392801" y="71120"/>
                  </a:moveTo>
                  <a:lnTo>
                    <a:pt x="5375148" y="71120"/>
                  </a:lnTo>
                  <a:lnTo>
                    <a:pt x="5375148" y="88900"/>
                  </a:lnTo>
                  <a:lnTo>
                    <a:pt x="5375148" y="4053840"/>
                  </a:lnTo>
                  <a:lnTo>
                    <a:pt x="88392" y="4053840"/>
                  </a:lnTo>
                  <a:lnTo>
                    <a:pt x="88392" y="88900"/>
                  </a:lnTo>
                  <a:lnTo>
                    <a:pt x="5375148" y="88900"/>
                  </a:lnTo>
                  <a:lnTo>
                    <a:pt x="5375148" y="71120"/>
                  </a:lnTo>
                  <a:lnTo>
                    <a:pt x="70739" y="71120"/>
                  </a:lnTo>
                  <a:lnTo>
                    <a:pt x="70739" y="88900"/>
                  </a:lnTo>
                  <a:lnTo>
                    <a:pt x="70739" y="4053840"/>
                  </a:lnTo>
                  <a:lnTo>
                    <a:pt x="70739" y="4071620"/>
                  </a:lnTo>
                  <a:lnTo>
                    <a:pt x="5392801" y="4071620"/>
                  </a:lnTo>
                  <a:lnTo>
                    <a:pt x="5392801" y="4053840"/>
                  </a:lnTo>
                  <a:lnTo>
                    <a:pt x="5392801" y="88900"/>
                  </a:lnTo>
                  <a:lnTo>
                    <a:pt x="5392801" y="88392"/>
                  </a:lnTo>
                  <a:lnTo>
                    <a:pt x="5392801" y="71120"/>
                  </a:lnTo>
                  <a:close/>
                </a:path>
                <a:path w="5463540" h="4142740">
                  <a:moveTo>
                    <a:pt x="5463540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0" y="4089400"/>
                  </a:lnTo>
                  <a:lnTo>
                    <a:pt x="0" y="4142740"/>
                  </a:lnTo>
                  <a:lnTo>
                    <a:pt x="5463540" y="4142740"/>
                  </a:lnTo>
                  <a:lnTo>
                    <a:pt x="5463540" y="4089400"/>
                  </a:lnTo>
                  <a:lnTo>
                    <a:pt x="53086" y="4089400"/>
                  </a:lnTo>
                  <a:lnTo>
                    <a:pt x="53086" y="53340"/>
                  </a:lnTo>
                  <a:lnTo>
                    <a:pt x="5410454" y="53340"/>
                  </a:lnTo>
                  <a:lnTo>
                    <a:pt x="5410454" y="4089146"/>
                  </a:lnTo>
                  <a:lnTo>
                    <a:pt x="5463540" y="4089146"/>
                  </a:lnTo>
                  <a:lnTo>
                    <a:pt x="5463540" y="53340"/>
                  </a:lnTo>
                  <a:lnTo>
                    <a:pt x="5463540" y="53086"/>
                  </a:lnTo>
                  <a:lnTo>
                    <a:pt x="5463540" y="0"/>
                  </a:lnTo>
                  <a:close/>
                </a:path>
              </a:pathLst>
            </a:custGeom>
            <a:solidFill>
              <a:srgbClr val="6F245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7556" y="257556"/>
            <a:ext cx="11585575" cy="588645"/>
            <a:chOff x="257556" y="257556"/>
            <a:chExt cx="11585575" cy="588645"/>
          </a:xfrm>
        </p:grpSpPr>
        <p:sp>
          <p:nvSpPr>
            <p:cNvPr id="3" name="object 3"/>
            <p:cNvSpPr/>
            <p:nvPr/>
          </p:nvSpPr>
          <p:spPr>
            <a:xfrm>
              <a:off x="263652" y="263652"/>
              <a:ext cx="11573510" cy="576580"/>
            </a:xfrm>
            <a:custGeom>
              <a:avLst/>
              <a:gdLst/>
              <a:ahLst/>
              <a:cxnLst/>
              <a:rect l="l" t="t" r="r" b="b"/>
              <a:pathLst>
                <a:path w="11573510" h="576580">
                  <a:moveTo>
                    <a:pt x="11477244" y="0"/>
                  </a:moveTo>
                  <a:lnTo>
                    <a:pt x="96011" y="0"/>
                  </a:lnTo>
                  <a:lnTo>
                    <a:pt x="58641" y="7536"/>
                  </a:lnTo>
                  <a:lnTo>
                    <a:pt x="28122" y="28098"/>
                  </a:lnTo>
                  <a:lnTo>
                    <a:pt x="7545" y="58614"/>
                  </a:lnTo>
                  <a:lnTo>
                    <a:pt x="0" y="96012"/>
                  </a:lnTo>
                  <a:lnTo>
                    <a:pt x="0" y="480060"/>
                  </a:lnTo>
                  <a:lnTo>
                    <a:pt x="7545" y="517457"/>
                  </a:lnTo>
                  <a:lnTo>
                    <a:pt x="28122" y="547973"/>
                  </a:lnTo>
                  <a:lnTo>
                    <a:pt x="58641" y="568535"/>
                  </a:lnTo>
                  <a:lnTo>
                    <a:pt x="96011" y="576072"/>
                  </a:lnTo>
                  <a:lnTo>
                    <a:pt x="11477244" y="576072"/>
                  </a:lnTo>
                  <a:lnTo>
                    <a:pt x="11514641" y="568535"/>
                  </a:lnTo>
                  <a:lnTo>
                    <a:pt x="11545157" y="547973"/>
                  </a:lnTo>
                  <a:lnTo>
                    <a:pt x="11565719" y="517457"/>
                  </a:lnTo>
                  <a:lnTo>
                    <a:pt x="11573256" y="480060"/>
                  </a:lnTo>
                  <a:lnTo>
                    <a:pt x="11573256" y="96012"/>
                  </a:lnTo>
                  <a:lnTo>
                    <a:pt x="11565719" y="58614"/>
                  </a:lnTo>
                  <a:lnTo>
                    <a:pt x="11545157" y="28098"/>
                  </a:lnTo>
                  <a:lnTo>
                    <a:pt x="11514641" y="7536"/>
                  </a:lnTo>
                  <a:lnTo>
                    <a:pt x="11477244" y="0"/>
                  </a:lnTo>
                  <a:close/>
                </a:path>
              </a:pathLst>
            </a:custGeom>
            <a:solidFill>
              <a:srgbClr val="0D5F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63652" y="263652"/>
              <a:ext cx="11573510" cy="576580"/>
            </a:xfrm>
            <a:custGeom>
              <a:avLst/>
              <a:gdLst/>
              <a:ahLst/>
              <a:cxnLst/>
              <a:rect l="l" t="t" r="r" b="b"/>
              <a:pathLst>
                <a:path w="11573510" h="576580">
                  <a:moveTo>
                    <a:pt x="0" y="96012"/>
                  </a:moveTo>
                  <a:lnTo>
                    <a:pt x="7545" y="58614"/>
                  </a:lnTo>
                  <a:lnTo>
                    <a:pt x="28122" y="28098"/>
                  </a:lnTo>
                  <a:lnTo>
                    <a:pt x="58641" y="7536"/>
                  </a:lnTo>
                  <a:lnTo>
                    <a:pt x="96011" y="0"/>
                  </a:lnTo>
                  <a:lnTo>
                    <a:pt x="11477244" y="0"/>
                  </a:lnTo>
                  <a:lnTo>
                    <a:pt x="11514641" y="7536"/>
                  </a:lnTo>
                  <a:lnTo>
                    <a:pt x="11545157" y="28098"/>
                  </a:lnTo>
                  <a:lnTo>
                    <a:pt x="11565719" y="58614"/>
                  </a:lnTo>
                  <a:lnTo>
                    <a:pt x="11573256" y="96012"/>
                  </a:lnTo>
                  <a:lnTo>
                    <a:pt x="11573256" y="480060"/>
                  </a:lnTo>
                  <a:lnTo>
                    <a:pt x="11565719" y="517457"/>
                  </a:lnTo>
                  <a:lnTo>
                    <a:pt x="11545157" y="547973"/>
                  </a:lnTo>
                  <a:lnTo>
                    <a:pt x="11514641" y="568535"/>
                  </a:lnTo>
                  <a:lnTo>
                    <a:pt x="11477244" y="576072"/>
                  </a:lnTo>
                  <a:lnTo>
                    <a:pt x="96011" y="576072"/>
                  </a:lnTo>
                  <a:lnTo>
                    <a:pt x="58641" y="568535"/>
                  </a:lnTo>
                  <a:lnTo>
                    <a:pt x="28122" y="547973"/>
                  </a:lnTo>
                  <a:lnTo>
                    <a:pt x="7545" y="517457"/>
                  </a:lnTo>
                  <a:lnTo>
                    <a:pt x="0" y="480060"/>
                  </a:lnTo>
                  <a:lnTo>
                    <a:pt x="0" y="96012"/>
                  </a:lnTo>
                  <a:close/>
                </a:path>
              </a:pathLst>
            </a:custGeom>
            <a:ln w="12192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71043" y="319481"/>
            <a:ext cx="2863215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What</a:t>
            </a:r>
            <a:r>
              <a:rPr dirty="0" sz="24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24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4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warm</a:t>
            </a:r>
            <a:r>
              <a:rPr dirty="0" sz="24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night?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57556" y="2075688"/>
            <a:ext cx="11585575" cy="588645"/>
            <a:chOff x="257556" y="2075688"/>
            <a:chExt cx="11585575" cy="588645"/>
          </a:xfrm>
        </p:grpSpPr>
        <p:sp>
          <p:nvSpPr>
            <p:cNvPr id="7" name="object 7"/>
            <p:cNvSpPr/>
            <p:nvPr/>
          </p:nvSpPr>
          <p:spPr>
            <a:xfrm>
              <a:off x="263652" y="2081784"/>
              <a:ext cx="11573510" cy="576580"/>
            </a:xfrm>
            <a:custGeom>
              <a:avLst/>
              <a:gdLst/>
              <a:ahLst/>
              <a:cxnLst/>
              <a:rect l="l" t="t" r="r" b="b"/>
              <a:pathLst>
                <a:path w="11573510" h="576580">
                  <a:moveTo>
                    <a:pt x="11477244" y="0"/>
                  </a:moveTo>
                  <a:lnTo>
                    <a:pt x="96011" y="0"/>
                  </a:lnTo>
                  <a:lnTo>
                    <a:pt x="58641" y="7536"/>
                  </a:lnTo>
                  <a:lnTo>
                    <a:pt x="28122" y="28098"/>
                  </a:lnTo>
                  <a:lnTo>
                    <a:pt x="7545" y="58614"/>
                  </a:lnTo>
                  <a:lnTo>
                    <a:pt x="0" y="96012"/>
                  </a:lnTo>
                  <a:lnTo>
                    <a:pt x="0" y="480060"/>
                  </a:lnTo>
                  <a:lnTo>
                    <a:pt x="7545" y="517457"/>
                  </a:lnTo>
                  <a:lnTo>
                    <a:pt x="28122" y="547973"/>
                  </a:lnTo>
                  <a:lnTo>
                    <a:pt x="58641" y="568535"/>
                  </a:lnTo>
                  <a:lnTo>
                    <a:pt x="96011" y="576071"/>
                  </a:lnTo>
                  <a:lnTo>
                    <a:pt x="11477244" y="576071"/>
                  </a:lnTo>
                  <a:lnTo>
                    <a:pt x="11514641" y="568535"/>
                  </a:lnTo>
                  <a:lnTo>
                    <a:pt x="11545157" y="547973"/>
                  </a:lnTo>
                  <a:lnTo>
                    <a:pt x="11565719" y="517457"/>
                  </a:lnTo>
                  <a:lnTo>
                    <a:pt x="11573256" y="480060"/>
                  </a:lnTo>
                  <a:lnTo>
                    <a:pt x="11573256" y="96012"/>
                  </a:lnTo>
                  <a:lnTo>
                    <a:pt x="11565719" y="58614"/>
                  </a:lnTo>
                  <a:lnTo>
                    <a:pt x="11545157" y="28098"/>
                  </a:lnTo>
                  <a:lnTo>
                    <a:pt x="11514641" y="7536"/>
                  </a:lnTo>
                  <a:lnTo>
                    <a:pt x="11477244" y="0"/>
                  </a:lnTo>
                  <a:close/>
                </a:path>
              </a:pathLst>
            </a:custGeom>
            <a:solidFill>
              <a:srgbClr val="6F24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63652" y="2081784"/>
              <a:ext cx="11573510" cy="576580"/>
            </a:xfrm>
            <a:custGeom>
              <a:avLst/>
              <a:gdLst/>
              <a:ahLst/>
              <a:cxnLst/>
              <a:rect l="l" t="t" r="r" b="b"/>
              <a:pathLst>
                <a:path w="11573510" h="576580">
                  <a:moveTo>
                    <a:pt x="0" y="96012"/>
                  </a:moveTo>
                  <a:lnTo>
                    <a:pt x="7545" y="58614"/>
                  </a:lnTo>
                  <a:lnTo>
                    <a:pt x="28122" y="28098"/>
                  </a:lnTo>
                  <a:lnTo>
                    <a:pt x="58641" y="7536"/>
                  </a:lnTo>
                  <a:lnTo>
                    <a:pt x="96011" y="0"/>
                  </a:lnTo>
                  <a:lnTo>
                    <a:pt x="11477244" y="0"/>
                  </a:lnTo>
                  <a:lnTo>
                    <a:pt x="11514641" y="7536"/>
                  </a:lnTo>
                  <a:lnTo>
                    <a:pt x="11545157" y="28098"/>
                  </a:lnTo>
                  <a:lnTo>
                    <a:pt x="11565719" y="58614"/>
                  </a:lnTo>
                  <a:lnTo>
                    <a:pt x="11573256" y="96012"/>
                  </a:lnTo>
                  <a:lnTo>
                    <a:pt x="11573256" y="480060"/>
                  </a:lnTo>
                  <a:lnTo>
                    <a:pt x="11565719" y="517457"/>
                  </a:lnTo>
                  <a:lnTo>
                    <a:pt x="11545157" y="547973"/>
                  </a:lnTo>
                  <a:lnTo>
                    <a:pt x="11514641" y="568535"/>
                  </a:lnTo>
                  <a:lnTo>
                    <a:pt x="11477244" y="576071"/>
                  </a:lnTo>
                  <a:lnTo>
                    <a:pt x="96011" y="576071"/>
                  </a:lnTo>
                  <a:lnTo>
                    <a:pt x="58641" y="568535"/>
                  </a:lnTo>
                  <a:lnTo>
                    <a:pt x="28122" y="547973"/>
                  </a:lnTo>
                  <a:lnTo>
                    <a:pt x="7545" y="517457"/>
                  </a:lnTo>
                  <a:lnTo>
                    <a:pt x="0" y="480060"/>
                  </a:lnTo>
                  <a:lnTo>
                    <a:pt x="0" y="96012"/>
                  </a:lnTo>
                  <a:close/>
                </a:path>
              </a:pathLst>
            </a:custGeom>
            <a:ln w="12192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257556" y="3247644"/>
            <a:ext cx="11585575" cy="586740"/>
            <a:chOff x="257556" y="3247644"/>
            <a:chExt cx="11585575" cy="586740"/>
          </a:xfrm>
        </p:grpSpPr>
        <p:sp>
          <p:nvSpPr>
            <p:cNvPr id="10" name="object 10"/>
            <p:cNvSpPr/>
            <p:nvPr/>
          </p:nvSpPr>
          <p:spPr>
            <a:xfrm>
              <a:off x="263652" y="3253740"/>
              <a:ext cx="11573510" cy="574675"/>
            </a:xfrm>
            <a:custGeom>
              <a:avLst/>
              <a:gdLst/>
              <a:ahLst/>
              <a:cxnLst/>
              <a:rect l="l" t="t" r="r" b="b"/>
              <a:pathLst>
                <a:path w="11573510" h="574675">
                  <a:moveTo>
                    <a:pt x="11477498" y="0"/>
                  </a:moveTo>
                  <a:lnTo>
                    <a:pt x="95757" y="0"/>
                  </a:lnTo>
                  <a:lnTo>
                    <a:pt x="58485" y="7532"/>
                  </a:lnTo>
                  <a:lnTo>
                    <a:pt x="28047" y="28066"/>
                  </a:lnTo>
                  <a:lnTo>
                    <a:pt x="7525" y="58507"/>
                  </a:lnTo>
                  <a:lnTo>
                    <a:pt x="0" y="95758"/>
                  </a:lnTo>
                  <a:lnTo>
                    <a:pt x="0" y="478790"/>
                  </a:lnTo>
                  <a:lnTo>
                    <a:pt x="7525" y="516040"/>
                  </a:lnTo>
                  <a:lnTo>
                    <a:pt x="28047" y="546481"/>
                  </a:lnTo>
                  <a:lnTo>
                    <a:pt x="58485" y="567015"/>
                  </a:lnTo>
                  <a:lnTo>
                    <a:pt x="95757" y="574548"/>
                  </a:lnTo>
                  <a:lnTo>
                    <a:pt x="11477498" y="574548"/>
                  </a:lnTo>
                  <a:lnTo>
                    <a:pt x="11514748" y="567015"/>
                  </a:lnTo>
                  <a:lnTo>
                    <a:pt x="11545189" y="546481"/>
                  </a:lnTo>
                  <a:lnTo>
                    <a:pt x="11565723" y="516040"/>
                  </a:lnTo>
                  <a:lnTo>
                    <a:pt x="11573256" y="478790"/>
                  </a:lnTo>
                  <a:lnTo>
                    <a:pt x="11573256" y="95758"/>
                  </a:lnTo>
                  <a:lnTo>
                    <a:pt x="11565723" y="58507"/>
                  </a:lnTo>
                  <a:lnTo>
                    <a:pt x="11545189" y="28066"/>
                  </a:lnTo>
                  <a:lnTo>
                    <a:pt x="11514748" y="7532"/>
                  </a:lnTo>
                  <a:lnTo>
                    <a:pt x="11477498" y="0"/>
                  </a:lnTo>
                  <a:close/>
                </a:path>
              </a:pathLst>
            </a:custGeom>
            <a:solidFill>
              <a:srgbClr val="0D5F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63652" y="3253740"/>
              <a:ext cx="11573510" cy="574675"/>
            </a:xfrm>
            <a:custGeom>
              <a:avLst/>
              <a:gdLst/>
              <a:ahLst/>
              <a:cxnLst/>
              <a:rect l="l" t="t" r="r" b="b"/>
              <a:pathLst>
                <a:path w="11573510" h="574675">
                  <a:moveTo>
                    <a:pt x="0" y="95758"/>
                  </a:moveTo>
                  <a:lnTo>
                    <a:pt x="7525" y="58507"/>
                  </a:lnTo>
                  <a:lnTo>
                    <a:pt x="28047" y="28066"/>
                  </a:lnTo>
                  <a:lnTo>
                    <a:pt x="58485" y="7532"/>
                  </a:lnTo>
                  <a:lnTo>
                    <a:pt x="95757" y="0"/>
                  </a:lnTo>
                  <a:lnTo>
                    <a:pt x="11477498" y="0"/>
                  </a:lnTo>
                  <a:lnTo>
                    <a:pt x="11514748" y="7532"/>
                  </a:lnTo>
                  <a:lnTo>
                    <a:pt x="11545189" y="28066"/>
                  </a:lnTo>
                  <a:lnTo>
                    <a:pt x="11565723" y="58507"/>
                  </a:lnTo>
                  <a:lnTo>
                    <a:pt x="11573256" y="95758"/>
                  </a:lnTo>
                  <a:lnTo>
                    <a:pt x="11573256" y="478790"/>
                  </a:lnTo>
                  <a:lnTo>
                    <a:pt x="11565723" y="516040"/>
                  </a:lnTo>
                  <a:lnTo>
                    <a:pt x="11545189" y="546481"/>
                  </a:lnTo>
                  <a:lnTo>
                    <a:pt x="11514748" y="567015"/>
                  </a:lnTo>
                  <a:lnTo>
                    <a:pt x="11477498" y="574548"/>
                  </a:lnTo>
                  <a:lnTo>
                    <a:pt x="95757" y="574548"/>
                  </a:lnTo>
                  <a:lnTo>
                    <a:pt x="58485" y="567015"/>
                  </a:lnTo>
                  <a:lnTo>
                    <a:pt x="28047" y="546481"/>
                  </a:lnTo>
                  <a:lnTo>
                    <a:pt x="7525" y="516040"/>
                  </a:lnTo>
                  <a:lnTo>
                    <a:pt x="0" y="478790"/>
                  </a:lnTo>
                  <a:lnTo>
                    <a:pt x="0" y="95758"/>
                  </a:lnTo>
                  <a:close/>
                </a:path>
              </a:pathLst>
            </a:custGeom>
            <a:ln w="12192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307543" y="816355"/>
            <a:ext cx="11391900" cy="5603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95934" indent="-172720">
              <a:lnSpc>
                <a:spcPts val="2185"/>
              </a:lnSpc>
              <a:spcBef>
                <a:spcPts val="95"/>
              </a:spcBef>
              <a:buChar char="•"/>
              <a:tabLst>
                <a:tab pos="496570" algn="l"/>
              </a:tabLst>
            </a:pPr>
            <a:r>
              <a:rPr dirty="0" sz="1900" spc="-5">
                <a:latin typeface="Calibri"/>
                <a:cs typeface="Calibri"/>
              </a:rPr>
              <a:t>A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warm</a:t>
            </a:r>
            <a:r>
              <a:rPr dirty="0" sz="1900" spc="1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night</a:t>
            </a:r>
            <a:r>
              <a:rPr dirty="0" sz="1900" spc="2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is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declared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only</a:t>
            </a:r>
            <a:r>
              <a:rPr dirty="0" sz="1900" spc="1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when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the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maximum</a:t>
            </a:r>
            <a:r>
              <a:rPr dirty="0" sz="1900" spc="30">
                <a:latin typeface="Calibri"/>
                <a:cs typeface="Calibri"/>
              </a:rPr>
              <a:t> </a:t>
            </a:r>
            <a:r>
              <a:rPr dirty="0" sz="1900" spc="-15">
                <a:latin typeface="Calibri"/>
                <a:cs typeface="Calibri"/>
              </a:rPr>
              <a:t>temperature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remains</a:t>
            </a:r>
            <a:r>
              <a:rPr dirty="0" sz="1900" spc="10">
                <a:latin typeface="Calibri"/>
                <a:cs typeface="Calibri"/>
              </a:rPr>
              <a:t> </a:t>
            </a:r>
            <a:r>
              <a:rPr dirty="0" sz="1900" spc="-20">
                <a:latin typeface="Calibri"/>
                <a:cs typeface="Calibri"/>
              </a:rPr>
              <a:t>40</a:t>
            </a:r>
            <a:r>
              <a:rPr dirty="0" baseline="26666" sz="1875" spc="-30">
                <a:latin typeface="Calibri"/>
                <a:cs typeface="Calibri"/>
              </a:rPr>
              <a:t>0</a:t>
            </a:r>
            <a:r>
              <a:rPr dirty="0" sz="1900" spc="-20">
                <a:latin typeface="Calibri"/>
                <a:cs typeface="Calibri"/>
              </a:rPr>
              <a:t>C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or</a:t>
            </a:r>
            <a:r>
              <a:rPr dirty="0" sz="1900" spc="1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more.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It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is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defined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based</a:t>
            </a:r>
            <a:r>
              <a:rPr dirty="0" sz="1900" spc="1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on</a:t>
            </a:r>
            <a:endParaRPr sz="1900">
              <a:latin typeface="Calibri"/>
              <a:cs typeface="Calibri"/>
            </a:endParaRPr>
          </a:p>
          <a:p>
            <a:pPr marL="495934">
              <a:lnSpc>
                <a:spcPts val="2185"/>
              </a:lnSpc>
            </a:pPr>
            <a:r>
              <a:rPr dirty="0" sz="1900" spc="-5">
                <a:latin typeface="Calibri"/>
                <a:cs typeface="Calibri"/>
              </a:rPr>
              <a:t>departures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of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actual </a:t>
            </a:r>
            <a:r>
              <a:rPr dirty="0" sz="1900" spc="-10">
                <a:latin typeface="Calibri"/>
                <a:cs typeface="Calibri"/>
              </a:rPr>
              <a:t>minimum</a:t>
            </a:r>
            <a:r>
              <a:rPr dirty="0" sz="1900" spc="1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temperatures</a:t>
            </a:r>
            <a:r>
              <a:rPr dirty="0" sz="1900">
                <a:latin typeface="Calibri"/>
                <a:cs typeface="Calibri"/>
              </a:rPr>
              <a:t> as</a:t>
            </a:r>
            <a:r>
              <a:rPr dirty="0" sz="1900" spc="-5">
                <a:latin typeface="Calibri"/>
                <a:cs typeface="Calibri"/>
              </a:rPr>
              <a:t> </a:t>
            </a:r>
            <a:r>
              <a:rPr dirty="0" sz="1900" spc="-15">
                <a:latin typeface="Calibri"/>
                <a:cs typeface="Calibri"/>
              </a:rPr>
              <a:t>follows:</a:t>
            </a:r>
            <a:endParaRPr sz="1900">
              <a:latin typeface="Calibri"/>
              <a:cs typeface="Calibri"/>
            </a:endParaRPr>
          </a:p>
          <a:p>
            <a:pPr lvl="1" marL="666750" indent="-171450">
              <a:lnSpc>
                <a:spcPct val="100000"/>
              </a:lnSpc>
              <a:spcBef>
                <a:spcPts val="280"/>
              </a:spcBef>
              <a:buFont typeface="Calibri"/>
              <a:buChar char="•"/>
              <a:tabLst>
                <a:tab pos="667385" algn="l"/>
              </a:tabLst>
            </a:pPr>
            <a:r>
              <a:rPr dirty="0" sz="1900" spc="-25" b="1">
                <a:latin typeface="Calibri"/>
                <a:cs typeface="Calibri"/>
              </a:rPr>
              <a:t>Warm</a:t>
            </a:r>
            <a:r>
              <a:rPr dirty="0" sz="1900" spc="20" b="1">
                <a:latin typeface="Calibri"/>
                <a:cs typeface="Calibri"/>
              </a:rPr>
              <a:t> </a:t>
            </a:r>
            <a:r>
              <a:rPr dirty="0" sz="1900" spc="-5" b="1">
                <a:latin typeface="Calibri"/>
                <a:cs typeface="Calibri"/>
              </a:rPr>
              <a:t>night:</a:t>
            </a:r>
            <a:r>
              <a:rPr dirty="0" sz="1900" spc="345" b="1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minimum</a:t>
            </a:r>
            <a:r>
              <a:rPr dirty="0" sz="1900" spc="25">
                <a:latin typeface="Calibri"/>
                <a:cs typeface="Calibri"/>
              </a:rPr>
              <a:t> </a:t>
            </a:r>
            <a:r>
              <a:rPr dirty="0" sz="1900" spc="-15">
                <a:latin typeface="Calibri"/>
                <a:cs typeface="Calibri"/>
              </a:rPr>
              <a:t>temperature</a:t>
            </a:r>
            <a:r>
              <a:rPr dirty="0" sz="1900" spc="1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departure</a:t>
            </a:r>
            <a:r>
              <a:rPr dirty="0" sz="1900" spc="1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is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4.5</a:t>
            </a:r>
            <a:r>
              <a:rPr dirty="0" baseline="26666" sz="1875">
                <a:latin typeface="Calibri"/>
                <a:cs typeface="Calibri"/>
              </a:rPr>
              <a:t>0</a:t>
            </a:r>
            <a:r>
              <a:rPr dirty="0" sz="1900">
                <a:latin typeface="Calibri"/>
                <a:cs typeface="Calibri"/>
              </a:rPr>
              <a:t>C </a:t>
            </a:r>
            <a:r>
              <a:rPr dirty="0" sz="1900" spc="-15">
                <a:latin typeface="Calibri"/>
                <a:cs typeface="Calibri"/>
              </a:rPr>
              <a:t>to</a:t>
            </a:r>
            <a:r>
              <a:rPr dirty="0" sz="1900" spc="1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6.4</a:t>
            </a:r>
            <a:r>
              <a:rPr dirty="0" baseline="26666" sz="1875">
                <a:latin typeface="Calibri"/>
                <a:cs typeface="Calibri"/>
              </a:rPr>
              <a:t>0</a:t>
            </a:r>
            <a:r>
              <a:rPr dirty="0" sz="1900">
                <a:latin typeface="Calibri"/>
                <a:cs typeface="Calibri"/>
              </a:rPr>
              <a:t>C</a:t>
            </a:r>
            <a:endParaRPr sz="1900">
              <a:latin typeface="Calibri"/>
              <a:cs typeface="Calibri"/>
            </a:endParaRPr>
          </a:p>
          <a:p>
            <a:pPr lvl="1" marL="666750" indent="-171450">
              <a:lnSpc>
                <a:spcPct val="100000"/>
              </a:lnSpc>
              <a:spcBef>
                <a:spcPts val="275"/>
              </a:spcBef>
              <a:buFont typeface="Calibri"/>
              <a:buChar char="•"/>
              <a:tabLst>
                <a:tab pos="667385" algn="l"/>
                <a:tab pos="2858135" algn="l"/>
              </a:tabLst>
            </a:pPr>
            <a:r>
              <a:rPr dirty="0" sz="1900" spc="-30" b="1">
                <a:latin typeface="Calibri"/>
                <a:cs typeface="Calibri"/>
              </a:rPr>
              <a:t>Very</a:t>
            </a:r>
            <a:r>
              <a:rPr dirty="0" sz="1900" spc="20" b="1">
                <a:latin typeface="Calibri"/>
                <a:cs typeface="Calibri"/>
              </a:rPr>
              <a:t> </a:t>
            </a:r>
            <a:r>
              <a:rPr dirty="0" sz="1900" spc="-10" b="1">
                <a:latin typeface="Calibri"/>
                <a:cs typeface="Calibri"/>
              </a:rPr>
              <a:t>warm</a:t>
            </a:r>
            <a:r>
              <a:rPr dirty="0" sz="1900" spc="25" b="1">
                <a:latin typeface="Calibri"/>
                <a:cs typeface="Calibri"/>
              </a:rPr>
              <a:t> </a:t>
            </a:r>
            <a:r>
              <a:rPr dirty="0" sz="1900" spc="-5" b="1">
                <a:latin typeface="Calibri"/>
                <a:cs typeface="Calibri"/>
              </a:rPr>
              <a:t>night:	</a:t>
            </a:r>
            <a:r>
              <a:rPr dirty="0" sz="1900" spc="-5">
                <a:latin typeface="Calibri"/>
                <a:cs typeface="Calibri"/>
              </a:rPr>
              <a:t>minimum</a:t>
            </a:r>
            <a:r>
              <a:rPr dirty="0" sz="1900" spc="25">
                <a:latin typeface="Calibri"/>
                <a:cs typeface="Calibri"/>
              </a:rPr>
              <a:t> </a:t>
            </a:r>
            <a:r>
              <a:rPr dirty="0" sz="1900" spc="-15">
                <a:latin typeface="Calibri"/>
                <a:cs typeface="Calibri"/>
              </a:rPr>
              <a:t>temperature</a:t>
            </a:r>
            <a:r>
              <a:rPr dirty="0" sz="1900" spc="-5">
                <a:latin typeface="Calibri"/>
                <a:cs typeface="Calibri"/>
              </a:rPr>
              <a:t> departure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is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&gt;6.4</a:t>
            </a:r>
            <a:r>
              <a:rPr dirty="0" baseline="26666" sz="1875" spc="-15">
                <a:latin typeface="Calibri"/>
                <a:cs typeface="Calibri"/>
              </a:rPr>
              <a:t>0</a:t>
            </a:r>
            <a:r>
              <a:rPr dirty="0" sz="1900" spc="-10">
                <a:latin typeface="Calibri"/>
                <a:cs typeface="Calibri"/>
              </a:rPr>
              <a:t>C</a:t>
            </a:r>
            <a:endParaRPr sz="1900">
              <a:latin typeface="Calibri"/>
              <a:cs typeface="Calibri"/>
            </a:endParaRPr>
          </a:p>
          <a:p>
            <a:pPr marL="76200">
              <a:lnSpc>
                <a:spcPct val="100000"/>
              </a:lnSpc>
              <a:spcBef>
                <a:spcPts val="925"/>
              </a:spcBef>
            </a:pP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What</a:t>
            </a:r>
            <a:r>
              <a:rPr dirty="0" sz="24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Hot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4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Humid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0" b="1">
                <a:solidFill>
                  <a:srgbClr val="FFFFFF"/>
                </a:solidFill>
                <a:latin typeface="Calibri"/>
                <a:cs typeface="Calibri"/>
              </a:rPr>
              <a:t>Weather?</a:t>
            </a:r>
            <a:endParaRPr sz="2400">
              <a:latin typeface="Calibri"/>
              <a:cs typeface="Calibri"/>
            </a:endParaRPr>
          </a:p>
          <a:p>
            <a:pPr marL="495934" marR="550545" indent="-172720">
              <a:lnSpc>
                <a:spcPts val="2090"/>
              </a:lnSpc>
              <a:spcBef>
                <a:spcPts val="1255"/>
              </a:spcBef>
              <a:buChar char="•"/>
              <a:tabLst>
                <a:tab pos="496570" algn="l"/>
              </a:tabLst>
            </a:pPr>
            <a:r>
              <a:rPr dirty="0" sz="1900" spc="-5">
                <a:latin typeface="Calibri"/>
                <a:cs typeface="Calibri"/>
              </a:rPr>
              <a:t>When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observed</a:t>
            </a:r>
            <a:r>
              <a:rPr dirty="0" sz="1900" spc="3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maximum</a:t>
            </a:r>
            <a:r>
              <a:rPr dirty="0" sz="1900" spc="3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temperatures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-15">
                <a:latin typeface="Calibri"/>
                <a:cs typeface="Calibri"/>
              </a:rPr>
              <a:t>over</a:t>
            </a:r>
            <a:r>
              <a:rPr dirty="0" sz="1900" spc="35">
                <a:latin typeface="Calibri"/>
                <a:cs typeface="Calibri"/>
              </a:rPr>
              <a:t> </a:t>
            </a:r>
            <a:r>
              <a:rPr dirty="0" sz="1900" spc="-15">
                <a:latin typeface="Calibri"/>
                <a:cs typeface="Calibri"/>
              </a:rPr>
              <a:t>any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station</a:t>
            </a:r>
            <a:r>
              <a:rPr dirty="0" sz="1900" spc="2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remains</a:t>
            </a:r>
            <a:r>
              <a:rPr dirty="0" sz="1900" spc="10">
                <a:latin typeface="Calibri"/>
                <a:cs typeface="Calibri"/>
              </a:rPr>
              <a:t> </a:t>
            </a:r>
            <a:r>
              <a:rPr dirty="0" sz="1900" spc="-30">
                <a:latin typeface="Calibri"/>
                <a:cs typeface="Calibri"/>
              </a:rPr>
              <a:t>3°C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above</a:t>
            </a:r>
            <a:r>
              <a:rPr dirty="0" sz="1900" spc="3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normal</a:t>
            </a:r>
            <a:r>
              <a:rPr dirty="0" sz="1900" spc="2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along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with</a:t>
            </a:r>
            <a:r>
              <a:rPr dirty="0" sz="1900" spc="1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the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 spc="-15">
                <a:latin typeface="Calibri"/>
                <a:cs typeface="Calibri"/>
              </a:rPr>
              <a:t>above </a:t>
            </a:r>
            <a:r>
              <a:rPr dirty="0" sz="1900" spc="-41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normal</a:t>
            </a:r>
            <a:r>
              <a:rPr dirty="0" sz="1900" spc="1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relative</a:t>
            </a:r>
            <a:r>
              <a:rPr dirty="0" sz="1900" spc="15">
                <a:latin typeface="Calibri"/>
                <a:cs typeface="Calibri"/>
              </a:rPr>
              <a:t> </a:t>
            </a:r>
            <a:r>
              <a:rPr dirty="0" sz="1900" spc="-20">
                <a:latin typeface="Calibri"/>
                <a:cs typeface="Calibri"/>
              </a:rPr>
              <a:t>humidity,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it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is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termed</a:t>
            </a:r>
            <a:r>
              <a:rPr dirty="0" sz="1900" spc="1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as</a:t>
            </a:r>
            <a:r>
              <a:rPr dirty="0" sz="1900" spc="1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Hot</a:t>
            </a:r>
            <a:r>
              <a:rPr dirty="0" sz="1900" spc="1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&amp; </a:t>
            </a:r>
            <a:r>
              <a:rPr dirty="0" sz="1900" spc="-10">
                <a:latin typeface="Calibri"/>
                <a:cs typeface="Calibri"/>
              </a:rPr>
              <a:t>Humid</a:t>
            </a:r>
            <a:r>
              <a:rPr dirty="0" sz="1900" spc="20">
                <a:latin typeface="Calibri"/>
                <a:cs typeface="Calibri"/>
              </a:rPr>
              <a:t> </a:t>
            </a:r>
            <a:r>
              <a:rPr dirty="0" sz="1900" spc="-15">
                <a:latin typeface="Calibri"/>
                <a:cs typeface="Calibri"/>
              </a:rPr>
              <a:t>Weather</a:t>
            </a:r>
            <a:r>
              <a:rPr dirty="0" sz="1900" spc="-10">
                <a:latin typeface="Calibri"/>
                <a:cs typeface="Calibri"/>
              </a:rPr>
              <a:t> </a:t>
            </a:r>
            <a:r>
              <a:rPr dirty="0" sz="1900" spc="-15">
                <a:latin typeface="Calibri"/>
                <a:cs typeface="Calibri"/>
              </a:rPr>
              <a:t>over</a:t>
            </a:r>
            <a:r>
              <a:rPr dirty="0" sz="1900" spc="2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that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station.</a:t>
            </a:r>
            <a:endParaRPr sz="1900">
              <a:latin typeface="Calibri"/>
              <a:cs typeface="Calibri"/>
            </a:endParaRPr>
          </a:p>
          <a:p>
            <a:pPr marL="76200">
              <a:lnSpc>
                <a:spcPct val="100000"/>
              </a:lnSpc>
              <a:spcBef>
                <a:spcPts val="915"/>
              </a:spcBef>
            </a:pP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What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dirty="0" sz="24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90,95</a:t>
            </a:r>
            <a:r>
              <a:rPr dirty="0" sz="24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98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percentile</a:t>
            </a:r>
            <a:r>
              <a:rPr dirty="0" sz="24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5" b="1">
                <a:solidFill>
                  <a:srgbClr val="FFFFFF"/>
                </a:solidFill>
                <a:latin typeface="Calibri"/>
                <a:cs typeface="Calibri"/>
              </a:rPr>
              <a:t>temperatures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of a 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month?</a:t>
            </a:r>
            <a:endParaRPr sz="2400">
              <a:latin typeface="Calibri"/>
              <a:cs typeface="Calibri"/>
            </a:endParaRPr>
          </a:p>
          <a:p>
            <a:pPr marL="495934" marR="322580" indent="-172720">
              <a:lnSpc>
                <a:spcPct val="91600"/>
              </a:lnSpc>
              <a:spcBef>
                <a:spcPts val="1215"/>
              </a:spcBef>
              <a:buChar char="•"/>
              <a:tabLst>
                <a:tab pos="496570" algn="l"/>
              </a:tabLst>
            </a:pPr>
            <a:r>
              <a:rPr dirty="0" sz="1900" spc="-5">
                <a:latin typeface="Calibri"/>
                <a:cs typeface="Calibri"/>
              </a:rPr>
              <a:t>The</a:t>
            </a:r>
            <a:r>
              <a:rPr dirty="0" sz="1900" spc="1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maximum</a:t>
            </a:r>
            <a:r>
              <a:rPr dirty="0" sz="1900" spc="2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temperature</a:t>
            </a:r>
            <a:r>
              <a:rPr dirty="0" sz="1900" spc="1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percentile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of</a:t>
            </a:r>
            <a:r>
              <a:rPr dirty="0" sz="1900" spc="1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a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station</a:t>
            </a:r>
            <a:r>
              <a:rPr dirty="0" sz="1900" spc="20">
                <a:latin typeface="Calibri"/>
                <a:cs typeface="Calibri"/>
              </a:rPr>
              <a:t> </a:t>
            </a:r>
            <a:r>
              <a:rPr dirty="0" sz="1900" spc="-25">
                <a:latin typeface="Calibri"/>
                <a:cs typeface="Calibri"/>
              </a:rPr>
              <a:t>refers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 spc="-15">
                <a:latin typeface="Calibri"/>
                <a:cs typeface="Calibri"/>
              </a:rPr>
              <a:t>to</a:t>
            </a:r>
            <a:r>
              <a:rPr dirty="0" sz="1900" spc="1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the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ranking</a:t>
            </a:r>
            <a:r>
              <a:rPr dirty="0" sz="1900" spc="1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of</a:t>
            </a:r>
            <a:r>
              <a:rPr dirty="0" sz="1900" spc="1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the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maximum</a:t>
            </a:r>
            <a:r>
              <a:rPr dirty="0" sz="1900" spc="2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temperature</a:t>
            </a:r>
            <a:r>
              <a:rPr dirty="0" sz="1900" spc="1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of</a:t>
            </a:r>
            <a:r>
              <a:rPr dirty="0" sz="1900" spc="10">
                <a:latin typeface="Calibri"/>
                <a:cs typeface="Calibri"/>
              </a:rPr>
              <a:t> </a:t>
            </a:r>
            <a:r>
              <a:rPr dirty="0" sz="1900" spc="-15">
                <a:latin typeface="Calibri"/>
                <a:cs typeface="Calibri"/>
              </a:rPr>
              <a:t>any </a:t>
            </a:r>
            <a:r>
              <a:rPr dirty="0" sz="1900" spc="-41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particular</a:t>
            </a:r>
            <a:r>
              <a:rPr dirty="0" sz="1900" spc="20">
                <a:latin typeface="Calibri"/>
                <a:cs typeface="Calibri"/>
              </a:rPr>
              <a:t> </a:t>
            </a:r>
            <a:r>
              <a:rPr dirty="0" sz="1900" spc="-15">
                <a:latin typeface="Calibri"/>
                <a:cs typeface="Calibri"/>
              </a:rPr>
              <a:t>day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with</a:t>
            </a:r>
            <a:r>
              <a:rPr dirty="0" sz="1900" spc="2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respect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-15">
                <a:latin typeface="Calibri"/>
                <a:cs typeface="Calibri"/>
              </a:rPr>
              <a:t>to</a:t>
            </a:r>
            <a:r>
              <a:rPr dirty="0" sz="1900" spc="1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all</a:t>
            </a:r>
            <a:r>
              <a:rPr dirty="0" sz="1900" spc="1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the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maximum</a:t>
            </a:r>
            <a:r>
              <a:rPr dirty="0" sz="1900" spc="3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temperatures</a:t>
            </a:r>
            <a:r>
              <a:rPr dirty="0" sz="1900" spc="10">
                <a:latin typeface="Calibri"/>
                <a:cs typeface="Calibri"/>
              </a:rPr>
              <a:t> </a:t>
            </a:r>
            <a:r>
              <a:rPr dirty="0" sz="1900" spc="-15">
                <a:latin typeface="Calibri"/>
                <a:cs typeface="Calibri"/>
              </a:rPr>
              <a:t>recorded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 spc="-20">
                <a:latin typeface="Calibri"/>
                <a:cs typeface="Calibri"/>
              </a:rPr>
              <a:t>for</a:t>
            </a:r>
            <a:r>
              <a:rPr dirty="0" sz="1900">
                <a:latin typeface="Calibri"/>
                <a:cs typeface="Calibri"/>
              </a:rPr>
              <a:t> all</a:t>
            </a:r>
            <a:r>
              <a:rPr dirty="0" sz="1900" spc="1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the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-15">
                <a:latin typeface="Calibri"/>
                <a:cs typeface="Calibri"/>
              </a:rPr>
              <a:t>days</a:t>
            </a:r>
            <a:r>
              <a:rPr dirty="0" sz="1900" spc="-5">
                <a:latin typeface="Calibri"/>
                <a:cs typeface="Calibri"/>
              </a:rPr>
              <a:t> of</a:t>
            </a:r>
            <a:r>
              <a:rPr dirty="0" sz="1900" spc="1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that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months</a:t>
            </a:r>
            <a:r>
              <a:rPr dirty="0" sz="1900" spc="2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in 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-15">
                <a:latin typeface="Calibri"/>
                <a:cs typeface="Calibri"/>
              </a:rPr>
              <a:t>record.</a:t>
            </a:r>
            <a:endParaRPr sz="1900">
              <a:latin typeface="Calibri"/>
              <a:cs typeface="Calibri"/>
            </a:endParaRPr>
          </a:p>
          <a:p>
            <a:pPr marL="495934" indent="-172720">
              <a:lnSpc>
                <a:spcPct val="100000"/>
              </a:lnSpc>
              <a:spcBef>
                <a:spcPts val="280"/>
              </a:spcBef>
              <a:buChar char="•"/>
              <a:tabLst>
                <a:tab pos="496570" algn="l"/>
              </a:tabLst>
            </a:pPr>
            <a:r>
              <a:rPr dirty="0" sz="1900" spc="-5">
                <a:latin typeface="Calibri"/>
                <a:cs typeface="Calibri"/>
              </a:rPr>
              <a:t>the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maximum</a:t>
            </a:r>
            <a:r>
              <a:rPr dirty="0" sz="1900" spc="35">
                <a:latin typeface="Calibri"/>
                <a:cs typeface="Calibri"/>
              </a:rPr>
              <a:t> </a:t>
            </a:r>
            <a:r>
              <a:rPr dirty="0" sz="1900" spc="-15">
                <a:latin typeface="Calibri"/>
                <a:cs typeface="Calibri"/>
              </a:rPr>
              <a:t>temperature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 spc="-15">
                <a:latin typeface="Calibri"/>
                <a:cs typeface="Calibri"/>
              </a:rPr>
              <a:t>above</a:t>
            </a:r>
            <a:r>
              <a:rPr dirty="0" sz="1900" spc="3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90</a:t>
            </a:r>
            <a:r>
              <a:rPr dirty="0" baseline="26666" sz="1875" spc="-15">
                <a:latin typeface="Calibri"/>
                <a:cs typeface="Calibri"/>
              </a:rPr>
              <a:t>th</a:t>
            </a:r>
            <a:r>
              <a:rPr dirty="0" baseline="26666" sz="1875" spc="22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/95</a:t>
            </a:r>
            <a:r>
              <a:rPr dirty="0" baseline="26666" sz="1875">
                <a:latin typeface="Calibri"/>
                <a:cs typeface="Calibri"/>
              </a:rPr>
              <a:t>th</a:t>
            </a:r>
            <a:r>
              <a:rPr dirty="0" sz="1900">
                <a:latin typeface="Calibri"/>
                <a:cs typeface="Calibri"/>
              </a:rPr>
              <a:t>/98</a:t>
            </a:r>
            <a:r>
              <a:rPr dirty="0" baseline="26666" sz="1875">
                <a:latin typeface="Calibri"/>
                <a:cs typeface="Calibri"/>
              </a:rPr>
              <a:t>th</a:t>
            </a:r>
            <a:r>
              <a:rPr dirty="0" baseline="26666" sz="1875" spc="22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percentile</a:t>
            </a:r>
            <a:r>
              <a:rPr dirty="0" sz="1900" spc="-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indicate</a:t>
            </a:r>
            <a:r>
              <a:rPr dirty="0" sz="1900" spc="1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the</a:t>
            </a:r>
            <a:r>
              <a:rPr dirty="0" sz="1900" spc="1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unseasonably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warm</a:t>
            </a:r>
            <a:r>
              <a:rPr dirty="0" sz="1900" spc="20">
                <a:latin typeface="Calibri"/>
                <a:cs typeface="Calibri"/>
              </a:rPr>
              <a:t> </a:t>
            </a:r>
            <a:r>
              <a:rPr dirty="0" sz="1900" spc="-15">
                <a:latin typeface="Calibri"/>
                <a:cs typeface="Calibri"/>
              </a:rPr>
              <a:t>day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of</a:t>
            </a:r>
            <a:r>
              <a:rPr dirty="0" sz="1900" spc="10">
                <a:latin typeface="Calibri"/>
                <a:cs typeface="Calibri"/>
              </a:rPr>
              <a:t> </a:t>
            </a:r>
            <a:r>
              <a:rPr dirty="0" sz="1900" spc="-15">
                <a:latin typeface="Calibri"/>
                <a:cs typeface="Calibri"/>
              </a:rPr>
              <a:t>any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month.</a:t>
            </a:r>
            <a:endParaRPr sz="1900">
              <a:latin typeface="Calibri"/>
              <a:cs typeface="Calibri"/>
            </a:endParaRPr>
          </a:p>
          <a:p>
            <a:pPr marL="495934" marR="147955" indent="-172720">
              <a:lnSpc>
                <a:spcPct val="91600"/>
              </a:lnSpc>
              <a:spcBef>
                <a:spcPts val="465"/>
              </a:spcBef>
              <a:buChar char="•"/>
              <a:tabLst>
                <a:tab pos="496570" algn="l"/>
              </a:tabLst>
            </a:pPr>
            <a:r>
              <a:rPr dirty="0" sz="1900" spc="-10">
                <a:latin typeface="Calibri"/>
                <a:cs typeface="Calibri"/>
              </a:rPr>
              <a:t>For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example,</a:t>
            </a:r>
            <a:r>
              <a:rPr dirty="0" sz="1900" spc="1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if</a:t>
            </a:r>
            <a:r>
              <a:rPr dirty="0" sz="1900" spc="1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there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were</a:t>
            </a:r>
            <a:r>
              <a:rPr dirty="0" sz="1900" spc="1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100</a:t>
            </a:r>
            <a:r>
              <a:rPr dirty="0" sz="1900" spc="-3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maximum</a:t>
            </a:r>
            <a:r>
              <a:rPr dirty="0" sz="1900" spc="25">
                <a:latin typeface="Calibri"/>
                <a:cs typeface="Calibri"/>
              </a:rPr>
              <a:t> </a:t>
            </a:r>
            <a:r>
              <a:rPr dirty="0" sz="1900" spc="-15">
                <a:latin typeface="Calibri"/>
                <a:cs typeface="Calibri"/>
              </a:rPr>
              <a:t>temperature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value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-15">
                <a:latin typeface="Calibri"/>
                <a:cs typeface="Calibri"/>
              </a:rPr>
              <a:t>records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and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these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are</a:t>
            </a:r>
            <a:r>
              <a:rPr dirty="0" sz="1900" spc="1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arranged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in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ascending 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-40">
                <a:latin typeface="Calibri"/>
                <a:cs typeface="Calibri"/>
              </a:rPr>
              <a:t>order, </a:t>
            </a:r>
            <a:r>
              <a:rPr dirty="0" sz="1900" spc="-5">
                <a:latin typeface="Calibri"/>
                <a:cs typeface="Calibri"/>
              </a:rPr>
              <a:t>then the </a:t>
            </a:r>
            <a:r>
              <a:rPr dirty="0" sz="1900" spc="-10">
                <a:latin typeface="Calibri"/>
                <a:cs typeface="Calibri"/>
              </a:rPr>
              <a:t>highest </a:t>
            </a:r>
            <a:r>
              <a:rPr dirty="0" sz="1900">
                <a:latin typeface="Calibri"/>
                <a:cs typeface="Calibri"/>
              </a:rPr>
              <a:t>90</a:t>
            </a:r>
            <a:r>
              <a:rPr dirty="0" baseline="26666" sz="1875">
                <a:latin typeface="Calibri"/>
                <a:cs typeface="Calibri"/>
              </a:rPr>
              <a:t>th</a:t>
            </a:r>
            <a:r>
              <a:rPr dirty="0" baseline="26666" sz="1875" spc="7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value </a:t>
            </a:r>
            <a:r>
              <a:rPr dirty="0" sz="1900" spc="-5">
                <a:latin typeface="Calibri"/>
                <a:cs typeface="Calibri"/>
              </a:rPr>
              <a:t>will be called 90</a:t>
            </a:r>
            <a:r>
              <a:rPr dirty="0" baseline="26666" sz="1875" spc="-7">
                <a:latin typeface="Calibri"/>
                <a:cs typeface="Calibri"/>
              </a:rPr>
              <a:t>th</a:t>
            </a:r>
            <a:r>
              <a:rPr dirty="0" sz="1900" spc="-5">
                <a:latin typeface="Calibri"/>
                <a:cs typeface="Calibri"/>
              </a:rPr>
              <a:t>percentile, </a:t>
            </a:r>
            <a:r>
              <a:rPr dirty="0" sz="1900" spc="5">
                <a:latin typeface="Calibri"/>
                <a:cs typeface="Calibri"/>
              </a:rPr>
              <a:t>95</a:t>
            </a:r>
            <a:r>
              <a:rPr dirty="0" baseline="26666" sz="1875" spc="7">
                <a:latin typeface="Calibri"/>
                <a:cs typeface="Calibri"/>
              </a:rPr>
              <a:t>th</a:t>
            </a:r>
            <a:r>
              <a:rPr dirty="0" baseline="26666" sz="1875" spc="1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value </a:t>
            </a:r>
            <a:r>
              <a:rPr dirty="0" sz="1900" spc="-5">
                <a:latin typeface="Calibri"/>
                <a:cs typeface="Calibri"/>
              </a:rPr>
              <a:t>will be called </a:t>
            </a:r>
            <a:r>
              <a:rPr dirty="0" sz="1900" spc="5">
                <a:latin typeface="Calibri"/>
                <a:cs typeface="Calibri"/>
              </a:rPr>
              <a:t>95</a:t>
            </a:r>
            <a:r>
              <a:rPr dirty="0" baseline="26666" sz="1875" spc="7">
                <a:latin typeface="Calibri"/>
                <a:cs typeface="Calibri"/>
              </a:rPr>
              <a:t>th</a:t>
            </a:r>
            <a:r>
              <a:rPr dirty="0" baseline="26666" sz="1875" spc="1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percentile </a:t>
            </a:r>
            <a:r>
              <a:rPr dirty="0" sz="1900" spc="-5">
                <a:latin typeface="Calibri"/>
                <a:cs typeface="Calibri"/>
              </a:rPr>
              <a:t>and </a:t>
            </a:r>
            <a:r>
              <a:rPr dirty="0" sz="1900" spc="5">
                <a:latin typeface="Calibri"/>
                <a:cs typeface="Calibri"/>
              </a:rPr>
              <a:t>98</a:t>
            </a:r>
            <a:r>
              <a:rPr dirty="0" baseline="26666" sz="1875" spc="7">
                <a:latin typeface="Calibri"/>
                <a:cs typeface="Calibri"/>
              </a:rPr>
              <a:t>th </a:t>
            </a:r>
            <a:r>
              <a:rPr dirty="0" baseline="26666" sz="1875" spc="-40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value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will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be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termed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as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98</a:t>
            </a:r>
            <a:r>
              <a:rPr dirty="0" baseline="26666" sz="1875">
                <a:latin typeface="Calibri"/>
                <a:cs typeface="Calibri"/>
              </a:rPr>
              <a:t>th</a:t>
            </a:r>
            <a:r>
              <a:rPr dirty="0" baseline="26666" sz="1875" spc="209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percentile.</a:t>
            </a:r>
            <a:endParaRPr sz="1900">
              <a:latin typeface="Calibri"/>
              <a:cs typeface="Calibri"/>
            </a:endParaRPr>
          </a:p>
          <a:p>
            <a:pPr marL="495934" marR="119380" indent="-172720">
              <a:lnSpc>
                <a:spcPts val="2090"/>
              </a:lnSpc>
              <a:spcBef>
                <a:spcPts val="495"/>
              </a:spcBef>
              <a:buChar char="•"/>
              <a:tabLst>
                <a:tab pos="496570" algn="l"/>
              </a:tabLst>
            </a:pPr>
            <a:r>
              <a:rPr dirty="0" sz="1900" spc="-20">
                <a:latin typeface="Calibri"/>
                <a:cs typeface="Calibri"/>
              </a:rPr>
              <a:t>Statistically,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the</a:t>
            </a:r>
            <a:r>
              <a:rPr dirty="0" sz="1900" spc="2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percentile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values</a:t>
            </a:r>
            <a:r>
              <a:rPr dirty="0" sz="1900" spc="20">
                <a:latin typeface="Calibri"/>
                <a:cs typeface="Calibri"/>
              </a:rPr>
              <a:t> </a:t>
            </a:r>
            <a:r>
              <a:rPr dirty="0" sz="1900" spc="-15">
                <a:latin typeface="Calibri"/>
                <a:cs typeface="Calibri"/>
              </a:rPr>
              <a:t>convey</a:t>
            </a:r>
            <a:r>
              <a:rPr dirty="0" sz="1900" spc="3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the</a:t>
            </a:r>
            <a:r>
              <a:rPr dirty="0" sz="1900" spc="1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information</a:t>
            </a:r>
            <a:r>
              <a:rPr dirty="0" sz="1900" spc="4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that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 spc="-20">
                <a:latin typeface="Calibri"/>
                <a:cs typeface="Calibri"/>
              </a:rPr>
              <a:t>90</a:t>
            </a:r>
            <a:r>
              <a:rPr dirty="0" baseline="26666" sz="1875" spc="-30">
                <a:latin typeface="Calibri"/>
                <a:cs typeface="Calibri"/>
              </a:rPr>
              <a:t>th</a:t>
            </a:r>
            <a:r>
              <a:rPr dirty="0" baseline="26666" sz="1875" spc="232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percentile</a:t>
            </a:r>
            <a:r>
              <a:rPr dirty="0" sz="1900" spc="20">
                <a:latin typeface="Calibri"/>
                <a:cs typeface="Calibri"/>
              </a:rPr>
              <a:t> </a:t>
            </a:r>
            <a:r>
              <a:rPr dirty="0" sz="1900" spc="-15">
                <a:latin typeface="Calibri"/>
                <a:cs typeface="Calibri"/>
              </a:rPr>
              <a:t>temperature</a:t>
            </a:r>
            <a:r>
              <a:rPr dirty="0" sz="1900" spc="1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indicate</a:t>
            </a:r>
            <a:r>
              <a:rPr dirty="0" sz="1900" spc="2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that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the</a:t>
            </a:r>
            <a:r>
              <a:rPr dirty="0" sz="1900" spc="2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90 </a:t>
            </a:r>
            <a:r>
              <a:rPr dirty="0" sz="1900" spc="-41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percent</a:t>
            </a:r>
            <a:r>
              <a:rPr dirty="0" sz="1900" spc="-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of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times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the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maximum</a:t>
            </a:r>
            <a:r>
              <a:rPr dirty="0" sz="1900" spc="2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temperatures</a:t>
            </a:r>
            <a:r>
              <a:rPr dirty="0" sz="1900" spc="-5">
                <a:latin typeface="Calibri"/>
                <a:cs typeface="Calibri"/>
              </a:rPr>
              <a:t> will</a:t>
            </a:r>
            <a:r>
              <a:rPr dirty="0" sz="1900" spc="1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be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cooler</a:t>
            </a:r>
            <a:r>
              <a:rPr dirty="0" sz="1900" spc="1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than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this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temperature.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6667499"/>
            <a:ext cx="12192000" cy="190500"/>
          </a:xfrm>
          <a:custGeom>
            <a:avLst/>
            <a:gdLst/>
            <a:ahLst/>
            <a:cxnLst/>
            <a:rect l="l" t="t" r="r" b="b"/>
            <a:pathLst>
              <a:path w="12192000" h="190500">
                <a:moveTo>
                  <a:pt x="12192000" y="0"/>
                </a:moveTo>
                <a:lnTo>
                  <a:pt x="0" y="0"/>
                </a:lnTo>
                <a:lnTo>
                  <a:pt x="0" y="190500"/>
                </a:lnTo>
                <a:lnTo>
                  <a:pt x="12192000" y="1905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6F245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HP</dc:creator>
  <dc:title>PowerPoint Presentation</dc:title>
  <dcterms:created xsi:type="dcterms:W3CDTF">2024-06-09T12:44:15Z</dcterms:created>
  <dcterms:modified xsi:type="dcterms:W3CDTF">2024-06-09T12:44:15Z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2024-06-07T00:00:00Z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2024-06-09T00:00:00Z</vt:filetime>
  </property>
</Properties>
</file>