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0"/>
  </p:notesMasterIdLst>
  <p:sldIdLst>
    <p:sldId id="315" r:id="rId3"/>
    <p:sldId id="259" r:id="rId4"/>
    <p:sldId id="281" r:id="rId5"/>
    <p:sldId id="329" r:id="rId6"/>
    <p:sldId id="278" r:id="rId7"/>
    <p:sldId id="288" r:id="rId8"/>
    <p:sldId id="312" r:id="rId9"/>
    <p:sldId id="300" r:id="rId10"/>
    <p:sldId id="301" r:id="rId11"/>
    <p:sldId id="296" r:id="rId12"/>
    <p:sldId id="297" r:id="rId13"/>
    <p:sldId id="321" r:id="rId14"/>
    <p:sldId id="304" r:id="rId15"/>
    <p:sldId id="305" r:id="rId16"/>
    <p:sldId id="306" r:id="rId17"/>
    <p:sldId id="298" r:id="rId18"/>
    <p:sldId id="316" r:id="rId19"/>
    <p:sldId id="317" r:id="rId20"/>
    <p:sldId id="322" r:id="rId21"/>
    <p:sldId id="323" r:id="rId22"/>
    <p:sldId id="308" r:id="rId23"/>
    <p:sldId id="309" r:id="rId24"/>
    <p:sldId id="310" r:id="rId25"/>
    <p:sldId id="311" r:id="rId26"/>
    <p:sldId id="320" r:id="rId27"/>
    <p:sldId id="328" r:id="rId28"/>
    <p:sldId id="31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3542" autoAdjust="0"/>
  </p:normalViewPr>
  <p:slideViewPr>
    <p:cSldViewPr snapToGrid="0">
      <p:cViewPr varScale="1">
        <p:scale>
          <a:sx n="58" d="100"/>
          <a:sy n="58" d="100"/>
        </p:scale>
        <p:origin x="111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tableStyles" Target="tableStyle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6CCD9-BAB3-4212-8208-01530159270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860B8BF-A2FA-4ED7-9742-1D297D102D7C}">
      <dgm:prSet phldrT="[Text]" custT="1"/>
      <dgm:spPr/>
      <dgm:t>
        <a:bodyPr/>
        <a:lstStyle/>
        <a:p>
          <a:r>
            <a:rPr lang="en-US" sz="5100" b="1" dirty="0"/>
            <a:t>Public Sector Job</a:t>
          </a:r>
        </a:p>
      </dgm:t>
    </dgm:pt>
    <dgm:pt modelId="{26D2DC85-5732-4138-B2C1-418DAA438EA5}" type="parTrans" cxnId="{DB800115-C84E-421A-AD1D-522876FA2493}">
      <dgm:prSet/>
      <dgm:spPr/>
      <dgm:t>
        <a:bodyPr/>
        <a:lstStyle/>
        <a:p>
          <a:endParaRPr lang="en-US"/>
        </a:p>
      </dgm:t>
    </dgm:pt>
    <dgm:pt modelId="{258339DC-47F2-47FB-8321-D1DAE228734F}" type="sibTrans" cxnId="{DB800115-C84E-421A-AD1D-522876FA2493}">
      <dgm:prSet/>
      <dgm:spPr/>
      <dgm:t>
        <a:bodyPr/>
        <a:lstStyle/>
        <a:p>
          <a:endParaRPr lang="en-US"/>
        </a:p>
      </dgm:t>
    </dgm:pt>
    <dgm:pt modelId="{996447C6-63A5-41CB-A42D-9C12542A0164}">
      <dgm:prSet phldrT="[Text]" custT="1"/>
      <dgm:spPr/>
      <dgm:t>
        <a:bodyPr/>
        <a:lstStyle/>
        <a:p>
          <a:r>
            <a:rPr lang="en-US" sz="2400" b="1" dirty="0"/>
            <a:t>1</a:t>
          </a:r>
          <a:r>
            <a:rPr lang="en-US" sz="2000" b="1" dirty="0"/>
            <a:t>) Govt Medical college</a:t>
          </a:r>
        </a:p>
      </dgm:t>
    </dgm:pt>
    <dgm:pt modelId="{F3E1C1A6-FF1B-4D0F-A660-568FBA07A926}" type="parTrans" cxnId="{D590D212-4181-45EA-B5CE-05EBD46A423F}">
      <dgm:prSet/>
      <dgm:spPr/>
      <dgm:t>
        <a:bodyPr/>
        <a:lstStyle/>
        <a:p>
          <a:endParaRPr lang="en-US"/>
        </a:p>
      </dgm:t>
    </dgm:pt>
    <dgm:pt modelId="{2E3AB978-5181-4D6F-9E00-192CCA9841C1}" type="sibTrans" cxnId="{D590D212-4181-45EA-B5CE-05EBD46A423F}">
      <dgm:prSet/>
      <dgm:spPr/>
      <dgm:t>
        <a:bodyPr/>
        <a:lstStyle/>
        <a:p>
          <a:endParaRPr lang="en-US"/>
        </a:p>
      </dgm:t>
    </dgm:pt>
    <dgm:pt modelId="{9199E2B9-3B5E-4A09-94F0-11EA97C81777}">
      <dgm:prSet phldrT="[Text]" custT="1"/>
      <dgm:spPr/>
      <dgm:t>
        <a:bodyPr/>
        <a:lstStyle/>
        <a:p>
          <a:r>
            <a:rPr lang="en-US" sz="2000" b="1" dirty="0"/>
            <a:t>2) PMHS</a:t>
          </a:r>
          <a:endParaRPr lang="en-US" sz="2400" b="1" dirty="0"/>
        </a:p>
      </dgm:t>
    </dgm:pt>
    <dgm:pt modelId="{B183C31A-AD42-430E-844B-6E68C810705C}" type="parTrans" cxnId="{7367D1AD-8233-4EAA-A6B2-FCD5ED62FE02}">
      <dgm:prSet/>
      <dgm:spPr/>
      <dgm:t>
        <a:bodyPr/>
        <a:lstStyle/>
        <a:p>
          <a:endParaRPr lang="en-US"/>
        </a:p>
      </dgm:t>
    </dgm:pt>
    <dgm:pt modelId="{BB9A9FA6-FC2F-4F4B-B0C4-A84208060AB5}" type="sibTrans" cxnId="{7367D1AD-8233-4EAA-A6B2-FCD5ED62FE02}">
      <dgm:prSet/>
      <dgm:spPr/>
      <dgm:t>
        <a:bodyPr/>
        <a:lstStyle/>
        <a:p>
          <a:endParaRPr lang="en-US"/>
        </a:p>
      </dgm:t>
    </dgm:pt>
    <dgm:pt modelId="{F98D0E2D-36F6-4B47-BDDA-BC018BA12FB3}">
      <dgm:prSet phldrT="[Text]" custT="1"/>
      <dgm:spPr/>
      <dgm:t>
        <a:bodyPr/>
        <a:lstStyle/>
        <a:p>
          <a:endParaRPr lang="en-US" sz="2000" b="1" dirty="0"/>
        </a:p>
      </dgm:t>
    </dgm:pt>
    <dgm:pt modelId="{2EF75602-6268-4C71-9D91-E363C16AAC88}" type="parTrans" cxnId="{4852D691-BA51-419A-B72D-E174B1B78D86}">
      <dgm:prSet/>
      <dgm:spPr/>
    </dgm:pt>
    <dgm:pt modelId="{9DB81AD2-68CD-494C-BDC0-BDA0B339CE2B}" type="sibTrans" cxnId="{4852D691-BA51-419A-B72D-E174B1B78D86}">
      <dgm:prSet/>
      <dgm:spPr/>
    </dgm:pt>
    <dgm:pt modelId="{1A300FD6-B736-46D7-8C4C-AB7E6DA94CD6}" type="pres">
      <dgm:prSet presAssocID="{38B6CCD9-BAB3-4212-8208-015301592704}" presName="Name0" presStyleCnt="0">
        <dgm:presLayoutVars>
          <dgm:dir/>
          <dgm:animLvl val="lvl"/>
          <dgm:resizeHandles/>
        </dgm:presLayoutVars>
      </dgm:prSet>
      <dgm:spPr/>
    </dgm:pt>
    <dgm:pt modelId="{39F5714B-FD94-4FAB-9FB2-64B3CF077CCE}" type="pres">
      <dgm:prSet presAssocID="{9860B8BF-A2FA-4ED7-9742-1D297D102D7C}" presName="linNode" presStyleCnt="0"/>
      <dgm:spPr/>
    </dgm:pt>
    <dgm:pt modelId="{54F55969-13C3-4557-9FA4-FBBD3F23C866}" type="pres">
      <dgm:prSet presAssocID="{9860B8BF-A2FA-4ED7-9742-1D297D102D7C}" presName="parentShp" presStyleLbl="node1" presStyleIdx="0" presStyleCnt="1" custScaleX="143542">
        <dgm:presLayoutVars>
          <dgm:bulletEnabled val="1"/>
        </dgm:presLayoutVars>
      </dgm:prSet>
      <dgm:spPr/>
    </dgm:pt>
    <dgm:pt modelId="{E5D400F0-0EB5-4BAC-9AF5-26528318566C}" type="pres">
      <dgm:prSet presAssocID="{9860B8BF-A2FA-4ED7-9742-1D297D102D7C}" presName="childShp" presStyleLbl="bgAccFollowNode1" presStyleIdx="0" presStyleCnt="1" custScaleX="86474">
        <dgm:presLayoutVars>
          <dgm:bulletEnabled val="1"/>
        </dgm:presLayoutVars>
      </dgm:prSet>
      <dgm:spPr/>
    </dgm:pt>
  </dgm:ptLst>
  <dgm:cxnLst>
    <dgm:cxn modelId="{D590D212-4181-45EA-B5CE-05EBD46A423F}" srcId="{9860B8BF-A2FA-4ED7-9742-1D297D102D7C}" destId="{996447C6-63A5-41CB-A42D-9C12542A0164}" srcOrd="0" destOrd="0" parTransId="{F3E1C1A6-FF1B-4D0F-A660-568FBA07A926}" sibTransId="{2E3AB978-5181-4D6F-9E00-192CCA9841C1}"/>
    <dgm:cxn modelId="{DB800115-C84E-421A-AD1D-522876FA2493}" srcId="{38B6CCD9-BAB3-4212-8208-015301592704}" destId="{9860B8BF-A2FA-4ED7-9742-1D297D102D7C}" srcOrd="0" destOrd="0" parTransId="{26D2DC85-5732-4138-B2C1-418DAA438EA5}" sibTransId="{258339DC-47F2-47FB-8321-D1DAE228734F}"/>
    <dgm:cxn modelId="{B16C3919-0D6E-4ADC-8116-1720B83AF203}" type="presOf" srcId="{38B6CCD9-BAB3-4212-8208-015301592704}" destId="{1A300FD6-B736-46D7-8C4C-AB7E6DA94CD6}" srcOrd="0" destOrd="0" presId="urn:microsoft.com/office/officeart/2005/8/layout/vList6"/>
    <dgm:cxn modelId="{DC37293D-7F0A-4619-8AF4-AD6D35E44EED}" type="presOf" srcId="{9860B8BF-A2FA-4ED7-9742-1D297D102D7C}" destId="{54F55969-13C3-4557-9FA4-FBBD3F23C866}" srcOrd="0" destOrd="0" presId="urn:microsoft.com/office/officeart/2005/8/layout/vList6"/>
    <dgm:cxn modelId="{69FE2E52-AC07-4994-8697-0C28843E3C09}" type="presOf" srcId="{F98D0E2D-36F6-4B47-BDDA-BC018BA12FB3}" destId="{E5D400F0-0EB5-4BAC-9AF5-26528318566C}" srcOrd="0" destOrd="1" presId="urn:microsoft.com/office/officeart/2005/8/layout/vList6"/>
    <dgm:cxn modelId="{9F1B0B80-A2DD-4E57-B5FF-DCD9E7665971}" type="presOf" srcId="{9199E2B9-3B5E-4A09-94F0-11EA97C81777}" destId="{E5D400F0-0EB5-4BAC-9AF5-26528318566C}" srcOrd="0" destOrd="2" presId="urn:microsoft.com/office/officeart/2005/8/layout/vList6"/>
    <dgm:cxn modelId="{4852D691-BA51-419A-B72D-E174B1B78D86}" srcId="{9860B8BF-A2FA-4ED7-9742-1D297D102D7C}" destId="{F98D0E2D-36F6-4B47-BDDA-BC018BA12FB3}" srcOrd="1" destOrd="0" parTransId="{2EF75602-6268-4C71-9D91-E363C16AAC88}" sibTransId="{9DB81AD2-68CD-494C-BDC0-BDA0B339CE2B}"/>
    <dgm:cxn modelId="{7367D1AD-8233-4EAA-A6B2-FCD5ED62FE02}" srcId="{9860B8BF-A2FA-4ED7-9742-1D297D102D7C}" destId="{9199E2B9-3B5E-4A09-94F0-11EA97C81777}" srcOrd="2" destOrd="0" parTransId="{B183C31A-AD42-430E-844B-6E68C810705C}" sibTransId="{BB9A9FA6-FC2F-4F4B-B0C4-A84208060AB5}"/>
    <dgm:cxn modelId="{5C9368CE-79B4-494D-850E-94ECBBA7F0CA}" type="presOf" srcId="{996447C6-63A5-41CB-A42D-9C12542A0164}" destId="{E5D400F0-0EB5-4BAC-9AF5-26528318566C}" srcOrd="0" destOrd="0" presId="urn:microsoft.com/office/officeart/2005/8/layout/vList6"/>
    <dgm:cxn modelId="{F8FCA15E-6B95-438F-B0A7-45AF39D4FF87}" type="presParOf" srcId="{1A300FD6-B736-46D7-8C4C-AB7E6DA94CD6}" destId="{39F5714B-FD94-4FAB-9FB2-64B3CF077CCE}" srcOrd="0" destOrd="0" presId="urn:microsoft.com/office/officeart/2005/8/layout/vList6"/>
    <dgm:cxn modelId="{E484164A-B99C-49FA-B12A-BD95CF4F7C3A}" type="presParOf" srcId="{39F5714B-FD94-4FAB-9FB2-64B3CF077CCE}" destId="{54F55969-13C3-4557-9FA4-FBBD3F23C866}" srcOrd="0" destOrd="0" presId="urn:microsoft.com/office/officeart/2005/8/layout/vList6"/>
    <dgm:cxn modelId="{DFB3F2FA-D8DA-408B-80C8-E07791A83589}" type="presParOf" srcId="{39F5714B-FD94-4FAB-9FB2-64B3CF077CCE}" destId="{E5D400F0-0EB5-4BAC-9AF5-26528318566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6CCD9-BAB3-4212-8208-01530159270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860B8BF-A2FA-4ED7-9742-1D297D102D7C}">
      <dgm:prSet phldrT="[Text]" custT="1"/>
      <dgm:spPr/>
      <dgm:t>
        <a:bodyPr/>
        <a:lstStyle/>
        <a:p>
          <a:pPr algn="ctr"/>
          <a:r>
            <a:rPr lang="en-US" sz="5100" b="1" dirty="0"/>
            <a:t>Private Sector </a:t>
          </a:r>
          <a:r>
            <a:rPr lang="en-US" sz="5100" b="1" baseline="0" dirty="0"/>
            <a:t>Job</a:t>
          </a:r>
          <a:endParaRPr lang="en-US" sz="5100" b="1" dirty="0"/>
        </a:p>
      </dgm:t>
    </dgm:pt>
    <dgm:pt modelId="{26D2DC85-5732-4138-B2C1-418DAA438EA5}" type="parTrans" cxnId="{DB800115-C84E-421A-AD1D-522876FA2493}">
      <dgm:prSet/>
      <dgm:spPr/>
      <dgm:t>
        <a:bodyPr/>
        <a:lstStyle/>
        <a:p>
          <a:endParaRPr lang="en-US"/>
        </a:p>
      </dgm:t>
    </dgm:pt>
    <dgm:pt modelId="{258339DC-47F2-47FB-8321-D1DAE228734F}" type="sibTrans" cxnId="{DB800115-C84E-421A-AD1D-522876FA2493}">
      <dgm:prSet/>
      <dgm:spPr/>
      <dgm:t>
        <a:bodyPr/>
        <a:lstStyle/>
        <a:p>
          <a:endParaRPr lang="en-US"/>
        </a:p>
      </dgm:t>
    </dgm:pt>
    <dgm:pt modelId="{996447C6-63A5-41CB-A42D-9C12542A0164}">
      <dgm:prSet phldrT="[Text]" custT="1"/>
      <dgm:spPr/>
      <dgm:t>
        <a:bodyPr/>
        <a:lstStyle/>
        <a:p>
          <a:r>
            <a:rPr lang="en-US" sz="2000" b="1" dirty="0"/>
            <a:t>1)Private Medical College</a:t>
          </a:r>
        </a:p>
      </dgm:t>
    </dgm:pt>
    <dgm:pt modelId="{F3E1C1A6-FF1B-4D0F-A660-568FBA07A926}" type="parTrans" cxnId="{D590D212-4181-45EA-B5CE-05EBD46A423F}">
      <dgm:prSet/>
      <dgm:spPr/>
      <dgm:t>
        <a:bodyPr/>
        <a:lstStyle/>
        <a:p>
          <a:endParaRPr lang="en-US"/>
        </a:p>
      </dgm:t>
    </dgm:pt>
    <dgm:pt modelId="{2E3AB978-5181-4D6F-9E00-192CCA9841C1}" type="sibTrans" cxnId="{D590D212-4181-45EA-B5CE-05EBD46A423F}">
      <dgm:prSet/>
      <dgm:spPr/>
      <dgm:t>
        <a:bodyPr/>
        <a:lstStyle/>
        <a:p>
          <a:endParaRPr lang="en-US"/>
        </a:p>
      </dgm:t>
    </dgm:pt>
    <dgm:pt modelId="{AE3395D3-5D78-42EB-8F66-A6B09C0CA5E3}">
      <dgm:prSet custT="1"/>
      <dgm:spPr/>
      <dgm:t>
        <a:bodyPr/>
        <a:lstStyle/>
        <a:p>
          <a:r>
            <a:rPr lang="en-US" sz="2000" b="1" dirty="0"/>
            <a:t>2)Private clinic based /corporate hospital based/ other hospital based</a:t>
          </a:r>
        </a:p>
      </dgm:t>
    </dgm:pt>
    <dgm:pt modelId="{B5CEC6F1-6D9D-4515-AE82-23D7B7BDFA1E}" type="parTrans" cxnId="{3B514EF9-5682-4FFB-8BBE-30F29F45EE92}">
      <dgm:prSet/>
      <dgm:spPr/>
      <dgm:t>
        <a:bodyPr/>
        <a:lstStyle/>
        <a:p>
          <a:endParaRPr lang="en-US"/>
        </a:p>
      </dgm:t>
    </dgm:pt>
    <dgm:pt modelId="{382ABF7D-A4EC-473D-AA76-1A30763E701E}" type="sibTrans" cxnId="{3B514EF9-5682-4FFB-8BBE-30F29F45EE92}">
      <dgm:prSet/>
      <dgm:spPr/>
      <dgm:t>
        <a:bodyPr/>
        <a:lstStyle/>
        <a:p>
          <a:endParaRPr lang="en-US"/>
        </a:p>
      </dgm:t>
    </dgm:pt>
    <dgm:pt modelId="{1A300FD6-B736-46D7-8C4C-AB7E6DA94CD6}" type="pres">
      <dgm:prSet presAssocID="{38B6CCD9-BAB3-4212-8208-015301592704}" presName="Name0" presStyleCnt="0">
        <dgm:presLayoutVars>
          <dgm:dir/>
          <dgm:animLvl val="lvl"/>
          <dgm:resizeHandles/>
        </dgm:presLayoutVars>
      </dgm:prSet>
      <dgm:spPr/>
    </dgm:pt>
    <dgm:pt modelId="{39F5714B-FD94-4FAB-9FB2-64B3CF077CCE}" type="pres">
      <dgm:prSet presAssocID="{9860B8BF-A2FA-4ED7-9742-1D297D102D7C}" presName="linNode" presStyleCnt="0"/>
      <dgm:spPr/>
    </dgm:pt>
    <dgm:pt modelId="{54F55969-13C3-4557-9FA4-FBBD3F23C866}" type="pres">
      <dgm:prSet presAssocID="{9860B8BF-A2FA-4ED7-9742-1D297D102D7C}" presName="parentShp" presStyleLbl="node1" presStyleIdx="0" presStyleCnt="1" custScaleX="155074">
        <dgm:presLayoutVars>
          <dgm:bulletEnabled val="1"/>
        </dgm:presLayoutVars>
      </dgm:prSet>
      <dgm:spPr/>
    </dgm:pt>
    <dgm:pt modelId="{E5D400F0-0EB5-4BAC-9AF5-26528318566C}" type="pres">
      <dgm:prSet presAssocID="{9860B8BF-A2FA-4ED7-9742-1D297D102D7C}" presName="childShp" presStyleLbl="bgAccFollowNode1" presStyleIdx="0" presStyleCnt="1" custScaleX="95956">
        <dgm:presLayoutVars>
          <dgm:bulletEnabled val="1"/>
        </dgm:presLayoutVars>
      </dgm:prSet>
      <dgm:spPr/>
    </dgm:pt>
  </dgm:ptLst>
  <dgm:cxnLst>
    <dgm:cxn modelId="{B90B5C0C-1B3E-43F9-B8DD-F2BA8800E9B7}" type="presOf" srcId="{AE3395D3-5D78-42EB-8F66-A6B09C0CA5E3}" destId="{E5D400F0-0EB5-4BAC-9AF5-26528318566C}" srcOrd="0" destOrd="1" presId="urn:microsoft.com/office/officeart/2005/8/layout/vList6"/>
    <dgm:cxn modelId="{D590D212-4181-45EA-B5CE-05EBD46A423F}" srcId="{9860B8BF-A2FA-4ED7-9742-1D297D102D7C}" destId="{996447C6-63A5-41CB-A42D-9C12542A0164}" srcOrd="0" destOrd="0" parTransId="{F3E1C1A6-FF1B-4D0F-A660-568FBA07A926}" sibTransId="{2E3AB978-5181-4D6F-9E00-192CCA9841C1}"/>
    <dgm:cxn modelId="{DB800115-C84E-421A-AD1D-522876FA2493}" srcId="{38B6CCD9-BAB3-4212-8208-015301592704}" destId="{9860B8BF-A2FA-4ED7-9742-1D297D102D7C}" srcOrd="0" destOrd="0" parTransId="{26D2DC85-5732-4138-B2C1-418DAA438EA5}" sibTransId="{258339DC-47F2-47FB-8321-D1DAE228734F}"/>
    <dgm:cxn modelId="{B16C3919-0D6E-4ADC-8116-1720B83AF203}" type="presOf" srcId="{38B6CCD9-BAB3-4212-8208-015301592704}" destId="{1A300FD6-B736-46D7-8C4C-AB7E6DA94CD6}" srcOrd="0" destOrd="0" presId="urn:microsoft.com/office/officeart/2005/8/layout/vList6"/>
    <dgm:cxn modelId="{DC37293D-7F0A-4619-8AF4-AD6D35E44EED}" type="presOf" srcId="{9860B8BF-A2FA-4ED7-9742-1D297D102D7C}" destId="{54F55969-13C3-4557-9FA4-FBBD3F23C866}" srcOrd="0" destOrd="0" presId="urn:microsoft.com/office/officeart/2005/8/layout/vList6"/>
    <dgm:cxn modelId="{5C9368CE-79B4-494D-850E-94ECBBA7F0CA}" type="presOf" srcId="{996447C6-63A5-41CB-A42D-9C12542A0164}" destId="{E5D400F0-0EB5-4BAC-9AF5-26528318566C}" srcOrd="0" destOrd="0" presId="urn:microsoft.com/office/officeart/2005/8/layout/vList6"/>
    <dgm:cxn modelId="{3B514EF9-5682-4FFB-8BBE-30F29F45EE92}" srcId="{9860B8BF-A2FA-4ED7-9742-1D297D102D7C}" destId="{AE3395D3-5D78-42EB-8F66-A6B09C0CA5E3}" srcOrd="1" destOrd="0" parTransId="{B5CEC6F1-6D9D-4515-AE82-23D7B7BDFA1E}" sibTransId="{382ABF7D-A4EC-473D-AA76-1A30763E701E}"/>
    <dgm:cxn modelId="{F8FCA15E-6B95-438F-B0A7-45AF39D4FF87}" type="presParOf" srcId="{1A300FD6-B736-46D7-8C4C-AB7E6DA94CD6}" destId="{39F5714B-FD94-4FAB-9FB2-64B3CF077CCE}" srcOrd="0" destOrd="0" presId="urn:microsoft.com/office/officeart/2005/8/layout/vList6"/>
    <dgm:cxn modelId="{E484164A-B99C-49FA-B12A-BD95CF4F7C3A}" type="presParOf" srcId="{39F5714B-FD94-4FAB-9FB2-64B3CF077CCE}" destId="{54F55969-13C3-4557-9FA4-FBBD3F23C866}" srcOrd="0" destOrd="0" presId="urn:microsoft.com/office/officeart/2005/8/layout/vList6"/>
    <dgm:cxn modelId="{DFB3F2FA-D8DA-408B-80C8-E07791A83589}" type="presParOf" srcId="{39F5714B-FD94-4FAB-9FB2-64B3CF077CCE}" destId="{E5D400F0-0EB5-4BAC-9AF5-26528318566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00F0-0EB5-4BAC-9AF5-26528318566C}">
      <dsp:nvSpPr>
        <dsp:cNvPr id="0" name=""/>
        <dsp:cNvSpPr/>
      </dsp:nvSpPr>
      <dsp:spPr>
        <a:xfrm>
          <a:off x="3769371" y="0"/>
          <a:ext cx="3403194" cy="24973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1</a:t>
          </a:r>
          <a:r>
            <a:rPr lang="en-US" sz="2000" b="1" kern="1200" dirty="0"/>
            <a:t>) Govt Medical college</a:t>
          </a:r>
        </a:p>
        <a:p>
          <a:pPr marL="228600" lvl="1" indent="-228600" algn="l" defTabSz="889000">
            <a:lnSpc>
              <a:spcPct val="90000"/>
            </a:lnSpc>
            <a:spcBef>
              <a:spcPct val="0"/>
            </a:spcBef>
            <a:spcAft>
              <a:spcPct val="15000"/>
            </a:spcAft>
            <a:buChar char="•"/>
          </a:pPr>
          <a:endParaRPr lang="en-US" sz="2000" b="1" kern="1200" dirty="0"/>
        </a:p>
        <a:p>
          <a:pPr marL="228600" lvl="1" indent="-228600" algn="l" defTabSz="889000">
            <a:lnSpc>
              <a:spcPct val="90000"/>
            </a:lnSpc>
            <a:spcBef>
              <a:spcPct val="0"/>
            </a:spcBef>
            <a:spcAft>
              <a:spcPct val="15000"/>
            </a:spcAft>
            <a:buChar char="•"/>
          </a:pPr>
          <a:r>
            <a:rPr lang="en-US" sz="2000" b="1" kern="1200" dirty="0"/>
            <a:t>2) PMHS</a:t>
          </a:r>
          <a:endParaRPr lang="en-US" sz="2400" b="1" kern="1200" dirty="0"/>
        </a:p>
      </dsp:txBody>
      <dsp:txXfrm>
        <a:off x="3769371" y="312172"/>
        <a:ext cx="2466679" cy="1873030"/>
      </dsp:txXfrm>
    </dsp:sp>
    <dsp:sp modelId="{54F55969-13C3-4557-9FA4-FBBD3F23C866}">
      <dsp:nvSpPr>
        <dsp:cNvPr id="0" name=""/>
        <dsp:cNvSpPr/>
      </dsp:nvSpPr>
      <dsp:spPr>
        <a:xfrm>
          <a:off x="3296" y="0"/>
          <a:ext cx="3766075" cy="24973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kern="1200" dirty="0"/>
            <a:t>Public Sector Job</a:t>
          </a:r>
        </a:p>
      </dsp:txBody>
      <dsp:txXfrm>
        <a:off x="125208" y="121912"/>
        <a:ext cx="3522251" cy="2253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00F0-0EB5-4BAC-9AF5-26528318566C}">
      <dsp:nvSpPr>
        <dsp:cNvPr id="0" name=""/>
        <dsp:cNvSpPr/>
      </dsp:nvSpPr>
      <dsp:spPr>
        <a:xfrm>
          <a:off x="3685440" y="0"/>
          <a:ext cx="3420057" cy="24973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1)Private Medical College</a:t>
          </a:r>
        </a:p>
        <a:p>
          <a:pPr marL="228600" lvl="1" indent="-228600" algn="l" defTabSz="889000">
            <a:lnSpc>
              <a:spcPct val="90000"/>
            </a:lnSpc>
            <a:spcBef>
              <a:spcPct val="0"/>
            </a:spcBef>
            <a:spcAft>
              <a:spcPct val="15000"/>
            </a:spcAft>
            <a:buChar char="•"/>
          </a:pPr>
          <a:r>
            <a:rPr lang="en-US" sz="2000" b="1" kern="1200" dirty="0"/>
            <a:t>2)Private clinic based /corporate hospital based/ other hospital based</a:t>
          </a:r>
        </a:p>
      </dsp:txBody>
      <dsp:txXfrm>
        <a:off x="3685440" y="312172"/>
        <a:ext cx="2483542" cy="1873030"/>
      </dsp:txXfrm>
    </dsp:sp>
    <dsp:sp modelId="{54F55969-13C3-4557-9FA4-FBBD3F23C866}">
      <dsp:nvSpPr>
        <dsp:cNvPr id="0" name=""/>
        <dsp:cNvSpPr/>
      </dsp:nvSpPr>
      <dsp:spPr>
        <a:xfrm>
          <a:off x="682" y="0"/>
          <a:ext cx="3684758" cy="24973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kern="1200" dirty="0"/>
            <a:t>Private Sector </a:t>
          </a:r>
          <a:r>
            <a:rPr lang="en-US" sz="5100" b="1" kern="1200" baseline="0" dirty="0"/>
            <a:t>Job</a:t>
          </a:r>
          <a:endParaRPr lang="en-US" sz="5100" b="1" kern="1200" dirty="0"/>
        </a:p>
      </dsp:txBody>
      <dsp:txXfrm>
        <a:off x="122594" y="121912"/>
        <a:ext cx="3440934" cy="22535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BFB7C-8D68-460D-963A-38C6922840FA}" type="datetimeFigureOut">
              <a:rPr lang="en-US" smtClean="0"/>
              <a:pPr/>
              <a:t>3/20/2024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CF319-09FA-4C60-870A-49AE7FB025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673F5-1A7A-4FE0-B2FB-A131849BEE0A}" type="datetime1">
              <a:rPr lang="en-US" smtClean="0"/>
              <a:pPr/>
              <a:t>3/20/2024</a:t>
            </a:fld>
            <a:endParaRPr lang="en-US"/>
          </a:p>
        </p:txBody>
      </p:sp>
      <p:sp>
        <p:nvSpPr>
          <p:cNvPr id="5" name="Footer Placeholder 4"/>
          <p:cNvSpPr>
            <a:spLocks noGrp="1"/>
          </p:cNvSpPr>
          <p:nvPr>
            <p:ph type="ftr" sz="quarter" idx="11"/>
          </p:nvPr>
        </p:nvSpPr>
        <p:spPr/>
        <p:txBody>
          <a:bodyPr/>
          <a:lstStyle/>
          <a:p>
            <a:r>
              <a:rPr lang="en-US"/>
              <a:t>group 5</a:t>
            </a:r>
          </a:p>
        </p:txBody>
      </p:sp>
      <p:sp>
        <p:nvSpPr>
          <p:cNvPr id="6" name="Slide Number Placeholder 5"/>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419248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EDE00-9F4B-470D-B57B-A2AC6CDEC394}" type="datetime1">
              <a:rPr lang="en-US" smtClean="0"/>
              <a:pPr/>
              <a:t>3/20/2024</a:t>
            </a:fld>
            <a:endParaRPr lang="en-US"/>
          </a:p>
        </p:txBody>
      </p:sp>
      <p:sp>
        <p:nvSpPr>
          <p:cNvPr id="5" name="Footer Placeholder 4"/>
          <p:cNvSpPr>
            <a:spLocks noGrp="1"/>
          </p:cNvSpPr>
          <p:nvPr>
            <p:ph type="ftr" sz="quarter" idx="11"/>
          </p:nvPr>
        </p:nvSpPr>
        <p:spPr/>
        <p:txBody>
          <a:bodyPr/>
          <a:lstStyle/>
          <a:p>
            <a:r>
              <a:rPr lang="en-US"/>
              <a:t>group 5</a:t>
            </a:r>
          </a:p>
        </p:txBody>
      </p:sp>
      <p:sp>
        <p:nvSpPr>
          <p:cNvPr id="6" name="Slide Number Placeholder 5"/>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194960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C7308-EDA8-4EBF-B268-220FC0630F9A}" type="datetime1">
              <a:rPr lang="en-US" smtClean="0"/>
              <a:pPr/>
              <a:t>3/20/2024</a:t>
            </a:fld>
            <a:endParaRPr lang="en-US"/>
          </a:p>
        </p:txBody>
      </p:sp>
      <p:sp>
        <p:nvSpPr>
          <p:cNvPr id="5" name="Footer Placeholder 4"/>
          <p:cNvSpPr>
            <a:spLocks noGrp="1"/>
          </p:cNvSpPr>
          <p:nvPr>
            <p:ph type="ftr" sz="quarter" idx="11"/>
          </p:nvPr>
        </p:nvSpPr>
        <p:spPr/>
        <p:txBody>
          <a:bodyPr/>
          <a:lstStyle/>
          <a:p>
            <a:r>
              <a:rPr lang="en-US"/>
              <a:t>group 5</a:t>
            </a:r>
          </a:p>
        </p:txBody>
      </p:sp>
      <p:sp>
        <p:nvSpPr>
          <p:cNvPr id="6" name="Slide Number Placeholder 5"/>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343021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0255-D381-2ED4-DB79-A036F50811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0D2112F-1E66-1297-710F-5CDB92CEE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A5D8C7-9ADF-2D5E-5FE0-C23198799A0C}"/>
              </a:ext>
            </a:extLst>
          </p:cNvPr>
          <p:cNvSpPr>
            <a:spLocks noGrp="1"/>
          </p:cNvSpPr>
          <p:nvPr>
            <p:ph type="dt" sz="half" idx="10"/>
          </p:nvPr>
        </p:nvSpPr>
        <p:spPr/>
        <p:txBody>
          <a:bodyPr/>
          <a:lstStyle/>
          <a:p>
            <a:fld id="{D74B7667-ABD9-4ABC-89B9-36C20BA2C956}" type="datetime1">
              <a:rPr lang="en-US" smtClean="0"/>
              <a:pPr/>
              <a:t>3/20/2024</a:t>
            </a:fld>
            <a:endParaRPr lang="en-IN"/>
          </a:p>
        </p:txBody>
      </p:sp>
      <p:sp>
        <p:nvSpPr>
          <p:cNvPr id="5" name="Footer Placeholder 4">
            <a:extLst>
              <a:ext uri="{FF2B5EF4-FFF2-40B4-BE49-F238E27FC236}">
                <a16:creationId xmlns:a16="http://schemas.microsoft.com/office/drawing/2014/main" id="{A497CDF7-74FD-73BE-AEDE-C353B924A1C1}"/>
              </a:ext>
            </a:extLst>
          </p:cNvPr>
          <p:cNvSpPr>
            <a:spLocks noGrp="1"/>
          </p:cNvSpPr>
          <p:nvPr>
            <p:ph type="ftr" sz="quarter" idx="11"/>
          </p:nvPr>
        </p:nvSpPr>
        <p:spPr/>
        <p:txBody>
          <a:bodyPr/>
          <a:lstStyle/>
          <a:p>
            <a:r>
              <a:rPr lang="en-IN"/>
              <a:t>group 5</a:t>
            </a:r>
          </a:p>
        </p:txBody>
      </p:sp>
      <p:sp>
        <p:nvSpPr>
          <p:cNvPr id="6" name="Slide Number Placeholder 5">
            <a:extLst>
              <a:ext uri="{FF2B5EF4-FFF2-40B4-BE49-F238E27FC236}">
                <a16:creationId xmlns:a16="http://schemas.microsoft.com/office/drawing/2014/main" id="{1B67F42C-B943-0223-4033-AA8DD3131E9A}"/>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7641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7817-17B0-2CE9-DB7C-AD8976845B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6000446-A571-7582-3446-8FC5AFF75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79F450-7364-E587-75FF-8DB2A229D7B8}"/>
              </a:ext>
            </a:extLst>
          </p:cNvPr>
          <p:cNvSpPr>
            <a:spLocks noGrp="1"/>
          </p:cNvSpPr>
          <p:nvPr>
            <p:ph type="dt" sz="half" idx="10"/>
          </p:nvPr>
        </p:nvSpPr>
        <p:spPr/>
        <p:txBody>
          <a:bodyPr/>
          <a:lstStyle/>
          <a:p>
            <a:fld id="{E1AF61A8-17A9-4597-B521-B5C6028EF8BB}" type="datetime1">
              <a:rPr lang="en-US" smtClean="0"/>
              <a:pPr/>
              <a:t>3/20/2024</a:t>
            </a:fld>
            <a:endParaRPr lang="en-IN"/>
          </a:p>
        </p:txBody>
      </p:sp>
      <p:sp>
        <p:nvSpPr>
          <p:cNvPr id="5" name="Footer Placeholder 4">
            <a:extLst>
              <a:ext uri="{FF2B5EF4-FFF2-40B4-BE49-F238E27FC236}">
                <a16:creationId xmlns:a16="http://schemas.microsoft.com/office/drawing/2014/main" id="{11010031-C605-E180-616E-E25B1C28ADC2}"/>
              </a:ext>
            </a:extLst>
          </p:cNvPr>
          <p:cNvSpPr>
            <a:spLocks noGrp="1"/>
          </p:cNvSpPr>
          <p:nvPr>
            <p:ph type="ftr" sz="quarter" idx="11"/>
          </p:nvPr>
        </p:nvSpPr>
        <p:spPr/>
        <p:txBody>
          <a:bodyPr/>
          <a:lstStyle/>
          <a:p>
            <a:r>
              <a:rPr lang="en-IN"/>
              <a:t>group 5</a:t>
            </a:r>
          </a:p>
        </p:txBody>
      </p:sp>
      <p:sp>
        <p:nvSpPr>
          <p:cNvPr id="6" name="Slide Number Placeholder 5">
            <a:extLst>
              <a:ext uri="{FF2B5EF4-FFF2-40B4-BE49-F238E27FC236}">
                <a16:creationId xmlns:a16="http://schemas.microsoft.com/office/drawing/2014/main" id="{9EAD1227-9B4B-429A-0CFB-560C16282502}"/>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50323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5B09-252C-5C7B-5052-4DEC82017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E5C8480-DE2F-9E82-AA13-589A9E86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76E732-B913-950C-E680-35367C7469B7}"/>
              </a:ext>
            </a:extLst>
          </p:cNvPr>
          <p:cNvSpPr>
            <a:spLocks noGrp="1"/>
          </p:cNvSpPr>
          <p:nvPr>
            <p:ph type="dt" sz="half" idx="10"/>
          </p:nvPr>
        </p:nvSpPr>
        <p:spPr/>
        <p:txBody>
          <a:bodyPr/>
          <a:lstStyle/>
          <a:p>
            <a:fld id="{329CBC39-F422-436D-8255-1C63C36A86E8}" type="datetime1">
              <a:rPr lang="en-US" smtClean="0"/>
              <a:pPr/>
              <a:t>3/20/2024</a:t>
            </a:fld>
            <a:endParaRPr lang="en-IN"/>
          </a:p>
        </p:txBody>
      </p:sp>
      <p:sp>
        <p:nvSpPr>
          <p:cNvPr id="5" name="Footer Placeholder 4">
            <a:extLst>
              <a:ext uri="{FF2B5EF4-FFF2-40B4-BE49-F238E27FC236}">
                <a16:creationId xmlns:a16="http://schemas.microsoft.com/office/drawing/2014/main" id="{D7742AE1-021D-AA97-6663-20FE1BA8B7F9}"/>
              </a:ext>
            </a:extLst>
          </p:cNvPr>
          <p:cNvSpPr>
            <a:spLocks noGrp="1"/>
          </p:cNvSpPr>
          <p:nvPr>
            <p:ph type="ftr" sz="quarter" idx="11"/>
          </p:nvPr>
        </p:nvSpPr>
        <p:spPr/>
        <p:txBody>
          <a:bodyPr/>
          <a:lstStyle/>
          <a:p>
            <a:r>
              <a:rPr lang="en-IN"/>
              <a:t>group 5</a:t>
            </a:r>
          </a:p>
        </p:txBody>
      </p:sp>
      <p:sp>
        <p:nvSpPr>
          <p:cNvPr id="6" name="Slide Number Placeholder 5">
            <a:extLst>
              <a:ext uri="{FF2B5EF4-FFF2-40B4-BE49-F238E27FC236}">
                <a16:creationId xmlns:a16="http://schemas.microsoft.com/office/drawing/2014/main" id="{480A60E6-5A67-2A29-9226-AA1E1F443E74}"/>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63102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9985-0B4E-A2B8-4F95-2B5AC5B602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CAF5F4-DF6E-4A66-D680-A89B75A2E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C93F45A-5564-9DE3-DDC2-670A56A51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5FC6618-FEB2-8324-E4BC-A0D9D7041D03}"/>
              </a:ext>
            </a:extLst>
          </p:cNvPr>
          <p:cNvSpPr>
            <a:spLocks noGrp="1"/>
          </p:cNvSpPr>
          <p:nvPr>
            <p:ph type="dt" sz="half" idx="10"/>
          </p:nvPr>
        </p:nvSpPr>
        <p:spPr/>
        <p:txBody>
          <a:bodyPr/>
          <a:lstStyle/>
          <a:p>
            <a:fld id="{76FA7E00-9905-40AA-AAA3-47A210DD0DE4}" type="datetime1">
              <a:rPr lang="en-US" smtClean="0"/>
              <a:pPr/>
              <a:t>3/20/2024</a:t>
            </a:fld>
            <a:endParaRPr lang="en-IN"/>
          </a:p>
        </p:txBody>
      </p:sp>
      <p:sp>
        <p:nvSpPr>
          <p:cNvPr id="6" name="Footer Placeholder 5">
            <a:extLst>
              <a:ext uri="{FF2B5EF4-FFF2-40B4-BE49-F238E27FC236}">
                <a16:creationId xmlns:a16="http://schemas.microsoft.com/office/drawing/2014/main" id="{C328196A-1CB2-4009-73ED-6A7D7BEFD631}"/>
              </a:ext>
            </a:extLst>
          </p:cNvPr>
          <p:cNvSpPr>
            <a:spLocks noGrp="1"/>
          </p:cNvSpPr>
          <p:nvPr>
            <p:ph type="ftr" sz="quarter" idx="11"/>
          </p:nvPr>
        </p:nvSpPr>
        <p:spPr/>
        <p:txBody>
          <a:bodyPr/>
          <a:lstStyle/>
          <a:p>
            <a:r>
              <a:rPr lang="en-IN"/>
              <a:t>group 5</a:t>
            </a:r>
          </a:p>
        </p:txBody>
      </p:sp>
      <p:sp>
        <p:nvSpPr>
          <p:cNvPr id="7" name="Slide Number Placeholder 6">
            <a:extLst>
              <a:ext uri="{FF2B5EF4-FFF2-40B4-BE49-F238E27FC236}">
                <a16:creationId xmlns:a16="http://schemas.microsoft.com/office/drawing/2014/main" id="{52790489-9186-CF8C-3F83-494893D68DA0}"/>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5798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117F-D65A-EF16-8634-1D750DA13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DCD725-A861-74C0-5319-B583044C6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C5C61-FBC5-9261-F01E-FF425F87A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69700A-EF0C-35D9-1878-44DCEBF76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20A9E-6684-880D-02DB-1BA0229B9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F90D2B-4C6A-26FF-C5D9-3D68BF74AB4C}"/>
              </a:ext>
            </a:extLst>
          </p:cNvPr>
          <p:cNvSpPr>
            <a:spLocks noGrp="1"/>
          </p:cNvSpPr>
          <p:nvPr>
            <p:ph type="dt" sz="half" idx="10"/>
          </p:nvPr>
        </p:nvSpPr>
        <p:spPr/>
        <p:txBody>
          <a:bodyPr/>
          <a:lstStyle/>
          <a:p>
            <a:fld id="{DBDE6FA3-FE0A-4F0B-8BC4-595CA510A1E7}" type="datetime1">
              <a:rPr lang="en-US" smtClean="0"/>
              <a:pPr/>
              <a:t>3/20/2024</a:t>
            </a:fld>
            <a:endParaRPr lang="en-IN"/>
          </a:p>
        </p:txBody>
      </p:sp>
      <p:sp>
        <p:nvSpPr>
          <p:cNvPr id="8" name="Footer Placeholder 7">
            <a:extLst>
              <a:ext uri="{FF2B5EF4-FFF2-40B4-BE49-F238E27FC236}">
                <a16:creationId xmlns:a16="http://schemas.microsoft.com/office/drawing/2014/main" id="{7DC1C2F0-286A-9063-3D4F-7726BF47BEC8}"/>
              </a:ext>
            </a:extLst>
          </p:cNvPr>
          <p:cNvSpPr>
            <a:spLocks noGrp="1"/>
          </p:cNvSpPr>
          <p:nvPr>
            <p:ph type="ftr" sz="quarter" idx="11"/>
          </p:nvPr>
        </p:nvSpPr>
        <p:spPr/>
        <p:txBody>
          <a:bodyPr/>
          <a:lstStyle/>
          <a:p>
            <a:r>
              <a:rPr lang="en-IN"/>
              <a:t>group 5</a:t>
            </a:r>
          </a:p>
        </p:txBody>
      </p:sp>
      <p:sp>
        <p:nvSpPr>
          <p:cNvPr id="9" name="Slide Number Placeholder 8">
            <a:extLst>
              <a:ext uri="{FF2B5EF4-FFF2-40B4-BE49-F238E27FC236}">
                <a16:creationId xmlns:a16="http://schemas.microsoft.com/office/drawing/2014/main" id="{3A8F3C15-82DB-ED83-DF95-DB0E6E6910A7}"/>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341416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D7FD-9086-5D40-EE80-5E11ABF1A5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10DC508-DFEE-D3DD-39C4-5F51C529D912}"/>
              </a:ext>
            </a:extLst>
          </p:cNvPr>
          <p:cNvSpPr>
            <a:spLocks noGrp="1"/>
          </p:cNvSpPr>
          <p:nvPr>
            <p:ph type="dt" sz="half" idx="10"/>
          </p:nvPr>
        </p:nvSpPr>
        <p:spPr/>
        <p:txBody>
          <a:bodyPr/>
          <a:lstStyle/>
          <a:p>
            <a:fld id="{0809C9B6-1258-436C-BC42-679391B58953}" type="datetime1">
              <a:rPr lang="en-US" smtClean="0"/>
              <a:pPr/>
              <a:t>3/20/2024</a:t>
            </a:fld>
            <a:endParaRPr lang="en-IN"/>
          </a:p>
        </p:txBody>
      </p:sp>
      <p:sp>
        <p:nvSpPr>
          <p:cNvPr id="4" name="Footer Placeholder 3">
            <a:extLst>
              <a:ext uri="{FF2B5EF4-FFF2-40B4-BE49-F238E27FC236}">
                <a16:creationId xmlns:a16="http://schemas.microsoft.com/office/drawing/2014/main" id="{25FBACCD-23EC-B3A3-794C-EC50EB98EB8B}"/>
              </a:ext>
            </a:extLst>
          </p:cNvPr>
          <p:cNvSpPr>
            <a:spLocks noGrp="1"/>
          </p:cNvSpPr>
          <p:nvPr>
            <p:ph type="ftr" sz="quarter" idx="11"/>
          </p:nvPr>
        </p:nvSpPr>
        <p:spPr/>
        <p:txBody>
          <a:bodyPr/>
          <a:lstStyle/>
          <a:p>
            <a:r>
              <a:rPr lang="en-IN"/>
              <a:t>group 5</a:t>
            </a:r>
          </a:p>
        </p:txBody>
      </p:sp>
      <p:sp>
        <p:nvSpPr>
          <p:cNvPr id="5" name="Slide Number Placeholder 4">
            <a:extLst>
              <a:ext uri="{FF2B5EF4-FFF2-40B4-BE49-F238E27FC236}">
                <a16:creationId xmlns:a16="http://schemas.microsoft.com/office/drawing/2014/main" id="{C4AF042D-7EC3-8CA3-7DA5-8A1BF9DC396A}"/>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83287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18302-603B-28F0-F9E8-2A14E6511846}"/>
              </a:ext>
            </a:extLst>
          </p:cNvPr>
          <p:cNvSpPr>
            <a:spLocks noGrp="1"/>
          </p:cNvSpPr>
          <p:nvPr>
            <p:ph type="dt" sz="half" idx="10"/>
          </p:nvPr>
        </p:nvSpPr>
        <p:spPr/>
        <p:txBody>
          <a:bodyPr/>
          <a:lstStyle/>
          <a:p>
            <a:fld id="{78BD80C9-436E-4764-9DA6-FBFDBF257A37}" type="datetime1">
              <a:rPr lang="en-US" smtClean="0"/>
              <a:pPr/>
              <a:t>3/20/2024</a:t>
            </a:fld>
            <a:endParaRPr lang="en-IN"/>
          </a:p>
        </p:txBody>
      </p:sp>
      <p:sp>
        <p:nvSpPr>
          <p:cNvPr id="3" name="Footer Placeholder 2">
            <a:extLst>
              <a:ext uri="{FF2B5EF4-FFF2-40B4-BE49-F238E27FC236}">
                <a16:creationId xmlns:a16="http://schemas.microsoft.com/office/drawing/2014/main" id="{22A42DCB-8344-D2D4-8B59-59D28D5B1BBB}"/>
              </a:ext>
            </a:extLst>
          </p:cNvPr>
          <p:cNvSpPr>
            <a:spLocks noGrp="1"/>
          </p:cNvSpPr>
          <p:nvPr>
            <p:ph type="ftr" sz="quarter" idx="11"/>
          </p:nvPr>
        </p:nvSpPr>
        <p:spPr/>
        <p:txBody>
          <a:bodyPr/>
          <a:lstStyle/>
          <a:p>
            <a:r>
              <a:rPr lang="en-IN"/>
              <a:t>group 5</a:t>
            </a:r>
          </a:p>
        </p:txBody>
      </p:sp>
      <p:sp>
        <p:nvSpPr>
          <p:cNvPr id="4" name="Slide Number Placeholder 3">
            <a:extLst>
              <a:ext uri="{FF2B5EF4-FFF2-40B4-BE49-F238E27FC236}">
                <a16:creationId xmlns:a16="http://schemas.microsoft.com/office/drawing/2014/main" id="{538CB81C-53AF-C7B7-9C3F-B2F700782765}"/>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90835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68B3-6243-39B2-FF96-F9204BDB4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61AF217-76B4-2B93-F8F8-EDD43FEA8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9E5CC6E-603D-CB6A-CEAB-730E0B60B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4100E-FAC0-A30A-A925-8BB889733EDC}"/>
              </a:ext>
            </a:extLst>
          </p:cNvPr>
          <p:cNvSpPr>
            <a:spLocks noGrp="1"/>
          </p:cNvSpPr>
          <p:nvPr>
            <p:ph type="dt" sz="half" idx="10"/>
          </p:nvPr>
        </p:nvSpPr>
        <p:spPr/>
        <p:txBody>
          <a:bodyPr/>
          <a:lstStyle/>
          <a:p>
            <a:fld id="{C8BD2282-8651-4CCD-AE47-0511578A66B2}" type="datetime1">
              <a:rPr lang="en-US" smtClean="0"/>
              <a:pPr/>
              <a:t>3/20/2024</a:t>
            </a:fld>
            <a:endParaRPr lang="en-IN"/>
          </a:p>
        </p:txBody>
      </p:sp>
      <p:sp>
        <p:nvSpPr>
          <p:cNvPr id="6" name="Footer Placeholder 5">
            <a:extLst>
              <a:ext uri="{FF2B5EF4-FFF2-40B4-BE49-F238E27FC236}">
                <a16:creationId xmlns:a16="http://schemas.microsoft.com/office/drawing/2014/main" id="{3478A936-4CD6-28A1-5E89-38A8BB570075}"/>
              </a:ext>
            </a:extLst>
          </p:cNvPr>
          <p:cNvSpPr>
            <a:spLocks noGrp="1"/>
          </p:cNvSpPr>
          <p:nvPr>
            <p:ph type="ftr" sz="quarter" idx="11"/>
          </p:nvPr>
        </p:nvSpPr>
        <p:spPr/>
        <p:txBody>
          <a:bodyPr/>
          <a:lstStyle/>
          <a:p>
            <a:r>
              <a:rPr lang="en-IN"/>
              <a:t>group 5</a:t>
            </a:r>
          </a:p>
        </p:txBody>
      </p:sp>
      <p:sp>
        <p:nvSpPr>
          <p:cNvPr id="7" name="Slide Number Placeholder 6">
            <a:extLst>
              <a:ext uri="{FF2B5EF4-FFF2-40B4-BE49-F238E27FC236}">
                <a16:creationId xmlns:a16="http://schemas.microsoft.com/office/drawing/2014/main" id="{10092002-0D47-ADCB-47A3-A40BB121DDCF}"/>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51099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A4A23-6C19-4DFB-A7EB-2CC70ED01401}" type="datetime1">
              <a:rPr lang="en-US" smtClean="0"/>
              <a:pPr/>
              <a:t>3/20/2024</a:t>
            </a:fld>
            <a:endParaRPr lang="en-US"/>
          </a:p>
        </p:txBody>
      </p:sp>
      <p:sp>
        <p:nvSpPr>
          <p:cNvPr id="5" name="Footer Placeholder 4"/>
          <p:cNvSpPr>
            <a:spLocks noGrp="1"/>
          </p:cNvSpPr>
          <p:nvPr>
            <p:ph type="ftr" sz="quarter" idx="11"/>
          </p:nvPr>
        </p:nvSpPr>
        <p:spPr/>
        <p:txBody>
          <a:bodyPr/>
          <a:lstStyle/>
          <a:p>
            <a:r>
              <a:rPr lang="en-US"/>
              <a:t>group 5</a:t>
            </a:r>
          </a:p>
        </p:txBody>
      </p:sp>
      <p:sp>
        <p:nvSpPr>
          <p:cNvPr id="6" name="Slide Number Placeholder 5"/>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45841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FE82-EBB6-7E52-35CD-77D67B120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60E3C3-46FC-36B5-8525-643D365CF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9366E97-581A-F3D9-20DE-BED6670E0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BE0AF-E815-DCCA-871A-94224373F7ED}"/>
              </a:ext>
            </a:extLst>
          </p:cNvPr>
          <p:cNvSpPr>
            <a:spLocks noGrp="1"/>
          </p:cNvSpPr>
          <p:nvPr>
            <p:ph type="dt" sz="half" idx="10"/>
          </p:nvPr>
        </p:nvSpPr>
        <p:spPr/>
        <p:txBody>
          <a:bodyPr/>
          <a:lstStyle/>
          <a:p>
            <a:fld id="{B00AEFF1-F664-41DD-900A-E1422B1FFA88}" type="datetime1">
              <a:rPr lang="en-US" smtClean="0"/>
              <a:pPr/>
              <a:t>3/20/2024</a:t>
            </a:fld>
            <a:endParaRPr lang="en-IN"/>
          </a:p>
        </p:txBody>
      </p:sp>
      <p:sp>
        <p:nvSpPr>
          <p:cNvPr id="6" name="Footer Placeholder 5">
            <a:extLst>
              <a:ext uri="{FF2B5EF4-FFF2-40B4-BE49-F238E27FC236}">
                <a16:creationId xmlns:a16="http://schemas.microsoft.com/office/drawing/2014/main" id="{AC9C9C68-CF1B-398B-7BD0-6A7358C20CDA}"/>
              </a:ext>
            </a:extLst>
          </p:cNvPr>
          <p:cNvSpPr>
            <a:spLocks noGrp="1"/>
          </p:cNvSpPr>
          <p:nvPr>
            <p:ph type="ftr" sz="quarter" idx="11"/>
          </p:nvPr>
        </p:nvSpPr>
        <p:spPr/>
        <p:txBody>
          <a:bodyPr/>
          <a:lstStyle/>
          <a:p>
            <a:r>
              <a:rPr lang="en-IN"/>
              <a:t>group 5</a:t>
            </a:r>
          </a:p>
        </p:txBody>
      </p:sp>
      <p:sp>
        <p:nvSpPr>
          <p:cNvPr id="7" name="Slide Number Placeholder 6">
            <a:extLst>
              <a:ext uri="{FF2B5EF4-FFF2-40B4-BE49-F238E27FC236}">
                <a16:creationId xmlns:a16="http://schemas.microsoft.com/office/drawing/2014/main" id="{26BBC00F-0A3F-80C3-124E-C21A85315886}"/>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805173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E43B-81CE-44E7-2112-094D1C7672C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B27708-10F3-42B5-3AD3-1A1877BCC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917B93-2A5E-BB91-A520-831CC987BB2D}"/>
              </a:ext>
            </a:extLst>
          </p:cNvPr>
          <p:cNvSpPr>
            <a:spLocks noGrp="1"/>
          </p:cNvSpPr>
          <p:nvPr>
            <p:ph type="dt" sz="half" idx="10"/>
          </p:nvPr>
        </p:nvSpPr>
        <p:spPr/>
        <p:txBody>
          <a:bodyPr/>
          <a:lstStyle/>
          <a:p>
            <a:fld id="{BA2F5F7D-F0D6-4EDD-A3C1-970EA8595C73}" type="datetime1">
              <a:rPr lang="en-US" smtClean="0"/>
              <a:pPr/>
              <a:t>3/20/2024</a:t>
            </a:fld>
            <a:endParaRPr lang="en-IN"/>
          </a:p>
        </p:txBody>
      </p:sp>
      <p:sp>
        <p:nvSpPr>
          <p:cNvPr id="5" name="Footer Placeholder 4">
            <a:extLst>
              <a:ext uri="{FF2B5EF4-FFF2-40B4-BE49-F238E27FC236}">
                <a16:creationId xmlns:a16="http://schemas.microsoft.com/office/drawing/2014/main" id="{A1869D55-1523-8FE5-C903-6E2622AF7BE9}"/>
              </a:ext>
            </a:extLst>
          </p:cNvPr>
          <p:cNvSpPr>
            <a:spLocks noGrp="1"/>
          </p:cNvSpPr>
          <p:nvPr>
            <p:ph type="ftr" sz="quarter" idx="11"/>
          </p:nvPr>
        </p:nvSpPr>
        <p:spPr/>
        <p:txBody>
          <a:bodyPr/>
          <a:lstStyle/>
          <a:p>
            <a:r>
              <a:rPr lang="en-IN"/>
              <a:t>group 5</a:t>
            </a:r>
          </a:p>
        </p:txBody>
      </p:sp>
      <p:sp>
        <p:nvSpPr>
          <p:cNvPr id="6" name="Slide Number Placeholder 5">
            <a:extLst>
              <a:ext uri="{FF2B5EF4-FFF2-40B4-BE49-F238E27FC236}">
                <a16:creationId xmlns:a16="http://schemas.microsoft.com/office/drawing/2014/main" id="{401F9CEF-618D-2295-529E-29E927774E2B}"/>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4133817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C7094-6741-EEEA-609B-A76AA7E8D2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CB25C4-42F6-336D-4282-22283C87BB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66E218-94BD-825F-F112-7714AB33231F}"/>
              </a:ext>
            </a:extLst>
          </p:cNvPr>
          <p:cNvSpPr>
            <a:spLocks noGrp="1"/>
          </p:cNvSpPr>
          <p:nvPr>
            <p:ph type="dt" sz="half" idx="10"/>
          </p:nvPr>
        </p:nvSpPr>
        <p:spPr/>
        <p:txBody>
          <a:bodyPr/>
          <a:lstStyle/>
          <a:p>
            <a:fld id="{E2888143-601C-4E4A-80F1-7AC073D76440}" type="datetime1">
              <a:rPr lang="en-US" smtClean="0"/>
              <a:pPr/>
              <a:t>3/20/2024</a:t>
            </a:fld>
            <a:endParaRPr lang="en-IN"/>
          </a:p>
        </p:txBody>
      </p:sp>
      <p:sp>
        <p:nvSpPr>
          <p:cNvPr id="5" name="Footer Placeholder 4">
            <a:extLst>
              <a:ext uri="{FF2B5EF4-FFF2-40B4-BE49-F238E27FC236}">
                <a16:creationId xmlns:a16="http://schemas.microsoft.com/office/drawing/2014/main" id="{A1A38C7A-B02A-ED20-6C48-92985F09CCBE}"/>
              </a:ext>
            </a:extLst>
          </p:cNvPr>
          <p:cNvSpPr>
            <a:spLocks noGrp="1"/>
          </p:cNvSpPr>
          <p:nvPr>
            <p:ph type="ftr" sz="quarter" idx="11"/>
          </p:nvPr>
        </p:nvSpPr>
        <p:spPr/>
        <p:txBody>
          <a:bodyPr/>
          <a:lstStyle/>
          <a:p>
            <a:r>
              <a:rPr lang="en-IN"/>
              <a:t>group 5</a:t>
            </a:r>
          </a:p>
        </p:txBody>
      </p:sp>
      <p:sp>
        <p:nvSpPr>
          <p:cNvPr id="6" name="Slide Number Placeholder 5">
            <a:extLst>
              <a:ext uri="{FF2B5EF4-FFF2-40B4-BE49-F238E27FC236}">
                <a16:creationId xmlns:a16="http://schemas.microsoft.com/office/drawing/2014/main" id="{AFBD0EE8-F17C-308D-4C02-C43D6419E1DD}"/>
              </a:ext>
            </a:extLst>
          </p:cNvPr>
          <p:cNvSpPr>
            <a:spLocks noGrp="1"/>
          </p:cNvSpPr>
          <p:nvPr>
            <p:ph type="sldNum" sz="quarter" idx="12"/>
          </p:nvPr>
        </p:nvSpPr>
        <p:spPr/>
        <p:txBody>
          <a:bodyPr/>
          <a:lstStyle/>
          <a:p>
            <a:fld id="{2A59B5E6-6DCD-43FB-86F2-B2E07A3EF699}" type="slidenum">
              <a:rPr lang="en-IN" smtClean="0"/>
              <a:pPr/>
              <a:t>‹#›</a:t>
            </a:fld>
            <a:endParaRPr lang="en-IN"/>
          </a:p>
        </p:txBody>
      </p:sp>
    </p:spTree>
    <p:extLst>
      <p:ext uri="{BB962C8B-B14F-4D97-AF65-F5344CB8AC3E}">
        <p14:creationId xmlns:p14="http://schemas.microsoft.com/office/powerpoint/2010/main" val="25795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64553-D220-4BD0-8685-5714C9440A15}" type="datetime1">
              <a:rPr lang="en-US" smtClean="0"/>
              <a:pPr/>
              <a:t>3/20/2024</a:t>
            </a:fld>
            <a:endParaRPr lang="en-US"/>
          </a:p>
        </p:txBody>
      </p:sp>
      <p:sp>
        <p:nvSpPr>
          <p:cNvPr id="5" name="Footer Placeholder 4"/>
          <p:cNvSpPr>
            <a:spLocks noGrp="1"/>
          </p:cNvSpPr>
          <p:nvPr>
            <p:ph type="ftr" sz="quarter" idx="11"/>
          </p:nvPr>
        </p:nvSpPr>
        <p:spPr/>
        <p:txBody>
          <a:bodyPr/>
          <a:lstStyle/>
          <a:p>
            <a:r>
              <a:rPr lang="en-US"/>
              <a:t>group 5</a:t>
            </a:r>
          </a:p>
        </p:txBody>
      </p:sp>
      <p:sp>
        <p:nvSpPr>
          <p:cNvPr id="6" name="Slide Number Placeholder 5"/>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205842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4A595-EED0-4A19-803C-ACAE4A444294}" type="datetime1">
              <a:rPr lang="en-US" smtClean="0"/>
              <a:pPr/>
              <a:t>3/20/2024</a:t>
            </a:fld>
            <a:endParaRPr lang="en-US"/>
          </a:p>
        </p:txBody>
      </p:sp>
      <p:sp>
        <p:nvSpPr>
          <p:cNvPr id="6" name="Footer Placeholder 5"/>
          <p:cNvSpPr>
            <a:spLocks noGrp="1"/>
          </p:cNvSpPr>
          <p:nvPr>
            <p:ph type="ftr" sz="quarter" idx="11"/>
          </p:nvPr>
        </p:nvSpPr>
        <p:spPr/>
        <p:txBody>
          <a:bodyPr/>
          <a:lstStyle/>
          <a:p>
            <a:r>
              <a:rPr lang="en-US"/>
              <a:t>group 5</a:t>
            </a:r>
          </a:p>
        </p:txBody>
      </p:sp>
      <p:sp>
        <p:nvSpPr>
          <p:cNvPr id="7" name="Slide Number Placeholder 6"/>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362083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181643-1079-4236-85A6-84835376395C}" type="datetime1">
              <a:rPr lang="en-US" smtClean="0"/>
              <a:pPr/>
              <a:t>3/20/2024</a:t>
            </a:fld>
            <a:endParaRPr lang="en-US"/>
          </a:p>
        </p:txBody>
      </p:sp>
      <p:sp>
        <p:nvSpPr>
          <p:cNvPr id="8" name="Footer Placeholder 7"/>
          <p:cNvSpPr>
            <a:spLocks noGrp="1"/>
          </p:cNvSpPr>
          <p:nvPr>
            <p:ph type="ftr" sz="quarter" idx="11"/>
          </p:nvPr>
        </p:nvSpPr>
        <p:spPr/>
        <p:txBody>
          <a:bodyPr/>
          <a:lstStyle/>
          <a:p>
            <a:r>
              <a:rPr lang="en-US"/>
              <a:t>group 5</a:t>
            </a:r>
          </a:p>
        </p:txBody>
      </p:sp>
      <p:sp>
        <p:nvSpPr>
          <p:cNvPr id="9" name="Slide Number Placeholder 8"/>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77937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7F38CD-CEC2-4A55-B5C6-DDDFE93E2BA0}" type="datetime1">
              <a:rPr lang="en-US" smtClean="0"/>
              <a:pPr/>
              <a:t>3/20/2024</a:t>
            </a:fld>
            <a:endParaRPr lang="en-US"/>
          </a:p>
        </p:txBody>
      </p:sp>
      <p:sp>
        <p:nvSpPr>
          <p:cNvPr id="4" name="Footer Placeholder 3"/>
          <p:cNvSpPr>
            <a:spLocks noGrp="1"/>
          </p:cNvSpPr>
          <p:nvPr>
            <p:ph type="ftr" sz="quarter" idx="11"/>
          </p:nvPr>
        </p:nvSpPr>
        <p:spPr/>
        <p:txBody>
          <a:bodyPr/>
          <a:lstStyle/>
          <a:p>
            <a:r>
              <a:rPr lang="en-US"/>
              <a:t>group 5</a:t>
            </a:r>
          </a:p>
        </p:txBody>
      </p:sp>
      <p:sp>
        <p:nvSpPr>
          <p:cNvPr id="5" name="Slide Number Placeholder 4"/>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236017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39F8C-BBE6-4334-9554-5B39E929F6EC}" type="datetime1">
              <a:rPr lang="en-US" smtClean="0"/>
              <a:pPr/>
              <a:t>3/20/2024</a:t>
            </a:fld>
            <a:endParaRPr lang="en-US"/>
          </a:p>
        </p:txBody>
      </p:sp>
      <p:sp>
        <p:nvSpPr>
          <p:cNvPr id="3" name="Footer Placeholder 2"/>
          <p:cNvSpPr>
            <a:spLocks noGrp="1"/>
          </p:cNvSpPr>
          <p:nvPr>
            <p:ph type="ftr" sz="quarter" idx="11"/>
          </p:nvPr>
        </p:nvSpPr>
        <p:spPr/>
        <p:txBody>
          <a:bodyPr/>
          <a:lstStyle/>
          <a:p>
            <a:r>
              <a:rPr lang="en-US"/>
              <a:t>group 5</a:t>
            </a:r>
          </a:p>
        </p:txBody>
      </p:sp>
      <p:sp>
        <p:nvSpPr>
          <p:cNvPr id="4" name="Slide Number Placeholder 3"/>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114278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35E765-A476-4AE5-83D6-14F2C285A7B0}" type="datetime1">
              <a:rPr lang="en-US" smtClean="0"/>
              <a:pPr/>
              <a:t>3/20/2024</a:t>
            </a:fld>
            <a:endParaRPr lang="en-US"/>
          </a:p>
        </p:txBody>
      </p:sp>
      <p:sp>
        <p:nvSpPr>
          <p:cNvPr id="6" name="Footer Placeholder 5"/>
          <p:cNvSpPr>
            <a:spLocks noGrp="1"/>
          </p:cNvSpPr>
          <p:nvPr>
            <p:ph type="ftr" sz="quarter" idx="11"/>
          </p:nvPr>
        </p:nvSpPr>
        <p:spPr/>
        <p:txBody>
          <a:bodyPr/>
          <a:lstStyle/>
          <a:p>
            <a:r>
              <a:rPr lang="en-US"/>
              <a:t>group 5</a:t>
            </a:r>
          </a:p>
        </p:txBody>
      </p:sp>
      <p:sp>
        <p:nvSpPr>
          <p:cNvPr id="7" name="Slide Number Placeholder 6"/>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421720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E86EE-CB6D-4B93-866F-7CD3859184BD}" type="datetime1">
              <a:rPr lang="en-US" smtClean="0"/>
              <a:pPr/>
              <a:t>3/20/2024</a:t>
            </a:fld>
            <a:endParaRPr lang="en-US"/>
          </a:p>
        </p:txBody>
      </p:sp>
      <p:sp>
        <p:nvSpPr>
          <p:cNvPr id="6" name="Footer Placeholder 5"/>
          <p:cNvSpPr>
            <a:spLocks noGrp="1"/>
          </p:cNvSpPr>
          <p:nvPr>
            <p:ph type="ftr" sz="quarter" idx="11"/>
          </p:nvPr>
        </p:nvSpPr>
        <p:spPr/>
        <p:txBody>
          <a:bodyPr/>
          <a:lstStyle/>
          <a:p>
            <a:r>
              <a:rPr lang="en-US"/>
              <a:t>group 5</a:t>
            </a:r>
          </a:p>
        </p:txBody>
      </p:sp>
      <p:sp>
        <p:nvSpPr>
          <p:cNvPr id="7" name="Slide Number Placeholder 6"/>
          <p:cNvSpPr>
            <a:spLocks noGrp="1"/>
          </p:cNvSpPr>
          <p:nvPr>
            <p:ph type="sldNum" sz="quarter" idx="12"/>
          </p:nvPr>
        </p:nvSpPr>
        <p:spPr/>
        <p:txBody>
          <a:bodyPr/>
          <a:lstStyle/>
          <a:p>
            <a:fld id="{19BEC0D2-B3D0-437F-9736-64E55758ECF7}" type="slidenum">
              <a:rPr lang="en-US" smtClean="0"/>
              <a:pPr/>
              <a:t>‹#›</a:t>
            </a:fld>
            <a:endParaRPr lang="en-US"/>
          </a:p>
        </p:txBody>
      </p:sp>
    </p:spTree>
    <p:extLst>
      <p:ext uri="{BB962C8B-B14F-4D97-AF65-F5344CB8AC3E}">
        <p14:creationId xmlns:p14="http://schemas.microsoft.com/office/powerpoint/2010/main" val="159364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13F0B-FF02-4074-90D5-1456BF402E10}" type="datetime1">
              <a:rPr lang="en-US" smtClean="0"/>
              <a:pPr/>
              <a:t>3/20/2024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group 5</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EC0D2-B3D0-437F-9736-64E55758ECF7}" type="slidenum">
              <a:rPr lang="en-US" smtClean="0"/>
              <a:pPr/>
              <a:t>‹#›</a:t>
            </a:fld>
            <a:endParaRPr lang="en-US"/>
          </a:p>
        </p:txBody>
      </p:sp>
    </p:spTree>
    <p:extLst>
      <p:ext uri="{BB962C8B-B14F-4D97-AF65-F5344CB8AC3E}">
        <p14:creationId xmlns:p14="http://schemas.microsoft.com/office/powerpoint/2010/main" val="3872703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84067-5009-1382-DA21-02345942F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2C3D0C-5E8F-8E98-2D91-BA92D6ABA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17453D-0477-CCCB-AFFA-07CB6A7E3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393A-9AAA-4962-A3D4-3D5608A21A12}" type="datetime1">
              <a:rPr lang="en-US" smtClean="0"/>
              <a:pPr/>
              <a:t>3/20/2024</a:t>
            </a:fld>
            <a:endParaRPr lang="en-IN"/>
          </a:p>
        </p:txBody>
      </p:sp>
      <p:sp>
        <p:nvSpPr>
          <p:cNvPr id="5" name="Footer Placeholder 4">
            <a:extLst>
              <a:ext uri="{FF2B5EF4-FFF2-40B4-BE49-F238E27FC236}">
                <a16:creationId xmlns:a16="http://schemas.microsoft.com/office/drawing/2014/main" id="{1068594F-D988-3D9F-96AE-3558933DE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group 5</a:t>
            </a:r>
          </a:p>
        </p:txBody>
      </p:sp>
      <p:sp>
        <p:nvSpPr>
          <p:cNvPr id="6" name="Slide Number Placeholder 5">
            <a:extLst>
              <a:ext uri="{FF2B5EF4-FFF2-40B4-BE49-F238E27FC236}">
                <a16:creationId xmlns:a16="http://schemas.microsoft.com/office/drawing/2014/main" id="{B016A327-5E70-3CDA-767A-DF5A0E841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9B5E6-6DCD-43FB-86F2-B2E07A3EF699}" type="slidenum">
              <a:rPr lang="en-IN" smtClean="0"/>
              <a:pPr/>
              <a:t>‹#›</a:t>
            </a:fld>
            <a:endParaRPr lang="en-IN"/>
          </a:p>
        </p:txBody>
      </p:sp>
    </p:spTree>
    <p:extLst>
      <p:ext uri="{BB962C8B-B14F-4D97-AF65-F5344CB8AC3E}">
        <p14:creationId xmlns:p14="http://schemas.microsoft.com/office/powerpoint/2010/main" val="2221107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2.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hyperlink" Target="IMG_20231230_174849.jpg"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hyperlink" Target="Specialist%20IIM%20Project/IPHS%20Standatd%202022.pptx" TargetMode="Externa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6.jpeg" /><Relationship Id="rId7" Type="http://schemas.openxmlformats.org/officeDocument/2006/relationships/image" Target="../media/image10.png" /><Relationship Id="rId2" Type="http://schemas.openxmlformats.org/officeDocument/2006/relationships/image" Target="../media/image5.png" /><Relationship Id="rId1" Type="http://schemas.openxmlformats.org/officeDocument/2006/relationships/slideLayout" Target="../slideLayouts/slideLayout7.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_rels/slide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7.xml" /><Relationship Id="rId4" Type="http://schemas.openxmlformats.org/officeDocument/2006/relationships/image" Target="../media/image14.png" /></Relationships>
</file>

<file path=ppt/slides/_rels/slide2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hyperlink" Target="Analysis%20of%20Specialist%20OPD,%20IPD%20,Procedures,Tests%20for%20Aug%202023.xlsx"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B347-44D6-BF37-CFDD-F690AB7B414D}"/>
              </a:ext>
            </a:extLst>
          </p:cNvPr>
          <p:cNvSpPr>
            <a:spLocks noGrp="1"/>
          </p:cNvSpPr>
          <p:nvPr>
            <p:ph type="ctrTitle"/>
          </p:nvPr>
        </p:nvSpPr>
        <p:spPr>
          <a:xfrm>
            <a:off x="1441579" y="2072205"/>
            <a:ext cx="9308841" cy="2387600"/>
          </a:xfrm>
        </p:spPr>
        <p:txBody>
          <a:bodyPr>
            <a:normAutofit fontScale="90000"/>
          </a:bodyPr>
          <a:lstStyle/>
          <a:p>
            <a:r>
              <a:rPr lang="en-US" b="1" dirty="0">
                <a:latin typeface="Times New Roman" panose="02020603050405020304" pitchFamily="18" charset="0"/>
                <a:cs typeface="Times New Roman" panose="02020603050405020304" pitchFamily="18" charset="0"/>
              </a:rPr>
              <a:t>Addressing the Scarcity of Specialist Doctors in District Hospitals of Uttar Pradesh</a:t>
            </a:r>
            <a:br>
              <a:rPr lang="en-US" b="1" dirty="0">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By</a:t>
            </a:r>
            <a:endParaRPr lang="en-IN" dirty="0"/>
          </a:p>
        </p:txBody>
      </p:sp>
      <p:pic>
        <p:nvPicPr>
          <p:cNvPr id="5" name="Picture 4" descr="Logo, company name&#10;&#10;Description automatically generated">
            <a:extLst>
              <a:ext uri="{FF2B5EF4-FFF2-40B4-BE49-F238E27FC236}">
                <a16:creationId xmlns:a16="http://schemas.microsoft.com/office/drawing/2014/main" id="{30492FAA-4A8C-2C78-64D9-B541398CC260}"/>
              </a:ext>
            </a:extLst>
          </p:cNvPr>
          <p:cNvPicPr>
            <a:picLocks noChangeAspect="1"/>
          </p:cNvPicPr>
          <p:nvPr/>
        </p:nvPicPr>
        <p:blipFill rotWithShape="1">
          <a:blip r:embed="rId2" cstate="print"/>
          <a:srcRect t="6283"/>
          <a:stretch/>
        </p:blipFill>
        <p:spPr>
          <a:xfrm>
            <a:off x="10612117" y="210148"/>
            <a:ext cx="941074" cy="1018794"/>
          </a:xfrm>
          <a:prstGeom prst="rect">
            <a:avLst/>
          </a:prstGeom>
        </p:spPr>
      </p:pic>
      <p:sp>
        <p:nvSpPr>
          <p:cNvPr id="7" name="Rectangle 2">
            <a:extLst>
              <a:ext uri="{FF2B5EF4-FFF2-40B4-BE49-F238E27FC236}">
                <a16:creationId xmlns:a16="http://schemas.microsoft.com/office/drawing/2014/main" id="{ABBD2D69-4262-6EA7-B3DB-C6A5E28DD0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9D20BCA-3F2B-F20B-17BA-59EF13B88AB3}"/>
              </a:ext>
            </a:extLst>
          </p:cNvPr>
          <p:cNvPicPr>
            <a:picLocks noChangeAspect="1"/>
          </p:cNvPicPr>
          <p:nvPr/>
        </p:nvPicPr>
        <p:blipFill>
          <a:blip r:embed="rId3" cstate="print"/>
          <a:stretch>
            <a:fillRect/>
          </a:stretch>
        </p:blipFill>
        <p:spPr>
          <a:xfrm>
            <a:off x="45089" y="118977"/>
            <a:ext cx="2792979" cy="1265196"/>
          </a:xfrm>
          <a:prstGeom prst="rect">
            <a:avLst/>
          </a:prstGeom>
        </p:spPr>
      </p:pic>
      <p:pic>
        <p:nvPicPr>
          <p:cNvPr id="9" name="Picture 8">
            <a:extLst>
              <a:ext uri="{FF2B5EF4-FFF2-40B4-BE49-F238E27FC236}">
                <a16:creationId xmlns:a16="http://schemas.microsoft.com/office/drawing/2014/main" id="{E8C2AAD8-1F34-F3CD-0B21-4477D6A34865}"/>
              </a:ext>
            </a:extLst>
          </p:cNvPr>
          <p:cNvPicPr>
            <a:picLocks noChangeAspect="1"/>
          </p:cNvPicPr>
          <p:nvPr/>
        </p:nvPicPr>
        <p:blipFill>
          <a:blip r:embed="rId4" cstate="print"/>
          <a:stretch>
            <a:fillRect/>
          </a:stretch>
        </p:blipFill>
        <p:spPr>
          <a:xfrm>
            <a:off x="3703974" y="210148"/>
            <a:ext cx="914400" cy="825955"/>
          </a:xfrm>
          <a:prstGeom prst="rect">
            <a:avLst/>
          </a:prstGeom>
        </p:spPr>
      </p:pic>
      <p:pic>
        <p:nvPicPr>
          <p:cNvPr id="10" name="Picture 9" descr="Shape  Description automatically generated with low confidence">
            <a:extLst>
              <a:ext uri="{FF2B5EF4-FFF2-40B4-BE49-F238E27FC236}">
                <a16:creationId xmlns:a16="http://schemas.microsoft.com/office/drawing/2014/main" id="{B3C8C0FD-4CE3-11C0-5D06-3F12F029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201" y="210148"/>
            <a:ext cx="825955" cy="881579"/>
          </a:xfrm>
          <a:prstGeom prst="rect">
            <a:avLst/>
          </a:prstGeom>
        </p:spPr>
      </p:pic>
      <p:sp>
        <p:nvSpPr>
          <p:cNvPr id="12" name="TextBox 11">
            <a:extLst>
              <a:ext uri="{FF2B5EF4-FFF2-40B4-BE49-F238E27FC236}">
                <a16:creationId xmlns:a16="http://schemas.microsoft.com/office/drawing/2014/main" id="{49D9E390-6626-7D1E-A7C7-15AD90313CA6}"/>
              </a:ext>
            </a:extLst>
          </p:cNvPr>
          <p:cNvSpPr txBox="1"/>
          <p:nvPr/>
        </p:nvSpPr>
        <p:spPr>
          <a:xfrm>
            <a:off x="3433702" y="4593017"/>
            <a:ext cx="6508320" cy="1938992"/>
          </a:xfrm>
          <a:prstGeom prst="rect">
            <a:avLst/>
          </a:prstGeom>
          <a:noFill/>
        </p:spPr>
        <p:txBody>
          <a:bodyPr wrap="square">
            <a:spAutoFit/>
          </a:bodyPr>
          <a:lstStyle/>
          <a:p>
            <a:r>
              <a:rPr lang="en-US" sz="2000" b="1" dirty="0">
                <a:solidFill>
                  <a:srgbClr val="00B050"/>
                </a:solidFill>
              </a:rPr>
              <a:t>Dr. </a:t>
            </a:r>
            <a:r>
              <a:rPr lang="en-US" sz="2000" b="1" dirty="0" err="1">
                <a:solidFill>
                  <a:srgbClr val="00B050"/>
                </a:solidFill>
              </a:rPr>
              <a:t>Mohd</a:t>
            </a:r>
            <a:r>
              <a:rPr lang="en-US" sz="2000" b="1" dirty="0">
                <a:solidFill>
                  <a:srgbClr val="00B050"/>
                </a:solidFill>
              </a:rPr>
              <a:t>. </a:t>
            </a:r>
            <a:r>
              <a:rPr lang="en-US" sz="2000" b="1" dirty="0" err="1">
                <a:solidFill>
                  <a:srgbClr val="00B050"/>
                </a:solidFill>
              </a:rPr>
              <a:t>Masoodul</a:t>
            </a:r>
            <a:r>
              <a:rPr lang="en-US" sz="2000" b="1" dirty="0">
                <a:solidFill>
                  <a:srgbClr val="00B050"/>
                </a:solidFill>
              </a:rPr>
              <a:t> Hasan Usmani (Dermatologist)</a:t>
            </a:r>
          </a:p>
          <a:p>
            <a:r>
              <a:rPr lang="en-US" sz="2000" b="1" dirty="0">
                <a:solidFill>
                  <a:srgbClr val="00B050"/>
                </a:solidFill>
              </a:rPr>
              <a:t>Dr. Rishi Kumar Saxena (Chest Specialist)</a:t>
            </a:r>
          </a:p>
          <a:p>
            <a:r>
              <a:rPr lang="en-US" sz="2000" b="1" dirty="0">
                <a:solidFill>
                  <a:srgbClr val="00B050"/>
                </a:solidFill>
              </a:rPr>
              <a:t>Dr. Brijesh Singh Verma (Medicine)</a:t>
            </a:r>
          </a:p>
          <a:p>
            <a:r>
              <a:rPr lang="en-US" sz="2000" b="1" dirty="0">
                <a:solidFill>
                  <a:srgbClr val="00B050"/>
                </a:solidFill>
              </a:rPr>
              <a:t>Dr. Ajeet Kumar Singh (</a:t>
            </a:r>
            <a:r>
              <a:rPr lang="en-US" sz="2000" b="1" dirty="0" err="1">
                <a:solidFill>
                  <a:srgbClr val="00B050"/>
                </a:solidFill>
              </a:rPr>
              <a:t>Orthopedician</a:t>
            </a:r>
            <a:r>
              <a:rPr lang="en-US" sz="2000" b="1" dirty="0">
                <a:solidFill>
                  <a:srgbClr val="00B050"/>
                </a:solidFill>
              </a:rPr>
              <a:t>)</a:t>
            </a:r>
          </a:p>
          <a:p>
            <a:r>
              <a:rPr lang="en-US" sz="2000" b="1" dirty="0">
                <a:solidFill>
                  <a:srgbClr val="00B050"/>
                </a:solidFill>
              </a:rPr>
              <a:t>Dr. Devendra Kumar Shukla (</a:t>
            </a:r>
            <a:r>
              <a:rPr lang="en-US" sz="2000" b="1" dirty="0" err="1">
                <a:solidFill>
                  <a:srgbClr val="00B050"/>
                </a:solidFill>
              </a:rPr>
              <a:t>Orthopedician</a:t>
            </a:r>
            <a:r>
              <a:rPr lang="en-US" sz="2000" b="1" dirty="0">
                <a:solidFill>
                  <a:srgbClr val="00B050"/>
                </a:solidFill>
              </a:rPr>
              <a:t>)</a:t>
            </a:r>
          </a:p>
          <a:p>
            <a:endParaRPr lang="en-US" sz="2000" b="1" dirty="0">
              <a:solidFill>
                <a:srgbClr val="00B050"/>
              </a:solidFill>
            </a:endParaRPr>
          </a:p>
        </p:txBody>
      </p:sp>
    </p:spTree>
    <p:extLst>
      <p:ext uri="{BB962C8B-B14F-4D97-AF65-F5344CB8AC3E}">
        <p14:creationId xmlns:p14="http://schemas.microsoft.com/office/powerpoint/2010/main" val="388289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6102" y="339634"/>
            <a:ext cx="6100709" cy="523220"/>
          </a:xfrm>
          <a:prstGeom prst="rect">
            <a:avLst/>
          </a:prstGeom>
          <a:solidFill>
            <a:schemeClr val="accent4"/>
          </a:solidFill>
        </p:spPr>
        <p:txBody>
          <a:bodyPr wrap="none" rtlCol="0">
            <a:spAutoFit/>
          </a:bodyPr>
          <a:lstStyle/>
          <a:p>
            <a:r>
              <a:rPr lang="en-US" sz="2800" b="1" dirty="0"/>
              <a:t>Solutions to issue- Track establishments</a:t>
            </a:r>
          </a:p>
        </p:txBody>
      </p:sp>
      <p:sp>
        <p:nvSpPr>
          <p:cNvPr id="6" name="TextBox 5"/>
          <p:cNvSpPr txBox="1"/>
          <p:nvPr/>
        </p:nvSpPr>
        <p:spPr>
          <a:xfrm>
            <a:off x="464115" y="860228"/>
            <a:ext cx="11263767" cy="3077766"/>
          </a:xfrm>
          <a:prstGeom prst="rect">
            <a:avLst/>
          </a:prstGeom>
          <a:noFill/>
        </p:spPr>
        <p:txBody>
          <a:bodyPr wrap="square" rtlCol="0">
            <a:spAutoFit/>
          </a:bodyPr>
          <a:lstStyle/>
          <a:p>
            <a:r>
              <a:rPr lang="en-US" sz="2000" b="1" dirty="0">
                <a:solidFill>
                  <a:srgbClr val="FF0000"/>
                </a:solidFill>
              </a:rPr>
              <a:t>Principles of solutions</a:t>
            </a:r>
          </a:p>
          <a:p>
            <a:r>
              <a:rPr lang="en-US" sz="2000" b="1" dirty="0"/>
              <a:t>Solutions to acute shortage of specialists must take into account the </a:t>
            </a:r>
            <a:r>
              <a:rPr lang="en-US" sz="2000" b="1" dirty="0">
                <a:solidFill>
                  <a:srgbClr val="7030A0"/>
                </a:solidFill>
              </a:rPr>
              <a:t>very limited pool </a:t>
            </a:r>
            <a:r>
              <a:rPr lang="en-US" sz="2000" b="1" dirty="0"/>
              <a:t>of  recruitment available and available options for newly pass outs.  </a:t>
            </a:r>
          </a:p>
          <a:p>
            <a:r>
              <a:rPr lang="en-US" sz="2000" b="1" dirty="0"/>
              <a:t>Comfort Zone </a:t>
            </a:r>
            <a:r>
              <a:rPr lang="en-US" sz="2000" b="1" dirty="0">
                <a:solidFill>
                  <a:srgbClr val="7030A0"/>
                </a:solidFill>
              </a:rPr>
              <a:t>Working conditions </a:t>
            </a:r>
            <a:r>
              <a:rPr lang="en-US" sz="2000" b="1" dirty="0"/>
              <a:t>with proper promotional growth,  reduction in loss of specialty devoted time to non specialty works which can be handled by MBBS doctors or GDMO and proper </a:t>
            </a:r>
            <a:r>
              <a:rPr lang="en-US" sz="2000" b="1" dirty="0">
                <a:solidFill>
                  <a:srgbClr val="7030A0"/>
                </a:solidFill>
              </a:rPr>
              <a:t>avenues of academic growth </a:t>
            </a:r>
            <a:r>
              <a:rPr lang="en-US" sz="2000" b="1" dirty="0"/>
              <a:t>with </a:t>
            </a:r>
            <a:r>
              <a:rPr lang="en-US" sz="2000" b="1" dirty="0">
                <a:solidFill>
                  <a:srgbClr val="7030A0"/>
                </a:solidFill>
              </a:rPr>
              <a:t>reasonable financial reimbursement </a:t>
            </a:r>
            <a:r>
              <a:rPr lang="en-US" sz="2000" b="1" dirty="0"/>
              <a:t>will be key to attracting new doctors decreasing attrition rate</a:t>
            </a:r>
            <a:r>
              <a:rPr lang="en-US" b="1" dirty="0"/>
              <a:t>. </a:t>
            </a:r>
          </a:p>
          <a:p>
            <a:r>
              <a:rPr lang="en-US" b="1" dirty="0">
                <a:solidFill>
                  <a:srgbClr val="7030A0"/>
                </a:solidFill>
              </a:rPr>
              <a:t>Solutions must cover the root causes of apathy of specialists as discussed in fish bone analysis</a:t>
            </a:r>
          </a:p>
          <a:p>
            <a:endParaRPr lang="en-US" b="1" dirty="0"/>
          </a:p>
          <a:p>
            <a:endParaRPr lang="en-US" b="1" dirty="0"/>
          </a:p>
        </p:txBody>
      </p:sp>
      <p:sp>
        <p:nvSpPr>
          <p:cNvPr id="7" name="TextBox 6"/>
          <p:cNvSpPr txBox="1"/>
          <p:nvPr/>
        </p:nvSpPr>
        <p:spPr>
          <a:xfrm>
            <a:off x="1288776" y="3611306"/>
            <a:ext cx="9264780" cy="400110"/>
          </a:xfrm>
          <a:prstGeom prst="rect">
            <a:avLst/>
          </a:prstGeom>
          <a:solidFill>
            <a:srgbClr val="00B050"/>
          </a:solidFill>
          <a:ln>
            <a:solidFill>
              <a:srgbClr val="00B050"/>
            </a:solidFill>
          </a:ln>
        </p:spPr>
        <p:txBody>
          <a:bodyPr wrap="none" rtlCol="0">
            <a:spAutoFit/>
          </a:bodyPr>
          <a:lstStyle/>
          <a:p>
            <a:r>
              <a:rPr lang="en-US" sz="2000" b="1" dirty="0">
                <a:highlight>
                  <a:srgbClr val="00FF00"/>
                </a:highlight>
              </a:rPr>
              <a:t>Some of activities at department level are taking place and  good work must continue</a:t>
            </a:r>
          </a:p>
        </p:txBody>
      </p:sp>
      <p:sp>
        <p:nvSpPr>
          <p:cNvPr id="10" name="TextBox 9"/>
          <p:cNvSpPr txBox="1"/>
          <p:nvPr/>
        </p:nvSpPr>
        <p:spPr>
          <a:xfrm>
            <a:off x="245533" y="4343419"/>
            <a:ext cx="11819467" cy="3447098"/>
          </a:xfrm>
          <a:prstGeom prst="rect">
            <a:avLst/>
          </a:prstGeom>
          <a:noFill/>
        </p:spPr>
        <p:txBody>
          <a:bodyPr wrap="square" rtlCol="0">
            <a:spAutoFit/>
          </a:bodyPr>
          <a:lstStyle/>
          <a:p>
            <a:r>
              <a:rPr lang="en-US" b="1" dirty="0"/>
              <a:t> A</a:t>
            </a:r>
            <a:r>
              <a:rPr lang="en-US" sz="2000" b="1" dirty="0"/>
              <a:t>) </a:t>
            </a:r>
            <a:r>
              <a:rPr lang="en-US" sz="2000" b="1" dirty="0">
                <a:solidFill>
                  <a:srgbClr val="7030A0"/>
                </a:solidFill>
              </a:rPr>
              <a:t>Academic environment and CME </a:t>
            </a:r>
            <a:endParaRPr lang="en-US" b="1" dirty="0"/>
          </a:p>
          <a:p>
            <a:pPr marL="342900" indent="-342900"/>
            <a:r>
              <a:rPr lang="en-US" b="1" dirty="0"/>
              <a:t>1.C-Moc and E-</a:t>
            </a:r>
            <a:r>
              <a:rPr lang="en-US" b="1" dirty="0" err="1"/>
              <a:t>Moc</a:t>
            </a:r>
            <a:r>
              <a:rPr lang="en-US" b="1" dirty="0"/>
              <a:t> trainings </a:t>
            </a:r>
            <a:r>
              <a:rPr lang="en-US" b="1" dirty="0">
                <a:solidFill>
                  <a:srgbClr val="00B050"/>
                </a:solidFill>
              </a:rPr>
              <a:t>in progress and postings in FRU happening</a:t>
            </a:r>
            <a:r>
              <a:rPr lang="en-US" dirty="0"/>
              <a:t>. </a:t>
            </a:r>
            <a:r>
              <a:rPr lang="en-US" dirty="0">
                <a:solidFill>
                  <a:srgbClr val="7030A0"/>
                </a:solidFill>
              </a:rPr>
              <a:t>More Surgical procedures may be included. More skills like emergency procedures to be included for both doctors and assisting paramedical staff. (A2/C2/B1)</a:t>
            </a:r>
            <a:endParaRPr lang="en-US" b="1" dirty="0"/>
          </a:p>
          <a:p>
            <a:r>
              <a:rPr lang="en-US" b="1" dirty="0"/>
              <a:t>2. 6-month USG training and 3 wks </a:t>
            </a:r>
            <a:r>
              <a:rPr lang="en-US" b="1" dirty="0" err="1"/>
              <a:t>Obs</a:t>
            </a:r>
            <a:r>
              <a:rPr lang="en-US" b="1" dirty="0"/>
              <a:t> USG trainings </a:t>
            </a:r>
            <a:r>
              <a:rPr lang="en-US" b="1" dirty="0">
                <a:solidFill>
                  <a:srgbClr val="00B050"/>
                </a:solidFill>
              </a:rPr>
              <a:t>planned and started by department</a:t>
            </a:r>
            <a:r>
              <a:rPr lang="en-US" dirty="0"/>
              <a:t>.(A2/B1)</a:t>
            </a:r>
          </a:p>
          <a:p>
            <a:r>
              <a:rPr lang="en-US" b="1" dirty="0"/>
              <a:t>3. A very laudable initiative of CMEs being organized in different specialties at SIHFW</a:t>
            </a:r>
            <a:r>
              <a:rPr lang="en-US" dirty="0">
                <a:solidFill>
                  <a:srgbClr val="00B050"/>
                </a:solidFill>
              </a:rPr>
              <a:t>. </a:t>
            </a:r>
            <a:r>
              <a:rPr lang="en-US" b="1" dirty="0">
                <a:solidFill>
                  <a:srgbClr val="00B050"/>
                </a:solidFill>
              </a:rPr>
              <a:t>(Since 1 yr) </a:t>
            </a:r>
            <a:r>
              <a:rPr lang="en-US" dirty="0"/>
              <a:t>CME </a:t>
            </a:r>
            <a:r>
              <a:rPr lang="en-US" dirty="0">
                <a:solidFill>
                  <a:srgbClr val="7030A0"/>
                </a:solidFill>
              </a:rPr>
              <a:t>Numbers may be increased</a:t>
            </a:r>
            <a:r>
              <a:rPr lang="en-US" dirty="0">
                <a:solidFill>
                  <a:srgbClr val="FF0000"/>
                </a:solidFill>
              </a:rPr>
              <a:t>.</a:t>
            </a:r>
            <a:r>
              <a:rPr lang="en-US" dirty="0"/>
              <a:t> Online CMEs started titled </a:t>
            </a:r>
            <a:r>
              <a:rPr lang="en-US" b="1" dirty="0" err="1"/>
              <a:t>shukrawar</a:t>
            </a:r>
            <a:r>
              <a:rPr lang="en-US" b="1" dirty="0"/>
              <a:t> </a:t>
            </a:r>
            <a:r>
              <a:rPr lang="en-US" b="1" dirty="0" err="1"/>
              <a:t>ki</a:t>
            </a:r>
            <a:r>
              <a:rPr lang="en-US" b="1" dirty="0"/>
              <a:t> </a:t>
            </a:r>
            <a:r>
              <a:rPr lang="en-US" b="1" dirty="0" err="1"/>
              <a:t>shaam</a:t>
            </a:r>
            <a:r>
              <a:rPr lang="en-US" b="1" dirty="0"/>
              <a:t> doctors </a:t>
            </a:r>
            <a:r>
              <a:rPr lang="en-US" b="1" dirty="0" err="1"/>
              <a:t>ke</a:t>
            </a:r>
            <a:r>
              <a:rPr lang="en-US" b="1" dirty="0"/>
              <a:t> </a:t>
            </a:r>
            <a:r>
              <a:rPr lang="en-US" b="1" dirty="0" err="1"/>
              <a:t>naam</a:t>
            </a:r>
            <a:r>
              <a:rPr lang="en-US" dirty="0"/>
              <a:t>. </a:t>
            </a:r>
            <a:r>
              <a:rPr lang="en-US" dirty="0">
                <a:solidFill>
                  <a:srgbClr val="7030A0"/>
                </a:solidFill>
              </a:rPr>
              <a:t>Observer ship </a:t>
            </a:r>
            <a:r>
              <a:rPr lang="en-US" dirty="0" err="1">
                <a:solidFill>
                  <a:srgbClr val="7030A0"/>
                </a:solidFill>
              </a:rPr>
              <a:t>programmes</a:t>
            </a:r>
            <a:r>
              <a:rPr lang="en-US" dirty="0">
                <a:solidFill>
                  <a:srgbClr val="7030A0"/>
                </a:solidFill>
              </a:rPr>
              <a:t> at centre of excellences like KGMU/SGPGI/</a:t>
            </a:r>
            <a:r>
              <a:rPr lang="en-US" dirty="0" err="1">
                <a:solidFill>
                  <a:srgbClr val="7030A0"/>
                </a:solidFill>
              </a:rPr>
              <a:t>RMLor</a:t>
            </a:r>
            <a:r>
              <a:rPr lang="en-US" dirty="0">
                <a:solidFill>
                  <a:srgbClr val="7030A0"/>
                </a:solidFill>
              </a:rPr>
              <a:t> other Medical Colleges  may be restarted. (A2/B1)</a:t>
            </a:r>
            <a:endParaRPr lang="en-US" dirty="0"/>
          </a:p>
          <a:p>
            <a:endParaRPr lang="en-US" dirty="0"/>
          </a:p>
          <a:p>
            <a:endParaRPr lang="en-US" dirty="0"/>
          </a:p>
          <a:p>
            <a:r>
              <a:rPr lang="en-US" dirty="0"/>
              <a:t> </a:t>
            </a:r>
          </a:p>
          <a:p>
            <a:endParaRPr lang="en-US" dirty="0">
              <a:solidFill>
                <a:srgbClr val="7030A0"/>
              </a:solidFill>
            </a:endParaRPr>
          </a:p>
          <a:p>
            <a:r>
              <a:rPr lang="en-US" dirty="0"/>
              <a:t> </a:t>
            </a:r>
          </a:p>
        </p:txBody>
      </p:sp>
      <p:sp>
        <p:nvSpPr>
          <p:cNvPr id="8" name="Slide Number Placeholder 7"/>
          <p:cNvSpPr>
            <a:spLocks noGrp="1"/>
          </p:cNvSpPr>
          <p:nvPr>
            <p:ph type="sldNum" sz="quarter" idx="12"/>
          </p:nvPr>
        </p:nvSpPr>
        <p:spPr/>
        <p:txBody>
          <a:bodyPr/>
          <a:lstStyle/>
          <a:p>
            <a:fld id="{19BEC0D2-B3D0-437F-9736-64E55758ECF7}" type="slidenum">
              <a:rPr lang="en-US" smtClean="0"/>
              <a:pPr/>
              <a:t>10</a:t>
            </a:fld>
            <a:endParaRPr lang="en-US"/>
          </a:p>
        </p:txBody>
      </p:sp>
      <p:sp>
        <p:nvSpPr>
          <p:cNvPr id="9" name="Footer Placeholder 8"/>
          <p:cNvSpPr>
            <a:spLocks noGrp="1"/>
          </p:cNvSpPr>
          <p:nvPr>
            <p:ph type="ftr" sz="quarter" idx="11"/>
          </p:nvPr>
        </p:nvSpPr>
        <p:spPr>
          <a:xfrm>
            <a:off x="4038600" y="6539234"/>
            <a:ext cx="4114800" cy="365125"/>
          </a:xfrm>
        </p:spPr>
        <p:txBody>
          <a:bodyPr/>
          <a:lstStyle/>
          <a:p>
            <a:r>
              <a:rPr lang="en-US"/>
              <a:t>group 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732" y="328873"/>
            <a:ext cx="11616267" cy="8186857"/>
          </a:xfrm>
          <a:prstGeom prst="rect">
            <a:avLst/>
          </a:prstGeom>
          <a:noFill/>
        </p:spPr>
        <p:txBody>
          <a:bodyPr wrap="square" rtlCol="0">
            <a:spAutoFit/>
          </a:bodyPr>
          <a:lstStyle/>
          <a:p>
            <a:r>
              <a:rPr lang="en-US" b="1" dirty="0"/>
              <a:t>4. Case Based Presentations and CMEs from Concerned Specialty via ZOOM </a:t>
            </a:r>
            <a:r>
              <a:rPr lang="en-US" dirty="0"/>
              <a:t>fortnightly for all MO’s on 2</a:t>
            </a:r>
            <a:r>
              <a:rPr lang="en-US" baseline="30000" dirty="0"/>
              <a:t>nd</a:t>
            </a:r>
            <a:r>
              <a:rPr lang="en-US" dirty="0"/>
              <a:t> and 4rth Tuesday in Tubercular Diseases from State TB Cell happening </a:t>
            </a:r>
            <a:r>
              <a:rPr lang="en-US" dirty="0">
                <a:solidFill>
                  <a:srgbClr val="00B050"/>
                </a:solidFill>
              </a:rPr>
              <a:t>(Since 1and ½ yrs  </a:t>
            </a:r>
            <a:r>
              <a:rPr lang="en-US" dirty="0" err="1">
                <a:solidFill>
                  <a:srgbClr val="00B050"/>
                </a:solidFill>
              </a:rPr>
              <a:t>Dr.Rishi</a:t>
            </a:r>
            <a:r>
              <a:rPr lang="en-US" dirty="0">
                <a:solidFill>
                  <a:srgbClr val="00B050"/>
                </a:solidFill>
              </a:rPr>
              <a:t> being State Nodal for it ) (B1)</a:t>
            </a:r>
          </a:p>
          <a:p>
            <a:endParaRPr lang="en-US" dirty="0"/>
          </a:p>
          <a:p>
            <a:r>
              <a:rPr lang="en-US" sz="2000" b="1" dirty="0"/>
              <a:t>C) </a:t>
            </a:r>
            <a:r>
              <a:rPr lang="en-US" sz="2000" b="1" dirty="0">
                <a:solidFill>
                  <a:srgbClr val="7030A0"/>
                </a:solidFill>
              </a:rPr>
              <a:t>Help from internal sources</a:t>
            </a:r>
            <a:endParaRPr lang="en-US" dirty="0"/>
          </a:p>
          <a:p>
            <a:r>
              <a:rPr lang="en-US" b="1" dirty="0"/>
              <a:t>1. Contractual and Reappointment  specialist </a:t>
            </a:r>
            <a:r>
              <a:rPr lang="en-US" b="1" dirty="0">
                <a:solidFill>
                  <a:srgbClr val="00B050"/>
                </a:solidFill>
              </a:rPr>
              <a:t>Drs staff already recruited. </a:t>
            </a:r>
            <a:r>
              <a:rPr lang="en-US" dirty="0"/>
              <a:t>(</a:t>
            </a:r>
            <a:r>
              <a:rPr lang="en-US" dirty="0">
                <a:solidFill>
                  <a:srgbClr val="7030A0"/>
                </a:solidFill>
              </a:rPr>
              <a:t>Reappointment place of posting should be in ratio of structural logistics).(B1)</a:t>
            </a:r>
          </a:p>
          <a:p>
            <a:r>
              <a:rPr lang="en-US" b="1" dirty="0"/>
              <a:t>2. E-</a:t>
            </a:r>
            <a:r>
              <a:rPr lang="en-US" b="1" dirty="0" err="1"/>
              <a:t>Sanjeevani</a:t>
            </a:r>
            <a:r>
              <a:rPr lang="en-US" b="1" dirty="0"/>
              <a:t> Tele Consultation for </a:t>
            </a:r>
            <a:r>
              <a:rPr lang="en-US" dirty="0"/>
              <a:t> Community Health Officers from their respective Health and Wellness Centers  for Consultation of Patients Schedule wise from concerned Specialist happening. </a:t>
            </a:r>
            <a:r>
              <a:rPr lang="en-US" b="1" dirty="0">
                <a:solidFill>
                  <a:srgbClr val="00B050"/>
                </a:solidFill>
              </a:rPr>
              <a:t>(Since 2 yrs) </a:t>
            </a:r>
            <a:r>
              <a:rPr lang="en-US" dirty="0">
                <a:solidFill>
                  <a:srgbClr val="00B050"/>
                </a:solidFill>
              </a:rPr>
              <a:t>(B1)</a:t>
            </a:r>
          </a:p>
          <a:p>
            <a:r>
              <a:rPr lang="en-US" b="1" dirty="0"/>
              <a:t>3</a:t>
            </a:r>
            <a:r>
              <a:rPr lang="en-US" b="1" dirty="0">
                <a:solidFill>
                  <a:srgbClr val="7030A0"/>
                </a:solidFill>
              </a:rPr>
              <a:t>.</a:t>
            </a:r>
            <a:r>
              <a:rPr lang="en-US" dirty="0">
                <a:solidFill>
                  <a:srgbClr val="7030A0"/>
                </a:solidFill>
              </a:rPr>
              <a:t>Interested MBBS Doctors in same hospital may  be trained in specific diseases with heavy load to help specialists as done or similar expert with knowledge may be </a:t>
            </a:r>
            <a:r>
              <a:rPr lang="en-US" dirty="0" err="1">
                <a:solidFill>
                  <a:srgbClr val="7030A0"/>
                </a:solidFill>
              </a:rPr>
              <a:t>utilised</a:t>
            </a:r>
            <a:r>
              <a:rPr lang="en-US" dirty="0">
                <a:solidFill>
                  <a:srgbClr val="7030A0"/>
                </a:solidFill>
              </a:rPr>
              <a:t> for disease specific overloads to help other specialties both activities successfully taken up at </a:t>
            </a:r>
            <a:r>
              <a:rPr lang="en-US" dirty="0" err="1">
                <a:solidFill>
                  <a:srgbClr val="7030A0"/>
                </a:solidFill>
              </a:rPr>
              <a:t>balrampur</a:t>
            </a:r>
            <a:r>
              <a:rPr lang="en-US" dirty="0">
                <a:solidFill>
                  <a:srgbClr val="7030A0"/>
                </a:solidFill>
              </a:rPr>
              <a:t> hospital under our project. (B1)</a:t>
            </a:r>
          </a:p>
          <a:p>
            <a:endParaRPr lang="en-US" b="1" dirty="0"/>
          </a:p>
          <a:p>
            <a:r>
              <a:rPr lang="en-US" b="1" dirty="0"/>
              <a:t>D) </a:t>
            </a:r>
            <a:r>
              <a:rPr lang="en-US" sz="2000" b="1" dirty="0">
                <a:solidFill>
                  <a:srgbClr val="7030A0"/>
                </a:solidFill>
              </a:rPr>
              <a:t>External inputs </a:t>
            </a:r>
          </a:p>
          <a:p>
            <a:r>
              <a:rPr lang="en-US" b="1" dirty="0"/>
              <a:t>1. Joining of specialists at level 2 </a:t>
            </a:r>
            <a:r>
              <a:rPr lang="en-US" b="1" dirty="0">
                <a:solidFill>
                  <a:srgbClr val="00B050"/>
                </a:solidFill>
              </a:rPr>
              <a:t>happening</a:t>
            </a:r>
            <a:r>
              <a:rPr lang="en-US" dirty="0"/>
              <a:t>. Attrition rate high , </a:t>
            </a:r>
            <a:r>
              <a:rPr lang="en-US" dirty="0">
                <a:solidFill>
                  <a:srgbClr val="7030A0"/>
                </a:solidFill>
              </a:rPr>
              <a:t>reasons to be studied </a:t>
            </a:r>
            <a:r>
              <a:rPr lang="en-US" dirty="0"/>
              <a:t>but prima </a:t>
            </a:r>
            <a:r>
              <a:rPr lang="en-US" dirty="0" err="1"/>
              <a:t>facia</a:t>
            </a:r>
            <a:r>
              <a:rPr lang="en-US" dirty="0"/>
              <a:t> appear to be linked to working conditions. (B1)</a:t>
            </a:r>
          </a:p>
          <a:p>
            <a:r>
              <a:rPr lang="en-US" b="1" dirty="0"/>
              <a:t>2. </a:t>
            </a:r>
            <a:r>
              <a:rPr lang="en-US" dirty="0"/>
              <a:t>2-year work experience course in Pediatrics going on in BRD medical College Gorakhpur</a:t>
            </a:r>
            <a:r>
              <a:rPr lang="en-US" b="1" dirty="0">
                <a:solidFill>
                  <a:srgbClr val="00B050"/>
                </a:solidFill>
              </a:rPr>
              <a:t>.(Since 3 yrs) </a:t>
            </a:r>
            <a:r>
              <a:rPr lang="en-US" dirty="0">
                <a:solidFill>
                  <a:srgbClr val="7030A0"/>
                </a:solidFill>
              </a:rPr>
              <a:t>Different medical colleges may be contracted on same lines for 2-year courses in different subjects. </a:t>
            </a:r>
            <a:r>
              <a:rPr lang="en-US" b="1" dirty="0">
                <a:solidFill>
                  <a:srgbClr val="7030A0"/>
                </a:solidFill>
              </a:rPr>
              <a:t>STRONG RECOMMENDATION </a:t>
            </a:r>
            <a:r>
              <a:rPr lang="en-US" dirty="0">
                <a:solidFill>
                  <a:srgbClr val="7030A0"/>
                </a:solidFill>
              </a:rPr>
              <a:t>(B1)</a:t>
            </a:r>
          </a:p>
          <a:p>
            <a:endParaRPr lang="en-US" dirty="0">
              <a:solidFill>
                <a:srgbClr val="7030A0"/>
              </a:solidFill>
            </a:endParaRPr>
          </a:p>
          <a:p>
            <a:r>
              <a:rPr lang="en-US" b="1" dirty="0"/>
              <a:t>E) </a:t>
            </a:r>
            <a:r>
              <a:rPr lang="en-US" sz="2000" b="1" dirty="0">
                <a:solidFill>
                  <a:srgbClr val="7030A0"/>
                </a:solidFill>
              </a:rPr>
              <a:t>Monitoring of work conditions to keep an eye </a:t>
            </a:r>
            <a:endParaRPr lang="en-US" b="1" dirty="0"/>
          </a:p>
          <a:p>
            <a:r>
              <a:rPr lang="en-US" b="1" dirty="0"/>
              <a:t>1. 24 X 7 Real Time Monitoring of 58 Districts Hospitals  happening </a:t>
            </a:r>
            <a:r>
              <a:rPr lang="en-US" b="1" dirty="0">
                <a:solidFill>
                  <a:srgbClr val="00B050"/>
                </a:solidFill>
              </a:rPr>
              <a:t>( Since 6 Months</a:t>
            </a:r>
            <a:r>
              <a:rPr lang="en-US" b="1" dirty="0"/>
              <a:t>) </a:t>
            </a:r>
            <a:r>
              <a:rPr lang="en-US" dirty="0"/>
              <a:t>from Directorate at ICCC by approx. 2000 CCTV installed at 16 various locations like IPD Wards/OPD Chambers/Emergency Wards/Dispensing Areas etc with maintaining privacy at all cost for Pts by HOPE (Health Online Parameters Evaluation installed at Directorate. (D3)</a:t>
            </a:r>
          </a:p>
          <a:p>
            <a:endParaRPr lang="en-US" dirty="0"/>
          </a:p>
          <a:p>
            <a:endParaRPr lang="en-US" dirty="0"/>
          </a:p>
          <a:p>
            <a:endParaRPr lang="en-US" dirty="0"/>
          </a:p>
          <a:p>
            <a:endParaRPr lang="en-US" dirty="0"/>
          </a:p>
          <a:p>
            <a:endParaRPr lang="en-US" dirty="0">
              <a:solidFill>
                <a:srgbClr val="FF0000"/>
              </a:solidFill>
            </a:endParaRPr>
          </a:p>
          <a:p>
            <a:endParaRPr lang="en-US" dirty="0"/>
          </a:p>
        </p:txBody>
      </p:sp>
      <p:sp>
        <p:nvSpPr>
          <p:cNvPr id="3" name="Slide Number Placeholder 2"/>
          <p:cNvSpPr>
            <a:spLocks noGrp="1"/>
          </p:cNvSpPr>
          <p:nvPr>
            <p:ph type="sldNum" sz="quarter" idx="12"/>
          </p:nvPr>
        </p:nvSpPr>
        <p:spPr/>
        <p:txBody>
          <a:bodyPr/>
          <a:lstStyle/>
          <a:p>
            <a:fld id="{19BEC0D2-B3D0-437F-9736-64E55758ECF7}" type="slidenum">
              <a:rPr lang="en-US" smtClean="0"/>
              <a:pPr/>
              <a:t>11</a:t>
            </a:fld>
            <a:endParaRPr lang="en-US" dirty="0"/>
          </a:p>
        </p:txBody>
      </p:sp>
      <p:sp>
        <p:nvSpPr>
          <p:cNvPr id="5" name="Footer Placeholder 4"/>
          <p:cNvSpPr>
            <a:spLocks noGrp="1"/>
          </p:cNvSpPr>
          <p:nvPr>
            <p:ph type="ftr" sz="quarter" idx="11"/>
          </p:nvPr>
        </p:nvSpPr>
        <p:spPr>
          <a:xfrm>
            <a:off x="4038600" y="6419852"/>
            <a:ext cx="4114800" cy="365125"/>
          </a:xfrm>
        </p:spPr>
        <p:txBody>
          <a:bodyPr/>
          <a:lstStyle/>
          <a:p>
            <a:r>
              <a:rPr lang="en-US" dirty="0"/>
              <a:t>group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group 5</a:t>
            </a:r>
          </a:p>
        </p:txBody>
      </p:sp>
      <p:sp>
        <p:nvSpPr>
          <p:cNvPr id="5" name="Slide Number Placeholder 4"/>
          <p:cNvSpPr>
            <a:spLocks noGrp="1"/>
          </p:cNvSpPr>
          <p:nvPr>
            <p:ph type="sldNum" sz="quarter" idx="12"/>
          </p:nvPr>
        </p:nvSpPr>
        <p:spPr/>
        <p:txBody>
          <a:bodyPr/>
          <a:lstStyle/>
          <a:p>
            <a:fld id="{19BEC0D2-B3D0-437F-9736-64E55758ECF7}" type="slidenum">
              <a:rPr lang="en-US" smtClean="0"/>
              <a:pPr/>
              <a:t>12</a:t>
            </a:fld>
            <a:endParaRPr lang="en-US"/>
          </a:p>
        </p:txBody>
      </p:sp>
      <p:sp>
        <p:nvSpPr>
          <p:cNvPr id="6" name="TextBox 5"/>
          <p:cNvSpPr txBox="1"/>
          <p:nvPr/>
        </p:nvSpPr>
        <p:spPr>
          <a:xfrm>
            <a:off x="118533" y="215919"/>
            <a:ext cx="11819467" cy="3724096"/>
          </a:xfrm>
          <a:prstGeom prst="rect">
            <a:avLst/>
          </a:prstGeom>
          <a:noFill/>
        </p:spPr>
        <p:txBody>
          <a:bodyPr wrap="square" rtlCol="0">
            <a:spAutoFit/>
          </a:bodyPr>
          <a:lstStyle/>
          <a:p>
            <a:r>
              <a:rPr lang="en-US" b="1" dirty="0"/>
              <a:t>2. </a:t>
            </a:r>
            <a:r>
              <a:rPr lang="en-US" dirty="0"/>
              <a:t>JDs may be appointed as mentors for a year or so to oversee new </a:t>
            </a:r>
            <a:r>
              <a:rPr lang="en-US" dirty="0" err="1"/>
              <a:t>joinees</a:t>
            </a:r>
            <a:r>
              <a:rPr lang="en-US" dirty="0"/>
              <a:t> do not have adjustment issues in the system (D3)</a:t>
            </a:r>
          </a:p>
          <a:p>
            <a:endParaRPr lang="en-US" dirty="0"/>
          </a:p>
          <a:p>
            <a:r>
              <a:rPr lang="en-US" b="1" dirty="0"/>
              <a:t>F) </a:t>
            </a:r>
            <a:r>
              <a:rPr lang="en-US" sz="2000" b="1" dirty="0">
                <a:solidFill>
                  <a:srgbClr val="7030A0"/>
                </a:solidFill>
              </a:rPr>
              <a:t>Input of Equipments, Investigation  facilities and Drugs </a:t>
            </a:r>
            <a:endParaRPr lang="en-US" dirty="0">
              <a:solidFill>
                <a:srgbClr val="7030A0"/>
              </a:solidFill>
            </a:endParaRPr>
          </a:p>
          <a:p>
            <a:r>
              <a:rPr lang="en-US" b="1" dirty="0"/>
              <a:t>1.  Purchase of equipments and provision of investigations and </a:t>
            </a:r>
            <a:r>
              <a:rPr lang="en-US" b="1" dirty="0" err="1"/>
              <a:t>avaibility</a:t>
            </a:r>
            <a:r>
              <a:rPr lang="en-US" b="1" dirty="0"/>
              <a:t> of drugs </a:t>
            </a:r>
            <a:r>
              <a:rPr lang="en-US" dirty="0"/>
              <a:t>are taking place post </a:t>
            </a:r>
            <a:r>
              <a:rPr lang="en-US" dirty="0" err="1"/>
              <a:t>covid</a:t>
            </a:r>
            <a:r>
              <a:rPr lang="en-US" dirty="0"/>
              <a:t> epidemic but needs to be enhanced as per treatment guidelines of various diseases to make PMS hospitals at par with medical colleges and private sector and to ensure attraction for proper medical practice. (C1)</a:t>
            </a:r>
          </a:p>
          <a:p>
            <a:pPr marL="342900" indent="-342900">
              <a:buAutoNum type="arabicPeriod" startAt="3"/>
            </a:pPr>
            <a:endParaRPr lang="en-US" dirty="0">
              <a:solidFill>
                <a:srgbClr val="7030A0"/>
              </a:solidFill>
            </a:endParaRPr>
          </a:p>
          <a:p>
            <a:endParaRPr lang="en-US" dirty="0"/>
          </a:p>
          <a:p>
            <a:endParaRPr lang="en-US" dirty="0"/>
          </a:p>
          <a:p>
            <a:endParaRPr lang="en-US" dirty="0"/>
          </a:p>
          <a:p>
            <a:r>
              <a:rPr lang="en-US" dirty="0"/>
              <a:t> </a:t>
            </a:r>
          </a:p>
          <a:p>
            <a:endParaRPr lang="en-US" dirty="0">
              <a:solidFill>
                <a:srgbClr val="7030A0"/>
              </a:solidFill>
            </a:endParaRP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271D-13EC-06BB-1AA0-FAB883CFEF60}"/>
              </a:ext>
            </a:extLst>
          </p:cNvPr>
          <p:cNvSpPr>
            <a:spLocks noGrp="1"/>
          </p:cNvSpPr>
          <p:nvPr>
            <p:ph type="title"/>
          </p:nvPr>
        </p:nvSpPr>
        <p:spPr>
          <a:xfrm>
            <a:off x="154983" y="388544"/>
            <a:ext cx="11882034" cy="3651780"/>
          </a:xfrm>
        </p:spPr>
        <p:txBody>
          <a:bodyPr>
            <a:normAutofit/>
          </a:bodyPr>
          <a:lstStyle/>
          <a:p>
            <a:r>
              <a:rPr lang="en-US" sz="2700" b="1" dirty="0">
                <a:hlinkClick r:id="rId2" action="ppaction://hlinkfile"/>
              </a:rPr>
              <a:t>Study</a:t>
            </a:r>
            <a:r>
              <a:rPr lang="en-US" sz="2700" b="1" dirty="0"/>
              <a:t> </a:t>
            </a:r>
            <a:r>
              <a:rPr lang="en-US" sz="2200" b="1" dirty="0"/>
              <a:t>by WHO in state of Chhattisgarh to provide a detailed examination of the state of the health labor market in Chhattisgarh to provide an insight into key human resources for health and the bottlenecks and opportunities in the State. </a:t>
            </a:r>
            <a:br>
              <a:rPr lang="en-US" sz="2200" b="1" dirty="0"/>
            </a:br>
            <a:r>
              <a:rPr lang="en-US" sz="2200" b="1" dirty="0"/>
              <a:t>The report focused on Medical Officers, specialist doctors, nurses and the roll-out of health and wellness centers.</a:t>
            </a:r>
            <a:br>
              <a:rPr lang="en-US" sz="2200" b="1" dirty="0"/>
            </a:br>
            <a:r>
              <a:rPr lang="en-US" sz="2200" b="1" dirty="0"/>
              <a:t>Based on the results of the analysis, nine main issues related to the policy questions were highlighted and recommendations and policy options were proposed which were however specific to Chhattisgarh</a:t>
            </a:r>
            <a:r>
              <a:rPr lang="en-US" sz="2700" b="1" dirty="0"/>
              <a:t>.</a:t>
            </a:r>
            <a:br>
              <a:rPr lang="en-US" sz="2700" dirty="0"/>
            </a:br>
            <a:br>
              <a:rPr lang="en-US" sz="2700" dirty="0"/>
            </a:br>
            <a:endParaRPr lang="en-US" sz="2700" dirty="0"/>
          </a:p>
        </p:txBody>
      </p:sp>
      <p:graphicFrame>
        <p:nvGraphicFramePr>
          <p:cNvPr id="5" name="Table 4">
            <a:extLst>
              <a:ext uri="{FF2B5EF4-FFF2-40B4-BE49-F238E27FC236}">
                <a16:creationId xmlns:a16="http://schemas.microsoft.com/office/drawing/2014/main" id="{D495CE44-890D-9546-0576-80824CBDA5CD}"/>
              </a:ext>
            </a:extLst>
          </p:cNvPr>
          <p:cNvGraphicFramePr>
            <a:graphicFrameLocks noGrp="1"/>
          </p:cNvGraphicFramePr>
          <p:nvPr>
            <p:extLst>
              <p:ext uri="{D42A27DB-BD31-4B8C-83A1-F6EECF244321}">
                <p14:modId xmlns:p14="http://schemas.microsoft.com/office/powerpoint/2010/main" val="1782879646"/>
              </p:ext>
            </p:extLst>
          </p:nvPr>
        </p:nvGraphicFramePr>
        <p:xfrm>
          <a:off x="154983" y="3005176"/>
          <a:ext cx="11882034" cy="743048"/>
        </p:xfrm>
        <a:graphic>
          <a:graphicData uri="http://schemas.openxmlformats.org/drawingml/2006/table">
            <a:tbl>
              <a:tblPr firstRow="1" bandRow="1">
                <a:tableStyleId>{5C22544A-7EE6-4342-B048-85BDC9FD1C3A}</a:tableStyleId>
              </a:tblPr>
              <a:tblGrid>
                <a:gridCol w="1618012">
                  <a:extLst>
                    <a:ext uri="{9D8B030D-6E8A-4147-A177-3AD203B41FA5}">
                      <a16:colId xmlns:a16="http://schemas.microsoft.com/office/drawing/2014/main" val="934664888"/>
                    </a:ext>
                  </a:extLst>
                </a:gridCol>
                <a:gridCol w="2256564">
                  <a:extLst>
                    <a:ext uri="{9D8B030D-6E8A-4147-A177-3AD203B41FA5}">
                      <a16:colId xmlns:a16="http://schemas.microsoft.com/office/drawing/2014/main" val="3075527390"/>
                    </a:ext>
                  </a:extLst>
                </a:gridCol>
                <a:gridCol w="8007458">
                  <a:extLst>
                    <a:ext uri="{9D8B030D-6E8A-4147-A177-3AD203B41FA5}">
                      <a16:colId xmlns:a16="http://schemas.microsoft.com/office/drawing/2014/main" val="1650535807"/>
                    </a:ext>
                  </a:extLst>
                </a:gridCol>
              </a:tblGrid>
              <a:tr h="371524">
                <a:tc>
                  <a:txBody>
                    <a:bodyPr/>
                    <a:lstStyle/>
                    <a:p>
                      <a:pPr algn="ctr"/>
                      <a:r>
                        <a:rPr lang="en-US" dirty="0"/>
                        <a:t>Issues</a:t>
                      </a:r>
                    </a:p>
                  </a:txBody>
                  <a:tcPr>
                    <a:lnB w="12700" cap="flat" cmpd="sng" algn="ctr">
                      <a:solidFill>
                        <a:schemeClr val="tx1"/>
                      </a:solidFill>
                      <a:prstDash val="solid"/>
                      <a:round/>
                      <a:headEnd type="none" w="med" len="med"/>
                      <a:tailEnd type="none" w="med" len="med"/>
                    </a:lnB>
                  </a:tcPr>
                </a:tc>
                <a:tc>
                  <a:txBody>
                    <a:bodyPr/>
                    <a:lstStyle/>
                    <a:p>
                      <a:pPr algn="ctr"/>
                      <a:r>
                        <a:rPr lang="en-US" dirty="0"/>
                        <a:t>Recommendation</a:t>
                      </a:r>
                    </a:p>
                  </a:txBody>
                  <a:tcPr>
                    <a:lnB w="12700" cap="flat" cmpd="sng" algn="ctr">
                      <a:solidFill>
                        <a:schemeClr val="tx1"/>
                      </a:solidFill>
                      <a:prstDash val="solid"/>
                      <a:round/>
                      <a:headEnd type="none" w="med" len="med"/>
                      <a:tailEnd type="none" w="med" len="med"/>
                    </a:lnB>
                  </a:tcPr>
                </a:tc>
                <a:tc>
                  <a:txBody>
                    <a:bodyPr/>
                    <a:lstStyle/>
                    <a:p>
                      <a:pPr algn="ctr"/>
                      <a:r>
                        <a:rPr lang="en-US" dirty="0"/>
                        <a:t>Policy Options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0068"/>
                  </a:ext>
                </a:extLst>
              </a:tr>
              <a:tr h="371524">
                <a:tc gridSpan="3">
                  <a:txBody>
                    <a:bodyPr/>
                    <a:lstStyle/>
                    <a:p>
                      <a:pPr algn="ctr"/>
                      <a:r>
                        <a:rPr lang="en-US" b="1" dirty="0"/>
                        <a:t>MO’s and Specialist Doctors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837665"/>
                  </a:ext>
                </a:extLst>
              </a:tr>
            </a:tbl>
          </a:graphicData>
        </a:graphic>
      </p:graphicFrame>
      <p:graphicFrame>
        <p:nvGraphicFramePr>
          <p:cNvPr id="6" name="Table 5">
            <a:extLst>
              <a:ext uri="{FF2B5EF4-FFF2-40B4-BE49-F238E27FC236}">
                <a16:creationId xmlns:a16="http://schemas.microsoft.com/office/drawing/2014/main" id="{D65EDCD1-8E54-4E4C-436D-81CA12A99F3B}"/>
              </a:ext>
            </a:extLst>
          </p:cNvPr>
          <p:cNvGraphicFramePr>
            <a:graphicFrameLocks noGrp="1"/>
          </p:cNvGraphicFramePr>
          <p:nvPr>
            <p:extLst>
              <p:ext uri="{D42A27DB-BD31-4B8C-83A1-F6EECF244321}">
                <p14:modId xmlns:p14="http://schemas.microsoft.com/office/powerpoint/2010/main" val="3709647542"/>
              </p:ext>
            </p:extLst>
          </p:nvPr>
        </p:nvGraphicFramePr>
        <p:xfrm>
          <a:off x="134318" y="3748224"/>
          <a:ext cx="11902699" cy="3108960"/>
        </p:xfrm>
        <a:graphic>
          <a:graphicData uri="http://schemas.openxmlformats.org/drawingml/2006/table">
            <a:tbl>
              <a:tblPr firstRow="1" bandRow="1">
                <a:tableStyleId>{5C22544A-7EE6-4342-B048-85BDC9FD1C3A}</a:tableStyleId>
              </a:tblPr>
              <a:tblGrid>
                <a:gridCol w="1596325">
                  <a:extLst>
                    <a:ext uri="{9D8B030D-6E8A-4147-A177-3AD203B41FA5}">
                      <a16:colId xmlns:a16="http://schemas.microsoft.com/office/drawing/2014/main" val="1983800608"/>
                    </a:ext>
                  </a:extLst>
                </a:gridCol>
                <a:gridCol w="2293750">
                  <a:extLst>
                    <a:ext uri="{9D8B030D-6E8A-4147-A177-3AD203B41FA5}">
                      <a16:colId xmlns:a16="http://schemas.microsoft.com/office/drawing/2014/main" val="30132030"/>
                    </a:ext>
                  </a:extLst>
                </a:gridCol>
                <a:gridCol w="8012624">
                  <a:extLst>
                    <a:ext uri="{9D8B030D-6E8A-4147-A177-3AD203B41FA5}">
                      <a16:colId xmlns:a16="http://schemas.microsoft.com/office/drawing/2014/main" val="322249690"/>
                    </a:ext>
                  </a:extLst>
                </a:gridCol>
              </a:tblGrid>
              <a:tr h="2931976">
                <a:tc>
                  <a:txBody>
                    <a:bodyPr/>
                    <a:lstStyle/>
                    <a:p>
                      <a:pPr algn="l"/>
                      <a:r>
                        <a:rPr lang="en-US" dirty="0"/>
                        <a:t>Unmet need for specialty care</a:t>
                      </a:r>
                    </a:p>
                    <a:p>
                      <a:pPr algn="l"/>
                      <a:endParaRPr lang="en-US" dirty="0"/>
                    </a:p>
                    <a:p>
                      <a:pPr algn="l"/>
                      <a:endParaRPr lang="en-US" dirty="0"/>
                    </a:p>
                    <a:p>
                      <a:pPr algn="l"/>
                      <a:r>
                        <a:rPr lang="en-US" dirty="0"/>
                        <a:t> Shortage of specialists in DHs and CHCs </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Promote diploma/alternative short training courses and task-shifting.</a:t>
                      </a:r>
                    </a:p>
                    <a:p>
                      <a:pPr algn="l"/>
                      <a:endParaRPr lang="en-US" dirty="0"/>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Improve recruitment process Introducing task-shifting from specialists to MOs in DHs and CHCs</a:t>
                      </a:r>
                    </a:p>
                    <a:p>
                      <a:pPr marL="285750" indent="-285750">
                        <a:buFont typeface="Arial" panose="020B0604020202020204" pitchFamily="34" charset="0"/>
                        <a:buChar char="•"/>
                      </a:pPr>
                      <a:r>
                        <a:rPr lang="en-US" dirty="0"/>
                        <a:t>MOs (without PG qualification) to be trained in essential surgeries, diagnosis and treatment of common diseases of secondary-level care and given permission and incentives to perform these procedures .</a:t>
                      </a:r>
                    </a:p>
                    <a:p>
                      <a:pPr marL="285750" indent="-285750">
                        <a:buFont typeface="Arial" panose="020B0604020202020204" pitchFamily="34" charset="0"/>
                        <a:buChar char="•"/>
                      </a:pPr>
                      <a:r>
                        <a:rPr lang="en-US" dirty="0"/>
                        <a:t>Restart Family Medicine PG diploma course and recognize it as specialization under DHS .</a:t>
                      </a:r>
                    </a:p>
                    <a:p>
                      <a:pPr marL="285750" indent="-285750">
                        <a:buFont typeface="Arial" panose="020B0604020202020204" pitchFamily="34" charset="0"/>
                        <a:buChar char="•"/>
                      </a:pPr>
                      <a:r>
                        <a:rPr lang="en-US" dirty="0"/>
                        <a:t>Start other multi-skilling courses  </a:t>
                      </a:r>
                    </a:p>
                    <a:p>
                      <a:pPr marL="285750" indent="-285750">
                        <a:buFont typeface="Arial" panose="020B0604020202020204" pitchFamily="34" charset="0"/>
                        <a:buChar char="•"/>
                      </a:pPr>
                      <a:r>
                        <a:rPr lang="en-US" dirty="0"/>
                        <a:t>Adopt the NHM flexible norms for engaging visiting specialists for fixed days or surgeries</a:t>
                      </a:r>
                    </a:p>
                    <a:p>
                      <a:pPr marL="285750" indent="-285750">
                        <a:buFont typeface="Arial" panose="020B0604020202020204" pitchFamily="34" charset="0"/>
                        <a:buChar char="•"/>
                      </a:pPr>
                      <a:r>
                        <a:rPr lang="en-US" dirty="0"/>
                        <a:t>Greater use of existing mechanisms like DNB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13527"/>
                  </a:ext>
                </a:extLst>
              </a:tr>
            </a:tbl>
          </a:graphicData>
        </a:graphic>
      </p:graphicFrame>
      <p:sp>
        <p:nvSpPr>
          <p:cNvPr id="7" name="Slide Number Placeholder 6"/>
          <p:cNvSpPr>
            <a:spLocks noGrp="1"/>
          </p:cNvSpPr>
          <p:nvPr>
            <p:ph type="sldNum" sz="quarter" idx="12"/>
          </p:nvPr>
        </p:nvSpPr>
        <p:spPr/>
        <p:txBody>
          <a:bodyPr/>
          <a:lstStyle/>
          <a:p>
            <a:fld id="{19BEC0D2-B3D0-437F-9736-64E55758ECF7}" type="slidenum">
              <a:rPr lang="en-US" smtClean="0"/>
              <a:pPr/>
              <a:t>13</a:t>
            </a:fld>
            <a:endParaRPr lang="en-US"/>
          </a:p>
        </p:txBody>
      </p:sp>
      <p:sp>
        <p:nvSpPr>
          <p:cNvPr id="8" name="Footer Placeholder 7"/>
          <p:cNvSpPr>
            <a:spLocks noGrp="1"/>
          </p:cNvSpPr>
          <p:nvPr>
            <p:ph type="ftr" sz="quarter" idx="11"/>
          </p:nvPr>
        </p:nvSpPr>
        <p:spPr>
          <a:xfrm>
            <a:off x="7467600" y="6394452"/>
            <a:ext cx="4114800" cy="365125"/>
          </a:xfrm>
        </p:spPr>
        <p:txBody>
          <a:bodyPr/>
          <a:lstStyle/>
          <a:p>
            <a:r>
              <a:rPr lang="en-US" dirty="0">
                <a:solidFill>
                  <a:schemeClr val="bg1"/>
                </a:solidFill>
              </a:rPr>
              <a:t>group 5</a:t>
            </a:r>
          </a:p>
        </p:txBody>
      </p:sp>
      <p:sp>
        <p:nvSpPr>
          <p:cNvPr id="9" name="TextBox 8"/>
          <p:cNvSpPr txBox="1"/>
          <p:nvPr/>
        </p:nvSpPr>
        <p:spPr>
          <a:xfrm>
            <a:off x="2387600" y="203200"/>
            <a:ext cx="6872972" cy="400110"/>
          </a:xfrm>
          <a:prstGeom prst="rect">
            <a:avLst/>
          </a:prstGeom>
          <a:solidFill>
            <a:schemeClr val="accent4"/>
          </a:solidFill>
        </p:spPr>
        <p:txBody>
          <a:bodyPr wrap="none" rtlCol="0">
            <a:spAutoFit/>
          </a:bodyPr>
          <a:lstStyle/>
          <a:p>
            <a:r>
              <a:rPr lang="en-US" sz="2000" b="1" dirty="0"/>
              <a:t>Reference from similar activities done in other parts of country</a:t>
            </a:r>
          </a:p>
        </p:txBody>
      </p:sp>
    </p:spTree>
    <p:extLst>
      <p:ext uri="{BB962C8B-B14F-4D97-AF65-F5344CB8AC3E}">
        <p14:creationId xmlns:p14="http://schemas.microsoft.com/office/powerpoint/2010/main" val="2597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20DAD6B-B308-7E1C-3225-6630AB1B4383}"/>
              </a:ext>
            </a:extLst>
          </p:cNvPr>
          <p:cNvGraphicFramePr>
            <a:graphicFrameLocks noGrp="1"/>
          </p:cNvGraphicFramePr>
          <p:nvPr>
            <p:extLst>
              <p:ext uri="{D42A27DB-BD31-4B8C-83A1-F6EECF244321}">
                <p14:modId xmlns:p14="http://schemas.microsoft.com/office/powerpoint/2010/main" val="1448236537"/>
              </p:ext>
            </p:extLst>
          </p:nvPr>
        </p:nvGraphicFramePr>
        <p:xfrm>
          <a:off x="201478" y="256842"/>
          <a:ext cx="11840704" cy="2560320"/>
        </p:xfrm>
        <a:graphic>
          <a:graphicData uri="http://schemas.openxmlformats.org/drawingml/2006/table">
            <a:tbl>
              <a:tblPr firstRow="1" bandRow="1">
                <a:tableStyleId>{5C22544A-7EE6-4342-B048-85BDC9FD1C3A}</a:tableStyleId>
              </a:tblPr>
              <a:tblGrid>
                <a:gridCol w="1983783">
                  <a:extLst>
                    <a:ext uri="{9D8B030D-6E8A-4147-A177-3AD203B41FA5}">
                      <a16:colId xmlns:a16="http://schemas.microsoft.com/office/drawing/2014/main" val="1983800608"/>
                    </a:ext>
                  </a:extLst>
                </a:gridCol>
                <a:gridCol w="2571981">
                  <a:extLst>
                    <a:ext uri="{9D8B030D-6E8A-4147-A177-3AD203B41FA5}">
                      <a16:colId xmlns:a16="http://schemas.microsoft.com/office/drawing/2014/main" val="30132030"/>
                    </a:ext>
                  </a:extLst>
                </a:gridCol>
                <a:gridCol w="7284940">
                  <a:extLst>
                    <a:ext uri="{9D8B030D-6E8A-4147-A177-3AD203B41FA5}">
                      <a16:colId xmlns:a16="http://schemas.microsoft.com/office/drawing/2014/main" val="322249690"/>
                    </a:ext>
                  </a:extLst>
                </a:gridCol>
              </a:tblGrid>
              <a:tr h="371524">
                <a:tc>
                  <a:txBody>
                    <a:bodyPr/>
                    <a:lstStyle/>
                    <a:p>
                      <a:pPr algn="l"/>
                      <a:r>
                        <a:rPr lang="en-US" dirty="0"/>
                        <a:t>High vacancy rates of MOs and specialists, especially in rural and remote areas </a:t>
                      </a:r>
                    </a:p>
                  </a:txBody>
                  <a:tcPr>
                    <a:lnB w="12700" cap="flat" cmpd="sng" algn="ctr">
                      <a:solidFill>
                        <a:schemeClr val="tx1"/>
                      </a:solidFill>
                      <a:prstDash val="solid"/>
                      <a:round/>
                      <a:headEnd type="none" w="med" len="med"/>
                      <a:tailEnd type="none" w="med" len="med"/>
                    </a:lnB>
                  </a:tcPr>
                </a:tc>
                <a:tc>
                  <a:txBody>
                    <a:bodyPr/>
                    <a:lstStyle/>
                    <a:p>
                      <a:pPr algn="l"/>
                      <a:r>
                        <a:rPr lang="en-US" dirty="0"/>
                        <a:t>Improve recruitment process</a:t>
                      </a:r>
                    </a:p>
                  </a:txBody>
                  <a:tcPr>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a:t>Direct recruitments of specialists in regular appointments of DHS by modifying selection rules v Regular recruitment drives (at least one annually).</a:t>
                      </a:r>
                    </a:p>
                    <a:p>
                      <a:pPr marL="285750" indent="-285750" algn="l">
                        <a:buFont typeface="Arial" panose="020B0604020202020204" pitchFamily="34" charset="0"/>
                        <a:buChar char="•"/>
                      </a:pPr>
                      <a:r>
                        <a:rPr lang="en-US" dirty="0"/>
                        <a:t>Interaction with medical students in the State during internship  Better deployment strategy for and PGs on bond </a:t>
                      </a:r>
                    </a:p>
                    <a:p>
                      <a:pPr marL="285750" indent="-285750" algn="l">
                        <a:buFont typeface="Arial" panose="020B0604020202020204" pitchFamily="34" charset="0"/>
                        <a:buChar char="•"/>
                      </a:pPr>
                      <a:r>
                        <a:rPr lang="en-US" dirty="0"/>
                        <a:t>Transparent deployment (allocation of locations of posting) according to merit </a:t>
                      </a:r>
                    </a:p>
                    <a:p>
                      <a:pPr marL="285750" indent="-285750" algn="l">
                        <a:buFont typeface="Arial" panose="020B0604020202020204" pitchFamily="34" charset="0"/>
                        <a:buChar char="•"/>
                      </a:pPr>
                      <a:r>
                        <a:rPr lang="en-US" dirty="0"/>
                        <a:t> Facilitate recruitment of regular posts from outside the State by introducing flexibility in the selection of the process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13527"/>
                  </a:ext>
                </a:extLst>
              </a:tr>
            </a:tbl>
          </a:graphicData>
        </a:graphic>
      </p:graphicFrame>
      <p:graphicFrame>
        <p:nvGraphicFramePr>
          <p:cNvPr id="11" name="Table 10">
            <a:extLst>
              <a:ext uri="{FF2B5EF4-FFF2-40B4-BE49-F238E27FC236}">
                <a16:creationId xmlns:a16="http://schemas.microsoft.com/office/drawing/2014/main" id="{6775C94D-2E24-D4AC-90DC-36032DB6165D}"/>
              </a:ext>
            </a:extLst>
          </p:cNvPr>
          <p:cNvGraphicFramePr>
            <a:graphicFrameLocks noGrp="1"/>
          </p:cNvGraphicFramePr>
          <p:nvPr>
            <p:extLst>
              <p:ext uri="{D42A27DB-BD31-4B8C-83A1-F6EECF244321}">
                <p14:modId xmlns:p14="http://schemas.microsoft.com/office/powerpoint/2010/main" val="679999442"/>
              </p:ext>
            </p:extLst>
          </p:nvPr>
        </p:nvGraphicFramePr>
        <p:xfrm>
          <a:off x="201478" y="2817162"/>
          <a:ext cx="11840704" cy="3383280"/>
        </p:xfrm>
        <a:graphic>
          <a:graphicData uri="http://schemas.openxmlformats.org/drawingml/2006/table">
            <a:tbl>
              <a:tblPr firstRow="1" bandRow="1">
                <a:tableStyleId>{5C22544A-7EE6-4342-B048-85BDC9FD1C3A}</a:tableStyleId>
              </a:tblPr>
              <a:tblGrid>
                <a:gridCol w="1983783">
                  <a:extLst>
                    <a:ext uri="{9D8B030D-6E8A-4147-A177-3AD203B41FA5}">
                      <a16:colId xmlns:a16="http://schemas.microsoft.com/office/drawing/2014/main" val="1983800608"/>
                    </a:ext>
                  </a:extLst>
                </a:gridCol>
                <a:gridCol w="2571981">
                  <a:extLst>
                    <a:ext uri="{9D8B030D-6E8A-4147-A177-3AD203B41FA5}">
                      <a16:colId xmlns:a16="http://schemas.microsoft.com/office/drawing/2014/main" val="30132030"/>
                    </a:ext>
                  </a:extLst>
                </a:gridCol>
                <a:gridCol w="7284940">
                  <a:extLst>
                    <a:ext uri="{9D8B030D-6E8A-4147-A177-3AD203B41FA5}">
                      <a16:colId xmlns:a16="http://schemas.microsoft.com/office/drawing/2014/main" val="322249690"/>
                    </a:ext>
                  </a:extLst>
                </a:gridCol>
              </a:tblGrid>
              <a:tr h="371524">
                <a:tc>
                  <a:txBody>
                    <a:bodyPr/>
                    <a:lstStyle/>
                    <a:p>
                      <a:pPr algn="l"/>
                      <a:endParaRPr lang="en-US" dirty="0"/>
                    </a:p>
                  </a:txBody>
                  <a:tcPr>
                    <a:lnB w="12700" cap="flat" cmpd="sng" algn="ctr">
                      <a:solidFill>
                        <a:schemeClr val="tx1"/>
                      </a:solidFill>
                      <a:prstDash val="solid"/>
                      <a:round/>
                      <a:headEnd type="none" w="med" len="med"/>
                      <a:tailEnd type="none" w="med" len="med"/>
                    </a:lnB>
                  </a:tcPr>
                </a:tc>
                <a:tc>
                  <a:txBody>
                    <a:bodyPr/>
                    <a:lstStyle/>
                    <a:p>
                      <a:pPr algn="l"/>
                      <a:r>
                        <a:rPr lang="en-US" dirty="0"/>
                        <a:t>Improve supportive services and other benefits to improve retention in remote areas</a:t>
                      </a:r>
                    </a:p>
                  </a:txBody>
                  <a:tcPr>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a:t>Facilitate enrolment of rural students v Improve financial and non-financial incentives in less desirable locations. </a:t>
                      </a:r>
                    </a:p>
                    <a:p>
                      <a:pPr marL="285750" indent="-285750" algn="l">
                        <a:buFont typeface="Arial" panose="020B0604020202020204" pitchFamily="34" charset="0"/>
                        <a:buChar char="•"/>
                      </a:pPr>
                      <a:r>
                        <a:rPr lang="en-US" dirty="0"/>
                        <a:t>Ensure career pathway is improved by serving in rural and remote areas by the following: </a:t>
                      </a:r>
                    </a:p>
                    <a:p>
                      <a:pPr marL="742950" lvl="1" indent="-285750" algn="l">
                        <a:buFont typeface="Arial" panose="020B0604020202020204" pitchFamily="34" charset="0"/>
                        <a:buChar char="•"/>
                      </a:pPr>
                      <a:r>
                        <a:rPr lang="en-US" dirty="0"/>
                        <a:t>o points in PG entrance for MOs serving in tribal areas</a:t>
                      </a:r>
                    </a:p>
                    <a:p>
                      <a:pPr marL="742950" lvl="1" indent="-285750" algn="l">
                        <a:buFont typeface="Arial" panose="020B0604020202020204" pitchFamily="34" charset="0"/>
                        <a:buChar char="•"/>
                      </a:pPr>
                      <a:r>
                        <a:rPr lang="en-US" dirty="0"/>
                        <a:t> o sponsor MOs in rural, remote and tribal areas to attend special PG family medicine courses (post MBBS)</a:t>
                      </a:r>
                    </a:p>
                    <a:p>
                      <a:pPr marL="742950" lvl="1" indent="-285750" algn="l">
                        <a:buFont typeface="Arial" panose="020B0604020202020204" pitchFamily="34" charset="0"/>
                        <a:buChar char="•"/>
                      </a:pPr>
                      <a:r>
                        <a:rPr lang="en-US" dirty="0"/>
                        <a:t>o time-bound transfer option for doctors posted in tribal areas </a:t>
                      </a:r>
                    </a:p>
                    <a:p>
                      <a:pPr marL="742950" lvl="1" indent="-285750" algn="l">
                        <a:buFont typeface="Arial" panose="020B0604020202020204" pitchFamily="34" charset="0"/>
                        <a:buChar char="•"/>
                      </a:pPr>
                      <a:r>
                        <a:rPr lang="en-US" dirty="0"/>
                        <a:t>o compulsory posting (around 20% part of career) in tribal areas for every regular MO/specialist </a:t>
                      </a:r>
                    </a:p>
                    <a:p>
                      <a:pPr marL="742950" lvl="1" indent="-285750" algn="l">
                        <a:buFont typeface="Arial" panose="020B0604020202020204" pitchFamily="34" charset="0"/>
                        <a:buChar char="•"/>
                      </a:pPr>
                      <a:r>
                        <a:rPr lang="en-US" dirty="0"/>
                        <a:t>o making at least 3-year service in tribal areas compulsory for promotions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13527"/>
                  </a:ext>
                </a:extLst>
              </a:tr>
            </a:tbl>
          </a:graphicData>
        </a:graphic>
      </p:graphicFrame>
      <p:sp>
        <p:nvSpPr>
          <p:cNvPr id="4" name="Slide Number Placeholder 3"/>
          <p:cNvSpPr>
            <a:spLocks noGrp="1"/>
          </p:cNvSpPr>
          <p:nvPr>
            <p:ph type="sldNum" sz="quarter" idx="12"/>
          </p:nvPr>
        </p:nvSpPr>
        <p:spPr/>
        <p:txBody>
          <a:bodyPr/>
          <a:lstStyle/>
          <a:p>
            <a:fld id="{19BEC0D2-B3D0-437F-9736-64E55758ECF7}" type="slidenum">
              <a:rPr lang="en-US" smtClean="0"/>
              <a:pPr/>
              <a:t>14</a:t>
            </a:fld>
            <a:endParaRPr lang="en-US"/>
          </a:p>
        </p:txBody>
      </p:sp>
      <p:sp>
        <p:nvSpPr>
          <p:cNvPr id="5" name="Footer Placeholder 4"/>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10142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D34C8B-ED2B-753D-253B-5C47E2D691BE}"/>
              </a:ext>
            </a:extLst>
          </p:cNvPr>
          <p:cNvGraphicFramePr>
            <a:graphicFrameLocks noGrp="1"/>
          </p:cNvGraphicFramePr>
          <p:nvPr>
            <p:extLst>
              <p:ext uri="{D42A27DB-BD31-4B8C-83A1-F6EECF244321}">
                <p14:modId xmlns:p14="http://schemas.microsoft.com/office/powerpoint/2010/main" val="4234286646"/>
              </p:ext>
            </p:extLst>
          </p:nvPr>
        </p:nvGraphicFramePr>
        <p:xfrm>
          <a:off x="154983" y="339467"/>
          <a:ext cx="11882034" cy="388953"/>
        </p:xfrm>
        <a:graphic>
          <a:graphicData uri="http://schemas.openxmlformats.org/drawingml/2006/table">
            <a:tbl>
              <a:tblPr firstRow="1" bandRow="1">
                <a:tableStyleId>{5C22544A-7EE6-4342-B048-85BDC9FD1C3A}</a:tableStyleId>
              </a:tblPr>
              <a:tblGrid>
                <a:gridCol w="11882034">
                  <a:extLst>
                    <a:ext uri="{9D8B030D-6E8A-4147-A177-3AD203B41FA5}">
                      <a16:colId xmlns:a16="http://schemas.microsoft.com/office/drawing/2014/main" val="934664888"/>
                    </a:ext>
                  </a:extLst>
                </a:gridCol>
              </a:tblGrid>
              <a:tr h="388953">
                <a:tc>
                  <a:txBody>
                    <a:bodyPr/>
                    <a:lstStyle/>
                    <a:p>
                      <a:pPr algn="ctr"/>
                      <a:r>
                        <a:rPr lang="en-US" b="1" dirty="0"/>
                        <a:t>Administrative Medical Officers (AMO’s)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0068"/>
                  </a:ext>
                </a:extLst>
              </a:tr>
            </a:tbl>
          </a:graphicData>
        </a:graphic>
      </p:graphicFrame>
      <p:graphicFrame>
        <p:nvGraphicFramePr>
          <p:cNvPr id="5" name="Table 4">
            <a:extLst>
              <a:ext uri="{FF2B5EF4-FFF2-40B4-BE49-F238E27FC236}">
                <a16:creationId xmlns:a16="http://schemas.microsoft.com/office/drawing/2014/main" id="{584B7FB3-89DB-7822-9A95-EE19FF12CB0A}"/>
              </a:ext>
            </a:extLst>
          </p:cNvPr>
          <p:cNvGraphicFramePr>
            <a:graphicFrameLocks noGrp="1"/>
          </p:cNvGraphicFramePr>
          <p:nvPr>
            <p:extLst>
              <p:ext uri="{D42A27DB-BD31-4B8C-83A1-F6EECF244321}">
                <p14:modId xmlns:p14="http://schemas.microsoft.com/office/powerpoint/2010/main" val="3389166054"/>
              </p:ext>
            </p:extLst>
          </p:nvPr>
        </p:nvGraphicFramePr>
        <p:xfrm>
          <a:off x="134318" y="830020"/>
          <a:ext cx="11902699" cy="2286000"/>
        </p:xfrm>
        <a:graphic>
          <a:graphicData uri="http://schemas.openxmlformats.org/drawingml/2006/table">
            <a:tbl>
              <a:tblPr firstRow="1" bandRow="1">
                <a:tableStyleId>{5C22544A-7EE6-4342-B048-85BDC9FD1C3A}</a:tableStyleId>
              </a:tblPr>
              <a:tblGrid>
                <a:gridCol w="1596325">
                  <a:extLst>
                    <a:ext uri="{9D8B030D-6E8A-4147-A177-3AD203B41FA5}">
                      <a16:colId xmlns:a16="http://schemas.microsoft.com/office/drawing/2014/main" val="1983800608"/>
                    </a:ext>
                  </a:extLst>
                </a:gridCol>
                <a:gridCol w="2293750">
                  <a:extLst>
                    <a:ext uri="{9D8B030D-6E8A-4147-A177-3AD203B41FA5}">
                      <a16:colId xmlns:a16="http://schemas.microsoft.com/office/drawing/2014/main" val="30132030"/>
                    </a:ext>
                  </a:extLst>
                </a:gridCol>
                <a:gridCol w="8012624">
                  <a:extLst>
                    <a:ext uri="{9D8B030D-6E8A-4147-A177-3AD203B41FA5}">
                      <a16:colId xmlns:a16="http://schemas.microsoft.com/office/drawing/2014/main" val="322249690"/>
                    </a:ext>
                  </a:extLst>
                </a:gridCol>
              </a:tblGrid>
              <a:tr h="371524">
                <a:tc>
                  <a:txBody>
                    <a:bodyPr/>
                    <a:lstStyle/>
                    <a:p>
                      <a:pPr algn="l"/>
                      <a:r>
                        <a:rPr lang="en-US" dirty="0"/>
                        <a:t>Lack of coherent administration procedures for AMOs</a:t>
                      </a:r>
                    </a:p>
                  </a:txBody>
                  <a:tcPr>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r>
                        <a:rPr lang="en-US" dirty="0"/>
                        <a:t>Improve administration of AMOs</a:t>
                      </a:r>
                    </a:p>
                    <a:p>
                      <a:pPr algn="l"/>
                      <a:endParaRPr lang="en-US" dirty="0"/>
                    </a:p>
                    <a:p>
                      <a:pPr algn="l"/>
                      <a:endParaRPr lang="en-US" dirty="0"/>
                    </a:p>
                    <a:p>
                      <a:pPr algn="l"/>
                      <a:endParaRPr lang="en-US" dirty="0"/>
                    </a:p>
                    <a:p>
                      <a:pPr algn="l"/>
                      <a:r>
                        <a:rPr lang="en-US" dirty="0"/>
                        <a:t>Improve capacity of AMOs</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Introducing policy to facilitate transitioning from contractual to regular AMO</a:t>
                      </a:r>
                    </a:p>
                    <a:p>
                      <a:pPr marL="285750" indent="-285750">
                        <a:buFont typeface="Arial" panose="020B0604020202020204" pitchFamily="34" charset="0"/>
                        <a:buChar char="•"/>
                      </a:pPr>
                      <a:r>
                        <a:rPr lang="en-US" dirty="0"/>
                        <a:t>Creating an attractive career pathway for this cadre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Invest further in their skills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13527"/>
                  </a:ext>
                </a:extLst>
              </a:tr>
            </a:tbl>
          </a:graphicData>
        </a:graphic>
      </p:graphicFrame>
      <p:sp>
        <p:nvSpPr>
          <p:cNvPr id="7" name="Slide Number Placeholder 6"/>
          <p:cNvSpPr>
            <a:spLocks noGrp="1"/>
          </p:cNvSpPr>
          <p:nvPr>
            <p:ph type="sldNum" sz="quarter" idx="12"/>
          </p:nvPr>
        </p:nvSpPr>
        <p:spPr/>
        <p:txBody>
          <a:bodyPr/>
          <a:lstStyle/>
          <a:p>
            <a:fld id="{19BEC0D2-B3D0-437F-9736-64E55758ECF7}" type="slidenum">
              <a:rPr lang="en-US" smtClean="0"/>
              <a:pPr/>
              <a:t>15</a:t>
            </a:fld>
            <a:endParaRPr lang="en-US"/>
          </a:p>
        </p:txBody>
      </p:sp>
      <p:sp>
        <p:nvSpPr>
          <p:cNvPr id="8" name="Footer Placeholder 7"/>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4988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75516" y="153857"/>
            <a:ext cx="3060646" cy="461665"/>
          </a:xfrm>
          <a:prstGeom prst="rect">
            <a:avLst/>
          </a:prstGeom>
          <a:solidFill>
            <a:srgbClr val="0070C0"/>
          </a:solidFill>
        </p:spPr>
        <p:txBody>
          <a:bodyPr wrap="none" rtlCol="0">
            <a:spAutoFit/>
          </a:bodyPr>
          <a:lstStyle/>
          <a:p>
            <a:r>
              <a:rPr lang="en-US" sz="2400" b="1" dirty="0">
                <a:solidFill>
                  <a:schemeClr val="bg1"/>
                </a:solidFill>
              </a:rPr>
              <a:t>Our recommendations</a:t>
            </a:r>
          </a:p>
        </p:txBody>
      </p:sp>
      <p:sp>
        <p:nvSpPr>
          <p:cNvPr id="8" name="TextBox 7"/>
          <p:cNvSpPr txBox="1"/>
          <p:nvPr/>
        </p:nvSpPr>
        <p:spPr>
          <a:xfrm>
            <a:off x="1" y="793322"/>
            <a:ext cx="12327466" cy="4370427"/>
          </a:xfrm>
          <a:prstGeom prst="rect">
            <a:avLst/>
          </a:prstGeom>
          <a:noFill/>
        </p:spPr>
        <p:txBody>
          <a:bodyPr wrap="square" rtlCol="0">
            <a:spAutoFit/>
          </a:bodyPr>
          <a:lstStyle/>
          <a:p>
            <a:r>
              <a:rPr lang="en-US" sz="2000" b="1" dirty="0">
                <a:solidFill>
                  <a:srgbClr val="0070C0"/>
                </a:solidFill>
              </a:rPr>
              <a:t>1. Most of the activities in Policy options adopted by Chhattisgarh state is already adopted by UP Govt. Good work and already implemented activities as highlighted before must continue and additions as discussed to be added up</a:t>
            </a:r>
            <a:endParaRPr lang="en-US" sz="2000" b="1" dirty="0"/>
          </a:p>
          <a:p>
            <a:r>
              <a:rPr lang="en-US" sz="2000" b="1" dirty="0">
                <a:solidFill>
                  <a:srgbClr val="FF0000"/>
                </a:solidFill>
              </a:rPr>
              <a:t>(A/B/C/D as per Fish Bone Analysis)</a:t>
            </a:r>
          </a:p>
          <a:p>
            <a:r>
              <a:rPr lang="en-US" sz="2000" b="1" dirty="0">
                <a:solidFill>
                  <a:srgbClr val="0070C0"/>
                </a:solidFill>
              </a:rPr>
              <a:t>2</a:t>
            </a:r>
            <a:r>
              <a:rPr lang="en-US" sz="2000" b="1" dirty="0"/>
              <a:t>. Successfully activity done in implementing this project at health facility Balarampur hospital Lucknow ,so training for  high footfall disease training and </a:t>
            </a:r>
            <a:r>
              <a:rPr lang="en-US" sz="2000" b="1" dirty="0">
                <a:solidFill>
                  <a:srgbClr val="0070C0"/>
                </a:solidFill>
              </a:rPr>
              <a:t>basic Screening of Signs and Symptoms of various Specialties by Concerned Nodal Specialists to  MBBS MO’s at PHC/CHC l</a:t>
            </a:r>
            <a:r>
              <a:rPr lang="en-US" sz="2000" b="1" dirty="0"/>
              <a:t>evel will decrease the Pt load and only Pts who require intervention at Secondary Care Center will be referred from Primary Care Center and Health and wellness Center. Seasonal disease spikes to be handled by similar experts at hand as experimented in our project </a:t>
            </a:r>
            <a:r>
              <a:rPr lang="en-US" sz="2000" b="1" dirty="0">
                <a:solidFill>
                  <a:srgbClr val="FF0000"/>
                </a:solidFill>
              </a:rPr>
              <a:t>(B1)</a:t>
            </a:r>
          </a:p>
          <a:p>
            <a:r>
              <a:rPr lang="en-US" sz="2000" b="1" dirty="0"/>
              <a:t> </a:t>
            </a:r>
          </a:p>
          <a:p>
            <a:endParaRPr lang="en-US" sz="2000" b="1" dirty="0"/>
          </a:p>
          <a:p>
            <a:endParaRPr lang="en-US" sz="2000" b="1" dirty="0"/>
          </a:p>
          <a:p>
            <a:endParaRPr lang="en-US" sz="2000" b="1" dirty="0"/>
          </a:p>
          <a:p>
            <a:pPr marL="457200" indent="-457200">
              <a:buAutoNum type="arabicPeriod" startAt="2"/>
            </a:pPr>
            <a:endParaRPr lang="en-US" sz="2000" b="1" dirty="0"/>
          </a:p>
          <a:p>
            <a:endParaRPr lang="en-US" dirty="0"/>
          </a:p>
        </p:txBody>
      </p:sp>
      <p:sp>
        <p:nvSpPr>
          <p:cNvPr id="2" name="TextBox 1">
            <a:extLst>
              <a:ext uri="{FF2B5EF4-FFF2-40B4-BE49-F238E27FC236}">
                <a16:creationId xmlns:a16="http://schemas.microsoft.com/office/drawing/2014/main" id="{EC17C31F-3F19-0CC1-CA4C-BACD8928E04D}"/>
              </a:ext>
            </a:extLst>
          </p:cNvPr>
          <p:cNvSpPr txBox="1"/>
          <p:nvPr/>
        </p:nvSpPr>
        <p:spPr>
          <a:xfrm>
            <a:off x="0" y="3158004"/>
            <a:ext cx="12056533" cy="3477875"/>
          </a:xfrm>
          <a:prstGeom prst="rect">
            <a:avLst/>
          </a:prstGeom>
          <a:noFill/>
        </p:spPr>
        <p:txBody>
          <a:bodyPr wrap="square">
            <a:spAutoFit/>
          </a:bodyPr>
          <a:lstStyle/>
          <a:p>
            <a:endParaRPr lang="en-US" sz="2000" b="1" dirty="0"/>
          </a:p>
          <a:p>
            <a:r>
              <a:rPr lang="en-US" sz="2000" b="1" dirty="0">
                <a:solidFill>
                  <a:srgbClr val="0070C0"/>
                </a:solidFill>
              </a:rPr>
              <a:t>3</a:t>
            </a:r>
            <a:r>
              <a:rPr lang="en-US" sz="2000" b="1" dirty="0"/>
              <a:t>. Every </a:t>
            </a:r>
            <a:r>
              <a:rPr lang="en-US" sz="2000" b="1" dirty="0">
                <a:solidFill>
                  <a:srgbClr val="0070C0"/>
                </a:solidFill>
              </a:rPr>
              <a:t>district to nominate MBBS doctors let say 10 in number rotation wise from CHC/PHC for performing Postmortem in District Hospital</a:t>
            </a:r>
            <a:r>
              <a:rPr lang="en-US" sz="2000" b="1" dirty="0"/>
              <a:t>. These to be trained for 6-12months at heavy PM load mortuaries like KGMU Lucknow thus sparing specialist from district hospital for non specialty work</a:t>
            </a:r>
            <a:r>
              <a:rPr lang="en-US" sz="2000" b="1" dirty="0">
                <a:solidFill>
                  <a:srgbClr val="FF0000"/>
                </a:solidFill>
              </a:rPr>
              <a:t>.(A1)</a:t>
            </a:r>
          </a:p>
          <a:p>
            <a:endParaRPr lang="en-US" sz="2000" b="1" dirty="0"/>
          </a:p>
          <a:p>
            <a:r>
              <a:rPr lang="en-US" sz="2000" b="1" dirty="0"/>
              <a:t>4.Different Medical Colleges may be contracted on lines of BRD MC GKP Pediatric </a:t>
            </a:r>
            <a:r>
              <a:rPr lang="en-US" sz="2000" b="1" dirty="0">
                <a:solidFill>
                  <a:srgbClr val="0070C0"/>
                </a:solidFill>
              </a:rPr>
              <a:t>certificate course </a:t>
            </a:r>
            <a:r>
              <a:rPr lang="en-US" sz="2000" b="1" dirty="0"/>
              <a:t>for 2-year courses in different subjects</a:t>
            </a:r>
            <a:r>
              <a:rPr lang="en-US" sz="2000" dirty="0"/>
              <a:t>. </a:t>
            </a:r>
            <a:r>
              <a:rPr lang="en-US" sz="2000" b="1" dirty="0">
                <a:solidFill>
                  <a:srgbClr val="FF0000"/>
                </a:solidFill>
              </a:rPr>
              <a:t>(B1)</a:t>
            </a:r>
          </a:p>
          <a:p>
            <a:endParaRPr lang="en-US" sz="2000" b="1" dirty="0"/>
          </a:p>
          <a:p>
            <a:r>
              <a:rPr lang="en-US" sz="2000" b="1" dirty="0"/>
              <a:t>5. Working condition promotional avenues and financial reimbursement of Government Medical College and PMS services specialists to be kept </a:t>
            </a:r>
            <a:r>
              <a:rPr lang="en-US" sz="2000" b="1" dirty="0">
                <a:solidFill>
                  <a:srgbClr val="0070C0"/>
                </a:solidFill>
              </a:rPr>
              <a:t>at par</a:t>
            </a:r>
            <a:r>
              <a:rPr lang="en-US" sz="2000" b="1" dirty="0"/>
              <a:t>. </a:t>
            </a:r>
            <a:r>
              <a:rPr lang="en-US" sz="2000" b="1" dirty="0">
                <a:solidFill>
                  <a:srgbClr val="FF0000"/>
                </a:solidFill>
              </a:rPr>
              <a:t>(D2/D3/D1)</a:t>
            </a:r>
          </a:p>
          <a:p>
            <a:endParaRPr lang="en-US" sz="2000" b="1" dirty="0"/>
          </a:p>
        </p:txBody>
      </p:sp>
      <p:sp>
        <p:nvSpPr>
          <p:cNvPr id="7" name="Slide Number Placeholder 6"/>
          <p:cNvSpPr>
            <a:spLocks noGrp="1"/>
          </p:cNvSpPr>
          <p:nvPr>
            <p:ph type="sldNum" sz="quarter" idx="12"/>
          </p:nvPr>
        </p:nvSpPr>
        <p:spPr/>
        <p:txBody>
          <a:bodyPr/>
          <a:lstStyle/>
          <a:p>
            <a:fld id="{19BEC0D2-B3D0-437F-9736-64E55758ECF7}" type="slidenum">
              <a:rPr lang="en-US" smtClean="0"/>
              <a:pPr/>
              <a:t>16</a:t>
            </a:fld>
            <a:endParaRPr lang="en-US"/>
          </a:p>
        </p:txBody>
      </p:sp>
      <p:sp>
        <p:nvSpPr>
          <p:cNvPr id="9" name="Footer Placeholder 8"/>
          <p:cNvSpPr>
            <a:spLocks noGrp="1"/>
          </p:cNvSpPr>
          <p:nvPr>
            <p:ph type="ftr" sz="quarter" idx="11"/>
          </p:nvPr>
        </p:nvSpPr>
        <p:spPr/>
        <p:txBody>
          <a:bodyPr/>
          <a:lstStyle/>
          <a:p>
            <a:r>
              <a:rPr lang="en-US"/>
              <a:t>group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group 5</a:t>
            </a:r>
          </a:p>
        </p:txBody>
      </p:sp>
      <p:sp>
        <p:nvSpPr>
          <p:cNvPr id="5" name="Slide Number Placeholder 4"/>
          <p:cNvSpPr>
            <a:spLocks noGrp="1"/>
          </p:cNvSpPr>
          <p:nvPr>
            <p:ph type="sldNum" sz="quarter" idx="12"/>
          </p:nvPr>
        </p:nvSpPr>
        <p:spPr/>
        <p:txBody>
          <a:bodyPr/>
          <a:lstStyle/>
          <a:p>
            <a:fld id="{19BEC0D2-B3D0-437F-9736-64E55758ECF7}" type="slidenum">
              <a:rPr lang="en-US" smtClean="0"/>
              <a:pPr/>
              <a:t>17</a:t>
            </a:fld>
            <a:endParaRPr lang="en-US"/>
          </a:p>
        </p:txBody>
      </p:sp>
      <p:sp>
        <p:nvSpPr>
          <p:cNvPr id="6" name="TextBox 5">
            <a:extLst>
              <a:ext uri="{FF2B5EF4-FFF2-40B4-BE49-F238E27FC236}">
                <a16:creationId xmlns:a16="http://schemas.microsoft.com/office/drawing/2014/main" id="{5479B185-2623-E020-BB1B-FD6B53BEF75F}"/>
              </a:ext>
            </a:extLst>
          </p:cNvPr>
          <p:cNvSpPr txBox="1"/>
          <p:nvPr/>
        </p:nvSpPr>
        <p:spPr>
          <a:xfrm>
            <a:off x="0" y="416711"/>
            <a:ext cx="12175066" cy="2862322"/>
          </a:xfrm>
          <a:prstGeom prst="rect">
            <a:avLst/>
          </a:prstGeom>
          <a:noFill/>
        </p:spPr>
        <p:txBody>
          <a:bodyPr wrap="square" rtlCol="0">
            <a:spAutoFit/>
          </a:bodyPr>
          <a:lstStyle/>
          <a:p>
            <a:pPr marL="342900" indent="-342900"/>
            <a:endParaRPr lang="en-US" sz="2000" b="1" dirty="0">
              <a:solidFill>
                <a:srgbClr val="0070C0"/>
              </a:solidFill>
            </a:endParaRPr>
          </a:p>
          <a:p>
            <a:pPr marL="342900" indent="-342900"/>
            <a:r>
              <a:rPr lang="en-US" sz="2000" b="1" dirty="0">
                <a:solidFill>
                  <a:srgbClr val="0070C0"/>
                </a:solidFill>
              </a:rPr>
              <a:t>6.</a:t>
            </a:r>
            <a:r>
              <a:rPr lang="en-US" sz="2000" b="1" dirty="0"/>
              <a:t>To </a:t>
            </a:r>
            <a:r>
              <a:rPr lang="en-US" sz="2000" b="1" dirty="0">
                <a:solidFill>
                  <a:srgbClr val="0070C0"/>
                </a:solidFill>
              </a:rPr>
              <a:t>increase sanctioned post of EMO for one chair 24x7x 365 hrs to 4 from existing 3 posts, </a:t>
            </a:r>
            <a:r>
              <a:rPr lang="en-US" sz="2000" b="1" dirty="0"/>
              <a:t>as this sucks one </a:t>
            </a:r>
          </a:p>
          <a:p>
            <a:pPr marL="342900" indent="-342900"/>
            <a:r>
              <a:rPr lang="en-US" sz="2000" b="1" dirty="0"/>
              <a:t>    specialist from district hospital permanently. </a:t>
            </a:r>
            <a:r>
              <a:rPr lang="en-US" sz="2000" b="1" dirty="0">
                <a:solidFill>
                  <a:srgbClr val="FF0000"/>
                </a:solidFill>
              </a:rPr>
              <a:t>(B1)</a:t>
            </a:r>
          </a:p>
          <a:p>
            <a:pPr marL="342900" indent="-342900"/>
            <a:endParaRPr lang="en-US" sz="2000" b="1" dirty="0"/>
          </a:p>
          <a:p>
            <a:pPr marL="342900" indent="-342900"/>
            <a:r>
              <a:rPr lang="en-US" sz="2000" b="1" dirty="0">
                <a:solidFill>
                  <a:srgbClr val="0070C0"/>
                </a:solidFill>
              </a:rPr>
              <a:t>7. Clubbing some Specialties </a:t>
            </a:r>
            <a:r>
              <a:rPr lang="en-US" sz="2000" b="1" dirty="0"/>
              <a:t>may be considered and requisite capacity building taken up. </a:t>
            </a:r>
            <a:r>
              <a:rPr lang="en-US" sz="2000" dirty="0"/>
              <a:t>Cardiologist , Chest Specialist Physician Can be clubbed as with General Physician and a common physician pool may be created. Similarly Microbiologists may be clubbed with Pathologists and Radiotherapist in PMS may be trained for cancer screening and deployed accordingly. </a:t>
            </a:r>
            <a:r>
              <a:rPr lang="en-US" sz="2000" b="1" dirty="0">
                <a:solidFill>
                  <a:srgbClr val="FF0000"/>
                </a:solidFill>
              </a:rPr>
              <a:t>(B1)</a:t>
            </a:r>
          </a:p>
          <a:p>
            <a:pPr marL="800100" lvl="1" indent="-342900"/>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815C-4D84-E052-7D8B-DBFDD1C54F87}"/>
              </a:ext>
            </a:extLst>
          </p:cNvPr>
          <p:cNvSpPr>
            <a:spLocks noGrp="1"/>
          </p:cNvSpPr>
          <p:nvPr>
            <p:ph type="title"/>
          </p:nvPr>
        </p:nvSpPr>
        <p:spPr/>
        <p:txBody>
          <a:bodyPr/>
          <a:lstStyle/>
          <a:p>
            <a:r>
              <a:rPr lang="en-US" b="1" dirty="0"/>
              <a:t>Further plan</a:t>
            </a:r>
            <a:br>
              <a:rPr lang="en-US" b="1" dirty="0"/>
            </a:br>
            <a:r>
              <a:rPr lang="en-US" b="1" dirty="0"/>
              <a:t>Recommendation</a:t>
            </a:r>
            <a:endParaRPr lang="en-IN" b="1" dirty="0"/>
          </a:p>
        </p:txBody>
      </p:sp>
      <p:sp>
        <p:nvSpPr>
          <p:cNvPr id="3" name="Content Placeholder 2">
            <a:extLst>
              <a:ext uri="{FF2B5EF4-FFF2-40B4-BE49-F238E27FC236}">
                <a16:creationId xmlns:a16="http://schemas.microsoft.com/office/drawing/2014/main" id="{670DD235-CD64-BCCF-0713-2DCFCB2B7459}"/>
              </a:ext>
            </a:extLst>
          </p:cNvPr>
          <p:cNvSpPr>
            <a:spLocks noGrp="1"/>
          </p:cNvSpPr>
          <p:nvPr>
            <p:ph idx="1"/>
          </p:nvPr>
        </p:nvSpPr>
        <p:spPr>
          <a:xfrm>
            <a:off x="838200" y="1690690"/>
            <a:ext cx="10515600" cy="4486273"/>
          </a:xfrm>
        </p:spPr>
        <p:txBody>
          <a:bodyPr>
            <a:normAutofit fontScale="85000" lnSpcReduction="20000"/>
          </a:bodyPr>
          <a:lstStyle/>
          <a:p>
            <a:r>
              <a:rPr lang="en-US" dirty="0"/>
              <a:t>The Chhattisgarh study, although extensive, has not delved at length into the position and job profile movement of specialists. It has emphasized input processes. </a:t>
            </a:r>
          </a:p>
          <a:p>
            <a:pPr marL="0" indent="0">
              <a:buNone/>
            </a:pPr>
            <a:endParaRPr lang="en-US" dirty="0"/>
          </a:p>
          <a:p>
            <a:r>
              <a:rPr lang="en-US" dirty="0"/>
              <a:t>In our situations the confounding factors and complexities are enormous. One more complex factor to cope with will be the input of corporate hospitals in UP, especially in </a:t>
            </a:r>
            <a:r>
              <a:rPr lang="en-US" b="1" dirty="0"/>
              <a:t>Lucknow</a:t>
            </a:r>
            <a:r>
              <a:rPr lang="en-US" dirty="0"/>
              <a:t>, </a:t>
            </a:r>
            <a:r>
              <a:rPr lang="en-US" b="1" dirty="0"/>
              <a:t>Varanasi</a:t>
            </a:r>
            <a:r>
              <a:rPr lang="en-US" dirty="0"/>
              <a:t>, and </a:t>
            </a:r>
            <a:r>
              <a:rPr lang="en-US" b="1" dirty="0" err="1"/>
              <a:t>Ayodhya</a:t>
            </a:r>
            <a:r>
              <a:rPr lang="en-US" dirty="0"/>
              <a:t> in the immediate future. These corporate hospitals will attract specialists from the very same small pool we are expecting them to come to us.</a:t>
            </a:r>
          </a:p>
          <a:p>
            <a:pPr marL="0" indent="0">
              <a:buNone/>
            </a:pPr>
            <a:endParaRPr lang="en-US" dirty="0"/>
          </a:p>
          <a:p>
            <a:r>
              <a:rPr lang="en-US" dirty="0"/>
              <a:t>Hence, a comprehensive study on the position of specialist doctors, their production, and job profile movement is required. We propose to produce a WHITE PAPER on the above in cooperation with the Johns Hopkins Institute and IIM Lucknow. Subject to approval, we will communicate with the above institutes and present various feasibilities of such a study, along with the budget required.</a:t>
            </a:r>
            <a:endParaRPr lang="en-IN" dirty="0"/>
          </a:p>
        </p:txBody>
      </p:sp>
      <p:sp>
        <p:nvSpPr>
          <p:cNvPr id="4" name="Slide Number Placeholder 3"/>
          <p:cNvSpPr>
            <a:spLocks noGrp="1"/>
          </p:cNvSpPr>
          <p:nvPr>
            <p:ph type="sldNum" sz="quarter" idx="12"/>
          </p:nvPr>
        </p:nvSpPr>
        <p:spPr/>
        <p:txBody>
          <a:bodyPr/>
          <a:lstStyle/>
          <a:p>
            <a:fld id="{19BEC0D2-B3D0-437F-9736-64E55758ECF7}" type="slidenum">
              <a:rPr lang="en-US" smtClean="0"/>
              <a:pPr/>
              <a:t>18</a:t>
            </a:fld>
            <a:endParaRPr lang="en-US"/>
          </a:p>
        </p:txBody>
      </p:sp>
      <p:sp>
        <p:nvSpPr>
          <p:cNvPr id="5" name="Footer Placeholder 4"/>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24068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733" y="136523"/>
            <a:ext cx="11294533" cy="5755422"/>
          </a:xfrm>
          <a:prstGeom prst="rect">
            <a:avLst/>
          </a:prstGeom>
          <a:noFill/>
        </p:spPr>
        <p:txBody>
          <a:bodyPr wrap="square" rtlCol="0">
            <a:spAutoFit/>
          </a:bodyPr>
          <a:lstStyle/>
          <a:p>
            <a:pPr algn="ctr"/>
            <a:r>
              <a:rPr lang="en-US" sz="2800" b="1" i="1" dirty="0"/>
              <a:t>Sincere thanks to</a:t>
            </a:r>
          </a:p>
          <a:p>
            <a:r>
              <a:rPr lang="en-US" sz="2800" b="1" dirty="0"/>
              <a:t> </a:t>
            </a:r>
          </a:p>
          <a:p>
            <a:r>
              <a:rPr lang="en-US" sz="2400" b="1" dirty="0"/>
              <a:t>Principal Secretary Medical, Health and Family Welfare and Medical Education</a:t>
            </a:r>
          </a:p>
          <a:p>
            <a:r>
              <a:rPr lang="en-US" sz="2400" b="1" dirty="0"/>
              <a:t>Shri Partha </a:t>
            </a:r>
            <a:r>
              <a:rPr lang="en-US" sz="2400" b="1" dirty="0" err="1"/>
              <a:t>Sarthi</a:t>
            </a:r>
            <a:r>
              <a:rPr lang="en-US" sz="2400" b="1" dirty="0"/>
              <a:t> Sen Sharma </a:t>
            </a:r>
            <a:r>
              <a:rPr lang="en-US" sz="2400" b="1" i="1" dirty="0"/>
              <a:t>IAS</a:t>
            </a:r>
            <a:r>
              <a:rPr lang="en-US" sz="2400" b="1" dirty="0"/>
              <a:t>.</a:t>
            </a:r>
          </a:p>
          <a:p>
            <a:endParaRPr lang="en-US" sz="2400" b="1" dirty="0"/>
          </a:p>
          <a:p>
            <a:r>
              <a:rPr lang="en-US" sz="2400" b="1" dirty="0"/>
              <a:t>Director General Medical and Health Dr. Brijesh Rathor  </a:t>
            </a:r>
          </a:p>
          <a:p>
            <a:endParaRPr lang="en-US" sz="2400" b="1" dirty="0"/>
          </a:p>
          <a:p>
            <a:r>
              <a:rPr lang="en-US" sz="2400" b="1" dirty="0"/>
              <a:t>Director Administration Dr. Raja </a:t>
            </a:r>
            <a:r>
              <a:rPr lang="en-US" sz="2400" b="1" dirty="0" err="1"/>
              <a:t>Ganapathi</a:t>
            </a:r>
            <a:r>
              <a:rPr lang="en-US" sz="2400" b="1" dirty="0"/>
              <a:t> R </a:t>
            </a:r>
            <a:r>
              <a:rPr lang="en-US" sz="2400" b="1" i="1" dirty="0"/>
              <a:t>IAS</a:t>
            </a:r>
            <a:r>
              <a:rPr lang="en-US" sz="2400" b="1" dirty="0"/>
              <a:t> </a:t>
            </a:r>
          </a:p>
          <a:p>
            <a:endParaRPr lang="en-US" sz="2400" b="1" dirty="0"/>
          </a:p>
          <a:p>
            <a:r>
              <a:rPr lang="en-US" sz="2400" b="1" dirty="0"/>
              <a:t>Director IIM Ms. Archana Shukla and Faculty of IIM Lucknow</a:t>
            </a:r>
          </a:p>
          <a:p>
            <a:endParaRPr lang="en-US" sz="2400" b="1" dirty="0"/>
          </a:p>
          <a:p>
            <a:endParaRPr lang="en-US" sz="2400" b="1" dirty="0"/>
          </a:p>
          <a:p>
            <a:r>
              <a:rPr lang="en-US" sz="2400" b="1" i="1" dirty="0"/>
              <a:t>Special Thanks to  Dr. Brian from Johns Hopkins Bloomberg School of Public Health and Shri Aman for conducting excellent leadership training and allowing us to place our points in the form of a project on various issues in the Medical and Health sector.</a:t>
            </a:r>
          </a:p>
        </p:txBody>
      </p:sp>
      <p:sp>
        <p:nvSpPr>
          <p:cNvPr id="4" name="Slide Number Placeholder 3"/>
          <p:cNvSpPr>
            <a:spLocks noGrp="1"/>
          </p:cNvSpPr>
          <p:nvPr>
            <p:ph type="sldNum" sz="quarter" idx="12"/>
          </p:nvPr>
        </p:nvSpPr>
        <p:spPr/>
        <p:txBody>
          <a:bodyPr/>
          <a:lstStyle/>
          <a:p>
            <a:fld id="{19BEC0D2-B3D0-437F-9736-64E55758ECF7}" type="slidenum">
              <a:rPr lang="en-US" smtClean="0"/>
              <a:pPr/>
              <a:t>19</a:t>
            </a:fld>
            <a:endParaRPr lang="en-US"/>
          </a:p>
        </p:txBody>
      </p:sp>
      <p:sp>
        <p:nvSpPr>
          <p:cNvPr id="5" name="Footer Placeholder 4"/>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221713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3098CEC-BBAC-DB28-552E-3A58C440CA67}"/>
              </a:ext>
            </a:extLst>
          </p:cNvPr>
          <p:cNvSpPr>
            <a:spLocks noGrp="1"/>
          </p:cNvSpPr>
          <p:nvPr>
            <p:ph type="title"/>
          </p:nvPr>
        </p:nvSpPr>
        <p:spPr/>
        <p:txBody>
          <a:bodyPr/>
          <a:lstStyle/>
          <a:p>
            <a:r>
              <a:rPr lang="en-US" dirty="0"/>
              <a:t> </a:t>
            </a:r>
          </a:p>
        </p:txBody>
      </p:sp>
      <p:sp>
        <p:nvSpPr>
          <p:cNvPr id="17" name="Content Placeholder 16">
            <a:extLst>
              <a:ext uri="{FF2B5EF4-FFF2-40B4-BE49-F238E27FC236}">
                <a16:creationId xmlns:a16="http://schemas.microsoft.com/office/drawing/2014/main" id="{05218AC6-6151-7F44-2467-B6AA2229A788}"/>
              </a:ext>
            </a:extLst>
          </p:cNvPr>
          <p:cNvSpPr>
            <a:spLocks noGrp="1"/>
          </p:cNvSpPr>
          <p:nvPr>
            <p:ph idx="1"/>
          </p:nvPr>
        </p:nvSpPr>
        <p:spPr>
          <a:xfrm>
            <a:off x="228600" y="182564"/>
            <a:ext cx="11734800" cy="6675436"/>
          </a:xfrm>
        </p:spPr>
        <p:txBody>
          <a:bodyPr>
            <a:noAutofit/>
          </a:bodyPr>
          <a:lstStyle/>
          <a:p>
            <a:pPr>
              <a:buNone/>
            </a:pPr>
            <a:r>
              <a:rPr lang="en-US" b="1" dirty="0">
                <a:solidFill>
                  <a:srgbClr val="7030A0"/>
                </a:solidFill>
              </a:rPr>
              <a:t>Introduction </a:t>
            </a:r>
          </a:p>
          <a:p>
            <a:r>
              <a:rPr lang="en-US" sz="2400" dirty="0"/>
              <a:t>The National Health Policy 2017 envisages the </a:t>
            </a:r>
            <a:r>
              <a:rPr lang="en-US" sz="2400" b="1" dirty="0">
                <a:solidFill>
                  <a:schemeClr val="accent6"/>
                </a:solidFill>
              </a:rPr>
              <a:t>attainment of the highest possible level of health and well-being</a:t>
            </a:r>
            <a:r>
              <a:rPr lang="en-US" sz="2400" dirty="0">
                <a:solidFill>
                  <a:schemeClr val="accent6"/>
                </a:solidFill>
              </a:rPr>
              <a:t> </a:t>
            </a:r>
            <a:r>
              <a:rPr lang="en-US" sz="2400" dirty="0"/>
              <a:t>for all. </a:t>
            </a:r>
          </a:p>
          <a:p>
            <a:r>
              <a:rPr lang="en-US" sz="2400" dirty="0"/>
              <a:t>Government of UP is committed to provide quality health care to common man. An important step towards improving quality of healthcare delivery is through the </a:t>
            </a:r>
            <a:r>
              <a:rPr lang="en-US" sz="2400" b="1" dirty="0">
                <a:solidFill>
                  <a:srgbClr val="00B050"/>
                </a:solidFill>
              </a:rPr>
              <a:t>Indian Public Health Standards (IPHS):</a:t>
            </a:r>
            <a:r>
              <a:rPr lang="en-US" sz="2400" dirty="0"/>
              <a:t>a set of </a:t>
            </a:r>
            <a:r>
              <a:rPr lang="en-US" sz="2400" b="1" dirty="0">
                <a:solidFill>
                  <a:srgbClr val="00B050"/>
                </a:solidFill>
              </a:rPr>
              <a:t>uniforms standards </a:t>
            </a:r>
            <a:r>
              <a:rPr lang="en-US" sz="2400" dirty="0"/>
              <a:t>to provide norms and </a:t>
            </a:r>
            <a:r>
              <a:rPr lang="en-US" sz="2400" b="1" dirty="0">
                <a:solidFill>
                  <a:srgbClr val="00B050"/>
                </a:solidFill>
              </a:rPr>
              <a:t>benchmarks</a:t>
            </a:r>
            <a:r>
              <a:rPr lang="en-US" sz="2400" dirty="0"/>
              <a:t> for </a:t>
            </a:r>
            <a:r>
              <a:rPr lang="en-US" sz="2400" b="1" i="1" dirty="0">
                <a:solidFill>
                  <a:srgbClr val="0070C0"/>
                </a:solidFill>
              </a:rPr>
              <a:t>quality of infrastructure, human resources and services to be delivered from public health facilities at all levels</a:t>
            </a:r>
            <a:r>
              <a:rPr lang="en-US" sz="2400" i="1" dirty="0">
                <a:solidFill>
                  <a:srgbClr val="0070C0"/>
                </a:solidFill>
              </a:rPr>
              <a:t>.</a:t>
            </a:r>
          </a:p>
          <a:p>
            <a:endParaRPr lang="en-US" sz="2400" b="1" dirty="0"/>
          </a:p>
          <a:p>
            <a:pPr marL="0" indent="0">
              <a:buNone/>
            </a:pPr>
            <a:r>
              <a:rPr lang="en-US" sz="2400" b="1" dirty="0"/>
              <a:t>Service Delivery as per IPHS 2022</a:t>
            </a:r>
            <a:r>
              <a:rPr lang="en-US" sz="2400" b="1" dirty="0">
                <a:hlinkClick r:id="rId2" action="ppaction://hlinkpres?slideindex=1&amp;slidetitle="/>
              </a:rPr>
              <a:t>Specialist IIM Project\IPHS </a:t>
            </a:r>
            <a:r>
              <a:rPr lang="en-US" sz="2400" b="1" dirty="0" err="1">
                <a:hlinkClick r:id="rId2" action="ppaction://hlinkpres?slideindex=1&amp;slidetitle="/>
              </a:rPr>
              <a:t>Standatd</a:t>
            </a:r>
            <a:r>
              <a:rPr lang="en-US" sz="2400" b="1" dirty="0">
                <a:hlinkClick r:id="rId2" action="ppaction://hlinkpres?slideindex=1&amp;slidetitle="/>
              </a:rPr>
              <a:t> 2022.pptx</a:t>
            </a:r>
            <a:endParaRPr lang="en-US" sz="2400" b="1" dirty="0"/>
          </a:p>
          <a:p>
            <a:pPr marL="457200" lvl="1" indent="0">
              <a:buNone/>
            </a:pPr>
            <a:r>
              <a:rPr lang="en-US" dirty="0"/>
              <a:t>District Hospital should be able to </a:t>
            </a:r>
            <a:r>
              <a:rPr lang="en-US" b="1" dirty="0">
                <a:solidFill>
                  <a:srgbClr val="00B050"/>
                </a:solidFill>
              </a:rPr>
              <a:t>provide all basic specialty services </a:t>
            </a:r>
            <a:r>
              <a:rPr lang="en-US" dirty="0"/>
              <a:t>and should </a:t>
            </a:r>
            <a:r>
              <a:rPr lang="en-US" b="1" dirty="0">
                <a:solidFill>
                  <a:srgbClr val="00B050"/>
                </a:solidFill>
              </a:rPr>
              <a:t>aim to develop super-specialty services gradually </a:t>
            </a:r>
            <a:r>
              <a:rPr lang="en-US" dirty="0"/>
              <a:t>and should also needs to be </a:t>
            </a:r>
            <a:r>
              <a:rPr lang="en-US" b="1" dirty="0">
                <a:solidFill>
                  <a:srgbClr val="00B050"/>
                </a:solidFill>
              </a:rPr>
              <a:t>ready for epidemics and disaster management </a:t>
            </a:r>
            <a:r>
              <a:rPr lang="en-US" dirty="0"/>
              <a:t>all the times.</a:t>
            </a:r>
          </a:p>
          <a:p>
            <a:pPr marL="457200" lvl="1" indent="0">
              <a:buNone/>
            </a:pPr>
            <a:r>
              <a:rPr lang="en-US" dirty="0"/>
              <a:t>In addition, it should provide facilities for </a:t>
            </a:r>
            <a:r>
              <a:rPr lang="en-US" b="1" dirty="0">
                <a:solidFill>
                  <a:srgbClr val="00B050"/>
                </a:solidFill>
              </a:rPr>
              <a:t>skill-based trainings for different levels of health care workers</a:t>
            </a:r>
            <a:r>
              <a:rPr lang="en-US" sz="2800" b="1" dirty="0">
                <a:solidFill>
                  <a:srgbClr val="00B050"/>
                </a:solidFill>
              </a:rPr>
              <a:t>.</a:t>
            </a:r>
          </a:p>
          <a:p>
            <a:pPr marL="457200" lvl="1" indent="0">
              <a:buNone/>
            </a:pPr>
            <a:endParaRPr lang="en-US" sz="2800" b="1" dirty="0">
              <a:solidFill>
                <a:srgbClr val="00B050"/>
              </a:solidFill>
            </a:endParaRPr>
          </a:p>
          <a:p>
            <a:pPr marL="457200" lvl="1" indent="0">
              <a:buNone/>
            </a:pPr>
            <a:endParaRPr lang="en-US" sz="2800" b="1" dirty="0">
              <a:solidFill>
                <a:srgbClr val="00B050"/>
              </a:solidFill>
            </a:endParaRPr>
          </a:p>
          <a:p>
            <a:pPr lvl="1"/>
            <a:endParaRPr lang="en-US" sz="2800" b="1" dirty="0">
              <a:solidFill>
                <a:srgbClr val="00B050"/>
              </a:solidFill>
            </a:endParaRPr>
          </a:p>
          <a:p>
            <a:pPr algn="l"/>
            <a:endParaRPr lang="en-US" b="1" i="0" u="none" strike="noStrike" baseline="0" dirty="0"/>
          </a:p>
        </p:txBody>
      </p:sp>
      <p:sp>
        <p:nvSpPr>
          <p:cNvPr id="2" name="TextBox 1">
            <a:extLst>
              <a:ext uri="{FF2B5EF4-FFF2-40B4-BE49-F238E27FC236}">
                <a16:creationId xmlns:a16="http://schemas.microsoft.com/office/drawing/2014/main" id="{6EFE6141-B925-07AB-CB9F-6792C3BBDE58}"/>
              </a:ext>
            </a:extLst>
          </p:cNvPr>
          <p:cNvSpPr txBox="1"/>
          <p:nvPr/>
        </p:nvSpPr>
        <p:spPr>
          <a:xfrm>
            <a:off x="1511155" y="6262040"/>
            <a:ext cx="9169690" cy="461665"/>
          </a:xfrm>
          <a:prstGeom prst="rect">
            <a:avLst/>
          </a:prstGeom>
          <a:solidFill>
            <a:srgbClr val="FFFF00"/>
          </a:solidFill>
        </p:spPr>
        <p:txBody>
          <a:bodyPr wrap="none" rtlCol="0">
            <a:spAutoFit/>
          </a:bodyPr>
          <a:lstStyle/>
          <a:p>
            <a:r>
              <a:rPr lang="en-US" sz="2400" b="1" dirty="0"/>
              <a:t>Specialist Doctors are key Human Resource of above  defined activities</a:t>
            </a:r>
          </a:p>
        </p:txBody>
      </p:sp>
      <p:sp>
        <p:nvSpPr>
          <p:cNvPr id="5" name="Slide Number Placeholder 4"/>
          <p:cNvSpPr>
            <a:spLocks noGrp="1"/>
          </p:cNvSpPr>
          <p:nvPr>
            <p:ph type="sldNum" sz="quarter" idx="12"/>
          </p:nvPr>
        </p:nvSpPr>
        <p:spPr/>
        <p:txBody>
          <a:bodyPr/>
          <a:lstStyle/>
          <a:p>
            <a:fld id="{19BEC0D2-B3D0-437F-9736-64E55758ECF7}" type="slidenum">
              <a:rPr lang="en-US" smtClean="0"/>
              <a:pPr/>
              <a:t>2</a:t>
            </a:fld>
            <a:endParaRPr lang="en-US"/>
          </a:p>
        </p:txBody>
      </p:sp>
      <p:sp>
        <p:nvSpPr>
          <p:cNvPr id="6" name="Footer Placeholder 5"/>
          <p:cNvSpPr>
            <a:spLocks noGrp="1"/>
          </p:cNvSpPr>
          <p:nvPr>
            <p:ph type="ftr" sz="quarter" idx="11"/>
          </p:nvPr>
        </p:nvSpPr>
        <p:spPr>
          <a:xfrm>
            <a:off x="4038600" y="6584952"/>
            <a:ext cx="4114800" cy="365125"/>
          </a:xfrm>
        </p:spPr>
        <p:txBody>
          <a:bodyPr/>
          <a:lstStyle/>
          <a:p>
            <a:r>
              <a:rPr lang="en-US" dirty="0"/>
              <a:t>group 5</a:t>
            </a:r>
          </a:p>
        </p:txBody>
      </p:sp>
    </p:spTree>
    <p:extLst>
      <p:ext uri="{BB962C8B-B14F-4D97-AF65-F5344CB8AC3E}">
        <p14:creationId xmlns:p14="http://schemas.microsoft.com/office/powerpoint/2010/main" val="40978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BEC0D2-B3D0-437F-9736-64E55758ECF7}" type="slidenum">
              <a:rPr lang="en-US" smtClean="0"/>
              <a:pPr/>
              <a:t>20</a:t>
            </a:fld>
            <a:endParaRPr lang="en-US"/>
          </a:p>
        </p:txBody>
      </p:sp>
      <p:sp>
        <p:nvSpPr>
          <p:cNvPr id="2" name="Title 1">
            <a:extLst>
              <a:ext uri="{FF2B5EF4-FFF2-40B4-BE49-F238E27FC236}">
                <a16:creationId xmlns:a16="http://schemas.microsoft.com/office/drawing/2014/main" id="{56589704-03DD-FD8A-EEE0-18C02BEBBBB0}"/>
              </a:ext>
            </a:extLst>
          </p:cNvPr>
          <p:cNvSpPr>
            <a:spLocks noGrp="1"/>
          </p:cNvSpPr>
          <p:nvPr>
            <p:ph type="title"/>
          </p:nvPr>
        </p:nvSpPr>
        <p:spPr>
          <a:xfrm>
            <a:off x="838200" y="365127"/>
            <a:ext cx="10515600" cy="6096058"/>
          </a:xfrm>
        </p:spPr>
        <p:style>
          <a:lnRef idx="1">
            <a:schemeClr val="dk1"/>
          </a:lnRef>
          <a:fillRef idx="3">
            <a:schemeClr val="dk1"/>
          </a:fillRef>
          <a:effectRef idx="2">
            <a:schemeClr val="dk1"/>
          </a:effectRef>
          <a:fontRef idx="minor">
            <a:schemeClr val="lt1"/>
          </a:fontRef>
        </p:style>
        <p:txBody>
          <a:bodyPr>
            <a:normAutofit/>
          </a:bodyPr>
          <a:lstStyle/>
          <a:p>
            <a:pPr algn="ctr"/>
            <a:r>
              <a:rPr lang="en-US" sz="6600" b="1" dirty="0">
                <a:solidFill>
                  <a:srgbClr val="00B0F0"/>
                </a:solidFill>
              </a:rPr>
              <a:t>Be an Asset and not a Liability to the System</a:t>
            </a:r>
            <a:br>
              <a:rPr lang="en-US" sz="6600" b="1" dirty="0">
                <a:solidFill>
                  <a:srgbClr val="00B0F0"/>
                </a:solidFill>
                <a:latin typeface="Amasis MT Pro Black" panose="020B0604020202020204" pitchFamily="18" charset="0"/>
              </a:rPr>
            </a:br>
            <a:br>
              <a:rPr lang="en-US" sz="6600" b="1" dirty="0">
                <a:solidFill>
                  <a:srgbClr val="00B0F0"/>
                </a:solidFill>
                <a:latin typeface="Amasis MT Pro Black" panose="020B0604020202020204" pitchFamily="18" charset="0"/>
              </a:rPr>
            </a:br>
            <a:r>
              <a:rPr lang="en-US" sz="6600" b="1" dirty="0">
                <a:solidFill>
                  <a:srgbClr val="00B0F0"/>
                </a:solidFill>
              </a:rPr>
              <a:t>Thank You</a:t>
            </a:r>
            <a:endParaRPr lang="en-IN" sz="6600" b="1" dirty="0">
              <a:solidFill>
                <a:srgbClr val="00B0F0"/>
              </a:solidFill>
            </a:endParaRPr>
          </a:p>
        </p:txBody>
      </p:sp>
      <p:sp>
        <p:nvSpPr>
          <p:cNvPr id="4" name="Footer Placeholder 3"/>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77657668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07733" y="126406"/>
            <a:ext cx="6112934" cy="6605187"/>
            <a:chOff x="0" y="0"/>
            <a:chExt cx="7551420" cy="10335895"/>
          </a:xfrm>
        </p:grpSpPr>
        <p:sp>
          <p:nvSpPr>
            <p:cNvPr id="3" name="object 3"/>
            <p:cNvSpPr/>
            <p:nvPr/>
          </p:nvSpPr>
          <p:spPr>
            <a:xfrm>
              <a:off x="0" y="0"/>
              <a:ext cx="27940" cy="10335895"/>
            </a:xfrm>
            <a:custGeom>
              <a:avLst/>
              <a:gdLst/>
              <a:ahLst/>
              <a:cxnLst/>
              <a:rect l="l" t="t" r="r" b="b"/>
              <a:pathLst>
                <a:path w="27940" h="10335895">
                  <a:moveTo>
                    <a:pt x="0" y="10335574"/>
                  </a:moveTo>
                  <a:lnTo>
                    <a:pt x="27618" y="10335574"/>
                  </a:lnTo>
                  <a:lnTo>
                    <a:pt x="27618" y="0"/>
                  </a:lnTo>
                  <a:lnTo>
                    <a:pt x="0" y="0"/>
                  </a:lnTo>
                  <a:lnTo>
                    <a:pt x="0" y="10335574"/>
                  </a:lnTo>
                  <a:close/>
                </a:path>
              </a:pathLst>
            </a:custGeom>
            <a:solidFill>
              <a:srgbClr val="C4E7E5"/>
            </a:solidFill>
          </p:spPr>
          <p:txBody>
            <a:bodyPr wrap="square" lIns="0" tIns="0" rIns="0" bIns="0" rtlCol="0"/>
            <a:lstStyle/>
            <a:p>
              <a:endParaRPr sz="1150"/>
            </a:p>
          </p:txBody>
        </p:sp>
        <p:pic>
          <p:nvPicPr>
            <p:cNvPr id="4" name="object 4"/>
            <p:cNvPicPr/>
            <p:nvPr/>
          </p:nvPicPr>
          <p:blipFill>
            <a:blip r:embed="rId2" cstate="print"/>
            <a:stretch>
              <a:fillRect/>
            </a:stretch>
          </p:blipFill>
          <p:spPr>
            <a:xfrm>
              <a:off x="27618" y="0"/>
              <a:ext cx="6201213" cy="2478087"/>
            </a:xfrm>
            <a:prstGeom prst="rect">
              <a:avLst/>
            </a:prstGeom>
          </p:spPr>
        </p:pic>
        <p:pic>
          <p:nvPicPr>
            <p:cNvPr id="5" name="object 5"/>
            <p:cNvPicPr/>
            <p:nvPr/>
          </p:nvPicPr>
          <p:blipFill>
            <a:blip r:embed="rId3" cstate="print"/>
            <a:stretch>
              <a:fillRect/>
            </a:stretch>
          </p:blipFill>
          <p:spPr>
            <a:xfrm>
              <a:off x="6222797" y="0"/>
              <a:ext cx="1328416" cy="6527495"/>
            </a:xfrm>
            <a:prstGeom prst="rect">
              <a:avLst/>
            </a:prstGeom>
          </p:spPr>
        </p:pic>
        <p:pic>
          <p:nvPicPr>
            <p:cNvPr id="6" name="object 6"/>
            <p:cNvPicPr/>
            <p:nvPr/>
          </p:nvPicPr>
          <p:blipFill>
            <a:blip r:embed="rId4" cstate="print"/>
            <a:stretch>
              <a:fillRect/>
            </a:stretch>
          </p:blipFill>
          <p:spPr>
            <a:xfrm>
              <a:off x="27618" y="2472052"/>
              <a:ext cx="6201213" cy="2706646"/>
            </a:xfrm>
            <a:prstGeom prst="rect">
              <a:avLst/>
            </a:prstGeom>
          </p:spPr>
        </p:pic>
        <p:pic>
          <p:nvPicPr>
            <p:cNvPr id="7" name="object 7"/>
            <p:cNvPicPr/>
            <p:nvPr/>
          </p:nvPicPr>
          <p:blipFill>
            <a:blip r:embed="rId5" cstate="print"/>
            <a:stretch>
              <a:fillRect/>
            </a:stretch>
          </p:blipFill>
          <p:spPr>
            <a:xfrm>
              <a:off x="27618" y="5172664"/>
              <a:ext cx="6201213" cy="2703628"/>
            </a:xfrm>
            <a:prstGeom prst="rect">
              <a:avLst/>
            </a:prstGeom>
          </p:spPr>
        </p:pic>
        <p:pic>
          <p:nvPicPr>
            <p:cNvPr id="8" name="object 8"/>
            <p:cNvPicPr/>
            <p:nvPr/>
          </p:nvPicPr>
          <p:blipFill>
            <a:blip r:embed="rId6" cstate="print"/>
            <a:stretch>
              <a:fillRect/>
            </a:stretch>
          </p:blipFill>
          <p:spPr>
            <a:xfrm>
              <a:off x="6222797" y="6521460"/>
              <a:ext cx="1328416" cy="3814112"/>
            </a:xfrm>
            <a:prstGeom prst="rect">
              <a:avLst/>
            </a:prstGeom>
          </p:spPr>
        </p:pic>
        <p:pic>
          <p:nvPicPr>
            <p:cNvPr id="9" name="object 9"/>
            <p:cNvPicPr/>
            <p:nvPr/>
          </p:nvPicPr>
          <p:blipFill>
            <a:blip r:embed="rId7" cstate="print"/>
            <a:stretch>
              <a:fillRect/>
            </a:stretch>
          </p:blipFill>
          <p:spPr>
            <a:xfrm>
              <a:off x="0" y="0"/>
              <a:ext cx="6228832" cy="10335573"/>
            </a:xfrm>
            <a:prstGeom prst="rect">
              <a:avLst/>
            </a:prstGeom>
          </p:spPr>
        </p:pic>
      </p:grpSp>
      <p:sp>
        <p:nvSpPr>
          <p:cNvPr id="10" name="Slide Number Placeholder 9"/>
          <p:cNvSpPr>
            <a:spLocks noGrp="1"/>
          </p:cNvSpPr>
          <p:nvPr>
            <p:ph type="sldNum" sz="quarter" idx="12"/>
          </p:nvPr>
        </p:nvSpPr>
        <p:spPr/>
        <p:txBody>
          <a:bodyPr/>
          <a:lstStyle/>
          <a:p>
            <a:fld id="{19BEC0D2-B3D0-437F-9736-64E55758ECF7}" type="slidenum">
              <a:rPr lang="en-US" smtClean="0"/>
              <a:pPr/>
              <a:t>21</a:t>
            </a:fld>
            <a:endParaRPr lang="en-US"/>
          </a:p>
        </p:txBody>
      </p:sp>
      <p:sp>
        <p:nvSpPr>
          <p:cNvPr id="11" name="Footer Placeholder 10"/>
          <p:cNvSpPr>
            <a:spLocks noGrp="1"/>
          </p:cNvSpPr>
          <p:nvPr>
            <p:ph type="ftr" sz="quarter" idx="11"/>
          </p:nvPr>
        </p:nvSpPr>
        <p:spPr/>
        <p:txBody>
          <a:bodyPr/>
          <a:lstStyle/>
          <a:p>
            <a:r>
              <a:rPr lang="en-US"/>
              <a:t>group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creen&#10;&#10;Description automatically generated">
            <a:extLst>
              <a:ext uri="{FF2B5EF4-FFF2-40B4-BE49-F238E27FC236}">
                <a16:creationId xmlns:a16="http://schemas.microsoft.com/office/drawing/2014/main" id="{27B933AD-624C-41BF-3C4F-5EF3A2964B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599" y="0"/>
            <a:ext cx="6265333" cy="6858000"/>
          </a:xfrm>
          <a:prstGeom prst="rect">
            <a:avLst/>
          </a:prstGeom>
        </p:spPr>
      </p:pic>
      <p:sp>
        <p:nvSpPr>
          <p:cNvPr id="4" name="Slide Number Placeholder 3"/>
          <p:cNvSpPr>
            <a:spLocks noGrp="1"/>
          </p:cNvSpPr>
          <p:nvPr>
            <p:ph type="sldNum" sz="quarter" idx="12"/>
          </p:nvPr>
        </p:nvSpPr>
        <p:spPr/>
        <p:txBody>
          <a:bodyPr/>
          <a:lstStyle/>
          <a:p>
            <a:fld id="{19BEC0D2-B3D0-437F-9736-64E55758ECF7}" type="slidenum">
              <a:rPr lang="en-US" smtClean="0"/>
              <a:pPr/>
              <a:t>22</a:t>
            </a:fld>
            <a:endParaRPr lang="en-US"/>
          </a:p>
        </p:txBody>
      </p:sp>
      <p:sp>
        <p:nvSpPr>
          <p:cNvPr id="5" name="Footer Placeholder 4"/>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383985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A45E08-A57D-9E5A-0A84-58AA133B3D7A}"/>
              </a:ext>
            </a:extLst>
          </p:cNvPr>
          <p:cNvPicPr>
            <a:picLocks noChangeAspect="1"/>
          </p:cNvPicPr>
          <p:nvPr/>
        </p:nvPicPr>
        <p:blipFill>
          <a:blip r:embed="rId2" cstate="print"/>
          <a:stretch>
            <a:fillRect/>
          </a:stretch>
        </p:blipFill>
        <p:spPr>
          <a:xfrm>
            <a:off x="0" y="-1"/>
            <a:ext cx="4169044" cy="6857999"/>
          </a:xfrm>
          <a:prstGeom prst="rect">
            <a:avLst/>
          </a:prstGeom>
        </p:spPr>
      </p:pic>
      <p:pic>
        <p:nvPicPr>
          <p:cNvPr id="9" name="Picture 8">
            <a:extLst>
              <a:ext uri="{FF2B5EF4-FFF2-40B4-BE49-F238E27FC236}">
                <a16:creationId xmlns:a16="http://schemas.microsoft.com/office/drawing/2014/main" id="{F8F08775-60FE-E518-B06F-480C9D6C6E28}"/>
              </a:ext>
            </a:extLst>
          </p:cNvPr>
          <p:cNvPicPr>
            <a:picLocks noChangeAspect="1"/>
          </p:cNvPicPr>
          <p:nvPr/>
        </p:nvPicPr>
        <p:blipFill>
          <a:blip r:embed="rId3" cstate="print"/>
          <a:stretch>
            <a:fillRect/>
          </a:stretch>
        </p:blipFill>
        <p:spPr>
          <a:xfrm>
            <a:off x="4169044" y="-1"/>
            <a:ext cx="4811800" cy="6858000"/>
          </a:xfrm>
          <a:prstGeom prst="rect">
            <a:avLst/>
          </a:prstGeom>
        </p:spPr>
      </p:pic>
      <p:pic>
        <p:nvPicPr>
          <p:cNvPr id="11" name="Picture 10">
            <a:extLst>
              <a:ext uri="{FF2B5EF4-FFF2-40B4-BE49-F238E27FC236}">
                <a16:creationId xmlns:a16="http://schemas.microsoft.com/office/drawing/2014/main" id="{F3633FE6-E87D-B7AB-BEB8-CF570AEF8F22}"/>
              </a:ext>
            </a:extLst>
          </p:cNvPr>
          <p:cNvPicPr>
            <a:picLocks noChangeAspect="1"/>
          </p:cNvPicPr>
          <p:nvPr/>
        </p:nvPicPr>
        <p:blipFill>
          <a:blip r:embed="rId4" cstate="print"/>
          <a:stretch>
            <a:fillRect/>
          </a:stretch>
        </p:blipFill>
        <p:spPr>
          <a:xfrm>
            <a:off x="8980844" y="123985"/>
            <a:ext cx="3210309" cy="4595247"/>
          </a:xfrm>
          <a:prstGeom prst="rect">
            <a:avLst/>
          </a:prstGeom>
        </p:spPr>
      </p:pic>
      <p:sp>
        <p:nvSpPr>
          <p:cNvPr id="5" name="Slide Number Placeholder 4"/>
          <p:cNvSpPr>
            <a:spLocks noGrp="1"/>
          </p:cNvSpPr>
          <p:nvPr>
            <p:ph type="sldNum" sz="quarter" idx="12"/>
          </p:nvPr>
        </p:nvSpPr>
        <p:spPr/>
        <p:txBody>
          <a:bodyPr/>
          <a:lstStyle/>
          <a:p>
            <a:fld id="{19BEC0D2-B3D0-437F-9736-64E55758ECF7}" type="slidenum">
              <a:rPr lang="en-US" smtClean="0"/>
              <a:pPr/>
              <a:t>23</a:t>
            </a:fld>
            <a:endParaRPr lang="en-US"/>
          </a:p>
        </p:txBody>
      </p:sp>
      <p:sp>
        <p:nvSpPr>
          <p:cNvPr id="6" name="Footer Placeholder 5"/>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313288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3ADB3-9418-8BBB-D220-9D0328FAAFCE}"/>
              </a:ext>
            </a:extLst>
          </p:cNvPr>
          <p:cNvPicPr>
            <a:picLocks noChangeAspect="1"/>
          </p:cNvPicPr>
          <p:nvPr/>
        </p:nvPicPr>
        <p:blipFill>
          <a:blip r:embed="rId2" cstate="print"/>
          <a:stretch>
            <a:fillRect/>
          </a:stretch>
        </p:blipFill>
        <p:spPr>
          <a:xfrm>
            <a:off x="1" y="0"/>
            <a:ext cx="4076054" cy="6858000"/>
          </a:xfrm>
          <a:prstGeom prst="rect">
            <a:avLst/>
          </a:prstGeom>
        </p:spPr>
      </p:pic>
      <p:pic>
        <p:nvPicPr>
          <p:cNvPr id="5" name="Picture 4">
            <a:extLst>
              <a:ext uri="{FF2B5EF4-FFF2-40B4-BE49-F238E27FC236}">
                <a16:creationId xmlns:a16="http://schemas.microsoft.com/office/drawing/2014/main" id="{97399EFE-4A9C-B65F-FA14-C78169B626D8}"/>
              </a:ext>
            </a:extLst>
          </p:cNvPr>
          <p:cNvPicPr>
            <a:picLocks noChangeAspect="1"/>
          </p:cNvPicPr>
          <p:nvPr/>
        </p:nvPicPr>
        <p:blipFill>
          <a:blip r:embed="rId3" cstate="print"/>
          <a:stretch>
            <a:fillRect/>
          </a:stretch>
        </p:blipFill>
        <p:spPr>
          <a:xfrm>
            <a:off x="4076055" y="0"/>
            <a:ext cx="4039892" cy="6858000"/>
          </a:xfrm>
          <a:prstGeom prst="rect">
            <a:avLst/>
          </a:prstGeom>
        </p:spPr>
      </p:pic>
      <p:pic>
        <p:nvPicPr>
          <p:cNvPr id="7" name="Picture 6">
            <a:extLst>
              <a:ext uri="{FF2B5EF4-FFF2-40B4-BE49-F238E27FC236}">
                <a16:creationId xmlns:a16="http://schemas.microsoft.com/office/drawing/2014/main" id="{F74585BD-20A0-8651-FBB9-8B38B1600F7B}"/>
              </a:ext>
            </a:extLst>
          </p:cNvPr>
          <p:cNvPicPr>
            <a:picLocks noChangeAspect="1"/>
          </p:cNvPicPr>
          <p:nvPr/>
        </p:nvPicPr>
        <p:blipFill>
          <a:blip r:embed="rId4" cstate="print"/>
          <a:stretch>
            <a:fillRect/>
          </a:stretch>
        </p:blipFill>
        <p:spPr>
          <a:xfrm>
            <a:off x="7242875" y="0"/>
            <a:ext cx="4949124" cy="6858000"/>
          </a:xfrm>
          <a:prstGeom prst="rect">
            <a:avLst/>
          </a:prstGeom>
        </p:spPr>
      </p:pic>
      <p:sp>
        <p:nvSpPr>
          <p:cNvPr id="6" name="Slide Number Placeholder 5"/>
          <p:cNvSpPr>
            <a:spLocks noGrp="1"/>
          </p:cNvSpPr>
          <p:nvPr>
            <p:ph type="sldNum" sz="quarter" idx="12"/>
          </p:nvPr>
        </p:nvSpPr>
        <p:spPr/>
        <p:txBody>
          <a:bodyPr/>
          <a:lstStyle/>
          <a:p>
            <a:fld id="{19BEC0D2-B3D0-437F-9736-64E55758ECF7}" type="slidenum">
              <a:rPr lang="en-US" smtClean="0"/>
              <a:pPr/>
              <a:t>24</a:t>
            </a:fld>
            <a:endParaRPr lang="en-US"/>
          </a:p>
        </p:txBody>
      </p:sp>
      <p:sp>
        <p:nvSpPr>
          <p:cNvPr id="8" name="Footer Placeholder 7"/>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144908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95979" y="52253"/>
          <a:ext cx="8631645" cy="6676208"/>
        </p:xfrm>
        <a:graphic>
          <a:graphicData uri="http://schemas.openxmlformats.org/drawingml/2006/table">
            <a:tbl>
              <a:tblPr firstRow="1" bandRow="1">
                <a:tableStyleId>{5C22544A-7EE6-4342-B048-85BDC9FD1C3A}</a:tableStyleId>
              </a:tblPr>
              <a:tblGrid>
                <a:gridCol w="1682282">
                  <a:extLst>
                    <a:ext uri="{9D8B030D-6E8A-4147-A177-3AD203B41FA5}">
                      <a16:colId xmlns:a16="http://schemas.microsoft.com/office/drawing/2014/main" val="20000"/>
                    </a:ext>
                  </a:extLst>
                </a:gridCol>
                <a:gridCol w="4822547">
                  <a:extLst>
                    <a:ext uri="{9D8B030D-6E8A-4147-A177-3AD203B41FA5}">
                      <a16:colId xmlns:a16="http://schemas.microsoft.com/office/drawing/2014/main" val="20001"/>
                    </a:ext>
                  </a:extLst>
                </a:gridCol>
                <a:gridCol w="2126816">
                  <a:extLst>
                    <a:ext uri="{9D8B030D-6E8A-4147-A177-3AD203B41FA5}">
                      <a16:colId xmlns:a16="http://schemas.microsoft.com/office/drawing/2014/main" val="20002"/>
                    </a:ext>
                  </a:extLst>
                </a:gridCol>
              </a:tblGrid>
              <a:tr h="404948">
                <a:tc>
                  <a:txBody>
                    <a:bodyPr/>
                    <a:lstStyle/>
                    <a:p>
                      <a:pPr algn="ctr" fontAlgn="ctr"/>
                      <a:r>
                        <a:rPr lang="en-US" sz="1400" b="1" i="0" u="none" strike="noStrike" dirty="0">
                          <a:solidFill>
                            <a:srgbClr val="FF0000"/>
                          </a:solidFill>
                          <a:latin typeface="Calibri"/>
                        </a:rPr>
                        <a:t>SN</a:t>
                      </a:r>
                    </a:p>
                  </a:txBody>
                  <a:tcPr marL="12700" marR="12700" marT="9525" marB="0" anchor="ctr"/>
                </a:tc>
                <a:tc>
                  <a:txBody>
                    <a:bodyPr/>
                    <a:lstStyle/>
                    <a:p>
                      <a:pPr algn="ctr" fontAlgn="ctr"/>
                      <a:r>
                        <a:rPr lang="en-US" sz="1400" b="1" i="0" u="none" strike="noStrike" dirty="0">
                          <a:solidFill>
                            <a:srgbClr val="FF0000"/>
                          </a:solidFill>
                          <a:latin typeface="Calibri"/>
                        </a:rPr>
                        <a:t>Name of </a:t>
                      </a:r>
                      <a:r>
                        <a:rPr lang="en-US" sz="1400" b="1" i="0" u="none" strike="noStrike" dirty="0" err="1">
                          <a:solidFill>
                            <a:srgbClr val="FF0000"/>
                          </a:solidFill>
                          <a:latin typeface="Calibri"/>
                        </a:rPr>
                        <a:t>speciality</a:t>
                      </a:r>
                      <a:r>
                        <a:rPr lang="en-US" sz="1400" b="1" i="0" u="none" strike="noStrike" dirty="0">
                          <a:solidFill>
                            <a:srgbClr val="FF0000"/>
                          </a:solidFill>
                          <a:latin typeface="Calibri"/>
                        </a:rPr>
                        <a:t> in DH and 50 bedded and above Hospitals</a:t>
                      </a:r>
                    </a:p>
                  </a:txBody>
                  <a:tcPr marL="12700" marR="12700" marT="9525" marB="0" anchor="ctr"/>
                </a:tc>
                <a:tc>
                  <a:txBody>
                    <a:bodyPr/>
                    <a:lstStyle/>
                    <a:p>
                      <a:pPr algn="ctr" fontAlgn="ctr"/>
                      <a:r>
                        <a:rPr lang="en-US" sz="1400" b="1" i="0" u="none" strike="noStrike" dirty="0">
                          <a:solidFill>
                            <a:srgbClr val="FF0000"/>
                          </a:solidFill>
                          <a:latin typeface="Calibri"/>
                        </a:rPr>
                        <a:t>Total regular working</a:t>
                      </a:r>
                    </a:p>
                  </a:txBody>
                  <a:tcPr marL="12700" marR="12700" marT="9525" marB="0" anchor="ctr"/>
                </a:tc>
                <a:extLst>
                  <a:ext uri="{0D108BD9-81ED-4DB2-BD59-A6C34878D82A}">
                    <a16:rowId xmlns:a16="http://schemas.microsoft.com/office/drawing/2014/main" val="10000"/>
                  </a:ext>
                </a:extLst>
              </a:tr>
              <a:tr h="215712">
                <a:tc>
                  <a:txBody>
                    <a:bodyPr/>
                    <a:lstStyle/>
                    <a:p>
                      <a:pPr algn="ctr" fontAlgn="b"/>
                      <a:r>
                        <a:rPr lang="en-US" sz="1400" b="1" i="0" u="none" strike="noStrike" dirty="0">
                          <a:solidFill>
                            <a:srgbClr val="000000"/>
                          </a:solidFill>
                          <a:latin typeface="Calibri"/>
                        </a:rPr>
                        <a:t>1</a:t>
                      </a:r>
                    </a:p>
                  </a:txBody>
                  <a:tcPr marL="12700" marR="12700" marT="9525" marB="0" anchor="b"/>
                </a:tc>
                <a:tc>
                  <a:txBody>
                    <a:bodyPr/>
                    <a:lstStyle/>
                    <a:p>
                      <a:pPr algn="l" fontAlgn="b"/>
                      <a:r>
                        <a:rPr lang="en-US" sz="1400" b="1" i="0" u="none" strike="noStrike" dirty="0" err="1">
                          <a:solidFill>
                            <a:srgbClr val="000000"/>
                          </a:solidFill>
                          <a:latin typeface="Calibri"/>
                        </a:rPr>
                        <a:t>Anaesthesia</a:t>
                      </a:r>
                      <a:endParaRPr lang="en-US" sz="1400" b="1" i="0" u="none" strike="noStrike" dirty="0">
                        <a:solidFill>
                          <a:srgbClr val="000000"/>
                        </a:solidFill>
                        <a:latin typeface="Calibri"/>
                      </a:endParaRPr>
                    </a:p>
                  </a:txBody>
                  <a:tcPr marL="12700" marR="12700" marT="9525" marB="0" anchor="b"/>
                </a:tc>
                <a:tc>
                  <a:txBody>
                    <a:bodyPr/>
                    <a:lstStyle/>
                    <a:p>
                      <a:pPr algn="ctr" fontAlgn="b"/>
                      <a:r>
                        <a:rPr lang="en-US" sz="1400" b="1" i="0" u="none" strike="noStrike" dirty="0">
                          <a:solidFill>
                            <a:schemeClr val="tx1"/>
                          </a:solidFill>
                          <a:latin typeface="Calibri"/>
                        </a:rPr>
                        <a:t>225</a:t>
                      </a:r>
                    </a:p>
                  </a:txBody>
                  <a:tcPr marL="12700" marR="12700" marT="9525" marB="0" anchor="b"/>
                </a:tc>
                <a:extLst>
                  <a:ext uri="{0D108BD9-81ED-4DB2-BD59-A6C34878D82A}">
                    <a16:rowId xmlns:a16="http://schemas.microsoft.com/office/drawing/2014/main" val="10001"/>
                  </a:ext>
                </a:extLst>
              </a:tr>
              <a:tr h="215712">
                <a:tc>
                  <a:txBody>
                    <a:bodyPr/>
                    <a:lstStyle/>
                    <a:p>
                      <a:pPr algn="ctr" fontAlgn="b"/>
                      <a:r>
                        <a:rPr lang="en-US" sz="1400" b="1" i="0" u="none" strike="noStrike">
                          <a:solidFill>
                            <a:srgbClr val="000000"/>
                          </a:solidFill>
                          <a:latin typeface="Calibri"/>
                        </a:rPr>
                        <a:t>2</a:t>
                      </a:r>
                    </a:p>
                  </a:txBody>
                  <a:tcPr marL="12700" marR="12700" marT="9525" marB="0" anchor="b"/>
                </a:tc>
                <a:tc>
                  <a:txBody>
                    <a:bodyPr/>
                    <a:lstStyle/>
                    <a:p>
                      <a:pPr algn="l" fontAlgn="b"/>
                      <a:r>
                        <a:rPr lang="en-US" sz="1400" b="1" i="0" u="none" strike="noStrike" dirty="0">
                          <a:solidFill>
                            <a:srgbClr val="000000"/>
                          </a:solidFill>
                          <a:latin typeface="Calibri"/>
                        </a:rPr>
                        <a:t>cardiologist</a:t>
                      </a:r>
                    </a:p>
                  </a:txBody>
                  <a:tcPr marL="12700" marR="12700" marT="9525" marB="0" anchor="b"/>
                </a:tc>
                <a:tc>
                  <a:txBody>
                    <a:bodyPr/>
                    <a:lstStyle/>
                    <a:p>
                      <a:pPr algn="ctr" fontAlgn="b"/>
                      <a:r>
                        <a:rPr lang="en-US" sz="1400" b="1" i="0" u="none" strike="noStrike" dirty="0">
                          <a:solidFill>
                            <a:srgbClr val="000000"/>
                          </a:solidFill>
                          <a:latin typeface="Calibri"/>
                        </a:rPr>
                        <a:t>19</a:t>
                      </a:r>
                    </a:p>
                  </a:txBody>
                  <a:tcPr marL="12700" marR="12700" marT="9525" marB="0" anchor="b"/>
                </a:tc>
                <a:extLst>
                  <a:ext uri="{0D108BD9-81ED-4DB2-BD59-A6C34878D82A}">
                    <a16:rowId xmlns:a16="http://schemas.microsoft.com/office/drawing/2014/main" val="10002"/>
                  </a:ext>
                </a:extLst>
              </a:tr>
              <a:tr h="215712">
                <a:tc>
                  <a:txBody>
                    <a:bodyPr/>
                    <a:lstStyle/>
                    <a:p>
                      <a:pPr algn="ctr" fontAlgn="b"/>
                      <a:r>
                        <a:rPr lang="en-US" sz="1400" b="1" i="0" u="none" strike="noStrike">
                          <a:solidFill>
                            <a:srgbClr val="000000"/>
                          </a:solidFill>
                          <a:latin typeface="Calibri"/>
                        </a:rPr>
                        <a:t>3</a:t>
                      </a:r>
                    </a:p>
                  </a:txBody>
                  <a:tcPr marL="12700" marR="12700" marT="9525" marB="0" anchor="b"/>
                </a:tc>
                <a:tc>
                  <a:txBody>
                    <a:bodyPr/>
                    <a:lstStyle/>
                    <a:p>
                      <a:pPr algn="l" fontAlgn="b"/>
                      <a:r>
                        <a:rPr lang="en-US" sz="1400" b="1" i="0" u="none" strike="noStrike" dirty="0">
                          <a:solidFill>
                            <a:srgbClr val="000000"/>
                          </a:solidFill>
                          <a:latin typeface="Calibri"/>
                        </a:rPr>
                        <a:t>Dermatologist</a:t>
                      </a:r>
                    </a:p>
                  </a:txBody>
                  <a:tcPr marL="12700" marR="12700" marT="9525" marB="0" anchor="b"/>
                </a:tc>
                <a:tc>
                  <a:txBody>
                    <a:bodyPr/>
                    <a:lstStyle/>
                    <a:p>
                      <a:pPr algn="ctr" fontAlgn="b"/>
                      <a:r>
                        <a:rPr lang="en-US" sz="1400" b="1" i="0" u="none" strike="noStrike" dirty="0">
                          <a:solidFill>
                            <a:srgbClr val="000000"/>
                          </a:solidFill>
                          <a:latin typeface="Calibri"/>
                        </a:rPr>
                        <a:t>52</a:t>
                      </a:r>
                    </a:p>
                  </a:txBody>
                  <a:tcPr marL="12700" marR="12700" marT="9525" marB="0" anchor="b"/>
                </a:tc>
                <a:extLst>
                  <a:ext uri="{0D108BD9-81ED-4DB2-BD59-A6C34878D82A}">
                    <a16:rowId xmlns:a16="http://schemas.microsoft.com/office/drawing/2014/main" val="10003"/>
                  </a:ext>
                </a:extLst>
              </a:tr>
              <a:tr h="215712">
                <a:tc>
                  <a:txBody>
                    <a:bodyPr/>
                    <a:lstStyle/>
                    <a:p>
                      <a:pPr algn="ctr" fontAlgn="b"/>
                      <a:r>
                        <a:rPr lang="en-US" sz="1400" b="1" i="0" u="none" strike="noStrike">
                          <a:solidFill>
                            <a:srgbClr val="000000"/>
                          </a:solidFill>
                          <a:latin typeface="Calibri"/>
                        </a:rPr>
                        <a:t>4</a:t>
                      </a:r>
                    </a:p>
                  </a:txBody>
                  <a:tcPr marL="12700" marR="12700" marT="9525" marB="0" anchor="b"/>
                </a:tc>
                <a:tc>
                  <a:txBody>
                    <a:bodyPr/>
                    <a:lstStyle/>
                    <a:p>
                      <a:pPr algn="l" fontAlgn="b"/>
                      <a:r>
                        <a:rPr lang="en-US" sz="1400" b="1" i="0" u="none" strike="noStrike">
                          <a:solidFill>
                            <a:srgbClr val="000000"/>
                          </a:solidFill>
                          <a:latin typeface="Calibri"/>
                        </a:rPr>
                        <a:t>ENT</a:t>
                      </a:r>
                    </a:p>
                  </a:txBody>
                  <a:tcPr marL="12700" marR="12700" marT="9525" marB="0" anchor="b"/>
                </a:tc>
                <a:tc>
                  <a:txBody>
                    <a:bodyPr/>
                    <a:lstStyle/>
                    <a:p>
                      <a:pPr algn="ctr" fontAlgn="b"/>
                      <a:r>
                        <a:rPr lang="en-US" sz="1400" b="1" i="0" u="none" strike="noStrike" dirty="0">
                          <a:solidFill>
                            <a:srgbClr val="000000"/>
                          </a:solidFill>
                          <a:latin typeface="Calibri"/>
                        </a:rPr>
                        <a:t>101</a:t>
                      </a:r>
                    </a:p>
                  </a:txBody>
                  <a:tcPr marL="12700" marR="12700" marT="9525" marB="0" anchor="b"/>
                </a:tc>
                <a:extLst>
                  <a:ext uri="{0D108BD9-81ED-4DB2-BD59-A6C34878D82A}">
                    <a16:rowId xmlns:a16="http://schemas.microsoft.com/office/drawing/2014/main" val="10004"/>
                  </a:ext>
                </a:extLst>
              </a:tr>
              <a:tr h="215712">
                <a:tc>
                  <a:txBody>
                    <a:bodyPr/>
                    <a:lstStyle/>
                    <a:p>
                      <a:pPr algn="ctr" fontAlgn="b"/>
                      <a:r>
                        <a:rPr lang="en-US" sz="1400" b="1" i="0" u="none" strike="noStrike">
                          <a:solidFill>
                            <a:srgbClr val="000000"/>
                          </a:solidFill>
                          <a:latin typeface="Calibri"/>
                        </a:rPr>
                        <a:t>5</a:t>
                      </a:r>
                    </a:p>
                  </a:txBody>
                  <a:tcPr marL="12700" marR="12700" marT="9525" marB="0" anchor="b"/>
                </a:tc>
                <a:tc>
                  <a:txBody>
                    <a:bodyPr/>
                    <a:lstStyle/>
                    <a:p>
                      <a:pPr algn="l" fontAlgn="b"/>
                      <a:r>
                        <a:rPr lang="en-US" sz="1400" b="1" i="0" u="none" strike="noStrike" dirty="0">
                          <a:solidFill>
                            <a:srgbClr val="000000"/>
                          </a:solidFill>
                          <a:latin typeface="Calibri"/>
                        </a:rPr>
                        <a:t>Forensic medicine</a:t>
                      </a:r>
                    </a:p>
                  </a:txBody>
                  <a:tcPr marL="12700" marR="12700" marT="9525" marB="0" anchor="b"/>
                </a:tc>
                <a:tc>
                  <a:txBody>
                    <a:bodyPr/>
                    <a:lstStyle/>
                    <a:p>
                      <a:pPr algn="ctr" fontAlgn="b"/>
                      <a:r>
                        <a:rPr lang="en-US" sz="1400" b="1" i="0" u="none" strike="noStrike" dirty="0">
                          <a:solidFill>
                            <a:srgbClr val="000000"/>
                          </a:solidFill>
                          <a:latin typeface="Calibri"/>
                        </a:rPr>
                        <a:t>9</a:t>
                      </a:r>
                    </a:p>
                  </a:txBody>
                  <a:tcPr marL="12700" marR="12700" marT="9525" marB="0" anchor="b"/>
                </a:tc>
                <a:extLst>
                  <a:ext uri="{0D108BD9-81ED-4DB2-BD59-A6C34878D82A}">
                    <a16:rowId xmlns:a16="http://schemas.microsoft.com/office/drawing/2014/main" val="10005"/>
                  </a:ext>
                </a:extLst>
              </a:tr>
              <a:tr h="215712">
                <a:tc>
                  <a:txBody>
                    <a:bodyPr/>
                    <a:lstStyle/>
                    <a:p>
                      <a:pPr algn="ctr" fontAlgn="b"/>
                      <a:r>
                        <a:rPr lang="en-US" sz="1400" b="1" i="0" u="none" strike="noStrike">
                          <a:solidFill>
                            <a:srgbClr val="000000"/>
                          </a:solidFill>
                          <a:latin typeface="Calibri"/>
                        </a:rPr>
                        <a:t>6</a:t>
                      </a:r>
                    </a:p>
                  </a:txBody>
                  <a:tcPr marL="12700" marR="12700" marT="9525" marB="0" anchor="b"/>
                </a:tc>
                <a:tc>
                  <a:txBody>
                    <a:bodyPr/>
                    <a:lstStyle/>
                    <a:p>
                      <a:pPr algn="l" fontAlgn="b"/>
                      <a:r>
                        <a:rPr lang="en-US" sz="1400" b="1" i="0" u="none" strike="noStrike">
                          <a:solidFill>
                            <a:srgbClr val="000000"/>
                          </a:solidFill>
                          <a:latin typeface="Calibri"/>
                        </a:rPr>
                        <a:t>General Medicine + Family Med(2)+sports Med(1)</a:t>
                      </a:r>
                    </a:p>
                  </a:txBody>
                  <a:tcPr marL="12700" marR="12700" marT="9525" marB="0" anchor="b"/>
                </a:tc>
                <a:tc>
                  <a:txBody>
                    <a:bodyPr/>
                    <a:lstStyle/>
                    <a:p>
                      <a:pPr algn="ctr" fontAlgn="b"/>
                      <a:r>
                        <a:rPr lang="en-US" sz="1400" b="1" i="0" u="none" strike="noStrike" dirty="0">
                          <a:solidFill>
                            <a:srgbClr val="000000"/>
                          </a:solidFill>
                          <a:latin typeface="Calibri"/>
                        </a:rPr>
                        <a:t>184</a:t>
                      </a:r>
                    </a:p>
                  </a:txBody>
                  <a:tcPr marL="12700" marR="12700" marT="9525" marB="0" anchor="b"/>
                </a:tc>
                <a:extLst>
                  <a:ext uri="{0D108BD9-81ED-4DB2-BD59-A6C34878D82A}">
                    <a16:rowId xmlns:a16="http://schemas.microsoft.com/office/drawing/2014/main" val="10006"/>
                  </a:ext>
                </a:extLst>
              </a:tr>
              <a:tr h="215712">
                <a:tc>
                  <a:txBody>
                    <a:bodyPr/>
                    <a:lstStyle/>
                    <a:p>
                      <a:pPr algn="ctr" fontAlgn="b"/>
                      <a:r>
                        <a:rPr lang="en-US" sz="1400" b="1" i="0" u="none" strike="noStrike">
                          <a:solidFill>
                            <a:srgbClr val="000000"/>
                          </a:solidFill>
                          <a:latin typeface="Calibri"/>
                        </a:rPr>
                        <a:t>7</a:t>
                      </a:r>
                    </a:p>
                  </a:txBody>
                  <a:tcPr marL="12700" marR="12700" marT="9525" marB="0" anchor="b"/>
                </a:tc>
                <a:tc>
                  <a:txBody>
                    <a:bodyPr/>
                    <a:lstStyle/>
                    <a:p>
                      <a:pPr algn="l" fontAlgn="b"/>
                      <a:r>
                        <a:rPr lang="en-US" sz="1400" b="1" i="0" u="none" strike="noStrike" dirty="0">
                          <a:solidFill>
                            <a:srgbClr val="000000"/>
                          </a:solidFill>
                          <a:latin typeface="Calibri"/>
                        </a:rPr>
                        <a:t>General Surgery</a:t>
                      </a:r>
                    </a:p>
                  </a:txBody>
                  <a:tcPr marL="12700" marR="12700" marT="9525" marB="0" anchor="b"/>
                </a:tc>
                <a:tc>
                  <a:txBody>
                    <a:bodyPr/>
                    <a:lstStyle/>
                    <a:p>
                      <a:pPr algn="ctr" fontAlgn="b"/>
                      <a:r>
                        <a:rPr lang="en-US" sz="1400" b="1" i="0" u="none" strike="noStrike" dirty="0">
                          <a:solidFill>
                            <a:srgbClr val="000000"/>
                          </a:solidFill>
                          <a:latin typeface="Calibri"/>
                        </a:rPr>
                        <a:t>170</a:t>
                      </a:r>
                    </a:p>
                  </a:txBody>
                  <a:tcPr marL="12700" marR="12700" marT="9525" marB="0" anchor="b"/>
                </a:tc>
                <a:extLst>
                  <a:ext uri="{0D108BD9-81ED-4DB2-BD59-A6C34878D82A}">
                    <a16:rowId xmlns:a16="http://schemas.microsoft.com/office/drawing/2014/main" val="10007"/>
                  </a:ext>
                </a:extLst>
              </a:tr>
              <a:tr h="215712">
                <a:tc>
                  <a:txBody>
                    <a:bodyPr/>
                    <a:lstStyle/>
                    <a:p>
                      <a:pPr algn="ctr" fontAlgn="b"/>
                      <a:r>
                        <a:rPr lang="en-US" sz="1400" b="1" i="0" u="none" strike="noStrike">
                          <a:solidFill>
                            <a:srgbClr val="000000"/>
                          </a:solidFill>
                          <a:latin typeface="Calibri"/>
                        </a:rPr>
                        <a:t>8</a:t>
                      </a:r>
                    </a:p>
                  </a:txBody>
                  <a:tcPr marL="12700" marR="12700" marT="9525" marB="0" anchor="b"/>
                </a:tc>
                <a:tc>
                  <a:txBody>
                    <a:bodyPr/>
                    <a:lstStyle/>
                    <a:p>
                      <a:pPr algn="l" fontAlgn="b"/>
                      <a:r>
                        <a:rPr lang="en-US" sz="1400" b="1" i="0" u="none" strike="noStrike" dirty="0" err="1">
                          <a:solidFill>
                            <a:srgbClr val="000000"/>
                          </a:solidFill>
                          <a:latin typeface="Calibri"/>
                        </a:rPr>
                        <a:t>Gynae</a:t>
                      </a:r>
                      <a:r>
                        <a:rPr lang="en-US" sz="1400" b="1" i="0" u="none" strike="noStrike" dirty="0">
                          <a:solidFill>
                            <a:srgbClr val="000000"/>
                          </a:solidFill>
                          <a:latin typeface="Calibri"/>
                        </a:rPr>
                        <a:t> and </a:t>
                      </a:r>
                      <a:r>
                        <a:rPr lang="en-US" sz="1400" b="1" i="0" u="none" strike="noStrike" dirty="0" err="1">
                          <a:solidFill>
                            <a:srgbClr val="000000"/>
                          </a:solidFill>
                          <a:latin typeface="Calibri"/>
                        </a:rPr>
                        <a:t>Obs</a:t>
                      </a:r>
                      <a:endParaRPr lang="en-US" sz="1400" b="1" i="0" u="none" strike="noStrike" dirty="0">
                        <a:solidFill>
                          <a:srgbClr val="000000"/>
                        </a:solidFill>
                        <a:latin typeface="Calibri"/>
                      </a:endParaRPr>
                    </a:p>
                  </a:txBody>
                  <a:tcPr marL="12700" marR="12700" marT="9525" marB="0" anchor="b"/>
                </a:tc>
                <a:tc>
                  <a:txBody>
                    <a:bodyPr/>
                    <a:lstStyle/>
                    <a:p>
                      <a:pPr algn="ctr" fontAlgn="b"/>
                      <a:r>
                        <a:rPr lang="en-US" sz="1400" b="1" i="0" u="none" strike="noStrike" dirty="0">
                          <a:solidFill>
                            <a:srgbClr val="000000"/>
                          </a:solidFill>
                          <a:latin typeface="Calibri"/>
                        </a:rPr>
                        <a:t>235</a:t>
                      </a:r>
                    </a:p>
                  </a:txBody>
                  <a:tcPr marL="12700" marR="12700" marT="9525" marB="0" anchor="b"/>
                </a:tc>
                <a:extLst>
                  <a:ext uri="{0D108BD9-81ED-4DB2-BD59-A6C34878D82A}">
                    <a16:rowId xmlns:a16="http://schemas.microsoft.com/office/drawing/2014/main" val="10008"/>
                  </a:ext>
                </a:extLst>
              </a:tr>
              <a:tr h="215712">
                <a:tc>
                  <a:txBody>
                    <a:bodyPr/>
                    <a:lstStyle/>
                    <a:p>
                      <a:pPr algn="ctr" fontAlgn="b"/>
                      <a:r>
                        <a:rPr lang="en-US" sz="1400" b="1" i="0" u="none" strike="noStrike">
                          <a:solidFill>
                            <a:srgbClr val="000000"/>
                          </a:solidFill>
                          <a:latin typeface="Calibri"/>
                        </a:rPr>
                        <a:t>9</a:t>
                      </a:r>
                    </a:p>
                  </a:txBody>
                  <a:tcPr marL="12700" marR="12700" marT="9525" marB="0" anchor="b"/>
                </a:tc>
                <a:tc>
                  <a:txBody>
                    <a:bodyPr/>
                    <a:lstStyle/>
                    <a:p>
                      <a:pPr algn="l" fontAlgn="b"/>
                      <a:r>
                        <a:rPr lang="en-US" sz="1400" b="1" i="0" u="none" strike="noStrike" dirty="0">
                          <a:solidFill>
                            <a:srgbClr val="000000"/>
                          </a:solidFill>
                          <a:latin typeface="Calibri"/>
                        </a:rPr>
                        <a:t>Ophthalmology</a:t>
                      </a:r>
                    </a:p>
                  </a:txBody>
                  <a:tcPr marL="12700" marR="12700" marT="9525" marB="0" anchor="b"/>
                </a:tc>
                <a:tc>
                  <a:txBody>
                    <a:bodyPr/>
                    <a:lstStyle/>
                    <a:p>
                      <a:pPr algn="ctr" fontAlgn="b"/>
                      <a:r>
                        <a:rPr lang="en-US" sz="1400" b="1" i="0" u="none" strike="noStrike" dirty="0">
                          <a:solidFill>
                            <a:srgbClr val="000000"/>
                          </a:solidFill>
                          <a:latin typeface="Calibri"/>
                        </a:rPr>
                        <a:t>197</a:t>
                      </a:r>
                    </a:p>
                  </a:txBody>
                  <a:tcPr marL="12700" marR="12700" marT="9525" marB="0" anchor="b"/>
                </a:tc>
                <a:extLst>
                  <a:ext uri="{0D108BD9-81ED-4DB2-BD59-A6C34878D82A}">
                    <a16:rowId xmlns:a16="http://schemas.microsoft.com/office/drawing/2014/main" val="10009"/>
                  </a:ext>
                </a:extLst>
              </a:tr>
              <a:tr h="215712">
                <a:tc>
                  <a:txBody>
                    <a:bodyPr/>
                    <a:lstStyle/>
                    <a:p>
                      <a:pPr algn="ctr" fontAlgn="b"/>
                      <a:r>
                        <a:rPr lang="en-US" sz="1400" b="1" i="0" u="none" strike="noStrike">
                          <a:solidFill>
                            <a:srgbClr val="000000"/>
                          </a:solidFill>
                          <a:latin typeface="Calibri"/>
                        </a:rPr>
                        <a:t>10</a:t>
                      </a:r>
                    </a:p>
                  </a:txBody>
                  <a:tcPr marL="12700" marR="12700" marT="9525" marB="0" anchor="b"/>
                </a:tc>
                <a:tc>
                  <a:txBody>
                    <a:bodyPr/>
                    <a:lstStyle/>
                    <a:p>
                      <a:pPr algn="l" fontAlgn="b"/>
                      <a:r>
                        <a:rPr lang="en-US" sz="1400" b="1" i="0" u="none" strike="noStrike">
                          <a:solidFill>
                            <a:srgbClr val="000000"/>
                          </a:solidFill>
                          <a:latin typeface="Calibri"/>
                        </a:rPr>
                        <a:t>Ortho paedics</a:t>
                      </a:r>
                    </a:p>
                  </a:txBody>
                  <a:tcPr marL="12700" marR="12700" marT="9525" marB="0" anchor="b"/>
                </a:tc>
                <a:tc>
                  <a:txBody>
                    <a:bodyPr/>
                    <a:lstStyle/>
                    <a:p>
                      <a:pPr algn="ctr" fontAlgn="b"/>
                      <a:r>
                        <a:rPr lang="en-US" sz="1400" b="1" i="0" u="none" strike="noStrike" dirty="0">
                          <a:solidFill>
                            <a:srgbClr val="000000"/>
                          </a:solidFill>
                          <a:latin typeface="Calibri"/>
                        </a:rPr>
                        <a:t>218</a:t>
                      </a:r>
                    </a:p>
                  </a:txBody>
                  <a:tcPr marL="12700" marR="12700" marT="9525" marB="0" anchor="b"/>
                </a:tc>
                <a:extLst>
                  <a:ext uri="{0D108BD9-81ED-4DB2-BD59-A6C34878D82A}">
                    <a16:rowId xmlns:a16="http://schemas.microsoft.com/office/drawing/2014/main" val="10010"/>
                  </a:ext>
                </a:extLst>
              </a:tr>
              <a:tr h="215712">
                <a:tc>
                  <a:txBody>
                    <a:bodyPr/>
                    <a:lstStyle/>
                    <a:p>
                      <a:pPr algn="ctr" fontAlgn="b"/>
                      <a:r>
                        <a:rPr lang="en-US" sz="1400" b="1" i="0" u="none" strike="noStrike">
                          <a:solidFill>
                            <a:srgbClr val="000000"/>
                          </a:solidFill>
                          <a:latin typeface="Calibri"/>
                        </a:rPr>
                        <a:t>11</a:t>
                      </a:r>
                    </a:p>
                  </a:txBody>
                  <a:tcPr marL="12700" marR="12700" marT="9525" marB="0" anchor="b"/>
                </a:tc>
                <a:tc>
                  <a:txBody>
                    <a:bodyPr/>
                    <a:lstStyle/>
                    <a:p>
                      <a:pPr algn="l" fontAlgn="b"/>
                      <a:r>
                        <a:rPr lang="en-US" sz="1400" b="1" i="0" u="none" strike="noStrike">
                          <a:solidFill>
                            <a:srgbClr val="000000"/>
                          </a:solidFill>
                          <a:latin typeface="Calibri"/>
                        </a:rPr>
                        <a:t>Paediatrics</a:t>
                      </a:r>
                    </a:p>
                  </a:txBody>
                  <a:tcPr marL="12700" marR="12700" marT="9525" marB="0" anchor="b"/>
                </a:tc>
                <a:tc>
                  <a:txBody>
                    <a:bodyPr/>
                    <a:lstStyle/>
                    <a:p>
                      <a:pPr algn="ctr" fontAlgn="b"/>
                      <a:r>
                        <a:rPr lang="en-US" sz="1400" b="1" i="0" u="none" strike="noStrike" dirty="0">
                          <a:solidFill>
                            <a:schemeClr val="tx1"/>
                          </a:solidFill>
                          <a:latin typeface="Calibri"/>
                        </a:rPr>
                        <a:t>315</a:t>
                      </a:r>
                    </a:p>
                  </a:txBody>
                  <a:tcPr marL="12700" marR="12700" marT="9525" marB="0" anchor="b"/>
                </a:tc>
                <a:extLst>
                  <a:ext uri="{0D108BD9-81ED-4DB2-BD59-A6C34878D82A}">
                    <a16:rowId xmlns:a16="http://schemas.microsoft.com/office/drawing/2014/main" val="10011"/>
                  </a:ext>
                </a:extLst>
              </a:tr>
              <a:tr h="215712">
                <a:tc>
                  <a:txBody>
                    <a:bodyPr/>
                    <a:lstStyle/>
                    <a:p>
                      <a:pPr algn="ctr" fontAlgn="b"/>
                      <a:r>
                        <a:rPr lang="en-US" sz="1400" b="1" i="0" u="none" strike="noStrike">
                          <a:solidFill>
                            <a:srgbClr val="000000"/>
                          </a:solidFill>
                          <a:latin typeface="Calibri"/>
                        </a:rPr>
                        <a:t>12</a:t>
                      </a:r>
                    </a:p>
                  </a:txBody>
                  <a:tcPr marL="12700" marR="12700" marT="9525" marB="0" anchor="b"/>
                </a:tc>
                <a:tc>
                  <a:txBody>
                    <a:bodyPr/>
                    <a:lstStyle/>
                    <a:p>
                      <a:pPr algn="l" fontAlgn="b"/>
                      <a:r>
                        <a:rPr lang="en-US" sz="1400" b="1" i="0" u="none" strike="noStrike" dirty="0">
                          <a:solidFill>
                            <a:srgbClr val="000000"/>
                          </a:solidFill>
                          <a:latin typeface="Calibri"/>
                        </a:rPr>
                        <a:t>Pathologists</a:t>
                      </a:r>
                    </a:p>
                  </a:txBody>
                  <a:tcPr marL="12700" marR="12700" marT="9525" marB="0" anchor="b"/>
                </a:tc>
                <a:tc>
                  <a:txBody>
                    <a:bodyPr/>
                    <a:lstStyle/>
                    <a:p>
                      <a:pPr algn="ctr" fontAlgn="b"/>
                      <a:r>
                        <a:rPr lang="en-US" sz="1400" b="1" i="0" u="none" strike="noStrike" dirty="0">
                          <a:solidFill>
                            <a:srgbClr val="000000"/>
                          </a:solidFill>
                          <a:latin typeface="Calibri"/>
                        </a:rPr>
                        <a:t>58</a:t>
                      </a:r>
                    </a:p>
                  </a:txBody>
                  <a:tcPr marL="12700" marR="12700" marT="9525" marB="0" anchor="b"/>
                </a:tc>
                <a:extLst>
                  <a:ext uri="{0D108BD9-81ED-4DB2-BD59-A6C34878D82A}">
                    <a16:rowId xmlns:a16="http://schemas.microsoft.com/office/drawing/2014/main" val="10012"/>
                  </a:ext>
                </a:extLst>
              </a:tr>
              <a:tr h="215712">
                <a:tc>
                  <a:txBody>
                    <a:bodyPr/>
                    <a:lstStyle/>
                    <a:p>
                      <a:pPr algn="ctr" fontAlgn="b"/>
                      <a:r>
                        <a:rPr lang="en-US" sz="1400" b="1" i="0" u="none" strike="noStrike">
                          <a:solidFill>
                            <a:srgbClr val="000000"/>
                          </a:solidFill>
                          <a:latin typeface="Calibri"/>
                        </a:rPr>
                        <a:t>13</a:t>
                      </a:r>
                    </a:p>
                  </a:txBody>
                  <a:tcPr marL="12700" marR="12700" marT="9525" marB="0" anchor="b"/>
                </a:tc>
                <a:tc>
                  <a:txBody>
                    <a:bodyPr/>
                    <a:lstStyle/>
                    <a:p>
                      <a:pPr algn="l" fontAlgn="b"/>
                      <a:r>
                        <a:rPr lang="en-US" sz="1400" b="1" i="0" u="none" strike="noStrike">
                          <a:solidFill>
                            <a:srgbClr val="000000"/>
                          </a:solidFill>
                          <a:latin typeface="Calibri"/>
                        </a:rPr>
                        <a:t>Microbiologist</a:t>
                      </a:r>
                    </a:p>
                  </a:txBody>
                  <a:tcPr marL="12700" marR="12700" marT="9525" marB="0" anchor="b"/>
                </a:tc>
                <a:tc>
                  <a:txBody>
                    <a:bodyPr/>
                    <a:lstStyle/>
                    <a:p>
                      <a:pPr algn="ctr" fontAlgn="b"/>
                      <a:r>
                        <a:rPr lang="en-US" sz="1400" b="1" i="0" u="none" strike="noStrike" dirty="0">
                          <a:solidFill>
                            <a:srgbClr val="000000"/>
                          </a:solidFill>
                          <a:latin typeface="Calibri"/>
                        </a:rPr>
                        <a:t>11</a:t>
                      </a:r>
                    </a:p>
                  </a:txBody>
                  <a:tcPr marL="12700" marR="12700" marT="9525" marB="0" anchor="b"/>
                </a:tc>
                <a:extLst>
                  <a:ext uri="{0D108BD9-81ED-4DB2-BD59-A6C34878D82A}">
                    <a16:rowId xmlns:a16="http://schemas.microsoft.com/office/drawing/2014/main" val="10013"/>
                  </a:ext>
                </a:extLst>
              </a:tr>
              <a:tr h="215712">
                <a:tc>
                  <a:txBody>
                    <a:bodyPr/>
                    <a:lstStyle/>
                    <a:p>
                      <a:pPr algn="ctr" fontAlgn="b"/>
                      <a:r>
                        <a:rPr lang="en-US" sz="1400" b="1" i="0" u="none" strike="noStrike">
                          <a:solidFill>
                            <a:srgbClr val="000000"/>
                          </a:solidFill>
                          <a:latin typeface="Calibri"/>
                        </a:rPr>
                        <a:t>14</a:t>
                      </a:r>
                    </a:p>
                  </a:txBody>
                  <a:tcPr marL="12700" marR="12700" marT="9525" marB="0" anchor="b"/>
                </a:tc>
                <a:tc>
                  <a:txBody>
                    <a:bodyPr/>
                    <a:lstStyle/>
                    <a:p>
                      <a:pPr algn="l" fontAlgn="b"/>
                      <a:r>
                        <a:rPr lang="en-US" sz="1400" b="1" i="0" u="none" strike="noStrike" dirty="0">
                          <a:solidFill>
                            <a:srgbClr val="000000"/>
                          </a:solidFill>
                          <a:latin typeface="Calibri"/>
                        </a:rPr>
                        <a:t>Psychiatry</a:t>
                      </a:r>
                    </a:p>
                  </a:txBody>
                  <a:tcPr marL="12700" marR="12700" marT="9525" marB="0" anchor="b"/>
                </a:tc>
                <a:tc>
                  <a:txBody>
                    <a:bodyPr/>
                    <a:lstStyle/>
                    <a:p>
                      <a:pPr algn="ctr" fontAlgn="b"/>
                      <a:r>
                        <a:rPr lang="en-US" sz="1400" b="1" i="0" u="none" strike="noStrike" dirty="0">
                          <a:solidFill>
                            <a:srgbClr val="000000"/>
                          </a:solidFill>
                          <a:latin typeface="Calibri"/>
                        </a:rPr>
                        <a:t>29</a:t>
                      </a:r>
                    </a:p>
                  </a:txBody>
                  <a:tcPr marL="12700" marR="12700" marT="9525" marB="0" anchor="b"/>
                </a:tc>
                <a:extLst>
                  <a:ext uri="{0D108BD9-81ED-4DB2-BD59-A6C34878D82A}">
                    <a16:rowId xmlns:a16="http://schemas.microsoft.com/office/drawing/2014/main" val="10014"/>
                  </a:ext>
                </a:extLst>
              </a:tr>
              <a:tr h="215712">
                <a:tc>
                  <a:txBody>
                    <a:bodyPr/>
                    <a:lstStyle/>
                    <a:p>
                      <a:pPr algn="ctr" fontAlgn="b"/>
                      <a:r>
                        <a:rPr lang="en-US" sz="1400" b="1" i="0" u="none" strike="noStrike">
                          <a:solidFill>
                            <a:srgbClr val="000000"/>
                          </a:solidFill>
                          <a:latin typeface="Calibri"/>
                        </a:rPr>
                        <a:t>15</a:t>
                      </a:r>
                    </a:p>
                  </a:txBody>
                  <a:tcPr marL="12700" marR="12700" marT="9525" marB="0" anchor="b"/>
                </a:tc>
                <a:tc>
                  <a:txBody>
                    <a:bodyPr/>
                    <a:lstStyle/>
                    <a:p>
                      <a:pPr algn="l" fontAlgn="b"/>
                      <a:r>
                        <a:rPr lang="en-US" sz="1400" b="1" i="0" u="none" strike="noStrike">
                          <a:solidFill>
                            <a:srgbClr val="000000"/>
                          </a:solidFill>
                          <a:latin typeface="Calibri"/>
                        </a:rPr>
                        <a:t>Radiodiagnosis</a:t>
                      </a:r>
                    </a:p>
                  </a:txBody>
                  <a:tcPr marL="12700" marR="12700" marT="9525" marB="0" anchor="b"/>
                </a:tc>
                <a:tc>
                  <a:txBody>
                    <a:bodyPr/>
                    <a:lstStyle/>
                    <a:p>
                      <a:pPr algn="ctr" fontAlgn="b"/>
                      <a:r>
                        <a:rPr lang="en-US" sz="1400" b="1" i="0" u="none" strike="noStrike" dirty="0">
                          <a:solidFill>
                            <a:srgbClr val="000000"/>
                          </a:solidFill>
                          <a:latin typeface="Calibri"/>
                        </a:rPr>
                        <a:t>106</a:t>
                      </a:r>
                    </a:p>
                  </a:txBody>
                  <a:tcPr marL="12700" marR="12700" marT="9525" marB="0" anchor="b"/>
                </a:tc>
                <a:extLst>
                  <a:ext uri="{0D108BD9-81ED-4DB2-BD59-A6C34878D82A}">
                    <a16:rowId xmlns:a16="http://schemas.microsoft.com/office/drawing/2014/main" val="10015"/>
                  </a:ext>
                </a:extLst>
              </a:tr>
              <a:tr h="215712">
                <a:tc>
                  <a:txBody>
                    <a:bodyPr/>
                    <a:lstStyle/>
                    <a:p>
                      <a:pPr algn="ctr" fontAlgn="b"/>
                      <a:r>
                        <a:rPr lang="en-US" sz="1400" b="1" i="0" u="none" strike="noStrike">
                          <a:solidFill>
                            <a:srgbClr val="000000"/>
                          </a:solidFill>
                          <a:latin typeface="Calibri"/>
                        </a:rPr>
                        <a:t>16</a:t>
                      </a:r>
                    </a:p>
                  </a:txBody>
                  <a:tcPr marL="12700" marR="12700" marT="9525" marB="0" anchor="b"/>
                </a:tc>
                <a:tc>
                  <a:txBody>
                    <a:bodyPr/>
                    <a:lstStyle/>
                    <a:p>
                      <a:pPr algn="l" fontAlgn="b"/>
                      <a:r>
                        <a:rPr lang="en-US" sz="1400" b="1" i="0" u="none" strike="noStrike" dirty="0">
                          <a:solidFill>
                            <a:srgbClr val="000000"/>
                          </a:solidFill>
                          <a:latin typeface="Calibri"/>
                        </a:rPr>
                        <a:t>TB and Chest</a:t>
                      </a:r>
                    </a:p>
                  </a:txBody>
                  <a:tcPr marL="12700" marR="12700" marT="9525" marB="0" anchor="b"/>
                </a:tc>
                <a:tc>
                  <a:txBody>
                    <a:bodyPr/>
                    <a:lstStyle/>
                    <a:p>
                      <a:pPr algn="ctr" fontAlgn="b"/>
                      <a:r>
                        <a:rPr lang="en-US" sz="1400" b="1" i="0" u="none" strike="noStrike" dirty="0">
                          <a:solidFill>
                            <a:srgbClr val="000000"/>
                          </a:solidFill>
                          <a:latin typeface="Calibri"/>
                        </a:rPr>
                        <a:t>60</a:t>
                      </a:r>
                    </a:p>
                  </a:txBody>
                  <a:tcPr marL="12700" marR="12700" marT="9525" marB="0" anchor="b"/>
                </a:tc>
                <a:extLst>
                  <a:ext uri="{0D108BD9-81ED-4DB2-BD59-A6C34878D82A}">
                    <a16:rowId xmlns:a16="http://schemas.microsoft.com/office/drawing/2014/main" val="10016"/>
                  </a:ext>
                </a:extLst>
              </a:tr>
              <a:tr h="245211">
                <a:tc>
                  <a:txBody>
                    <a:bodyPr/>
                    <a:lstStyle/>
                    <a:p>
                      <a:pPr algn="ctr" fontAlgn="b"/>
                      <a:r>
                        <a:rPr lang="en-US" sz="1400" b="1" i="0" u="none" strike="noStrike">
                          <a:solidFill>
                            <a:srgbClr val="000000"/>
                          </a:solidFill>
                          <a:latin typeface="Calibri"/>
                        </a:rPr>
                        <a:t> </a:t>
                      </a:r>
                    </a:p>
                  </a:txBody>
                  <a:tcPr marL="12700" marR="12700" marT="9525" marB="0" anchor="b"/>
                </a:tc>
                <a:tc>
                  <a:txBody>
                    <a:bodyPr/>
                    <a:lstStyle/>
                    <a:p>
                      <a:pPr algn="l" fontAlgn="b"/>
                      <a:r>
                        <a:rPr lang="en-US" sz="1400" b="1" i="0" u="none" strike="noStrike" dirty="0">
                          <a:solidFill>
                            <a:srgbClr val="FF0000"/>
                          </a:solidFill>
                          <a:latin typeface="Calibri"/>
                        </a:rPr>
                        <a:t>Total basic </a:t>
                      </a:r>
                      <a:r>
                        <a:rPr lang="en-US" sz="1400" b="1" i="0" u="none" strike="noStrike" dirty="0" err="1">
                          <a:solidFill>
                            <a:srgbClr val="FF0000"/>
                          </a:solidFill>
                          <a:latin typeface="Calibri"/>
                        </a:rPr>
                        <a:t>specialities</a:t>
                      </a:r>
                      <a:r>
                        <a:rPr lang="en-US" sz="1400" b="1" i="0" u="none" strike="noStrike" dirty="0">
                          <a:solidFill>
                            <a:srgbClr val="FF0000"/>
                          </a:solidFill>
                          <a:latin typeface="Calibri"/>
                        </a:rPr>
                        <a:t>  Including 15 in RFHW training</a:t>
                      </a:r>
                    </a:p>
                  </a:txBody>
                  <a:tcPr marL="12700" marR="12700" marT="9525" marB="0" anchor="b">
                    <a:solidFill>
                      <a:srgbClr val="FFFF00"/>
                    </a:solidFill>
                  </a:tcPr>
                </a:tc>
                <a:tc>
                  <a:txBody>
                    <a:bodyPr/>
                    <a:lstStyle/>
                    <a:p>
                      <a:pPr algn="ctr" fontAlgn="b"/>
                      <a:r>
                        <a:rPr lang="en-US" sz="1600" b="1" i="0" u="none" strike="noStrike" dirty="0">
                          <a:solidFill>
                            <a:srgbClr val="FF0000"/>
                          </a:solidFill>
                          <a:latin typeface="Calibri"/>
                        </a:rPr>
                        <a:t>1989</a:t>
                      </a:r>
                    </a:p>
                  </a:txBody>
                  <a:tcPr marL="12700" marR="12700" marT="9525" marB="0" anchor="b">
                    <a:solidFill>
                      <a:srgbClr val="FFFF00"/>
                    </a:solidFill>
                  </a:tcPr>
                </a:tc>
                <a:extLst>
                  <a:ext uri="{0D108BD9-81ED-4DB2-BD59-A6C34878D82A}">
                    <a16:rowId xmlns:a16="http://schemas.microsoft.com/office/drawing/2014/main" val="10017"/>
                  </a:ext>
                </a:extLst>
              </a:tr>
              <a:tr h="215712">
                <a:tc>
                  <a:txBody>
                    <a:bodyPr/>
                    <a:lstStyle/>
                    <a:p>
                      <a:pPr algn="ctr" fontAlgn="b"/>
                      <a:r>
                        <a:rPr lang="en-US" sz="1400" b="1" i="0" u="none" strike="noStrike">
                          <a:solidFill>
                            <a:srgbClr val="000000"/>
                          </a:solidFill>
                          <a:latin typeface="Calibri"/>
                        </a:rPr>
                        <a:t>17</a:t>
                      </a:r>
                    </a:p>
                  </a:txBody>
                  <a:tcPr marL="12700" marR="12700" marT="9525" marB="0" anchor="b"/>
                </a:tc>
                <a:tc>
                  <a:txBody>
                    <a:bodyPr/>
                    <a:lstStyle/>
                    <a:p>
                      <a:pPr algn="l" fontAlgn="b"/>
                      <a:r>
                        <a:rPr lang="en-US" sz="1400" b="1" i="0" u="none" strike="noStrike" dirty="0" err="1">
                          <a:solidFill>
                            <a:srgbClr val="7030A0"/>
                          </a:solidFill>
                          <a:latin typeface="Calibri"/>
                        </a:rPr>
                        <a:t>Urosurgery</a:t>
                      </a:r>
                      <a:r>
                        <a:rPr lang="en-US" sz="1400" b="1" i="0" u="none" strike="noStrike" dirty="0">
                          <a:solidFill>
                            <a:srgbClr val="7030A0"/>
                          </a:solidFill>
                          <a:latin typeface="Calibri"/>
                        </a:rPr>
                        <a:t>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1</a:t>
                      </a:r>
                    </a:p>
                  </a:txBody>
                  <a:tcPr marL="12700" marR="12700" marT="9525" marB="0" anchor="b"/>
                </a:tc>
                <a:extLst>
                  <a:ext uri="{0D108BD9-81ED-4DB2-BD59-A6C34878D82A}">
                    <a16:rowId xmlns:a16="http://schemas.microsoft.com/office/drawing/2014/main" val="10018"/>
                  </a:ext>
                </a:extLst>
              </a:tr>
              <a:tr h="215712">
                <a:tc>
                  <a:txBody>
                    <a:bodyPr/>
                    <a:lstStyle/>
                    <a:p>
                      <a:pPr algn="ctr" fontAlgn="b"/>
                      <a:r>
                        <a:rPr lang="en-US" sz="1400" b="1" i="0" u="none" strike="noStrike">
                          <a:solidFill>
                            <a:srgbClr val="000000"/>
                          </a:solidFill>
                          <a:latin typeface="Calibri"/>
                        </a:rPr>
                        <a:t>18</a:t>
                      </a:r>
                    </a:p>
                  </a:txBody>
                  <a:tcPr marL="12700" marR="12700" marT="9525" marB="0" anchor="b"/>
                </a:tc>
                <a:tc>
                  <a:txBody>
                    <a:bodyPr/>
                    <a:lstStyle/>
                    <a:p>
                      <a:pPr algn="l" fontAlgn="b"/>
                      <a:r>
                        <a:rPr lang="en-US" sz="1400" b="1" i="0" u="none" strike="noStrike" dirty="0">
                          <a:solidFill>
                            <a:srgbClr val="7030A0"/>
                          </a:solidFill>
                          <a:latin typeface="Calibri"/>
                        </a:rPr>
                        <a:t>CTVS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2</a:t>
                      </a:r>
                    </a:p>
                  </a:txBody>
                  <a:tcPr marL="12700" marR="12700" marT="9525" marB="0" anchor="b"/>
                </a:tc>
                <a:extLst>
                  <a:ext uri="{0D108BD9-81ED-4DB2-BD59-A6C34878D82A}">
                    <a16:rowId xmlns:a16="http://schemas.microsoft.com/office/drawing/2014/main" val="10019"/>
                  </a:ext>
                </a:extLst>
              </a:tr>
              <a:tr h="215712">
                <a:tc>
                  <a:txBody>
                    <a:bodyPr/>
                    <a:lstStyle/>
                    <a:p>
                      <a:pPr algn="ctr" fontAlgn="b"/>
                      <a:r>
                        <a:rPr lang="en-US" sz="1400" b="1" i="0" u="none" strike="noStrike">
                          <a:solidFill>
                            <a:srgbClr val="000000"/>
                          </a:solidFill>
                          <a:latin typeface="Calibri"/>
                        </a:rPr>
                        <a:t>19</a:t>
                      </a:r>
                    </a:p>
                  </a:txBody>
                  <a:tcPr marL="12700" marR="12700" marT="9525" marB="0" anchor="b"/>
                </a:tc>
                <a:tc>
                  <a:txBody>
                    <a:bodyPr/>
                    <a:lstStyle/>
                    <a:p>
                      <a:pPr algn="l" fontAlgn="b"/>
                      <a:r>
                        <a:rPr lang="en-US" sz="1400" b="1" i="0" u="none" strike="noStrike" dirty="0">
                          <a:solidFill>
                            <a:srgbClr val="7030A0"/>
                          </a:solidFill>
                          <a:latin typeface="Calibri"/>
                        </a:rPr>
                        <a:t>Immunology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1</a:t>
                      </a:r>
                    </a:p>
                  </a:txBody>
                  <a:tcPr marL="12700" marR="12700" marT="9525" marB="0" anchor="b"/>
                </a:tc>
                <a:extLst>
                  <a:ext uri="{0D108BD9-81ED-4DB2-BD59-A6C34878D82A}">
                    <a16:rowId xmlns:a16="http://schemas.microsoft.com/office/drawing/2014/main" val="10020"/>
                  </a:ext>
                </a:extLst>
              </a:tr>
              <a:tr h="215712">
                <a:tc>
                  <a:txBody>
                    <a:bodyPr/>
                    <a:lstStyle/>
                    <a:p>
                      <a:pPr algn="ctr" fontAlgn="b"/>
                      <a:r>
                        <a:rPr lang="en-US" sz="1400" b="1" i="0" u="none" strike="noStrike">
                          <a:solidFill>
                            <a:srgbClr val="000000"/>
                          </a:solidFill>
                          <a:latin typeface="Calibri"/>
                        </a:rPr>
                        <a:t>20</a:t>
                      </a:r>
                    </a:p>
                  </a:txBody>
                  <a:tcPr marL="12700" marR="12700" marT="9525" marB="0" anchor="b"/>
                </a:tc>
                <a:tc>
                  <a:txBody>
                    <a:bodyPr/>
                    <a:lstStyle/>
                    <a:p>
                      <a:pPr algn="l" fontAlgn="b"/>
                      <a:r>
                        <a:rPr lang="en-US" sz="1400" b="1" i="0" u="none" strike="noStrike" dirty="0">
                          <a:solidFill>
                            <a:srgbClr val="7030A0"/>
                          </a:solidFill>
                          <a:latin typeface="Calibri"/>
                        </a:rPr>
                        <a:t>Neurology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1</a:t>
                      </a:r>
                    </a:p>
                  </a:txBody>
                  <a:tcPr marL="12700" marR="12700" marT="9525" marB="0" anchor="b"/>
                </a:tc>
                <a:extLst>
                  <a:ext uri="{0D108BD9-81ED-4DB2-BD59-A6C34878D82A}">
                    <a16:rowId xmlns:a16="http://schemas.microsoft.com/office/drawing/2014/main" val="10021"/>
                  </a:ext>
                </a:extLst>
              </a:tr>
              <a:tr h="215712">
                <a:tc>
                  <a:txBody>
                    <a:bodyPr/>
                    <a:lstStyle/>
                    <a:p>
                      <a:pPr algn="ctr" fontAlgn="b"/>
                      <a:r>
                        <a:rPr lang="en-US" sz="1400" b="1" i="0" u="none" strike="noStrike">
                          <a:solidFill>
                            <a:srgbClr val="000000"/>
                          </a:solidFill>
                          <a:latin typeface="Calibri"/>
                        </a:rPr>
                        <a:t>21</a:t>
                      </a:r>
                    </a:p>
                  </a:txBody>
                  <a:tcPr marL="12700" marR="12700" marT="9525" marB="0" anchor="b"/>
                </a:tc>
                <a:tc>
                  <a:txBody>
                    <a:bodyPr/>
                    <a:lstStyle/>
                    <a:p>
                      <a:pPr algn="l" fontAlgn="b"/>
                      <a:r>
                        <a:rPr lang="en-US" sz="1400" b="1" i="0" u="none" strike="noStrike" dirty="0">
                          <a:solidFill>
                            <a:srgbClr val="7030A0"/>
                          </a:solidFill>
                          <a:latin typeface="Calibri"/>
                        </a:rPr>
                        <a:t>Neurosurgery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2</a:t>
                      </a:r>
                    </a:p>
                  </a:txBody>
                  <a:tcPr marL="12700" marR="12700" marT="9525" marB="0" anchor="b"/>
                </a:tc>
                <a:extLst>
                  <a:ext uri="{0D108BD9-81ED-4DB2-BD59-A6C34878D82A}">
                    <a16:rowId xmlns:a16="http://schemas.microsoft.com/office/drawing/2014/main" val="10022"/>
                  </a:ext>
                </a:extLst>
              </a:tr>
              <a:tr h="215712">
                <a:tc>
                  <a:txBody>
                    <a:bodyPr/>
                    <a:lstStyle/>
                    <a:p>
                      <a:pPr algn="ctr" fontAlgn="b"/>
                      <a:r>
                        <a:rPr lang="en-US" sz="1400" b="1" i="0" u="none" strike="noStrike">
                          <a:solidFill>
                            <a:srgbClr val="000000"/>
                          </a:solidFill>
                          <a:latin typeface="Calibri"/>
                        </a:rPr>
                        <a:t>22</a:t>
                      </a:r>
                    </a:p>
                  </a:txBody>
                  <a:tcPr marL="12700" marR="12700" marT="9525" marB="0" anchor="b"/>
                </a:tc>
                <a:tc>
                  <a:txBody>
                    <a:bodyPr/>
                    <a:lstStyle/>
                    <a:p>
                      <a:pPr algn="l" fontAlgn="b"/>
                      <a:r>
                        <a:rPr lang="en-US" sz="1400" b="1" i="0" u="none" strike="noStrike" dirty="0">
                          <a:solidFill>
                            <a:srgbClr val="7030A0"/>
                          </a:solidFill>
                          <a:latin typeface="Calibri"/>
                        </a:rPr>
                        <a:t>Pediatric surgery </a:t>
                      </a:r>
                      <a:r>
                        <a:rPr lang="en-US" sz="1400" b="1" i="0" u="none" strike="noStrike" dirty="0" err="1">
                          <a:solidFill>
                            <a:srgbClr val="7030A0"/>
                          </a:solidFill>
                          <a:latin typeface="Calibri"/>
                        </a:rPr>
                        <a:t>Superspeciality</a:t>
                      </a:r>
                      <a:endParaRPr lang="en-US" sz="1400" b="1" i="0" u="none" strike="noStrike" dirty="0">
                        <a:solidFill>
                          <a:srgbClr val="7030A0"/>
                        </a:solidFill>
                        <a:latin typeface="Calibri"/>
                      </a:endParaRPr>
                    </a:p>
                  </a:txBody>
                  <a:tcPr marL="12700" marR="12700" marT="9525" marB="0" anchor="b"/>
                </a:tc>
                <a:tc>
                  <a:txBody>
                    <a:bodyPr/>
                    <a:lstStyle/>
                    <a:p>
                      <a:pPr algn="ctr" fontAlgn="b"/>
                      <a:r>
                        <a:rPr lang="en-US" sz="1400" b="1" i="0" u="none" strike="noStrike" dirty="0">
                          <a:solidFill>
                            <a:srgbClr val="FF0000"/>
                          </a:solidFill>
                          <a:latin typeface="Calibri"/>
                        </a:rPr>
                        <a:t>1</a:t>
                      </a:r>
                    </a:p>
                  </a:txBody>
                  <a:tcPr marL="12700" marR="12700" marT="9525" marB="0" anchor="b"/>
                </a:tc>
                <a:extLst>
                  <a:ext uri="{0D108BD9-81ED-4DB2-BD59-A6C34878D82A}">
                    <a16:rowId xmlns:a16="http://schemas.microsoft.com/office/drawing/2014/main" val="10023"/>
                  </a:ext>
                </a:extLst>
              </a:tr>
              <a:tr h="215712">
                <a:tc>
                  <a:txBody>
                    <a:bodyPr/>
                    <a:lstStyle/>
                    <a:p>
                      <a:pPr algn="ctr" fontAlgn="b"/>
                      <a:r>
                        <a:rPr lang="en-US" sz="1400" b="1" i="0" u="none" strike="noStrike">
                          <a:solidFill>
                            <a:srgbClr val="000000"/>
                          </a:solidFill>
                          <a:latin typeface="Calibri"/>
                        </a:rPr>
                        <a:t>23</a:t>
                      </a:r>
                    </a:p>
                  </a:txBody>
                  <a:tcPr marL="12700" marR="12700" marT="9525" marB="0" anchor="b"/>
                </a:tc>
                <a:tc>
                  <a:txBody>
                    <a:bodyPr/>
                    <a:lstStyle/>
                    <a:p>
                      <a:pPr algn="l" fontAlgn="b"/>
                      <a:r>
                        <a:rPr lang="en-US" sz="1400" b="1" i="0" u="none" strike="noStrike" dirty="0">
                          <a:solidFill>
                            <a:srgbClr val="7030A0"/>
                          </a:solidFill>
                          <a:latin typeface="Calibri"/>
                        </a:rPr>
                        <a:t>Radiotherapy</a:t>
                      </a:r>
                    </a:p>
                  </a:txBody>
                  <a:tcPr marL="12700" marR="12700" marT="9525" marB="0" anchor="b"/>
                </a:tc>
                <a:tc>
                  <a:txBody>
                    <a:bodyPr/>
                    <a:lstStyle/>
                    <a:p>
                      <a:pPr algn="ctr" fontAlgn="b"/>
                      <a:r>
                        <a:rPr lang="en-US" sz="1400" b="1" i="0" u="none" strike="noStrike" dirty="0">
                          <a:solidFill>
                            <a:srgbClr val="FF0000"/>
                          </a:solidFill>
                          <a:latin typeface="Calibri"/>
                        </a:rPr>
                        <a:t>4</a:t>
                      </a:r>
                    </a:p>
                  </a:txBody>
                  <a:tcPr marL="12700" marR="12700" marT="9525" marB="0" anchor="b"/>
                </a:tc>
                <a:extLst>
                  <a:ext uri="{0D108BD9-81ED-4DB2-BD59-A6C34878D82A}">
                    <a16:rowId xmlns:a16="http://schemas.microsoft.com/office/drawing/2014/main" val="10024"/>
                  </a:ext>
                </a:extLst>
              </a:tr>
              <a:tr h="215712">
                <a:tc>
                  <a:txBody>
                    <a:bodyPr/>
                    <a:lstStyle/>
                    <a:p>
                      <a:pPr algn="ctr" fontAlgn="b"/>
                      <a:r>
                        <a:rPr lang="en-US" sz="1400" b="1" i="0" u="none" strike="noStrike">
                          <a:solidFill>
                            <a:srgbClr val="000000"/>
                          </a:solidFill>
                          <a:latin typeface="Calibri"/>
                        </a:rPr>
                        <a:t>24</a:t>
                      </a:r>
                    </a:p>
                  </a:txBody>
                  <a:tcPr marL="12700" marR="12700" marT="9525" marB="0" anchor="b"/>
                </a:tc>
                <a:tc>
                  <a:txBody>
                    <a:bodyPr/>
                    <a:lstStyle/>
                    <a:p>
                      <a:pPr algn="l" fontAlgn="b"/>
                      <a:r>
                        <a:rPr lang="en-US" sz="1400" b="1" i="0" u="none" strike="noStrike">
                          <a:solidFill>
                            <a:srgbClr val="000000"/>
                          </a:solidFill>
                          <a:latin typeface="Calibri"/>
                        </a:rPr>
                        <a:t>DNB (subjects unknown)</a:t>
                      </a:r>
                    </a:p>
                  </a:txBody>
                  <a:tcPr marL="12700" marR="12700" marT="9525" marB="0" anchor="b"/>
                </a:tc>
                <a:tc>
                  <a:txBody>
                    <a:bodyPr/>
                    <a:lstStyle/>
                    <a:p>
                      <a:pPr algn="ctr" fontAlgn="b"/>
                      <a:r>
                        <a:rPr lang="en-US" sz="1400" b="1" i="0" u="none" strike="noStrike" dirty="0">
                          <a:solidFill>
                            <a:srgbClr val="000000"/>
                          </a:solidFill>
                          <a:latin typeface="Calibri"/>
                        </a:rPr>
                        <a:t>11</a:t>
                      </a:r>
                    </a:p>
                  </a:txBody>
                  <a:tcPr marL="12700" marR="12700" marT="9525" marB="0" anchor="b"/>
                </a:tc>
                <a:extLst>
                  <a:ext uri="{0D108BD9-81ED-4DB2-BD59-A6C34878D82A}">
                    <a16:rowId xmlns:a16="http://schemas.microsoft.com/office/drawing/2014/main" val="10025"/>
                  </a:ext>
                </a:extLst>
              </a:tr>
              <a:tr h="215712">
                <a:tc>
                  <a:txBody>
                    <a:bodyPr/>
                    <a:lstStyle/>
                    <a:p>
                      <a:pPr algn="ctr" fontAlgn="b"/>
                      <a:r>
                        <a:rPr lang="en-US" sz="1400" b="1" i="0" u="none" strike="noStrike">
                          <a:solidFill>
                            <a:srgbClr val="000000"/>
                          </a:solidFill>
                          <a:latin typeface="Calibri"/>
                        </a:rPr>
                        <a:t>25</a:t>
                      </a:r>
                    </a:p>
                  </a:txBody>
                  <a:tcPr marL="12700" marR="12700" marT="9525" marB="0" anchor="b"/>
                </a:tc>
                <a:tc>
                  <a:txBody>
                    <a:bodyPr/>
                    <a:lstStyle/>
                    <a:p>
                      <a:pPr algn="l" fontAlgn="b"/>
                      <a:r>
                        <a:rPr lang="en-US" sz="1400" b="1" i="0" u="none" strike="noStrike">
                          <a:solidFill>
                            <a:srgbClr val="000000"/>
                          </a:solidFill>
                          <a:latin typeface="Calibri"/>
                        </a:rPr>
                        <a:t>Pharmacology</a:t>
                      </a:r>
                    </a:p>
                  </a:txBody>
                  <a:tcPr marL="12700" marR="12700" marT="9525" marB="0" anchor="b"/>
                </a:tc>
                <a:tc>
                  <a:txBody>
                    <a:bodyPr/>
                    <a:lstStyle/>
                    <a:p>
                      <a:pPr algn="ctr" fontAlgn="b"/>
                      <a:r>
                        <a:rPr lang="en-US" sz="1400" b="1" i="0" u="none" strike="noStrike" dirty="0">
                          <a:solidFill>
                            <a:srgbClr val="000000"/>
                          </a:solidFill>
                          <a:latin typeface="Calibri"/>
                        </a:rPr>
                        <a:t>6</a:t>
                      </a:r>
                    </a:p>
                  </a:txBody>
                  <a:tcPr marL="12700" marR="12700" marT="9525" marB="0" anchor="b"/>
                </a:tc>
                <a:extLst>
                  <a:ext uri="{0D108BD9-81ED-4DB2-BD59-A6C34878D82A}">
                    <a16:rowId xmlns:a16="http://schemas.microsoft.com/office/drawing/2014/main" val="10026"/>
                  </a:ext>
                </a:extLst>
              </a:tr>
              <a:tr h="215712">
                <a:tc>
                  <a:txBody>
                    <a:bodyPr/>
                    <a:lstStyle/>
                    <a:p>
                      <a:pPr algn="ctr" fontAlgn="b"/>
                      <a:r>
                        <a:rPr lang="en-US" sz="1400" b="1" i="0" u="none" strike="noStrike">
                          <a:solidFill>
                            <a:srgbClr val="000000"/>
                          </a:solidFill>
                          <a:latin typeface="Calibri"/>
                        </a:rPr>
                        <a:t>26</a:t>
                      </a:r>
                    </a:p>
                  </a:txBody>
                  <a:tcPr marL="12700" marR="12700" marT="9525" marB="0" anchor="b"/>
                </a:tc>
                <a:tc>
                  <a:txBody>
                    <a:bodyPr/>
                    <a:lstStyle/>
                    <a:p>
                      <a:pPr algn="l" fontAlgn="b"/>
                      <a:r>
                        <a:rPr lang="en-US" sz="1400" b="1" i="0" u="none" strike="noStrike">
                          <a:solidFill>
                            <a:srgbClr val="000000"/>
                          </a:solidFill>
                          <a:latin typeface="Calibri"/>
                        </a:rPr>
                        <a:t>Physiology</a:t>
                      </a:r>
                    </a:p>
                  </a:txBody>
                  <a:tcPr marL="12700" marR="12700" marT="9525" marB="0" anchor="b"/>
                </a:tc>
                <a:tc>
                  <a:txBody>
                    <a:bodyPr/>
                    <a:lstStyle/>
                    <a:p>
                      <a:pPr algn="ctr" fontAlgn="b"/>
                      <a:r>
                        <a:rPr lang="en-US" sz="1400" b="1" i="0" u="none" strike="noStrike" dirty="0">
                          <a:solidFill>
                            <a:srgbClr val="000000"/>
                          </a:solidFill>
                          <a:latin typeface="Calibri"/>
                        </a:rPr>
                        <a:t>4</a:t>
                      </a:r>
                    </a:p>
                  </a:txBody>
                  <a:tcPr marL="12700" marR="12700" marT="9525" marB="0" anchor="b"/>
                </a:tc>
                <a:extLst>
                  <a:ext uri="{0D108BD9-81ED-4DB2-BD59-A6C34878D82A}">
                    <a16:rowId xmlns:a16="http://schemas.microsoft.com/office/drawing/2014/main" val="10027"/>
                  </a:ext>
                </a:extLst>
              </a:tr>
              <a:tr h="215712">
                <a:tc>
                  <a:txBody>
                    <a:bodyPr/>
                    <a:lstStyle/>
                    <a:p>
                      <a:pPr algn="ctr" fontAlgn="b"/>
                      <a:r>
                        <a:rPr lang="en-US" sz="1400" b="1" i="0" u="none" strike="noStrike">
                          <a:solidFill>
                            <a:srgbClr val="000000"/>
                          </a:solidFill>
                          <a:latin typeface="Calibri"/>
                        </a:rPr>
                        <a:t>27</a:t>
                      </a:r>
                    </a:p>
                  </a:txBody>
                  <a:tcPr marL="12700" marR="12700" marT="9525" marB="0" anchor="b"/>
                </a:tc>
                <a:tc>
                  <a:txBody>
                    <a:bodyPr/>
                    <a:lstStyle/>
                    <a:p>
                      <a:pPr algn="l" fontAlgn="b"/>
                      <a:r>
                        <a:rPr lang="en-US" sz="1400" b="1" i="0" u="none" strike="noStrike">
                          <a:solidFill>
                            <a:srgbClr val="000000"/>
                          </a:solidFill>
                          <a:latin typeface="Calibri"/>
                        </a:rPr>
                        <a:t>SPM</a:t>
                      </a:r>
                    </a:p>
                  </a:txBody>
                  <a:tcPr marL="12700" marR="12700" marT="9525" marB="0" anchor="b"/>
                </a:tc>
                <a:tc>
                  <a:txBody>
                    <a:bodyPr/>
                    <a:lstStyle/>
                    <a:p>
                      <a:pPr algn="ctr" fontAlgn="b"/>
                      <a:r>
                        <a:rPr lang="en-US" sz="1400" b="1" i="0" u="none" strike="noStrike" dirty="0">
                          <a:solidFill>
                            <a:srgbClr val="000000"/>
                          </a:solidFill>
                          <a:latin typeface="Calibri"/>
                        </a:rPr>
                        <a:t>9</a:t>
                      </a:r>
                    </a:p>
                  </a:txBody>
                  <a:tcPr marL="12700" marR="12700" marT="9525" marB="0" anchor="b"/>
                </a:tc>
                <a:extLst>
                  <a:ext uri="{0D108BD9-81ED-4DB2-BD59-A6C34878D82A}">
                    <a16:rowId xmlns:a16="http://schemas.microsoft.com/office/drawing/2014/main" val="10028"/>
                  </a:ext>
                </a:extLst>
              </a:tr>
            </a:tbl>
          </a:graphicData>
        </a:graphic>
      </p:graphicFrame>
      <p:sp>
        <p:nvSpPr>
          <p:cNvPr id="3" name="TextBox 2"/>
          <p:cNvSpPr txBox="1"/>
          <p:nvPr/>
        </p:nvSpPr>
        <p:spPr>
          <a:xfrm>
            <a:off x="6046663" y="6362395"/>
            <a:ext cx="4053867" cy="307777"/>
          </a:xfrm>
          <a:prstGeom prst="rect">
            <a:avLst/>
          </a:prstGeom>
          <a:noFill/>
        </p:spPr>
        <p:txBody>
          <a:bodyPr wrap="none" rtlCol="0">
            <a:spAutoFit/>
          </a:bodyPr>
          <a:lstStyle/>
          <a:p>
            <a:r>
              <a:rPr lang="en-US" sz="1400" dirty="0"/>
              <a:t>Data as per </a:t>
            </a:r>
            <a:r>
              <a:rPr lang="en-US" sz="1400" dirty="0" err="1"/>
              <a:t>manav</a:t>
            </a:r>
            <a:r>
              <a:rPr lang="en-US" sz="1400" dirty="0"/>
              <a:t> </a:t>
            </a:r>
            <a:r>
              <a:rPr lang="en-US" sz="1400" dirty="0" err="1"/>
              <a:t>sampada</a:t>
            </a:r>
            <a:r>
              <a:rPr lang="en-US" sz="1400" dirty="0"/>
              <a:t> portal . September 2023</a:t>
            </a:r>
          </a:p>
        </p:txBody>
      </p:sp>
      <p:sp>
        <p:nvSpPr>
          <p:cNvPr id="5" name="TextBox 4"/>
          <p:cNvSpPr txBox="1"/>
          <p:nvPr/>
        </p:nvSpPr>
        <p:spPr>
          <a:xfrm>
            <a:off x="418008" y="143329"/>
            <a:ext cx="2128244" cy="2862322"/>
          </a:xfrm>
          <a:prstGeom prst="rect">
            <a:avLst/>
          </a:prstGeom>
          <a:solidFill>
            <a:srgbClr val="FFFF00"/>
          </a:solidFill>
        </p:spPr>
        <p:txBody>
          <a:bodyPr wrap="square" rtlCol="0">
            <a:spAutoFit/>
          </a:bodyPr>
          <a:lstStyle/>
          <a:p>
            <a:r>
              <a:rPr lang="en-US" b="1" dirty="0">
                <a:solidFill>
                  <a:srgbClr val="FF0000"/>
                </a:solidFill>
              </a:rPr>
              <a:t>Total</a:t>
            </a:r>
          </a:p>
          <a:p>
            <a:r>
              <a:rPr lang="en-US" b="1" dirty="0">
                <a:solidFill>
                  <a:srgbClr val="FF0000"/>
                </a:solidFill>
              </a:rPr>
              <a:t>Working</a:t>
            </a:r>
          </a:p>
          <a:p>
            <a:r>
              <a:rPr lang="en-US" b="1" dirty="0">
                <a:solidFill>
                  <a:srgbClr val="FF0000"/>
                </a:solidFill>
              </a:rPr>
              <a:t>Specialist</a:t>
            </a:r>
          </a:p>
          <a:p>
            <a:r>
              <a:rPr lang="en-US" b="1" dirty="0">
                <a:solidFill>
                  <a:srgbClr val="FF0000"/>
                </a:solidFill>
              </a:rPr>
              <a:t>Doctors at</a:t>
            </a:r>
          </a:p>
          <a:p>
            <a:r>
              <a:rPr lang="en-US" b="1" dirty="0">
                <a:solidFill>
                  <a:srgbClr val="FF0000"/>
                </a:solidFill>
              </a:rPr>
              <a:t>District level at</a:t>
            </a:r>
          </a:p>
          <a:p>
            <a:r>
              <a:rPr lang="en-US" b="1" dirty="0">
                <a:solidFill>
                  <a:srgbClr val="FF0000"/>
                </a:solidFill>
              </a:rPr>
              <a:t>50-200 bedded</a:t>
            </a:r>
          </a:p>
          <a:p>
            <a:r>
              <a:rPr lang="en-US" b="1" dirty="0">
                <a:solidFill>
                  <a:srgbClr val="FF0000"/>
                </a:solidFill>
              </a:rPr>
              <a:t> Male/ Female/</a:t>
            </a:r>
          </a:p>
          <a:p>
            <a:r>
              <a:rPr lang="en-US" b="1" dirty="0">
                <a:solidFill>
                  <a:srgbClr val="FF0000"/>
                </a:solidFill>
              </a:rPr>
              <a:t> Combined / DH/ </a:t>
            </a:r>
          </a:p>
          <a:p>
            <a:r>
              <a:rPr lang="en-US" b="1" dirty="0">
                <a:solidFill>
                  <a:srgbClr val="FF0000"/>
                </a:solidFill>
              </a:rPr>
              <a:t>MCH wing Hospitals of UP</a:t>
            </a:r>
          </a:p>
        </p:txBody>
      </p:sp>
      <p:sp>
        <p:nvSpPr>
          <p:cNvPr id="6" name="TextBox 5"/>
          <p:cNvSpPr txBox="1"/>
          <p:nvPr/>
        </p:nvSpPr>
        <p:spPr>
          <a:xfrm>
            <a:off x="80683" y="3217331"/>
            <a:ext cx="2743200" cy="954107"/>
          </a:xfrm>
          <a:prstGeom prst="rect">
            <a:avLst/>
          </a:prstGeom>
          <a:noFill/>
        </p:spPr>
        <p:txBody>
          <a:bodyPr wrap="square" rtlCol="0">
            <a:spAutoFit/>
          </a:bodyPr>
          <a:lstStyle/>
          <a:p>
            <a:r>
              <a:rPr lang="en-US" dirty="0"/>
              <a:t>Total of </a:t>
            </a:r>
            <a:r>
              <a:rPr lang="en-US" sz="2000" b="1" dirty="0"/>
              <a:t>1974</a:t>
            </a:r>
            <a:r>
              <a:rPr lang="en-US" dirty="0"/>
              <a:t> regular specialists doing essential services in hospitals</a:t>
            </a:r>
          </a:p>
        </p:txBody>
      </p:sp>
      <p:sp>
        <p:nvSpPr>
          <p:cNvPr id="7" name="TextBox 6"/>
          <p:cNvSpPr txBox="1"/>
          <p:nvPr/>
        </p:nvSpPr>
        <p:spPr>
          <a:xfrm>
            <a:off x="520700" y="5257800"/>
            <a:ext cx="1845442" cy="369332"/>
          </a:xfrm>
          <a:prstGeom prst="rect">
            <a:avLst/>
          </a:prstGeom>
          <a:noFill/>
        </p:spPr>
        <p:txBody>
          <a:bodyPr wrap="none" rtlCol="0">
            <a:spAutoFit/>
          </a:bodyPr>
          <a:lstStyle/>
          <a:p>
            <a:r>
              <a:rPr lang="en-US" b="1" dirty="0"/>
              <a:t>CURRENT STATUS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all hospitals UP specialist as in </a:t>
            </a:r>
            <a:r>
              <a:rPr lang="en-US" dirty="0" err="1"/>
              <a:t>manav</a:t>
            </a:r>
            <a:r>
              <a:rPr lang="en-US" dirty="0"/>
              <a:t> </a:t>
            </a:r>
            <a:r>
              <a:rPr lang="en-US" dirty="0" err="1"/>
              <a:t>sampda</a:t>
            </a:r>
            <a:r>
              <a:rPr lang="en-US" dirty="0"/>
              <a:t> march 2024</a:t>
            </a:r>
          </a:p>
        </p:txBody>
      </p:sp>
      <p:sp>
        <p:nvSpPr>
          <p:cNvPr id="3" name="Content Placeholder 2"/>
          <p:cNvSpPr>
            <a:spLocks noGrp="1"/>
          </p:cNvSpPr>
          <p:nvPr>
            <p:ph idx="1"/>
          </p:nvPr>
        </p:nvSpPr>
        <p:spPr/>
        <p:txBody>
          <a:bodyPr>
            <a:normAutofit fontScale="85000" lnSpcReduction="20000"/>
          </a:bodyPr>
          <a:lstStyle/>
          <a:p>
            <a:r>
              <a:rPr lang="en-US" b="1" dirty="0"/>
              <a:t>Row Labels</a:t>
            </a:r>
            <a:r>
              <a:rPr lang="en-US" dirty="0"/>
              <a:t> </a:t>
            </a:r>
            <a:r>
              <a:rPr lang="en-US" b="1" dirty="0"/>
              <a:t>Count of </a:t>
            </a:r>
            <a:r>
              <a:rPr lang="en-US" b="1" dirty="0" err="1"/>
              <a:t>eHrms</a:t>
            </a:r>
            <a:r>
              <a:rPr lang="en-US" b="1" dirty="0"/>
              <a:t> Code</a:t>
            </a:r>
            <a:r>
              <a:rPr lang="en-US" dirty="0"/>
              <a:t>  Cardio-Thoracic Surgery 2 Anatomy 4 Anesthesia 409 Cardiology 17 CLINICAL PATHOLOGY 90 Community Medicine 51 D.N.B. 29 Dermatology 24 DIPLOMA IN MEDICINE AND RADIA. THERAPY 35 E.N.T or </a:t>
            </a:r>
            <a:r>
              <a:rPr lang="en-US" dirty="0" err="1"/>
              <a:t>Oto</a:t>
            </a:r>
            <a:r>
              <a:rPr lang="en-US" dirty="0"/>
              <a:t>-Rhino-</a:t>
            </a:r>
            <a:r>
              <a:rPr lang="en-US" dirty="0" err="1"/>
              <a:t>Laryngology</a:t>
            </a:r>
            <a:r>
              <a:rPr lang="en-US" dirty="0"/>
              <a:t> 77 ENT 25 Family Medicine 7 Forensic Medicine 19 General Medicine 290 General Surgery 317 </a:t>
            </a:r>
            <a:r>
              <a:rPr lang="en-US" dirty="0" err="1"/>
              <a:t>Genito</a:t>
            </a:r>
            <a:r>
              <a:rPr lang="en-US" dirty="0"/>
              <a:t>-Urinary Surgery 1 Geriatric Medicine 2 </a:t>
            </a:r>
            <a:r>
              <a:rPr lang="en-US" dirty="0" err="1"/>
              <a:t>Gyancology</a:t>
            </a:r>
            <a:r>
              <a:rPr lang="en-US" dirty="0"/>
              <a:t> &amp; </a:t>
            </a:r>
            <a:r>
              <a:rPr lang="en-US" dirty="0" err="1"/>
              <a:t>Obstratics</a:t>
            </a:r>
            <a:r>
              <a:rPr lang="en-US" dirty="0"/>
              <a:t> 120 </a:t>
            </a:r>
            <a:r>
              <a:rPr lang="en-US" dirty="0" err="1"/>
              <a:t>Immuno</a:t>
            </a:r>
            <a:r>
              <a:rPr lang="en-US" dirty="0"/>
              <a:t> </a:t>
            </a:r>
            <a:r>
              <a:rPr lang="en-US" dirty="0" err="1"/>
              <a:t>Haematology</a:t>
            </a:r>
            <a:r>
              <a:rPr lang="en-US" dirty="0"/>
              <a:t> and Blood Transfusion 4 Internal Medicine 1 Medicine 12 Microbiology 20 </a:t>
            </a:r>
            <a:r>
              <a:rPr lang="en-US" dirty="0" err="1"/>
              <a:t>Neuro</a:t>
            </a:r>
            <a:r>
              <a:rPr lang="en-US" dirty="0"/>
              <a:t> Surgery 2 Neurology 1 </a:t>
            </a:r>
            <a:r>
              <a:rPr lang="en-US" dirty="0" err="1"/>
              <a:t>Obs</a:t>
            </a:r>
            <a:r>
              <a:rPr lang="en-US" dirty="0"/>
              <a:t> &amp; </a:t>
            </a:r>
            <a:r>
              <a:rPr lang="en-US" dirty="0" err="1"/>
              <a:t>Gyn</a:t>
            </a:r>
            <a:r>
              <a:rPr lang="en-US" dirty="0"/>
              <a:t> 9 OBS &amp; GYNAECOLOGY  343 Ophthalmology 126 OPTHALMOLOGY 216 </a:t>
            </a:r>
            <a:r>
              <a:rPr lang="en-US" dirty="0" err="1"/>
              <a:t>Orthopaedics</a:t>
            </a:r>
            <a:r>
              <a:rPr lang="en-US" dirty="0"/>
              <a:t> 107 ORTHOPAEDICS   226 </a:t>
            </a:r>
            <a:r>
              <a:rPr lang="en-US" dirty="0" err="1"/>
              <a:t>Otorhinolaryngology</a:t>
            </a:r>
            <a:r>
              <a:rPr lang="en-US" dirty="0"/>
              <a:t> 28 </a:t>
            </a:r>
            <a:r>
              <a:rPr lang="en-US" dirty="0" err="1"/>
              <a:t>Paediatric</a:t>
            </a:r>
            <a:r>
              <a:rPr lang="en-US" dirty="0"/>
              <a:t> Surgery 3 PAEDIATRICS 689 Pathology 121 Pediatrics 1 Pharmacology 26 Physiology 17 Plastic Surgery 1 Psychiatric 3 PSYCHIATRIC MEDICINE 6 Psychiatry 39 PUBLIC HEALTH 43 Pulmonary Medicine 6 Radio - Diagnosis 7 Radio - Therapy 10 RADIO-DIAGNOSIS 102 </a:t>
            </a:r>
            <a:r>
              <a:rPr lang="en-US" dirty="0" err="1"/>
              <a:t>Rhematology</a:t>
            </a:r>
            <a:r>
              <a:rPr lang="en-US" dirty="0"/>
              <a:t> 2 Sports Medicine 1 Surgery 3 Surgical Oncology 1 TB &amp; CHEST DISEASES  59 Tuberculosis &amp; Chest Diseases 48 Vascular Surgery 1 </a:t>
            </a:r>
            <a:r>
              <a:rPr lang="en-US" dirty="0" err="1"/>
              <a:t>Venereology</a:t>
            </a:r>
            <a:r>
              <a:rPr lang="en-US" dirty="0"/>
              <a:t> 2 VENEROLOGY AND DERMATOLOGY 45 (blank) </a:t>
            </a:r>
            <a:r>
              <a:rPr lang="en-US" b="1" dirty="0"/>
              <a:t>Grand Total</a:t>
            </a:r>
            <a:r>
              <a:rPr lang="en-US" dirty="0"/>
              <a:t> </a:t>
            </a:r>
            <a:r>
              <a:rPr lang="en-US" b="1" dirty="0"/>
              <a:t>3850</a:t>
            </a:r>
            <a:r>
              <a:rPr lang="en-US" dirty="0"/>
              <a:t> </a:t>
            </a:r>
          </a:p>
        </p:txBody>
      </p:sp>
      <p:sp>
        <p:nvSpPr>
          <p:cNvPr id="4" name="Footer Placeholder 3"/>
          <p:cNvSpPr>
            <a:spLocks noGrp="1"/>
          </p:cNvSpPr>
          <p:nvPr>
            <p:ph type="ftr" sz="quarter" idx="11"/>
          </p:nvPr>
        </p:nvSpPr>
        <p:spPr/>
        <p:txBody>
          <a:bodyPr/>
          <a:lstStyle/>
          <a:p>
            <a:r>
              <a:rPr lang="en-US"/>
              <a:t>group 5</a:t>
            </a:r>
          </a:p>
        </p:txBody>
      </p:sp>
      <p:sp>
        <p:nvSpPr>
          <p:cNvPr id="5" name="Slide Number Placeholder 4"/>
          <p:cNvSpPr>
            <a:spLocks noGrp="1"/>
          </p:cNvSpPr>
          <p:nvPr>
            <p:ph type="sldNum" sz="quarter" idx="12"/>
          </p:nvPr>
        </p:nvSpPr>
        <p:spPr/>
        <p:txBody>
          <a:bodyPr/>
          <a:lstStyle/>
          <a:p>
            <a:fld id="{19BEC0D2-B3D0-437F-9736-64E55758ECF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508000" y="213359"/>
          <a:ext cx="11379200" cy="5938346"/>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586284">
                <a:tc>
                  <a:txBody>
                    <a:bodyPr/>
                    <a:lstStyle/>
                    <a:p>
                      <a:pPr algn="ctr"/>
                      <a:r>
                        <a:rPr lang="en-US" sz="2400" dirty="0"/>
                        <a:t>Job in a</a:t>
                      </a:r>
                      <a:r>
                        <a:rPr lang="en-US" sz="2400" baseline="0" dirty="0"/>
                        <a:t> </a:t>
                      </a:r>
                      <a:r>
                        <a:rPr lang="en-US" sz="2400" dirty="0" err="1"/>
                        <a:t>Govt</a:t>
                      </a:r>
                      <a:r>
                        <a:rPr lang="en-US" sz="2400" dirty="0"/>
                        <a:t> Medical College</a:t>
                      </a:r>
                    </a:p>
                  </a:txBody>
                  <a:tcPr marL="121920" marR="121920"/>
                </a:tc>
                <a:tc>
                  <a:txBody>
                    <a:bodyPr/>
                    <a:lstStyle/>
                    <a:p>
                      <a:pPr algn="ctr"/>
                      <a:r>
                        <a:rPr lang="en-US" sz="2400" dirty="0" err="1"/>
                        <a:t>Govt</a:t>
                      </a:r>
                      <a:r>
                        <a:rPr lang="en-US" sz="2400" dirty="0"/>
                        <a:t> Job in PMS</a:t>
                      </a:r>
                    </a:p>
                  </a:txBody>
                  <a:tcPr marL="121920" marR="121920"/>
                </a:tc>
                <a:extLst>
                  <a:ext uri="{0D108BD9-81ED-4DB2-BD59-A6C34878D82A}">
                    <a16:rowId xmlns:a16="http://schemas.microsoft.com/office/drawing/2014/main" val="10000"/>
                  </a:ext>
                </a:extLst>
              </a:tr>
              <a:tr h="1328702">
                <a:tc>
                  <a:txBody>
                    <a:bodyPr/>
                    <a:lstStyle/>
                    <a:p>
                      <a:r>
                        <a:rPr lang="en-US" sz="1800" dirty="0"/>
                        <a:t>Promotion at 4,8 &amp;</a:t>
                      </a:r>
                      <a:r>
                        <a:rPr lang="en-US" sz="1800" baseline="0" dirty="0"/>
                        <a:t> 12 (</a:t>
                      </a:r>
                      <a:r>
                        <a:rPr lang="en-US" sz="1800" baseline="0" dirty="0" err="1"/>
                        <a:t>Jr</a:t>
                      </a:r>
                      <a:r>
                        <a:rPr lang="en-US" sz="1800" baseline="0" dirty="0"/>
                        <a:t> Prof) level 4</a:t>
                      </a:r>
                    </a:p>
                    <a:p>
                      <a:r>
                        <a:rPr lang="en-US" sz="1800" baseline="0" dirty="0"/>
                        <a:t>Promotions are fairly regular</a:t>
                      </a:r>
                    </a:p>
                    <a:p>
                      <a:r>
                        <a:rPr lang="en-US" sz="1800" baseline="0" dirty="0"/>
                        <a:t> (And where </a:t>
                      </a:r>
                      <a:r>
                        <a:rPr lang="en-US" sz="1800" baseline="0" dirty="0" err="1"/>
                        <a:t>Tikku</a:t>
                      </a:r>
                      <a:r>
                        <a:rPr lang="en-US" sz="1800" baseline="0" dirty="0"/>
                        <a:t> commission applicable salaries are much more)</a:t>
                      </a:r>
                      <a:endParaRPr lang="en-US" sz="1800" dirty="0"/>
                    </a:p>
                  </a:txBody>
                  <a:tcPr marL="121920" marR="121920"/>
                </a:tc>
                <a:tc>
                  <a:txBody>
                    <a:bodyPr/>
                    <a:lstStyle/>
                    <a:p>
                      <a:r>
                        <a:rPr lang="en-US" sz="1800" dirty="0"/>
                        <a:t>Promotion at 6, 11 and 17 years ( with cooling period of 6 and 7 years at both stages).</a:t>
                      </a:r>
                      <a:r>
                        <a:rPr lang="en-US" sz="1800" baseline="0" dirty="0"/>
                        <a:t> </a:t>
                      </a:r>
                    </a:p>
                    <a:p>
                      <a:r>
                        <a:rPr lang="en-US" sz="1800" baseline="0" dirty="0"/>
                        <a:t>Sufficient salaries in comparison to private sector start only at Level 4</a:t>
                      </a:r>
                      <a:endParaRPr lang="en-US" sz="1800" dirty="0"/>
                    </a:p>
                  </a:txBody>
                  <a:tcPr marL="121920" marR="121920"/>
                </a:tc>
                <a:extLst>
                  <a:ext uri="{0D108BD9-81ED-4DB2-BD59-A6C34878D82A}">
                    <a16:rowId xmlns:a16="http://schemas.microsoft.com/office/drawing/2014/main" val="10001"/>
                  </a:ext>
                </a:extLst>
              </a:tr>
              <a:tr h="434796">
                <a:tc>
                  <a:txBody>
                    <a:bodyPr/>
                    <a:lstStyle/>
                    <a:p>
                      <a:r>
                        <a:rPr lang="en-US" sz="1800" dirty="0"/>
                        <a:t>At least District level posting. Children education is better at district level</a:t>
                      </a:r>
                    </a:p>
                  </a:txBody>
                  <a:tcPr marL="121920" marR="121920"/>
                </a:tc>
                <a:tc>
                  <a:txBody>
                    <a:bodyPr/>
                    <a:lstStyle/>
                    <a:p>
                      <a:r>
                        <a:rPr lang="en-US" sz="1800" dirty="0"/>
                        <a:t>Many</a:t>
                      </a:r>
                      <a:r>
                        <a:rPr lang="en-US" sz="1800" baseline="0" dirty="0"/>
                        <a:t> </a:t>
                      </a:r>
                      <a:r>
                        <a:rPr lang="en-US" sz="1800" dirty="0"/>
                        <a:t>hospitals (100beded) at </a:t>
                      </a:r>
                      <a:r>
                        <a:rPr lang="en-US" sz="1800" baseline="0" dirty="0"/>
                        <a:t> block </a:t>
                      </a:r>
                      <a:r>
                        <a:rPr lang="en-US" sz="1800" dirty="0"/>
                        <a:t>village level, affecting lifestyle and children education</a:t>
                      </a:r>
                    </a:p>
                  </a:txBody>
                  <a:tcPr marL="121920" marR="121920"/>
                </a:tc>
                <a:extLst>
                  <a:ext uri="{0D108BD9-81ED-4DB2-BD59-A6C34878D82A}">
                    <a16:rowId xmlns:a16="http://schemas.microsoft.com/office/drawing/2014/main" val="10002"/>
                  </a:ext>
                </a:extLst>
              </a:tr>
              <a:tr h="769889">
                <a:tc>
                  <a:txBody>
                    <a:bodyPr/>
                    <a:lstStyle/>
                    <a:p>
                      <a:r>
                        <a:rPr lang="en-US" sz="1800" dirty="0"/>
                        <a:t>Advantage of</a:t>
                      </a:r>
                      <a:r>
                        <a:rPr lang="en-US" sz="1800" baseline="0" dirty="0"/>
                        <a:t> vacations , help from </a:t>
                      </a:r>
                      <a:r>
                        <a:rPr lang="en-US" sz="1800" baseline="0" dirty="0" err="1"/>
                        <a:t>Jrs</a:t>
                      </a:r>
                      <a:r>
                        <a:rPr lang="en-US" sz="1800" baseline="0" dirty="0"/>
                        <a:t> in clinical work, Fellowships/ regular CMEs, foreign education </a:t>
                      </a:r>
                      <a:r>
                        <a:rPr lang="en-US" sz="1800" baseline="0" dirty="0" err="1"/>
                        <a:t>upto</a:t>
                      </a:r>
                      <a:r>
                        <a:rPr lang="en-US" sz="1800" baseline="0" dirty="0"/>
                        <a:t> 2yrs, Journal funds/research operation funds available. </a:t>
                      </a:r>
                      <a:endParaRPr lang="en-US" sz="1800" dirty="0"/>
                    </a:p>
                  </a:txBody>
                  <a:tcPr marL="121920" marR="121920"/>
                </a:tc>
                <a:tc>
                  <a:txBody>
                    <a:bodyPr/>
                    <a:lstStyle/>
                    <a:p>
                      <a:r>
                        <a:rPr lang="en-US" sz="1800" dirty="0"/>
                        <a:t>Advantage of </a:t>
                      </a:r>
                      <a:r>
                        <a:rPr lang="en-US" sz="1800" dirty="0" err="1"/>
                        <a:t>Jrs</a:t>
                      </a:r>
                      <a:r>
                        <a:rPr lang="en-US" sz="1800" dirty="0"/>
                        <a:t> and avenues of </a:t>
                      </a:r>
                      <a:r>
                        <a:rPr lang="en-US" sz="1800" dirty="0" err="1"/>
                        <a:t>cme</a:t>
                      </a:r>
                      <a:r>
                        <a:rPr lang="en-US" sz="1800" dirty="0"/>
                        <a:t> and further capacity</a:t>
                      </a:r>
                      <a:r>
                        <a:rPr lang="en-US" sz="1800" baseline="0" dirty="0"/>
                        <a:t> building lacking. Foreign education not available</a:t>
                      </a:r>
                    </a:p>
                    <a:p>
                      <a:r>
                        <a:rPr lang="en-US" sz="1800" baseline="0" dirty="0"/>
                        <a:t>Observer fellowship not available</a:t>
                      </a:r>
                      <a:endParaRPr lang="en-US" sz="1800" dirty="0"/>
                    </a:p>
                  </a:txBody>
                  <a:tcPr marL="121920" marR="121920"/>
                </a:tc>
                <a:extLst>
                  <a:ext uri="{0D108BD9-81ED-4DB2-BD59-A6C34878D82A}">
                    <a16:rowId xmlns:a16="http://schemas.microsoft.com/office/drawing/2014/main" val="10003"/>
                  </a:ext>
                </a:extLst>
              </a:tr>
              <a:tr h="508000">
                <a:tc>
                  <a:txBody>
                    <a:bodyPr/>
                    <a:lstStyle/>
                    <a:p>
                      <a:r>
                        <a:rPr lang="en-US" sz="1800" dirty="0"/>
                        <a:t>Leave for conference available</a:t>
                      </a:r>
                    </a:p>
                  </a:txBody>
                  <a:tcPr marL="121920" marR="121920"/>
                </a:tc>
                <a:tc>
                  <a:txBody>
                    <a:bodyPr/>
                    <a:lstStyle/>
                    <a:p>
                      <a:r>
                        <a:rPr lang="en-US" sz="1800" dirty="0"/>
                        <a:t>Freedom of leave and tours even for </a:t>
                      </a:r>
                      <a:r>
                        <a:rPr lang="en-US" sz="1800" dirty="0" err="1"/>
                        <a:t>speciality</a:t>
                      </a:r>
                      <a:r>
                        <a:rPr lang="en-US" sz="1800" baseline="0" dirty="0"/>
                        <a:t> associated conference not available. </a:t>
                      </a:r>
                      <a:endParaRPr lang="en-US" sz="1800" dirty="0"/>
                    </a:p>
                  </a:txBody>
                  <a:tcPr marL="121920" marR="121920"/>
                </a:tc>
                <a:extLst>
                  <a:ext uri="{0D108BD9-81ED-4DB2-BD59-A6C34878D82A}">
                    <a16:rowId xmlns:a16="http://schemas.microsoft.com/office/drawing/2014/main" val="10004"/>
                  </a:ext>
                </a:extLst>
              </a:tr>
              <a:tr h="541383">
                <a:tc>
                  <a:txBody>
                    <a:bodyPr/>
                    <a:lstStyle/>
                    <a:p>
                      <a:r>
                        <a:rPr lang="en-US" sz="1800" dirty="0"/>
                        <a:t>Structurally</a:t>
                      </a:r>
                      <a:r>
                        <a:rPr lang="en-US" sz="1800" baseline="0" dirty="0"/>
                        <a:t> and equipment wise better equipped than PMHS hospitals hence better job satisfaction</a:t>
                      </a:r>
                      <a:endParaRPr lang="en-US" sz="1800" dirty="0"/>
                    </a:p>
                  </a:txBody>
                  <a:tcPr marL="121920" marR="121920"/>
                </a:tc>
                <a:tc>
                  <a:txBody>
                    <a:bodyPr/>
                    <a:lstStyle/>
                    <a:p>
                      <a:r>
                        <a:rPr lang="en-US" sz="1800" dirty="0"/>
                        <a:t>Lack of equipment Investigation and drugs does not offer attraction</a:t>
                      </a:r>
                      <a:r>
                        <a:rPr lang="en-US" sz="1800" baseline="0" dirty="0"/>
                        <a:t> for medical practice</a:t>
                      </a:r>
                      <a:endParaRPr lang="en-US" sz="1800" dirty="0"/>
                    </a:p>
                  </a:txBody>
                  <a:tcPr marL="121920" marR="121920"/>
                </a:tc>
                <a:extLst>
                  <a:ext uri="{0D108BD9-81ED-4DB2-BD59-A6C34878D82A}">
                    <a16:rowId xmlns:a16="http://schemas.microsoft.com/office/drawing/2014/main" val="10005"/>
                  </a:ext>
                </a:extLst>
              </a:tr>
              <a:tr h="959078">
                <a:tc>
                  <a:txBody>
                    <a:bodyPr/>
                    <a:lstStyle/>
                    <a:p>
                      <a:r>
                        <a:rPr lang="en-US" sz="1800" dirty="0"/>
                        <a:t>Doing only specialty and teaching work</a:t>
                      </a:r>
                    </a:p>
                  </a:txBody>
                  <a:tcPr marL="121920" marR="121920"/>
                </a:tc>
                <a:tc>
                  <a:txBody>
                    <a:bodyPr/>
                    <a:lstStyle/>
                    <a:p>
                      <a:r>
                        <a:rPr lang="en-US" sz="1800" dirty="0"/>
                        <a:t>Doing non specialty work in addition also in PMHS</a:t>
                      </a:r>
                      <a:r>
                        <a:rPr lang="en-US" sz="1800" baseline="0" dirty="0"/>
                        <a:t> is </a:t>
                      </a:r>
                      <a:r>
                        <a:rPr lang="en-US" sz="1800" dirty="0"/>
                        <a:t>considered top priority. Postmortem VIP/ </a:t>
                      </a:r>
                      <a:r>
                        <a:rPr lang="en-US" sz="1800" dirty="0" err="1"/>
                        <a:t>Mela</a:t>
                      </a:r>
                      <a:r>
                        <a:rPr lang="en-US" sz="1800" dirty="0"/>
                        <a:t> duties and court evidences as medico legal</a:t>
                      </a:r>
                      <a:r>
                        <a:rPr lang="en-US" sz="1800" baseline="0" dirty="0"/>
                        <a:t> /postmortem work is done by PMS </a:t>
                      </a:r>
                      <a:r>
                        <a:rPr lang="en-US" sz="1800" baseline="0" dirty="0" err="1"/>
                        <a:t>drs</a:t>
                      </a:r>
                      <a:r>
                        <a:rPr lang="en-US" sz="1800" baseline="0" dirty="0"/>
                        <a:t> even in medical college run PM houses</a:t>
                      </a:r>
                      <a:endParaRPr lang="en-US" sz="1800" dirty="0"/>
                    </a:p>
                  </a:txBody>
                  <a:tcPr marL="121920" marR="121920"/>
                </a:tc>
                <a:extLst>
                  <a:ext uri="{0D108BD9-81ED-4DB2-BD59-A6C34878D82A}">
                    <a16:rowId xmlns:a16="http://schemas.microsoft.com/office/drawing/2014/main" val="10006"/>
                  </a:ext>
                </a:extLst>
              </a:tr>
            </a:tbl>
          </a:graphicData>
        </a:graphic>
      </p:graphicFrame>
      <p:sp>
        <p:nvSpPr>
          <p:cNvPr id="6" name="Oval 5"/>
          <p:cNvSpPr/>
          <p:nvPr/>
        </p:nvSpPr>
        <p:spPr>
          <a:xfrm>
            <a:off x="315310" y="5596759"/>
            <a:ext cx="5691352" cy="114367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solidFill>
                  <a:srgbClr val="FF0000"/>
                </a:solidFill>
              </a:rPr>
              <a:t>Even in </a:t>
            </a:r>
            <a:r>
              <a:rPr lang="en-US" b="1" dirty="0" err="1">
                <a:solidFill>
                  <a:srgbClr val="FF0000"/>
                </a:solidFill>
              </a:rPr>
              <a:t>Govt</a:t>
            </a:r>
            <a:r>
              <a:rPr lang="en-US" b="1" dirty="0">
                <a:solidFill>
                  <a:srgbClr val="FF0000"/>
                </a:solidFill>
              </a:rPr>
              <a:t> job, Medical Colleges are better option in terms of salary, promotion, practice and job descriptions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E41AC6B-FA02-F5A4-63E8-BCD3B9A7FDA6}"/>
              </a:ext>
            </a:extLst>
          </p:cNvPr>
          <p:cNvGraphicFramePr>
            <a:graphicFrameLocks noGrp="1"/>
          </p:cNvGraphicFramePr>
          <p:nvPr>
            <p:extLst>
              <p:ext uri="{D42A27DB-BD31-4B8C-83A1-F6EECF244321}">
                <p14:modId xmlns:p14="http://schemas.microsoft.com/office/powerpoint/2010/main" val="2797904918"/>
              </p:ext>
            </p:extLst>
          </p:nvPr>
        </p:nvGraphicFramePr>
        <p:xfrm>
          <a:off x="1101436" y="1311456"/>
          <a:ext cx="9989127" cy="5005264"/>
        </p:xfrm>
        <a:graphic>
          <a:graphicData uri="http://schemas.openxmlformats.org/drawingml/2006/table">
            <a:tbl>
              <a:tblPr>
                <a:tableStyleId>{5C22544A-7EE6-4342-B048-85BDC9FD1C3A}</a:tableStyleId>
              </a:tblPr>
              <a:tblGrid>
                <a:gridCol w="2245571">
                  <a:extLst>
                    <a:ext uri="{9D8B030D-6E8A-4147-A177-3AD203B41FA5}">
                      <a16:colId xmlns:a16="http://schemas.microsoft.com/office/drawing/2014/main" val="1669655866"/>
                    </a:ext>
                  </a:extLst>
                </a:gridCol>
                <a:gridCol w="1635361">
                  <a:extLst>
                    <a:ext uri="{9D8B030D-6E8A-4147-A177-3AD203B41FA5}">
                      <a16:colId xmlns:a16="http://schemas.microsoft.com/office/drawing/2014/main" val="887931144"/>
                    </a:ext>
                  </a:extLst>
                </a:gridCol>
                <a:gridCol w="2837473">
                  <a:extLst>
                    <a:ext uri="{9D8B030D-6E8A-4147-A177-3AD203B41FA5}">
                      <a16:colId xmlns:a16="http://schemas.microsoft.com/office/drawing/2014/main" val="457258993"/>
                    </a:ext>
                  </a:extLst>
                </a:gridCol>
                <a:gridCol w="1635361">
                  <a:extLst>
                    <a:ext uri="{9D8B030D-6E8A-4147-A177-3AD203B41FA5}">
                      <a16:colId xmlns:a16="http://schemas.microsoft.com/office/drawing/2014/main" val="3317036800"/>
                    </a:ext>
                  </a:extLst>
                </a:gridCol>
                <a:gridCol w="1635361">
                  <a:extLst>
                    <a:ext uri="{9D8B030D-6E8A-4147-A177-3AD203B41FA5}">
                      <a16:colId xmlns:a16="http://schemas.microsoft.com/office/drawing/2014/main" val="3450098965"/>
                    </a:ext>
                  </a:extLst>
                </a:gridCol>
              </a:tblGrid>
              <a:tr h="604714">
                <a:tc>
                  <a:txBody>
                    <a:bodyPr/>
                    <a:lstStyle/>
                    <a:p>
                      <a:pPr algn="ctr" fontAlgn="ctr"/>
                      <a:r>
                        <a:rPr lang="en-US" sz="1800" b="1" u="none" strike="noStrike" dirty="0">
                          <a:effectLst/>
                        </a:rPr>
                        <a:t>Department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Sanctioned </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Available</a:t>
                      </a:r>
                    </a:p>
                    <a:p>
                      <a:pPr algn="ctr" fontAlgn="ctr"/>
                      <a:r>
                        <a:rPr lang="en-US" sz="1800" b="1" u="none" strike="noStrike" dirty="0">
                          <a:effectLst/>
                        </a:rPr>
                        <a:t> (Regular + Contractual)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Vacant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rgbClr val="FF0000"/>
                          </a:solidFill>
                          <a:effectLst/>
                        </a:rPr>
                        <a:t>% Vacant</a:t>
                      </a:r>
                      <a:endParaRPr lang="en-US" sz="20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119619"/>
                  </a:ext>
                </a:extLst>
              </a:tr>
              <a:tr h="269619">
                <a:tc>
                  <a:txBody>
                    <a:bodyPr/>
                    <a:lstStyle/>
                    <a:p>
                      <a:pPr algn="ctr" fontAlgn="b"/>
                      <a:r>
                        <a:rPr lang="en-US" sz="1800" b="1" u="none" strike="noStrike" dirty="0">
                          <a:effectLst/>
                        </a:rPr>
                        <a:t>Gynecologist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466</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289</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177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38.0</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514172"/>
                  </a:ext>
                </a:extLst>
              </a:tr>
              <a:tr h="269619">
                <a:tc>
                  <a:txBody>
                    <a:bodyPr/>
                    <a:lstStyle/>
                    <a:p>
                      <a:pPr algn="ctr" fontAlgn="ctr"/>
                      <a:r>
                        <a:rPr lang="en-US" sz="1800" b="1" u="none" strike="noStrike" dirty="0">
                          <a:effectLst/>
                        </a:rPr>
                        <a:t>Anesthetist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367</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273</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94</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25.6</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94055"/>
                  </a:ext>
                </a:extLst>
              </a:tr>
              <a:tr h="269619">
                <a:tc>
                  <a:txBody>
                    <a:bodyPr/>
                    <a:lstStyle/>
                    <a:p>
                      <a:pPr algn="ctr" fontAlgn="b"/>
                      <a:r>
                        <a:rPr lang="en-US" sz="1800" b="1" u="none" strike="noStrike" dirty="0">
                          <a:effectLst/>
                        </a:rPr>
                        <a:t>Pediatrician</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305</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389</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a:effectLst/>
                        </a:rPr>
                        <a:t>-84</a:t>
                      </a:r>
                      <a:endParaRPr lang="en-US" sz="1800" b="1" i="0" u="none" strike="noStrike">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rgbClr val="00B050"/>
                          </a:solidFill>
                          <a:effectLst/>
                        </a:rPr>
                        <a:t>-27.5</a:t>
                      </a:r>
                      <a:endParaRPr lang="en-US" sz="2000" b="1"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81678"/>
                  </a:ext>
                </a:extLst>
              </a:tr>
              <a:tr h="269619">
                <a:tc>
                  <a:txBody>
                    <a:bodyPr/>
                    <a:lstStyle/>
                    <a:p>
                      <a:pPr algn="ctr" fontAlgn="b"/>
                      <a:r>
                        <a:rPr lang="en-US" sz="1800" b="1" u="none" strike="noStrike" dirty="0">
                          <a:effectLst/>
                        </a:rPr>
                        <a:t>General Surgeon</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246</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193</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53</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21.5</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636593"/>
                  </a:ext>
                </a:extLst>
              </a:tr>
              <a:tr h="269619">
                <a:tc>
                  <a:txBody>
                    <a:bodyPr/>
                    <a:lstStyle/>
                    <a:p>
                      <a:pPr algn="ctr" fontAlgn="b"/>
                      <a:r>
                        <a:rPr lang="en-US" sz="1800" b="1" u="none" strike="noStrike" dirty="0">
                          <a:effectLst/>
                        </a:rPr>
                        <a:t>Pathologist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243</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185</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58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23.9</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688391"/>
                  </a:ext>
                </a:extLst>
              </a:tr>
              <a:tr h="269619">
                <a:tc>
                  <a:txBody>
                    <a:bodyPr/>
                    <a:lstStyle/>
                    <a:p>
                      <a:pPr algn="ctr" fontAlgn="b"/>
                      <a:r>
                        <a:rPr lang="en-US" sz="1800" b="1" u="none" strike="noStrike" dirty="0">
                          <a:effectLst/>
                        </a:rPr>
                        <a:t>Radiologist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222</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129</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93</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41.9</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859969"/>
                  </a:ext>
                </a:extLst>
              </a:tr>
              <a:tr h="269619">
                <a:tc>
                  <a:txBody>
                    <a:bodyPr/>
                    <a:lstStyle/>
                    <a:p>
                      <a:pPr algn="ctr" fontAlgn="b"/>
                      <a:r>
                        <a:rPr lang="en-US" sz="1800" b="1" u="none" strike="noStrike" dirty="0">
                          <a:effectLst/>
                        </a:rPr>
                        <a:t>General Physician</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220</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180</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40</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18.2</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999726"/>
                  </a:ext>
                </a:extLst>
              </a:tr>
              <a:tr h="269619">
                <a:tc>
                  <a:txBody>
                    <a:bodyPr/>
                    <a:lstStyle/>
                    <a:p>
                      <a:pPr algn="ctr" fontAlgn="b"/>
                      <a:r>
                        <a:rPr lang="en-US" sz="1800" b="1" u="none" strike="noStrike" dirty="0">
                          <a:effectLst/>
                        </a:rPr>
                        <a:t>ENT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137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121</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16</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11.7</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119473"/>
                  </a:ext>
                </a:extLst>
              </a:tr>
              <a:tr h="269619">
                <a:tc>
                  <a:txBody>
                    <a:bodyPr/>
                    <a:lstStyle/>
                    <a:p>
                      <a:pPr algn="ctr" fontAlgn="b"/>
                      <a:r>
                        <a:rPr lang="en-US" sz="1800" b="1" u="none" strike="noStrike" dirty="0">
                          <a:effectLst/>
                        </a:rPr>
                        <a:t>Ophthalmologist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177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194</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-17</a:t>
                      </a:r>
                      <a:endParaRPr lang="en-US" sz="18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00B050"/>
                          </a:solidFill>
                          <a:effectLst/>
                        </a:rPr>
                        <a:t>-9.6</a:t>
                      </a:r>
                      <a:endParaRPr lang="en-US" sz="2000" b="1" i="0" u="none" strike="noStrike" dirty="0">
                        <a:solidFill>
                          <a:srgbClr val="00B05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088073"/>
                  </a:ext>
                </a:extLst>
              </a:tr>
              <a:tr h="269619">
                <a:tc>
                  <a:txBody>
                    <a:bodyPr/>
                    <a:lstStyle/>
                    <a:p>
                      <a:pPr algn="ctr" fontAlgn="b"/>
                      <a:r>
                        <a:rPr lang="en-US" sz="1800" b="1" u="none" strike="noStrike" dirty="0">
                          <a:effectLst/>
                        </a:rPr>
                        <a:t>Orthopedics</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198</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216</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-18</a:t>
                      </a:r>
                      <a:endParaRPr lang="en-US" sz="18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00B050"/>
                          </a:solidFill>
                          <a:effectLst/>
                        </a:rPr>
                        <a:t>-9.1</a:t>
                      </a:r>
                      <a:endParaRPr lang="en-US" sz="2000" b="1" i="0" u="none" strike="noStrike" dirty="0">
                        <a:solidFill>
                          <a:srgbClr val="00B05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17843"/>
                  </a:ext>
                </a:extLst>
              </a:tr>
              <a:tr h="269619">
                <a:tc>
                  <a:txBody>
                    <a:bodyPr/>
                    <a:lstStyle/>
                    <a:p>
                      <a:pPr algn="ctr" fontAlgn="b"/>
                      <a:r>
                        <a:rPr lang="en-US" sz="1800" b="1" u="none" strike="noStrike" dirty="0">
                          <a:effectLst/>
                        </a:rPr>
                        <a:t>Psychiatry</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45</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38</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7</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15.6</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869911"/>
                  </a:ext>
                </a:extLst>
              </a:tr>
              <a:tr h="269619">
                <a:tc>
                  <a:txBody>
                    <a:bodyPr/>
                    <a:lstStyle/>
                    <a:p>
                      <a:pPr algn="ctr" fontAlgn="b"/>
                      <a:r>
                        <a:rPr lang="en-US" sz="1800" b="1" u="none" strike="noStrike" dirty="0">
                          <a:effectLst/>
                        </a:rPr>
                        <a:t>Microbiologist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54</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9</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45</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83.3</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976695"/>
                  </a:ext>
                </a:extLst>
              </a:tr>
              <a:tr h="269619">
                <a:tc>
                  <a:txBody>
                    <a:bodyPr/>
                    <a:lstStyle/>
                    <a:p>
                      <a:pPr algn="ctr" fontAlgn="b"/>
                      <a:r>
                        <a:rPr lang="en-US" sz="1800" b="1" u="none" strike="noStrike" dirty="0">
                          <a:effectLst/>
                        </a:rPr>
                        <a:t>Dermatologist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83</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52</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31</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38.6</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588753"/>
                  </a:ext>
                </a:extLst>
              </a:tr>
              <a:tr h="269619">
                <a:tc>
                  <a:txBody>
                    <a:bodyPr/>
                    <a:lstStyle/>
                    <a:p>
                      <a:pPr algn="ctr" fontAlgn="b"/>
                      <a:r>
                        <a:rPr lang="en-US" sz="1800" b="1" u="none" strike="noStrike" dirty="0">
                          <a:effectLst/>
                        </a:rPr>
                        <a:t>Forensic Specialist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17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9</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8</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solidFill>
                            <a:srgbClr val="FF0000"/>
                          </a:solidFill>
                          <a:effectLst/>
                        </a:rPr>
                        <a:t>47.1</a:t>
                      </a:r>
                      <a:endParaRPr lang="en-US" sz="20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26221"/>
                  </a:ext>
                </a:extLst>
              </a:tr>
            </a:tbl>
          </a:graphicData>
        </a:graphic>
      </p:graphicFrame>
      <p:sp>
        <p:nvSpPr>
          <p:cNvPr id="2" name="Rectangle 1">
            <a:extLst>
              <a:ext uri="{FF2B5EF4-FFF2-40B4-BE49-F238E27FC236}">
                <a16:creationId xmlns:a16="http://schemas.microsoft.com/office/drawing/2014/main" id="{A6B5DEB0-82E6-9959-B621-36650C8990E4}"/>
              </a:ext>
            </a:extLst>
          </p:cNvPr>
          <p:cNvSpPr/>
          <p:nvPr/>
        </p:nvSpPr>
        <p:spPr>
          <a:xfrm>
            <a:off x="0" y="0"/>
            <a:ext cx="12192000" cy="1170286"/>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total of 1989 Specialist working in Districts Hospitals</a:t>
            </a:r>
          </a:p>
          <a:p>
            <a:pPr algn="ctr"/>
            <a:r>
              <a:rPr lang="en-US" sz="2400" b="1" dirty="0">
                <a:solidFill>
                  <a:sysClr val="windowText" lastClr="000000"/>
                </a:solidFill>
              </a:rPr>
              <a:t>Even when Contractual doctors are also taken into account , most of sanctioned posts are vacant</a:t>
            </a:r>
          </a:p>
        </p:txBody>
      </p:sp>
      <p:sp>
        <p:nvSpPr>
          <p:cNvPr id="4" name="TextBox 3"/>
          <p:cNvSpPr txBox="1"/>
          <p:nvPr/>
        </p:nvSpPr>
        <p:spPr>
          <a:xfrm>
            <a:off x="5086289" y="6457890"/>
            <a:ext cx="5875263" cy="400110"/>
          </a:xfrm>
          <a:prstGeom prst="rect">
            <a:avLst/>
          </a:prstGeom>
          <a:noFill/>
        </p:spPr>
        <p:txBody>
          <a:bodyPr wrap="none" rtlCol="0">
            <a:spAutoFit/>
          </a:bodyPr>
          <a:lstStyle/>
          <a:p>
            <a:r>
              <a:rPr lang="en-US" sz="2000" b="1" dirty="0"/>
              <a:t>Data as per </a:t>
            </a:r>
            <a:r>
              <a:rPr lang="en-US" sz="2000" b="1" dirty="0" err="1"/>
              <a:t>Karmik</a:t>
            </a:r>
            <a:r>
              <a:rPr lang="en-US" sz="2000" b="1" dirty="0"/>
              <a:t> </a:t>
            </a:r>
            <a:r>
              <a:rPr lang="en-US" sz="2000" b="1" dirty="0" err="1"/>
              <a:t>Swasthya</a:t>
            </a:r>
            <a:r>
              <a:rPr lang="en-US" sz="2000" b="1" dirty="0"/>
              <a:t> </a:t>
            </a:r>
            <a:r>
              <a:rPr lang="en-US" sz="2000" b="1" dirty="0" err="1"/>
              <a:t>Bhavan</a:t>
            </a:r>
            <a:r>
              <a:rPr lang="en-US" sz="2000" b="1" dirty="0"/>
              <a:t> (as of Oct 2023)</a:t>
            </a:r>
          </a:p>
        </p:txBody>
      </p:sp>
      <p:sp>
        <p:nvSpPr>
          <p:cNvPr id="5" name="Slide Number Placeholder 4"/>
          <p:cNvSpPr>
            <a:spLocks noGrp="1"/>
          </p:cNvSpPr>
          <p:nvPr>
            <p:ph type="sldNum" sz="quarter" idx="12"/>
          </p:nvPr>
        </p:nvSpPr>
        <p:spPr/>
        <p:txBody>
          <a:bodyPr/>
          <a:lstStyle/>
          <a:p>
            <a:fld id="{19BEC0D2-B3D0-437F-9736-64E55758ECF7}" type="slidenum">
              <a:rPr lang="en-US" smtClean="0"/>
              <a:pPr/>
              <a:t>3</a:t>
            </a:fld>
            <a:endParaRPr lang="en-US"/>
          </a:p>
        </p:txBody>
      </p:sp>
      <p:sp>
        <p:nvSpPr>
          <p:cNvPr id="6" name="Footer Placeholder 5"/>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11537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4331" y="135775"/>
            <a:ext cx="5215866" cy="369332"/>
          </a:xfrm>
          <a:prstGeom prst="rect">
            <a:avLst/>
          </a:prstGeom>
          <a:solidFill>
            <a:schemeClr val="bg1"/>
          </a:solidFill>
        </p:spPr>
        <p:txBody>
          <a:bodyPr wrap="square" rtlCol="0">
            <a:spAutoFit/>
          </a:bodyPr>
          <a:lstStyle/>
          <a:p>
            <a:r>
              <a:rPr lang="en-US" b="1" dirty="0">
                <a:solidFill>
                  <a:srgbClr val="0070C0"/>
                </a:solidFill>
              </a:rPr>
              <a:t>Human Resource being wasted in non specialty work </a:t>
            </a:r>
          </a:p>
        </p:txBody>
      </p:sp>
      <p:sp>
        <p:nvSpPr>
          <p:cNvPr id="7" name="TextBox 6"/>
          <p:cNvSpPr txBox="1"/>
          <p:nvPr/>
        </p:nvSpPr>
        <p:spPr>
          <a:xfrm>
            <a:off x="6087387" y="465191"/>
            <a:ext cx="1784541" cy="3139321"/>
          </a:xfrm>
          <a:prstGeom prst="rect">
            <a:avLst/>
          </a:prstGeom>
          <a:noFill/>
        </p:spPr>
        <p:txBody>
          <a:bodyPr wrap="square" rtlCol="0">
            <a:spAutoFit/>
          </a:bodyPr>
          <a:lstStyle/>
          <a:p>
            <a:r>
              <a:rPr lang="en-US" sz="1800" b="1" dirty="0"/>
              <a:t>Specialists doing most of non specialist work and is not able to achieve academic excellence/</a:t>
            </a:r>
          </a:p>
          <a:p>
            <a:r>
              <a:rPr lang="en-US" sz="1800" b="1" dirty="0"/>
              <a:t>research leading to apathy among Specialist .</a:t>
            </a:r>
          </a:p>
        </p:txBody>
      </p:sp>
      <p:sp>
        <p:nvSpPr>
          <p:cNvPr id="9" name="TextBox 8"/>
          <p:cNvSpPr txBox="1"/>
          <p:nvPr/>
        </p:nvSpPr>
        <p:spPr>
          <a:xfrm>
            <a:off x="1763630" y="6315287"/>
            <a:ext cx="6304082" cy="369332"/>
          </a:xfrm>
          <a:prstGeom prst="rect">
            <a:avLst/>
          </a:prstGeom>
          <a:noFill/>
        </p:spPr>
        <p:txBody>
          <a:bodyPr wrap="square" rtlCol="0">
            <a:spAutoFit/>
          </a:bodyPr>
          <a:lstStyle/>
          <a:p>
            <a:r>
              <a:rPr lang="en-US" b="1" dirty="0">
                <a:solidFill>
                  <a:srgbClr val="0070C0"/>
                </a:solidFill>
              </a:rPr>
              <a:t>Not up to the mark job description  &amp;  financial reimbursement</a:t>
            </a:r>
          </a:p>
        </p:txBody>
      </p:sp>
      <p:sp>
        <p:nvSpPr>
          <p:cNvPr id="10" name="TextBox 9"/>
          <p:cNvSpPr txBox="1"/>
          <p:nvPr/>
        </p:nvSpPr>
        <p:spPr>
          <a:xfrm>
            <a:off x="8274168" y="6128799"/>
            <a:ext cx="3531925" cy="646331"/>
          </a:xfrm>
          <a:prstGeom prst="rect">
            <a:avLst/>
          </a:prstGeom>
          <a:noFill/>
        </p:spPr>
        <p:txBody>
          <a:bodyPr wrap="square" rtlCol="0">
            <a:spAutoFit/>
          </a:bodyPr>
          <a:lstStyle/>
          <a:p>
            <a:pPr algn="ctr"/>
            <a:r>
              <a:rPr lang="en-US" b="1" dirty="0">
                <a:solidFill>
                  <a:srgbClr val="0070C0"/>
                </a:solidFill>
              </a:rPr>
              <a:t>Apathy  for proper medical practice present</a:t>
            </a:r>
          </a:p>
        </p:txBody>
      </p:sp>
      <p:sp>
        <p:nvSpPr>
          <p:cNvPr id="11" name="TextBox 10"/>
          <p:cNvSpPr txBox="1"/>
          <p:nvPr/>
        </p:nvSpPr>
        <p:spPr>
          <a:xfrm>
            <a:off x="-196340" y="2867983"/>
            <a:ext cx="2104977" cy="1200329"/>
          </a:xfrm>
          <a:prstGeom prst="rect">
            <a:avLst/>
          </a:prstGeom>
          <a:noFill/>
        </p:spPr>
        <p:txBody>
          <a:bodyPr wrap="square" rtlCol="0">
            <a:spAutoFit/>
          </a:bodyPr>
          <a:lstStyle/>
          <a:p>
            <a:pPr algn="ctr"/>
            <a:r>
              <a:rPr lang="en-US" sz="2400" b="1" dirty="0">
                <a:solidFill>
                  <a:srgbClr val="FF0000"/>
                </a:solidFill>
              </a:rPr>
              <a:t>Scarcity of Specialists at DH</a:t>
            </a:r>
          </a:p>
        </p:txBody>
      </p:sp>
      <p:cxnSp>
        <p:nvCxnSpPr>
          <p:cNvPr id="13" name="Straight Arrow Connector 12"/>
          <p:cNvCxnSpPr>
            <a:cxnSpLocks/>
          </p:cNvCxnSpPr>
          <p:nvPr/>
        </p:nvCxnSpPr>
        <p:spPr>
          <a:xfrm>
            <a:off x="1941016" y="3494303"/>
            <a:ext cx="9527730" cy="119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1908637" y="576222"/>
            <a:ext cx="900300" cy="25690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1962001" y="3891313"/>
            <a:ext cx="586951" cy="241964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8213673" y="919939"/>
            <a:ext cx="540919" cy="23099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8247499" y="3891313"/>
            <a:ext cx="325967" cy="214690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BD94D0-88AE-EF0A-D828-BB330D88840C}"/>
              </a:ext>
            </a:extLst>
          </p:cNvPr>
          <p:cNvSpPr txBox="1"/>
          <p:nvPr/>
        </p:nvSpPr>
        <p:spPr>
          <a:xfrm>
            <a:off x="104654" y="962271"/>
            <a:ext cx="1657067" cy="1754326"/>
          </a:xfrm>
          <a:prstGeom prst="rect">
            <a:avLst/>
          </a:prstGeom>
          <a:noFill/>
        </p:spPr>
        <p:txBody>
          <a:bodyPr wrap="square">
            <a:spAutoFit/>
          </a:bodyPr>
          <a:lstStyle/>
          <a:p>
            <a:r>
              <a:rPr lang="en-US" b="1" dirty="0">
                <a:solidFill>
                  <a:srgbClr val="0070C0"/>
                </a:solidFill>
              </a:rPr>
              <a:t>Shortage of Specialist</a:t>
            </a:r>
          </a:p>
          <a:p>
            <a:r>
              <a:rPr lang="en-US" b="1" dirty="0">
                <a:solidFill>
                  <a:srgbClr val="0070C0"/>
                </a:solidFill>
              </a:rPr>
              <a:t>at production level in medical colleges </a:t>
            </a:r>
          </a:p>
          <a:p>
            <a:endParaRPr lang="en-US" b="1" dirty="0"/>
          </a:p>
        </p:txBody>
      </p:sp>
      <p:sp>
        <p:nvSpPr>
          <p:cNvPr id="16" name="TextBox 15">
            <a:extLst>
              <a:ext uri="{FF2B5EF4-FFF2-40B4-BE49-F238E27FC236}">
                <a16:creationId xmlns:a16="http://schemas.microsoft.com/office/drawing/2014/main" id="{474BE8ED-B28B-63FF-E128-3AA27060DA76}"/>
              </a:ext>
            </a:extLst>
          </p:cNvPr>
          <p:cNvSpPr txBox="1"/>
          <p:nvPr/>
        </p:nvSpPr>
        <p:spPr>
          <a:xfrm>
            <a:off x="8752114" y="4127951"/>
            <a:ext cx="1790435" cy="2062103"/>
          </a:xfrm>
          <a:prstGeom prst="rect">
            <a:avLst/>
          </a:prstGeom>
          <a:noFill/>
        </p:spPr>
        <p:txBody>
          <a:bodyPr wrap="square">
            <a:spAutoFit/>
          </a:bodyPr>
          <a:lstStyle/>
          <a:p>
            <a:r>
              <a:rPr lang="en-US" sz="1600" b="1" dirty="0"/>
              <a:t>Lack of equipments, Investigation  facilities and drugs does not offer attraction for proper medical practice</a:t>
            </a:r>
          </a:p>
        </p:txBody>
      </p:sp>
      <p:sp>
        <p:nvSpPr>
          <p:cNvPr id="20" name="TextBox 19">
            <a:extLst>
              <a:ext uri="{FF2B5EF4-FFF2-40B4-BE49-F238E27FC236}">
                <a16:creationId xmlns:a16="http://schemas.microsoft.com/office/drawing/2014/main" id="{0BBE14D9-062B-049E-DF1A-B43576FBE9D4}"/>
              </a:ext>
            </a:extLst>
          </p:cNvPr>
          <p:cNvSpPr txBox="1"/>
          <p:nvPr/>
        </p:nvSpPr>
        <p:spPr>
          <a:xfrm>
            <a:off x="10413965" y="3998704"/>
            <a:ext cx="1634210" cy="2092881"/>
          </a:xfrm>
          <a:prstGeom prst="rect">
            <a:avLst/>
          </a:prstGeom>
          <a:noFill/>
        </p:spPr>
        <p:txBody>
          <a:bodyPr wrap="square">
            <a:spAutoFit/>
          </a:bodyPr>
          <a:lstStyle/>
          <a:p>
            <a:r>
              <a:rPr lang="en-US" sz="1600" b="1" dirty="0"/>
              <a:t>Para Medics are also not trained fully in Procedural Assistance where intervention is required</a:t>
            </a:r>
            <a:r>
              <a:rPr lang="en-US" b="1" dirty="0"/>
              <a:t>.</a:t>
            </a:r>
          </a:p>
        </p:txBody>
      </p:sp>
      <p:sp>
        <p:nvSpPr>
          <p:cNvPr id="27" name="TextBox 26">
            <a:extLst>
              <a:ext uri="{FF2B5EF4-FFF2-40B4-BE49-F238E27FC236}">
                <a16:creationId xmlns:a16="http://schemas.microsoft.com/office/drawing/2014/main" id="{E9679431-DDD8-153C-4106-45651322D5B3}"/>
              </a:ext>
            </a:extLst>
          </p:cNvPr>
          <p:cNvSpPr txBox="1"/>
          <p:nvPr/>
        </p:nvSpPr>
        <p:spPr>
          <a:xfrm>
            <a:off x="4479504" y="808518"/>
            <a:ext cx="1646774" cy="1815882"/>
          </a:xfrm>
          <a:prstGeom prst="rect">
            <a:avLst/>
          </a:prstGeom>
          <a:noFill/>
        </p:spPr>
        <p:txBody>
          <a:bodyPr wrap="square">
            <a:spAutoFit/>
          </a:bodyPr>
          <a:lstStyle/>
          <a:p>
            <a:r>
              <a:rPr lang="en-US" sz="1600" b="1" dirty="0"/>
              <a:t>Lack of Capacity Building in Updating via CME and Hands on trainings for concerned specialty. </a:t>
            </a:r>
          </a:p>
        </p:txBody>
      </p:sp>
      <p:sp>
        <p:nvSpPr>
          <p:cNvPr id="33" name="TextBox 32">
            <a:extLst>
              <a:ext uri="{FF2B5EF4-FFF2-40B4-BE49-F238E27FC236}">
                <a16:creationId xmlns:a16="http://schemas.microsoft.com/office/drawing/2014/main" id="{4FC09195-62C0-76FD-5B85-76E3FFA2E763}"/>
              </a:ext>
            </a:extLst>
          </p:cNvPr>
          <p:cNvSpPr txBox="1"/>
          <p:nvPr/>
        </p:nvSpPr>
        <p:spPr>
          <a:xfrm>
            <a:off x="10338800" y="841857"/>
            <a:ext cx="1784541" cy="2062103"/>
          </a:xfrm>
          <a:prstGeom prst="rect">
            <a:avLst/>
          </a:prstGeom>
          <a:noFill/>
        </p:spPr>
        <p:txBody>
          <a:bodyPr wrap="square">
            <a:spAutoFit/>
          </a:bodyPr>
          <a:lstStyle/>
          <a:p>
            <a:r>
              <a:rPr lang="en-US" sz="1600" b="1" dirty="0"/>
              <a:t>Due to overcrowding, decreased patient consultation time leading to dissatisfaction, of practice, in Drs as well as in Pt.</a:t>
            </a:r>
          </a:p>
        </p:txBody>
      </p:sp>
      <p:sp>
        <p:nvSpPr>
          <p:cNvPr id="22" name="TextBox 21"/>
          <p:cNvSpPr txBox="1"/>
          <p:nvPr/>
        </p:nvSpPr>
        <p:spPr>
          <a:xfrm>
            <a:off x="2684624" y="4420018"/>
            <a:ext cx="1948585" cy="1569660"/>
          </a:xfrm>
          <a:prstGeom prst="rect">
            <a:avLst/>
          </a:prstGeom>
          <a:noFill/>
        </p:spPr>
        <p:txBody>
          <a:bodyPr wrap="square" rtlCol="0">
            <a:spAutoFit/>
          </a:bodyPr>
          <a:lstStyle/>
          <a:p>
            <a:r>
              <a:rPr lang="en-US" sz="1600" b="1" dirty="0"/>
              <a:t>Work conditions , Job descriptions not attracting young specialists with overemphasis on non specialty work.</a:t>
            </a:r>
          </a:p>
        </p:txBody>
      </p:sp>
      <p:sp>
        <p:nvSpPr>
          <p:cNvPr id="23" name="TextBox 22"/>
          <p:cNvSpPr txBox="1"/>
          <p:nvPr/>
        </p:nvSpPr>
        <p:spPr>
          <a:xfrm>
            <a:off x="8872583" y="838350"/>
            <a:ext cx="1295100" cy="2062103"/>
          </a:xfrm>
          <a:prstGeom prst="rect">
            <a:avLst/>
          </a:prstGeom>
          <a:noFill/>
        </p:spPr>
        <p:txBody>
          <a:bodyPr wrap="square" rtlCol="0">
            <a:spAutoFit/>
          </a:bodyPr>
          <a:lstStyle/>
          <a:p>
            <a:r>
              <a:rPr lang="en-US" sz="1600" b="1" dirty="0"/>
              <a:t>Overburdened without Helping hands like Junior Residents as in Medical Colleges</a:t>
            </a:r>
          </a:p>
        </p:txBody>
      </p:sp>
      <p:sp>
        <p:nvSpPr>
          <p:cNvPr id="25" name="TextBox 24"/>
          <p:cNvSpPr txBox="1"/>
          <p:nvPr/>
        </p:nvSpPr>
        <p:spPr>
          <a:xfrm>
            <a:off x="3131156" y="1083157"/>
            <a:ext cx="1444711" cy="2000548"/>
          </a:xfrm>
          <a:prstGeom prst="rect">
            <a:avLst/>
          </a:prstGeom>
          <a:noFill/>
        </p:spPr>
        <p:txBody>
          <a:bodyPr wrap="square" rtlCol="0">
            <a:spAutoFit/>
          </a:bodyPr>
          <a:lstStyle/>
          <a:p>
            <a:r>
              <a:rPr lang="en-US" sz="1600" b="1" dirty="0"/>
              <a:t>Postmortem VIP/ Mela duties /court evidences for medico legal /postmortem work.</a:t>
            </a:r>
          </a:p>
          <a:p>
            <a:endParaRPr lang="en-US" sz="1200" dirty="0"/>
          </a:p>
        </p:txBody>
      </p:sp>
      <p:sp>
        <p:nvSpPr>
          <p:cNvPr id="26" name="TextBox 25"/>
          <p:cNvSpPr txBox="1"/>
          <p:nvPr/>
        </p:nvSpPr>
        <p:spPr>
          <a:xfrm>
            <a:off x="4633209" y="3919405"/>
            <a:ext cx="1435368" cy="2277547"/>
          </a:xfrm>
          <a:prstGeom prst="rect">
            <a:avLst/>
          </a:prstGeom>
          <a:noFill/>
        </p:spPr>
        <p:txBody>
          <a:bodyPr wrap="square" rtlCol="0">
            <a:spAutoFit/>
          </a:bodyPr>
          <a:lstStyle/>
          <a:p>
            <a:endParaRPr lang="en-US" sz="1600" b="1" dirty="0"/>
          </a:p>
          <a:p>
            <a:r>
              <a:rPr lang="en-US" sz="1600" b="1" dirty="0"/>
              <a:t>Insufficient salaries in comparison to private sector. sufficient salary start only at Level 4</a:t>
            </a:r>
          </a:p>
          <a:p>
            <a:endParaRPr lang="en-US" sz="1400" dirty="0"/>
          </a:p>
        </p:txBody>
      </p:sp>
      <p:cxnSp>
        <p:nvCxnSpPr>
          <p:cNvPr id="2" name="Straight Arrow Connector 1">
            <a:extLst>
              <a:ext uri="{FF2B5EF4-FFF2-40B4-BE49-F238E27FC236}">
                <a16:creationId xmlns:a16="http://schemas.microsoft.com/office/drawing/2014/main" id="{21C40C5C-95AC-3A2C-DE79-E1AD7362EE13}"/>
              </a:ext>
            </a:extLst>
          </p:cNvPr>
          <p:cNvCxnSpPr>
            <a:cxnSpLocks/>
          </p:cNvCxnSpPr>
          <p:nvPr/>
        </p:nvCxnSpPr>
        <p:spPr>
          <a:xfrm flipV="1">
            <a:off x="2625953" y="2463800"/>
            <a:ext cx="447447" cy="72055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83BCB3-CB8A-A8CF-7B4D-E4AA3A0F9A1E}"/>
              </a:ext>
            </a:extLst>
          </p:cNvPr>
          <p:cNvCxnSpPr>
            <a:cxnSpLocks/>
          </p:cNvCxnSpPr>
          <p:nvPr/>
        </p:nvCxnSpPr>
        <p:spPr>
          <a:xfrm flipV="1">
            <a:off x="4149070" y="2457413"/>
            <a:ext cx="342774" cy="789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A7F4B9-2426-5018-520B-C8BBD345BBE7}"/>
              </a:ext>
            </a:extLst>
          </p:cNvPr>
          <p:cNvCxnSpPr>
            <a:cxnSpLocks/>
          </p:cNvCxnSpPr>
          <p:nvPr/>
        </p:nvCxnSpPr>
        <p:spPr>
          <a:xfrm flipV="1">
            <a:off x="5553433" y="2440269"/>
            <a:ext cx="342774" cy="789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1C85B59-DF23-552C-C079-46227EDEE20F}"/>
              </a:ext>
            </a:extLst>
          </p:cNvPr>
          <p:cNvCxnSpPr>
            <a:cxnSpLocks/>
          </p:cNvCxnSpPr>
          <p:nvPr/>
        </p:nvCxnSpPr>
        <p:spPr>
          <a:xfrm>
            <a:off x="2667000" y="3733800"/>
            <a:ext cx="495300" cy="7239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9009E8-AD62-E0C8-8690-D0F903DB7C24}"/>
              </a:ext>
            </a:extLst>
          </p:cNvPr>
          <p:cNvSpPr txBox="1"/>
          <p:nvPr/>
        </p:nvSpPr>
        <p:spPr>
          <a:xfrm>
            <a:off x="6123425" y="4299197"/>
            <a:ext cx="1841605" cy="1846659"/>
          </a:xfrm>
          <a:prstGeom prst="rect">
            <a:avLst/>
          </a:prstGeom>
          <a:noFill/>
        </p:spPr>
        <p:txBody>
          <a:bodyPr wrap="square">
            <a:spAutoFit/>
          </a:bodyPr>
          <a:lstStyle/>
          <a:p>
            <a:r>
              <a:rPr lang="en-US" sz="1600" b="1" dirty="0"/>
              <a:t>Promotion at 6, 11 and 17 years ( with cooling period of 6 and 7 years at L3 &amp; L4 stages) as against 4,8,12 </a:t>
            </a:r>
            <a:r>
              <a:rPr lang="en-US" sz="1600" b="1" dirty="0" err="1"/>
              <a:t>yrs</a:t>
            </a:r>
            <a:r>
              <a:rPr lang="en-US" sz="1600" b="1" dirty="0"/>
              <a:t> in medical colleges</a:t>
            </a:r>
            <a:r>
              <a:rPr lang="en-US" sz="1800" b="1" dirty="0"/>
              <a:t>.</a:t>
            </a:r>
          </a:p>
        </p:txBody>
      </p:sp>
      <p:cxnSp>
        <p:nvCxnSpPr>
          <p:cNvPr id="38" name="Straight Arrow Connector 37">
            <a:extLst>
              <a:ext uri="{FF2B5EF4-FFF2-40B4-BE49-F238E27FC236}">
                <a16:creationId xmlns:a16="http://schemas.microsoft.com/office/drawing/2014/main" id="{9DB2EE1E-A5DD-6232-31F3-F9FEAD7BEFBA}"/>
              </a:ext>
            </a:extLst>
          </p:cNvPr>
          <p:cNvCxnSpPr>
            <a:cxnSpLocks/>
          </p:cNvCxnSpPr>
          <p:nvPr/>
        </p:nvCxnSpPr>
        <p:spPr>
          <a:xfrm>
            <a:off x="4203700" y="3759200"/>
            <a:ext cx="368300" cy="6223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5165C30-4254-72F1-B374-F4EC34944AC5}"/>
              </a:ext>
            </a:extLst>
          </p:cNvPr>
          <p:cNvSpPr txBox="1"/>
          <p:nvPr/>
        </p:nvSpPr>
        <p:spPr>
          <a:xfrm>
            <a:off x="8057261" y="136207"/>
            <a:ext cx="3860446" cy="646331"/>
          </a:xfrm>
          <a:prstGeom prst="rect">
            <a:avLst/>
          </a:prstGeom>
          <a:solidFill>
            <a:schemeClr val="bg1"/>
          </a:solidFill>
        </p:spPr>
        <p:txBody>
          <a:bodyPr wrap="square" rtlCol="0">
            <a:spAutoFit/>
          </a:bodyPr>
          <a:lstStyle/>
          <a:p>
            <a:pPr algn="ctr"/>
            <a:r>
              <a:rPr lang="en-US" b="1" dirty="0">
                <a:solidFill>
                  <a:srgbClr val="0070C0"/>
                </a:solidFill>
              </a:rPr>
              <a:t>Lack of Managerial support/work over burden </a:t>
            </a:r>
          </a:p>
        </p:txBody>
      </p:sp>
      <p:cxnSp>
        <p:nvCxnSpPr>
          <p:cNvPr id="41" name="Straight Arrow Connector 40">
            <a:extLst>
              <a:ext uri="{FF2B5EF4-FFF2-40B4-BE49-F238E27FC236}">
                <a16:creationId xmlns:a16="http://schemas.microsoft.com/office/drawing/2014/main" id="{D11A7981-0373-51FD-F780-3AFCB054A4EC}"/>
              </a:ext>
            </a:extLst>
          </p:cNvPr>
          <p:cNvCxnSpPr>
            <a:cxnSpLocks/>
          </p:cNvCxnSpPr>
          <p:nvPr/>
        </p:nvCxnSpPr>
        <p:spPr>
          <a:xfrm flipV="1">
            <a:off x="8411818" y="2550579"/>
            <a:ext cx="342774" cy="789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50E213-4737-30C6-E4CF-AB1020A2AA46}"/>
              </a:ext>
            </a:extLst>
          </p:cNvPr>
          <p:cNvCxnSpPr>
            <a:cxnSpLocks/>
          </p:cNvCxnSpPr>
          <p:nvPr/>
        </p:nvCxnSpPr>
        <p:spPr>
          <a:xfrm flipV="1">
            <a:off x="9993149" y="2602378"/>
            <a:ext cx="342774" cy="789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625696C-2552-E3AF-DFA2-42642EC1E48F}"/>
              </a:ext>
            </a:extLst>
          </p:cNvPr>
          <p:cNvCxnSpPr>
            <a:cxnSpLocks/>
          </p:cNvCxnSpPr>
          <p:nvPr/>
        </p:nvCxnSpPr>
        <p:spPr>
          <a:xfrm>
            <a:off x="5930900" y="3810000"/>
            <a:ext cx="52070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19DD228-B710-E1E1-01F2-5D5E3714AAA0}"/>
              </a:ext>
            </a:extLst>
          </p:cNvPr>
          <p:cNvCxnSpPr>
            <a:cxnSpLocks/>
          </p:cNvCxnSpPr>
          <p:nvPr/>
        </p:nvCxnSpPr>
        <p:spPr>
          <a:xfrm>
            <a:off x="8501035" y="3753912"/>
            <a:ext cx="465165" cy="5513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BCAB904-8317-444A-7A5A-8BAC47CEA097}"/>
              </a:ext>
            </a:extLst>
          </p:cNvPr>
          <p:cNvCxnSpPr>
            <a:cxnSpLocks/>
          </p:cNvCxnSpPr>
          <p:nvPr/>
        </p:nvCxnSpPr>
        <p:spPr>
          <a:xfrm>
            <a:off x="10121900" y="3822700"/>
            <a:ext cx="381000" cy="4699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AB1105E-705B-B6BD-9ADF-D5956AA7D567}"/>
              </a:ext>
            </a:extLst>
          </p:cNvPr>
          <p:cNvSpPr txBox="1"/>
          <p:nvPr/>
        </p:nvSpPr>
        <p:spPr>
          <a:xfrm>
            <a:off x="79328" y="4582053"/>
            <a:ext cx="1700458" cy="1477328"/>
          </a:xfrm>
          <a:prstGeom prst="rect">
            <a:avLst/>
          </a:prstGeom>
          <a:noFill/>
        </p:spPr>
        <p:txBody>
          <a:bodyPr wrap="square">
            <a:spAutoFit/>
          </a:bodyPr>
          <a:lstStyle/>
          <a:p>
            <a:r>
              <a:rPr lang="en-US" b="1" i="1" dirty="0"/>
              <a:t>Currently 9000 Non-Specialist &amp; </a:t>
            </a:r>
            <a:r>
              <a:rPr lang="en-US" b="1" i="1" dirty="0" err="1"/>
              <a:t>approx</a:t>
            </a:r>
            <a:r>
              <a:rPr lang="en-US" b="1" i="1" dirty="0"/>
              <a:t> 2000 Specialists are in PMS services</a:t>
            </a:r>
          </a:p>
        </p:txBody>
      </p:sp>
      <p:sp>
        <p:nvSpPr>
          <p:cNvPr id="3" name="Rectangle 2">
            <a:extLst>
              <a:ext uri="{FF2B5EF4-FFF2-40B4-BE49-F238E27FC236}">
                <a16:creationId xmlns:a16="http://schemas.microsoft.com/office/drawing/2014/main" id="{B9CC907B-B6D7-2B55-06DC-79B259731B62}"/>
              </a:ext>
            </a:extLst>
          </p:cNvPr>
          <p:cNvSpPr/>
          <p:nvPr/>
        </p:nvSpPr>
        <p:spPr>
          <a:xfrm>
            <a:off x="1761720" y="135775"/>
            <a:ext cx="6128245" cy="320441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8CA9C-8D95-A972-B284-83C303AD0536}"/>
              </a:ext>
            </a:extLst>
          </p:cNvPr>
          <p:cNvSpPr/>
          <p:nvPr/>
        </p:nvSpPr>
        <p:spPr>
          <a:xfrm>
            <a:off x="1761721" y="3643606"/>
            <a:ext cx="6167433" cy="321439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F3E5DAF-5994-71BE-73E6-499EA2D4EC9B}"/>
              </a:ext>
            </a:extLst>
          </p:cNvPr>
          <p:cNvSpPr/>
          <p:nvPr/>
        </p:nvSpPr>
        <p:spPr>
          <a:xfrm>
            <a:off x="8007531" y="152483"/>
            <a:ext cx="4027672" cy="320441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D23A677-F2E6-DB6E-3A4D-B550549AAAC3}"/>
              </a:ext>
            </a:extLst>
          </p:cNvPr>
          <p:cNvSpPr/>
          <p:nvPr/>
        </p:nvSpPr>
        <p:spPr>
          <a:xfrm>
            <a:off x="8065284" y="3643605"/>
            <a:ext cx="3947265" cy="320441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19BEC0D2-B3D0-437F-9736-64E55758ECF7}" type="slidenum">
              <a:rPr lang="en-US" smtClean="0"/>
              <a:pPr/>
              <a:t>4</a:t>
            </a:fld>
            <a:endParaRPr lang="en-US" dirty="0"/>
          </a:p>
        </p:txBody>
      </p:sp>
      <p:sp>
        <p:nvSpPr>
          <p:cNvPr id="43" name="Footer Placeholder 42"/>
          <p:cNvSpPr>
            <a:spLocks noGrp="1"/>
          </p:cNvSpPr>
          <p:nvPr>
            <p:ph type="ftr" sz="quarter" idx="11"/>
          </p:nvPr>
        </p:nvSpPr>
        <p:spPr>
          <a:xfrm>
            <a:off x="4038600" y="6496052"/>
            <a:ext cx="4114800" cy="365125"/>
          </a:xfrm>
        </p:spPr>
        <p:txBody>
          <a:bodyPr/>
          <a:lstStyle/>
          <a:p>
            <a:r>
              <a:rPr lang="en-US" dirty="0"/>
              <a:t>group 5</a:t>
            </a:r>
          </a:p>
        </p:txBody>
      </p:sp>
      <p:sp>
        <p:nvSpPr>
          <p:cNvPr id="47" name="Oval 46"/>
          <p:cNvSpPr/>
          <p:nvPr/>
        </p:nvSpPr>
        <p:spPr>
          <a:xfrm>
            <a:off x="3340100" y="635000"/>
            <a:ext cx="419100" cy="355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a:solidFill>
                    <a:srgbClr val="FF0000"/>
                  </a:solidFill>
                </a:ln>
              </a:rPr>
              <a:t>A</a:t>
            </a:r>
          </a:p>
        </p:txBody>
      </p:sp>
      <p:sp>
        <p:nvSpPr>
          <p:cNvPr id="49" name="Oval 48"/>
          <p:cNvSpPr/>
          <p:nvPr/>
        </p:nvSpPr>
        <p:spPr>
          <a:xfrm>
            <a:off x="11290300" y="787400"/>
            <a:ext cx="419100" cy="355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a:solidFill>
                    <a:srgbClr val="FF0000"/>
                  </a:solidFill>
                </a:ln>
              </a:rPr>
              <a:t>B</a:t>
            </a:r>
          </a:p>
        </p:txBody>
      </p:sp>
      <p:sp>
        <p:nvSpPr>
          <p:cNvPr id="50" name="Oval 49"/>
          <p:cNvSpPr/>
          <p:nvPr/>
        </p:nvSpPr>
        <p:spPr>
          <a:xfrm>
            <a:off x="11341100" y="3771900"/>
            <a:ext cx="419100" cy="355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a:solidFill>
                    <a:srgbClr val="FF0000"/>
                  </a:solidFill>
                </a:ln>
              </a:rPr>
              <a:t>D</a:t>
            </a:r>
          </a:p>
        </p:txBody>
      </p:sp>
      <p:sp>
        <p:nvSpPr>
          <p:cNvPr id="52" name="Oval 51"/>
          <p:cNvSpPr/>
          <p:nvPr/>
        </p:nvSpPr>
        <p:spPr>
          <a:xfrm>
            <a:off x="3327400" y="3924300"/>
            <a:ext cx="419100" cy="355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a:solidFill>
                    <a:srgbClr val="FF0000"/>
                  </a:solidFill>
                </a:ln>
              </a:rPr>
              <a:t>C</a:t>
            </a:r>
          </a:p>
        </p:txBody>
      </p:sp>
      <p:sp>
        <p:nvSpPr>
          <p:cNvPr id="57" name="Oval 56"/>
          <p:cNvSpPr/>
          <p:nvPr/>
        </p:nvSpPr>
        <p:spPr>
          <a:xfrm>
            <a:off x="3390900" y="60452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8" name="Oval 57"/>
          <p:cNvSpPr/>
          <p:nvPr/>
        </p:nvSpPr>
        <p:spPr>
          <a:xfrm>
            <a:off x="5791200" y="2933700"/>
            <a:ext cx="266700" cy="2921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9" name="Oval 58"/>
          <p:cNvSpPr/>
          <p:nvPr/>
        </p:nvSpPr>
        <p:spPr>
          <a:xfrm>
            <a:off x="4711700" y="2895600"/>
            <a:ext cx="2921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0" name="Oval 59"/>
          <p:cNvSpPr/>
          <p:nvPr/>
        </p:nvSpPr>
        <p:spPr>
          <a:xfrm>
            <a:off x="3302000" y="2921000"/>
            <a:ext cx="279400" cy="279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1" name="Oval 60"/>
          <p:cNvSpPr/>
          <p:nvPr/>
        </p:nvSpPr>
        <p:spPr>
          <a:xfrm>
            <a:off x="5143500" y="60579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2" name="Oval 61"/>
          <p:cNvSpPr/>
          <p:nvPr/>
        </p:nvSpPr>
        <p:spPr>
          <a:xfrm>
            <a:off x="6718300" y="60833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3" name="Oval 62"/>
          <p:cNvSpPr/>
          <p:nvPr/>
        </p:nvSpPr>
        <p:spPr>
          <a:xfrm>
            <a:off x="9677400" y="59055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Oval 70"/>
          <p:cNvSpPr/>
          <p:nvPr/>
        </p:nvSpPr>
        <p:spPr>
          <a:xfrm>
            <a:off x="10731500" y="59563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2" name="Oval 71"/>
          <p:cNvSpPr/>
          <p:nvPr/>
        </p:nvSpPr>
        <p:spPr>
          <a:xfrm>
            <a:off x="9271000" y="29337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3" name="Oval 72"/>
          <p:cNvSpPr/>
          <p:nvPr/>
        </p:nvSpPr>
        <p:spPr>
          <a:xfrm>
            <a:off x="10883900" y="2921000"/>
            <a:ext cx="266700" cy="254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3710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48" grpId="0"/>
      <p:bldP spid="3" grpId="0" animBg="1"/>
      <p:bldP spid="14" grpId="0" animBg="1"/>
      <p:bldP spid="2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CB52AC5-17C2-4308-7101-D8B6BB6ACEEB}"/>
              </a:ext>
            </a:extLst>
          </p:cNvPr>
          <p:cNvGraphicFramePr>
            <a:graphicFrameLocks noGrp="1"/>
          </p:cNvGraphicFramePr>
          <p:nvPr>
            <p:extLst>
              <p:ext uri="{D42A27DB-BD31-4B8C-83A1-F6EECF244321}">
                <p14:modId xmlns:p14="http://schemas.microsoft.com/office/powerpoint/2010/main" val="1936557837"/>
              </p:ext>
            </p:extLst>
          </p:nvPr>
        </p:nvGraphicFramePr>
        <p:xfrm>
          <a:off x="174306" y="74807"/>
          <a:ext cx="11865691" cy="7107670"/>
        </p:xfrm>
        <a:graphic>
          <a:graphicData uri="http://schemas.openxmlformats.org/drawingml/2006/table">
            <a:tbl>
              <a:tblPr/>
              <a:tblGrid>
                <a:gridCol w="757435">
                  <a:extLst>
                    <a:ext uri="{9D8B030D-6E8A-4147-A177-3AD203B41FA5}">
                      <a16:colId xmlns:a16="http://schemas.microsoft.com/office/drawing/2014/main" val="918415690"/>
                    </a:ext>
                  </a:extLst>
                </a:gridCol>
                <a:gridCol w="763551">
                  <a:extLst>
                    <a:ext uri="{9D8B030D-6E8A-4147-A177-3AD203B41FA5}">
                      <a16:colId xmlns:a16="http://schemas.microsoft.com/office/drawing/2014/main" val="1000735619"/>
                    </a:ext>
                  </a:extLst>
                </a:gridCol>
                <a:gridCol w="1106371">
                  <a:extLst>
                    <a:ext uri="{9D8B030D-6E8A-4147-A177-3AD203B41FA5}">
                      <a16:colId xmlns:a16="http://schemas.microsoft.com/office/drawing/2014/main" val="1758292761"/>
                    </a:ext>
                  </a:extLst>
                </a:gridCol>
                <a:gridCol w="420732">
                  <a:extLst>
                    <a:ext uri="{9D8B030D-6E8A-4147-A177-3AD203B41FA5}">
                      <a16:colId xmlns:a16="http://schemas.microsoft.com/office/drawing/2014/main" val="378121002"/>
                    </a:ext>
                  </a:extLst>
                </a:gridCol>
                <a:gridCol w="1303110">
                  <a:extLst>
                    <a:ext uri="{9D8B030D-6E8A-4147-A177-3AD203B41FA5}">
                      <a16:colId xmlns:a16="http://schemas.microsoft.com/office/drawing/2014/main" val="2240228953"/>
                    </a:ext>
                  </a:extLst>
                </a:gridCol>
                <a:gridCol w="909633">
                  <a:extLst>
                    <a:ext uri="{9D8B030D-6E8A-4147-A177-3AD203B41FA5}">
                      <a16:colId xmlns:a16="http://schemas.microsoft.com/office/drawing/2014/main" val="1871892134"/>
                    </a:ext>
                  </a:extLst>
                </a:gridCol>
                <a:gridCol w="1589434">
                  <a:extLst>
                    <a:ext uri="{9D8B030D-6E8A-4147-A177-3AD203B41FA5}">
                      <a16:colId xmlns:a16="http://schemas.microsoft.com/office/drawing/2014/main" val="2341783236"/>
                    </a:ext>
                  </a:extLst>
                </a:gridCol>
                <a:gridCol w="1682930">
                  <a:extLst>
                    <a:ext uri="{9D8B030D-6E8A-4147-A177-3AD203B41FA5}">
                      <a16:colId xmlns:a16="http://schemas.microsoft.com/office/drawing/2014/main" val="609210317"/>
                    </a:ext>
                  </a:extLst>
                </a:gridCol>
                <a:gridCol w="1714095">
                  <a:extLst>
                    <a:ext uri="{9D8B030D-6E8A-4147-A177-3AD203B41FA5}">
                      <a16:colId xmlns:a16="http://schemas.microsoft.com/office/drawing/2014/main" val="573449488"/>
                    </a:ext>
                  </a:extLst>
                </a:gridCol>
                <a:gridCol w="1618400">
                  <a:extLst>
                    <a:ext uri="{9D8B030D-6E8A-4147-A177-3AD203B41FA5}">
                      <a16:colId xmlns:a16="http://schemas.microsoft.com/office/drawing/2014/main" val="1274775511"/>
                    </a:ext>
                  </a:extLst>
                </a:gridCol>
              </a:tblGrid>
              <a:tr h="613081">
                <a:tc gridSpan="10">
                  <a:txBody>
                    <a:bodyPr/>
                    <a:lstStyle/>
                    <a:p>
                      <a:pPr algn="ctr" fontAlgn="b"/>
                      <a:r>
                        <a:rPr lang="en-US" sz="1800" b="1" i="0" u="none" strike="noStrike" dirty="0">
                          <a:solidFill>
                            <a:srgbClr val="000000"/>
                          </a:solidFill>
                          <a:effectLst/>
                          <a:latin typeface="Calibri" panose="020F0502020204030204" pitchFamily="34" charset="0"/>
                        </a:rPr>
                        <a:t>      Only One Hospital in a District which has Beds ranging from 50 to 500 will enter this one format only</a:t>
                      </a:r>
                    </a:p>
                    <a:p>
                      <a:pPr algn="ctr" fontAlgn="b"/>
                      <a:r>
                        <a:rPr lang="en-US" sz="1800" b="1" i="0" u="none" strike="noStrike" dirty="0">
                          <a:solidFill>
                            <a:srgbClr val="000000"/>
                          </a:solidFill>
                          <a:effectLst/>
                          <a:latin typeface="Calibri" panose="020F0502020204030204" pitchFamily="34" charset="0"/>
                        </a:rPr>
                        <a:t>  If in a District there are multiple Hospitals with Beds ranging from 50 to 500, each of them will fill it separately .</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944428"/>
                  </a:ext>
                </a:extLst>
              </a:tr>
              <a:tr h="1988369">
                <a:tc rowSpan="21">
                  <a:txBody>
                    <a:bodyPr/>
                    <a:lstStyle/>
                    <a:p>
                      <a:pPr algn="ctr" fontAlgn="ctr"/>
                      <a:r>
                        <a:rPr lang="en-US" sz="1600" b="1" i="0" u="none" strike="noStrike" dirty="0">
                          <a:solidFill>
                            <a:srgbClr val="0070C0"/>
                          </a:solidFill>
                          <a:effectLst/>
                          <a:latin typeface="Calibri" panose="020F0502020204030204" pitchFamily="34" charset="0"/>
                        </a:rPr>
                        <a:t>Name of Mandal</a:t>
                      </a:r>
                    </a:p>
                  </a:txBody>
                  <a:tcPr marL="5855" marR="5855" marT="58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1">
                  <a:txBody>
                    <a:bodyPr/>
                    <a:lstStyle/>
                    <a:p>
                      <a:pPr algn="ctr" fontAlgn="ctr"/>
                      <a:r>
                        <a:rPr lang="en-US" sz="1600" b="1" i="0" u="none" strike="noStrike" dirty="0">
                          <a:solidFill>
                            <a:srgbClr val="0070C0"/>
                          </a:solidFill>
                          <a:effectLst/>
                          <a:latin typeface="Calibri" panose="020F0502020204030204" pitchFamily="34" charset="0"/>
                        </a:rPr>
                        <a:t>Name of District </a:t>
                      </a:r>
                    </a:p>
                  </a:txBody>
                  <a:tcPr marL="5855" marR="5855" marT="58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Name of Hospital with No of Beds in Hospital                                                  (Ranging from 50-500 Bedded) </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S No</a:t>
                      </a:r>
                    </a:p>
                  </a:txBody>
                  <a:tcPr marL="5855" marR="5855" marT="5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Specialty Wise  (Permanent +</a:t>
                      </a:r>
                    </a:p>
                    <a:p>
                      <a:pPr algn="ctr" fontAlgn="ctr"/>
                      <a:r>
                        <a:rPr lang="en-US" sz="1600" b="1" i="0" u="none" strike="noStrike" dirty="0">
                          <a:solidFill>
                            <a:srgbClr val="0070C0"/>
                          </a:solidFill>
                          <a:effectLst/>
                          <a:latin typeface="Calibri" panose="020F0502020204030204" pitchFamily="34" charset="0"/>
                        </a:rPr>
                        <a:t>Contractual)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 </a:t>
                      </a:r>
                      <a:r>
                        <a:rPr lang="en-US" sz="1600" b="1" i="0" u="none" strike="noStrike" dirty="0">
                          <a:solidFill>
                            <a:srgbClr val="0070C0"/>
                          </a:solidFill>
                          <a:effectLst/>
                          <a:latin typeface="Calibri" panose="020F0502020204030204" pitchFamily="34" charset="0"/>
                        </a:rPr>
                        <a:t>No of each Specialist in concerned Hospital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Total OPD PER/ Specialist wise  in August should 1500/Month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Total IPD PER Specialist wise  in August should be 500/Month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No of Procedures/   Surgeries/ Imagining Procedures/Pathological/Microbiological test in August Month</a:t>
                      </a:r>
                    </a:p>
                  </a:txBody>
                  <a:tcPr marL="5855" marR="5855" marT="5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70C0"/>
                          </a:solidFill>
                          <a:effectLst/>
                          <a:latin typeface="Calibri" panose="020F0502020204030204" pitchFamily="34" charset="0"/>
                        </a:rPr>
                        <a:t>Total Specialty wise Referrals in August to Tertiary Care including Super specialties/ Medical Colleges</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672464"/>
                  </a:ext>
                </a:extLst>
              </a:tr>
              <a:tr h="176973">
                <a:tc vMerge="1">
                  <a:txBody>
                    <a:bodyPr/>
                    <a:lstStyle/>
                    <a:p>
                      <a:endParaRPr lang="en-US"/>
                    </a:p>
                  </a:txBody>
                  <a:tcPr/>
                </a:tc>
                <a:tc vMerge="1">
                  <a:txBody>
                    <a:bodyPr/>
                    <a:lstStyle/>
                    <a:p>
                      <a:endParaRPr lang="en-US"/>
                    </a:p>
                  </a:txBody>
                  <a:tcPr/>
                </a:tc>
                <a:tc rowSpan="20">
                  <a:txBody>
                    <a:bodyPr/>
                    <a:lstStyle/>
                    <a:p>
                      <a:pPr algn="l" fontAlgn="b"/>
                      <a:endParaRPr lang="en-US" sz="1100" b="0" i="0" u="none" strike="noStrike" dirty="0">
                        <a:solidFill>
                          <a:srgbClr val="000000"/>
                        </a:solidFill>
                        <a:effectLst/>
                        <a:latin typeface="Calibri" panose="020F0502020204030204" pitchFamily="34" charset="0"/>
                      </a:endParaRPr>
                    </a:p>
                  </a:txBody>
                  <a:tcPr marL="5855" marR="5855" marT="5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1</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General Physician</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080900"/>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2</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Critical Care Specialist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612633"/>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3</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Surgeon</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651994"/>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4</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Gynaecologist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90228"/>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5</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err="1">
                          <a:solidFill>
                            <a:srgbClr val="000000"/>
                          </a:solidFill>
                          <a:effectLst/>
                          <a:latin typeface="Calibri" panose="020F0502020204030204" pitchFamily="34" charset="0"/>
                        </a:rPr>
                        <a:t>Orthopedician</a:t>
                      </a:r>
                      <a:endParaRPr lang="en-US" sz="1200" b="1" i="0" u="none" strike="noStrike" dirty="0">
                        <a:solidFill>
                          <a:srgbClr val="000000"/>
                        </a:solidFill>
                        <a:effectLst/>
                        <a:latin typeface="Calibri" panose="020F0502020204030204" pitchFamily="34" charset="0"/>
                      </a:endParaRP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597202"/>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6</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Anaesthesiologist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434189"/>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7</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Chest Specialist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787143"/>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8</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Ophthalmologist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036014"/>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9</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Otolaryngologist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897673"/>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10</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Radiologist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180227"/>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11</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Paediatrician</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 </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776452"/>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12</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Psychiatrist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375525"/>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13</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Dentist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125450"/>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14</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Pathologist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500754"/>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15</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Microbiologist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60615"/>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16</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Oncologist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011100"/>
                  </a:ext>
                </a:extLst>
              </a:tr>
              <a:tr h="3479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17</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Community Medicine Consultant</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473774"/>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18</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Dermatology</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90652"/>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19</a:t>
                      </a:r>
                    </a:p>
                  </a:txBody>
                  <a:tcPr marL="5855" marR="5855" marT="5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Geriatrician</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210917"/>
                  </a:ext>
                </a:extLst>
              </a:tr>
              <a:tr h="176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20</a:t>
                      </a:r>
                    </a:p>
                  </a:txBody>
                  <a:tcPr marL="5855" marR="5855" marT="5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Emergency Medicine</a:t>
                      </a:r>
                    </a:p>
                  </a:txBody>
                  <a:tcPr marL="5855" marR="5855" marT="58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359225"/>
                  </a:ext>
                </a:extLst>
              </a:tr>
            </a:tbl>
          </a:graphicData>
        </a:graphic>
      </p:graphicFrame>
      <p:sp>
        <p:nvSpPr>
          <p:cNvPr id="3" name="Oval 2"/>
          <p:cNvSpPr/>
          <p:nvPr/>
        </p:nvSpPr>
        <p:spPr>
          <a:xfrm>
            <a:off x="4912832" y="3429000"/>
            <a:ext cx="6827694" cy="3349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Current Data of August 2023 was collected from DG office in this format to </a:t>
            </a:r>
            <a:r>
              <a:rPr lang="en-US" b="1" dirty="0">
                <a:solidFill>
                  <a:srgbClr val="FF0000"/>
                </a:solidFill>
              </a:rPr>
              <a:t>oversee  specialist workload as compared to IPHS Norms. </a:t>
            </a:r>
          </a:p>
          <a:p>
            <a:pPr algn="ctr"/>
            <a:endParaRPr lang="en-US" b="1" dirty="0">
              <a:solidFill>
                <a:schemeClr val="bg1"/>
              </a:solidFill>
            </a:endParaRPr>
          </a:p>
          <a:p>
            <a:pPr algn="ctr"/>
            <a:r>
              <a:rPr lang="en-US" b="1" dirty="0">
                <a:solidFill>
                  <a:schemeClr val="bg1"/>
                </a:solidFill>
              </a:rPr>
              <a:t>In 24 Districts in their 12 Mandals, 30 District Level Hospitals responded in time.</a:t>
            </a:r>
            <a:endParaRPr lang="en-US" dirty="0">
              <a:solidFill>
                <a:schemeClr val="bg1"/>
              </a:solidFill>
            </a:endParaRPr>
          </a:p>
          <a:p>
            <a:pPr algn="ctr"/>
            <a:endParaRPr lang="en-US" dirty="0"/>
          </a:p>
        </p:txBody>
      </p:sp>
      <p:sp>
        <p:nvSpPr>
          <p:cNvPr id="4" name="TextBox 3"/>
          <p:cNvSpPr txBox="1"/>
          <p:nvPr/>
        </p:nvSpPr>
        <p:spPr>
          <a:xfrm>
            <a:off x="4587498" y="2761856"/>
            <a:ext cx="7430196" cy="646331"/>
          </a:xfrm>
          <a:prstGeom prst="rect">
            <a:avLst/>
          </a:prstGeom>
          <a:solidFill>
            <a:srgbClr val="0070C0"/>
          </a:solidFill>
        </p:spPr>
        <p:txBody>
          <a:bodyPr wrap="square" rtlCol="0">
            <a:spAutoFit/>
          </a:bodyPr>
          <a:lstStyle/>
          <a:p>
            <a:pPr algn="ctr"/>
            <a:r>
              <a:rPr lang="en-US" b="1" dirty="0">
                <a:solidFill>
                  <a:schemeClr val="bg1"/>
                </a:solidFill>
              </a:rPr>
              <a:t>Activity-1 done to ascertain work load of specialists with permission of </a:t>
            </a:r>
          </a:p>
          <a:p>
            <a:pPr algn="ctr"/>
            <a:r>
              <a:rPr lang="en-US" b="1" dirty="0">
                <a:solidFill>
                  <a:schemeClr val="bg1"/>
                </a:solidFill>
              </a:rPr>
              <a:t>DG MH </a:t>
            </a:r>
          </a:p>
        </p:txBody>
      </p:sp>
      <p:sp>
        <p:nvSpPr>
          <p:cNvPr id="5" name="Rectangle 4">
            <a:extLst>
              <a:ext uri="{FF2B5EF4-FFF2-40B4-BE49-F238E27FC236}">
                <a16:creationId xmlns:a16="http://schemas.microsoft.com/office/drawing/2014/main" id="{3D3A003D-9AF2-E94F-5A54-D1DDDEA3569B}"/>
              </a:ext>
            </a:extLst>
          </p:cNvPr>
          <p:cNvSpPr/>
          <p:nvPr/>
        </p:nvSpPr>
        <p:spPr>
          <a:xfrm>
            <a:off x="174306" y="2743201"/>
            <a:ext cx="2522399" cy="4056744"/>
          </a:xfrm>
          <a:prstGeom prst="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a:solidFill>
                  <a:srgbClr val="7030A0"/>
                </a:solidFill>
              </a:rPr>
              <a:t>IPHS Norms-8hr Shift for 25 Days/M</a:t>
            </a:r>
          </a:p>
          <a:p>
            <a:pPr algn="ctr"/>
            <a:r>
              <a:rPr lang="en-US" sz="1600" b="1" i="1" dirty="0">
                <a:solidFill>
                  <a:srgbClr val="7030A0"/>
                </a:solidFill>
              </a:rPr>
              <a:t>60 Pts </a:t>
            </a:r>
            <a:r>
              <a:rPr lang="en-US" sz="1600" b="1" i="1" dirty="0">
                <a:solidFill>
                  <a:srgbClr val="FF0000"/>
                </a:solidFill>
              </a:rPr>
              <a:t>OPD</a:t>
            </a:r>
            <a:r>
              <a:rPr lang="en-US" sz="1600" b="1" i="1" dirty="0">
                <a:solidFill>
                  <a:srgbClr val="7030A0"/>
                </a:solidFill>
              </a:rPr>
              <a:t>/Day/(1500/M) </a:t>
            </a:r>
          </a:p>
          <a:p>
            <a:pPr algn="ctr"/>
            <a:r>
              <a:rPr lang="en-US" sz="1600" b="1" i="1" dirty="0">
                <a:solidFill>
                  <a:srgbClr val="7030A0"/>
                </a:solidFill>
              </a:rPr>
              <a:t>and </a:t>
            </a:r>
          </a:p>
          <a:p>
            <a:pPr algn="ctr"/>
            <a:r>
              <a:rPr lang="en-US" sz="1600" b="1" i="1" dirty="0">
                <a:solidFill>
                  <a:srgbClr val="7030A0"/>
                </a:solidFill>
              </a:rPr>
              <a:t>20 Pts </a:t>
            </a:r>
            <a:r>
              <a:rPr lang="en-US" sz="1600" b="1" i="1" dirty="0">
                <a:solidFill>
                  <a:srgbClr val="FF0000"/>
                </a:solidFill>
              </a:rPr>
              <a:t>IPD</a:t>
            </a:r>
            <a:r>
              <a:rPr lang="en-US" sz="1600" b="1" i="1" dirty="0">
                <a:solidFill>
                  <a:srgbClr val="7030A0"/>
                </a:solidFill>
              </a:rPr>
              <a:t>/Day/(500/M) </a:t>
            </a:r>
          </a:p>
          <a:p>
            <a:pPr algn="ctr"/>
            <a:r>
              <a:rPr lang="en-US" sz="1600" b="1" i="1" dirty="0">
                <a:solidFill>
                  <a:srgbClr val="7030A0"/>
                </a:solidFill>
              </a:rPr>
              <a:t> </a:t>
            </a:r>
            <a:r>
              <a:rPr lang="en-US" sz="1600" b="1" i="1" dirty="0"/>
              <a:t>Physician/Surgeon/Gynecologist/Pediatrician/Orthopedic / Ophthalmologist/ENT Surgeon /Dermatologist.</a:t>
            </a:r>
          </a:p>
          <a:p>
            <a:pPr algn="ctr"/>
            <a:endParaRPr lang="en-US" sz="1600" b="1" i="1" dirty="0"/>
          </a:p>
          <a:p>
            <a:r>
              <a:rPr lang="en-US" sz="1600" b="1" i="1" dirty="0"/>
              <a:t>For General duty Medical Officer 75 Pt/day in OPD</a:t>
            </a:r>
          </a:p>
          <a:p>
            <a:r>
              <a:rPr lang="en-US" sz="1600" b="1" i="1" dirty="0"/>
              <a:t>Psychiatry and Dental OPD 20 Pts/day in OPD</a:t>
            </a:r>
            <a:endParaRPr lang="en-US" sz="1600" dirty="0"/>
          </a:p>
        </p:txBody>
      </p:sp>
      <p:sp>
        <p:nvSpPr>
          <p:cNvPr id="6" name="Slide Number Placeholder 5"/>
          <p:cNvSpPr>
            <a:spLocks noGrp="1"/>
          </p:cNvSpPr>
          <p:nvPr>
            <p:ph type="sldNum" sz="quarter" idx="12"/>
          </p:nvPr>
        </p:nvSpPr>
        <p:spPr/>
        <p:txBody>
          <a:bodyPr/>
          <a:lstStyle/>
          <a:p>
            <a:fld id="{19BEC0D2-B3D0-437F-9736-64E55758ECF7}" type="slidenum">
              <a:rPr lang="en-US" smtClean="0"/>
              <a:pPr/>
              <a:t>5</a:t>
            </a:fld>
            <a:endParaRPr lang="en-US"/>
          </a:p>
        </p:txBody>
      </p:sp>
      <p:sp>
        <p:nvSpPr>
          <p:cNvPr id="8" name="Footer Placeholder 7"/>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5648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C5C5-02CC-E79E-75FF-0F0549D154DB}"/>
              </a:ext>
            </a:extLst>
          </p:cNvPr>
          <p:cNvSpPr>
            <a:spLocks noGrp="1"/>
          </p:cNvSpPr>
          <p:nvPr>
            <p:ph type="title"/>
          </p:nvPr>
        </p:nvSpPr>
        <p:spPr>
          <a:xfrm>
            <a:off x="269823" y="562946"/>
            <a:ext cx="11922177" cy="859239"/>
          </a:xfrm>
        </p:spPr>
        <p:txBody>
          <a:bodyPr>
            <a:normAutofit/>
          </a:bodyPr>
          <a:lstStyle/>
          <a:p>
            <a:pPr algn="ctr"/>
            <a:r>
              <a:rPr lang="en-US" sz="2400" b="1" dirty="0">
                <a:solidFill>
                  <a:srgbClr val="FF0000"/>
                </a:solidFill>
              </a:rPr>
              <a:t>Analysis of OPD and IPD of Aug 2023 of 30 District Level Hospitals in 24 Districts of 12 </a:t>
            </a:r>
            <a:r>
              <a:rPr lang="en-US" sz="2400" b="1" dirty="0" err="1">
                <a:solidFill>
                  <a:srgbClr val="FF0000"/>
                </a:solidFill>
              </a:rPr>
              <a:t>Mandals</a:t>
            </a:r>
            <a:r>
              <a:rPr lang="en-US" sz="2400" b="1" dirty="0" err="1">
                <a:solidFill>
                  <a:srgbClr val="FF0000"/>
                </a:solidFill>
                <a:hlinkClick r:id="rId2" action="ppaction://hlinkfile"/>
              </a:rPr>
              <a:t>Analysis</a:t>
            </a:r>
            <a:r>
              <a:rPr lang="en-US" sz="2400" b="1" dirty="0">
                <a:solidFill>
                  <a:srgbClr val="FF0000"/>
                </a:solidFill>
                <a:hlinkClick r:id="rId2" action="ppaction://hlinkfile"/>
              </a:rPr>
              <a:t> of Specialist OPD, IPD ,</a:t>
            </a:r>
            <a:r>
              <a:rPr lang="en-US" sz="2400" b="1" dirty="0" err="1">
                <a:solidFill>
                  <a:srgbClr val="FF0000"/>
                </a:solidFill>
                <a:hlinkClick r:id="rId2" action="ppaction://hlinkfile"/>
              </a:rPr>
              <a:t>Procedures,Tests</a:t>
            </a:r>
            <a:r>
              <a:rPr lang="en-US" sz="2400" b="1" dirty="0">
                <a:solidFill>
                  <a:srgbClr val="FF0000"/>
                </a:solidFill>
                <a:hlinkClick r:id="rId2" action="ppaction://hlinkfile"/>
              </a:rPr>
              <a:t> for Aug 2023.xlsx</a:t>
            </a:r>
            <a:r>
              <a:rPr lang="en-US" sz="2400" b="1" dirty="0">
                <a:solidFill>
                  <a:srgbClr val="FF0000"/>
                </a:solidFill>
              </a:rPr>
              <a:t> </a:t>
            </a:r>
          </a:p>
        </p:txBody>
      </p:sp>
      <p:sp>
        <p:nvSpPr>
          <p:cNvPr id="3" name="Content Placeholder 2">
            <a:extLst>
              <a:ext uri="{FF2B5EF4-FFF2-40B4-BE49-F238E27FC236}">
                <a16:creationId xmlns:a16="http://schemas.microsoft.com/office/drawing/2014/main" id="{23DFB84F-DA9C-EC96-D7D5-83D8621B8CC0}"/>
              </a:ext>
            </a:extLst>
          </p:cNvPr>
          <p:cNvSpPr>
            <a:spLocks noGrp="1"/>
          </p:cNvSpPr>
          <p:nvPr>
            <p:ph idx="1"/>
          </p:nvPr>
        </p:nvSpPr>
        <p:spPr>
          <a:xfrm>
            <a:off x="382884" y="1358393"/>
            <a:ext cx="11922177" cy="5336875"/>
          </a:xfrm>
        </p:spPr>
        <p:txBody>
          <a:bodyPr anchor="t">
            <a:normAutofit fontScale="70000" lnSpcReduction="20000"/>
          </a:bodyPr>
          <a:lstStyle/>
          <a:p>
            <a:pPr marL="0" indent="0">
              <a:buNone/>
            </a:pPr>
            <a:r>
              <a:rPr lang="en-US" dirty="0"/>
              <a:t>  </a:t>
            </a:r>
            <a:r>
              <a:rPr lang="en-US" sz="2900" b="1" u="sng" dirty="0"/>
              <a:t>As per IPHS Norms 2022, 6 days a week(Total 25 Days/Month)</a:t>
            </a:r>
          </a:p>
          <a:p>
            <a:pPr lvl="1"/>
            <a:r>
              <a:rPr lang="en-US" sz="2900" b="1" dirty="0"/>
              <a:t>OPD Norms @ 60 Pts/day (1500 Pts/Month)</a:t>
            </a:r>
          </a:p>
          <a:p>
            <a:pPr lvl="1"/>
            <a:r>
              <a:rPr lang="en-US" sz="2900" b="1" dirty="0"/>
              <a:t>IPD Norms @20 Pts/day (500 Pts/ Month)</a:t>
            </a:r>
          </a:p>
          <a:p>
            <a:pPr marL="457200" lvl="1" indent="0">
              <a:buNone/>
            </a:pPr>
            <a:endParaRPr lang="en-US" sz="2900" b="1" dirty="0"/>
          </a:p>
          <a:p>
            <a:r>
              <a:rPr lang="en-US" sz="2900" b="1" i="1" dirty="0">
                <a:solidFill>
                  <a:srgbClr val="FF0000"/>
                </a:solidFill>
              </a:rPr>
              <a:t>(0PD</a:t>
            </a:r>
            <a:r>
              <a:rPr lang="en-US" sz="2900" b="1" i="1" dirty="0">
                <a:solidFill>
                  <a:srgbClr val="0070C0"/>
                </a:solidFill>
              </a:rPr>
              <a:t>) In 18 District Hospitals from 13 District level Hospitals </a:t>
            </a:r>
            <a:r>
              <a:rPr lang="en-US" sz="2900" b="1" dirty="0">
                <a:solidFill>
                  <a:srgbClr val="0070C0"/>
                </a:solidFill>
              </a:rPr>
              <a:t>out of 30 District Hospitals in 24 Districts </a:t>
            </a:r>
          </a:p>
          <a:p>
            <a:pPr marL="457200" lvl="1" indent="0">
              <a:buNone/>
            </a:pPr>
            <a:r>
              <a:rPr lang="en-US" sz="2900" b="1" dirty="0"/>
              <a:t>                Specialists- 9 General Physician, </a:t>
            </a:r>
          </a:p>
          <a:p>
            <a:pPr marL="457200" lvl="1" indent="0">
              <a:buNone/>
            </a:pPr>
            <a:r>
              <a:rPr lang="en-US" sz="2900" b="1" dirty="0"/>
              <a:t>                                     8 Gynecologist , </a:t>
            </a:r>
          </a:p>
          <a:p>
            <a:pPr marL="457200" lvl="1" indent="0">
              <a:buNone/>
            </a:pPr>
            <a:r>
              <a:rPr lang="en-US" sz="2900" b="1" dirty="0"/>
              <a:t>                                     5 Orthopedics, </a:t>
            </a:r>
          </a:p>
          <a:p>
            <a:pPr marL="457200" lvl="1" indent="0">
              <a:buNone/>
            </a:pPr>
            <a:r>
              <a:rPr lang="en-US" sz="2900" b="1" dirty="0"/>
              <a:t>                                     4 Chest Specialist, </a:t>
            </a:r>
          </a:p>
          <a:p>
            <a:pPr marL="457200" lvl="1" indent="0">
              <a:buNone/>
            </a:pPr>
            <a:r>
              <a:rPr lang="en-US" sz="2900" b="1" dirty="0"/>
              <a:t>                                     3 Dermatologist and Ophthalmologist respectively</a:t>
            </a:r>
          </a:p>
          <a:p>
            <a:pPr marL="457200" lvl="1" indent="0">
              <a:buNone/>
            </a:pPr>
            <a:r>
              <a:rPr lang="en-US" sz="2900" b="1" dirty="0"/>
              <a:t>                                     2 ENT, Surgery and Radiology respectively</a:t>
            </a:r>
          </a:p>
          <a:p>
            <a:pPr marL="457200" lvl="1" indent="0">
              <a:buNone/>
            </a:pPr>
            <a:r>
              <a:rPr lang="en-US" sz="2900" b="1" dirty="0"/>
              <a:t>                                     1 </a:t>
            </a:r>
            <a:r>
              <a:rPr lang="en-US" sz="2900" b="1" dirty="0" err="1"/>
              <a:t>Pedia</a:t>
            </a:r>
            <a:r>
              <a:rPr lang="en-US" sz="2900" b="1" dirty="0"/>
              <a:t> ,Patho, Psychiatry and Community Med respectively</a:t>
            </a:r>
          </a:p>
          <a:p>
            <a:pPr marL="457200" lvl="1" indent="0">
              <a:buNone/>
            </a:pPr>
            <a:r>
              <a:rPr lang="en-US" sz="2900" b="1" dirty="0">
                <a:solidFill>
                  <a:srgbClr val="FF0000"/>
                </a:solidFill>
              </a:rPr>
              <a:t>Are Giving Consultation to 1500 Pts +/Month</a:t>
            </a:r>
            <a:r>
              <a:rPr lang="en-US" sz="2900" dirty="0">
                <a:solidFill>
                  <a:srgbClr val="FF0000"/>
                </a:solidFill>
              </a:rPr>
              <a:t> </a:t>
            </a:r>
          </a:p>
          <a:p>
            <a:pPr marL="457200" lvl="1" indent="0">
              <a:buNone/>
            </a:pPr>
            <a:endParaRPr lang="en-US" sz="2900" dirty="0">
              <a:solidFill>
                <a:srgbClr val="FF0000"/>
              </a:solidFill>
            </a:endParaRPr>
          </a:p>
          <a:p>
            <a:r>
              <a:rPr lang="en-US" sz="2900" b="1" i="1" dirty="0">
                <a:solidFill>
                  <a:srgbClr val="FF0000"/>
                </a:solidFill>
              </a:rPr>
              <a:t>(IPD</a:t>
            </a:r>
            <a:r>
              <a:rPr lang="en-US" sz="2900" b="1" i="1" dirty="0">
                <a:solidFill>
                  <a:srgbClr val="0070C0"/>
                </a:solidFill>
              </a:rPr>
              <a:t>) In 5 District Hospital in 5 District level Hospitals </a:t>
            </a:r>
            <a:r>
              <a:rPr lang="en-US" sz="2900" b="1" dirty="0">
                <a:solidFill>
                  <a:srgbClr val="0070C0"/>
                </a:solidFill>
              </a:rPr>
              <a:t>out of 30 Districts Hospitals in 24 Districts</a:t>
            </a:r>
          </a:p>
          <a:p>
            <a:pPr marL="457200" lvl="1" indent="0">
              <a:buNone/>
            </a:pPr>
            <a:r>
              <a:rPr lang="en-US" sz="2900" b="1" dirty="0"/>
              <a:t>                 Specialist -5 Gynecologist </a:t>
            </a:r>
          </a:p>
          <a:p>
            <a:pPr marL="457200" lvl="1" indent="0">
              <a:buNone/>
            </a:pPr>
            <a:r>
              <a:rPr lang="en-US" sz="2900" b="1" dirty="0"/>
              <a:t>                                    1 Pediatrician </a:t>
            </a:r>
          </a:p>
          <a:p>
            <a:pPr marL="457200" lvl="1" indent="0">
              <a:buNone/>
            </a:pPr>
            <a:r>
              <a:rPr lang="en-US" sz="2900" b="1" dirty="0">
                <a:solidFill>
                  <a:srgbClr val="FF0000"/>
                </a:solidFill>
              </a:rPr>
              <a:t> Are Examining ,Admitting and Treating 500 Pts + /month </a:t>
            </a:r>
          </a:p>
          <a:p>
            <a:pPr marL="0" indent="0">
              <a:buNone/>
            </a:pPr>
            <a:endParaRPr lang="en-US" dirty="0"/>
          </a:p>
        </p:txBody>
      </p:sp>
      <p:sp>
        <p:nvSpPr>
          <p:cNvPr id="4" name="TextBox 3"/>
          <p:cNvSpPr txBox="1"/>
          <p:nvPr/>
        </p:nvSpPr>
        <p:spPr>
          <a:xfrm>
            <a:off x="1111721" y="39726"/>
            <a:ext cx="10238380" cy="523220"/>
          </a:xfrm>
          <a:prstGeom prst="rect">
            <a:avLst/>
          </a:prstGeom>
          <a:solidFill>
            <a:schemeClr val="accent4"/>
          </a:solidFill>
        </p:spPr>
        <p:txBody>
          <a:bodyPr wrap="none" rtlCol="0">
            <a:spAutoFit/>
          </a:bodyPr>
          <a:lstStyle/>
          <a:p>
            <a:r>
              <a:rPr lang="en-US" sz="2800" b="1" dirty="0"/>
              <a:t>Existing specialists  in PMS Services are overburdened with patients</a:t>
            </a:r>
          </a:p>
        </p:txBody>
      </p:sp>
      <p:sp>
        <p:nvSpPr>
          <p:cNvPr id="5" name="Slide Number Placeholder 4"/>
          <p:cNvSpPr>
            <a:spLocks noGrp="1"/>
          </p:cNvSpPr>
          <p:nvPr>
            <p:ph type="sldNum" sz="quarter" idx="12"/>
          </p:nvPr>
        </p:nvSpPr>
        <p:spPr/>
        <p:txBody>
          <a:bodyPr/>
          <a:lstStyle/>
          <a:p>
            <a:fld id="{19BEC0D2-B3D0-437F-9736-64E55758ECF7}" type="slidenum">
              <a:rPr lang="en-US" smtClean="0"/>
              <a:pPr/>
              <a:t>6</a:t>
            </a:fld>
            <a:endParaRPr lang="en-US"/>
          </a:p>
        </p:txBody>
      </p:sp>
      <p:sp>
        <p:nvSpPr>
          <p:cNvPr id="6" name="Footer Placeholder 5"/>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25239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8AC6-3BDA-EC15-C31F-0F68AB0DB9C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742765-9217-1779-0230-70ED8863542D}"/>
              </a:ext>
            </a:extLst>
          </p:cNvPr>
          <p:cNvGraphicFramePr>
            <a:graphicFrameLocks noGrp="1"/>
          </p:cNvGraphicFramePr>
          <p:nvPr>
            <p:ph idx="1"/>
            <p:extLst>
              <p:ext uri="{D42A27DB-BD31-4B8C-83A1-F6EECF244321}">
                <p14:modId xmlns:p14="http://schemas.microsoft.com/office/powerpoint/2010/main" val="3069846134"/>
              </p:ext>
            </p:extLst>
          </p:nvPr>
        </p:nvGraphicFramePr>
        <p:xfrm>
          <a:off x="4892051" y="1293229"/>
          <a:ext cx="7175863" cy="249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0884AC5-0AAB-22C5-259E-57D09D501188}"/>
              </a:ext>
            </a:extLst>
          </p:cNvPr>
          <p:cNvSpPr txBox="1"/>
          <p:nvPr/>
        </p:nvSpPr>
        <p:spPr>
          <a:xfrm>
            <a:off x="467056" y="530230"/>
            <a:ext cx="2516073" cy="523220"/>
          </a:xfrm>
          <a:prstGeom prst="rect">
            <a:avLst/>
          </a:prstGeom>
          <a:noFill/>
        </p:spPr>
        <p:txBody>
          <a:bodyPr wrap="none" rtlCol="0">
            <a:spAutoFit/>
          </a:bodyPr>
          <a:lstStyle/>
          <a:p>
            <a:r>
              <a:rPr lang="en-US" sz="2400" b="1" dirty="0"/>
              <a:t>Recruitment</a:t>
            </a:r>
            <a:r>
              <a:rPr lang="en-US" sz="2800" b="1" dirty="0"/>
              <a:t> pool</a:t>
            </a:r>
          </a:p>
        </p:txBody>
      </p:sp>
      <p:sp>
        <p:nvSpPr>
          <p:cNvPr id="6" name="TextBox 5">
            <a:extLst>
              <a:ext uri="{FF2B5EF4-FFF2-40B4-BE49-F238E27FC236}">
                <a16:creationId xmlns:a16="http://schemas.microsoft.com/office/drawing/2014/main" id="{FEDA719F-524E-3DDB-2EEF-C6315D9C4A7D}"/>
              </a:ext>
            </a:extLst>
          </p:cNvPr>
          <p:cNvSpPr txBox="1"/>
          <p:nvPr/>
        </p:nvSpPr>
        <p:spPr>
          <a:xfrm>
            <a:off x="146952" y="1726782"/>
            <a:ext cx="3905794" cy="5016758"/>
          </a:xfrm>
          <a:prstGeom prst="rect">
            <a:avLst/>
          </a:prstGeom>
          <a:solidFill>
            <a:schemeClr val="accent4"/>
          </a:solidFill>
        </p:spPr>
        <p:txBody>
          <a:bodyPr wrap="square" rtlCol="0">
            <a:spAutoFit/>
          </a:bodyPr>
          <a:lstStyle/>
          <a:p>
            <a:r>
              <a:rPr lang="en-US" sz="2000" b="1" dirty="0"/>
              <a:t>UTTAR PRADESH now has  67 Medical Colleges seats 2022-23</a:t>
            </a:r>
          </a:p>
          <a:p>
            <a:endParaRPr lang="en-US" sz="2000" b="1" dirty="0"/>
          </a:p>
          <a:p>
            <a:r>
              <a:rPr lang="en-US" sz="2000" b="1" dirty="0"/>
              <a:t>1954</a:t>
            </a:r>
            <a:r>
              <a:rPr lang="en-US" sz="2000" dirty="0"/>
              <a:t> PG Medical seats In </a:t>
            </a:r>
            <a:r>
              <a:rPr lang="en-US" sz="2000" dirty="0" err="1"/>
              <a:t>Govt</a:t>
            </a:r>
            <a:r>
              <a:rPr lang="en-US" sz="2000" dirty="0"/>
              <a:t> Colleges</a:t>
            </a:r>
          </a:p>
          <a:p>
            <a:r>
              <a:rPr lang="en-US" sz="2000" b="1" dirty="0"/>
              <a:t>1567</a:t>
            </a:r>
            <a:r>
              <a:rPr lang="en-US" sz="2000" dirty="0"/>
              <a:t> PG Medical seats in </a:t>
            </a:r>
            <a:r>
              <a:rPr lang="en-US" sz="2000" dirty="0" err="1"/>
              <a:t>Pvt</a:t>
            </a:r>
            <a:r>
              <a:rPr lang="en-US" sz="2000" dirty="0"/>
              <a:t> colleges</a:t>
            </a:r>
          </a:p>
          <a:p>
            <a:r>
              <a:rPr lang="en-US" sz="2000" b="1" dirty="0"/>
              <a:t>32 </a:t>
            </a:r>
            <a:r>
              <a:rPr lang="en-US" sz="2000" dirty="0"/>
              <a:t>DNB seats in </a:t>
            </a:r>
            <a:r>
              <a:rPr lang="en-US" sz="2000" dirty="0" err="1"/>
              <a:t>Govt</a:t>
            </a:r>
            <a:r>
              <a:rPr lang="en-US" sz="2000" dirty="0"/>
              <a:t> colleges</a:t>
            </a:r>
          </a:p>
          <a:p>
            <a:r>
              <a:rPr lang="en-US" sz="2000" b="1" dirty="0"/>
              <a:t>165</a:t>
            </a:r>
            <a:r>
              <a:rPr lang="en-US" sz="2000" dirty="0"/>
              <a:t> DNB seats in </a:t>
            </a:r>
            <a:r>
              <a:rPr lang="en-US" sz="2000" dirty="0" err="1"/>
              <a:t>Pvt</a:t>
            </a:r>
            <a:r>
              <a:rPr lang="en-US" sz="2000" dirty="0"/>
              <a:t> Colleges </a:t>
            </a:r>
          </a:p>
          <a:p>
            <a:endParaRPr lang="en-US" sz="2000" dirty="0"/>
          </a:p>
          <a:p>
            <a:r>
              <a:rPr lang="en-US" sz="2000" dirty="0"/>
              <a:t>Includes preclinical subjects like anatomy ,physiology , biochemistry and pharmacology which we do not desire in PMS</a:t>
            </a:r>
          </a:p>
          <a:p>
            <a:r>
              <a:rPr lang="en-US" sz="2000" dirty="0"/>
              <a:t> </a:t>
            </a:r>
            <a:r>
              <a:rPr lang="en-US" sz="2000" b="1" dirty="0"/>
              <a:t>45471</a:t>
            </a:r>
            <a:r>
              <a:rPr lang="en-US" sz="2000" dirty="0"/>
              <a:t> PG medical seats in entire Country</a:t>
            </a:r>
          </a:p>
        </p:txBody>
      </p:sp>
      <p:sp>
        <p:nvSpPr>
          <p:cNvPr id="7" name="Down Arrow 6">
            <a:extLst>
              <a:ext uri="{FF2B5EF4-FFF2-40B4-BE49-F238E27FC236}">
                <a16:creationId xmlns:a16="http://schemas.microsoft.com/office/drawing/2014/main" id="{575BBC01-A552-3219-41DD-72698BF16F0F}"/>
              </a:ext>
            </a:extLst>
          </p:cNvPr>
          <p:cNvSpPr/>
          <p:nvPr/>
        </p:nvSpPr>
        <p:spPr>
          <a:xfrm>
            <a:off x="1615217" y="1053450"/>
            <a:ext cx="484632" cy="673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BA9B1AF-67F0-CF96-CEB6-26B477357574}"/>
              </a:ext>
            </a:extLst>
          </p:cNvPr>
          <p:cNvCxnSpPr/>
          <p:nvPr/>
        </p:nvCxnSpPr>
        <p:spPr>
          <a:xfrm flipV="1">
            <a:off x="4088675" y="2690930"/>
            <a:ext cx="731516" cy="5094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FD614781-8757-4A70-6B2D-B955C1327E15}"/>
              </a:ext>
            </a:extLst>
          </p:cNvPr>
          <p:cNvCxnSpPr/>
          <p:nvPr/>
        </p:nvCxnSpPr>
        <p:spPr>
          <a:xfrm>
            <a:off x="4124591" y="4367744"/>
            <a:ext cx="770709" cy="339635"/>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AC00643-B4AF-487B-177E-782BBDF78AC5}"/>
              </a:ext>
            </a:extLst>
          </p:cNvPr>
          <p:cNvSpPr txBox="1"/>
          <p:nvPr/>
        </p:nvSpPr>
        <p:spPr>
          <a:xfrm>
            <a:off x="2495026" y="235128"/>
            <a:ext cx="6713313" cy="369332"/>
          </a:xfrm>
          <a:prstGeom prst="rect">
            <a:avLst/>
          </a:prstGeom>
          <a:solidFill>
            <a:schemeClr val="accent4"/>
          </a:solidFill>
        </p:spPr>
        <p:txBody>
          <a:bodyPr wrap="none" rtlCol="0">
            <a:spAutoFit/>
          </a:bodyPr>
          <a:lstStyle/>
          <a:p>
            <a:r>
              <a:rPr lang="en-US" b="1" dirty="0"/>
              <a:t>From where will the specialists come and what options do they have</a:t>
            </a:r>
          </a:p>
        </p:txBody>
      </p:sp>
      <p:graphicFrame>
        <p:nvGraphicFramePr>
          <p:cNvPr id="9" name="Content Placeholder 3">
            <a:extLst>
              <a:ext uri="{FF2B5EF4-FFF2-40B4-BE49-F238E27FC236}">
                <a16:creationId xmlns:a16="http://schemas.microsoft.com/office/drawing/2014/main" id="{50778A74-4455-F2C0-66D6-C0670E5968DA}"/>
              </a:ext>
            </a:extLst>
          </p:cNvPr>
          <p:cNvGraphicFramePr>
            <a:graphicFrameLocks/>
          </p:cNvGraphicFramePr>
          <p:nvPr>
            <p:extLst>
              <p:ext uri="{D42A27DB-BD31-4B8C-83A1-F6EECF244321}">
                <p14:modId xmlns:p14="http://schemas.microsoft.com/office/powerpoint/2010/main" val="2432476777"/>
              </p:ext>
            </p:extLst>
          </p:nvPr>
        </p:nvGraphicFramePr>
        <p:xfrm>
          <a:off x="4892051" y="3889967"/>
          <a:ext cx="7106180" cy="24973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Slide Number Placeholder 9"/>
          <p:cNvSpPr>
            <a:spLocks noGrp="1"/>
          </p:cNvSpPr>
          <p:nvPr>
            <p:ph type="sldNum" sz="quarter" idx="12"/>
          </p:nvPr>
        </p:nvSpPr>
        <p:spPr/>
        <p:txBody>
          <a:bodyPr/>
          <a:lstStyle/>
          <a:p>
            <a:fld id="{19BEC0D2-B3D0-437F-9736-64E55758ECF7}" type="slidenum">
              <a:rPr lang="en-US" smtClean="0"/>
              <a:pPr/>
              <a:t>7</a:t>
            </a:fld>
            <a:endParaRPr lang="en-US"/>
          </a:p>
        </p:txBody>
      </p:sp>
      <p:sp>
        <p:nvSpPr>
          <p:cNvPr id="13" name="Footer Placeholder 12"/>
          <p:cNvSpPr>
            <a:spLocks noGrp="1"/>
          </p:cNvSpPr>
          <p:nvPr>
            <p:ph type="ftr" sz="quarter" idx="11"/>
          </p:nvPr>
        </p:nvSpPr>
        <p:spPr/>
        <p:txBody>
          <a:bodyPr/>
          <a:lstStyle/>
          <a:p>
            <a:r>
              <a:rPr lang="en-US"/>
              <a:t>group 5</a:t>
            </a:r>
          </a:p>
        </p:txBody>
      </p:sp>
    </p:spTree>
    <p:extLst>
      <p:ext uri="{BB962C8B-B14F-4D97-AF65-F5344CB8AC3E}">
        <p14:creationId xmlns:p14="http://schemas.microsoft.com/office/powerpoint/2010/main" val="42165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animBg="1"/>
      <p:bldP spid="7" grpId="0" animBg="1"/>
      <p:bldP spid="11" grpId="0" animBg="1"/>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4" y="50800"/>
            <a:ext cx="12058996" cy="914400"/>
          </a:xfrm>
        </p:spPr>
        <p:txBody>
          <a:bodyPr>
            <a:normAutofit/>
          </a:bodyPr>
          <a:lstStyle/>
          <a:p>
            <a:r>
              <a:rPr lang="en-US" sz="2800" b="1" dirty="0">
                <a:latin typeface="+mn-lt"/>
              </a:rPr>
              <a:t>Activity at health facility for local solutions at  </a:t>
            </a:r>
            <a:r>
              <a:rPr lang="en-US" sz="2800" b="1" dirty="0" err="1">
                <a:latin typeface="+mn-lt"/>
              </a:rPr>
              <a:t>Balrampur</a:t>
            </a:r>
            <a:r>
              <a:rPr lang="en-US" sz="2800" b="1" dirty="0">
                <a:latin typeface="+mn-lt"/>
              </a:rPr>
              <a:t> Hospital </a:t>
            </a:r>
            <a:r>
              <a:rPr lang="en-US" sz="2800" b="1" dirty="0" err="1">
                <a:latin typeface="+mn-lt"/>
              </a:rPr>
              <a:t>Lucknow</a:t>
            </a:r>
            <a:r>
              <a:rPr lang="en-US" sz="2800" b="1" dirty="0">
                <a:latin typeface="+mn-lt"/>
              </a:rPr>
              <a:t>- 2A</a:t>
            </a:r>
          </a:p>
        </p:txBody>
      </p:sp>
      <p:sp>
        <p:nvSpPr>
          <p:cNvPr id="3" name="Content Placeholder 2"/>
          <p:cNvSpPr>
            <a:spLocks noGrp="1"/>
          </p:cNvSpPr>
          <p:nvPr>
            <p:ph idx="1"/>
          </p:nvPr>
        </p:nvSpPr>
        <p:spPr>
          <a:xfrm>
            <a:off x="270933" y="1151466"/>
            <a:ext cx="11921067" cy="4741334"/>
          </a:xfrm>
        </p:spPr>
        <p:txBody>
          <a:bodyPr>
            <a:noAutofit/>
          </a:bodyPr>
          <a:lstStyle/>
          <a:p>
            <a:pPr>
              <a:buNone/>
            </a:pPr>
            <a:r>
              <a:rPr lang="en-US" sz="2000" b="1" dirty="0">
                <a:solidFill>
                  <a:srgbClr val="7030A0"/>
                </a:solidFill>
              </a:rPr>
              <a:t>Issue</a:t>
            </a:r>
          </a:p>
          <a:p>
            <a:pPr>
              <a:buNone/>
            </a:pPr>
            <a:r>
              <a:rPr lang="en-US" sz="1800" dirty="0"/>
              <a:t> High OPD load in </a:t>
            </a:r>
            <a:r>
              <a:rPr lang="en-US" sz="1800" b="1" dirty="0">
                <a:solidFill>
                  <a:srgbClr val="00B050"/>
                </a:solidFill>
              </a:rPr>
              <a:t>Skin department( 800-1000 footfall )</a:t>
            </a:r>
            <a:r>
              <a:rPr lang="en-US" sz="1800" dirty="0"/>
              <a:t>400-500/doctor/day in </a:t>
            </a:r>
            <a:r>
              <a:rPr lang="en-US" sz="1800" dirty="0" err="1"/>
              <a:t>Balrampur</a:t>
            </a:r>
            <a:r>
              <a:rPr lang="en-US" sz="1800" dirty="0"/>
              <a:t> Hospital Lucknow.</a:t>
            </a:r>
          </a:p>
          <a:p>
            <a:pPr>
              <a:buNone/>
            </a:pPr>
            <a:endParaRPr lang="en-US" sz="1800" dirty="0"/>
          </a:p>
          <a:p>
            <a:pPr>
              <a:buNone/>
            </a:pPr>
            <a:r>
              <a:rPr lang="en-US" sz="2000" b="1" dirty="0">
                <a:solidFill>
                  <a:srgbClr val="7030A0"/>
                </a:solidFill>
              </a:rPr>
              <a:t>Plan:-Doctors and Diseases for training identified</a:t>
            </a:r>
          </a:p>
          <a:p>
            <a:pPr>
              <a:buFont typeface="Wingdings" pitchFamily="2" charset="2"/>
              <a:buChar char="v"/>
            </a:pPr>
            <a:r>
              <a:rPr lang="en-US" sz="1800" dirty="0"/>
              <a:t> Footfall in OPD of various diseases studied and </a:t>
            </a:r>
            <a:r>
              <a:rPr lang="en-US" sz="1800" b="1" i="1" dirty="0"/>
              <a:t>six diseases with maximum footfall identified</a:t>
            </a:r>
            <a:r>
              <a:rPr lang="en-US" sz="1800" b="1" dirty="0"/>
              <a:t>.</a:t>
            </a:r>
          </a:p>
          <a:p>
            <a:pPr>
              <a:buFont typeface="Wingdings" pitchFamily="2" charset="2"/>
              <a:buChar char="v"/>
            </a:pPr>
            <a:r>
              <a:rPr lang="en-US" sz="1800" dirty="0"/>
              <a:t> Two MBBS doctors namely Dr Dinesh Kumar and Dr </a:t>
            </a:r>
            <a:r>
              <a:rPr lang="en-US" sz="1800" dirty="0" err="1"/>
              <a:t>Umme</a:t>
            </a:r>
            <a:r>
              <a:rPr lang="en-US" sz="1800" dirty="0"/>
              <a:t> </a:t>
            </a:r>
            <a:r>
              <a:rPr lang="en-US" sz="1800" dirty="0" err="1"/>
              <a:t>Farwa</a:t>
            </a:r>
            <a:r>
              <a:rPr lang="en-US" sz="1800" dirty="0"/>
              <a:t> (NHM) were </a:t>
            </a:r>
            <a:r>
              <a:rPr lang="en-US" sz="1800" i="1" dirty="0"/>
              <a:t>trained</a:t>
            </a:r>
            <a:r>
              <a:rPr lang="en-US" sz="1800" dirty="0"/>
              <a:t> in 6 diseases which constitute 60-70% of skin department OPD and added to help Dermatology in </a:t>
            </a:r>
            <a:r>
              <a:rPr lang="en-US" sz="1800" dirty="0" err="1"/>
              <a:t>september</a:t>
            </a:r>
            <a:r>
              <a:rPr lang="en-US" sz="1800" dirty="0"/>
              <a:t> to </a:t>
            </a:r>
            <a:r>
              <a:rPr lang="en-US" sz="1800" dirty="0" err="1"/>
              <a:t>november</a:t>
            </a:r>
            <a:r>
              <a:rPr lang="en-US" sz="1800" dirty="0"/>
              <a:t> 2023.</a:t>
            </a:r>
          </a:p>
          <a:p>
            <a:pPr>
              <a:buFont typeface="Wingdings" pitchFamily="2" charset="2"/>
              <a:buChar char="v"/>
            </a:pPr>
            <a:endParaRPr lang="en-US" sz="1800" dirty="0"/>
          </a:p>
          <a:p>
            <a:pPr>
              <a:buNone/>
            </a:pPr>
            <a:r>
              <a:rPr lang="en-US" sz="2000" b="1" dirty="0">
                <a:solidFill>
                  <a:srgbClr val="7030A0"/>
                </a:solidFill>
              </a:rPr>
              <a:t>Outcome</a:t>
            </a:r>
          </a:p>
          <a:p>
            <a:pPr>
              <a:buNone/>
            </a:pPr>
            <a:r>
              <a:rPr lang="en-US" sz="1800" dirty="0"/>
              <a:t> </a:t>
            </a:r>
            <a:r>
              <a:rPr lang="en-US" sz="1800" b="1" dirty="0"/>
              <a:t>Disease diagnosis, treatment and outcome same</a:t>
            </a:r>
            <a:r>
              <a:rPr lang="en-US" sz="1800" dirty="0"/>
              <a:t>. Trained doctors became  well versed</a:t>
            </a:r>
          </a:p>
          <a:p>
            <a:pPr>
              <a:buNone/>
            </a:pPr>
            <a:r>
              <a:rPr lang="en-US" sz="1800" dirty="0"/>
              <a:t> in heavy footfall 6 diseases. Interested Doctors without specialty may</a:t>
            </a:r>
          </a:p>
          <a:p>
            <a:pPr>
              <a:buNone/>
            </a:pPr>
            <a:r>
              <a:rPr lang="en-US" sz="1800" dirty="0"/>
              <a:t> be trained in specific diseases with heavy load to help specialists.</a:t>
            </a:r>
          </a:p>
          <a:p>
            <a:pPr>
              <a:buNone/>
            </a:pPr>
            <a:endParaRPr lang="en-US" sz="1800" dirty="0"/>
          </a:p>
          <a:p>
            <a:pPr>
              <a:buNone/>
            </a:pPr>
            <a:r>
              <a:rPr lang="en-US" sz="2000" b="1" dirty="0">
                <a:solidFill>
                  <a:srgbClr val="7030A0"/>
                </a:solidFill>
              </a:rPr>
              <a:t>Future plan</a:t>
            </a:r>
          </a:p>
          <a:p>
            <a:pPr>
              <a:buNone/>
            </a:pPr>
            <a:r>
              <a:rPr lang="en-US" sz="1800" dirty="0"/>
              <a:t>To add more diseases in training.</a:t>
            </a:r>
          </a:p>
        </p:txBody>
      </p:sp>
      <p:sp>
        <p:nvSpPr>
          <p:cNvPr id="4" name="Slide Number Placeholder 3"/>
          <p:cNvSpPr>
            <a:spLocks noGrp="1"/>
          </p:cNvSpPr>
          <p:nvPr>
            <p:ph type="sldNum" sz="quarter" idx="12"/>
          </p:nvPr>
        </p:nvSpPr>
        <p:spPr/>
        <p:txBody>
          <a:bodyPr/>
          <a:lstStyle/>
          <a:p>
            <a:fld id="{19BEC0D2-B3D0-437F-9736-64E55758ECF7}" type="slidenum">
              <a:rPr lang="en-US" smtClean="0"/>
              <a:pPr/>
              <a:t>8</a:t>
            </a:fld>
            <a:endParaRPr lang="en-US"/>
          </a:p>
        </p:txBody>
      </p:sp>
      <p:sp>
        <p:nvSpPr>
          <p:cNvPr id="5" name="Footer Placeholder 4"/>
          <p:cNvSpPr>
            <a:spLocks noGrp="1"/>
          </p:cNvSpPr>
          <p:nvPr>
            <p:ph type="ftr" sz="quarter" idx="11"/>
          </p:nvPr>
        </p:nvSpPr>
        <p:spPr/>
        <p:txBody>
          <a:bodyPr/>
          <a:lstStyle/>
          <a:p>
            <a:r>
              <a:rPr lang="en-US"/>
              <a:t>group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0972800" cy="4572000"/>
          </a:xfrm>
        </p:spPr>
        <p:txBody>
          <a:bodyPr>
            <a:normAutofit/>
          </a:bodyPr>
          <a:lstStyle/>
          <a:p>
            <a:pPr>
              <a:buNone/>
            </a:pPr>
            <a:r>
              <a:rPr lang="en-US" sz="2400" b="1" dirty="0">
                <a:solidFill>
                  <a:srgbClr val="7030A0"/>
                </a:solidFill>
              </a:rPr>
              <a:t>Issue</a:t>
            </a:r>
          </a:p>
          <a:p>
            <a:pPr>
              <a:buNone/>
            </a:pPr>
            <a:r>
              <a:rPr lang="en-US" sz="2000" b="1" dirty="0">
                <a:solidFill>
                  <a:schemeClr val="accent6"/>
                </a:solidFill>
              </a:rPr>
              <a:t>Sudden spike </a:t>
            </a:r>
            <a:r>
              <a:rPr lang="en-US" sz="2000" b="1" dirty="0"/>
              <a:t>in patients in </a:t>
            </a:r>
            <a:r>
              <a:rPr lang="en-US" sz="2000" b="1" dirty="0">
                <a:solidFill>
                  <a:srgbClr val="00B050"/>
                </a:solidFill>
              </a:rPr>
              <a:t>Medicine OPD Department</a:t>
            </a:r>
            <a:r>
              <a:rPr lang="en-US" sz="2000" b="1" dirty="0"/>
              <a:t> of </a:t>
            </a:r>
            <a:r>
              <a:rPr lang="en-US" sz="2000" b="1" dirty="0" err="1"/>
              <a:t>Balrampur</a:t>
            </a:r>
            <a:r>
              <a:rPr lang="en-US" sz="2000" b="1" dirty="0"/>
              <a:t> hospital </a:t>
            </a:r>
            <a:r>
              <a:rPr lang="en-US" sz="2000" b="1" dirty="0" err="1"/>
              <a:t>Lucknow</a:t>
            </a:r>
            <a:r>
              <a:rPr lang="en-US" sz="2000" b="1" dirty="0"/>
              <a:t> in late august </a:t>
            </a:r>
          </a:p>
          <a:p>
            <a:pPr>
              <a:buNone/>
            </a:pPr>
            <a:r>
              <a:rPr lang="en-US" sz="2000" b="1" dirty="0"/>
              <a:t>2023, with many requiring admission in IPD leading to IPD load as well. </a:t>
            </a:r>
            <a:r>
              <a:rPr lang="en-US" sz="2000" b="1" dirty="0">
                <a:solidFill>
                  <a:schemeClr val="accent6">
                    <a:lumMod val="75000"/>
                  </a:schemeClr>
                </a:solidFill>
              </a:rPr>
              <a:t>Fever</a:t>
            </a:r>
            <a:r>
              <a:rPr lang="en-US" sz="2000" b="1" dirty="0"/>
              <a:t> cases was identified as </a:t>
            </a:r>
          </a:p>
          <a:p>
            <a:pPr>
              <a:buNone/>
            </a:pPr>
            <a:r>
              <a:rPr lang="en-US" sz="2000" b="1" dirty="0"/>
              <a:t>cause of spike.</a:t>
            </a:r>
          </a:p>
          <a:p>
            <a:pPr>
              <a:buNone/>
            </a:pPr>
            <a:r>
              <a:rPr lang="en-US" sz="2400" b="1" dirty="0">
                <a:solidFill>
                  <a:srgbClr val="7030A0"/>
                </a:solidFill>
              </a:rPr>
              <a:t>Plan</a:t>
            </a:r>
          </a:p>
          <a:p>
            <a:pPr>
              <a:buNone/>
            </a:pPr>
            <a:r>
              <a:rPr lang="en-US" sz="2000" b="1" dirty="0"/>
              <a:t>Similar expert with knowledge who could be spared, identified and trained in management protocols. </a:t>
            </a:r>
          </a:p>
          <a:p>
            <a:pPr>
              <a:buNone/>
            </a:pPr>
            <a:r>
              <a:rPr lang="en-US" sz="2000" b="1" dirty="0"/>
              <a:t>OPD rooms identified in same department.</a:t>
            </a:r>
          </a:p>
          <a:p>
            <a:pPr>
              <a:buNone/>
            </a:pPr>
            <a:r>
              <a:rPr lang="en-US" sz="2400" b="1" dirty="0">
                <a:solidFill>
                  <a:srgbClr val="7030A0"/>
                </a:solidFill>
              </a:rPr>
              <a:t>Outcome</a:t>
            </a:r>
          </a:p>
          <a:p>
            <a:pPr>
              <a:buNone/>
            </a:pPr>
            <a:r>
              <a:rPr lang="en-US" dirty="0"/>
              <a:t> </a:t>
            </a:r>
          </a:p>
        </p:txBody>
      </p:sp>
      <p:graphicFrame>
        <p:nvGraphicFramePr>
          <p:cNvPr id="4" name="Content Placeholder 3"/>
          <p:cNvGraphicFramePr>
            <a:graphicFrameLocks/>
          </p:cNvGraphicFramePr>
          <p:nvPr>
            <p:extLst>
              <p:ext uri="{D42A27DB-BD31-4B8C-83A1-F6EECF244321}">
                <p14:modId xmlns:p14="http://schemas.microsoft.com/office/powerpoint/2010/main" val="3051634500"/>
              </p:ext>
            </p:extLst>
          </p:nvPr>
        </p:nvGraphicFramePr>
        <p:xfrm>
          <a:off x="391886" y="3429000"/>
          <a:ext cx="10972800" cy="164597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407251">
                <a:tc>
                  <a:txBody>
                    <a:bodyPr/>
                    <a:lstStyle/>
                    <a:p>
                      <a:pPr algn="ctr"/>
                      <a:r>
                        <a:rPr lang="en-US" b="1" dirty="0"/>
                        <a:t>Month</a:t>
                      </a:r>
                    </a:p>
                  </a:txBody>
                  <a:tcPr marL="121920" marR="121920"/>
                </a:tc>
                <a:tc>
                  <a:txBody>
                    <a:bodyPr/>
                    <a:lstStyle/>
                    <a:p>
                      <a:pPr algn="ctr"/>
                      <a:r>
                        <a:rPr lang="en-US" b="1" dirty="0"/>
                        <a:t>Dr Om</a:t>
                      </a:r>
                      <a:r>
                        <a:rPr lang="en-US" b="1" baseline="0" dirty="0"/>
                        <a:t> </a:t>
                      </a:r>
                      <a:r>
                        <a:rPr lang="en-US" b="1" baseline="0" dirty="0" err="1"/>
                        <a:t>Kar</a:t>
                      </a:r>
                      <a:r>
                        <a:rPr lang="en-US" b="1" baseline="0" dirty="0"/>
                        <a:t> </a:t>
                      </a:r>
                      <a:r>
                        <a:rPr lang="en-US" b="1" baseline="0" dirty="0" err="1"/>
                        <a:t>Yadav</a:t>
                      </a:r>
                      <a:endParaRPr lang="en-US" b="1" dirty="0"/>
                    </a:p>
                  </a:txBody>
                  <a:tcPr marL="121920" marR="121920"/>
                </a:tc>
                <a:tc>
                  <a:txBody>
                    <a:bodyPr/>
                    <a:lstStyle/>
                    <a:p>
                      <a:pPr algn="ctr"/>
                      <a:r>
                        <a:rPr lang="en-US" b="1" dirty="0"/>
                        <a:t>Dr SK </a:t>
                      </a:r>
                      <a:r>
                        <a:rPr lang="en-US" b="1" dirty="0" err="1"/>
                        <a:t>Shukla</a:t>
                      </a:r>
                      <a:endParaRPr lang="en-US" b="1" dirty="0"/>
                    </a:p>
                  </a:txBody>
                  <a:tcPr marL="121920" marR="121920"/>
                </a:tc>
                <a:tc>
                  <a:txBody>
                    <a:bodyPr/>
                    <a:lstStyle/>
                    <a:p>
                      <a:pPr algn="ctr"/>
                      <a:r>
                        <a:rPr lang="en-US" b="1" dirty="0"/>
                        <a:t>Total Patients</a:t>
                      </a:r>
                    </a:p>
                  </a:txBody>
                  <a:tcPr marL="121920" marR="121920"/>
                </a:tc>
                <a:extLst>
                  <a:ext uri="{0D108BD9-81ED-4DB2-BD59-A6C34878D82A}">
                    <a16:rowId xmlns:a16="http://schemas.microsoft.com/office/drawing/2014/main" val="10000"/>
                  </a:ext>
                </a:extLst>
              </a:tr>
              <a:tr h="412907">
                <a:tc>
                  <a:txBody>
                    <a:bodyPr/>
                    <a:lstStyle/>
                    <a:p>
                      <a:pPr algn="ctr"/>
                      <a:r>
                        <a:rPr lang="en-US" b="1" dirty="0"/>
                        <a:t>September 2023</a:t>
                      </a:r>
                    </a:p>
                  </a:txBody>
                  <a:tcPr marL="121920" marR="121920"/>
                </a:tc>
                <a:tc>
                  <a:txBody>
                    <a:bodyPr/>
                    <a:lstStyle/>
                    <a:p>
                      <a:pPr algn="ctr"/>
                      <a:r>
                        <a:rPr lang="en-US" b="1" dirty="0"/>
                        <a:t>2736</a:t>
                      </a:r>
                    </a:p>
                  </a:txBody>
                  <a:tcPr marL="121920" marR="121920">
                    <a:solidFill>
                      <a:schemeClr val="accent2">
                        <a:lumMod val="40000"/>
                        <a:lumOff val="60000"/>
                      </a:schemeClr>
                    </a:solidFill>
                  </a:tcPr>
                </a:tc>
                <a:tc>
                  <a:txBody>
                    <a:bodyPr/>
                    <a:lstStyle/>
                    <a:p>
                      <a:pPr algn="ctr"/>
                      <a:r>
                        <a:rPr lang="en-US" b="1" dirty="0"/>
                        <a:t>4391</a:t>
                      </a:r>
                    </a:p>
                  </a:txBody>
                  <a:tcPr marL="121920" marR="121920">
                    <a:solidFill>
                      <a:schemeClr val="accent4">
                        <a:lumMod val="40000"/>
                        <a:lumOff val="60000"/>
                      </a:schemeClr>
                    </a:solidFill>
                  </a:tcPr>
                </a:tc>
                <a:tc>
                  <a:txBody>
                    <a:bodyPr/>
                    <a:lstStyle/>
                    <a:p>
                      <a:pPr algn="ctr"/>
                      <a:r>
                        <a:rPr lang="en-US" b="1" dirty="0"/>
                        <a:t>7127</a:t>
                      </a:r>
                    </a:p>
                  </a:txBody>
                  <a:tcPr marL="121920" marR="121920"/>
                </a:tc>
                <a:extLst>
                  <a:ext uri="{0D108BD9-81ED-4DB2-BD59-A6C34878D82A}">
                    <a16:rowId xmlns:a16="http://schemas.microsoft.com/office/drawing/2014/main" val="10001"/>
                  </a:ext>
                </a:extLst>
              </a:tr>
              <a:tr h="412907">
                <a:tc>
                  <a:txBody>
                    <a:bodyPr/>
                    <a:lstStyle/>
                    <a:p>
                      <a:pPr algn="ctr"/>
                      <a:r>
                        <a:rPr lang="en-US" b="1" dirty="0"/>
                        <a:t>October 2023</a:t>
                      </a:r>
                    </a:p>
                  </a:txBody>
                  <a:tcPr marL="121920" marR="121920"/>
                </a:tc>
                <a:tc>
                  <a:txBody>
                    <a:bodyPr/>
                    <a:lstStyle/>
                    <a:p>
                      <a:pPr algn="ctr"/>
                      <a:r>
                        <a:rPr lang="en-US" b="1" dirty="0"/>
                        <a:t>3376</a:t>
                      </a:r>
                    </a:p>
                  </a:txBody>
                  <a:tcPr marL="121920" marR="121920">
                    <a:solidFill>
                      <a:schemeClr val="accent2">
                        <a:lumMod val="20000"/>
                        <a:lumOff val="80000"/>
                      </a:schemeClr>
                    </a:solidFill>
                  </a:tcPr>
                </a:tc>
                <a:tc>
                  <a:txBody>
                    <a:bodyPr/>
                    <a:lstStyle/>
                    <a:p>
                      <a:pPr algn="ctr"/>
                      <a:r>
                        <a:rPr lang="en-US" b="1" dirty="0"/>
                        <a:t>3425</a:t>
                      </a:r>
                    </a:p>
                  </a:txBody>
                  <a:tcPr marL="121920" marR="121920">
                    <a:solidFill>
                      <a:schemeClr val="accent4">
                        <a:lumMod val="20000"/>
                        <a:lumOff val="80000"/>
                      </a:schemeClr>
                    </a:solidFill>
                  </a:tcPr>
                </a:tc>
                <a:tc>
                  <a:txBody>
                    <a:bodyPr/>
                    <a:lstStyle/>
                    <a:p>
                      <a:pPr algn="ctr"/>
                      <a:r>
                        <a:rPr lang="en-US" b="1" dirty="0"/>
                        <a:t>6801</a:t>
                      </a:r>
                    </a:p>
                  </a:txBody>
                  <a:tcPr marL="121920" marR="121920"/>
                </a:tc>
                <a:extLst>
                  <a:ext uri="{0D108BD9-81ED-4DB2-BD59-A6C34878D82A}">
                    <a16:rowId xmlns:a16="http://schemas.microsoft.com/office/drawing/2014/main" val="10002"/>
                  </a:ext>
                </a:extLst>
              </a:tr>
              <a:tr h="412907">
                <a:tc>
                  <a:txBody>
                    <a:bodyPr/>
                    <a:lstStyle/>
                    <a:p>
                      <a:pPr algn="ctr"/>
                      <a:r>
                        <a:rPr lang="en-US" b="1" dirty="0"/>
                        <a:t>November</a:t>
                      </a:r>
                      <a:r>
                        <a:rPr lang="en-US" b="1" baseline="0" dirty="0"/>
                        <a:t> 2023</a:t>
                      </a:r>
                      <a:endParaRPr lang="en-US" b="1" dirty="0"/>
                    </a:p>
                  </a:txBody>
                  <a:tcPr marL="121920" marR="121920"/>
                </a:tc>
                <a:tc>
                  <a:txBody>
                    <a:bodyPr/>
                    <a:lstStyle/>
                    <a:p>
                      <a:pPr algn="ctr"/>
                      <a:r>
                        <a:rPr lang="en-US" b="1" dirty="0"/>
                        <a:t>1948</a:t>
                      </a:r>
                    </a:p>
                  </a:txBody>
                  <a:tcPr marL="121920" marR="121920">
                    <a:solidFill>
                      <a:schemeClr val="accent2">
                        <a:lumMod val="40000"/>
                        <a:lumOff val="60000"/>
                      </a:schemeClr>
                    </a:solidFill>
                  </a:tcPr>
                </a:tc>
                <a:tc>
                  <a:txBody>
                    <a:bodyPr/>
                    <a:lstStyle/>
                    <a:p>
                      <a:pPr algn="ctr"/>
                      <a:r>
                        <a:rPr lang="en-US" b="1" dirty="0"/>
                        <a:t>1967</a:t>
                      </a:r>
                    </a:p>
                  </a:txBody>
                  <a:tcPr marL="121920" marR="121920">
                    <a:solidFill>
                      <a:schemeClr val="accent4">
                        <a:lumMod val="40000"/>
                        <a:lumOff val="60000"/>
                      </a:schemeClr>
                    </a:solidFill>
                  </a:tcPr>
                </a:tc>
                <a:tc>
                  <a:txBody>
                    <a:bodyPr/>
                    <a:lstStyle/>
                    <a:p>
                      <a:pPr algn="ctr"/>
                      <a:r>
                        <a:rPr lang="en-US" b="1" dirty="0"/>
                        <a:t>3915</a:t>
                      </a:r>
                    </a:p>
                  </a:txBody>
                  <a:tcPr marL="121920" marR="121920"/>
                </a:tc>
                <a:extLst>
                  <a:ext uri="{0D108BD9-81ED-4DB2-BD59-A6C34878D82A}">
                    <a16:rowId xmlns:a16="http://schemas.microsoft.com/office/drawing/2014/main" val="10003"/>
                  </a:ext>
                </a:extLst>
              </a:tr>
            </a:tbl>
          </a:graphicData>
        </a:graphic>
      </p:graphicFrame>
      <p:sp>
        <p:nvSpPr>
          <p:cNvPr id="5" name="TextBox 4"/>
          <p:cNvSpPr txBox="1"/>
          <p:nvPr/>
        </p:nvSpPr>
        <p:spPr>
          <a:xfrm>
            <a:off x="609600" y="5517702"/>
            <a:ext cx="11277600" cy="1384995"/>
          </a:xfrm>
          <a:prstGeom prst="rect">
            <a:avLst/>
          </a:prstGeom>
          <a:noFill/>
        </p:spPr>
        <p:txBody>
          <a:bodyPr wrap="square" rtlCol="0">
            <a:spAutoFit/>
          </a:bodyPr>
          <a:lstStyle/>
          <a:p>
            <a:r>
              <a:rPr lang="en-US" sz="2000" b="1" dirty="0"/>
              <a:t>4000- 7000 patients per month were treated by identified doctors otherwise these pts would have added to physician load. They additionally helped in quick disposal of general diseases like </a:t>
            </a:r>
            <a:r>
              <a:rPr lang="en-US" sz="2000" b="1" i="1" dirty="0"/>
              <a:t>Diabetes, Hypertension and Hypothyroidism</a:t>
            </a:r>
            <a:r>
              <a:rPr lang="en-US" sz="2000" b="1" dirty="0"/>
              <a:t>.</a:t>
            </a:r>
          </a:p>
          <a:p>
            <a:r>
              <a:rPr lang="en-US" sz="2400" b="1" dirty="0">
                <a:solidFill>
                  <a:srgbClr val="00B050"/>
                </a:solidFill>
              </a:rPr>
              <a:t>Disease outcome remained same</a:t>
            </a:r>
          </a:p>
        </p:txBody>
      </p:sp>
      <p:sp>
        <p:nvSpPr>
          <p:cNvPr id="6" name="TextBox 5"/>
          <p:cNvSpPr txBox="1"/>
          <p:nvPr/>
        </p:nvSpPr>
        <p:spPr>
          <a:xfrm>
            <a:off x="9859144" y="5120744"/>
            <a:ext cx="2161104" cy="400110"/>
          </a:xfrm>
          <a:prstGeom prst="rect">
            <a:avLst/>
          </a:prstGeom>
          <a:noFill/>
        </p:spPr>
        <p:txBody>
          <a:bodyPr wrap="none" rtlCol="0">
            <a:spAutoFit/>
          </a:bodyPr>
          <a:lstStyle/>
          <a:p>
            <a:r>
              <a:rPr lang="en-US" sz="2000" b="1" dirty="0"/>
              <a:t>Data </a:t>
            </a:r>
            <a:r>
              <a:rPr lang="en-US" sz="2000" b="1" dirty="0" err="1"/>
              <a:t>upto</a:t>
            </a:r>
            <a:r>
              <a:rPr lang="en-US" sz="2000" b="1" dirty="0"/>
              <a:t> 23</a:t>
            </a:r>
            <a:r>
              <a:rPr lang="en-US" sz="2000" b="1" baseline="30000" dirty="0"/>
              <a:t>rd</a:t>
            </a:r>
            <a:r>
              <a:rPr lang="en-US" sz="2000" b="1" dirty="0"/>
              <a:t> </a:t>
            </a:r>
            <a:r>
              <a:rPr lang="en-US" sz="2000" b="1" dirty="0" err="1"/>
              <a:t>nov</a:t>
            </a:r>
            <a:endParaRPr lang="en-US" sz="2000" b="1" dirty="0"/>
          </a:p>
        </p:txBody>
      </p:sp>
      <p:sp>
        <p:nvSpPr>
          <p:cNvPr id="8" name="Title 1"/>
          <p:cNvSpPr txBox="1">
            <a:spLocks/>
          </p:cNvSpPr>
          <p:nvPr/>
        </p:nvSpPr>
        <p:spPr>
          <a:xfrm>
            <a:off x="0" y="-228600"/>
            <a:ext cx="121920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ea typeface="+mj-ea"/>
                <a:cs typeface="+mj-cs"/>
              </a:rPr>
              <a:t>Activity at health facility for local solutions at  </a:t>
            </a:r>
            <a:r>
              <a:rPr kumimoji="0" lang="en-US" sz="2800" b="1" i="0" u="none" strike="noStrike" kern="1200" cap="none" spc="0" normalizeH="0" baseline="0" noProof="0" dirty="0" err="1">
                <a:ln>
                  <a:noFill/>
                </a:ln>
                <a:solidFill>
                  <a:schemeClr val="tx1"/>
                </a:solidFill>
                <a:effectLst/>
                <a:uLnTx/>
                <a:uFillTx/>
                <a:ea typeface="+mj-ea"/>
                <a:cs typeface="+mj-cs"/>
              </a:rPr>
              <a:t>Balrampur</a:t>
            </a:r>
            <a:r>
              <a:rPr kumimoji="0" lang="en-US" sz="2800" b="1" i="0" u="none" strike="noStrike" kern="1200" cap="none" spc="0" normalizeH="0" baseline="0" noProof="0" dirty="0">
                <a:ln>
                  <a:noFill/>
                </a:ln>
                <a:solidFill>
                  <a:schemeClr val="tx1"/>
                </a:solidFill>
                <a:effectLst/>
                <a:uLnTx/>
                <a:uFillTx/>
                <a:ea typeface="+mj-ea"/>
                <a:cs typeface="+mj-cs"/>
              </a:rPr>
              <a:t> Hospital </a:t>
            </a:r>
            <a:r>
              <a:rPr kumimoji="0" lang="en-US" sz="2800" b="1" i="0" u="none" strike="noStrike" kern="1200" cap="none" spc="0" normalizeH="0" baseline="0" noProof="0" dirty="0" err="1">
                <a:ln>
                  <a:noFill/>
                </a:ln>
                <a:solidFill>
                  <a:schemeClr val="tx1"/>
                </a:solidFill>
                <a:effectLst/>
                <a:uLnTx/>
                <a:uFillTx/>
                <a:ea typeface="+mj-ea"/>
                <a:cs typeface="+mj-cs"/>
              </a:rPr>
              <a:t>Lucknow</a:t>
            </a:r>
            <a:r>
              <a:rPr kumimoji="0" lang="en-US" sz="2800" b="1" i="0" u="none" strike="noStrike" kern="1200" cap="none" spc="0" normalizeH="0" baseline="0" noProof="0" dirty="0">
                <a:ln>
                  <a:noFill/>
                </a:ln>
                <a:solidFill>
                  <a:schemeClr val="tx1"/>
                </a:solidFill>
                <a:effectLst/>
                <a:uLnTx/>
                <a:uFillTx/>
                <a:ea typeface="+mj-ea"/>
                <a:cs typeface="+mj-cs"/>
              </a:rPr>
              <a:t>- 2B</a:t>
            </a:r>
          </a:p>
        </p:txBody>
      </p:sp>
      <p:sp>
        <p:nvSpPr>
          <p:cNvPr id="7" name="Slide Number Placeholder 6"/>
          <p:cNvSpPr>
            <a:spLocks noGrp="1"/>
          </p:cNvSpPr>
          <p:nvPr>
            <p:ph type="sldNum" sz="quarter" idx="12"/>
          </p:nvPr>
        </p:nvSpPr>
        <p:spPr/>
        <p:txBody>
          <a:bodyPr/>
          <a:lstStyle/>
          <a:p>
            <a:fld id="{19BEC0D2-B3D0-437F-9736-64E55758ECF7}" type="slidenum">
              <a:rPr lang="en-US" smtClean="0"/>
              <a:pPr/>
              <a:t>9</a:t>
            </a:fld>
            <a:endParaRPr lang="en-US"/>
          </a:p>
        </p:txBody>
      </p:sp>
      <p:sp>
        <p:nvSpPr>
          <p:cNvPr id="9" name="Footer Placeholder 8"/>
          <p:cNvSpPr>
            <a:spLocks noGrp="1"/>
          </p:cNvSpPr>
          <p:nvPr>
            <p:ph type="ftr" sz="quarter" idx="11"/>
          </p:nvPr>
        </p:nvSpPr>
        <p:spPr/>
        <p:txBody>
          <a:bodyPr/>
          <a:lstStyle/>
          <a:p>
            <a:r>
              <a:rPr lang="en-US"/>
              <a:t>group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2943</TotalTime>
  <Words>4069</Words>
  <Application>Microsoft Office PowerPoint</Application>
  <PresentationFormat>Widescreen</PresentationFormat>
  <Paragraphs>672</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Addressing the Scarcity of Specialist Doctors in District Hospitals of Uttar Pradesh By</vt:lpstr>
      <vt:lpstr> </vt:lpstr>
      <vt:lpstr>PowerPoint Presentation</vt:lpstr>
      <vt:lpstr>PowerPoint Presentation</vt:lpstr>
      <vt:lpstr>PowerPoint Presentation</vt:lpstr>
      <vt:lpstr>Analysis of OPD and IPD of Aug 2023 of 30 District Level Hospitals in 24 Districts of 12 MandalsAnalysis of Specialist OPD, IPD ,Procedures,Tests for Aug 2023.xlsx </vt:lpstr>
      <vt:lpstr>PowerPoint Presentation</vt:lpstr>
      <vt:lpstr>Activity at health facility for local solutions at  Balrampur Hospital Lucknow- 2A</vt:lpstr>
      <vt:lpstr>PowerPoint Presentation</vt:lpstr>
      <vt:lpstr>PowerPoint Presentation</vt:lpstr>
      <vt:lpstr>PowerPoint Presentation</vt:lpstr>
      <vt:lpstr>PowerPoint Presentation</vt:lpstr>
      <vt:lpstr>Study by WHO in state of Chhattisgarh to provide a detailed examination of the state of the health labor market in Chhattisgarh to provide an insight into key human resources for health and the bottlenecks and opportunities in the State.  The report focused on Medical Officers, specialist doctors, nurses and the roll-out of health and wellness centers. Based on the results of the analysis, nine main issues related to the policy questions were highlighted and recommendations and policy options were proposed which were however specific to Chhattisgarh.  </vt:lpstr>
      <vt:lpstr>PowerPoint Presentation</vt:lpstr>
      <vt:lpstr>PowerPoint Presentation</vt:lpstr>
      <vt:lpstr>PowerPoint Presentation</vt:lpstr>
      <vt:lpstr>PowerPoint Presentation</vt:lpstr>
      <vt:lpstr>Further plan Recommendation</vt:lpstr>
      <vt:lpstr>PowerPoint Presentation</vt:lpstr>
      <vt:lpstr>Be an Asset and not a Liability to the System  Thank You</vt:lpstr>
      <vt:lpstr>PowerPoint Presentation</vt:lpstr>
      <vt:lpstr>PowerPoint Presentation</vt:lpstr>
      <vt:lpstr>PowerPoint Presentation</vt:lpstr>
      <vt:lpstr>PowerPoint Presentation</vt:lpstr>
      <vt:lpstr>PowerPoint Presentation</vt:lpstr>
      <vt:lpstr>Total all hospitals UP specialist as in manav sampda march 2024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Doctors (Specialists and Medical Officers)</dc:title>
  <dc:creator>Sheersh Saxena</dc:creator>
  <cp:lastModifiedBy>RISHI SAXENA</cp:lastModifiedBy>
  <cp:revision>98</cp:revision>
  <dcterms:created xsi:type="dcterms:W3CDTF">2023-09-24T07:40:42Z</dcterms:created>
  <dcterms:modified xsi:type="dcterms:W3CDTF">2024-03-20T10:53:34Z</dcterms:modified>
</cp:coreProperties>
</file>