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5" r:id="rId5"/>
    <p:sldId id="266" r:id="rId6"/>
    <p:sldId id="264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C3281-6F29-D66E-575A-180878922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46FE43-29FF-F9A1-AC04-5D51DB032C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AA8BC-0916-DA81-7B82-768A53CCC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A8C4-6337-4B43-B294-F9A4892E5CDA}" type="datetimeFigureOut">
              <a:rPr lang="en-IN" smtClean="0"/>
              <a:t>26-03-2024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7F10F-8E87-948D-F98D-361716EC7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715E4-1BDB-70E9-EB46-2661BB367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F3EF-2BB5-443C-A81F-EC0765F002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0523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FA6AE-1E82-D422-B2E9-F4CBA5063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C3D7D5-9236-F422-BF65-67E3DE75BE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49E54-4468-456C-ABDC-C7110CD5C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A8C4-6337-4B43-B294-F9A4892E5CDA}" type="datetimeFigureOut">
              <a:rPr lang="en-IN" smtClean="0"/>
              <a:t>26-03-2024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597FF-6F3C-FB95-2B65-2E8D0F62D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E350A-B94A-7EAA-148E-EF7AFD8F0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F3EF-2BB5-443C-A81F-EC0765F002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1286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2D986C-2C7C-5CA0-9AFA-E637EFABCF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AF9AB8-92B3-4C8B-2849-68723A6D28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D822A-A419-B500-42D6-2C5C88362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A8C4-6337-4B43-B294-F9A4892E5CDA}" type="datetimeFigureOut">
              <a:rPr lang="en-IN" smtClean="0"/>
              <a:t>26-03-2024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F3851-B7DA-E620-7551-95B2D1A96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33DAB-8A05-A0D0-9090-7F2A49933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F3EF-2BB5-443C-A81F-EC0765F002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490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28A63-66C8-7B31-4CF8-1E1B88842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685E6-9CD6-BFA9-4401-511DE6E00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8A65E-02FD-121D-D4DE-BD9670155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A8C4-6337-4B43-B294-F9A4892E5CDA}" type="datetimeFigureOut">
              <a:rPr lang="en-IN" smtClean="0"/>
              <a:t>26-03-2024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43549-2C5D-015B-5B40-2E1919E9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6545BB-C166-AB76-62BD-815232AE1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F3EF-2BB5-443C-A81F-EC0765F002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5701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1EBE0-E9F4-7FA7-2DC6-37D1F9D9D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239081-5971-D538-58A0-F17AC2C03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D7B5D-0D12-3603-1F7D-797B5154A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A8C4-6337-4B43-B294-F9A4892E5CDA}" type="datetimeFigureOut">
              <a:rPr lang="en-IN" smtClean="0"/>
              <a:t>26-03-2024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66719-56F1-1C69-1CC7-DCB78E04A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9B8B0-DE22-FE79-090F-FE904F02F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F3EF-2BB5-443C-A81F-EC0765F002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7706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3B155-5BC6-8990-BFA8-F22FDE394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712BA-E134-7FE8-55B7-86B9CF6672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9DFAA-0AD0-AC3F-8204-B8EEA7A3D4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13B44D-C667-D1D6-4511-569A68BAC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A8C4-6337-4B43-B294-F9A4892E5CDA}" type="datetimeFigureOut">
              <a:rPr lang="en-IN" smtClean="0"/>
              <a:t>26-03-2024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93A31B-2ED6-CD85-E9E8-53B03E53A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22A571-014F-84F1-385C-9B872004F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F3EF-2BB5-443C-A81F-EC0765F002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2598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662C2-21C9-4202-C833-188C30695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98C4C-07F3-8F28-80A6-164576AD4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ACD20C-32FA-EEB6-223A-7810113B6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A14F4B-BC28-63C6-E41B-FC34453622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BDBE77-9F78-E9A1-96C6-F145533BB0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E43A4F-E754-B351-1D34-11A135307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A8C4-6337-4B43-B294-F9A4892E5CDA}" type="datetimeFigureOut">
              <a:rPr lang="en-IN" smtClean="0"/>
              <a:t>26-03-2024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706B67-595E-C506-EF98-3FDEFE329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C508B7-8DBC-828F-AB36-98461B6C6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F3EF-2BB5-443C-A81F-EC0765F002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552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349A8-3AF0-E26C-C4B2-F8F1008F2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BF4D12-F6AD-27F1-7254-1FCBBE0BD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A8C4-6337-4B43-B294-F9A4892E5CDA}" type="datetimeFigureOut">
              <a:rPr lang="en-IN" smtClean="0"/>
              <a:t>26-03-2024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E6E348-DA37-B4E5-B4B4-53C3B85BC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BF2969-2882-AC66-06EB-C434DF678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F3EF-2BB5-443C-A81F-EC0765F002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700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D28C7A-2859-C5DA-C5DE-E6FEF2E3B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A8C4-6337-4B43-B294-F9A4892E5CDA}" type="datetimeFigureOut">
              <a:rPr lang="en-IN" smtClean="0"/>
              <a:t>26-03-2024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961D5D-17AA-577E-D290-6F0E00686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FEAA28-E451-DEDB-0035-CD8D4DF7B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F3EF-2BB5-443C-A81F-EC0765F002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9798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20709-2FAA-0817-3C37-EC9A584AE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E485D-4B0D-D684-E2A0-200C609E5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B041FC-47A9-C78F-4258-F75B5BB54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FA2A64-F9ED-E471-A4D2-85CC8E9BC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A8C4-6337-4B43-B294-F9A4892E5CDA}" type="datetimeFigureOut">
              <a:rPr lang="en-IN" smtClean="0"/>
              <a:t>26-03-2024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1B4281-EC40-2DE1-49D5-0255CA667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749BFF-D270-BB5E-A091-FA4F83964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F3EF-2BB5-443C-A81F-EC0765F002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087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28FE6-0072-80BA-83AE-757FBEFBC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A7F63E-3E1C-8910-62F9-6606BF3CA1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DE18F1-C62A-91C3-8DB1-F881FE26D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C813D5-EF59-1616-5809-4BC39B94C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A8C4-6337-4B43-B294-F9A4892E5CDA}" type="datetimeFigureOut">
              <a:rPr lang="en-IN" smtClean="0"/>
              <a:t>26-03-2024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C32F6A-A5BE-B9B0-27E7-DC1FD4555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4DA712-C5F3-18D5-8C63-9A0F4663B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F3EF-2BB5-443C-A81F-EC0765F002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4719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511F49-87E1-61CF-B88C-DDB5EA99A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91D5C9-E520-58F4-89BA-90E1E82B2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C3EFA-47FB-B297-BAF6-BC78FCF397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1A8C4-6337-4B43-B294-F9A4892E5CDA}" type="datetimeFigureOut">
              <a:rPr lang="en-IN" smtClean="0"/>
              <a:t>26-03-2024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FA2BC-CE83-9985-C731-064248988E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6499A-E8EB-F86D-7CFD-56E074B8B0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0F3EF-2BB5-443C-A81F-EC0765F002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6434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3B583-F569-5E6D-BC5A-C2A5F5C4D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84479"/>
            <a:ext cx="9144000" cy="2387600"/>
          </a:xfrm>
        </p:spPr>
        <p:txBody>
          <a:bodyPr>
            <a:noAutofit/>
          </a:bodyPr>
          <a:lstStyle/>
          <a:p>
            <a:r>
              <a:rPr lang="en-IN" sz="4800" b="1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"Promoting Exclusive Breastfeeding in Neonates: Challenges and Solutions"</a:t>
            </a:r>
            <a:endParaRPr lang="en-IN" sz="413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658A82-BE6C-80A0-1DD1-639FD98BB5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02927"/>
          </a:xfrm>
        </p:spPr>
        <p:txBody>
          <a:bodyPr>
            <a:normAutofit/>
          </a:bodyPr>
          <a:lstStyle/>
          <a:p>
            <a:pPr lvl="8" algn="l"/>
            <a:r>
              <a:rPr lang="en-IN" sz="2400" b="1" dirty="0"/>
              <a:t>Dr Jaya </a:t>
            </a:r>
            <a:r>
              <a:rPr lang="en-IN" sz="2400" b="1" dirty="0" err="1"/>
              <a:t>Dehalvi</a:t>
            </a:r>
            <a:endParaRPr lang="en-IN" sz="2400" b="1" dirty="0"/>
          </a:p>
          <a:p>
            <a:pPr lvl="8" algn="l"/>
            <a:r>
              <a:rPr lang="en-IN" sz="2400" b="1" dirty="0"/>
              <a:t>Dr Vivek Srivastava</a:t>
            </a:r>
          </a:p>
          <a:p>
            <a:pPr lvl="8" algn="l"/>
            <a:r>
              <a:rPr lang="en-IN" sz="2400" b="1" dirty="0"/>
              <a:t>Dr Swatantra Prakash Singh</a:t>
            </a:r>
          </a:p>
          <a:p>
            <a:pPr lvl="8" algn="l"/>
            <a:r>
              <a:rPr lang="en-IN" sz="2400" b="1" dirty="0"/>
              <a:t>Dr Krishna Kumar Verma</a:t>
            </a:r>
          </a:p>
          <a:p>
            <a:pPr lvl="8" algn="l"/>
            <a:r>
              <a:rPr lang="en-IN" sz="2400" b="1" dirty="0"/>
              <a:t>Dr Roopam Saroj</a:t>
            </a:r>
          </a:p>
        </p:txBody>
      </p:sp>
    </p:spTree>
    <p:extLst>
      <p:ext uri="{BB962C8B-B14F-4D97-AF65-F5344CB8AC3E}">
        <p14:creationId xmlns:p14="http://schemas.microsoft.com/office/powerpoint/2010/main" val="999966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B961F-3696-EBD8-1267-610F341A7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dirty="0">
                <a:solidFill>
                  <a:schemeClr val="accent1">
                    <a:lumMod val="75000"/>
                  </a:schemeClr>
                </a:solidFill>
              </a:rPr>
              <a:t>KEY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DC7B0-77E5-2DB7-C6C4-5CB37887D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1- NFHS-5 showed very low coverage of early initiations and exclusive breastfeeding you can compare UP and India</a:t>
            </a: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2- Pre-counselling session for PW during ANC</a:t>
            </a: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3- Birth campaign should counsel on BF</a:t>
            </a: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4- Exclusive BF counselor in PNC ward</a:t>
            </a: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5- Encourage BF in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labour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room to tackle early initiations of BF</a:t>
            </a: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6- Encourage and capacity building of MO and staff nurse on BF (After C-section )</a:t>
            </a: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7- IEC in Hindi and Urdu language</a:t>
            </a: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8- IPC on BF with each beneficiaries during stay in PNC ward</a:t>
            </a: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9- PW issue and doubt should be addressed related to BF</a:t>
            </a: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10- Missed opportunity during Night delivery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70148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53D3A62-05A1-3D13-5FBA-9051F12D47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5427204"/>
              </p:ext>
            </p:extLst>
          </p:nvPr>
        </p:nvGraphicFramePr>
        <p:xfrm>
          <a:off x="838200" y="1493930"/>
          <a:ext cx="10515597" cy="522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4180486053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404656113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847046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b="1" dirty="0">
                          <a:solidFill>
                            <a:schemeClr val="bg1"/>
                          </a:solidFill>
                        </a:rPr>
                        <a:t>PARAMETERS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0" dirty="0">
                          <a:solidFill>
                            <a:schemeClr val="bg1"/>
                          </a:solidFill>
                        </a:rPr>
                        <a:t>IDEAL 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0" dirty="0">
                          <a:solidFill>
                            <a:schemeClr val="bg1"/>
                          </a:solidFill>
                        </a:rPr>
                        <a:t>CHALLENGES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0473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I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Well-Trained Healthcare Professionals</a:t>
                      </a:r>
                      <a:endParaRPr lang="en-IN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I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Healthcare providers well-trained in lactation support.</a:t>
                      </a:r>
                      <a:endParaRPr lang="en-IN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Inadequate training of healthcare staff in breastfeeding assistance and support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598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endParaRPr lang="en-IN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Supportive Healthcare Facilities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I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comfortable spaces and supportive policies for breastfeeding.</a:t>
                      </a:r>
                      <a:endParaRPr lang="en-IN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lacking designated lactation rooms and breastfeeding-friendly environments.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7492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I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Post-Discharge Support</a:t>
                      </a:r>
                      <a:endParaRPr lang="en-IN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I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Ongoing support provided to mothers after discharge.</a:t>
                      </a:r>
                      <a:endParaRPr lang="en-IN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Limited follow-up and support after leaving the hospital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115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Comprehensive Education and Awareness</a:t>
                      </a:r>
                      <a:endParaRPr lang="en-IN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Accurate and comprehensive information about breastfeeding benefits widely available.</a:t>
                      </a:r>
                      <a:endParaRPr lang="en-IN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Lack of consistent and comprehensive education, leading to misconceptions and mixed messaging.</a:t>
                      </a:r>
                      <a:endParaRPr lang="en-IN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244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098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537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16" y="0"/>
            <a:ext cx="11815180" cy="6629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4399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03" y="150248"/>
            <a:ext cx="11791666" cy="6634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7162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14E835B-F19B-D550-8A9C-5FA245F760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72" y="-3702"/>
            <a:ext cx="12094028" cy="6861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545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9CBA7FE-7C55-0782-4F94-2EB75B9C2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IN" sz="1400" b="1" kern="0" dirty="0">
              <a:effectLst/>
              <a:highlight>
                <a:srgbClr val="FFFF00"/>
              </a:highlight>
              <a:latin typeface="Segoe UI" panose="020B0502040204020203" pitchFamily="34" charset="0"/>
              <a:ea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1400" b="1" dirty="0">
                <a:highlight>
                  <a:srgbClr val="FFFF00"/>
                </a:highlight>
              </a:rPr>
              <a:t>Concept of Panna Maa</a:t>
            </a:r>
          </a:p>
          <a:p>
            <a:pPr marL="514350" indent="-514350">
              <a:buAutoNum type="arabicPeriod"/>
            </a:pPr>
            <a:r>
              <a:rPr lang="en-US" sz="1400" b="1" dirty="0">
                <a:highlight>
                  <a:srgbClr val="FFFF00"/>
                </a:highlight>
              </a:rPr>
              <a:t>Follow up Appointments, Hotlines, virtual consultation, helpline number . CHO can be utilized for </a:t>
            </a:r>
            <a:r>
              <a:rPr lang="en-US" sz="1400" b="1" dirty="0" err="1">
                <a:highlight>
                  <a:srgbClr val="FFFF00"/>
                </a:highlight>
              </a:rPr>
              <a:t>itRegular</a:t>
            </a:r>
            <a:r>
              <a:rPr lang="en-US" sz="1400" b="1" dirty="0">
                <a:highlight>
                  <a:srgbClr val="FFFF00"/>
                </a:highlight>
              </a:rPr>
              <a:t> sensitization of doctors, staff , paramedical, regarding benefits and techniques of breast feeding</a:t>
            </a:r>
          </a:p>
          <a:p>
            <a:pPr marL="514350" indent="-514350">
              <a:buAutoNum type="arabicPeriod"/>
            </a:pPr>
            <a:r>
              <a:rPr lang="en-US" sz="1400" b="1" dirty="0">
                <a:highlight>
                  <a:srgbClr val="FFFF00"/>
                </a:highlight>
              </a:rPr>
              <a:t>Branding of facilities: Signages/ proper display inside the hospital using audiovisual aids about the BB and EB </a:t>
            </a:r>
          </a:p>
          <a:p>
            <a:pPr marL="514350" indent="-514350">
              <a:buAutoNum type="arabicPeriod"/>
            </a:pPr>
            <a:r>
              <a:rPr lang="en-US" sz="1400" b="1" dirty="0">
                <a:highlight>
                  <a:srgbClr val="FFFF00"/>
                </a:highlight>
              </a:rPr>
              <a:t>Strengthen or incorporate  monthly review mechanism at DHS</a:t>
            </a:r>
          </a:p>
          <a:p>
            <a:pPr marL="514350" indent="-514350">
              <a:buAutoNum type="arabicPeriod"/>
            </a:pPr>
            <a:r>
              <a:rPr lang="en-US" sz="1400" b="1" dirty="0">
                <a:highlight>
                  <a:srgbClr val="FFFF00"/>
                </a:highlight>
              </a:rPr>
              <a:t>Capacity building of Medical officer/Staff nurse and Field level worker (ANM) and Private practitioners </a:t>
            </a:r>
          </a:p>
          <a:p>
            <a:pPr marL="514350" indent="-514350">
              <a:buAutoNum type="arabicPeriod"/>
            </a:pPr>
            <a:r>
              <a:rPr lang="en-US" sz="1400" b="1" dirty="0">
                <a:highlight>
                  <a:srgbClr val="FFFF00"/>
                </a:highlight>
              </a:rPr>
              <a:t>Collaboration with others Stake holders .</a:t>
            </a:r>
            <a:r>
              <a:rPr lang="en-US" sz="1400" b="1" dirty="0" err="1">
                <a:highlight>
                  <a:srgbClr val="FFFF00"/>
                </a:highlight>
              </a:rPr>
              <a:t>i.e</a:t>
            </a:r>
            <a:r>
              <a:rPr lang="en-US" sz="1400" b="1" dirty="0">
                <a:highlight>
                  <a:srgbClr val="FFFF00"/>
                </a:highlight>
              </a:rPr>
              <a:t> IAP and Federation of Obstetric and Gynecological societies  </a:t>
            </a:r>
          </a:p>
          <a:p>
            <a:pPr marL="514350" indent="-514350">
              <a:buAutoNum type="arabicPeriod"/>
            </a:pPr>
            <a:r>
              <a:rPr lang="en-US" sz="1400" b="1" dirty="0">
                <a:highlight>
                  <a:srgbClr val="FFFF00"/>
                </a:highlight>
              </a:rPr>
              <a:t>Strengthen of  monthly data validation at block and district 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1400" b="1" dirty="0">
                <a:highlight>
                  <a:srgbClr val="FFFF00"/>
                </a:highlight>
              </a:rPr>
              <a:t>Periodic IEC activities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1400" b="1" dirty="0">
                <a:highlight>
                  <a:srgbClr val="FFFF00"/>
                </a:highlight>
              </a:rPr>
              <a:t>Monthly /Weekly awareness  campaigns at facility and community level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1400" b="1" dirty="0">
                <a:highlight>
                  <a:srgbClr val="FFFF00"/>
                </a:highlight>
              </a:rPr>
              <a:t>Family participants through comprehensive education during post natal ward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1400" b="1" dirty="0">
                <a:highlight>
                  <a:srgbClr val="FFFF00"/>
                </a:highlight>
              </a:rPr>
              <a:t>ACMO-RCH is over burden need to assigning Nodal officer at  hospital </a:t>
            </a:r>
          </a:p>
          <a:p>
            <a:pPr marL="514350" indent="-514350">
              <a:buAutoNum type="arabicPeriod"/>
            </a:pPr>
            <a:r>
              <a:rPr lang="en-US" sz="1400" b="1" dirty="0">
                <a:highlight>
                  <a:srgbClr val="FFFF00"/>
                </a:highlight>
              </a:rPr>
              <a:t>Survey for Reasons for not initiating early breastfeeding and exclusive breastfeeding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1400" b="1" dirty="0">
                <a:highlight>
                  <a:srgbClr val="FFFF00"/>
                </a:highlight>
              </a:rPr>
              <a:t>Reduction in Marketing of Infant Formula</a:t>
            </a:r>
          </a:p>
          <a:p>
            <a:pPr marL="514350" indent="-514350">
              <a:buAutoNum type="arabicPeriod"/>
            </a:pPr>
            <a:endParaRPr lang="en-US" sz="1400" b="1" dirty="0">
              <a:highlight>
                <a:srgbClr val="FFFF00"/>
              </a:highlight>
            </a:endParaRPr>
          </a:p>
          <a:p>
            <a:pPr marL="514350" indent="-514350">
              <a:buAutoNum type="arabicPeriod"/>
            </a:pPr>
            <a:endParaRPr lang="en-IN" sz="1400" b="1" dirty="0">
              <a:highlight>
                <a:srgbClr val="FFFF00"/>
              </a:highlight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6EB86DD-D656-06F0-2DCC-02BCAD157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dirty="0"/>
              <a:t>                           Solutions</a:t>
            </a:r>
          </a:p>
        </p:txBody>
      </p:sp>
    </p:spTree>
    <p:extLst>
      <p:ext uri="{BB962C8B-B14F-4D97-AF65-F5344CB8AC3E}">
        <p14:creationId xmlns:p14="http://schemas.microsoft.com/office/powerpoint/2010/main" val="348735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393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Segoe UI</vt:lpstr>
      <vt:lpstr>Office Theme</vt:lpstr>
      <vt:lpstr> "Promoting Exclusive Breastfeeding in Neonates: Challenges and Solutions"</vt:lpstr>
      <vt:lpstr>KEY POINTS</vt:lpstr>
      <vt:lpstr>PowerPoint Presentation</vt:lpstr>
      <vt:lpstr>PowerPoint Presentation</vt:lpstr>
      <vt:lpstr>PowerPoint Presentation</vt:lpstr>
      <vt:lpstr>PowerPoint Presentation</vt:lpstr>
      <vt:lpstr>                           Solutions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Enhancing Utilization of Public Health Sector by Ayushman Beneficiaries in Uttar Pradesh</dc:title>
  <dc:creator>AJAY SRIVASTAVA</dc:creator>
  <cp:lastModifiedBy>AJAY SRIVASTAVA</cp:lastModifiedBy>
  <cp:revision>23</cp:revision>
  <dcterms:created xsi:type="dcterms:W3CDTF">2023-08-31T18:17:42Z</dcterms:created>
  <dcterms:modified xsi:type="dcterms:W3CDTF">2024-03-26T18:02:08Z</dcterms:modified>
</cp:coreProperties>
</file>