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3" r:id="rId2"/>
    <p:sldId id="264" r:id="rId3"/>
    <p:sldId id="265" r:id="rId4"/>
    <p:sldId id="266" r:id="rId5"/>
    <p:sldId id="285" r:id="rId6"/>
    <p:sldId id="286" r:id="rId7"/>
    <p:sldId id="270" r:id="rId8"/>
    <p:sldId id="269" r:id="rId9"/>
    <p:sldId id="282" r:id="rId10"/>
    <p:sldId id="273" r:id="rId11"/>
    <p:sldId id="27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C4A98F-E1ED-4848-9ECA-DD5D2F652C83}" v="3" dt="2024-03-21T10:05:06.5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 MOHAN MISHRA" userId="5bd08ee1718d8101" providerId="LiveId" clId="{0CC4A98F-E1ED-4848-9ECA-DD5D2F652C83}"/>
    <pc:docChg chg="modSld">
      <pc:chgData name="AMAN MOHAN MISHRA" userId="5bd08ee1718d8101" providerId="LiveId" clId="{0CC4A98F-E1ED-4848-9ECA-DD5D2F652C83}" dt="2024-03-21T10:05:08.307" v="8" actId="1076"/>
      <pc:docMkLst>
        <pc:docMk/>
      </pc:docMkLst>
      <pc:sldChg chg="addSp modSp mod">
        <pc:chgData name="AMAN MOHAN MISHRA" userId="5bd08ee1718d8101" providerId="LiveId" clId="{0CC4A98F-E1ED-4848-9ECA-DD5D2F652C83}" dt="2024-03-21T10:05:08.307" v="8" actId="1076"/>
        <pc:sldMkLst>
          <pc:docMk/>
          <pc:sldMk cId="3338959476" sldId="263"/>
        </pc:sldMkLst>
        <pc:spChg chg="mod">
          <ac:chgData name="AMAN MOHAN MISHRA" userId="5bd08ee1718d8101" providerId="LiveId" clId="{0CC4A98F-E1ED-4848-9ECA-DD5D2F652C83}" dt="2024-03-21T10:05:04.403" v="6" actId="1076"/>
          <ac:spMkLst>
            <pc:docMk/>
            <pc:sldMk cId="3338959476" sldId="263"/>
            <ac:spMk id="2" creationId="{00000000-0000-0000-0000-000000000000}"/>
          </ac:spMkLst>
        </pc:spChg>
        <pc:spChg chg="mod">
          <ac:chgData name="AMAN MOHAN MISHRA" userId="5bd08ee1718d8101" providerId="LiveId" clId="{0CC4A98F-E1ED-4848-9ECA-DD5D2F652C83}" dt="2024-03-21T10:05:08.307" v="8" actId="1076"/>
          <ac:spMkLst>
            <pc:docMk/>
            <pc:sldMk cId="3338959476" sldId="263"/>
            <ac:spMk id="5" creationId="{00000000-0000-0000-0000-000000000000}"/>
          </ac:spMkLst>
        </pc:spChg>
        <pc:picChg chg="add mod">
          <ac:chgData name="AMAN MOHAN MISHRA" userId="5bd08ee1718d8101" providerId="LiveId" clId="{0CC4A98F-E1ED-4848-9ECA-DD5D2F652C83}" dt="2024-03-21T10:04:56.667" v="4"/>
          <ac:picMkLst>
            <pc:docMk/>
            <pc:sldMk cId="3338959476" sldId="263"/>
            <ac:picMk id="3" creationId="{45F15251-59CA-72E4-7B2B-C8EF23A9BDF4}"/>
          </ac:picMkLst>
        </pc:picChg>
        <pc:picChg chg="mod">
          <ac:chgData name="AMAN MOHAN MISHRA" userId="5bd08ee1718d8101" providerId="LiveId" clId="{0CC4A98F-E1ED-4848-9ECA-DD5D2F652C83}" dt="2024-03-21T10:05:06.569" v="7" actId="1076"/>
          <ac:picMkLst>
            <pc:docMk/>
            <pc:sldMk cId="3338959476" sldId="263"/>
            <ac:picMk id="4" creationId="{00000000-0000-0000-0000-000000000000}"/>
          </ac:picMkLst>
        </pc:picChg>
        <pc:picChg chg="add mod">
          <ac:chgData name="AMAN MOHAN MISHRA" userId="5bd08ee1718d8101" providerId="LiveId" clId="{0CC4A98F-E1ED-4848-9ECA-DD5D2F652C83}" dt="2024-03-21T10:04:56.667" v="4"/>
          <ac:picMkLst>
            <pc:docMk/>
            <pc:sldMk cId="3338959476" sldId="263"/>
            <ac:picMk id="6" creationId="{2209BE8F-F21B-93C7-E7EA-01EF027B01BA}"/>
          </ac:picMkLst>
        </pc:picChg>
        <pc:picChg chg="add mod">
          <ac:chgData name="AMAN MOHAN MISHRA" userId="5bd08ee1718d8101" providerId="LiveId" clId="{0CC4A98F-E1ED-4848-9ECA-DD5D2F652C83}" dt="2024-03-21T10:04:56.667" v="4"/>
          <ac:picMkLst>
            <pc:docMk/>
            <pc:sldMk cId="3338959476" sldId="263"/>
            <ac:picMk id="7" creationId="{172C57B4-6742-8406-8A88-2EB5D36E7473}"/>
          </ac:picMkLst>
        </pc:picChg>
        <pc:picChg chg="add mod">
          <ac:chgData name="AMAN MOHAN MISHRA" userId="5bd08ee1718d8101" providerId="LiveId" clId="{0CC4A98F-E1ED-4848-9ECA-DD5D2F652C83}" dt="2024-03-21T10:04:56.667" v="4"/>
          <ac:picMkLst>
            <pc:docMk/>
            <pc:sldMk cId="3338959476" sldId="263"/>
            <ac:picMk id="8" creationId="{C3640FCA-E167-C4BC-EB10-297D26AA2B89}"/>
          </ac:picMkLst>
        </pc:pic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 ANC Reg. against Est. target</c:v>
                </c:pt>
              </c:strCache>
            </c:strRef>
          </c:tx>
          <c:cat>
            <c:numRef>
              <c:f>Sheet1!$A$2:$A$7</c:f>
              <c:numCache>
                <c:formatCode>mmm/yy</c:formatCode>
                <c:ptCount val="6"/>
                <c:pt idx="0">
                  <c:v>45017</c:v>
                </c:pt>
                <c:pt idx="1">
                  <c:v>45047</c:v>
                </c:pt>
                <c:pt idx="2">
                  <c:v>45078</c:v>
                </c:pt>
                <c:pt idx="3">
                  <c:v>45108</c:v>
                </c:pt>
                <c:pt idx="4">
                  <c:v>45139</c:v>
                </c:pt>
                <c:pt idx="5">
                  <c:v>45170</c:v>
                </c:pt>
              </c:numCache>
            </c:numRef>
          </c:cat>
          <c:val>
            <c:numRef>
              <c:f>Sheet1!$B$2:$B$7</c:f>
              <c:numCache>
                <c:formatCode>General</c:formatCode>
                <c:ptCount val="6"/>
                <c:pt idx="0">
                  <c:v>161</c:v>
                </c:pt>
                <c:pt idx="1">
                  <c:v>125</c:v>
                </c:pt>
                <c:pt idx="2">
                  <c:v>118</c:v>
                </c:pt>
                <c:pt idx="3">
                  <c:v>122</c:v>
                </c:pt>
                <c:pt idx="4">
                  <c:v>130</c:v>
                </c:pt>
                <c:pt idx="5">
                  <c:v>122</c:v>
                </c:pt>
              </c:numCache>
            </c:numRef>
          </c:val>
          <c:smooth val="0"/>
          <c:extLst>
            <c:ext xmlns:c16="http://schemas.microsoft.com/office/drawing/2014/chart" uri="{C3380CC4-5D6E-409C-BE32-E72D297353CC}">
              <c16:uniqueId val="{00000000-4374-4132-8199-74332549C3C2}"/>
            </c:ext>
          </c:extLst>
        </c:ser>
        <c:ser>
          <c:idx val="1"/>
          <c:order val="1"/>
          <c:tx>
            <c:strRef>
              <c:f>Sheet1!$C$1</c:f>
              <c:strCache>
                <c:ptCount val="1"/>
                <c:pt idx="0">
                  <c:v>% ANC Reg. in 1st Trim.</c:v>
                </c:pt>
              </c:strCache>
            </c:strRef>
          </c:tx>
          <c:cat>
            <c:numRef>
              <c:f>Sheet1!$A$2:$A$7</c:f>
              <c:numCache>
                <c:formatCode>mmm/yy</c:formatCode>
                <c:ptCount val="6"/>
                <c:pt idx="0">
                  <c:v>45017</c:v>
                </c:pt>
                <c:pt idx="1">
                  <c:v>45047</c:v>
                </c:pt>
                <c:pt idx="2">
                  <c:v>45078</c:v>
                </c:pt>
                <c:pt idx="3">
                  <c:v>45108</c:v>
                </c:pt>
                <c:pt idx="4">
                  <c:v>45139</c:v>
                </c:pt>
                <c:pt idx="5">
                  <c:v>45170</c:v>
                </c:pt>
              </c:numCache>
            </c:numRef>
          </c:cat>
          <c:val>
            <c:numRef>
              <c:f>Sheet1!$C$2:$C$7</c:f>
              <c:numCache>
                <c:formatCode>General</c:formatCode>
                <c:ptCount val="6"/>
                <c:pt idx="0">
                  <c:v>53</c:v>
                </c:pt>
                <c:pt idx="1">
                  <c:v>54</c:v>
                </c:pt>
                <c:pt idx="2">
                  <c:v>54</c:v>
                </c:pt>
                <c:pt idx="3">
                  <c:v>60</c:v>
                </c:pt>
                <c:pt idx="4">
                  <c:v>59</c:v>
                </c:pt>
                <c:pt idx="5">
                  <c:v>58</c:v>
                </c:pt>
              </c:numCache>
            </c:numRef>
          </c:val>
          <c:smooth val="0"/>
          <c:extLst>
            <c:ext xmlns:c16="http://schemas.microsoft.com/office/drawing/2014/chart" uri="{C3380CC4-5D6E-409C-BE32-E72D297353CC}">
              <c16:uniqueId val="{00000001-4374-4132-8199-74332549C3C2}"/>
            </c:ext>
          </c:extLst>
        </c:ser>
        <c:ser>
          <c:idx val="2"/>
          <c:order val="2"/>
          <c:tx>
            <c:strRef>
              <c:f>Sheet1!$D$1</c:f>
              <c:strCache>
                <c:ptCount val="1"/>
                <c:pt idx="0">
                  <c:v>Column1</c:v>
                </c:pt>
              </c:strCache>
            </c:strRef>
          </c:tx>
          <c:cat>
            <c:numRef>
              <c:f>Sheet1!$A$2:$A$7</c:f>
              <c:numCache>
                <c:formatCode>mmm/yy</c:formatCode>
                <c:ptCount val="6"/>
                <c:pt idx="0">
                  <c:v>45017</c:v>
                </c:pt>
                <c:pt idx="1">
                  <c:v>45047</c:v>
                </c:pt>
                <c:pt idx="2">
                  <c:v>45078</c:v>
                </c:pt>
                <c:pt idx="3">
                  <c:v>45108</c:v>
                </c:pt>
                <c:pt idx="4">
                  <c:v>45139</c:v>
                </c:pt>
                <c:pt idx="5">
                  <c:v>45170</c:v>
                </c:pt>
              </c:numCache>
            </c:numRef>
          </c:cat>
          <c:val>
            <c:numRef>
              <c:f>Sheet1!$D$2:$D$7</c:f>
              <c:numCache>
                <c:formatCode>General</c:formatCode>
                <c:ptCount val="6"/>
              </c:numCache>
            </c:numRef>
          </c:val>
          <c:smooth val="0"/>
          <c:extLst>
            <c:ext xmlns:c16="http://schemas.microsoft.com/office/drawing/2014/chart" uri="{C3380CC4-5D6E-409C-BE32-E72D297353CC}">
              <c16:uniqueId val="{00000002-4374-4132-8199-74332549C3C2}"/>
            </c:ext>
          </c:extLst>
        </c:ser>
        <c:dLbls>
          <c:showLegendKey val="0"/>
          <c:showVal val="0"/>
          <c:showCatName val="0"/>
          <c:showSerName val="0"/>
          <c:showPercent val="0"/>
          <c:showBubbleSize val="0"/>
        </c:dLbls>
        <c:marker val="1"/>
        <c:smooth val="0"/>
        <c:axId val="140669696"/>
        <c:axId val="140671232"/>
      </c:lineChart>
      <c:dateAx>
        <c:axId val="140669696"/>
        <c:scaling>
          <c:orientation val="minMax"/>
        </c:scaling>
        <c:delete val="0"/>
        <c:axPos val="b"/>
        <c:numFmt formatCode="mmm/yy" sourceLinked="1"/>
        <c:majorTickMark val="out"/>
        <c:minorTickMark val="none"/>
        <c:tickLblPos val="nextTo"/>
        <c:crossAx val="140671232"/>
        <c:crosses val="autoZero"/>
        <c:auto val="1"/>
        <c:lblOffset val="100"/>
        <c:baseTimeUnit val="months"/>
      </c:dateAx>
      <c:valAx>
        <c:axId val="140671232"/>
        <c:scaling>
          <c:orientation val="minMax"/>
        </c:scaling>
        <c:delete val="0"/>
        <c:axPos val="l"/>
        <c:majorGridlines/>
        <c:numFmt formatCode="General" sourceLinked="1"/>
        <c:majorTickMark val="out"/>
        <c:minorTickMark val="none"/>
        <c:tickLblPos val="nextTo"/>
        <c:crossAx val="140669696"/>
        <c:crosses val="autoZero"/>
        <c:crossBetween val="between"/>
      </c:valAx>
    </c:plotArea>
    <c:legend>
      <c:legendPos val="r"/>
      <c:legendEntry>
        <c:idx val="2"/>
        <c:delete val="1"/>
      </c:legendEntry>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%PW Hb &lt; 11g/dl</c:v>
                </c:pt>
              </c:strCache>
            </c:strRef>
          </c:tx>
          <c:cat>
            <c:numRef>
              <c:f>Sheet1!$A$2:$A$7</c:f>
              <c:numCache>
                <c:formatCode>mmm/yy</c:formatCode>
                <c:ptCount val="6"/>
                <c:pt idx="0">
                  <c:v>45017</c:v>
                </c:pt>
                <c:pt idx="1">
                  <c:v>45047</c:v>
                </c:pt>
                <c:pt idx="2">
                  <c:v>45078</c:v>
                </c:pt>
                <c:pt idx="3">
                  <c:v>45108</c:v>
                </c:pt>
                <c:pt idx="4">
                  <c:v>45139</c:v>
                </c:pt>
                <c:pt idx="5">
                  <c:v>45170</c:v>
                </c:pt>
              </c:numCache>
            </c:numRef>
          </c:cat>
          <c:val>
            <c:numRef>
              <c:f>Sheet1!$B$2:$B$7</c:f>
              <c:numCache>
                <c:formatCode>General</c:formatCode>
                <c:ptCount val="6"/>
                <c:pt idx="0">
                  <c:v>24.6</c:v>
                </c:pt>
                <c:pt idx="1">
                  <c:v>31.6</c:v>
                </c:pt>
                <c:pt idx="2">
                  <c:v>25.1</c:v>
                </c:pt>
                <c:pt idx="3">
                  <c:v>32.200000000000003</c:v>
                </c:pt>
                <c:pt idx="4">
                  <c:v>25.8</c:v>
                </c:pt>
                <c:pt idx="5">
                  <c:v>26</c:v>
                </c:pt>
              </c:numCache>
            </c:numRef>
          </c:val>
          <c:smooth val="0"/>
          <c:extLst>
            <c:ext xmlns:c16="http://schemas.microsoft.com/office/drawing/2014/chart" uri="{C3380CC4-5D6E-409C-BE32-E72D297353CC}">
              <c16:uniqueId val="{00000000-B7BF-4D05-81D4-20842FB10133}"/>
            </c:ext>
          </c:extLst>
        </c:ser>
        <c:ser>
          <c:idx val="1"/>
          <c:order val="1"/>
          <c:tx>
            <c:strRef>
              <c:f>Sheet1!$C$1</c:f>
              <c:strCache>
                <c:ptCount val="1"/>
                <c:pt idx="0">
                  <c:v>%PW Hb &lt;7 gm/dl</c:v>
                </c:pt>
              </c:strCache>
            </c:strRef>
          </c:tx>
          <c:cat>
            <c:numRef>
              <c:f>Sheet1!$A$2:$A$7</c:f>
              <c:numCache>
                <c:formatCode>mmm/yy</c:formatCode>
                <c:ptCount val="6"/>
                <c:pt idx="0">
                  <c:v>45017</c:v>
                </c:pt>
                <c:pt idx="1">
                  <c:v>45047</c:v>
                </c:pt>
                <c:pt idx="2">
                  <c:v>45078</c:v>
                </c:pt>
                <c:pt idx="3">
                  <c:v>45108</c:v>
                </c:pt>
                <c:pt idx="4">
                  <c:v>45139</c:v>
                </c:pt>
                <c:pt idx="5">
                  <c:v>45170</c:v>
                </c:pt>
              </c:numCache>
            </c:numRef>
          </c:cat>
          <c:val>
            <c:numRef>
              <c:f>Sheet1!$C$2:$C$7</c:f>
              <c:numCache>
                <c:formatCode>General</c:formatCode>
                <c:ptCount val="6"/>
                <c:pt idx="0">
                  <c:v>1.7</c:v>
                </c:pt>
                <c:pt idx="1">
                  <c:v>2.2999999999999998</c:v>
                </c:pt>
                <c:pt idx="2">
                  <c:v>1.5</c:v>
                </c:pt>
                <c:pt idx="3">
                  <c:v>1.8</c:v>
                </c:pt>
                <c:pt idx="4">
                  <c:v>2.1</c:v>
                </c:pt>
                <c:pt idx="5">
                  <c:v>1.8</c:v>
                </c:pt>
              </c:numCache>
            </c:numRef>
          </c:val>
          <c:smooth val="0"/>
          <c:extLst>
            <c:ext xmlns:c16="http://schemas.microsoft.com/office/drawing/2014/chart" uri="{C3380CC4-5D6E-409C-BE32-E72D297353CC}">
              <c16:uniqueId val="{00000001-B7BF-4D05-81D4-20842FB10133}"/>
            </c:ext>
          </c:extLst>
        </c:ser>
        <c:ser>
          <c:idx val="2"/>
          <c:order val="2"/>
          <c:tx>
            <c:strRef>
              <c:f>Sheet1!$D$1</c:f>
              <c:strCache>
                <c:ptCount val="1"/>
                <c:pt idx="0">
                  <c:v>Column1</c:v>
                </c:pt>
              </c:strCache>
            </c:strRef>
          </c:tx>
          <c:cat>
            <c:numRef>
              <c:f>Sheet1!$A$2:$A$7</c:f>
              <c:numCache>
                <c:formatCode>mmm/yy</c:formatCode>
                <c:ptCount val="6"/>
                <c:pt idx="0">
                  <c:v>45017</c:v>
                </c:pt>
                <c:pt idx="1">
                  <c:v>45047</c:v>
                </c:pt>
                <c:pt idx="2">
                  <c:v>45078</c:v>
                </c:pt>
                <c:pt idx="3">
                  <c:v>45108</c:v>
                </c:pt>
                <c:pt idx="4">
                  <c:v>45139</c:v>
                </c:pt>
                <c:pt idx="5">
                  <c:v>45170</c:v>
                </c:pt>
              </c:numCache>
            </c:numRef>
          </c:cat>
          <c:val>
            <c:numRef>
              <c:f>Sheet1!$D$2:$D$7</c:f>
              <c:numCache>
                <c:formatCode>General</c:formatCode>
                <c:ptCount val="6"/>
              </c:numCache>
            </c:numRef>
          </c:val>
          <c:smooth val="0"/>
          <c:extLst>
            <c:ext xmlns:c16="http://schemas.microsoft.com/office/drawing/2014/chart" uri="{C3380CC4-5D6E-409C-BE32-E72D297353CC}">
              <c16:uniqueId val="{00000002-B7BF-4D05-81D4-20842FB10133}"/>
            </c:ext>
          </c:extLst>
        </c:ser>
        <c:dLbls>
          <c:showLegendKey val="0"/>
          <c:showVal val="0"/>
          <c:showCatName val="0"/>
          <c:showSerName val="0"/>
          <c:showPercent val="0"/>
          <c:showBubbleSize val="0"/>
        </c:dLbls>
        <c:marker val="1"/>
        <c:smooth val="0"/>
        <c:axId val="140951552"/>
        <c:axId val="140953088"/>
      </c:lineChart>
      <c:dateAx>
        <c:axId val="140951552"/>
        <c:scaling>
          <c:orientation val="minMax"/>
        </c:scaling>
        <c:delete val="0"/>
        <c:axPos val="b"/>
        <c:numFmt formatCode="mmm/yy" sourceLinked="1"/>
        <c:majorTickMark val="out"/>
        <c:minorTickMark val="none"/>
        <c:tickLblPos val="nextTo"/>
        <c:crossAx val="140953088"/>
        <c:crosses val="autoZero"/>
        <c:auto val="1"/>
        <c:lblOffset val="100"/>
        <c:baseTimeUnit val="months"/>
      </c:dateAx>
      <c:valAx>
        <c:axId val="140953088"/>
        <c:scaling>
          <c:orientation val="minMax"/>
        </c:scaling>
        <c:delete val="0"/>
        <c:axPos val="l"/>
        <c:majorGridlines/>
        <c:numFmt formatCode="General" sourceLinked="1"/>
        <c:majorTickMark val="out"/>
        <c:minorTickMark val="none"/>
        <c:tickLblPos val="nextTo"/>
        <c:crossAx val="140951552"/>
        <c:crosses val="autoZero"/>
        <c:crossBetween val="between"/>
      </c:valAx>
    </c:plotArea>
    <c:legend>
      <c:legendPos val="r"/>
      <c:legendEntry>
        <c:idx val="2"/>
        <c:delete val="1"/>
      </c:legendEntry>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53DACE-5888-4F00-819C-20549BD14F4D}" type="datetimeFigureOut">
              <a:rPr lang="en-US" smtClean="0"/>
              <a:pPr/>
              <a:t>3/21/2024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AAE54-7C4A-4C21-9E0C-2520C135964A}" type="slidenum">
              <a:rPr lang="en-US" smtClean="0"/>
              <a:pPr/>
              <a:t>‹#›</a:t>
            </a:fld>
            <a:endParaRPr lang="en-US"/>
          </a:p>
        </p:txBody>
      </p:sp>
    </p:spTree>
    <p:extLst>
      <p:ext uri="{BB962C8B-B14F-4D97-AF65-F5344CB8AC3E}">
        <p14:creationId xmlns:p14="http://schemas.microsoft.com/office/powerpoint/2010/main" val="599891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FAAE54-7C4A-4C21-9E0C-2520C135964A}" type="slidenum">
              <a:rPr lang="en-US" smtClean="0"/>
              <a:pPr/>
              <a:t>7</a:t>
            </a:fld>
            <a:endParaRPr lang="en-US"/>
          </a:p>
        </p:txBody>
      </p:sp>
    </p:spTree>
    <p:extLst>
      <p:ext uri="{BB962C8B-B14F-4D97-AF65-F5344CB8AC3E}">
        <p14:creationId xmlns:p14="http://schemas.microsoft.com/office/powerpoint/2010/main" val="1772251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B2DF4E-0AE8-4A58-B2EE-9B2E52BEB80C}" type="datetimeFigureOut">
              <a:rPr lang="en-US" smtClean="0"/>
              <a:pPr/>
              <a:t>3/21/2024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B490E-37E3-4F61-836F-7DFA33DFDB6E}" type="slidenum">
              <a:rPr lang="en-US" smtClean="0"/>
              <a:pPr/>
              <a:t>‹#›</a:t>
            </a:fld>
            <a:endParaRPr lang="en-US"/>
          </a:p>
        </p:txBody>
      </p:sp>
    </p:spTree>
    <p:extLst>
      <p:ext uri="{BB962C8B-B14F-4D97-AF65-F5344CB8AC3E}">
        <p14:creationId xmlns:p14="http://schemas.microsoft.com/office/powerpoint/2010/main" val="1348490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B2DF4E-0AE8-4A58-B2EE-9B2E52BEB80C}" type="datetimeFigureOut">
              <a:rPr lang="en-US" smtClean="0"/>
              <a:pPr/>
              <a:t>3/21/2024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B490E-37E3-4F61-836F-7DFA33DFDB6E}" type="slidenum">
              <a:rPr lang="en-US" smtClean="0"/>
              <a:pPr/>
              <a:t>‹#›</a:t>
            </a:fld>
            <a:endParaRPr lang="en-US"/>
          </a:p>
        </p:txBody>
      </p:sp>
    </p:spTree>
    <p:extLst>
      <p:ext uri="{BB962C8B-B14F-4D97-AF65-F5344CB8AC3E}">
        <p14:creationId xmlns:p14="http://schemas.microsoft.com/office/powerpoint/2010/main" val="3474389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B2DF4E-0AE8-4A58-B2EE-9B2E52BEB80C}" type="datetimeFigureOut">
              <a:rPr lang="en-US" smtClean="0"/>
              <a:pPr/>
              <a:t>3/21/2024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B490E-37E3-4F61-836F-7DFA33DFDB6E}" type="slidenum">
              <a:rPr lang="en-US" smtClean="0"/>
              <a:pPr/>
              <a:t>‹#›</a:t>
            </a:fld>
            <a:endParaRPr lang="en-US"/>
          </a:p>
        </p:txBody>
      </p:sp>
    </p:spTree>
    <p:extLst>
      <p:ext uri="{BB962C8B-B14F-4D97-AF65-F5344CB8AC3E}">
        <p14:creationId xmlns:p14="http://schemas.microsoft.com/office/powerpoint/2010/main" val="506285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B2DF4E-0AE8-4A58-B2EE-9B2E52BEB80C}" type="datetimeFigureOut">
              <a:rPr lang="en-US" smtClean="0"/>
              <a:pPr/>
              <a:t>3/21/2024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B490E-37E3-4F61-836F-7DFA33DFDB6E}" type="slidenum">
              <a:rPr lang="en-US" smtClean="0"/>
              <a:pPr/>
              <a:t>‹#›</a:t>
            </a:fld>
            <a:endParaRPr lang="en-US"/>
          </a:p>
        </p:txBody>
      </p:sp>
    </p:spTree>
    <p:extLst>
      <p:ext uri="{BB962C8B-B14F-4D97-AF65-F5344CB8AC3E}">
        <p14:creationId xmlns:p14="http://schemas.microsoft.com/office/powerpoint/2010/main" val="1318286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B2DF4E-0AE8-4A58-B2EE-9B2E52BEB80C}" type="datetimeFigureOut">
              <a:rPr lang="en-US" smtClean="0"/>
              <a:pPr/>
              <a:t>3/21/2024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B490E-37E3-4F61-836F-7DFA33DFDB6E}" type="slidenum">
              <a:rPr lang="en-US" smtClean="0"/>
              <a:pPr/>
              <a:t>‹#›</a:t>
            </a:fld>
            <a:endParaRPr lang="en-US"/>
          </a:p>
        </p:txBody>
      </p:sp>
    </p:spTree>
    <p:extLst>
      <p:ext uri="{BB962C8B-B14F-4D97-AF65-F5344CB8AC3E}">
        <p14:creationId xmlns:p14="http://schemas.microsoft.com/office/powerpoint/2010/main" val="2154848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B2DF4E-0AE8-4A58-B2EE-9B2E52BEB80C}" type="datetimeFigureOut">
              <a:rPr lang="en-US" smtClean="0"/>
              <a:pPr/>
              <a:t>3/21/2024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B490E-37E3-4F61-836F-7DFA33DFDB6E}" type="slidenum">
              <a:rPr lang="en-US" smtClean="0"/>
              <a:pPr/>
              <a:t>‹#›</a:t>
            </a:fld>
            <a:endParaRPr lang="en-US"/>
          </a:p>
        </p:txBody>
      </p:sp>
    </p:spTree>
    <p:extLst>
      <p:ext uri="{BB962C8B-B14F-4D97-AF65-F5344CB8AC3E}">
        <p14:creationId xmlns:p14="http://schemas.microsoft.com/office/powerpoint/2010/main" val="1046916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B2DF4E-0AE8-4A58-B2EE-9B2E52BEB80C}" type="datetimeFigureOut">
              <a:rPr lang="en-US" smtClean="0"/>
              <a:pPr/>
              <a:t>3/21/2024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9B490E-37E3-4F61-836F-7DFA33DFDB6E}" type="slidenum">
              <a:rPr lang="en-US" smtClean="0"/>
              <a:pPr/>
              <a:t>‹#›</a:t>
            </a:fld>
            <a:endParaRPr lang="en-US"/>
          </a:p>
        </p:txBody>
      </p:sp>
    </p:spTree>
    <p:extLst>
      <p:ext uri="{BB962C8B-B14F-4D97-AF65-F5344CB8AC3E}">
        <p14:creationId xmlns:p14="http://schemas.microsoft.com/office/powerpoint/2010/main" val="2857417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B2DF4E-0AE8-4A58-B2EE-9B2E52BEB80C}" type="datetimeFigureOut">
              <a:rPr lang="en-US" smtClean="0"/>
              <a:pPr/>
              <a:t>3/21/2024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B490E-37E3-4F61-836F-7DFA33DFDB6E}" type="slidenum">
              <a:rPr lang="en-US" smtClean="0"/>
              <a:pPr/>
              <a:t>‹#›</a:t>
            </a:fld>
            <a:endParaRPr lang="en-US"/>
          </a:p>
        </p:txBody>
      </p:sp>
    </p:spTree>
    <p:extLst>
      <p:ext uri="{BB962C8B-B14F-4D97-AF65-F5344CB8AC3E}">
        <p14:creationId xmlns:p14="http://schemas.microsoft.com/office/powerpoint/2010/main" val="2336372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2DF4E-0AE8-4A58-B2EE-9B2E52BEB80C}" type="datetimeFigureOut">
              <a:rPr lang="en-US" smtClean="0"/>
              <a:pPr/>
              <a:t>3/21/2024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9B490E-37E3-4F61-836F-7DFA33DFDB6E}" type="slidenum">
              <a:rPr lang="en-US" smtClean="0"/>
              <a:pPr/>
              <a:t>‹#›</a:t>
            </a:fld>
            <a:endParaRPr lang="en-US"/>
          </a:p>
        </p:txBody>
      </p:sp>
    </p:spTree>
    <p:extLst>
      <p:ext uri="{BB962C8B-B14F-4D97-AF65-F5344CB8AC3E}">
        <p14:creationId xmlns:p14="http://schemas.microsoft.com/office/powerpoint/2010/main" val="3425016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B2DF4E-0AE8-4A58-B2EE-9B2E52BEB80C}" type="datetimeFigureOut">
              <a:rPr lang="en-US" smtClean="0"/>
              <a:pPr/>
              <a:t>3/21/2024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B490E-37E3-4F61-836F-7DFA33DFDB6E}" type="slidenum">
              <a:rPr lang="en-US" smtClean="0"/>
              <a:pPr/>
              <a:t>‹#›</a:t>
            </a:fld>
            <a:endParaRPr lang="en-US"/>
          </a:p>
        </p:txBody>
      </p:sp>
    </p:spTree>
    <p:extLst>
      <p:ext uri="{BB962C8B-B14F-4D97-AF65-F5344CB8AC3E}">
        <p14:creationId xmlns:p14="http://schemas.microsoft.com/office/powerpoint/2010/main" val="1369595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B2DF4E-0AE8-4A58-B2EE-9B2E52BEB80C}" type="datetimeFigureOut">
              <a:rPr lang="en-US" smtClean="0"/>
              <a:pPr/>
              <a:t>3/21/2024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B490E-37E3-4F61-836F-7DFA33DFDB6E}" type="slidenum">
              <a:rPr lang="en-US" smtClean="0"/>
              <a:pPr/>
              <a:t>‹#›</a:t>
            </a:fld>
            <a:endParaRPr lang="en-US"/>
          </a:p>
        </p:txBody>
      </p:sp>
    </p:spTree>
    <p:extLst>
      <p:ext uri="{BB962C8B-B14F-4D97-AF65-F5344CB8AC3E}">
        <p14:creationId xmlns:p14="http://schemas.microsoft.com/office/powerpoint/2010/main" val="1600456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2DF4E-0AE8-4A58-B2EE-9B2E52BEB80C}" type="datetimeFigureOut">
              <a:rPr lang="en-US" smtClean="0"/>
              <a:pPr/>
              <a:t>3/21/2024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9B490E-37E3-4F61-836F-7DFA33DFDB6E}" type="slidenum">
              <a:rPr lang="en-US" smtClean="0"/>
              <a:pPr/>
              <a:t>‹#›</a:t>
            </a:fld>
            <a:endParaRPr lang="en-US"/>
          </a:p>
        </p:txBody>
      </p:sp>
    </p:spTree>
    <p:extLst>
      <p:ext uri="{BB962C8B-B14F-4D97-AF65-F5344CB8AC3E}">
        <p14:creationId xmlns:p14="http://schemas.microsoft.com/office/powerpoint/2010/main" val="299410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272" y="1964758"/>
            <a:ext cx="10515600" cy="1061893"/>
          </a:xfrm>
        </p:spPr>
        <p:txBody>
          <a:bodyPr tIns="0">
            <a:normAutofit/>
          </a:bodyPr>
          <a:lstStyle/>
          <a:p>
            <a:pPr algn="ctr">
              <a:lnSpc>
                <a:spcPct val="100000"/>
              </a:lnSpc>
            </a:pPr>
            <a:r>
              <a:rPr lang="en-US" sz="3200" b="1" dirty="0">
                <a:solidFill>
                  <a:schemeClr val="accent1"/>
                </a:solidFill>
                <a:latin typeface="+mn-lt"/>
              </a:rPr>
              <a:t>REDUCING PREVALENCE OF ANAEMIA AMONG </a:t>
            </a:r>
            <a:br>
              <a:rPr lang="en-US" sz="3200" b="1" dirty="0">
                <a:solidFill>
                  <a:schemeClr val="accent1"/>
                </a:solidFill>
                <a:latin typeface="+mn-lt"/>
              </a:rPr>
            </a:br>
            <a:r>
              <a:rPr lang="en-US" sz="3200" b="1" dirty="0">
                <a:solidFill>
                  <a:schemeClr val="accent1"/>
                </a:solidFill>
                <a:latin typeface="+mn-lt"/>
              </a:rPr>
              <a:t>  PREGNANT WOMEN IN DISTRICT, MEERUT</a:t>
            </a:r>
            <a:endParaRPr lang="en-US" sz="3200" dirty="0">
              <a:latin typeface="+mn-lt"/>
            </a:endParaRPr>
          </a:p>
        </p:txBody>
      </p:sp>
      <p:pic>
        <p:nvPicPr>
          <p:cNvPr id="4" name="Picture 6" descr="Anaemia Mukt Bharat Logo"/>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5320" y="2806113"/>
            <a:ext cx="2161309" cy="205047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109258" y="3980412"/>
            <a:ext cx="6802582" cy="20504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Group – 3 </a:t>
            </a:r>
          </a:p>
          <a:p>
            <a:pPr algn="ctr"/>
            <a:r>
              <a:rPr lang="en-US" sz="2400" dirty="0"/>
              <a:t>Dr Ashok Kumar </a:t>
            </a:r>
            <a:r>
              <a:rPr lang="en-US" sz="2400" dirty="0" err="1"/>
              <a:t>Talyan</a:t>
            </a:r>
            <a:r>
              <a:rPr lang="en-US" sz="2400" dirty="0"/>
              <a:t> , Dr </a:t>
            </a:r>
            <a:r>
              <a:rPr lang="en-US" sz="2400" dirty="0" err="1"/>
              <a:t>Anurag</a:t>
            </a:r>
            <a:r>
              <a:rPr lang="en-US" sz="2400" dirty="0"/>
              <a:t> Kr </a:t>
            </a:r>
            <a:r>
              <a:rPr lang="en-US" sz="2400" dirty="0" err="1"/>
              <a:t>Varshney</a:t>
            </a:r>
            <a:r>
              <a:rPr lang="en-US" sz="2400" dirty="0"/>
              <a:t>, </a:t>
            </a:r>
          </a:p>
          <a:p>
            <a:pPr algn="ctr"/>
            <a:r>
              <a:rPr lang="en-US" sz="2400" dirty="0"/>
              <a:t>Dr </a:t>
            </a:r>
            <a:r>
              <a:rPr lang="en-US" sz="2400" dirty="0" err="1"/>
              <a:t>Kamlesh</a:t>
            </a:r>
            <a:r>
              <a:rPr lang="en-US" sz="2400" dirty="0"/>
              <a:t> Kumar </a:t>
            </a:r>
            <a:r>
              <a:rPr lang="en-US" sz="2400" dirty="0" err="1"/>
              <a:t>Yadav</a:t>
            </a:r>
            <a:r>
              <a:rPr lang="en-US" sz="2400" dirty="0"/>
              <a:t>, Dr </a:t>
            </a:r>
            <a:r>
              <a:rPr lang="en-US" sz="2400" dirty="0" err="1"/>
              <a:t>Sitaram</a:t>
            </a:r>
            <a:r>
              <a:rPr lang="en-US" sz="2400" dirty="0"/>
              <a:t> </a:t>
            </a:r>
            <a:r>
              <a:rPr lang="en-US" sz="2400" dirty="0" err="1"/>
              <a:t>Kanojiya</a:t>
            </a:r>
            <a:r>
              <a:rPr lang="en-US" sz="2400" dirty="0"/>
              <a:t>, </a:t>
            </a:r>
          </a:p>
          <a:p>
            <a:pPr algn="ctr"/>
            <a:r>
              <a:rPr lang="en-US" sz="2400" dirty="0"/>
              <a:t>Dr </a:t>
            </a:r>
            <a:r>
              <a:rPr lang="en-US" sz="2400" dirty="0" err="1"/>
              <a:t>Kaushlendra</a:t>
            </a:r>
            <a:r>
              <a:rPr lang="en-US" sz="2400" dirty="0"/>
              <a:t>  Singh , Dr </a:t>
            </a:r>
            <a:r>
              <a:rPr lang="en-US" sz="2400" dirty="0" err="1"/>
              <a:t>Vikas</a:t>
            </a:r>
            <a:r>
              <a:rPr lang="en-US" sz="2400" dirty="0"/>
              <a:t>  Singh</a:t>
            </a:r>
          </a:p>
          <a:p>
            <a:pPr algn="ctr"/>
            <a:endParaRPr lang="en-US" sz="2400" dirty="0"/>
          </a:p>
        </p:txBody>
      </p:sp>
      <p:pic>
        <p:nvPicPr>
          <p:cNvPr id="3" name="Picture 2" descr="Logo, company name&#10;&#10;Description automatically generated">
            <a:extLst>
              <a:ext uri="{FF2B5EF4-FFF2-40B4-BE49-F238E27FC236}">
                <a16:creationId xmlns:a16="http://schemas.microsoft.com/office/drawing/2014/main" id="{45F15251-59CA-72E4-7B2B-C8EF23A9BDF4}"/>
              </a:ext>
            </a:extLst>
          </p:cNvPr>
          <p:cNvPicPr>
            <a:picLocks noChangeAspect="1"/>
          </p:cNvPicPr>
          <p:nvPr/>
        </p:nvPicPr>
        <p:blipFill rotWithShape="1">
          <a:blip r:embed="rId3"/>
          <a:srcRect t="6283"/>
          <a:stretch/>
        </p:blipFill>
        <p:spPr>
          <a:xfrm>
            <a:off x="7586284" y="315419"/>
            <a:ext cx="941074" cy="872314"/>
          </a:xfrm>
          <a:prstGeom prst="rect">
            <a:avLst/>
          </a:prstGeom>
        </p:spPr>
      </p:pic>
      <p:pic>
        <p:nvPicPr>
          <p:cNvPr id="6" name="Picture 5">
            <a:extLst>
              <a:ext uri="{FF2B5EF4-FFF2-40B4-BE49-F238E27FC236}">
                <a16:creationId xmlns:a16="http://schemas.microsoft.com/office/drawing/2014/main" id="{2209BE8F-F21B-93C7-E7EA-01EF027B01BA}"/>
              </a:ext>
            </a:extLst>
          </p:cNvPr>
          <p:cNvPicPr>
            <a:picLocks noChangeAspect="1"/>
          </p:cNvPicPr>
          <p:nvPr/>
        </p:nvPicPr>
        <p:blipFill>
          <a:blip r:embed="rId4"/>
          <a:stretch>
            <a:fillRect/>
          </a:stretch>
        </p:blipFill>
        <p:spPr>
          <a:xfrm>
            <a:off x="3303021" y="133638"/>
            <a:ext cx="2792979" cy="1265196"/>
          </a:xfrm>
          <a:prstGeom prst="rect">
            <a:avLst/>
          </a:prstGeom>
        </p:spPr>
      </p:pic>
      <p:pic>
        <p:nvPicPr>
          <p:cNvPr id="7" name="Picture 6">
            <a:extLst>
              <a:ext uri="{FF2B5EF4-FFF2-40B4-BE49-F238E27FC236}">
                <a16:creationId xmlns:a16="http://schemas.microsoft.com/office/drawing/2014/main" id="{172C57B4-6742-8406-8A88-2EB5D36E7473}"/>
              </a:ext>
            </a:extLst>
          </p:cNvPr>
          <p:cNvPicPr>
            <a:picLocks noChangeAspect="1"/>
          </p:cNvPicPr>
          <p:nvPr/>
        </p:nvPicPr>
        <p:blipFill>
          <a:blip r:embed="rId5" cstate="print"/>
          <a:stretch>
            <a:fillRect/>
          </a:stretch>
        </p:blipFill>
        <p:spPr>
          <a:xfrm>
            <a:off x="894272" y="345579"/>
            <a:ext cx="914400" cy="760730"/>
          </a:xfrm>
          <a:prstGeom prst="rect">
            <a:avLst/>
          </a:prstGeom>
        </p:spPr>
      </p:pic>
      <p:pic>
        <p:nvPicPr>
          <p:cNvPr id="8" name="Picture 7" descr="Shape  Description automatically generated with low confidence">
            <a:extLst>
              <a:ext uri="{FF2B5EF4-FFF2-40B4-BE49-F238E27FC236}">
                <a16:creationId xmlns:a16="http://schemas.microsoft.com/office/drawing/2014/main" id="{C3640FCA-E167-C4BC-EB10-297D26AA2B8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267615" y="340666"/>
            <a:ext cx="825955" cy="825955"/>
          </a:xfrm>
          <a:prstGeom prst="rect">
            <a:avLst/>
          </a:prstGeom>
        </p:spPr>
      </p:pic>
    </p:spTree>
    <p:extLst>
      <p:ext uri="{BB962C8B-B14F-4D97-AF65-F5344CB8AC3E}">
        <p14:creationId xmlns:p14="http://schemas.microsoft.com/office/powerpoint/2010/main" val="3338959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427018"/>
            <a:ext cx="10716491" cy="4987637"/>
          </a:xfrm>
        </p:spPr>
        <p:txBody>
          <a:bodyPr>
            <a:normAutofit/>
          </a:bodyPr>
          <a:lstStyle/>
          <a:p>
            <a:r>
              <a:rPr lang="en-US" sz="2000" dirty="0"/>
              <a:t> Early registration and monitoring of every pregnancy  at e-</a:t>
            </a:r>
            <a:r>
              <a:rPr lang="en-US" sz="2000" dirty="0" err="1"/>
              <a:t>kavach</a:t>
            </a:r>
            <a:r>
              <a:rPr lang="en-US" sz="2000" dirty="0"/>
              <a:t> portal.</a:t>
            </a:r>
          </a:p>
          <a:p>
            <a:r>
              <a:rPr lang="en-US" sz="2000" dirty="0"/>
              <a:t>Payment of beneficiary/ASHA to be associated  with ANC visit and e-</a:t>
            </a:r>
            <a:r>
              <a:rPr lang="en-US" sz="2000" dirty="0" err="1"/>
              <a:t>kavach</a:t>
            </a:r>
            <a:r>
              <a:rPr lang="en-US" sz="2000" dirty="0"/>
              <a:t> entry.</a:t>
            </a:r>
          </a:p>
          <a:p>
            <a:r>
              <a:rPr lang="en-US" sz="2000" dirty="0"/>
              <a:t>Ensuring monthly intake of IFA tablet by PW through collection of empty blisters by Health Care Worker. It will also provide additional opportunity for follow up and interaction with beneficiary. </a:t>
            </a:r>
          </a:p>
          <a:p>
            <a:r>
              <a:rPr lang="en-US" sz="2000" dirty="0"/>
              <a:t>Joint efforts of health and ICDS workers for better outcome.</a:t>
            </a:r>
          </a:p>
          <a:p>
            <a:pPr>
              <a:buNone/>
            </a:pPr>
            <a:r>
              <a:rPr lang="en-US" dirty="0"/>
              <a:t>		</a:t>
            </a:r>
          </a:p>
        </p:txBody>
      </p:sp>
      <p:sp>
        <p:nvSpPr>
          <p:cNvPr id="4" name="Title 1"/>
          <p:cNvSpPr>
            <a:spLocks noGrp="1"/>
          </p:cNvSpPr>
          <p:nvPr>
            <p:ph type="title"/>
          </p:nvPr>
        </p:nvSpPr>
        <p:spPr>
          <a:xfrm>
            <a:off x="838200" y="303861"/>
            <a:ext cx="10515600" cy="1123157"/>
          </a:xfrm>
        </p:spPr>
        <p:txBody>
          <a:bodyPr>
            <a:normAutofit/>
          </a:bodyPr>
          <a:lstStyle/>
          <a:p>
            <a:pPr algn="ctr"/>
            <a:r>
              <a:rPr lang="en-US" sz="4000" b="1" dirty="0">
                <a:solidFill>
                  <a:schemeClr val="accent1"/>
                </a:solidFill>
                <a:latin typeface="+mn-lt"/>
              </a:rPr>
              <a:t>Way Forward</a:t>
            </a:r>
          </a:p>
        </p:txBody>
      </p:sp>
    </p:spTree>
    <p:extLst>
      <p:ext uri="{BB962C8B-B14F-4D97-AF65-F5344CB8AC3E}">
        <p14:creationId xmlns:p14="http://schemas.microsoft.com/office/powerpoint/2010/main" val="3732570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1350" y="1429481"/>
            <a:ext cx="10897022" cy="1200329"/>
          </a:xfrm>
          <a:prstGeom prst="rect">
            <a:avLst/>
          </a:prstGeom>
          <a:noFill/>
        </p:spPr>
        <p:txBody>
          <a:bodyPr wrap="none" lIns="91440" tIns="45720" rIns="91440" bIns="45720">
            <a:spAutoFit/>
          </a:bodyPr>
          <a:lstStyle/>
          <a:p>
            <a:pPr algn="ctr"/>
            <a:r>
              <a:rPr lang="en-US" sz="7200" b="1" cap="none" spc="0" dirty="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rPr>
              <a:t>Thanks For Patient Listening</a:t>
            </a:r>
          </a:p>
        </p:txBody>
      </p:sp>
      <p:pic>
        <p:nvPicPr>
          <p:cNvPr id="5" name="Picture 2" descr="https://res.cloudinary.com/interflora/f_auto,q_auto,t_blogimage/blogs/blue%20rose156923701544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4737" y="3068633"/>
            <a:ext cx="5330248" cy="3310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189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rogramme/targe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63811" y="1852612"/>
            <a:ext cx="7258050" cy="444341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149726036"/>
              </p:ext>
            </p:extLst>
          </p:nvPr>
        </p:nvGraphicFramePr>
        <p:xfrm>
          <a:off x="1496291" y="1630496"/>
          <a:ext cx="2175164" cy="1005840"/>
        </p:xfrm>
        <a:graphic>
          <a:graphicData uri="http://schemas.openxmlformats.org/drawingml/2006/table">
            <a:tbl>
              <a:tblPr firstRow="1" bandRow="1">
                <a:tableStyleId>{5C22544A-7EE6-4342-B048-85BDC9FD1C3A}</a:tableStyleId>
              </a:tblPr>
              <a:tblGrid>
                <a:gridCol w="2175164">
                  <a:extLst>
                    <a:ext uri="{9D8B030D-6E8A-4147-A177-3AD203B41FA5}">
                      <a16:colId xmlns:a16="http://schemas.microsoft.com/office/drawing/2014/main" val="3136839395"/>
                    </a:ext>
                  </a:extLst>
                </a:gridCol>
              </a:tblGrid>
              <a:tr h="9144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rgbClr val="FF0000"/>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a:solidFill>
                            <a:srgbClr val="FF0000"/>
                          </a:solidFill>
                        </a:rPr>
                        <a:t>Introduction</a:t>
                      </a:r>
                    </a:p>
                    <a:p>
                      <a:pPr algn="ctr"/>
                      <a:endParaRPr lang="en-US" dirty="0"/>
                    </a:p>
                  </a:txBody>
                  <a:tcPr/>
                </a:tc>
                <a:extLst>
                  <a:ext uri="{0D108BD9-81ED-4DB2-BD59-A6C34878D82A}">
                    <a16:rowId xmlns:a16="http://schemas.microsoft.com/office/drawing/2014/main" val="2139772919"/>
                  </a:ext>
                </a:extLst>
              </a:tr>
            </a:tbl>
          </a:graphicData>
        </a:graphic>
      </p:graphicFrame>
      <p:sp>
        <p:nvSpPr>
          <p:cNvPr id="2" name="Rectangle 1"/>
          <p:cNvSpPr/>
          <p:nvPr/>
        </p:nvSpPr>
        <p:spPr>
          <a:xfrm>
            <a:off x="187287" y="2489813"/>
            <a:ext cx="4554973" cy="294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t>  In India, anemia is exceedingly common in all         age groups including pregnant women. </a:t>
            </a:r>
          </a:p>
          <a:p>
            <a:pPr algn="just"/>
            <a:endParaRPr lang="en-US" dirty="0"/>
          </a:p>
          <a:p>
            <a:pPr algn="just"/>
            <a:r>
              <a:rPr lang="en-US" dirty="0"/>
              <a:t>  To address this widespread public health concern, the Anemia Mukt  Bharat (AMB) program was launched in 2018, focusing on reducing anemia from 50% in 2016 to 32% by 2022</a:t>
            </a:r>
          </a:p>
        </p:txBody>
      </p:sp>
    </p:spTree>
    <p:extLst>
      <p:ext uri="{BB962C8B-B14F-4D97-AF65-F5344CB8AC3E}">
        <p14:creationId xmlns:p14="http://schemas.microsoft.com/office/powerpoint/2010/main" val="869594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7818" y="290945"/>
            <a:ext cx="11748655" cy="6470071"/>
          </a:xfrm>
        </p:spPr>
        <p:txBody>
          <a:bodyPr>
            <a:normAutofit fontScale="70000" lnSpcReduction="20000"/>
          </a:bodyPr>
          <a:lstStyle/>
          <a:p>
            <a:pPr algn="l">
              <a:lnSpc>
                <a:spcPct val="120000"/>
              </a:lnSpc>
            </a:pPr>
            <a:r>
              <a:rPr lang="en-US" sz="3200" b="1" dirty="0"/>
              <a:t>Anemia</a:t>
            </a:r>
            <a:r>
              <a:rPr lang="en-US" sz="3200" dirty="0"/>
              <a:t> is a condition when the blood does not have enough red blood cells, which leads to a reduced flow of oxygen throughout the body, main cause of anemia is iron deficiency. </a:t>
            </a:r>
          </a:p>
          <a:p>
            <a:pPr algn="l">
              <a:lnSpc>
                <a:spcPct val="120000"/>
              </a:lnSpc>
            </a:pPr>
            <a:endParaRPr lang="en-US" sz="3200" b="1" dirty="0"/>
          </a:p>
          <a:p>
            <a:pPr algn="l">
              <a:lnSpc>
                <a:spcPct val="120000"/>
              </a:lnSpc>
            </a:pPr>
            <a:r>
              <a:rPr lang="en-US" sz="3200" b="1" dirty="0"/>
              <a:t>Anemia in Pregnant Women </a:t>
            </a:r>
            <a:r>
              <a:rPr lang="en-US" sz="3200" dirty="0"/>
              <a:t>It is a part of Ante-Natal Care (ANC) and all pregnant women are provided iron and folic acid tablets during their ante-natal visits through the existing network of sub-</a:t>
            </a:r>
            <a:r>
              <a:rPr lang="en-US" sz="3200" dirty="0" err="1"/>
              <a:t>centres</a:t>
            </a:r>
            <a:r>
              <a:rPr lang="en-US" sz="3200" dirty="0"/>
              <a:t> and primary health </a:t>
            </a:r>
            <a:r>
              <a:rPr lang="en-US" sz="3200" dirty="0" err="1"/>
              <a:t>centres</a:t>
            </a:r>
            <a:r>
              <a:rPr lang="en-US" sz="3200" dirty="0"/>
              <a:t> and other health facilities as well as through outreach activities at Village Health &amp; Nutrition Days (VHNDs) and launched </a:t>
            </a:r>
            <a:r>
              <a:rPr lang="en-US" sz="3200" b="1" dirty="0"/>
              <a:t>Pradhan </a:t>
            </a:r>
            <a:r>
              <a:rPr lang="en-US" sz="3200" b="1" dirty="0" err="1"/>
              <a:t>Mantri</a:t>
            </a:r>
            <a:r>
              <a:rPr lang="en-US" sz="3200" b="1" dirty="0"/>
              <a:t> </a:t>
            </a:r>
            <a:r>
              <a:rPr lang="en-US" sz="3200" b="1" dirty="0" err="1"/>
              <a:t>Surakshit</a:t>
            </a:r>
            <a:r>
              <a:rPr lang="en-US" sz="3200" b="1" dirty="0"/>
              <a:t> </a:t>
            </a:r>
            <a:r>
              <a:rPr lang="en-US" sz="3200" b="1" dirty="0" err="1"/>
              <a:t>Matritva</a:t>
            </a:r>
            <a:r>
              <a:rPr lang="en-US" sz="3200" b="1" dirty="0"/>
              <a:t> </a:t>
            </a:r>
            <a:r>
              <a:rPr lang="en-US" sz="3200" b="1" dirty="0" err="1"/>
              <a:t>Abhiyan</a:t>
            </a:r>
            <a:r>
              <a:rPr lang="en-US" sz="3200" b="1" dirty="0"/>
              <a:t> (PMSMA)</a:t>
            </a:r>
            <a:r>
              <a:rPr lang="en-US" sz="3200" dirty="0"/>
              <a:t> to focus on conducting special ANC check up four times every month with the help of Medical officers to detect and treat cases of anemia.</a:t>
            </a:r>
          </a:p>
          <a:p>
            <a:pPr algn="l"/>
            <a:endParaRPr lang="en-US" dirty="0"/>
          </a:p>
          <a:p>
            <a:pPr algn="l"/>
            <a:r>
              <a:rPr lang="en-US" sz="2300" b="1" dirty="0"/>
              <a:t>Meerut</a:t>
            </a:r>
            <a:r>
              <a:rPr lang="en-US" sz="2300" dirty="0"/>
              <a:t> (45 </a:t>
            </a:r>
            <a:r>
              <a:rPr lang="en-US" sz="2300" dirty="0" err="1"/>
              <a:t>lakhs</a:t>
            </a:r>
            <a:r>
              <a:rPr lang="en-US" sz="2300" dirty="0"/>
              <a:t> Population) is the  15</a:t>
            </a:r>
            <a:r>
              <a:rPr lang="en-US" sz="2300" baseline="30000" dirty="0"/>
              <a:t>th</a:t>
            </a:r>
            <a:r>
              <a:rPr lang="en-US" sz="2300" dirty="0"/>
              <a:t> largest district in the state of Uttar Pradesh,</a:t>
            </a:r>
          </a:p>
          <a:p>
            <a:pPr algn="l"/>
            <a:r>
              <a:rPr lang="en-US" sz="2300" dirty="0"/>
              <a:t>District Divided into 12 Blocks with 96750 Birth cohort </a:t>
            </a:r>
          </a:p>
          <a:p>
            <a:pPr algn="l"/>
            <a:r>
              <a:rPr lang="en-US" sz="2300" dirty="0"/>
              <a:t> </a:t>
            </a:r>
            <a:r>
              <a:rPr lang="en-US" sz="2300" b="1" dirty="0"/>
              <a:t>District having Public Health Infrastructure of</a:t>
            </a:r>
          </a:p>
          <a:p>
            <a:pPr algn="l"/>
            <a:r>
              <a:rPr lang="en-US" sz="2300" dirty="0"/>
              <a:t>1. 2 District level Hospital</a:t>
            </a:r>
          </a:p>
          <a:p>
            <a:pPr algn="l"/>
            <a:r>
              <a:rPr lang="en-US" sz="2300" dirty="0"/>
              <a:t>2. 12 CHC equipped with (Iron Sucrose injection)</a:t>
            </a:r>
          </a:p>
          <a:p>
            <a:pPr algn="l"/>
            <a:r>
              <a:rPr lang="en-US" sz="2300" dirty="0"/>
              <a:t>3. 3 FRU’s (with Blood Storage Unit)</a:t>
            </a:r>
          </a:p>
          <a:p>
            <a:pPr algn="l"/>
            <a:r>
              <a:rPr lang="en-US" sz="2300" dirty="0"/>
              <a:t>4. Blood Bank : 2 (at DH and Medical College)</a:t>
            </a:r>
          </a:p>
          <a:p>
            <a:endParaRPr lang="en-US" sz="2900" dirty="0"/>
          </a:p>
        </p:txBody>
      </p:sp>
      <p:pic>
        <p:nvPicPr>
          <p:cNvPr id="4" name="Picture 6" descr="Anaemia Mukt Bhara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8509" y="5209310"/>
            <a:ext cx="1383724" cy="1163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0098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4692"/>
            <a:ext cx="10515600" cy="706582"/>
          </a:xfrm>
        </p:spPr>
        <p:txBody>
          <a:bodyPr>
            <a:normAutofit/>
          </a:bodyPr>
          <a:lstStyle/>
          <a:p>
            <a:pPr algn="ctr"/>
            <a:r>
              <a:rPr lang="en-US" sz="3600" b="1" dirty="0">
                <a:latin typeface="+mn-lt"/>
              </a:rPr>
              <a:t>NFHS Indicators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02526875"/>
              </p:ext>
            </p:extLst>
          </p:nvPr>
        </p:nvGraphicFramePr>
        <p:xfrm>
          <a:off x="318654" y="922068"/>
          <a:ext cx="11499273" cy="3209258"/>
        </p:xfrm>
        <a:graphic>
          <a:graphicData uri="http://schemas.openxmlformats.org/drawingml/2006/table">
            <a:tbl>
              <a:tblPr firstRow="1" bandRow="1">
                <a:tableStyleId>{5C22544A-7EE6-4342-B048-85BDC9FD1C3A}</a:tableStyleId>
              </a:tblPr>
              <a:tblGrid>
                <a:gridCol w="3217760">
                  <a:extLst>
                    <a:ext uri="{9D8B030D-6E8A-4147-A177-3AD203B41FA5}">
                      <a16:colId xmlns:a16="http://schemas.microsoft.com/office/drawing/2014/main" val="4180358249"/>
                    </a:ext>
                  </a:extLst>
                </a:gridCol>
                <a:gridCol w="2071172">
                  <a:extLst>
                    <a:ext uri="{9D8B030D-6E8A-4147-A177-3AD203B41FA5}">
                      <a16:colId xmlns:a16="http://schemas.microsoft.com/office/drawing/2014/main" val="297282887"/>
                    </a:ext>
                  </a:extLst>
                </a:gridCol>
                <a:gridCol w="2115238">
                  <a:extLst>
                    <a:ext uri="{9D8B030D-6E8A-4147-A177-3AD203B41FA5}">
                      <a16:colId xmlns:a16="http://schemas.microsoft.com/office/drawing/2014/main" val="197208483"/>
                    </a:ext>
                  </a:extLst>
                </a:gridCol>
                <a:gridCol w="2060154">
                  <a:extLst>
                    <a:ext uri="{9D8B030D-6E8A-4147-A177-3AD203B41FA5}">
                      <a16:colId xmlns:a16="http://schemas.microsoft.com/office/drawing/2014/main" val="3287919836"/>
                    </a:ext>
                  </a:extLst>
                </a:gridCol>
                <a:gridCol w="2034949">
                  <a:extLst>
                    <a:ext uri="{9D8B030D-6E8A-4147-A177-3AD203B41FA5}">
                      <a16:colId xmlns:a16="http://schemas.microsoft.com/office/drawing/2014/main" val="557540836"/>
                    </a:ext>
                  </a:extLst>
                </a:gridCol>
              </a:tblGrid>
              <a:tr h="11366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i="0" u="none" strike="noStrike" kern="1200" baseline="0" dirty="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dirty="0">
                          <a:solidFill>
                            <a:schemeClr val="lt1"/>
                          </a:solidFill>
                          <a:latin typeface="+mn-lt"/>
                          <a:ea typeface="+mn-ea"/>
                          <a:cs typeface="+mn-cs"/>
                        </a:rPr>
                        <a:t>Indicators</a:t>
                      </a:r>
                      <a:r>
                        <a:rPr lang="en-US" sz="1600" b="0" i="0" u="none" strike="noStrike" kern="1200" baseline="0" dirty="0">
                          <a:solidFill>
                            <a:schemeClr val="lt1"/>
                          </a:solidFill>
                          <a:latin typeface="+mn-lt"/>
                          <a:ea typeface="+mn-ea"/>
                          <a:cs typeface="+mn-cs"/>
                        </a:rPr>
                        <a:t>	</a:t>
                      </a:r>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i="0" u="none" strike="noStrike" kern="1200" baseline="0" dirty="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dirty="0">
                          <a:solidFill>
                            <a:schemeClr val="lt1"/>
                          </a:solidFill>
                          <a:latin typeface="+mn-lt"/>
                          <a:ea typeface="+mn-ea"/>
                          <a:cs typeface="+mn-cs"/>
                        </a:rPr>
                        <a:t>India (%)</a:t>
                      </a:r>
                      <a:r>
                        <a:rPr lang="en-US" sz="1600" b="0" i="0" u="none" strike="noStrike" kern="1200" baseline="0" dirty="0">
                          <a:solidFill>
                            <a:schemeClr val="lt1"/>
                          </a:solidFill>
                          <a:latin typeface="+mn-lt"/>
                          <a:ea typeface="+mn-ea"/>
                          <a:cs typeface="+mn-cs"/>
                        </a:rPr>
                        <a:t>	</a:t>
                      </a:r>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i="0" u="none" strike="noStrike" kern="1200" baseline="0" dirty="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dirty="0">
                          <a:solidFill>
                            <a:schemeClr val="lt1"/>
                          </a:solidFill>
                          <a:latin typeface="+mn-lt"/>
                          <a:ea typeface="+mn-ea"/>
                          <a:cs typeface="+mn-cs"/>
                        </a:rPr>
                        <a:t>Uttar Pradesh (%)</a:t>
                      </a:r>
                      <a:r>
                        <a:rPr lang="en-US" sz="1600" b="0" i="0" u="none" strike="noStrike" kern="1200" baseline="0" dirty="0">
                          <a:solidFill>
                            <a:schemeClr val="lt1"/>
                          </a:solidFill>
                          <a:latin typeface="+mn-lt"/>
                          <a:ea typeface="+mn-ea"/>
                          <a:cs typeface="+mn-cs"/>
                        </a:rPr>
                        <a:t>	</a:t>
                      </a:r>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i="0" u="none" strike="noStrike" kern="1200" baseline="0" dirty="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dirty="0">
                          <a:solidFill>
                            <a:schemeClr val="lt1"/>
                          </a:solidFill>
                          <a:latin typeface="+mn-lt"/>
                          <a:ea typeface="+mn-ea"/>
                          <a:cs typeface="+mn-cs"/>
                        </a:rPr>
                        <a:t>Meerut (%)</a:t>
                      </a:r>
                      <a:endParaRPr lang="en-US" sz="1600" b="0" i="0" u="none" strike="noStrike" kern="1200" baseline="0" dirty="0">
                        <a:solidFill>
                          <a:schemeClr val="lt1"/>
                        </a:solidFill>
                        <a:latin typeface="+mn-lt"/>
                        <a:ea typeface="+mn-ea"/>
                        <a:cs typeface="+mn-cs"/>
                      </a:endParaRPr>
                    </a:p>
                    <a:p>
                      <a:pPr algn="ctr"/>
                      <a:r>
                        <a:rPr lang="en-US" sz="1600" b="1" i="0" u="none" strike="noStrike" kern="1200" baseline="0" dirty="0">
                          <a:solidFill>
                            <a:schemeClr val="lt1"/>
                          </a:solidFill>
                          <a:latin typeface="+mn-lt"/>
                          <a:ea typeface="+mn-ea"/>
                          <a:cs typeface="+mn-cs"/>
                        </a:rPr>
                        <a:t>NFHS 4</a:t>
                      </a:r>
                      <a:r>
                        <a:rPr lang="en-US" sz="1600" b="0" i="0" u="none" strike="noStrike" kern="1200" baseline="0" dirty="0">
                          <a:solidFill>
                            <a:schemeClr val="lt1"/>
                          </a:solidFill>
                          <a:latin typeface="+mn-lt"/>
                          <a:ea typeface="+mn-ea"/>
                          <a:cs typeface="+mn-cs"/>
                        </a:rPr>
                        <a:t> </a:t>
                      </a:r>
                    </a:p>
                    <a:p>
                      <a:pPr algn="ctr"/>
                      <a:r>
                        <a:rPr lang="en-IN" sz="1600" b="0" i="0" u="none" strike="noStrike" kern="1200" baseline="0" dirty="0">
                          <a:solidFill>
                            <a:schemeClr val="lt1"/>
                          </a:solidFill>
                          <a:latin typeface="+mn-lt"/>
                          <a:ea typeface="+mn-ea"/>
                          <a:cs typeface="+mn-cs"/>
                        </a:rPr>
                        <a:t>2015-16</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i="0" u="none" strike="noStrike" kern="1200" baseline="0" dirty="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dirty="0">
                          <a:solidFill>
                            <a:schemeClr val="lt1"/>
                          </a:solidFill>
                          <a:latin typeface="+mn-lt"/>
                          <a:ea typeface="+mn-ea"/>
                          <a:cs typeface="+mn-cs"/>
                        </a:rPr>
                        <a:t>      Meerut (%)</a:t>
                      </a:r>
                      <a:r>
                        <a:rPr lang="en-US" sz="1600" b="0" i="0" u="none" strike="noStrike" kern="1200" baseline="0" dirty="0">
                          <a:solidFill>
                            <a:schemeClr val="lt1"/>
                          </a:solidFill>
                          <a:latin typeface="+mn-lt"/>
                          <a:ea typeface="+mn-ea"/>
                          <a:cs typeface="+mn-cs"/>
                        </a:rPr>
                        <a:t>	</a:t>
                      </a:r>
                    </a:p>
                    <a:p>
                      <a:pPr algn="ctr"/>
                      <a:r>
                        <a:rPr lang="en-US" sz="1600" b="1" i="0" u="none" strike="noStrike" kern="1200" baseline="0" dirty="0">
                          <a:solidFill>
                            <a:schemeClr val="lt1"/>
                          </a:solidFill>
                          <a:latin typeface="+mn-lt"/>
                          <a:ea typeface="+mn-ea"/>
                          <a:cs typeface="+mn-cs"/>
                        </a:rPr>
                        <a:t>NFHS 5 </a:t>
                      </a:r>
                    </a:p>
                    <a:p>
                      <a:pPr algn="ctr"/>
                      <a:r>
                        <a:rPr lang="en-IN" sz="1600" b="0" i="0" u="none" strike="noStrike" kern="1200" baseline="0" dirty="0">
                          <a:solidFill>
                            <a:schemeClr val="lt1"/>
                          </a:solidFill>
                          <a:latin typeface="+mn-lt"/>
                          <a:ea typeface="+mn-ea"/>
                          <a:cs typeface="+mn-cs"/>
                        </a:rPr>
                        <a:t>2019-20</a:t>
                      </a:r>
                      <a:endParaRPr lang="en-US" sz="1600" b="0" dirty="0"/>
                    </a:p>
                  </a:txBody>
                  <a:tcPr/>
                </a:tc>
                <a:extLst>
                  <a:ext uri="{0D108BD9-81ED-4DB2-BD59-A6C34878D82A}">
                    <a16:rowId xmlns:a16="http://schemas.microsoft.com/office/drawing/2014/main" val="854493404"/>
                  </a:ext>
                </a:extLst>
              </a:tr>
              <a:tr h="5067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ANC  registered in first trimester 	</a:t>
                      </a:r>
                    </a:p>
                    <a:p>
                      <a:pPr algn="ctr"/>
                      <a:endParaRPr lang="en-US" sz="1400" dirty="0"/>
                    </a:p>
                  </a:txBody>
                  <a:tcPr/>
                </a:tc>
                <a:tc>
                  <a:txBody>
                    <a:bodyPr/>
                    <a:lstStyle/>
                    <a:p>
                      <a:pPr algn="ctr"/>
                      <a:r>
                        <a:rPr lang="en-US" sz="1600" dirty="0"/>
                        <a:t>70</a:t>
                      </a:r>
                    </a:p>
                  </a:txBody>
                  <a:tcPr/>
                </a:tc>
                <a:tc>
                  <a:txBody>
                    <a:bodyPr/>
                    <a:lstStyle/>
                    <a:p>
                      <a:pPr algn="ctr"/>
                      <a:r>
                        <a:rPr lang="en-US" sz="1600" dirty="0"/>
                        <a:t>62.5</a:t>
                      </a:r>
                    </a:p>
                  </a:txBody>
                  <a:tcPr/>
                </a:tc>
                <a:tc>
                  <a:txBody>
                    <a:bodyPr/>
                    <a:lstStyle/>
                    <a:p>
                      <a:pPr algn="ctr"/>
                      <a:r>
                        <a:rPr lang="en-US" sz="1600" dirty="0"/>
                        <a:t>64.4</a:t>
                      </a:r>
                    </a:p>
                  </a:txBody>
                  <a:tcPr/>
                </a:tc>
                <a:tc>
                  <a:txBody>
                    <a:bodyPr/>
                    <a:lstStyle/>
                    <a:p>
                      <a:pPr algn="ctr"/>
                      <a:r>
                        <a:rPr lang="en-US" sz="1600" dirty="0"/>
                        <a:t>73.4</a:t>
                      </a:r>
                    </a:p>
                  </a:txBody>
                  <a:tcPr/>
                </a:tc>
                <a:extLst>
                  <a:ext uri="{0D108BD9-81ED-4DB2-BD59-A6C34878D82A}">
                    <a16:rowId xmlns:a16="http://schemas.microsoft.com/office/drawing/2014/main" val="3199681060"/>
                  </a:ext>
                </a:extLst>
              </a:tr>
              <a:tr h="4953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4 ANC Checkups	</a:t>
                      </a:r>
                    </a:p>
                    <a:p>
                      <a:pPr algn="ctr"/>
                      <a:endParaRPr lang="en-US" sz="1400" dirty="0"/>
                    </a:p>
                  </a:txBody>
                  <a:tcPr/>
                </a:tc>
                <a:tc>
                  <a:txBody>
                    <a:bodyPr/>
                    <a:lstStyle/>
                    <a:p>
                      <a:pPr algn="ctr"/>
                      <a:r>
                        <a:rPr lang="en-US" sz="1600" dirty="0"/>
                        <a:t>58</a:t>
                      </a:r>
                    </a:p>
                  </a:txBody>
                  <a:tcPr/>
                </a:tc>
                <a:tc>
                  <a:txBody>
                    <a:bodyPr/>
                    <a:lstStyle/>
                    <a:p>
                      <a:pPr algn="ctr"/>
                      <a:r>
                        <a:rPr lang="en-US" sz="1600" dirty="0"/>
                        <a:t>42.4</a:t>
                      </a:r>
                    </a:p>
                  </a:txBody>
                  <a:tcPr/>
                </a:tc>
                <a:tc>
                  <a:txBody>
                    <a:bodyPr/>
                    <a:lstStyle/>
                    <a:p>
                      <a:pPr algn="ctr"/>
                      <a:r>
                        <a:rPr lang="en-US" sz="1600" dirty="0"/>
                        <a:t>47.1</a:t>
                      </a:r>
                    </a:p>
                  </a:txBody>
                  <a:tcPr/>
                </a:tc>
                <a:tc>
                  <a:txBody>
                    <a:bodyPr/>
                    <a:lstStyle/>
                    <a:p>
                      <a:pPr algn="ctr"/>
                      <a:r>
                        <a:rPr lang="en-US" sz="1600" dirty="0"/>
                        <a:t>49.9</a:t>
                      </a:r>
                    </a:p>
                  </a:txBody>
                  <a:tcPr/>
                </a:tc>
                <a:extLst>
                  <a:ext uri="{0D108BD9-81ED-4DB2-BD59-A6C34878D82A}">
                    <a16:rowId xmlns:a16="http://schemas.microsoft.com/office/drawing/2014/main" val="985814239"/>
                  </a:ext>
                </a:extLst>
              </a:tr>
              <a:tr h="43994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IFA Consumption (100 Tabs)	</a:t>
                      </a:r>
                    </a:p>
                    <a:p>
                      <a:pPr algn="ctr"/>
                      <a:endParaRPr lang="en-US" sz="1400" dirty="0"/>
                    </a:p>
                  </a:txBody>
                  <a:tcPr/>
                </a:tc>
                <a:tc>
                  <a:txBody>
                    <a:bodyPr/>
                    <a:lstStyle/>
                    <a:p>
                      <a:pPr algn="ctr"/>
                      <a:r>
                        <a:rPr lang="en-US" sz="1600" dirty="0"/>
                        <a:t>44</a:t>
                      </a:r>
                    </a:p>
                  </a:txBody>
                  <a:tcPr/>
                </a:tc>
                <a:tc>
                  <a:txBody>
                    <a:bodyPr/>
                    <a:lstStyle/>
                    <a:p>
                      <a:pPr algn="ctr"/>
                      <a:r>
                        <a:rPr lang="en-US" sz="1600" dirty="0"/>
                        <a:t>22.3</a:t>
                      </a:r>
                    </a:p>
                  </a:txBody>
                  <a:tcPr/>
                </a:tc>
                <a:tc>
                  <a:txBody>
                    <a:bodyPr/>
                    <a:lstStyle/>
                    <a:p>
                      <a:pPr algn="ctr"/>
                      <a:r>
                        <a:rPr lang="en-US" sz="1600" dirty="0"/>
                        <a:t>16.5</a:t>
                      </a:r>
                    </a:p>
                  </a:txBody>
                  <a:tcPr/>
                </a:tc>
                <a:tc>
                  <a:txBody>
                    <a:bodyPr/>
                    <a:lstStyle/>
                    <a:p>
                      <a:pPr algn="ctr"/>
                      <a:r>
                        <a:rPr lang="en-US" sz="1600" dirty="0"/>
                        <a:t>35.5</a:t>
                      </a:r>
                    </a:p>
                  </a:txBody>
                  <a:tcPr/>
                </a:tc>
                <a:extLst>
                  <a:ext uri="{0D108BD9-81ED-4DB2-BD59-A6C34878D82A}">
                    <a16:rowId xmlns:a16="http://schemas.microsoft.com/office/drawing/2014/main" val="2993336417"/>
                  </a:ext>
                </a:extLst>
              </a:tr>
              <a:tr h="48364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IFA Consumption (180 Tabs) 	</a:t>
                      </a:r>
                    </a:p>
                    <a:p>
                      <a:pPr algn="ctr"/>
                      <a:endParaRPr lang="en-US" sz="1400" dirty="0"/>
                    </a:p>
                  </a:txBody>
                  <a:tcPr/>
                </a:tc>
                <a:tc>
                  <a:txBody>
                    <a:bodyPr/>
                    <a:lstStyle/>
                    <a:p>
                      <a:pPr algn="ctr"/>
                      <a:r>
                        <a:rPr lang="en-US" sz="1600" dirty="0"/>
                        <a:t>26</a:t>
                      </a:r>
                    </a:p>
                  </a:txBody>
                  <a:tcPr/>
                </a:tc>
                <a:tc>
                  <a:txBody>
                    <a:bodyPr/>
                    <a:lstStyle/>
                    <a:p>
                      <a:pPr algn="ctr"/>
                      <a:r>
                        <a:rPr lang="en-US" sz="1600" dirty="0"/>
                        <a:t>9.7</a:t>
                      </a:r>
                    </a:p>
                  </a:txBody>
                  <a:tcPr/>
                </a:tc>
                <a:tc>
                  <a:txBody>
                    <a:bodyPr/>
                    <a:lstStyle/>
                    <a:p>
                      <a:pPr algn="ctr"/>
                      <a:r>
                        <a:rPr lang="en-US" sz="1600" dirty="0"/>
                        <a:t>6.4</a:t>
                      </a:r>
                    </a:p>
                  </a:txBody>
                  <a:tcPr/>
                </a:tc>
                <a:tc>
                  <a:txBody>
                    <a:bodyPr/>
                    <a:lstStyle/>
                    <a:p>
                      <a:pPr algn="ctr"/>
                      <a:r>
                        <a:rPr lang="en-US" sz="1600" dirty="0"/>
                        <a:t>13.8</a:t>
                      </a:r>
                    </a:p>
                  </a:txBody>
                  <a:tcPr/>
                </a:tc>
                <a:extLst>
                  <a:ext uri="{0D108BD9-81ED-4DB2-BD59-A6C34878D82A}">
                    <a16:rowId xmlns:a16="http://schemas.microsoft.com/office/drawing/2014/main" val="2930296093"/>
                  </a:ext>
                </a:extLst>
              </a:tr>
            </a:tbl>
          </a:graphicData>
        </a:graphic>
      </p:graphicFrame>
      <p:sp>
        <p:nvSpPr>
          <p:cNvPr id="5" name="TextBox 4"/>
          <p:cNvSpPr txBox="1"/>
          <p:nvPr/>
        </p:nvSpPr>
        <p:spPr>
          <a:xfrm>
            <a:off x="462708" y="5354198"/>
            <a:ext cx="11314323" cy="646331"/>
          </a:xfrm>
          <a:prstGeom prst="rect">
            <a:avLst/>
          </a:prstGeom>
          <a:noFill/>
        </p:spPr>
        <p:txBody>
          <a:bodyPr wrap="square" rtlCol="0">
            <a:spAutoFit/>
          </a:bodyPr>
          <a:lstStyle/>
          <a:p>
            <a:r>
              <a:rPr lang="en-IN" dirty="0"/>
              <a:t>Above table shows  that  </a:t>
            </a:r>
            <a:r>
              <a:rPr lang="en-IN" dirty="0" err="1"/>
              <a:t>Anemia</a:t>
            </a:r>
            <a:r>
              <a:rPr lang="en-IN" dirty="0"/>
              <a:t> in pregnant women can be significantly reduced by early registration ,more antenatal checkups and adequate  iron Folic acid Tablet consumption . </a:t>
            </a:r>
            <a:endParaRPr lang="en-US" dirty="0"/>
          </a:p>
        </p:txBody>
      </p:sp>
      <p:graphicFrame>
        <p:nvGraphicFramePr>
          <p:cNvPr id="6" name="Table 5"/>
          <p:cNvGraphicFramePr>
            <a:graphicFrameLocks noGrp="1"/>
          </p:cNvGraphicFramePr>
          <p:nvPr/>
        </p:nvGraphicFramePr>
        <p:xfrm>
          <a:off x="330507" y="4151488"/>
          <a:ext cx="11545676" cy="528809"/>
        </p:xfrm>
        <a:graphic>
          <a:graphicData uri="http://schemas.openxmlformats.org/drawingml/2006/table">
            <a:tbl>
              <a:tblPr firstRow="1" bandRow="1">
                <a:tableStyleId>{5C22544A-7EE6-4342-B048-85BDC9FD1C3A}</a:tableStyleId>
              </a:tblPr>
              <a:tblGrid>
                <a:gridCol w="3222860">
                  <a:extLst>
                    <a:ext uri="{9D8B030D-6E8A-4147-A177-3AD203B41FA5}">
                      <a16:colId xmlns:a16="http://schemas.microsoft.com/office/drawing/2014/main" val="20000"/>
                    </a:ext>
                  </a:extLst>
                </a:gridCol>
                <a:gridCol w="2056911">
                  <a:extLst>
                    <a:ext uri="{9D8B030D-6E8A-4147-A177-3AD203B41FA5}">
                      <a16:colId xmlns:a16="http://schemas.microsoft.com/office/drawing/2014/main" val="20001"/>
                    </a:ext>
                  </a:extLst>
                </a:gridCol>
                <a:gridCol w="2089910">
                  <a:extLst>
                    <a:ext uri="{9D8B030D-6E8A-4147-A177-3AD203B41FA5}">
                      <a16:colId xmlns:a16="http://schemas.microsoft.com/office/drawing/2014/main" val="20002"/>
                    </a:ext>
                  </a:extLst>
                </a:gridCol>
                <a:gridCol w="2100910">
                  <a:extLst>
                    <a:ext uri="{9D8B030D-6E8A-4147-A177-3AD203B41FA5}">
                      <a16:colId xmlns:a16="http://schemas.microsoft.com/office/drawing/2014/main" val="20003"/>
                    </a:ext>
                  </a:extLst>
                </a:gridCol>
                <a:gridCol w="2075085">
                  <a:extLst>
                    <a:ext uri="{9D8B030D-6E8A-4147-A177-3AD203B41FA5}">
                      <a16:colId xmlns:a16="http://schemas.microsoft.com/office/drawing/2014/main" val="20004"/>
                    </a:ext>
                  </a:extLst>
                </a:gridCol>
              </a:tblGrid>
              <a:tr h="5288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PW with Anemia	</a:t>
                      </a:r>
                    </a:p>
                    <a:p>
                      <a:pPr algn="ctr"/>
                      <a:endParaRPr lang="en-US" sz="1400" dirty="0"/>
                    </a:p>
                  </a:txBody>
                  <a:tcPr/>
                </a:tc>
                <a:tc>
                  <a:txBody>
                    <a:bodyPr/>
                    <a:lstStyle/>
                    <a:p>
                      <a:pPr algn="ctr"/>
                      <a:r>
                        <a:rPr lang="en-US" sz="1600" dirty="0"/>
                        <a:t>52</a:t>
                      </a:r>
                    </a:p>
                  </a:txBody>
                  <a:tcPr/>
                </a:tc>
                <a:tc>
                  <a:txBody>
                    <a:bodyPr/>
                    <a:lstStyle/>
                    <a:p>
                      <a:pPr algn="ctr"/>
                      <a:r>
                        <a:rPr lang="en-US" sz="1600" dirty="0"/>
                        <a:t>45.9</a:t>
                      </a:r>
                    </a:p>
                  </a:txBody>
                  <a:tcPr/>
                </a:tc>
                <a:tc>
                  <a:txBody>
                    <a:bodyPr/>
                    <a:lstStyle/>
                    <a:p>
                      <a:pPr algn="ctr"/>
                      <a:r>
                        <a:rPr lang="en-US" sz="1600" dirty="0"/>
                        <a:t>53.8</a:t>
                      </a:r>
                    </a:p>
                  </a:txBody>
                  <a:tcPr/>
                </a:tc>
                <a:tc>
                  <a:txBody>
                    <a:bodyPr/>
                    <a:lstStyle/>
                    <a:p>
                      <a:pPr algn="ctr"/>
                      <a:r>
                        <a:rPr lang="en-US" sz="1600" dirty="0"/>
                        <a:t>44.9</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018057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a:t>ANC Registration Meerut </a:t>
            </a:r>
            <a:br>
              <a:rPr lang="en-US" sz="4000" dirty="0"/>
            </a:br>
            <a:r>
              <a:rPr lang="en-US" sz="3100" b="1" dirty="0"/>
              <a:t>HIMS Data(Apr23-Sept 23)</a:t>
            </a:r>
            <a:br>
              <a:rPr lang="en-US" sz="4000" dirty="0"/>
            </a:br>
            <a:endParaRPr lang="en-US" sz="4000" dirty="0"/>
          </a:p>
        </p:txBody>
      </p:sp>
      <p:graphicFrame>
        <p:nvGraphicFramePr>
          <p:cNvPr id="4" name="Content Placeholder 3"/>
          <p:cNvGraphicFramePr>
            <a:graphicFrameLocks noGrp="1"/>
          </p:cNvGraphicFramePr>
          <p:nvPr>
            <p:ph idx="1"/>
          </p:nvPr>
        </p:nvGraphicFramePr>
        <p:xfrm>
          <a:off x="838200" y="1387475"/>
          <a:ext cx="10515600" cy="47894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a:t>Preg</a:t>
            </a:r>
            <a:r>
              <a:rPr lang="en-US" b="1" dirty="0"/>
              <a:t>. Women Detected Anemic in Meerut</a:t>
            </a:r>
            <a:br>
              <a:rPr lang="en-US" dirty="0"/>
            </a:br>
            <a:r>
              <a:rPr lang="en-US" b="1" dirty="0"/>
              <a:t> </a:t>
            </a:r>
            <a:r>
              <a:rPr lang="en-US" sz="3600" b="1" dirty="0"/>
              <a:t>HIMS Data(Apr23-Sept 23)</a:t>
            </a:r>
            <a:endParaRPr lang="en-US" b="1" dirty="0"/>
          </a:p>
        </p:txBody>
      </p:sp>
      <p:graphicFrame>
        <p:nvGraphicFramePr>
          <p:cNvPr id="4" name="Content Placeholder 3"/>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a:off x="1547547" y="3202816"/>
            <a:ext cx="9234653" cy="46271"/>
          </a:xfrm>
          <a:prstGeom prst="straightConnector1">
            <a:avLst/>
          </a:prstGeom>
          <a:ln w="1016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544759" y="3227053"/>
            <a:ext cx="1379840" cy="3077674"/>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flipV="1">
            <a:off x="-125251" y="1207792"/>
            <a:ext cx="2741804" cy="1320535"/>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659135" y="3227053"/>
            <a:ext cx="1431073" cy="3035935"/>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3925839" y="554147"/>
            <a:ext cx="1213783" cy="2701413"/>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6486455" y="4080815"/>
            <a:ext cx="3060596" cy="1359036"/>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6200000" flipV="1">
            <a:off x="6690048" y="1242096"/>
            <a:ext cx="2665193" cy="1282688"/>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6" name="Pentagon 35"/>
          <p:cNvSpPr/>
          <p:nvPr/>
        </p:nvSpPr>
        <p:spPr>
          <a:xfrm>
            <a:off x="10102467" y="2798284"/>
            <a:ext cx="2089533" cy="793215"/>
          </a:xfrm>
          <a:prstGeom prst="homePlat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 ANEMIA AMONG PREGNANT WOMEN IN DISTRICT, MEERUT</a:t>
            </a:r>
          </a:p>
        </p:txBody>
      </p:sp>
      <p:sp>
        <p:nvSpPr>
          <p:cNvPr id="38" name="Rounded Rectangle 37"/>
          <p:cNvSpPr/>
          <p:nvPr/>
        </p:nvSpPr>
        <p:spPr>
          <a:xfrm>
            <a:off x="159542" y="132202"/>
            <a:ext cx="2120950" cy="34152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Nutrition</a:t>
            </a:r>
            <a:endParaRPr lang="en-US" dirty="0"/>
          </a:p>
        </p:txBody>
      </p:sp>
      <p:sp>
        <p:nvSpPr>
          <p:cNvPr id="39" name="Rounded Rectangle 38"/>
          <p:cNvSpPr/>
          <p:nvPr/>
        </p:nvSpPr>
        <p:spPr>
          <a:xfrm>
            <a:off x="3239536" y="132201"/>
            <a:ext cx="2279915" cy="37457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Infrastructure</a:t>
            </a:r>
          </a:p>
        </p:txBody>
      </p:sp>
      <p:sp>
        <p:nvSpPr>
          <p:cNvPr id="40" name="Rounded Rectangle 39"/>
          <p:cNvSpPr/>
          <p:nvPr/>
        </p:nvSpPr>
        <p:spPr>
          <a:xfrm>
            <a:off x="6477918" y="159685"/>
            <a:ext cx="2500829" cy="36912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Community awareness</a:t>
            </a:r>
          </a:p>
        </p:txBody>
      </p:sp>
      <p:sp>
        <p:nvSpPr>
          <p:cNvPr id="41" name="Rounded Rectangle 40"/>
          <p:cNvSpPr/>
          <p:nvPr/>
        </p:nvSpPr>
        <p:spPr>
          <a:xfrm>
            <a:off x="70364" y="6301648"/>
            <a:ext cx="1622711" cy="396607"/>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Diseases</a:t>
            </a:r>
          </a:p>
        </p:txBody>
      </p:sp>
      <p:sp>
        <p:nvSpPr>
          <p:cNvPr id="42" name="Rounded Rectangle 41"/>
          <p:cNvSpPr/>
          <p:nvPr/>
        </p:nvSpPr>
        <p:spPr>
          <a:xfrm>
            <a:off x="3009155" y="6268599"/>
            <a:ext cx="1622711" cy="44067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Policy</a:t>
            </a:r>
          </a:p>
        </p:txBody>
      </p:sp>
      <p:sp>
        <p:nvSpPr>
          <p:cNvPr id="43" name="Rounded Rectangle 42"/>
          <p:cNvSpPr/>
          <p:nvPr/>
        </p:nvSpPr>
        <p:spPr>
          <a:xfrm>
            <a:off x="6126781" y="6279613"/>
            <a:ext cx="2624489" cy="44067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Sociodemographic factor</a:t>
            </a:r>
          </a:p>
        </p:txBody>
      </p:sp>
      <p:sp>
        <p:nvSpPr>
          <p:cNvPr id="55" name="Rounded Rectangle 54"/>
          <p:cNvSpPr/>
          <p:nvPr/>
        </p:nvSpPr>
        <p:spPr>
          <a:xfrm>
            <a:off x="8119431" y="1575412"/>
            <a:ext cx="2478795" cy="3405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en-US" sz="1400" dirty="0"/>
              <a:t>Lacking of spacing methods</a:t>
            </a:r>
            <a:endParaRPr lang="en-US" sz="1400" dirty="0">
              <a:effectLst>
                <a:outerShdw blurRad="50800" dist="50800" dir="5400000" algn="ctr" rotWithShape="0">
                  <a:schemeClr val="bg1"/>
                </a:outerShdw>
              </a:effectLst>
            </a:endParaRPr>
          </a:p>
        </p:txBody>
      </p:sp>
      <p:sp>
        <p:nvSpPr>
          <p:cNvPr id="56" name="Rounded Rectangle 55"/>
          <p:cNvSpPr/>
          <p:nvPr/>
        </p:nvSpPr>
        <p:spPr>
          <a:xfrm>
            <a:off x="8560106" y="3734718"/>
            <a:ext cx="1831714" cy="3415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Cultural behavior</a:t>
            </a:r>
          </a:p>
        </p:txBody>
      </p:sp>
      <p:sp>
        <p:nvSpPr>
          <p:cNvPr id="57" name="Rounded Rectangle 56"/>
          <p:cNvSpPr/>
          <p:nvPr/>
        </p:nvSpPr>
        <p:spPr>
          <a:xfrm>
            <a:off x="8460954" y="2236424"/>
            <a:ext cx="1938968" cy="385590"/>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Multi gravida</a:t>
            </a:r>
          </a:p>
        </p:txBody>
      </p:sp>
      <p:sp>
        <p:nvSpPr>
          <p:cNvPr id="61" name="Rounded Rectangle 60"/>
          <p:cNvSpPr/>
          <p:nvPr/>
        </p:nvSpPr>
        <p:spPr>
          <a:xfrm rot="10800000" flipV="1">
            <a:off x="8240617" y="4252511"/>
            <a:ext cx="1553378" cy="3194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Literacy</a:t>
            </a:r>
          </a:p>
        </p:txBody>
      </p:sp>
      <p:sp>
        <p:nvSpPr>
          <p:cNvPr id="62" name="Rounded Rectangle 61"/>
          <p:cNvSpPr/>
          <p:nvPr/>
        </p:nvSpPr>
        <p:spPr>
          <a:xfrm rot="10800000" flipV="1">
            <a:off x="8075363" y="4748271"/>
            <a:ext cx="2291507" cy="3084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t>Low socio </a:t>
            </a:r>
            <a:r>
              <a:rPr lang="en-US" sz="1400" dirty="0"/>
              <a:t>economic</a:t>
            </a:r>
            <a:r>
              <a:rPr lang="en-US" sz="1200" dirty="0"/>
              <a:t> status </a:t>
            </a:r>
            <a:endParaRPr lang="en-US" dirty="0">
              <a:solidFill>
                <a:schemeClr val="bg1"/>
              </a:solidFill>
            </a:endParaRPr>
          </a:p>
        </p:txBody>
      </p:sp>
      <p:sp>
        <p:nvSpPr>
          <p:cNvPr id="63" name="Rounded Rectangle 62"/>
          <p:cNvSpPr/>
          <p:nvPr/>
        </p:nvSpPr>
        <p:spPr>
          <a:xfrm>
            <a:off x="7855026" y="5296785"/>
            <a:ext cx="1630498" cy="321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Poor Sanitation</a:t>
            </a:r>
          </a:p>
        </p:txBody>
      </p:sp>
      <p:sp>
        <p:nvSpPr>
          <p:cNvPr id="65" name="Rounded Rectangle 64"/>
          <p:cNvSpPr/>
          <p:nvPr/>
        </p:nvSpPr>
        <p:spPr>
          <a:xfrm>
            <a:off x="1608464" y="2126256"/>
            <a:ext cx="2335576" cy="418640"/>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Less follow diet schedule</a:t>
            </a:r>
          </a:p>
        </p:txBody>
      </p:sp>
      <p:sp>
        <p:nvSpPr>
          <p:cNvPr id="67" name="Rounded Rectangle 66"/>
          <p:cNvSpPr/>
          <p:nvPr/>
        </p:nvSpPr>
        <p:spPr>
          <a:xfrm>
            <a:off x="4649118" y="4274545"/>
            <a:ext cx="2555913" cy="4406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Inadequate no. of   ANC visit</a:t>
            </a:r>
          </a:p>
        </p:txBody>
      </p:sp>
      <p:sp>
        <p:nvSpPr>
          <p:cNvPr id="68" name="Rounded Rectangle 67"/>
          <p:cNvSpPr/>
          <p:nvPr/>
        </p:nvSpPr>
        <p:spPr>
          <a:xfrm>
            <a:off x="4230477" y="5144876"/>
            <a:ext cx="3073705" cy="418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Weak De worming program for ANC</a:t>
            </a:r>
          </a:p>
        </p:txBody>
      </p:sp>
      <p:sp>
        <p:nvSpPr>
          <p:cNvPr id="71" name="Rounded Rectangle 70"/>
          <p:cNvSpPr/>
          <p:nvPr/>
        </p:nvSpPr>
        <p:spPr>
          <a:xfrm>
            <a:off x="4318613" y="870332"/>
            <a:ext cx="2666081" cy="462709"/>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Inadequate supply of  Tab IFA &amp; ,</a:t>
            </a:r>
            <a:r>
              <a:rPr lang="en-US" sz="1400" dirty="0" err="1"/>
              <a:t>Inj.Iron</a:t>
            </a:r>
            <a:r>
              <a:rPr lang="en-US" sz="1400" dirty="0"/>
              <a:t> Sucrose</a:t>
            </a:r>
          </a:p>
        </p:txBody>
      </p:sp>
      <p:sp>
        <p:nvSpPr>
          <p:cNvPr id="73" name="Rounded Rectangle 72"/>
          <p:cNvSpPr/>
          <p:nvPr/>
        </p:nvSpPr>
        <p:spPr>
          <a:xfrm>
            <a:off x="1795749" y="3618560"/>
            <a:ext cx="1718632" cy="314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Worm Infestation</a:t>
            </a:r>
          </a:p>
        </p:txBody>
      </p:sp>
      <p:sp>
        <p:nvSpPr>
          <p:cNvPr id="74" name="Rounded Rectangle 73"/>
          <p:cNvSpPr/>
          <p:nvPr/>
        </p:nvSpPr>
        <p:spPr>
          <a:xfrm>
            <a:off x="1531346" y="4142342"/>
            <a:ext cx="1808844" cy="308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Malaria</a:t>
            </a:r>
          </a:p>
        </p:txBody>
      </p:sp>
      <p:sp>
        <p:nvSpPr>
          <p:cNvPr id="76" name="Rounded Rectangle 75"/>
          <p:cNvSpPr/>
          <p:nvPr/>
        </p:nvSpPr>
        <p:spPr>
          <a:xfrm>
            <a:off x="991518" y="5376233"/>
            <a:ext cx="2203219" cy="3415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Hemolytic</a:t>
            </a:r>
            <a:r>
              <a:rPr lang="en-US" sz="1100" dirty="0"/>
              <a:t> </a:t>
            </a:r>
            <a:r>
              <a:rPr lang="en-US" sz="1400" dirty="0"/>
              <a:t>Disorders</a:t>
            </a:r>
          </a:p>
        </p:txBody>
      </p:sp>
      <p:sp>
        <p:nvSpPr>
          <p:cNvPr id="84" name="Rounded Rectangle 83"/>
          <p:cNvSpPr/>
          <p:nvPr/>
        </p:nvSpPr>
        <p:spPr>
          <a:xfrm>
            <a:off x="1255924" y="4801447"/>
            <a:ext cx="1949984" cy="3213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Tuberculosis</a:t>
            </a:r>
          </a:p>
        </p:txBody>
      </p:sp>
      <p:sp>
        <p:nvSpPr>
          <p:cNvPr id="102" name="Flowchart: Decision 101"/>
          <p:cNvSpPr/>
          <p:nvPr/>
        </p:nvSpPr>
        <p:spPr>
          <a:xfrm>
            <a:off x="669030" y="2901190"/>
            <a:ext cx="914400" cy="612648"/>
          </a:xfrm>
          <a:prstGeom prst="flowChartDecisio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Rounded Rectangle 44"/>
          <p:cNvSpPr/>
          <p:nvPr/>
        </p:nvSpPr>
        <p:spPr>
          <a:xfrm>
            <a:off x="4980683" y="3580482"/>
            <a:ext cx="2224348" cy="2974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Less PMSMA (HRP )Days</a:t>
            </a:r>
          </a:p>
        </p:txBody>
      </p:sp>
      <p:sp>
        <p:nvSpPr>
          <p:cNvPr id="46" name="TextBox 45"/>
          <p:cNvSpPr txBox="1"/>
          <p:nvPr/>
        </p:nvSpPr>
        <p:spPr>
          <a:xfrm>
            <a:off x="7733840" y="764944"/>
            <a:ext cx="2467779" cy="391827"/>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r>
              <a:rPr lang="en-US" sz="1400" dirty="0"/>
              <a:t>Less self &amp; family awareness </a:t>
            </a:r>
          </a:p>
        </p:txBody>
      </p:sp>
      <p:sp>
        <p:nvSpPr>
          <p:cNvPr id="48" name="Rounded Rectangle 47"/>
          <p:cNvSpPr/>
          <p:nvPr/>
        </p:nvSpPr>
        <p:spPr>
          <a:xfrm>
            <a:off x="5023692" y="2379643"/>
            <a:ext cx="2247441" cy="3855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Non availability of </a:t>
            </a:r>
            <a:r>
              <a:rPr lang="en-US" sz="1400" dirty="0" err="1"/>
              <a:t>Vit</a:t>
            </a:r>
            <a:r>
              <a:rPr lang="en-US" sz="1400" dirty="0"/>
              <a:t> B12</a:t>
            </a:r>
          </a:p>
        </p:txBody>
      </p:sp>
      <p:sp>
        <p:nvSpPr>
          <p:cNvPr id="60" name="Rounded Rectangle 59"/>
          <p:cNvSpPr/>
          <p:nvPr/>
        </p:nvSpPr>
        <p:spPr>
          <a:xfrm>
            <a:off x="4671152" y="1740665"/>
            <a:ext cx="2412694" cy="308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Poor  Adolescent counseling</a:t>
            </a:r>
          </a:p>
        </p:txBody>
      </p:sp>
      <p:sp>
        <p:nvSpPr>
          <p:cNvPr id="50" name="Rounded Rectangle 49"/>
          <p:cNvSpPr/>
          <p:nvPr/>
        </p:nvSpPr>
        <p:spPr>
          <a:xfrm>
            <a:off x="1024569" y="881349"/>
            <a:ext cx="2445744" cy="4296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t>Inadequate  iron , Folic acid,Vit.B12,Vit.C  in diet</a:t>
            </a:r>
          </a:p>
        </p:txBody>
      </p:sp>
    </p:spTree>
    <p:extLst>
      <p:ext uri="{BB962C8B-B14F-4D97-AF65-F5344CB8AC3E}">
        <p14:creationId xmlns:p14="http://schemas.microsoft.com/office/powerpoint/2010/main" val="733710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054" y="0"/>
            <a:ext cx="10515600" cy="784802"/>
          </a:xfrm>
        </p:spPr>
        <p:txBody>
          <a:bodyPr/>
          <a:lstStyle/>
          <a:p>
            <a:pPr algn="ctr"/>
            <a:r>
              <a:rPr lang="en-US" sz="3600" b="1" dirty="0">
                <a:solidFill>
                  <a:schemeClr val="accent1"/>
                </a:solidFill>
                <a:latin typeface="+mn-lt"/>
              </a:rPr>
              <a:t>Gaps/Solutions</a:t>
            </a:r>
            <a:r>
              <a:rPr lang="en-US" dirty="0"/>
              <a:t> </a:t>
            </a:r>
          </a:p>
        </p:txBody>
      </p:sp>
      <p:sp>
        <p:nvSpPr>
          <p:cNvPr id="3" name="Content Placeholder 2"/>
          <p:cNvSpPr>
            <a:spLocks noGrp="1"/>
          </p:cNvSpPr>
          <p:nvPr>
            <p:ph idx="1"/>
          </p:nvPr>
        </p:nvSpPr>
        <p:spPr>
          <a:xfrm>
            <a:off x="332508" y="804231"/>
            <a:ext cx="11554691" cy="5744061"/>
          </a:xfrm>
        </p:spPr>
        <p:txBody>
          <a:bodyPr>
            <a:noAutofit/>
          </a:bodyPr>
          <a:lstStyle/>
          <a:p>
            <a:pPr marL="0" indent="0" algn="just">
              <a:buNone/>
            </a:pPr>
            <a:r>
              <a:rPr lang="en-US" sz="2000" b="1" dirty="0"/>
              <a:t>Poor mobilization of pregnant women to attend Village Health and Nutrition Days(VHND) and Pradhan </a:t>
            </a:r>
            <a:r>
              <a:rPr lang="en-US" sz="2000" b="1" dirty="0" err="1"/>
              <a:t>Mantri</a:t>
            </a:r>
            <a:r>
              <a:rPr lang="en-US" sz="2000" b="1" dirty="0"/>
              <a:t> </a:t>
            </a:r>
            <a:r>
              <a:rPr lang="en-US" sz="2000" b="1" dirty="0" err="1"/>
              <a:t>Surakshit</a:t>
            </a:r>
            <a:r>
              <a:rPr lang="en-US" sz="2000" b="1" dirty="0"/>
              <a:t>  </a:t>
            </a:r>
            <a:r>
              <a:rPr lang="en-US" sz="2000" b="1" dirty="0" err="1"/>
              <a:t>Matritva</a:t>
            </a:r>
            <a:r>
              <a:rPr lang="en-US" sz="2000" b="1" dirty="0"/>
              <a:t> </a:t>
            </a:r>
            <a:r>
              <a:rPr lang="en-US" sz="2000" b="1" dirty="0" err="1"/>
              <a:t>Abhiyan</a:t>
            </a:r>
            <a:r>
              <a:rPr lang="en-US" sz="2000" b="1" dirty="0"/>
              <a:t> (PMSMA) Day.</a:t>
            </a:r>
          </a:p>
          <a:p>
            <a:pPr marL="0" indent="0" algn="just">
              <a:buNone/>
            </a:pPr>
            <a:r>
              <a:rPr lang="en-US" sz="2000" dirty="0"/>
              <a:t> Promote regular antenatal check-ups for pregnant women to monitor their hemoglobin levels and overall health. This allows early detection and management of anemia. We can give JSY incentive in phased manner linked with ANC attendance .</a:t>
            </a:r>
            <a:endParaRPr lang="en-US" sz="2000" b="1" dirty="0"/>
          </a:p>
          <a:p>
            <a:pPr marL="0" indent="0" algn="just">
              <a:buNone/>
            </a:pPr>
            <a:r>
              <a:rPr lang="en-US" sz="2000" b="1" dirty="0"/>
              <a:t> Less adherence in IFA consumption.</a:t>
            </a:r>
          </a:p>
          <a:p>
            <a:pPr marL="0" indent="0" algn="just">
              <a:buNone/>
            </a:pPr>
            <a:r>
              <a:rPr lang="en-US" sz="2000" b="1" dirty="0"/>
              <a:t> </a:t>
            </a:r>
            <a:r>
              <a:rPr lang="en-US" sz="2000" dirty="0"/>
              <a:t> Ensure that all pregnant women have access to iron and folic acid supplements . IFA Tablets should be provided in monthly dose and consumption should be monitored like NLEP program in which next dose is given after taking empty strips back.</a:t>
            </a:r>
          </a:p>
          <a:p>
            <a:pPr marL="0" indent="0" algn="just">
              <a:buNone/>
            </a:pPr>
            <a:r>
              <a:rPr lang="en-US" sz="2000" b="1" dirty="0"/>
              <a:t> Less use of  Iron sucrose at FRUs</a:t>
            </a:r>
          </a:p>
          <a:p>
            <a:pPr marL="0" lvl="0" indent="0" algn="just">
              <a:buNone/>
            </a:pPr>
            <a:r>
              <a:rPr lang="en-IN" sz="2000" dirty="0">
                <a:latin typeface="Calibri" panose="020F0502020204030204" pitchFamily="34" charset="0"/>
                <a:cs typeface="Calibri" panose="020F0502020204030204" pitchFamily="34" charset="0"/>
              </a:rPr>
              <a:t>  Building capacities and competencies of facility Medical </a:t>
            </a:r>
            <a:r>
              <a:rPr lang="en-IN" sz="2000" dirty="0" err="1">
                <a:latin typeface="Calibri" panose="020F0502020204030204" pitchFamily="34" charset="0"/>
                <a:cs typeface="Calibri" panose="020F0502020204030204" pitchFamily="34" charset="0"/>
              </a:rPr>
              <a:t>Officers,staff</a:t>
            </a:r>
            <a:r>
              <a:rPr lang="en-IN" sz="2000" dirty="0">
                <a:latin typeface="Calibri" panose="020F0502020204030204" pitchFamily="34" charset="0"/>
                <a:cs typeface="Calibri" panose="020F0502020204030204" pitchFamily="34" charset="0"/>
              </a:rPr>
              <a:t>-nurses &amp; pharmacists in administering Iron  Sucrose</a:t>
            </a:r>
            <a:endParaRPr lang="en-US" sz="2000" b="1" dirty="0"/>
          </a:p>
          <a:p>
            <a:pPr marL="0" indent="0" algn="just">
              <a:buNone/>
            </a:pPr>
            <a:r>
              <a:rPr lang="en-US" sz="2000" b="1" dirty="0"/>
              <a:t>Inadequate  consumption of Iron rich food by pregnant women</a:t>
            </a:r>
          </a:p>
          <a:p>
            <a:pPr marL="0" indent="0" algn="just">
              <a:buNone/>
            </a:pPr>
            <a:r>
              <a:rPr lang="en-US" sz="2000" dirty="0"/>
              <a:t>  Conduct awareness campaigns and educational programs with better inter-</a:t>
            </a:r>
            <a:r>
              <a:rPr lang="en-US" sz="2000" dirty="0" err="1"/>
              <a:t>sectoral</a:t>
            </a:r>
            <a:r>
              <a:rPr lang="en-US" sz="2000" dirty="0"/>
              <a:t> coordination (ASHA ,</a:t>
            </a:r>
            <a:r>
              <a:rPr lang="en-US" sz="2000" dirty="0" err="1"/>
              <a:t>Aaganwadi</a:t>
            </a:r>
            <a:r>
              <a:rPr lang="en-US" sz="2000" dirty="0"/>
              <a:t> &amp; education) to inform adolescent girls ,pregnant women and their families about the importance of proper nutrition, iron-rich foods, and the risks associated with anemia during pregnancy.</a:t>
            </a:r>
            <a:endParaRPr lang="en-US" sz="2000" b="1" dirty="0"/>
          </a:p>
          <a:p>
            <a:pPr marL="0" indent="0" algn="just">
              <a:buNone/>
            </a:pPr>
            <a:endParaRPr lang="en-US" sz="2000" dirty="0"/>
          </a:p>
          <a:p>
            <a:pPr marL="0" indent="0" algn="just">
              <a:buNone/>
            </a:pPr>
            <a:endParaRPr lang="en-US" sz="2000" dirty="0"/>
          </a:p>
          <a:p>
            <a:pPr marL="0" indent="0" algn="just">
              <a:buNone/>
            </a:pPr>
            <a:endParaRPr lang="en-US" sz="2000" dirty="0"/>
          </a:p>
        </p:txBody>
      </p:sp>
    </p:spTree>
    <p:extLst>
      <p:ext uri="{BB962C8B-B14F-4D97-AF65-F5344CB8AC3E}">
        <p14:creationId xmlns:p14="http://schemas.microsoft.com/office/powerpoint/2010/main" val="3867279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chemeClr val="accent1"/>
                </a:solidFill>
                <a:latin typeface="+mn-lt"/>
              </a:rPr>
              <a:t>Gaps/Solutions</a:t>
            </a:r>
            <a:endParaRPr lang="en-US" sz="3600" b="1" dirty="0">
              <a:latin typeface="+mn-lt"/>
            </a:endParaRPr>
          </a:p>
        </p:txBody>
      </p:sp>
      <p:sp>
        <p:nvSpPr>
          <p:cNvPr id="3" name="Content Placeholder 2"/>
          <p:cNvSpPr>
            <a:spLocks noGrp="1"/>
          </p:cNvSpPr>
          <p:nvPr>
            <p:ph idx="1"/>
          </p:nvPr>
        </p:nvSpPr>
        <p:spPr>
          <a:xfrm>
            <a:off x="539827" y="1299990"/>
            <a:ext cx="11149069" cy="4876973"/>
          </a:xfrm>
        </p:spPr>
        <p:txBody>
          <a:bodyPr/>
          <a:lstStyle/>
          <a:p>
            <a:pPr>
              <a:buNone/>
            </a:pPr>
            <a:r>
              <a:rPr lang="en-US" sz="2000" b="1" dirty="0"/>
              <a:t>Social factors</a:t>
            </a:r>
          </a:p>
          <a:p>
            <a:pPr>
              <a:buNone/>
            </a:pPr>
            <a:r>
              <a:rPr lang="en-US" dirty="0"/>
              <a:t>  </a:t>
            </a:r>
            <a:r>
              <a:rPr lang="en-US" sz="2000" dirty="0"/>
              <a:t>Counseling of pregnant women and her family members regarding importance of spacing method of family planning, safe drinking water and sanitation. </a:t>
            </a:r>
          </a:p>
          <a:p>
            <a:pPr>
              <a:buNone/>
            </a:pPr>
            <a:r>
              <a:rPr lang="en-US" sz="2000" dirty="0"/>
              <a:t> </a:t>
            </a:r>
            <a:r>
              <a:rPr lang="en-US" sz="2000" b="1" dirty="0"/>
              <a:t>Programmatic gaps</a:t>
            </a:r>
          </a:p>
          <a:p>
            <a:pPr>
              <a:buNone/>
            </a:pPr>
            <a:r>
              <a:rPr lang="en-US" sz="2000" b="1" dirty="0"/>
              <a:t>  </a:t>
            </a:r>
            <a:r>
              <a:rPr lang="en-US" sz="2000" dirty="0"/>
              <a:t>Ensuring regular supplies of IFA &amp;Iron Sucrose , quality training and monitoring and regular tracking of performance indicators of programs.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2197</TotalTime>
  <Words>854</Words>
  <Application>Microsoft Office PowerPoint</Application>
  <PresentationFormat>Widescreen</PresentationFormat>
  <Paragraphs>113</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REDUCING PREVALENCE OF ANAEMIA AMONG    PREGNANT WOMEN IN DISTRICT, MEERUT</vt:lpstr>
      <vt:lpstr>PowerPoint Presentation</vt:lpstr>
      <vt:lpstr>PowerPoint Presentation</vt:lpstr>
      <vt:lpstr>NFHS Indicators</vt:lpstr>
      <vt:lpstr>ANC Registration Meerut  HIMS Data(Apr23-Sept 23) </vt:lpstr>
      <vt:lpstr>Preg. Women Detected Anemic in Meerut  HIMS Data(Apr23-Sept 23)</vt:lpstr>
      <vt:lpstr>PowerPoint Presentation</vt:lpstr>
      <vt:lpstr>Gaps/Solutions </vt:lpstr>
      <vt:lpstr>Gaps/Solutions</vt:lpstr>
      <vt:lpstr>Way Forward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REDUCING PRIVALANCE OF ANEMIA AMONG PREGNANT WOMEN IN DISTRICT, MEERUT</dc:title>
  <dc:creator>DELL</dc:creator>
  <cp:lastModifiedBy>AMAN MOHAN MISHRA</cp:lastModifiedBy>
  <cp:revision>126</cp:revision>
  <dcterms:created xsi:type="dcterms:W3CDTF">2023-08-31T13:11:16Z</dcterms:created>
  <dcterms:modified xsi:type="dcterms:W3CDTF">2024-03-21T10:05:10Z</dcterms:modified>
</cp:coreProperties>
</file>