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8" r:id="rId4"/>
    <p:sldId id="296" r:id="rId5"/>
    <p:sldId id="268" r:id="rId6"/>
    <p:sldId id="260" r:id="rId7"/>
    <p:sldId id="284" r:id="rId8"/>
    <p:sldId id="261" r:id="rId9"/>
    <p:sldId id="267" r:id="rId10"/>
    <p:sldId id="264" r:id="rId11"/>
    <p:sldId id="266" r:id="rId12"/>
    <p:sldId id="265" r:id="rId13"/>
    <p:sldId id="263" r:id="rId14"/>
    <p:sldId id="262" r:id="rId15"/>
    <p:sldId id="297" r:id="rId16"/>
    <p:sldId id="298" r:id="rId17"/>
    <p:sldId id="299" r:id="rId18"/>
    <p:sldId id="301" r:id="rId19"/>
    <p:sldId id="283" r:id="rId20"/>
    <p:sldId id="294" r:id="rId21"/>
    <p:sldId id="270" r:id="rId22"/>
    <p:sldId id="271" r:id="rId23"/>
    <p:sldId id="303" r:id="rId24"/>
    <p:sldId id="302" r:id="rId25"/>
    <p:sldId id="272" r:id="rId26"/>
    <p:sldId id="295" r:id="rId27"/>
    <p:sldId id="285" r:id="rId28"/>
    <p:sldId id="273" r:id="rId29"/>
    <p:sldId id="288" r:id="rId30"/>
    <p:sldId id="287" r:id="rId31"/>
    <p:sldId id="289" r:id="rId32"/>
    <p:sldId id="291" r:id="rId33"/>
    <p:sldId id="290" r:id="rId34"/>
    <p:sldId id="275" r:id="rId35"/>
    <p:sldId id="292" r:id="rId36"/>
    <p:sldId id="293" r:id="rId37"/>
    <p:sldId id="277" r:id="rId38"/>
    <p:sldId id="281" r:id="rId39"/>
    <p:sldId id="279" r:id="rId40"/>
    <p:sldId id="28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vert="horz"/>
          <a:lstStyle/>
          <a:p>
            <a:pPr>
              <a:defRPr lang="en-IN"/>
            </a:pPr>
            <a:r>
              <a:rPr lang="en-IN" dirty="0"/>
              <a:t>% of </a:t>
            </a:r>
            <a:r>
              <a:rPr lang="en-IN" dirty="0" smtClean="0"/>
              <a:t>Hypertension </a:t>
            </a:r>
            <a:r>
              <a:rPr lang="en-IN" dirty="0"/>
              <a:t>&amp; Anaemia detection </a:t>
            </a:r>
            <a:r>
              <a:rPr lang="en-IN" dirty="0" smtClean="0"/>
              <a:t>( Moradabad Division</a:t>
            </a:r>
            <a:r>
              <a:rPr lang="en-IN" dirty="0"/>
              <a:t>)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9109658482207013E-2"/>
          <c:y val="0.18408342791834781"/>
          <c:w val="0.91754929355319637"/>
          <c:h val="0.5653410222710081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Mordb_Div(21-22)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lang="en-IN"/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Sheet1!$G$1:$J$1</c:f>
              <c:strCache>
                <c:ptCount val="4"/>
                <c:pt idx="0">
                  <c:v>% PW Hyp.detected against Reg</c:v>
                </c:pt>
                <c:pt idx="1">
                  <c:v>% PW with Hyp. managed at institution</c:v>
                </c:pt>
                <c:pt idx="2">
                  <c:v>% of PW having Hb level&lt;11 (7.1 to 10.9)</c:v>
                </c:pt>
                <c:pt idx="3">
                  <c:v>% of PW having Hb level&lt;7 against Hb tested</c:v>
                </c:pt>
              </c:strCache>
              <c:extLst xmlns:c16r2="http://schemas.microsoft.com/office/drawing/2015/06/chart"/>
            </c:strRef>
          </c:cat>
          <c:val>
            <c:numRef>
              <c:f>Sheet1!$G$2:$J$2</c:f>
              <c:numCache>
                <c:formatCode>0</c:formatCode>
                <c:ptCount val="4"/>
                <c:pt idx="0" formatCode="0.0">
                  <c:v>0.8</c:v>
                </c:pt>
                <c:pt idx="1">
                  <c:v>72.599999999999994</c:v>
                </c:pt>
                <c:pt idx="2">
                  <c:v>33.9</c:v>
                </c:pt>
                <c:pt idx="3" formatCode="0.0">
                  <c:v>2.2000000000000002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59-4C7E-B702-29229ED1F45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Mordb_Div (22-23)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lang="en-IN"/>
                </a:pPr>
                <a:endParaRPr lang="en-US"/>
              </a:p>
            </c:txPr>
            <c:dLblPos val="outEnd"/>
            <c:showVal val="1"/>
            <c:extLst xmlns:c15="http://schemas.microsoft.com/office/drawing/2012/chart"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Sheet1!$G$1:$J$1</c:f>
              <c:strCache>
                <c:ptCount val="4"/>
                <c:pt idx="0">
                  <c:v>% PW Hyp.detected against Reg</c:v>
                </c:pt>
                <c:pt idx="1">
                  <c:v>% PW with Hyp. managed at institution</c:v>
                </c:pt>
                <c:pt idx="2">
                  <c:v>% of PW having Hb level&lt;11 (7.1 to 10.9)</c:v>
                </c:pt>
                <c:pt idx="3">
                  <c:v>% of PW having Hb level&lt;7 against Hb tested</c:v>
                </c:pt>
              </c:strCache>
              <c:extLst xmlns:c16r2="http://schemas.microsoft.com/office/drawing/2015/06/chart"/>
            </c:strRef>
          </c:cat>
          <c:val>
            <c:numRef>
              <c:f>Sheet1!$G$3:$J$3</c:f>
              <c:numCache>
                <c:formatCode>0</c:formatCode>
                <c:ptCount val="4"/>
                <c:pt idx="0" formatCode="0.0">
                  <c:v>1.2</c:v>
                </c:pt>
                <c:pt idx="1">
                  <c:v>67.7</c:v>
                </c:pt>
                <c:pt idx="2">
                  <c:v>32</c:v>
                </c:pt>
                <c:pt idx="3" formatCode="0.0">
                  <c:v>2.4</c:v>
                </c:pt>
              </c:numCache>
              <c:extLst xmlns:c16r2="http://schemas.microsoft.com/office/drawing/2015/06/chart"/>
            </c:numRef>
          </c:val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2859-4C7E-B702-29229ED1F45A}"/>
            </c:ext>
          </c:extLst>
        </c:ser>
        <c:ser>
          <c:idx val="12"/>
          <c:order val="2"/>
          <c:tx>
            <c:strRef>
              <c:f>Sheet1!$A$14</c:f>
              <c:strCache>
                <c:ptCount val="1"/>
                <c:pt idx="0">
                  <c:v>Mordb_Div (23-24)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lang="en-IN"/>
                </a:pPr>
                <a:endParaRPr lang="en-US"/>
              </a:p>
            </c:txPr>
            <c:dLblPos val="outEnd"/>
            <c:showVal val="1"/>
            <c:extLst xmlns:c15="http://schemas.microsoft.com/office/drawing/2012/chart"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Sheet1!$G$1:$J$1</c:f>
              <c:strCache>
                <c:ptCount val="4"/>
                <c:pt idx="0">
                  <c:v>% PW Hyp.detected against Reg</c:v>
                </c:pt>
                <c:pt idx="1">
                  <c:v>% PW with Hyp. managed at institution</c:v>
                </c:pt>
                <c:pt idx="2">
                  <c:v>% of PW having Hb level&lt;11 (7.1 to 10.9)</c:v>
                </c:pt>
                <c:pt idx="3">
                  <c:v>% of PW having Hb level&lt;7 against Hb tested</c:v>
                </c:pt>
              </c:strCache>
              <c:extLst xmlns:c16r2="http://schemas.microsoft.com/office/drawing/2015/06/chart"/>
            </c:strRef>
          </c:cat>
          <c:val>
            <c:numRef>
              <c:f>Sheet1!$G$14:$J$14</c:f>
              <c:numCache>
                <c:formatCode>0</c:formatCode>
                <c:ptCount val="4"/>
                <c:pt idx="0" formatCode="0.0">
                  <c:v>1.2</c:v>
                </c:pt>
                <c:pt idx="1">
                  <c:v>73.099999999999994</c:v>
                </c:pt>
                <c:pt idx="2">
                  <c:v>31.4</c:v>
                </c:pt>
                <c:pt idx="3" formatCode="0.0">
                  <c:v>2.2999999999999998</c:v>
                </c:pt>
              </c:numCache>
              <c:extLst xmlns:c16r2="http://schemas.microsoft.com/office/drawing/2015/06/chart"/>
            </c:numRef>
          </c:val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C-2859-4C7E-B702-29229ED1F45A}"/>
            </c:ext>
          </c:extLst>
        </c:ser>
        <c:dLbls>
          <c:showVal val="1"/>
        </c:dLbls>
        <c:gapWidth val="219"/>
        <c:overlap val="-27"/>
        <c:axId val="152162688"/>
        <c:axId val="15216422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Amroha (21-22)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Sheet1!$G$4:$J$4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0.7</c:v>
                      </c:pt>
                      <c:pt idx="1">
                        <c:v>53.6</c:v>
                      </c:pt>
                      <c:pt idx="2">
                        <c:v>48.9</c:v>
                      </c:pt>
                      <c:pt idx="3" formatCode="0.0">
                        <c:v>4.4000000000000004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2859-4C7E-B702-29229ED1F45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</c15:sqref>
                        </c15:formulaRef>
                      </c:ext>
                    </c:extLst>
                    <c:strCache>
                      <c:ptCount val="1"/>
                      <c:pt idx="0">
                        <c:v>Amroha (22-23)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Sheet1!$G$5:$J$5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1</c:v>
                      </c:pt>
                      <c:pt idx="1">
                        <c:v>73.3</c:v>
                      </c:pt>
                      <c:pt idx="2">
                        <c:v>39.9</c:v>
                      </c:pt>
                      <c:pt idx="3" formatCode="0.0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859-4C7E-B702-29229ED1F45A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</c15:sqref>
                        </c15:formulaRef>
                      </c:ext>
                    </c:extLst>
                    <c:strCache>
                      <c:ptCount val="1"/>
                      <c:pt idx="0">
                        <c:v>Bijnor (21-22)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Sheet1!$G$6:$J$6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0.4</c:v>
                      </c:pt>
                      <c:pt idx="1">
                        <c:v>54.4</c:v>
                      </c:pt>
                      <c:pt idx="2">
                        <c:v>27.4</c:v>
                      </c:pt>
                      <c:pt idx="3" formatCode="0.0">
                        <c:v>1.8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859-4C7E-B702-29229ED1F45A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</c15:sqref>
                        </c15:formulaRef>
                      </c:ext>
                    </c:extLst>
                    <c:strCache>
                      <c:ptCount val="1"/>
                      <c:pt idx="0">
                        <c:v>Bijnor (22-23)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Sheet1!$G$7:$J$7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0.9</c:v>
                      </c:pt>
                      <c:pt idx="1">
                        <c:v>42.3</c:v>
                      </c:pt>
                      <c:pt idx="2">
                        <c:v>25.8</c:v>
                      </c:pt>
                      <c:pt idx="3" formatCode="0.0">
                        <c:v>2.2000000000000002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2859-4C7E-B702-29229ED1F45A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</c15:sqref>
                        </c15:formulaRef>
                      </c:ext>
                    </c:extLst>
                    <c:strCache>
                      <c:ptCount val="1"/>
                      <c:pt idx="0">
                        <c:v>Moradabad (21-22)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Sheet1!$G$8:$J$8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1.4</c:v>
                      </c:pt>
                      <c:pt idx="1">
                        <c:v>84.4</c:v>
                      </c:pt>
                      <c:pt idx="2">
                        <c:v>24.8</c:v>
                      </c:pt>
                      <c:pt idx="3" formatCode="0.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859-4C7E-B702-29229ED1F45A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Sheet1!$A$9</c15:sqref>
                        </c15:formulaRef>
                      </c:ext>
                    </c:extLst>
                    <c:strCache>
                      <c:ptCount val="1"/>
                      <c:pt idx="0">
                        <c:v>Moradabad (22-23)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Sheet1!$G$9:$J$9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2</c:v>
                      </c:pt>
                      <c:pt idx="1">
                        <c:v>75.7</c:v>
                      </c:pt>
                      <c:pt idx="2">
                        <c:v>24</c:v>
                      </c:pt>
                      <c:pt idx="3" formatCode="0.0">
                        <c:v>1.7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859-4C7E-B702-29229ED1F45A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Sheet1!$A$10</c15:sqref>
                        </c15:formulaRef>
                      </c:ext>
                    </c:extLst>
                    <c:strCache>
                      <c:ptCount val="1"/>
                      <c:pt idx="0">
                        <c:v>Rampur (21-22)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Sheet1!$G$10:$J$10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0.7</c:v>
                      </c:pt>
                      <c:pt idx="1">
                        <c:v>66.900000000000006</c:v>
                      </c:pt>
                      <c:pt idx="2">
                        <c:v>35.799999999999997</c:v>
                      </c:pt>
                      <c:pt idx="3" formatCode="0.0">
                        <c:v>2.2000000000000002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859-4C7E-B702-29229ED1F45A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Sheet1!$A$11</c15:sqref>
                        </c15:formulaRef>
                      </c:ext>
                    </c:extLst>
                    <c:strCache>
                      <c:ptCount val="1"/>
                      <c:pt idx="0">
                        <c:v>Rampur (22-23)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Sheet1!$G$11:$J$11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0.8</c:v>
                      </c:pt>
                      <c:pt idx="1">
                        <c:v>44.6</c:v>
                      </c:pt>
                      <c:pt idx="2">
                        <c:v>37.299999999999997</c:v>
                      </c:pt>
                      <c:pt idx="3" formatCode="0.0">
                        <c:v>3.1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859-4C7E-B702-29229ED1F45A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Sheet1!$A$12</c15:sqref>
                        </c15:formulaRef>
                      </c:ext>
                    </c:extLst>
                    <c:strCache>
                      <c:ptCount val="1"/>
                      <c:pt idx="0">
                        <c:v>Sambhal (21-22)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Sheet1!$G$12:$J$12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0.8</c:v>
                      </c:pt>
                      <c:pt idx="1">
                        <c:v>79.7</c:v>
                      </c:pt>
                      <c:pt idx="2">
                        <c:v>48.1</c:v>
                      </c:pt>
                      <c:pt idx="3" formatCode="0.0">
                        <c:v>3.6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2859-4C7E-B702-29229ED1F45A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Sheet1!$A$13</c15:sqref>
                        </c15:formulaRef>
                      </c:ext>
                    </c:extLst>
                    <c:strCache>
                      <c:ptCount val="1"/>
                      <c:pt idx="0">
                        <c:v>Sambhal (22-23)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Sheet1!$G$13:$J$13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1.3</c:v>
                      </c:pt>
                      <c:pt idx="1">
                        <c:v>89.8</c:v>
                      </c:pt>
                      <c:pt idx="2">
                        <c:v>44.9</c:v>
                      </c:pt>
                      <c:pt idx="3" formatCode="0.0">
                        <c:v>4.4000000000000004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2859-4C7E-B702-29229ED1F45A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Sheet1!$A$15</c15:sqref>
                        </c15:formulaRef>
                      </c:ext>
                    </c:extLst>
                    <c:strCache>
                      <c:ptCount val="1"/>
                      <c:pt idx="0">
                        <c:v>Apr-23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Sheet1!$G$15:$J$15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1.3</c:v>
                      </c:pt>
                      <c:pt idx="1">
                        <c:v>75.900000000000006</c:v>
                      </c:pt>
                      <c:pt idx="2">
                        <c:v>29.2</c:v>
                      </c:pt>
                      <c:pt idx="3" formatCode="0.0">
                        <c:v>2.2999999999999998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2859-4C7E-B702-29229ED1F45A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Sheet1!$A$16</c15:sqref>
                        </c15:formulaRef>
                      </c:ext>
                    </c:extLst>
                    <c:strCache>
                      <c:ptCount val="1"/>
                      <c:pt idx="0">
                        <c:v>May-23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Sheet1!$G$16:$J$16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1.1000000000000001</c:v>
                      </c:pt>
                      <c:pt idx="1">
                        <c:v>85.4</c:v>
                      </c:pt>
                      <c:pt idx="2">
                        <c:v>33.6</c:v>
                      </c:pt>
                      <c:pt idx="3" formatCode="0.0">
                        <c:v>2.5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2859-4C7E-B702-29229ED1F45A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Sheet1!$A$17</c15:sqref>
                        </c15:formulaRef>
                      </c:ext>
                    </c:extLst>
                    <c:strCache>
                      <c:ptCount val="1"/>
                      <c:pt idx="0">
                        <c:v>Jun-23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Sheet1!$G$17:$J$17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0.0">
                        <c:v>1.6</c:v>
                      </c:pt>
                      <c:pt idx="1">
                        <c:v>61.4</c:v>
                      </c:pt>
                      <c:pt idx="2">
                        <c:v>31.5</c:v>
                      </c:pt>
                      <c:pt idx="3" formatCode="0.0">
                        <c:v>2.2000000000000002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2859-4C7E-B702-29229ED1F45A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Sheet1!$A$18</c15:sqref>
                        </c15:formulaRef>
                      </c:ext>
                    </c:extLst>
                    <c:strCache>
                      <c:ptCount val="1"/>
                      <c:pt idx="0">
                        <c:v>Jul-23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Sheet1!$G$18:$J$18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0.0">
                        <c:v>1.2</c:v>
                      </c:pt>
                      <c:pt idx="1">
                        <c:v>76.099999999999994</c:v>
                      </c:pt>
                      <c:pt idx="2">
                        <c:v>30.4</c:v>
                      </c:pt>
                      <c:pt idx="3" formatCode="0.0">
                        <c:v>2.2999999999999998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2859-4C7E-B702-29229ED1F45A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Sheet1!$A$19</c15:sqref>
                        </c15:formulaRef>
                      </c:ext>
                    </c:extLst>
                    <c:strCache>
                      <c:ptCount val="1"/>
                      <c:pt idx="0">
                        <c:v>Aug-23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Sheet1!$G$19:$J$19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0.0">
                        <c:v>1.1000000000000001</c:v>
                      </c:pt>
                      <c:pt idx="1">
                        <c:v>71.400000000000006</c:v>
                      </c:pt>
                      <c:pt idx="2">
                        <c:v>32</c:v>
                      </c:pt>
                      <c:pt idx="3" formatCode="0.0">
                        <c:v>2.2000000000000002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2859-4C7E-B702-29229ED1F45A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Sheet1!$A$20</c15:sqref>
                        </c15:formulaRef>
                      </c:ext>
                    </c:extLst>
                    <c:strCache>
                      <c:ptCount val="1"/>
                      <c:pt idx="0">
                        <c:v>Sep-23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Sheet1!$G$20:$J$20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0.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0.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2859-4C7E-B702-29229ED1F45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Sheet1!$A$21</c15:sqref>
                        </c15:formulaRef>
                      </c:ext>
                    </c:extLst>
                    <c:strCache>
                      <c:ptCount val="1"/>
                      <c:pt idx="0">
                        <c:v>Oct-23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Sheet1!$G$21:$J$21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0.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0.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2859-4C7E-B702-29229ED1F45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Sheet1!$A$22</c15:sqref>
                        </c15:formulaRef>
                      </c:ext>
                    </c:extLst>
                    <c:strCache>
                      <c:ptCount val="1"/>
                      <c:pt idx="0">
                        <c:v>Nov-23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Sheet1!$G$22:$J$22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0.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0.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2859-4C7E-B702-29229ED1F45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Sheet1!$A$23</c15:sqref>
                        </c15:formulaRef>
                      </c:ext>
                    </c:extLst>
                    <c:strCache>
                      <c:ptCount val="1"/>
                      <c:pt idx="0">
                        <c:v>Dec-23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Sheet1!$G$23:$J$23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0.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0.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2859-4C7E-B702-29229ED1F45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Sheet1!$A$24</c15:sqref>
                        </c15:formulaRef>
                      </c:ext>
                    </c:extLst>
                    <c:strCache>
                      <c:ptCount val="1"/>
                      <c:pt idx="0">
                        <c:v>Jan-24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Sheet1!$G$24:$J$24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0.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0.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2859-4C7E-B702-29229ED1F45A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Sheet1!$A$25</c15:sqref>
                        </c15:formulaRef>
                      </c:ext>
                    </c:extLst>
                    <c:strCache>
                      <c:ptCount val="1"/>
                      <c:pt idx="0">
                        <c:v>Feb-24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Sheet1!$G$25:$J$25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0.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2859-4C7E-B702-29229ED1F45A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Sheet1!$A$26</c15:sqref>
                        </c15:formulaRef>
                      </c:ext>
                    </c:extLst>
                    <c:strCache>
                      <c:ptCount val="1"/>
                      <c:pt idx="0">
                        <c:v>Mar-24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Sheet1!$G$26:$J$26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0.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2859-4C7E-B702-29229ED1F45A}"/>
                  </c:ext>
                </c:extLst>
              </c15:ser>
            </c15:filteredBarSeries>
            <c15:filteredBar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Sheet1!$A$27</c15:sqref>
                        </c15:formulaRef>
                      </c:ext>
                    </c:extLst>
                    <c:strCache>
                      <c:ptCount val="1"/>
                      <c:pt idx="0">
                        <c:v>Amroha (23-24)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Sheet1!$G$27:$J$27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0.8</c:v>
                      </c:pt>
                      <c:pt idx="1">
                        <c:v>80.8</c:v>
                      </c:pt>
                      <c:pt idx="2">
                        <c:v>30.8</c:v>
                      </c:pt>
                      <c:pt idx="3" formatCode="0.0">
                        <c:v>1.6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2859-4C7E-B702-29229ED1F45A}"/>
                  </c:ext>
                </c:extLst>
              </c15:ser>
            </c15:filteredBarSeries>
            <c15:filteredBar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Sheet1!$A$28</c15:sqref>
                        </c15:formulaRef>
                      </c:ext>
                    </c:extLst>
                    <c:strCache>
                      <c:ptCount val="1"/>
                      <c:pt idx="0">
                        <c:v>Apr-23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Sheet1!$G$28:$J$28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1.4</c:v>
                      </c:pt>
                      <c:pt idx="1">
                        <c:v>71.400000000000006</c:v>
                      </c:pt>
                      <c:pt idx="2">
                        <c:v>33.200000000000003</c:v>
                      </c:pt>
                      <c:pt idx="3" formatCode="0.0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2859-4C7E-B702-29229ED1F45A}"/>
                  </c:ext>
                </c:extLst>
              </c15:ser>
            </c15:filteredBarSeries>
            <c15:filteredBar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Sheet1!$A$29</c15:sqref>
                        </c15:formulaRef>
                      </c:ext>
                    </c:extLst>
                    <c:strCache>
                      <c:ptCount val="1"/>
                      <c:pt idx="0">
                        <c:v>May-23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Sheet1!$G$29:$J$29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0.8</c:v>
                      </c:pt>
                      <c:pt idx="1">
                        <c:v>87</c:v>
                      </c:pt>
                      <c:pt idx="2">
                        <c:v>31.1</c:v>
                      </c:pt>
                      <c:pt idx="3" formatCode="0.0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2859-4C7E-B702-29229ED1F45A}"/>
                  </c:ext>
                </c:extLst>
              </c15:ser>
            </c15:filteredBarSeries>
            <c15:filteredBar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Sheet1!$A$30</c15:sqref>
                        </c15:formulaRef>
                      </c:ext>
                    </c:extLst>
                    <c:strCache>
                      <c:ptCount val="1"/>
                      <c:pt idx="0">
                        <c:v>Jun-23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Sheet1!$G$30:$J$30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0.0">
                        <c:v>0.7</c:v>
                      </c:pt>
                      <c:pt idx="1">
                        <c:v>69.2</c:v>
                      </c:pt>
                      <c:pt idx="2">
                        <c:v>26.9</c:v>
                      </c:pt>
                      <c:pt idx="3" formatCode="0.0">
                        <c:v>1.3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2859-4C7E-B702-29229ED1F45A}"/>
                  </c:ext>
                </c:extLst>
              </c15:ser>
            </c15:filteredBarSeries>
            <c15:filteredBar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Sheet1!$A$31</c15:sqref>
                        </c15:formulaRef>
                      </c:ext>
                    </c:extLst>
                    <c:strCache>
                      <c:ptCount val="1"/>
                      <c:pt idx="0">
                        <c:v>Jul-23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Sheet1!$G$31:$J$31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0.0">
                        <c:v>0.7</c:v>
                      </c:pt>
                      <c:pt idx="1">
                        <c:v>79.5</c:v>
                      </c:pt>
                      <c:pt idx="2">
                        <c:v>32.5</c:v>
                      </c:pt>
                      <c:pt idx="3" formatCode="0.0">
                        <c:v>1.5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2859-4C7E-B702-29229ED1F45A}"/>
                  </c:ext>
                </c:extLst>
              </c15:ser>
            </c15:filteredBarSeries>
            <c15:filteredBar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Sheet1!$A$32</c15:sqref>
                        </c15:formulaRef>
                      </c:ext>
                    </c:extLst>
                    <c:strCache>
                      <c:ptCount val="1"/>
                      <c:pt idx="0">
                        <c:v>Aug-23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Sheet1!$G$32:$J$32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0.0">
                        <c:v>0.7</c:v>
                      </c:pt>
                      <c:pt idx="1">
                        <c:v>92.5</c:v>
                      </c:pt>
                      <c:pt idx="2">
                        <c:v>31.2</c:v>
                      </c:pt>
                      <c:pt idx="3" formatCode="0.0">
                        <c:v>1.5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2859-4C7E-B702-29229ED1F45A}"/>
                  </c:ext>
                </c:extLst>
              </c15:ser>
            </c15:filteredBarSeries>
            <c15:filteredBar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Sheet1!$A$33</c15:sqref>
                        </c15:formulaRef>
                      </c:ext>
                    </c:extLst>
                    <c:strCache>
                      <c:ptCount val="1"/>
                      <c:pt idx="0">
                        <c:v>Sep-23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Sheet1!$G$33:$J$33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0.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0.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2859-4C7E-B702-29229ED1F45A}"/>
                  </c:ext>
                </c:extLst>
              </c15:ser>
            </c15:filteredBarSeries>
            <c15:filteredBar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Sheet1!$A$34</c15:sqref>
                        </c15:formulaRef>
                      </c:ext>
                    </c:extLst>
                    <c:strCache>
                      <c:ptCount val="1"/>
                      <c:pt idx="0">
                        <c:v>Oct-23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Sheet1!$G$34:$J$34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0.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0.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2859-4C7E-B702-29229ED1F45A}"/>
                  </c:ext>
                </c:extLst>
              </c15:ser>
            </c15:filteredBarSeries>
            <c15:filteredBarSeries>
              <c15:ser>
                <c:idx val="33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Sheet1!$A$35</c15:sqref>
                        </c15:formulaRef>
                      </c:ext>
                    </c:extLst>
                    <c:strCache>
                      <c:ptCount val="1"/>
                      <c:pt idx="0">
                        <c:v>Nov-23</c:v>
                      </c:pt>
                    </c:strCache>
                  </c:strRef>
                </c:tx>
                <c:spPr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Sheet1!$G$35:$J$35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0.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0.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2859-4C7E-B702-29229ED1F45A}"/>
                  </c:ext>
                </c:extLst>
              </c15:ser>
            </c15:filteredBarSeries>
            <c15:filteredBarSeries>
              <c15:ser>
                <c:idx val="34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Sheet1!$A$36</c15:sqref>
                        </c15:formulaRef>
                      </c:ext>
                    </c:extLst>
                    <c:strCache>
                      <c:ptCount val="1"/>
                      <c:pt idx="0">
                        <c:v>Dec-23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Sheet1!$G$36:$J$36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0.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0.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2859-4C7E-B702-29229ED1F45A}"/>
                  </c:ext>
                </c:extLst>
              </c15:ser>
            </c15:filteredBarSeries>
            <c15:filteredBarSeries>
              <c15:ser>
                <c:idx val="35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Sheet1!$A$37</c15:sqref>
                        </c15:formulaRef>
                      </c:ext>
                    </c:extLst>
                    <c:strCache>
                      <c:ptCount val="1"/>
                      <c:pt idx="0">
                        <c:v>Jan-24</c:v>
                      </c:pt>
                    </c:strCache>
                  </c:strRef>
                </c:tx>
                <c:spPr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Sheet1!$G$37:$J$37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0.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0.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2859-4C7E-B702-29229ED1F45A}"/>
                  </c:ext>
                </c:extLst>
              </c15:ser>
            </c15:filteredBarSeries>
            <c15:filteredBarSeries>
              <c15:ser>
                <c:idx val="36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Sheet1!$A$38</c15:sqref>
                        </c15:formulaRef>
                      </c:ext>
                    </c:extLst>
                    <c:strCache>
                      <c:ptCount val="1"/>
                      <c:pt idx="0">
                        <c:v>Feb-24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Sheet1!$G$38:$J$38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0.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2859-4C7E-B702-29229ED1F45A}"/>
                  </c:ext>
                </c:extLst>
              </c15:ser>
            </c15:filteredBarSeries>
            <c15:filteredBarSeries>
              <c15:ser>
                <c:idx val="37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Sheet1!$A$39</c15:sqref>
                        </c15:formulaRef>
                      </c:ext>
                    </c:extLst>
                    <c:strCache>
                      <c:ptCount val="1"/>
                      <c:pt idx="0">
                        <c:v>Mar-24</c:v>
                      </c:pt>
                    </c:strCache>
                  </c:strRef>
                </c:tx>
                <c:spPr>
                  <a:solidFill>
                    <a:schemeClr val="accent2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Sheet1!$G$39:$J$39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0.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2859-4C7E-B702-29229ED1F45A}"/>
                  </c:ext>
                </c:extLst>
              </c15:ser>
            </c15:filteredBarSeries>
            <c15:filteredBarSeries>
              <c15:ser>
                <c:idx val="38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Sheet1!$A$40</c15:sqref>
                        </c15:formulaRef>
                      </c:ext>
                    </c:extLst>
                    <c:strCache>
                      <c:ptCount val="1"/>
                      <c:pt idx="0">
                        <c:v>Bijnor (23-24)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Sheet1!$G$40:$J$40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0.8</c:v>
                      </c:pt>
                      <c:pt idx="1">
                        <c:v>60.2</c:v>
                      </c:pt>
                      <c:pt idx="2">
                        <c:v>23.9</c:v>
                      </c:pt>
                      <c:pt idx="3" formatCode="0.0">
                        <c:v>1.5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2859-4C7E-B702-29229ED1F45A}"/>
                  </c:ext>
                </c:extLst>
              </c15:ser>
            </c15:filteredBarSeries>
            <c15:filteredBarSeries>
              <c15:ser>
                <c:idx val="39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Sheet1!$A$41</c15:sqref>
                        </c15:formulaRef>
                      </c:ext>
                    </c:extLst>
                    <c:strCache>
                      <c:ptCount val="1"/>
                      <c:pt idx="0">
                        <c:v>Apr-23</c:v>
                      </c:pt>
                    </c:strCache>
                  </c:strRef>
                </c:tx>
                <c:spPr>
                  <a:solidFill>
                    <a:schemeClr val="accent4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Sheet1!$G$41:$J$41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0.9</c:v>
                      </c:pt>
                      <c:pt idx="1">
                        <c:v>56.5</c:v>
                      </c:pt>
                      <c:pt idx="2">
                        <c:v>19.7</c:v>
                      </c:pt>
                      <c:pt idx="3" formatCode="0.0">
                        <c:v>1.6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2859-4C7E-B702-29229ED1F45A}"/>
                  </c:ext>
                </c:extLst>
              </c15:ser>
            </c15:filteredBarSeries>
            <c15:filteredBarSeries>
              <c15:ser>
                <c:idx val="40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Sheet1!$A$42</c15:sqref>
                        </c15:formulaRef>
                      </c:ext>
                    </c:extLst>
                    <c:strCache>
                      <c:ptCount val="1"/>
                      <c:pt idx="0">
                        <c:v>May-23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Sheet1!$G$42:$J$42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0.7</c:v>
                      </c:pt>
                      <c:pt idx="1">
                        <c:v>68.5</c:v>
                      </c:pt>
                      <c:pt idx="2">
                        <c:v>23.6</c:v>
                      </c:pt>
                      <c:pt idx="3" formatCode="0.0">
                        <c:v>1.6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2859-4C7E-B702-29229ED1F45A}"/>
                  </c:ext>
                </c:extLst>
              </c15:ser>
            </c15:filteredBarSeries>
            <c15:filteredBarSeries>
              <c15:ser>
                <c:idx val="41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Sheet1!$A$43</c15:sqref>
                        </c15:formulaRef>
                      </c:ext>
                    </c:extLst>
                    <c:strCache>
                      <c:ptCount val="1"/>
                      <c:pt idx="0">
                        <c:v>Jun-23</c:v>
                      </c:pt>
                    </c:strCache>
                  </c:strRef>
                </c:tx>
                <c:spPr>
                  <a:solidFill>
                    <a:schemeClr val="accent6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Sheet1!$G$43:$J$43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0.0">
                        <c:v>0.9</c:v>
                      </c:pt>
                      <c:pt idx="1">
                        <c:v>74.400000000000006</c:v>
                      </c:pt>
                      <c:pt idx="2">
                        <c:v>24.7</c:v>
                      </c:pt>
                      <c:pt idx="3" formatCode="0.0">
                        <c:v>1.3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2859-4C7E-B702-29229ED1F45A}"/>
                  </c:ext>
                </c:extLst>
              </c15:ser>
            </c15:filteredBarSeries>
            <c15:filteredBarSeries>
              <c15:ser>
                <c:idx val="42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Sheet1!$A$44</c15:sqref>
                        </c15:formulaRef>
                      </c:ext>
                    </c:extLst>
                    <c:strCache>
                      <c:ptCount val="1"/>
                      <c:pt idx="0">
                        <c:v>Jul-23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Sheet1!$G$44:$J$44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0.0">
                        <c:v>0.8</c:v>
                      </c:pt>
                      <c:pt idx="1">
                        <c:v>60.7</c:v>
                      </c:pt>
                      <c:pt idx="2">
                        <c:v>23.4</c:v>
                      </c:pt>
                      <c:pt idx="3" formatCode="0.0">
                        <c:v>1.7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2859-4C7E-B702-29229ED1F45A}"/>
                  </c:ext>
                </c:extLst>
              </c15:ser>
            </c15:filteredBarSeries>
            <c15:filteredBarSeries>
              <c15:ser>
                <c:idx val="43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Sheet1!$A$45</c15:sqref>
                        </c15:formulaRef>
                      </c:ext>
                    </c:extLst>
                    <c:strCache>
                      <c:ptCount val="1"/>
                      <c:pt idx="0">
                        <c:v>Aug-23</c:v>
                      </c:pt>
                    </c:strCache>
                  </c:strRef>
                </c:tx>
                <c:spPr>
                  <a:solidFill>
                    <a:schemeClr val="accent2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Sheet1!$G$45:$J$45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0.0">
                        <c:v>0.8</c:v>
                      </c:pt>
                      <c:pt idx="1">
                        <c:v>41.8</c:v>
                      </c:pt>
                      <c:pt idx="2">
                        <c:v>27.5</c:v>
                      </c:pt>
                      <c:pt idx="3" formatCode="0.0">
                        <c:v>1.4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2859-4C7E-B702-29229ED1F45A}"/>
                  </c:ext>
                </c:extLst>
              </c15:ser>
            </c15:filteredBarSeries>
            <c15:filteredBarSeries>
              <c15:ser>
                <c:idx val="44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Sheet1!$A$46</c15:sqref>
                        </c15:formulaRef>
                      </c:ext>
                    </c:extLst>
                    <c:strCache>
                      <c:ptCount val="1"/>
                      <c:pt idx="0">
                        <c:v>Sep-23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Sheet1!$G$46:$J$46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0.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0.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2859-4C7E-B702-29229ED1F45A}"/>
                  </c:ext>
                </c:extLst>
              </c15:ser>
            </c15:filteredBarSeries>
            <c15:filteredBarSeries>
              <c15:ser>
                <c:idx val="45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Sheet1!$A$47</c15:sqref>
                        </c15:formulaRef>
                      </c:ext>
                    </c:extLst>
                    <c:strCache>
                      <c:ptCount val="1"/>
                      <c:pt idx="0">
                        <c:v>Oct-23</c:v>
                      </c:pt>
                    </c:strCache>
                  </c:strRef>
                </c:tx>
                <c:spPr>
                  <a:solidFill>
                    <a:schemeClr val="accent4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Sheet1!$G$47:$J$47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0.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0.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2859-4C7E-B702-29229ED1F45A}"/>
                  </c:ext>
                </c:extLst>
              </c15:ser>
            </c15:filteredBarSeries>
            <c15:filteredBarSeries>
              <c15:ser>
                <c:idx val="46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Sheet1!$A$48</c15:sqref>
                        </c15:formulaRef>
                      </c:ext>
                    </c:extLst>
                    <c:strCache>
                      <c:ptCount val="1"/>
                      <c:pt idx="0">
                        <c:v>Nov-23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Sheet1!$G$48:$J$48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0.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0.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2859-4C7E-B702-29229ED1F45A}"/>
                  </c:ext>
                </c:extLst>
              </c15:ser>
            </c15:filteredBarSeries>
            <c15:filteredBarSeries>
              <c15:ser>
                <c:idx val="47"/>
                <c:order val="4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Sheet1!$A$49</c15:sqref>
                        </c15:formulaRef>
                      </c:ext>
                    </c:extLst>
                    <c:strCache>
                      <c:ptCount val="1"/>
                      <c:pt idx="0">
                        <c:v>Dec-23</c:v>
                      </c:pt>
                    </c:strCache>
                  </c:strRef>
                </c:tx>
                <c:spPr>
                  <a:solidFill>
                    <a:schemeClr val="accent6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Sheet1!$G$49:$J$49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0.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0.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2859-4C7E-B702-29229ED1F45A}"/>
                  </c:ext>
                </c:extLst>
              </c15:ser>
            </c15:filteredBarSeries>
            <c15:filteredBarSeries>
              <c15:ser>
                <c:idx val="48"/>
                <c:order val="4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Sheet1!$A$50</c15:sqref>
                        </c15:formulaRef>
                      </c:ext>
                    </c:extLst>
                    <c:strCache>
                      <c:ptCount val="1"/>
                      <c:pt idx="0">
                        <c:v>Jan-24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Sheet1!$G$50:$J$50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0.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0.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2859-4C7E-B702-29229ED1F45A}"/>
                  </c:ext>
                </c:extLst>
              </c15:ser>
            </c15:filteredBarSeries>
            <c15:filteredBarSeries>
              <c15:ser>
                <c:idx val="49"/>
                <c:order val="4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Sheet1!$A$51</c15:sqref>
                        </c15:formulaRef>
                      </c:ext>
                    </c:extLst>
                    <c:strCache>
                      <c:ptCount val="1"/>
                      <c:pt idx="0">
                        <c:v>Feb-24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Sheet1!$G$51:$J$51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0.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2859-4C7E-B702-29229ED1F45A}"/>
                  </c:ext>
                </c:extLst>
              </c15:ser>
            </c15:filteredBarSeries>
            <c15:filteredBarSeries>
              <c15:ser>
                <c:idx val="50"/>
                <c:order val="5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Sheet1!$A$52</c15:sqref>
                        </c15:formulaRef>
                      </c:ext>
                    </c:extLst>
                    <c:strCache>
                      <c:ptCount val="1"/>
                      <c:pt idx="0">
                        <c:v>Mar-24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Sheet1!$G$52:$J$52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0.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2859-4C7E-B702-29229ED1F45A}"/>
                  </c:ext>
                </c:extLst>
              </c15:ser>
            </c15:filteredBarSeries>
            <c15:filteredBarSeries>
              <c15:ser>
                <c:idx val="51"/>
                <c:order val="5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Sheet1!$A$53</c15:sqref>
                        </c15:formulaRef>
                      </c:ext>
                    </c:extLst>
                    <c:strCache>
                      <c:ptCount val="1"/>
                      <c:pt idx="0">
                        <c:v>Moradabad (23-24)</c:v>
                      </c:pt>
                    </c:strCache>
                  </c:strRef>
                </c:tx>
                <c:spPr>
                  <a:solidFill>
                    <a:schemeClr val="accent4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Sheet1!$G$53:$J$53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2.2000000000000002</c:v>
                      </c:pt>
                      <c:pt idx="1">
                        <c:v>81</c:v>
                      </c:pt>
                      <c:pt idx="2">
                        <c:v>27.8</c:v>
                      </c:pt>
                      <c:pt idx="3" formatCode="0.0">
                        <c:v>1.8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2859-4C7E-B702-29229ED1F45A}"/>
                  </c:ext>
                </c:extLst>
              </c15:ser>
            </c15:filteredBarSeries>
            <c15:filteredBarSeries>
              <c15:ser>
                <c:idx val="52"/>
                <c:order val="5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Sheet1!$A$54</c15:sqref>
                        </c15:formulaRef>
                      </c:ext>
                    </c:extLst>
                    <c:strCache>
                      <c:ptCount val="1"/>
                      <c:pt idx="0">
                        <c:v>Apr-23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Sheet1!$G$54:$J$54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1.6</c:v>
                      </c:pt>
                      <c:pt idx="1">
                        <c:v>94.9</c:v>
                      </c:pt>
                      <c:pt idx="2">
                        <c:v>30.3</c:v>
                      </c:pt>
                      <c:pt idx="3" formatCode="0.0">
                        <c:v>2.2000000000000002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2859-4C7E-B702-29229ED1F45A}"/>
                  </c:ext>
                </c:extLst>
              </c15:ser>
            </c15:filteredBarSeries>
            <c15:filteredBarSeries>
              <c15:ser>
                <c:idx val="53"/>
                <c:order val="5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Sheet1!$A$55</c15:sqref>
                        </c15:formulaRef>
                      </c:ext>
                    </c:extLst>
                    <c:strCache>
                      <c:ptCount val="1"/>
                      <c:pt idx="0">
                        <c:v>May-23</c:v>
                      </c:pt>
                    </c:strCache>
                  </c:strRef>
                </c:tx>
                <c:spPr>
                  <a:solidFill>
                    <a:schemeClr val="accent6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Sheet1!$G$55:$J$55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1.7</c:v>
                      </c:pt>
                      <c:pt idx="1">
                        <c:v>94.5</c:v>
                      </c:pt>
                      <c:pt idx="2">
                        <c:v>31.4</c:v>
                      </c:pt>
                      <c:pt idx="3" formatCode="0.0">
                        <c:v>1.5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2859-4C7E-B702-29229ED1F45A}"/>
                  </c:ext>
                </c:extLst>
              </c15:ser>
            </c15:filteredBarSeries>
            <c15:filteredBarSeries>
              <c15:ser>
                <c:idx val="54"/>
                <c:order val="5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Sheet1!$A$56</c15:sqref>
                        </c15:formulaRef>
                      </c:ext>
                    </c:extLst>
                    <c:strCache>
                      <c:ptCount val="1"/>
                      <c:pt idx="0">
                        <c:v>Jun-23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Sheet1!$G$56:$J$56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3.6</c:v>
                      </c:pt>
                      <c:pt idx="1">
                        <c:v>57.6</c:v>
                      </c:pt>
                      <c:pt idx="2">
                        <c:v>27.6</c:v>
                      </c:pt>
                      <c:pt idx="3" formatCode="0.0">
                        <c:v>1.8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2859-4C7E-B702-29229ED1F45A}"/>
                  </c:ext>
                </c:extLst>
              </c15:ser>
            </c15:filteredBarSeries>
            <c15:filteredBarSeries>
              <c15:ser>
                <c:idx val="55"/>
                <c:order val="5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Sheet1!$A$57</c15:sqref>
                        </c15:formulaRef>
                      </c:ext>
                    </c:extLst>
                    <c:strCache>
                      <c:ptCount val="1"/>
                      <c:pt idx="0">
                        <c:v>Jul-23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Sheet1!$G$57:$J$57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2.5</c:v>
                      </c:pt>
                      <c:pt idx="1">
                        <c:v>95.7</c:v>
                      </c:pt>
                      <c:pt idx="2">
                        <c:v>21.5</c:v>
                      </c:pt>
                      <c:pt idx="3" formatCode="0.0">
                        <c:v>1.8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2859-4C7E-B702-29229ED1F45A}"/>
                  </c:ext>
                </c:extLst>
              </c15:ser>
            </c15:filteredBarSeries>
            <c15:filteredBarSeries>
              <c15:ser>
                <c:idx val="56"/>
                <c:order val="5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Sheet1!$A$58</c15:sqref>
                        </c15:formulaRef>
                      </c:ext>
                    </c:extLst>
                    <c:strCache>
                      <c:ptCount val="1"/>
                      <c:pt idx="0">
                        <c:v>Aug-23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Sheet1!$G$58:$J$58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1.8</c:v>
                      </c:pt>
                      <c:pt idx="1">
                        <c:v>80.599999999999994</c:v>
                      </c:pt>
                      <c:pt idx="2">
                        <c:v>29</c:v>
                      </c:pt>
                      <c:pt idx="3" formatCode="0.0">
                        <c:v>1.7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8-2859-4C7E-B702-29229ED1F45A}"/>
                  </c:ext>
                </c:extLst>
              </c15:ser>
            </c15:filteredBarSeries>
            <c15:filteredBarSeries>
              <c15:ser>
                <c:idx val="57"/>
                <c:order val="5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Sheet1!$A$59</c15:sqref>
                        </c15:formulaRef>
                      </c:ext>
                    </c:extLst>
                    <c:strCache>
                      <c:ptCount val="1"/>
                      <c:pt idx="0">
                        <c:v>Sep-23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Sheet1!$G$59:$J$59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0.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9-2859-4C7E-B702-29229ED1F45A}"/>
                  </c:ext>
                </c:extLst>
              </c15:ser>
            </c15:filteredBarSeries>
            <c15:filteredBarSeries>
              <c15:ser>
                <c:idx val="58"/>
                <c:order val="5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Sheet1!$A$60</c15:sqref>
                        </c15:formulaRef>
                      </c:ext>
                    </c:extLst>
                    <c:strCache>
                      <c:ptCount val="1"/>
                      <c:pt idx="0">
                        <c:v>Oct-23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Sheet1!$G$60:$J$60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0.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A-2859-4C7E-B702-29229ED1F45A}"/>
                  </c:ext>
                </c:extLst>
              </c15:ser>
            </c15:filteredBarSeries>
            <c15:filteredBarSeries>
              <c15:ser>
                <c:idx val="59"/>
                <c:order val="5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Sheet1!$A$61</c15:sqref>
                        </c15:formulaRef>
                      </c:ext>
                    </c:extLst>
                    <c:strCache>
                      <c:ptCount val="1"/>
                      <c:pt idx="0">
                        <c:v>Nov-23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Sheet1!$G$61:$J$61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0.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B-2859-4C7E-B702-29229ED1F45A}"/>
                  </c:ext>
                </c:extLst>
              </c15:ser>
            </c15:filteredBarSeries>
            <c15:filteredBarSeries>
              <c15:ser>
                <c:idx val="60"/>
                <c:order val="6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Sheet1!$A$62</c15:sqref>
                        </c15:formulaRef>
                      </c:ext>
                    </c:extLst>
                    <c:strCache>
                      <c:ptCount val="1"/>
                      <c:pt idx="0">
                        <c:v>Dec-23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Sheet1!$G$62:$J$62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0.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C-2859-4C7E-B702-29229ED1F45A}"/>
                  </c:ext>
                </c:extLst>
              </c15:ser>
            </c15:filteredBarSeries>
            <c15:filteredBarSeries>
              <c15:ser>
                <c:idx val="61"/>
                <c:order val="6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Sheet1!$A$63</c15:sqref>
                        </c15:formulaRef>
                      </c:ext>
                    </c:extLst>
                    <c:strCache>
                      <c:ptCount val="1"/>
                      <c:pt idx="0">
                        <c:v>Jan-24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Sheet1!$G$63:$J$63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0.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D-2859-4C7E-B702-29229ED1F45A}"/>
                  </c:ext>
                </c:extLst>
              </c15:ser>
            </c15:filteredBarSeries>
            <c15:filteredBarSeries>
              <c15:ser>
                <c:idx val="62"/>
                <c:order val="6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Sheet1!$A$64</c15:sqref>
                        </c15:formulaRef>
                      </c:ext>
                    </c:extLst>
                    <c:strCache>
                      <c:ptCount val="1"/>
                      <c:pt idx="0">
                        <c:v>Feb-24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Sheet1!$G$64:$J$64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0.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E-2859-4C7E-B702-29229ED1F45A}"/>
                  </c:ext>
                </c:extLst>
              </c15:ser>
            </c15:filteredBarSeries>
            <c15:filteredBarSeries>
              <c15:ser>
                <c:idx val="63"/>
                <c:order val="6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Sheet1!$A$65</c15:sqref>
                        </c15:formulaRef>
                      </c:ext>
                    </c:extLst>
                    <c:strCache>
                      <c:ptCount val="1"/>
                      <c:pt idx="0">
                        <c:v>Mar-24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Sheet1!$G$65:$J$65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0.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F-2859-4C7E-B702-29229ED1F45A}"/>
                  </c:ext>
                </c:extLst>
              </c15:ser>
            </c15:filteredBarSeries>
            <c15:filteredBarSeries>
              <c15:ser>
                <c:idx val="64"/>
                <c:order val="6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Sheet1!$A$66</c15:sqref>
                        </c15:formulaRef>
                      </c:ext>
                    </c:extLst>
                    <c:strCache>
                      <c:ptCount val="1"/>
                      <c:pt idx="0">
                        <c:v>Rampur (23-24)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Sheet1!$G$66:$J$66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0.8</c:v>
                      </c:pt>
                      <c:pt idx="1">
                        <c:v>48.3</c:v>
                      </c:pt>
                      <c:pt idx="2">
                        <c:v>40.6</c:v>
                      </c:pt>
                      <c:pt idx="3" formatCode="0.0">
                        <c:v>3.3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0-2859-4C7E-B702-29229ED1F45A}"/>
                  </c:ext>
                </c:extLst>
              </c15:ser>
            </c15:filteredBarSeries>
            <c15:filteredBarSeries>
              <c15:ser>
                <c:idx val="65"/>
                <c:order val="6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Sheet1!$A$67</c15:sqref>
                        </c15:formulaRef>
                      </c:ext>
                    </c:extLst>
                    <c:strCache>
                      <c:ptCount val="1"/>
                      <c:pt idx="0">
                        <c:v>Apr-23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Sheet1!$G$67:$J$67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0.7</c:v>
                      </c:pt>
                      <c:pt idx="1">
                        <c:v>66.7</c:v>
                      </c:pt>
                      <c:pt idx="2">
                        <c:v>38.5</c:v>
                      </c:pt>
                      <c:pt idx="3" formatCode="0.0">
                        <c:v>2.9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1-2859-4C7E-B702-29229ED1F45A}"/>
                  </c:ext>
                </c:extLst>
              </c15:ser>
            </c15:filteredBarSeries>
            <c15:filteredBarSeries>
              <c15:ser>
                <c:idx val="66"/>
                <c:order val="6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Sheet1!$A$68</c15:sqref>
                        </c15:formulaRef>
                      </c:ext>
                    </c:extLst>
                    <c:strCache>
                      <c:ptCount val="1"/>
                      <c:pt idx="0">
                        <c:v>May-23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Sheet1!$G$68:$J$68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0.5</c:v>
                      </c:pt>
                      <c:pt idx="1">
                        <c:v>55.6</c:v>
                      </c:pt>
                      <c:pt idx="2">
                        <c:v>48.9</c:v>
                      </c:pt>
                      <c:pt idx="3" formatCode="0.0">
                        <c:v>4.2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2-2859-4C7E-B702-29229ED1F45A}"/>
                  </c:ext>
                </c:extLst>
              </c15:ser>
            </c15:filteredBarSeries>
            <c15:filteredBarSeries>
              <c15:ser>
                <c:idx val="67"/>
                <c:order val="6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Sheet1!$A$69</c15:sqref>
                        </c15:formulaRef>
                      </c:ext>
                    </c:extLst>
                    <c:strCache>
                      <c:ptCount val="1"/>
                      <c:pt idx="0">
                        <c:v>Jun-23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Sheet1!$G$69:$J$69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0.6</c:v>
                      </c:pt>
                      <c:pt idx="1">
                        <c:v>73.7</c:v>
                      </c:pt>
                      <c:pt idx="2">
                        <c:v>50.9</c:v>
                      </c:pt>
                      <c:pt idx="3" formatCode="0.0">
                        <c:v>3.6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3-2859-4C7E-B702-29229ED1F45A}"/>
                  </c:ext>
                </c:extLst>
              </c15:ser>
            </c15:filteredBarSeries>
            <c15:filteredBarSeries>
              <c15:ser>
                <c:idx val="68"/>
                <c:order val="6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Sheet1!$A$70</c15:sqref>
                        </c15:formulaRef>
                      </c:ext>
                    </c:extLst>
                    <c:strCache>
                      <c:ptCount val="1"/>
                      <c:pt idx="0">
                        <c:v>Jul-23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Sheet1!$G$70:$J$70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1.2</c:v>
                      </c:pt>
                      <c:pt idx="1">
                        <c:v>21.5</c:v>
                      </c:pt>
                      <c:pt idx="2">
                        <c:v>31.3</c:v>
                      </c:pt>
                      <c:pt idx="3" formatCode="0.0">
                        <c:v>2.9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4-2859-4C7E-B702-29229ED1F45A}"/>
                  </c:ext>
                </c:extLst>
              </c15:ser>
            </c15:filteredBarSeries>
            <c15:filteredBarSeries>
              <c15:ser>
                <c:idx val="69"/>
                <c:order val="6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Sheet1!$A$71</c15:sqref>
                        </c15:formulaRef>
                      </c:ext>
                    </c:extLst>
                    <c:strCache>
                      <c:ptCount val="1"/>
                      <c:pt idx="0">
                        <c:v>Aug-23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Sheet1!$G$71:$J$71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0.0">
                        <c:v>1.1000000000000001</c:v>
                      </c:pt>
                      <c:pt idx="1">
                        <c:v>50.6</c:v>
                      </c:pt>
                      <c:pt idx="2">
                        <c:v>34.5</c:v>
                      </c:pt>
                      <c:pt idx="3" formatCode="0.0">
                        <c:v>2.8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5-2859-4C7E-B702-29229ED1F45A}"/>
                  </c:ext>
                </c:extLst>
              </c15:ser>
            </c15:filteredBarSeries>
            <c15:filteredBarSeries>
              <c15:ser>
                <c:idx val="70"/>
                <c:order val="7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Sheet1!$A$72</c15:sqref>
                        </c15:formulaRef>
                      </c:ext>
                    </c:extLst>
                    <c:strCache>
                      <c:ptCount val="1"/>
                      <c:pt idx="0">
                        <c:v>Sep-23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Sheet1!$G$72:$J$72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 formatCode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F753-4D61-97CB-A18008A68199}"/>
                  </c:ext>
                </c:extLst>
              </c15:ser>
            </c15:filteredBarSeries>
            <c15:filteredBarSeries>
              <c15:ser>
                <c:idx val="71"/>
                <c:order val="7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Sheet1!$A$73</c15:sqref>
                        </c15:formulaRef>
                      </c:ext>
                    </c:extLst>
                    <c:strCache>
                      <c:ptCount val="1"/>
                      <c:pt idx="0">
                        <c:v>Oct-23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Sheet1!$G$73:$J$73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 formatCode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F753-4D61-97CB-A18008A68199}"/>
                  </c:ext>
                </c:extLst>
              </c15:ser>
            </c15:filteredBarSeries>
            <c15:filteredBarSeries>
              <c15:ser>
                <c:idx val="72"/>
                <c:order val="7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Sheet1!$A$74</c15:sqref>
                        </c15:formulaRef>
                      </c:ext>
                    </c:extLst>
                    <c:strCache>
                      <c:ptCount val="1"/>
                      <c:pt idx="0">
                        <c:v>Nov-23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Sheet1!$G$74:$J$74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 formatCode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F753-4D61-97CB-A18008A68199}"/>
                  </c:ext>
                </c:extLst>
              </c15:ser>
            </c15:filteredBarSeries>
            <c15:filteredBarSeries>
              <c15:ser>
                <c:idx val="73"/>
                <c:order val="7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Sheet1!$A$75</c15:sqref>
                        </c15:formulaRef>
                      </c:ext>
                    </c:extLst>
                    <c:strCache>
                      <c:ptCount val="1"/>
                      <c:pt idx="0">
                        <c:v>Dec-23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Sheet1!$G$75:$J$75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 formatCode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753-4D61-97CB-A18008A68199}"/>
                  </c:ext>
                </c:extLst>
              </c15:ser>
            </c15:filteredBarSeries>
            <c15:filteredBarSeries>
              <c15:ser>
                <c:idx val="74"/>
                <c:order val="7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Sheet1!$A$76</c15:sqref>
                        </c15:formulaRef>
                      </c:ext>
                    </c:extLst>
                    <c:strCache>
                      <c:ptCount val="1"/>
                      <c:pt idx="0">
                        <c:v>Jan-24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Sheet1!$G$76:$J$76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 formatCode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753-4D61-97CB-A18008A68199}"/>
                  </c:ext>
                </c:extLst>
              </c15:ser>
            </c15:filteredBarSeries>
            <c15:filteredBarSeries>
              <c15:ser>
                <c:idx val="75"/>
                <c:order val="7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Sheet1!$A$77</c15:sqref>
                        </c15:formulaRef>
                      </c:ext>
                    </c:extLst>
                    <c:strCache>
                      <c:ptCount val="1"/>
                      <c:pt idx="0">
                        <c:v>Feb-24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Sheet1!$G$77:$J$77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 formatCode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753-4D61-97CB-A18008A68199}"/>
                  </c:ext>
                </c:extLst>
              </c15:ser>
            </c15:filteredBarSeries>
            <c15:filteredBarSeries>
              <c15:ser>
                <c:idx val="76"/>
                <c:order val="7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Sheet1!$A$78</c15:sqref>
                        </c15:formulaRef>
                      </c:ext>
                    </c:extLst>
                    <c:strCache>
                      <c:ptCount val="1"/>
                      <c:pt idx="0">
                        <c:v>Mar-24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Sheet1!$G$78:$J$78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 formatCode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753-4D61-97CB-A18008A68199}"/>
                  </c:ext>
                </c:extLst>
              </c15:ser>
            </c15:filteredBarSeries>
            <c15:filteredBarSeries>
              <c15:ser>
                <c:idx val="77"/>
                <c:order val="7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Sheet1!$A$79</c15:sqref>
                        </c15:formulaRef>
                      </c:ext>
                    </c:extLst>
                    <c:strCache>
                      <c:ptCount val="1"/>
                      <c:pt idx="0">
                        <c:v>Sambhal (23-24)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Sheet1!$G$79:$J$79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 formatCode="0">
                        <c:v>1.3</c:v>
                      </c:pt>
                      <c:pt idx="1">
                        <c:v>78.2</c:v>
                      </c:pt>
                      <c:pt idx="2">
                        <c:v>47.8</c:v>
                      </c:pt>
                      <c:pt idx="3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753-4D61-97CB-A18008A68199}"/>
                  </c:ext>
                </c:extLst>
              </c15:ser>
            </c15:filteredBarSeries>
            <c15:filteredBarSeries>
              <c15:ser>
                <c:idx val="78"/>
                <c:order val="7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Sheet1!$A$80</c15:sqref>
                        </c15:formulaRef>
                      </c:ext>
                    </c:extLst>
                    <c:strCache>
                      <c:ptCount val="1"/>
                      <c:pt idx="0">
                        <c:v>Apr-23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Sheet1!$G$80:$J$80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 formatCode="0">
                        <c:v>2</c:v>
                      </c:pt>
                      <c:pt idx="1">
                        <c:v>67.8</c:v>
                      </c:pt>
                      <c:pt idx="2">
                        <c:v>35.299999999999997</c:v>
                      </c:pt>
                      <c:pt idx="3">
                        <c:v>3.9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F753-4D61-97CB-A18008A68199}"/>
                  </c:ext>
                </c:extLst>
              </c15:ser>
            </c15:filteredBarSeries>
            <c15:filteredBarSeries>
              <c15:ser>
                <c:idx val="79"/>
                <c:order val="7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Sheet1!$A$81</c15:sqref>
                        </c15:formulaRef>
                      </c:ext>
                    </c:extLst>
                    <c:strCache>
                      <c:ptCount val="1"/>
                      <c:pt idx="0">
                        <c:v>May-23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Sheet1!$G$81:$J$81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 formatCode="0">
                        <c:v>1.6</c:v>
                      </c:pt>
                      <c:pt idx="1">
                        <c:v>92</c:v>
                      </c:pt>
                      <c:pt idx="2">
                        <c:v>47</c:v>
                      </c:pt>
                      <c:pt idx="3">
                        <c:v>5.2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F753-4D61-97CB-A18008A68199}"/>
                  </c:ext>
                </c:extLst>
              </c15:ser>
            </c15:filteredBarSeries>
            <c15:filteredBarSeries>
              <c15:ser>
                <c:idx val="80"/>
                <c:order val="8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Sheet1!$A$82</c15:sqref>
                        </c15:formulaRef>
                      </c:ext>
                    </c:extLst>
                    <c:strCache>
                      <c:ptCount val="1"/>
                      <c:pt idx="0">
                        <c:v>Jun-23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Sheet1!$G$82:$J$82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 formatCode="0">
                        <c:v>1.6</c:v>
                      </c:pt>
                      <c:pt idx="1">
                        <c:v>53.9</c:v>
                      </c:pt>
                      <c:pt idx="2">
                        <c:v>39.5</c:v>
                      </c:pt>
                      <c:pt idx="3">
                        <c:v>4.5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F753-4D61-97CB-A18008A68199}"/>
                  </c:ext>
                </c:extLst>
              </c15:ser>
            </c15:filteredBarSeries>
            <c15:filteredBarSeries>
              <c15:ser>
                <c:idx val="81"/>
                <c:order val="8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Sheet1!$A$83</c15:sqref>
                        </c15:formulaRef>
                      </c:ext>
                    </c:extLst>
                    <c:strCache>
                      <c:ptCount val="1"/>
                      <c:pt idx="0">
                        <c:v>Jul-23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Sheet1!$G$83:$J$83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 formatCode="0">
                        <c:v>0.8</c:v>
                      </c:pt>
                      <c:pt idx="1">
                        <c:v>94.1</c:v>
                      </c:pt>
                      <c:pt idx="2">
                        <c:v>75</c:v>
                      </c:pt>
                      <c:pt idx="3">
                        <c:v>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F753-4D61-97CB-A18008A68199}"/>
                  </c:ext>
                </c:extLst>
              </c15:ser>
            </c15:filteredBarSeries>
            <c15:filteredBarSeries>
              <c15:ser>
                <c:idx val="82"/>
                <c:order val="8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Sheet1!$A$84</c15:sqref>
                        </c15:formulaRef>
                      </c:ext>
                    </c:extLst>
                    <c:strCache>
                      <c:ptCount val="1"/>
                      <c:pt idx="0">
                        <c:v>Aug-23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Sheet1!$G$84:$J$84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 formatCode="0">
                        <c:v>1.1000000000000001</c:v>
                      </c:pt>
                      <c:pt idx="1">
                        <c:v>89.2</c:v>
                      </c:pt>
                      <c:pt idx="2">
                        <c:v>48.3</c:v>
                      </c:pt>
                      <c:pt idx="3">
                        <c:v>5.6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F753-4D61-97CB-A18008A68199}"/>
                  </c:ext>
                </c:extLst>
              </c15:ser>
            </c15:filteredBarSeries>
            <c15:filteredBarSeries>
              <c15:ser>
                <c:idx val="83"/>
                <c:order val="8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Sheet1!$A$85</c15:sqref>
                        </c15:formulaRef>
                      </c:ext>
                    </c:extLst>
                    <c:strCache>
                      <c:ptCount val="1"/>
                      <c:pt idx="0">
                        <c:v>Sep-23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Sheet1!$G$85:$J$85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 formatCode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F753-4D61-97CB-A18008A68199}"/>
                  </c:ext>
                </c:extLst>
              </c15:ser>
            </c15:filteredBarSeries>
            <c15:filteredBarSeries>
              <c15:ser>
                <c:idx val="84"/>
                <c:order val="8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Sheet1!$A$86</c15:sqref>
                        </c15:formulaRef>
                      </c:ext>
                    </c:extLst>
                    <c:strCache>
                      <c:ptCount val="1"/>
                      <c:pt idx="0">
                        <c:v>Oct-23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Sheet1!$G$86:$J$86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 formatCode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F753-4D61-97CB-A18008A68199}"/>
                  </c:ext>
                </c:extLst>
              </c15:ser>
            </c15:filteredBarSeries>
            <c15:filteredBarSeries>
              <c15:ser>
                <c:idx val="85"/>
                <c:order val="8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Sheet1!$A$87</c15:sqref>
                        </c15:formulaRef>
                      </c:ext>
                    </c:extLst>
                    <c:strCache>
                      <c:ptCount val="1"/>
                      <c:pt idx="0">
                        <c:v>Nov-23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Sheet1!$G$87:$J$87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 formatCode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F753-4D61-97CB-A18008A68199}"/>
                  </c:ext>
                </c:extLst>
              </c15:ser>
            </c15:filteredBarSeries>
            <c15:filteredBarSeries>
              <c15:ser>
                <c:idx val="86"/>
                <c:order val="8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Sheet1!$A$88</c15:sqref>
                        </c15:formulaRef>
                      </c:ext>
                    </c:extLst>
                    <c:strCache>
                      <c:ptCount val="1"/>
                      <c:pt idx="0">
                        <c:v>Dec-23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Sheet1!$G$88:$J$88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 formatCode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F753-4D61-97CB-A18008A68199}"/>
                  </c:ext>
                </c:extLst>
              </c15:ser>
            </c15:filteredBarSeries>
            <c15:filteredBarSeries>
              <c15:ser>
                <c:idx val="87"/>
                <c:order val="8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Sheet1!$A$89</c15:sqref>
                        </c15:formulaRef>
                      </c:ext>
                    </c:extLst>
                    <c:strCache>
                      <c:ptCount val="1"/>
                      <c:pt idx="0">
                        <c:v>Jan-24</c:v>
                      </c:pt>
                    </c:strCache>
                  </c:strRef>
                </c:tx>
                <c:spPr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Sheet1!$G$89:$J$89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F753-4D61-97CB-A18008A68199}"/>
                  </c:ext>
                </c:extLst>
              </c15:ser>
            </c15:filteredBarSeries>
            <c15:filteredBarSeries>
              <c15:ser>
                <c:idx val="88"/>
                <c:order val="8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Sheet1!$A$90</c15:sqref>
                        </c15:formulaRef>
                      </c:ext>
                    </c:extLst>
                    <c:strCache>
                      <c:ptCount val="1"/>
                      <c:pt idx="0">
                        <c:v>Feb-24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Sheet1!$G$90:$J$90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F753-4D61-97CB-A18008A68199}"/>
                  </c:ext>
                </c:extLst>
              </c15:ser>
            </c15:filteredBarSeries>
            <c15:filteredBarSeries>
              <c15:ser>
                <c:idx val="89"/>
                <c:order val="8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Sheet1!$A$91</c15:sqref>
                        </c15:formulaRef>
                      </c:ext>
                    </c:extLst>
                    <c:strCache>
                      <c:ptCount val="1"/>
                      <c:pt idx="0">
                        <c:v>Mar-24</c:v>
                      </c:pt>
                    </c:strCache>
                  </c:strRef>
                </c:tx>
                <c:spPr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Sheet1!$G$1:$J$1</c15:sqref>
                        </c15:formulaRef>
                      </c:ext>
                    </c:extLst>
                    <c:strCache>
                      <c:ptCount val="4"/>
                      <c:pt idx="0">
                        <c:v>% PW Hyp.detected against Reg</c:v>
                      </c:pt>
                      <c:pt idx="1">
                        <c:v>% PW with Hyp. managed at institution</c:v>
                      </c:pt>
                      <c:pt idx="2">
                        <c:v>% of PW having Hb level&lt;11 (7.1 to 10.9)</c:v>
                      </c:pt>
                      <c:pt idx="3">
                        <c:v>% of PW having Hb level&lt;7 against Hb tested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Sheet1!$G$91:$J$91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F753-4D61-97CB-A18008A68199}"/>
                  </c:ext>
                </c:extLst>
              </c15:ser>
            </c15:filteredBarSeries>
          </c:ext>
        </c:extLst>
      </c:barChart>
      <c:catAx>
        <c:axId val="1521626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lang="en-IN"/>
            </a:pPr>
            <a:endParaRPr lang="en-US"/>
          </a:p>
        </c:txPr>
        <c:crossAx val="152164224"/>
        <c:crosses val="autoZero"/>
        <c:auto val="1"/>
        <c:lblAlgn val="ctr"/>
        <c:lblOffset val="100"/>
      </c:catAx>
      <c:valAx>
        <c:axId val="152164224"/>
        <c:scaling>
          <c:orientation val="minMax"/>
        </c:scaling>
        <c:axPos val="l"/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lang="en-IN"/>
            </a:pPr>
            <a:endParaRPr lang="en-US"/>
          </a:p>
        </c:txPr>
        <c:crossAx val="15216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vert="horz"/>
        <a:lstStyle/>
        <a:p>
          <a:pPr>
            <a:defRPr lang="en-IN"/>
          </a:pPr>
          <a:endParaRPr lang="en-US"/>
        </a:p>
      </c:txPr>
    </c:legend>
    <c:plotVisOnly val="1"/>
    <c:dispBlanksAs val="gap"/>
  </c:chart>
  <c:spPr>
    <a:noFill/>
    <a:ln>
      <a:solidFill>
        <a:schemeClr val="tx1"/>
      </a:solidFill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IN" sz="13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% of ANC services (Division)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9109658482207006E-2"/>
          <c:y val="0.18408342791834781"/>
          <c:w val="0.91754929355319637"/>
          <c:h val="0.4457051844132280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Mordb_Div(21-22)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IN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Sheet1!$K$1:$Q$1</c:f>
              <c:strCache>
                <c:ptCount val="7"/>
                <c:pt idx="0">
                  <c:v>% Home Del against Est</c:v>
                </c:pt>
                <c:pt idx="1">
                  <c:v>% Inst Del against Est. </c:v>
                </c:pt>
                <c:pt idx="2">
                  <c:v>% C-Section against Inst Del</c:v>
                </c:pt>
                <c:pt idx="3">
                  <c:v>% Live birth agaist estimation</c:v>
                </c:pt>
                <c:pt idx="4">
                  <c:v>SBR (per 1000 live birth</c:v>
                </c:pt>
                <c:pt idx="5">
                  <c:v>% of HBNC (6/7) against live birth</c:v>
                </c:pt>
                <c:pt idx="6">
                  <c:v>% of HBNC (6/7) against Est. live birth</c:v>
                </c:pt>
              </c:strCache>
              <c:extLst xmlns:c16r2="http://schemas.microsoft.com/office/drawing/2015/06/chart"/>
            </c:strRef>
          </c:cat>
          <c:val>
            <c:numRef>
              <c:f>Sheet1!$K$2:$Q$2</c:f>
              <c:numCache>
                <c:formatCode>0</c:formatCode>
                <c:ptCount val="7"/>
                <c:pt idx="0">
                  <c:v>14</c:v>
                </c:pt>
                <c:pt idx="1">
                  <c:v>58</c:v>
                </c:pt>
                <c:pt idx="2" formatCode="0.0">
                  <c:v>16.2</c:v>
                </c:pt>
                <c:pt idx="3">
                  <c:v>74</c:v>
                </c:pt>
                <c:pt idx="4" formatCode="0.0">
                  <c:v>6</c:v>
                </c:pt>
                <c:pt idx="5">
                  <c:v>63</c:v>
                </c:pt>
                <c:pt idx="6">
                  <c:v>46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59-4C7E-B702-29229ED1F45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Mordb_Div (22-23)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IN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Sheet1!$K$1:$Q$1</c:f>
              <c:strCache>
                <c:ptCount val="7"/>
                <c:pt idx="0">
                  <c:v>% Home Del against Est</c:v>
                </c:pt>
                <c:pt idx="1">
                  <c:v>% Inst Del against Est. </c:v>
                </c:pt>
                <c:pt idx="2">
                  <c:v>% C-Section against Inst Del</c:v>
                </c:pt>
                <c:pt idx="3">
                  <c:v>% Live birth agaist estimation</c:v>
                </c:pt>
                <c:pt idx="4">
                  <c:v>SBR (per 1000 live birth</c:v>
                </c:pt>
                <c:pt idx="5">
                  <c:v>% of HBNC (6/7) against live birth</c:v>
                </c:pt>
                <c:pt idx="6">
                  <c:v>% of HBNC (6/7) against Est. live birth</c:v>
                </c:pt>
              </c:strCache>
              <c:extLst xmlns:c16r2="http://schemas.microsoft.com/office/drawing/2015/06/chart"/>
            </c:strRef>
          </c:cat>
          <c:val>
            <c:numRef>
              <c:f>Sheet1!$K$3:$Q$3</c:f>
              <c:numCache>
                <c:formatCode>0</c:formatCode>
                <c:ptCount val="7"/>
                <c:pt idx="0">
                  <c:v>14</c:v>
                </c:pt>
                <c:pt idx="1">
                  <c:v>62</c:v>
                </c:pt>
                <c:pt idx="2" formatCode="0.0">
                  <c:v>17.399999999999999</c:v>
                </c:pt>
                <c:pt idx="3">
                  <c:v>76</c:v>
                </c:pt>
                <c:pt idx="4" formatCode="0.0">
                  <c:v>4.5</c:v>
                </c:pt>
                <c:pt idx="5">
                  <c:v>76</c:v>
                </c:pt>
                <c:pt idx="6">
                  <c:v>58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2-2859-4C7E-B702-29229ED1F45A}"/>
            </c:ext>
          </c:extLst>
        </c:ser>
        <c:ser>
          <c:idx val="12"/>
          <c:order val="2"/>
          <c:tx>
            <c:strRef>
              <c:f>Sheet1!$A$14</c:f>
              <c:strCache>
                <c:ptCount val="1"/>
                <c:pt idx="0">
                  <c:v>Mordb_Div (23-24)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IN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Sheet1!$K$1:$Q$1</c:f>
              <c:strCache>
                <c:ptCount val="7"/>
                <c:pt idx="0">
                  <c:v>% Home Del against Est</c:v>
                </c:pt>
                <c:pt idx="1">
                  <c:v>% Inst Del against Est. </c:v>
                </c:pt>
                <c:pt idx="2">
                  <c:v>% C-Section against Inst Del</c:v>
                </c:pt>
                <c:pt idx="3">
                  <c:v>% Live birth agaist estimation</c:v>
                </c:pt>
                <c:pt idx="4">
                  <c:v>SBR (per 1000 live birth</c:v>
                </c:pt>
                <c:pt idx="5">
                  <c:v>% of HBNC (6/7) against live birth</c:v>
                </c:pt>
                <c:pt idx="6">
                  <c:v>% of HBNC (6/7) against Est. live birth</c:v>
                </c:pt>
              </c:strCache>
              <c:extLst xmlns:c16r2="http://schemas.microsoft.com/office/drawing/2015/06/chart"/>
            </c:strRef>
          </c:cat>
          <c:val>
            <c:numRef>
              <c:f>Sheet1!$K$14:$Q$14</c:f>
              <c:numCache>
                <c:formatCode>0</c:formatCode>
                <c:ptCount val="7"/>
                <c:pt idx="0">
                  <c:v>10.3</c:v>
                </c:pt>
                <c:pt idx="1">
                  <c:v>62</c:v>
                </c:pt>
                <c:pt idx="2" formatCode="0.0">
                  <c:v>21.5</c:v>
                </c:pt>
                <c:pt idx="3">
                  <c:v>73</c:v>
                </c:pt>
                <c:pt idx="4" formatCode="0.0">
                  <c:v>3.6</c:v>
                </c:pt>
                <c:pt idx="5">
                  <c:v>89</c:v>
                </c:pt>
                <c:pt idx="6">
                  <c:v>65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C-2859-4C7E-B702-29229ED1F45A}"/>
            </c:ext>
          </c:extLst>
        </c:ser>
        <c:dLbls>
          <c:showVal val="1"/>
        </c:dLbls>
        <c:gapWidth val="229"/>
        <c:overlap val="-37"/>
        <c:axId val="158090368"/>
        <c:axId val="15809190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Amroha (21-22)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Sheet1!$K$4:$Q$4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12.7</c:v>
                      </c:pt>
                      <c:pt idx="1">
                        <c:v>45</c:v>
                      </c:pt>
                      <c:pt idx="2" formatCode="0.0">
                        <c:v>22.4</c:v>
                      </c:pt>
                      <c:pt idx="3">
                        <c:v>61</c:v>
                      </c:pt>
                      <c:pt idx="4" formatCode="0.0">
                        <c:v>4.0999999999999996</c:v>
                      </c:pt>
                      <c:pt idx="5">
                        <c:v>90</c:v>
                      </c:pt>
                      <c:pt idx="6">
                        <c:v>55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2859-4C7E-B702-29229ED1F45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</c15:sqref>
                        </c15:formulaRef>
                      </c:ext>
                    </c:extLst>
                    <c:strCache>
                      <c:ptCount val="1"/>
                      <c:pt idx="0">
                        <c:v>Amroha (22-23)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Sheet1!$K$5:$Q$5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15.2</c:v>
                      </c:pt>
                      <c:pt idx="1">
                        <c:v>62</c:v>
                      </c:pt>
                      <c:pt idx="2" formatCode="0.0">
                        <c:v>17.100000000000001</c:v>
                      </c:pt>
                      <c:pt idx="3">
                        <c:v>79</c:v>
                      </c:pt>
                      <c:pt idx="4" formatCode="0.0">
                        <c:v>3.6</c:v>
                      </c:pt>
                      <c:pt idx="5">
                        <c:v>80</c:v>
                      </c:pt>
                      <c:pt idx="6">
                        <c:v>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859-4C7E-B702-29229ED1F45A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</c15:sqref>
                        </c15:formulaRef>
                      </c:ext>
                    </c:extLst>
                    <c:strCache>
                      <c:ptCount val="1"/>
                      <c:pt idx="0">
                        <c:v>Bijnor (21-22)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Sheet1!$K$6:$Q$6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9.4</c:v>
                      </c:pt>
                      <c:pt idx="1">
                        <c:v>74</c:v>
                      </c:pt>
                      <c:pt idx="2" formatCode="0.0">
                        <c:v>15</c:v>
                      </c:pt>
                      <c:pt idx="3">
                        <c:v>84</c:v>
                      </c:pt>
                      <c:pt idx="4" formatCode="0.0">
                        <c:v>3.7</c:v>
                      </c:pt>
                      <c:pt idx="5">
                        <c:v>47</c:v>
                      </c:pt>
                      <c:pt idx="6">
                        <c:v>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859-4C7E-B702-29229ED1F45A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</c15:sqref>
                        </c15:formulaRef>
                      </c:ext>
                    </c:extLst>
                    <c:strCache>
                      <c:ptCount val="1"/>
                      <c:pt idx="0">
                        <c:v>Bijnor (22-23)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Sheet1!$K$7:$Q$7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8.3000000000000007</c:v>
                      </c:pt>
                      <c:pt idx="1">
                        <c:v>78</c:v>
                      </c:pt>
                      <c:pt idx="2" formatCode="0.0">
                        <c:v>11.6</c:v>
                      </c:pt>
                      <c:pt idx="3">
                        <c:v>86</c:v>
                      </c:pt>
                      <c:pt idx="4" formatCode="0.0">
                        <c:v>2.5</c:v>
                      </c:pt>
                      <c:pt idx="5">
                        <c:v>70</c:v>
                      </c:pt>
                      <c:pt idx="6">
                        <c:v>60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2859-4C7E-B702-29229ED1F45A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</c15:sqref>
                        </c15:formulaRef>
                      </c:ext>
                    </c:extLst>
                    <c:strCache>
                      <c:ptCount val="1"/>
                      <c:pt idx="0">
                        <c:v>Moradabad (21-22)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Sheet1!$K$8:$Q$8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21.9</c:v>
                      </c:pt>
                      <c:pt idx="1">
                        <c:v>60</c:v>
                      </c:pt>
                      <c:pt idx="2" formatCode="0.0">
                        <c:v>18</c:v>
                      </c:pt>
                      <c:pt idx="3">
                        <c:v>84</c:v>
                      </c:pt>
                      <c:pt idx="4" formatCode="0.0">
                        <c:v>2.9</c:v>
                      </c:pt>
                      <c:pt idx="5">
                        <c:v>48</c:v>
                      </c:pt>
                      <c:pt idx="6">
                        <c:v>40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859-4C7E-B702-29229ED1F45A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Sheet1!$A$9</c15:sqref>
                        </c15:formulaRef>
                      </c:ext>
                    </c:extLst>
                    <c:strCache>
                      <c:ptCount val="1"/>
                      <c:pt idx="0">
                        <c:v>Moradabad (22-23)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Sheet1!$K$9:$Q$9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23.4</c:v>
                      </c:pt>
                      <c:pt idx="1">
                        <c:v>53</c:v>
                      </c:pt>
                      <c:pt idx="2" formatCode="0.0">
                        <c:v>35</c:v>
                      </c:pt>
                      <c:pt idx="3">
                        <c:v>77</c:v>
                      </c:pt>
                      <c:pt idx="4" formatCode="0.0">
                        <c:v>2.2999999999999998</c:v>
                      </c:pt>
                      <c:pt idx="5">
                        <c:v>63</c:v>
                      </c:pt>
                      <c:pt idx="6">
                        <c:v>49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859-4C7E-B702-29229ED1F45A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Sheet1!$A$10</c15:sqref>
                        </c15:formulaRef>
                      </c:ext>
                    </c:extLst>
                    <c:strCache>
                      <c:ptCount val="1"/>
                      <c:pt idx="0">
                        <c:v>Rampur (21-22)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Sheet1!$K$10:$Q$10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8.5</c:v>
                      </c:pt>
                      <c:pt idx="1">
                        <c:v>51</c:v>
                      </c:pt>
                      <c:pt idx="2" formatCode="0.0">
                        <c:v>25</c:v>
                      </c:pt>
                      <c:pt idx="3">
                        <c:v>60</c:v>
                      </c:pt>
                      <c:pt idx="4" formatCode="0.0">
                        <c:v>8.5</c:v>
                      </c:pt>
                      <c:pt idx="5">
                        <c:v>95</c:v>
                      </c:pt>
                      <c:pt idx="6">
                        <c:v>58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859-4C7E-B702-29229ED1F45A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Sheet1!$A$11</c15:sqref>
                        </c15:formulaRef>
                      </c:ext>
                    </c:extLst>
                    <c:strCache>
                      <c:ptCount val="1"/>
                      <c:pt idx="0">
                        <c:v>Rampur (22-23)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Sheet1!$K$11:$Q$11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6.8</c:v>
                      </c:pt>
                      <c:pt idx="1">
                        <c:v>59</c:v>
                      </c:pt>
                      <c:pt idx="2" formatCode="0.0">
                        <c:v>19.399999999999999</c:v>
                      </c:pt>
                      <c:pt idx="3">
                        <c:v>66</c:v>
                      </c:pt>
                      <c:pt idx="4" formatCode="0.0">
                        <c:v>6.9</c:v>
                      </c:pt>
                      <c:pt idx="5">
                        <c:v>98</c:v>
                      </c:pt>
                      <c:pt idx="6">
                        <c:v>65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859-4C7E-B702-29229ED1F45A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Sheet1!$A$12</c15:sqref>
                        </c15:formulaRef>
                      </c:ext>
                    </c:extLst>
                    <c:strCache>
                      <c:ptCount val="1"/>
                      <c:pt idx="0">
                        <c:v>Sambhal (21-22)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Sheet1!$K$12:$Q$12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16.899999999999999</c:v>
                      </c:pt>
                      <c:pt idx="1">
                        <c:v>49</c:v>
                      </c:pt>
                      <c:pt idx="2" formatCode="0.0">
                        <c:v>3.2</c:v>
                      </c:pt>
                      <c:pt idx="3">
                        <c:v>69</c:v>
                      </c:pt>
                      <c:pt idx="4" formatCode="0.0">
                        <c:v>14</c:v>
                      </c:pt>
                      <c:pt idx="5">
                        <c:v>67</c:v>
                      </c:pt>
                      <c:pt idx="6">
                        <c:v>46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2859-4C7E-B702-29229ED1F45A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Sheet1!$A$13</c15:sqref>
                        </c15:formulaRef>
                      </c:ext>
                    </c:extLst>
                    <c:strCache>
                      <c:ptCount val="1"/>
                      <c:pt idx="0">
                        <c:v>Sambhal (22-23)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Sheet1!$K$13:$Q$13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16</c:v>
                      </c:pt>
                      <c:pt idx="1">
                        <c:v>53</c:v>
                      </c:pt>
                      <c:pt idx="2" formatCode="0.0">
                        <c:v>5.8</c:v>
                      </c:pt>
                      <c:pt idx="3">
                        <c:v>70</c:v>
                      </c:pt>
                      <c:pt idx="4" formatCode="0.0">
                        <c:v>9.8000000000000007</c:v>
                      </c:pt>
                      <c:pt idx="5">
                        <c:v>82</c:v>
                      </c:pt>
                      <c:pt idx="6">
                        <c:v>57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2859-4C7E-B702-29229ED1F45A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Sheet1!$A$15</c15:sqref>
                        </c15:formulaRef>
                      </c:ext>
                    </c:extLst>
                    <c:strCache>
                      <c:ptCount val="1"/>
                      <c:pt idx="0">
                        <c:v>Apr-23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Sheet1!$K$15:$Q$15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13.3</c:v>
                      </c:pt>
                      <c:pt idx="1">
                        <c:v>67</c:v>
                      </c:pt>
                      <c:pt idx="2" formatCode="0.0">
                        <c:v>27.9</c:v>
                      </c:pt>
                      <c:pt idx="3">
                        <c:v>82</c:v>
                      </c:pt>
                      <c:pt idx="4" formatCode="0.0">
                        <c:v>3.8</c:v>
                      </c:pt>
                      <c:pt idx="5">
                        <c:v>86</c:v>
                      </c:pt>
                      <c:pt idx="6">
                        <c:v>71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2859-4C7E-B702-29229ED1F45A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Sheet1!$A$16</c15:sqref>
                        </c15:formulaRef>
                      </c:ext>
                    </c:extLst>
                    <c:strCache>
                      <c:ptCount val="1"/>
                      <c:pt idx="0">
                        <c:v>May-23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Sheet1!$K$16:$Q$16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9.6999999999999993</c:v>
                      </c:pt>
                      <c:pt idx="1">
                        <c:v>55</c:v>
                      </c:pt>
                      <c:pt idx="2" formatCode="0.0">
                        <c:v>22.5</c:v>
                      </c:pt>
                      <c:pt idx="3">
                        <c:v>67</c:v>
                      </c:pt>
                      <c:pt idx="4" formatCode="0.0">
                        <c:v>3.5</c:v>
                      </c:pt>
                      <c:pt idx="5">
                        <c:v>81</c:v>
                      </c:pt>
                      <c:pt idx="6">
                        <c:v>54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2859-4C7E-B702-29229ED1F45A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Sheet1!$A$17</c15:sqref>
                        </c15:formulaRef>
                      </c:ext>
                    </c:extLst>
                    <c:strCache>
                      <c:ptCount val="1"/>
                      <c:pt idx="0">
                        <c:v>Jun-23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Sheet1!$K$17:$Q$17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9.6999999999999993</c:v>
                      </c:pt>
                      <c:pt idx="1">
                        <c:v>57</c:v>
                      </c:pt>
                      <c:pt idx="2" formatCode="0.0">
                        <c:v>21.9</c:v>
                      </c:pt>
                      <c:pt idx="3">
                        <c:v>66</c:v>
                      </c:pt>
                      <c:pt idx="4" formatCode="0.0">
                        <c:v>3.6</c:v>
                      </c:pt>
                      <c:pt idx="5" formatCode="0">
                        <c:v>92</c:v>
                      </c:pt>
                      <c:pt idx="6" formatCode="0">
                        <c:v>61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2859-4C7E-B702-29229ED1F45A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Sheet1!$A$18</c15:sqref>
                        </c15:formulaRef>
                      </c:ext>
                    </c:extLst>
                    <c:strCache>
                      <c:ptCount val="1"/>
                      <c:pt idx="0">
                        <c:v>Jul-23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Sheet1!$K$18:$Q$18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9.4</c:v>
                      </c:pt>
                      <c:pt idx="1">
                        <c:v>60</c:v>
                      </c:pt>
                      <c:pt idx="2" formatCode="0.0">
                        <c:v>16.3</c:v>
                      </c:pt>
                      <c:pt idx="3">
                        <c:v>71</c:v>
                      </c:pt>
                      <c:pt idx="4" formatCode="0.0">
                        <c:v>3.4</c:v>
                      </c:pt>
                      <c:pt idx="5" formatCode="0">
                        <c:v>91</c:v>
                      </c:pt>
                      <c:pt idx="6" formatCode="0">
                        <c:v>65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2859-4C7E-B702-29229ED1F45A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Sheet1!$A$19</c15:sqref>
                        </c15:formulaRef>
                      </c:ext>
                    </c:extLst>
                    <c:strCache>
                      <c:ptCount val="1"/>
                      <c:pt idx="0">
                        <c:v>Aug-23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Sheet1!$K$19:$Q$19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10.4</c:v>
                      </c:pt>
                      <c:pt idx="1">
                        <c:v>73</c:v>
                      </c:pt>
                      <c:pt idx="2" formatCode="0.0">
                        <c:v>21</c:v>
                      </c:pt>
                      <c:pt idx="3">
                        <c:v>84</c:v>
                      </c:pt>
                      <c:pt idx="4" formatCode="0.0">
                        <c:v>3.9</c:v>
                      </c:pt>
                      <c:pt idx="5" formatCode="0">
                        <c:v>91</c:v>
                      </c:pt>
                      <c:pt idx="6" formatCode="0">
                        <c:v>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2859-4C7E-B702-29229ED1F45A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Sheet1!$A$20</c15:sqref>
                        </c15:formulaRef>
                      </c:ext>
                    </c:extLst>
                    <c:strCache>
                      <c:ptCount val="1"/>
                      <c:pt idx="0">
                        <c:v>Sep-23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Sheet1!$K$20:$Q$20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.0">
                        <c:v>0</c:v>
                      </c:pt>
                      <c:pt idx="3">
                        <c:v>0</c:v>
                      </c:pt>
                      <c:pt idx="4" formatCode="0.0">
                        <c:v>0</c:v>
                      </c:pt>
                      <c:pt idx="5" formatCode="0">
                        <c:v>0</c:v>
                      </c:pt>
                      <c:pt idx="6" formatCode="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2859-4C7E-B702-29229ED1F45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Sheet1!$A$21</c15:sqref>
                        </c15:formulaRef>
                      </c:ext>
                    </c:extLst>
                    <c:strCache>
                      <c:ptCount val="1"/>
                      <c:pt idx="0">
                        <c:v>Oct-23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Sheet1!$K$21:$Q$21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.0">
                        <c:v>0</c:v>
                      </c:pt>
                      <c:pt idx="3">
                        <c:v>0</c:v>
                      </c:pt>
                      <c:pt idx="4" formatCode="0.0">
                        <c:v>0</c:v>
                      </c:pt>
                      <c:pt idx="5" formatCode="0">
                        <c:v>0</c:v>
                      </c:pt>
                      <c:pt idx="6" formatCode="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2859-4C7E-B702-29229ED1F45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Sheet1!$A$22</c15:sqref>
                        </c15:formulaRef>
                      </c:ext>
                    </c:extLst>
                    <c:strCache>
                      <c:ptCount val="1"/>
                      <c:pt idx="0">
                        <c:v>Nov-23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Sheet1!$K$22:$Q$22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.0">
                        <c:v>0</c:v>
                      </c:pt>
                      <c:pt idx="3">
                        <c:v>0</c:v>
                      </c:pt>
                      <c:pt idx="4" formatCode="0.0">
                        <c:v>0</c:v>
                      </c:pt>
                      <c:pt idx="5" formatCode="0">
                        <c:v>0</c:v>
                      </c:pt>
                      <c:pt idx="6" formatCode="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2859-4C7E-B702-29229ED1F45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Sheet1!$A$23</c15:sqref>
                        </c15:formulaRef>
                      </c:ext>
                    </c:extLst>
                    <c:strCache>
                      <c:ptCount val="1"/>
                      <c:pt idx="0">
                        <c:v>Dec-23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Sheet1!$K$23:$Q$23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.0">
                        <c:v>0</c:v>
                      </c:pt>
                      <c:pt idx="3">
                        <c:v>0</c:v>
                      </c:pt>
                      <c:pt idx="4" formatCode="0.0">
                        <c:v>0</c:v>
                      </c:pt>
                      <c:pt idx="5" formatCode="0">
                        <c:v>0</c:v>
                      </c:pt>
                      <c:pt idx="6" formatCode="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2859-4C7E-B702-29229ED1F45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Sheet1!$A$24</c15:sqref>
                        </c15:formulaRef>
                      </c:ext>
                    </c:extLst>
                    <c:strCache>
                      <c:ptCount val="1"/>
                      <c:pt idx="0">
                        <c:v>Jan-24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Sheet1!$K$24:$Q$24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.0">
                        <c:v>0</c:v>
                      </c:pt>
                      <c:pt idx="3">
                        <c:v>0</c:v>
                      </c:pt>
                      <c:pt idx="4" formatCode="0.0">
                        <c:v>0</c:v>
                      </c:pt>
                      <c:pt idx="5" formatCode="0">
                        <c:v>0</c:v>
                      </c:pt>
                      <c:pt idx="6" formatCode="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2859-4C7E-B702-29229ED1F45A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Sheet1!$A$25</c15:sqref>
                        </c15:formulaRef>
                      </c:ext>
                    </c:extLst>
                    <c:strCache>
                      <c:ptCount val="1"/>
                      <c:pt idx="0">
                        <c:v>Feb-24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Sheet1!$K$25:$Q$25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.0">
                        <c:v>0</c:v>
                      </c:pt>
                      <c:pt idx="3">
                        <c:v>0</c:v>
                      </c:pt>
                      <c:pt idx="4" formatCode="0.0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2859-4C7E-B702-29229ED1F45A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Sheet1!$A$26</c15:sqref>
                        </c15:formulaRef>
                      </c:ext>
                    </c:extLst>
                    <c:strCache>
                      <c:ptCount val="1"/>
                      <c:pt idx="0">
                        <c:v>Mar-24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Sheet1!$K$26:$Q$26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.0">
                        <c:v>0</c:v>
                      </c:pt>
                      <c:pt idx="3">
                        <c:v>0</c:v>
                      </c:pt>
                      <c:pt idx="4" formatCode="0.0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2859-4C7E-B702-29229ED1F45A}"/>
                  </c:ext>
                </c:extLst>
              </c15:ser>
            </c15:filteredBarSeries>
            <c15:filteredBar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Sheet1!$A$27</c15:sqref>
                        </c15:formulaRef>
                      </c:ext>
                    </c:extLst>
                    <c:strCache>
                      <c:ptCount val="1"/>
                      <c:pt idx="0">
                        <c:v>Amroha (23-24)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Sheet1!$K$27:$Q$27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11.1</c:v>
                      </c:pt>
                      <c:pt idx="1">
                        <c:v>62</c:v>
                      </c:pt>
                      <c:pt idx="2" formatCode="0.0">
                        <c:v>12.2</c:v>
                      </c:pt>
                      <c:pt idx="3">
                        <c:v>76</c:v>
                      </c:pt>
                      <c:pt idx="4" formatCode="0.0">
                        <c:v>4.2</c:v>
                      </c:pt>
                      <c:pt idx="5">
                        <c:v>84</c:v>
                      </c:pt>
                      <c:pt idx="6">
                        <c:v>64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2859-4C7E-B702-29229ED1F45A}"/>
                  </c:ext>
                </c:extLst>
              </c15:ser>
            </c15:filteredBarSeries>
            <c15:filteredBar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Sheet1!$A$28</c15:sqref>
                        </c15:formulaRef>
                      </c:ext>
                    </c:extLst>
                    <c:strCache>
                      <c:ptCount val="1"/>
                      <c:pt idx="0">
                        <c:v>Apr-23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Sheet1!$K$28:$Q$28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12</c:v>
                      </c:pt>
                      <c:pt idx="1">
                        <c:v>45</c:v>
                      </c:pt>
                      <c:pt idx="2" formatCode="0.0">
                        <c:v>17.8</c:v>
                      </c:pt>
                      <c:pt idx="3">
                        <c:v>62</c:v>
                      </c:pt>
                      <c:pt idx="4" formatCode="0.0">
                        <c:v>3.1</c:v>
                      </c:pt>
                      <c:pt idx="5">
                        <c:v>104</c:v>
                      </c:pt>
                      <c:pt idx="6">
                        <c:v>64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2859-4C7E-B702-29229ED1F45A}"/>
                  </c:ext>
                </c:extLst>
              </c15:ser>
            </c15:filteredBarSeries>
            <c15:filteredBar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Sheet1!$A$29</c15:sqref>
                        </c15:formulaRef>
                      </c:ext>
                    </c:extLst>
                    <c:strCache>
                      <c:ptCount val="1"/>
                      <c:pt idx="0">
                        <c:v>May-23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Sheet1!$K$29:$Q$29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10.6</c:v>
                      </c:pt>
                      <c:pt idx="1">
                        <c:v>50</c:v>
                      </c:pt>
                      <c:pt idx="2" formatCode="0.0">
                        <c:v>14.1</c:v>
                      </c:pt>
                      <c:pt idx="3">
                        <c:v>63</c:v>
                      </c:pt>
                      <c:pt idx="4" formatCode="0.0">
                        <c:v>7.4</c:v>
                      </c:pt>
                      <c:pt idx="5">
                        <c:v>83</c:v>
                      </c:pt>
                      <c:pt idx="6">
                        <c:v>52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2859-4C7E-B702-29229ED1F45A}"/>
                  </c:ext>
                </c:extLst>
              </c15:ser>
            </c15:filteredBarSeries>
            <c15:filteredBar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Sheet1!$A$30</c15:sqref>
                        </c15:formulaRef>
                      </c:ext>
                    </c:extLst>
                    <c:strCache>
                      <c:ptCount val="1"/>
                      <c:pt idx="0">
                        <c:v>Jun-23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Sheet1!$K$30:$Q$30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10.6</c:v>
                      </c:pt>
                      <c:pt idx="1">
                        <c:v>59</c:v>
                      </c:pt>
                      <c:pt idx="2" formatCode="0.0">
                        <c:v>11.7</c:v>
                      </c:pt>
                      <c:pt idx="3">
                        <c:v>71</c:v>
                      </c:pt>
                      <c:pt idx="4" formatCode="0.0">
                        <c:v>5.6</c:v>
                      </c:pt>
                      <c:pt idx="5" formatCode="0">
                        <c:v>75</c:v>
                      </c:pt>
                      <c:pt idx="6" formatCode="0">
                        <c:v>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2859-4C7E-B702-29229ED1F45A}"/>
                  </c:ext>
                </c:extLst>
              </c15:ser>
            </c15:filteredBarSeries>
            <c15:filteredBar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Sheet1!$A$31</c15:sqref>
                        </c15:formulaRef>
                      </c:ext>
                    </c:extLst>
                    <c:strCache>
                      <c:ptCount val="1"/>
                      <c:pt idx="0">
                        <c:v>Jul-23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Sheet1!$K$31:$Q$31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10.1</c:v>
                      </c:pt>
                      <c:pt idx="1">
                        <c:v>73</c:v>
                      </c:pt>
                      <c:pt idx="2" formatCode="0.0">
                        <c:v>9.6999999999999993</c:v>
                      </c:pt>
                      <c:pt idx="3">
                        <c:v>85</c:v>
                      </c:pt>
                      <c:pt idx="4" formatCode="0.0">
                        <c:v>3.9</c:v>
                      </c:pt>
                      <c:pt idx="5" formatCode="0">
                        <c:v>84</c:v>
                      </c:pt>
                      <c:pt idx="6" formatCode="0">
                        <c:v>72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2859-4C7E-B702-29229ED1F45A}"/>
                  </c:ext>
                </c:extLst>
              </c15:ser>
            </c15:filteredBarSeries>
            <c15:filteredBar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Sheet1!$A$32</c15:sqref>
                        </c15:formulaRef>
                      </c:ext>
                    </c:extLst>
                    <c:strCache>
                      <c:ptCount val="1"/>
                      <c:pt idx="0">
                        <c:v>Aug-23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Sheet1!$K$32:$Q$32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12.4</c:v>
                      </c:pt>
                      <c:pt idx="1">
                        <c:v>78</c:v>
                      </c:pt>
                      <c:pt idx="2" formatCode="0.0">
                        <c:v>11.6</c:v>
                      </c:pt>
                      <c:pt idx="3">
                        <c:v>94</c:v>
                      </c:pt>
                      <c:pt idx="4" formatCode="0.0">
                        <c:v>1.6</c:v>
                      </c:pt>
                      <c:pt idx="5" formatCode="0">
                        <c:v>84</c:v>
                      </c:pt>
                      <c:pt idx="6" formatCode="0">
                        <c:v>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2859-4C7E-B702-29229ED1F45A}"/>
                  </c:ext>
                </c:extLst>
              </c15:ser>
            </c15:filteredBarSeries>
            <c15:filteredBar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Sheet1!$A$33</c15:sqref>
                        </c15:formulaRef>
                      </c:ext>
                    </c:extLst>
                    <c:strCache>
                      <c:ptCount val="1"/>
                      <c:pt idx="0">
                        <c:v>Sep-23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Sheet1!$K$33:$Q$33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.0">
                        <c:v>0</c:v>
                      </c:pt>
                      <c:pt idx="3">
                        <c:v>0</c:v>
                      </c:pt>
                      <c:pt idx="4" formatCode="0.0">
                        <c:v>0</c:v>
                      </c:pt>
                      <c:pt idx="5" formatCode="0">
                        <c:v>0</c:v>
                      </c:pt>
                      <c:pt idx="6" formatCode="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2859-4C7E-B702-29229ED1F45A}"/>
                  </c:ext>
                </c:extLst>
              </c15:ser>
            </c15:filteredBarSeries>
            <c15:filteredBar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Sheet1!$A$34</c15:sqref>
                        </c15:formulaRef>
                      </c:ext>
                    </c:extLst>
                    <c:strCache>
                      <c:ptCount val="1"/>
                      <c:pt idx="0">
                        <c:v>Oct-23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Sheet1!$K$34:$Q$34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.0">
                        <c:v>0</c:v>
                      </c:pt>
                      <c:pt idx="3">
                        <c:v>0</c:v>
                      </c:pt>
                      <c:pt idx="4" formatCode="0.0">
                        <c:v>0</c:v>
                      </c:pt>
                      <c:pt idx="5" formatCode="0">
                        <c:v>0</c:v>
                      </c:pt>
                      <c:pt idx="6" formatCode="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2859-4C7E-B702-29229ED1F45A}"/>
                  </c:ext>
                </c:extLst>
              </c15:ser>
            </c15:filteredBarSeries>
            <c15:filteredBarSeries>
              <c15:ser>
                <c:idx val="33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Sheet1!$A$35</c15:sqref>
                        </c15:formulaRef>
                      </c:ext>
                    </c:extLst>
                    <c:strCache>
                      <c:ptCount val="1"/>
                      <c:pt idx="0">
                        <c:v>Nov-23</c:v>
                      </c:pt>
                    </c:strCache>
                  </c:strRef>
                </c:tx>
                <c:spPr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Sheet1!$K$35:$Q$35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.0">
                        <c:v>0</c:v>
                      </c:pt>
                      <c:pt idx="3">
                        <c:v>0</c:v>
                      </c:pt>
                      <c:pt idx="4" formatCode="0.0">
                        <c:v>0</c:v>
                      </c:pt>
                      <c:pt idx="5" formatCode="0">
                        <c:v>0</c:v>
                      </c:pt>
                      <c:pt idx="6" formatCode="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2859-4C7E-B702-29229ED1F45A}"/>
                  </c:ext>
                </c:extLst>
              </c15:ser>
            </c15:filteredBarSeries>
            <c15:filteredBarSeries>
              <c15:ser>
                <c:idx val="34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Sheet1!$A$36</c15:sqref>
                        </c15:formulaRef>
                      </c:ext>
                    </c:extLst>
                    <c:strCache>
                      <c:ptCount val="1"/>
                      <c:pt idx="0">
                        <c:v>Dec-23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Sheet1!$K$36:$Q$36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.0">
                        <c:v>0</c:v>
                      </c:pt>
                      <c:pt idx="3">
                        <c:v>0</c:v>
                      </c:pt>
                      <c:pt idx="4" formatCode="0.0">
                        <c:v>0</c:v>
                      </c:pt>
                      <c:pt idx="5" formatCode="0">
                        <c:v>0</c:v>
                      </c:pt>
                      <c:pt idx="6" formatCode="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2859-4C7E-B702-29229ED1F45A}"/>
                  </c:ext>
                </c:extLst>
              </c15:ser>
            </c15:filteredBarSeries>
            <c15:filteredBarSeries>
              <c15:ser>
                <c:idx val="35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Sheet1!$A$37</c15:sqref>
                        </c15:formulaRef>
                      </c:ext>
                    </c:extLst>
                    <c:strCache>
                      <c:ptCount val="1"/>
                      <c:pt idx="0">
                        <c:v>Jan-24</c:v>
                      </c:pt>
                    </c:strCache>
                  </c:strRef>
                </c:tx>
                <c:spPr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Sheet1!$K$37:$Q$37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.0">
                        <c:v>0</c:v>
                      </c:pt>
                      <c:pt idx="3">
                        <c:v>0</c:v>
                      </c:pt>
                      <c:pt idx="4" formatCode="0.0">
                        <c:v>0</c:v>
                      </c:pt>
                      <c:pt idx="5" formatCode="0">
                        <c:v>0</c:v>
                      </c:pt>
                      <c:pt idx="6" formatCode="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2859-4C7E-B702-29229ED1F45A}"/>
                  </c:ext>
                </c:extLst>
              </c15:ser>
            </c15:filteredBarSeries>
            <c15:filteredBarSeries>
              <c15:ser>
                <c:idx val="36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Sheet1!$A$38</c15:sqref>
                        </c15:formulaRef>
                      </c:ext>
                    </c:extLst>
                    <c:strCache>
                      <c:ptCount val="1"/>
                      <c:pt idx="0">
                        <c:v>Feb-24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Sheet1!$K$38:$Q$38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.0">
                        <c:v>0</c:v>
                      </c:pt>
                      <c:pt idx="3">
                        <c:v>0</c:v>
                      </c:pt>
                      <c:pt idx="4" formatCode="0.0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2859-4C7E-B702-29229ED1F45A}"/>
                  </c:ext>
                </c:extLst>
              </c15:ser>
            </c15:filteredBarSeries>
            <c15:filteredBarSeries>
              <c15:ser>
                <c:idx val="37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Sheet1!$A$39</c15:sqref>
                        </c15:formulaRef>
                      </c:ext>
                    </c:extLst>
                    <c:strCache>
                      <c:ptCount val="1"/>
                      <c:pt idx="0">
                        <c:v>Mar-24</c:v>
                      </c:pt>
                    </c:strCache>
                  </c:strRef>
                </c:tx>
                <c:spPr>
                  <a:solidFill>
                    <a:schemeClr val="accent2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Sheet1!$K$39:$Q$39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.0">
                        <c:v>0</c:v>
                      </c:pt>
                      <c:pt idx="3">
                        <c:v>0</c:v>
                      </c:pt>
                      <c:pt idx="4" formatCode="0.0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2859-4C7E-B702-29229ED1F45A}"/>
                  </c:ext>
                </c:extLst>
              </c15:ser>
            </c15:filteredBarSeries>
            <c15:filteredBarSeries>
              <c15:ser>
                <c:idx val="38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Sheet1!$A$40</c15:sqref>
                        </c15:formulaRef>
                      </c:ext>
                    </c:extLst>
                    <c:strCache>
                      <c:ptCount val="1"/>
                      <c:pt idx="0">
                        <c:v>Bijnor (23-24)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Sheet1!$K$40:$Q$40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4.7</c:v>
                      </c:pt>
                      <c:pt idx="1">
                        <c:v>84</c:v>
                      </c:pt>
                      <c:pt idx="2" formatCode="0.0">
                        <c:v>14.9</c:v>
                      </c:pt>
                      <c:pt idx="3">
                        <c:v>90</c:v>
                      </c:pt>
                      <c:pt idx="4" formatCode="0.0">
                        <c:v>1.5</c:v>
                      </c:pt>
                      <c:pt idx="5">
                        <c:v>98</c:v>
                      </c:pt>
                      <c:pt idx="6">
                        <c:v>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2859-4C7E-B702-29229ED1F45A}"/>
                  </c:ext>
                </c:extLst>
              </c15:ser>
            </c15:filteredBarSeries>
            <c15:filteredBarSeries>
              <c15:ser>
                <c:idx val="39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Sheet1!$A$41</c15:sqref>
                        </c15:formulaRef>
                      </c:ext>
                    </c:extLst>
                    <c:strCache>
                      <c:ptCount val="1"/>
                      <c:pt idx="0">
                        <c:v>Apr-23</c:v>
                      </c:pt>
                    </c:strCache>
                  </c:strRef>
                </c:tx>
                <c:spPr>
                  <a:solidFill>
                    <a:schemeClr val="accent4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Sheet1!$K$41:$Q$41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6.5</c:v>
                      </c:pt>
                      <c:pt idx="1">
                        <c:v>94</c:v>
                      </c:pt>
                      <c:pt idx="2" formatCode="0.0">
                        <c:v>13.7</c:v>
                      </c:pt>
                      <c:pt idx="3">
                        <c:v>103</c:v>
                      </c:pt>
                      <c:pt idx="4" formatCode="0.0">
                        <c:v>0.8</c:v>
                      </c:pt>
                      <c:pt idx="5">
                        <c:v>100</c:v>
                      </c:pt>
                      <c:pt idx="6">
                        <c:v>102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2859-4C7E-B702-29229ED1F45A}"/>
                  </c:ext>
                </c:extLst>
              </c15:ser>
            </c15:filteredBarSeries>
            <c15:filteredBarSeries>
              <c15:ser>
                <c:idx val="40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Sheet1!$A$42</c15:sqref>
                        </c15:formulaRef>
                      </c:ext>
                    </c:extLst>
                    <c:strCache>
                      <c:ptCount val="1"/>
                      <c:pt idx="0">
                        <c:v>May-23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Sheet1!$K$42:$Q$42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4.3</c:v>
                      </c:pt>
                      <c:pt idx="1">
                        <c:v>66</c:v>
                      </c:pt>
                      <c:pt idx="2" formatCode="0.0">
                        <c:v>13.2</c:v>
                      </c:pt>
                      <c:pt idx="3">
                        <c:v>74</c:v>
                      </c:pt>
                      <c:pt idx="4" formatCode="0.0">
                        <c:v>2</c:v>
                      </c:pt>
                      <c:pt idx="5">
                        <c:v>85</c:v>
                      </c:pt>
                      <c:pt idx="6">
                        <c:v>62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2859-4C7E-B702-29229ED1F45A}"/>
                  </c:ext>
                </c:extLst>
              </c15:ser>
            </c15:filteredBarSeries>
            <c15:filteredBarSeries>
              <c15:ser>
                <c:idx val="41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Sheet1!$A$43</c15:sqref>
                        </c15:formulaRef>
                      </c:ext>
                    </c:extLst>
                    <c:strCache>
                      <c:ptCount val="1"/>
                      <c:pt idx="0">
                        <c:v>Jun-23</c:v>
                      </c:pt>
                    </c:strCache>
                  </c:strRef>
                </c:tx>
                <c:spPr>
                  <a:solidFill>
                    <a:schemeClr val="accent6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Sheet1!$K$43:$Q$43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4.4000000000000004</c:v>
                      </c:pt>
                      <c:pt idx="1">
                        <c:v>81</c:v>
                      </c:pt>
                      <c:pt idx="2" formatCode="0.0">
                        <c:v>20</c:v>
                      </c:pt>
                      <c:pt idx="3">
                        <c:v>83</c:v>
                      </c:pt>
                      <c:pt idx="4" formatCode="0.0">
                        <c:v>1.2</c:v>
                      </c:pt>
                      <c:pt idx="5" formatCode="0">
                        <c:v>106</c:v>
                      </c:pt>
                      <c:pt idx="6" formatCode="0">
                        <c:v>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2859-4C7E-B702-29229ED1F45A}"/>
                  </c:ext>
                </c:extLst>
              </c15:ser>
            </c15:filteredBarSeries>
            <c15:filteredBarSeries>
              <c15:ser>
                <c:idx val="42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Sheet1!$A$44</c15:sqref>
                        </c15:formulaRef>
                      </c:ext>
                    </c:extLst>
                    <c:strCache>
                      <c:ptCount val="1"/>
                      <c:pt idx="0">
                        <c:v>Jul-23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Sheet1!$K$44:$Q$44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3.9</c:v>
                      </c:pt>
                      <c:pt idx="1">
                        <c:v>87</c:v>
                      </c:pt>
                      <c:pt idx="2" formatCode="0.0">
                        <c:v>12.2</c:v>
                      </c:pt>
                      <c:pt idx="3">
                        <c:v>93</c:v>
                      </c:pt>
                      <c:pt idx="4" formatCode="0.0">
                        <c:v>1.4</c:v>
                      </c:pt>
                      <c:pt idx="5" formatCode="0">
                        <c:v>104</c:v>
                      </c:pt>
                      <c:pt idx="6" formatCode="0">
                        <c:v>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2859-4C7E-B702-29229ED1F45A}"/>
                  </c:ext>
                </c:extLst>
              </c15:ser>
            </c15:filteredBarSeries>
            <c15:filteredBarSeries>
              <c15:ser>
                <c:idx val="43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Sheet1!$A$45</c15:sqref>
                        </c15:formulaRef>
                      </c:ext>
                    </c:extLst>
                    <c:strCache>
                      <c:ptCount val="1"/>
                      <c:pt idx="0">
                        <c:v>Aug-23</c:v>
                      </c:pt>
                    </c:strCache>
                  </c:strRef>
                </c:tx>
                <c:spPr>
                  <a:solidFill>
                    <a:schemeClr val="accent2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Sheet1!$K$45:$Q$45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5.0999999999999996</c:v>
                      </c:pt>
                      <c:pt idx="1">
                        <c:v>94</c:v>
                      </c:pt>
                      <c:pt idx="2" formatCode="0.0">
                        <c:v>15.1</c:v>
                      </c:pt>
                      <c:pt idx="3">
                        <c:v>100</c:v>
                      </c:pt>
                      <c:pt idx="4" formatCode="0.0">
                        <c:v>1.8</c:v>
                      </c:pt>
                      <c:pt idx="5" formatCode="0">
                        <c:v>95</c:v>
                      </c:pt>
                      <c:pt idx="6" formatCode="0">
                        <c:v>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2859-4C7E-B702-29229ED1F45A}"/>
                  </c:ext>
                </c:extLst>
              </c15:ser>
            </c15:filteredBarSeries>
            <c15:filteredBarSeries>
              <c15:ser>
                <c:idx val="44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Sheet1!$A$46</c15:sqref>
                        </c15:formulaRef>
                      </c:ext>
                    </c:extLst>
                    <c:strCache>
                      <c:ptCount val="1"/>
                      <c:pt idx="0">
                        <c:v>Sep-23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Sheet1!$K$46:$Q$46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.0">
                        <c:v>0</c:v>
                      </c:pt>
                      <c:pt idx="3">
                        <c:v>0</c:v>
                      </c:pt>
                      <c:pt idx="4" formatCode="0.0">
                        <c:v>0</c:v>
                      </c:pt>
                      <c:pt idx="5" formatCode="0">
                        <c:v>0</c:v>
                      </c:pt>
                      <c:pt idx="6" formatCode="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2859-4C7E-B702-29229ED1F45A}"/>
                  </c:ext>
                </c:extLst>
              </c15:ser>
            </c15:filteredBarSeries>
            <c15:filteredBarSeries>
              <c15:ser>
                <c:idx val="45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Sheet1!$A$47</c15:sqref>
                        </c15:formulaRef>
                      </c:ext>
                    </c:extLst>
                    <c:strCache>
                      <c:ptCount val="1"/>
                      <c:pt idx="0">
                        <c:v>Oct-23</c:v>
                      </c:pt>
                    </c:strCache>
                  </c:strRef>
                </c:tx>
                <c:spPr>
                  <a:solidFill>
                    <a:schemeClr val="accent4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Sheet1!$K$47:$Q$47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.0">
                        <c:v>0</c:v>
                      </c:pt>
                      <c:pt idx="3">
                        <c:v>0</c:v>
                      </c:pt>
                      <c:pt idx="4" formatCode="0.0">
                        <c:v>0</c:v>
                      </c:pt>
                      <c:pt idx="5" formatCode="0">
                        <c:v>0</c:v>
                      </c:pt>
                      <c:pt idx="6" formatCode="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2859-4C7E-B702-29229ED1F45A}"/>
                  </c:ext>
                </c:extLst>
              </c15:ser>
            </c15:filteredBarSeries>
            <c15:filteredBarSeries>
              <c15:ser>
                <c:idx val="46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Sheet1!$A$48</c15:sqref>
                        </c15:formulaRef>
                      </c:ext>
                    </c:extLst>
                    <c:strCache>
                      <c:ptCount val="1"/>
                      <c:pt idx="0">
                        <c:v>Nov-23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Sheet1!$K$48:$Q$48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.0">
                        <c:v>0</c:v>
                      </c:pt>
                      <c:pt idx="3">
                        <c:v>0</c:v>
                      </c:pt>
                      <c:pt idx="4" formatCode="0.0">
                        <c:v>0</c:v>
                      </c:pt>
                      <c:pt idx="5" formatCode="0">
                        <c:v>0</c:v>
                      </c:pt>
                      <c:pt idx="6" formatCode="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2859-4C7E-B702-29229ED1F45A}"/>
                  </c:ext>
                </c:extLst>
              </c15:ser>
            </c15:filteredBarSeries>
            <c15:filteredBarSeries>
              <c15:ser>
                <c:idx val="47"/>
                <c:order val="4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Sheet1!$A$49</c15:sqref>
                        </c15:formulaRef>
                      </c:ext>
                    </c:extLst>
                    <c:strCache>
                      <c:ptCount val="1"/>
                      <c:pt idx="0">
                        <c:v>Dec-23</c:v>
                      </c:pt>
                    </c:strCache>
                  </c:strRef>
                </c:tx>
                <c:spPr>
                  <a:solidFill>
                    <a:schemeClr val="accent6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Sheet1!$K$49:$Q$49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.0">
                        <c:v>0</c:v>
                      </c:pt>
                      <c:pt idx="3">
                        <c:v>0</c:v>
                      </c:pt>
                      <c:pt idx="4" formatCode="0.0">
                        <c:v>0</c:v>
                      </c:pt>
                      <c:pt idx="5" formatCode="0">
                        <c:v>0</c:v>
                      </c:pt>
                      <c:pt idx="6" formatCode="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2859-4C7E-B702-29229ED1F45A}"/>
                  </c:ext>
                </c:extLst>
              </c15:ser>
            </c15:filteredBarSeries>
            <c15:filteredBarSeries>
              <c15:ser>
                <c:idx val="48"/>
                <c:order val="4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Sheet1!$A$50</c15:sqref>
                        </c15:formulaRef>
                      </c:ext>
                    </c:extLst>
                    <c:strCache>
                      <c:ptCount val="1"/>
                      <c:pt idx="0">
                        <c:v>Jan-24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Sheet1!$K$50:$Q$50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.0">
                        <c:v>0</c:v>
                      </c:pt>
                      <c:pt idx="3">
                        <c:v>0</c:v>
                      </c:pt>
                      <c:pt idx="4" formatCode="0.0">
                        <c:v>0</c:v>
                      </c:pt>
                      <c:pt idx="5" formatCode="0">
                        <c:v>0</c:v>
                      </c:pt>
                      <c:pt idx="6" formatCode="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2859-4C7E-B702-29229ED1F45A}"/>
                  </c:ext>
                </c:extLst>
              </c15:ser>
            </c15:filteredBarSeries>
            <c15:filteredBarSeries>
              <c15:ser>
                <c:idx val="49"/>
                <c:order val="4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Sheet1!$A$51</c15:sqref>
                        </c15:formulaRef>
                      </c:ext>
                    </c:extLst>
                    <c:strCache>
                      <c:ptCount val="1"/>
                      <c:pt idx="0">
                        <c:v>Feb-24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Sheet1!$K$51:$Q$51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.0">
                        <c:v>0</c:v>
                      </c:pt>
                      <c:pt idx="3">
                        <c:v>0</c:v>
                      </c:pt>
                      <c:pt idx="4" formatCode="0.0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2859-4C7E-B702-29229ED1F45A}"/>
                  </c:ext>
                </c:extLst>
              </c15:ser>
            </c15:filteredBarSeries>
            <c15:filteredBarSeries>
              <c15:ser>
                <c:idx val="50"/>
                <c:order val="5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Sheet1!$A$52</c15:sqref>
                        </c15:formulaRef>
                      </c:ext>
                    </c:extLst>
                    <c:strCache>
                      <c:ptCount val="1"/>
                      <c:pt idx="0">
                        <c:v>Mar-24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Sheet1!$K$52:$Q$52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.0">
                        <c:v>0</c:v>
                      </c:pt>
                      <c:pt idx="3">
                        <c:v>0</c:v>
                      </c:pt>
                      <c:pt idx="4" formatCode="0.0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2859-4C7E-B702-29229ED1F45A}"/>
                  </c:ext>
                </c:extLst>
              </c15:ser>
            </c15:filteredBarSeries>
            <c15:filteredBarSeries>
              <c15:ser>
                <c:idx val="51"/>
                <c:order val="5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Sheet1!$A$53</c15:sqref>
                        </c15:formulaRef>
                      </c:ext>
                    </c:extLst>
                    <c:strCache>
                      <c:ptCount val="1"/>
                      <c:pt idx="0">
                        <c:v>Moradabad (23-24)</c:v>
                      </c:pt>
                    </c:strCache>
                  </c:strRef>
                </c:tx>
                <c:spPr>
                  <a:solidFill>
                    <a:schemeClr val="accent4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Sheet1!$K$53:$Q$53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18.600000000000001</c:v>
                      </c:pt>
                      <c:pt idx="1">
                        <c:v>52</c:v>
                      </c:pt>
                      <c:pt idx="2" formatCode="0.0">
                        <c:v>52.7</c:v>
                      </c:pt>
                      <c:pt idx="3">
                        <c:v>71</c:v>
                      </c:pt>
                      <c:pt idx="4" formatCode="0.0">
                        <c:v>2</c:v>
                      </c:pt>
                      <c:pt idx="5">
                        <c:v>60</c:v>
                      </c:pt>
                      <c:pt idx="6">
                        <c:v>43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2859-4C7E-B702-29229ED1F45A}"/>
                  </c:ext>
                </c:extLst>
              </c15:ser>
            </c15:filteredBarSeries>
            <c15:filteredBarSeries>
              <c15:ser>
                <c:idx val="52"/>
                <c:order val="5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Sheet1!$A$54</c15:sqref>
                        </c15:formulaRef>
                      </c:ext>
                    </c:extLst>
                    <c:strCache>
                      <c:ptCount val="1"/>
                      <c:pt idx="0">
                        <c:v>Apr-23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Sheet1!$K$54:$Q$54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24.8</c:v>
                      </c:pt>
                      <c:pt idx="1">
                        <c:v>73</c:v>
                      </c:pt>
                      <c:pt idx="2" formatCode="0.0">
                        <c:v>65.400000000000006</c:v>
                      </c:pt>
                      <c:pt idx="3">
                        <c:v>99</c:v>
                      </c:pt>
                      <c:pt idx="4" formatCode="0.0">
                        <c:v>3.2</c:v>
                      </c:pt>
                      <c:pt idx="5">
                        <c:v>38</c:v>
                      </c:pt>
                      <c:pt idx="6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2859-4C7E-B702-29229ED1F45A}"/>
                  </c:ext>
                </c:extLst>
              </c15:ser>
            </c15:filteredBarSeries>
            <c15:filteredBarSeries>
              <c15:ser>
                <c:idx val="53"/>
                <c:order val="5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Sheet1!$A$55</c15:sqref>
                        </c15:formulaRef>
                      </c:ext>
                    </c:extLst>
                    <c:strCache>
                      <c:ptCount val="1"/>
                      <c:pt idx="0">
                        <c:v>May-23</c:v>
                      </c:pt>
                    </c:strCache>
                  </c:strRef>
                </c:tx>
                <c:spPr>
                  <a:solidFill>
                    <a:schemeClr val="accent6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Sheet1!$K$55:$Q$55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17.899999999999999</c:v>
                      </c:pt>
                      <c:pt idx="1">
                        <c:v>51</c:v>
                      </c:pt>
                      <c:pt idx="2" formatCode="0.0">
                        <c:v>53.1</c:v>
                      </c:pt>
                      <c:pt idx="3">
                        <c:v>69</c:v>
                      </c:pt>
                      <c:pt idx="4" formatCode="0.0">
                        <c:v>0.9</c:v>
                      </c:pt>
                      <c:pt idx="5">
                        <c:v>57</c:v>
                      </c:pt>
                      <c:pt idx="6">
                        <c:v>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2859-4C7E-B702-29229ED1F45A}"/>
                  </c:ext>
                </c:extLst>
              </c15:ser>
            </c15:filteredBarSeries>
            <c15:filteredBarSeries>
              <c15:ser>
                <c:idx val="54"/>
                <c:order val="5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Sheet1!$A$56</c15:sqref>
                        </c15:formulaRef>
                      </c:ext>
                    </c:extLst>
                    <c:strCache>
                      <c:ptCount val="1"/>
                      <c:pt idx="0">
                        <c:v>Jun-23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Sheet1!$K$56:$Q$56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17.7</c:v>
                      </c:pt>
                      <c:pt idx="1">
                        <c:v>43</c:v>
                      </c:pt>
                      <c:pt idx="2" formatCode="0.0">
                        <c:v>45.7</c:v>
                      </c:pt>
                      <c:pt idx="3">
                        <c:v>60</c:v>
                      </c:pt>
                      <c:pt idx="4" formatCode="0.0">
                        <c:v>0.9</c:v>
                      </c:pt>
                      <c:pt idx="5">
                        <c:v>65</c:v>
                      </c:pt>
                      <c:pt idx="6">
                        <c:v>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2859-4C7E-B702-29229ED1F45A}"/>
                  </c:ext>
                </c:extLst>
              </c15:ser>
            </c15:filteredBarSeries>
            <c15:filteredBarSeries>
              <c15:ser>
                <c:idx val="55"/>
                <c:order val="5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Sheet1!$A$57</c15:sqref>
                        </c15:formulaRef>
                      </c:ext>
                    </c:extLst>
                    <c:strCache>
                      <c:ptCount val="1"/>
                      <c:pt idx="0">
                        <c:v>Jul-23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Sheet1!$K$57:$Q$57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16.7</c:v>
                      </c:pt>
                      <c:pt idx="1">
                        <c:v>48</c:v>
                      </c:pt>
                      <c:pt idx="2" formatCode="0.0">
                        <c:v>46.4</c:v>
                      </c:pt>
                      <c:pt idx="3">
                        <c:v>65</c:v>
                      </c:pt>
                      <c:pt idx="4" formatCode="0.0">
                        <c:v>3</c:v>
                      </c:pt>
                      <c:pt idx="5">
                        <c:v>60</c:v>
                      </c:pt>
                      <c:pt idx="6">
                        <c:v>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2859-4C7E-B702-29229ED1F45A}"/>
                  </c:ext>
                </c:extLst>
              </c15:ser>
            </c15:filteredBarSeries>
            <c15:filteredBarSeries>
              <c15:ser>
                <c:idx val="56"/>
                <c:order val="5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Sheet1!$A$58</c15:sqref>
                        </c15:formulaRef>
                      </c:ext>
                    </c:extLst>
                    <c:strCache>
                      <c:ptCount val="1"/>
                      <c:pt idx="0">
                        <c:v>Aug-23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Sheet1!$K$58:$Q$58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17.899999999999999</c:v>
                      </c:pt>
                      <c:pt idx="1">
                        <c:v>54</c:v>
                      </c:pt>
                      <c:pt idx="2" formatCode="0.0">
                        <c:v>52.3</c:v>
                      </c:pt>
                      <c:pt idx="3">
                        <c:v>73</c:v>
                      </c:pt>
                      <c:pt idx="4" formatCode="0.0">
                        <c:v>2.1</c:v>
                      </c:pt>
                      <c:pt idx="5">
                        <c:v>78</c:v>
                      </c:pt>
                      <c:pt idx="6">
                        <c:v>57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8-2859-4C7E-B702-29229ED1F45A}"/>
                  </c:ext>
                </c:extLst>
              </c15:ser>
            </c15:filteredBarSeries>
            <c15:filteredBarSeries>
              <c15:ser>
                <c:idx val="57"/>
                <c:order val="5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Sheet1!$A$59</c15:sqref>
                        </c15:formulaRef>
                      </c:ext>
                    </c:extLst>
                    <c:strCache>
                      <c:ptCount val="1"/>
                      <c:pt idx="0">
                        <c:v>Sep-23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Sheet1!$K$59:$Q$59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.0">
                        <c:v>0</c:v>
                      </c:pt>
                      <c:pt idx="3">
                        <c:v>0</c:v>
                      </c:pt>
                      <c:pt idx="4" formatCode="0.0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9-2859-4C7E-B702-29229ED1F45A}"/>
                  </c:ext>
                </c:extLst>
              </c15:ser>
            </c15:filteredBarSeries>
            <c15:filteredBarSeries>
              <c15:ser>
                <c:idx val="58"/>
                <c:order val="5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Sheet1!$A$60</c15:sqref>
                        </c15:formulaRef>
                      </c:ext>
                    </c:extLst>
                    <c:strCache>
                      <c:ptCount val="1"/>
                      <c:pt idx="0">
                        <c:v>Oct-23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Sheet1!$K$60:$Q$60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.0">
                        <c:v>0</c:v>
                      </c:pt>
                      <c:pt idx="3">
                        <c:v>0</c:v>
                      </c:pt>
                      <c:pt idx="4" formatCode="0.0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A-2859-4C7E-B702-29229ED1F45A}"/>
                  </c:ext>
                </c:extLst>
              </c15:ser>
            </c15:filteredBarSeries>
            <c15:filteredBarSeries>
              <c15:ser>
                <c:idx val="59"/>
                <c:order val="5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Sheet1!$A$61</c15:sqref>
                        </c15:formulaRef>
                      </c:ext>
                    </c:extLst>
                    <c:strCache>
                      <c:ptCount val="1"/>
                      <c:pt idx="0">
                        <c:v>Nov-23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Sheet1!$K$61:$Q$61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.0">
                        <c:v>0</c:v>
                      </c:pt>
                      <c:pt idx="3">
                        <c:v>0</c:v>
                      </c:pt>
                      <c:pt idx="4" formatCode="0.0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B-2859-4C7E-B702-29229ED1F45A}"/>
                  </c:ext>
                </c:extLst>
              </c15:ser>
            </c15:filteredBarSeries>
            <c15:filteredBarSeries>
              <c15:ser>
                <c:idx val="60"/>
                <c:order val="6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Sheet1!$A$62</c15:sqref>
                        </c15:formulaRef>
                      </c:ext>
                    </c:extLst>
                    <c:strCache>
                      <c:ptCount val="1"/>
                      <c:pt idx="0">
                        <c:v>Dec-23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Sheet1!$K$62:$Q$62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.0">
                        <c:v>0</c:v>
                      </c:pt>
                      <c:pt idx="3">
                        <c:v>0</c:v>
                      </c:pt>
                      <c:pt idx="4" formatCode="0.0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C-2859-4C7E-B702-29229ED1F45A}"/>
                  </c:ext>
                </c:extLst>
              </c15:ser>
            </c15:filteredBarSeries>
            <c15:filteredBarSeries>
              <c15:ser>
                <c:idx val="61"/>
                <c:order val="6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Sheet1!$A$63</c15:sqref>
                        </c15:formulaRef>
                      </c:ext>
                    </c:extLst>
                    <c:strCache>
                      <c:ptCount val="1"/>
                      <c:pt idx="0">
                        <c:v>Jan-24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Sheet1!$K$63:$Q$63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.0">
                        <c:v>0</c:v>
                      </c:pt>
                      <c:pt idx="3">
                        <c:v>0</c:v>
                      </c:pt>
                      <c:pt idx="4" formatCode="0.0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D-2859-4C7E-B702-29229ED1F45A}"/>
                  </c:ext>
                </c:extLst>
              </c15:ser>
            </c15:filteredBarSeries>
            <c15:filteredBarSeries>
              <c15:ser>
                <c:idx val="62"/>
                <c:order val="6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Sheet1!$A$64</c15:sqref>
                        </c15:formulaRef>
                      </c:ext>
                    </c:extLst>
                    <c:strCache>
                      <c:ptCount val="1"/>
                      <c:pt idx="0">
                        <c:v>Feb-24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Sheet1!$K$64:$Q$64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.0">
                        <c:v>0</c:v>
                      </c:pt>
                      <c:pt idx="3">
                        <c:v>0</c:v>
                      </c:pt>
                      <c:pt idx="4" formatCode="0.0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E-2859-4C7E-B702-29229ED1F45A}"/>
                  </c:ext>
                </c:extLst>
              </c15:ser>
            </c15:filteredBarSeries>
            <c15:filteredBarSeries>
              <c15:ser>
                <c:idx val="63"/>
                <c:order val="6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Sheet1!$A$65</c15:sqref>
                        </c15:formulaRef>
                      </c:ext>
                    </c:extLst>
                    <c:strCache>
                      <c:ptCount val="1"/>
                      <c:pt idx="0">
                        <c:v>Mar-24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Sheet1!$K$65:$Q$65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.0">
                        <c:v>0</c:v>
                      </c:pt>
                      <c:pt idx="3">
                        <c:v>0</c:v>
                      </c:pt>
                      <c:pt idx="4" formatCode="0.0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F-2859-4C7E-B702-29229ED1F45A}"/>
                  </c:ext>
                </c:extLst>
              </c15:ser>
            </c15:filteredBarSeries>
            <c15:filteredBarSeries>
              <c15:ser>
                <c:idx val="64"/>
                <c:order val="6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Sheet1!$A$66</c15:sqref>
                        </c15:formulaRef>
                      </c:ext>
                    </c:extLst>
                    <c:strCache>
                      <c:ptCount val="1"/>
                      <c:pt idx="0">
                        <c:v>Rampur (23-24)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Sheet1!$K$66:$Q$66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4.5999999999999996</c:v>
                      </c:pt>
                      <c:pt idx="1">
                        <c:v>54</c:v>
                      </c:pt>
                      <c:pt idx="2" formatCode="0.0">
                        <c:v>19</c:v>
                      </c:pt>
                      <c:pt idx="3">
                        <c:v>60</c:v>
                      </c:pt>
                      <c:pt idx="4" formatCode="0.0">
                        <c:v>3.5</c:v>
                      </c:pt>
                      <c:pt idx="5">
                        <c:v>107</c:v>
                      </c:pt>
                      <c:pt idx="6">
                        <c:v>64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0-2859-4C7E-B702-29229ED1F45A}"/>
                  </c:ext>
                </c:extLst>
              </c15:ser>
            </c15:filteredBarSeries>
            <c15:filteredBarSeries>
              <c15:ser>
                <c:idx val="65"/>
                <c:order val="6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Sheet1!$A$67</c15:sqref>
                        </c15:formulaRef>
                      </c:ext>
                    </c:extLst>
                    <c:strCache>
                      <c:ptCount val="1"/>
                      <c:pt idx="0">
                        <c:v>Apr-23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Sheet1!$K$67:$Q$67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5.8</c:v>
                      </c:pt>
                      <c:pt idx="1">
                        <c:v>64</c:v>
                      </c:pt>
                      <c:pt idx="2" formatCode="0.0">
                        <c:v>17.2</c:v>
                      </c:pt>
                      <c:pt idx="3">
                        <c:v>71</c:v>
                      </c:pt>
                      <c:pt idx="4" formatCode="0.0">
                        <c:v>5.9</c:v>
                      </c:pt>
                      <c:pt idx="5">
                        <c:v>116</c:v>
                      </c:pt>
                      <c:pt idx="6">
                        <c:v>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1-2859-4C7E-B702-29229ED1F45A}"/>
                  </c:ext>
                </c:extLst>
              </c15:ser>
            </c15:filteredBarSeries>
            <c15:filteredBarSeries>
              <c15:ser>
                <c:idx val="66"/>
                <c:order val="6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Sheet1!$A$68</c15:sqref>
                        </c15:formulaRef>
                      </c:ext>
                    </c:extLst>
                    <c:strCache>
                      <c:ptCount val="1"/>
                      <c:pt idx="0">
                        <c:v>May-23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Sheet1!$K$68:$Q$68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4.3</c:v>
                      </c:pt>
                      <c:pt idx="1">
                        <c:v>52</c:v>
                      </c:pt>
                      <c:pt idx="2" formatCode="0.0">
                        <c:v>21.5</c:v>
                      </c:pt>
                      <c:pt idx="3">
                        <c:v>57</c:v>
                      </c:pt>
                      <c:pt idx="4" formatCode="0.0">
                        <c:v>3.9</c:v>
                      </c:pt>
                      <c:pt idx="5">
                        <c:v>99</c:v>
                      </c:pt>
                      <c:pt idx="6">
                        <c:v>57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2-2859-4C7E-B702-29229ED1F45A}"/>
                  </c:ext>
                </c:extLst>
              </c15:ser>
            </c15:filteredBarSeries>
            <c15:filteredBarSeries>
              <c15:ser>
                <c:idx val="67"/>
                <c:order val="6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Sheet1!$A$69</c15:sqref>
                        </c15:formulaRef>
                      </c:ext>
                    </c:extLst>
                    <c:strCache>
                      <c:ptCount val="1"/>
                      <c:pt idx="0">
                        <c:v>Jun-23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Sheet1!$K$69:$Q$69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4</c:v>
                      </c:pt>
                      <c:pt idx="1">
                        <c:v>47</c:v>
                      </c:pt>
                      <c:pt idx="2" formatCode="0.0">
                        <c:v>22.7</c:v>
                      </c:pt>
                      <c:pt idx="3">
                        <c:v>51</c:v>
                      </c:pt>
                      <c:pt idx="4" formatCode="0.0">
                        <c:v>2.4</c:v>
                      </c:pt>
                      <c:pt idx="5">
                        <c:v>118</c:v>
                      </c:pt>
                      <c:pt idx="6">
                        <c:v>61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3-2859-4C7E-B702-29229ED1F45A}"/>
                  </c:ext>
                </c:extLst>
              </c15:ser>
            </c15:filteredBarSeries>
            <c15:filteredBarSeries>
              <c15:ser>
                <c:idx val="68"/>
                <c:order val="6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Sheet1!$A$70</c15:sqref>
                        </c15:formulaRef>
                      </c:ext>
                    </c:extLst>
                    <c:strCache>
                      <c:ptCount val="1"/>
                      <c:pt idx="0">
                        <c:v>Jul-23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Sheet1!$K$70:$Q$70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4.5</c:v>
                      </c:pt>
                      <c:pt idx="1">
                        <c:v>50</c:v>
                      </c:pt>
                      <c:pt idx="2" formatCode="0.0">
                        <c:v>6</c:v>
                      </c:pt>
                      <c:pt idx="3">
                        <c:v>56</c:v>
                      </c:pt>
                      <c:pt idx="4" formatCode="0.0">
                        <c:v>2.5</c:v>
                      </c:pt>
                      <c:pt idx="5">
                        <c:v>103</c:v>
                      </c:pt>
                      <c:pt idx="6">
                        <c:v>58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4-2859-4C7E-B702-29229ED1F45A}"/>
                  </c:ext>
                </c:extLst>
              </c15:ser>
            </c15:filteredBarSeries>
            <c15:filteredBarSeries>
              <c15:ser>
                <c:idx val="69"/>
                <c:order val="6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Sheet1!$A$71</c15:sqref>
                        </c15:formulaRef>
                      </c:ext>
                    </c:extLst>
                    <c:strCache>
                      <c:ptCount val="1"/>
                      <c:pt idx="0">
                        <c:v>Aug-23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Sheet1!$K$71:$Q$71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4.8</c:v>
                      </c:pt>
                      <c:pt idx="1">
                        <c:v>63</c:v>
                      </c:pt>
                      <c:pt idx="2" formatCode="0.0">
                        <c:v>25.8</c:v>
                      </c:pt>
                      <c:pt idx="3">
                        <c:v>69</c:v>
                      </c:pt>
                      <c:pt idx="4" formatCode="0.0">
                        <c:v>3</c:v>
                      </c:pt>
                      <c:pt idx="5">
                        <c:v>103</c:v>
                      </c:pt>
                      <c:pt idx="6">
                        <c:v>71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5-2859-4C7E-B702-29229ED1F45A}"/>
                  </c:ext>
                </c:extLst>
              </c15:ser>
            </c15:filteredBarSeries>
            <c15:filteredBarSeries>
              <c15:ser>
                <c:idx val="70"/>
                <c:order val="7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Sheet1!$A$72</c15:sqref>
                        </c15:formulaRef>
                      </c:ext>
                    </c:extLst>
                    <c:strCache>
                      <c:ptCount val="1"/>
                      <c:pt idx="0">
                        <c:v>Sep-23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Sheet1!$K$72:$Q$72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">
                        <c:v>0</c:v>
                      </c:pt>
                      <c:pt idx="3">
                        <c:v>0</c:v>
                      </c:pt>
                      <c:pt idx="4" formatCode="0">
                        <c:v>0</c:v>
                      </c:pt>
                      <c:pt idx="5">
                        <c:v>0</c:v>
                      </c:pt>
                      <c:pt idx="6" formatCode="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F753-4D61-97CB-A18008A68199}"/>
                  </c:ext>
                </c:extLst>
              </c15:ser>
            </c15:filteredBarSeries>
            <c15:filteredBarSeries>
              <c15:ser>
                <c:idx val="71"/>
                <c:order val="7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Sheet1!$A$73</c15:sqref>
                        </c15:formulaRef>
                      </c:ext>
                    </c:extLst>
                    <c:strCache>
                      <c:ptCount val="1"/>
                      <c:pt idx="0">
                        <c:v>Oct-23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Sheet1!$K$73:$Q$73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">
                        <c:v>0</c:v>
                      </c:pt>
                      <c:pt idx="3">
                        <c:v>0</c:v>
                      </c:pt>
                      <c:pt idx="4" formatCode="0">
                        <c:v>0</c:v>
                      </c:pt>
                      <c:pt idx="5">
                        <c:v>0</c:v>
                      </c:pt>
                      <c:pt idx="6" formatCode="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F753-4D61-97CB-A18008A68199}"/>
                  </c:ext>
                </c:extLst>
              </c15:ser>
            </c15:filteredBarSeries>
            <c15:filteredBarSeries>
              <c15:ser>
                <c:idx val="72"/>
                <c:order val="7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Sheet1!$A$74</c15:sqref>
                        </c15:formulaRef>
                      </c:ext>
                    </c:extLst>
                    <c:strCache>
                      <c:ptCount val="1"/>
                      <c:pt idx="0">
                        <c:v>Nov-23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Sheet1!$K$74:$Q$74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">
                        <c:v>0</c:v>
                      </c:pt>
                      <c:pt idx="3">
                        <c:v>0</c:v>
                      </c:pt>
                      <c:pt idx="4" formatCode="0">
                        <c:v>0</c:v>
                      </c:pt>
                      <c:pt idx="5">
                        <c:v>0</c:v>
                      </c:pt>
                      <c:pt idx="6" formatCode="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F753-4D61-97CB-A18008A68199}"/>
                  </c:ext>
                </c:extLst>
              </c15:ser>
            </c15:filteredBarSeries>
            <c15:filteredBarSeries>
              <c15:ser>
                <c:idx val="73"/>
                <c:order val="7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Sheet1!$A$75</c15:sqref>
                        </c15:formulaRef>
                      </c:ext>
                    </c:extLst>
                    <c:strCache>
                      <c:ptCount val="1"/>
                      <c:pt idx="0">
                        <c:v>Dec-23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Sheet1!$K$75:$Q$75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">
                        <c:v>0</c:v>
                      </c:pt>
                      <c:pt idx="3">
                        <c:v>0</c:v>
                      </c:pt>
                      <c:pt idx="4" formatCode="0">
                        <c:v>0</c:v>
                      </c:pt>
                      <c:pt idx="5">
                        <c:v>0</c:v>
                      </c:pt>
                      <c:pt idx="6" formatCode="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753-4D61-97CB-A18008A68199}"/>
                  </c:ext>
                </c:extLst>
              </c15:ser>
            </c15:filteredBarSeries>
            <c15:filteredBarSeries>
              <c15:ser>
                <c:idx val="74"/>
                <c:order val="7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Sheet1!$A$76</c15:sqref>
                        </c15:formulaRef>
                      </c:ext>
                    </c:extLst>
                    <c:strCache>
                      <c:ptCount val="1"/>
                      <c:pt idx="0">
                        <c:v>Jan-24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Sheet1!$K$76:$Q$76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">
                        <c:v>0</c:v>
                      </c:pt>
                      <c:pt idx="3">
                        <c:v>0</c:v>
                      </c:pt>
                      <c:pt idx="4" formatCode="0">
                        <c:v>0</c:v>
                      </c:pt>
                      <c:pt idx="5">
                        <c:v>0</c:v>
                      </c:pt>
                      <c:pt idx="6" formatCode="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753-4D61-97CB-A18008A68199}"/>
                  </c:ext>
                </c:extLst>
              </c15:ser>
            </c15:filteredBarSeries>
            <c15:filteredBarSeries>
              <c15:ser>
                <c:idx val="75"/>
                <c:order val="7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Sheet1!$A$77</c15:sqref>
                        </c15:formulaRef>
                      </c:ext>
                    </c:extLst>
                    <c:strCache>
                      <c:ptCount val="1"/>
                      <c:pt idx="0">
                        <c:v>Feb-24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Sheet1!$K$77:$Q$77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">
                        <c:v>0</c:v>
                      </c:pt>
                      <c:pt idx="3">
                        <c:v>0</c:v>
                      </c:pt>
                      <c:pt idx="4" formatCode="0">
                        <c:v>0</c:v>
                      </c:pt>
                      <c:pt idx="5">
                        <c:v>0</c:v>
                      </c:pt>
                      <c:pt idx="6" formatCode="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753-4D61-97CB-A18008A68199}"/>
                  </c:ext>
                </c:extLst>
              </c15:ser>
            </c15:filteredBarSeries>
            <c15:filteredBarSeries>
              <c15:ser>
                <c:idx val="76"/>
                <c:order val="7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Sheet1!$A$78</c15:sqref>
                        </c15:formulaRef>
                      </c:ext>
                    </c:extLst>
                    <c:strCache>
                      <c:ptCount val="1"/>
                      <c:pt idx="0">
                        <c:v>Mar-24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Sheet1!$K$78:$Q$78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">
                        <c:v>0</c:v>
                      </c:pt>
                      <c:pt idx="3">
                        <c:v>0</c:v>
                      </c:pt>
                      <c:pt idx="4" formatCode="0">
                        <c:v>0</c:v>
                      </c:pt>
                      <c:pt idx="5">
                        <c:v>0</c:v>
                      </c:pt>
                      <c:pt idx="6" formatCode="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753-4D61-97CB-A18008A68199}"/>
                  </c:ext>
                </c:extLst>
              </c15:ser>
            </c15:filteredBarSeries>
            <c15:filteredBarSeries>
              <c15:ser>
                <c:idx val="77"/>
                <c:order val="7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Sheet1!$A$79</c15:sqref>
                        </c15:formulaRef>
                      </c:ext>
                    </c:extLst>
                    <c:strCache>
                      <c:ptCount val="1"/>
                      <c:pt idx="0">
                        <c:v>Sambhal (23-24)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Sheet1!$K$79:$Q$79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12.5</c:v>
                      </c:pt>
                      <c:pt idx="1">
                        <c:v>50</c:v>
                      </c:pt>
                      <c:pt idx="2" formatCode="0">
                        <c:v>7.6</c:v>
                      </c:pt>
                      <c:pt idx="3">
                        <c:v>64</c:v>
                      </c:pt>
                      <c:pt idx="4" formatCode="0">
                        <c:v>9.8000000000000007</c:v>
                      </c:pt>
                      <c:pt idx="5">
                        <c:v>97</c:v>
                      </c:pt>
                      <c:pt idx="6" formatCode="0">
                        <c:v>62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753-4D61-97CB-A18008A68199}"/>
                  </c:ext>
                </c:extLst>
              </c15:ser>
            </c15:filteredBarSeries>
            <c15:filteredBarSeries>
              <c15:ser>
                <c:idx val="78"/>
                <c:order val="7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Sheet1!$A$80</c15:sqref>
                        </c15:formulaRef>
                      </c:ext>
                    </c:extLst>
                    <c:strCache>
                      <c:ptCount val="1"/>
                      <c:pt idx="0">
                        <c:v>Apr-23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Sheet1!$K$80:$Q$80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17.8</c:v>
                      </c:pt>
                      <c:pt idx="1">
                        <c:v>45</c:v>
                      </c:pt>
                      <c:pt idx="2" formatCode="0">
                        <c:v>14</c:v>
                      </c:pt>
                      <c:pt idx="3">
                        <c:v>63</c:v>
                      </c:pt>
                      <c:pt idx="4" formatCode="0">
                        <c:v>10.3</c:v>
                      </c:pt>
                      <c:pt idx="5">
                        <c:v>104</c:v>
                      </c:pt>
                      <c:pt idx="6" formatCode="0">
                        <c:v>66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F753-4D61-97CB-A18008A68199}"/>
                  </c:ext>
                </c:extLst>
              </c15:ser>
            </c15:filteredBarSeries>
            <c15:filteredBarSeries>
              <c15:ser>
                <c:idx val="79"/>
                <c:order val="7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Sheet1!$A$81</c15:sqref>
                        </c15:formulaRef>
                      </c:ext>
                    </c:extLst>
                    <c:strCache>
                      <c:ptCount val="1"/>
                      <c:pt idx="0">
                        <c:v>May-23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Sheet1!$K$81:$Q$81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11.3</c:v>
                      </c:pt>
                      <c:pt idx="1">
                        <c:v>52</c:v>
                      </c:pt>
                      <c:pt idx="2" formatCode="0">
                        <c:v>8.6</c:v>
                      </c:pt>
                      <c:pt idx="3">
                        <c:v>66</c:v>
                      </c:pt>
                      <c:pt idx="4" formatCode="0">
                        <c:v>5.9</c:v>
                      </c:pt>
                      <c:pt idx="5">
                        <c:v>92</c:v>
                      </c:pt>
                      <c:pt idx="6" formatCode="0">
                        <c:v>60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F753-4D61-97CB-A18008A68199}"/>
                  </c:ext>
                </c:extLst>
              </c15:ser>
            </c15:filteredBarSeries>
            <c15:filteredBarSeries>
              <c15:ser>
                <c:idx val="80"/>
                <c:order val="8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Sheet1!$A$82</c15:sqref>
                        </c15:formulaRef>
                      </c:ext>
                    </c:extLst>
                    <c:strCache>
                      <c:ptCount val="1"/>
                      <c:pt idx="0">
                        <c:v>Jun-23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Sheet1!$K$82:$Q$82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11.6</c:v>
                      </c:pt>
                      <c:pt idx="1">
                        <c:v>49</c:v>
                      </c:pt>
                      <c:pt idx="2" formatCode="0">
                        <c:v>8.6</c:v>
                      </c:pt>
                      <c:pt idx="3">
                        <c:v>61</c:v>
                      </c:pt>
                      <c:pt idx="4" formatCode="0">
                        <c:v>10.7</c:v>
                      </c:pt>
                      <c:pt idx="5">
                        <c:v>94</c:v>
                      </c:pt>
                      <c:pt idx="6" formatCode="0">
                        <c:v>57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F753-4D61-97CB-A18008A68199}"/>
                  </c:ext>
                </c:extLst>
              </c15:ser>
            </c15:filteredBarSeries>
            <c15:filteredBarSeries>
              <c15:ser>
                <c:idx val="81"/>
                <c:order val="8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Sheet1!$A$83</c15:sqref>
                        </c15:formulaRef>
                      </c:ext>
                    </c:extLst>
                    <c:strCache>
                      <c:ptCount val="1"/>
                      <c:pt idx="0">
                        <c:v>Jul-23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Sheet1!$K$83:$Q$83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12.1</c:v>
                      </c:pt>
                      <c:pt idx="1">
                        <c:v>37</c:v>
                      </c:pt>
                      <c:pt idx="2" formatCode="0">
                        <c:v>3.8</c:v>
                      </c:pt>
                      <c:pt idx="3">
                        <c:v>50</c:v>
                      </c:pt>
                      <c:pt idx="4" formatCode="0">
                        <c:v>9.8000000000000007</c:v>
                      </c:pt>
                      <c:pt idx="5">
                        <c:v>107</c:v>
                      </c:pt>
                      <c:pt idx="6" formatCode="0">
                        <c:v>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F753-4D61-97CB-A18008A68199}"/>
                  </c:ext>
                </c:extLst>
              </c15:ser>
            </c15:filteredBarSeries>
            <c15:filteredBarSeries>
              <c15:ser>
                <c:idx val="82"/>
                <c:order val="8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Sheet1!$A$84</c15:sqref>
                        </c15:formulaRef>
                      </c:ext>
                    </c:extLst>
                    <c:strCache>
                      <c:ptCount val="1"/>
                      <c:pt idx="0">
                        <c:v>Aug-23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Sheet1!$K$84:$Q$84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12.3</c:v>
                      </c:pt>
                      <c:pt idx="1">
                        <c:v>70</c:v>
                      </c:pt>
                      <c:pt idx="2" formatCode="0">
                        <c:v>5.7</c:v>
                      </c:pt>
                      <c:pt idx="3">
                        <c:v>83</c:v>
                      </c:pt>
                      <c:pt idx="4" formatCode="0">
                        <c:v>11.9</c:v>
                      </c:pt>
                      <c:pt idx="5">
                        <c:v>96</c:v>
                      </c:pt>
                      <c:pt idx="6" formatCode="0">
                        <c:v>80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F753-4D61-97CB-A18008A68199}"/>
                  </c:ext>
                </c:extLst>
              </c15:ser>
            </c15:filteredBarSeries>
            <c15:filteredBarSeries>
              <c15:ser>
                <c:idx val="83"/>
                <c:order val="8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Sheet1!$A$85</c15:sqref>
                        </c15:formulaRef>
                      </c:ext>
                    </c:extLst>
                    <c:strCache>
                      <c:ptCount val="1"/>
                      <c:pt idx="0">
                        <c:v>Sep-23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Sheet1!$K$85:$Q$85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">
                        <c:v>0</c:v>
                      </c:pt>
                      <c:pt idx="3">
                        <c:v>0</c:v>
                      </c:pt>
                      <c:pt idx="4" formatCode="0">
                        <c:v>0</c:v>
                      </c:pt>
                      <c:pt idx="5">
                        <c:v>0</c:v>
                      </c:pt>
                      <c:pt idx="6" formatCode="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F753-4D61-97CB-A18008A68199}"/>
                  </c:ext>
                </c:extLst>
              </c15:ser>
            </c15:filteredBarSeries>
            <c15:filteredBarSeries>
              <c15:ser>
                <c:idx val="84"/>
                <c:order val="8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Sheet1!$A$86</c15:sqref>
                        </c15:formulaRef>
                      </c:ext>
                    </c:extLst>
                    <c:strCache>
                      <c:ptCount val="1"/>
                      <c:pt idx="0">
                        <c:v>Oct-23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Sheet1!$K$86:$Q$86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">
                        <c:v>0</c:v>
                      </c:pt>
                      <c:pt idx="3">
                        <c:v>0</c:v>
                      </c:pt>
                      <c:pt idx="4" formatCode="0">
                        <c:v>0</c:v>
                      </c:pt>
                      <c:pt idx="5">
                        <c:v>0</c:v>
                      </c:pt>
                      <c:pt idx="6" formatCode="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F753-4D61-97CB-A18008A68199}"/>
                  </c:ext>
                </c:extLst>
              </c15:ser>
            </c15:filteredBarSeries>
            <c15:filteredBarSeries>
              <c15:ser>
                <c:idx val="85"/>
                <c:order val="8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Sheet1!$A$87</c15:sqref>
                        </c15:formulaRef>
                      </c:ext>
                    </c:extLst>
                    <c:strCache>
                      <c:ptCount val="1"/>
                      <c:pt idx="0">
                        <c:v>Nov-23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Sheet1!$K$87:$Q$87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">
                        <c:v>0</c:v>
                      </c:pt>
                      <c:pt idx="3">
                        <c:v>0</c:v>
                      </c:pt>
                      <c:pt idx="4" formatCode="0">
                        <c:v>0</c:v>
                      </c:pt>
                      <c:pt idx="5">
                        <c:v>0</c:v>
                      </c:pt>
                      <c:pt idx="6" formatCode="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F753-4D61-97CB-A18008A68199}"/>
                  </c:ext>
                </c:extLst>
              </c15:ser>
            </c15:filteredBarSeries>
            <c15:filteredBarSeries>
              <c15:ser>
                <c:idx val="86"/>
                <c:order val="8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Sheet1!$A$88</c15:sqref>
                        </c15:formulaRef>
                      </c:ext>
                    </c:extLst>
                    <c:strCache>
                      <c:ptCount val="1"/>
                      <c:pt idx="0">
                        <c:v>Dec-23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Sheet1!$K$88:$Q$88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 formatCode="0">
                        <c:v>0</c:v>
                      </c:pt>
                      <c:pt idx="3">
                        <c:v>0</c:v>
                      </c:pt>
                      <c:pt idx="4" formatCode="0">
                        <c:v>0</c:v>
                      </c:pt>
                      <c:pt idx="5">
                        <c:v>0</c:v>
                      </c:pt>
                      <c:pt idx="6" formatCode="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F753-4D61-97CB-A18008A68199}"/>
                  </c:ext>
                </c:extLst>
              </c15:ser>
            </c15:filteredBarSeries>
            <c15:filteredBarSeries>
              <c15:ser>
                <c:idx val="87"/>
                <c:order val="8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Sheet1!$A$89</c15:sqref>
                        </c15:formulaRef>
                      </c:ext>
                    </c:extLst>
                    <c:strCache>
                      <c:ptCount val="1"/>
                      <c:pt idx="0">
                        <c:v>Jan-24</c:v>
                      </c:pt>
                    </c:strCache>
                  </c:strRef>
                </c:tx>
                <c:spPr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Sheet1!$K$89:$Q$89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F753-4D61-97CB-A18008A68199}"/>
                  </c:ext>
                </c:extLst>
              </c15:ser>
            </c15:filteredBarSeries>
            <c15:filteredBarSeries>
              <c15:ser>
                <c:idx val="88"/>
                <c:order val="8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Sheet1!$A$90</c15:sqref>
                        </c15:formulaRef>
                      </c:ext>
                    </c:extLst>
                    <c:strCache>
                      <c:ptCount val="1"/>
                      <c:pt idx="0">
                        <c:v>Feb-24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Sheet1!$K$90:$Q$90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F753-4D61-97CB-A18008A68199}"/>
                  </c:ext>
                </c:extLst>
              </c15:ser>
            </c15:filteredBarSeries>
            <c15:filteredBarSeries>
              <c15:ser>
                <c:idx val="89"/>
                <c:order val="8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Sheet1!$A$91</c15:sqref>
                        </c15:formulaRef>
                      </c:ext>
                    </c:extLst>
                    <c:strCache>
                      <c:ptCount val="1"/>
                      <c:pt idx="0">
                        <c:v>Mar-24</c:v>
                      </c:pt>
                    </c:strCache>
                  </c:strRef>
                </c:tx>
                <c:spPr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Sheet1!$K$1:$Q$1</c15:sqref>
                        </c15:formulaRef>
                      </c:ext>
                    </c:extLst>
                    <c:strCache>
                      <c:ptCount val="7"/>
                      <c:pt idx="0">
                        <c:v>% Home Del against Est</c:v>
                      </c:pt>
                      <c:pt idx="1">
                        <c:v>% Inst Del against Est. </c:v>
                      </c:pt>
                      <c:pt idx="2">
                        <c:v>% C-Section against Inst Del</c:v>
                      </c:pt>
                      <c:pt idx="3">
                        <c:v>% Live birth agaist estimation</c:v>
                      </c:pt>
                      <c:pt idx="4">
                        <c:v>SBR (per 1000 live birth</c:v>
                      </c:pt>
                      <c:pt idx="5">
                        <c:v>% of HBNC (6/7) against live birth</c:v>
                      </c:pt>
                      <c:pt idx="6">
                        <c:v>% of HBNC (6/7) against Est. live birth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Sheet1!$K$91:$Q$91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F753-4D61-97CB-A18008A68199}"/>
                  </c:ext>
                </c:extLst>
              </c15:ser>
            </c15:filteredBarSeries>
          </c:ext>
        </c:extLst>
      </c:barChart>
      <c:catAx>
        <c:axId val="1580903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IN"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091904"/>
        <c:crosses val="autoZero"/>
        <c:auto val="1"/>
        <c:lblAlgn val="ctr"/>
        <c:lblOffset val="100"/>
      </c:catAx>
      <c:valAx>
        <c:axId val="158091904"/>
        <c:scaling>
          <c:orientation val="minMax"/>
        </c:scaling>
        <c:axPos val="l"/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IN"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09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IN"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solidFill>
        <a:schemeClr val="tx1"/>
      </a:solidFill>
    </a:ln>
    <a:effectLst/>
  </c:spPr>
  <c:txPr>
    <a:bodyPr/>
    <a:lstStyle/>
    <a:p>
      <a:pPr>
        <a:defRPr sz="1100" b="1">
          <a:solidFill>
            <a:schemeClr val="tx1"/>
          </a:solidFill>
        </a:defRPr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690255-D381-2ED4-DB79-A036F5081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0D2112F-1E66-1297-710F-5CDB92CEE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FA5D8C7-9ADF-2D5E-5FE0-C2319879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B9F-FA7F-46DB-B751-8E09485A2500}" type="datetimeFigureOut">
              <a:rPr lang="en-IN" smtClean="0"/>
              <a:pPr/>
              <a:t>26-03-2024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97CDF7-74FD-73BE-AEDE-C353B924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67F42C-B943-0223-4033-AA8DD3131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5E6-6DCD-43FB-86F2-B2E07A3EF6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2754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2BE43B-81CE-44E7-2112-094D1C76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3B27708-10F3-42B5-3AD3-1A1877BCC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917B93-2A5E-BB91-A520-831CC987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B9F-FA7F-46DB-B751-8E09485A2500}" type="datetimeFigureOut">
              <a:rPr lang="en-IN" smtClean="0"/>
              <a:pPr/>
              <a:t>26-03-2024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869D55-1523-8FE5-C903-6E2622AF7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1F9CEF-618D-2295-529E-29E92777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5E6-6DCD-43FB-86F2-B2E07A3EF6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2847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05C7094-6741-EEEA-609B-A76AA7E8D2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8CB25C4-42F6-336D-4282-22283C87B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D66E218-94BD-825F-F112-7714AB332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B9F-FA7F-46DB-B751-8E09485A2500}" type="datetimeFigureOut">
              <a:rPr lang="en-IN" smtClean="0"/>
              <a:pPr/>
              <a:t>26-03-2024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A38C7A-B02A-ED20-6C48-92985F09C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BD0EE8-F17C-308D-4C02-C43D6419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5E6-6DCD-43FB-86F2-B2E07A3EF6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9340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587817-17B0-2CE9-DB7C-AD8976845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000446-A571-7582-3446-8FC5AFF75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79F450-7364-E587-75FF-8DB2A229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B9F-FA7F-46DB-B751-8E09485A2500}" type="datetimeFigureOut">
              <a:rPr lang="en-IN" smtClean="0"/>
              <a:pPr/>
              <a:t>26-03-2024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010031-C605-E180-616E-E25B1C28A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AD1227-9B4B-429A-0CFB-560C16282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5E6-6DCD-43FB-86F2-B2E07A3EF6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45674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205B09-252C-5C7B-5052-4DEC8201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5C8480-DE2F-9E82-AA13-589A9E865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76E732-B913-950C-E680-35367C746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B9F-FA7F-46DB-B751-8E09485A2500}" type="datetimeFigureOut">
              <a:rPr lang="en-IN" smtClean="0"/>
              <a:pPr/>
              <a:t>26-03-2024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742AE1-021D-AA97-6663-20FE1BA8B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0A60E6-5A67-2A29-9226-AA1E1F44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5E6-6DCD-43FB-86F2-B2E07A3EF6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1744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D49985-0B4E-A2B8-4F95-2B5AC5B6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CAF5F4-DF6E-4A66-D680-A89B75A2E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C93F45A-5564-9DE3-DDC2-670A56A51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5FC6618-FEB2-8324-E4BC-A0D9D7041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B9F-FA7F-46DB-B751-8E09485A2500}" type="datetimeFigureOut">
              <a:rPr lang="en-IN" smtClean="0"/>
              <a:pPr/>
              <a:t>26-03-2024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328196A-1CB2-4009-73ED-6A7D7BEF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790489-9186-CF8C-3F83-494893D6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5E6-6DCD-43FB-86F2-B2E07A3EF6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7574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5E117F-D65A-EF16-8634-1D750DA1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0DCD725-A861-74C0-5319-B583044C6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90C5C61-FBC5-9261-F01E-FF425F87A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169700A-EF0C-35D9-1878-44DCEBF76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7B20A9E-6684-880D-02DB-1BA0229B9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DF90D2B-4C6A-26FF-C5D9-3D68BF74A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B9F-FA7F-46DB-B751-8E09485A2500}" type="datetimeFigureOut">
              <a:rPr lang="en-IN" smtClean="0"/>
              <a:pPr/>
              <a:t>26-03-2024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DC1C2F0-286A-9063-3D4F-7726BF47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A8F3C15-82DB-ED83-DF95-DB0E6E69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5E6-6DCD-43FB-86F2-B2E07A3EF6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2983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A3D7FD-9086-5D40-EE80-5E11ABF1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10DC508-DFEE-D3DD-39C4-5F51C529D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B9F-FA7F-46DB-B751-8E09485A2500}" type="datetimeFigureOut">
              <a:rPr lang="en-IN" smtClean="0"/>
              <a:pPr/>
              <a:t>26-03-2024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5FBACCD-23EC-B3A3-794C-EC50EB98E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4AF042D-7EC3-8CA3-7DA5-8A1BF9DC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5E6-6DCD-43FB-86F2-B2E07A3EF6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2987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7718302-603B-28F0-F9E8-2A14E6511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B9F-FA7F-46DB-B751-8E09485A2500}" type="datetimeFigureOut">
              <a:rPr lang="en-IN" smtClean="0"/>
              <a:pPr/>
              <a:t>26-03-2024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2A42DCB-8344-D2D4-8B59-59D28D5B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38CB81C-53AF-C7B7-9C3F-B2F700782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5E6-6DCD-43FB-86F2-B2E07A3EF6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6879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DA68B3-6243-39B2-FF96-F9204BDB4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1AF217-76B4-2B93-F8F8-EDD43FEA8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9E5CC6E-603D-CB6A-CEAB-730E0B60B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24100E-FAC0-A30A-A925-8BB88973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B9F-FA7F-46DB-B751-8E09485A2500}" type="datetimeFigureOut">
              <a:rPr lang="en-IN" smtClean="0"/>
              <a:pPr/>
              <a:t>26-03-2024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478A936-4CD6-28A1-5E89-38A8BB57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0092002-0D47-ADCB-47A3-A40BB121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5E6-6DCD-43FB-86F2-B2E07A3EF6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5770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BDFE82-EBB6-7E52-35CD-77D67B120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860E3C3-46FC-36B5-8525-643D365CF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9366E97-581A-F3D9-20DE-BED6670E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7BE0AF-E815-DCCA-871A-94224373F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B9F-FA7F-46DB-B751-8E09485A2500}" type="datetimeFigureOut">
              <a:rPr lang="en-IN" smtClean="0"/>
              <a:pPr/>
              <a:t>26-03-2024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9C9C68-CF1B-398B-7BD0-6A7358C2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6BBC00F-0A3F-80C3-124E-C21A85315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5E6-6DCD-43FB-86F2-B2E07A3EF6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1265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5484067-5009-1382-DA21-02345942F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52C3D0C-5E8F-8E98-2D91-BA92D6ABA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17453D-0477-CCCB-AFFA-07CB6A7E3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1BB9F-FA7F-46DB-B751-8E09485A2500}" type="datetimeFigureOut">
              <a:rPr lang="en-IN" smtClean="0"/>
              <a:pPr/>
              <a:t>26-03-2024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68594F-D988-3D9F-96AE-3558933DE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16A327-5E70-3CDA-767A-DF5A0E841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9B5E6-6DCD-43FB-86F2-B2E07A3EF6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7954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89B347-44D6-BF37-CFDD-F690AB7B4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450" y="1467074"/>
            <a:ext cx="11296650" cy="961068"/>
          </a:xfrm>
        </p:spPr>
        <p:txBody>
          <a:bodyPr/>
          <a:lstStyle/>
          <a:p>
            <a:r>
              <a:rPr lang="en-GB" dirty="0" smtClean="0"/>
              <a:t>Reducing </a:t>
            </a:r>
            <a:r>
              <a:rPr lang="en-GB" dirty="0"/>
              <a:t>Neonatal Mortality in U.P</a:t>
            </a:r>
            <a:r>
              <a:rPr lang="en-GB" dirty="0" smtClean="0"/>
              <a:t>.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5EBCFF9-0A27-735C-3C49-1F41A58B7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750" y="2690722"/>
            <a:ext cx="10801349" cy="3652928"/>
          </a:xfrm>
        </p:spPr>
        <p:txBody>
          <a:bodyPr>
            <a:normAutofit/>
          </a:bodyPr>
          <a:lstStyle/>
          <a:p>
            <a:r>
              <a:rPr lang="en-US" dirty="0"/>
              <a:t>Project Participants</a:t>
            </a:r>
          </a:p>
          <a:p>
            <a:r>
              <a:rPr lang="en-US" dirty="0"/>
              <a:t>Dr </a:t>
            </a:r>
            <a:r>
              <a:rPr lang="en-US" dirty="0" err="1"/>
              <a:t>Ashu</a:t>
            </a:r>
            <a:r>
              <a:rPr lang="en-US" dirty="0"/>
              <a:t> Kr </a:t>
            </a:r>
            <a:r>
              <a:rPr lang="en-US" dirty="0" err="1"/>
              <a:t>Agarwal</a:t>
            </a:r>
            <a:r>
              <a:rPr lang="en-US" dirty="0"/>
              <a:t>  ( J.D. Moradabad)</a:t>
            </a:r>
          </a:p>
          <a:p>
            <a:r>
              <a:rPr lang="en-US" dirty="0" err="1"/>
              <a:t>Dr</a:t>
            </a:r>
            <a:r>
              <a:rPr lang="en-US" dirty="0"/>
              <a:t> Rajesh Kr Singh  (D.T.O. </a:t>
            </a:r>
            <a:r>
              <a:rPr lang="en-US" dirty="0" err="1"/>
              <a:t>Hapur</a:t>
            </a:r>
            <a:r>
              <a:rPr lang="en-US" dirty="0"/>
              <a:t>)</a:t>
            </a:r>
          </a:p>
          <a:p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Narendra</a:t>
            </a:r>
            <a:r>
              <a:rPr lang="en-US" dirty="0"/>
              <a:t> Singh (A.C.M.O. </a:t>
            </a:r>
            <a:r>
              <a:rPr lang="en-US" dirty="0" err="1"/>
              <a:t>Unnao</a:t>
            </a:r>
            <a:r>
              <a:rPr lang="en-US" dirty="0"/>
              <a:t>)</a:t>
            </a:r>
          </a:p>
          <a:p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Mohd</a:t>
            </a:r>
            <a:r>
              <a:rPr lang="en-US" dirty="0"/>
              <a:t>. </a:t>
            </a:r>
            <a:r>
              <a:rPr lang="en-US" dirty="0" err="1"/>
              <a:t>Tayyab</a:t>
            </a:r>
            <a:r>
              <a:rPr lang="en-US" dirty="0"/>
              <a:t> Khan  (C.M.S. MLG Hosp. Aligarh)</a:t>
            </a:r>
          </a:p>
          <a:p>
            <a:r>
              <a:rPr lang="en-US" dirty="0" err="1"/>
              <a:t>Dr</a:t>
            </a:r>
            <a:r>
              <a:rPr lang="en-US" dirty="0"/>
              <a:t> Ajay Singh  (Sr. Cons. </a:t>
            </a:r>
            <a:r>
              <a:rPr lang="en-US" dirty="0" err="1"/>
              <a:t>Anaesthesia</a:t>
            </a:r>
            <a:r>
              <a:rPr lang="en-US" dirty="0"/>
              <a:t> </a:t>
            </a:r>
            <a:r>
              <a:rPr lang="en-US" dirty="0" err="1"/>
              <a:t>Santkabeer</a:t>
            </a:r>
            <a:r>
              <a:rPr lang="en-US" dirty="0"/>
              <a:t> Nagar)</a:t>
            </a:r>
          </a:p>
          <a:p>
            <a:r>
              <a:rPr lang="en-US" dirty="0" err="1"/>
              <a:t>Dr</a:t>
            </a:r>
            <a:r>
              <a:rPr lang="en-US" dirty="0"/>
              <a:t> P. K. </a:t>
            </a:r>
            <a:r>
              <a:rPr lang="en-US" dirty="0" err="1"/>
              <a:t>Shrivastava</a:t>
            </a:r>
            <a:r>
              <a:rPr lang="en-US" dirty="0"/>
              <a:t> (J.D. Legal </a:t>
            </a:r>
            <a:r>
              <a:rPr lang="en-US" dirty="0" err="1"/>
              <a:t>Cell,DGMH,Lucknow</a:t>
            </a:r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="" xmlns:a16="http://schemas.microsoft.com/office/drawing/2014/main" id="{30492FAA-4A8C-2C78-64D9-B541398CC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83"/>
          <a:stretch/>
        </p:blipFill>
        <p:spPr>
          <a:xfrm>
            <a:off x="7586284" y="315419"/>
            <a:ext cx="941074" cy="872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9D20BCA-3F2B-F20B-17BA-59EF13B88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021" y="133638"/>
            <a:ext cx="2792979" cy="1265196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ABBD2D69-4262-6EA7-B3DB-C6A5E28DD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8C2AAD8-1F34-F3CD-0B21-4477D6A3486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4272" y="345579"/>
            <a:ext cx="914400" cy="760730"/>
          </a:xfrm>
          <a:prstGeom prst="rect">
            <a:avLst/>
          </a:prstGeom>
        </p:spPr>
      </p:pic>
      <p:pic>
        <p:nvPicPr>
          <p:cNvPr id="10" name="Picture 9" descr="Shape  Description automatically generated with low confidence">
            <a:extLst>
              <a:ext uri="{FF2B5EF4-FFF2-40B4-BE49-F238E27FC236}">
                <a16:creationId xmlns="" xmlns:a16="http://schemas.microsoft.com/office/drawing/2014/main" id="{B3C8C0FD-4CE3-11C0-5D06-3F12F02902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15" y="340666"/>
            <a:ext cx="825955" cy="8259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28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09" t="15770" r="12747" b="-1468"/>
          <a:stretch/>
        </p:blipFill>
        <p:spPr bwMode="auto">
          <a:xfrm>
            <a:off x="685800" y="381000"/>
            <a:ext cx="11010900" cy="579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2390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66" r="13056"/>
          <a:stretch/>
        </p:blipFill>
        <p:spPr bwMode="auto">
          <a:xfrm>
            <a:off x="342900" y="742950"/>
            <a:ext cx="11315700" cy="5434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419100" y="0"/>
            <a:ext cx="10934700" cy="85930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ANC </a:t>
            </a:r>
            <a:r>
              <a:rPr lang="en-US" sz="3600" dirty="0"/>
              <a:t>services</a:t>
            </a:r>
            <a:endParaRPr lang="en-IN" sz="3600" u="sng" dirty="0"/>
          </a:p>
        </p:txBody>
      </p:sp>
    </p:spTree>
    <p:extLst>
      <p:ext uri="{BB962C8B-B14F-4D97-AF65-F5344CB8AC3E}">
        <p14:creationId xmlns="" xmlns:p14="http://schemas.microsoft.com/office/powerpoint/2010/main" val="12390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16" r="13334"/>
          <a:stretch/>
        </p:blipFill>
        <p:spPr bwMode="auto">
          <a:xfrm>
            <a:off x="121920" y="121920"/>
            <a:ext cx="11917680" cy="6268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419100" y="0"/>
            <a:ext cx="10934700" cy="859303"/>
          </a:xfrm>
        </p:spPr>
        <p:txBody>
          <a:bodyPr>
            <a:normAutofit/>
          </a:bodyPr>
          <a:lstStyle/>
          <a:p>
            <a:r>
              <a:rPr lang="en-US" sz="3600" dirty="0"/>
              <a:t>Monitoring of ANC services</a:t>
            </a:r>
            <a:endParaRPr lang="en-IN" sz="3600" u="sng" dirty="0"/>
          </a:p>
        </p:txBody>
      </p:sp>
    </p:spTree>
    <p:extLst>
      <p:ext uri="{BB962C8B-B14F-4D97-AF65-F5344CB8AC3E}">
        <p14:creationId xmlns="" xmlns:p14="http://schemas.microsoft.com/office/powerpoint/2010/main" val="12390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pic>
        <p:nvPicPr>
          <p:cNvPr id="5" name="Picture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0" y="0"/>
            <a:ext cx="12049760" cy="6176963"/>
          </a:xfrm>
        </p:spPr>
      </p:pic>
      <p:sp>
        <p:nvSpPr>
          <p:cNvPr id="3" name="Rectangle 2"/>
          <p:cNvSpPr/>
          <p:nvPr/>
        </p:nvSpPr>
        <p:spPr>
          <a:xfrm>
            <a:off x="7535698" y="6095792"/>
            <a:ext cx="44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(As </a:t>
            </a:r>
            <a:r>
              <a:rPr lang="en-US" dirty="0"/>
              <a:t>per NFHS -5 </a:t>
            </a:r>
            <a:r>
              <a:rPr lang="en-US" dirty="0" err="1"/>
              <a:t>Anaemia</a:t>
            </a:r>
            <a:r>
              <a:rPr lang="en-US" dirty="0"/>
              <a:t> in Pregnant </a:t>
            </a:r>
            <a:r>
              <a:rPr lang="en-US" dirty="0" smtClean="0"/>
              <a:t>Female)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2390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12265377"/>
              </p:ext>
            </p:extLst>
          </p:nvPr>
        </p:nvGraphicFramePr>
        <p:xfrm>
          <a:off x="304800" y="1081505"/>
          <a:ext cx="11430000" cy="4538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419100" y="5558300"/>
            <a:ext cx="11353800" cy="859303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Calibri" panose="020F0502020204030204" pitchFamily="34" charset="0"/>
              </a:rPr>
              <a:t>Prevalence of </a:t>
            </a:r>
            <a:r>
              <a:rPr lang="en-IN" sz="3200" dirty="0" smtClean="0">
                <a:latin typeface="Calibri" panose="020F0502020204030204" pitchFamily="34" charset="0"/>
              </a:rPr>
              <a:t>Hypertension in PW </a:t>
            </a:r>
            <a:r>
              <a:rPr lang="en-IN" sz="3200" dirty="0">
                <a:latin typeface="Calibri" panose="020F0502020204030204" pitchFamily="34" charset="0"/>
              </a:rPr>
              <a:t>is 4.8% </a:t>
            </a:r>
            <a:r>
              <a:rPr lang="en-IN" sz="3200" dirty="0" smtClean="0">
                <a:latin typeface="Calibri" panose="020F0502020204030204" pitchFamily="34" charset="0"/>
              </a:rPr>
              <a:t>{NFHS- </a:t>
            </a:r>
            <a:r>
              <a:rPr lang="en-IN" sz="3200" dirty="0">
                <a:latin typeface="Calibri" panose="020F0502020204030204" pitchFamily="34" charset="0"/>
              </a:rPr>
              <a:t>5 (</a:t>
            </a:r>
            <a:r>
              <a:rPr lang="en-IN" sz="3200" dirty="0" smtClean="0">
                <a:latin typeface="Calibri" panose="020F0502020204030204" pitchFamily="34" charset="0"/>
              </a:rPr>
              <a:t>2020-21)}</a:t>
            </a:r>
            <a:endParaRPr lang="en-IN" sz="2800" dirty="0"/>
          </a:p>
        </p:txBody>
      </p:sp>
      <p:sp>
        <p:nvSpPr>
          <p:cNvPr id="7" name="Title 3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11353800" cy="85930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Detection of Hypertension &amp; </a:t>
            </a:r>
            <a:r>
              <a:rPr lang="en-US" sz="4000" dirty="0" err="1"/>
              <a:t>Anaemia</a:t>
            </a:r>
            <a:r>
              <a:rPr lang="en-US" sz="4000" dirty="0"/>
              <a:t> </a:t>
            </a:r>
            <a:r>
              <a:rPr lang="en-US" sz="3600" dirty="0"/>
              <a:t>(FY 2021-22-23 &amp; Apr 23-Aug 23) of Moradabad Division</a:t>
            </a:r>
            <a:endParaRPr lang="en-IN" sz="3600" u="sng" dirty="0"/>
          </a:p>
        </p:txBody>
      </p:sp>
    </p:spTree>
    <p:extLst>
      <p:ext uri="{BB962C8B-B14F-4D97-AF65-F5344CB8AC3E}">
        <p14:creationId xmlns="" xmlns:p14="http://schemas.microsoft.com/office/powerpoint/2010/main" val="12390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1" y="152400"/>
            <a:ext cx="10972801" cy="6096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ANC Services April to February 2023-24  HMIS Portal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33291" y="228600"/>
            <a:ext cx="11439407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40171" y="817686"/>
          <a:ext cx="11353400" cy="5389683"/>
        </p:xfrm>
        <a:graphic>
          <a:graphicData uri="http://schemas.openxmlformats.org/drawingml/2006/table">
            <a:tbl>
              <a:tblPr/>
              <a:tblGrid>
                <a:gridCol w="493358"/>
                <a:gridCol w="801706"/>
                <a:gridCol w="875710"/>
                <a:gridCol w="801706"/>
                <a:gridCol w="1063804"/>
                <a:gridCol w="752370"/>
                <a:gridCol w="804792"/>
                <a:gridCol w="740038"/>
                <a:gridCol w="801706"/>
                <a:gridCol w="1319733"/>
                <a:gridCol w="1184059"/>
                <a:gridCol w="715368"/>
                <a:gridCol w="999050"/>
              </a:tblGrid>
              <a:tr h="141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S. No.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                 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Mid Year Population FY - 2023-24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ANC Target 2023-24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Estimated ANC till month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ANC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Registraion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ANC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Registraion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%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Anc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Registraion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within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Trimister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Anc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Registraion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within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Trimister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%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Number of PW provided full course 180 Iron Folic Acid (IFA) tablets 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of PW Provide full course 180 iron Folic Acid tablets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or more ANC Checkup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13478C"/>
                          </a:solidFill>
                          <a:latin typeface="Calibri"/>
                        </a:rPr>
                        <a:t>% Pregnant Woman received 4 ANC checkup 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772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Amroha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2183465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64289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58932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64585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109.59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52335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81.03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60416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93.54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62235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105.61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772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Bijnor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4369627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117771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107957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104393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96.70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91089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87.26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101226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96.97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104748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97.03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772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Moradabad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3680883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105043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96289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96189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99.90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78222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81.32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96121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99.93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93560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97.17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772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Rampur 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2771503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78151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71638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70155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97.93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63896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91.08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68585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97.76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66569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92.92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772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Sambhal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2638875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83374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76426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76114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99.59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68462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89.95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75898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99.72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73161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95.73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892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 Total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15644353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448628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411242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411436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100.05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354004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86.04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402246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97.77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400,273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97.33</a:t>
                      </a:r>
                    </a:p>
                  </a:txBody>
                  <a:tcPr marL="6626" marR="6626" marT="5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316523" y="6330463"/>
            <a:ext cx="11403623" cy="413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Public Health Leadership &amp; Management Training</a:t>
            </a:r>
            <a:endParaRPr lang="en-IN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23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1" y="152400"/>
            <a:ext cx="10972801" cy="6096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ANC Services April to February 2023-24 HMIS Portal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33291" y="228600"/>
            <a:ext cx="11439407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33291" y="914398"/>
          <a:ext cx="11439408" cy="5422788"/>
        </p:xfrm>
        <a:graphic>
          <a:graphicData uri="http://schemas.openxmlformats.org/drawingml/2006/table">
            <a:tbl>
              <a:tblPr/>
              <a:tblGrid>
                <a:gridCol w="798827"/>
                <a:gridCol w="1315714"/>
                <a:gridCol w="1357484"/>
                <a:gridCol w="1488010"/>
                <a:gridCol w="1127756"/>
                <a:gridCol w="1273947"/>
                <a:gridCol w="1315714"/>
                <a:gridCol w="1399252"/>
                <a:gridCol w="1362704"/>
              </a:tblGrid>
              <a:tr h="1459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S. No.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District                 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PW tested for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Hb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(4 or &gt;4 times in ANCs) 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PW tested for Hb(4 or &gt;4 times in ANCs)  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HIV tests conducted Female  ANC 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HIV tests conducted Female  ANC 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PW having Hb level&lt;7 (out of total tested cases)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PW having severe anaemia (Hb &lt; 7) treated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of PW having severe anaemia (Hb &lt; 7) treated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DFF"/>
                    </a:solidFill>
                  </a:tcPr>
                </a:tc>
              </a:tr>
              <a:tr h="6747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Amroha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62378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105.85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61328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94.96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1249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1031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82.55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7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Bijnor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103036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95.44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82949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79.46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2823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2298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81.40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7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Moradabad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92365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95.92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83521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86.83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2776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2228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80.26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7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Rampur 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66476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92.79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69470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99.02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3161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2961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93.67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7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Sambhal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74546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97.54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63114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82.92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4690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4466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95.22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71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 Total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398801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96.97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360382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87.59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14699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12984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88.33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515817" y="6330464"/>
            <a:ext cx="10972801" cy="395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Public Health Leadership &amp; Management Training</a:t>
            </a:r>
            <a:endParaRPr lang="en-IN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23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1" y="152400"/>
            <a:ext cx="10972801" cy="609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Delivery Services April to February 2023-24 HMIS Portal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33291" y="228600"/>
            <a:ext cx="11439407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33291" y="838199"/>
          <a:ext cx="11525418" cy="5424239"/>
        </p:xfrm>
        <a:graphic>
          <a:graphicData uri="http://schemas.openxmlformats.org/drawingml/2006/table">
            <a:tbl>
              <a:tblPr/>
              <a:tblGrid>
                <a:gridCol w="520432"/>
                <a:gridCol w="887154"/>
                <a:gridCol w="876532"/>
                <a:gridCol w="1246870"/>
                <a:gridCol w="1344451"/>
                <a:gridCol w="1489017"/>
                <a:gridCol w="1272170"/>
                <a:gridCol w="1517929"/>
                <a:gridCol w="1098693"/>
                <a:gridCol w="1272170"/>
              </a:tblGrid>
              <a:tr h="1175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S. No.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District                 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Estimated Delivery 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Estimated Delivery till Month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Inst. Delivery Including C-Section Public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Public  Inst. Delivery Against estimated delivery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Inst. Delivery Including C-Section Private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 Private Inst. Delivery against estimated delivery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Institutional delivery 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Total inst. Delivery aginst estimated delivery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7203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Amroha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57717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52907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13,102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24.76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25657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48.49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38759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73.26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3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Bijnor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105733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96922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19,774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20.40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58872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60.74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78646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81.14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3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Moradabad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94305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86446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15,028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17.38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32843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37.99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47871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55.38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3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Rampur 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70162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64315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17,203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26.75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26570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41.31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43773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68.06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3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Sambhal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74853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68615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26,256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38.27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15668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22.83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41924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61.10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1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 Total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402770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369206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91363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24.75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159610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43.23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250973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67.98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325315" y="6409592"/>
            <a:ext cx="11535508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Public Health Leadership &amp; Management Training</a:t>
            </a:r>
            <a:endParaRPr lang="en-IN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23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1" y="152400"/>
            <a:ext cx="10972801" cy="6096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Delivery Services April to February 2023-24 HMIS Portal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33291" y="228600"/>
            <a:ext cx="11439407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9302" y="914401"/>
          <a:ext cx="11267386" cy="5318754"/>
        </p:xfrm>
        <a:graphic>
          <a:graphicData uri="http://schemas.openxmlformats.org/drawingml/2006/table">
            <a:tbl>
              <a:tblPr/>
              <a:tblGrid>
                <a:gridCol w="1138789"/>
                <a:gridCol w="1572614"/>
                <a:gridCol w="1470183"/>
                <a:gridCol w="2410136"/>
                <a:gridCol w="2410136"/>
                <a:gridCol w="2265528"/>
              </a:tblGrid>
              <a:tr h="11693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S. No.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                 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Home Delivery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Home delivery against estimated delivery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Delivery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total Delivery reported against estimated delivery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91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Amroha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4156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7.86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42915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81.11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Bijnor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3465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3.58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82111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84.72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Moradabad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10954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12.67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58825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68.05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691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Rampur 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3.13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45786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71.19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Sambhal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8878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12.94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50802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74.04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56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Division Total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29466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7.98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280439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75.96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422031" y="6260123"/>
            <a:ext cx="11262946" cy="41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Public Health Leadership &amp; Management Training</a:t>
            </a:r>
            <a:endParaRPr lang="en-IN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23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568960" y="0"/>
            <a:ext cx="9265920" cy="934720"/>
          </a:xfrm>
        </p:spPr>
        <p:txBody>
          <a:bodyPr>
            <a:noAutofit/>
          </a:bodyPr>
          <a:lstStyle/>
          <a:p>
            <a:r>
              <a:rPr lang="en-US" b="1" dirty="0" smtClean="0"/>
              <a:t>Gaps identified in </a:t>
            </a:r>
            <a:r>
              <a:rPr lang="en-US" b="1" dirty="0"/>
              <a:t>Antenatal Period</a:t>
            </a:r>
            <a:endParaRPr lang="en-IN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8800" y="1097280"/>
            <a:ext cx="11287760" cy="52832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Late registration of ANC </a:t>
            </a:r>
            <a:r>
              <a:rPr lang="en-US" sz="3000" dirty="0" smtClean="0"/>
              <a:t>(</a:t>
            </a:r>
            <a:r>
              <a:rPr lang="en-US" sz="3000" dirty="0"/>
              <a:t>as </a:t>
            </a:r>
            <a:r>
              <a:rPr lang="en-US" dirty="0"/>
              <a:t>per NFHS 5 it is </a:t>
            </a:r>
            <a:r>
              <a:rPr lang="en-US" dirty="0" smtClean="0"/>
              <a:t>31% </a:t>
            </a:r>
            <a:r>
              <a:rPr lang="en-US" dirty="0"/>
              <a:t>for Moradabad div.)</a:t>
            </a:r>
          </a:p>
          <a:p>
            <a:r>
              <a:rPr lang="en-US" sz="3500" dirty="0" smtClean="0"/>
              <a:t>Low detection </a:t>
            </a:r>
            <a:r>
              <a:rPr lang="en-US" sz="3500" dirty="0"/>
              <a:t>of Hypertension and its appropriate management</a:t>
            </a:r>
            <a:r>
              <a:rPr lang="en-US" dirty="0"/>
              <a:t>(1.2% of pregnant women detected with Hypertension in Moradabad Div. as against NFHS 5 of 4.8%)</a:t>
            </a:r>
          </a:p>
          <a:p>
            <a:r>
              <a:rPr lang="en-US" sz="3500" dirty="0" smtClean="0"/>
              <a:t>Low or late </a:t>
            </a:r>
            <a:r>
              <a:rPr lang="en-US" sz="3500" dirty="0"/>
              <a:t>detection of </a:t>
            </a:r>
            <a:r>
              <a:rPr lang="en-US" sz="3500" dirty="0" err="1" smtClean="0"/>
              <a:t>Anaemia</a:t>
            </a:r>
            <a:r>
              <a:rPr lang="en-US" sz="3500" dirty="0" smtClean="0"/>
              <a:t> </a:t>
            </a:r>
            <a:r>
              <a:rPr lang="en-US" sz="3500" dirty="0"/>
              <a:t>in </a:t>
            </a:r>
            <a:r>
              <a:rPr lang="en-US" sz="3500" dirty="0" smtClean="0"/>
              <a:t>pregnant </a:t>
            </a:r>
            <a:r>
              <a:rPr lang="en-US" sz="3500" dirty="0"/>
              <a:t>women along with </a:t>
            </a:r>
            <a:r>
              <a:rPr lang="en-US" sz="3500" dirty="0" smtClean="0"/>
              <a:t>inadequate management </a:t>
            </a:r>
            <a:r>
              <a:rPr lang="en-US" dirty="0" smtClean="0"/>
              <a:t>(</a:t>
            </a:r>
            <a:r>
              <a:rPr lang="en-US" dirty="0"/>
              <a:t>as per NFHS 5 pregnant women with </a:t>
            </a:r>
            <a:r>
              <a:rPr lang="en-US" dirty="0" err="1"/>
              <a:t>anaemia</a:t>
            </a:r>
            <a:r>
              <a:rPr lang="en-US" dirty="0"/>
              <a:t> 45.9% with 1.7</a:t>
            </a:r>
            <a:r>
              <a:rPr lang="en-US" dirty="0" smtClean="0"/>
              <a:t>% having </a:t>
            </a:r>
            <a:r>
              <a:rPr lang="en-US" dirty="0"/>
              <a:t>severe </a:t>
            </a:r>
            <a:r>
              <a:rPr lang="en-US" dirty="0" err="1"/>
              <a:t>anaemia</a:t>
            </a:r>
            <a:r>
              <a:rPr lang="en-US" dirty="0" smtClean="0"/>
              <a:t>, 84</a:t>
            </a:r>
            <a:r>
              <a:rPr lang="en-US" dirty="0"/>
              <a:t>% received </a:t>
            </a:r>
            <a:r>
              <a:rPr lang="en-US" dirty="0" smtClean="0"/>
              <a:t>IFA, 22.3</a:t>
            </a:r>
            <a:r>
              <a:rPr lang="en-US" dirty="0"/>
              <a:t>% received  100 tab &amp; only 9.7% received 180 tab IFA)</a:t>
            </a:r>
          </a:p>
          <a:p>
            <a:r>
              <a:rPr lang="en-US" sz="3200" dirty="0" smtClean="0"/>
              <a:t>Poor or late </a:t>
            </a:r>
            <a:r>
              <a:rPr lang="en-US" sz="3200" dirty="0"/>
              <a:t>detection of </a:t>
            </a:r>
            <a:r>
              <a:rPr lang="en-US" sz="3200" dirty="0" smtClean="0"/>
              <a:t>HRP</a:t>
            </a:r>
          </a:p>
          <a:p>
            <a:endParaRPr lang="en-US" sz="3200" dirty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4479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09F9A08A-EAE2-8E82-67B5-093FC7688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280" y="1168400"/>
            <a:ext cx="5298440" cy="493744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GB" sz="2400" dirty="0" smtClean="0"/>
              <a:t>Neonatal Mortality Rate (</a:t>
            </a:r>
            <a:r>
              <a:rPr lang="en-US" sz="2400" dirty="0" smtClean="0"/>
              <a:t>NMR) is defined as the probability (expressed as a rate per 1000 live births) of dying within the first month of life. </a:t>
            </a:r>
            <a:endParaRPr lang="en-GB" sz="2400" dirty="0" smtClean="0"/>
          </a:p>
          <a:p>
            <a:r>
              <a:rPr lang="en-GB" sz="2400" dirty="0" smtClean="0"/>
              <a:t>NMR is </a:t>
            </a:r>
            <a:r>
              <a:rPr lang="en-GB" sz="2400" dirty="0"/>
              <a:t>a major component of Infant Mortality </a:t>
            </a:r>
            <a:r>
              <a:rPr lang="en-GB" sz="2400" dirty="0" smtClean="0"/>
              <a:t>Rate (</a:t>
            </a:r>
            <a:r>
              <a:rPr lang="en-GB" sz="2400" dirty="0"/>
              <a:t>contributing </a:t>
            </a:r>
            <a:r>
              <a:rPr lang="en-GB" sz="2400" dirty="0" smtClean="0"/>
              <a:t>about 58</a:t>
            </a:r>
            <a:r>
              <a:rPr lang="en-GB" sz="2400" dirty="0"/>
              <a:t>%)</a:t>
            </a:r>
          </a:p>
          <a:p>
            <a:r>
              <a:rPr lang="en-GB" sz="2400" dirty="0" smtClean="0"/>
              <a:t>IMR </a:t>
            </a:r>
            <a:r>
              <a:rPr lang="en-GB" sz="2400" dirty="0"/>
              <a:t>is very critical indicator depicting socioeconomic growth &amp; quality of </a:t>
            </a:r>
            <a:r>
              <a:rPr lang="en-GB" sz="2400" dirty="0" smtClean="0"/>
              <a:t>life (indicative </a:t>
            </a:r>
            <a:r>
              <a:rPr lang="en-GB" sz="2400" dirty="0"/>
              <a:t>of </a:t>
            </a:r>
            <a:r>
              <a:rPr lang="en-GB" sz="2400" dirty="0" smtClean="0"/>
              <a:t>sanitation, medical care, nutrition </a:t>
            </a:r>
            <a:r>
              <a:rPr lang="en-GB" sz="2400" dirty="0"/>
              <a:t>&amp; education)</a:t>
            </a:r>
          </a:p>
          <a:p>
            <a:r>
              <a:rPr lang="en-GB" sz="2400" dirty="0" smtClean="0"/>
              <a:t>IMR </a:t>
            </a:r>
            <a:r>
              <a:rPr lang="en-GB" sz="2400" dirty="0"/>
              <a:t>is essential part of MDG , SDG &amp; Global Health Index</a:t>
            </a:r>
          </a:p>
          <a:p>
            <a:endParaRPr lang="en-IN" sz="2400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4FD0051-9ECE-C182-965C-20A7F15A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365125"/>
            <a:ext cx="11028680" cy="681355"/>
          </a:xfrm>
        </p:spPr>
        <p:txBody>
          <a:bodyPr>
            <a:noAutofit/>
          </a:bodyPr>
          <a:lstStyle/>
          <a:p>
            <a:r>
              <a:rPr lang="en-US" b="1" dirty="0" smtClean="0"/>
              <a:t>Overview</a:t>
            </a:r>
            <a:endParaRPr lang="en-IN" b="1" dirty="0"/>
          </a:p>
        </p:txBody>
      </p:sp>
      <p:pic>
        <p:nvPicPr>
          <p:cNvPr id="1028" name="Picture 4" descr="C:\Users\ACER\Pictures\NM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8480" y="487680"/>
            <a:ext cx="6573520" cy="5841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81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44880" y="2669456"/>
            <a:ext cx="10678160" cy="866224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Current practices </a:t>
            </a:r>
            <a:r>
              <a:rPr lang="en-US" sz="4800" b="1" dirty="0" smtClean="0">
                <a:solidFill>
                  <a:prstClr val="black"/>
                </a:solidFill>
              </a:rPr>
              <a:t>during </a:t>
            </a:r>
            <a:r>
              <a:rPr lang="en-US" sz="4800" b="1" dirty="0" err="1" smtClean="0">
                <a:solidFill>
                  <a:prstClr val="black"/>
                </a:solidFill>
              </a:rPr>
              <a:t>Perinatal</a:t>
            </a:r>
            <a:r>
              <a:rPr lang="en-US" sz="4800" b="1" dirty="0" smtClean="0">
                <a:solidFill>
                  <a:prstClr val="black"/>
                </a:solidFill>
              </a:rPr>
              <a:t> Period</a:t>
            </a:r>
            <a:br>
              <a:rPr lang="en-US" sz="4800" b="1" dirty="0" smtClean="0">
                <a:solidFill>
                  <a:prstClr val="black"/>
                </a:solidFill>
              </a:rPr>
            </a:br>
            <a:endParaRPr lang="en-IN" sz="4800" b="1" dirty="0"/>
          </a:p>
        </p:txBody>
      </p:sp>
    </p:spTree>
    <p:extLst>
      <p:ext uri="{BB962C8B-B14F-4D97-AF65-F5344CB8AC3E}">
        <p14:creationId xmlns="" xmlns:p14="http://schemas.microsoft.com/office/powerpoint/2010/main" val="12390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240" y="822960"/>
            <a:ext cx="11856720" cy="56896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Promoting Institutional </a:t>
            </a:r>
            <a:r>
              <a:rPr lang="en-US" sz="4200" dirty="0"/>
              <a:t>Delivery </a:t>
            </a:r>
            <a:r>
              <a:rPr lang="en-US" sz="4200" dirty="0" smtClean="0"/>
              <a:t> by SBA trained staff (under </a:t>
            </a:r>
            <a:r>
              <a:rPr lang="en-US" sz="4200" dirty="0"/>
              <a:t>JSY &amp; </a:t>
            </a:r>
            <a:r>
              <a:rPr lang="en-US" sz="4200" dirty="0" smtClean="0"/>
              <a:t>JSSK)</a:t>
            </a:r>
          </a:p>
          <a:p>
            <a:r>
              <a:rPr lang="en-US" sz="4200" dirty="0" smtClean="0"/>
              <a:t>Provision of corticosteroid </a:t>
            </a:r>
            <a:r>
              <a:rPr lang="en-US" sz="4200" dirty="0"/>
              <a:t>in preterm </a:t>
            </a:r>
            <a:r>
              <a:rPr lang="en-US" sz="4200" dirty="0" smtClean="0"/>
              <a:t>Labor</a:t>
            </a:r>
          </a:p>
          <a:p>
            <a:r>
              <a:rPr lang="en-US" sz="4200" dirty="0" smtClean="0"/>
              <a:t>Real time </a:t>
            </a:r>
            <a:r>
              <a:rPr lang="en-US" sz="4200" dirty="0" err="1" smtClean="0"/>
              <a:t>Partograph</a:t>
            </a:r>
            <a:r>
              <a:rPr lang="en-US" sz="4200" dirty="0" smtClean="0"/>
              <a:t> monitoring by SBA</a:t>
            </a:r>
          </a:p>
          <a:p>
            <a:r>
              <a:rPr lang="en-US" sz="4200" dirty="0" smtClean="0"/>
              <a:t>Provision of 24 *7 skilled staff availability at delivery points</a:t>
            </a:r>
          </a:p>
          <a:p>
            <a:r>
              <a:rPr lang="en-US" sz="4200" dirty="0" smtClean="0"/>
              <a:t>Availability  of LSCS at each FRU.</a:t>
            </a:r>
            <a:endParaRPr lang="en-US" dirty="0">
              <a:solidFill>
                <a:srgbClr val="FFC00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4479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419100" y="228600"/>
            <a:ext cx="10934700" cy="85725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Delivery Care (FY 2021-22-23 &amp; Apr 23-Aug 23) of Moradabad Division</a:t>
            </a:r>
            <a:endParaRPr lang="en-IN" sz="3600" u="sng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</p:nvPr>
        </p:nvGraphicFramePr>
        <p:xfrm>
          <a:off x="386080" y="1114425"/>
          <a:ext cx="1098804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4479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1" y="152400"/>
            <a:ext cx="10972801" cy="609600"/>
          </a:xfrm>
        </p:spPr>
        <p:txBody>
          <a:bodyPr>
            <a:noAutofit/>
          </a:bodyPr>
          <a:lstStyle/>
          <a:p>
            <a:pPr algn="ctr" fontAlgn="ctr"/>
            <a:r>
              <a:rPr lang="en-US" sz="2800" b="1" dirty="0" smtClean="0">
                <a:solidFill>
                  <a:srgbClr val="000000"/>
                </a:solidFill>
                <a:latin typeface="Calibri"/>
              </a:rPr>
              <a:t>SBA Trained Staff Nurse Status in Moradabad Division</a:t>
            </a:r>
            <a:endParaRPr lang="en-US" sz="28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291" y="228600"/>
            <a:ext cx="11439407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9302" y="914401"/>
          <a:ext cx="11267386" cy="5318754"/>
        </p:xfrm>
        <a:graphic>
          <a:graphicData uri="http://schemas.openxmlformats.org/drawingml/2006/table">
            <a:tbl>
              <a:tblPr/>
              <a:tblGrid>
                <a:gridCol w="1005052"/>
                <a:gridCol w="1706351"/>
                <a:gridCol w="2162264"/>
                <a:gridCol w="2409093"/>
                <a:gridCol w="2110153"/>
                <a:gridCol w="1874473"/>
              </a:tblGrid>
              <a:tr h="11693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S. No.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                 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of Staff Nurse Posted at Delivery point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of Staff Nurse SBA Trained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of Staff Nurse SBA untrained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Trained Staff Nurse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1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Amroha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86%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1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Bijnor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95%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1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Moradabad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68%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1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Rampur 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1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Sambhal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86%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156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Division Total</a:t>
                      </a:r>
                    </a:p>
                  </a:txBody>
                  <a:tcPr marL="10751" marR="107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84%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422031" y="6260123"/>
            <a:ext cx="11262946" cy="41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Public Health Leadership &amp; Management Training</a:t>
            </a:r>
            <a:endParaRPr lang="en-IN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23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1" y="152400"/>
            <a:ext cx="10972801" cy="6096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Delivery and Vaccination details (1.12.2023 to 29.02.2024)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33291" y="228600"/>
            <a:ext cx="11439407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5316" y="1084384"/>
          <a:ext cx="11465170" cy="5166948"/>
        </p:xfrm>
        <a:graphic>
          <a:graphicData uri="http://schemas.openxmlformats.org/drawingml/2006/table">
            <a:tbl>
              <a:tblPr/>
              <a:tblGrid>
                <a:gridCol w="1164125"/>
                <a:gridCol w="938948"/>
                <a:gridCol w="927706"/>
                <a:gridCol w="1319666"/>
                <a:gridCol w="1422944"/>
                <a:gridCol w="1575950"/>
                <a:gridCol w="1346443"/>
                <a:gridCol w="1606550"/>
                <a:gridCol w="1162838"/>
              </a:tblGrid>
              <a:tr h="11194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S. No.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                 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deliveries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vitK1 given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bcg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given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opv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given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hepB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given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gest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age less than 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corticosteroids given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86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Bijnor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86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Jyotiba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Phule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Nagar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Amroha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86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Moradabad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86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Rampur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86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Sambhal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1641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Division Total</a:t>
                      </a:r>
                    </a:p>
                  </a:txBody>
                  <a:tcPr marL="7648" marR="7648" marT="6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22877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24232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24257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325315" y="6409592"/>
            <a:ext cx="11535508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Public Health Leadership &amp; Management Training</a:t>
            </a:r>
            <a:endParaRPr lang="en-IN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23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419100" y="228600"/>
            <a:ext cx="10934700" cy="85725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Gaps in </a:t>
            </a:r>
            <a:r>
              <a:rPr lang="en-US" sz="4000" b="1" dirty="0" err="1" smtClean="0"/>
              <a:t>Perinatal</a:t>
            </a:r>
            <a:r>
              <a:rPr lang="en-US" sz="4000" b="1" dirty="0" smtClean="0"/>
              <a:t>  Period</a:t>
            </a:r>
            <a:endParaRPr lang="en-IN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4960" y="1005840"/>
            <a:ext cx="11623040" cy="5171123"/>
          </a:xfrm>
        </p:spPr>
        <p:txBody>
          <a:bodyPr>
            <a:normAutofit/>
          </a:bodyPr>
          <a:lstStyle/>
          <a:p>
            <a:r>
              <a:rPr lang="en-GB" dirty="0" smtClean="0"/>
              <a:t>Still 10 % deliveries are non-institutional </a:t>
            </a:r>
            <a:endParaRPr lang="en-GB" dirty="0"/>
          </a:p>
          <a:p>
            <a:r>
              <a:rPr lang="en-GB" dirty="0" smtClean="0"/>
              <a:t>All Delivery </a:t>
            </a:r>
            <a:r>
              <a:rPr lang="en-GB" dirty="0"/>
              <a:t>points </a:t>
            </a:r>
            <a:r>
              <a:rPr lang="en-GB" dirty="0" smtClean="0"/>
              <a:t>are not 24*7</a:t>
            </a:r>
          </a:p>
          <a:p>
            <a:r>
              <a:rPr lang="en-GB" dirty="0" smtClean="0"/>
              <a:t>All staff at delivery point is not SBA &amp;NSSK trained</a:t>
            </a:r>
            <a:endParaRPr lang="en-GB" dirty="0"/>
          </a:p>
          <a:p>
            <a:r>
              <a:rPr lang="en-GB" dirty="0" smtClean="0"/>
              <a:t>Inadequate availability </a:t>
            </a:r>
            <a:r>
              <a:rPr lang="en-GB" dirty="0"/>
              <a:t>of Obstetrician </a:t>
            </a:r>
            <a:r>
              <a:rPr lang="en-GB" dirty="0" smtClean="0"/>
              <a:t>at FRU for LSCS</a:t>
            </a:r>
            <a:endParaRPr lang="en-GB" dirty="0"/>
          </a:p>
          <a:p>
            <a:r>
              <a:rPr lang="en-GB" dirty="0" smtClean="0"/>
              <a:t>Poor monitoring of </a:t>
            </a:r>
            <a:r>
              <a:rPr lang="en-GB" dirty="0" err="1" smtClean="0"/>
              <a:t>Partograph</a:t>
            </a:r>
            <a:r>
              <a:rPr lang="en-GB" dirty="0" smtClean="0"/>
              <a:t> in real time </a:t>
            </a:r>
          </a:p>
          <a:p>
            <a:r>
              <a:rPr lang="en-GB" dirty="0" smtClean="0"/>
              <a:t>Delayed </a:t>
            </a:r>
            <a:r>
              <a:rPr lang="en-GB" dirty="0"/>
              <a:t>referral </a:t>
            </a:r>
            <a:endParaRPr lang="en-GB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4479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44880" y="2669456"/>
            <a:ext cx="10678160" cy="866224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Current practices </a:t>
            </a:r>
            <a:r>
              <a:rPr lang="en-US" sz="4800" b="1" dirty="0" smtClean="0">
                <a:solidFill>
                  <a:prstClr val="black"/>
                </a:solidFill>
              </a:rPr>
              <a:t>during Postnatal Period</a:t>
            </a:r>
            <a:br>
              <a:rPr lang="en-US" sz="4800" b="1" dirty="0" smtClean="0">
                <a:solidFill>
                  <a:prstClr val="black"/>
                </a:solidFill>
              </a:rPr>
            </a:br>
            <a:endParaRPr lang="en-IN" sz="4800" b="1" dirty="0"/>
          </a:p>
        </p:txBody>
      </p:sp>
    </p:spTree>
    <p:extLst>
      <p:ext uri="{BB962C8B-B14F-4D97-AF65-F5344CB8AC3E}">
        <p14:creationId xmlns="" xmlns:p14="http://schemas.microsoft.com/office/powerpoint/2010/main" val="12390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243840" y="406400"/>
            <a:ext cx="10937240" cy="62992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                </a:t>
            </a:r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240" y="508000"/>
            <a:ext cx="11856720" cy="600456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Providing Essential </a:t>
            </a:r>
            <a:r>
              <a:rPr lang="en-US" sz="4200" dirty="0"/>
              <a:t>Newborn Care (</a:t>
            </a:r>
            <a:r>
              <a:rPr lang="en-US" sz="4200" dirty="0" smtClean="0"/>
              <a:t>NBCC,NBSU,SNCU)</a:t>
            </a:r>
          </a:p>
          <a:p>
            <a:pPr lvl="1">
              <a:buFont typeface="Wingdings" pitchFamily="2" charset="2"/>
              <a:buChar char="§"/>
            </a:pPr>
            <a:r>
              <a:rPr lang="en-US" sz="3800" dirty="0" smtClean="0"/>
              <a:t>Initiation of early Breast Feeding</a:t>
            </a:r>
          </a:p>
          <a:p>
            <a:pPr lvl="1">
              <a:buFont typeface="Wingdings" pitchFamily="2" charset="2"/>
              <a:buChar char="§"/>
            </a:pPr>
            <a:r>
              <a:rPr lang="en-US" sz="3800" dirty="0" smtClean="0"/>
              <a:t>Kangaroo Mother Care at all health facilities</a:t>
            </a:r>
          </a:p>
          <a:p>
            <a:pPr lvl="1">
              <a:buFont typeface="Wingdings" pitchFamily="2" charset="2"/>
              <a:buChar char="§"/>
            </a:pPr>
            <a:r>
              <a:rPr lang="en-US" sz="3800" dirty="0" smtClean="0"/>
              <a:t>Baby Friendly Hospital Initiatives</a:t>
            </a:r>
            <a:endParaRPr lang="en-US" sz="4200" dirty="0" smtClean="0"/>
          </a:p>
          <a:p>
            <a:r>
              <a:rPr lang="en-US" sz="4200" dirty="0" smtClean="0"/>
              <a:t>Provision of 24 *7 skilled staff availability at all facility</a:t>
            </a:r>
          </a:p>
          <a:p>
            <a:r>
              <a:rPr lang="en-US" sz="4200" dirty="0" smtClean="0"/>
              <a:t>HBNC visits</a:t>
            </a:r>
            <a:endParaRPr lang="en-US" sz="4200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4479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419100" y="228600"/>
            <a:ext cx="10934700" cy="857250"/>
          </a:xfrm>
        </p:spPr>
        <p:txBody>
          <a:bodyPr>
            <a:normAutofit/>
          </a:bodyPr>
          <a:lstStyle/>
          <a:p>
            <a:r>
              <a:rPr lang="en-US" sz="3600" b="1" dirty="0"/>
              <a:t>Baby Friendly Hospital Initiatives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1073784"/>
            <a:ext cx="10845800" cy="518477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Have a written breast feeding policy</a:t>
            </a:r>
          </a:p>
          <a:p>
            <a:r>
              <a:rPr lang="en-GB" dirty="0"/>
              <a:t>Train all healthcare staff in skill necessary implement this policy</a:t>
            </a:r>
          </a:p>
          <a:p>
            <a:r>
              <a:rPr lang="en-GB" dirty="0"/>
              <a:t>Inform all pregnant women about the benefits and management of breastfeeding</a:t>
            </a:r>
          </a:p>
          <a:p>
            <a:r>
              <a:rPr lang="en-GB" dirty="0"/>
              <a:t>Initiate breastfeeding within half hour of birth</a:t>
            </a:r>
          </a:p>
          <a:p>
            <a:r>
              <a:rPr lang="en-GB" dirty="0"/>
              <a:t>Show mothers how to breastfed and to maintain lactation</a:t>
            </a:r>
          </a:p>
          <a:p>
            <a:r>
              <a:rPr lang="en-GB" dirty="0"/>
              <a:t>Give </a:t>
            </a:r>
            <a:r>
              <a:rPr lang="en-GB" dirty="0" smtClean="0"/>
              <a:t>newborn </a:t>
            </a:r>
            <a:r>
              <a:rPr lang="en-GB" dirty="0"/>
              <a:t>no food or drink other than breast milk unless medically indicated</a:t>
            </a:r>
          </a:p>
          <a:p>
            <a:r>
              <a:rPr lang="en-GB" dirty="0"/>
              <a:t>Practice rooming in</a:t>
            </a:r>
          </a:p>
          <a:p>
            <a:r>
              <a:rPr lang="en-GB" dirty="0"/>
              <a:t>Encourage breastfeeding on demand</a:t>
            </a:r>
          </a:p>
          <a:p>
            <a:r>
              <a:rPr lang="en-GB" dirty="0"/>
              <a:t>Give no artificial teats or </a:t>
            </a:r>
            <a:r>
              <a:rPr lang="en-GB" dirty="0" smtClean="0"/>
              <a:t>pacifiers</a:t>
            </a:r>
            <a:endParaRPr lang="en-GB" dirty="0"/>
          </a:p>
          <a:p>
            <a:r>
              <a:rPr lang="en-GB" dirty="0"/>
              <a:t>Foster the establishment of breast feeding support groups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4479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419100" y="228600"/>
            <a:ext cx="10934700" cy="857250"/>
          </a:xfrm>
        </p:spPr>
        <p:txBody>
          <a:bodyPr>
            <a:normAutofit fontScale="90000"/>
          </a:bodyPr>
          <a:lstStyle/>
          <a:p>
            <a:r>
              <a:rPr lang="en-IN" altLang="en-US" sz="3600" b="1" dirty="0" smtClean="0">
                <a:latin typeface="Calibri Light" pitchFamily="34" charset="0"/>
                <a:cs typeface="Calibri Light" pitchFamily="34" charset="0"/>
              </a:rPr>
              <a:t>Home Based New born Care (HBNC key indicators)</a:t>
            </a:r>
            <a:br>
              <a:rPr lang="en-IN" altLang="en-US" sz="3600" b="1" dirty="0" smtClean="0">
                <a:latin typeface="Calibri Light" pitchFamily="34" charset="0"/>
                <a:cs typeface="Calibri Light" pitchFamily="34" charset="0"/>
              </a:rPr>
            </a:br>
            <a:r>
              <a:rPr lang="en-US" altLang="en-US" sz="3600" b="1" dirty="0" smtClean="0">
                <a:latin typeface="Arial" pitchFamily="34" charset="0"/>
                <a:cs typeface="Arial" pitchFamily="34" charset="0"/>
              </a:rPr>
              <a:t>(January 2024)</a:t>
            </a:r>
            <a:endParaRPr lang="en-IN" sz="3600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75" y="1252538"/>
          <a:ext cx="12060238" cy="52466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3648">
                  <a:extLst>
                    <a:ext uri="{9D8B030D-6E8A-4147-A177-3AD203B41FA5}"/>
                  </a:extLst>
                </a:gridCol>
                <a:gridCol w="1178510">
                  <a:extLst>
                    <a:ext uri="{9D8B030D-6E8A-4147-A177-3AD203B41FA5}"/>
                  </a:extLst>
                </a:gridCol>
                <a:gridCol w="1178510">
                  <a:extLst>
                    <a:ext uri="{9D8B030D-6E8A-4147-A177-3AD203B41FA5}"/>
                  </a:extLst>
                </a:gridCol>
                <a:gridCol w="1178510">
                  <a:extLst>
                    <a:ext uri="{9D8B030D-6E8A-4147-A177-3AD203B41FA5}"/>
                  </a:extLst>
                </a:gridCol>
                <a:gridCol w="1178510">
                  <a:extLst>
                    <a:ext uri="{9D8B030D-6E8A-4147-A177-3AD203B41FA5}"/>
                  </a:extLst>
                </a:gridCol>
                <a:gridCol w="1178510">
                  <a:extLst>
                    <a:ext uri="{9D8B030D-6E8A-4147-A177-3AD203B41FA5}"/>
                  </a:extLst>
                </a:gridCol>
                <a:gridCol w="1178510">
                  <a:extLst>
                    <a:ext uri="{9D8B030D-6E8A-4147-A177-3AD203B41FA5}"/>
                  </a:extLst>
                </a:gridCol>
                <a:gridCol w="1178510">
                  <a:extLst>
                    <a:ext uri="{9D8B030D-6E8A-4147-A177-3AD203B41FA5}"/>
                  </a:extLst>
                </a:gridCol>
                <a:gridCol w="1178510">
                  <a:extLst>
                    <a:ext uri="{9D8B030D-6E8A-4147-A177-3AD203B41FA5}"/>
                  </a:extLst>
                </a:gridCol>
                <a:gridCol w="1178510">
                  <a:extLst>
                    <a:ext uri="{9D8B030D-6E8A-4147-A177-3AD203B41FA5}"/>
                  </a:extLst>
                </a:gridCol>
              </a:tblGrid>
              <a:tr h="9143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ASHA reported Home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Visits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Newborn Coverage by ASHAs (January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24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Identification of Sick newborns (January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24 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097279">
                <a:tc v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 Trained ASHAs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No. of ASHA report visits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%age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Targeted NBs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No. of NBs visited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%age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No. of NBs visited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No. of sick NBs identified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%age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27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Amroha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527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Bijnor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527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Moradabad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527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Rampur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527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Sambhal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/>
                </a:extLst>
              </a:tr>
              <a:tr h="5984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MBD Division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793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1450"/>
            <a:ext cx="11696700" cy="60055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3634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419100" y="228600"/>
            <a:ext cx="10934700" cy="857250"/>
          </a:xfrm>
        </p:spPr>
        <p:txBody>
          <a:bodyPr>
            <a:normAutofit/>
          </a:bodyPr>
          <a:lstStyle/>
          <a:p>
            <a:r>
              <a:rPr lang="en-US" altLang="en-US" sz="3600" b="1" dirty="0" smtClean="0">
                <a:latin typeface="Arial" pitchFamily="34" charset="0"/>
                <a:cs typeface="Arial" pitchFamily="34" charset="0"/>
              </a:rPr>
              <a:t>HBNC Monitoring visits conducted against target</a:t>
            </a:r>
            <a:endParaRPr lang="en-IN" sz="3600" u="sng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3987" y="1141278"/>
          <a:ext cx="11865294" cy="52147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8357">
                  <a:extLst>
                    <a:ext uri="{9D8B030D-6E8A-4147-A177-3AD203B41FA5}"/>
                  </a:extLst>
                </a:gridCol>
                <a:gridCol w="2403101">
                  <a:extLst>
                    <a:ext uri="{9D8B030D-6E8A-4147-A177-3AD203B41FA5}"/>
                  </a:extLst>
                </a:gridCol>
                <a:gridCol w="2111696">
                  <a:extLst>
                    <a:ext uri="{9D8B030D-6E8A-4147-A177-3AD203B41FA5}"/>
                  </a:extLst>
                </a:gridCol>
                <a:gridCol w="2226070">
                  <a:extLst>
                    <a:ext uri="{9D8B030D-6E8A-4147-A177-3AD203B41FA5}"/>
                  </a:extLst>
                </a:gridCol>
                <a:gridCol w="2226070">
                  <a:extLst>
                    <a:ext uri="{9D8B030D-6E8A-4147-A177-3AD203B41FA5}"/>
                  </a:extLst>
                </a:gridCol>
              </a:tblGrid>
              <a:tr h="7342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</a:t>
                      </a:r>
                      <a:endParaRPr lang="en-US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ACMO/</a:t>
                      </a:r>
                      <a:r>
                        <a:rPr lang="en-US" sz="2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Dy.CMO</a:t>
                      </a:r>
                      <a:r>
                        <a:rPr lang="en-US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(RCH)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DCPM</a:t>
                      </a:r>
                      <a:endParaRPr lang="en-US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HEO</a:t>
                      </a:r>
                      <a:endParaRPr lang="en-US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BCPM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140797">
                <a:tc v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(4 </a:t>
                      </a:r>
                      <a:r>
                        <a:rPr lang="en-US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checklists/ Month </a:t>
                      </a:r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(8 checklists</a:t>
                      </a:r>
                      <a:r>
                        <a:rPr lang="en-US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 month</a:t>
                      </a:r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(8 checklists/ month)</a:t>
                      </a:r>
                      <a:endParaRPr lang="en-US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(16 checklists/ </a:t>
                      </a:r>
                      <a:r>
                        <a:rPr lang="en-US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Implemented Block</a:t>
                      </a:r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7248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Moradabad Division</a:t>
                      </a:r>
                      <a:endParaRPr lang="en-US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 </a:t>
                      </a:r>
                      <a:r>
                        <a:rPr lang="en-IN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IN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103 </a:t>
                      </a:r>
                      <a:r>
                        <a:rPr lang="en-IN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IN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 </a:t>
                      </a:r>
                      <a:r>
                        <a:rPr lang="en-IN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IN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 </a:t>
                      </a:r>
                      <a:r>
                        <a:rPr lang="en-IN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IN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21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Amroha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5/4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= 125%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D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10/8 </a:t>
                      </a:r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125%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D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11/24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= 46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73/80 = 91%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521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Bijnor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/4 </a:t>
                      </a:r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125%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D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4/8 </a:t>
                      </a:r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50%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9/8 = 113%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D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143/144 = 99%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DD43"/>
                    </a:solidFill>
                  </a:tcPr>
                </a:tc>
                <a:extLst>
                  <a:ext uri="{0D108BD9-81ED-4DB2-BD59-A6C34878D82A}"/>
                </a:extLst>
              </a:tr>
              <a:tr h="521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Moradabad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/4 </a:t>
                      </a:r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25%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9/8 </a:t>
                      </a:r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113%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D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18/32 = 56%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137/144 = 95%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521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Rampur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/4 </a:t>
                      </a:r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D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08/8 </a:t>
                      </a:r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D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11/16 = 69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78/80 = 98%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DD43"/>
                    </a:solidFill>
                  </a:tcPr>
                </a:tc>
                <a:extLst>
                  <a:ext uri="{0D108BD9-81ED-4DB2-BD59-A6C34878D82A}"/>
                </a:extLst>
              </a:tr>
              <a:tr h="521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Sambhal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/4 </a:t>
                      </a:r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75%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 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/8 =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125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D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/112 = 90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793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419100" y="228600"/>
            <a:ext cx="10934700" cy="85725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smtClean="0">
                <a:latin typeface="Calibri Light" pitchFamily="34" charset="0"/>
                <a:cs typeface="Calibri Light" pitchFamily="34" charset="0"/>
              </a:rPr>
              <a:t>NBSU Key Indicators: 01 April – 31 January  2024 </a:t>
            </a:r>
            <a:r>
              <a:rPr lang="en-US" altLang="en-US" sz="3600" b="1" dirty="0" smtClean="0">
                <a:latin typeface="Arial" pitchFamily="34" charset="0"/>
                <a:cs typeface="Arial" pitchFamily="34" charset="0"/>
              </a:rPr>
              <a:t>(January 2024)</a:t>
            </a:r>
            <a:endParaRPr lang="en-IN" sz="3600" u="sng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2720" y="904558"/>
          <a:ext cx="11756707" cy="5418217"/>
        </p:xfrm>
        <a:graphic>
          <a:graphicData uri="http://schemas.openxmlformats.org/drawingml/2006/table">
            <a:tbl>
              <a:tblPr/>
              <a:tblGrid>
                <a:gridCol w="2033891">
                  <a:extLst>
                    <a:ext uri="{9D8B030D-6E8A-4147-A177-3AD203B41FA5}"/>
                  </a:extLst>
                </a:gridCol>
                <a:gridCol w="3120849">
                  <a:extLst>
                    <a:ext uri="{9D8B030D-6E8A-4147-A177-3AD203B41FA5}"/>
                  </a:extLst>
                </a:gridCol>
                <a:gridCol w="2171696">
                  <a:extLst>
                    <a:ext uri="{9D8B030D-6E8A-4147-A177-3AD203B41FA5}"/>
                  </a:extLst>
                </a:gridCol>
                <a:gridCol w="2193628">
                  <a:extLst>
                    <a:ext uri="{9D8B030D-6E8A-4147-A177-3AD203B41FA5}"/>
                  </a:extLst>
                </a:gridCol>
                <a:gridCol w="2236643">
                  <a:extLst>
                    <a:ext uri="{9D8B030D-6E8A-4147-A177-3AD203B41FA5}"/>
                  </a:extLst>
                </a:gridCol>
              </a:tblGrid>
              <a:tr h="5166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DISTRICT</a:t>
                      </a: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 NAME</a:t>
                      </a: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Admissions</a:t>
                      </a:r>
                    </a:p>
                    <a:p>
                      <a:pPr algn="ctr" fontAlgn="ctr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(Nos.)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Female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Child admission (%)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Avg. </a:t>
                      </a:r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Stay</a:t>
                      </a:r>
                    </a:p>
                    <a:p>
                      <a:pPr algn="ctr" fontAlgn="ctr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(Days</a:t>
                      </a: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7305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STATE-UP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35895</a:t>
                      </a:r>
                      <a:endParaRPr lang="en-IN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45.4</a:t>
                      </a:r>
                      <a:endParaRPr lang="en-IN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1.8</a:t>
                      </a:r>
                      <a:endParaRPr lang="en-IN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8509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AMROHA</a:t>
                      </a:r>
                    </a:p>
                    <a:p>
                      <a:pPr algn="ctr" fontAlgn="ctr"/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(05)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NBSU CHC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Naugawa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Sadat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8509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NBSU CHC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Rehra</a:t>
                      </a:r>
                      <a:endParaRPr lang="en-IN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37.4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185099">
                <a:tc vMerge="1">
                  <a:txBody>
                    <a:bodyPr/>
                    <a:lstStyle/>
                    <a:p>
                      <a:pPr algn="ctr" fontAlgn="ctr"/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NBSU CHC </a:t>
                      </a:r>
                      <a:r>
                        <a:rPr lang="en-IN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Hasanpur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34.2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8509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NBSU CHC </a:t>
                      </a:r>
                      <a:r>
                        <a:rPr lang="en-IN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Joya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54.2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8509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NBSU CHC </a:t>
                      </a:r>
                      <a:r>
                        <a:rPr lang="en-IN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Gajraula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46.2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8509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BIJNOR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(05)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NBSU CHC </a:t>
                      </a:r>
                      <a:r>
                        <a:rPr lang="en-IN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Siau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72.7</a:t>
                      </a:r>
                      <a:endParaRPr lang="en-US" sz="12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0.82</a:t>
                      </a:r>
                      <a:endParaRPr lang="en-US" sz="12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8509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NBSU CHC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Nageena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en-US" sz="12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en-US" sz="12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/>
                </a:extLst>
              </a:tr>
              <a:tr h="18509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NBSU CHC </a:t>
                      </a:r>
                      <a:r>
                        <a:rPr lang="en-IN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Noorpur</a:t>
                      </a:r>
                      <a:endParaRPr lang="en-IN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40.5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18509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NBSU CHC </a:t>
                      </a:r>
                      <a:r>
                        <a:rPr lang="en-IN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Najibabad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51.5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8509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NBSU CHC </a:t>
                      </a:r>
                      <a:r>
                        <a:rPr lang="en-IN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Dhampur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37.9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8509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MORADABAD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(04)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NBSU CHC </a:t>
                      </a:r>
                      <a:r>
                        <a:rPr lang="en-IN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Kanth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/>
                </a:extLst>
              </a:tr>
              <a:tr h="18509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NBSU CHC </a:t>
                      </a:r>
                      <a:r>
                        <a:rPr lang="en-IN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Bilari</a:t>
                      </a:r>
                      <a:endParaRPr lang="en-IN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52.3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8509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NBSU CHC </a:t>
                      </a:r>
                      <a:r>
                        <a:rPr lang="en-IN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Mundapandey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53.5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8509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NBSU CHC </a:t>
                      </a:r>
                      <a:r>
                        <a:rPr lang="en-IN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Thakurdwara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47.6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DD43"/>
                    </a:solidFill>
                  </a:tcPr>
                </a:tc>
                <a:extLst>
                  <a:ext uri="{0D108BD9-81ED-4DB2-BD59-A6C34878D82A}"/>
                </a:extLst>
              </a:tr>
              <a:tr h="18509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RAMPUR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(05)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NBSU CHC </a:t>
                      </a:r>
                      <a:r>
                        <a:rPr lang="en-IN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Tanda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21.4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8509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NBSU CHC </a:t>
                      </a:r>
                      <a:r>
                        <a:rPr lang="en-IN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Bilaspur</a:t>
                      </a:r>
                      <a:endParaRPr lang="en-IN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48.1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8509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NBSU CHC </a:t>
                      </a:r>
                      <a:r>
                        <a:rPr lang="en-IN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Suar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45.5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8509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NBSU CHC </a:t>
                      </a:r>
                      <a:r>
                        <a:rPr lang="en-IN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Shahbad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670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D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8509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NBSU CHC </a:t>
                      </a:r>
                      <a:r>
                        <a:rPr lang="en-IN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Milak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D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49.7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18509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SAMBHAL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(05)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NBSU CHC </a:t>
                      </a:r>
                      <a:r>
                        <a:rPr lang="en-IN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Gunnaur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45.8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8509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NBSU CHC </a:t>
                      </a:r>
                      <a:r>
                        <a:rPr lang="en-IN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Sambhal</a:t>
                      </a:r>
                      <a:endParaRPr lang="en-IN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54.6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DD43"/>
                    </a:solidFill>
                  </a:tcPr>
                </a:tc>
                <a:extLst>
                  <a:ext uri="{0D108BD9-81ED-4DB2-BD59-A6C34878D82A}"/>
                </a:extLst>
              </a:tr>
              <a:tr h="18509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NBSU CHC </a:t>
                      </a:r>
                      <a:r>
                        <a:rPr lang="en-IN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Rajpura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8509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NBSU CHC </a:t>
                      </a:r>
                      <a:r>
                        <a:rPr lang="en-IN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Junawai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D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46.3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18509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NBSU CHC </a:t>
                      </a:r>
                      <a:r>
                        <a:rPr lang="en-IN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Bahjoi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548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D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45.4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793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419100" y="228600"/>
            <a:ext cx="10934700" cy="857250"/>
          </a:xfrm>
        </p:spPr>
        <p:txBody>
          <a:bodyPr>
            <a:normAutofit/>
          </a:bodyPr>
          <a:lstStyle/>
          <a:p>
            <a:r>
              <a:rPr lang="en-US" altLang="en-US" sz="3600" b="1" dirty="0" smtClean="0">
                <a:latin typeface="Calibri Light" pitchFamily="34" charset="0"/>
                <a:cs typeface="Calibri Light" pitchFamily="34" charset="0"/>
              </a:rPr>
              <a:t>SNCU Key Indicators: 01 April – 31 January 2024</a:t>
            </a:r>
            <a:endParaRPr lang="en-IN" sz="3600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750" y="1189038"/>
          <a:ext cx="12133263" cy="5381625"/>
        </p:xfrm>
        <a:graphic>
          <a:graphicData uri="http://schemas.openxmlformats.org/drawingml/2006/table">
            <a:tbl>
              <a:tblPr/>
              <a:tblGrid>
                <a:gridCol w="2458410">
                  <a:extLst>
                    <a:ext uri="{9D8B030D-6E8A-4147-A177-3AD203B41FA5}"/>
                  </a:extLst>
                </a:gridCol>
                <a:gridCol w="1507113">
                  <a:extLst>
                    <a:ext uri="{9D8B030D-6E8A-4147-A177-3AD203B41FA5}"/>
                  </a:extLst>
                </a:gridCol>
                <a:gridCol w="1650182">
                  <a:extLst>
                    <a:ext uri="{9D8B030D-6E8A-4147-A177-3AD203B41FA5}"/>
                  </a:extLst>
                </a:gridCol>
                <a:gridCol w="1682539">
                  <a:extLst>
                    <a:ext uri="{9D8B030D-6E8A-4147-A177-3AD203B41FA5}"/>
                  </a:extLst>
                </a:gridCol>
                <a:gridCol w="1495994">
                  <a:extLst>
                    <a:ext uri="{9D8B030D-6E8A-4147-A177-3AD203B41FA5}"/>
                  </a:extLst>
                </a:gridCol>
                <a:gridCol w="1579457">
                  <a:extLst>
                    <a:ext uri="{9D8B030D-6E8A-4147-A177-3AD203B41FA5}"/>
                  </a:extLst>
                </a:gridCol>
                <a:gridCol w="1759568">
                  <a:extLst>
                    <a:ext uri="{9D8B030D-6E8A-4147-A177-3AD203B41FA5}"/>
                  </a:extLst>
                </a:gridCol>
              </a:tblGrid>
              <a:tr h="6402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District / Unit Name</a:t>
                      </a:r>
                      <a:endParaRPr lang="en-IN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59" marR="9459" marT="9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Facility based Indicators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Community based Indicators</a:t>
                      </a:r>
                    </a:p>
                  </a:txBody>
                  <a:tcPr marL="9459" marR="9459" marT="9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892682">
                <a:tc vMerge="1">
                  <a:txBody>
                    <a:bodyPr/>
                    <a:lstStyle/>
                    <a:p>
                      <a:pPr algn="ctr" fontAlgn="ctr"/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Admissions (Nos.)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Avg. </a:t>
                      </a:r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Stay</a:t>
                      </a:r>
                    </a:p>
                    <a:p>
                      <a:pPr algn="ctr" fontAlgn="ctr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(Days</a:t>
                      </a: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Bed Occupancy Rate (</a:t>
                      </a:r>
                      <a:r>
                        <a:rPr lang="en-US" sz="16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BoR</a:t>
                      </a:r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Referred (%)</a:t>
                      </a:r>
                    </a:p>
                  </a:txBody>
                  <a:tcPr marL="9459" marR="9459" marT="9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% Female child Admission</a:t>
                      </a:r>
                      <a:endParaRPr lang="en-IN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% </a:t>
                      </a:r>
                      <a:r>
                        <a:rPr lang="en-IN" sz="16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Outborn</a:t>
                      </a:r>
                      <a:r>
                        <a:rPr lang="en-IN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(Community Referred)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69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DCH Amroha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909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3.4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85.7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17.7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45.2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13.8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708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DWH Bijnor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605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6.5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143.3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14.9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41.3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27.11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669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DWH Moradabad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960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4.3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96.4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8.5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48.0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21.6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669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DWH Rampur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612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5.4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89.7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13.1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40.5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30.8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669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DCH Sambhal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746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4.6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93.9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10.1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38.3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23.4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6358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STATE-UP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105133</a:t>
                      </a:r>
                      <a:endParaRPr lang="en-IN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5.7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121.2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12.1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18.8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15.6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793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419100" y="228600"/>
            <a:ext cx="10934700" cy="85725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err="1" smtClean="0"/>
              <a:t>MaNTra</a:t>
            </a:r>
            <a:r>
              <a:rPr lang="en-US" altLang="en-US" sz="3600" dirty="0" smtClean="0"/>
              <a:t> – </a:t>
            </a:r>
            <a:r>
              <a:rPr lang="en-US" altLang="en-US" sz="3600" dirty="0" err="1" smtClean="0"/>
              <a:t>Maa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Navjat</a:t>
            </a:r>
            <a:r>
              <a:rPr lang="en-US" altLang="en-US" sz="3600" dirty="0" smtClean="0"/>
              <a:t> Tracking Progress (21.12 to 20.01.2024)</a:t>
            </a:r>
            <a:endParaRPr lang="en-IN" sz="3600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988" y="1244601"/>
          <a:ext cx="12150724" cy="5115559"/>
        </p:xfrm>
        <a:graphic>
          <a:graphicData uri="http://schemas.openxmlformats.org/drawingml/2006/table">
            <a:tbl>
              <a:tblPr/>
              <a:tblGrid>
                <a:gridCol w="2320791">
                  <a:extLst>
                    <a:ext uri="{9D8B030D-6E8A-4147-A177-3AD203B41FA5}"/>
                  </a:extLst>
                </a:gridCol>
                <a:gridCol w="1866386">
                  <a:extLst>
                    <a:ext uri="{9D8B030D-6E8A-4147-A177-3AD203B41FA5}"/>
                  </a:extLst>
                </a:gridCol>
                <a:gridCol w="1778651">
                  <a:extLst>
                    <a:ext uri="{9D8B030D-6E8A-4147-A177-3AD203B41FA5}"/>
                  </a:extLst>
                </a:gridCol>
                <a:gridCol w="1929689">
                  <a:extLst>
                    <a:ext uri="{9D8B030D-6E8A-4147-A177-3AD203B41FA5}"/>
                  </a:extLst>
                </a:gridCol>
                <a:gridCol w="2209763">
                  <a:extLst>
                    <a:ext uri="{9D8B030D-6E8A-4147-A177-3AD203B41FA5}"/>
                  </a:extLst>
                </a:gridCol>
                <a:gridCol w="2045444">
                  <a:extLst>
                    <a:ext uri="{9D8B030D-6E8A-4147-A177-3AD203B41FA5}"/>
                  </a:extLst>
                </a:gridCol>
              </a:tblGrid>
              <a:tr h="1072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of District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Deliveries entered against HMIS/ Physical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LBW identified (&lt;2500gms)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Vit.K1 Given to Newborns</a:t>
                      </a:r>
                    </a:p>
                  </a:txBody>
                  <a:tcPr marL="9525" marR="9525" marT="9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Hepatitis B Vaccination</a:t>
                      </a:r>
                    </a:p>
                  </a:txBody>
                  <a:tcPr marL="9525" marR="9525" marT="9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OPV-0 dose Vaccination</a:t>
                      </a:r>
                    </a:p>
                  </a:txBody>
                  <a:tcPr marL="9525" marR="9525" marT="9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73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Amroha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673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Bijnor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673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Moradabad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673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Rampur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673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Sambhal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67382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Division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Average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793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419100" y="228600"/>
            <a:ext cx="10934700" cy="85725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Gaps in Post Natal Care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103314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Inadequate availability of skilled staff</a:t>
            </a:r>
          </a:p>
          <a:p>
            <a:r>
              <a:rPr lang="en-GB" dirty="0" smtClean="0"/>
              <a:t>Inadequate monitoring and supervision </a:t>
            </a:r>
          </a:p>
          <a:p>
            <a:r>
              <a:rPr lang="en-GB" dirty="0" smtClean="0"/>
              <a:t>Inadequate HBNC visits by ASHA and CHO</a:t>
            </a:r>
          </a:p>
          <a:p>
            <a:r>
              <a:rPr lang="en-GB" dirty="0" smtClean="0"/>
              <a:t>Low admission and stay at NBSU</a:t>
            </a:r>
          </a:p>
          <a:p>
            <a:r>
              <a:rPr lang="en-GB" dirty="0" smtClean="0"/>
              <a:t>Low community referral</a:t>
            </a:r>
          </a:p>
          <a:p>
            <a:endParaRPr lang="en-GB" dirty="0" smtClean="0"/>
          </a:p>
          <a:p>
            <a:endParaRPr lang="en-GB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793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419100" y="228600"/>
            <a:ext cx="10934700" cy="857250"/>
          </a:xfrm>
        </p:spPr>
        <p:txBody>
          <a:bodyPr>
            <a:normAutofit/>
          </a:bodyPr>
          <a:lstStyle/>
          <a:p>
            <a:r>
              <a:rPr lang="en-US" sz="3600" b="1" dirty="0"/>
              <a:t>Proposed Interventions</a:t>
            </a:r>
            <a:endParaRPr lang="en-IN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43304"/>
            <a:ext cx="10515600" cy="53066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For Antenatal Period:</a:t>
            </a:r>
          </a:p>
          <a:p>
            <a:r>
              <a:rPr lang="en-GB" dirty="0" smtClean="0"/>
              <a:t>Ensure early registration of all ANC and ensuring required visits with investigations</a:t>
            </a:r>
          </a:p>
          <a:p>
            <a:r>
              <a:rPr lang="en-GB" dirty="0" smtClean="0"/>
              <a:t>Ensure early detection of HRP &amp; its management</a:t>
            </a:r>
          </a:p>
          <a:p>
            <a:r>
              <a:rPr lang="en-GB" dirty="0" smtClean="0"/>
              <a:t>Ensure adequate IFA supplementation during pregnancy</a:t>
            </a:r>
          </a:p>
          <a:p>
            <a:r>
              <a:rPr lang="en-GB" dirty="0" smtClean="0"/>
              <a:t>Enlisting </a:t>
            </a:r>
            <a:r>
              <a:rPr lang="en-GB" dirty="0"/>
              <a:t>all married females of reproductive age group by ASHA and screening by CHO  for malnourishment/medical illness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Posting adequate trained staff at Delivery points(24*7</a:t>
            </a:r>
            <a:r>
              <a:rPr lang="en-GB" dirty="0" smtClean="0"/>
              <a:t>),FRU,NBSU,SNCU </a:t>
            </a:r>
            <a:r>
              <a:rPr lang="en-GB" dirty="0"/>
              <a:t>&amp; District Hospitals .</a:t>
            </a:r>
          </a:p>
          <a:p>
            <a:r>
              <a:rPr lang="en-GB" dirty="0"/>
              <a:t>Availability of prompt transport services by well equipped and trained staffed </a:t>
            </a:r>
            <a:r>
              <a:rPr lang="en-GB" dirty="0" smtClean="0"/>
              <a:t>Ambulances.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793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419100" y="228600"/>
            <a:ext cx="10934700" cy="857250"/>
          </a:xfrm>
        </p:spPr>
        <p:txBody>
          <a:bodyPr>
            <a:normAutofit/>
          </a:bodyPr>
          <a:lstStyle/>
          <a:p>
            <a:r>
              <a:rPr lang="en-US" sz="3600" b="1" dirty="0"/>
              <a:t>Proposed Interventions</a:t>
            </a:r>
            <a:endParaRPr lang="en-IN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43304"/>
            <a:ext cx="10515600" cy="53066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For </a:t>
            </a:r>
            <a:r>
              <a:rPr lang="en-GB" b="1" dirty="0" err="1" smtClean="0"/>
              <a:t>Peri</a:t>
            </a:r>
            <a:r>
              <a:rPr lang="en-GB" b="1" dirty="0" smtClean="0"/>
              <a:t>-natal Period:</a:t>
            </a:r>
          </a:p>
          <a:p>
            <a:r>
              <a:rPr lang="en-GB" dirty="0" smtClean="0"/>
              <a:t>Empowering frontline health care worker to give pre referral dose of corticosteroid in preterm labour.</a:t>
            </a:r>
          </a:p>
          <a:p>
            <a:r>
              <a:rPr lang="en-GB" dirty="0" smtClean="0"/>
              <a:t>SBA trainings of all healthcare workers </a:t>
            </a:r>
          </a:p>
          <a:p>
            <a:r>
              <a:rPr lang="en-GB" dirty="0" smtClean="0"/>
              <a:t>Ensure real time </a:t>
            </a:r>
            <a:r>
              <a:rPr lang="en-GB" dirty="0" err="1" smtClean="0"/>
              <a:t>Parto</a:t>
            </a:r>
            <a:r>
              <a:rPr lang="en-GB" dirty="0" smtClean="0"/>
              <a:t>-graph</a:t>
            </a:r>
          </a:p>
          <a:p>
            <a:r>
              <a:rPr lang="en-US" dirty="0" smtClean="0"/>
              <a:t>Ensure availability of 24 *7 skilled staff availability at delivery points</a:t>
            </a:r>
          </a:p>
          <a:p>
            <a:r>
              <a:rPr lang="en-US" dirty="0" smtClean="0"/>
              <a:t>Ensure availability  of LSCS at each FRU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793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419100" y="228600"/>
            <a:ext cx="10934700" cy="857250"/>
          </a:xfrm>
        </p:spPr>
        <p:txBody>
          <a:bodyPr>
            <a:normAutofit/>
          </a:bodyPr>
          <a:lstStyle/>
          <a:p>
            <a:r>
              <a:rPr lang="en-US" sz="3600" b="1" dirty="0"/>
              <a:t>Proposed Interventions</a:t>
            </a:r>
            <a:endParaRPr lang="en-IN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059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dirty="0" smtClean="0"/>
              <a:t>For Post-natal Period:</a:t>
            </a:r>
          </a:p>
          <a:p>
            <a:r>
              <a:rPr lang="en-GB" dirty="0" smtClean="0"/>
              <a:t>Ensure ENBC and NSSK trainings of all healthcare workers </a:t>
            </a:r>
          </a:p>
          <a:p>
            <a:r>
              <a:rPr lang="en-GB" dirty="0" smtClean="0"/>
              <a:t>Counselling of mother and birth attendants regarding warning signs prior of discharge after delivery </a:t>
            </a:r>
          </a:p>
          <a:p>
            <a:r>
              <a:rPr lang="en-GB" dirty="0" smtClean="0"/>
              <a:t>Increase monitoring and supervision at all level</a:t>
            </a:r>
          </a:p>
          <a:p>
            <a:r>
              <a:rPr lang="en-GB" dirty="0" smtClean="0"/>
              <a:t>Ensure training and HBNC visits of ASHA</a:t>
            </a:r>
          </a:p>
          <a:p>
            <a:r>
              <a:rPr lang="en-GB" dirty="0" smtClean="0"/>
              <a:t>At least one HBNC visit by trained CHO in initial 7 days</a:t>
            </a:r>
          </a:p>
          <a:p>
            <a:r>
              <a:rPr lang="en-GB" dirty="0" smtClean="0"/>
              <a:t>Improve admission and stay at NBSU</a:t>
            </a:r>
          </a:p>
          <a:p>
            <a:r>
              <a:rPr lang="en-GB" dirty="0" smtClean="0"/>
              <a:t>Encourage community referral</a:t>
            </a:r>
          </a:p>
          <a:p>
            <a:r>
              <a:rPr lang="en-GB" dirty="0" smtClean="0"/>
              <a:t>Availability of prompt transport services by well equipped and trained staffed Ambulances.</a:t>
            </a:r>
          </a:p>
          <a:p>
            <a:endParaRPr lang="en-GB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793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65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9600" b="1" i="1" dirty="0" smtClean="0"/>
              <a:t>       Thank </a:t>
            </a:r>
            <a:r>
              <a:rPr lang="en-IN" sz="9600" b="1" i="1" dirty="0"/>
              <a:t>You</a:t>
            </a:r>
          </a:p>
        </p:txBody>
      </p:sp>
    </p:spTree>
    <p:extLst>
      <p:ext uri="{BB962C8B-B14F-4D97-AF65-F5344CB8AC3E}">
        <p14:creationId xmlns="" xmlns:p14="http://schemas.microsoft.com/office/powerpoint/2010/main" val="27741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419100" y="228600"/>
            <a:ext cx="10934700" cy="85725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Intervention-1 at </a:t>
            </a:r>
            <a:r>
              <a:rPr lang="en-US" sz="3600" b="1" u="sng" dirty="0"/>
              <a:t>Moradabad Division</a:t>
            </a:r>
            <a:endParaRPr lang="en-IN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23634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Formed a </a:t>
            </a:r>
            <a:r>
              <a:rPr lang="en-GB" dirty="0" err="1" smtClean="0"/>
              <a:t>whatts</a:t>
            </a:r>
            <a:r>
              <a:rPr lang="en-GB" dirty="0" smtClean="0"/>
              <a:t> app </a:t>
            </a:r>
            <a:r>
              <a:rPr lang="en-GB" dirty="0"/>
              <a:t>group incorporating DCPM &amp; BCPM of the Division</a:t>
            </a:r>
          </a:p>
          <a:p>
            <a:r>
              <a:rPr lang="en-GB" dirty="0"/>
              <a:t>Randomly monitoring regarding status of ANC registration ,ANC </a:t>
            </a:r>
            <a:r>
              <a:rPr lang="en-GB" dirty="0" err="1"/>
              <a:t>checkups</a:t>
            </a:r>
            <a:r>
              <a:rPr lang="en-GB" dirty="0"/>
              <a:t> , Detection of HRP , Iron &amp; Folic acid supplementation ,Nutritional support and status of PMSMA . </a:t>
            </a:r>
          </a:p>
          <a:p>
            <a:r>
              <a:rPr lang="en-GB" dirty="0"/>
              <a:t>Randomly collecting real time </a:t>
            </a:r>
            <a:r>
              <a:rPr lang="en-GB" dirty="0" err="1"/>
              <a:t>Partograph</a:t>
            </a:r>
            <a:r>
              <a:rPr lang="en-GB" dirty="0"/>
              <a:t> on </a:t>
            </a:r>
            <a:r>
              <a:rPr lang="en-GB" dirty="0" err="1"/>
              <a:t>whatsapp</a:t>
            </a:r>
            <a:r>
              <a:rPr lang="en-GB" dirty="0"/>
              <a:t> and their monitoring to asses and ensure accurate perinatal management . In consultation with </a:t>
            </a:r>
            <a:r>
              <a:rPr lang="en-GB" dirty="0" err="1"/>
              <a:t>Gynae</a:t>
            </a:r>
            <a:r>
              <a:rPr lang="en-GB" dirty="0"/>
              <a:t>. &amp; </a:t>
            </a:r>
            <a:r>
              <a:rPr lang="en-GB" dirty="0" err="1"/>
              <a:t>Obst</a:t>
            </a:r>
            <a:r>
              <a:rPr lang="en-GB" dirty="0"/>
              <a:t>. expert (as and when) required.</a:t>
            </a:r>
          </a:p>
          <a:p>
            <a:r>
              <a:rPr lang="en-GB" dirty="0"/>
              <a:t>Randomly connecting through BCPM with some of the admitted PNC and their families to asses the compliance status of early breastfeeding .</a:t>
            </a:r>
          </a:p>
          <a:p>
            <a:r>
              <a:rPr lang="en-GB" dirty="0"/>
              <a:t>Random real time quality assessment of HBNC visit with BCPM/ASHA.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793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11094536" cy="866224"/>
          </a:xfrm>
        </p:spPr>
        <p:txBody>
          <a:bodyPr>
            <a:normAutofit/>
          </a:bodyPr>
          <a:lstStyle/>
          <a:p>
            <a:r>
              <a:rPr lang="en-US" b="1" dirty="0" smtClean="0"/>
              <a:t>Methods</a:t>
            </a:r>
            <a:endParaRPr lang="en-IN" b="1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609600" y="1270001"/>
            <a:ext cx="10744200" cy="389127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Review of Literature ( SDG Goals, NFHS-5 report, Report of Divisional review meeting</a:t>
            </a:r>
            <a:endParaRPr lang="en-GB" dirty="0" smtClean="0"/>
          </a:p>
          <a:p>
            <a:r>
              <a:rPr lang="en-GB" dirty="0" smtClean="0"/>
              <a:t>Formed a </a:t>
            </a:r>
            <a:r>
              <a:rPr lang="en-GB" dirty="0" err="1" smtClean="0"/>
              <a:t>whatts</a:t>
            </a:r>
            <a:r>
              <a:rPr lang="en-GB" dirty="0" smtClean="0"/>
              <a:t> app group incorporating DCPM &amp; BCPM of the Division and interaction with DCPM, BCPM, Staff Nurse, CHO and ASHA of the Division</a:t>
            </a:r>
          </a:p>
          <a:p>
            <a:r>
              <a:rPr lang="en-GB" dirty="0" smtClean="0"/>
              <a:t>Facility visit and Review of records of status of ANC registration ,ANC checkups , Detection of HRP , Iron &amp; Folic acid supplementation</a:t>
            </a:r>
          </a:p>
          <a:p>
            <a:r>
              <a:rPr lang="en-GB" dirty="0" smtClean="0"/>
              <a:t>Randomly collecting real time </a:t>
            </a:r>
            <a:r>
              <a:rPr lang="en-GB" dirty="0" err="1" smtClean="0"/>
              <a:t>Partograph</a:t>
            </a:r>
            <a:r>
              <a:rPr lang="en-GB" dirty="0" smtClean="0"/>
              <a:t> on </a:t>
            </a:r>
            <a:r>
              <a:rPr lang="en-GB" dirty="0" err="1" smtClean="0"/>
              <a:t>whatsapp</a:t>
            </a:r>
            <a:r>
              <a:rPr lang="en-GB" dirty="0" smtClean="0"/>
              <a:t> and their monitoring</a:t>
            </a:r>
          </a:p>
          <a:p>
            <a:r>
              <a:rPr lang="en-GB" dirty="0" smtClean="0"/>
              <a:t>Randomly connecting through BCPM with some of the admitted PNC and their families to asses the compliance status of early breastfeeding </a:t>
            </a:r>
          </a:p>
          <a:p>
            <a:r>
              <a:rPr lang="en-GB" dirty="0" smtClean="0"/>
              <a:t>Random real time quality assessment of HBNC visit with BCPM/ASHA</a:t>
            </a:r>
            <a:endParaRPr lang="en-IN" dirty="0" smtClean="0"/>
          </a:p>
          <a:p>
            <a:endParaRPr lang="en-GB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2390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419100" y="457200"/>
            <a:ext cx="10934700" cy="1181100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Intervention 2 at Moradabad Division</a:t>
            </a:r>
            <a:endParaRPr lang="en-IN" sz="36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Planning to make block level groups of CHO’s with BCPM and their monitoring by District and Divisional officials intermittently joining them  for monitoring &amp; evaluation of various program activities focusing to reduce neonatal mortality.</a:t>
            </a:r>
          </a:p>
          <a:p>
            <a:r>
              <a:rPr lang="en-GB" dirty="0"/>
              <a:t>Cross monitoring between different Blocks and Districts of the Division.</a:t>
            </a:r>
          </a:p>
          <a:p>
            <a:r>
              <a:rPr lang="en-GB" dirty="0"/>
              <a:t>Intermittently connecting randomly with ASHA’s through CHO to monitor &amp; evaluate their activities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741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Content Placeholder 5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31309755"/>
              </p:ext>
            </p:extLst>
          </p:nvPr>
        </p:nvGraphicFramePr>
        <p:xfrm>
          <a:off x="171450" y="116635"/>
          <a:ext cx="11877209" cy="6199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3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78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7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50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24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50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050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8494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24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77323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72052">
                <a:tc gridSpan="10">
                  <a:txBody>
                    <a:bodyPr/>
                    <a:lstStyle/>
                    <a:p>
                      <a:pPr algn="ctr" fontAlgn="ctr"/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07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IN" sz="2800" u="sng" strike="noStrike" dirty="0">
                          <a:effectLst/>
                        </a:rPr>
                        <a:t>Fishbone Diagram </a:t>
                      </a:r>
                      <a:endParaRPr lang="en-IN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033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2052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2052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8921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04266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4045">
                <a:tc gridSpan="2">
                  <a:txBody>
                    <a:bodyPr/>
                    <a:lstStyle/>
                    <a:p>
                      <a:pPr algn="l" fontAlgn="b"/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2052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2052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2052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2052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2052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2052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2052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2052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5171">
                <a:tc gridSpan="2">
                  <a:txBody>
                    <a:bodyPr/>
                    <a:lstStyle/>
                    <a:p>
                      <a:pPr algn="l" fontAlgn="b"/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2052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2052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2052">
                <a:tc gridSpan="2"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2052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2052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2052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2052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2052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2052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2052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72052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72052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u="none" strike="noStrike" dirty="0">
                          <a:effectLst/>
                        </a:rPr>
                        <a:t> 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</a:tbl>
          </a:graphicData>
        </a:graphic>
      </p:graphicFrame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FB96FF38-843E-4A7B-BC1F-764DB6BF6FF7}"/>
              </a:ext>
            </a:extLst>
          </p:cNvPr>
          <p:cNvCxnSpPr/>
          <p:nvPr/>
        </p:nvCxnSpPr>
        <p:spPr>
          <a:xfrm>
            <a:off x="2978149" y="1301750"/>
            <a:ext cx="2103968" cy="1714500"/>
          </a:xfrm>
          <a:prstGeom prst="straightConnector1">
            <a:avLst/>
          </a:prstGeom>
          <a:ln w="60325"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2479458C-70F9-4340-B695-959F0B16C67B}"/>
              </a:ext>
            </a:extLst>
          </p:cNvPr>
          <p:cNvSpPr/>
          <p:nvPr/>
        </p:nvSpPr>
        <p:spPr>
          <a:xfrm>
            <a:off x="2044700" y="849313"/>
            <a:ext cx="1845733" cy="392112"/>
          </a:xfrm>
          <a:prstGeom prst="rec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/>
                </a:solidFill>
                <a:latin typeface="Arial"/>
                <a:cs typeface="Arial"/>
              </a:rPr>
              <a:t>Antenatal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DDDDDA34-B620-45D6-A284-68E052CE95A3}"/>
              </a:ext>
            </a:extLst>
          </p:cNvPr>
          <p:cNvCxnSpPr>
            <a:stCxn id="129" idx="3"/>
          </p:cNvCxnSpPr>
          <p:nvPr/>
        </p:nvCxnSpPr>
        <p:spPr>
          <a:xfrm>
            <a:off x="2803044" y="1672990"/>
            <a:ext cx="510597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106">
            <a:extLst>
              <a:ext uri="{FF2B5EF4-FFF2-40B4-BE49-F238E27FC236}">
                <a16:creationId xmlns:a16="http://schemas.microsoft.com/office/drawing/2014/main" xmlns="" id="{767AD65D-974D-474C-8966-E6B063BC9A94}"/>
              </a:ext>
            </a:extLst>
          </p:cNvPr>
          <p:cNvSpPr txBox="1"/>
          <p:nvPr/>
        </p:nvSpPr>
        <p:spPr>
          <a:xfrm>
            <a:off x="749832" y="1937545"/>
            <a:ext cx="1875304" cy="30115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latin typeface="+mn-lt"/>
                <a:cs typeface="Arial"/>
              </a:rPr>
              <a:t>Unidentified</a:t>
            </a:r>
            <a:r>
              <a:rPr lang="en-US" sz="1200" b="1" baseline="0" dirty="0">
                <a:latin typeface="+mn-lt"/>
                <a:cs typeface="Arial"/>
              </a:rPr>
              <a:t> HRP</a:t>
            </a:r>
            <a:endParaRPr lang="en-US" sz="1200" b="1" dirty="0">
              <a:latin typeface="+mn-lt"/>
              <a:cs typeface="Arial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8D0D1CF2-246C-438C-8E21-C7DF101E7FA7}"/>
              </a:ext>
            </a:extLst>
          </p:cNvPr>
          <p:cNvCxnSpPr>
            <a:stCxn id="61" idx="1"/>
          </p:cNvCxnSpPr>
          <p:nvPr/>
        </p:nvCxnSpPr>
        <p:spPr>
          <a:xfrm flipV="1">
            <a:off x="2474384" y="2513013"/>
            <a:ext cx="1555749" cy="14602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108">
            <a:extLst>
              <a:ext uri="{FF2B5EF4-FFF2-40B4-BE49-F238E27FC236}">
                <a16:creationId xmlns:a16="http://schemas.microsoft.com/office/drawing/2014/main" xmlns="" id="{00D3D8E8-65F1-4E86-8978-F73F1F3A5A65}"/>
              </a:ext>
            </a:extLst>
          </p:cNvPr>
          <p:cNvSpPr txBox="1"/>
          <p:nvPr/>
        </p:nvSpPr>
        <p:spPr>
          <a:xfrm rot="10800000" flipV="1">
            <a:off x="825567" y="2383154"/>
            <a:ext cx="1648817" cy="28892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latin typeface="+mn-lt"/>
                <a:cs typeface="Arial"/>
              </a:rPr>
              <a:t>Poor Nutrition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54CB146F-9D44-4493-ABD4-C24005F2CBE8}"/>
              </a:ext>
            </a:extLst>
          </p:cNvPr>
          <p:cNvCxnSpPr/>
          <p:nvPr/>
        </p:nvCxnSpPr>
        <p:spPr>
          <a:xfrm>
            <a:off x="543698" y="3130550"/>
            <a:ext cx="9968793" cy="0"/>
          </a:xfrm>
          <a:prstGeom prst="straightConnector1">
            <a:avLst/>
          </a:prstGeom>
          <a:ln w="76200" cmpd="sng">
            <a:solidFill>
              <a:srgbClr val="80AD4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AC25ECA7-2F97-42C7-8E0A-71409E3EC74A}"/>
              </a:ext>
            </a:extLst>
          </p:cNvPr>
          <p:cNvCxnSpPr/>
          <p:nvPr/>
        </p:nvCxnSpPr>
        <p:spPr>
          <a:xfrm>
            <a:off x="5573258" y="1301751"/>
            <a:ext cx="1987475" cy="1736725"/>
          </a:xfrm>
          <a:prstGeom prst="straightConnector1">
            <a:avLst/>
          </a:prstGeom>
          <a:ln w="60325"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F21349A9-2B0E-47FA-9507-02569762CE13}"/>
              </a:ext>
            </a:extLst>
          </p:cNvPr>
          <p:cNvSpPr/>
          <p:nvPr/>
        </p:nvSpPr>
        <p:spPr>
          <a:xfrm>
            <a:off x="4647142" y="877868"/>
            <a:ext cx="1885951" cy="39211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/>
                </a:solidFill>
                <a:latin typeface="Arial"/>
                <a:cs typeface="Arial"/>
              </a:rPr>
              <a:t>Perinatal</a:t>
            </a:r>
          </a:p>
        </p:txBody>
      </p:sp>
      <p:sp>
        <p:nvSpPr>
          <p:cNvPr id="65" name="TextBox 113">
            <a:extLst>
              <a:ext uri="{FF2B5EF4-FFF2-40B4-BE49-F238E27FC236}">
                <a16:creationId xmlns:a16="http://schemas.microsoft.com/office/drawing/2014/main" xmlns="" id="{735F4D15-9B3A-4E77-B744-DA52D4177C37}"/>
              </a:ext>
            </a:extLst>
          </p:cNvPr>
          <p:cNvSpPr txBox="1"/>
          <p:nvPr/>
        </p:nvSpPr>
        <p:spPr>
          <a:xfrm>
            <a:off x="3699933" y="1301751"/>
            <a:ext cx="1128184" cy="4413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latin typeface="+mn-lt"/>
                <a:cs typeface="Arial"/>
              </a:rPr>
              <a:t>Prolonged Labor 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632E6811-6E43-4D5C-8782-7723ACB9CD67}"/>
              </a:ext>
            </a:extLst>
          </p:cNvPr>
          <p:cNvCxnSpPr/>
          <p:nvPr/>
        </p:nvCxnSpPr>
        <p:spPr>
          <a:xfrm flipV="1">
            <a:off x="5416551" y="1933575"/>
            <a:ext cx="630767" cy="7938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115">
            <a:extLst>
              <a:ext uri="{FF2B5EF4-FFF2-40B4-BE49-F238E27FC236}">
                <a16:creationId xmlns:a16="http://schemas.microsoft.com/office/drawing/2014/main" xmlns="" id="{A54E9AAD-61FC-4428-A7A7-709FA2182665}"/>
              </a:ext>
            </a:extLst>
          </p:cNvPr>
          <p:cNvSpPr txBox="1"/>
          <p:nvPr/>
        </p:nvSpPr>
        <p:spPr>
          <a:xfrm>
            <a:off x="4237567" y="1720850"/>
            <a:ext cx="1138767" cy="42545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+mn-lt"/>
                <a:cs typeface="Arial"/>
              </a:rPr>
              <a:t>Birth</a:t>
            </a:r>
            <a:r>
              <a:rPr lang="en-US" sz="1200" b="1" baseline="0" dirty="0">
                <a:latin typeface="+mn-lt"/>
                <a:cs typeface="Arial"/>
              </a:rPr>
              <a:t> Asphyxia</a:t>
            </a:r>
            <a:endParaRPr lang="en-US" sz="1200" b="1" dirty="0">
              <a:latin typeface="+mn-lt"/>
              <a:cs typeface="Arial"/>
            </a:endParaRPr>
          </a:p>
        </p:txBody>
      </p:sp>
      <p:sp>
        <p:nvSpPr>
          <p:cNvPr id="69" name="TextBox 117">
            <a:extLst>
              <a:ext uri="{FF2B5EF4-FFF2-40B4-BE49-F238E27FC236}">
                <a16:creationId xmlns:a16="http://schemas.microsoft.com/office/drawing/2014/main" xmlns="" id="{6DA084F0-5CA2-40AD-BE66-2B511B55EFDC}"/>
              </a:ext>
            </a:extLst>
          </p:cNvPr>
          <p:cNvSpPr txBox="1"/>
          <p:nvPr/>
        </p:nvSpPr>
        <p:spPr>
          <a:xfrm>
            <a:off x="4597400" y="2211389"/>
            <a:ext cx="1449917" cy="3016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smtClean="0">
                <a:latin typeface="+mn-lt"/>
                <a:cs typeface="Arial"/>
              </a:rPr>
              <a:t>Birth</a:t>
            </a:r>
            <a:r>
              <a:rPr lang="en-US" sz="1200" b="1" dirty="0">
                <a:cs typeface="Arial"/>
              </a:rPr>
              <a:t> </a:t>
            </a:r>
            <a:r>
              <a:rPr lang="en-US" sz="1200" b="1" baseline="0" dirty="0" smtClean="0">
                <a:latin typeface="+mn-lt"/>
                <a:cs typeface="Arial"/>
              </a:rPr>
              <a:t>Injuries</a:t>
            </a:r>
            <a:endParaRPr lang="en-US" sz="1200" b="1" dirty="0">
              <a:latin typeface="+mn-lt"/>
              <a:cs typeface="Arial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810265B0-2003-43B7-9020-CC15DFB211F7}"/>
              </a:ext>
            </a:extLst>
          </p:cNvPr>
          <p:cNvCxnSpPr/>
          <p:nvPr/>
        </p:nvCxnSpPr>
        <p:spPr>
          <a:xfrm>
            <a:off x="7806266" y="1301750"/>
            <a:ext cx="2106085" cy="1803400"/>
          </a:xfrm>
          <a:prstGeom prst="straightConnector1">
            <a:avLst/>
          </a:prstGeom>
          <a:ln w="60325"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2950A29F-1349-4B27-919F-BC5A793EE18E}"/>
              </a:ext>
            </a:extLst>
          </p:cNvPr>
          <p:cNvSpPr/>
          <p:nvPr/>
        </p:nvSpPr>
        <p:spPr>
          <a:xfrm>
            <a:off x="7015692" y="877868"/>
            <a:ext cx="1885949" cy="39211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/>
                </a:solidFill>
                <a:latin typeface="Arial"/>
                <a:cs typeface="Arial"/>
              </a:rPr>
              <a:t>Postnatal</a:t>
            </a:r>
          </a:p>
        </p:txBody>
      </p:sp>
      <p:sp>
        <p:nvSpPr>
          <p:cNvPr id="73" name="TextBox 121">
            <a:extLst>
              <a:ext uri="{FF2B5EF4-FFF2-40B4-BE49-F238E27FC236}">
                <a16:creationId xmlns:a16="http://schemas.microsoft.com/office/drawing/2014/main" xmlns="" id="{9E7F4A74-DB63-4DFC-9B32-F61E68ED73E3}"/>
              </a:ext>
            </a:extLst>
          </p:cNvPr>
          <p:cNvSpPr txBox="1"/>
          <p:nvPr/>
        </p:nvSpPr>
        <p:spPr>
          <a:xfrm>
            <a:off x="6026397" y="1327944"/>
            <a:ext cx="1440755" cy="27463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latin typeface="+mn-lt"/>
                <a:cs typeface="Arial"/>
              </a:rPr>
              <a:t>Hypothermia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E7CAAE41-6A64-4295-B3AA-C36FFAD6E92E}"/>
              </a:ext>
            </a:extLst>
          </p:cNvPr>
          <p:cNvCxnSpPr/>
          <p:nvPr/>
        </p:nvCxnSpPr>
        <p:spPr>
          <a:xfrm>
            <a:off x="7646459" y="1812238"/>
            <a:ext cx="624416" cy="3175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123">
            <a:extLst>
              <a:ext uri="{FF2B5EF4-FFF2-40B4-BE49-F238E27FC236}">
                <a16:creationId xmlns:a16="http://schemas.microsoft.com/office/drawing/2014/main" xmlns="" id="{9923525F-94B3-4B43-9BAC-7EFC3D7B22FF}"/>
              </a:ext>
            </a:extLst>
          </p:cNvPr>
          <p:cNvSpPr txBox="1"/>
          <p:nvPr/>
        </p:nvSpPr>
        <p:spPr>
          <a:xfrm>
            <a:off x="6487871" y="1622217"/>
            <a:ext cx="1384299" cy="4026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latin typeface="+mn-lt"/>
                <a:cs typeface="Arial"/>
              </a:rPr>
              <a:t>Metabolic</a:t>
            </a:r>
            <a:r>
              <a:rPr lang="en-US" sz="1200" b="1" baseline="0" dirty="0">
                <a:latin typeface="+mn-lt"/>
                <a:cs typeface="Arial"/>
              </a:rPr>
              <a:t> Causes</a:t>
            </a:r>
            <a:endParaRPr lang="en-US" sz="1200" b="1" dirty="0">
              <a:latin typeface="+mn-lt"/>
              <a:cs typeface="Arial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C924A502-860E-4225-932D-C42C7B8D8DE5}"/>
              </a:ext>
            </a:extLst>
          </p:cNvPr>
          <p:cNvCxnSpPr/>
          <p:nvPr/>
        </p:nvCxnSpPr>
        <p:spPr>
          <a:xfrm flipV="1">
            <a:off x="8115300" y="2198688"/>
            <a:ext cx="658283" cy="4762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125">
            <a:extLst>
              <a:ext uri="{FF2B5EF4-FFF2-40B4-BE49-F238E27FC236}">
                <a16:creationId xmlns:a16="http://schemas.microsoft.com/office/drawing/2014/main" xmlns="" id="{275268BF-8C09-45DB-9384-6AE350C06348}"/>
              </a:ext>
            </a:extLst>
          </p:cNvPr>
          <p:cNvSpPr txBox="1"/>
          <p:nvPr/>
        </p:nvSpPr>
        <p:spPr>
          <a:xfrm>
            <a:off x="6818840" y="2058830"/>
            <a:ext cx="1452035" cy="28924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latin typeface="+mn-lt"/>
                <a:cs typeface="Arial"/>
              </a:rPr>
              <a:t>Birth</a:t>
            </a:r>
            <a:r>
              <a:rPr lang="en-US" sz="1200" b="1" baseline="0" dirty="0">
                <a:latin typeface="+mn-lt"/>
                <a:cs typeface="Arial"/>
              </a:rPr>
              <a:t> Defects</a:t>
            </a:r>
            <a:endParaRPr lang="en-US" sz="1200" b="1" dirty="0">
              <a:latin typeface="+mn-lt"/>
              <a:cs typeface="Arial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D4D99676-FF50-44EB-80EA-F3C62E238ACE}"/>
              </a:ext>
            </a:extLst>
          </p:cNvPr>
          <p:cNvCxnSpPr/>
          <p:nvPr/>
        </p:nvCxnSpPr>
        <p:spPr>
          <a:xfrm flipV="1">
            <a:off x="2745318" y="3305176"/>
            <a:ext cx="2152649" cy="1744663"/>
          </a:xfrm>
          <a:prstGeom prst="straightConnector1">
            <a:avLst/>
          </a:prstGeom>
          <a:ln w="60325"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3E397DFA-96CF-4835-A279-8F6163BFA453}"/>
              </a:ext>
            </a:extLst>
          </p:cNvPr>
          <p:cNvCxnSpPr/>
          <p:nvPr/>
        </p:nvCxnSpPr>
        <p:spPr>
          <a:xfrm>
            <a:off x="2864841" y="3881325"/>
            <a:ext cx="1113367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130">
            <a:extLst>
              <a:ext uri="{FF2B5EF4-FFF2-40B4-BE49-F238E27FC236}">
                <a16:creationId xmlns:a16="http://schemas.microsoft.com/office/drawing/2014/main" xmlns="" id="{7E9E4F37-1598-43D4-8C79-C6394EE2A0AE}"/>
              </a:ext>
            </a:extLst>
          </p:cNvPr>
          <p:cNvSpPr txBox="1"/>
          <p:nvPr/>
        </p:nvSpPr>
        <p:spPr>
          <a:xfrm>
            <a:off x="1257863" y="3744235"/>
            <a:ext cx="1584365" cy="291687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smtClean="0">
                <a:latin typeface="+mn-lt"/>
                <a:cs typeface="Arial"/>
              </a:rPr>
              <a:t>Outreach area</a:t>
            </a:r>
            <a:endParaRPr lang="en-US" sz="1200" b="1" dirty="0">
              <a:latin typeface="+mn-lt"/>
              <a:cs typeface="Arial"/>
            </a:endParaRPr>
          </a:p>
        </p:txBody>
      </p:sp>
      <p:sp>
        <p:nvSpPr>
          <p:cNvPr id="83" name="TextBox 132">
            <a:extLst>
              <a:ext uri="{FF2B5EF4-FFF2-40B4-BE49-F238E27FC236}">
                <a16:creationId xmlns:a16="http://schemas.microsoft.com/office/drawing/2014/main" xmlns="" id="{058D1035-3447-42D8-B746-BEA161B332E2}"/>
              </a:ext>
            </a:extLst>
          </p:cNvPr>
          <p:cNvSpPr txBox="1"/>
          <p:nvPr/>
        </p:nvSpPr>
        <p:spPr>
          <a:xfrm>
            <a:off x="749832" y="4225551"/>
            <a:ext cx="1808101" cy="33888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latin typeface="+mn-lt"/>
                <a:cs typeface="Arial"/>
              </a:rPr>
              <a:t>Preterm Delivery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D922B45D-A51B-41FD-BD9A-A32487AA6E96}"/>
              </a:ext>
            </a:extLst>
          </p:cNvPr>
          <p:cNvCxnSpPr/>
          <p:nvPr/>
        </p:nvCxnSpPr>
        <p:spPr>
          <a:xfrm flipV="1">
            <a:off x="5590118" y="3259138"/>
            <a:ext cx="2000249" cy="1852612"/>
          </a:xfrm>
          <a:prstGeom prst="straightConnector1">
            <a:avLst/>
          </a:prstGeom>
          <a:ln w="60325"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xmlns="" id="{2BF5389C-415C-4A21-A88A-7A760AB48EAC}"/>
              </a:ext>
            </a:extLst>
          </p:cNvPr>
          <p:cNvCxnSpPr/>
          <p:nvPr/>
        </p:nvCxnSpPr>
        <p:spPr>
          <a:xfrm>
            <a:off x="6168924" y="3505212"/>
            <a:ext cx="577851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135">
            <a:extLst>
              <a:ext uri="{FF2B5EF4-FFF2-40B4-BE49-F238E27FC236}">
                <a16:creationId xmlns:a16="http://schemas.microsoft.com/office/drawing/2014/main" xmlns="" id="{5555ED24-D2D7-4A30-AF7B-B0083525AE90}"/>
              </a:ext>
            </a:extLst>
          </p:cNvPr>
          <p:cNvSpPr txBox="1"/>
          <p:nvPr/>
        </p:nvSpPr>
        <p:spPr>
          <a:xfrm>
            <a:off x="5065185" y="3279775"/>
            <a:ext cx="1066875" cy="46037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latin typeface="+mn-lt"/>
                <a:cs typeface="Arial"/>
              </a:rPr>
              <a:t>Long Distances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xmlns="" id="{7BE8FDB7-ACCD-4EA5-B5FF-57D43A50CA45}"/>
              </a:ext>
            </a:extLst>
          </p:cNvPr>
          <p:cNvCxnSpPr/>
          <p:nvPr/>
        </p:nvCxnSpPr>
        <p:spPr>
          <a:xfrm>
            <a:off x="6117167" y="3930650"/>
            <a:ext cx="630767" cy="635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137">
            <a:extLst>
              <a:ext uri="{FF2B5EF4-FFF2-40B4-BE49-F238E27FC236}">
                <a16:creationId xmlns:a16="http://schemas.microsoft.com/office/drawing/2014/main" xmlns="" id="{A4C0683F-C9F1-4B12-80BE-80F9BACB5102}"/>
              </a:ext>
            </a:extLst>
          </p:cNvPr>
          <p:cNvSpPr txBox="1"/>
          <p:nvPr/>
        </p:nvSpPr>
        <p:spPr>
          <a:xfrm>
            <a:off x="4582585" y="3792539"/>
            <a:ext cx="1646767" cy="274637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cs typeface="Arial"/>
              </a:rPr>
              <a:t>Delay in Transport </a:t>
            </a:r>
          </a:p>
          <a:p>
            <a:pPr algn="l"/>
            <a:endParaRPr lang="en-US" sz="1200" b="1" dirty="0">
              <a:latin typeface="+mn-lt"/>
              <a:cs typeface="Arial"/>
            </a:endParaRPr>
          </a:p>
        </p:txBody>
      </p:sp>
      <p:sp>
        <p:nvSpPr>
          <p:cNvPr id="90" name="TextBox 139">
            <a:extLst>
              <a:ext uri="{FF2B5EF4-FFF2-40B4-BE49-F238E27FC236}">
                <a16:creationId xmlns:a16="http://schemas.microsoft.com/office/drawing/2014/main" xmlns="" id="{CDC85BD1-2640-4599-BE28-3193E79428FA}"/>
              </a:ext>
            </a:extLst>
          </p:cNvPr>
          <p:cNvSpPr txBox="1"/>
          <p:nvPr/>
        </p:nvSpPr>
        <p:spPr>
          <a:xfrm>
            <a:off x="4222488" y="4173932"/>
            <a:ext cx="1220521" cy="44211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latin typeface="+mn-lt"/>
                <a:cs typeface="Arial"/>
              </a:rPr>
              <a:t>Ambulance Delay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F4A700D5-A865-45B1-B3EA-EB3EC4409A7B}"/>
              </a:ext>
            </a:extLst>
          </p:cNvPr>
          <p:cNvCxnSpPr/>
          <p:nvPr/>
        </p:nvCxnSpPr>
        <p:spPr>
          <a:xfrm flipV="1">
            <a:off x="8346017" y="3296095"/>
            <a:ext cx="1447800" cy="1962150"/>
          </a:xfrm>
          <a:prstGeom prst="straightConnector1">
            <a:avLst/>
          </a:prstGeom>
          <a:ln w="60325"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xmlns="" id="{AE61CCEE-FDCE-4C25-BE35-ACBFB305C0D0}"/>
              </a:ext>
            </a:extLst>
          </p:cNvPr>
          <p:cNvCxnSpPr/>
          <p:nvPr/>
        </p:nvCxnSpPr>
        <p:spPr>
          <a:xfrm>
            <a:off x="7609418" y="3617913"/>
            <a:ext cx="994833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142">
            <a:extLst>
              <a:ext uri="{FF2B5EF4-FFF2-40B4-BE49-F238E27FC236}">
                <a16:creationId xmlns:a16="http://schemas.microsoft.com/office/drawing/2014/main" xmlns="" id="{3D51F613-CAD3-451A-83B8-864D01CC79E0}"/>
              </a:ext>
            </a:extLst>
          </p:cNvPr>
          <p:cNvSpPr txBox="1"/>
          <p:nvPr/>
        </p:nvSpPr>
        <p:spPr>
          <a:xfrm>
            <a:off x="7455309" y="3522662"/>
            <a:ext cx="1311273" cy="43497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latin typeface="+mn-lt"/>
                <a:cs typeface="Arial"/>
              </a:rPr>
              <a:t>Over </a:t>
            </a:r>
            <a:r>
              <a:rPr lang="en-US" sz="1200" b="1" dirty="0" smtClean="0">
                <a:latin typeface="+mn-lt"/>
                <a:cs typeface="Arial"/>
              </a:rPr>
              <a:t>burden Tertiary </a:t>
            </a:r>
            <a:r>
              <a:rPr lang="en-US" sz="1200" b="1" dirty="0">
                <a:latin typeface="+mn-lt"/>
                <a:cs typeface="Arial"/>
              </a:rPr>
              <a:t>care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xmlns="" id="{413F39E3-9387-46EB-9540-EA37A8E04206}"/>
              </a:ext>
            </a:extLst>
          </p:cNvPr>
          <p:cNvCxnSpPr/>
          <p:nvPr/>
        </p:nvCxnSpPr>
        <p:spPr>
          <a:xfrm>
            <a:off x="8163086" y="4243819"/>
            <a:ext cx="800405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144">
            <a:extLst>
              <a:ext uri="{FF2B5EF4-FFF2-40B4-BE49-F238E27FC236}">
                <a16:creationId xmlns:a16="http://schemas.microsoft.com/office/drawing/2014/main" xmlns="" id="{930B076C-0A0C-49AA-8032-5B1822ABDAD1}"/>
              </a:ext>
            </a:extLst>
          </p:cNvPr>
          <p:cNvSpPr txBox="1"/>
          <p:nvPr/>
        </p:nvSpPr>
        <p:spPr>
          <a:xfrm>
            <a:off x="6879205" y="4035807"/>
            <a:ext cx="1320763" cy="38576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latin typeface="+mn-lt"/>
                <a:cs typeface="Arial"/>
              </a:rPr>
              <a:t>Training Deficiencies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xmlns="" id="{9B2FCB95-2D3D-4CF0-AC8A-F486D95714AE}"/>
              </a:ext>
            </a:extLst>
          </p:cNvPr>
          <p:cNvCxnSpPr/>
          <p:nvPr/>
        </p:nvCxnSpPr>
        <p:spPr>
          <a:xfrm>
            <a:off x="6961718" y="4670425"/>
            <a:ext cx="996949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146">
            <a:extLst>
              <a:ext uri="{FF2B5EF4-FFF2-40B4-BE49-F238E27FC236}">
                <a16:creationId xmlns:a16="http://schemas.microsoft.com/office/drawing/2014/main" xmlns="" id="{0324C8AA-CCE7-4F85-849D-A278C3C4A220}"/>
              </a:ext>
            </a:extLst>
          </p:cNvPr>
          <p:cNvSpPr txBox="1"/>
          <p:nvPr/>
        </p:nvSpPr>
        <p:spPr>
          <a:xfrm>
            <a:off x="6590242" y="4497489"/>
            <a:ext cx="1489073" cy="56356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cs typeface="Arial"/>
              </a:rPr>
              <a:t>Delayed </a:t>
            </a:r>
            <a:r>
              <a:rPr lang="en-US" sz="1200" b="1" dirty="0" err="1" smtClean="0">
                <a:cs typeface="Arial"/>
              </a:rPr>
              <a:t>Refferal</a:t>
            </a:r>
            <a:endParaRPr lang="en-US" sz="1200" b="1" dirty="0" smtClean="0">
              <a:cs typeface="Arial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D27DB2CA-1D81-42E8-84CE-DCFB64532110}"/>
              </a:ext>
            </a:extLst>
          </p:cNvPr>
          <p:cNvSpPr/>
          <p:nvPr/>
        </p:nvSpPr>
        <p:spPr>
          <a:xfrm>
            <a:off x="1432984" y="5164139"/>
            <a:ext cx="2082800" cy="59213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solidFill>
                  <a:schemeClr val="tx1"/>
                </a:solidFill>
                <a:latin typeface="Arial"/>
                <a:cs typeface="Arial"/>
              </a:rPr>
              <a:t>Non Institutional.</a:t>
            </a:r>
            <a:r>
              <a:rPr lang="en-US" sz="1200" b="1" baseline="0">
                <a:solidFill>
                  <a:schemeClr val="tx1"/>
                </a:solidFill>
                <a:latin typeface="Arial"/>
                <a:cs typeface="Arial"/>
              </a:rPr>
              <a:t> Delivery</a:t>
            </a:r>
            <a:endParaRPr lang="en-US" sz="1200" b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ABBB4EE1-3FAB-4360-96AA-861DD4845E91}"/>
              </a:ext>
            </a:extLst>
          </p:cNvPr>
          <p:cNvSpPr/>
          <p:nvPr/>
        </p:nvSpPr>
        <p:spPr>
          <a:xfrm>
            <a:off x="4116918" y="5165725"/>
            <a:ext cx="2252133" cy="58578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/>
                </a:solidFill>
                <a:latin typeface="Arial"/>
                <a:cs typeface="Arial"/>
              </a:rPr>
              <a:t>Delay in reaching Hospital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39A18907-2806-4826-9706-E0C6AD2D690E}"/>
              </a:ext>
            </a:extLst>
          </p:cNvPr>
          <p:cNvSpPr/>
          <p:nvPr/>
        </p:nvSpPr>
        <p:spPr>
          <a:xfrm>
            <a:off x="6970184" y="5141914"/>
            <a:ext cx="2368549" cy="63182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solidFill>
                  <a:schemeClr val="tx1"/>
                </a:solidFill>
                <a:latin typeface="Arial"/>
                <a:cs typeface="Arial"/>
              </a:rPr>
              <a:t>Health Facility Limitations</a:t>
            </a:r>
          </a:p>
        </p:txBody>
      </p:sp>
      <p:sp>
        <p:nvSpPr>
          <p:cNvPr id="101" name="TextBox 150">
            <a:extLst>
              <a:ext uri="{FF2B5EF4-FFF2-40B4-BE49-F238E27FC236}">
                <a16:creationId xmlns:a16="http://schemas.microsoft.com/office/drawing/2014/main" xmlns="" id="{C5EF3090-58E0-490D-A5E2-0C846D25C6FE}"/>
              </a:ext>
            </a:extLst>
          </p:cNvPr>
          <p:cNvSpPr txBox="1"/>
          <p:nvPr/>
        </p:nvSpPr>
        <p:spPr>
          <a:xfrm>
            <a:off x="10608501" y="2749551"/>
            <a:ext cx="1440160" cy="677862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latin typeface="+mn-lt"/>
                <a:cs typeface="Arial"/>
              </a:rPr>
              <a:t>High </a:t>
            </a:r>
            <a:r>
              <a:rPr lang="en-US" sz="1600" b="1" dirty="0">
                <a:latin typeface="+mn-lt"/>
                <a:cs typeface="Arial"/>
              </a:rPr>
              <a:t>NMR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xmlns="" id="{BED9B569-35D4-4AFC-BFDF-09B1E6F0F37E}"/>
              </a:ext>
            </a:extLst>
          </p:cNvPr>
          <p:cNvCxnSpPr/>
          <p:nvPr/>
        </p:nvCxnSpPr>
        <p:spPr>
          <a:xfrm>
            <a:off x="4828117" y="1446213"/>
            <a:ext cx="700616" cy="1905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67">
            <a:extLst>
              <a:ext uri="{FF2B5EF4-FFF2-40B4-BE49-F238E27FC236}">
                <a16:creationId xmlns:a16="http://schemas.microsoft.com/office/drawing/2014/main" xmlns="" id="{6DA084F0-5CA2-40AD-BE66-2B511B55EFDC}"/>
              </a:ext>
            </a:extLst>
          </p:cNvPr>
          <p:cNvSpPr txBox="1"/>
          <p:nvPr/>
        </p:nvSpPr>
        <p:spPr>
          <a:xfrm>
            <a:off x="5243477" y="2581274"/>
            <a:ext cx="1016001" cy="2889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latin typeface="+mn-lt"/>
                <a:cs typeface="Arial"/>
              </a:rPr>
              <a:t>Infection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xmlns="" id="{2BF5389C-415C-4A21-A88A-7A760AB48EAC}"/>
              </a:ext>
            </a:extLst>
          </p:cNvPr>
          <p:cNvCxnSpPr/>
          <p:nvPr/>
        </p:nvCxnSpPr>
        <p:spPr>
          <a:xfrm flipV="1">
            <a:off x="8794864" y="3703206"/>
            <a:ext cx="577851" cy="11862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xmlns="" id="{2BF5389C-415C-4A21-A88A-7A760AB48EAC}"/>
              </a:ext>
            </a:extLst>
          </p:cNvPr>
          <p:cNvCxnSpPr/>
          <p:nvPr/>
        </p:nvCxnSpPr>
        <p:spPr>
          <a:xfrm>
            <a:off x="5443008" y="4425620"/>
            <a:ext cx="577851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xmlns="" id="{E7CAAE41-6A64-4295-B3AA-C36FFAD6E92E}"/>
              </a:ext>
            </a:extLst>
          </p:cNvPr>
          <p:cNvCxnSpPr/>
          <p:nvPr/>
        </p:nvCxnSpPr>
        <p:spPr>
          <a:xfrm>
            <a:off x="6040968" y="2356969"/>
            <a:ext cx="624416" cy="3175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xmlns="" id="{E7CAAE41-6A64-4295-B3AA-C36FFAD6E92E}"/>
              </a:ext>
            </a:extLst>
          </p:cNvPr>
          <p:cNvCxnSpPr/>
          <p:nvPr/>
        </p:nvCxnSpPr>
        <p:spPr>
          <a:xfrm>
            <a:off x="6254788" y="2703514"/>
            <a:ext cx="624416" cy="3175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xmlns="" id="{8D0D1CF2-246C-438C-8E21-C7DF101E7FA7}"/>
              </a:ext>
            </a:extLst>
          </p:cNvPr>
          <p:cNvCxnSpPr>
            <a:stCxn id="59" idx="3"/>
          </p:cNvCxnSpPr>
          <p:nvPr/>
        </p:nvCxnSpPr>
        <p:spPr>
          <a:xfrm flipV="1">
            <a:off x="2625137" y="2075688"/>
            <a:ext cx="992263" cy="12434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06">
            <a:extLst>
              <a:ext uri="{FF2B5EF4-FFF2-40B4-BE49-F238E27FC236}">
                <a16:creationId xmlns:a16="http://schemas.microsoft.com/office/drawing/2014/main" xmlns="" id="{767AD65D-974D-474C-8966-E6B063BC9A94}"/>
              </a:ext>
            </a:extLst>
          </p:cNvPr>
          <p:cNvSpPr txBox="1"/>
          <p:nvPr/>
        </p:nvSpPr>
        <p:spPr>
          <a:xfrm>
            <a:off x="543697" y="1522413"/>
            <a:ext cx="2259347" cy="30115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en-IN" sz="1200" b="1" dirty="0"/>
              <a:t>Low ANC Registration</a:t>
            </a:r>
            <a:endParaRPr lang="en-IN" sz="1200" b="1" dirty="0">
              <a:solidFill>
                <a:srgbClr val="000000"/>
              </a:solidFill>
            </a:endParaRP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xmlns="" id="{C924A502-860E-4225-932D-C42C7B8D8DE5}"/>
              </a:ext>
            </a:extLst>
          </p:cNvPr>
          <p:cNvCxnSpPr/>
          <p:nvPr/>
        </p:nvCxnSpPr>
        <p:spPr>
          <a:xfrm flipV="1">
            <a:off x="7270673" y="1455738"/>
            <a:ext cx="658283" cy="4762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xmlns="" id="{2BF5389C-415C-4A21-A88A-7A760AB48EAC}"/>
              </a:ext>
            </a:extLst>
          </p:cNvPr>
          <p:cNvCxnSpPr/>
          <p:nvPr/>
        </p:nvCxnSpPr>
        <p:spPr>
          <a:xfrm>
            <a:off x="8106833" y="4678984"/>
            <a:ext cx="577851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xmlns="" id="{8D0D1CF2-246C-438C-8E21-C7DF101E7FA7}"/>
              </a:ext>
            </a:extLst>
          </p:cNvPr>
          <p:cNvCxnSpPr/>
          <p:nvPr/>
        </p:nvCxnSpPr>
        <p:spPr>
          <a:xfrm>
            <a:off x="3274482" y="3427413"/>
            <a:ext cx="842435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0">
            <a:extLst>
              <a:ext uri="{FF2B5EF4-FFF2-40B4-BE49-F238E27FC236}">
                <a16:creationId xmlns:a16="http://schemas.microsoft.com/office/drawing/2014/main" xmlns="" id="{7E9E4F37-1598-43D4-8C79-C6394EE2A0AE}"/>
              </a:ext>
            </a:extLst>
          </p:cNvPr>
          <p:cNvSpPr txBox="1"/>
          <p:nvPr/>
        </p:nvSpPr>
        <p:spPr>
          <a:xfrm>
            <a:off x="1352791" y="3318771"/>
            <a:ext cx="1625359" cy="21728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en-IN" sz="1200" dirty="0"/>
              <a:t> </a:t>
            </a:r>
            <a:r>
              <a:rPr lang="en-IN" sz="1200" b="1" dirty="0" smtClean="0"/>
              <a:t>Socioeconomic</a:t>
            </a:r>
            <a:r>
              <a:rPr lang="en-IN" sz="1200" dirty="0"/>
              <a:t> </a:t>
            </a:r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xmlns="" id="{8D0D1CF2-246C-438C-8E21-C7DF101E7FA7}"/>
              </a:ext>
            </a:extLst>
          </p:cNvPr>
          <p:cNvCxnSpPr/>
          <p:nvPr/>
        </p:nvCxnSpPr>
        <p:spPr>
          <a:xfrm>
            <a:off x="2537049" y="4365104"/>
            <a:ext cx="842435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56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11094536" cy="866224"/>
          </a:xfrm>
        </p:spPr>
        <p:txBody>
          <a:bodyPr>
            <a:normAutofit/>
          </a:bodyPr>
          <a:lstStyle/>
          <a:p>
            <a:r>
              <a:rPr lang="en-US" b="1" dirty="0"/>
              <a:t>Major Causes of Neonatal </a:t>
            </a:r>
            <a:r>
              <a:rPr lang="en-US" b="1" dirty="0" smtClean="0"/>
              <a:t>Mortality</a:t>
            </a:r>
            <a:endParaRPr lang="en-IN" b="1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609600" y="1270001"/>
            <a:ext cx="10744200" cy="3891279"/>
          </a:xfrm>
        </p:spPr>
        <p:txBody>
          <a:bodyPr>
            <a:normAutofit/>
          </a:bodyPr>
          <a:lstStyle/>
          <a:p>
            <a:r>
              <a:rPr lang="en-US" dirty="0"/>
              <a:t>Prematurity &amp; low birth </a:t>
            </a:r>
            <a:r>
              <a:rPr lang="en-US" dirty="0" smtClean="0"/>
              <a:t>weight (</a:t>
            </a:r>
            <a:r>
              <a:rPr lang="en-US" dirty="0"/>
              <a:t>46.1%)</a:t>
            </a:r>
          </a:p>
          <a:p>
            <a:r>
              <a:rPr lang="en-US" dirty="0"/>
              <a:t>Birth asphyxia &amp; birth </a:t>
            </a:r>
            <a:r>
              <a:rPr lang="en-US" dirty="0" smtClean="0"/>
              <a:t>trauma (</a:t>
            </a:r>
            <a:r>
              <a:rPr lang="en-US" dirty="0"/>
              <a:t>13.5%)</a:t>
            </a:r>
          </a:p>
          <a:p>
            <a:r>
              <a:rPr lang="en-US" dirty="0"/>
              <a:t>Neonatal </a:t>
            </a:r>
            <a:r>
              <a:rPr lang="en-US" dirty="0" smtClean="0"/>
              <a:t>pneumonia (</a:t>
            </a:r>
            <a:r>
              <a:rPr lang="en-US" dirty="0"/>
              <a:t>11.3%)</a:t>
            </a:r>
          </a:p>
          <a:p>
            <a:r>
              <a:rPr lang="en-US" dirty="0"/>
              <a:t>Other non communicable </a:t>
            </a:r>
            <a:r>
              <a:rPr lang="en-US" dirty="0" smtClean="0"/>
              <a:t>diseases (</a:t>
            </a:r>
            <a:r>
              <a:rPr lang="en-US" dirty="0"/>
              <a:t>8.4%)</a:t>
            </a:r>
          </a:p>
          <a:p>
            <a:r>
              <a:rPr lang="en-US" dirty="0" smtClean="0"/>
              <a:t>Sepsis (</a:t>
            </a:r>
            <a:r>
              <a:rPr lang="en-US" dirty="0"/>
              <a:t>5.7%)</a:t>
            </a:r>
          </a:p>
          <a:p>
            <a:r>
              <a:rPr lang="en-US" dirty="0"/>
              <a:t>Ill defined </a:t>
            </a:r>
            <a:r>
              <a:rPr lang="en-US" dirty="0" smtClean="0"/>
              <a:t>causes (</a:t>
            </a:r>
            <a:r>
              <a:rPr lang="en-US" dirty="0"/>
              <a:t>5.3%)</a:t>
            </a:r>
          </a:p>
          <a:p>
            <a:r>
              <a:rPr lang="en-US" dirty="0"/>
              <a:t>Congenital </a:t>
            </a:r>
            <a:r>
              <a:rPr lang="en-US" dirty="0" smtClean="0"/>
              <a:t>abnormalities (</a:t>
            </a:r>
            <a:r>
              <a:rPr lang="en-US" dirty="0"/>
              <a:t>4.3%)</a:t>
            </a:r>
          </a:p>
          <a:p>
            <a:pPr algn="r">
              <a:buNone/>
            </a:pPr>
            <a:r>
              <a:rPr lang="en-US" sz="1400" dirty="0" smtClean="0"/>
              <a:t>(As per sample registration system report 2015 -17)</a:t>
            </a:r>
            <a:endParaRPr lang="en-IN" sz="1400" dirty="0"/>
          </a:p>
        </p:txBody>
      </p:sp>
    </p:spTree>
    <p:extLst>
      <p:ext uri="{BB962C8B-B14F-4D97-AF65-F5344CB8AC3E}">
        <p14:creationId xmlns="" xmlns:p14="http://schemas.microsoft.com/office/powerpoint/2010/main" val="12390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44880" y="2669456"/>
            <a:ext cx="10678160" cy="866224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Current practices </a:t>
            </a:r>
            <a:r>
              <a:rPr lang="en-US" sz="4800" b="1" dirty="0" smtClean="0">
                <a:solidFill>
                  <a:prstClr val="black"/>
                </a:solidFill>
              </a:rPr>
              <a:t>during Antenatal Period</a:t>
            </a:r>
            <a:br>
              <a:rPr lang="en-US" sz="4800" b="1" dirty="0" smtClean="0">
                <a:solidFill>
                  <a:prstClr val="black"/>
                </a:solidFill>
              </a:rPr>
            </a:br>
            <a:r>
              <a:rPr lang="en-US" sz="4800" b="1" dirty="0" smtClean="0">
                <a:solidFill>
                  <a:prstClr val="black"/>
                </a:solidFill>
              </a:rPr>
              <a:t>(PMSMA, VHSND, PMMVY)</a:t>
            </a:r>
            <a:endParaRPr lang="en-IN" sz="4800" b="1" dirty="0"/>
          </a:p>
        </p:txBody>
      </p:sp>
    </p:spTree>
    <p:extLst>
      <p:ext uri="{BB962C8B-B14F-4D97-AF65-F5344CB8AC3E}">
        <p14:creationId xmlns="" xmlns:p14="http://schemas.microsoft.com/office/powerpoint/2010/main" val="12390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sp>
        <p:nvSpPr>
          <p:cNvPr id="6" name="Subtitle 4"/>
          <p:cNvSpPr>
            <a:spLocks noGrp="1"/>
          </p:cNvSpPr>
          <p:nvPr>
            <p:ph idx="1"/>
          </p:nvPr>
        </p:nvSpPr>
        <p:spPr>
          <a:xfrm>
            <a:off x="838200" y="1016000"/>
            <a:ext cx="10591800" cy="5160963"/>
          </a:xfrm>
        </p:spPr>
        <p:txBody>
          <a:bodyPr>
            <a:normAutofit fontScale="32500" lnSpcReduction="20000"/>
          </a:bodyPr>
          <a:lstStyle/>
          <a:p>
            <a:pPr marL="514350" indent="-514350"/>
            <a:r>
              <a:rPr lang="en-US" sz="9600" dirty="0" smtClean="0"/>
              <a:t>Early </a:t>
            </a:r>
            <a:r>
              <a:rPr lang="en-US" sz="9600" dirty="0"/>
              <a:t>registration of ANC</a:t>
            </a:r>
          </a:p>
          <a:p>
            <a:pPr marL="514350" indent="-514350"/>
            <a:r>
              <a:rPr lang="en-US" sz="9600" dirty="0"/>
              <a:t>4 ANC Check up</a:t>
            </a:r>
          </a:p>
          <a:p>
            <a:pPr marL="514350" indent="-514350"/>
            <a:r>
              <a:rPr lang="en-US" sz="9600" dirty="0"/>
              <a:t>Early detection of </a:t>
            </a:r>
            <a:r>
              <a:rPr lang="en-US" sz="9600" dirty="0" smtClean="0"/>
              <a:t>HRP</a:t>
            </a:r>
          </a:p>
          <a:p>
            <a:pPr marL="514350" indent="-514350"/>
            <a:r>
              <a:rPr lang="en-US" sz="9600" dirty="0" smtClean="0"/>
              <a:t>Provision of e-rupee voucher for USG</a:t>
            </a:r>
            <a:endParaRPr lang="en-US" sz="9600" dirty="0"/>
          </a:p>
          <a:p>
            <a:pPr marL="514350" indent="-514350"/>
            <a:r>
              <a:rPr lang="en-US" sz="9600" dirty="0"/>
              <a:t>Iron &amp; folic acid supplementation </a:t>
            </a:r>
          </a:p>
          <a:p>
            <a:pPr marL="514350" indent="-514350"/>
            <a:r>
              <a:rPr lang="en-US" sz="9600" dirty="0"/>
              <a:t>Calcium supplementation</a:t>
            </a:r>
          </a:p>
          <a:p>
            <a:pPr marL="514350" indent="-514350"/>
            <a:r>
              <a:rPr lang="en-US" sz="9600" dirty="0"/>
              <a:t>Immunization</a:t>
            </a:r>
          </a:p>
          <a:p>
            <a:pPr marL="514350" indent="-514350"/>
            <a:r>
              <a:rPr lang="en-US" sz="9600" dirty="0"/>
              <a:t>Nutritional support </a:t>
            </a:r>
            <a:endParaRPr lang="en-US" sz="128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v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2390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C43246-AC80-B681-2876-94C35B5D155C}"/>
              </a:ext>
            </a:extLst>
          </p:cNvPr>
          <p:cNvSpPr txBox="1"/>
          <p:nvPr/>
        </p:nvSpPr>
        <p:spPr>
          <a:xfrm>
            <a:off x="838200" y="641760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</a:rPr>
              <a:t>Public Health Leadership &amp; Management Training</a:t>
            </a:r>
            <a:endParaRPr lang="en-IN" sz="1600" b="1" i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06" r="15556"/>
          <a:stretch/>
        </p:blipFill>
        <p:spPr bwMode="auto">
          <a:xfrm>
            <a:off x="416560" y="650240"/>
            <a:ext cx="10495281" cy="5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419100" y="228600"/>
            <a:ext cx="109347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At least 4 ANC checkup </a:t>
            </a:r>
            <a:r>
              <a:rPr lang="en-US" sz="3600" dirty="0" smtClean="0"/>
              <a:t>&amp; early </a:t>
            </a:r>
            <a:r>
              <a:rPr lang="en-US" sz="3600" dirty="0"/>
              <a:t>detection of HRP</a:t>
            </a:r>
            <a:endParaRPr lang="en-IN" sz="3600" u="sng" dirty="0"/>
          </a:p>
        </p:txBody>
      </p:sp>
    </p:spTree>
    <p:extLst>
      <p:ext uri="{BB962C8B-B14F-4D97-AF65-F5344CB8AC3E}">
        <p14:creationId xmlns="" xmlns:p14="http://schemas.microsoft.com/office/powerpoint/2010/main" val="12390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2705</Words>
  <Application>Microsoft Office PowerPoint</Application>
  <PresentationFormat>Custom</PresentationFormat>
  <Paragraphs>959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Reducing Neonatal Mortality in U.P.</vt:lpstr>
      <vt:lpstr>Overview</vt:lpstr>
      <vt:lpstr>Slide 3</vt:lpstr>
      <vt:lpstr>Methods</vt:lpstr>
      <vt:lpstr>Slide 5</vt:lpstr>
      <vt:lpstr>Major Causes of Neonatal Mortality</vt:lpstr>
      <vt:lpstr>Current practices during Antenatal Period (PMSMA, VHSND, PMMVY)</vt:lpstr>
      <vt:lpstr>Slide 8</vt:lpstr>
      <vt:lpstr>At least 4 ANC checkup &amp; early detection of HRP</vt:lpstr>
      <vt:lpstr>Slide 10</vt:lpstr>
      <vt:lpstr>ANC services</vt:lpstr>
      <vt:lpstr>Monitoring of ANC services</vt:lpstr>
      <vt:lpstr>Slide 13</vt:lpstr>
      <vt:lpstr>Prevalence of Hypertension in PW is 4.8% {NFHS- 5 (2020-21)}</vt:lpstr>
      <vt:lpstr>ANC Services April to February 2023-24  HMIS Portal</vt:lpstr>
      <vt:lpstr>ANC Services April to February 2023-24 HMIS Portal</vt:lpstr>
      <vt:lpstr>Delivery Services April to February 2023-24 HMIS Portal</vt:lpstr>
      <vt:lpstr>Delivery Services April to February 2023-24 HMIS Portal</vt:lpstr>
      <vt:lpstr>Gaps identified in Antenatal Period</vt:lpstr>
      <vt:lpstr>Current practices during Perinatal Period </vt:lpstr>
      <vt:lpstr>Slide 21</vt:lpstr>
      <vt:lpstr>Delivery Care (FY 2021-22-23 &amp; Apr 23-Aug 23) of Moradabad Division</vt:lpstr>
      <vt:lpstr>SBA Trained Staff Nurse Status in Moradabad Division</vt:lpstr>
      <vt:lpstr>Delivery and Vaccination details (1.12.2023 to 29.02.2024)</vt:lpstr>
      <vt:lpstr>Gaps in Perinatal  Period</vt:lpstr>
      <vt:lpstr>Current practices during Postnatal Period </vt:lpstr>
      <vt:lpstr>                </vt:lpstr>
      <vt:lpstr>Baby Friendly Hospital Initiatives</vt:lpstr>
      <vt:lpstr>Home Based New born Care (HBNC key indicators) (January 2024)</vt:lpstr>
      <vt:lpstr>HBNC Monitoring visits conducted against target</vt:lpstr>
      <vt:lpstr>NBSU Key Indicators: 01 April – 31 January  2024 (January 2024)</vt:lpstr>
      <vt:lpstr>SNCU Key Indicators: 01 April – 31 January 2024</vt:lpstr>
      <vt:lpstr>MaNTra – Maa Navjat Tracking Progress (21.12 to 20.01.2024)</vt:lpstr>
      <vt:lpstr> Gaps in Post Natal Care</vt:lpstr>
      <vt:lpstr>Proposed Interventions</vt:lpstr>
      <vt:lpstr>Proposed Interventions</vt:lpstr>
      <vt:lpstr>Proposed Interventions</vt:lpstr>
      <vt:lpstr>Slide 38</vt:lpstr>
      <vt:lpstr>Intervention-1 at Moradabad Division</vt:lpstr>
      <vt:lpstr>Intervention 2 at Moradabad Division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</dc:title>
  <dc:creator>AMAN MOHAN MISHRA</dc:creator>
  <cp:lastModifiedBy>ACER</cp:lastModifiedBy>
  <cp:revision>93</cp:revision>
  <dcterms:created xsi:type="dcterms:W3CDTF">2023-12-01T04:37:49Z</dcterms:created>
  <dcterms:modified xsi:type="dcterms:W3CDTF">2024-03-26T17:46:46Z</dcterms:modified>
</cp:coreProperties>
</file>