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crdownload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9"/>
  </p:notesMasterIdLst>
  <p:sldIdLst>
    <p:sldId id="388" r:id="rId2"/>
    <p:sldId id="389" r:id="rId3"/>
    <p:sldId id="390" r:id="rId4"/>
    <p:sldId id="391" r:id="rId5"/>
    <p:sldId id="306" r:id="rId6"/>
    <p:sldId id="385" r:id="rId7"/>
    <p:sldId id="386" r:id="rId8"/>
    <p:sldId id="307" r:id="rId9"/>
    <p:sldId id="309" r:id="rId10"/>
    <p:sldId id="392" r:id="rId11"/>
    <p:sldId id="393" r:id="rId12"/>
    <p:sldId id="315" r:id="rId13"/>
    <p:sldId id="312" r:id="rId14"/>
    <p:sldId id="421" r:id="rId15"/>
    <p:sldId id="422" r:id="rId16"/>
    <p:sldId id="423" r:id="rId17"/>
    <p:sldId id="424" r:id="rId18"/>
    <p:sldId id="313" r:id="rId19"/>
    <p:sldId id="318" r:id="rId20"/>
    <p:sldId id="425" r:id="rId21"/>
    <p:sldId id="394" r:id="rId22"/>
    <p:sldId id="343" r:id="rId23"/>
    <p:sldId id="324" r:id="rId24"/>
    <p:sldId id="395" r:id="rId25"/>
    <p:sldId id="327" r:id="rId26"/>
    <p:sldId id="396" r:id="rId27"/>
    <p:sldId id="397" r:id="rId28"/>
    <p:sldId id="398" r:id="rId29"/>
    <p:sldId id="426" r:id="rId30"/>
    <p:sldId id="399" r:id="rId31"/>
    <p:sldId id="384" r:id="rId32"/>
    <p:sldId id="400" r:id="rId33"/>
    <p:sldId id="401" r:id="rId34"/>
    <p:sldId id="427" r:id="rId35"/>
    <p:sldId id="402" r:id="rId36"/>
    <p:sldId id="403" r:id="rId37"/>
    <p:sldId id="428" r:id="rId38"/>
    <p:sldId id="429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32" r:id="rId49"/>
    <p:sldId id="413" r:id="rId50"/>
    <p:sldId id="415" r:id="rId51"/>
    <p:sldId id="416" r:id="rId52"/>
    <p:sldId id="417" r:id="rId53"/>
    <p:sldId id="352" r:id="rId54"/>
    <p:sldId id="286" r:id="rId55"/>
    <p:sldId id="420" r:id="rId56"/>
    <p:sldId id="287" r:id="rId57"/>
    <p:sldId id="288" r:id="rId58"/>
    <p:sldId id="289" r:id="rId59"/>
    <p:sldId id="290" r:id="rId60"/>
    <p:sldId id="291" r:id="rId61"/>
    <p:sldId id="271" r:id="rId62"/>
    <p:sldId id="430" r:id="rId63"/>
    <p:sldId id="431" r:id="rId64"/>
    <p:sldId id="356" r:id="rId65"/>
    <p:sldId id="383" r:id="rId66"/>
    <p:sldId id="419" r:id="rId67"/>
    <p:sldId id="418" r:id="rId68"/>
  </p:sldIdLst>
  <p:sldSz cx="12192000" cy="6858000"/>
  <p:notesSz cx="6858000" cy="9144000"/>
  <p:embeddedFontLst>
    <p:embeddedFont>
      <p:font typeface="Poppins" panose="020B0604020202020204" charset="0"/>
      <p:regular r:id="rId70"/>
      <p:bold r:id="rId71"/>
      <p:italic r:id="rId72"/>
      <p:boldItalic r:id="rId73"/>
    </p:embeddedFont>
    <p:embeddedFont>
      <p:font typeface="Arial Black" panose="020B0A04020102020204" pitchFamily="34" charset="0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Roboto" panose="020B060402020202020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EDEEF1"/>
    <a:srgbClr val="FFFFFF"/>
    <a:srgbClr val="65AFE0"/>
    <a:srgbClr val="7CCEF4"/>
    <a:srgbClr val="D52229"/>
    <a:srgbClr val="616161"/>
    <a:srgbClr val="043C51"/>
    <a:srgbClr val="F7EEDF"/>
    <a:srgbClr val="154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4BC6D-05D8-4F8D-B852-6BDF062EC75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213C865-7EC3-4ED2-A346-BEBA29FFC3ED}">
      <dgm:prSet/>
      <dgm:spPr/>
      <dgm:t>
        <a:bodyPr/>
        <a:lstStyle/>
        <a:p>
          <a:r>
            <a:rPr lang="en-US"/>
            <a:t>Activate Emergency Response System</a:t>
          </a:r>
        </a:p>
      </dgm:t>
    </dgm:pt>
    <dgm:pt modelId="{002E5E8D-B6A6-4D81-8672-AC07662ABDAE}" type="parTrans" cxnId="{3B64FDBD-38B0-43C2-8275-13AEBAA8C874}">
      <dgm:prSet/>
      <dgm:spPr/>
      <dgm:t>
        <a:bodyPr/>
        <a:lstStyle/>
        <a:p>
          <a:endParaRPr lang="en-US"/>
        </a:p>
      </dgm:t>
    </dgm:pt>
    <dgm:pt modelId="{C0C36F86-52A7-4B20-BD7E-85CE534446CF}" type="sibTrans" cxnId="{3B64FDBD-38B0-43C2-8275-13AEBAA8C874}">
      <dgm:prSet/>
      <dgm:spPr/>
      <dgm:t>
        <a:bodyPr/>
        <a:lstStyle/>
        <a:p>
          <a:endParaRPr lang="en-US"/>
        </a:p>
      </dgm:t>
    </dgm:pt>
    <dgm:pt modelId="{935EC518-EDD7-433F-BEF8-6B7E09CAE01E}">
      <dgm:prSet/>
      <dgm:spPr/>
      <dgm:t>
        <a:bodyPr/>
        <a:lstStyle/>
        <a:p>
          <a:r>
            <a:rPr lang="en-US"/>
            <a:t>Place the adult on a firm flat surface</a:t>
          </a:r>
        </a:p>
      </dgm:t>
    </dgm:pt>
    <dgm:pt modelId="{6890727C-CD66-4693-A5DC-F677B6198DA1}" type="parTrans" cxnId="{89249F99-73F1-4EFB-A1C6-25CAFB93C427}">
      <dgm:prSet/>
      <dgm:spPr/>
      <dgm:t>
        <a:bodyPr/>
        <a:lstStyle/>
        <a:p>
          <a:endParaRPr lang="en-US"/>
        </a:p>
      </dgm:t>
    </dgm:pt>
    <dgm:pt modelId="{87ED0F0E-0EC8-4A16-B2ED-680B0146A8E0}" type="sibTrans" cxnId="{89249F99-73F1-4EFB-A1C6-25CAFB93C427}">
      <dgm:prSet/>
      <dgm:spPr/>
      <dgm:t>
        <a:bodyPr/>
        <a:lstStyle/>
        <a:p>
          <a:endParaRPr lang="en-US"/>
        </a:p>
      </dgm:t>
    </dgm:pt>
    <dgm:pt modelId="{8DD716EA-3E46-42AC-B2E1-9803959EBC8E}">
      <dgm:prSet/>
      <dgm:spPr/>
      <dgm:t>
        <a:bodyPr/>
        <a:lstStyle/>
        <a:p>
          <a:r>
            <a:rPr lang="en-US"/>
            <a:t>Open the victim’s airway and remove the object if you see it.</a:t>
          </a:r>
        </a:p>
      </dgm:t>
    </dgm:pt>
    <dgm:pt modelId="{E82208EF-5EF6-4639-B14B-35B7A010E330}" type="parTrans" cxnId="{F7EFBBB3-949D-4A97-973F-E593F1A24577}">
      <dgm:prSet/>
      <dgm:spPr/>
      <dgm:t>
        <a:bodyPr/>
        <a:lstStyle/>
        <a:p>
          <a:endParaRPr lang="en-US"/>
        </a:p>
      </dgm:t>
    </dgm:pt>
    <dgm:pt modelId="{C7A02AD8-3EC4-42E2-8FA5-DBF36E2D98F8}" type="sibTrans" cxnId="{F7EFBBB3-949D-4A97-973F-E593F1A24577}">
      <dgm:prSet/>
      <dgm:spPr/>
      <dgm:t>
        <a:bodyPr/>
        <a:lstStyle/>
        <a:p>
          <a:endParaRPr lang="en-US"/>
        </a:p>
      </dgm:t>
    </dgm:pt>
    <dgm:pt modelId="{4E2D1DF8-E380-4C6D-84F0-BC2EE9182835}">
      <dgm:prSet/>
      <dgm:spPr/>
      <dgm:t>
        <a:bodyPr/>
        <a:lstStyle/>
        <a:p>
          <a:r>
            <a:rPr lang="en-US"/>
            <a:t>Begin CPR</a:t>
          </a:r>
        </a:p>
      </dgm:t>
    </dgm:pt>
    <dgm:pt modelId="{B7326BA8-9BF5-4CE7-BCFC-F566AAC16CD1}" type="parTrans" cxnId="{1C3B986A-DC1E-4343-9216-75DC42F6EB92}">
      <dgm:prSet/>
      <dgm:spPr/>
      <dgm:t>
        <a:bodyPr/>
        <a:lstStyle/>
        <a:p>
          <a:endParaRPr lang="en-US"/>
        </a:p>
      </dgm:t>
    </dgm:pt>
    <dgm:pt modelId="{9134FEC9-DDA8-4968-BFAB-2C77F9942B4E}" type="sibTrans" cxnId="{1C3B986A-DC1E-4343-9216-75DC42F6EB92}">
      <dgm:prSet/>
      <dgm:spPr/>
      <dgm:t>
        <a:bodyPr/>
        <a:lstStyle/>
        <a:p>
          <a:endParaRPr lang="en-US"/>
        </a:p>
      </dgm:t>
    </dgm:pt>
    <dgm:pt modelId="{EA1D5C95-D63C-0949-8550-4EB87258E344}" type="pres">
      <dgm:prSet presAssocID="{6D94BC6D-05D8-4F8D-B852-6BDF062EC7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1708BD2B-6290-294F-A764-48DD54B0957E}" type="pres">
      <dgm:prSet presAssocID="{0213C865-7EC3-4ED2-A346-BEBA29FFC3E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07FAB01-6AAF-5B4E-8B78-A1CE1FEDFAC5}" type="pres">
      <dgm:prSet presAssocID="{C0C36F86-52A7-4B20-BD7E-85CE534446CF}" presName="sibTrans" presStyleLbl="sibTrans1D1" presStyleIdx="0" presStyleCnt="3"/>
      <dgm:spPr/>
      <dgm:t>
        <a:bodyPr/>
        <a:lstStyle/>
        <a:p>
          <a:endParaRPr lang="en-IN"/>
        </a:p>
      </dgm:t>
    </dgm:pt>
    <dgm:pt modelId="{C0DDCDF8-E033-FA42-957D-72111F18C8BF}" type="pres">
      <dgm:prSet presAssocID="{C0C36F86-52A7-4B20-BD7E-85CE534446CF}" presName="connectorText" presStyleLbl="sibTrans1D1" presStyleIdx="0" presStyleCnt="3"/>
      <dgm:spPr/>
      <dgm:t>
        <a:bodyPr/>
        <a:lstStyle/>
        <a:p>
          <a:endParaRPr lang="en-IN"/>
        </a:p>
      </dgm:t>
    </dgm:pt>
    <dgm:pt modelId="{E5CA62B0-44E6-7849-83C3-F8D2B1E58A12}" type="pres">
      <dgm:prSet presAssocID="{935EC518-EDD7-433F-BEF8-6B7E09CAE01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8FFD585-F4E8-0341-B751-110F7F22D1E5}" type="pres">
      <dgm:prSet presAssocID="{87ED0F0E-0EC8-4A16-B2ED-680B0146A8E0}" presName="sibTrans" presStyleLbl="sibTrans1D1" presStyleIdx="1" presStyleCnt="3"/>
      <dgm:spPr/>
      <dgm:t>
        <a:bodyPr/>
        <a:lstStyle/>
        <a:p>
          <a:endParaRPr lang="en-IN"/>
        </a:p>
      </dgm:t>
    </dgm:pt>
    <dgm:pt modelId="{87609DBB-1B55-7347-9579-C39A5B9001D5}" type="pres">
      <dgm:prSet presAssocID="{87ED0F0E-0EC8-4A16-B2ED-680B0146A8E0}" presName="connectorText" presStyleLbl="sibTrans1D1" presStyleIdx="1" presStyleCnt="3"/>
      <dgm:spPr/>
      <dgm:t>
        <a:bodyPr/>
        <a:lstStyle/>
        <a:p>
          <a:endParaRPr lang="en-IN"/>
        </a:p>
      </dgm:t>
    </dgm:pt>
    <dgm:pt modelId="{8DB49346-7801-944D-BB97-737040FA570D}" type="pres">
      <dgm:prSet presAssocID="{8DD716EA-3E46-42AC-B2E1-9803959EBC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4012C32-78FA-BA46-8AF4-F34E31C9FC78}" type="pres">
      <dgm:prSet presAssocID="{C7A02AD8-3EC4-42E2-8FA5-DBF36E2D98F8}" presName="sibTrans" presStyleLbl="sibTrans1D1" presStyleIdx="2" presStyleCnt="3"/>
      <dgm:spPr/>
      <dgm:t>
        <a:bodyPr/>
        <a:lstStyle/>
        <a:p>
          <a:endParaRPr lang="en-IN"/>
        </a:p>
      </dgm:t>
    </dgm:pt>
    <dgm:pt modelId="{4E222FFF-9286-E143-9FFF-EBEC7CACAE07}" type="pres">
      <dgm:prSet presAssocID="{C7A02AD8-3EC4-42E2-8FA5-DBF36E2D98F8}" presName="connectorText" presStyleLbl="sibTrans1D1" presStyleIdx="2" presStyleCnt="3"/>
      <dgm:spPr/>
      <dgm:t>
        <a:bodyPr/>
        <a:lstStyle/>
        <a:p>
          <a:endParaRPr lang="en-IN"/>
        </a:p>
      </dgm:t>
    </dgm:pt>
    <dgm:pt modelId="{C1D95F22-F186-CD48-8496-618F530440CB}" type="pres">
      <dgm:prSet presAssocID="{4E2D1DF8-E380-4C6D-84F0-BC2EE91828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89249F99-73F1-4EFB-A1C6-25CAFB93C427}" srcId="{6D94BC6D-05D8-4F8D-B852-6BDF062EC759}" destId="{935EC518-EDD7-433F-BEF8-6B7E09CAE01E}" srcOrd="1" destOrd="0" parTransId="{6890727C-CD66-4693-A5DC-F677B6198DA1}" sibTransId="{87ED0F0E-0EC8-4A16-B2ED-680B0146A8E0}"/>
    <dgm:cxn modelId="{9AA96472-389B-2543-9553-690882B9A3BE}" type="presOf" srcId="{87ED0F0E-0EC8-4A16-B2ED-680B0146A8E0}" destId="{D8FFD585-F4E8-0341-B751-110F7F22D1E5}" srcOrd="0" destOrd="0" presId="urn:microsoft.com/office/officeart/2016/7/layout/RepeatingBendingProcessNew"/>
    <dgm:cxn modelId="{A6412297-8E67-D149-978C-B1E7472F3612}" type="presOf" srcId="{C0C36F86-52A7-4B20-BD7E-85CE534446CF}" destId="{C0DDCDF8-E033-FA42-957D-72111F18C8BF}" srcOrd="1" destOrd="0" presId="urn:microsoft.com/office/officeart/2016/7/layout/RepeatingBendingProcessNew"/>
    <dgm:cxn modelId="{EFAB97CF-FE6F-7849-B831-8F060F4B3307}" type="presOf" srcId="{8DD716EA-3E46-42AC-B2E1-9803959EBC8E}" destId="{8DB49346-7801-944D-BB97-737040FA570D}" srcOrd="0" destOrd="0" presId="urn:microsoft.com/office/officeart/2016/7/layout/RepeatingBendingProcessNew"/>
    <dgm:cxn modelId="{047C2AC1-C9EE-6A40-BE55-A9BAF5D8E95C}" type="presOf" srcId="{6D94BC6D-05D8-4F8D-B852-6BDF062EC759}" destId="{EA1D5C95-D63C-0949-8550-4EB87258E344}" srcOrd="0" destOrd="0" presId="urn:microsoft.com/office/officeart/2016/7/layout/RepeatingBendingProcessNew"/>
    <dgm:cxn modelId="{5C9FA1E6-6391-D548-AA98-4777F4921631}" type="presOf" srcId="{935EC518-EDD7-433F-BEF8-6B7E09CAE01E}" destId="{E5CA62B0-44E6-7849-83C3-F8D2B1E58A12}" srcOrd="0" destOrd="0" presId="urn:microsoft.com/office/officeart/2016/7/layout/RepeatingBendingProcessNew"/>
    <dgm:cxn modelId="{B2570C06-2A37-FB47-81A1-8D9025D14527}" type="presOf" srcId="{4E2D1DF8-E380-4C6D-84F0-BC2EE9182835}" destId="{C1D95F22-F186-CD48-8496-618F530440CB}" srcOrd="0" destOrd="0" presId="urn:microsoft.com/office/officeart/2016/7/layout/RepeatingBendingProcessNew"/>
    <dgm:cxn modelId="{443F09FA-C923-DF4C-BED7-C862E1CB8551}" type="presOf" srcId="{C7A02AD8-3EC4-42E2-8FA5-DBF36E2D98F8}" destId="{4E222FFF-9286-E143-9FFF-EBEC7CACAE07}" srcOrd="1" destOrd="0" presId="urn:microsoft.com/office/officeart/2016/7/layout/RepeatingBendingProcessNew"/>
    <dgm:cxn modelId="{1C3B986A-DC1E-4343-9216-75DC42F6EB92}" srcId="{6D94BC6D-05D8-4F8D-B852-6BDF062EC759}" destId="{4E2D1DF8-E380-4C6D-84F0-BC2EE9182835}" srcOrd="3" destOrd="0" parTransId="{B7326BA8-9BF5-4CE7-BCFC-F566AAC16CD1}" sibTransId="{9134FEC9-DDA8-4968-BFAB-2C77F9942B4E}"/>
    <dgm:cxn modelId="{F7EFBBB3-949D-4A97-973F-E593F1A24577}" srcId="{6D94BC6D-05D8-4F8D-B852-6BDF062EC759}" destId="{8DD716EA-3E46-42AC-B2E1-9803959EBC8E}" srcOrd="2" destOrd="0" parTransId="{E82208EF-5EF6-4639-B14B-35B7A010E330}" sibTransId="{C7A02AD8-3EC4-42E2-8FA5-DBF36E2D98F8}"/>
    <dgm:cxn modelId="{DDB1E2D3-F9BA-B64B-9B33-EAE45746C360}" type="presOf" srcId="{0213C865-7EC3-4ED2-A346-BEBA29FFC3ED}" destId="{1708BD2B-6290-294F-A764-48DD54B0957E}" srcOrd="0" destOrd="0" presId="urn:microsoft.com/office/officeart/2016/7/layout/RepeatingBendingProcessNew"/>
    <dgm:cxn modelId="{1A423933-7B3D-B040-AC5D-2AA13FB07BFA}" type="presOf" srcId="{C7A02AD8-3EC4-42E2-8FA5-DBF36E2D98F8}" destId="{E4012C32-78FA-BA46-8AF4-F34E31C9FC78}" srcOrd="0" destOrd="0" presId="urn:microsoft.com/office/officeart/2016/7/layout/RepeatingBendingProcessNew"/>
    <dgm:cxn modelId="{0FBB5002-6CCE-1D43-91FF-B807E7D51F4E}" type="presOf" srcId="{C0C36F86-52A7-4B20-BD7E-85CE534446CF}" destId="{607FAB01-6AAF-5B4E-8B78-A1CE1FEDFAC5}" srcOrd="0" destOrd="0" presId="urn:microsoft.com/office/officeart/2016/7/layout/RepeatingBendingProcessNew"/>
    <dgm:cxn modelId="{3B64FDBD-38B0-43C2-8275-13AEBAA8C874}" srcId="{6D94BC6D-05D8-4F8D-B852-6BDF062EC759}" destId="{0213C865-7EC3-4ED2-A346-BEBA29FFC3ED}" srcOrd="0" destOrd="0" parTransId="{002E5E8D-B6A6-4D81-8672-AC07662ABDAE}" sibTransId="{C0C36F86-52A7-4B20-BD7E-85CE534446CF}"/>
    <dgm:cxn modelId="{327D86A6-89A1-0A44-B505-7DC23C80EF4B}" type="presOf" srcId="{87ED0F0E-0EC8-4A16-B2ED-680B0146A8E0}" destId="{87609DBB-1B55-7347-9579-C39A5B9001D5}" srcOrd="1" destOrd="0" presId="urn:microsoft.com/office/officeart/2016/7/layout/RepeatingBendingProcessNew"/>
    <dgm:cxn modelId="{B04DE86C-8C9B-6A4F-96A0-755F4181C9CB}" type="presParOf" srcId="{EA1D5C95-D63C-0949-8550-4EB87258E344}" destId="{1708BD2B-6290-294F-A764-48DD54B0957E}" srcOrd="0" destOrd="0" presId="urn:microsoft.com/office/officeart/2016/7/layout/RepeatingBendingProcessNew"/>
    <dgm:cxn modelId="{E080211D-A7ED-524D-83B0-AD436E21453E}" type="presParOf" srcId="{EA1D5C95-D63C-0949-8550-4EB87258E344}" destId="{607FAB01-6AAF-5B4E-8B78-A1CE1FEDFAC5}" srcOrd="1" destOrd="0" presId="urn:microsoft.com/office/officeart/2016/7/layout/RepeatingBendingProcessNew"/>
    <dgm:cxn modelId="{C1914CED-1E2E-B849-82FC-26C91797700D}" type="presParOf" srcId="{607FAB01-6AAF-5B4E-8B78-A1CE1FEDFAC5}" destId="{C0DDCDF8-E033-FA42-957D-72111F18C8BF}" srcOrd="0" destOrd="0" presId="urn:microsoft.com/office/officeart/2016/7/layout/RepeatingBendingProcessNew"/>
    <dgm:cxn modelId="{0698E384-89DA-AC4A-95C0-90DDBC27AC75}" type="presParOf" srcId="{EA1D5C95-D63C-0949-8550-4EB87258E344}" destId="{E5CA62B0-44E6-7849-83C3-F8D2B1E58A12}" srcOrd="2" destOrd="0" presId="urn:microsoft.com/office/officeart/2016/7/layout/RepeatingBendingProcessNew"/>
    <dgm:cxn modelId="{34B57947-381D-1F47-BEA6-DB9948D9D678}" type="presParOf" srcId="{EA1D5C95-D63C-0949-8550-4EB87258E344}" destId="{D8FFD585-F4E8-0341-B751-110F7F22D1E5}" srcOrd="3" destOrd="0" presId="urn:microsoft.com/office/officeart/2016/7/layout/RepeatingBendingProcessNew"/>
    <dgm:cxn modelId="{6378A8C4-C8C3-B644-98F9-6AC9144E1B95}" type="presParOf" srcId="{D8FFD585-F4E8-0341-B751-110F7F22D1E5}" destId="{87609DBB-1B55-7347-9579-C39A5B9001D5}" srcOrd="0" destOrd="0" presId="urn:microsoft.com/office/officeart/2016/7/layout/RepeatingBendingProcessNew"/>
    <dgm:cxn modelId="{6E229373-B21D-0746-BB76-09875C1669A5}" type="presParOf" srcId="{EA1D5C95-D63C-0949-8550-4EB87258E344}" destId="{8DB49346-7801-944D-BB97-737040FA570D}" srcOrd="4" destOrd="0" presId="urn:microsoft.com/office/officeart/2016/7/layout/RepeatingBendingProcessNew"/>
    <dgm:cxn modelId="{104E3306-75F2-AA46-88AF-73814219A2BF}" type="presParOf" srcId="{EA1D5C95-D63C-0949-8550-4EB87258E344}" destId="{E4012C32-78FA-BA46-8AF4-F34E31C9FC78}" srcOrd="5" destOrd="0" presId="urn:microsoft.com/office/officeart/2016/7/layout/RepeatingBendingProcessNew"/>
    <dgm:cxn modelId="{8E253299-5455-0940-8F7E-A054E3642D5E}" type="presParOf" srcId="{E4012C32-78FA-BA46-8AF4-F34E31C9FC78}" destId="{4E222FFF-9286-E143-9FFF-EBEC7CACAE07}" srcOrd="0" destOrd="0" presId="urn:microsoft.com/office/officeart/2016/7/layout/RepeatingBendingProcessNew"/>
    <dgm:cxn modelId="{C39FCFF1-CC5E-6F43-8A43-72C33ED9BFAF}" type="presParOf" srcId="{EA1D5C95-D63C-0949-8550-4EB87258E344}" destId="{C1D95F22-F186-CD48-8496-618F530440CB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FAB01-6AAF-5B4E-8B78-A1CE1FEDFAC5}">
      <dsp:nvSpPr>
        <dsp:cNvPr id="0" name=""/>
        <dsp:cNvSpPr/>
      </dsp:nvSpPr>
      <dsp:spPr>
        <a:xfrm>
          <a:off x="2824166" y="1721457"/>
          <a:ext cx="619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9067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17458" y="1763929"/>
        <a:ext cx="32483" cy="6496"/>
      </dsp:txXfrm>
    </dsp:sp>
    <dsp:sp modelId="{1708BD2B-6290-294F-A764-48DD54B0957E}">
      <dsp:nvSpPr>
        <dsp:cNvPr id="0" name=""/>
        <dsp:cNvSpPr/>
      </dsp:nvSpPr>
      <dsp:spPr>
        <a:xfrm>
          <a:off x="1323" y="919784"/>
          <a:ext cx="2824643" cy="16947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410" tIns="145286" rIns="138410" bIns="145286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Activate Emergency Response System</a:t>
          </a:r>
        </a:p>
      </dsp:txBody>
      <dsp:txXfrm>
        <a:off x="1323" y="919784"/>
        <a:ext cx="2824643" cy="1694786"/>
      </dsp:txXfrm>
    </dsp:sp>
    <dsp:sp modelId="{D8FFD585-F4E8-0341-B751-110F7F22D1E5}">
      <dsp:nvSpPr>
        <dsp:cNvPr id="0" name=""/>
        <dsp:cNvSpPr/>
      </dsp:nvSpPr>
      <dsp:spPr>
        <a:xfrm>
          <a:off x="1413644" y="2612770"/>
          <a:ext cx="3474311" cy="619067"/>
        </a:xfrm>
        <a:custGeom>
          <a:avLst/>
          <a:gdLst/>
          <a:ahLst/>
          <a:cxnLst/>
          <a:rect l="0" t="0" r="0" b="0"/>
          <a:pathLst>
            <a:path>
              <a:moveTo>
                <a:pt x="3474311" y="0"/>
              </a:moveTo>
              <a:lnTo>
                <a:pt x="3474311" y="326633"/>
              </a:lnTo>
              <a:lnTo>
                <a:pt x="0" y="326633"/>
              </a:lnTo>
              <a:lnTo>
                <a:pt x="0" y="619067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62437" y="2919056"/>
        <a:ext cx="176726" cy="6496"/>
      </dsp:txXfrm>
    </dsp:sp>
    <dsp:sp modelId="{E5CA62B0-44E6-7849-83C3-F8D2B1E58A12}">
      <dsp:nvSpPr>
        <dsp:cNvPr id="0" name=""/>
        <dsp:cNvSpPr/>
      </dsp:nvSpPr>
      <dsp:spPr>
        <a:xfrm>
          <a:off x="3475634" y="919784"/>
          <a:ext cx="2824643" cy="16947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410" tIns="145286" rIns="138410" bIns="145286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Place the adult on a firm flat surface</a:t>
          </a:r>
        </a:p>
      </dsp:txBody>
      <dsp:txXfrm>
        <a:off x="3475634" y="919784"/>
        <a:ext cx="2824643" cy="1694786"/>
      </dsp:txXfrm>
    </dsp:sp>
    <dsp:sp modelId="{E4012C32-78FA-BA46-8AF4-F34E31C9FC78}">
      <dsp:nvSpPr>
        <dsp:cNvPr id="0" name=""/>
        <dsp:cNvSpPr/>
      </dsp:nvSpPr>
      <dsp:spPr>
        <a:xfrm>
          <a:off x="2824166" y="4065911"/>
          <a:ext cx="619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9067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17458" y="4108383"/>
        <a:ext cx="32483" cy="6496"/>
      </dsp:txXfrm>
    </dsp:sp>
    <dsp:sp modelId="{8DB49346-7801-944D-BB97-737040FA570D}">
      <dsp:nvSpPr>
        <dsp:cNvPr id="0" name=""/>
        <dsp:cNvSpPr/>
      </dsp:nvSpPr>
      <dsp:spPr>
        <a:xfrm>
          <a:off x="1323" y="3264238"/>
          <a:ext cx="2824643" cy="16947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410" tIns="145286" rIns="138410" bIns="145286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Open the victim’s airway and remove the object if you see it.</a:t>
          </a:r>
        </a:p>
      </dsp:txBody>
      <dsp:txXfrm>
        <a:off x="1323" y="3264238"/>
        <a:ext cx="2824643" cy="1694786"/>
      </dsp:txXfrm>
    </dsp:sp>
    <dsp:sp modelId="{C1D95F22-F186-CD48-8496-618F530440CB}">
      <dsp:nvSpPr>
        <dsp:cNvPr id="0" name=""/>
        <dsp:cNvSpPr/>
      </dsp:nvSpPr>
      <dsp:spPr>
        <a:xfrm>
          <a:off x="3475634" y="3264238"/>
          <a:ext cx="2824643" cy="16947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410" tIns="145286" rIns="138410" bIns="145286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Begin CPR</a:t>
          </a:r>
        </a:p>
      </dsp:txBody>
      <dsp:txXfrm>
        <a:off x="3475634" y="3264238"/>
        <a:ext cx="2824643" cy="169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8114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49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7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2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Although chest thrusts, back slaps, and abdominal thrusts are feasible and effective for relieving severe FBAO in conscious (responsive) adults and children ≥1 year of age, for simplicity in training it is recommended that abdominal thrusts be applied in rapid sequence until the obstruction is relieved (Class </a:t>
            </a:r>
            <a:r>
              <a:rPr lang="en-US" dirty="0" err="1"/>
              <a:t>IIb</a:t>
            </a:r>
            <a:r>
              <a:rPr lang="en-US" dirty="0"/>
              <a:t>, LOE B). If abdominal thrusts are not effective, the rescuer may consider chest thrusts (Class </a:t>
            </a:r>
            <a:r>
              <a:rPr lang="en-US" dirty="0" err="1"/>
              <a:t>IIb</a:t>
            </a:r>
            <a:r>
              <a:rPr lang="en-US" dirty="0"/>
              <a:t>, LOE 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69C8C-AA58-4C8B-9D47-9532C673F3F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3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Pregnancy , Obese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69C8C-AA58-4C8B-9D47-9532C673F3F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2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find that a victim that is already unconscious, activate the emergency response system and begin CPR.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have successfully opened the airway in the unresponsive victim if you feel air movement and the chest rises when you give breaths. </a:t>
            </a: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69C8C-AA58-4C8B-9D47-9532C673F3F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2348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13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2.crdownload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cK Disclaimer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2600" y="6067455"/>
            <a:ext cx="354712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820738" eaLnBrk="0" hangingPunct="0"/>
            <a:r>
              <a:rPr lang="en-US" sz="900" i="1" dirty="0">
                <a:solidFill>
                  <a:srgbClr val="000000"/>
                </a:solidFill>
                <a:latin typeface="+mj-lt"/>
              </a:rPr>
              <a:t>CONFIDENTIAL AND PROPRIETARY</a:t>
            </a:r>
          </a:p>
          <a:p>
            <a:pPr defTabSz="820738" eaLnBrk="0" hangingPunct="0"/>
            <a:r>
              <a:rPr lang="en-US" sz="900" i="1" dirty="0">
                <a:solidFill>
                  <a:srgbClr val="000000"/>
                </a:solidFill>
                <a:latin typeface="+mj-lt"/>
              </a:rPr>
              <a:t>Any use of this material without specific permission of </a:t>
            </a:r>
            <a:r>
              <a:rPr lang="en-US" sz="900" i="1" dirty="0" err="1" smtClean="0">
                <a:solidFill>
                  <a:srgbClr val="000000"/>
                </a:solidFill>
                <a:latin typeface="+mj-lt"/>
              </a:rPr>
              <a:t>Medanta</a:t>
            </a:r>
            <a:r>
              <a:rPr lang="en-US" sz="900" i="1" dirty="0" smtClean="0">
                <a:solidFill>
                  <a:srgbClr val="000000"/>
                </a:solidFill>
                <a:latin typeface="+mj-lt"/>
              </a:rPr>
              <a:t> Holdings </a:t>
            </a:r>
            <a:r>
              <a:rPr lang="en-US" sz="900" i="1" dirty="0">
                <a:solidFill>
                  <a:srgbClr val="000000"/>
                </a:solidFill>
                <a:latin typeface="+mj-lt"/>
              </a:rPr>
              <a:t>Pvt. Ltd. is strictly prohibited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9996" y="619125"/>
            <a:ext cx="10544753" cy="5000625"/>
            <a:chOff x="-258908" y="1035322"/>
            <a:chExt cx="11223992" cy="55853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77BDA6-7CE5-F76A-49B3-CEA2FB0B4799}"/>
                </a:ext>
              </a:extLst>
            </p:cNvPr>
            <p:cNvSpPr txBox="1"/>
            <p:nvPr/>
          </p:nvSpPr>
          <p:spPr>
            <a:xfrm>
              <a:off x="3711141" y="1035322"/>
              <a:ext cx="6593221" cy="931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4400" b="1" dirty="0" smtClean="0">
                  <a:solidFill>
                    <a:schemeClr val="bg1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  <a:sym typeface="Architects Daughter"/>
                </a:rPr>
                <a:t>Golden Hour Of Life</a:t>
              </a:r>
              <a:endParaRPr lang="en-US" sz="4400" b="1" dirty="0">
                <a:solidFill>
                  <a:srgbClr val="F7D562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chitects Daughter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B596CDE-DA1A-A759-F9CF-7DE691E66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718" t="23395" r="25566" b="22299"/>
            <a:stretch/>
          </p:blipFill>
          <p:spPr>
            <a:xfrm>
              <a:off x="-258908" y="3604396"/>
              <a:ext cx="2703121" cy="2543442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9F22CBF-7B02-C006-7B10-954CD1EDEDDF}"/>
                </a:ext>
              </a:extLst>
            </p:cNvPr>
            <p:cNvGrpSpPr/>
            <p:nvPr/>
          </p:nvGrpSpPr>
          <p:grpSpPr>
            <a:xfrm>
              <a:off x="4852343" y="2706446"/>
              <a:ext cx="4253695" cy="2391829"/>
              <a:chOff x="3666902" y="2644531"/>
              <a:chExt cx="4253695" cy="239182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0D930CB-2404-56B7-8892-1E21A09F372C}"/>
                  </a:ext>
                </a:extLst>
              </p:cNvPr>
              <p:cNvSpPr txBox="1"/>
              <p:nvPr/>
            </p:nvSpPr>
            <p:spPr>
              <a:xfrm>
                <a:off x="4349671" y="3189774"/>
                <a:ext cx="3492660" cy="636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None/>
                </a:pPr>
                <a:r>
                  <a:rPr lang="en-US" sz="2400" i="1" dirty="0">
                    <a:solidFill>
                      <a:schemeClr val="bg1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Resilience for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BA140D6-3294-A181-4BAC-96AE697C0844}"/>
                  </a:ext>
                </a:extLst>
              </p:cNvPr>
              <p:cNvSpPr txBox="1"/>
              <p:nvPr/>
            </p:nvSpPr>
            <p:spPr>
              <a:xfrm>
                <a:off x="4818582" y="4240707"/>
                <a:ext cx="3102015" cy="795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i="1" dirty="0">
                    <a:solidFill>
                      <a:srgbClr val="F7D562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Tomorrow</a:t>
                </a:r>
                <a:endParaRPr lang="en-US" dirty="0">
                  <a:solidFill>
                    <a:srgbClr val="F7D562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3CCCDB4-4C73-45A8-035A-5A3368B480B8}"/>
                  </a:ext>
                </a:extLst>
              </p:cNvPr>
              <p:cNvSpPr txBox="1"/>
              <p:nvPr/>
            </p:nvSpPr>
            <p:spPr>
              <a:xfrm>
                <a:off x="3666902" y="2644531"/>
                <a:ext cx="2702688" cy="897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None/>
                </a:pPr>
                <a:r>
                  <a:rPr lang="en-US" sz="3600" i="1" dirty="0">
                    <a:solidFill>
                      <a:srgbClr val="F7D562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BUILDING</a:t>
                </a:r>
                <a:r>
                  <a:rPr lang="en-US" sz="3600" i="1" dirty="0">
                    <a:solidFill>
                      <a:schemeClr val="tx1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B377220-D3C5-ACC3-DC4B-1EB4A5CB5B0D}"/>
                  </a:ext>
                </a:extLst>
              </p:cNvPr>
              <p:cNvSpPr txBox="1"/>
              <p:nvPr/>
            </p:nvSpPr>
            <p:spPr>
              <a:xfrm>
                <a:off x="4192101" y="3487731"/>
                <a:ext cx="3492661" cy="1136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SzPts val="1100"/>
                  <a:buNone/>
                </a:pPr>
                <a:r>
                  <a:rPr lang="en-US" sz="3200" i="1" dirty="0">
                    <a:solidFill>
                      <a:schemeClr val="bg1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a</a:t>
                </a:r>
                <a:r>
                  <a:rPr lang="en-US" sz="3200" i="1" dirty="0">
                    <a:solidFill>
                      <a:schemeClr val="tx1"/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 </a:t>
                </a:r>
                <a:r>
                  <a:rPr lang="en-US" sz="5400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Poppins" panose="00000500000000000000" pitchFamily="2" charset="0"/>
                    <a:ea typeface="Roboto" panose="02000000000000000000" pitchFamily="2" charset="0"/>
                    <a:cs typeface="Poppins" panose="00000500000000000000" pitchFamily="2" charset="0"/>
                    <a:sym typeface="Architects Daughter"/>
                  </a:rPr>
                  <a:t>SAFER</a:t>
                </a:r>
                <a:endParaRPr lang="en-US" sz="3200" i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  <a:sym typeface="Architects Daughter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BAE94C1-957A-BC0E-40DA-28407E6E3B2C}"/>
                </a:ext>
              </a:extLst>
            </p:cNvPr>
            <p:cNvSpPr txBox="1"/>
            <p:nvPr/>
          </p:nvSpPr>
          <p:spPr>
            <a:xfrm>
              <a:off x="4109013" y="5076971"/>
              <a:ext cx="6437455" cy="871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bg1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  <a:sym typeface="Architects Daughter"/>
                </a:rPr>
                <a:t>Let’s  begin…</a:t>
              </a:r>
              <a:endParaRPr lang="en-US" sz="40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61FCD6E-2A9B-79FB-3E9E-443B9D6B2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309"/>
            <a:stretch/>
          </p:blipFill>
          <p:spPr>
            <a:xfrm>
              <a:off x="8010164" y="2734519"/>
              <a:ext cx="2954920" cy="38862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0" y="504464"/>
            <a:ext cx="2524188" cy="22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6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le student practicing medicine">
            <a:extLst>
              <a:ext uri="{FF2B5EF4-FFF2-40B4-BE49-F238E27FC236}">
                <a16:creationId xmlns:a16="http://schemas.microsoft.com/office/drawing/2014/main" xmlns="" id="{B091105C-6FFF-C936-E784-F6733045C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r="20022"/>
          <a:stretch/>
        </p:blipFill>
        <p:spPr bwMode="auto">
          <a:xfrm>
            <a:off x="4584700" y="0"/>
            <a:ext cx="7607300" cy="68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ew of anatomic heart model for educational purpose with stethoscope">
            <a:extLst>
              <a:ext uri="{FF2B5EF4-FFF2-40B4-BE49-F238E27FC236}">
                <a16:creationId xmlns:a16="http://schemas.microsoft.com/office/drawing/2014/main" xmlns="" id="{F40C86B6-2FD5-1317-B7F2-FC95462A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84700" cy="68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3A52B-5235-C549-5739-6FA4B8855134}"/>
              </a:ext>
            </a:extLst>
          </p:cNvPr>
          <p:cNvSpPr txBox="1"/>
          <p:nvPr/>
        </p:nvSpPr>
        <p:spPr>
          <a:xfrm>
            <a:off x="3619500" y="286451"/>
            <a:ext cx="6076950" cy="523220"/>
          </a:xfrm>
          <a:prstGeom prst="rect">
            <a:avLst/>
          </a:prstGeom>
          <a:solidFill>
            <a:srgbClr val="BE201D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CARDIOVASCULAR</a:t>
            </a: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EMERGENCIES</a:t>
            </a:r>
            <a:endParaRPr lang="en-US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DF18C0-0C16-E229-5A92-5F8361029EF6}"/>
              </a:ext>
            </a:extLst>
          </p:cNvPr>
          <p:cNvSpPr txBox="1"/>
          <p:nvPr/>
        </p:nvSpPr>
        <p:spPr>
          <a:xfrm>
            <a:off x="4969034" y="1283496"/>
            <a:ext cx="6845300" cy="444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b="1" dirty="0">
                <a:solidFill>
                  <a:srgbClr val="BE201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Cardiac Arrest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Pulseless VT / VF               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Asystole /PEA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b="1" dirty="0">
                <a:solidFill>
                  <a:srgbClr val="BE201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Myocardial Infarction  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ST elevation MI / Non ST / Unstable Angina</a:t>
            </a: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b="1" dirty="0">
                <a:solidFill>
                  <a:srgbClr val="BE201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Arrhythmia</a:t>
            </a: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Tachycardia and </a:t>
            </a: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Bradycardia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29E3B0-0B69-5818-42EC-EF44ACDF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434" y="3843004"/>
            <a:ext cx="3466172" cy="2301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596CDE-DA1A-A759-F9CF-7DE691E66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8" t="23395" r="25566" b="22299"/>
          <a:stretch/>
        </p:blipFill>
        <p:spPr>
          <a:xfrm>
            <a:off x="111055" y="117338"/>
            <a:ext cx="942016" cy="844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1" y="117338"/>
            <a:ext cx="936150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AFE967-DA74-7884-2F8E-05F8EF69A480}"/>
              </a:ext>
            </a:extLst>
          </p:cNvPr>
          <p:cNvSpPr txBox="1"/>
          <p:nvPr/>
        </p:nvSpPr>
        <p:spPr>
          <a:xfrm>
            <a:off x="136524" y="85596"/>
            <a:ext cx="11747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Diagnose a Heart attack?</a:t>
            </a:r>
            <a:endParaRPr lang="en-US" sz="3600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8A3DA51-A185-C43A-444E-91637CA3B15C}"/>
              </a:ext>
            </a:extLst>
          </p:cNvPr>
          <p:cNvCxnSpPr/>
          <p:nvPr/>
        </p:nvCxnSpPr>
        <p:spPr>
          <a:xfrm>
            <a:off x="112840" y="719464"/>
            <a:ext cx="8966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30D502-8703-1F48-DC31-31B54A28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0" t="8196" r="14253" b="23770"/>
          <a:stretch/>
        </p:blipFill>
        <p:spPr>
          <a:xfrm>
            <a:off x="5001022" y="2539760"/>
            <a:ext cx="2306637" cy="22735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DB33936-74C4-754A-E303-1A4005A9F5BC}"/>
              </a:ext>
            </a:extLst>
          </p:cNvPr>
          <p:cNvSpPr/>
          <p:nvPr/>
        </p:nvSpPr>
        <p:spPr>
          <a:xfrm>
            <a:off x="4517231" y="2177934"/>
            <a:ext cx="2959100" cy="299719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6F74E62-0E70-9454-74D3-BD7EC5CBD9DE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7366000" y="1986579"/>
            <a:ext cx="1739900" cy="116302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B25724-1360-15CA-92B2-5FF0694B858E}"/>
              </a:ext>
            </a:extLst>
          </p:cNvPr>
          <p:cNvSpPr txBox="1"/>
          <p:nvPr/>
        </p:nvSpPr>
        <p:spPr>
          <a:xfrm>
            <a:off x="4695031" y="997301"/>
            <a:ext cx="243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Chest 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436AE4-47C2-9C07-506D-9F4349A38188}"/>
              </a:ext>
            </a:extLst>
          </p:cNvPr>
          <p:cNvSpPr txBox="1"/>
          <p:nvPr/>
        </p:nvSpPr>
        <p:spPr>
          <a:xfrm>
            <a:off x="9105900" y="1632636"/>
            <a:ext cx="243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Worsens with exertion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E0A9C6-2750-1387-E016-EF0FD4E573B6}"/>
              </a:ext>
            </a:extLst>
          </p:cNvPr>
          <p:cNvSpPr txBox="1"/>
          <p:nvPr/>
        </p:nvSpPr>
        <p:spPr>
          <a:xfrm>
            <a:off x="364287" y="1730812"/>
            <a:ext cx="243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Not Relieved with Rest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5F0CDE-77EB-7BB5-4446-2EA6E55D37DB}"/>
              </a:ext>
            </a:extLst>
          </p:cNvPr>
          <p:cNvSpPr txBox="1"/>
          <p:nvPr/>
        </p:nvSpPr>
        <p:spPr>
          <a:xfrm>
            <a:off x="364287" y="5755593"/>
            <a:ext cx="5439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Doesn’t change with body position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3F400B-9248-97EA-24E1-BF11511F6A26}"/>
              </a:ext>
            </a:extLst>
          </p:cNvPr>
          <p:cNvSpPr txBox="1"/>
          <p:nvPr/>
        </p:nvSpPr>
        <p:spPr>
          <a:xfrm>
            <a:off x="112840" y="3664821"/>
            <a:ext cx="2306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Pressure Tightness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1872E9-9774-4A4A-4A72-6B8CA22AAECF}"/>
              </a:ext>
            </a:extLst>
          </p:cNvPr>
          <p:cNvSpPr txBox="1"/>
          <p:nvPr/>
        </p:nvSpPr>
        <p:spPr>
          <a:xfrm>
            <a:off x="9445624" y="3877342"/>
            <a:ext cx="243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Palpitations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5FF195D-821D-8762-3B7C-BD5216F2A2E0}"/>
              </a:ext>
            </a:extLst>
          </p:cNvPr>
          <p:cNvSpPr txBox="1"/>
          <p:nvPr/>
        </p:nvSpPr>
        <p:spPr>
          <a:xfrm>
            <a:off x="7240983" y="5755593"/>
            <a:ext cx="41997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Radiation to Left arm and Jaw</a:t>
            </a:r>
            <a:endParaRPr lang="en-US" sz="2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04082B2-558B-9541-BABE-B621C9F085AA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914231" y="1397411"/>
            <a:ext cx="0" cy="770695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9D9B698-8FF5-A8BC-3274-4D67AC970B51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7445799" y="4077397"/>
            <a:ext cx="1999825" cy="9308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E14FF7C-B248-BF65-8E34-CF3593094C43}"/>
              </a:ext>
            </a:extLst>
          </p:cNvPr>
          <p:cNvCxnSpPr>
            <a:cxnSpLocks/>
          </p:cNvCxnSpPr>
          <p:nvPr/>
        </p:nvCxnSpPr>
        <p:spPr>
          <a:xfrm>
            <a:off x="6790240" y="4940418"/>
            <a:ext cx="1178414" cy="92028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069AEAB8-A725-9699-63BC-3E0C0098C27B}"/>
              </a:ext>
            </a:extLst>
          </p:cNvPr>
          <p:cNvCxnSpPr>
            <a:cxnSpLocks/>
          </p:cNvCxnSpPr>
          <p:nvPr/>
        </p:nvCxnSpPr>
        <p:spPr>
          <a:xfrm flipH="1">
            <a:off x="4305782" y="4959076"/>
            <a:ext cx="854889" cy="90162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A6C236B-FBA5-58FA-C4F6-0E6C7772AF5B}"/>
              </a:ext>
            </a:extLst>
          </p:cNvPr>
          <p:cNvCxnSpPr>
            <a:cxnSpLocks/>
          </p:cNvCxnSpPr>
          <p:nvPr/>
        </p:nvCxnSpPr>
        <p:spPr>
          <a:xfrm flipH="1">
            <a:off x="2233914" y="4039565"/>
            <a:ext cx="2283317" cy="99387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66112D60-78C1-9FD5-EEEB-0FFC7BC95DA8}"/>
              </a:ext>
            </a:extLst>
          </p:cNvPr>
          <p:cNvCxnSpPr>
            <a:cxnSpLocks/>
          </p:cNvCxnSpPr>
          <p:nvPr/>
        </p:nvCxnSpPr>
        <p:spPr>
          <a:xfrm flipH="1" flipV="1">
            <a:off x="2628360" y="2286004"/>
            <a:ext cx="2037842" cy="809813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B596CDE-DA1A-A759-F9CF-7DE691E66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11055" y="117338"/>
            <a:ext cx="942016" cy="844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1" y="117338"/>
            <a:ext cx="936150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019391-840B-0E38-4AA1-F711A0F24DEC}"/>
              </a:ext>
            </a:extLst>
          </p:cNvPr>
          <p:cNvSpPr/>
          <p:nvPr/>
        </p:nvSpPr>
        <p:spPr>
          <a:xfrm>
            <a:off x="0" y="312850"/>
            <a:ext cx="9982045" cy="428264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80F1CB-41A9-4076-5221-FDFD66346FC1}"/>
              </a:ext>
            </a:extLst>
          </p:cNvPr>
          <p:cNvSpPr txBox="1"/>
          <p:nvPr/>
        </p:nvSpPr>
        <p:spPr>
          <a:xfrm>
            <a:off x="0" y="255329"/>
            <a:ext cx="967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WHAT TO DO </a:t>
            </a:r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PRIMARILY</a:t>
            </a: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?</a:t>
            </a:r>
            <a:endParaRPr lang="en-US" sz="2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EA64E26E-05B8-9059-F660-885743534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69429" r="70431" b="8093"/>
          <a:stretch/>
        </p:blipFill>
        <p:spPr bwMode="auto">
          <a:xfrm>
            <a:off x="7802146" y="3205999"/>
            <a:ext cx="2179899" cy="17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C594B09-5968-20C9-9BAF-41AB189B3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17484" r="39312" b="56121"/>
          <a:stretch/>
        </p:blipFill>
        <p:spPr bwMode="auto">
          <a:xfrm>
            <a:off x="1524160" y="881252"/>
            <a:ext cx="1974032" cy="16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4C48CBFB-772A-E418-D57A-B45DC8A55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2" t="17751" b="56574"/>
          <a:stretch/>
        </p:blipFill>
        <p:spPr bwMode="auto">
          <a:xfrm>
            <a:off x="5318200" y="1166430"/>
            <a:ext cx="2181325" cy="132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B60DEC8D-1BE9-75A2-88AA-1F7C80F2A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48537" r="71545" b="35277"/>
          <a:stretch/>
        </p:blipFill>
        <p:spPr bwMode="auto">
          <a:xfrm>
            <a:off x="8789749" y="1097331"/>
            <a:ext cx="2577841" cy="14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B198282E-AEDC-1BAB-6F1D-381A1D4DB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6" t="69174" b="6961"/>
          <a:stretch/>
        </p:blipFill>
        <p:spPr bwMode="auto">
          <a:xfrm>
            <a:off x="2237893" y="3361163"/>
            <a:ext cx="2817512" cy="14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7E0A87-9A43-7EF8-2943-432830F6B9EB}"/>
              </a:ext>
            </a:extLst>
          </p:cNvPr>
          <p:cNvSpPr txBox="1"/>
          <p:nvPr/>
        </p:nvSpPr>
        <p:spPr>
          <a:xfrm>
            <a:off x="769081" y="2714832"/>
            <a:ext cx="3275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Calm the </a:t>
            </a:r>
          </a:p>
          <a:p>
            <a:pPr algn="ctr"/>
            <a:r>
              <a:rPr lang="en-US" sz="1800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Patient Down</a:t>
            </a:r>
            <a:endParaRPr lang="en-US" sz="18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F74A5AF-696D-DE69-23B9-9DBC7EF35A68}"/>
              </a:ext>
            </a:extLst>
          </p:cNvPr>
          <p:cNvSpPr txBox="1"/>
          <p:nvPr/>
        </p:nvSpPr>
        <p:spPr>
          <a:xfrm>
            <a:off x="4220769" y="2714832"/>
            <a:ext cx="3836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Call for Help(Nearest Health Facility/ Ambulance)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0110B68-C9AA-982D-79D1-17556D7F1418}"/>
              </a:ext>
            </a:extLst>
          </p:cNvPr>
          <p:cNvSpPr txBox="1"/>
          <p:nvPr/>
        </p:nvSpPr>
        <p:spPr>
          <a:xfrm>
            <a:off x="8099021" y="2714832"/>
            <a:ext cx="3738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Administer Aspirin(325 mg), </a:t>
            </a:r>
            <a:r>
              <a:rPr lang="en-US" sz="1800" i="1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an aspirin tablet can lower the risk of clot formation.</a:t>
            </a:r>
            <a:endParaRPr lang="en-US" sz="1800" i="1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3D468D-AA76-83AF-4FF3-667E075E5C6E}"/>
              </a:ext>
            </a:extLst>
          </p:cNvPr>
          <p:cNvSpPr txBox="1"/>
          <p:nvPr/>
        </p:nvSpPr>
        <p:spPr>
          <a:xfrm>
            <a:off x="1318775" y="5086255"/>
            <a:ext cx="4612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i="1" dirty="0">
                <a:solidFill>
                  <a:schemeClr val="dk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Treatment within the first 90 minutes of a heart attack dramatically increases the chances of survival. Before the person reaches a hospital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7341493-384C-F863-55F8-536606840CB7}"/>
              </a:ext>
            </a:extLst>
          </p:cNvPr>
          <p:cNvSpPr txBox="1"/>
          <p:nvPr/>
        </p:nvSpPr>
        <p:spPr>
          <a:xfrm>
            <a:off x="6610332" y="5138085"/>
            <a:ext cx="4612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Monitor the Patient for signs of Distress and avoid panic as it affects patient Outcome</a:t>
            </a:r>
            <a:endParaRPr lang="en-US" sz="1800" i="1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96FED7C-D182-40E9-46F7-171A3CD3800C}"/>
              </a:ext>
            </a:extLst>
          </p:cNvPr>
          <p:cNvCxnSpPr/>
          <p:nvPr/>
        </p:nvCxnSpPr>
        <p:spPr>
          <a:xfrm>
            <a:off x="4220769" y="1097331"/>
            <a:ext cx="0" cy="22638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6E0B234-5C5C-59FD-4F81-3D4BC27DAC6A}"/>
              </a:ext>
            </a:extLst>
          </p:cNvPr>
          <p:cNvCxnSpPr/>
          <p:nvPr/>
        </p:nvCxnSpPr>
        <p:spPr>
          <a:xfrm>
            <a:off x="8103390" y="1097331"/>
            <a:ext cx="0" cy="22638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4CB1F28-3411-D5D2-ED10-B7800CC9CE52}"/>
              </a:ext>
            </a:extLst>
          </p:cNvPr>
          <p:cNvCxnSpPr/>
          <p:nvPr/>
        </p:nvCxnSpPr>
        <p:spPr>
          <a:xfrm>
            <a:off x="6385311" y="3954339"/>
            <a:ext cx="0" cy="22638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2CA7C8-78A9-55D3-8D22-3DE5B9E17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065896" y="858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E1BE96-2625-8F1F-D6CE-40F4B75BC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167507" y="858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9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7F9671-70E6-0496-AFFF-5C498AED5E2B}"/>
              </a:ext>
            </a:extLst>
          </p:cNvPr>
          <p:cNvSpPr/>
          <p:nvPr/>
        </p:nvSpPr>
        <p:spPr>
          <a:xfrm>
            <a:off x="0" y="312850"/>
            <a:ext cx="9934575" cy="428264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EAE563-57F5-6629-5997-417159EE95AB}"/>
              </a:ext>
            </a:extLst>
          </p:cNvPr>
          <p:cNvSpPr txBox="1"/>
          <p:nvPr/>
        </p:nvSpPr>
        <p:spPr>
          <a:xfrm>
            <a:off x="0" y="255329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CHAIN OF </a:t>
            </a:r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SURVIVAL</a:t>
            </a:r>
            <a:endParaRPr lang="en-US" sz="2800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F6224D-0464-C564-506B-5AC01522F0B9}"/>
              </a:ext>
            </a:extLst>
          </p:cNvPr>
          <p:cNvSpPr txBox="1"/>
          <p:nvPr/>
        </p:nvSpPr>
        <p:spPr>
          <a:xfrm>
            <a:off x="130377" y="1050900"/>
            <a:ext cx="4095882" cy="5178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6738" lvl="0" indent="-56673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Early access to care- Know the signs </a:t>
            </a:r>
          </a:p>
          <a:p>
            <a:pPr marL="566738" lvl="0" indent="-56673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Early CPR (cardiopulmonary resuscitation), </a:t>
            </a: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en-US" sz="2000" b="1" dirty="0">
                <a:solidFill>
                  <a:srgbClr val="BE201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quality chest compressions</a:t>
            </a: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</a:p>
          <a:p>
            <a:pPr marL="566738" lvl="0" indent="-56673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Rapid defibrillation.</a:t>
            </a:r>
          </a:p>
          <a:p>
            <a:pPr marL="566738" lvl="0" indent="-56673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Effective paramedics.</a:t>
            </a:r>
          </a:p>
          <a:p>
            <a:pPr marL="566738" lvl="0" indent="-56673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Admission and Follow up care.</a:t>
            </a:r>
          </a:p>
        </p:txBody>
      </p:sp>
      <p:pic>
        <p:nvPicPr>
          <p:cNvPr id="6" name="Google Shape;144;p21">
            <a:extLst>
              <a:ext uri="{FF2B5EF4-FFF2-40B4-BE49-F238E27FC236}">
                <a16:creationId xmlns="" xmlns:a16="http://schemas.microsoft.com/office/drawing/2014/main" id="{A2A3ADF6-DBA4-ACAE-AA6E-C1932786B6A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461" t="17170" r="17323" b="65389"/>
          <a:stretch/>
        </p:blipFill>
        <p:spPr>
          <a:xfrm>
            <a:off x="4106634" y="1915397"/>
            <a:ext cx="1190468" cy="7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4;p21">
            <a:extLst>
              <a:ext uri="{FF2B5EF4-FFF2-40B4-BE49-F238E27FC236}">
                <a16:creationId xmlns="" xmlns:a16="http://schemas.microsoft.com/office/drawing/2014/main" id="{93C67C66-B25F-027A-BBD1-8C5F8F5D46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0000" t="72909" r="13104" b="10720"/>
          <a:stretch/>
        </p:blipFill>
        <p:spPr>
          <a:xfrm>
            <a:off x="4081491" y="5597982"/>
            <a:ext cx="1303849" cy="99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4;p21">
            <a:extLst>
              <a:ext uri="{FF2B5EF4-FFF2-40B4-BE49-F238E27FC236}">
                <a16:creationId xmlns="" xmlns:a16="http://schemas.microsoft.com/office/drawing/2014/main" id="{99937451-21CB-6B01-2AB1-7E75DADC4A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017" t="51722" r="52786" b="37411"/>
          <a:stretch/>
        </p:blipFill>
        <p:spPr>
          <a:xfrm>
            <a:off x="4091283" y="2998301"/>
            <a:ext cx="1303849" cy="69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4;p21">
            <a:extLst>
              <a:ext uri="{FF2B5EF4-FFF2-40B4-BE49-F238E27FC236}">
                <a16:creationId xmlns="" xmlns:a16="http://schemas.microsoft.com/office/drawing/2014/main" id="{8F6FC382-53F3-1019-F274-77332A0C508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0082" t="46650" r="16272" b="37192"/>
          <a:stretch/>
        </p:blipFill>
        <p:spPr>
          <a:xfrm>
            <a:off x="4113113" y="3705646"/>
            <a:ext cx="1183988" cy="99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4;p21">
            <a:extLst>
              <a:ext uri="{FF2B5EF4-FFF2-40B4-BE49-F238E27FC236}">
                <a16:creationId xmlns="" xmlns:a16="http://schemas.microsoft.com/office/drawing/2014/main" id="{BB2919D0-D68E-C9A5-D7F0-3A9AC60558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199" t="77259" r="51019" b="9156"/>
          <a:stretch/>
        </p:blipFill>
        <p:spPr>
          <a:xfrm>
            <a:off x="4081493" y="4819345"/>
            <a:ext cx="1303849" cy="6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0346755-FFBB-C0C4-A033-F8FD52E3A880}"/>
              </a:ext>
            </a:extLst>
          </p:cNvPr>
          <p:cNvSpPr/>
          <p:nvPr/>
        </p:nvSpPr>
        <p:spPr>
          <a:xfrm>
            <a:off x="5374355" y="1207364"/>
            <a:ext cx="6817646" cy="530131"/>
          </a:xfrm>
          <a:prstGeom prst="rect">
            <a:avLst/>
          </a:prstGeom>
          <a:solidFill>
            <a:srgbClr val="DA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Call 108 or ask someone else to</a:t>
            </a:r>
          </a:p>
        </p:txBody>
      </p:sp>
      <p:pic>
        <p:nvPicPr>
          <p:cNvPr id="8" name="Google Shape;144;p21">
            <a:extLst>
              <a:ext uri="{FF2B5EF4-FFF2-40B4-BE49-F238E27FC236}">
                <a16:creationId xmlns="" xmlns:a16="http://schemas.microsoft.com/office/drawing/2014/main" id="{3241CA0C-D9BB-A5C4-D3F2-5FC03384CD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335" t="19037" r="64236" b="65726"/>
          <a:stretch/>
        </p:blipFill>
        <p:spPr>
          <a:xfrm>
            <a:off x="4466715" y="1095652"/>
            <a:ext cx="533400" cy="774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D86661-FF7A-7ABF-94D6-3209714FA41C}"/>
              </a:ext>
            </a:extLst>
          </p:cNvPr>
          <p:cNvSpPr/>
          <p:nvPr/>
        </p:nvSpPr>
        <p:spPr>
          <a:xfrm>
            <a:off x="5374353" y="2092947"/>
            <a:ext cx="6817647" cy="576078"/>
          </a:xfrm>
          <a:prstGeom prst="rect">
            <a:avLst/>
          </a:prstGeom>
          <a:solidFill>
            <a:srgbClr val="FFFF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 the person on their back and one their airways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BE34CF9-EF97-BB14-30BD-E2D47C9E1141}"/>
              </a:ext>
            </a:extLst>
          </p:cNvPr>
          <p:cNvSpPr/>
          <p:nvPr/>
        </p:nvSpPr>
        <p:spPr>
          <a:xfrm>
            <a:off x="5374353" y="3024477"/>
            <a:ext cx="6817647" cy="576078"/>
          </a:xfrm>
          <a:prstGeom prst="rect">
            <a:avLst/>
          </a:prstGeom>
          <a:solidFill>
            <a:srgbClr val="FFF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they are not breathing, start CPR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DDB5243-0C24-87CA-436A-698839A07A22}"/>
              </a:ext>
            </a:extLst>
          </p:cNvPr>
          <p:cNvSpPr/>
          <p:nvPr/>
        </p:nvSpPr>
        <p:spPr>
          <a:xfrm>
            <a:off x="5374353" y="3956007"/>
            <a:ext cx="6817647" cy="576078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 Chest Compressions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5BDE490-1273-121B-216D-3174CA4A19E6}"/>
              </a:ext>
            </a:extLst>
          </p:cNvPr>
          <p:cNvSpPr/>
          <p:nvPr/>
        </p:nvSpPr>
        <p:spPr>
          <a:xfrm>
            <a:off x="5374353" y="4887537"/>
            <a:ext cx="6817647" cy="576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Two rescue breaths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5FA4B9-2242-7639-609D-F9141AFF502B}"/>
              </a:ext>
            </a:extLst>
          </p:cNvPr>
          <p:cNvSpPr/>
          <p:nvPr/>
        </p:nvSpPr>
        <p:spPr>
          <a:xfrm>
            <a:off x="5374353" y="5819069"/>
            <a:ext cx="6817647" cy="5760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Repeat Until an ambulance or AED arrives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A9B761D-73CF-B801-873D-70A65A3304D4}"/>
              </a:ext>
            </a:extLst>
          </p:cNvPr>
          <p:cNvCxnSpPr>
            <a:cxnSpLocks/>
          </p:cNvCxnSpPr>
          <p:nvPr/>
        </p:nvCxnSpPr>
        <p:spPr>
          <a:xfrm>
            <a:off x="3995432" y="900897"/>
            <a:ext cx="31622" cy="5494250"/>
          </a:xfrm>
          <a:prstGeom prst="line">
            <a:avLst/>
          </a:prstGeom>
          <a:ln w="28575">
            <a:solidFill>
              <a:srgbClr val="BE201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15F87F-9020-436C-4834-0E6AA31A4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063489" y="99606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66EAC39-76B7-50F6-3506-6964CEB3D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165100" y="99606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76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BLS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54" y="117890"/>
            <a:ext cx="4991063" cy="61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ACLS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13" y="0"/>
            <a:ext cx="4991063" cy="623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Bradycardia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52" y="490844"/>
            <a:ext cx="4991063" cy="54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36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Tachycardia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14" y="248216"/>
            <a:ext cx="4991063" cy="59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ypes of Breathing Problems">
            <a:extLst>
              <a:ext uri="{FF2B5EF4-FFF2-40B4-BE49-F238E27FC236}">
                <a16:creationId xmlns="" xmlns:a16="http://schemas.microsoft.com/office/drawing/2014/main" id="{84CB87CC-2709-4246-DA25-790596A5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16939"/>
            <a:ext cx="10134600" cy="57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1EB2A8-46F9-C0F0-EC0A-E337C81D4321}"/>
              </a:ext>
            </a:extLst>
          </p:cNvPr>
          <p:cNvSpPr/>
          <p:nvPr/>
        </p:nvSpPr>
        <p:spPr>
          <a:xfrm>
            <a:off x="0" y="312850"/>
            <a:ext cx="9972675" cy="428264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02776D-1568-CE19-AF21-2EBBCDFD232D}"/>
              </a:ext>
            </a:extLst>
          </p:cNvPr>
          <p:cNvSpPr txBox="1"/>
          <p:nvPr/>
        </p:nvSpPr>
        <p:spPr>
          <a:xfrm>
            <a:off x="0" y="255329"/>
            <a:ext cx="9839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RESPIRATORY</a:t>
            </a: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EMERGENCIES</a:t>
            </a:r>
            <a:endParaRPr lang="en-US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597E8F2-1C9A-906E-AFB8-4A34E8C1E86F}"/>
              </a:ext>
            </a:extLst>
          </p:cNvPr>
          <p:cNvCxnSpPr/>
          <p:nvPr/>
        </p:nvCxnSpPr>
        <p:spPr>
          <a:xfrm>
            <a:off x="114300" y="1663700"/>
            <a:ext cx="2984500" cy="0"/>
          </a:xfrm>
          <a:prstGeom prst="line">
            <a:avLst/>
          </a:prstGeom>
          <a:ln w="28575">
            <a:solidFill>
              <a:srgbClr val="BE2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AED11F-496D-A785-46B1-66B9F0534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065896" y="1112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D9DB99-F04D-C193-BE41-7C921943B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167507" y="1112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7507" y="1998258"/>
            <a:ext cx="8882743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770"/>
              </a:spcBef>
              <a:tabLst>
                <a:tab pos="240029" algn="l"/>
              </a:tabLst>
            </a:pPr>
            <a:r>
              <a:rPr lang="en-IN" sz="2800" spc="-10" dirty="0">
                <a:latin typeface="Carlito"/>
                <a:cs typeface="Carlito"/>
              </a:rPr>
              <a:t>- Respiratory</a:t>
            </a:r>
            <a:r>
              <a:rPr lang="en-IN" sz="2800" spc="-85" dirty="0">
                <a:latin typeface="Carlito"/>
                <a:cs typeface="Carlito"/>
              </a:rPr>
              <a:t> </a:t>
            </a:r>
            <a:r>
              <a:rPr lang="en-IN" sz="2800" spc="-10" dirty="0">
                <a:latin typeface="Carlito"/>
                <a:cs typeface="Carlito"/>
              </a:rPr>
              <a:t>Failure</a:t>
            </a:r>
            <a:endParaRPr lang="en-IN" sz="2800" dirty="0">
              <a:latin typeface="Carlito"/>
              <a:cs typeface="Carlito"/>
            </a:endParaRPr>
          </a:p>
          <a:p>
            <a:pPr marL="12700">
              <a:spcBef>
                <a:spcPts val="675"/>
              </a:spcBef>
              <a:tabLst>
                <a:tab pos="283845" algn="l"/>
              </a:tabLst>
            </a:pPr>
            <a:r>
              <a:rPr lang="en-IN" sz="2800" spc="-10" dirty="0">
                <a:latin typeface="Carlito"/>
                <a:cs typeface="Carlito"/>
              </a:rPr>
              <a:t>- Asthma/COPD</a:t>
            </a:r>
            <a:endParaRPr lang="en-IN" sz="2800" dirty="0">
              <a:latin typeface="Carlito"/>
              <a:cs typeface="Carlito"/>
            </a:endParaRPr>
          </a:p>
          <a:p>
            <a:pPr marL="241300" indent="-228600">
              <a:spcBef>
                <a:spcPts val="675"/>
              </a:spcBef>
              <a:buChar char="-"/>
              <a:tabLst>
                <a:tab pos="241300" algn="l"/>
              </a:tabLst>
            </a:pPr>
            <a:r>
              <a:rPr lang="en-IN" sz="2800" spc="-10" dirty="0">
                <a:latin typeface="Carlito"/>
                <a:cs typeface="Carlito"/>
              </a:rPr>
              <a:t>Pneumothorax</a:t>
            </a:r>
            <a:endParaRPr lang="en-IN" sz="2800" dirty="0">
              <a:latin typeface="Carlito"/>
              <a:cs typeface="Carlito"/>
            </a:endParaRPr>
          </a:p>
          <a:p>
            <a:pPr marL="241300" indent="-228600">
              <a:spcBef>
                <a:spcPts val="650"/>
              </a:spcBef>
              <a:buChar char="-"/>
              <a:tabLst>
                <a:tab pos="241300" algn="l"/>
              </a:tabLst>
            </a:pPr>
            <a:r>
              <a:rPr lang="en-IN" sz="2800" spc="-10" dirty="0">
                <a:latin typeface="Carlito"/>
                <a:cs typeface="Carlito"/>
              </a:rPr>
              <a:t>Pneumonia</a:t>
            </a:r>
            <a:endParaRPr lang="en-IN" sz="2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810586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2 Signs That Indicate Your Lungs Are Not Healthy - eMediHealth |  Sinusitis, Persistent cough, Lunges">
            <a:extLst>
              <a:ext uri="{FF2B5EF4-FFF2-40B4-BE49-F238E27FC236}">
                <a16:creationId xmlns="" xmlns:a16="http://schemas.microsoft.com/office/drawing/2014/main" id="{78746AD7-45EA-F53C-4181-D2ADE5A38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0"/>
          <a:stretch/>
        </p:blipFill>
        <p:spPr bwMode="auto">
          <a:xfrm>
            <a:off x="7239000" y="0"/>
            <a:ext cx="4953000" cy="68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780EF9-F1E8-597F-7B2E-32561B022368}"/>
              </a:ext>
            </a:extLst>
          </p:cNvPr>
          <p:cNvSpPr txBox="1"/>
          <p:nvPr/>
        </p:nvSpPr>
        <p:spPr>
          <a:xfrm>
            <a:off x="-899142" y="211237"/>
            <a:ext cx="87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LABORED BREATHING SYMPTOMS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5C4CE8B-BFC0-8006-14CA-1D18351CE0EF}"/>
              </a:ext>
            </a:extLst>
          </p:cNvPr>
          <p:cNvCxnSpPr>
            <a:cxnSpLocks/>
          </p:cNvCxnSpPr>
          <p:nvPr/>
        </p:nvCxnSpPr>
        <p:spPr>
          <a:xfrm>
            <a:off x="691533" y="766176"/>
            <a:ext cx="5556867" cy="46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82012E-4E5B-7B34-52DE-ECD665305550}"/>
              </a:ext>
            </a:extLst>
          </p:cNvPr>
          <p:cNvGrpSpPr/>
          <p:nvPr/>
        </p:nvGrpSpPr>
        <p:grpSpPr>
          <a:xfrm>
            <a:off x="896063" y="1116431"/>
            <a:ext cx="5961938" cy="4960520"/>
            <a:chOff x="743662" y="1240255"/>
            <a:chExt cx="6361277" cy="532078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CFD61FA-E594-7705-CF57-8E6CB415F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8" b="2423"/>
            <a:stretch/>
          </p:blipFill>
          <p:spPr>
            <a:xfrm>
              <a:off x="743662" y="1240255"/>
              <a:ext cx="6361277" cy="523792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9AB2590-7891-59CD-2651-B1694298AB87}"/>
                </a:ext>
              </a:extLst>
            </p:cNvPr>
            <p:cNvSpPr/>
            <p:nvPr/>
          </p:nvSpPr>
          <p:spPr>
            <a:xfrm>
              <a:off x="743662" y="6057900"/>
              <a:ext cx="323138" cy="50313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613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0078D-319C-C20E-7009-FD3F7586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14">
            <a:extLst>
              <a:ext uri="{FF2B5EF4-FFF2-40B4-BE49-F238E27FC236}">
                <a16:creationId xmlns:a16="http://schemas.microsoft.com/office/drawing/2014/main" xmlns="" id="{990C56A6-ACDD-8772-CD3F-AFA2BB1A66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03" y="-131119"/>
            <a:ext cx="4915381" cy="352177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4" name="Google Shape;94;p14">
            <a:extLst>
              <a:ext uri="{FF2B5EF4-FFF2-40B4-BE49-F238E27FC236}">
                <a16:creationId xmlns:a16="http://schemas.microsoft.com/office/drawing/2014/main" xmlns="" id="{3EDD1B2F-8782-8EA8-DC41-3EFB292A42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3429" y="977899"/>
            <a:ext cx="4438571" cy="258961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6" name="Google Shape;96;p14">
            <a:extLst>
              <a:ext uri="{FF2B5EF4-FFF2-40B4-BE49-F238E27FC236}">
                <a16:creationId xmlns:a16="http://schemas.microsoft.com/office/drawing/2014/main" xmlns="" id="{A7CDBC0F-2F3D-D109-A349-16E95A2288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0681"/>
          <a:stretch/>
        </p:blipFill>
        <p:spPr>
          <a:xfrm>
            <a:off x="8391807" y="3040865"/>
            <a:ext cx="3800193" cy="312066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3" name="Google Shape;92;p14">
            <a:extLst>
              <a:ext uri="{FF2B5EF4-FFF2-40B4-BE49-F238E27FC236}">
                <a16:creationId xmlns:a16="http://schemas.microsoft.com/office/drawing/2014/main" xmlns="" id="{D0023851-38E5-BA00-AF77-2180574A84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90659"/>
            <a:ext cx="4567819" cy="293219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2" name="Google Shape;93;p14">
            <a:extLst>
              <a:ext uri="{FF2B5EF4-FFF2-40B4-BE49-F238E27FC236}">
                <a16:creationId xmlns:a16="http://schemas.microsoft.com/office/drawing/2014/main" xmlns="" id="{A61263DC-EE44-E7F9-12F1-73FFB5918C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1627" y="783501"/>
            <a:ext cx="6276373" cy="5116011"/>
          </a:xfrm>
          <a:prstGeom prst="flowChartConnector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596CDE-DA1A-A759-F9CF-7DE691E66B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18" t="23395" r="25566" b="22299"/>
          <a:stretch/>
        </p:blipFill>
        <p:spPr>
          <a:xfrm>
            <a:off x="111055" y="117338"/>
            <a:ext cx="942016" cy="844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1" y="117338"/>
            <a:ext cx="936150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Pneumonia</a:t>
            </a:r>
            <a:endParaRPr lang="en-IN" dirty="0"/>
          </a:p>
        </p:txBody>
      </p:sp>
      <p:sp>
        <p:nvSpPr>
          <p:cNvPr id="7" name="AutoShape 4" descr="Community-Acquired Pneumonia: Treatment | MDe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56" y="876015"/>
            <a:ext cx="4991063" cy="49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8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hoking: View Causes, Symptoms and Treatments | 1mg">
            <a:extLst>
              <a:ext uri="{FF2B5EF4-FFF2-40B4-BE49-F238E27FC236}">
                <a16:creationId xmlns:a16="http://schemas.microsoft.com/office/drawing/2014/main" xmlns="" id="{EB4BD1A5-EA75-E42D-E73B-6EDEB3461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r="34715"/>
          <a:stretch/>
        </p:blipFill>
        <p:spPr bwMode="auto">
          <a:xfrm>
            <a:off x="8102479" y="1144806"/>
            <a:ext cx="3962521" cy="5136251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4D6E0B-58C7-F3A3-72A8-6B7869194B4D}"/>
              </a:ext>
            </a:extLst>
          </p:cNvPr>
          <p:cNvSpPr/>
          <p:nvPr/>
        </p:nvSpPr>
        <p:spPr>
          <a:xfrm>
            <a:off x="0" y="312849"/>
            <a:ext cx="9877425" cy="46569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B55C37-6B0E-4157-F3C7-9360A38297E5}"/>
              </a:ext>
            </a:extLst>
          </p:cNvPr>
          <p:cNvSpPr txBox="1"/>
          <p:nvPr/>
        </p:nvSpPr>
        <p:spPr>
          <a:xfrm>
            <a:off x="0" y="255329"/>
            <a:ext cx="1202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CHOKING</a:t>
            </a: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FOREIGN BODY</a:t>
            </a:r>
            <a:endParaRPr lang="en-US" sz="2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9F603B-BB1A-289D-ACBB-5875291F1EDD}"/>
              </a:ext>
            </a:extLst>
          </p:cNvPr>
          <p:cNvSpPr txBox="1"/>
          <p:nvPr/>
        </p:nvSpPr>
        <p:spPr>
          <a:xfrm>
            <a:off x="127000" y="1135033"/>
            <a:ext cx="12065000" cy="514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Recognizing Foreign Body Insertions</a:t>
            </a:r>
            <a:endParaRPr lang="en-US" sz="2000" dirty="0">
              <a:solidFill>
                <a:srgbClr val="C0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68580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Pain, discomfort, or sudden choking.</a:t>
            </a:r>
          </a:p>
          <a:p>
            <a:pPr marL="68580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Visible foreign object or obstruction in a body cavity.</a:t>
            </a:r>
            <a:endParaRPr lang="en-US" sz="1600" b="1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Stay Calm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1 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Assess the Situation</a:t>
            </a:r>
            <a:endParaRPr lang="en-US" sz="16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2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Encourage Coughing (For Partial Obstruction)</a:t>
            </a:r>
            <a:endParaRPr lang="en-US" sz="16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3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Perform Abdominal Thrusts (For Severe Choking)(Adults)</a:t>
            </a:r>
          </a:p>
          <a:p>
            <a:pPr marL="1947863" lvl="8">
              <a:lnSpc>
                <a:spcPct val="150000"/>
              </a:lnSpc>
              <a:buClr>
                <a:schemeClr val="dk1"/>
              </a:buClr>
              <a:buSzPts val="1400"/>
            </a:pPr>
            <a:r>
              <a: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	The Heimlich maneuver</a:t>
            </a: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4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Call for Help</a:t>
            </a:r>
            <a:endParaRPr lang="en-US" sz="16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5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Assist an Unconscious Person</a:t>
            </a:r>
            <a:endParaRPr lang="en-US" sz="16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FF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		  	Do NOT:</a:t>
            </a:r>
            <a:endParaRPr lang="en-US" sz="1600" dirty="0">
              <a:solidFill>
                <a:srgbClr val="FF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1054100" lvl="6">
              <a:lnSpc>
                <a:spcPct val="150000"/>
              </a:lnSpc>
              <a:buClr>
                <a:schemeClr val="dk1"/>
              </a:buClr>
              <a:buSzPts val="1400"/>
            </a:pPr>
            <a:r>
              <a: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  	Using fingers to blindly remove an object, which can push it further.</a:t>
            </a:r>
          </a:p>
          <a:p>
            <a:pPr marL="105410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              	Slapping the person's back for choking.</a:t>
            </a:r>
          </a:p>
          <a:p>
            <a: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en-US" sz="1600" b="1" dirty="0">
                <a:solidFill>
                  <a:srgbClr val="00B05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6</a:t>
            </a:r>
            <a:r>
              <a:rPr lang="en-US" sz="16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	: 	Stay with the Person.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596CDE-DA1A-A759-F9CF-7DE691E66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8" t="23395" r="25566" b="22299"/>
          <a:stretch/>
        </p:blipFill>
        <p:spPr>
          <a:xfrm>
            <a:off x="111055" y="117338"/>
            <a:ext cx="942016" cy="844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1" y="117338"/>
            <a:ext cx="936150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8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d render of a medical image of a male figure with brain highlighted">
            <a:extLst>
              <a:ext uri="{FF2B5EF4-FFF2-40B4-BE49-F238E27FC236}">
                <a16:creationId xmlns="" xmlns:a16="http://schemas.microsoft.com/office/drawing/2014/main" id="{49060B8A-A914-3BCC-A720-378985015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r="15625" b="14619"/>
          <a:stretch/>
        </p:blipFill>
        <p:spPr bwMode="auto">
          <a:xfrm>
            <a:off x="0" y="0"/>
            <a:ext cx="5634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7CA2C0-9587-BDE3-477B-12D4FC9777CF}"/>
              </a:ext>
            </a:extLst>
          </p:cNvPr>
          <p:cNvSpPr txBox="1"/>
          <p:nvPr/>
        </p:nvSpPr>
        <p:spPr>
          <a:xfrm rot="16200000">
            <a:off x="2901010" y="2992595"/>
            <a:ext cx="61665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NEUROLOGICAL EMERGENCIES</a:t>
            </a:r>
            <a:endParaRPr lang="en-US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7FB483-47A0-6823-5D96-4E9B65E352B6}"/>
              </a:ext>
            </a:extLst>
          </p:cNvPr>
          <p:cNvSpPr/>
          <p:nvPr/>
        </p:nvSpPr>
        <p:spPr>
          <a:xfrm rot="16200000">
            <a:off x="2595235" y="3014335"/>
            <a:ext cx="6696730" cy="812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4B7756-D4A4-B38D-E3EA-A14A91AE2EAE}"/>
              </a:ext>
            </a:extLst>
          </p:cNvPr>
          <p:cNvSpPr txBox="1"/>
          <p:nvPr/>
        </p:nvSpPr>
        <p:spPr>
          <a:xfrm>
            <a:off x="8051800" y="519415"/>
            <a:ext cx="29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Stroke</a:t>
            </a:r>
            <a:endParaRPr lang="en-US" sz="28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C043E4-F3F2-3B25-C647-E18F91E5DC78}"/>
              </a:ext>
            </a:extLst>
          </p:cNvPr>
          <p:cNvSpPr/>
          <p:nvPr/>
        </p:nvSpPr>
        <p:spPr>
          <a:xfrm>
            <a:off x="7897936" y="501625"/>
            <a:ext cx="3074864" cy="558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4665CC-BA6F-8FCB-5924-A81E68FAF986}"/>
              </a:ext>
            </a:extLst>
          </p:cNvPr>
          <p:cNvSpPr txBox="1"/>
          <p:nvPr/>
        </p:nvSpPr>
        <p:spPr>
          <a:xfrm>
            <a:off x="8051800" y="1863070"/>
            <a:ext cx="29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Head Injury</a:t>
            </a:r>
            <a:endParaRPr lang="en-US" sz="28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894BD35-3994-CEF8-A58A-928B7AB16541}"/>
              </a:ext>
            </a:extLst>
          </p:cNvPr>
          <p:cNvSpPr/>
          <p:nvPr/>
        </p:nvSpPr>
        <p:spPr>
          <a:xfrm>
            <a:off x="7897936" y="1845280"/>
            <a:ext cx="3074864" cy="558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2B027-4F63-5AAE-22BE-BB5561BEDDAF}"/>
              </a:ext>
            </a:extLst>
          </p:cNvPr>
          <p:cNvSpPr txBox="1"/>
          <p:nvPr/>
        </p:nvSpPr>
        <p:spPr>
          <a:xfrm>
            <a:off x="7974868" y="3002240"/>
            <a:ext cx="29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Coma</a:t>
            </a:r>
            <a:endParaRPr lang="en-US" sz="28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350FA7E-2431-BAF2-C30E-14FB7F4A571B}"/>
              </a:ext>
            </a:extLst>
          </p:cNvPr>
          <p:cNvSpPr/>
          <p:nvPr/>
        </p:nvSpPr>
        <p:spPr>
          <a:xfrm>
            <a:off x="7897936" y="2954615"/>
            <a:ext cx="3074864" cy="558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D38892C-67E4-FDC2-8B5F-643868DED3AC}"/>
              </a:ext>
            </a:extLst>
          </p:cNvPr>
          <p:cNvSpPr txBox="1"/>
          <p:nvPr/>
        </p:nvSpPr>
        <p:spPr>
          <a:xfrm>
            <a:off x="7974868" y="4199895"/>
            <a:ext cx="29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Seizures</a:t>
            </a:r>
            <a:endParaRPr lang="en-US" sz="28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70DB02-5EA3-A9F2-5A09-8E429EAF14CD}"/>
              </a:ext>
            </a:extLst>
          </p:cNvPr>
          <p:cNvSpPr/>
          <p:nvPr/>
        </p:nvSpPr>
        <p:spPr>
          <a:xfrm>
            <a:off x="7897936" y="4211940"/>
            <a:ext cx="3074864" cy="558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56226F3-6D0F-B8AB-EEF8-2D0D011336E8}"/>
              </a:ext>
            </a:extLst>
          </p:cNvPr>
          <p:cNvSpPr txBox="1"/>
          <p:nvPr/>
        </p:nvSpPr>
        <p:spPr>
          <a:xfrm>
            <a:off x="8051800" y="5701040"/>
            <a:ext cx="292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Syncope</a:t>
            </a:r>
            <a:endParaRPr lang="en-US" sz="28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08056B-49A0-1614-0602-644FB659E3DC}"/>
              </a:ext>
            </a:extLst>
          </p:cNvPr>
          <p:cNvSpPr/>
          <p:nvPr/>
        </p:nvSpPr>
        <p:spPr>
          <a:xfrm>
            <a:off x="7897936" y="5713085"/>
            <a:ext cx="3074864" cy="5588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98232AD-B0E6-87FC-55DA-BDCA6818C823}"/>
              </a:ext>
            </a:extLst>
          </p:cNvPr>
          <p:cNvCxnSpPr>
            <a:cxnSpLocks/>
            <a:stCxn id="6" idx="2"/>
            <a:endCxn id="8" idx="1"/>
          </p:cNvCxnSpPr>
          <p:nvPr/>
        </p:nvCxnSpPr>
        <p:spPr>
          <a:xfrm flipV="1">
            <a:off x="6350000" y="781025"/>
            <a:ext cx="1547936" cy="263971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2237419-AD1E-DC0B-20DD-32C68BD9D225}"/>
              </a:ext>
            </a:extLst>
          </p:cNvPr>
          <p:cNvCxnSpPr>
            <a:cxnSpLocks/>
          </p:cNvCxnSpPr>
          <p:nvPr/>
        </p:nvCxnSpPr>
        <p:spPr>
          <a:xfrm>
            <a:off x="6350000" y="3439760"/>
            <a:ext cx="1320800" cy="255272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B42FD9E-7EDB-3C66-0F8A-F0B093501A6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350000" y="3429000"/>
            <a:ext cx="1547936" cy="106234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5348B8AB-5AB9-D964-9A21-001378158141}"/>
              </a:ext>
            </a:extLst>
          </p:cNvPr>
          <p:cNvCxnSpPr>
            <a:cxnSpLocks/>
            <a:stCxn id="6" idx="2"/>
          </p:cNvCxnSpPr>
          <p:nvPr/>
        </p:nvCxnSpPr>
        <p:spPr>
          <a:xfrm flipV="1">
            <a:off x="6350000" y="2059290"/>
            <a:ext cx="1537432" cy="136144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0AA8AC3-6562-5FA2-2824-40172B90D778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 flipV="1">
            <a:off x="6350000" y="3234015"/>
            <a:ext cx="1547936" cy="18672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9E7F28-42B7-BE7F-1F88-CEE0E81A3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065896" y="1112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B10F7A-8865-A96B-DC30-FBCC864BD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167507" y="1112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21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3;p25">
            <a:extLst>
              <a:ext uri="{FF2B5EF4-FFF2-40B4-BE49-F238E27FC236}">
                <a16:creationId xmlns="" xmlns:a16="http://schemas.microsoft.com/office/drawing/2014/main" id="{88AA7575-C511-B439-6F25-AC4A8C259C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438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xmlns="" id="{EB0148E7-D667-F263-BAFC-53D6B852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5"/>
          <a:stretch/>
        </p:blipFill>
        <p:spPr bwMode="auto">
          <a:xfrm>
            <a:off x="273948" y="252700"/>
            <a:ext cx="2235200" cy="2022833"/>
          </a:xfrm>
          <a:prstGeom prst="rect">
            <a:avLst/>
          </a:prstGeom>
          <a:noFill/>
          <a:ln w="38100">
            <a:solidFill>
              <a:srgbClr val="130B5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4B1E7A-A89D-9DC5-1907-4D0F4A305CA4}"/>
              </a:ext>
            </a:extLst>
          </p:cNvPr>
          <p:cNvSpPr txBox="1"/>
          <p:nvPr/>
        </p:nvSpPr>
        <p:spPr>
          <a:xfrm>
            <a:off x="2673350" y="1470427"/>
            <a:ext cx="9262614" cy="461665"/>
          </a:xfrm>
          <a:prstGeom prst="rect">
            <a:avLst/>
          </a:prstGeom>
          <a:solidFill>
            <a:srgbClr val="130B5E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Damage to the brain from interruption of its blood supply</a:t>
            </a:r>
            <a:endParaRPr lang="en-US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1BD905-F234-8F66-AC11-47531132EB70}"/>
              </a:ext>
            </a:extLst>
          </p:cNvPr>
          <p:cNvSpPr txBox="1"/>
          <p:nvPr/>
        </p:nvSpPr>
        <p:spPr>
          <a:xfrm>
            <a:off x="2509148" y="483950"/>
            <a:ext cx="2993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30B5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Stroke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7720BB-AE04-CE82-37B5-8148D89846F7}"/>
              </a:ext>
            </a:extLst>
          </p:cNvPr>
          <p:cNvSpPr txBox="1"/>
          <p:nvPr/>
        </p:nvSpPr>
        <p:spPr>
          <a:xfrm>
            <a:off x="2667448" y="2469509"/>
            <a:ext cx="5669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to do?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36AF84-A8C1-F954-3169-C81F43F9F2E7}"/>
              </a:ext>
            </a:extLst>
          </p:cNvPr>
          <p:cNvSpPr txBox="1"/>
          <p:nvPr/>
        </p:nvSpPr>
        <p:spPr>
          <a:xfrm>
            <a:off x="0" y="3502482"/>
            <a:ext cx="8291609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Get  to the Hospital ASAP</a:t>
            </a:r>
          </a:p>
        </p:txBody>
      </p:sp>
      <p:pic>
        <p:nvPicPr>
          <p:cNvPr id="19464" name="Picture 8" descr="Hospital staff rushing patient to operating room Stock Photo - Alamy">
            <a:extLst>
              <a:ext uri="{FF2B5EF4-FFF2-40B4-BE49-F238E27FC236}">
                <a16:creationId xmlns:a16="http://schemas.microsoft.com/office/drawing/2014/main" xmlns="" id="{A5E108D3-DE51-399B-5EA7-96FCFC484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6"/>
          <a:stretch/>
        </p:blipFill>
        <p:spPr bwMode="auto">
          <a:xfrm>
            <a:off x="8389490" y="2210683"/>
            <a:ext cx="3516814" cy="227859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DE72FA-F107-FED8-0E06-1671ECC10B92}"/>
              </a:ext>
            </a:extLst>
          </p:cNvPr>
          <p:cNvSpPr txBox="1"/>
          <p:nvPr/>
        </p:nvSpPr>
        <p:spPr>
          <a:xfrm>
            <a:off x="510021" y="4654598"/>
            <a:ext cx="11036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Early treatment with medication like tPA (clot buster) can minimize brain damage. Other treatments focus on limiting complications and preventing additional strokes.</a:t>
            </a:r>
            <a:endParaRPr lang="en-US" sz="2400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F11E46-6046-DF3E-F113-F4C6CCB0CCAF}"/>
              </a:ext>
            </a:extLst>
          </p:cNvPr>
          <p:cNvCxnSpPr>
            <a:cxnSpLocks/>
          </p:cNvCxnSpPr>
          <p:nvPr/>
        </p:nvCxnSpPr>
        <p:spPr>
          <a:xfrm flipH="1">
            <a:off x="11514285" y="4654598"/>
            <a:ext cx="21358" cy="1365645"/>
          </a:xfrm>
          <a:prstGeom prst="line">
            <a:avLst/>
          </a:prstGeom>
          <a:ln w="38100">
            <a:solidFill>
              <a:srgbClr val="130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6F11E46-6046-DF3E-F113-F4C6CCB0CCAF}"/>
              </a:ext>
            </a:extLst>
          </p:cNvPr>
          <p:cNvCxnSpPr>
            <a:cxnSpLocks/>
          </p:cNvCxnSpPr>
          <p:nvPr/>
        </p:nvCxnSpPr>
        <p:spPr>
          <a:xfrm flipH="1">
            <a:off x="510021" y="4571939"/>
            <a:ext cx="21358" cy="1365645"/>
          </a:xfrm>
          <a:prstGeom prst="line">
            <a:avLst/>
          </a:prstGeom>
          <a:ln w="38100">
            <a:solidFill>
              <a:srgbClr val="130B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Stroke Program – Humboldt Park Health">
            <a:extLst>
              <a:ext uri="{FF2B5EF4-FFF2-40B4-BE49-F238E27FC236}">
                <a16:creationId xmlns="" xmlns:a16="http://schemas.microsoft.com/office/drawing/2014/main" id="{2080A0E7-5DF2-7188-4741-23FB1322A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 bwMode="auto">
          <a:xfrm>
            <a:off x="5559129" y="1180364"/>
            <a:ext cx="5117057" cy="48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A6AF78-7433-AE9B-1FA7-51EB7A60C282}"/>
              </a:ext>
            </a:extLst>
          </p:cNvPr>
          <p:cNvSpPr txBox="1"/>
          <p:nvPr/>
        </p:nvSpPr>
        <p:spPr>
          <a:xfrm>
            <a:off x="131890" y="1180364"/>
            <a:ext cx="5568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IT COMES TO </a:t>
            </a: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STROKE</a:t>
            </a:r>
            <a:endParaRPr lang="en-US" sz="2800" b="1" dirty="0">
              <a:solidFill>
                <a:srgbClr val="C00000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DF5F6FB-1F03-4986-6F4B-67B0F24C27A0}"/>
              </a:ext>
            </a:extLst>
          </p:cNvPr>
          <p:cNvSpPr/>
          <p:nvPr/>
        </p:nvSpPr>
        <p:spPr>
          <a:xfrm>
            <a:off x="1098486" y="2919146"/>
            <a:ext cx="800871" cy="805559"/>
          </a:xfrm>
          <a:prstGeom prst="rect">
            <a:avLst/>
          </a:prstGeom>
          <a:solidFill>
            <a:srgbClr val="D0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66F948-DEAF-32A6-E1D6-53A328355284}"/>
              </a:ext>
            </a:extLst>
          </p:cNvPr>
          <p:cNvSpPr/>
          <p:nvPr/>
        </p:nvSpPr>
        <p:spPr>
          <a:xfrm>
            <a:off x="2026389" y="2919146"/>
            <a:ext cx="800871" cy="805559"/>
          </a:xfrm>
          <a:prstGeom prst="rect">
            <a:avLst/>
          </a:prstGeom>
          <a:solidFill>
            <a:srgbClr val="D0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7B0F99-5D66-C128-2CF7-73687878EAC0}"/>
              </a:ext>
            </a:extLst>
          </p:cNvPr>
          <p:cNvSpPr/>
          <p:nvPr/>
        </p:nvSpPr>
        <p:spPr>
          <a:xfrm>
            <a:off x="2900278" y="2919147"/>
            <a:ext cx="800871" cy="805559"/>
          </a:xfrm>
          <a:prstGeom prst="rect">
            <a:avLst/>
          </a:prstGeom>
          <a:solidFill>
            <a:srgbClr val="D0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CF373F7-7D22-1124-73B3-4D16034D9737}"/>
              </a:ext>
            </a:extLst>
          </p:cNvPr>
          <p:cNvSpPr/>
          <p:nvPr/>
        </p:nvSpPr>
        <p:spPr>
          <a:xfrm>
            <a:off x="3792759" y="2919146"/>
            <a:ext cx="800871" cy="805559"/>
          </a:xfrm>
          <a:prstGeom prst="rect">
            <a:avLst/>
          </a:prstGeom>
          <a:solidFill>
            <a:srgbClr val="D0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1CE7435-3337-CF7D-B8EE-080D9AF792D5}"/>
              </a:ext>
            </a:extLst>
          </p:cNvPr>
          <p:cNvSpPr/>
          <p:nvPr/>
        </p:nvSpPr>
        <p:spPr>
          <a:xfrm>
            <a:off x="1972375" y="1886810"/>
            <a:ext cx="800871" cy="8055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65303AC-7CF4-B917-EC4A-6B3855002B81}"/>
              </a:ext>
            </a:extLst>
          </p:cNvPr>
          <p:cNvSpPr/>
          <p:nvPr/>
        </p:nvSpPr>
        <p:spPr>
          <a:xfrm>
            <a:off x="2900278" y="1886810"/>
            <a:ext cx="800871" cy="8055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333536E-7A70-58B8-F840-5BA166B09B43}"/>
              </a:ext>
            </a:extLst>
          </p:cNvPr>
          <p:cNvSpPr txBox="1"/>
          <p:nvPr/>
        </p:nvSpPr>
        <p:spPr>
          <a:xfrm>
            <a:off x="131890" y="3907931"/>
            <a:ext cx="5105400" cy="979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Any one of these </a:t>
            </a: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SIGNS</a:t>
            </a:r>
            <a:r>
              <a:rPr lang="en-US" sz="28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lvl="0" indent="0" algn="ctr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could mean a </a:t>
            </a:r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STROKE</a:t>
            </a:r>
            <a:endParaRPr lang="en-US" sz="2800" b="1" dirty="0">
              <a:solidFill>
                <a:srgbClr val="C00000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63D714-359B-5BA0-D007-ACCFB22D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139492" y="96936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BE7E08-B370-7939-17DA-8B7242038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241103" y="96936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95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5B4D6B-1624-C101-D60F-19F429C9A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5" t="14031" r="21773" b="8139"/>
          <a:stretch/>
        </p:blipFill>
        <p:spPr>
          <a:xfrm>
            <a:off x="774170" y="1657209"/>
            <a:ext cx="3671887" cy="3425582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0DEE15-9040-E5E6-9B5C-7793B666677A}"/>
              </a:ext>
            </a:extLst>
          </p:cNvPr>
          <p:cNvSpPr txBox="1"/>
          <p:nvPr/>
        </p:nvSpPr>
        <p:spPr>
          <a:xfrm>
            <a:off x="182829" y="353438"/>
            <a:ext cx="5105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8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STROKE!</a:t>
            </a:r>
            <a:endParaRPr lang="en-US" sz="28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4DCED-F266-8D8A-DB0E-0E43846F65CA}"/>
              </a:ext>
            </a:extLst>
          </p:cNvPr>
          <p:cNvSpPr txBox="1"/>
          <p:nvPr/>
        </p:nvSpPr>
        <p:spPr>
          <a:xfrm>
            <a:off x="527314" y="5183084"/>
            <a:ext cx="4165601" cy="707886"/>
          </a:xfrm>
          <a:prstGeom prst="rect">
            <a:avLst/>
          </a:prstGeom>
          <a:solidFill>
            <a:srgbClr val="1861AF"/>
          </a:solidFill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Golden Hours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4854FD-A815-66AD-EC3F-FD3109D32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7" t="31029" b="33510"/>
          <a:stretch/>
        </p:blipFill>
        <p:spPr>
          <a:xfrm>
            <a:off x="5176763" y="4690256"/>
            <a:ext cx="1290797" cy="1358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0D4BD5-75CA-B3F8-AF40-0E41305B8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85" t="32209" r="34629" b="32352"/>
          <a:stretch/>
        </p:blipFill>
        <p:spPr>
          <a:xfrm>
            <a:off x="5161637" y="2076357"/>
            <a:ext cx="1044748" cy="1273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FF63AB-58F6-73B6-DE83-F79DDF41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4" t="32924" r="49630" b="33740"/>
          <a:stretch/>
        </p:blipFill>
        <p:spPr>
          <a:xfrm>
            <a:off x="5114305" y="515781"/>
            <a:ext cx="1073330" cy="1121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E7366B-2110-DFE5-1A36-C5CDE4C89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7" t="31029" r="17315" b="33510"/>
          <a:stretch/>
        </p:blipFill>
        <p:spPr>
          <a:xfrm>
            <a:off x="5249335" y="3329436"/>
            <a:ext cx="1105472" cy="12780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8B5ED7-3FDE-4B09-9DD2-A0418C6767AB}"/>
              </a:ext>
            </a:extLst>
          </p:cNvPr>
          <p:cNvSpPr/>
          <p:nvPr/>
        </p:nvSpPr>
        <p:spPr>
          <a:xfrm>
            <a:off x="6459319" y="653991"/>
            <a:ext cx="1473999" cy="3346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Minutes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70C0E9E-2FF9-9CCC-74E2-83F6D597B99C}"/>
              </a:ext>
            </a:extLst>
          </p:cNvPr>
          <p:cNvSpPr/>
          <p:nvPr/>
        </p:nvSpPr>
        <p:spPr>
          <a:xfrm>
            <a:off x="6459319" y="1987893"/>
            <a:ext cx="1473999" cy="3346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Hour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92764E-CF17-2751-8EAA-9433D283CA51}"/>
              </a:ext>
            </a:extLst>
          </p:cNvPr>
          <p:cNvSpPr/>
          <p:nvPr/>
        </p:nvSpPr>
        <p:spPr>
          <a:xfrm>
            <a:off x="6459319" y="3575586"/>
            <a:ext cx="1473999" cy="3346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Hours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5DB17F1-2EA8-DE1A-D6C4-3530D4939817}"/>
              </a:ext>
            </a:extLst>
          </p:cNvPr>
          <p:cNvSpPr/>
          <p:nvPr/>
        </p:nvSpPr>
        <p:spPr>
          <a:xfrm>
            <a:off x="6459319" y="5220183"/>
            <a:ext cx="1473999" cy="3346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 </a:t>
            </a:r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Hours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BFF3AF-0385-EAF1-33C8-F34AED48A3E1}"/>
              </a:ext>
            </a:extLst>
          </p:cNvPr>
          <p:cNvSpPr txBox="1"/>
          <p:nvPr/>
        </p:nvSpPr>
        <p:spPr>
          <a:xfrm>
            <a:off x="8091618" y="553606"/>
            <a:ext cx="2062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Some  brain regions (red) already are irreversibly lost.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E7B37D-A0C1-D940-0B44-C03178DCB5F6}"/>
              </a:ext>
            </a:extLst>
          </p:cNvPr>
          <p:cNvSpPr txBox="1"/>
          <p:nvPr/>
        </p:nvSpPr>
        <p:spPr>
          <a:xfrm>
            <a:off x="8091618" y="1869623"/>
            <a:ext cx="3652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More time elapses, more brain tissue dies. Urgent treatment could still limit the disability.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FA0FC-173F-3F07-93ED-7F528649C571}"/>
              </a:ext>
            </a:extLst>
          </p:cNvPr>
          <p:cNvSpPr txBox="1"/>
          <p:nvPr/>
        </p:nvSpPr>
        <p:spPr>
          <a:xfrm>
            <a:off x="8091618" y="3552939"/>
            <a:ext cx="318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The window is closing. Treatment at this time may result in moderate disability.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724A6D-11D8-A6C3-FC1B-8B0F7FA797C5}"/>
              </a:ext>
            </a:extLst>
          </p:cNvPr>
          <p:cNvSpPr txBox="1"/>
          <p:nvPr/>
        </p:nvSpPr>
        <p:spPr>
          <a:xfrm>
            <a:off x="8091618" y="5220183"/>
            <a:ext cx="37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Without treatment, all at-risk tissue has died; the unfortunate result may be severe disability.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43C4BF3-771B-DE86-D10B-D39969A04BCD}"/>
              </a:ext>
            </a:extLst>
          </p:cNvPr>
          <p:cNvCxnSpPr/>
          <p:nvPr/>
        </p:nvCxnSpPr>
        <p:spPr>
          <a:xfrm>
            <a:off x="6448479" y="1661954"/>
            <a:ext cx="43934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588CB8F-92D7-AC06-1CE7-0C53663E8495}"/>
              </a:ext>
            </a:extLst>
          </p:cNvPr>
          <p:cNvCxnSpPr/>
          <p:nvPr/>
        </p:nvCxnSpPr>
        <p:spPr>
          <a:xfrm>
            <a:off x="6448479" y="3370491"/>
            <a:ext cx="43934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B1224CC-4DF8-395D-DADA-9B65BA7E8197}"/>
              </a:ext>
            </a:extLst>
          </p:cNvPr>
          <p:cNvCxnSpPr/>
          <p:nvPr/>
        </p:nvCxnSpPr>
        <p:spPr>
          <a:xfrm>
            <a:off x="6448479" y="4998640"/>
            <a:ext cx="439340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6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and drawn flat design epilepsy illustration">
            <a:extLst>
              <a:ext uri="{FF2B5EF4-FFF2-40B4-BE49-F238E27FC236}">
                <a16:creationId xmlns:a16="http://schemas.microsoft.com/office/drawing/2014/main" xmlns="" id="{EE898B32-7293-E5C6-59C4-6F9287A8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999517"/>
            <a:ext cx="3708729" cy="37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E29AF2-A01F-43DD-3969-D2BBB483444C}"/>
              </a:ext>
            </a:extLst>
          </p:cNvPr>
          <p:cNvSpPr txBox="1"/>
          <p:nvPr/>
        </p:nvSpPr>
        <p:spPr>
          <a:xfrm>
            <a:off x="0" y="187464"/>
            <a:ext cx="9610725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SEIZURE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5E5F99-69FC-E24E-0BA7-41EFEC1DF644}"/>
              </a:ext>
            </a:extLst>
          </p:cNvPr>
          <p:cNvSpPr txBox="1"/>
          <p:nvPr/>
        </p:nvSpPr>
        <p:spPr>
          <a:xfrm>
            <a:off x="171450" y="1022776"/>
            <a:ext cx="11874500" cy="805349"/>
          </a:xfrm>
          <a:prstGeom prst="rect">
            <a:avLst/>
          </a:prstGeom>
          <a:solidFill>
            <a:schemeClr val="bg1"/>
          </a:solidFill>
          <a:ln w="38100">
            <a:solidFill>
              <a:srgbClr val="D02135"/>
            </a:solidFill>
            <a:prstDash val="sysDash"/>
          </a:ln>
        </p:spPr>
        <p:txBody>
          <a:bodyPr wrap="square">
            <a:spAutoFit/>
          </a:bodyPr>
          <a:lstStyle/>
          <a:p>
            <a:pPr marL="33506" lvl="0" algn="l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2000" b="1" u="sng" dirty="0">
                <a:solidFill>
                  <a:srgbClr val="D0213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CAUSE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33506" lvl="0" algn="just" rtl="0"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Epilepsy, Photosensitivity, Drug Reaction or Overuse, Metabolic Disturbances, Infection, Brain tumor.</a:t>
            </a:r>
            <a:endParaRPr lang="en-US" sz="1800" dirty="0"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B2ABEF-D139-80D0-C929-0A6DF57095F9}"/>
              </a:ext>
            </a:extLst>
          </p:cNvPr>
          <p:cNvSpPr txBox="1"/>
          <p:nvPr/>
        </p:nvSpPr>
        <p:spPr>
          <a:xfrm>
            <a:off x="4495800" y="1999517"/>
            <a:ext cx="6235700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"/>
              </a:spcAft>
            </a:pPr>
            <a:r>
              <a:rPr lang="en-US" sz="2000" b="1" u="sng" kern="100" dirty="0">
                <a:solidFill>
                  <a:srgbClr val="D02135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RECOGNISE THE SIGNS</a:t>
            </a:r>
            <a:r>
              <a:rPr lang="en-US" sz="18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 </a:t>
            </a:r>
          </a:p>
          <a:p>
            <a:pPr marL="342900" marR="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Uncontrolled shaking or convulsions.</a:t>
            </a:r>
          </a:p>
          <a:p>
            <a:pPr marL="342900" marR="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Loss of consciousness.</a:t>
            </a:r>
          </a:p>
          <a:p>
            <a:pPr marL="342900" marR="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Drooling or foaming at the mouth.</a:t>
            </a:r>
          </a:p>
          <a:p>
            <a:pPr marL="342900" marR="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Stiffening of limbs.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2E4842-050E-35D9-8556-0490D7A41E7E}"/>
              </a:ext>
            </a:extLst>
          </p:cNvPr>
          <p:cNvSpPr txBox="1"/>
          <p:nvPr/>
        </p:nvSpPr>
        <p:spPr>
          <a:xfrm>
            <a:off x="4495800" y="3677602"/>
            <a:ext cx="75501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rgbClr val="D02135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MANAGEMENT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Safety first - Remove Dangerous Instruments, Reassure and Keep Calm.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Protect the Head(Soft Clothing beneath the head).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Loosen Tight clothing.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Turn to the side(Recovery Position). Why?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Do not restrict movement</a:t>
            </a:r>
            <a:r>
              <a:rPr lang="en-US" sz="1800" dirty="0" smtClean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.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63D714-359B-5BA0-D007-ACCFB22D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8" t="23395" r="25566" b="22299"/>
          <a:stretch/>
        </p:blipFill>
        <p:spPr>
          <a:xfrm>
            <a:off x="1139492" y="96936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BE7E08-B370-7939-17DA-8B7242038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" t="4056" r="2849" b="9259"/>
          <a:stretch/>
        </p:blipFill>
        <p:spPr>
          <a:xfrm>
            <a:off x="241103" y="96936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7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626808-502D-23BA-B247-046B39E0A00B}"/>
              </a:ext>
            </a:extLst>
          </p:cNvPr>
          <p:cNvSpPr txBox="1"/>
          <p:nvPr/>
        </p:nvSpPr>
        <p:spPr>
          <a:xfrm>
            <a:off x="0" y="187464"/>
            <a:ext cx="9839325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SEIZURE – </a:t>
            </a:r>
            <a:r>
              <a:rPr lang="en-US" sz="40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RECOVERY POSITION</a:t>
            </a:r>
          </a:p>
        </p:txBody>
      </p:sp>
      <p:pic>
        <p:nvPicPr>
          <p:cNvPr id="3" name="Google Shape;203;p29">
            <a:extLst>
              <a:ext uri="{FF2B5EF4-FFF2-40B4-BE49-F238E27FC236}">
                <a16:creationId xmlns:a16="http://schemas.microsoft.com/office/drawing/2014/main" xmlns="" id="{86459E10-D045-5B3C-6B84-9E6E416F76A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97" t="10946" r="1606" b="11766"/>
          <a:stretch/>
        </p:blipFill>
        <p:spPr>
          <a:xfrm>
            <a:off x="1896756" y="975556"/>
            <a:ext cx="7713970" cy="5072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2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</a:t>
            </a:r>
            <a:r>
              <a:rPr lang="en-US" dirty="0" err="1" smtClean="0"/>
              <a:t>epilepticus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18" y="0"/>
            <a:ext cx="4089824" cy="6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7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856E2C0-BA19-013E-148D-D0CCD8B8DC0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E7543E78-6387-D71A-EE45-9D199E327415}"/>
              </a:ext>
            </a:extLst>
          </p:cNvPr>
          <p:cNvSpPr/>
          <p:nvPr/>
        </p:nvSpPr>
        <p:spPr>
          <a:xfrm>
            <a:off x="2270566" y="674966"/>
            <a:ext cx="7951808" cy="707886"/>
          </a:xfrm>
          <a:custGeom>
            <a:avLst/>
            <a:gdLst>
              <a:gd name="connsiteX0" fmla="*/ 0 w 2997842"/>
              <a:gd name="connsiteY0" fmla="*/ 0 h 580380"/>
              <a:gd name="connsiteX1" fmla="*/ 2997842 w 2997842"/>
              <a:gd name="connsiteY1" fmla="*/ 0 h 580380"/>
              <a:gd name="connsiteX2" fmla="*/ 2997842 w 2997842"/>
              <a:gd name="connsiteY2" fmla="*/ 580380 h 580380"/>
              <a:gd name="connsiteX3" fmla="*/ 0 w 2997842"/>
              <a:gd name="connsiteY3" fmla="*/ 580380 h 580380"/>
              <a:gd name="connsiteX4" fmla="*/ 0 w 2997842"/>
              <a:gd name="connsiteY4" fmla="*/ 0 h 580380"/>
              <a:gd name="connsiteX0" fmla="*/ 601884 w 3599726"/>
              <a:gd name="connsiteY0" fmla="*/ 0 h 615104"/>
              <a:gd name="connsiteX1" fmla="*/ 3599726 w 3599726"/>
              <a:gd name="connsiteY1" fmla="*/ 0 h 615104"/>
              <a:gd name="connsiteX2" fmla="*/ 3599726 w 3599726"/>
              <a:gd name="connsiteY2" fmla="*/ 580380 h 615104"/>
              <a:gd name="connsiteX3" fmla="*/ 0 w 3599726"/>
              <a:gd name="connsiteY3" fmla="*/ 615104 h 615104"/>
              <a:gd name="connsiteX4" fmla="*/ 601884 w 3599726"/>
              <a:gd name="connsiteY4" fmla="*/ 0 h 615104"/>
              <a:gd name="connsiteX0" fmla="*/ 601884 w 3599726"/>
              <a:gd name="connsiteY0" fmla="*/ 0 h 615104"/>
              <a:gd name="connsiteX1" fmla="*/ 3599726 w 3599726"/>
              <a:gd name="connsiteY1" fmla="*/ 0 h 615104"/>
              <a:gd name="connsiteX2" fmla="*/ 3032567 w 3599726"/>
              <a:gd name="connsiteY2" fmla="*/ 591954 h 615104"/>
              <a:gd name="connsiteX3" fmla="*/ 0 w 3599726"/>
              <a:gd name="connsiteY3" fmla="*/ 615104 h 615104"/>
              <a:gd name="connsiteX4" fmla="*/ 601884 w 3599726"/>
              <a:gd name="connsiteY4" fmla="*/ 0 h 615104"/>
              <a:gd name="connsiteX0" fmla="*/ 601884 w 3298003"/>
              <a:gd name="connsiteY0" fmla="*/ 0 h 615104"/>
              <a:gd name="connsiteX1" fmla="*/ 3298003 w 3298003"/>
              <a:gd name="connsiteY1" fmla="*/ 0 h 615104"/>
              <a:gd name="connsiteX2" fmla="*/ 3032567 w 3298003"/>
              <a:gd name="connsiteY2" fmla="*/ 591954 h 615104"/>
              <a:gd name="connsiteX3" fmla="*/ 0 w 3298003"/>
              <a:gd name="connsiteY3" fmla="*/ 615104 h 615104"/>
              <a:gd name="connsiteX4" fmla="*/ 601884 w 3298003"/>
              <a:gd name="connsiteY4" fmla="*/ 0 h 615104"/>
              <a:gd name="connsiteX0" fmla="*/ 182824 w 2878943"/>
              <a:gd name="connsiteY0" fmla="*/ 0 h 591954"/>
              <a:gd name="connsiteX1" fmla="*/ 2878943 w 2878943"/>
              <a:gd name="connsiteY1" fmla="*/ 0 h 591954"/>
              <a:gd name="connsiteX2" fmla="*/ 2613507 w 2878943"/>
              <a:gd name="connsiteY2" fmla="*/ 591954 h 591954"/>
              <a:gd name="connsiteX3" fmla="*/ 0 w 2878943"/>
              <a:gd name="connsiteY3" fmla="*/ 568805 h 591954"/>
              <a:gd name="connsiteX4" fmla="*/ 182824 w 2878943"/>
              <a:gd name="connsiteY4" fmla="*/ 0 h 59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8943" h="591954">
                <a:moveTo>
                  <a:pt x="182824" y="0"/>
                </a:moveTo>
                <a:lnTo>
                  <a:pt x="2878943" y="0"/>
                </a:lnTo>
                <a:lnTo>
                  <a:pt x="2613507" y="591954"/>
                </a:lnTo>
                <a:lnTo>
                  <a:pt x="0" y="568805"/>
                </a:lnTo>
                <a:lnTo>
                  <a:pt x="1828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8169C6-B54C-04EA-1922-BB6E2D24C6F5}"/>
              </a:ext>
            </a:extLst>
          </p:cNvPr>
          <p:cNvSpPr/>
          <p:nvPr/>
        </p:nvSpPr>
        <p:spPr>
          <a:xfrm>
            <a:off x="2118166" y="573290"/>
            <a:ext cx="7951808" cy="707886"/>
          </a:xfrm>
          <a:custGeom>
            <a:avLst/>
            <a:gdLst>
              <a:gd name="connsiteX0" fmla="*/ 0 w 2997842"/>
              <a:gd name="connsiteY0" fmla="*/ 0 h 580380"/>
              <a:gd name="connsiteX1" fmla="*/ 2997842 w 2997842"/>
              <a:gd name="connsiteY1" fmla="*/ 0 h 580380"/>
              <a:gd name="connsiteX2" fmla="*/ 2997842 w 2997842"/>
              <a:gd name="connsiteY2" fmla="*/ 580380 h 580380"/>
              <a:gd name="connsiteX3" fmla="*/ 0 w 2997842"/>
              <a:gd name="connsiteY3" fmla="*/ 580380 h 580380"/>
              <a:gd name="connsiteX4" fmla="*/ 0 w 2997842"/>
              <a:gd name="connsiteY4" fmla="*/ 0 h 580380"/>
              <a:gd name="connsiteX0" fmla="*/ 601884 w 3599726"/>
              <a:gd name="connsiteY0" fmla="*/ 0 h 615104"/>
              <a:gd name="connsiteX1" fmla="*/ 3599726 w 3599726"/>
              <a:gd name="connsiteY1" fmla="*/ 0 h 615104"/>
              <a:gd name="connsiteX2" fmla="*/ 3599726 w 3599726"/>
              <a:gd name="connsiteY2" fmla="*/ 580380 h 615104"/>
              <a:gd name="connsiteX3" fmla="*/ 0 w 3599726"/>
              <a:gd name="connsiteY3" fmla="*/ 615104 h 615104"/>
              <a:gd name="connsiteX4" fmla="*/ 601884 w 3599726"/>
              <a:gd name="connsiteY4" fmla="*/ 0 h 615104"/>
              <a:gd name="connsiteX0" fmla="*/ 601884 w 3599726"/>
              <a:gd name="connsiteY0" fmla="*/ 0 h 615104"/>
              <a:gd name="connsiteX1" fmla="*/ 3599726 w 3599726"/>
              <a:gd name="connsiteY1" fmla="*/ 0 h 615104"/>
              <a:gd name="connsiteX2" fmla="*/ 3032567 w 3599726"/>
              <a:gd name="connsiteY2" fmla="*/ 591954 h 615104"/>
              <a:gd name="connsiteX3" fmla="*/ 0 w 3599726"/>
              <a:gd name="connsiteY3" fmla="*/ 615104 h 615104"/>
              <a:gd name="connsiteX4" fmla="*/ 601884 w 3599726"/>
              <a:gd name="connsiteY4" fmla="*/ 0 h 615104"/>
              <a:gd name="connsiteX0" fmla="*/ 601884 w 3298003"/>
              <a:gd name="connsiteY0" fmla="*/ 0 h 615104"/>
              <a:gd name="connsiteX1" fmla="*/ 3298003 w 3298003"/>
              <a:gd name="connsiteY1" fmla="*/ 0 h 615104"/>
              <a:gd name="connsiteX2" fmla="*/ 3032567 w 3298003"/>
              <a:gd name="connsiteY2" fmla="*/ 591954 h 615104"/>
              <a:gd name="connsiteX3" fmla="*/ 0 w 3298003"/>
              <a:gd name="connsiteY3" fmla="*/ 615104 h 615104"/>
              <a:gd name="connsiteX4" fmla="*/ 601884 w 3298003"/>
              <a:gd name="connsiteY4" fmla="*/ 0 h 615104"/>
              <a:gd name="connsiteX0" fmla="*/ 182824 w 2878943"/>
              <a:gd name="connsiteY0" fmla="*/ 0 h 591954"/>
              <a:gd name="connsiteX1" fmla="*/ 2878943 w 2878943"/>
              <a:gd name="connsiteY1" fmla="*/ 0 h 591954"/>
              <a:gd name="connsiteX2" fmla="*/ 2613507 w 2878943"/>
              <a:gd name="connsiteY2" fmla="*/ 591954 h 591954"/>
              <a:gd name="connsiteX3" fmla="*/ 0 w 2878943"/>
              <a:gd name="connsiteY3" fmla="*/ 568805 h 591954"/>
              <a:gd name="connsiteX4" fmla="*/ 182824 w 2878943"/>
              <a:gd name="connsiteY4" fmla="*/ 0 h 59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8943" h="591954">
                <a:moveTo>
                  <a:pt x="182824" y="0"/>
                </a:moveTo>
                <a:lnTo>
                  <a:pt x="2878943" y="0"/>
                </a:lnTo>
                <a:lnTo>
                  <a:pt x="2613507" y="591954"/>
                </a:lnTo>
                <a:lnTo>
                  <a:pt x="0" y="568805"/>
                </a:lnTo>
                <a:lnTo>
                  <a:pt x="182824" y="0"/>
                </a:lnTo>
                <a:close/>
              </a:path>
            </a:pathLst>
          </a:custGeom>
          <a:solidFill>
            <a:srgbClr val="C29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CBD81E-455E-D80F-5767-7ECC80F6308E}"/>
              </a:ext>
            </a:extLst>
          </p:cNvPr>
          <p:cNvSpPr txBox="1"/>
          <p:nvPr/>
        </p:nvSpPr>
        <p:spPr>
          <a:xfrm>
            <a:off x="671333" y="2961067"/>
            <a:ext cx="10660282" cy="353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The </a:t>
            </a:r>
            <a:r>
              <a:rPr lang="en-US" sz="2800" b="1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"Golden Hour"</a:t>
            </a:r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 in emergency management refers to the </a:t>
            </a:r>
            <a:r>
              <a:rPr lang="en-US" sz="2800" b="1" i="1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critical first hour following a traumatic injury or medical emergency.</a:t>
            </a:r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 dirty="0">
              <a:solidFill>
                <a:schemeClr val="tx1"/>
              </a:solidFill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Roboto"/>
              </a:rPr>
              <a:t>During this time frame, prompt and effective medical intervention can significantly impact a person's chances of survival and long-term recovery.</a:t>
            </a:r>
            <a:endParaRPr lang="en-US" sz="2800" dirty="0">
              <a:solidFill>
                <a:schemeClr val="tx1"/>
              </a:solidFill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D50E42-3D0B-D181-E053-94333775E3AD}"/>
              </a:ext>
            </a:extLst>
          </p:cNvPr>
          <p:cNvSpPr txBox="1"/>
          <p:nvPr/>
        </p:nvSpPr>
        <p:spPr>
          <a:xfrm>
            <a:off x="2721979" y="509477"/>
            <a:ext cx="7048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 Black"/>
              </a:rPr>
              <a:t>GOLDEN HOUR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EB9A71-FC2D-86AF-0BD5-D3E3D8BE5210}"/>
              </a:ext>
            </a:extLst>
          </p:cNvPr>
          <p:cNvSpPr txBox="1"/>
          <p:nvPr/>
        </p:nvSpPr>
        <p:spPr>
          <a:xfrm>
            <a:off x="-127322" y="1484528"/>
            <a:ext cx="12319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 Black"/>
              </a:rPr>
              <a:t>The Critical time between life and death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DB6CDE7-362E-3404-3B63-135E1C5A38F2}"/>
              </a:ext>
            </a:extLst>
          </p:cNvPr>
          <p:cNvCxnSpPr>
            <a:cxnSpLocks/>
          </p:cNvCxnSpPr>
          <p:nvPr/>
        </p:nvCxnSpPr>
        <p:spPr>
          <a:xfrm>
            <a:off x="335666" y="2961067"/>
            <a:ext cx="0" cy="353763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C830EF-6288-D7D9-7310-9C80D50C3E09}"/>
              </a:ext>
            </a:extLst>
          </p:cNvPr>
          <p:cNvCxnSpPr>
            <a:cxnSpLocks/>
          </p:cNvCxnSpPr>
          <p:nvPr/>
        </p:nvCxnSpPr>
        <p:spPr>
          <a:xfrm>
            <a:off x="11727084" y="3090318"/>
            <a:ext cx="0" cy="340838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5158CEE-DCB3-19DE-8957-04C0021F1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973" y="19050"/>
            <a:ext cx="960278" cy="1600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596CDE-DA1A-A759-F9CF-7DE691E66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8" t="23395" r="25566" b="22299"/>
          <a:stretch/>
        </p:blipFill>
        <p:spPr>
          <a:xfrm>
            <a:off x="111055" y="117338"/>
            <a:ext cx="942016" cy="844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1" y="117338"/>
            <a:ext cx="936150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ile pennant">
            <a:extLst>
              <a:ext uri="{FF2B5EF4-FFF2-40B4-BE49-F238E27FC236}">
                <a16:creationId xmlns:a16="http://schemas.microsoft.com/office/drawing/2014/main" xmlns="" id="{CB0E2902-630D-200B-E8D3-3DBB5917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2588" r="19489" b="12045"/>
          <a:stretch/>
        </p:blipFill>
        <p:spPr bwMode="auto">
          <a:xfrm>
            <a:off x="654050" y="233243"/>
            <a:ext cx="2160270" cy="20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075798-7E61-F3C2-F39F-50D5889F9B37}"/>
              </a:ext>
            </a:extLst>
          </p:cNvPr>
          <p:cNvSpPr txBox="1"/>
          <p:nvPr/>
        </p:nvSpPr>
        <p:spPr>
          <a:xfrm>
            <a:off x="0" y="255329"/>
            <a:ext cx="741045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HEADACHE</a:t>
            </a:r>
            <a:endParaRPr lang="en-US" sz="36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C9A09-42A4-3CEC-8614-D89ADDF62389}"/>
              </a:ext>
            </a:extLst>
          </p:cNvPr>
          <p:cNvSpPr txBox="1"/>
          <p:nvPr/>
        </p:nvSpPr>
        <p:spPr>
          <a:xfrm>
            <a:off x="654050" y="860949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FA66FA-E135-6591-6605-A46F863270AD}"/>
              </a:ext>
            </a:extLst>
          </p:cNvPr>
          <p:cNvSpPr txBox="1"/>
          <p:nvPr/>
        </p:nvSpPr>
        <p:spPr>
          <a:xfrm>
            <a:off x="160020" y="2377440"/>
            <a:ext cx="686943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New onset of headache with new systemic or neurological features.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Headache that becomes worse on immediate upright posture.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New onset of, or change in headache in patients above 50 years of age.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In patients under 5 years of age.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Headache increasing by coughing, laughing or straining.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Headache after head injury  or within 90 days of injury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54373" y="1338002"/>
            <a:ext cx="4485152" cy="4928738"/>
            <a:chOff x="6506698" y="737952"/>
            <a:chExt cx="5569244" cy="6120048"/>
          </a:xfrm>
        </p:grpSpPr>
        <p:pic>
          <p:nvPicPr>
            <p:cNvPr id="1026" name="Picture 2" descr="Young man with beard and white T-shirt">
              <a:extLst>
                <a:ext uri="{FF2B5EF4-FFF2-40B4-BE49-F238E27FC236}">
                  <a16:creationId xmlns:a16="http://schemas.microsoft.com/office/drawing/2014/main" xmlns="" id="{C9C8C2F7-6E17-6720-2554-0C46D846A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19714"/>
            <a:stretch/>
          </p:blipFill>
          <p:spPr bwMode="auto">
            <a:xfrm>
              <a:off x="6506698" y="737952"/>
              <a:ext cx="5569244" cy="61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49BB874-DB5B-8226-7EEC-83D1491AEF77}"/>
                </a:ext>
              </a:extLst>
            </p:cNvPr>
            <p:cNvSpPr/>
            <p:nvPr/>
          </p:nvSpPr>
          <p:spPr>
            <a:xfrm>
              <a:off x="9166322" y="1551958"/>
              <a:ext cx="797072" cy="89664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05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676849"/>
            <a:ext cx="10515600" cy="702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Infectious</a:t>
            </a:r>
            <a:r>
              <a:rPr spc="-155" dirty="0"/>
              <a:t> </a:t>
            </a:r>
            <a:r>
              <a:rPr spc="-20" dirty="0"/>
              <a:t>Diseases</a:t>
            </a:r>
            <a:endParaRPr spc="-1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1892807"/>
            <a:ext cx="5193792" cy="420624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" y="1515291"/>
            <a:ext cx="6043749" cy="51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6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7354" y="188679"/>
            <a:ext cx="10372096" cy="5602521"/>
            <a:chOff x="467355" y="188679"/>
            <a:chExt cx="10520876" cy="666932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C733020-1098-8F5A-7489-25BB7FA9C044}"/>
                </a:ext>
              </a:extLst>
            </p:cNvPr>
            <p:cNvSpPr txBox="1"/>
            <p:nvPr/>
          </p:nvSpPr>
          <p:spPr>
            <a:xfrm>
              <a:off x="1259950" y="326763"/>
              <a:ext cx="8572500" cy="646331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          TOXICOLOGY</a:t>
              </a:r>
              <a:r>
                <a:rPr lang="en-US" sz="3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EMERGENCIES</a:t>
              </a:r>
              <a:endParaRPr lang="en-US" sz="3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" name="Google Shape;211;p30">
              <a:extLst>
                <a:ext uri="{FF2B5EF4-FFF2-40B4-BE49-F238E27FC236}">
                  <a16:creationId xmlns:a16="http://schemas.microsoft.com/office/drawing/2014/main" xmlns="" id="{252209E4-2A33-D2C5-700F-F14D6B387D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7355" y="188679"/>
              <a:ext cx="1992144" cy="1794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oi">
              <a:hlinkClick r:id="" action="ppaction://media"/>
              <a:extLst>
                <a:ext uri="{FF2B5EF4-FFF2-40B4-BE49-F238E27FC236}">
                  <a16:creationId xmlns:a16="http://schemas.microsoft.com/office/drawing/2014/main" xmlns="" id="{1BE0DD42-0C77-C8F1-29CC-C51D29CC01B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3826614" y="3200400"/>
              <a:ext cx="4094584" cy="3657600"/>
            </a:xfrm>
            <a:prstGeom prst="rect">
              <a:avLst/>
            </a:prstGeom>
          </p:spPr>
        </p:pic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3CB2B2A2-0A6A-4238-E875-2D2A71765876}"/>
                </a:ext>
              </a:extLst>
            </p:cNvPr>
            <p:cNvSpPr/>
            <p:nvPr/>
          </p:nvSpPr>
          <p:spPr>
            <a:xfrm>
              <a:off x="4364499" y="1277062"/>
              <a:ext cx="2662177" cy="1990845"/>
            </a:xfrm>
            <a:prstGeom prst="clou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EB9FB16-5C9B-7CE5-0D16-A4B609E05489}"/>
                </a:ext>
              </a:extLst>
            </p:cNvPr>
            <p:cNvSpPr txBox="1"/>
            <p:nvPr/>
          </p:nvSpPr>
          <p:spPr>
            <a:xfrm>
              <a:off x="4651695" y="1779490"/>
              <a:ext cx="208778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  <a:sym typeface="Arial"/>
                </a:rPr>
                <a:t>Unknown poisoning</a:t>
              </a:r>
            </a:p>
            <a:p>
              <a:pPr algn="ctr"/>
              <a:endParaRPr lang="en-US" sz="28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26E5592A-1C46-4D67-0D01-02A659DAEC3B}"/>
                </a:ext>
              </a:extLst>
            </p:cNvPr>
            <p:cNvSpPr/>
            <p:nvPr/>
          </p:nvSpPr>
          <p:spPr>
            <a:xfrm>
              <a:off x="7170274" y="2341669"/>
              <a:ext cx="2662177" cy="1990845"/>
            </a:xfrm>
            <a:prstGeom prst="clou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758FC80-DEE9-5FEB-9BB5-323127CC173C}"/>
                </a:ext>
              </a:extLst>
            </p:cNvPr>
            <p:cNvSpPr txBox="1"/>
            <p:nvPr/>
          </p:nvSpPr>
          <p:spPr>
            <a:xfrm>
              <a:off x="7457470" y="2844097"/>
              <a:ext cx="208778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Poppins" panose="00000500000000000000" pitchFamily="2" charset="0"/>
                  <a:ea typeface="Arial"/>
                  <a:cs typeface="Poppins" panose="00000500000000000000" pitchFamily="2" charset="0"/>
                  <a:sym typeface="Arial"/>
                </a:rPr>
                <a:t>Snake</a:t>
              </a:r>
            </a:p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Bite</a:t>
              </a:r>
            </a:p>
          </p:txBody>
        </p:sp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26183067-51B1-E302-5BC9-EC84D9AEC222}"/>
                </a:ext>
              </a:extLst>
            </p:cNvPr>
            <p:cNvSpPr/>
            <p:nvPr/>
          </p:nvSpPr>
          <p:spPr>
            <a:xfrm>
              <a:off x="1028460" y="2233969"/>
              <a:ext cx="2662177" cy="1990845"/>
            </a:xfrm>
            <a:prstGeom prst="clou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020157A-25EE-A5EC-5DCA-4EBA741157FF}"/>
                </a:ext>
              </a:extLst>
            </p:cNvPr>
            <p:cNvSpPr txBox="1"/>
            <p:nvPr/>
          </p:nvSpPr>
          <p:spPr>
            <a:xfrm>
              <a:off x="1315656" y="2736397"/>
              <a:ext cx="2087784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</a:pPr>
              <a:r>
                <a:rPr lang="en-US" sz="2800" b="1" dirty="0"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OP poisoning</a:t>
              </a: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xmlns="" id="{F8266049-AC65-ECFC-CD4D-EA20776F998C}"/>
                </a:ext>
              </a:extLst>
            </p:cNvPr>
            <p:cNvSpPr/>
            <p:nvPr/>
          </p:nvSpPr>
          <p:spPr>
            <a:xfrm>
              <a:off x="8102274" y="4510874"/>
              <a:ext cx="2885957" cy="2168765"/>
            </a:xfrm>
            <a:prstGeom prst="clou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E465562-75DB-399D-FDC9-0A652D249BC3}"/>
                </a:ext>
              </a:extLst>
            </p:cNvPr>
            <p:cNvSpPr txBox="1"/>
            <p:nvPr/>
          </p:nvSpPr>
          <p:spPr>
            <a:xfrm>
              <a:off x="8501361" y="4908083"/>
              <a:ext cx="2087784" cy="1255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</a:pPr>
              <a:r>
                <a:rPr lang="en-US" sz="2800" b="1" dirty="0"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Methyl Alcohol Poisoning</a:t>
              </a:r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xmlns="" id="{B0E7D5B8-B47D-F72E-0215-D2B1F6E3A4E4}"/>
                </a:ext>
              </a:extLst>
            </p:cNvPr>
            <p:cNvSpPr/>
            <p:nvPr/>
          </p:nvSpPr>
          <p:spPr>
            <a:xfrm>
              <a:off x="1602855" y="4454665"/>
              <a:ext cx="2662177" cy="1990845"/>
            </a:xfrm>
            <a:prstGeom prst="clou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C943B0B-5340-C54B-AE62-A29C72CC1B0C}"/>
                </a:ext>
              </a:extLst>
            </p:cNvPr>
            <p:cNvSpPr txBox="1"/>
            <p:nvPr/>
          </p:nvSpPr>
          <p:spPr>
            <a:xfrm>
              <a:off x="1890051" y="4957093"/>
              <a:ext cx="2087784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</a:pPr>
              <a:r>
                <a:rPr lang="en-US" sz="2800" b="1" dirty="0"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Allergic reaction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8564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3" name="Picture 29" descr="Doctor Providing First Aid">
            <a:extLst>
              <a:ext uri="{FF2B5EF4-FFF2-40B4-BE49-F238E27FC236}">
                <a16:creationId xmlns:a16="http://schemas.microsoft.com/office/drawing/2014/main" xmlns="" id="{C2FDB3F8-5135-6937-442C-934DE471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44" y="1"/>
            <a:ext cx="8353056" cy="69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21171F-BDF6-D867-0A17-F8EEE53F219C}"/>
              </a:ext>
            </a:extLst>
          </p:cNvPr>
          <p:cNvSpPr txBox="1"/>
          <p:nvPr/>
        </p:nvSpPr>
        <p:spPr>
          <a:xfrm>
            <a:off x="278155" y="457196"/>
            <a:ext cx="5912733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First Aid </a:t>
            </a:r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Poisoning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A077E5A-1715-4916-F5FF-B76ADBB7BC6E}"/>
              </a:ext>
            </a:extLst>
          </p:cNvPr>
          <p:cNvCxnSpPr/>
          <p:nvPr/>
        </p:nvCxnSpPr>
        <p:spPr>
          <a:xfrm>
            <a:off x="276225" y="1222957"/>
            <a:ext cx="6096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2589148-EE3C-6F0B-4563-2F9105F21A81}"/>
              </a:ext>
            </a:extLst>
          </p:cNvPr>
          <p:cNvSpPr txBox="1"/>
          <p:nvPr/>
        </p:nvSpPr>
        <p:spPr>
          <a:xfrm>
            <a:off x="135924" y="1622276"/>
            <a:ext cx="1170184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AIIMS Helplines :Poison Information Centre- 1800 116 117 ( toll free) 26593677, 26589391, ( functions round the clock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>
                <a:latin typeface="Poppins" panose="00000500000000000000" pitchFamily="2" charset="0"/>
                <a:cs typeface="Poppins" panose="00000500000000000000" pitchFamily="2" charset="0"/>
              </a:rPr>
              <a:t>SWALLOWED </a:t>
            </a: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POISON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Do not give anything, call the poison control center</a:t>
            </a:r>
          </a:p>
          <a:p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INHALED POISON 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Get victim to fresh air, call poison control center</a:t>
            </a:r>
          </a:p>
          <a:p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POISON ON SKIN 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Remove contaminated clothing and rinse skin with water for 10 minutes, call the poison control center</a:t>
            </a:r>
          </a:p>
          <a:p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POISON IN EYE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/>
            </a:r>
            <a:b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Flush eye for 15 minutes using a large cup filled with lukewarm water held 2-4 inches from eye, call the poison control center</a:t>
            </a:r>
          </a:p>
        </p:txBody>
      </p:sp>
    </p:spTree>
    <p:extLst>
      <p:ext uri="{BB962C8B-B14F-4D97-AF65-F5344CB8AC3E}">
        <p14:creationId xmlns:p14="http://schemas.microsoft.com/office/powerpoint/2010/main" val="37621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Stepwise management-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1800"/>
            <a:ext cx="9056914" cy="36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5725" y="0"/>
            <a:ext cx="10824280" cy="5948845"/>
            <a:chOff x="0" y="167722"/>
            <a:chExt cx="11882571" cy="65812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A431272-C795-6735-7EC9-E6B270F00EF7}"/>
                </a:ext>
              </a:extLst>
            </p:cNvPr>
            <p:cNvSpPr/>
            <p:nvPr/>
          </p:nvSpPr>
          <p:spPr>
            <a:xfrm>
              <a:off x="309429" y="2437154"/>
              <a:ext cx="3738783" cy="4311791"/>
            </a:xfrm>
            <a:prstGeom prst="rect">
              <a:avLst/>
            </a:prstGeom>
            <a:solidFill>
              <a:srgbClr val="D0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B9C6F01-A69F-4690-2A03-6CFEB42DCAE0}"/>
                </a:ext>
              </a:extLst>
            </p:cNvPr>
            <p:cNvSpPr txBox="1"/>
            <p:nvPr/>
          </p:nvSpPr>
          <p:spPr>
            <a:xfrm>
              <a:off x="0" y="565219"/>
              <a:ext cx="10456261" cy="71503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SNAKE</a:t>
              </a:r>
              <a:r>
                <a:rPr lang="en-US" sz="3600" b="1">
                  <a:solidFill>
                    <a:srgbClr val="FFFF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BITE</a:t>
              </a:r>
              <a:endParaRPr lang="en-US" sz="36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25248EF-ECFD-0BEE-3223-D35FAC76E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105" t="23117" r="15731" b="20621"/>
            <a:stretch/>
          </p:blipFill>
          <p:spPr>
            <a:xfrm>
              <a:off x="312517" y="167722"/>
              <a:ext cx="2639028" cy="22107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9C8EFB2-A23E-D6E7-637B-C362263CE3AE}"/>
                </a:ext>
              </a:extLst>
            </p:cNvPr>
            <p:cNvSpPr txBox="1"/>
            <p:nvPr/>
          </p:nvSpPr>
          <p:spPr>
            <a:xfrm>
              <a:off x="2844800" y="1679262"/>
              <a:ext cx="9034683" cy="532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0" indent="-228600" algn="l" rtl="0">
                <a:lnSpc>
                  <a:spcPct val="105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2800" b="1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Identifying Snake Bites</a:t>
              </a:r>
              <a:endParaRPr lang="en-US" sz="28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</p:txBody>
        </p:sp>
        <p:pic>
          <p:nvPicPr>
            <p:cNvPr id="29698" name="Picture 2" descr="4,400+ Snake Bite Stock Photos, Pictures &amp; Royalty-Free Images - iStock | Snake  bite victim, Snake bite dog, Snake bite bandage">
              <a:extLst>
                <a:ext uri="{FF2B5EF4-FFF2-40B4-BE49-F238E27FC236}">
                  <a16:creationId xmlns:a16="http://schemas.microsoft.com/office/drawing/2014/main" xmlns="" id="{1EBA00A3-7589-3194-3291-E98D932EB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08" y="2614553"/>
              <a:ext cx="3476965" cy="2416376"/>
            </a:xfrm>
            <a:prstGeom prst="rect">
              <a:avLst/>
            </a:prstGeom>
            <a:noFill/>
            <a:ln w="57150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129E241-A9DB-C944-46B0-33733C35D439}"/>
                </a:ext>
              </a:extLst>
            </p:cNvPr>
            <p:cNvSpPr txBox="1"/>
            <p:nvPr/>
          </p:nvSpPr>
          <p:spPr>
            <a:xfrm>
              <a:off x="408008" y="5173848"/>
              <a:ext cx="3476964" cy="124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lvl="2" indent="-114300" algn="ctr">
                <a:lnSpc>
                  <a:spcPct val="105000"/>
                </a:lnSpc>
                <a:buClr>
                  <a:schemeClr val="dk1"/>
                </a:buClr>
                <a:buSzPts val="1465"/>
              </a:pPr>
              <a:r>
                <a:rPr lang="en-US" sz="2400" kern="10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Two puncture marks at the site of the bite.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0B7A192-8C10-1A9B-547E-D48FADC84C67}"/>
                </a:ext>
              </a:extLst>
            </p:cNvPr>
            <p:cNvSpPr/>
            <p:nvPr/>
          </p:nvSpPr>
          <p:spPr>
            <a:xfrm>
              <a:off x="4226608" y="2378487"/>
              <a:ext cx="3738783" cy="4311791"/>
            </a:xfrm>
            <a:prstGeom prst="rect">
              <a:avLst/>
            </a:prstGeom>
            <a:solidFill>
              <a:srgbClr val="D0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9700" name="Picture 4" descr="Snakebite envenoming fact sheet | Africa Health Organisation">
              <a:extLst>
                <a:ext uri="{FF2B5EF4-FFF2-40B4-BE49-F238E27FC236}">
                  <a16:creationId xmlns:a16="http://schemas.microsoft.com/office/drawing/2014/main" xmlns="" id="{730C04F2-3A34-A9F7-34FD-0811CA810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6"/>
            <a:stretch/>
          </p:blipFill>
          <p:spPr bwMode="auto">
            <a:xfrm>
              <a:off x="4376433" y="2633765"/>
              <a:ext cx="3439131" cy="2397163"/>
            </a:xfrm>
            <a:prstGeom prst="rect">
              <a:avLst/>
            </a:prstGeom>
            <a:noFill/>
            <a:ln w="57150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34264A-A538-0542-9BFF-000252462B20}"/>
                </a:ext>
              </a:extLst>
            </p:cNvPr>
            <p:cNvSpPr/>
            <p:nvPr/>
          </p:nvSpPr>
          <p:spPr>
            <a:xfrm>
              <a:off x="8143788" y="2378487"/>
              <a:ext cx="3738783" cy="4311791"/>
            </a:xfrm>
            <a:prstGeom prst="rect">
              <a:avLst/>
            </a:prstGeom>
            <a:solidFill>
              <a:srgbClr val="D021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9702" name="Picture 6" descr="Snake Bites - First Aid and Emergency Treatment Guide">
              <a:extLst>
                <a:ext uri="{FF2B5EF4-FFF2-40B4-BE49-F238E27FC236}">
                  <a16:creationId xmlns:a16="http://schemas.microsoft.com/office/drawing/2014/main" xmlns="" id="{77E8E718-50C2-1285-67BF-039454380B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" r="37213" b="11190"/>
            <a:stretch/>
          </p:blipFill>
          <p:spPr bwMode="auto">
            <a:xfrm>
              <a:off x="8280400" y="2608210"/>
              <a:ext cx="3401992" cy="2422718"/>
            </a:xfrm>
            <a:prstGeom prst="rect">
              <a:avLst/>
            </a:prstGeom>
            <a:noFill/>
            <a:ln w="57150">
              <a:solidFill>
                <a:srgbClr val="FFF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80CCDCE-E659-3399-2BB0-5B2135AA209D}"/>
                </a:ext>
              </a:extLst>
            </p:cNvPr>
            <p:cNvSpPr txBox="1"/>
            <p:nvPr/>
          </p:nvSpPr>
          <p:spPr>
            <a:xfrm>
              <a:off x="4357518" y="5238125"/>
              <a:ext cx="3476964" cy="1265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Swelling, redness, and pain around the bite area.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612CF8-01EB-DCB3-6956-6EB98DF1C829}"/>
                </a:ext>
              </a:extLst>
            </p:cNvPr>
            <p:cNvSpPr txBox="1"/>
            <p:nvPr/>
          </p:nvSpPr>
          <p:spPr>
            <a:xfrm>
              <a:off x="8307028" y="5302402"/>
              <a:ext cx="3476964" cy="1265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kern="10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Nausea, vomiting, or difficulty breathing in severe cases.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69649"/>
            <a:ext cx="12192000" cy="6530041"/>
            <a:chOff x="-199004" y="-410400"/>
            <a:chExt cx="13130706" cy="7285143"/>
          </a:xfrm>
        </p:grpSpPr>
        <p:pic>
          <p:nvPicPr>
            <p:cNvPr id="30724" name="Picture 4" descr="Snakebite neglected public health issue, multi-sectoral approach needed to  counter it: Study | Pune news">
              <a:extLst>
                <a:ext uri="{FF2B5EF4-FFF2-40B4-BE49-F238E27FC236}">
                  <a16:creationId xmlns:a16="http://schemas.microsoft.com/office/drawing/2014/main" xmlns="" id="{4B838EBB-A50E-95CE-70CA-737595237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9004" y="-410400"/>
              <a:ext cx="13130706" cy="7285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7DAF413-A17F-FE64-E929-0AFE61C29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05" t="23117" r="15731" b="20621"/>
            <a:stretch/>
          </p:blipFill>
          <p:spPr>
            <a:xfrm>
              <a:off x="4486910" y="-221134"/>
              <a:ext cx="1370153" cy="114780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3FCFC01-DDEE-04B4-AD94-4E558244A911}"/>
                </a:ext>
              </a:extLst>
            </p:cNvPr>
            <p:cNvSpPr txBox="1"/>
            <p:nvPr/>
          </p:nvSpPr>
          <p:spPr>
            <a:xfrm>
              <a:off x="2906571" y="821191"/>
              <a:ext cx="6919557" cy="1133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100"/>
                </a:spcBef>
                <a:spcAft>
                  <a:spcPts val="100"/>
                </a:spcAft>
                <a:buNone/>
              </a:pPr>
              <a:r>
                <a:rPr lang="en-US" sz="6000" b="1" dirty="0">
                  <a:solidFill>
                    <a:srgbClr val="C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SNAKE </a:t>
              </a:r>
              <a:r>
                <a:rPr lang="en-US" sz="6000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BITE</a:t>
              </a:r>
              <a:endParaRPr lang="en-US" sz="16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23897B9-361D-A453-8930-864D5E22E6ED}"/>
                </a:ext>
              </a:extLst>
            </p:cNvPr>
            <p:cNvSpPr txBox="1"/>
            <p:nvPr/>
          </p:nvSpPr>
          <p:spPr>
            <a:xfrm>
              <a:off x="1081049" y="1998198"/>
              <a:ext cx="9830897" cy="4573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20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STAY CALM</a:t>
              </a: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1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: Move Away from the Snake</a:t>
              </a:r>
              <a:endPara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2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: Immobilize the Affected Area</a:t>
              </a: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D5DB"/>
                </a:buClr>
                <a:buSzPts val="1465"/>
                <a:buFont typeface="Roboto"/>
                <a:buNone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Keep it still and at or slightly below heart level.</a:t>
              </a:r>
            </a:p>
            <a:p>
              <a:pPr marL="1371600" lvl="2" indent="-321609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Char char="●"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Remove tight clothing or jewelry near the bite area.</a:t>
              </a: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3: 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Clean the Wound</a:t>
              </a:r>
              <a:endPara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2000" b="1" dirty="0">
                  <a:solidFill>
                    <a:srgbClr val="FF000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Do NOT:</a:t>
              </a:r>
            </a:p>
            <a:p>
              <a:pPr marL="1371600" lvl="2" indent="-321609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Char char="●"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Cutting the wound.</a:t>
              </a:r>
            </a:p>
            <a:p>
              <a:pPr marL="1371600" lvl="2" indent="-321609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Char char="●"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Sucking out venom.</a:t>
              </a:r>
            </a:p>
            <a:p>
              <a:pPr marL="1371600" lvl="2" indent="-321609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Char char="●"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Using a tourniquet.</a:t>
              </a:r>
            </a:p>
            <a:p>
              <a:pPr marL="1371600" lvl="2" indent="-321609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Char char="●"/>
              </a:pPr>
              <a:r>
                <a:rPr lang="en-US" sz="1600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Applying ice.</a:t>
              </a: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4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: Apply a Bandage</a:t>
              </a:r>
              <a:endPara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5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: Keep the Person Calm</a:t>
              </a:r>
              <a:endPara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solidFill>
                    <a:srgbClr val="00B050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Step 6</a:t>
              </a: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: Seek Medical Help</a:t>
              </a:r>
              <a:endParaRPr lang="en-US" sz="16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  <a:p>
              <a:pPr marL="457200" lvl="0" indent="-22860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65"/>
                <a:buFont typeface="Roboto"/>
                <a:buNone/>
              </a:pPr>
              <a:r>
                <a:rPr lang="en-US" sz="1600" b="1" dirty="0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Note the Time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97EDCBE-96DF-8C1D-EC7A-93E10226A5F6}"/>
                </a:ext>
              </a:extLst>
            </p:cNvPr>
            <p:cNvSpPr/>
            <p:nvPr/>
          </p:nvSpPr>
          <p:spPr>
            <a:xfrm>
              <a:off x="638536" y="1890557"/>
              <a:ext cx="11687922" cy="4716684"/>
            </a:xfrm>
            <a:custGeom>
              <a:avLst/>
              <a:gdLst>
                <a:gd name="connsiteX0" fmla="*/ 0 w 10914928"/>
                <a:gd name="connsiteY0" fmla="*/ 786130 h 4716684"/>
                <a:gd name="connsiteX1" fmla="*/ 786130 w 10914928"/>
                <a:gd name="connsiteY1" fmla="*/ 0 h 4716684"/>
                <a:gd name="connsiteX2" fmla="*/ 10128798 w 10914928"/>
                <a:gd name="connsiteY2" fmla="*/ 0 h 4716684"/>
                <a:gd name="connsiteX3" fmla="*/ 10914928 w 10914928"/>
                <a:gd name="connsiteY3" fmla="*/ 786130 h 4716684"/>
                <a:gd name="connsiteX4" fmla="*/ 10914928 w 10914928"/>
                <a:gd name="connsiteY4" fmla="*/ 3930554 h 4716684"/>
                <a:gd name="connsiteX5" fmla="*/ 10128798 w 10914928"/>
                <a:gd name="connsiteY5" fmla="*/ 4716684 h 4716684"/>
                <a:gd name="connsiteX6" fmla="*/ 786130 w 10914928"/>
                <a:gd name="connsiteY6" fmla="*/ 4716684 h 4716684"/>
                <a:gd name="connsiteX7" fmla="*/ 0 w 10914928"/>
                <a:gd name="connsiteY7" fmla="*/ 3930554 h 4716684"/>
                <a:gd name="connsiteX8" fmla="*/ 0 w 10914928"/>
                <a:gd name="connsiteY8" fmla="*/ 786130 h 471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14928" h="4716684" extrusionOk="0">
                  <a:moveTo>
                    <a:pt x="0" y="786130"/>
                  </a:moveTo>
                  <a:cubicBezTo>
                    <a:pt x="18111" y="325305"/>
                    <a:pt x="390823" y="60912"/>
                    <a:pt x="786130" y="0"/>
                  </a:cubicBezTo>
                  <a:cubicBezTo>
                    <a:pt x="2841815" y="149851"/>
                    <a:pt x="6319095" y="33038"/>
                    <a:pt x="10128798" y="0"/>
                  </a:cubicBezTo>
                  <a:cubicBezTo>
                    <a:pt x="10560536" y="-26513"/>
                    <a:pt x="10838373" y="386443"/>
                    <a:pt x="10914928" y="786130"/>
                  </a:cubicBezTo>
                  <a:cubicBezTo>
                    <a:pt x="10937166" y="2101725"/>
                    <a:pt x="11058690" y="3231869"/>
                    <a:pt x="10914928" y="3930554"/>
                  </a:cubicBezTo>
                  <a:cubicBezTo>
                    <a:pt x="10876641" y="4349036"/>
                    <a:pt x="10552899" y="4734876"/>
                    <a:pt x="10128798" y="4716684"/>
                  </a:cubicBezTo>
                  <a:cubicBezTo>
                    <a:pt x="5534560" y="4612285"/>
                    <a:pt x="4694521" y="4728186"/>
                    <a:pt x="786130" y="4716684"/>
                  </a:cubicBezTo>
                  <a:cubicBezTo>
                    <a:pt x="288606" y="4697269"/>
                    <a:pt x="34707" y="4404803"/>
                    <a:pt x="0" y="3930554"/>
                  </a:cubicBezTo>
                  <a:cubicBezTo>
                    <a:pt x="-141869" y="2886258"/>
                    <a:pt x="-147724" y="1574513"/>
                    <a:pt x="0" y="786130"/>
                  </a:cubicBezTo>
                  <a:close/>
                </a:path>
              </a:pathLst>
            </a:custGeom>
            <a:noFill/>
            <a:ln>
              <a:solidFill>
                <a:srgbClr val="C0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161725608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1665215-65E5-0212-2B37-DCC4AF4B2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1494"/>
            <a:stretch/>
          </p:blipFill>
          <p:spPr>
            <a:xfrm>
              <a:off x="197796" y="753195"/>
              <a:ext cx="2874601" cy="1232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F46890-7003-4D10-3FD9-76C028A1D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842"/>
            <a:stretch/>
          </p:blipFill>
          <p:spPr>
            <a:xfrm>
              <a:off x="7743398" y="540431"/>
              <a:ext cx="2874601" cy="1325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4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6" y="1062446"/>
            <a:ext cx="7698377" cy="46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53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6" y="747424"/>
            <a:ext cx="7522448" cy="46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15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910E61B0-0D7D-0C10-B4BD-88627AE0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2761"/>
            <a:ext cx="37465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0F32FE-7D74-7900-5BBA-8B0A3EB793E4}"/>
              </a:ext>
            </a:extLst>
          </p:cNvPr>
          <p:cNvSpPr txBox="1"/>
          <p:nvPr/>
        </p:nvSpPr>
        <p:spPr>
          <a:xfrm>
            <a:off x="4572000" y="372761"/>
            <a:ext cx="519112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ANIMAL</a:t>
            </a:r>
            <a:r>
              <a:rPr lang="en-US" sz="40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BITE</a:t>
            </a:r>
            <a:endParaRPr lang="en-US" sz="4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98FB02-9C55-491C-C918-CB8931903D27}"/>
              </a:ext>
            </a:extLst>
          </p:cNvPr>
          <p:cNvSpPr txBox="1"/>
          <p:nvPr/>
        </p:nvSpPr>
        <p:spPr>
          <a:xfrm>
            <a:off x="4572000" y="1196393"/>
            <a:ext cx="7511004" cy="6383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3429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Assess the Severity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Safety First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Wash the Wound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rPr lang="en-US" sz="2000" b="1" dirty="0">
                <a:solidFill>
                  <a:srgbClr val="FF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Do NOT:</a:t>
            </a:r>
            <a:endParaRPr lang="en-US" sz="2000" dirty="0">
              <a:solidFill>
                <a:srgbClr val="FF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1371600" lvl="2" indent="-3223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000" i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Squeezing the wound to force out blood.</a:t>
            </a:r>
          </a:p>
          <a:p>
            <a:pPr marL="1371600" lvl="2" indent="-3223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000" i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Using strong antiseptics or chemicals that may damage tissue.</a:t>
            </a: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Apply an Antiseptic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Seek Medical Attention Immediately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Vaccination and Immunoglobulin as per below Criteria.</a:t>
            </a: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Tetanus Shot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Document the Incident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571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Follow-up Care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C4D34D-9DFC-56AA-29E0-504A02A65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6"/>
          <a:stretch/>
        </p:blipFill>
        <p:spPr>
          <a:xfrm>
            <a:off x="137312" y="1116888"/>
            <a:ext cx="5082388" cy="5101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4763BE-1430-5F72-ED7D-BA2F7108BF00}"/>
              </a:ext>
            </a:extLst>
          </p:cNvPr>
          <p:cNvSpPr txBox="1"/>
          <p:nvPr/>
        </p:nvSpPr>
        <p:spPr>
          <a:xfrm>
            <a:off x="137312" y="228599"/>
            <a:ext cx="9451188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Here are the key reasons why the </a:t>
            </a:r>
            <a:r>
              <a:rPr lang="en-US" sz="32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“GOLDEN HOUR”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is crucial in emergency management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A4EB0B8-365E-39AE-766C-E4720E419C71}"/>
              </a:ext>
            </a:extLst>
          </p:cNvPr>
          <p:cNvCxnSpPr/>
          <p:nvPr/>
        </p:nvCxnSpPr>
        <p:spPr>
          <a:xfrm>
            <a:off x="503224" y="1311973"/>
            <a:ext cx="90852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09;p16">
            <a:extLst>
              <a:ext uri="{FF2B5EF4-FFF2-40B4-BE49-F238E27FC236}">
                <a16:creationId xmlns:a16="http://schemas.microsoft.com/office/drawing/2014/main" xmlns="" id="{34C3567E-58C5-43A7-EC2C-A1FF82F1B411}"/>
              </a:ext>
            </a:extLst>
          </p:cNvPr>
          <p:cNvSpPr txBox="1"/>
          <p:nvPr/>
        </p:nvSpPr>
        <p:spPr>
          <a:xfrm>
            <a:off x="4838700" y="1822825"/>
            <a:ext cx="7353300" cy="472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Lifesaving Interventions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Reduced Complications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Improved Outcome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Preventing Shock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Effective Pain Management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Preservation of Vital Organs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Minimizing Disability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Enhanced Response Coordination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Optimal Resource Allocation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Community Preparedness</a:t>
            </a:r>
            <a:endParaRPr lang="en-US" sz="20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8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400" y="571500"/>
            <a:ext cx="9594850" cy="5400674"/>
            <a:chOff x="63499" y="0"/>
            <a:chExt cx="12063107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0E57EE1-B162-0336-235C-6673057FA57F}"/>
                </a:ext>
              </a:extLst>
            </p:cNvPr>
            <p:cNvSpPr/>
            <p:nvPr/>
          </p:nvSpPr>
          <p:spPr>
            <a:xfrm>
              <a:off x="63500" y="0"/>
              <a:ext cx="3958542" cy="6858000"/>
            </a:xfrm>
            <a:prstGeom prst="rect">
              <a:avLst/>
            </a:prstGeom>
            <a:solidFill>
              <a:srgbClr val="D9F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D125EF2-EAF3-A7A8-1C90-F7DFB8C5EF15}"/>
                </a:ext>
              </a:extLst>
            </p:cNvPr>
            <p:cNvSpPr/>
            <p:nvPr/>
          </p:nvSpPr>
          <p:spPr>
            <a:xfrm>
              <a:off x="63500" y="0"/>
              <a:ext cx="3958541" cy="393539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Poppins" panose="00000500000000000000" pitchFamily="2" charset="0"/>
                  <a:cs typeface="Poppins" panose="00000500000000000000" pitchFamily="2" charset="0"/>
                </a:rPr>
                <a:t>CATEGORY 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75F6F5D-AF46-8927-1012-B4383AB252C5}"/>
                </a:ext>
              </a:extLst>
            </p:cNvPr>
            <p:cNvSpPr/>
            <p:nvPr/>
          </p:nvSpPr>
          <p:spPr>
            <a:xfrm>
              <a:off x="63500" y="586724"/>
              <a:ext cx="3958541" cy="393539"/>
            </a:xfrm>
            <a:prstGeom prst="rect">
              <a:avLst/>
            </a:prstGeom>
            <a:noFill/>
            <a:ln>
              <a:solidFill>
                <a:srgbClr val="130B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30B5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CONTACT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4B1D588-B9CF-B72E-C8DF-DB5C4A29F0A8}"/>
                </a:ext>
              </a:extLst>
            </p:cNvPr>
            <p:cNvSpPr/>
            <p:nvPr/>
          </p:nvSpPr>
          <p:spPr>
            <a:xfrm>
              <a:off x="63499" y="3856053"/>
              <a:ext cx="3958541" cy="393539"/>
            </a:xfrm>
            <a:prstGeom prst="rect">
              <a:avLst/>
            </a:prstGeom>
            <a:noFill/>
            <a:ln>
              <a:solidFill>
                <a:srgbClr val="130B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30B5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EXPOSURE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BCA9E6F-FA0A-982D-64B7-17838DEA39EE}"/>
                </a:ext>
              </a:extLst>
            </p:cNvPr>
            <p:cNvSpPr/>
            <p:nvPr/>
          </p:nvSpPr>
          <p:spPr>
            <a:xfrm>
              <a:off x="63500" y="4944093"/>
              <a:ext cx="3958541" cy="393539"/>
            </a:xfrm>
            <a:prstGeom prst="rect">
              <a:avLst/>
            </a:prstGeom>
            <a:noFill/>
            <a:ln>
              <a:solidFill>
                <a:srgbClr val="130B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30B5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MANAGEMENT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A1DEBAE-ADD6-4B7C-1BDF-7C2497EB5783}"/>
                </a:ext>
              </a:extLst>
            </p:cNvPr>
            <p:cNvSpPr txBox="1"/>
            <p:nvPr/>
          </p:nvSpPr>
          <p:spPr>
            <a:xfrm>
              <a:off x="194679" y="1128314"/>
              <a:ext cx="3827361" cy="1251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Touching or feeding of animals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Licks on intact skin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81294C6-49DB-1344-9F1E-6F40F758E642}"/>
                </a:ext>
              </a:extLst>
            </p:cNvPr>
            <p:cNvSpPr txBox="1"/>
            <p:nvPr/>
          </p:nvSpPr>
          <p:spPr>
            <a:xfrm>
              <a:off x="63500" y="4292888"/>
              <a:ext cx="3827361" cy="451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None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BDF6C2A-D974-1C4F-0B09-452792799391}"/>
                </a:ext>
              </a:extLst>
            </p:cNvPr>
            <p:cNvSpPr txBox="1"/>
            <p:nvPr/>
          </p:nvSpPr>
          <p:spPr>
            <a:xfrm>
              <a:off x="192395" y="5530818"/>
              <a:ext cx="3827361" cy="786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None, if reliable history is available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FC69BBF4-8D09-11DF-1D25-33CE63613724}"/>
                </a:ext>
              </a:extLst>
            </p:cNvPr>
            <p:cNvSpPr/>
            <p:nvPr/>
          </p:nvSpPr>
          <p:spPr>
            <a:xfrm>
              <a:off x="4115782" y="0"/>
              <a:ext cx="3958542" cy="6858000"/>
            </a:xfrm>
            <a:prstGeom prst="rect">
              <a:avLst/>
            </a:prstGeom>
            <a:solidFill>
              <a:srgbClr val="FFF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F6719F6A-28F1-157E-DFEA-1F6F347D7280}"/>
                </a:ext>
              </a:extLst>
            </p:cNvPr>
            <p:cNvSpPr/>
            <p:nvPr/>
          </p:nvSpPr>
          <p:spPr>
            <a:xfrm>
              <a:off x="4115782" y="0"/>
              <a:ext cx="3958541" cy="39353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Poppins" panose="00000500000000000000" pitchFamily="2" charset="0"/>
                  <a:cs typeface="Poppins" panose="00000500000000000000" pitchFamily="2" charset="0"/>
                </a:rPr>
                <a:t>CATEGORY II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28960E5-9A10-FA87-6F94-C6654FBAF6F0}"/>
                </a:ext>
              </a:extLst>
            </p:cNvPr>
            <p:cNvSpPr/>
            <p:nvPr/>
          </p:nvSpPr>
          <p:spPr>
            <a:xfrm>
              <a:off x="4115782" y="586724"/>
              <a:ext cx="3958541" cy="3935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CONTACT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A1A0F02D-AAF5-3972-2BBE-2AA6080F3446}"/>
                </a:ext>
              </a:extLst>
            </p:cNvPr>
            <p:cNvSpPr/>
            <p:nvPr/>
          </p:nvSpPr>
          <p:spPr>
            <a:xfrm>
              <a:off x="4126223" y="3836877"/>
              <a:ext cx="3958541" cy="3935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EXPOSURE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9671A21-5406-6665-CE84-CE71E7F1A63C}"/>
                </a:ext>
              </a:extLst>
            </p:cNvPr>
            <p:cNvSpPr/>
            <p:nvPr/>
          </p:nvSpPr>
          <p:spPr>
            <a:xfrm>
              <a:off x="4113496" y="4944093"/>
              <a:ext cx="3958541" cy="3935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MANAGEMENT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4D177493-BE29-007F-B499-3FCA2DF36FD5}"/>
                </a:ext>
              </a:extLst>
            </p:cNvPr>
            <p:cNvSpPr txBox="1"/>
            <p:nvPr/>
          </p:nvSpPr>
          <p:spPr>
            <a:xfrm>
              <a:off x="4115779" y="1095093"/>
              <a:ext cx="3958542" cy="1920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Nibbling of uncovered skin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kern="100" dirty="0"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Minor scratches of abrasions without bleeding</a:t>
              </a: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40F7C1A-C223-FBE4-792D-C1114D8C4491}"/>
                </a:ext>
              </a:extLst>
            </p:cNvPr>
            <p:cNvSpPr txBox="1"/>
            <p:nvPr/>
          </p:nvSpPr>
          <p:spPr>
            <a:xfrm>
              <a:off x="4115782" y="4292888"/>
              <a:ext cx="3827361" cy="451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Minor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145AAE1-C410-127A-64D5-4A9EA33DF7EF}"/>
                </a:ext>
              </a:extLst>
            </p:cNvPr>
            <p:cNvSpPr txBox="1"/>
            <p:nvPr/>
          </p:nvSpPr>
          <p:spPr>
            <a:xfrm>
              <a:off x="4244676" y="5530818"/>
              <a:ext cx="3827361" cy="786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Wound management 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Anti rabies vaccine</a:t>
              </a:r>
              <a:endParaRPr lang="en-US" sz="16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7619F968-C42D-EC4A-12D3-ABBF9CDE8424}"/>
                </a:ext>
              </a:extLst>
            </p:cNvPr>
            <p:cNvSpPr/>
            <p:nvPr/>
          </p:nvSpPr>
          <p:spPr>
            <a:xfrm>
              <a:off x="8168064" y="0"/>
              <a:ext cx="3958542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83B6AF5D-4353-DA64-855F-D08B311595C7}"/>
                </a:ext>
              </a:extLst>
            </p:cNvPr>
            <p:cNvSpPr/>
            <p:nvPr/>
          </p:nvSpPr>
          <p:spPr>
            <a:xfrm>
              <a:off x="8168064" y="0"/>
              <a:ext cx="3958541" cy="3935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Poppins" panose="00000500000000000000" pitchFamily="2" charset="0"/>
                  <a:cs typeface="Poppins" panose="00000500000000000000" pitchFamily="2" charset="0"/>
                </a:rPr>
                <a:t>CATEGORY III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83C0D05E-7CCB-3D2A-E1EB-3BE8B989B6D7}"/>
                </a:ext>
              </a:extLst>
            </p:cNvPr>
            <p:cNvSpPr/>
            <p:nvPr/>
          </p:nvSpPr>
          <p:spPr>
            <a:xfrm>
              <a:off x="8168064" y="586724"/>
              <a:ext cx="3958541" cy="393539"/>
            </a:xfrm>
            <a:prstGeom prst="rect">
              <a:avLst/>
            </a:prstGeom>
            <a:noFill/>
            <a:ln>
              <a:solidFill>
                <a:srgbClr val="130B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CONTACT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35B5C83B-3E9B-9F7B-B16A-097168058DBB}"/>
                </a:ext>
              </a:extLst>
            </p:cNvPr>
            <p:cNvSpPr/>
            <p:nvPr/>
          </p:nvSpPr>
          <p:spPr>
            <a:xfrm>
              <a:off x="8165778" y="3852688"/>
              <a:ext cx="3958541" cy="39353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TYPE OF EXPOSURE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F19D636D-C486-A621-D1FB-DC8968CB744B}"/>
                </a:ext>
              </a:extLst>
            </p:cNvPr>
            <p:cNvSpPr/>
            <p:nvPr/>
          </p:nvSpPr>
          <p:spPr>
            <a:xfrm>
              <a:off x="8168061" y="4978228"/>
              <a:ext cx="3958541" cy="39353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MANAGEMENT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FE0200EF-669A-41A8-06CF-6B21CF99698D}"/>
                </a:ext>
              </a:extLst>
            </p:cNvPr>
            <p:cNvSpPr txBox="1"/>
            <p:nvPr/>
          </p:nvSpPr>
          <p:spPr>
            <a:xfrm>
              <a:off x="8231367" y="1104931"/>
              <a:ext cx="3827361" cy="2459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Single of multiple transdermal bites for scratches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Licks on broken skin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Contamination of mucous membrane with saliva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EA62C88-E800-0A2A-1D95-BAC50D56C8C4}"/>
                </a:ext>
              </a:extLst>
            </p:cNvPr>
            <p:cNvSpPr txBox="1"/>
            <p:nvPr/>
          </p:nvSpPr>
          <p:spPr>
            <a:xfrm>
              <a:off x="8168064" y="4292888"/>
              <a:ext cx="3827361" cy="451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Severe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5614F43C-F07E-47C4-0BEF-298F74AF36AE}"/>
                </a:ext>
              </a:extLst>
            </p:cNvPr>
            <p:cNvSpPr txBox="1"/>
            <p:nvPr/>
          </p:nvSpPr>
          <p:spPr>
            <a:xfrm>
              <a:off x="8296958" y="5530818"/>
              <a:ext cx="3827361" cy="112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Wound management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Rabies immunoglobins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600" kern="100" dirty="0">
                  <a:effectLst/>
                  <a:latin typeface="Poppins" panose="00000500000000000000" pitchFamily="2" charset="0"/>
                  <a:ea typeface="Calibri" panose="020F0502020204030204" pitchFamily="34" charset="0"/>
                  <a:cs typeface="Poppins" panose="00000500000000000000" pitchFamily="2" charset="0"/>
                </a:rPr>
                <a:t>Anti rabies vaccine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9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lectrolyte disturbances: causes and management - The Pharmaceutical Journal">
            <a:extLst>
              <a:ext uri="{FF2B5EF4-FFF2-40B4-BE49-F238E27FC236}">
                <a16:creationId xmlns:a16="http://schemas.microsoft.com/office/drawing/2014/main" xmlns="" id="{544A7111-1C62-6F40-A501-C920F2EA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5" y="405784"/>
            <a:ext cx="9858375" cy="552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F2905E-E331-02AF-8680-126348F6388D}"/>
              </a:ext>
            </a:extLst>
          </p:cNvPr>
          <p:cNvSpPr txBox="1"/>
          <p:nvPr/>
        </p:nvSpPr>
        <p:spPr>
          <a:xfrm>
            <a:off x="0" y="26935"/>
            <a:ext cx="9877425" cy="107721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ENDOCRINOLOGY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32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ELECTROLYTE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EMERGENCIES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24EE13-D407-1C6E-A34F-C893B46A59E0}"/>
              </a:ext>
            </a:extLst>
          </p:cNvPr>
          <p:cNvSpPr txBox="1"/>
          <p:nvPr/>
        </p:nvSpPr>
        <p:spPr>
          <a:xfrm>
            <a:off x="558605" y="1225666"/>
            <a:ext cx="9934769" cy="409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Hypoglycemia and Hyperglycemia</a:t>
            </a: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Thyroid disorders</a:t>
            </a:r>
          </a:p>
          <a:p>
            <a:pPr marL="342900" marR="0" indent="-3429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Electrolyte and fluid Imbalance</a:t>
            </a:r>
          </a:p>
          <a:p>
            <a:pPr marL="342900" lvl="6" indent="-342900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kern="100" dirty="0" err="1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Diarrhoea</a:t>
            </a:r>
            <a:endParaRPr lang="en-US" sz="2400" b="1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lvl="6" indent="-342900">
              <a:lnSpc>
                <a:spcPct val="200000"/>
              </a:lnSpc>
              <a:spcAft>
                <a:spcPts val="800"/>
              </a:spcAft>
              <a:buFontTx/>
              <a:buChar char="-"/>
            </a:pPr>
            <a:r>
              <a:rPr lang="en-US" sz="2400" b="1" u="sng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Hypothermia and hyperthermia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ECF067A-CA21-4262-B2D6-13889B907FA1}"/>
              </a:ext>
            </a:extLst>
          </p:cNvPr>
          <p:cNvSpPr/>
          <p:nvPr/>
        </p:nvSpPr>
        <p:spPr>
          <a:xfrm>
            <a:off x="304800" y="1144657"/>
            <a:ext cx="11248664" cy="4973213"/>
          </a:xfrm>
          <a:custGeom>
            <a:avLst/>
            <a:gdLst>
              <a:gd name="connsiteX0" fmla="*/ 0 w 11248664"/>
              <a:gd name="connsiteY0" fmla="*/ 910449 h 5462584"/>
              <a:gd name="connsiteX1" fmla="*/ 910449 w 11248664"/>
              <a:gd name="connsiteY1" fmla="*/ 0 h 5462584"/>
              <a:gd name="connsiteX2" fmla="*/ 10338215 w 11248664"/>
              <a:gd name="connsiteY2" fmla="*/ 0 h 5462584"/>
              <a:gd name="connsiteX3" fmla="*/ 11248664 w 11248664"/>
              <a:gd name="connsiteY3" fmla="*/ 910449 h 5462584"/>
              <a:gd name="connsiteX4" fmla="*/ 11248664 w 11248664"/>
              <a:gd name="connsiteY4" fmla="*/ 4552135 h 5462584"/>
              <a:gd name="connsiteX5" fmla="*/ 10338215 w 11248664"/>
              <a:gd name="connsiteY5" fmla="*/ 5462584 h 5462584"/>
              <a:gd name="connsiteX6" fmla="*/ 910449 w 11248664"/>
              <a:gd name="connsiteY6" fmla="*/ 5462584 h 5462584"/>
              <a:gd name="connsiteX7" fmla="*/ 0 w 11248664"/>
              <a:gd name="connsiteY7" fmla="*/ 4552135 h 5462584"/>
              <a:gd name="connsiteX8" fmla="*/ 0 w 11248664"/>
              <a:gd name="connsiteY8" fmla="*/ 910449 h 54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48664" h="5462584" extrusionOk="0">
                <a:moveTo>
                  <a:pt x="0" y="910449"/>
                </a:moveTo>
                <a:cubicBezTo>
                  <a:pt x="45469" y="340699"/>
                  <a:pt x="423348" y="24650"/>
                  <a:pt x="910449" y="0"/>
                </a:cubicBezTo>
                <a:cubicBezTo>
                  <a:pt x="3735814" y="149851"/>
                  <a:pt x="6315767" y="33038"/>
                  <a:pt x="10338215" y="0"/>
                </a:cubicBezTo>
                <a:cubicBezTo>
                  <a:pt x="10838511" y="-27623"/>
                  <a:pt x="11213521" y="423451"/>
                  <a:pt x="11248664" y="910449"/>
                </a:cubicBezTo>
                <a:cubicBezTo>
                  <a:pt x="11270902" y="1876634"/>
                  <a:pt x="11392426" y="3193924"/>
                  <a:pt x="11248664" y="4552135"/>
                </a:cubicBezTo>
                <a:cubicBezTo>
                  <a:pt x="11156897" y="5017366"/>
                  <a:pt x="10797362" y="5541514"/>
                  <a:pt x="10338215" y="5462584"/>
                </a:cubicBezTo>
                <a:cubicBezTo>
                  <a:pt x="6513305" y="5358185"/>
                  <a:pt x="2475761" y="5474086"/>
                  <a:pt x="910449" y="5462584"/>
                </a:cubicBezTo>
                <a:cubicBezTo>
                  <a:pt x="314528" y="5434056"/>
                  <a:pt x="15845" y="5073260"/>
                  <a:pt x="0" y="4552135"/>
                </a:cubicBezTo>
                <a:cubicBezTo>
                  <a:pt x="-141869" y="4134575"/>
                  <a:pt x="-147724" y="2586328"/>
                  <a:pt x="0" y="910449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61725608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0;p34">
            <a:extLst>
              <a:ext uri="{FF2B5EF4-FFF2-40B4-BE49-F238E27FC236}">
                <a16:creationId xmlns:a16="http://schemas.microsoft.com/office/drawing/2014/main" xmlns="" id="{7B779D2C-5088-39F1-2938-A77DBE5273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0224" y="0"/>
            <a:ext cx="107217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43ADB2-3A70-6DC0-F018-F3971DF2B052}"/>
              </a:ext>
            </a:extLst>
          </p:cNvPr>
          <p:cNvSpPr/>
          <p:nvPr/>
        </p:nvSpPr>
        <p:spPr>
          <a:xfrm>
            <a:off x="0" y="0"/>
            <a:ext cx="1460500" cy="6858000"/>
          </a:xfrm>
          <a:prstGeom prst="rect">
            <a:avLst/>
          </a:prstGeom>
          <a:solidFill>
            <a:srgbClr val="EA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9222A4-CDC6-6AEB-7700-50A34C7AF71E}"/>
              </a:ext>
            </a:extLst>
          </p:cNvPr>
          <p:cNvSpPr txBox="1"/>
          <p:nvPr/>
        </p:nvSpPr>
        <p:spPr>
          <a:xfrm rot="16200000">
            <a:off x="-2693887" y="2967336"/>
            <a:ext cx="6857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Know the </a:t>
            </a:r>
            <a:r>
              <a:rPr lang="en-US" sz="5400" b="1" dirty="0">
                <a:solidFill>
                  <a:schemeClr val="bg1"/>
                </a:solidFill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963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ile pennant">
            <a:extLst>
              <a:ext uri="{FF2B5EF4-FFF2-40B4-BE49-F238E27FC236}">
                <a16:creationId xmlns:a16="http://schemas.microsoft.com/office/drawing/2014/main" xmlns="" id="{CB0E2902-630D-200B-E8D3-3DBB5917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2588" r="19489" b="12045"/>
          <a:stretch/>
        </p:blipFill>
        <p:spPr bwMode="auto">
          <a:xfrm>
            <a:off x="654050" y="364527"/>
            <a:ext cx="2160270" cy="20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075798-7E61-F3C2-F39F-50D5889F9B37}"/>
              </a:ext>
            </a:extLst>
          </p:cNvPr>
          <p:cNvSpPr txBox="1"/>
          <p:nvPr/>
        </p:nvSpPr>
        <p:spPr>
          <a:xfrm>
            <a:off x="0" y="229439"/>
            <a:ext cx="950595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ABDOMINAL PAIN</a:t>
            </a:r>
            <a:endParaRPr lang="en-US" sz="36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C9A09-42A4-3CEC-8614-D89ADDF62389}"/>
              </a:ext>
            </a:extLst>
          </p:cNvPr>
          <p:cNvSpPr txBox="1"/>
          <p:nvPr/>
        </p:nvSpPr>
        <p:spPr>
          <a:xfrm>
            <a:off x="654050" y="922504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FA66FA-E135-6591-6605-A46F863270AD}"/>
              </a:ext>
            </a:extLst>
          </p:cNvPr>
          <p:cNvSpPr txBox="1"/>
          <p:nvPr/>
        </p:nvSpPr>
        <p:spPr>
          <a:xfrm>
            <a:off x="368581" y="2434590"/>
            <a:ext cx="876878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Sudden onset abdominal pain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Absent bowel sounds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Tenderness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Evidence of weight loss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Palpable mass in abdomen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Localised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tenderness away from umbilical region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Pain with nighttime wakening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Rectal abnormalities(fissures, ulcerations)</a:t>
            </a:r>
            <a:endParaRPr lang="en-IN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2" name="Picture 4" descr="Woman sitting with hurting stomach">
            <a:extLst>
              <a:ext uri="{FF2B5EF4-FFF2-40B4-BE49-F238E27FC236}">
                <a16:creationId xmlns:a16="http://schemas.microsoft.com/office/drawing/2014/main" xmlns="" id="{DC468F96-C7E9-7F8D-50CB-CEC703F9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t="23263" b="5499"/>
          <a:stretch/>
        </p:blipFill>
        <p:spPr bwMode="auto">
          <a:xfrm>
            <a:off x="7974662" y="1390650"/>
            <a:ext cx="3242050" cy="48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54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ile pennant">
            <a:extLst>
              <a:ext uri="{FF2B5EF4-FFF2-40B4-BE49-F238E27FC236}">
                <a16:creationId xmlns:a16="http://schemas.microsoft.com/office/drawing/2014/main" xmlns="" id="{CB0E2902-630D-200B-E8D3-3DBB5917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2588" r="19489" b="12045"/>
          <a:stretch/>
        </p:blipFill>
        <p:spPr bwMode="auto">
          <a:xfrm>
            <a:off x="654050" y="364527"/>
            <a:ext cx="2160270" cy="20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075798-7E61-F3C2-F39F-50D5889F9B37}"/>
              </a:ext>
            </a:extLst>
          </p:cNvPr>
          <p:cNvSpPr txBox="1"/>
          <p:nvPr/>
        </p:nvSpPr>
        <p:spPr>
          <a:xfrm>
            <a:off x="0" y="258279"/>
            <a:ext cx="973455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GATROINTESTINAL</a:t>
            </a:r>
            <a:endParaRPr lang="en-US" sz="36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C9A09-42A4-3CEC-8614-D89ADDF62389}"/>
              </a:ext>
            </a:extLst>
          </p:cNvPr>
          <p:cNvSpPr txBox="1"/>
          <p:nvPr/>
        </p:nvSpPr>
        <p:spPr>
          <a:xfrm>
            <a:off x="654050" y="922504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FLAGS</a:t>
            </a:r>
          </a:p>
        </p:txBody>
      </p:sp>
      <p:pic>
        <p:nvPicPr>
          <p:cNvPr id="3074" name="Picture 2" descr="Nausea, Vomiting, Diarrhea Test &amp; Treatments Grand Rapids Cascade">
            <a:extLst>
              <a:ext uri="{FF2B5EF4-FFF2-40B4-BE49-F238E27FC236}">
                <a16:creationId xmlns:a16="http://schemas.microsoft.com/office/drawing/2014/main" xmlns="" id="{1CFC01DD-2519-2546-8AF8-A36D8F2F7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"/>
          <a:stretch/>
        </p:blipFill>
        <p:spPr bwMode="auto">
          <a:xfrm>
            <a:off x="5279617" y="1265754"/>
            <a:ext cx="6912383" cy="494979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FA66FA-E135-6591-6605-A46F863270AD}"/>
              </a:ext>
            </a:extLst>
          </p:cNvPr>
          <p:cNvSpPr txBox="1"/>
          <p:nvPr/>
        </p:nvSpPr>
        <p:spPr>
          <a:xfrm>
            <a:off x="154233" y="2434590"/>
            <a:ext cx="64751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Bilious vomiting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Bloody vomiting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Light </a:t>
            </a:r>
            <a:r>
              <a:rPr lang="en-US" sz="2000" dirty="0" smtClean="0">
                <a:latin typeface="Poppins" panose="00000500000000000000" pitchFamily="2" charset="0"/>
                <a:cs typeface="Poppins" panose="00000500000000000000" pitchFamily="2" charset="0"/>
              </a:rPr>
              <a:t>headedness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Diarrhea persistent to more than 6 weeks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Rectal bleeding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Black </a:t>
            </a:r>
            <a:r>
              <a:rPr lang="en-US" sz="2000" dirty="0" smtClean="0">
                <a:latin typeface="Poppins" panose="00000500000000000000" pitchFamily="2" charset="0"/>
                <a:cs typeface="Poppins" panose="00000500000000000000" pitchFamily="2" charset="0"/>
              </a:rPr>
              <a:t>stools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Family history of abdominal or ovarian cancer</a:t>
            </a:r>
            <a:endParaRPr lang="en-IN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85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8C328F-F567-A699-A00D-226ED6B47492}"/>
              </a:ext>
            </a:extLst>
          </p:cNvPr>
          <p:cNvSpPr txBox="1"/>
          <p:nvPr/>
        </p:nvSpPr>
        <p:spPr>
          <a:xfrm>
            <a:off x="0" y="158467"/>
            <a:ext cx="9667875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UROLOGICAL</a:t>
            </a:r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EMERGENCIES</a:t>
            </a:r>
            <a:endParaRPr lang="en-US" sz="4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432D8E-16F4-23DB-C9CD-3F5EB0F754A2}"/>
              </a:ext>
            </a:extLst>
          </p:cNvPr>
          <p:cNvSpPr txBox="1"/>
          <p:nvPr/>
        </p:nvSpPr>
        <p:spPr>
          <a:xfrm>
            <a:off x="279400" y="2084785"/>
            <a:ext cx="2997202" cy="33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rgbClr val="C00000"/>
                </a:solidFill>
                <a:latin typeface="Poppins" panose="00000500000000000000" pitchFamily="2" charset="0"/>
                <a:ea typeface="Arial Black"/>
                <a:cs typeface="Poppins" panose="00000500000000000000" pitchFamily="2" charset="0"/>
                <a:sym typeface="Arial Black"/>
              </a:rPr>
              <a:t>TRAUMATIC</a:t>
            </a:r>
            <a:endParaRPr lang="en-US" sz="24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Renal trauma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Urethral injury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Bladder trauma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DB6335-3AE5-9EBC-6662-D006BE969A7B}"/>
              </a:ext>
            </a:extLst>
          </p:cNvPr>
          <p:cNvSpPr txBox="1"/>
          <p:nvPr/>
        </p:nvSpPr>
        <p:spPr>
          <a:xfrm>
            <a:off x="8648698" y="1616443"/>
            <a:ext cx="3454398" cy="4186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rgbClr val="C00000"/>
                </a:solidFill>
                <a:latin typeface="Poppins" panose="00000500000000000000" pitchFamily="2" charset="0"/>
                <a:ea typeface="Arial Black"/>
                <a:cs typeface="Poppins" panose="00000500000000000000" pitchFamily="2" charset="0"/>
                <a:sym typeface="Arial Black"/>
              </a:rPr>
              <a:t>NON TRAUMATIC</a:t>
            </a:r>
            <a:endParaRPr lang="en-US" sz="2400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Hematuria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Renal colic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Urinary retention</a:t>
            </a:r>
          </a:p>
          <a:p>
            <a:pPr marL="3429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Testicular Torsion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C5A3389-623B-BE17-FB42-A27B152D78DB}"/>
              </a:ext>
            </a:extLst>
          </p:cNvPr>
          <p:cNvCxnSpPr>
            <a:cxnSpLocks/>
          </p:cNvCxnSpPr>
          <p:nvPr/>
        </p:nvCxnSpPr>
        <p:spPr>
          <a:xfrm>
            <a:off x="279400" y="1829158"/>
            <a:ext cx="0" cy="3844472"/>
          </a:xfrm>
          <a:prstGeom prst="line">
            <a:avLst/>
          </a:prstGeom>
          <a:ln w="19050">
            <a:solidFill>
              <a:srgbClr val="D02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FE27E68-3C47-AD09-40A5-C7755A1402C7}"/>
              </a:ext>
            </a:extLst>
          </p:cNvPr>
          <p:cNvCxnSpPr>
            <a:cxnSpLocks/>
          </p:cNvCxnSpPr>
          <p:nvPr/>
        </p:nvCxnSpPr>
        <p:spPr>
          <a:xfrm>
            <a:off x="8648698" y="1908337"/>
            <a:ext cx="0" cy="3869239"/>
          </a:xfrm>
          <a:prstGeom prst="line">
            <a:avLst/>
          </a:prstGeom>
          <a:ln w="19050">
            <a:solidFill>
              <a:srgbClr val="D02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6CC175D-6872-E785-7900-77F866CE3F26}"/>
              </a:ext>
            </a:extLst>
          </p:cNvPr>
          <p:cNvCxnSpPr>
            <a:cxnSpLocks/>
          </p:cNvCxnSpPr>
          <p:nvPr/>
        </p:nvCxnSpPr>
        <p:spPr>
          <a:xfrm>
            <a:off x="11645900" y="1847296"/>
            <a:ext cx="0" cy="3894188"/>
          </a:xfrm>
          <a:prstGeom prst="line">
            <a:avLst/>
          </a:prstGeom>
          <a:ln w="19050">
            <a:solidFill>
              <a:srgbClr val="D02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D6ADFD4-4C7A-A5AA-62E0-887ADE7DA236}"/>
              </a:ext>
            </a:extLst>
          </p:cNvPr>
          <p:cNvCxnSpPr>
            <a:cxnSpLocks/>
          </p:cNvCxnSpPr>
          <p:nvPr/>
        </p:nvCxnSpPr>
        <p:spPr>
          <a:xfrm>
            <a:off x="3429000" y="1908337"/>
            <a:ext cx="0" cy="3894188"/>
          </a:xfrm>
          <a:prstGeom prst="line">
            <a:avLst/>
          </a:prstGeom>
          <a:ln w="19050">
            <a:solidFill>
              <a:srgbClr val="D021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Traumatic Urological Emergencies | SpringerLink">
            <a:extLst>
              <a:ext uri="{FF2B5EF4-FFF2-40B4-BE49-F238E27FC236}">
                <a16:creationId xmlns:a16="http://schemas.microsoft.com/office/drawing/2014/main" xmlns="" id="{F82D4DEF-4F0E-CE4D-A1FC-E6F7F876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07" y="1221165"/>
            <a:ext cx="5220744" cy="50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6C632F-7B41-F58D-448E-07F396755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81" y="1355020"/>
            <a:ext cx="4909230" cy="487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598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ray Textured Background Images – Browse 3,917,875 Stock ...">
            <a:extLst>
              <a:ext uri="{FF2B5EF4-FFF2-40B4-BE49-F238E27FC236}">
                <a16:creationId xmlns:a16="http://schemas.microsoft.com/office/drawing/2014/main" xmlns="" id="{90FF7937-9115-A517-FF34-7C9FC612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27C9A8-3DB3-4A59-42AB-730DDEA6E9C7}"/>
              </a:ext>
            </a:extLst>
          </p:cNvPr>
          <p:cNvSpPr txBox="1"/>
          <p:nvPr/>
        </p:nvSpPr>
        <p:spPr>
          <a:xfrm>
            <a:off x="0" y="391620"/>
            <a:ext cx="969645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TRAUMA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AND </a:t>
            </a:r>
            <a:r>
              <a:rPr lang="en-US" sz="32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ENVIRONMENTAL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 EMERGENCIES</a:t>
            </a:r>
            <a:endParaRPr lang="en-US" sz="32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6AEF3E-227A-0F6F-3C15-AD8AFDA0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89" y="1254125"/>
            <a:ext cx="4908212" cy="4908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BEE0FC-B3EA-49CE-93C7-A7DAAD8F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14" y="2506985"/>
            <a:ext cx="6154782" cy="4103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7F09CB-5B15-29BF-1DF8-14A02A357EBE}"/>
              </a:ext>
            </a:extLst>
          </p:cNvPr>
          <p:cNvSpPr txBox="1"/>
          <p:nvPr/>
        </p:nvSpPr>
        <p:spPr>
          <a:xfrm>
            <a:off x="732219" y="1250759"/>
            <a:ext cx="6094070" cy="33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Major Trauma (Fall, RTA)</a:t>
            </a:r>
          </a:p>
          <a:p>
            <a:pPr lvl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Heat Stroke</a:t>
            </a:r>
          </a:p>
          <a:p>
            <a:pPr lvl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Burn and Chemical Injuries</a:t>
            </a:r>
          </a:p>
          <a:p>
            <a:pPr lvl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Electrocution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BFDE8B-609A-341F-8488-A4A064B7E077}"/>
              </a:ext>
            </a:extLst>
          </p:cNvPr>
          <p:cNvSpPr/>
          <p:nvPr/>
        </p:nvSpPr>
        <p:spPr>
          <a:xfrm>
            <a:off x="250580" y="16269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C4D89FD-5B7F-2C63-82EF-D0E6CAEDBD46}"/>
              </a:ext>
            </a:extLst>
          </p:cNvPr>
          <p:cNvSpPr/>
          <p:nvPr/>
        </p:nvSpPr>
        <p:spPr>
          <a:xfrm>
            <a:off x="250580" y="2506985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7215F2F-8538-4BFB-9A5F-4655623289F4}"/>
              </a:ext>
            </a:extLst>
          </p:cNvPr>
          <p:cNvSpPr/>
          <p:nvPr/>
        </p:nvSpPr>
        <p:spPr>
          <a:xfrm>
            <a:off x="250580" y="3387022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C246914-2618-BEFA-F007-3D5797313C8E}"/>
              </a:ext>
            </a:extLst>
          </p:cNvPr>
          <p:cNvSpPr/>
          <p:nvPr/>
        </p:nvSpPr>
        <p:spPr>
          <a:xfrm>
            <a:off x="250580" y="4213170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y Textured Background Images – Browse 3,917,875 Stock ...">
            <a:extLst>
              <a:ext uri="{FF2B5EF4-FFF2-40B4-BE49-F238E27FC236}">
                <a16:creationId xmlns:a16="http://schemas.microsoft.com/office/drawing/2014/main" xmlns="" id="{6178FE63-E040-0443-2E7E-461E3322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931861-FA86-042E-EE64-50598D7A0B78}"/>
              </a:ext>
            </a:extLst>
          </p:cNvPr>
          <p:cNvSpPr txBox="1"/>
          <p:nvPr/>
        </p:nvSpPr>
        <p:spPr>
          <a:xfrm>
            <a:off x="130079" y="892816"/>
            <a:ext cx="82413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2" algn="l" rtl="0">
              <a:lnSpc>
                <a:spcPct val="2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Severe bleeding</a:t>
            </a:r>
          </a:p>
          <a:p>
            <a:pPr marL="1028700" lvl="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Unconsciousness</a:t>
            </a:r>
          </a:p>
          <a:p>
            <a:pPr marL="1028700" lvl="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Severe injuries or fractures</a:t>
            </a:r>
          </a:p>
          <a:p>
            <a:pPr marL="1028700" lvl="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Difficulty breathing</a:t>
            </a:r>
          </a:p>
          <a:p>
            <a:pPr marL="1028700" lvl="2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Shock or altered </a:t>
            </a:r>
          </a:p>
          <a:p>
            <a:pPr marL="102870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mental status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C0B3B46-8EA2-63EE-173B-A86C3EBAF5C1}"/>
              </a:ext>
            </a:extLst>
          </p:cNvPr>
          <p:cNvSpPr/>
          <p:nvPr/>
        </p:nvSpPr>
        <p:spPr>
          <a:xfrm>
            <a:off x="720480" y="12713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598CBC-8F34-5AEA-8EE6-A8096D3F92D4}"/>
              </a:ext>
            </a:extLst>
          </p:cNvPr>
          <p:cNvSpPr/>
          <p:nvPr/>
        </p:nvSpPr>
        <p:spPr>
          <a:xfrm>
            <a:off x="720480" y="19825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2FE1316-D2FF-2B67-0BB0-58834053230E}"/>
              </a:ext>
            </a:extLst>
          </p:cNvPr>
          <p:cNvSpPr/>
          <p:nvPr/>
        </p:nvSpPr>
        <p:spPr>
          <a:xfrm>
            <a:off x="720480" y="26937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A6C8CCB-57EF-B24C-D9E1-B5B8CC009CA1}"/>
              </a:ext>
            </a:extLst>
          </p:cNvPr>
          <p:cNvSpPr/>
          <p:nvPr/>
        </p:nvSpPr>
        <p:spPr>
          <a:xfrm>
            <a:off x="720480" y="34049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A5044ED-CA9D-12C9-BEBA-9C125D655D0B}"/>
              </a:ext>
            </a:extLst>
          </p:cNvPr>
          <p:cNvSpPr/>
          <p:nvPr/>
        </p:nvSpPr>
        <p:spPr>
          <a:xfrm>
            <a:off x="720480" y="4116148"/>
            <a:ext cx="222534" cy="236697"/>
          </a:xfrm>
          <a:prstGeom prst="ellipse">
            <a:avLst/>
          </a:prstGeom>
          <a:solidFill>
            <a:srgbClr val="EA5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09945" y="892816"/>
            <a:ext cx="6128231" cy="5232791"/>
            <a:chOff x="4349269" y="-64287"/>
            <a:chExt cx="8024913" cy="7202078"/>
          </a:xfrm>
        </p:grpSpPr>
        <p:pic>
          <p:nvPicPr>
            <p:cNvPr id="39938" name="Picture 2" descr="Here's What to Do in a Bleeding Emergency | Live Science">
              <a:extLst>
                <a:ext uri="{FF2B5EF4-FFF2-40B4-BE49-F238E27FC236}">
                  <a16:creationId xmlns:a16="http://schemas.microsoft.com/office/drawing/2014/main" xmlns="" id="{7F945D61-F6FD-95BC-C848-96EFC8702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495" y="-64287"/>
              <a:ext cx="5130283" cy="3413970"/>
            </a:xfrm>
            <a:prstGeom prst="diamond">
              <a:avLst/>
            </a:prstGeom>
            <a:noFill/>
            <a:ln w="38100">
              <a:solidFill>
                <a:srgbClr val="EA57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0" name="Picture 4" descr="Premium Photo | Passerby performing cpr on unconscious man indoors first aid">
              <a:extLst>
                <a:ext uri="{FF2B5EF4-FFF2-40B4-BE49-F238E27FC236}">
                  <a16:creationId xmlns:a16="http://schemas.microsoft.com/office/drawing/2014/main" xmlns="" id="{07E7E0C3-C2A2-D965-BF1F-FA2FEFF64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269" y="1951359"/>
              <a:ext cx="4724400" cy="3143873"/>
            </a:xfrm>
            <a:prstGeom prst="diamond">
              <a:avLst/>
            </a:prstGeom>
            <a:noFill/>
            <a:ln w="38100">
              <a:solidFill>
                <a:srgbClr val="EA57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2" name="Picture 6" descr="10 Common Types of Bone Fractures - South Shore Orthopedics">
              <a:extLst>
                <a:ext uri="{FF2B5EF4-FFF2-40B4-BE49-F238E27FC236}">
                  <a16:creationId xmlns:a16="http://schemas.microsoft.com/office/drawing/2014/main" xmlns="" id="{262FD6E3-AA20-1E04-9D6A-D80110F73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922" y="2151836"/>
              <a:ext cx="4057260" cy="3143873"/>
            </a:xfrm>
            <a:prstGeom prst="diamond">
              <a:avLst/>
            </a:prstGeom>
            <a:noFill/>
            <a:ln w="38100">
              <a:solidFill>
                <a:srgbClr val="EA57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44" name="Picture 8" descr="Difficulty breathing? It may be due to a pulmonary embolism - UChicago  Medicine">
              <a:extLst>
                <a:ext uri="{FF2B5EF4-FFF2-40B4-BE49-F238E27FC236}">
                  <a16:creationId xmlns:a16="http://schemas.microsoft.com/office/drawing/2014/main" xmlns="" id="{95720623-6BDD-0EF0-188B-CE9FD321F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436" y="3662231"/>
              <a:ext cx="4724399" cy="3475560"/>
            </a:xfrm>
            <a:prstGeom prst="diamond">
              <a:avLst/>
            </a:prstGeom>
            <a:noFill/>
            <a:ln w="38100">
              <a:solidFill>
                <a:srgbClr val="EA573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9D73DC9-6145-EA34-7BEE-0B081438DB02}"/>
              </a:ext>
            </a:extLst>
          </p:cNvPr>
          <p:cNvSpPr txBox="1"/>
          <p:nvPr/>
        </p:nvSpPr>
        <p:spPr>
          <a:xfrm>
            <a:off x="0" y="421135"/>
            <a:ext cx="6267450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0" indent="0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IDENTIFYING MAJOR TRAUMA</a:t>
            </a:r>
            <a:endParaRPr lang="en-US" sz="2800" dirty="0">
              <a:solidFill>
                <a:schemeClr val="bg1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468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ATLS 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1480457"/>
            <a:ext cx="6679473" cy="44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6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ile pennant">
            <a:extLst>
              <a:ext uri="{FF2B5EF4-FFF2-40B4-BE49-F238E27FC236}">
                <a16:creationId xmlns:a16="http://schemas.microsoft.com/office/drawing/2014/main" xmlns="" id="{CB0E2902-630D-200B-E8D3-3DBB5917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2588" r="19489" b="12045"/>
          <a:stretch/>
        </p:blipFill>
        <p:spPr bwMode="auto">
          <a:xfrm>
            <a:off x="654050" y="364527"/>
            <a:ext cx="2160270" cy="20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075798-7E61-F3C2-F39F-50D5889F9B37}"/>
              </a:ext>
            </a:extLst>
          </p:cNvPr>
          <p:cNvSpPr txBox="1"/>
          <p:nvPr/>
        </p:nvSpPr>
        <p:spPr>
          <a:xfrm>
            <a:off x="0" y="255329"/>
            <a:ext cx="98679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HEAD INJURY</a:t>
            </a:r>
            <a:endParaRPr lang="en-US" sz="36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C9A09-42A4-3CEC-8614-D89ADDF62389}"/>
              </a:ext>
            </a:extLst>
          </p:cNvPr>
          <p:cNvSpPr txBox="1"/>
          <p:nvPr/>
        </p:nvSpPr>
        <p:spPr>
          <a:xfrm>
            <a:off x="654050" y="1010858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0E8E42-5457-EC0F-D7DF-589A54BF5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1635764"/>
            <a:ext cx="7760983" cy="52222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EAF892-83BD-C3B8-A00F-4C3C9976E0CD}"/>
              </a:ext>
            </a:extLst>
          </p:cNvPr>
          <p:cNvSpPr txBox="1"/>
          <p:nvPr/>
        </p:nvSpPr>
        <p:spPr>
          <a:xfrm>
            <a:off x="260032" y="2400045"/>
            <a:ext cx="5588317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Altered consciousness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Behaves unusually or </a:t>
            </a:r>
            <a:r>
              <a:rPr lang="en-US" sz="1800" dirty="0" smtClean="0">
                <a:latin typeface="Poppins" panose="00000500000000000000" pitchFamily="2" charset="0"/>
                <a:cs typeface="Poppins" panose="00000500000000000000" pitchFamily="2" charset="0"/>
              </a:rPr>
              <a:t>seems 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conscious and irritable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Double vision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Progressively </a:t>
            </a:r>
            <a:r>
              <a:rPr lang="en-US" sz="1800" dirty="0" err="1">
                <a:latin typeface="Poppins" panose="00000500000000000000" pitchFamily="2" charset="0"/>
                <a:cs typeface="Poppins" panose="00000500000000000000" pitchFamily="2" charset="0"/>
              </a:rPr>
              <a:t>detiorating</a:t>
            </a: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  neurologic examination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Repeated vomiting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Seizure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Slurring speech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Unsteady on feet</a:t>
            </a:r>
            <a:endParaRPr lang="en-IN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6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ummary: Response time in the emergency services. Systematic review -  iProcureSecurity">
            <a:extLst>
              <a:ext uri="{FF2B5EF4-FFF2-40B4-BE49-F238E27FC236}">
                <a16:creationId xmlns="" xmlns:a16="http://schemas.microsoft.com/office/drawing/2014/main" id="{A2400609-140D-5038-BAF0-BC9855D9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12224875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E719E6-5913-DB7C-3CFF-738712230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471" y="2998725"/>
            <a:ext cx="5454019" cy="3636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D7D956-275D-8F45-EC8E-4BE6FE1C0428}"/>
              </a:ext>
            </a:extLst>
          </p:cNvPr>
          <p:cNvSpPr txBox="1"/>
          <p:nvPr/>
        </p:nvSpPr>
        <p:spPr>
          <a:xfrm>
            <a:off x="1092200" y="425115"/>
            <a:ext cx="1117368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response time is </a:t>
            </a:r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VITAL</a:t>
            </a: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an emergency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23D92D-326E-0D15-CEDF-46A7FC20CDD8}"/>
              </a:ext>
            </a:extLst>
          </p:cNvPr>
          <p:cNvSpPr/>
          <p:nvPr/>
        </p:nvSpPr>
        <p:spPr>
          <a:xfrm>
            <a:off x="2411876" y="1625600"/>
            <a:ext cx="1233024" cy="434155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B47887A-FBDB-B138-DA3A-898F01B8AC31}"/>
              </a:ext>
            </a:extLst>
          </p:cNvPr>
          <p:cNvSpPr/>
          <p:nvPr/>
        </p:nvSpPr>
        <p:spPr>
          <a:xfrm>
            <a:off x="3883556" y="3309275"/>
            <a:ext cx="1233024" cy="265787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BB4CB7-4C8E-685A-D5E1-3FCD5B7D2C9F}"/>
              </a:ext>
            </a:extLst>
          </p:cNvPr>
          <p:cNvSpPr/>
          <p:nvPr/>
        </p:nvSpPr>
        <p:spPr>
          <a:xfrm>
            <a:off x="5355237" y="4452275"/>
            <a:ext cx="1233024" cy="151487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C06D0BD-A2EF-765B-4877-432A1369A46F}"/>
              </a:ext>
            </a:extLst>
          </p:cNvPr>
          <p:cNvSpPr/>
          <p:nvPr/>
        </p:nvSpPr>
        <p:spPr>
          <a:xfrm>
            <a:off x="1990943" y="6312518"/>
            <a:ext cx="5334000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Time Spent Incapacitated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4C2FA77-C415-67C1-919A-C4927CA3A14A}"/>
              </a:ext>
            </a:extLst>
          </p:cNvPr>
          <p:cNvSpPr txBox="1"/>
          <p:nvPr/>
        </p:nvSpPr>
        <p:spPr>
          <a:xfrm rot="16200000">
            <a:off x="96835" y="3636318"/>
            <a:ext cx="378821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% of People found alive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2CEA60-C8B5-A00A-F94D-BD06F717893C}"/>
              </a:ext>
            </a:extLst>
          </p:cNvPr>
          <p:cNvSpPr txBox="1"/>
          <p:nvPr/>
        </p:nvSpPr>
        <p:spPr>
          <a:xfrm>
            <a:off x="2453354" y="3078442"/>
            <a:ext cx="116013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92%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7401E0E-5658-A52F-0EAC-706F2B71A240}"/>
              </a:ext>
            </a:extLst>
          </p:cNvPr>
          <p:cNvSpPr txBox="1"/>
          <p:nvPr/>
        </p:nvSpPr>
        <p:spPr>
          <a:xfrm>
            <a:off x="3978110" y="4231957"/>
            <a:ext cx="116013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ECC636D-5E3B-4630-4816-18FB70A76675}"/>
              </a:ext>
            </a:extLst>
          </p:cNvPr>
          <p:cNvSpPr txBox="1"/>
          <p:nvPr/>
        </p:nvSpPr>
        <p:spPr>
          <a:xfrm>
            <a:off x="5355236" y="5177939"/>
            <a:ext cx="116013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C70A0F7-241D-6E0A-FE2C-D9920C455CB0}"/>
              </a:ext>
            </a:extLst>
          </p:cNvPr>
          <p:cNvSpPr txBox="1"/>
          <p:nvPr/>
        </p:nvSpPr>
        <p:spPr>
          <a:xfrm>
            <a:off x="2468194" y="5967150"/>
            <a:ext cx="116013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 – 1 </a:t>
            </a:r>
            <a:r>
              <a:rPr lang="en-US" sz="1800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hr</a:t>
            </a:r>
            <a:endParaRPr lang="en-US" sz="1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B3518F6-7128-4193-7E45-1743BC882CF3}"/>
              </a:ext>
            </a:extLst>
          </p:cNvPr>
          <p:cNvSpPr txBox="1"/>
          <p:nvPr/>
        </p:nvSpPr>
        <p:spPr>
          <a:xfrm>
            <a:off x="3883556" y="5988361"/>
            <a:ext cx="116013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– 3 </a:t>
            </a:r>
            <a:r>
              <a:rPr lang="en-US" sz="1800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hrs</a:t>
            </a:r>
            <a:endParaRPr lang="en-US" sz="1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3A8466-64C5-3CBE-690C-991952EC48DA}"/>
              </a:ext>
            </a:extLst>
          </p:cNvPr>
          <p:cNvSpPr txBox="1"/>
          <p:nvPr/>
        </p:nvSpPr>
        <p:spPr>
          <a:xfrm>
            <a:off x="5298918" y="6009572"/>
            <a:ext cx="116013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– 6 </a:t>
            </a:r>
            <a:r>
              <a:rPr lang="en-US" sz="1800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hrs</a:t>
            </a:r>
            <a:endParaRPr lang="en-US" sz="1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24E9BE-43A8-AC14-D771-CDB03F63FF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8" t="23395" r="25566" b="22299"/>
          <a:stretch/>
        </p:blipFill>
        <p:spPr>
          <a:xfrm>
            <a:off x="1065896" y="1620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00FF1F-FB46-8873-26F0-93584696A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" t="4056" r="2849" b="9259"/>
          <a:stretch/>
        </p:blipFill>
        <p:spPr>
          <a:xfrm>
            <a:off x="167507" y="1620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380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xtile pennant">
            <a:extLst>
              <a:ext uri="{FF2B5EF4-FFF2-40B4-BE49-F238E27FC236}">
                <a16:creationId xmlns:a16="http://schemas.microsoft.com/office/drawing/2014/main" xmlns="" id="{CB0E2902-630D-200B-E8D3-3DBB5917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2588" r="19489" b="12045"/>
          <a:stretch/>
        </p:blipFill>
        <p:spPr bwMode="auto">
          <a:xfrm>
            <a:off x="663153" y="237687"/>
            <a:ext cx="2160270" cy="20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075798-7E61-F3C2-F39F-50D5889F9B37}"/>
              </a:ext>
            </a:extLst>
          </p:cNvPr>
          <p:cNvSpPr txBox="1"/>
          <p:nvPr/>
        </p:nvSpPr>
        <p:spPr>
          <a:xfrm>
            <a:off x="0" y="255329"/>
            <a:ext cx="9858375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BACKACHE</a:t>
            </a:r>
            <a:endParaRPr lang="en-US" sz="3600" b="1" dirty="0">
              <a:solidFill>
                <a:srgbClr val="FFFF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C9A09-42A4-3CEC-8614-D89ADDF62389}"/>
              </a:ext>
            </a:extLst>
          </p:cNvPr>
          <p:cNvSpPr txBox="1"/>
          <p:nvPr/>
        </p:nvSpPr>
        <p:spPr>
          <a:xfrm>
            <a:off x="654050" y="1010858"/>
            <a:ext cx="2043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3D8C14-5167-7E95-FDC9-F62DF982F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23"/>
          <a:stretch/>
        </p:blipFill>
        <p:spPr>
          <a:xfrm>
            <a:off x="7957826" y="1377940"/>
            <a:ext cx="3989060" cy="4845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914F16-FD4A-DDCF-618C-DED16E7FC7C5}"/>
              </a:ext>
            </a:extLst>
          </p:cNvPr>
          <p:cNvSpPr txBox="1"/>
          <p:nvPr/>
        </p:nvSpPr>
        <p:spPr>
          <a:xfrm>
            <a:off x="2919730" y="1116330"/>
            <a:ext cx="204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Follow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C51DD1-D974-21D7-DB81-5F8612C96FEF}"/>
              </a:ext>
            </a:extLst>
          </p:cNvPr>
          <p:cNvSpPr/>
          <p:nvPr/>
        </p:nvSpPr>
        <p:spPr>
          <a:xfrm>
            <a:off x="343326" y="2308772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0D2B976-20A5-C815-C06A-CDA8E4FF5640}"/>
              </a:ext>
            </a:extLst>
          </p:cNvPr>
          <p:cNvSpPr/>
          <p:nvPr/>
        </p:nvSpPr>
        <p:spPr>
          <a:xfrm>
            <a:off x="343326" y="2811330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5A610C-AE77-B48D-46DE-BEA1AA1EFDF1}"/>
              </a:ext>
            </a:extLst>
          </p:cNvPr>
          <p:cNvSpPr/>
          <p:nvPr/>
        </p:nvSpPr>
        <p:spPr>
          <a:xfrm>
            <a:off x="343326" y="3313888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36CA07-06C6-8AC8-48C5-2B46C605DAC3}"/>
              </a:ext>
            </a:extLst>
          </p:cNvPr>
          <p:cNvSpPr/>
          <p:nvPr/>
        </p:nvSpPr>
        <p:spPr>
          <a:xfrm>
            <a:off x="343326" y="3816446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D3F10B-987A-88B3-E796-E078810B1FD3}"/>
              </a:ext>
            </a:extLst>
          </p:cNvPr>
          <p:cNvSpPr/>
          <p:nvPr/>
        </p:nvSpPr>
        <p:spPr>
          <a:xfrm>
            <a:off x="343326" y="4319004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34AC72-0DE9-48FC-7A6E-0E70028EA670}"/>
              </a:ext>
            </a:extLst>
          </p:cNvPr>
          <p:cNvSpPr/>
          <p:nvPr/>
        </p:nvSpPr>
        <p:spPr>
          <a:xfrm>
            <a:off x="343326" y="4821562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C2863F-EA19-B3C4-55A5-6479520375E2}"/>
              </a:ext>
            </a:extLst>
          </p:cNvPr>
          <p:cNvSpPr/>
          <p:nvPr/>
        </p:nvSpPr>
        <p:spPr>
          <a:xfrm>
            <a:off x="343326" y="5324120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19717EC-E520-0316-C4B2-47B0A5DF13BE}"/>
              </a:ext>
            </a:extLst>
          </p:cNvPr>
          <p:cNvSpPr/>
          <p:nvPr/>
        </p:nvSpPr>
        <p:spPr>
          <a:xfrm>
            <a:off x="343326" y="5826675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7E82034-1454-5B88-12AD-9A1C1F3B76F4}"/>
              </a:ext>
            </a:extLst>
          </p:cNvPr>
          <p:cNvSpPr/>
          <p:nvPr/>
        </p:nvSpPr>
        <p:spPr>
          <a:xfrm>
            <a:off x="4378117" y="1166383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33A075-009F-5D3A-8962-10F9AB8DCDA7}"/>
              </a:ext>
            </a:extLst>
          </p:cNvPr>
          <p:cNvSpPr/>
          <p:nvPr/>
        </p:nvSpPr>
        <p:spPr>
          <a:xfrm>
            <a:off x="4889504" y="1166382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7368061-D417-B7CA-B0DB-BE855961A5C9}"/>
              </a:ext>
            </a:extLst>
          </p:cNvPr>
          <p:cNvSpPr/>
          <p:nvPr/>
        </p:nvSpPr>
        <p:spPr>
          <a:xfrm>
            <a:off x="5400891" y="1166381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39A3AAD-5C67-DE43-66E9-FF2D108A6A5D}"/>
              </a:ext>
            </a:extLst>
          </p:cNvPr>
          <p:cNvSpPr/>
          <p:nvPr/>
        </p:nvSpPr>
        <p:spPr>
          <a:xfrm>
            <a:off x="5912278" y="1166380"/>
            <a:ext cx="428410" cy="332349"/>
          </a:xfrm>
          <a:prstGeom prst="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B672218-BB49-18E0-898D-0873D8DBE0B7}"/>
              </a:ext>
            </a:extLst>
          </p:cNvPr>
          <p:cNvSpPr/>
          <p:nvPr/>
        </p:nvSpPr>
        <p:spPr>
          <a:xfrm>
            <a:off x="6423665" y="1166379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68EBA4B-B7F0-6665-FDB6-984CD8773BEB}"/>
              </a:ext>
            </a:extLst>
          </p:cNvPr>
          <p:cNvSpPr/>
          <p:nvPr/>
        </p:nvSpPr>
        <p:spPr>
          <a:xfrm>
            <a:off x="6935052" y="1166378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686008A-B251-D0A9-0FF5-F01A2650B029}"/>
              </a:ext>
            </a:extLst>
          </p:cNvPr>
          <p:cNvSpPr/>
          <p:nvPr/>
        </p:nvSpPr>
        <p:spPr>
          <a:xfrm>
            <a:off x="7446439" y="1166377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7C52543-0983-A3C2-9E0F-733A1F612526}"/>
              </a:ext>
            </a:extLst>
          </p:cNvPr>
          <p:cNvSpPr/>
          <p:nvPr/>
        </p:nvSpPr>
        <p:spPr>
          <a:xfrm>
            <a:off x="7957826" y="1166376"/>
            <a:ext cx="428410" cy="3323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</a:t>
            </a:r>
            <a:endParaRPr lang="en-US" sz="18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1089D08-1A79-E7A3-5679-EEDD655BA2AC}"/>
              </a:ext>
            </a:extLst>
          </p:cNvPr>
          <p:cNvSpPr txBox="1"/>
          <p:nvPr/>
        </p:nvSpPr>
        <p:spPr>
          <a:xfrm>
            <a:off x="852172" y="2229681"/>
            <a:ext cx="7223340" cy="397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Trauma</a:t>
            </a:r>
            <a:endParaRPr lang="en-US" sz="2000" dirty="0">
              <a:solidFill>
                <a:srgbClr val="92D05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Unexplained weight loss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Neurologic symptoms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 &gt; 50 years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Fever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IVDU (intra venous drug use)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Steroid use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History of cancer(Prostate, renal, breast, lungs)</a:t>
            </a:r>
            <a:endParaRPr lang="en-IN" sz="20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21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F6E1A7-7999-E08E-E28E-F72216D4F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6"/>
          <a:stretch/>
        </p:blipFill>
        <p:spPr>
          <a:xfrm>
            <a:off x="4938712" y="970593"/>
            <a:ext cx="6600048" cy="5030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B2862E-2359-53EE-D806-BFA7DEA73D18}"/>
              </a:ext>
            </a:extLst>
          </p:cNvPr>
          <p:cNvSpPr txBox="1"/>
          <p:nvPr/>
        </p:nvSpPr>
        <p:spPr>
          <a:xfrm>
            <a:off x="0" y="273119"/>
            <a:ext cx="9877425" cy="56015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 lvl="0" indent="-228600" algn="ctr" rtl="0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RECOGNIZING </a:t>
            </a:r>
            <a:r>
              <a:rPr lang="en-US" sz="3200" b="1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BURNS</a:t>
            </a:r>
            <a:r>
              <a:rPr lang="en-US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-US" sz="3200" b="1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CHEMICAL</a:t>
            </a:r>
            <a:r>
              <a:rPr lang="en-US" sz="32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 INJURIES</a:t>
            </a:r>
            <a:endParaRPr lang="en-US" sz="32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3625A0-C4E6-53CA-8A41-7EB5F3AA5D6D}"/>
              </a:ext>
            </a:extLst>
          </p:cNvPr>
          <p:cNvSpPr txBox="1"/>
          <p:nvPr/>
        </p:nvSpPr>
        <p:spPr>
          <a:xfrm>
            <a:off x="368300" y="1884708"/>
            <a:ext cx="4279900" cy="41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Redness, blistering, or charred skin for burns.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Chemical exposure, discoloration, or skin damage for chemical injuries.</a:t>
            </a:r>
          </a:p>
          <a:p>
            <a:pPr marL="22860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0"/>
              <a:buFont typeface="Arial" panose="020B0604020202020204" pitchFamily="34" charset="0"/>
              <a:buChar char="•"/>
            </a:pPr>
            <a:endParaRPr lang="en-US" sz="24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0B42DE-8DF3-E6EE-9C07-AD1CD3D755F5}"/>
              </a:ext>
            </a:extLst>
          </p:cNvPr>
          <p:cNvSpPr/>
          <p:nvPr/>
        </p:nvSpPr>
        <p:spPr>
          <a:xfrm>
            <a:off x="215900" y="1638300"/>
            <a:ext cx="4140200" cy="44831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ray Textured Background Images – Browse 3,917,875 Stock ...">
            <a:extLst>
              <a:ext uri="{FF2B5EF4-FFF2-40B4-BE49-F238E27FC236}">
                <a16:creationId xmlns:a16="http://schemas.microsoft.com/office/drawing/2014/main" xmlns="" id="{DFA3B4F0-5950-FB14-24F4-6CAF8E00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1D8D98-0593-0BE4-74F2-17BFBFCCE552}"/>
              </a:ext>
            </a:extLst>
          </p:cNvPr>
          <p:cNvSpPr txBox="1"/>
          <p:nvPr/>
        </p:nvSpPr>
        <p:spPr>
          <a:xfrm>
            <a:off x="384174" y="2346182"/>
            <a:ext cx="1251267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1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Stop the Burning Process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2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Remove Contaminated Clothing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3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Cover the Burn or Injury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Do NOT: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1371600" lvl="2" indent="-351155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Char char="●"/>
            </a:pPr>
            <a:r>
              <a:rPr lang="en-US" sz="20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Popping blisters.</a:t>
            </a:r>
          </a:p>
          <a:p>
            <a:pPr marL="1371600" lvl="2" indent="-351155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Char char="●"/>
            </a:pPr>
            <a:r>
              <a:rPr lang="en-US" sz="20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Applying creams or ointments.</a:t>
            </a:r>
          </a:p>
          <a:p>
            <a:pPr marL="1371600" lvl="2" indent="-351155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Char char="●"/>
            </a:pPr>
            <a:r>
              <a:rPr lang="en-US" sz="20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Using adhesive bandages directly on burns.</a:t>
            </a: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4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Elevate if Possible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5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Manage Pain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marL="457200" lvl="0" indent="-228600" algn="l" rtl="0"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2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Step 6</a:t>
            </a:r>
            <a:r>
              <a:rPr lang="en-US" sz="2000" b="1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: Seek Medical Help</a:t>
            </a:r>
            <a:endParaRPr lang="en-US" sz="20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B3135A-1D63-8D1C-962C-A485C4D896BB}"/>
              </a:ext>
            </a:extLst>
          </p:cNvPr>
          <p:cNvSpPr txBox="1"/>
          <p:nvPr/>
        </p:nvSpPr>
        <p:spPr>
          <a:xfrm>
            <a:off x="4775200" y="827210"/>
            <a:ext cx="214630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457200" lvl="0" indent="0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for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DD8773-6471-6051-903C-6A2EFF57FB58}"/>
              </a:ext>
            </a:extLst>
          </p:cNvPr>
          <p:cNvSpPr txBox="1"/>
          <p:nvPr/>
        </p:nvSpPr>
        <p:spPr>
          <a:xfrm>
            <a:off x="4470400" y="164078"/>
            <a:ext cx="3498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22860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4000" b="1" dirty="0">
                <a:solidFill>
                  <a:schemeClr val="tx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First Aid</a:t>
            </a:r>
            <a:endParaRPr lang="en-US" sz="4000" dirty="0">
              <a:solidFill>
                <a:schemeClr val="tx1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3D6DFB-CA4A-82CF-90EF-DAB2BBF4F6BD}"/>
              </a:ext>
            </a:extLst>
          </p:cNvPr>
          <p:cNvSpPr txBox="1"/>
          <p:nvPr/>
        </p:nvSpPr>
        <p:spPr>
          <a:xfrm>
            <a:off x="4470400" y="1350430"/>
            <a:ext cx="2451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228600" algn="ctr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930"/>
              <a:buFont typeface="Roboto"/>
              <a:buNone/>
            </a:pPr>
            <a:r>
              <a:rPr lang="en-US" sz="4000" b="1" dirty="0">
                <a:solidFill>
                  <a:srgbClr val="C000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BURNS</a:t>
            </a:r>
            <a:endParaRPr lang="en-US" sz="4000" dirty="0">
              <a:solidFill>
                <a:srgbClr val="C0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25F05E6-045E-EA54-CDE5-A3985CD80D94}"/>
              </a:ext>
            </a:extLst>
          </p:cNvPr>
          <p:cNvCxnSpPr/>
          <p:nvPr/>
        </p:nvCxnSpPr>
        <p:spPr>
          <a:xfrm>
            <a:off x="4470400" y="164078"/>
            <a:ext cx="2895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9368629-17C2-324B-ED7D-611C8614E716}"/>
              </a:ext>
            </a:extLst>
          </p:cNvPr>
          <p:cNvCxnSpPr/>
          <p:nvPr/>
        </p:nvCxnSpPr>
        <p:spPr>
          <a:xfrm>
            <a:off x="4470400" y="2019702"/>
            <a:ext cx="2895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EB2D14-7B8A-0E74-F70C-EBCB0336C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0799" y="-847651"/>
            <a:ext cx="4521199" cy="3299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A5762A-C239-ECDF-EAEC-D953ECA8A355}"/>
              </a:ext>
            </a:extLst>
          </p:cNvPr>
          <p:cNvSpPr/>
          <p:nvPr/>
        </p:nvSpPr>
        <p:spPr>
          <a:xfrm>
            <a:off x="384174" y="2222395"/>
            <a:ext cx="11112500" cy="387933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Elegant yellow watercolor texture background">
            <a:extLst>
              <a:ext uri="{FF2B5EF4-FFF2-40B4-BE49-F238E27FC236}">
                <a16:creationId xmlns="" xmlns:a16="http://schemas.microsoft.com/office/drawing/2014/main" id="{88D47D9E-73CB-90E7-F89E-4EB69E66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12192000" cy="69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2FE8CE-7403-7B50-A64C-34F6DC2D6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9" t="380" r="-3015" b="8781"/>
          <a:stretch/>
        </p:blipFill>
        <p:spPr>
          <a:xfrm>
            <a:off x="4995875" y="1142345"/>
            <a:ext cx="7196125" cy="5715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5ADD03-381D-E93E-104C-3FF5EC765442}"/>
              </a:ext>
            </a:extLst>
          </p:cNvPr>
          <p:cNvSpPr txBox="1"/>
          <p:nvPr/>
        </p:nvSpPr>
        <p:spPr>
          <a:xfrm>
            <a:off x="0" y="175033"/>
            <a:ext cx="12192000" cy="7668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 lvl="0" indent="-22860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RECOGNIZING </a:t>
            </a:r>
            <a:r>
              <a:rPr lang="en-US" sz="4000" b="1" dirty="0">
                <a:solidFill>
                  <a:srgbClr val="FFFF00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ELECTROCUTION</a:t>
            </a:r>
            <a:endParaRPr lang="en-US" sz="4000" dirty="0">
              <a:solidFill>
                <a:srgbClr val="FFFF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A0354A-2284-BB5B-A9AB-4EF32CD3E4B8}"/>
              </a:ext>
            </a:extLst>
          </p:cNvPr>
          <p:cNvSpPr txBox="1"/>
          <p:nvPr/>
        </p:nvSpPr>
        <p:spPr>
          <a:xfrm>
            <a:off x="241300" y="1425872"/>
            <a:ext cx="4559300" cy="444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Victim is unconscious or injured near electrical source.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Visible burns or entry/exit wounds.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24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Victim may still be in contact with the electrical source.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EBCD28-A3BB-159C-3050-4A5C83344D05}"/>
              </a:ext>
            </a:extLst>
          </p:cNvPr>
          <p:cNvSpPr/>
          <p:nvPr/>
        </p:nvSpPr>
        <p:spPr>
          <a:xfrm>
            <a:off x="228600" y="1206500"/>
            <a:ext cx="4673600" cy="5512314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6518F7-A42F-3904-4338-4F950978E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8" t="23395" r="25566" b="22299"/>
          <a:stretch/>
        </p:blipFill>
        <p:spPr>
          <a:xfrm>
            <a:off x="1006339" y="99140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CEB045-841D-E9D9-F4AD-710956C924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" t="4056" r="2849" b="9259"/>
          <a:stretch/>
        </p:blipFill>
        <p:spPr>
          <a:xfrm>
            <a:off x="107950" y="99140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129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09" y="1317273"/>
            <a:ext cx="3385450" cy="2549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Universal Choking Sign</a:t>
            </a:r>
          </a:p>
        </p:txBody>
      </p:sp>
      <p:pic>
        <p:nvPicPr>
          <p:cNvPr id="4" name="Content Placeholder 3" descr="universal-choking-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47045" y="785161"/>
            <a:ext cx="4219984" cy="52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1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im">
            <a:hlinkClick r:id="" action="ppaction://media"/>
            <a:extLst>
              <a:ext uri="{FF2B5EF4-FFF2-40B4-BE49-F238E27FC236}">
                <a16:creationId xmlns="" xmlns:a16="http://schemas.microsoft.com/office/drawing/2014/main" id="{88B60494-2810-2E11-B485-098DDC0C3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670" y="775349"/>
            <a:ext cx="10470659" cy="5430934"/>
          </a:xfrm>
          <a:prstGeom prst="rect">
            <a:avLst/>
          </a:prstGeom>
        </p:spPr>
      </p:pic>
      <p:pic>
        <p:nvPicPr>
          <p:cNvPr id="17410" name="Picture 2" descr="Reel Stock Illustrations – 108,918 Reel Stock Illustrations, Vectors &amp;  Clipart - Dreamstime">
            <a:extLst>
              <a:ext uri="{FF2B5EF4-FFF2-40B4-BE49-F238E27FC236}">
                <a16:creationId xmlns="" xmlns:a16="http://schemas.microsoft.com/office/drawing/2014/main" id="{5AB42FEB-1488-2C2B-53D9-B45050C33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9283" r="6666" b="15455"/>
          <a:stretch/>
        </p:blipFill>
        <p:spPr bwMode="auto">
          <a:xfrm>
            <a:off x="0" y="0"/>
            <a:ext cx="6553200" cy="6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el Stock Illustrations – 108,918 Reel Stock Illustrations, Vectors &amp;  Clipart - Dreamstime">
            <a:extLst>
              <a:ext uri="{FF2B5EF4-FFF2-40B4-BE49-F238E27FC236}">
                <a16:creationId xmlns="" xmlns:a16="http://schemas.microsoft.com/office/drawing/2014/main" id="{48532900-A386-8773-593C-5A8F60E62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9283" r="6666" b="15455"/>
          <a:stretch/>
        </p:blipFill>
        <p:spPr bwMode="auto">
          <a:xfrm>
            <a:off x="5638800" y="-17366"/>
            <a:ext cx="6553200" cy="6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el Stock Illustrations – 108,918 Reel Stock Illustrations, Vectors &amp;  Clipart - Dreamstime">
            <a:extLst>
              <a:ext uri="{FF2B5EF4-FFF2-40B4-BE49-F238E27FC236}">
                <a16:creationId xmlns="" xmlns:a16="http://schemas.microsoft.com/office/drawing/2014/main" id="{C3F4E601-F13B-EFA0-4183-121D7BC94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9283" r="6666" b="15455"/>
          <a:stretch/>
        </p:blipFill>
        <p:spPr bwMode="auto">
          <a:xfrm>
            <a:off x="0" y="6341966"/>
            <a:ext cx="6553200" cy="6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el Stock Illustrations – 108,918 Reel Stock Illustrations, Vectors &amp;  Clipart - Dreamstime">
            <a:extLst>
              <a:ext uri="{FF2B5EF4-FFF2-40B4-BE49-F238E27FC236}">
                <a16:creationId xmlns="" xmlns:a16="http://schemas.microsoft.com/office/drawing/2014/main" id="{AD38CE32-F0F5-9354-70E0-8147F3F1B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9283" r="6666" b="15455"/>
          <a:stretch/>
        </p:blipFill>
        <p:spPr bwMode="auto">
          <a:xfrm>
            <a:off x="5638800" y="6324600"/>
            <a:ext cx="6553200" cy="6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282E24D-9B0C-4CC4-5FE7-7E662EB31B3B}"/>
              </a:ext>
            </a:extLst>
          </p:cNvPr>
          <p:cNvCxnSpPr/>
          <p:nvPr/>
        </p:nvCxnSpPr>
        <p:spPr>
          <a:xfrm>
            <a:off x="0" y="622300"/>
            <a:ext cx="12192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8E7EB85-47EC-4E6D-3664-29748457117A}"/>
              </a:ext>
            </a:extLst>
          </p:cNvPr>
          <p:cNvCxnSpPr/>
          <p:nvPr/>
        </p:nvCxnSpPr>
        <p:spPr>
          <a:xfrm>
            <a:off x="0" y="6324600"/>
            <a:ext cx="12192000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04CA50-E19B-A1CA-4AD5-0164290D9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8" t="23395" r="25566" b="22299"/>
          <a:stretch/>
        </p:blipFill>
        <p:spPr>
          <a:xfrm>
            <a:off x="1027796" y="135684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B0C0A7-9BC1-4820-9C83-4F8EEDBBF7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31" t="4056" r="2849" b="9259"/>
          <a:stretch/>
        </p:blipFill>
        <p:spPr>
          <a:xfrm>
            <a:off x="129407" y="135684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3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 sz="4100" dirty="0"/>
              <a:t>Relief of Choking in Responsive Adults and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r>
              <a:rPr lang="en-US" sz="2400"/>
              <a:t>Use abdominal thrusts (the Heimlich maneuver)</a:t>
            </a:r>
          </a:p>
          <a:p>
            <a:r>
              <a:rPr lang="en-US" sz="2400"/>
              <a:t>It may be necessary to repeat the thrust several times to clear the airway</a:t>
            </a:r>
          </a:p>
        </p:txBody>
      </p:sp>
    </p:spTree>
    <p:extLst>
      <p:ext uri="{BB962C8B-B14F-4D97-AF65-F5344CB8AC3E}">
        <p14:creationId xmlns:p14="http://schemas.microsoft.com/office/powerpoint/2010/main" val="2270190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643467" y="868849"/>
          <a:ext cx="10905067" cy="546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5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875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latin typeface="Arial"/>
                          <a:ea typeface="Times New Roman"/>
                          <a:cs typeface="Times New Roman"/>
                        </a:rPr>
                        <a:t>Step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610" marR="6761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latin typeface="Arial"/>
                          <a:ea typeface="Times New Roman"/>
                          <a:cs typeface="Times New Roman"/>
                        </a:rPr>
                        <a:t>Action</a:t>
                      </a: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610" marR="6761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374">
                <a:tc>
                  <a:txBody>
                    <a:bodyPr/>
                    <a:lstStyle/>
                    <a:p>
                      <a:r>
                        <a:rPr lang="en-US" sz="1800"/>
                        <a:t>1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Stand or kneel behind the victim and wrap your arms around the victim’s waist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6790">
                <a:tc>
                  <a:txBody>
                    <a:bodyPr/>
                    <a:lstStyle/>
                    <a:p>
                      <a:r>
                        <a:rPr lang="en-US" sz="1800"/>
                        <a:t>2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Make a fist with one hand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7374">
                <a:tc>
                  <a:txBody>
                    <a:bodyPr/>
                    <a:lstStyle/>
                    <a:p>
                      <a:r>
                        <a:rPr lang="en-US" sz="1800"/>
                        <a:t>3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Place the thumb side of your fist against the victim’s abdomen, in the midline, slightly above the navel and well below the breastbone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7374">
                <a:tc>
                  <a:txBody>
                    <a:bodyPr/>
                    <a:lstStyle/>
                    <a:p>
                      <a:r>
                        <a:rPr lang="en-US" sz="1800"/>
                        <a:t>4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Grasp your fist with your other hand and press your fist into the victim’s abdomen with a quick upward thrust.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7374">
                <a:tc>
                  <a:txBody>
                    <a:bodyPr/>
                    <a:lstStyle/>
                    <a:p>
                      <a:r>
                        <a:rPr lang="en-US" sz="1800"/>
                        <a:t>5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Repeat thrusts until the object is expelled from the airway or the victim becomes unresponsive.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7374">
                <a:tc>
                  <a:txBody>
                    <a:bodyPr/>
                    <a:lstStyle/>
                    <a:p>
                      <a:r>
                        <a:rPr lang="en-US" sz="1800"/>
                        <a:t>6</a:t>
                      </a:r>
                    </a:p>
                  </a:txBody>
                  <a:tcPr marL="90146" marR="90146" marT="45073" marB="45073"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Give each new thrust with a separate, distinct movement to relieve the obstruction</a:t>
                      </a:r>
                      <a:endParaRPr lang="en-US" sz="2400" dirty="0"/>
                    </a:p>
                  </a:txBody>
                  <a:tcPr marL="90146" marR="90146" marT="45073" marB="4507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182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Abdominal thrusts (the Heimlich maneuver)</a:t>
            </a:r>
          </a:p>
        </p:txBody>
      </p:sp>
      <p:pic>
        <p:nvPicPr>
          <p:cNvPr id="2054" name="Picture 6" descr="C:\Documents and Settings\user\Desktop\image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64618" y="578738"/>
            <a:ext cx="3770915" cy="5670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5307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58" y="5665683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Chest Thrust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600" dirty="0"/>
              <a:t>Pregnancy , Obese patients)</a:t>
            </a:r>
            <a:br>
              <a:rPr lang="en-US" sz="3600" dirty="0"/>
            </a:b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1" name="Picture 3" descr="C:\Documents and Settings\user\Desktop\21110026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102005" y="579473"/>
            <a:ext cx="5987988" cy="4224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8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Need</a:t>
            </a:r>
            <a:r>
              <a:rPr spc="-75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dirty="0"/>
              <a:t>an</a:t>
            </a:r>
            <a:r>
              <a:rPr spc="-105" dirty="0"/>
              <a:t> </a:t>
            </a:r>
            <a:r>
              <a:rPr spc="-20" dirty="0"/>
              <a:t>hour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7244" y="1792605"/>
            <a:ext cx="10343515" cy="429006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40029" marR="5080" indent="-227329">
              <a:lnSpc>
                <a:spcPct val="90000"/>
              </a:lnSpc>
              <a:spcBef>
                <a:spcPts val="4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rlito"/>
                <a:cs typeface="Carlito"/>
              </a:rPr>
              <a:t>First</a:t>
            </a:r>
            <a:r>
              <a:rPr sz="2800" spc="-8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10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minutes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there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are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high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chances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of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survival</a:t>
            </a:r>
            <a:r>
              <a:rPr sz="2800" spc="-8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using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hand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spc="-20" dirty="0" smtClean="0">
                <a:latin typeface="Carlito"/>
                <a:cs typeface="Carlito"/>
              </a:rPr>
              <a:t>only</a:t>
            </a:r>
            <a:r>
              <a:rPr lang="en-US" sz="2800" spc="-20" dirty="0" smtClean="0">
                <a:latin typeface="Carlito"/>
                <a:cs typeface="Carlito"/>
              </a:rPr>
              <a:t> </a:t>
            </a:r>
            <a:r>
              <a:rPr sz="2800" dirty="0" smtClean="0">
                <a:latin typeface="Carlito"/>
                <a:cs typeface="Carlito"/>
              </a:rPr>
              <a:t>CPR</a:t>
            </a:r>
            <a:r>
              <a:rPr sz="2800" spc="-20" dirty="0" smtClean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followed</a:t>
            </a:r>
            <a:r>
              <a:rPr sz="2800" spc="-114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with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DC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shock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.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Cardiac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arrest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revival</a:t>
            </a:r>
            <a:r>
              <a:rPr sz="2800" spc="-7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need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to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be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done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spc="-25" dirty="0">
                <a:latin typeface="Carlito"/>
                <a:cs typeface="Carlito"/>
              </a:rPr>
              <a:t>in </a:t>
            </a:r>
            <a:r>
              <a:rPr sz="2800" dirty="0" smtClean="0">
                <a:latin typeface="Carlito"/>
                <a:cs typeface="Carlito"/>
              </a:rPr>
              <a:t>4</a:t>
            </a:r>
            <a:r>
              <a:rPr sz="2800" spc="-35" dirty="0" smtClean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mins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and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angioplasty</a:t>
            </a:r>
            <a:r>
              <a:rPr sz="2800" spc="-10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in</a:t>
            </a:r>
            <a:r>
              <a:rPr sz="2800" spc="-2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90</a:t>
            </a:r>
            <a:r>
              <a:rPr sz="2800" spc="-30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mins</a:t>
            </a:r>
            <a:endParaRPr sz="2800" dirty="0">
              <a:latin typeface="Carlito"/>
              <a:cs typeface="Carlito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sz="2800" spc="-70" dirty="0">
                <a:latin typeface="Carlito"/>
                <a:cs typeface="Carlito"/>
              </a:rPr>
              <a:t>RTA</a:t>
            </a:r>
            <a:r>
              <a:rPr sz="2800" spc="-7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patient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vital</a:t>
            </a:r>
            <a:r>
              <a:rPr sz="2800" spc="-8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needs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to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be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stabilise</a:t>
            </a:r>
            <a:r>
              <a:rPr sz="2800" spc="-10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in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1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hour</a:t>
            </a:r>
            <a:endParaRPr sz="2800" dirty="0">
              <a:latin typeface="Carlito"/>
              <a:cs typeface="Carlito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sz="2800" dirty="0">
                <a:latin typeface="Carlito"/>
                <a:cs typeface="Carlito"/>
              </a:rPr>
              <a:t>In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lang="en-US" sz="2800" spc="-10" dirty="0">
                <a:latin typeface="Carlito"/>
                <a:cs typeface="Carlito"/>
              </a:rPr>
              <a:t>S</a:t>
            </a:r>
            <a:r>
              <a:rPr sz="2800" spc="-10" dirty="0">
                <a:latin typeface="Carlito"/>
                <a:cs typeface="Carlito"/>
              </a:rPr>
              <a:t>troke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cases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CT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head-</a:t>
            </a:r>
            <a:r>
              <a:rPr sz="2800" dirty="0">
                <a:latin typeface="Carlito"/>
                <a:cs typeface="Carlito"/>
              </a:rPr>
              <a:t>25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mins,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spc="-50" dirty="0">
                <a:latin typeface="Carlito"/>
                <a:cs typeface="Carlito"/>
              </a:rPr>
              <a:t>rTPA-</a:t>
            </a:r>
            <a:r>
              <a:rPr sz="2800" dirty="0">
                <a:latin typeface="Carlito"/>
                <a:cs typeface="Carlito"/>
              </a:rPr>
              <a:t>60</a:t>
            </a:r>
            <a:r>
              <a:rPr sz="2800" spc="-10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mins</a:t>
            </a:r>
            <a:endParaRPr sz="2800" dirty="0">
              <a:latin typeface="Carlito"/>
              <a:cs typeface="Carlito"/>
            </a:endParaRPr>
          </a:p>
          <a:p>
            <a:pPr marL="240029" indent="-227329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0029" algn="l"/>
              </a:tabLst>
            </a:pPr>
            <a:r>
              <a:rPr sz="2800" dirty="0">
                <a:latin typeface="Carlito"/>
                <a:cs typeface="Carlito"/>
              </a:rPr>
              <a:t>Sepsis-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C/S</a:t>
            </a:r>
            <a:r>
              <a:rPr sz="2800" spc="-1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and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BSA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in</a:t>
            </a:r>
            <a:r>
              <a:rPr sz="2800" spc="-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60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mins of</a:t>
            </a:r>
            <a:r>
              <a:rPr sz="2800" spc="-5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arrival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in</a:t>
            </a:r>
            <a:r>
              <a:rPr sz="2800" spc="-50" dirty="0">
                <a:latin typeface="Carlito"/>
                <a:cs typeface="Carlito"/>
              </a:rPr>
              <a:t> </a:t>
            </a:r>
            <a:r>
              <a:rPr sz="2800" spc="-25" dirty="0">
                <a:latin typeface="Carlito"/>
                <a:cs typeface="Carlito"/>
              </a:rPr>
              <a:t>ED</a:t>
            </a:r>
            <a:endParaRPr sz="2800" dirty="0">
              <a:latin typeface="Carlito"/>
              <a:cs typeface="Carlito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sz="2800" dirty="0">
                <a:latin typeface="Carlito"/>
                <a:cs typeface="Carlito"/>
              </a:rPr>
              <a:t>In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Snake</a:t>
            </a:r>
            <a:r>
              <a:rPr sz="2800" spc="-3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bite-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ASV</a:t>
            </a:r>
            <a:r>
              <a:rPr sz="2800" spc="-5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soon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</a:t>
            </a:r>
            <a:r>
              <a:rPr sz="2800" spc="-3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possible</a:t>
            </a:r>
            <a:endParaRPr sz="2800" dirty="0">
              <a:latin typeface="Carlito"/>
              <a:cs typeface="Carlito"/>
            </a:endParaRPr>
          </a:p>
          <a:p>
            <a:pPr marL="173990" marR="415290" indent="-161925">
              <a:lnSpc>
                <a:spcPct val="119400"/>
              </a:lnSpc>
              <a:spcBef>
                <a:spcPts val="20"/>
              </a:spcBef>
              <a:buFont typeface="Arial"/>
              <a:buChar char="•"/>
              <a:tabLst>
                <a:tab pos="173990" algn="l"/>
                <a:tab pos="239395" algn="l"/>
              </a:tabLst>
            </a:pPr>
            <a:r>
              <a:rPr sz="2800" dirty="0">
                <a:latin typeface="Carlito"/>
                <a:cs typeface="Carlito"/>
              </a:rPr>
              <a:t>	Methyl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alcohol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poisoning-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Assessment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and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ABG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</a:t>
            </a:r>
            <a:r>
              <a:rPr sz="2800" spc="-2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soon</a:t>
            </a:r>
            <a:r>
              <a:rPr sz="2800" spc="-7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as</a:t>
            </a:r>
            <a:r>
              <a:rPr sz="2800" spc="-3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possible </a:t>
            </a:r>
            <a:r>
              <a:rPr sz="2800" dirty="0">
                <a:latin typeface="Carlito"/>
                <a:cs typeface="Carlito"/>
              </a:rPr>
              <a:t>Management</a:t>
            </a:r>
            <a:r>
              <a:rPr sz="2800" spc="-5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within</a:t>
            </a:r>
            <a:r>
              <a:rPr sz="2800" spc="-7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one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hour</a:t>
            </a:r>
            <a:endParaRPr sz="28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5049777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sz="4100" dirty="0"/>
              <a:t>Relief of Choking in Unresponsive Adults and Children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B8B96931-6F44-48C4-94C2-00E5CA580B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6920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79CCC00A-380D-644F-BABA-3E605D08B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 r="1" b="1"/>
          <a:stretch/>
        </p:blipFill>
        <p:spPr>
          <a:xfrm>
            <a:off x="582167" y="508000"/>
            <a:ext cx="9503320" cy="53456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0568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Hour Of Life Course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940526" y="1950721"/>
            <a:ext cx="8203474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1815" indent="-457200">
              <a:spcBef>
                <a:spcPts val="770"/>
              </a:spcBef>
              <a:buFont typeface="Arial" panose="020B0604020202020204" pitchFamily="34" charset="0"/>
              <a:buChar char="•"/>
              <a:tabLst>
                <a:tab pos="283845" algn="l"/>
              </a:tabLst>
            </a:pPr>
            <a:r>
              <a:rPr lang="en-US" dirty="0"/>
              <a:t>One</a:t>
            </a:r>
            <a:r>
              <a:rPr lang="en-US" spc="-45" dirty="0"/>
              <a:t> </a:t>
            </a:r>
            <a:r>
              <a:rPr lang="en-US" dirty="0"/>
              <a:t>day</a:t>
            </a:r>
            <a:r>
              <a:rPr lang="en-US" spc="-50" dirty="0"/>
              <a:t> </a:t>
            </a:r>
            <a:r>
              <a:rPr lang="en-US" spc="-10" dirty="0"/>
              <a:t>course</a:t>
            </a:r>
          </a:p>
          <a:p>
            <a:pPr marL="551815" indent="-45720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283845" algn="l"/>
              </a:tabLst>
            </a:pPr>
            <a:r>
              <a:rPr lang="en-US" dirty="0"/>
              <a:t>Pre</a:t>
            </a:r>
            <a:r>
              <a:rPr lang="en-US" spc="-50" dirty="0"/>
              <a:t> </a:t>
            </a:r>
            <a:r>
              <a:rPr lang="en-US" dirty="0"/>
              <a:t>and</a:t>
            </a:r>
            <a:r>
              <a:rPr lang="en-US" spc="-55" dirty="0"/>
              <a:t> </a:t>
            </a:r>
            <a:r>
              <a:rPr lang="en-US" dirty="0"/>
              <a:t>post</a:t>
            </a:r>
            <a:r>
              <a:rPr lang="en-US" spc="-65" dirty="0"/>
              <a:t> </a:t>
            </a:r>
            <a:r>
              <a:rPr lang="en-US" dirty="0"/>
              <a:t>course</a:t>
            </a:r>
            <a:r>
              <a:rPr lang="en-US" spc="-60" dirty="0"/>
              <a:t> </a:t>
            </a:r>
            <a:r>
              <a:rPr lang="en-US" spc="-20" dirty="0"/>
              <a:t>test</a:t>
            </a:r>
          </a:p>
          <a:p>
            <a:pPr marL="551815" indent="-45720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283210" algn="l"/>
              </a:tabLst>
            </a:pPr>
            <a:r>
              <a:rPr lang="en-US" dirty="0"/>
              <a:t>50</a:t>
            </a:r>
            <a:r>
              <a:rPr lang="en-US" spc="-35" dirty="0"/>
              <a:t> </a:t>
            </a:r>
            <a:r>
              <a:rPr lang="en-US" spc="-20" dirty="0"/>
              <a:t>MCQS</a:t>
            </a:r>
          </a:p>
          <a:p>
            <a:pPr marL="551815" indent="-457200">
              <a:spcBef>
                <a:spcPts val="650"/>
              </a:spcBef>
              <a:buFont typeface="Arial" panose="020B0604020202020204" pitchFamily="34" charset="0"/>
              <a:buChar char="•"/>
              <a:tabLst>
                <a:tab pos="283210" algn="l"/>
              </a:tabLst>
            </a:pPr>
            <a:r>
              <a:rPr lang="en-US" spc="-50" dirty="0"/>
              <a:t>Team</a:t>
            </a:r>
            <a:r>
              <a:rPr lang="en-US" spc="-70" dirty="0"/>
              <a:t> </a:t>
            </a:r>
            <a:r>
              <a:rPr lang="en-US" dirty="0"/>
              <a:t>of</a:t>
            </a:r>
            <a:r>
              <a:rPr lang="en-US" spc="-65" dirty="0"/>
              <a:t> </a:t>
            </a:r>
            <a:r>
              <a:rPr lang="en-US" dirty="0"/>
              <a:t>6</a:t>
            </a:r>
            <a:r>
              <a:rPr lang="en-US" spc="-40" dirty="0"/>
              <a:t> </a:t>
            </a:r>
            <a:r>
              <a:rPr lang="en-US" dirty="0"/>
              <a:t>Emergency Medicine Experts</a:t>
            </a:r>
            <a:endParaRPr lang="en-US" spc="-10" dirty="0"/>
          </a:p>
          <a:p>
            <a:pPr marL="469900" indent="-457200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pc="-20" dirty="0"/>
              <a:t>Workshop(Practical)</a:t>
            </a:r>
            <a:r>
              <a:rPr lang="en-US" spc="-35" dirty="0"/>
              <a:t> </a:t>
            </a:r>
            <a:r>
              <a:rPr lang="en-US" dirty="0"/>
              <a:t>after</a:t>
            </a:r>
            <a:r>
              <a:rPr lang="en-US" spc="-55" dirty="0"/>
              <a:t> </a:t>
            </a:r>
            <a:r>
              <a:rPr lang="en-US" dirty="0"/>
              <a:t>every</a:t>
            </a:r>
            <a:r>
              <a:rPr lang="en-US" spc="-45" dirty="0"/>
              <a:t> </a:t>
            </a:r>
            <a:r>
              <a:rPr lang="en-US" spc="-10" dirty="0"/>
              <a:t>lecture</a:t>
            </a:r>
          </a:p>
          <a:p>
            <a:pPr marL="469900" indent="-457200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dirty="0"/>
              <a:t> Course</a:t>
            </a:r>
            <a:r>
              <a:rPr lang="en-US" spc="-50" dirty="0"/>
              <a:t> </a:t>
            </a:r>
            <a:r>
              <a:rPr lang="en-US" dirty="0"/>
              <a:t>completion</a:t>
            </a:r>
            <a:r>
              <a:rPr lang="en-US" spc="-35" dirty="0"/>
              <a:t> </a:t>
            </a:r>
            <a:r>
              <a:rPr lang="en-US" spc="-10" dirty="0"/>
              <a:t>certificate</a:t>
            </a:r>
            <a:r>
              <a:rPr lang="en-US" spc="-100" dirty="0"/>
              <a:t> </a:t>
            </a:r>
            <a:r>
              <a:rPr lang="en-US" dirty="0"/>
              <a:t>if</a:t>
            </a:r>
            <a:r>
              <a:rPr lang="en-US" spc="-45" dirty="0"/>
              <a:t> </a:t>
            </a:r>
            <a:r>
              <a:rPr lang="en-US" dirty="0"/>
              <a:t>passed</a:t>
            </a:r>
            <a:r>
              <a:rPr lang="en-US" spc="-50" dirty="0"/>
              <a:t> </a:t>
            </a:r>
            <a:r>
              <a:rPr lang="en-US" spc="-10" dirty="0"/>
              <a:t>successfully</a:t>
            </a:r>
          </a:p>
          <a:p>
            <a:pPr marL="469900" indent="-457200">
              <a:spcBef>
                <a:spcPts val="645"/>
              </a:spcBef>
              <a:buFont typeface="Arial" panose="020B0604020202020204" pitchFamily="34" charset="0"/>
              <a:buChar char="•"/>
            </a:pPr>
            <a:r>
              <a:rPr lang="en-US" dirty="0"/>
              <a:t> Emergency</a:t>
            </a:r>
            <a:r>
              <a:rPr lang="en-US" spc="-40" dirty="0"/>
              <a:t> </a:t>
            </a:r>
            <a:r>
              <a:rPr lang="en-US" dirty="0"/>
              <a:t>Manual</a:t>
            </a:r>
            <a:r>
              <a:rPr lang="en-US" spc="-50" dirty="0"/>
              <a:t> </a:t>
            </a:r>
            <a:r>
              <a:rPr lang="en-US" spc="-10" dirty="0"/>
              <a:t>-  </a:t>
            </a:r>
            <a:r>
              <a:rPr lang="en-US" dirty="0"/>
              <a:t>free</a:t>
            </a:r>
            <a:r>
              <a:rPr lang="en-US" spc="-70" dirty="0"/>
              <a:t> </a:t>
            </a:r>
            <a:r>
              <a:rPr lang="en-US" dirty="0"/>
              <a:t>of</a:t>
            </a:r>
            <a:r>
              <a:rPr lang="en-US" spc="-75" dirty="0"/>
              <a:t> </a:t>
            </a:r>
            <a:r>
              <a:rPr lang="en-US" spc="-20" dirty="0"/>
              <a:t>cost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19231781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5" dirty="0"/>
              <a:t>Topics</a:t>
            </a:r>
            <a:r>
              <a:rPr lang="en-US" spc="-120" dirty="0"/>
              <a:t> </a:t>
            </a:r>
            <a:r>
              <a:rPr lang="en-US" dirty="0"/>
              <a:t>to</a:t>
            </a:r>
            <a:r>
              <a:rPr lang="en-US" spc="-130" dirty="0"/>
              <a:t> </a:t>
            </a:r>
            <a:r>
              <a:rPr lang="en-US" dirty="0"/>
              <a:t>be</a:t>
            </a:r>
            <a:r>
              <a:rPr lang="en-US" spc="-175" dirty="0"/>
              <a:t> </a:t>
            </a:r>
            <a:r>
              <a:rPr lang="en-US" spc="-35" dirty="0"/>
              <a:t>covered</a:t>
            </a:r>
            <a:r>
              <a:rPr lang="en-US" spc="-105" dirty="0"/>
              <a:t> </a:t>
            </a:r>
            <a:r>
              <a:rPr lang="en-US" dirty="0"/>
              <a:t>in</a:t>
            </a:r>
            <a:r>
              <a:rPr lang="en-US" spc="-170" dirty="0"/>
              <a:t> </a:t>
            </a:r>
            <a:r>
              <a:rPr lang="en-US" dirty="0"/>
              <a:t>this</a:t>
            </a:r>
            <a:r>
              <a:rPr lang="en-US" spc="-135" dirty="0"/>
              <a:t> </a:t>
            </a:r>
            <a:r>
              <a:rPr lang="en-US" spc="-10" dirty="0"/>
              <a:t>course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018903" y="1872164"/>
            <a:ext cx="8125097" cy="311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665" indent="-227965">
              <a:spcBef>
                <a:spcPts val="4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5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1:</a:t>
            </a:r>
            <a:r>
              <a:rPr lang="en-IN" b="1" spc="-70" dirty="0">
                <a:latin typeface="Carlito"/>
                <a:cs typeface="Carlito"/>
              </a:rPr>
              <a:t> </a:t>
            </a:r>
            <a:r>
              <a:rPr lang="en-IN" b="1" spc="-70" dirty="0">
                <a:highlight>
                  <a:srgbClr val="FFFF00"/>
                </a:highlight>
                <a:latin typeface="Carlito"/>
                <a:cs typeface="Carlito"/>
              </a:rPr>
              <a:t>Emergency </a:t>
            </a:r>
            <a:r>
              <a:rPr lang="en-IN" b="1" dirty="0">
                <a:highlight>
                  <a:srgbClr val="FFFF00"/>
                </a:highlight>
                <a:latin typeface="Carlito"/>
                <a:cs typeface="Carlito"/>
              </a:rPr>
              <a:t>Airway</a:t>
            </a:r>
            <a:r>
              <a:rPr lang="en-IN" b="1" spc="-60" dirty="0">
                <a:highlight>
                  <a:srgbClr val="FFFF00"/>
                </a:highlight>
                <a:latin typeface="Carlito"/>
                <a:cs typeface="Carlito"/>
              </a:rPr>
              <a:t> Management</a:t>
            </a:r>
          </a:p>
          <a:p>
            <a:pPr marL="240665" indent="-227965">
              <a:spcBef>
                <a:spcPts val="4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2:</a:t>
            </a:r>
            <a:r>
              <a:rPr lang="en-IN" b="1" spc="-6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Cardiovascular</a:t>
            </a:r>
            <a:r>
              <a:rPr lang="en-IN" b="1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0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7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3:</a:t>
            </a:r>
            <a:r>
              <a:rPr lang="en-IN" b="1" spc="-9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Pulmonary</a:t>
            </a:r>
            <a:r>
              <a:rPr lang="en-IN" b="1" spc="-2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5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4:</a:t>
            </a:r>
            <a:r>
              <a:rPr lang="en-IN" b="1" spc="-6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Neurological</a:t>
            </a:r>
            <a:r>
              <a:rPr lang="en-IN" b="1" spc="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3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6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5:</a:t>
            </a:r>
            <a:r>
              <a:rPr lang="en-IN" b="1" spc="-80" dirty="0">
                <a:latin typeface="Carlito"/>
                <a:cs typeface="Carlito"/>
              </a:rPr>
              <a:t> </a:t>
            </a:r>
            <a:r>
              <a:rPr lang="en-IN" b="1" spc="-25" dirty="0">
                <a:latin typeface="Carlito"/>
                <a:cs typeface="Carlito"/>
              </a:rPr>
              <a:t>Toxicology</a:t>
            </a:r>
            <a:r>
              <a:rPr lang="en-IN" b="1" spc="1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4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6: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Endocrinology</a:t>
            </a:r>
            <a:r>
              <a:rPr lang="en-IN" b="1" spc="3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and</a:t>
            </a:r>
            <a:r>
              <a:rPr lang="en-IN" b="1" spc="-5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electrolyte</a:t>
            </a:r>
            <a:r>
              <a:rPr lang="en-IN" b="1" spc="3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7: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Urological</a:t>
            </a:r>
            <a:r>
              <a:rPr lang="en-IN" b="1" spc="-4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6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8:</a:t>
            </a:r>
            <a:r>
              <a:rPr lang="en-IN" b="1" spc="-70" dirty="0">
                <a:latin typeface="Carlito"/>
                <a:cs typeface="Carlito"/>
              </a:rPr>
              <a:t> </a:t>
            </a:r>
            <a:r>
              <a:rPr lang="en-IN" b="1" spc="-20" dirty="0">
                <a:latin typeface="Carlito"/>
                <a:cs typeface="Carlito"/>
              </a:rPr>
              <a:t>Trauma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and</a:t>
            </a:r>
            <a:r>
              <a:rPr lang="en-IN" b="1" spc="-6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environmental</a:t>
            </a:r>
            <a:r>
              <a:rPr lang="en-IN" b="1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0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6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9:</a:t>
            </a:r>
            <a:r>
              <a:rPr lang="en-IN" b="1" spc="-7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Disaster</a:t>
            </a:r>
            <a:r>
              <a:rPr lang="en-IN" b="1" spc="-6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Management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6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10:</a:t>
            </a:r>
            <a:r>
              <a:rPr lang="en-IN" b="1" spc="-8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Psychiatric</a:t>
            </a:r>
            <a:r>
              <a:rPr lang="en-IN" b="1" spc="-2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emergencies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3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4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11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: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Infectious</a:t>
            </a:r>
            <a:r>
              <a:rPr lang="en-IN" b="1" spc="-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Diseases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and</a:t>
            </a:r>
            <a:r>
              <a:rPr lang="en-IN" b="1" spc="-5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needle</a:t>
            </a:r>
            <a:r>
              <a:rPr lang="en-IN" b="1" spc="-1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stick</a:t>
            </a:r>
            <a:r>
              <a:rPr lang="en-IN" b="1" spc="-4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injuries</a:t>
            </a:r>
            <a:endParaRPr lang="en-IN" dirty="0">
              <a:latin typeface="Carlito"/>
              <a:cs typeface="Carlito"/>
            </a:endParaRPr>
          </a:p>
          <a:p>
            <a:pPr marL="240665" indent="-227965">
              <a:spcBef>
                <a:spcPts val="315"/>
              </a:spcBef>
              <a:buFont typeface="Arial"/>
              <a:buChar char="•"/>
              <a:tabLst>
                <a:tab pos="240665" algn="l"/>
              </a:tabLst>
            </a:pPr>
            <a:r>
              <a:rPr lang="en-IN" b="1" dirty="0">
                <a:latin typeface="Carlito"/>
                <a:cs typeface="Carlito"/>
              </a:rPr>
              <a:t>Chapter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12: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Role</a:t>
            </a:r>
            <a:r>
              <a:rPr lang="en-IN" b="1" spc="-4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Of</a:t>
            </a:r>
            <a:r>
              <a:rPr lang="en-IN" b="1" spc="-4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counselling</a:t>
            </a:r>
            <a:r>
              <a:rPr lang="en-IN" b="1" spc="-10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In</a:t>
            </a:r>
            <a:r>
              <a:rPr lang="en-IN" b="1" spc="-55" dirty="0">
                <a:latin typeface="Carlito"/>
                <a:cs typeface="Carlito"/>
              </a:rPr>
              <a:t> </a:t>
            </a:r>
            <a:r>
              <a:rPr lang="en-IN" b="1" dirty="0">
                <a:latin typeface="Carlito"/>
                <a:cs typeface="Carlito"/>
              </a:rPr>
              <a:t>EM</a:t>
            </a:r>
            <a:r>
              <a:rPr lang="en-IN" b="1" spc="-50" dirty="0">
                <a:latin typeface="Carlito"/>
                <a:cs typeface="Carlito"/>
              </a:rPr>
              <a:t> </a:t>
            </a:r>
            <a:r>
              <a:rPr lang="en-IN" b="1" spc="-10" dirty="0">
                <a:latin typeface="Carlito"/>
                <a:cs typeface="Carlito"/>
              </a:rPr>
              <a:t>department</a:t>
            </a:r>
            <a:endParaRPr lang="en-IN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648220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5BEA8D1-8AC6-0CC2-6CF0-75E9E92FCF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3250" name="Picture 2" descr="60 Minutes - Episodes, interviews, profiles, reports and 60 Minutes  Overtime - CBS News">
              <a:extLst>
                <a:ext uri="{FF2B5EF4-FFF2-40B4-BE49-F238E27FC236}">
                  <a16:creationId xmlns="" xmlns:a16="http://schemas.microsoft.com/office/drawing/2014/main" id="{2D6926FA-20E4-4C7A-6709-5BBB57356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7F38328-197F-EC86-F6B5-AF413CD4F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0282" y="1660520"/>
              <a:ext cx="2311436" cy="71966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6D0C5D-E706-0285-1572-81B07BA1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901700"/>
            <a:ext cx="6750050" cy="6750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D17D78-7DE2-E905-A293-98AA9A5CD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8" t="23395" r="25566" b="22299"/>
          <a:stretch/>
        </p:blipFill>
        <p:spPr>
          <a:xfrm>
            <a:off x="10886939" y="219132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B4894C-1B16-0071-E9BB-E05DE31788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" t="4056" r="2849" b="9259"/>
          <a:stretch/>
        </p:blipFill>
        <p:spPr>
          <a:xfrm>
            <a:off x="9988550" y="219132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4917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90C3FB7-0C9F-FF2C-6C9C-59DB1D4E8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 blur hospital">
            <a:extLst>
              <a:ext uri="{FF2B5EF4-FFF2-40B4-BE49-F238E27FC236}">
                <a16:creationId xmlns="" xmlns:a16="http://schemas.microsoft.com/office/drawing/2014/main" id="{106A748A-A083-5C53-36ED-50B99A38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9CB48D0-1313-80F0-3707-D2178EA14291}"/>
              </a:ext>
            </a:extLst>
          </p:cNvPr>
          <p:cNvSpPr/>
          <p:nvPr/>
        </p:nvSpPr>
        <p:spPr>
          <a:xfrm>
            <a:off x="-1" y="4119220"/>
            <a:ext cx="12192002" cy="207992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B18B78-196F-A29F-E6BF-DCB991994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2" r="1927"/>
          <a:stretch/>
        </p:blipFill>
        <p:spPr>
          <a:xfrm>
            <a:off x="284290" y="60352"/>
            <a:ext cx="7771304" cy="6795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07752C4-95AB-E61E-6DA8-766B08190AE1}"/>
              </a:ext>
            </a:extLst>
          </p:cNvPr>
          <p:cNvSpPr txBox="1"/>
          <p:nvPr/>
        </p:nvSpPr>
        <p:spPr>
          <a:xfrm>
            <a:off x="5822066" y="4251242"/>
            <a:ext cx="62588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matic SC"/>
              </a:rPr>
              <a:t> Saving a life isn't just 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3200" b="1" dirty="0">
                <a:solidFill>
                  <a:srgbClr val="FFFF99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matic SC"/>
              </a:rPr>
              <a:t>HEROIC ACT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matic SC"/>
              </a:rPr>
              <a:t>it's the greatest gift of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3200" b="1" dirty="0">
                <a:solidFill>
                  <a:srgbClr val="FFFF99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matic SC"/>
              </a:rPr>
              <a:t>COMPASSION &amp; HUMANITY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ABEED74-3754-9F26-3EE8-C9459DB678F8}"/>
              </a:ext>
            </a:extLst>
          </p:cNvPr>
          <p:cNvSpPr/>
          <p:nvPr/>
        </p:nvSpPr>
        <p:spPr>
          <a:xfrm>
            <a:off x="7092602" y="0"/>
            <a:ext cx="5099398" cy="2346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57F0D25-FEC7-23E9-F1F2-05BD2F1130D2}"/>
              </a:ext>
            </a:extLst>
          </p:cNvPr>
          <p:cNvSpPr/>
          <p:nvPr/>
        </p:nvSpPr>
        <p:spPr>
          <a:xfrm>
            <a:off x="0" y="6653028"/>
            <a:ext cx="5099398" cy="2346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48A334-730C-1D16-8DD7-4EEEB5FFD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8" t="23395" r="25566" b="22299"/>
          <a:stretch/>
        </p:blipFill>
        <p:spPr>
          <a:xfrm>
            <a:off x="1065896" y="1620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8AC9A7-BF8E-E057-6A21-37D9C9E9E0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1" t="4056" r="2849" b="9259"/>
          <a:stretch/>
        </p:blipFill>
        <p:spPr>
          <a:xfrm>
            <a:off x="167507" y="1620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2208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159" y="0"/>
            <a:ext cx="2232840" cy="942975"/>
          </a:xfrm>
          <a:prstGeom prst="rect">
            <a:avLst/>
          </a:prstGeom>
        </p:spPr>
      </p:pic>
      <p:pic>
        <p:nvPicPr>
          <p:cNvPr id="1027" name="Picture 3" descr="C:\Users\HP\OneDrive\Desktop\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74" y="1083961"/>
            <a:ext cx="5694342" cy="12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OneDrive\Desktop\cs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48" y="2699933"/>
            <a:ext cx="9762503" cy="7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7" y="747712"/>
            <a:ext cx="4333875" cy="3514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9F9E29-3D7B-48A8-A0CD-8B9AA3820513}"/>
              </a:ext>
            </a:extLst>
          </p:cNvPr>
          <p:cNvSpPr txBox="1"/>
          <p:nvPr/>
        </p:nvSpPr>
        <p:spPr>
          <a:xfrm>
            <a:off x="334962" y="4558992"/>
            <a:ext cx="71501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D50101"/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DR. </a:t>
            </a:r>
            <a:r>
              <a:rPr lang="en-US" sz="3600" b="1" dirty="0">
                <a:solidFill>
                  <a:srgbClr val="D50101"/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LOKENDRA GUPTA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Head and Associate Director,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Emergency and Trauma Care,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Medanta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 Hospital, Lucknow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EB Garamond"/>
              <a:cs typeface="Poppins" panose="00000500000000000000" pitchFamily="2" charset="0"/>
              <a:sym typeface="EB Garamon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087" y="52207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Mob: +918130440459 </a:t>
            </a:r>
          </a:p>
          <a:p>
            <a:pPr lvl="0"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EB Garamond"/>
                <a:cs typeface="Poppins" panose="00000500000000000000" pitchFamily="2" charset="0"/>
                <a:sym typeface="EB Garamond"/>
              </a:rPr>
              <a:t>Email: lokendra.gupta@medanta.org</a:t>
            </a:r>
          </a:p>
        </p:txBody>
      </p:sp>
    </p:spTree>
    <p:extLst>
      <p:ext uri="{BB962C8B-B14F-4D97-AF65-F5344CB8AC3E}">
        <p14:creationId xmlns:p14="http://schemas.microsoft.com/office/powerpoint/2010/main" val="5786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0189" y="360298"/>
            <a:ext cx="10515600" cy="655948"/>
          </a:xfrm>
          <a:prstGeom prst="rect">
            <a:avLst/>
          </a:prstGeom>
        </p:spPr>
        <p:txBody>
          <a:bodyPr vert="horz" wrap="square" lIns="0" tIns="149224" rIns="0" bIns="0" rtlCol="0">
            <a:spAutoFit/>
          </a:bodyPr>
          <a:lstStyle/>
          <a:p>
            <a:pPr marL="1143635">
              <a:lnSpc>
                <a:spcPct val="100000"/>
              </a:lnSpc>
              <a:spcBef>
                <a:spcPts val="95"/>
              </a:spcBef>
            </a:pPr>
            <a:r>
              <a:rPr lang="en-US" sz="3200" dirty="0"/>
              <a:t>Initial Approach to a patient in Emergency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723478" y="1355880"/>
            <a:ext cx="9041765" cy="43376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029" algn="l"/>
              </a:tabLst>
            </a:pPr>
            <a:r>
              <a:rPr sz="2800" b="1" dirty="0">
                <a:latin typeface="Carlito"/>
                <a:cs typeface="Carlito"/>
              </a:rPr>
              <a:t>Primary</a:t>
            </a:r>
            <a:r>
              <a:rPr sz="2800" b="1" spc="-70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Survey</a:t>
            </a:r>
            <a:r>
              <a:rPr sz="2800" b="1" spc="-45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(ABCDE):</a:t>
            </a:r>
            <a:r>
              <a:rPr sz="2800" b="1" spc="-35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First</a:t>
            </a:r>
            <a:r>
              <a:rPr sz="2800" b="1" spc="-70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5</a:t>
            </a:r>
            <a:r>
              <a:rPr sz="2800" b="1" spc="-2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Minutes</a:t>
            </a:r>
            <a:endParaRPr sz="2800" dirty="0">
              <a:latin typeface="Carlito"/>
              <a:cs typeface="Carlito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sz="2800" b="1" spc="-25" dirty="0">
                <a:latin typeface="Carlito"/>
                <a:cs typeface="Carlito"/>
              </a:rPr>
              <a:t>Airway,</a:t>
            </a:r>
            <a:r>
              <a:rPr sz="2800" b="1" spc="-65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Breathing,</a:t>
            </a:r>
            <a:r>
              <a:rPr sz="2800" b="1" spc="-7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Circulation,</a:t>
            </a:r>
            <a:r>
              <a:rPr sz="2800" b="1" spc="-85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Disability</a:t>
            </a:r>
            <a:r>
              <a:rPr sz="2800" b="1" spc="-110" dirty="0">
                <a:latin typeface="Carlito"/>
                <a:cs typeface="Carlito"/>
              </a:rPr>
              <a:t> </a:t>
            </a:r>
            <a:r>
              <a:rPr sz="2800" b="1" dirty="0">
                <a:latin typeface="Carlito"/>
                <a:cs typeface="Carlito"/>
              </a:rPr>
              <a:t>and</a:t>
            </a:r>
            <a:r>
              <a:rPr sz="2800" b="1" spc="-25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Exposure</a:t>
            </a:r>
            <a:endParaRPr sz="2800" dirty="0">
              <a:latin typeface="Carlito"/>
              <a:cs typeface="Carlito"/>
            </a:endParaRPr>
          </a:p>
          <a:p>
            <a:pPr marL="149225">
              <a:lnSpc>
                <a:spcPts val="2655"/>
              </a:lnSpc>
              <a:spcBef>
                <a:spcPts val="2330"/>
              </a:spcBef>
            </a:pPr>
            <a:r>
              <a:rPr sz="2250" b="1" spc="-20" dirty="0">
                <a:latin typeface="Times New Roman"/>
                <a:cs typeface="Times New Roman"/>
              </a:rPr>
              <a:t>Secondary</a:t>
            </a:r>
            <a:r>
              <a:rPr sz="2250" b="1" spc="-75" dirty="0">
                <a:latin typeface="Times New Roman"/>
                <a:cs typeface="Times New Roman"/>
              </a:rPr>
              <a:t> </a:t>
            </a:r>
            <a:r>
              <a:rPr sz="2250" b="1" spc="-10" dirty="0">
                <a:latin typeface="Times New Roman"/>
                <a:cs typeface="Times New Roman"/>
              </a:rPr>
              <a:t>Survey:</a:t>
            </a:r>
            <a:endParaRPr sz="2250" dirty="0">
              <a:latin typeface="Times New Roman"/>
              <a:cs typeface="Times New Roman"/>
            </a:endParaRPr>
          </a:p>
          <a:p>
            <a:pPr marL="149225">
              <a:lnSpc>
                <a:spcPts val="2590"/>
              </a:lnSpc>
            </a:pPr>
            <a:r>
              <a:rPr sz="2250" b="1" dirty="0">
                <a:latin typeface="Times New Roman"/>
                <a:cs typeface="Times New Roman"/>
              </a:rPr>
              <a:t>First</a:t>
            </a:r>
            <a:r>
              <a:rPr sz="2250" b="1" spc="-105" dirty="0">
                <a:latin typeface="Times New Roman"/>
                <a:cs typeface="Times New Roman"/>
              </a:rPr>
              <a:t> </a:t>
            </a:r>
            <a:r>
              <a:rPr sz="2250" b="1" dirty="0">
                <a:latin typeface="Times New Roman"/>
                <a:cs typeface="Times New Roman"/>
              </a:rPr>
              <a:t>15</a:t>
            </a:r>
            <a:r>
              <a:rPr sz="2250" b="1" spc="-75" dirty="0">
                <a:latin typeface="Times New Roman"/>
                <a:cs typeface="Times New Roman"/>
              </a:rPr>
              <a:t> </a:t>
            </a:r>
            <a:r>
              <a:rPr sz="2250" b="1" spc="-20" dirty="0">
                <a:latin typeface="Times New Roman"/>
                <a:cs typeface="Times New Roman"/>
              </a:rPr>
              <a:t>minutes</a:t>
            </a:r>
            <a:r>
              <a:rPr sz="2250" b="1" spc="-75" dirty="0">
                <a:latin typeface="Times New Roman"/>
                <a:cs typeface="Times New Roman"/>
              </a:rPr>
              <a:t> </a:t>
            </a:r>
            <a:r>
              <a:rPr sz="2250" b="1" dirty="0">
                <a:latin typeface="Times New Roman"/>
                <a:cs typeface="Times New Roman"/>
              </a:rPr>
              <a:t>of</a:t>
            </a:r>
            <a:r>
              <a:rPr sz="2250" b="1" spc="-95" dirty="0">
                <a:latin typeface="Times New Roman"/>
                <a:cs typeface="Times New Roman"/>
              </a:rPr>
              <a:t> </a:t>
            </a:r>
            <a:r>
              <a:rPr sz="2250" b="1" spc="-10" dirty="0">
                <a:latin typeface="Times New Roman"/>
                <a:cs typeface="Times New Roman"/>
              </a:rPr>
              <a:t>patient</a:t>
            </a:r>
            <a:r>
              <a:rPr sz="2250" b="1" spc="-90" dirty="0">
                <a:latin typeface="Times New Roman"/>
                <a:cs typeface="Times New Roman"/>
              </a:rPr>
              <a:t> </a:t>
            </a:r>
            <a:r>
              <a:rPr sz="2250" b="1" spc="-10" dirty="0">
                <a:latin typeface="Times New Roman"/>
                <a:cs typeface="Times New Roman"/>
              </a:rPr>
              <a:t>encounter</a:t>
            </a:r>
            <a:endParaRPr sz="2250" dirty="0">
              <a:latin typeface="Times New Roman"/>
              <a:cs typeface="Times New Roman"/>
            </a:endParaRPr>
          </a:p>
          <a:p>
            <a:pPr marL="318135" lvl="1" indent="-168910">
              <a:lnSpc>
                <a:spcPts val="2590"/>
              </a:lnSpc>
              <a:buChar char="•"/>
              <a:tabLst>
                <a:tab pos="318135" algn="l"/>
              </a:tabLst>
            </a:pPr>
            <a:r>
              <a:rPr sz="2250" spc="-10" dirty="0">
                <a:latin typeface="Times New Roman"/>
                <a:cs typeface="Times New Roman"/>
              </a:rPr>
              <a:t>More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in-</a:t>
            </a:r>
            <a:r>
              <a:rPr sz="2250" spc="-10" dirty="0">
                <a:latin typeface="Times New Roman"/>
                <a:cs typeface="Times New Roman"/>
              </a:rPr>
              <a:t>depth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history</a:t>
            </a:r>
            <a:endParaRPr sz="2250" dirty="0">
              <a:latin typeface="Times New Roman"/>
              <a:cs typeface="Times New Roman"/>
            </a:endParaRPr>
          </a:p>
          <a:p>
            <a:pPr marL="318135" lvl="1" indent="-168910">
              <a:lnSpc>
                <a:spcPts val="2620"/>
              </a:lnSpc>
              <a:buChar char="•"/>
              <a:tabLst>
                <a:tab pos="318135" algn="l"/>
              </a:tabLst>
            </a:pPr>
            <a:r>
              <a:rPr sz="2250" spc="-35" dirty="0">
                <a:latin typeface="Times New Roman"/>
                <a:cs typeface="Times New Roman"/>
              </a:rPr>
              <a:t>Complaint-</a:t>
            </a:r>
            <a:r>
              <a:rPr sz="2250" spc="-20" dirty="0">
                <a:latin typeface="Times New Roman"/>
                <a:cs typeface="Times New Roman"/>
              </a:rPr>
              <a:t>specific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physical</a:t>
            </a:r>
            <a:r>
              <a:rPr sz="2250" spc="-3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exam</a:t>
            </a:r>
            <a:endParaRPr sz="2250" dirty="0">
              <a:latin typeface="Times New Roman"/>
              <a:cs typeface="Times New Roman"/>
            </a:endParaRPr>
          </a:p>
          <a:p>
            <a:pPr marL="149225" marR="5080">
              <a:lnSpc>
                <a:spcPts val="2610"/>
              </a:lnSpc>
              <a:spcBef>
                <a:spcPts val="130"/>
              </a:spcBef>
            </a:pPr>
            <a:r>
              <a:rPr sz="2250" spc="-10" dirty="0">
                <a:latin typeface="Times New Roman"/>
                <a:cs typeface="Times New Roman"/>
              </a:rPr>
              <a:t>Include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bedside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ultrasound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assessment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here.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Other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2250" spc="-35" dirty="0">
                <a:latin typeface="Times New Roman"/>
                <a:cs typeface="Times New Roman"/>
              </a:rPr>
              <a:t>time-</a:t>
            </a:r>
            <a:r>
              <a:rPr sz="2250" spc="-20" dirty="0">
                <a:latin typeface="Times New Roman"/>
                <a:cs typeface="Times New Roman"/>
              </a:rPr>
              <a:t>sensitive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interventions Chest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drain,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anti-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seizure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medications,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etc.</a:t>
            </a:r>
            <a:endParaRPr sz="2250" dirty="0">
              <a:latin typeface="Times New Roman"/>
              <a:cs typeface="Times New Roman"/>
            </a:endParaRPr>
          </a:p>
          <a:p>
            <a:pPr marL="149225">
              <a:lnSpc>
                <a:spcPts val="2490"/>
              </a:lnSpc>
            </a:pPr>
            <a:r>
              <a:rPr sz="2250" dirty="0">
                <a:latin typeface="Times New Roman"/>
                <a:cs typeface="Times New Roman"/>
              </a:rPr>
              <a:t>Both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the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primary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and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secondary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survey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should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be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completed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in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less</a:t>
            </a:r>
            <a:r>
              <a:rPr sz="2250" spc="-7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than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20</a:t>
            </a:r>
            <a:endParaRPr sz="2250" dirty="0">
              <a:latin typeface="Times New Roman"/>
              <a:cs typeface="Times New Roman"/>
            </a:endParaRPr>
          </a:p>
          <a:p>
            <a:pPr marL="149225" marR="5715">
              <a:lnSpc>
                <a:spcPts val="2610"/>
              </a:lnSpc>
              <a:spcBef>
                <a:spcPts val="115"/>
              </a:spcBef>
            </a:pPr>
            <a:r>
              <a:rPr sz="2250" spc="-10" dirty="0">
                <a:latin typeface="Times New Roman"/>
                <a:cs typeface="Times New Roman"/>
              </a:rPr>
              <a:t>minutes,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correcting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problems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along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the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way.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Providers</a:t>
            </a:r>
            <a:r>
              <a:rPr sz="2250" spc="-7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do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not</a:t>
            </a:r>
            <a:r>
              <a:rPr sz="2250" spc="-8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move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on</a:t>
            </a:r>
            <a:r>
              <a:rPr sz="2250" spc="-9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to</a:t>
            </a:r>
            <a:r>
              <a:rPr sz="2250" spc="-85" dirty="0">
                <a:latin typeface="Times New Roman"/>
                <a:cs typeface="Times New Roman"/>
              </a:rPr>
              <a:t> </a:t>
            </a:r>
            <a:r>
              <a:rPr sz="2250" spc="-25" dirty="0">
                <a:latin typeface="Times New Roman"/>
                <a:cs typeface="Times New Roman"/>
              </a:rPr>
              <a:t>the </a:t>
            </a:r>
            <a:r>
              <a:rPr sz="2250" spc="-20" dirty="0">
                <a:latin typeface="Times New Roman"/>
                <a:cs typeface="Times New Roman"/>
              </a:rPr>
              <a:t>secondary</a:t>
            </a:r>
            <a:r>
              <a:rPr sz="2250" spc="-114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survey</a:t>
            </a:r>
            <a:r>
              <a:rPr sz="2250" spc="-114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until</a:t>
            </a:r>
            <a:r>
              <a:rPr sz="2250" spc="-10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problems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with</a:t>
            </a:r>
            <a:r>
              <a:rPr sz="2250" spc="-105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the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spc="-20" dirty="0">
                <a:latin typeface="Times New Roman"/>
                <a:cs typeface="Times New Roman"/>
              </a:rPr>
              <a:t>primary</a:t>
            </a:r>
            <a:r>
              <a:rPr sz="2250" spc="-95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survey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have</a:t>
            </a:r>
            <a:r>
              <a:rPr sz="2250" spc="-110" dirty="0">
                <a:latin typeface="Times New Roman"/>
                <a:cs typeface="Times New Roman"/>
              </a:rPr>
              <a:t> </a:t>
            </a:r>
            <a:r>
              <a:rPr sz="2250" dirty="0">
                <a:latin typeface="Times New Roman"/>
                <a:cs typeface="Times New Roman"/>
              </a:rPr>
              <a:t>been</a:t>
            </a:r>
            <a:r>
              <a:rPr sz="2250" spc="-80" dirty="0">
                <a:latin typeface="Times New Roman"/>
                <a:cs typeface="Times New Roman"/>
              </a:rPr>
              <a:t> </a:t>
            </a:r>
            <a:r>
              <a:rPr sz="2250" spc="-10" dirty="0">
                <a:latin typeface="Times New Roman"/>
                <a:cs typeface="Times New Roman"/>
              </a:rPr>
              <a:t>addressed.</a:t>
            </a:r>
            <a:endParaRPr sz="22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573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nus rhythm: physiology, ECG criteria &amp; clinical implications –  Cardiovascular Education">
            <a:extLst>
              <a:ext uri="{FF2B5EF4-FFF2-40B4-BE49-F238E27FC236}">
                <a16:creationId xmlns="" xmlns:a16="http://schemas.microsoft.com/office/drawing/2014/main" id="{E974BA04-69CE-95C6-A426-2AFF3A78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634"/>
            <a:ext cx="12192000" cy="69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115;p17">
            <a:extLst>
              <a:ext uri="{FF2B5EF4-FFF2-40B4-BE49-F238E27FC236}">
                <a16:creationId xmlns="" xmlns:a16="http://schemas.microsoft.com/office/drawing/2014/main" id="{AB0DD3BB-F3F1-8EB0-1BA5-62645C876B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178" y="1222364"/>
            <a:ext cx="8599100" cy="43875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367302F-85F9-057B-9691-6D2D09FFA3FF}"/>
              </a:ext>
            </a:extLst>
          </p:cNvPr>
          <p:cNvSpPr/>
          <p:nvPr/>
        </p:nvSpPr>
        <p:spPr>
          <a:xfrm>
            <a:off x="8501810" y="6102695"/>
            <a:ext cx="2606457" cy="570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Poppins" panose="00000500000000000000" pitchFamily="2" charset="0"/>
                <a:cs typeface="Poppins" panose="00000500000000000000" pitchFamily="2" charset="0"/>
              </a:rPr>
              <a:t>FAMILIAR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C0B500-C4FB-D18E-C06F-26BA964128A8}"/>
              </a:ext>
            </a:extLst>
          </p:cNvPr>
          <p:cNvSpPr txBox="1"/>
          <p:nvPr/>
        </p:nvSpPr>
        <p:spPr>
          <a:xfrm>
            <a:off x="10972800" y="5278237"/>
            <a:ext cx="97815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69ACBA7-B97C-03FC-4F9E-C63465A73E41}"/>
              </a:ext>
            </a:extLst>
          </p:cNvPr>
          <p:cNvSpPr/>
          <p:nvPr/>
        </p:nvSpPr>
        <p:spPr>
          <a:xfrm>
            <a:off x="1796450" y="1326420"/>
            <a:ext cx="8599100" cy="4597400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0A0C32-FB22-5E2C-62CB-12280C2E5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8" t="23395" r="25566" b="22299"/>
          <a:stretch/>
        </p:blipFill>
        <p:spPr>
          <a:xfrm>
            <a:off x="1065896" y="1620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E6B59C-A940-0755-A8EF-0BE30B2929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1" t="4056" r="2849" b="9259"/>
          <a:stretch/>
        </p:blipFill>
        <p:spPr>
          <a:xfrm>
            <a:off x="167507" y="1620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95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nus rhythm: physiology, ECG criteria &amp; clinical implications –  Cardiovascular Education">
            <a:extLst>
              <a:ext uri="{FF2B5EF4-FFF2-40B4-BE49-F238E27FC236}">
                <a16:creationId xmlns="" xmlns:a16="http://schemas.microsoft.com/office/drawing/2014/main" id="{E974BA04-69CE-95C6-A426-2AFF3A78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634"/>
            <a:ext cx="12192000" cy="69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69ACBA7-B97C-03FC-4F9E-C63465A73E41}"/>
              </a:ext>
            </a:extLst>
          </p:cNvPr>
          <p:cNvSpPr/>
          <p:nvPr/>
        </p:nvSpPr>
        <p:spPr>
          <a:xfrm>
            <a:off x="2463800" y="241300"/>
            <a:ext cx="7175500" cy="6464300"/>
          </a:xfrm>
          <a:prstGeom prst="rect">
            <a:avLst/>
          </a:prstGeom>
          <a:noFill/>
          <a:ln w="57150">
            <a:solidFill>
              <a:srgbClr val="DAECE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B45906-1478-37BC-CC24-E429225B0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36" y="426603"/>
            <a:ext cx="6531263" cy="60261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6684E0-B311-4A6C-1A52-EF73AFEA0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8" t="23395" r="25566" b="22299"/>
          <a:stretch/>
        </p:blipFill>
        <p:spPr>
          <a:xfrm>
            <a:off x="1065896" y="162009"/>
            <a:ext cx="955932" cy="95129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8A0D70-A16C-8AD0-FAFF-4DBEE33429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31" t="4056" r="2849" b="9259"/>
          <a:stretch/>
        </p:blipFill>
        <p:spPr>
          <a:xfrm>
            <a:off x="167507" y="162009"/>
            <a:ext cx="857383" cy="95129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351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Office Theme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1955</Words>
  <Application>Microsoft Office PowerPoint</Application>
  <PresentationFormat>Widescreen</PresentationFormat>
  <Paragraphs>432</Paragraphs>
  <Slides>67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Carlito</vt:lpstr>
      <vt:lpstr>Poppins</vt:lpstr>
      <vt:lpstr>EB Garamond</vt:lpstr>
      <vt:lpstr>Arial Black</vt:lpstr>
      <vt:lpstr>Calibri</vt:lpstr>
      <vt:lpstr>Roboto</vt:lpstr>
      <vt:lpstr>Times New Roman</vt:lpstr>
      <vt:lpstr>Wingdings</vt:lpstr>
      <vt:lpstr>Arial</vt:lpstr>
      <vt:lpstr>Amatic SC</vt:lpstr>
      <vt:lpstr>Architects Daughter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of an hour</vt:lpstr>
      <vt:lpstr>Initial Approach to a patient in Emergency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BLS</vt:lpstr>
      <vt:lpstr>ACLS</vt:lpstr>
      <vt:lpstr>Bradycardia</vt:lpstr>
      <vt:lpstr>Tachycardia</vt:lpstr>
      <vt:lpstr>PowerPoint Presentation</vt:lpstr>
      <vt:lpstr>PowerPoint Presentation</vt:lpstr>
      <vt:lpstr>Pneumonia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epilepticus</vt:lpstr>
      <vt:lpstr>PowerPoint Presentation</vt:lpstr>
      <vt:lpstr>Infectious Diseases</vt:lpstr>
      <vt:lpstr>PowerPoint Presentation</vt:lpstr>
      <vt:lpstr>PowerPoint Presentation</vt:lpstr>
      <vt:lpstr>Stepwise management-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Universal Choking Sign</vt:lpstr>
      <vt:lpstr>PowerPoint Presentation</vt:lpstr>
      <vt:lpstr>Relief of Choking in Responsive Adults and Children</vt:lpstr>
      <vt:lpstr>PowerPoint Presentation</vt:lpstr>
      <vt:lpstr>Abdominal thrusts (the Heimlich maneuver)</vt:lpstr>
      <vt:lpstr>Chest Thrust (Pregnancy , Obese patients) </vt:lpstr>
      <vt:lpstr>Relief of Choking in Unresponsive Adults and Children</vt:lpstr>
      <vt:lpstr>PowerPoint Presentation</vt:lpstr>
      <vt:lpstr>Golden Hour Of Life Course</vt:lpstr>
      <vt:lpstr>Topics to be covered in this course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Dr Lokendra Gupta</dc:creator>
  <cp:lastModifiedBy>Dr Lokendra Gupta</cp:lastModifiedBy>
  <cp:revision>226</cp:revision>
  <dcterms:modified xsi:type="dcterms:W3CDTF">2024-07-16T09:04:15Z</dcterms:modified>
</cp:coreProperties>
</file>