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sldIdLst>
    <p:sldId id="256" r:id="rId2"/>
    <p:sldId id="449" r:id="rId3"/>
    <p:sldId id="257" r:id="rId4"/>
    <p:sldId id="258" r:id="rId5"/>
    <p:sldId id="429" r:id="rId6"/>
    <p:sldId id="259" r:id="rId7"/>
    <p:sldId id="260" r:id="rId8"/>
    <p:sldId id="420" r:id="rId9"/>
    <p:sldId id="419" r:id="rId10"/>
    <p:sldId id="261" r:id="rId11"/>
    <p:sldId id="278" r:id="rId12"/>
    <p:sldId id="262" r:id="rId13"/>
    <p:sldId id="263" r:id="rId14"/>
    <p:sldId id="450" r:id="rId15"/>
    <p:sldId id="264" r:id="rId16"/>
    <p:sldId id="350" r:id="rId17"/>
    <p:sldId id="273" r:id="rId18"/>
    <p:sldId id="417" r:id="rId19"/>
    <p:sldId id="265" r:id="rId20"/>
    <p:sldId id="266" r:id="rId21"/>
    <p:sldId id="267" r:id="rId22"/>
    <p:sldId id="430" r:id="rId23"/>
    <p:sldId id="365" r:id="rId24"/>
    <p:sldId id="268" r:id="rId25"/>
    <p:sldId id="280" r:id="rId26"/>
    <p:sldId id="431" r:id="rId27"/>
    <p:sldId id="349" r:id="rId28"/>
    <p:sldId id="274" r:id="rId29"/>
    <p:sldId id="275" r:id="rId30"/>
    <p:sldId id="451" r:id="rId31"/>
    <p:sldId id="367" r:id="rId32"/>
    <p:sldId id="432" r:id="rId33"/>
    <p:sldId id="452" r:id="rId34"/>
    <p:sldId id="370" r:id="rId35"/>
    <p:sldId id="372" r:id="rId36"/>
    <p:sldId id="453" r:id="rId37"/>
    <p:sldId id="415" r:id="rId38"/>
    <p:sldId id="375" r:id="rId39"/>
    <p:sldId id="376" r:id="rId40"/>
    <p:sldId id="377" r:id="rId41"/>
    <p:sldId id="378" r:id="rId42"/>
    <p:sldId id="348" r:id="rId43"/>
    <p:sldId id="379" r:id="rId44"/>
    <p:sldId id="269" r:id="rId45"/>
    <p:sldId id="433" r:id="rId46"/>
    <p:sldId id="454" r:id="rId47"/>
    <p:sldId id="351" r:id="rId48"/>
    <p:sldId id="354" r:id="rId49"/>
    <p:sldId id="276" r:id="rId50"/>
    <p:sldId id="411" r:id="rId51"/>
    <p:sldId id="412" r:id="rId52"/>
    <p:sldId id="413" r:id="rId53"/>
    <p:sldId id="414" r:id="rId54"/>
    <p:sldId id="416" r:id="rId55"/>
    <p:sldId id="363" r:id="rId56"/>
    <p:sldId id="364" r:id="rId57"/>
    <p:sldId id="380" r:id="rId58"/>
    <p:sldId id="382" r:id="rId59"/>
    <p:sldId id="434" r:id="rId60"/>
    <p:sldId id="383" r:id="rId61"/>
    <p:sldId id="385" r:id="rId62"/>
    <p:sldId id="389" r:id="rId63"/>
    <p:sldId id="387" r:id="rId64"/>
    <p:sldId id="392" r:id="rId65"/>
    <p:sldId id="435" r:id="rId66"/>
    <p:sldId id="393" r:id="rId67"/>
    <p:sldId id="390" r:id="rId68"/>
    <p:sldId id="391" r:id="rId69"/>
    <p:sldId id="399" r:id="rId70"/>
    <p:sldId id="436" r:id="rId71"/>
    <p:sldId id="400" r:id="rId72"/>
    <p:sldId id="437" r:id="rId73"/>
    <p:sldId id="402" r:id="rId74"/>
    <p:sldId id="403" r:id="rId75"/>
    <p:sldId id="405" r:id="rId76"/>
    <p:sldId id="407" r:id="rId77"/>
    <p:sldId id="408" r:id="rId78"/>
    <p:sldId id="409" r:id="rId79"/>
    <p:sldId id="410" r:id="rId80"/>
    <p:sldId id="424" r:id="rId81"/>
    <p:sldId id="425" r:id="rId82"/>
    <p:sldId id="426" r:id="rId83"/>
    <p:sldId id="428" r:id="rId84"/>
    <p:sldId id="445" r:id="rId85"/>
    <p:sldId id="447" r:id="rId86"/>
    <p:sldId id="446" r:id="rId87"/>
    <p:sldId id="448"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38F"/>
    <a:srgbClr val="F6E9C6"/>
    <a:srgbClr val="854C3B"/>
    <a:srgbClr val="CBE9ED"/>
    <a:srgbClr val="7CC8D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4"/>
  </p:normalViewPr>
  <p:slideViewPr>
    <p:cSldViewPr snapToGrid="0" snapToObjects="1">
      <p:cViewPr varScale="1">
        <p:scale>
          <a:sx n="83" d="100"/>
          <a:sy n="83" d="100"/>
        </p:scale>
        <p:origin x="40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A0B562-0418-F944-B3D3-126E8979A488}" type="doc">
      <dgm:prSet loTypeId="urn:microsoft.com/office/officeart/2005/8/layout/process1" loCatId="" qsTypeId="urn:microsoft.com/office/officeart/2005/8/quickstyle/simple3" qsCatId="simple" csTypeId="urn:microsoft.com/office/officeart/2005/8/colors/colorful4" csCatId="colorful" phldr="1"/>
      <dgm:spPr/>
    </dgm:pt>
    <dgm:pt modelId="{61355A9A-2F57-D84A-9A31-ACFE9E5BED9E}">
      <dgm:prSet phldrT="[Text]"/>
      <dgm:spPr/>
      <dgm:t>
        <a:bodyPr/>
        <a:lstStyle/>
        <a:p>
          <a:r>
            <a:rPr lang="en-IN" dirty="0"/>
            <a:t>Dietary calcium sources may be ingested with foods containing oxalate</a:t>
          </a:r>
          <a:endParaRPr lang="en-GB" dirty="0"/>
        </a:p>
      </dgm:t>
    </dgm:pt>
    <dgm:pt modelId="{E421A35E-1A84-E047-8D71-83CA0F0E50E4}" type="parTrans" cxnId="{F3DB88B9-9719-684E-AC28-F154A45D76C0}">
      <dgm:prSet/>
      <dgm:spPr/>
      <dgm:t>
        <a:bodyPr/>
        <a:lstStyle/>
        <a:p>
          <a:endParaRPr lang="en-GB"/>
        </a:p>
      </dgm:t>
    </dgm:pt>
    <dgm:pt modelId="{DD7F92FC-6B6D-0E45-B60C-5E6CA3FBBE1E}" type="sibTrans" cxnId="{F3DB88B9-9719-684E-AC28-F154A45D76C0}">
      <dgm:prSet/>
      <dgm:spPr/>
      <dgm:t>
        <a:bodyPr/>
        <a:lstStyle/>
        <a:p>
          <a:endParaRPr lang="en-GB"/>
        </a:p>
      </dgm:t>
    </dgm:pt>
    <dgm:pt modelId="{1DD3DA37-9DA6-244E-8631-AC694AAF0BE4}">
      <dgm:prSet phldrT="[Text]"/>
      <dgm:spPr/>
      <dgm:t>
        <a:bodyPr/>
        <a:lstStyle/>
        <a:p>
          <a:r>
            <a:rPr lang="en-IN" dirty="0"/>
            <a:t>There is binding of dietary oxalate in the gut</a:t>
          </a:r>
          <a:endParaRPr lang="en-GB" dirty="0"/>
        </a:p>
      </dgm:t>
    </dgm:pt>
    <dgm:pt modelId="{7C01453C-23E8-8442-8842-9EBC24F76D45}" type="parTrans" cxnId="{BA88603C-BAF7-8744-A6BF-34FFDE13E0E6}">
      <dgm:prSet/>
      <dgm:spPr/>
      <dgm:t>
        <a:bodyPr/>
        <a:lstStyle/>
        <a:p>
          <a:endParaRPr lang="en-GB"/>
        </a:p>
      </dgm:t>
    </dgm:pt>
    <dgm:pt modelId="{BA40E8EF-8526-B44A-A17B-BA56955E7793}" type="sibTrans" cxnId="{BA88603C-BAF7-8744-A6BF-34FFDE13E0E6}">
      <dgm:prSet/>
      <dgm:spPr/>
      <dgm:t>
        <a:bodyPr/>
        <a:lstStyle/>
        <a:p>
          <a:endParaRPr lang="en-GB"/>
        </a:p>
      </dgm:t>
    </dgm:pt>
    <dgm:pt modelId="{FA93840E-89F5-DA48-8BA3-75B94B01F498}">
      <dgm:prSet phldrT="[Text]"/>
      <dgm:spPr/>
      <dgm:t>
        <a:bodyPr/>
        <a:lstStyle/>
        <a:p>
          <a:r>
            <a:rPr lang="en-IN" dirty="0"/>
            <a:t>Decreased oxalate absorption and excretion. </a:t>
          </a:r>
          <a:endParaRPr lang="en-GB" dirty="0"/>
        </a:p>
      </dgm:t>
    </dgm:pt>
    <dgm:pt modelId="{11B77C74-9AE0-1140-A5AB-45F0DFE2010C}" type="parTrans" cxnId="{3DC37095-C977-5042-9CDB-8599151FF122}">
      <dgm:prSet/>
      <dgm:spPr/>
      <dgm:t>
        <a:bodyPr/>
        <a:lstStyle/>
        <a:p>
          <a:endParaRPr lang="en-GB"/>
        </a:p>
      </dgm:t>
    </dgm:pt>
    <dgm:pt modelId="{1A1566AB-4FAF-9C4E-9CDE-ED553A45540A}" type="sibTrans" cxnId="{3DC37095-C977-5042-9CDB-8599151FF122}">
      <dgm:prSet/>
      <dgm:spPr/>
      <dgm:t>
        <a:bodyPr/>
        <a:lstStyle/>
        <a:p>
          <a:endParaRPr lang="en-GB"/>
        </a:p>
      </dgm:t>
    </dgm:pt>
    <dgm:pt modelId="{9C2E195D-5C5E-3D41-9A53-6E5637FE667E}">
      <dgm:prSet/>
      <dgm:spPr/>
      <dgm:t>
        <a:bodyPr/>
        <a:lstStyle/>
        <a:p>
          <a:r>
            <a:rPr lang="en-IN" dirty="0"/>
            <a:t>Relative supersaturation of the urine with respect to calcium oxalate.</a:t>
          </a:r>
        </a:p>
      </dgm:t>
    </dgm:pt>
    <dgm:pt modelId="{848E7E0F-8306-2347-8552-37BA0B051740}" type="parTrans" cxnId="{4E2320A5-6CF9-BB4B-8CF6-B87340A45214}">
      <dgm:prSet/>
      <dgm:spPr/>
      <dgm:t>
        <a:bodyPr/>
        <a:lstStyle/>
        <a:p>
          <a:endParaRPr lang="en-GB"/>
        </a:p>
      </dgm:t>
    </dgm:pt>
    <dgm:pt modelId="{1E0D1739-ADEA-0B44-9AC3-8E977BBCCE45}" type="sibTrans" cxnId="{4E2320A5-6CF9-BB4B-8CF6-B87340A45214}">
      <dgm:prSet/>
      <dgm:spPr/>
      <dgm:t>
        <a:bodyPr/>
        <a:lstStyle/>
        <a:p>
          <a:endParaRPr lang="en-GB"/>
        </a:p>
      </dgm:t>
    </dgm:pt>
    <dgm:pt modelId="{A793F713-34AD-B642-93B8-310B0A443A67}" type="pres">
      <dgm:prSet presAssocID="{F5A0B562-0418-F944-B3D3-126E8979A488}" presName="Name0" presStyleCnt="0">
        <dgm:presLayoutVars>
          <dgm:dir/>
          <dgm:resizeHandles val="exact"/>
        </dgm:presLayoutVars>
      </dgm:prSet>
      <dgm:spPr/>
    </dgm:pt>
    <dgm:pt modelId="{CFEA5DBF-F868-A844-BD8F-EBEA916D9C4E}" type="pres">
      <dgm:prSet presAssocID="{61355A9A-2F57-D84A-9A31-ACFE9E5BED9E}" presName="node" presStyleLbl="node1" presStyleIdx="0" presStyleCnt="4" custScaleX="100357" custScaleY="121541">
        <dgm:presLayoutVars>
          <dgm:bulletEnabled val="1"/>
        </dgm:presLayoutVars>
      </dgm:prSet>
      <dgm:spPr/>
    </dgm:pt>
    <dgm:pt modelId="{5D9A8557-F2DC-F547-8B32-D598B3EA6C51}" type="pres">
      <dgm:prSet presAssocID="{DD7F92FC-6B6D-0E45-B60C-5E6CA3FBBE1E}" presName="sibTrans" presStyleLbl="sibTrans2D1" presStyleIdx="0" presStyleCnt="3"/>
      <dgm:spPr/>
    </dgm:pt>
    <dgm:pt modelId="{7E20C16A-1C68-1044-A59B-73DDFF84F4A5}" type="pres">
      <dgm:prSet presAssocID="{DD7F92FC-6B6D-0E45-B60C-5E6CA3FBBE1E}" presName="connectorText" presStyleLbl="sibTrans2D1" presStyleIdx="0" presStyleCnt="3"/>
      <dgm:spPr/>
    </dgm:pt>
    <dgm:pt modelId="{44807F0F-1224-974D-9A63-4F569B82DBEC}" type="pres">
      <dgm:prSet presAssocID="{1DD3DA37-9DA6-244E-8631-AC694AAF0BE4}" presName="node" presStyleLbl="node1" presStyleIdx="1" presStyleCnt="4" custScaleX="118476" custScaleY="118300">
        <dgm:presLayoutVars>
          <dgm:bulletEnabled val="1"/>
        </dgm:presLayoutVars>
      </dgm:prSet>
      <dgm:spPr/>
    </dgm:pt>
    <dgm:pt modelId="{AF9B2A7D-4A22-9D4E-AD1A-673F03DB3E5F}" type="pres">
      <dgm:prSet presAssocID="{BA40E8EF-8526-B44A-A17B-BA56955E7793}" presName="sibTrans" presStyleLbl="sibTrans2D1" presStyleIdx="1" presStyleCnt="3"/>
      <dgm:spPr/>
    </dgm:pt>
    <dgm:pt modelId="{77829F81-0448-C141-A9F6-506BCA0452F8}" type="pres">
      <dgm:prSet presAssocID="{BA40E8EF-8526-B44A-A17B-BA56955E7793}" presName="connectorText" presStyleLbl="sibTrans2D1" presStyleIdx="1" presStyleCnt="3"/>
      <dgm:spPr/>
    </dgm:pt>
    <dgm:pt modelId="{26D3B3B0-683B-F64B-9447-774D384A050A}" type="pres">
      <dgm:prSet presAssocID="{FA93840E-89F5-DA48-8BA3-75B94B01F498}" presName="node" presStyleLbl="node1" presStyleIdx="2" presStyleCnt="4" custScaleX="108163" custScaleY="116496">
        <dgm:presLayoutVars>
          <dgm:bulletEnabled val="1"/>
        </dgm:presLayoutVars>
      </dgm:prSet>
      <dgm:spPr/>
    </dgm:pt>
    <dgm:pt modelId="{36E59CAA-6996-3A4B-8119-520FEB67C26D}" type="pres">
      <dgm:prSet presAssocID="{1A1566AB-4FAF-9C4E-9CDE-ED553A45540A}" presName="sibTrans" presStyleLbl="sibTrans2D1" presStyleIdx="2" presStyleCnt="3"/>
      <dgm:spPr/>
    </dgm:pt>
    <dgm:pt modelId="{C7D8FFA6-6E1B-5344-A1D9-3449DC95AEBE}" type="pres">
      <dgm:prSet presAssocID="{1A1566AB-4FAF-9C4E-9CDE-ED553A45540A}" presName="connectorText" presStyleLbl="sibTrans2D1" presStyleIdx="2" presStyleCnt="3"/>
      <dgm:spPr/>
    </dgm:pt>
    <dgm:pt modelId="{B9394D30-E15B-174C-9CFC-304B1B428571}" type="pres">
      <dgm:prSet presAssocID="{9C2E195D-5C5E-3D41-9A53-6E5637FE667E}" presName="node" presStyleLbl="node1" presStyleIdx="3" presStyleCnt="4" custScaleX="113785" custScaleY="115040">
        <dgm:presLayoutVars>
          <dgm:bulletEnabled val="1"/>
        </dgm:presLayoutVars>
      </dgm:prSet>
      <dgm:spPr/>
    </dgm:pt>
  </dgm:ptLst>
  <dgm:cxnLst>
    <dgm:cxn modelId="{B60A3604-AED7-614E-B75D-9325E7E905D2}" type="presOf" srcId="{9C2E195D-5C5E-3D41-9A53-6E5637FE667E}" destId="{B9394D30-E15B-174C-9CFC-304B1B428571}" srcOrd="0" destOrd="0" presId="urn:microsoft.com/office/officeart/2005/8/layout/process1"/>
    <dgm:cxn modelId="{1DDA650A-94B1-4744-8A16-05363CBB677F}" type="presOf" srcId="{1A1566AB-4FAF-9C4E-9CDE-ED553A45540A}" destId="{C7D8FFA6-6E1B-5344-A1D9-3449DC95AEBE}" srcOrd="1" destOrd="0" presId="urn:microsoft.com/office/officeart/2005/8/layout/process1"/>
    <dgm:cxn modelId="{F470631B-B42D-3A41-A8E7-F6B59AB8427C}" type="presOf" srcId="{FA93840E-89F5-DA48-8BA3-75B94B01F498}" destId="{26D3B3B0-683B-F64B-9447-774D384A050A}" srcOrd="0" destOrd="0" presId="urn:microsoft.com/office/officeart/2005/8/layout/process1"/>
    <dgm:cxn modelId="{BA88603C-BAF7-8744-A6BF-34FFDE13E0E6}" srcId="{F5A0B562-0418-F944-B3D3-126E8979A488}" destId="{1DD3DA37-9DA6-244E-8631-AC694AAF0BE4}" srcOrd="1" destOrd="0" parTransId="{7C01453C-23E8-8442-8842-9EBC24F76D45}" sibTransId="{BA40E8EF-8526-B44A-A17B-BA56955E7793}"/>
    <dgm:cxn modelId="{12D28C3D-8339-1347-994E-F6878D3982CB}" type="presOf" srcId="{F5A0B562-0418-F944-B3D3-126E8979A488}" destId="{A793F713-34AD-B642-93B8-310B0A443A67}" srcOrd="0" destOrd="0" presId="urn:microsoft.com/office/officeart/2005/8/layout/process1"/>
    <dgm:cxn modelId="{7114B774-A625-7D44-89E5-324B464B5D9F}" type="presOf" srcId="{DD7F92FC-6B6D-0E45-B60C-5E6CA3FBBE1E}" destId="{5D9A8557-F2DC-F547-8B32-D598B3EA6C51}" srcOrd="0" destOrd="0" presId="urn:microsoft.com/office/officeart/2005/8/layout/process1"/>
    <dgm:cxn modelId="{A27BFD81-1EB7-174F-B34F-5C209FC1D69F}" type="presOf" srcId="{61355A9A-2F57-D84A-9A31-ACFE9E5BED9E}" destId="{CFEA5DBF-F868-A844-BD8F-EBEA916D9C4E}" srcOrd="0" destOrd="0" presId="urn:microsoft.com/office/officeart/2005/8/layout/process1"/>
    <dgm:cxn modelId="{02BD2D83-26BE-8947-93C6-E3D50FF6DF61}" type="presOf" srcId="{1DD3DA37-9DA6-244E-8631-AC694AAF0BE4}" destId="{44807F0F-1224-974D-9A63-4F569B82DBEC}" srcOrd="0" destOrd="0" presId="urn:microsoft.com/office/officeart/2005/8/layout/process1"/>
    <dgm:cxn modelId="{3DC37095-C977-5042-9CDB-8599151FF122}" srcId="{F5A0B562-0418-F944-B3D3-126E8979A488}" destId="{FA93840E-89F5-DA48-8BA3-75B94B01F498}" srcOrd="2" destOrd="0" parTransId="{11B77C74-9AE0-1140-A5AB-45F0DFE2010C}" sibTransId="{1A1566AB-4FAF-9C4E-9CDE-ED553A45540A}"/>
    <dgm:cxn modelId="{4E2320A5-6CF9-BB4B-8CF6-B87340A45214}" srcId="{F5A0B562-0418-F944-B3D3-126E8979A488}" destId="{9C2E195D-5C5E-3D41-9A53-6E5637FE667E}" srcOrd="3" destOrd="0" parTransId="{848E7E0F-8306-2347-8552-37BA0B051740}" sibTransId="{1E0D1739-ADEA-0B44-9AC3-8E977BBCCE45}"/>
    <dgm:cxn modelId="{F3DB88B9-9719-684E-AC28-F154A45D76C0}" srcId="{F5A0B562-0418-F944-B3D3-126E8979A488}" destId="{61355A9A-2F57-D84A-9A31-ACFE9E5BED9E}" srcOrd="0" destOrd="0" parTransId="{E421A35E-1A84-E047-8D71-83CA0F0E50E4}" sibTransId="{DD7F92FC-6B6D-0E45-B60C-5E6CA3FBBE1E}"/>
    <dgm:cxn modelId="{46E7E2BA-8773-3548-9E3A-71B3DFCBC8A7}" type="presOf" srcId="{BA40E8EF-8526-B44A-A17B-BA56955E7793}" destId="{77829F81-0448-C141-A9F6-506BCA0452F8}" srcOrd="1" destOrd="0" presId="urn:microsoft.com/office/officeart/2005/8/layout/process1"/>
    <dgm:cxn modelId="{E2BE91BE-7458-EB43-9633-EEEF8309266F}" type="presOf" srcId="{BA40E8EF-8526-B44A-A17B-BA56955E7793}" destId="{AF9B2A7D-4A22-9D4E-AD1A-673F03DB3E5F}" srcOrd="0" destOrd="0" presId="urn:microsoft.com/office/officeart/2005/8/layout/process1"/>
    <dgm:cxn modelId="{F5419ECB-7050-EA4E-B030-B293EC98FF15}" type="presOf" srcId="{1A1566AB-4FAF-9C4E-9CDE-ED553A45540A}" destId="{36E59CAA-6996-3A4B-8119-520FEB67C26D}" srcOrd="0" destOrd="0" presId="urn:microsoft.com/office/officeart/2005/8/layout/process1"/>
    <dgm:cxn modelId="{A0CAF3DE-C0AD-D540-BE83-6337A711DAFC}" type="presOf" srcId="{DD7F92FC-6B6D-0E45-B60C-5E6CA3FBBE1E}" destId="{7E20C16A-1C68-1044-A59B-73DDFF84F4A5}" srcOrd="1" destOrd="0" presId="urn:microsoft.com/office/officeart/2005/8/layout/process1"/>
    <dgm:cxn modelId="{4B2ED2EA-E366-034E-8DEB-16269EA6B9C9}" type="presParOf" srcId="{A793F713-34AD-B642-93B8-310B0A443A67}" destId="{CFEA5DBF-F868-A844-BD8F-EBEA916D9C4E}" srcOrd="0" destOrd="0" presId="urn:microsoft.com/office/officeart/2005/8/layout/process1"/>
    <dgm:cxn modelId="{60A6B5F9-A2D2-5F49-9F07-2BEF310DF0DA}" type="presParOf" srcId="{A793F713-34AD-B642-93B8-310B0A443A67}" destId="{5D9A8557-F2DC-F547-8B32-D598B3EA6C51}" srcOrd="1" destOrd="0" presId="urn:microsoft.com/office/officeart/2005/8/layout/process1"/>
    <dgm:cxn modelId="{7C2D15D6-9725-9341-9A89-783DBAB02BEF}" type="presParOf" srcId="{5D9A8557-F2DC-F547-8B32-D598B3EA6C51}" destId="{7E20C16A-1C68-1044-A59B-73DDFF84F4A5}" srcOrd="0" destOrd="0" presId="urn:microsoft.com/office/officeart/2005/8/layout/process1"/>
    <dgm:cxn modelId="{CEB3C290-5916-8D42-9050-6F6C65D685A0}" type="presParOf" srcId="{A793F713-34AD-B642-93B8-310B0A443A67}" destId="{44807F0F-1224-974D-9A63-4F569B82DBEC}" srcOrd="2" destOrd="0" presId="urn:microsoft.com/office/officeart/2005/8/layout/process1"/>
    <dgm:cxn modelId="{793B625A-84C6-6348-92C4-F0748068AA84}" type="presParOf" srcId="{A793F713-34AD-B642-93B8-310B0A443A67}" destId="{AF9B2A7D-4A22-9D4E-AD1A-673F03DB3E5F}" srcOrd="3" destOrd="0" presId="urn:microsoft.com/office/officeart/2005/8/layout/process1"/>
    <dgm:cxn modelId="{9CD34DA8-E26D-6247-861A-A81D875D15CC}" type="presParOf" srcId="{AF9B2A7D-4A22-9D4E-AD1A-673F03DB3E5F}" destId="{77829F81-0448-C141-A9F6-506BCA0452F8}" srcOrd="0" destOrd="0" presId="urn:microsoft.com/office/officeart/2005/8/layout/process1"/>
    <dgm:cxn modelId="{3895E7A5-90A9-7D43-870C-0D5FBE04E4A9}" type="presParOf" srcId="{A793F713-34AD-B642-93B8-310B0A443A67}" destId="{26D3B3B0-683B-F64B-9447-774D384A050A}" srcOrd="4" destOrd="0" presId="urn:microsoft.com/office/officeart/2005/8/layout/process1"/>
    <dgm:cxn modelId="{61994A30-E7A3-3346-9F35-91014961CDE7}" type="presParOf" srcId="{A793F713-34AD-B642-93B8-310B0A443A67}" destId="{36E59CAA-6996-3A4B-8119-520FEB67C26D}" srcOrd="5" destOrd="0" presId="urn:microsoft.com/office/officeart/2005/8/layout/process1"/>
    <dgm:cxn modelId="{5E010E5A-73DC-2940-BB94-53AA837B8AD9}" type="presParOf" srcId="{36E59CAA-6996-3A4B-8119-520FEB67C26D}" destId="{C7D8FFA6-6E1B-5344-A1D9-3449DC95AEBE}" srcOrd="0" destOrd="0" presId="urn:microsoft.com/office/officeart/2005/8/layout/process1"/>
    <dgm:cxn modelId="{A30B1566-2A6B-F84B-8C17-506AA1BD4C82}" type="presParOf" srcId="{A793F713-34AD-B642-93B8-310B0A443A67}" destId="{B9394D30-E15B-174C-9CFC-304B1B42857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A0B562-0418-F944-B3D3-126E8979A488}" type="doc">
      <dgm:prSet loTypeId="urn:microsoft.com/office/officeart/2005/8/layout/process1" loCatId="" qsTypeId="urn:microsoft.com/office/officeart/2005/8/quickstyle/simple1" qsCatId="simple" csTypeId="urn:microsoft.com/office/officeart/2005/8/colors/colorful5" csCatId="colorful" phldr="1"/>
      <dgm:spPr/>
    </dgm:pt>
    <dgm:pt modelId="{61355A9A-2F57-D84A-9A31-ACFE9E5BED9E}">
      <dgm:prSet phldrT="[Text]"/>
      <dgm:spPr/>
      <dgm:t>
        <a:bodyPr/>
        <a:lstStyle/>
        <a:p>
          <a:r>
            <a:rPr lang="en-GB" dirty="0"/>
            <a:t>Calcium supplements are often taken in the morning or before bedtime, not WITH meals</a:t>
          </a:r>
        </a:p>
      </dgm:t>
    </dgm:pt>
    <dgm:pt modelId="{E421A35E-1A84-E047-8D71-83CA0F0E50E4}" type="parTrans" cxnId="{F3DB88B9-9719-684E-AC28-F154A45D76C0}">
      <dgm:prSet/>
      <dgm:spPr/>
      <dgm:t>
        <a:bodyPr/>
        <a:lstStyle/>
        <a:p>
          <a:endParaRPr lang="en-GB"/>
        </a:p>
      </dgm:t>
    </dgm:pt>
    <dgm:pt modelId="{DD7F92FC-6B6D-0E45-B60C-5E6CA3FBBE1E}" type="sibTrans" cxnId="{F3DB88B9-9719-684E-AC28-F154A45D76C0}">
      <dgm:prSet/>
      <dgm:spPr/>
      <dgm:t>
        <a:bodyPr/>
        <a:lstStyle/>
        <a:p>
          <a:endParaRPr lang="en-GB"/>
        </a:p>
      </dgm:t>
    </dgm:pt>
    <dgm:pt modelId="{1DD3DA37-9DA6-244E-8631-AC694AAF0BE4}">
      <dgm:prSet phldrT="[Text]"/>
      <dgm:spPr/>
      <dgm:t>
        <a:bodyPr/>
        <a:lstStyle/>
        <a:p>
          <a:r>
            <a:rPr lang="en-IN" dirty="0"/>
            <a:t>Ineffective binding of dietary oxalate in the gut</a:t>
          </a:r>
          <a:endParaRPr lang="en-GB" dirty="0"/>
        </a:p>
      </dgm:t>
    </dgm:pt>
    <dgm:pt modelId="{7C01453C-23E8-8442-8842-9EBC24F76D45}" type="parTrans" cxnId="{BA88603C-BAF7-8744-A6BF-34FFDE13E0E6}">
      <dgm:prSet/>
      <dgm:spPr/>
      <dgm:t>
        <a:bodyPr/>
        <a:lstStyle/>
        <a:p>
          <a:endParaRPr lang="en-GB"/>
        </a:p>
      </dgm:t>
    </dgm:pt>
    <dgm:pt modelId="{BA40E8EF-8526-B44A-A17B-BA56955E7793}" type="sibTrans" cxnId="{BA88603C-BAF7-8744-A6BF-34FFDE13E0E6}">
      <dgm:prSet/>
      <dgm:spPr/>
      <dgm:t>
        <a:bodyPr/>
        <a:lstStyle/>
        <a:p>
          <a:endParaRPr lang="en-GB"/>
        </a:p>
      </dgm:t>
    </dgm:pt>
    <dgm:pt modelId="{FA93840E-89F5-DA48-8BA3-75B94B01F498}">
      <dgm:prSet phldrT="[Text]"/>
      <dgm:spPr/>
      <dgm:t>
        <a:bodyPr/>
        <a:lstStyle/>
        <a:p>
          <a:r>
            <a:rPr lang="en-IN" dirty="0"/>
            <a:t>Calcium kept free in the GI lumen </a:t>
          </a:r>
          <a:endParaRPr lang="en-GB" dirty="0"/>
        </a:p>
      </dgm:t>
    </dgm:pt>
    <dgm:pt modelId="{11B77C74-9AE0-1140-A5AB-45F0DFE2010C}" type="parTrans" cxnId="{3DC37095-C977-5042-9CDB-8599151FF122}">
      <dgm:prSet/>
      <dgm:spPr/>
      <dgm:t>
        <a:bodyPr/>
        <a:lstStyle/>
        <a:p>
          <a:endParaRPr lang="en-GB"/>
        </a:p>
      </dgm:t>
    </dgm:pt>
    <dgm:pt modelId="{1A1566AB-4FAF-9C4E-9CDE-ED553A45540A}" type="sibTrans" cxnId="{3DC37095-C977-5042-9CDB-8599151FF122}">
      <dgm:prSet/>
      <dgm:spPr/>
      <dgm:t>
        <a:bodyPr/>
        <a:lstStyle/>
        <a:p>
          <a:endParaRPr lang="en-GB"/>
        </a:p>
      </dgm:t>
    </dgm:pt>
    <dgm:pt modelId="{07031DBE-5BAE-C746-A4DF-54BF35CAB356}">
      <dgm:prSet phldrT="[Text]"/>
      <dgm:spPr/>
      <dgm:t>
        <a:bodyPr/>
        <a:lstStyle/>
        <a:p>
          <a:r>
            <a:rPr lang="en-IN" dirty="0"/>
            <a:t>Increase in calcium absorption and excretion </a:t>
          </a:r>
          <a:endParaRPr lang="en-GB" dirty="0"/>
        </a:p>
      </dgm:t>
    </dgm:pt>
    <dgm:pt modelId="{CD77D684-B845-C447-870B-D758E46CA87F}" type="parTrans" cxnId="{5D7727A7-8D44-854A-9531-957CFD7B526B}">
      <dgm:prSet/>
      <dgm:spPr/>
      <dgm:t>
        <a:bodyPr/>
        <a:lstStyle/>
        <a:p>
          <a:endParaRPr lang="en-GB"/>
        </a:p>
      </dgm:t>
    </dgm:pt>
    <dgm:pt modelId="{4214BC7F-0694-A642-92A3-83370A0E75CC}" type="sibTrans" cxnId="{5D7727A7-8D44-854A-9531-957CFD7B526B}">
      <dgm:prSet/>
      <dgm:spPr/>
      <dgm:t>
        <a:bodyPr/>
        <a:lstStyle/>
        <a:p>
          <a:endParaRPr lang="en-GB"/>
        </a:p>
      </dgm:t>
    </dgm:pt>
    <dgm:pt modelId="{A793F713-34AD-B642-93B8-310B0A443A67}" type="pres">
      <dgm:prSet presAssocID="{F5A0B562-0418-F944-B3D3-126E8979A488}" presName="Name0" presStyleCnt="0">
        <dgm:presLayoutVars>
          <dgm:dir/>
          <dgm:resizeHandles val="exact"/>
        </dgm:presLayoutVars>
      </dgm:prSet>
      <dgm:spPr/>
    </dgm:pt>
    <dgm:pt modelId="{CFEA5DBF-F868-A844-BD8F-EBEA916D9C4E}" type="pres">
      <dgm:prSet presAssocID="{61355A9A-2F57-D84A-9A31-ACFE9E5BED9E}" presName="node" presStyleLbl="node1" presStyleIdx="0" presStyleCnt="4">
        <dgm:presLayoutVars>
          <dgm:bulletEnabled val="1"/>
        </dgm:presLayoutVars>
      </dgm:prSet>
      <dgm:spPr/>
    </dgm:pt>
    <dgm:pt modelId="{5D9A8557-F2DC-F547-8B32-D598B3EA6C51}" type="pres">
      <dgm:prSet presAssocID="{DD7F92FC-6B6D-0E45-B60C-5E6CA3FBBE1E}" presName="sibTrans" presStyleLbl="sibTrans2D1" presStyleIdx="0" presStyleCnt="3"/>
      <dgm:spPr/>
    </dgm:pt>
    <dgm:pt modelId="{7E20C16A-1C68-1044-A59B-73DDFF84F4A5}" type="pres">
      <dgm:prSet presAssocID="{DD7F92FC-6B6D-0E45-B60C-5E6CA3FBBE1E}" presName="connectorText" presStyleLbl="sibTrans2D1" presStyleIdx="0" presStyleCnt="3"/>
      <dgm:spPr/>
    </dgm:pt>
    <dgm:pt modelId="{44807F0F-1224-974D-9A63-4F569B82DBEC}" type="pres">
      <dgm:prSet presAssocID="{1DD3DA37-9DA6-244E-8631-AC694AAF0BE4}" presName="node" presStyleLbl="node1" presStyleIdx="1" presStyleCnt="4">
        <dgm:presLayoutVars>
          <dgm:bulletEnabled val="1"/>
        </dgm:presLayoutVars>
      </dgm:prSet>
      <dgm:spPr/>
    </dgm:pt>
    <dgm:pt modelId="{AF9B2A7D-4A22-9D4E-AD1A-673F03DB3E5F}" type="pres">
      <dgm:prSet presAssocID="{BA40E8EF-8526-B44A-A17B-BA56955E7793}" presName="sibTrans" presStyleLbl="sibTrans2D1" presStyleIdx="1" presStyleCnt="3"/>
      <dgm:spPr/>
    </dgm:pt>
    <dgm:pt modelId="{77829F81-0448-C141-A9F6-506BCA0452F8}" type="pres">
      <dgm:prSet presAssocID="{BA40E8EF-8526-B44A-A17B-BA56955E7793}" presName="connectorText" presStyleLbl="sibTrans2D1" presStyleIdx="1" presStyleCnt="3"/>
      <dgm:spPr/>
    </dgm:pt>
    <dgm:pt modelId="{26D3B3B0-683B-F64B-9447-774D384A050A}" type="pres">
      <dgm:prSet presAssocID="{FA93840E-89F5-DA48-8BA3-75B94B01F498}" presName="node" presStyleLbl="node1" presStyleIdx="2" presStyleCnt="4">
        <dgm:presLayoutVars>
          <dgm:bulletEnabled val="1"/>
        </dgm:presLayoutVars>
      </dgm:prSet>
      <dgm:spPr/>
    </dgm:pt>
    <dgm:pt modelId="{36E59CAA-6996-3A4B-8119-520FEB67C26D}" type="pres">
      <dgm:prSet presAssocID="{1A1566AB-4FAF-9C4E-9CDE-ED553A45540A}" presName="sibTrans" presStyleLbl="sibTrans2D1" presStyleIdx="2" presStyleCnt="3"/>
      <dgm:spPr/>
    </dgm:pt>
    <dgm:pt modelId="{C7D8FFA6-6E1B-5344-A1D9-3449DC95AEBE}" type="pres">
      <dgm:prSet presAssocID="{1A1566AB-4FAF-9C4E-9CDE-ED553A45540A}" presName="connectorText" presStyleLbl="sibTrans2D1" presStyleIdx="2" presStyleCnt="3"/>
      <dgm:spPr/>
    </dgm:pt>
    <dgm:pt modelId="{FA859850-6532-6A4F-975C-2A15E57FB256}" type="pres">
      <dgm:prSet presAssocID="{07031DBE-5BAE-C746-A4DF-54BF35CAB356}" presName="node" presStyleLbl="node1" presStyleIdx="3" presStyleCnt="4">
        <dgm:presLayoutVars>
          <dgm:bulletEnabled val="1"/>
        </dgm:presLayoutVars>
      </dgm:prSet>
      <dgm:spPr/>
    </dgm:pt>
  </dgm:ptLst>
  <dgm:cxnLst>
    <dgm:cxn modelId="{1DDA650A-94B1-4744-8A16-05363CBB677F}" type="presOf" srcId="{1A1566AB-4FAF-9C4E-9CDE-ED553A45540A}" destId="{C7D8FFA6-6E1B-5344-A1D9-3449DC95AEBE}" srcOrd="1" destOrd="0" presId="urn:microsoft.com/office/officeart/2005/8/layout/process1"/>
    <dgm:cxn modelId="{F470631B-B42D-3A41-A8E7-F6B59AB8427C}" type="presOf" srcId="{FA93840E-89F5-DA48-8BA3-75B94B01F498}" destId="{26D3B3B0-683B-F64B-9447-774D384A050A}" srcOrd="0" destOrd="0" presId="urn:microsoft.com/office/officeart/2005/8/layout/process1"/>
    <dgm:cxn modelId="{BA88603C-BAF7-8744-A6BF-34FFDE13E0E6}" srcId="{F5A0B562-0418-F944-B3D3-126E8979A488}" destId="{1DD3DA37-9DA6-244E-8631-AC694AAF0BE4}" srcOrd="1" destOrd="0" parTransId="{7C01453C-23E8-8442-8842-9EBC24F76D45}" sibTransId="{BA40E8EF-8526-B44A-A17B-BA56955E7793}"/>
    <dgm:cxn modelId="{12D28C3D-8339-1347-994E-F6878D3982CB}" type="presOf" srcId="{F5A0B562-0418-F944-B3D3-126E8979A488}" destId="{A793F713-34AD-B642-93B8-310B0A443A67}" srcOrd="0" destOrd="0" presId="urn:microsoft.com/office/officeart/2005/8/layout/process1"/>
    <dgm:cxn modelId="{7114B774-A625-7D44-89E5-324B464B5D9F}" type="presOf" srcId="{DD7F92FC-6B6D-0E45-B60C-5E6CA3FBBE1E}" destId="{5D9A8557-F2DC-F547-8B32-D598B3EA6C51}" srcOrd="0" destOrd="0" presId="urn:microsoft.com/office/officeart/2005/8/layout/process1"/>
    <dgm:cxn modelId="{A27BFD81-1EB7-174F-B34F-5C209FC1D69F}" type="presOf" srcId="{61355A9A-2F57-D84A-9A31-ACFE9E5BED9E}" destId="{CFEA5DBF-F868-A844-BD8F-EBEA916D9C4E}" srcOrd="0" destOrd="0" presId="urn:microsoft.com/office/officeart/2005/8/layout/process1"/>
    <dgm:cxn modelId="{02BD2D83-26BE-8947-93C6-E3D50FF6DF61}" type="presOf" srcId="{1DD3DA37-9DA6-244E-8631-AC694AAF0BE4}" destId="{44807F0F-1224-974D-9A63-4F569B82DBEC}" srcOrd="0" destOrd="0" presId="urn:microsoft.com/office/officeart/2005/8/layout/process1"/>
    <dgm:cxn modelId="{3DC37095-C977-5042-9CDB-8599151FF122}" srcId="{F5A0B562-0418-F944-B3D3-126E8979A488}" destId="{FA93840E-89F5-DA48-8BA3-75B94B01F498}" srcOrd="2" destOrd="0" parTransId="{11B77C74-9AE0-1140-A5AB-45F0DFE2010C}" sibTransId="{1A1566AB-4FAF-9C4E-9CDE-ED553A45540A}"/>
    <dgm:cxn modelId="{5D7727A7-8D44-854A-9531-957CFD7B526B}" srcId="{F5A0B562-0418-F944-B3D3-126E8979A488}" destId="{07031DBE-5BAE-C746-A4DF-54BF35CAB356}" srcOrd="3" destOrd="0" parTransId="{CD77D684-B845-C447-870B-D758E46CA87F}" sibTransId="{4214BC7F-0694-A642-92A3-83370A0E75CC}"/>
    <dgm:cxn modelId="{C439D7AB-9C0D-D34A-86D2-54D5E48EBB2C}" type="presOf" srcId="{07031DBE-5BAE-C746-A4DF-54BF35CAB356}" destId="{FA859850-6532-6A4F-975C-2A15E57FB256}" srcOrd="0" destOrd="0" presId="urn:microsoft.com/office/officeart/2005/8/layout/process1"/>
    <dgm:cxn modelId="{F3DB88B9-9719-684E-AC28-F154A45D76C0}" srcId="{F5A0B562-0418-F944-B3D3-126E8979A488}" destId="{61355A9A-2F57-D84A-9A31-ACFE9E5BED9E}" srcOrd="0" destOrd="0" parTransId="{E421A35E-1A84-E047-8D71-83CA0F0E50E4}" sibTransId="{DD7F92FC-6B6D-0E45-B60C-5E6CA3FBBE1E}"/>
    <dgm:cxn modelId="{46E7E2BA-8773-3548-9E3A-71B3DFCBC8A7}" type="presOf" srcId="{BA40E8EF-8526-B44A-A17B-BA56955E7793}" destId="{77829F81-0448-C141-A9F6-506BCA0452F8}" srcOrd="1" destOrd="0" presId="urn:microsoft.com/office/officeart/2005/8/layout/process1"/>
    <dgm:cxn modelId="{E2BE91BE-7458-EB43-9633-EEEF8309266F}" type="presOf" srcId="{BA40E8EF-8526-B44A-A17B-BA56955E7793}" destId="{AF9B2A7D-4A22-9D4E-AD1A-673F03DB3E5F}" srcOrd="0" destOrd="0" presId="urn:microsoft.com/office/officeart/2005/8/layout/process1"/>
    <dgm:cxn modelId="{F5419ECB-7050-EA4E-B030-B293EC98FF15}" type="presOf" srcId="{1A1566AB-4FAF-9C4E-9CDE-ED553A45540A}" destId="{36E59CAA-6996-3A4B-8119-520FEB67C26D}" srcOrd="0" destOrd="0" presId="urn:microsoft.com/office/officeart/2005/8/layout/process1"/>
    <dgm:cxn modelId="{A0CAF3DE-C0AD-D540-BE83-6337A711DAFC}" type="presOf" srcId="{DD7F92FC-6B6D-0E45-B60C-5E6CA3FBBE1E}" destId="{7E20C16A-1C68-1044-A59B-73DDFF84F4A5}" srcOrd="1" destOrd="0" presId="urn:microsoft.com/office/officeart/2005/8/layout/process1"/>
    <dgm:cxn modelId="{4B2ED2EA-E366-034E-8DEB-16269EA6B9C9}" type="presParOf" srcId="{A793F713-34AD-B642-93B8-310B0A443A67}" destId="{CFEA5DBF-F868-A844-BD8F-EBEA916D9C4E}" srcOrd="0" destOrd="0" presId="urn:microsoft.com/office/officeart/2005/8/layout/process1"/>
    <dgm:cxn modelId="{60A6B5F9-A2D2-5F49-9F07-2BEF310DF0DA}" type="presParOf" srcId="{A793F713-34AD-B642-93B8-310B0A443A67}" destId="{5D9A8557-F2DC-F547-8B32-D598B3EA6C51}" srcOrd="1" destOrd="0" presId="urn:microsoft.com/office/officeart/2005/8/layout/process1"/>
    <dgm:cxn modelId="{7C2D15D6-9725-9341-9A89-783DBAB02BEF}" type="presParOf" srcId="{5D9A8557-F2DC-F547-8B32-D598B3EA6C51}" destId="{7E20C16A-1C68-1044-A59B-73DDFF84F4A5}" srcOrd="0" destOrd="0" presId="urn:microsoft.com/office/officeart/2005/8/layout/process1"/>
    <dgm:cxn modelId="{CEB3C290-5916-8D42-9050-6F6C65D685A0}" type="presParOf" srcId="{A793F713-34AD-B642-93B8-310B0A443A67}" destId="{44807F0F-1224-974D-9A63-4F569B82DBEC}" srcOrd="2" destOrd="0" presId="urn:microsoft.com/office/officeart/2005/8/layout/process1"/>
    <dgm:cxn modelId="{793B625A-84C6-6348-92C4-F0748068AA84}" type="presParOf" srcId="{A793F713-34AD-B642-93B8-310B0A443A67}" destId="{AF9B2A7D-4A22-9D4E-AD1A-673F03DB3E5F}" srcOrd="3" destOrd="0" presId="urn:microsoft.com/office/officeart/2005/8/layout/process1"/>
    <dgm:cxn modelId="{9CD34DA8-E26D-6247-861A-A81D875D15CC}" type="presParOf" srcId="{AF9B2A7D-4A22-9D4E-AD1A-673F03DB3E5F}" destId="{77829F81-0448-C141-A9F6-506BCA0452F8}" srcOrd="0" destOrd="0" presId="urn:microsoft.com/office/officeart/2005/8/layout/process1"/>
    <dgm:cxn modelId="{3895E7A5-90A9-7D43-870C-0D5FBE04E4A9}" type="presParOf" srcId="{A793F713-34AD-B642-93B8-310B0A443A67}" destId="{26D3B3B0-683B-F64B-9447-774D384A050A}" srcOrd="4" destOrd="0" presId="urn:microsoft.com/office/officeart/2005/8/layout/process1"/>
    <dgm:cxn modelId="{61994A30-E7A3-3346-9F35-91014961CDE7}" type="presParOf" srcId="{A793F713-34AD-B642-93B8-310B0A443A67}" destId="{36E59CAA-6996-3A4B-8119-520FEB67C26D}" srcOrd="5" destOrd="0" presId="urn:microsoft.com/office/officeart/2005/8/layout/process1"/>
    <dgm:cxn modelId="{5E010E5A-73DC-2940-BB94-53AA837B8AD9}" type="presParOf" srcId="{36E59CAA-6996-3A4B-8119-520FEB67C26D}" destId="{C7D8FFA6-6E1B-5344-A1D9-3449DC95AEBE}" srcOrd="0" destOrd="0" presId="urn:microsoft.com/office/officeart/2005/8/layout/process1"/>
    <dgm:cxn modelId="{E0FD6BC8-D614-0749-A3B4-518E0BCE52F8}" type="presParOf" srcId="{A793F713-34AD-B642-93B8-310B0A443A67}" destId="{FA859850-6532-6A4F-975C-2A15E57FB256}"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E6A1B6-BD74-C74B-BECE-7078BFA5BBAF}" type="doc">
      <dgm:prSet loTypeId="urn:microsoft.com/office/officeart/2005/8/layout/hList3" loCatId="" qsTypeId="urn:microsoft.com/office/officeart/2005/8/quickstyle/simple1" qsCatId="simple" csTypeId="urn:microsoft.com/office/officeart/2005/8/colors/colorful5" csCatId="colorful" phldr="1"/>
      <dgm:spPr/>
      <dgm:t>
        <a:bodyPr/>
        <a:lstStyle/>
        <a:p>
          <a:endParaRPr lang="en-GB"/>
        </a:p>
      </dgm:t>
    </dgm:pt>
    <dgm:pt modelId="{7C7983D7-9D09-2740-AECB-75806FC7206A}">
      <dgm:prSet phldrT="[Text]"/>
      <dgm:spPr>
        <a:solidFill>
          <a:srgbClr val="854C3B"/>
        </a:solidFill>
      </dgm:spPr>
      <dgm:t>
        <a:bodyPr/>
        <a:lstStyle/>
        <a:p>
          <a:r>
            <a:rPr lang="en-GB" b="1" dirty="0">
              <a:latin typeface="Bahnschrift" panose="020B0502040204020203" pitchFamily="34" charset="0"/>
            </a:rPr>
            <a:t>CT. vs USG</a:t>
          </a:r>
        </a:p>
      </dgm:t>
    </dgm:pt>
    <dgm:pt modelId="{A0A916F4-A0D0-084A-A946-51FB7BBFAF19}" type="parTrans" cxnId="{1418C4F3-A509-A74B-A9E7-3177B41A1BF8}">
      <dgm:prSet/>
      <dgm:spPr/>
      <dgm:t>
        <a:bodyPr/>
        <a:lstStyle/>
        <a:p>
          <a:endParaRPr lang="en-GB"/>
        </a:p>
      </dgm:t>
    </dgm:pt>
    <dgm:pt modelId="{A775933F-46F9-EB4C-AC42-685E4E7060B6}" type="sibTrans" cxnId="{1418C4F3-A509-A74B-A9E7-3177B41A1BF8}">
      <dgm:prSet/>
      <dgm:spPr/>
      <dgm:t>
        <a:bodyPr/>
        <a:lstStyle/>
        <a:p>
          <a:endParaRPr lang="en-GB"/>
        </a:p>
      </dgm:t>
    </dgm:pt>
    <dgm:pt modelId="{95A723D6-F12F-F647-B086-AE4304FC1E25}">
      <dgm:prSet phldrT="[Text]"/>
      <dgm:spPr>
        <a:solidFill>
          <a:srgbClr val="7CC8D2"/>
        </a:solidFill>
      </dgm:spPr>
      <dgm:t>
        <a:bodyPr/>
        <a:lstStyle/>
        <a:p>
          <a:pPr>
            <a:buNone/>
          </a:pPr>
          <a:r>
            <a:rPr lang="en-GB" b="1" dirty="0">
              <a:solidFill>
                <a:schemeClr val="tx1">
                  <a:lumMod val="95000"/>
                  <a:lumOff val="5000"/>
                </a:schemeClr>
              </a:solidFill>
            </a:rPr>
            <a:t>CT</a:t>
          </a:r>
        </a:p>
        <a:p>
          <a:pPr>
            <a:buFont typeface="Arial" panose="020B0604020202020204" pitchFamily="34" charset="0"/>
            <a:buNone/>
          </a:pPr>
          <a:r>
            <a:rPr lang="en-IN" dirty="0">
              <a:solidFill>
                <a:schemeClr val="tx1">
                  <a:lumMod val="95000"/>
                  <a:lumOff val="5000"/>
                </a:schemeClr>
              </a:solidFill>
            </a:rPr>
            <a:t>-Highest diagnostic accuracy for nephrolithiasis</a:t>
          </a:r>
        </a:p>
        <a:p>
          <a:pPr>
            <a:buFont typeface="Arial" panose="020B0604020202020204" pitchFamily="34" charset="0"/>
            <a:buNone/>
          </a:pPr>
          <a:r>
            <a:rPr lang="en-IN" dirty="0">
              <a:solidFill>
                <a:schemeClr val="tx1">
                  <a:lumMod val="95000"/>
                  <a:lumOff val="5000"/>
                </a:schemeClr>
              </a:solidFill>
            </a:rPr>
            <a:t>-reliably detects hydronephrosis </a:t>
          </a:r>
        </a:p>
        <a:p>
          <a:pPr>
            <a:buFont typeface="Arial" panose="020B0604020202020204" pitchFamily="34" charset="0"/>
            <a:buNone/>
          </a:pPr>
          <a:r>
            <a:rPr lang="en-IN" dirty="0">
              <a:solidFill>
                <a:schemeClr val="tx1">
                  <a:lumMod val="95000"/>
                  <a:lumOff val="5000"/>
                </a:schemeClr>
              </a:solidFill>
            </a:rPr>
            <a:t>-Accurate information on the size and number of other stones in the kidneys</a:t>
          </a:r>
        </a:p>
        <a:p>
          <a:pPr>
            <a:buFont typeface="Arial" panose="020B0604020202020204" pitchFamily="34" charset="0"/>
            <a:buNone/>
          </a:pPr>
          <a:r>
            <a:rPr lang="en-IN" dirty="0">
              <a:solidFill>
                <a:schemeClr val="tx1">
                  <a:lumMod val="95000"/>
                  <a:lumOff val="5000"/>
                </a:schemeClr>
              </a:solidFill>
            </a:rPr>
            <a:t>-large body habitus or end-stage kidney disease (ESKD)</a:t>
          </a:r>
        </a:p>
        <a:p>
          <a:pPr>
            <a:buFont typeface="Arial" panose="020B0604020202020204" pitchFamily="34" charset="0"/>
            <a:buNone/>
          </a:pPr>
          <a:r>
            <a:rPr lang="en-IN" dirty="0">
              <a:solidFill>
                <a:schemeClr val="tx1">
                  <a:lumMod val="95000"/>
                  <a:lumOff val="5000"/>
                </a:schemeClr>
              </a:solidFill>
            </a:rPr>
            <a:t>-sensitivity and specificity of CT using conventional radiation doses is &gt;0.94 and &gt;0.97</a:t>
          </a:r>
        </a:p>
        <a:p>
          <a:pPr>
            <a:buFont typeface="Arial" panose="020B0604020202020204" pitchFamily="34" charset="0"/>
            <a:buNone/>
          </a:pPr>
          <a:r>
            <a:rPr lang="en-IN" dirty="0">
              <a:solidFill>
                <a:schemeClr val="tx1">
                  <a:lumMod val="95000"/>
                  <a:lumOff val="5000"/>
                </a:schemeClr>
              </a:solidFill>
            </a:rPr>
            <a:t>The cumulative radiation exposure after six months is approximately 70 percent higher with initial CT.</a:t>
          </a:r>
          <a:endParaRPr lang="en-GB" dirty="0">
            <a:solidFill>
              <a:schemeClr val="tx1">
                <a:lumMod val="95000"/>
                <a:lumOff val="5000"/>
              </a:schemeClr>
            </a:solidFill>
          </a:endParaRPr>
        </a:p>
      </dgm:t>
    </dgm:pt>
    <dgm:pt modelId="{163925C6-C508-0641-8DFA-6EAAA852A117}" type="parTrans" cxnId="{47F6D44F-E757-7041-A576-C280CF8A5906}">
      <dgm:prSet/>
      <dgm:spPr/>
      <dgm:t>
        <a:bodyPr/>
        <a:lstStyle/>
        <a:p>
          <a:endParaRPr lang="en-GB"/>
        </a:p>
      </dgm:t>
    </dgm:pt>
    <dgm:pt modelId="{3240A343-EC36-CF4C-A0A1-DCEC5CBEFD32}" type="sibTrans" cxnId="{47F6D44F-E757-7041-A576-C280CF8A5906}">
      <dgm:prSet/>
      <dgm:spPr/>
      <dgm:t>
        <a:bodyPr/>
        <a:lstStyle/>
        <a:p>
          <a:endParaRPr lang="en-GB"/>
        </a:p>
      </dgm:t>
    </dgm:pt>
    <dgm:pt modelId="{0866A113-EFF0-C847-B877-8A6AF9E4239F}">
      <dgm:prSet phldrT="[Text]"/>
      <dgm:spPr>
        <a:solidFill>
          <a:srgbClr val="F6E9C6"/>
        </a:solidFill>
      </dgm:spPr>
      <dgm:t>
        <a:bodyPr/>
        <a:lstStyle/>
        <a:p>
          <a:r>
            <a:rPr lang="en-GB" b="1" dirty="0">
              <a:solidFill>
                <a:schemeClr val="tx1">
                  <a:lumMod val="95000"/>
                  <a:lumOff val="5000"/>
                </a:schemeClr>
              </a:solidFill>
            </a:rPr>
            <a:t>USG</a:t>
          </a:r>
        </a:p>
        <a:p>
          <a:r>
            <a:rPr lang="en-GB" dirty="0">
              <a:solidFill>
                <a:schemeClr val="tx1">
                  <a:lumMod val="95000"/>
                  <a:lumOff val="5000"/>
                </a:schemeClr>
              </a:solidFill>
            </a:rPr>
            <a:t>-In those who are</a:t>
          </a:r>
        </a:p>
        <a:p>
          <a:r>
            <a:rPr lang="en-IN" dirty="0">
              <a:solidFill>
                <a:schemeClr val="tx1">
                  <a:lumMod val="95000"/>
                  <a:lumOff val="5000"/>
                </a:schemeClr>
              </a:solidFill>
            </a:rPr>
            <a:t>likely to undergo multiple CT exams for nephrolithiasis</a:t>
          </a:r>
        </a:p>
        <a:p>
          <a:r>
            <a:rPr lang="en-IN" dirty="0">
              <a:solidFill>
                <a:schemeClr val="tx1">
                  <a:lumMod val="95000"/>
                  <a:lumOff val="5000"/>
                </a:schemeClr>
              </a:solidFill>
            </a:rPr>
            <a:t>- in pregnant patients</a:t>
          </a:r>
        </a:p>
        <a:p>
          <a:r>
            <a:rPr lang="en-IN" dirty="0">
              <a:solidFill>
                <a:schemeClr val="tx1">
                  <a:lumMod val="95000"/>
                  <a:lumOff val="5000"/>
                </a:schemeClr>
              </a:solidFill>
            </a:rPr>
            <a:t>-No radiation</a:t>
          </a:r>
        </a:p>
        <a:p>
          <a:r>
            <a:rPr lang="en-IN" dirty="0">
              <a:solidFill>
                <a:schemeClr val="tx1">
                  <a:lumMod val="95000"/>
                  <a:lumOff val="5000"/>
                </a:schemeClr>
              </a:solidFill>
            </a:rPr>
            <a:t>-sensitivity and specificity of ultrasound is 0.70 (95% CI 0.67-0.73) and 0.75 (95% CI 0.73-0.78), </a:t>
          </a:r>
          <a:endParaRPr lang="en-GB" dirty="0">
            <a:solidFill>
              <a:schemeClr val="tx1">
                <a:lumMod val="95000"/>
                <a:lumOff val="5000"/>
              </a:schemeClr>
            </a:solidFill>
          </a:endParaRPr>
        </a:p>
      </dgm:t>
    </dgm:pt>
    <dgm:pt modelId="{C87AFA5F-FC0E-084D-9D63-52EB6DA5EB19}" type="parTrans" cxnId="{9B8E6086-8479-094C-A7DC-D855B3DD0900}">
      <dgm:prSet/>
      <dgm:spPr/>
      <dgm:t>
        <a:bodyPr/>
        <a:lstStyle/>
        <a:p>
          <a:endParaRPr lang="en-GB"/>
        </a:p>
      </dgm:t>
    </dgm:pt>
    <dgm:pt modelId="{A646DFB1-F021-ED4C-BDA6-695B9D7EBAAC}" type="sibTrans" cxnId="{9B8E6086-8479-094C-A7DC-D855B3DD0900}">
      <dgm:prSet/>
      <dgm:spPr/>
      <dgm:t>
        <a:bodyPr/>
        <a:lstStyle/>
        <a:p>
          <a:endParaRPr lang="en-GB"/>
        </a:p>
      </dgm:t>
    </dgm:pt>
    <dgm:pt modelId="{DC262EAF-6C70-BA40-8E7A-9480F1C32009}" type="pres">
      <dgm:prSet presAssocID="{04E6A1B6-BD74-C74B-BECE-7078BFA5BBAF}" presName="composite" presStyleCnt="0">
        <dgm:presLayoutVars>
          <dgm:chMax val="1"/>
          <dgm:dir/>
          <dgm:resizeHandles val="exact"/>
        </dgm:presLayoutVars>
      </dgm:prSet>
      <dgm:spPr/>
    </dgm:pt>
    <dgm:pt modelId="{EDC7B3F1-AD53-254A-AF2E-6A33A8175ED8}" type="pres">
      <dgm:prSet presAssocID="{7C7983D7-9D09-2740-AECB-75806FC7206A}" presName="roof" presStyleLbl="dkBgShp" presStyleIdx="0" presStyleCnt="2"/>
      <dgm:spPr/>
    </dgm:pt>
    <dgm:pt modelId="{9CBEC99E-7C97-FB46-B6EA-0E75931AD854}" type="pres">
      <dgm:prSet presAssocID="{7C7983D7-9D09-2740-AECB-75806FC7206A}" presName="pillars" presStyleCnt="0"/>
      <dgm:spPr/>
    </dgm:pt>
    <dgm:pt modelId="{8E4EF37F-A694-6C49-8FDA-957C56B9DFCF}" type="pres">
      <dgm:prSet presAssocID="{7C7983D7-9D09-2740-AECB-75806FC7206A}" presName="pillar1" presStyleLbl="node1" presStyleIdx="0" presStyleCnt="2">
        <dgm:presLayoutVars>
          <dgm:bulletEnabled val="1"/>
        </dgm:presLayoutVars>
      </dgm:prSet>
      <dgm:spPr/>
    </dgm:pt>
    <dgm:pt modelId="{2961D576-9B4B-9B4F-9EF1-6B13525863F1}" type="pres">
      <dgm:prSet presAssocID="{0866A113-EFF0-C847-B877-8A6AF9E4239F}" presName="pillarX" presStyleLbl="node1" presStyleIdx="1" presStyleCnt="2">
        <dgm:presLayoutVars>
          <dgm:bulletEnabled val="1"/>
        </dgm:presLayoutVars>
      </dgm:prSet>
      <dgm:spPr/>
    </dgm:pt>
    <dgm:pt modelId="{AE76BA4B-BBB4-0A40-A371-DBE0049DABCA}" type="pres">
      <dgm:prSet presAssocID="{7C7983D7-9D09-2740-AECB-75806FC7206A}" presName="base" presStyleLbl="dkBgShp" presStyleIdx="1" presStyleCnt="2"/>
      <dgm:spPr>
        <a:solidFill>
          <a:srgbClr val="854C3B"/>
        </a:solidFill>
      </dgm:spPr>
    </dgm:pt>
  </dgm:ptLst>
  <dgm:cxnLst>
    <dgm:cxn modelId="{30F0F823-D54B-DA48-8983-DD3336695191}" type="presOf" srcId="{0866A113-EFF0-C847-B877-8A6AF9E4239F}" destId="{2961D576-9B4B-9B4F-9EF1-6B13525863F1}" srcOrd="0" destOrd="0" presId="urn:microsoft.com/office/officeart/2005/8/layout/hList3"/>
    <dgm:cxn modelId="{47F6D44F-E757-7041-A576-C280CF8A5906}" srcId="{7C7983D7-9D09-2740-AECB-75806FC7206A}" destId="{95A723D6-F12F-F647-B086-AE4304FC1E25}" srcOrd="0" destOrd="0" parTransId="{163925C6-C508-0641-8DFA-6EAAA852A117}" sibTransId="{3240A343-EC36-CF4C-A0A1-DCEC5CBEFD32}"/>
    <dgm:cxn modelId="{897B3A77-B57D-9E48-8B9B-7CE0277B2824}" type="presOf" srcId="{7C7983D7-9D09-2740-AECB-75806FC7206A}" destId="{EDC7B3F1-AD53-254A-AF2E-6A33A8175ED8}" srcOrd="0" destOrd="0" presId="urn:microsoft.com/office/officeart/2005/8/layout/hList3"/>
    <dgm:cxn modelId="{9B8E6086-8479-094C-A7DC-D855B3DD0900}" srcId="{7C7983D7-9D09-2740-AECB-75806FC7206A}" destId="{0866A113-EFF0-C847-B877-8A6AF9E4239F}" srcOrd="1" destOrd="0" parTransId="{C87AFA5F-FC0E-084D-9D63-52EB6DA5EB19}" sibTransId="{A646DFB1-F021-ED4C-BDA6-695B9D7EBAAC}"/>
    <dgm:cxn modelId="{A3DA8BAF-BF1E-6140-85FF-BEACC21BA0E6}" type="presOf" srcId="{04E6A1B6-BD74-C74B-BECE-7078BFA5BBAF}" destId="{DC262EAF-6C70-BA40-8E7A-9480F1C32009}" srcOrd="0" destOrd="0" presId="urn:microsoft.com/office/officeart/2005/8/layout/hList3"/>
    <dgm:cxn modelId="{5ECDD6D0-2EF3-6F4E-B04B-79A37D2E4F1A}" type="presOf" srcId="{95A723D6-F12F-F647-B086-AE4304FC1E25}" destId="{8E4EF37F-A694-6C49-8FDA-957C56B9DFCF}" srcOrd="0" destOrd="0" presId="urn:microsoft.com/office/officeart/2005/8/layout/hList3"/>
    <dgm:cxn modelId="{1418C4F3-A509-A74B-A9E7-3177B41A1BF8}" srcId="{04E6A1B6-BD74-C74B-BECE-7078BFA5BBAF}" destId="{7C7983D7-9D09-2740-AECB-75806FC7206A}" srcOrd="0" destOrd="0" parTransId="{A0A916F4-A0D0-084A-A946-51FB7BBFAF19}" sibTransId="{A775933F-46F9-EB4C-AC42-685E4E7060B6}"/>
    <dgm:cxn modelId="{0ED79160-6CC1-8F43-9ADD-DE096CBA008B}" type="presParOf" srcId="{DC262EAF-6C70-BA40-8E7A-9480F1C32009}" destId="{EDC7B3F1-AD53-254A-AF2E-6A33A8175ED8}" srcOrd="0" destOrd="0" presId="urn:microsoft.com/office/officeart/2005/8/layout/hList3"/>
    <dgm:cxn modelId="{AB1A8456-EB08-464A-ACD1-9D76D826B377}" type="presParOf" srcId="{DC262EAF-6C70-BA40-8E7A-9480F1C32009}" destId="{9CBEC99E-7C97-FB46-B6EA-0E75931AD854}" srcOrd="1" destOrd="0" presId="urn:microsoft.com/office/officeart/2005/8/layout/hList3"/>
    <dgm:cxn modelId="{AC65C114-CB30-3549-A326-C90F8EEEE134}" type="presParOf" srcId="{9CBEC99E-7C97-FB46-B6EA-0E75931AD854}" destId="{8E4EF37F-A694-6C49-8FDA-957C56B9DFCF}" srcOrd="0" destOrd="0" presId="urn:microsoft.com/office/officeart/2005/8/layout/hList3"/>
    <dgm:cxn modelId="{F8179EF1-B7A3-F742-97A2-88DF2D60425A}" type="presParOf" srcId="{9CBEC99E-7C97-FB46-B6EA-0E75931AD854}" destId="{2961D576-9B4B-9B4F-9EF1-6B13525863F1}" srcOrd="1" destOrd="0" presId="urn:microsoft.com/office/officeart/2005/8/layout/hList3"/>
    <dgm:cxn modelId="{7E25FAD9-9F41-2446-BF3D-97C806266543}" type="presParOf" srcId="{DC262EAF-6C70-BA40-8E7A-9480F1C32009}" destId="{AE76BA4B-BBB4-0A40-A371-DBE0049DABC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445730F-A5AA-4592-8134-9C422D64A0DB}" type="doc">
      <dgm:prSet loTypeId="urn:microsoft.com/office/officeart/2005/8/layout/vList2" loCatId="list" qsTypeId="urn:microsoft.com/office/officeart/2005/8/quickstyle/3d2" qsCatId="3D" csTypeId="urn:microsoft.com/office/officeart/2005/8/colors/accent2_4" csCatId="accent2" phldr="1"/>
      <dgm:spPr/>
      <dgm:t>
        <a:bodyPr/>
        <a:lstStyle/>
        <a:p>
          <a:endParaRPr lang="en-US"/>
        </a:p>
      </dgm:t>
    </dgm:pt>
    <dgm:pt modelId="{AD56DE52-CA53-440E-9B3A-09414C368B54}">
      <dgm:prSet/>
      <dgm:spPr/>
      <dgm:t>
        <a:bodyPr/>
        <a:lstStyle/>
        <a:p>
          <a:r>
            <a:rPr lang="en-IN" dirty="0"/>
            <a:t>The effective radiation dose of a standard, </a:t>
          </a:r>
          <a:r>
            <a:rPr lang="en-IN" dirty="0" err="1"/>
            <a:t>noncontrast</a:t>
          </a:r>
          <a:r>
            <a:rPr lang="en-IN" dirty="0"/>
            <a:t> abdominopelvic CT is usually 10 to 12 mSv. </a:t>
          </a:r>
        </a:p>
        <a:p>
          <a:r>
            <a:rPr lang="en-IN" dirty="0"/>
            <a:t>the upper limit of effective radiation dose for low-dose, </a:t>
          </a:r>
          <a:r>
            <a:rPr lang="en-IN" dirty="0" err="1"/>
            <a:t>noncontrast</a:t>
          </a:r>
          <a:r>
            <a:rPr lang="en-IN" dirty="0"/>
            <a:t> CT is 4 mSv.</a:t>
          </a:r>
          <a:endParaRPr lang="en-US" dirty="0"/>
        </a:p>
      </dgm:t>
    </dgm:pt>
    <dgm:pt modelId="{F08B9BF7-2B7C-4E1A-8F57-819007D28771}" type="parTrans" cxnId="{6C8EBB86-404A-4471-A000-DB31C5DBAC04}">
      <dgm:prSet/>
      <dgm:spPr/>
      <dgm:t>
        <a:bodyPr/>
        <a:lstStyle/>
        <a:p>
          <a:endParaRPr lang="en-US"/>
        </a:p>
      </dgm:t>
    </dgm:pt>
    <dgm:pt modelId="{8CE8E51B-8F2C-4A8D-9266-9F71C3692040}" type="sibTrans" cxnId="{6C8EBB86-404A-4471-A000-DB31C5DBAC04}">
      <dgm:prSet/>
      <dgm:spPr/>
      <dgm:t>
        <a:bodyPr/>
        <a:lstStyle/>
        <a:p>
          <a:endParaRPr lang="en-US"/>
        </a:p>
      </dgm:t>
    </dgm:pt>
    <dgm:pt modelId="{0E2469A3-CAEC-438F-835D-B842BFCE5242}">
      <dgm:prSet/>
      <dgm:spPr/>
      <dgm:t>
        <a:bodyPr/>
        <a:lstStyle/>
        <a:p>
          <a:r>
            <a:rPr lang="en-IN"/>
            <a:t>Imaging is performed on a multidetector CT scanner with 1 to 5 mm slice thickness. </a:t>
          </a:r>
          <a:endParaRPr lang="en-US"/>
        </a:p>
      </dgm:t>
    </dgm:pt>
    <dgm:pt modelId="{F97A88FB-A036-48CC-A267-0A947A0ADB45}" type="parTrans" cxnId="{DDF9BFFE-F3FE-4AC9-AC01-75F90C1FFCD9}">
      <dgm:prSet/>
      <dgm:spPr/>
      <dgm:t>
        <a:bodyPr/>
        <a:lstStyle/>
        <a:p>
          <a:endParaRPr lang="en-US"/>
        </a:p>
      </dgm:t>
    </dgm:pt>
    <dgm:pt modelId="{6DD1A5BD-F900-4FEF-9D1B-FC3CB5B0AEEE}" type="sibTrans" cxnId="{DDF9BFFE-F3FE-4AC9-AC01-75F90C1FFCD9}">
      <dgm:prSet/>
      <dgm:spPr/>
      <dgm:t>
        <a:bodyPr/>
        <a:lstStyle/>
        <a:p>
          <a:endParaRPr lang="en-US"/>
        </a:p>
      </dgm:t>
    </dgm:pt>
    <dgm:pt modelId="{8748B19B-AEE5-4FD5-8286-1262349CE6D0}">
      <dgm:prSet/>
      <dgm:spPr/>
      <dgm:t>
        <a:bodyPr/>
        <a:lstStyle/>
        <a:p>
          <a:r>
            <a:rPr lang="en-IN" dirty="0">
              <a:solidFill>
                <a:schemeClr val="tx1">
                  <a:lumMod val="95000"/>
                  <a:lumOff val="5000"/>
                </a:schemeClr>
              </a:solidFill>
            </a:rPr>
            <a:t>Intravenous contrast is usually not administered, as it decreases sensitivity for small stones. </a:t>
          </a:r>
        </a:p>
        <a:p>
          <a:r>
            <a:rPr lang="en-IN" dirty="0">
              <a:solidFill>
                <a:schemeClr val="tx1">
                  <a:lumMod val="95000"/>
                  <a:lumOff val="5000"/>
                </a:schemeClr>
              </a:solidFill>
            </a:rPr>
            <a:t>However, for detecting stones &gt;3 mm, contrast-enhanced CT demonstrates 0.95 sensitivity.</a:t>
          </a:r>
          <a:endParaRPr lang="en-US" dirty="0">
            <a:solidFill>
              <a:schemeClr val="tx1">
                <a:lumMod val="95000"/>
                <a:lumOff val="5000"/>
              </a:schemeClr>
            </a:solidFill>
          </a:endParaRPr>
        </a:p>
      </dgm:t>
    </dgm:pt>
    <dgm:pt modelId="{72A34A6A-C7DE-4802-9B58-6AA3AA8DB878}" type="parTrans" cxnId="{C4DEC5A2-FE70-474F-BAEB-8B754985AF9C}">
      <dgm:prSet/>
      <dgm:spPr/>
      <dgm:t>
        <a:bodyPr/>
        <a:lstStyle/>
        <a:p>
          <a:endParaRPr lang="en-US"/>
        </a:p>
      </dgm:t>
    </dgm:pt>
    <dgm:pt modelId="{FB62BE6C-2FEF-4919-B52B-018BB060E162}" type="sibTrans" cxnId="{C4DEC5A2-FE70-474F-BAEB-8B754985AF9C}">
      <dgm:prSet/>
      <dgm:spPr/>
      <dgm:t>
        <a:bodyPr/>
        <a:lstStyle/>
        <a:p>
          <a:endParaRPr lang="en-US"/>
        </a:p>
      </dgm:t>
    </dgm:pt>
    <dgm:pt modelId="{2CA6B913-50D0-4AD5-9168-4E9B22AE4AD3}">
      <dgm:prSet/>
      <dgm:spPr/>
      <dgm:t>
        <a:bodyPr/>
        <a:lstStyle/>
        <a:p>
          <a:r>
            <a:rPr lang="en-IN" dirty="0" err="1">
              <a:solidFill>
                <a:schemeClr val="tx1">
                  <a:lumMod val="95000"/>
                  <a:lumOff val="5000"/>
                </a:schemeClr>
              </a:solidFill>
            </a:rPr>
            <a:t>Noncontrast</a:t>
          </a:r>
          <a:r>
            <a:rPr lang="en-IN" dirty="0">
              <a:solidFill>
                <a:schemeClr val="tx1">
                  <a:lumMod val="95000"/>
                  <a:lumOff val="5000"/>
                </a:schemeClr>
              </a:solidFill>
            </a:rPr>
            <a:t> CT can usually detect secondary signs of urinary tract obstruction. The likelihood of detecting these findings varies with the duration of pain. </a:t>
          </a:r>
          <a:endParaRPr lang="en-US" dirty="0">
            <a:solidFill>
              <a:schemeClr val="tx1">
                <a:lumMod val="95000"/>
                <a:lumOff val="5000"/>
              </a:schemeClr>
            </a:solidFill>
          </a:endParaRPr>
        </a:p>
      </dgm:t>
    </dgm:pt>
    <dgm:pt modelId="{414F1218-AD28-430E-B0D6-C1DCCB985741}" type="parTrans" cxnId="{2AA9886F-BC1F-45CD-96D8-5D0FCEC16694}">
      <dgm:prSet/>
      <dgm:spPr/>
      <dgm:t>
        <a:bodyPr/>
        <a:lstStyle/>
        <a:p>
          <a:endParaRPr lang="en-US"/>
        </a:p>
      </dgm:t>
    </dgm:pt>
    <dgm:pt modelId="{A79C50AA-9A80-4182-B821-D5BDE90C5AF1}" type="sibTrans" cxnId="{2AA9886F-BC1F-45CD-96D8-5D0FCEC16694}">
      <dgm:prSet/>
      <dgm:spPr/>
      <dgm:t>
        <a:bodyPr/>
        <a:lstStyle/>
        <a:p>
          <a:endParaRPr lang="en-US"/>
        </a:p>
      </dgm:t>
    </dgm:pt>
    <dgm:pt modelId="{3DB44692-8741-4A81-AD20-5B4BF3A6BE45}">
      <dgm:prSet/>
      <dgm:spPr/>
      <dgm:t>
        <a:bodyPr/>
        <a:lstStyle/>
        <a:p>
          <a:r>
            <a:rPr lang="en-IN"/>
            <a:t>In a report of 227 patients with acute nephrolithiasis, ureteral dilatation was seen in 84 and 97 percent at two and eight hours, respectively, and moderate to severe perinephric stranding in 5 and 51 percent at two and eight hours, respectively.</a:t>
          </a:r>
          <a:endParaRPr lang="en-US"/>
        </a:p>
      </dgm:t>
    </dgm:pt>
    <dgm:pt modelId="{4FD8A6F7-6847-4F61-A69E-1CF539EFB1BD}" type="parTrans" cxnId="{CFBB074C-634F-460A-9CCF-7112EEA2E562}">
      <dgm:prSet/>
      <dgm:spPr/>
      <dgm:t>
        <a:bodyPr/>
        <a:lstStyle/>
        <a:p>
          <a:endParaRPr lang="en-US"/>
        </a:p>
      </dgm:t>
    </dgm:pt>
    <dgm:pt modelId="{ACD3D8FC-9A07-49CD-B1A0-85C3E92A223D}" type="sibTrans" cxnId="{CFBB074C-634F-460A-9CCF-7112EEA2E562}">
      <dgm:prSet/>
      <dgm:spPr/>
      <dgm:t>
        <a:bodyPr/>
        <a:lstStyle/>
        <a:p>
          <a:endParaRPr lang="en-US"/>
        </a:p>
      </dgm:t>
    </dgm:pt>
    <dgm:pt modelId="{F485AAF4-8C37-074D-9132-1D096D9FA9AE}" type="pres">
      <dgm:prSet presAssocID="{0445730F-A5AA-4592-8134-9C422D64A0DB}" presName="linear" presStyleCnt="0">
        <dgm:presLayoutVars>
          <dgm:animLvl val="lvl"/>
          <dgm:resizeHandles val="exact"/>
        </dgm:presLayoutVars>
      </dgm:prSet>
      <dgm:spPr/>
    </dgm:pt>
    <dgm:pt modelId="{A246FFF0-755E-7649-ACA5-21979B566451}" type="pres">
      <dgm:prSet presAssocID="{AD56DE52-CA53-440E-9B3A-09414C368B54}" presName="parentText" presStyleLbl="node1" presStyleIdx="0" presStyleCnt="5">
        <dgm:presLayoutVars>
          <dgm:chMax val="0"/>
          <dgm:bulletEnabled val="1"/>
        </dgm:presLayoutVars>
      </dgm:prSet>
      <dgm:spPr/>
    </dgm:pt>
    <dgm:pt modelId="{9B36BA90-A88A-9148-8510-8B6579034535}" type="pres">
      <dgm:prSet presAssocID="{8CE8E51B-8F2C-4A8D-9266-9F71C3692040}" presName="spacer" presStyleCnt="0"/>
      <dgm:spPr/>
    </dgm:pt>
    <dgm:pt modelId="{3145E5C2-431B-E443-832F-02E675B98EE7}" type="pres">
      <dgm:prSet presAssocID="{0E2469A3-CAEC-438F-835D-B842BFCE5242}" presName="parentText" presStyleLbl="node1" presStyleIdx="1" presStyleCnt="5">
        <dgm:presLayoutVars>
          <dgm:chMax val="0"/>
          <dgm:bulletEnabled val="1"/>
        </dgm:presLayoutVars>
      </dgm:prSet>
      <dgm:spPr/>
    </dgm:pt>
    <dgm:pt modelId="{A64E3F19-0BE7-504F-9CBB-6A2EFDD11AEF}" type="pres">
      <dgm:prSet presAssocID="{6DD1A5BD-F900-4FEF-9D1B-FC3CB5B0AEEE}" presName="spacer" presStyleCnt="0"/>
      <dgm:spPr/>
    </dgm:pt>
    <dgm:pt modelId="{F1B80C38-B425-2C40-86B4-A2A4147AB37D}" type="pres">
      <dgm:prSet presAssocID="{8748B19B-AEE5-4FD5-8286-1262349CE6D0}" presName="parentText" presStyleLbl="node1" presStyleIdx="2" presStyleCnt="5">
        <dgm:presLayoutVars>
          <dgm:chMax val="0"/>
          <dgm:bulletEnabled val="1"/>
        </dgm:presLayoutVars>
      </dgm:prSet>
      <dgm:spPr/>
    </dgm:pt>
    <dgm:pt modelId="{B7CA83DE-C490-684E-8EA9-CC7D186E0D65}" type="pres">
      <dgm:prSet presAssocID="{FB62BE6C-2FEF-4919-B52B-018BB060E162}" presName="spacer" presStyleCnt="0"/>
      <dgm:spPr/>
    </dgm:pt>
    <dgm:pt modelId="{53C36D05-FCD4-2244-A90D-3D793F016C77}" type="pres">
      <dgm:prSet presAssocID="{2CA6B913-50D0-4AD5-9168-4E9B22AE4AD3}" presName="parentText" presStyleLbl="node1" presStyleIdx="3" presStyleCnt="5">
        <dgm:presLayoutVars>
          <dgm:chMax val="0"/>
          <dgm:bulletEnabled val="1"/>
        </dgm:presLayoutVars>
      </dgm:prSet>
      <dgm:spPr/>
    </dgm:pt>
    <dgm:pt modelId="{4232CE6E-1735-0549-B3E2-7A1C1F4C863E}" type="pres">
      <dgm:prSet presAssocID="{A79C50AA-9A80-4182-B821-D5BDE90C5AF1}" presName="spacer" presStyleCnt="0"/>
      <dgm:spPr/>
    </dgm:pt>
    <dgm:pt modelId="{A7912DBA-0FB0-A542-843D-82BCEE013148}" type="pres">
      <dgm:prSet presAssocID="{3DB44692-8741-4A81-AD20-5B4BF3A6BE45}" presName="parentText" presStyleLbl="node1" presStyleIdx="4" presStyleCnt="5">
        <dgm:presLayoutVars>
          <dgm:chMax val="0"/>
          <dgm:bulletEnabled val="1"/>
        </dgm:presLayoutVars>
      </dgm:prSet>
      <dgm:spPr/>
    </dgm:pt>
  </dgm:ptLst>
  <dgm:cxnLst>
    <dgm:cxn modelId="{2EB82F45-20D0-1640-A43E-FE19B3E72CFC}" type="presOf" srcId="{0445730F-A5AA-4592-8134-9C422D64A0DB}" destId="{F485AAF4-8C37-074D-9132-1D096D9FA9AE}" srcOrd="0" destOrd="0" presId="urn:microsoft.com/office/officeart/2005/8/layout/vList2"/>
    <dgm:cxn modelId="{CFBB074C-634F-460A-9CCF-7112EEA2E562}" srcId="{0445730F-A5AA-4592-8134-9C422D64A0DB}" destId="{3DB44692-8741-4A81-AD20-5B4BF3A6BE45}" srcOrd="4" destOrd="0" parTransId="{4FD8A6F7-6847-4F61-A69E-1CF539EFB1BD}" sibTransId="{ACD3D8FC-9A07-49CD-B1A0-85C3E92A223D}"/>
    <dgm:cxn modelId="{2AA9886F-BC1F-45CD-96D8-5D0FCEC16694}" srcId="{0445730F-A5AA-4592-8134-9C422D64A0DB}" destId="{2CA6B913-50D0-4AD5-9168-4E9B22AE4AD3}" srcOrd="3" destOrd="0" parTransId="{414F1218-AD28-430E-B0D6-C1DCCB985741}" sibTransId="{A79C50AA-9A80-4182-B821-D5BDE90C5AF1}"/>
    <dgm:cxn modelId="{38B92E55-6F06-144C-B76D-2E9D189FC901}" type="presOf" srcId="{AD56DE52-CA53-440E-9B3A-09414C368B54}" destId="{A246FFF0-755E-7649-ACA5-21979B566451}" srcOrd="0" destOrd="0" presId="urn:microsoft.com/office/officeart/2005/8/layout/vList2"/>
    <dgm:cxn modelId="{7B892E59-3745-B64C-BFFE-F2F2588438FE}" type="presOf" srcId="{3DB44692-8741-4A81-AD20-5B4BF3A6BE45}" destId="{A7912DBA-0FB0-A542-843D-82BCEE013148}" srcOrd="0" destOrd="0" presId="urn:microsoft.com/office/officeart/2005/8/layout/vList2"/>
    <dgm:cxn modelId="{6C8EBB86-404A-4471-A000-DB31C5DBAC04}" srcId="{0445730F-A5AA-4592-8134-9C422D64A0DB}" destId="{AD56DE52-CA53-440E-9B3A-09414C368B54}" srcOrd="0" destOrd="0" parTransId="{F08B9BF7-2B7C-4E1A-8F57-819007D28771}" sibTransId="{8CE8E51B-8F2C-4A8D-9266-9F71C3692040}"/>
    <dgm:cxn modelId="{480AE6A1-123E-FA42-A44D-3F7CC8255FD8}" type="presOf" srcId="{2CA6B913-50D0-4AD5-9168-4E9B22AE4AD3}" destId="{53C36D05-FCD4-2244-A90D-3D793F016C77}" srcOrd="0" destOrd="0" presId="urn:microsoft.com/office/officeart/2005/8/layout/vList2"/>
    <dgm:cxn modelId="{C4DEC5A2-FE70-474F-BAEB-8B754985AF9C}" srcId="{0445730F-A5AA-4592-8134-9C422D64A0DB}" destId="{8748B19B-AEE5-4FD5-8286-1262349CE6D0}" srcOrd="2" destOrd="0" parTransId="{72A34A6A-C7DE-4802-9B58-6AA3AA8DB878}" sibTransId="{FB62BE6C-2FEF-4919-B52B-018BB060E162}"/>
    <dgm:cxn modelId="{1C2318AB-4D43-994A-A989-1512BAFFB301}" type="presOf" srcId="{0E2469A3-CAEC-438F-835D-B842BFCE5242}" destId="{3145E5C2-431B-E443-832F-02E675B98EE7}" srcOrd="0" destOrd="0" presId="urn:microsoft.com/office/officeart/2005/8/layout/vList2"/>
    <dgm:cxn modelId="{C272CDF9-BE77-CD4C-A8D5-D36B6349A153}" type="presOf" srcId="{8748B19B-AEE5-4FD5-8286-1262349CE6D0}" destId="{F1B80C38-B425-2C40-86B4-A2A4147AB37D}" srcOrd="0" destOrd="0" presId="urn:microsoft.com/office/officeart/2005/8/layout/vList2"/>
    <dgm:cxn modelId="{DDF9BFFE-F3FE-4AC9-AC01-75F90C1FFCD9}" srcId="{0445730F-A5AA-4592-8134-9C422D64A0DB}" destId="{0E2469A3-CAEC-438F-835D-B842BFCE5242}" srcOrd="1" destOrd="0" parTransId="{F97A88FB-A036-48CC-A267-0A947A0ADB45}" sibTransId="{6DD1A5BD-F900-4FEF-9D1B-FC3CB5B0AEEE}"/>
    <dgm:cxn modelId="{F0FE6B62-5BAD-0041-8A61-08765430CC33}" type="presParOf" srcId="{F485AAF4-8C37-074D-9132-1D096D9FA9AE}" destId="{A246FFF0-755E-7649-ACA5-21979B566451}" srcOrd="0" destOrd="0" presId="urn:microsoft.com/office/officeart/2005/8/layout/vList2"/>
    <dgm:cxn modelId="{5B74BA97-BDB0-6445-A3CA-0BF4032A2936}" type="presParOf" srcId="{F485AAF4-8C37-074D-9132-1D096D9FA9AE}" destId="{9B36BA90-A88A-9148-8510-8B6579034535}" srcOrd="1" destOrd="0" presId="urn:microsoft.com/office/officeart/2005/8/layout/vList2"/>
    <dgm:cxn modelId="{526E0B55-644A-1046-ADED-0EDADEB46B2E}" type="presParOf" srcId="{F485AAF4-8C37-074D-9132-1D096D9FA9AE}" destId="{3145E5C2-431B-E443-832F-02E675B98EE7}" srcOrd="2" destOrd="0" presId="urn:microsoft.com/office/officeart/2005/8/layout/vList2"/>
    <dgm:cxn modelId="{EF91601B-B518-8A46-B479-1218E1745D96}" type="presParOf" srcId="{F485AAF4-8C37-074D-9132-1D096D9FA9AE}" destId="{A64E3F19-0BE7-504F-9CBB-6A2EFDD11AEF}" srcOrd="3" destOrd="0" presId="urn:microsoft.com/office/officeart/2005/8/layout/vList2"/>
    <dgm:cxn modelId="{C6283471-C6DB-9E41-A5B0-60CD1D26DB77}" type="presParOf" srcId="{F485AAF4-8C37-074D-9132-1D096D9FA9AE}" destId="{F1B80C38-B425-2C40-86B4-A2A4147AB37D}" srcOrd="4" destOrd="0" presId="urn:microsoft.com/office/officeart/2005/8/layout/vList2"/>
    <dgm:cxn modelId="{994352A1-981A-E049-BE5C-6CBDFCE1C134}" type="presParOf" srcId="{F485AAF4-8C37-074D-9132-1D096D9FA9AE}" destId="{B7CA83DE-C490-684E-8EA9-CC7D186E0D65}" srcOrd="5" destOrd="0" presId="urn:microsoft.com/office/officeart/2005/8/layout/vList2"/>
    <dgm:cxn modelId="{68BC17F9-EC67-7745-8DEB-E1DEED006866}" type="presParOf" srcId="{F485AAF4-8C37-074D-9132-1D096D9FA9AE}" destId="{53C36D05-FCD4-2244-A90D-3D793F016C77}" srcOrd="6" destOrd="0" presId="urn:microsoft.com/office/officeart/2005/8/layout/vList2"/>
    <dgm:cxn modelId="{F744F03F-E344-7E49-B93D-C68A68373C45}" type="presParOf" srcId="{F485AAF4-8C37-074D-9132-1D096D9FA9AE}" destId="{4232CE6E-1735-0549-B3E2-7A1C1F4C863E}" srcOrd="7" destOrd="0" presId="urn:microsoft.com/office/officeart/2005/8/layout/vList2"/>
    <dgm:cxn modelId="{09CC8C97-B7A3-3540-8BB6-155A6D2EEE68}" type="presParOf" srcId="{F485AAF4-8C37-074D-9132-1D096D9FA9AE}" destId="{A7912DBA-0FB0-A542-843D-82BCEE01314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A5DBF-F868-A844-BD8F-EBEA916D9C4E}">
      <dsp:nvSpPr>
        <dsp:cNvPr id="0" name=""/>
        <dsp:cNvSpPr/>
      </dsp:nvSpPr>
      <dsp:spPr>
        <a:xfrm>
          <a:off x="2779" y="1794017"/>
          <a:ext cx="1771793" cy="183063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Dietary calcium sources may be ingested with foods containing oxalate</a:t>
          </a:r>
          <a:endParaRPr lang="en-GB" sz="1800" kern="1200" dirty="0"/>
        </a:p>
      </dsp:txBody>
      <dsp:txXfrm>
        <a:off x="54673" y="1845911"/>
        <a:ext cx="1668005" cy="1726843"/>
      </dsp:txXfrm>
    </dsp:sp>
    <dsp:sp modelId="{5D9A8557-F2DC-F547-8B32-D598B3EA6C51}">
      <dsp:nvSpPr>
        <dsp:cNvPr id="0" name=""/>
        <dsp:cNvSpPr/>
      </dsp:nvSpPr>
      <dsp:spPr>
        <a:xfrm>
          <a:off x="1951121" y="2490412"/>
          <a:ext cx="374283" cy="437841"/>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951121" y="2577980"/>
        <a:ext cx="261998" cy="262705"/>
      </dsp:txXfrm>
    </dsp:sp>
    <dsp:sp modelId="{44807F0F-1224-974D-9A63-4F569B82DBEC}">
      <dsp:nvSpPr>
        <dsp:cNvPr id="0" name=""/>
        <dsp:cNvSpPr/>
      </dsp:nvSpPr>
      <dsp:spPr>
        <a:xfrm>
          <a:off x="2480769" y="1818425"/>
          <a:ext cx="2091682" cy="1781815"/>
        </a:xfrm>
        <a:prstGeom prst="roundRect">
          <a:avLst>
            <a:gd name="adj" fmla="val 10000"/>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There is binding of dietary oxalate in the gut</a:t>
          </a:r>
          <a:endParaRPr lang="en-GB" sz="1800" kern="1200" dirty="0"/>
        </a:p>
      </dsp:txBody>
      <dsp:txXfrm>
        <a:off x="2532957" y="1870613"/>
        <a:ext cx="1987306" cy="1677439"/>
      </dsp:txXfrm>
    </dsp:sp>
    <dsp:sp modelId="{AF9B2A7D-4A22-9D4E-AD1A-673F03DB3E5F}">
      <dsp:nvSpPr>
        <dsp:cNvPr id="0" name=""/>
        <dsp:cNvSpPr/>
      </dsp:nvSpPr>
      <dsp:spPr>
        <a:xfrm>
          <a:off x="4749000" y="2490412"/>
          <a:ext cx="374283" cy="437841"/>
        </a:xfrm>
        <a:prstGeom prs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749000" y="2577980"/>
        <a:ext cx="261998" cy="262705"/>
      </dsp:txXfrm>
    </dsp:sp>
    <dsp:sp modelId="{26D3B3B0-683B-F64B-9447-774D384A050A}">
      <dsp:nvSpPr>
        <dsp:cNvPr id="0" name=""/>
        <dsp:cNvSpPr/>
      </dsp:nvSpPr>
      <dsp:spPr>
        <a:xfrm>
          <a:off x="5278647" y="1832011"/>
          <a:ext cx="1909607" cy="1754644"/>
        </a:xfrm>
        <a:prstGeom prst="roundRect">
          <a:avLst>
            <a:gd name="adj" fmla="val 10000"/>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Decreased oxalate absorption and excretion. </a:t>
          </a:r>
          <a:endParaRPr lang="en-GB" sz="1800" kern="1200" dirty="0"/>
        </a:p>
      </dsp:txBody>
      <dsp:txXfrm>
        <a:off x="5330039" y="1883403"/>
        <a:ext cx="1806823" cy="1651860"/>
      </dsp:txXfrm>
    </dsp:sp>
    <dsp:sp modelId="{36E59CAA-6996-3A4B-8119-520FEB67C26D}">
      <dsp:nvSpPr>
        <dsp:cNvPr id="0" name=""/>
        <dsp:cNvSpPr/>
      </dsp:nvSpPr>
      <dsp:spPr>
        <a:xfrm>
          <a:off x="7364803" y="2490412"/>
          <a:ext cx="374283" cy="437841"/>
        </a:xfrm>
        <a:prstGeom prs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364803" y="2577980"/>
        <a:ext cx="261998" cy="262705"/>
      </dsp:txXfrm>
    </dsp:sp>
    <dsp:sp modelId="{B9394D30-E15B-174C-9CFC-304B1B428571}">
      <dsp:nvSpPr>
        <dsp:cNvPr id="0" name=""/>
        <dsp:cNvSpPr/>
      </dsp:nvSpPr>
      <dsp:spPr>
        <a:xfrm>
          <a:off x="7894451" y="1842976"/>
          <a:ext cx="2008863" cy="1732714"/>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Relative supersaturation of the urine with respect to calcium oxalate.</a:t>
          </a:r>
        </a:p>
      </dsp:txBody>
      <dsp:txXfrm>
        <a:off x="7945200" y="1893725"/>
        <a:ext cx="1907365" cy="1631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A5DBF-F868-A844-BD8F-EBEA916D9C4E}">
      <dsp:nvSpPr>
        <dsp:cNvPr id="0" name=""/>
        <dsp:cNvSpPr/>
      </dsp:nvSpPr>
      <dsp:spPr>
        <a:xfrm>
          <a:off x="4353" y="1658012"/>
          <a:ext cx="1903343" cy="178438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Calcium supplements are often taken in the morning or before bedtime, not WITH meals</a:t>
          </a:r>
        </a:p>
      </dsp:txBody>
      <dsp:txXfrm>
        <a:off x="56616" y="1710275"/>
        <a:ext cx="1798817" cy="1679858"/>
      </dsp:txXfrm>
    </dsp:sp>
    <dsp:sp modelId="{5D9A8557-F2DC-F547-8B32-D598B3EA6C51}">
      <dsp:nvSpPr>
        <dsp:cNvPr id="0" name=""/>
        <dsp:cNvSpPr/>
      </dsp:nvSpPr>
      <dsp:spPr>
        <a:xfrm>
          <a:off x="2098031" y="2314189"/>
          <a:ext cx="403508" cy="47202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098031" y="2408595"/>
        <a:ext cx="282456" cy="283217"/>
      </dsp:txXfrm>
    </dsp:sp>
    <dsp:sp modelId="{44807F0F-1224-974D-9A63-4F569B82DBEC}">
      <dsp:nvSpPr>
        <dsp:cNvPr id="0" name=""/>
        <dsp:cNvSpPr/>
      </dsp:nvSpPr>
      <dsp:spPr>
        <a:xfrm>
          <a:off x="2669034" y="1658012"/>
          <a:ext cx="1903343" cy="1784384"/>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Ineffective binding of dietary oxalate in the gut</a:t>
          </a:r>
          <a:endParaRPr lang="en-GB" sz="1800" kern="1200" dirty="0"/>
        </a:p>
      </dsp:txBody>
      <dsp:txXfrm>
        <a:off x="2721297" y="1710275"/>
        <a:ext cx="1798817" cy="1679858"/>
      </dsp:txXfrm>
    </dsp:sp>
    <dsp:sp modelId="{AF9B2A7D-4A22-9D4E-AD1A-673F03DB3E5F}">
      <dsp:nvSpPr>
        <dsp:cNvPr id="0" name=""/>
        <dsp:cNvSpPr/>
      </dsp:nvSpPr>
      <dsp:spPr>
        <a:xfrm>
          <a:off x="4762712" y="2314189"/>
          <a:ext cx="403508" cy="472029"/>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762712" y="2408595"/>
        <a:ext cx="282456" cy="283217"/>
      </dsp:txXfrm>
    </dsp:sp>
    <dsp:sp modelId="{26D3B3B0-683B-F64B-9447-774D384A050A}">
      <dsp:nvSpPr>
        <dsp:cNvPr id="0" name=""/>
        <dsp:cNvSpPr/>
      </dsp:nvSpPr>
      <dsp:spPr>
        <a:xfrm>
          <a:off x="5333715" y="1658012"/>
          <a:ext cx="1903343" cy="1784384"/>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Calcium kept free in the GI lumen </a:t>
          </a:r>
          <a:endParaRPr lang="en-GB" sz="1800" kern="1200" dirty="0"/>
        </a:p>
      </dsp:txBody>
      <dsp:txXfrm>
        <a:off x="5385978" y="1710275"/>
        <a:ext cx="1798817" cy="1679858"/>
      </dsp:txXfrm>
    </dsp:sp>
    <dsp:sp modelId="{36E59CAA-6996-3A4B-8119-520FEB67C26D}">
      <dsp:nvSpPr>
        <dsp:cNvPr id="0" name=""/>
        <dsp:cNvSpPr/>
      </dsp:nvSpPr>
      <dsp:spPr>
        <a:xfrm>
          <a:off x="7427393" y="2314189"/>
          <a:ext cx="403508" cy="472029"/>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427393" y="2408595"/>
        <a:ext cx="282456" cy="283217"/>
      </dsp:txXfrm>
    </dsp:sp>
    <dsp:sp modelId="{FA859850-6532-6A4F-975C-2A15E57FB256}">
      <dsp:nvSpPr>
        <dsp:cNvPr id="0" name=""/>
        <dsp:cNvSpPr/>
      </dsp:nvSpPr>
      <dsp:spPr>
        <a:xfrm>
          <a:off x="7998396" y="1658012"/>
          <a:ext cx="1903343" cy="178438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t>Increase in calcium absorption and excretion </a:t>
          </a:r>
          <a:endParaRPr lang="en-GB" sz="1800" kern="1200" dirty="0"/>
        </a:p>
      </dsp:txBody>
      <dsp:txXfrm>
        <a:off x="8050659" y="1710275"/>
        <a:ext cx="1798817" cy="16798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7B3F1-AD53-254A-AF2E-6A33A8175ED8}">
      <dsp:nvSpPr>
        <dsp:cNvPr id="0" name=""/>
        <dsp:cNvSpPr/>
      </dsp:nvSpPr>
      <dsp:spPr>
        <a:xfrm>
          <a:off x="0" y="0"/>
          <a:ext cx="11458575" cy="1894522"/>
        </a:xfrm>
        <a:prstGeom prst="rect">
          <a:avLst/>
        </a:prstGeom>
        <a:solidFill>
          <a:srgbClr val="854C3B"/>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6500" b="1" kern="1200" dirty="0">
              <a:latin typeface="Bahnschrift" panose="020B0502040204020203" pitchFamily="34" charset="0"/>
            </a:rPr>
            <a:t>CT. vs USG</a:t>
          </a:r>
        </a:p>
      </dsp:txBody>
      <dsp:txXfrm>
        <a:off x="0" y="0"/>
        <a:ext cx="11458575" cy="1894522"/>
      </dsp:txXfrm>
    </dsp:sp>
    <dsp:sp modelId="{8E4EF37F-A694-6C49-8FDA-957C56B9DFCF}">
      <dsp:nvSpPr>
        <dsp:cNvPr id="0" name=""/>
        <dsp:cNvSpPr/>
      </dsp:nvSpPr>
      <dsp:spPr>
        <a:xfrm>
          <a:off x="0" y="1894522"/>
          <a:ext cx="5729287" cy="3978497"/>
        </a:xfrm>
        <a:prstGeom prst="rect">
          <a:avLst/>
        </a:prstGeom>
        <a:solidFill>
          <a:srgbClr val="7CC8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lumMod val="95000"/>
                  <a:lumOff val="5000"/>
                </a:schemeClr>
              </a:solidFill>
            </a:rPr>
            <a:t>CT</a:t>
          </a:r>
        </a:p>
        <a:p>
          <a:pPr marL="0" lvl="0" indent="0" algn="ctr" defTabSz="889000">
            <a:lnSpc>
              <a:spcPct val="90000"/>
            </a:lnSpc>
            <a:spcBef>
              <a:spcPct val="0"/>
            </a:spcBef>
            <a:spcAft>
              <a:spcPct val="35000"/>
            </a:spcAft>
            <a:buFont typeface="Arial" panose="020B0604020202020204" pitchFamily="34" charset="0"/>
            <a:buNone/>
          </a:pPr>
          <a:r>
            <a:rPr lang="en-IN" sz="2000" kern="1200" dirty="0">
              <a:solidFill>
                <a:schemeClr val="tx1">
                  <a:lumMod val="95000"/>
                  <a:lumOff val="5000"/>
                </a:schemeClr>
              </a:solidFill>
            </a:rPr>
            <a:t>-Highest diagnostic accuracy for nephrolithiasis</a:t>
          </a:r>
        </a:p>
        <a:p>
          <a:pPr marL="0" lvl="0" indent="0" algn="ctr" defTabSz="889000">
            <a:lnSpc>
              <a:spcPct val="90000"/>
            </a:lnSpc>
            <a:spcBef>
              <a:spcPct val="0"/>
            </a:spcBef>
            <a:spcAft>
              <a:spcPct val="35000"/>
            </a:spcAft>
            <a:buFont typeface="Arial" panose="020B0604020202020204" pitchFamily="34" charset="0"/>
            <a:buNone/>
          </a:pPr>
          <a:r>
            <a:rPr lang="en-IN" sz="2000" kern="1200" dirty="0">
              <a:solidFill>
                <a:schemeClr val="tx1">
                  <a:lumMod val="95000"/>
                  <a:lumOff val="5000"/>
                </a:schemeClr>
              </a:solidFill>
            </a:rPr>
            <a:t>-reliably detects hydronephrosis </a:t>
          </a:r>
        </a:p>
        <a:p>
          <a:pPr marL="0" lvl="0" indent="0" algn="ctr" defTabSz="889000">
            <a:lnSpc>
              <a:spcPct val="90000"/>
            </a:lnSpc>
            <a:spcBef>
              <a:spcPct val="0"/>
            </a:spcBef>
            <a:spcAft>
              <a:spcPct val="35000"/>
            </a:spcAft>
            <a:buFont typeface="Arial" panose="020B0604020202020204" pitchFamily="34" charset="0"/>
            <a:buNone/>
          </a:pPr>
          <a:r>
            <a:rPr lang="en-IN" sz="2000" kern="1200" dirty="0">
              <a:solidFill>
                <a:schemeClr val="tx1">
                  <a:lumMod val="95000"/>
                  <a:lumOff val="5000"/>
                </a:schemeClr>
              </a:solidFill>
            </a:rPr>
            <a:t>-Accurate information on the size and number of other stones in the kidneys</a:t>
          </a:r>
        </a:p>
        <a:p>
          <a:pPr marL="0" lvl="0" indent="0" algn="ctr" defTabSz="889000">
            <a:lnSpc>
              <a:spcPct val="90000"/>
            </a:lnSpc>
            <a:spcBef>
              <a:spcPct val="0"/>
            </a:spcBef>
            <a:spcAft>
              <a:spcPct val="35000"/>
            </a:spcAft>
            <a:buFont typeface="Arial" panose="020B0604020202020204" pitchFamily="34" charset="0"/>
            <a:buNone/>
          </a:pPr>
          <a:r>
            <a:rPr lang="en-IN" sz="2000" kern="1200" dirty="0">
              <a:solidFill>
                <a:schemeClr val="tx1">
                  <a:lumMod val="95000"/>
                  <a:lumOff val="5000"/>
                </a:schemeClr>
              </a:solidFill>
            </a:rPr>
            <a:t>-large body habitus or end-stage kidney disease (ESKD)</a:t>
          </a:r>
        </a:p>
        <a:p>
          <a:pPr marL="0" lvl="0" indent="0" algn="ctr" defTabSz="889000">
            <a:lnSpc>
              <a:spcPct val="90000"/>
            </a:lnSpc>
            <a:spcBef>
              <a:spcPct val="0"/>
            </a:spcBef>
            <a:spcAft>
              <a:spcPct val="35000"/>
            </a:spcAft>
            <a:buFont typeface="Arial" panose="020B0604020202020204" pitchFamily="34" charset="0"/>
            <a:buNone/>
          </a:pPr>
          <a:r>
            <a:rPr lang="en-IN" sz="2000" kern="1200" dirty="0">
              <a:solidFill>
                <a:schemeClr val="tx1">
                  <a:lumMod val="95000"/>
                  <a:lumOff val="5000"/>
                </a:schemeClr>
              </a:solidFill>
            </a:rPr>
            <a:t>-sensitivity and specificity of CT using conventional radiation doses is &gt;0.94 and &gt;0.97</a:t>
          </a:r>
        </a:p>
        <a:p>
          <a:pPr marL="0" lvl="0" indent="0" algn="ctr" defTabSz="889000">
            <a:lnSpc>
              <a:spcPct val="90000"/>
            </a:lnSpc>
            <a:spcBef>
              <a:spcPct val="0"/>
            </a:spcBef>
            <a:spcAft>
              <a:spcPct val="35000"/>
            </a:spcAft>
            <a:buFont typeface="Arial" panose="020B0604020202020204" pitchFamily="34" charset="0"/>
            <a:buNone/>
          </a:pPr>
          <a:r>
            <a:rPr lang="en-IN" sz="2000" kern="1200" dirty="0">
              <a:solidFill>
                <a:schemeClr val="tx1">
                  <a:lumMod val="95000"/>
                  <a:lumOff val="5000"/>
                </a:schemeClr>
              </a:solidFill>
            </a:rPr>
            <a:t>The cumulative radiation exposure after six months is approximately 70 percent higher with initial CT.</a:t>
          </a:r>
          <a:endParaRPr lang="en-GB" sz="2000" kern="1200" dirty="0">
            <a:solidFill>
              <a:schemeClr val="tx1">
                <a:lumMod val="95000"/>
                <a:lumOff val="5000"/>
              </a:schemeClr>
            </a:solidFill>
          </a:endParaRPr>
        </a:p>
      </dsp:txBody>
      <dsp:txXfrm>
        <a:off x="0" y="1894522"/>
        <a:ext cx="5729287" cy="3978497"/>
      </dsp:txXfrm>
    </dsp:sp>
    <dsp:sp modelId="{2961D576-9B4B-9B4F-9EF1-6B13525863F1}">
      <dsp:nvSpPr>
        <dsp:cNvPr id="0" name=""/>
        <dsp:cNvSpPr/>
      </dsp:nvSpPr>
      <dsp:spPr>
        <a:xfrm>
          <a:off x="5729287" y="1894522"/>
          <a:ext cx="5729287" cy="3978497"/>
        </a:xfrm>
        <a:prstGeom prst="rect">
          <a:avLst/>
        </a:prstGeom>
        <a:solidFill>
          <a:srgbClr val="F6E9C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lumMod val="95000"/>
                  <a:lumOff val="5000"/>
                </a:schemeClr>
              </a:solidFill>
            </a:rPr>
            <a:t>USG</a:t>
          </a:r>
        </a:p>
        <a:p>
          <a:pPr marL="0" lvl="0" indent="0" algn="ctr" defTabSz="889000">
            <a:lnSpc>
              <a:spcPct val="90000"/>
            </a:lnSpc>
            <a:spcBef>
              <a:spcPct val="0"/>
            </a:spcBef>
            <a:spcAft>
              <a:spcPct val="35000"/>
            </a:spcAft>
            <a:buNone/>
          </a:pPr>
          <a:r>
            <a:rPr lang="en-GB" sz="2000" kern="1200" dirty="0">
              <a:solidFill>
                <a:schemeClr val="tx1">
                  <a:lumMod val="95000"/>
                  <a:lumOff val="5000"/>
                </a:schemeClr>
              </a:solidFill>
            </a:rPr>
            <a:t>-In those who are</a:t>
          </a:r>
        </a:p>
        <a:p>
          <a:pPr marL="0" lvl="0" indent="0" algn="ctr" defTabSz="889000">
            <a:lnSpc>
              <a:spcPct val="90000"/>
            </a:lnSpc>
            <a:spcBef>
              <a:spcPct val="0"/>
            </a:spcBef>
            <a:spcAft>
              <a:spcPct val="35000"/>
            </a:spcAft>
            <a:buNone/>
          </a:pPr>
          <a:r>
            <a:rPr lang="en-IN" sz="2000" kern="1200" dirty="0">
              <a:solidFill>
                <a:schemeClr val="tx1">
                  <a:lumMod val="95000"/>
                  <a:lumOff val="5000"/>
                </a:schemeClr>
              </a:solidFill>
            </a:rPr>
            <a:t>likely to undergo multiple CT exams for nephrolithiasis</a:t>
          </a:r>
        </a:p>
        <a:p>
          <a:pPr marL="0" lvl="0" indent="0" algn="ctr" defTabSz="889000">
            <a:lnSpc>
              <a:spcPct val="90000"/>
            </a:lnSpc>
            <a:spcBef>
              <a:spcPct val="0"/>
            </a:spcBef>
            <a:spcAft>
              <a:spcPct val="35000"/>
            </a:spcAft>
            <a:buNone/>
          </a:pPr>
          <a:r>
            <a:rPr lang="en-IN" sz="2000" kern="1200" dirty="0">
              <a:solidFill>
                <a:schemeClr val="tx1">
                  <a:lumMod val="95000"/>
                  <a:lumOff val="5000"/>
                </a:schemeClr>
              </a:solidFill>
            </a:rPr>
            <a:t>- in pregnant patients</a:t>
          </a:r>
        </a:p>
        <a:p>
          <a:pPr marL="0" lvl="0" indent="0" algn="ctr" defTabSz="889000">
            <a:lnSpc>
              <a:spcPct val="90000"/>
            </a:lnSpc>
            <a:spcBef>
              <a:spcPct val="0"/>
            </a:spcBef>
            <a:spcAft>
              <a:spcPct val="35000"/>
            </a:spcAft>
            <a:buNone/>
          </a:pPr>
          <a:r>
            <a:rPr lang="en-IN" sz="2000" kern="1200" dirty="0">
              <a:solidFill>
                <a:schemeClr val="tx1">
                  <a:lumMod val="95000"/>
                  <a:lumOff val="5000"/>
                </a:schemeClr>
              </a:solidFill>
            </a:rPr>
            <a:t>-No radiation</a:t>
          </a:r>
        </a:p>
        <a:p>
          <a:pPr marL="0" lvl="0" indent="0" algn="ctr" defTabSz="889000">
            <a:lnSpc>
              <a:spcPct val="90000"/>
            </a:lnSpc>
            <a:spcBef>
              <a:spcPct val="0"/>
            </a:spcBef>
            <a:spcAft>
              <a:spcPct val="35000"/>
            </a:spcAft>
            <a:buNone/>
          </a:pPr>
          <a:r>
            <a:rPr lang="en-IN" sz="2000" kern="1200" dirty="0">
              <a:solidFill>
                <a:schemeClr val="tx1">
                  <a:lumMod val="95000"/>
                  <a:lumOff val="5000"/>
                </a:schemeClr>
              </a:solidFill>
            </a:rPr>
            <a:t>-sensitivity and specificity of ultrasound is 0.70 (95% CI 0.67-0.73) and 0.75 (95% CI 0.73-0.78), </a:t>
          </a:r>
          <a:endParaRPr lang="en-GB" sz="2000" kern="1200" dirty="0">
            <a:solidFill>
              <a:schemeClr val="tx1">
                <a:lumMod val="95000"/>
                <a:lumOff val="5000"/>
              </a:schemeClr>
            </a:solidFill>
          </a:endParaRPr>
        </a:p>
      </dsp:txBody>
      <dsp:txXfrm>
        <a:off x="5729287" y="1894522"/>
        <a:ext cx="5729287" cy="3978497"/>
      </dsp:txXfrm>
    </dsp:sp>
    <dsp:sp modelId="{AE76BA4B-BBB4-0A40-A371-DBE0049DABCA}">
      <dsp:nvSpPr>
        <dsp:cNvPr id="0" name=""/>
        <dsp:cNvSpPr/>
      </dsp:nvSpPr>
      <dsp:spPr>
        <a:xfrm>
          <a:off x="0" y="5873019"/>
          <a:ext cx="11458575" cy="442055"/>
        </a:xfrm>
        <a:prstGeom prst="rect">
          <a:avLst/>
        </a:prstGeom>
        <a:solidFill>
          <a:srgbClr val="854C3B"/>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6FFF0-755E-7649-ACA5-21979B566451}">
      <dsp:nvSpPr>
        <dsp:cNvPr id="0" name=""/>
        <dsp:cNvSpPr/>
      </dsp:nvSpPr>
      <dsp:spPr>
        <a:xfrm>
          <a:off x="0" y="30125"/>
          <a:ext cx="11601450" cy="1223454"/>
        </a:xfrm>
        <a:prstGeom prst="round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dirty="0"/>
            <a:t>The effective radiation dose of a standard, </a:t>
          </a:r>
          <a:r>
            <a:rPr lang="en-IN" sz="2200" kern="1200" dirty="0" err="1"/>
            <a:t>noncontrast</a:t>
          </a:r>
          <a:r>
            <a:rPr lang="en-IN" sz="2200" kern="1200" dirty="0"/>
            <a:t> abdominopelvic CT is usually 10 to 12 mSv. </a:t>
          </a:r>
        </a:p>
        <a:p>
          <a:pPr marL="0" lvl="0" indent="0" algn="l" defTabSz="977900">
            <a:lnSpc>
              <a:spcPct val="90000"/>
            </a:lnSpc>
            <a:spcBef>
              <a:spcPct val="0"/>
            </a:spcBef>
            <a:spcAft>
              <a:spcPct val="35000"/>
            </a:spcAft>
            <a:buNone/>
          </a:pPr>
          <a:r>
            <a:rPr lang="en-IN" sz="2200" kern="1200" dirty="0"/>
            <a:t>the upper limit of effective radiation dose for low-dose, </a:t>
          </a:r>
          <a:r>
            <a:rPr lang="en-IN" sz="2200" kern="1200" dirty="0" err="1"/>
            <a:t>noncontrast</a:t>
          </a:r>
          <a:r>
            <a:rPr lang="en-IN" sz="2200" kern="1200" dirty="0"/>
            <a:t> CT is 4 mSv.</a:t>
          </a:r>
          <a:endParaRPr lang="en-US" sz="2200" kern="1200" dirty="0"/>
        </a:p>
      </dsp:txBody>
      <dsp:txXfrm>
        <a:off x="59724" y="89849"/>
        <a:ext cx="11482002" cy="1104006"/>
      </dsp:txXfrm>
    </dsp:sp>
    <dsp:sp modelId="{3145E5C2-431B-E443-832F-02E675B98EE7}">
      <dsp:nvSpPr>
        <dsp:cNvPr id="0" name=""/>
        <dsp:cNvSpPr/>
      </dsp:nvSpPr>
      <dsp:spPr>
        <a:xfrm>
          <a:off x="0" y="1316939"/>
          <a:ext cx="11601450" cy="1223454"/>
        </a:xfrm>
        <a:prstGeom prst="roundRect">
          <a:avLst/>
        </a:prstGeom>
        <a:gradFill rotWithShape="0">
          <a:gsLst>
            <a:gs pos="0">
              <a:schemeClr val="accent2">
                <a:shade val="50000"/>
                <a:hueOff val="-236469"/>
                <a:satOff val="3113"/>
                <a:lumOff val="18647"/>
                <a:alphaOff val="0"/>
                <a:satMod val="103000"/>
                <a:lumMod val="102000"/>
                <a:tint val="94000"/>
              </a:schemeClr>
            </a:gs>
            <a:gs pos="50000">
              <a:schemeClr val="accent2">
                <a:shade val="50000"/>
                <a:hueOff val="-236469"/>
                <a:satOff val="3113"/>
                <a:lumOff val="18647"/>
                <a:alphaOff val="0"/>
                <a:satMod val="110000"/>
                <a:lumMod val="100000"/>
                <a:shade val="100000"/>
              </a:schemeClr>
            </a:gs>
            <a:gs pos="100000">
              <a:schemeClr val="accent2">
                <a:shade val="50000"/>
                <a:hueOff val="-236469"/>
                <a:satOff val="3113"/>
                <a:lumOff val="1864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t>Imaging is performed on a multidetector CT scanner with 1 to 5 mm slice thickness. </a:t>
          </a:r>
          <a:endParaRPr lang="en-US" sz="2200" kern="1200"/>
        </a:p>
      </dsp:txBody>
      <dsp:txXfrm>
        <a:off x="59724" y="1376663"/>
        <a:ext cx="11482002" cy="1104006"/>
      </dsp:txXfrm>
    </dsp:sp>
    <dsp:sp modelId="{F1B80C38-B425-2C40-86B4-A2A4147AB37D}">
      <dsp:nvSpPr>
        <dsp:cNvPr id="0" name=""/>
        <dsp:cNvSpPr/>
      </dsp:nvSpPr>
      <dsp:spPr>
        <a:xfrm>
          <a:off x="0" y="2603754"/>
          <a:ext cx="11601450" cy="1223454"/>
        </a:xfrm>
        <a:prstGeom prst="roundRect">
          <a:avLst/>
        </a:prstGeom>
        <a:gradFill rotWithShape="0">
          <a:gsLst>
            <a:gs pos="0">
              <a:schemeClr val="accent2">
                <a:shade val="50000"/>
                <a:hueOff val="-472938"/>
                <a:satOff val="6226"/>
                <a:lumOff val="37294"/>
                <a:alphaOff val="0"/>
                <a:satMod val="103000"/>
                <a:lumMod val="102000"/>
                <a:tint val="94000"/>
              </a:schemeClr>
            </a:gs>
            <a:gs pos="50000">
              <a:schemeClr val="accent2">
                <a:shade val="50000"/>
                <a:hueOff val="-472938"/>
                <a:satOff val="6226"/>
                <a:lumOff val="37294"/>
                <a:alphaOff val="0"/>
                <a:satMod val="110000"/>
                <a:lumMod val="100000"/>
                <a:shade val="100000"/>
              </a:schemeClr>
            </a:gs>
            <a:gs pos="100000">
              <a:schemeClr val="accent2">
                <a:shade val="50000"/>
                <a:hueOff val="-472938"/>
                <a:satOff val="6226"/>
                <a:lumOff val="37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dirty="0">
              <a:solidFill>
                <a:schemeClr val="tx1">
                  <a:lumMod val="95000"/>
                  <a:lumOff val="5000"/>
                </a:schemeClr>
              </a:solidFill>
            </a:rPr>
            <a:t>Intravenous contrast is usually not administered, as it decreases sensitivity for small stones. </a:t>
          </a:r>
        </a:p>
        <a:p>
          <a:pPr marL="0" lvl="0" indent="0" algn="l" defTabSz="977900">
            <a:lnSpc>
              <a:spcPct val="90000"/>
            </a:lnSpc>
            <a:spcBef>
              <a:spcPct val="0"/>
            </a:spcBef>
            <a:spcAft>
              <a:spcPct val="35000"/>
            </a:spcAft>
            <a:buNone/>
          </a:pPr>
          <a:r>
            <a:rPr lang="en-IN" sz="2200" kern="1200" dirty="0">
              <a:solidFill>
                <a:schemeClr val="tx1">
                  <a:lumMod val="95000"/>
                  <a:lumOff val="5000"/>
                </a:schemeClr>
              </a:solidFill>
            </a:rPr>
            <a:t>However, for detecting stones &gt;3 mm, contrast-enhanced CT demonstrates 0.95 sensitivity.</a:t>
          </a:r>
          <a:endParaRPr lang="en-US" sz="2200" kern="1200" dirty="0">
            <a:solidFill>
              <a:schemeClr val="tx1">
                <a:lumMod val="95000"/>
                <a:lumOff val="5000"/>
              </a:schemeClr>
            </a:solidFill>
          </a:endParaRPr>
        </a:p>
      </dsp:txBody>
      <dsp:txXfrm>
        <a:off x="59724" y="2663478"/>
        <a:ext cx="11482002" cy="1104006"/>
      </dsp:txXfrm>
    </dsp:sp>
    <dsp:sp modelId="{53C36D05-FCD4-2244-A90D-3D793F016C77}">
      <dsp:nvSpPr>
        <dsp:cNvPr id="0" name=""/>
        <dsp:cNvSpPr/>
      </dsp:nvSpPr>
      <dsp:spPr>
        <a:xfrm>
          <a:off x="0" y="3890568"/>
          <a:ext cx="11601450" cy="1223454"/>
        </a:xfrm>
        <a:prstGeom prst="roundRect">
          <a:avLst/>
        </a:prstGeom>
        <a:gradFill rotWithShape="0">
          <a:gsLst>
            <a:gs pos="0">
              <a:schemeClr val="accent2">
                <a:shade val="50000"/>
                <a:hueOff val="-472938"/>
                <a:satOff val="6226"/>
                <a:lumOff val="37294"/>
                <a:alphaOff val="0"/>
                <a:satMod val="103000"/>
                <a:lumMod val="102000"/>
                <a:tint val="94000"/>
              </a:schemeClr>
            </a:gs>
            <a:gs pos="50000">
              <a:schemeClr val="accent2">
                <a:shade val="50000"/>
                <a:hueOff val="-472938"/>
                <a:satOff val="6226"/>
                <a:lumOff val="37294"/>
                <a:alphaOff val="0"/>
                <a:satMod val="110000"/>
                <a:lumMod val="100000"/>
                <a:shade val="100000"/>
              </a:schemeClr>
            </a:gs>
            <a:gs pos="100000">
              <a:schemeClr val="accent2">
                <a:shade val="50000"/>
                <a:hueOff val="-472938"/>
                <a:satOff val="6226"/>
                <a:lumOff val="37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dirty="0" err="1">
              <a:solidFill>
                <a:schemeClr val="tx1">
                  <a:lumMod val="95000"/>
                  <a:lumOff val="5000"/>
                </a:schemeClr>
              </a:solidFill>
            </a:rPr>
            <a:t>Noncontrast</a:t>
          </a:r>
          <a:r>
            <a:rPr lang="en-IN" sz="2200" kern="1200" dirty="0">
              <a:solidFill>
                <a:schemeClr val="tx1">
                  <a:lumMod val="95000"/>
                  <a:lumOff val="5000"/>
                </a:schemeClr>
              </a:solidFill>
            </a:rPr>
            <a:t> CT can usually detect secondary signs of urinary tract obstruction. The likelihood of detecting these findings varies with the duration of pain. </a:t>
          </a:r>
          <a:endParaRPr lang="en-US" sz="2200" kern="1200" dirty="0">
            <a:solidFill>
              <a:schemeClr val="tx1">
                <a:lumMod val="95000"/>
                <a:lumOff val="5000"/>
              </a:schemeClr>
            </a:solidFill>
          </a:endParaRPr>
        </a:p>
      </dsp:txBody>
      <dsp:txXfrm>
        <a:off x="59724" y="3950292"/>
        <a:ext cx="11482002" cy="1104006"/>
      </dsp:txXfrm>
    </dsp:sp>
    <dsp:sp modelId="{A7912DBA-0FB0-A542-843D-82BCEE013148}">
      <dsp:nvSpPr>
        <dsp:cNvPr id="0" name=""/>
        <dsp:cNvSpPr/>
      </dsp:nvSpPr>
      <dsp:spPr>
        <a:xfrm>
          <a:off x="0" y="5177383"/>
          <a:ext cx="11601450" cy="1223454"/>
        </a:xfrm>
        <a:prstGeom prst="roundRect">
          <a:avLst/>
        </a:prstGeom>
        <a:gradFill rotWithShape="0">
          <a:gsLst>
            <a:gs pos="0">
              <a:schemeClr val="accent2">
                <a:shade val="50000"/>
                <a:hueOff val="-236469"/>
                <a:satOff val="3113"/>
                <a:lumOff val="18647"/>
                <a:alphaOff val="0"/>
                <a:satMod val="103000"/>
                <a:lumMod val="102000"/>
                <a:tint val="94000"/>
              </a:schemeClr>
            </a:gs>
            <a:gs pos="50000">
              <a:schemeClr val="accent2">
                <a:shade val="50000"/>
                <a:hueOff val="-236469"/>
                <a:satOff val="3113"/>
                <a:lumOff val="18647"/>
                <a:alphaOff val="0"/>
                <a:satMod val="110000"/>
                <a:lumMod val="100000"/>
                <a:shade val="100000"/>
              </a:schemeClr>
            </a:gs>
            <a:gs pos="100000">
              <a:schemeClr val="accent2">
                <a:shade val="50000"/>
                <a:hueOff val="-236469"/>
                <a:satOff val="3113"/>
                <a:lumOff val="1864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t>In a report of 227 patients with acute nephrolithiasis, ureteral dilatation was seen in 84 and 97 percent at two and eight hours, respectively, and moderate to severe perinephric stranding in 5 and 51 percent at two and eight hours, respectively.</a:t>
          </a:r>
          <a:endParaRPr lang="en-US" sz="2200" kern="1200"/>
        </a:p>
      </dsp:txBody>
      <dsp:txXfrm>
        <a:off x="59724" y="5237107"/>
        <a:ext cx="11482002" cy="11040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954CE-BBF6-BC44-A79C-4FE61745B316}"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3129B-0DDE-0841-BD2C-62E90C9AE3FC}" type="slidenum">
              <a:rPr lang="en-US" smtClean="0"/>
              <a:t>‹#›</a:t>
            </a:fld>
            <a:endParaRPr lang="en-US"/>
          </a:p>
        </p:txBody>
      </p:sp>
    </p:spTree>
    <p:extLst>
      <p:ext uri="{BB962C8B-B14F-4D97-AF65-F5344CB8AC3E}">
        <p14:creationId xmlns:p14="http://schemas.microsoft.com/office/powerpoint/2010/main" val="31685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77A3129B-0DDE-0841-BD2C-62E90C9AE3FC}" type="slidenum">
              <a:rPr lang="en-US" smtClean="0"/>
              <a:t>3</a:t>
            </a:fld>
            <a:endParaRPr lang="en-US"/>
          </a:p>
        </p:txBody>
      </p:sp>
    </p:spTree>
    <p:extLst>
      <p:ext uri="{BB962C8B-B14F-4D97-AF65-F5344CB8AC3E}">
        <p14:creationId xmlns:p14="http://schemas.microsoft.com/office/powerpoint/2010/main" val="159317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It is unclear whether the anatomic changes somehow cause the metabolic disturbances (</a:t>
            </a:r>
            <a:r>
              <a:rPr lang="en-IN" dirty="0" err="1"/>
              <a:t>eg</a:t>
            </a:r>
            <a:r>
              <a:rPr lang="en-IN" dirty="0"/>
              <a:t>, high urine calcium, low urine citrate) or whether their predisposition to </a:t>
            </a:r>
            <a:r>
              <a:rPr lang="en-IN" dirty="0" err="1"/>
              <a:t>nephrocalcinosis</a:t>
            </a:r>
            <a:r>
              <a:rPr lang="en-IN" dirty="0"/>
              <a:t> (and the interstitial deposition of calcium phosphate) increases the likelihood of nephrolithiasis</a:t>
            </a:r>
            <a:endParaRPr lang="en-US" dirty="0"/>
          </a:p>
          <a:p>
            <a:endParaRPr lang="en-US" dirty="0"/>
          </a:p>
        </p:txBody>
      </p:sp>
      <p:sp>
        <p:nvSpPr>
          <p:cNvPr id="4" name="Slide Number Placeholder 3"/>
          <p:cNvSpPr>
            <a:spLocks noGrp="1"/>
          </p:cNvSpPr>
          <p:nvPr>
            <p:ph type="sldNum" sz="quarter" idx="5"/>
          </p:nvPr>
        </p:nvSpPr>
        <p:spPr/>
        <p:txBody>
          <a:bodyPr/>
          <a:lstStyle/>
          <a:p>
            <a:fld id="{77A3129B-0DDE-0841-BD2C-62E90C9AE3FC}" type="slidenum">
              <a:rPr lang="en-US" smtClean="0"/>
              <a:t>6</a:t>
            </a:fld>
            <a:endParaRPr lang="en-US"/>
          </a:p>
        </p:txBody>
      </p:sp>
    </p:spTree>
    <p:extLst>
      <p:ext uri="{BB962C8B-B14F-4D97-AF65-F5344CB8AC3E}">
        <p14:creationId xmlns:p14="http://schemas.microsoft.com/office/powerpoint/2010/main" val="15998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77A3129B-0DDE-0841-BD2C-62E90C9AE3FC}" type="slidenum">
              <a:rPr lang="en-US" smtClean="0"/>
              <a:t>32</a:t>
            </a:fld>
            <a:endParaRPr lang="en-US"/>
          </a:p>
        </p:txBody>
      </p:sp>
    </p:spTree>
    <p:extLst>
      <p:ext uri="{BB962C8B-B14F-4D97-AF65-F5344CB8AC3E}">
        <p14:creationId xmlns:p14="http://schemas.microsoft.com/office/powerpoint/2010/main" val="422775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3129B-0DDE-0841-BD2C-62E90C9AE3FC}" type="slidenum">
              <a:rPr lang="en-US" smtClean="0"/>
              <a:t>35</a:t>
            </a:fld>
            <a:endParaRPr lang="en-US"/>
          </a:p>
        </p:txBody>
      </p:sp>
    </p:spTree>
    <p:extLst>
      <p:ext uri="{BB962C8B-B14F-4D97-AF65-F5344CB8AC3E}">
        <p14:creationId xmlns:p14="http://schemas.microsoft.com/office/powerpoint/2010/main" val="374433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3129B-0DDE-0841-BD2C-62E90C9AE3FC}" type="slidenum">
              <a:rPr lang="en-US" smtClean="0"/>
              <a:t>36</a:t>
            </a:fld>
            <a:endParaRPr lang="en-US"/>
          </a:p>
        </p:txBody>
      </p:sp>
    </p:spTree>
    <p:extLst>
      <p:ext uri="{BB962C8B-B14F-4D97-AF65-F5344CB8AC3E}">
        <p14:creationId xmlns:p14="http://schemas.microsoft.com/office/powerpoint/2010/main" val="1109146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77A3129B-0DDE-0841-BD2C-62E90C9AE3FC}" type="slidenum">
              <a:rPr lang="en-US" smtClean="0"/>
              <a:t>41</a:t>
            </a:fld>
            <a:endParaRPr lang="en-US"/>
          </a:p>
        </p:txBody>
      </p:sp>
    </p:spTree>
    <p:extLst>
      <p:ext uri="{BB962C8B-B14F-4D97-AF65-F5344CB8AC3E}">
        <p14:creationId xmlns:p14="http://schemas.microsoft.com/office/powerpoint/2010/main" val="833044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77A3129B-0DDE-0841-BD2C-62E90C9AE3FC}" type="slidenum">
              <a:rPr lang="en-US" smtClean="0"/>
              <a:t>44</a:t>
            </a:fld>
            <a:endParaRPr lang="en-US"/>
          </a:p>
        </p:txBody>
      </p:sp>
    </p:spTree>
    <p:extLst>
      <p:ext uri="{BB962C8B-B14F-4D97-AF65-F5344CB8AC3E}">
        <p14:creationId xmlns:p14="http://schemas.microsoft.com/office/powerpoint/2010/main" val="1490922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CB32D3-ED83-5A4E-887E-180343834BCC}"/>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5" name="Footer Placeholder 4">
            <a:extLst>
              <a:ext uri="{FF2B5EF4-FFF2-40B4-BE49-F238E27FC236}">
                <a16:creationId xmlns:a16="http://schemas.microsoft.com/office/drawing/2014/main" id="{994692E5-DAF5-0440-9C8E-EDE713B50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2C212-1383-2C4A-826E-A685D2629EAD}"/>
              </a:ext>
            </a:extLst>
          </p:cNvPr>
          <p:cNvSpPr>
            <a:spLocks noGrp="1"/>
          </p:cNvSpPr>
          <p:nvPr>
            <p:ph type="sldNum" sz="quarter" idx="12"/>
          </p:nvPr>
        </p:nvSpPr>
        <p:spPr/>
        <p:txBody>
          <a:bodyPr/>
          <a:lstStyle/>
          <a:p>
            <a:fld id="{B6B133AE-6D10-7348-9EB6-CE9326F257CF}" type="slidenum">
              <a:rPr lang="en-US" smtClean="0"/>
              <a:t>‹#›</a:t>
            </a:fld>
            <a:endParaRPr lang="en-US"/>
          </a:p>
        </p:txBody>
      </p:sp>
      <p:sp>
        <p:nvSpPr>
          <p:cNvPr id="8" name="Isosceles Triangle 7"/>
          <p:cNvSpPr/>
          <p:nvPr userDrawn="1"/>
        </p:nvSpPr>
        <p:spPr>
          <a:xfrm rot="5400000">
            <a:off x="20320" y="-20320"/>
            <a:ext cx="1209040" cy="1249680"/>
          </a:xfrm>
          <a:prstGeom prst="triangle">
            <a:avLst>
              <a:gd name="adj" fmla="val 0"/>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0" y="6620720"/>
            <a:ext cx="12192000" cy="248862"/>
          </a:xfrm>
          <a:prstGeom prst="rect">
            <a:avLst/>
          </a:prstGeom>
          <a:solidFill>
            <a:srgbClr val="318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400654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9A420-377A-0547-BE44-AD18D306B4C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3E22C1E-576B-044B-ACA0-D8298FA553AF}"/>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4" name="Footer Placeholder 3">
            <a:extLst>
              <a:ext uri="{FF2B5EF4-FFF2-40B4-BE49-F238E27FC236}">
                <a16:creationId xmlns:a16="http://schemas.microsoft.com/office/drawing/2014/main" id="{DD31A908-6853-364A-9EFB-F6755B711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BB6CD2-DC77-1F4F-859B-07EDBF5DBD10}"/>
              </a:ext>
            </a:extLst>
          </p:cNvPr>
          <p:cNvSpPr>
            <a:spLocks noGrp="1"/>
          </p:cNvSpPr>
          <p:nvPr>
            <p:ph type="sldNum" sz="quarter" idx="12"/>
          </p:nvPr>
        </p:nvSpPr>
        <p:spPr/>
        <p:txBody>
          <a:bodyPr/>
          <a:lstStyle/>
          <a:p>
            <a:fld id="{B6B133AE-6D10-7348-9EB6-CE9326F257CF}" type="slidenum">
              <a:rPr lang="en-US" smtClean="0"/>
              <a:t>‹#›</a:t>
            </a:fld>
            <a:endParaRPr lang="en-US"/>
          </a:p>
        </p:txBody>
      </p:sp>
    </p:spTree>
    <p:extLst>
      <p:ext uri="{BB962C8B-B14F-4D97-AF65-F5344CB8AC3E}">
        <p14:creationId xmlns:p14="http://schemas.microsoft.com/office/powerpoint/2010/main" val="3377157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42648-A340-4145-AA2E-29F62C30C7DA}"/>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3" name="Footer Placeholder 2">
            <a:extLst>
              <a:ext uri="{FF2B5EF4-FFF2-40B4-BE49-F238E27FC236}">
                <a16:creationId xmlns:a16="http://schemas.microsoft.com/office/drawing/2014/main" id="{2D601EF4-593D-B743-9F11-1D3D5B31B7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7D5935-C613-5540-B516-A754172F972F}"/>
              </a:ext>
            </a:extLst>
          </p:cNvPr>
          <p:cNvSpPr>
            <a:spLocks noGrp="1"/>
          </p:cNvSpPr>
          <p:nvPr>
            <p:ph type="sldNum" sz="quarter" idx="12"/>
          </p:nvPr>
        </p:nvSpPr>
        <p:spPr/>
        <p:txBody>
          <a:bodyPr/>
          <a:lstStyle/>
          <a:p>
            <a:fld id="{B6B133AE-6D10-7348-9EB6-CE9326F257CF}" type="slidenum">
              <a:rPr lang="en-US" smtClean="0"/>
              <a:t>‹#›</a:t>
            </a:fld>
            <a:endParaRPr lang="en-US"/>
          </a:p>
        </p:txBody>
      </p:sp>
    </p:spTree>
    <p:extLst>
      <p:ext uri="{BB962C8B-B14F-4D97-AF65-F5344CB8AC3E}">
        <p14:creationId xmlns:p14="http://schemas.microsoft.com/office/powerpoint/2010/main" val="3579174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6B29-23EE-9645-A74A-A722F005A1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EFCA25F-5B8E-D14E-8F15-C0B0CC32E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E6D7C87-D3BC-A24A-BF26-323DE5D43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5DDE4A-4236-5B42-AF35-50E64BF985B9}"/>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6" name="Footer Placeholder 5">
            <a:extLst>
              <a:ext uri="{FF2B5EF4-FFF2-40B4-BE49-F238E27FC236}">
                <a16:creationId xmlns:a16="http://schemas.microsoft.com/office/drawing/2014/main" id="{D01938A5-16C4-7A4F-BBD2-2BF84A7CE2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6E5B5-FE93-024F-8A70-B622A97D743F}"/>
              </a:ext>
            </a:extLst>
          </p:cNvPr>
          <p:cNvSpPr>
            <a:spLocks noGrp="1"/>
          </p:cNvSpPr>
          <p:nvPr>
            <p:ph type="sldNum" sz="quarter" idx="12"/>
          </p:nvPr>
        </p:nvSpPr>
        <p:spPr/>
        <p:txBody>
          <a:bodyPr/>
          <a:lstStyle/>
          <a:p>
            <a:fld id="{B6B133AE-6D10-7348-9EB6-CE9326F257CF}" type="slidenum">
              <a:rPr lang="en-US" smtClean="0"/>
              <a:t>‹#›</a:t>
            </a:fld>
            <a:endParaRPr lang="en-US"/>
          </a:p>
        </p:txBody>
      </p:sp>
    </p:spTree>
    <p:extLst>
      <p:ext uri="{BB962C8B-B14F-4D97-AF65-F5344CB8AC3E}">
        <p14:creationId xmlns:p14="http://schemas.microsoft.com/office/powerpoint/2010/main" val="3470443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C429-EF89-5442-B73D-88E1DB7768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FB2F62F-BE3B-9E41-8EEE-7F852A8A79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72B728-ACA0-5941-8F6A-2F1ECB19EB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040B35-A801-F941-9C72-33668E77FEC7}"/>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6" name="Footer Placeholder 5">
            <a:extLst>
              <a:ext uri="{FF2B5EF4-FFF2-40B4-BE49-F238E27FC236}">
                <a16:creationId xmlns:a16="http://schemas.microsoft.com/office/drawing/2014/main" id="{9219E87C-32CA-8E41-98CB-BCBC906B3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489E3-2747-9544-9108-81E26260FD63}"/>
              </a:ext>
            </a:extLst>
          </p:cNvPr>
          <p:cNvSpPr>
            <a:spLocks noGrp="1"/>
          </p:cNvSpPr>
          <p:nvPr>
            <p:ph type="sldNum" sz="quarter" idx="12"/>
          </p:nvPr>
        </p:nvSpPr>
        <p:spPr/>
        <p:txBody>
          <a:bodyPr/>
          <a:lstStyle/>
          <a:p>
            <a:fld id="{B6B133AE-6D10-7348-9EB6-CE9326F257CF}" type="slidenum">
              <a:rPr lang="en-US" smtClean="0"/>
              <a:t>‹#›</a:t>
            </a:fld>
            <a:endParaRPr lang="en-US"/>
          </a:p>
        </p:txBody>
      </p:sp>
    </p:spTree>
    <p:extLst>
      <p:ext uri="{BB962C8B-B14F-4D97-AF65-F5344CB8AC3E}">
        <p14:creationId xmlns:p14="http://schemas.microsoft.com/office/powerpoint/2010/main" val="3313074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0053-F07B-5343-8AFC-7ED86836C75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056C5E-4C4E-844E-AE3C-DCA33170F08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45DD2A-6B90-FD4C-A236-E7E6B65024F7}"/>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5" name="Footer Placeholder 4">
            <a:extLst>
              <a:ext uri="{FF2B5EF4-FFF2-40B4-BE49-F238E27FC236}">
                <a16:creationId xmlns:a16="http://schemas.microsoft.com/office/drawing/2014/main" id="{C4C2B7E7-B889-2B46-97CF-54527751F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EE235-CD9F-314B-9BF1-A2F3D7308EDC}"/>
              </a:ext>
            </a:extLst>
          </p:cNvPr>
          <p:cNvSpPr>
            <a:spLocks noGrp="1"/>
          </p:cNvSpPr>
          <p:nvPr>
            <p:ph type="sldNum" sz="quarter" idx="12"/>
          </p:nvPr>
        </p:nvSpPr>
        <p:spPr/>
        <p:txBody>
          <a:bodyPr/>
          <a:lstStyle/>
          <a:p>
            <a:fld id="{B6B133AE-6D10-7348-9EB6-CE9326F257CF}" type="slidenum">
              <a:rPr lang="en-US" smtClean="0"/>
              <a:t>‹#›</a:t>
            </a:fld>
            <a:endParaRPr lang="en-US"/>
          </a:p>
        </p:txBody>
      </p:sp>
    </p:spTree>
    <p:extLst>
      <p:ext uri="{BB962C8B-B14F-4D97-AF65-F5344CB8AC3E}">
        <p14:creationId xmlns:p14="http://schemas.microsoft.com/office/powerpoint/2010/main" val="1520124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63A0F2-0228-2747-B94F-2148ECC64AA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48C798-2112-C04C-BE40-5F3633E6010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281F45-5206-1743-BA66-65CE76D0F1BF}"/>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5" name="Footer Placeholder 4">
            <a:extLst>
              <a:ext uri="{FF2B5EF4-FFF2-40B4-BE49-F238E27FC236}">
                <a16:creationId xmlns:a16="http://schemas.microsoft.com/office/drawing/2014/main" id="{DC73955C-9759-F24B-8332-DB82893C4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36864-4722-6649-BC3D-EE5AE1A516EF}"/>
              </a:ext>
            </a:extLst>
          </p:cNvPr>
          <p:cNvSpPr>
            <a:spLocks noGrp="1"/>
          </p:cNvSpPr>
          <p:nvPr>
            <p:ph type="sldNum" sz="quarter" idx="12"/>
          </p:nvPr>
        </p:nvSpPr>
        <p:spPr/>
        <p:txBody>
          <a:bodyPr/>
          <a:lstStyle/>
          <a:p>
            <a:fld id="{B6B133AE-6D10-7348-9EB6-CE9326F257CF}" type="slidenum">
              <a:rPr lang="en-US" smtClean="0"/>
              <a:t>‹#›</a:t>
            </a:fld>
            <a:endParaRPr lang="en-US"/>
          </a:p>
        </p:txBody>
      </p:sp>
    </p:spTree>
    <p:extLst>
      <p:ext uri="{BB962C8B-B14F-4D97-AF65-F5344CB8AC3E}">
        <p14:creationId xmlns:p14="http://schemas.microsoft.com/office/powerpoint/2010/main" val="3934512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CB32D3-ED83-5A4E-887E-180343834BCC}"/>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5" name="Footer Placeholder 4">
            <a:extLst>
              <a:ext uri="{FF2B5EF4-FFF2-40B4-BE49-F238E27FC236}">
                <a16:creationId xmlns:a16="http://schemas.microsoft.com/office/drawing/2014/main" id="{994692E5-DAF5-0440-9C8E-EDE713B50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2C212-1383-2C4A-826E-A685D2629EAD}"/>
              </a:ext>
            </a:extLst>
          </p:cNvPr>
          <p:cNvSpPr>
            <a:spLocks noGrp="1"/>
          </p:cNvSpPr>
          <p:nvPr>
            <p:ph type="sldNum" sz="quarter" idx="12"/>
          </p:nvPr>
        </p:nvSpPr>
        <p:spPr/>
        <p:txBody>
          <a:bodyPr/>
          <a:lstStyle/>
          <a:p>
            <a:fld id="{B6B133AE-6D10-7348-9EB6-CE9326F257CF}" type="slidenum">
              <a:rPr lang="en-US" smtClean="0"/>
              <a:t>‹#›</a:t>
            </a:fld>
            <a:endParaRPr lang="en-US"/>
          </a:p>
        </p:txBody>
      </p:sp>
      <p:sp>
        <p:nvSpPr>
          <p:cNvPr id="8" name="Isosceles Triangle 7"/>
          <p:cNvSpPr/>
          <p:nvPr userDrawn="1"/>
        </p:nvSpPr>
        <p:spPr>
          <a:xfrm rot="5400000">
            <a:off x="20320" y="-20320"/>
            <a:ext cx="1209040" cy="1249680"/>
          </a:xfrm>
          <a:prstGeom prst="triangle">
            <a:avLst>
              <a:gd name="adj" fmla="val 0"/>
            </a:avLst>
          </a:prstGeom>
          <a:solidFill>
            <a:srgbClr val="318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0" y="6620720"/>
            <a:ext cx="12192000" cy="248862"/>
          </a:xfrm>
          <a:prstGeom prst="rect">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72713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CBE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a:extLst>
              <a:ext uri="{FF2B5EF4-FFF2-40B4-BE49-F238E27FC236}">
                <a16:creationId xmlns:a16="http://schemas.microsoft.com/office/drawing/2014/main" id="{D63F845B-E137-8F4D-A4E7-32CCB9F31E20}"/>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5" name="Footer Placeholder 4">
            <a:extLst>
              <a:ext uri="{FF2B5EF4-FFF2-40B4-BE49-F238E27FC236}">
                <a16:creationId xmlns:a16="http://schemas.microsoft.com/office/drawing/2014/main" id="{755DAD30-1378-DB4E-B169-C11CB1C9D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DF0E7-CBDF-0243-9B41-FBE687712BF5}"/>
              </a:ext>
            </a:extLst>
          </p:cNvPr>
          <p:cNvSpPr>
            <a:spLocks noGrp="1"/>
          </p:cNvSpPr>
          <p:nvPr>
            <p:ph type="sldNum" sz="quarter" idx="12"/>
          </p:nvPr>
        </p:nvSpPr>
        <p:spPr/>
        <p:txBody>
          <a:bodyPr/>
          <a:lstStyle/>
          <a:p>
            <a:fld id="{B6B133AE-6D10-7348-9EB6-CE9326F257CF}" type="slidenum">
              <a:rPr lang="en-US" smtClean="0"/>
              <a:t>‹#›</a:t>
            </a:fld>
            <a:endParaRPr lang="en-US"/>
          </a:p>
        </p:txBody>
      </p:sp>
      <p:sp>
        <p:nvSpPr>
          <p:cNvPr id="9" name="Isosceles Triangle 8"/>
          <p:cNvSpPr/>
          <p:nvPr userDrawn="1"/>
        </p:nvSpPr>
        <p:spPr>
          <a:xfrm rot="5400000">
            <a:off x="20320" y="-20320"/>
            <a:ext cx="1209040" cy="1249680"/>
          </a:xfrm>
          <a:prstGeom prst="triangle">
            <a:avLst>
              <a:gd name="adj" fmla="val 0"/>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userDrawn="1"/>
        </p:nvSpPr>
        <p:spPr>
          <a:xfrm>
            <a:off x="0" y="6620720"/>
            <a:ext cx="12192000" cy="248862"/>
          </a:xfrm>
          <a:prstGeom prst="rect">
            <a:avLst/>
          </a:prstGeom>
          <a:solidFill>
            <a:srgbClr val="318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4792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318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a:extLst>
              <a:ext uri="{FF2B5EF4-FFF2-40B4-BE49-F238E27FC236}">
                <a16:creationId xmlns:a16="http://schemas.microsoft.com/office/drawing/2014/main" id="{D63F845B-E137-8F4D-A4E7-32CCB9F31E20}"/>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5" name="Footer Placeholder 4">
            <a:extLst>
              <a:ext uri="{FF2B5EF4-FFF2-40B4-BE49-F238E27FC236}">
                <a16:creationId xmlns:a16="http://schemas.microsoft.com/office/drawing/2014/main" id="{755DAD30-1378-DB4E-B169-C11CB1C9D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DF0E7-CBDF-0243-9B41-FBE687712BF5}"/>
              </a:ext>
            </a:extLst>
          </p:cNvPr>
          <p:cNvSpPr>
            <a:spLocks noGrp="1"/>
          </p:cNvSpPr>
          <p:nvPr>
            <p:ph type="sldNum" sz="quarter" idx="12"/>
          </p:nvPr>
        </p:nvSpPr>
        <p:spPr/>
        <p:txBody>
          <a:bodyPr/>
          <a:lstStyle/>
          <a:p>
            <a:fld id="{B6B133AE-6D10-7348-9EB6-CE9326F257CF}" type="slidenum">
              <a:rPr lang="en-US" smtClean="0"/>
              <a:t>‹#›</a:t>
            </a:fld>
            <a:endParaRPr lang="en-US"/>
          </a:p>
        </p:txBody>
      </p:sp>
      <p:sp>
        <p:nvSpPr>
          <p:cNvPr id="9" name="Isosceles Triangle 8"/>
          <p:cNvSpPr/>
          <p:nvPr userDrawn="1"/>
        </p:nvSpPr>
        <p:spPr>
          <a:xfrm rot="5400000">
            <a:off x="20320" y="-20320"/>
            <a:ext cx="1209040" cy="1249680"/>
          </a:xfrm>
          <a:prstGeom prst="triangle">
            <a:avLst>
              <a:gd name="adj" fmla="val 0"/>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userDrawn="1"/>
        </p:nvSpPr>
        <p:spPr>
          <a:xfrm>
            <a:off x="0" y="6620720"/>
            <a:ext cx="12192000" cy="248862"/>
          </a:xfrm>
          <a:prstGeom prst="rect">
            <a:avLst/>
          </a:prstGeom>
          <a:solidFill>
            <a:srgbClr val="CBE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86257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a:extLst>
              <a:ext uri="{FF2B5EF4-FFF2-40B4-BE49-F238E27FC236}">
                <a16:creationId xmlns:a16="http://schemas.microsoft.com/office/drawing/2014/main" id="{D63F845B-E137-8F4D-A4E7-32CCB9F31E20}"/>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5" name="Footer Placeholder 4">
            <a:extLst>
              <a:ext uri="{FF2B5EF4-FFF2-40B4-BE49-F238E27FC236}">
                <a16:creationId xmlns:a16="http://schemas.microsoft.com/office/drawing/2014/main" id="{755DAD30-1378-DB4E-B169-C11CB1C9D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DF0E7-CBDF-0243-9B41-FBE687712BF5}"/>
              </a:ext>
            </a:extLst>
          </p:cNvPr>
          <p:cNvSpPr>
            <a:spLocks noGrp="1"/>
          </p:cNvSpPr>
          <p:nvPr>
            <p:ph type="sldNum" sz="quarter" idx="12"/>
          </p:nvPr>
        </p:nvSpPr>
        <p:spPr/>
        <p:txBody>
          <a:bodyPr/>
          <a:lstStyle/>
          <a:p>
            <a:fld id="{B6B133AE-6D10-7348-9EB6-CE9326F257CF}" type="slidenum">
              <a:rPr lang="en-US" smtClean="0"/>
              <a:t>‹#›</a:t>
            </a:fld>
            <a:endParaRPr lang="en-US"/>
          </a:p>
        </p:txBody>
      </p:sp>
      <p:sp>
        <p:nvSpPr>
          <p:cNvPr id="9" name="Isosceles Triangle 8"/>
          <p:cNvSpPr/>
          <p:nvPr userDrawn="1"/>
        </p:nvSpPr>
        <p:spPr>
          <a:xfrm rot="5400000">
            <a:off x="20320" y="-20320"/>
            <a:ext cx="1209040" cy="1249680"/>
          </a:xfrm>
          <a:prstGeom prst="triangle">
            <a:avLst>
              <a:gd name="adj" fmla="val 0"/>
            </a:avLst>
          </a:prstGeom>
          <a:solidFill>
            <a:srgbClr val="CBE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userDrawn="1"/>
        </p:nvSpPr>
        <p:spPr>
          <a:xfrm>
            <a:off x="0" y="6620720"/>
            <a:ext cx="12192000" cy="248862"/>
          </a:xfrm>
          <a:prstGeom prst="rect">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0859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a:extLst>
              <a:ext uri="{FF2B5EF4-FFF2-40B4-BE49-F238E27FC236}">
                <a16:creationId xmlns:a16="http://schemas.microsoft.com/office/drawing/2014/main" id="{D63F845B-E137-8F4D-A4E7-32CCB9F31E20}"/>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5" name="Footer Placeholder 4">
            <a:extLst>
              <a:ext uri="{FF2B5EF4-FFF2-40B4-BE49-F238E27FC236}">
                <a16:creationId xmlns:a16="http://schemas.microsoft.com/office/drawing/2014/main" id="{755DAD30-1378-DB4E-B169-C11CB1C9D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DF0E7-CBDF-0243-9B41-FBE687712BF5}"/>
              </a:ext>
            </a:extLst>
          </p:cNvPr>
          <p:cNvSpPr>
            <a:spLocks noGrp="1"/>
          </p:cNvSpPr>
          <p:nvPr>
            <p:ph type="sldNum" sz="quarter" idx="12"/>
          </p:nvPr>
        </p:nvSpPr>
        <p:spPr/>
        <p:txBody>
          <a:bodyPr/>
          <a:lstStyle/>
          <a:p>
            <a:fld id="{B6B133AE-6D10-7348-9EB6-CE9326F257CF}" type="slidenum">
              <a:rPr lang="en-US" smtClean="0"/>
              <a:t>‹#›</a:t>
            </a:fld>
            <a:endParaRPr lang="en-US"/>
          </a:p>
        </p:txBody>
      </p:sp>
      <p:sp>
        <p:nvSpPr>
          <p:cNvPr id="9" name="Isosceles Triangle 8"/>
          <p:cNvSpPr/>
          <p:nvPr userDrawn="1"/>
        </p:nvSpPr>
        <p:spPr>
          <a:xfrm rot="5400000">
            <a:off x="20320" y="-20320"/>
            <a:ext cx="1209040" cy="1249680"/>
          </a:xfrm>
          <a:prstGeom prst="triangle">
            <a:avLst>
              <a:gd name="adj" fmla="val 0"/>
            </a:avLst>
          </a:prstGeom>
          <a:solidFill>
            <a:srgbClr val="318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userDrawn="1"/>
        </p:nvSpPr>
        <p:spPr>
          <a:xfrm>
            <a:off x="0" y="6620720"/>
            <a:ext cx="12192000" cy="248862"/>
          </a:xfrm>
          <a:prstGeom prst="rect">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3960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F1C5A-0407-EC41-8C45-9043EF3E6A1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BB68420-1B54-784C-81B1-7F86E5A58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A5AE8BE-11AD-2F47-8C94-A3A8B3A94A7F}"/>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5" name="Footer Placeholder 4">
            <a:extLst>
              <a:ext uri="{FF2B5EF4-FFF2-40B4-BE49-F238E27FC236}">
                <a16:creationId xmlns:a16="http://schemas.microsoft.com/office/drawing/2014/main" id="{73D48338-107B-AB43-8517-EAB3F6E98D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D6CEC-1476-1A4D-92B1-F1889A07F02E}"/>
              </a:ext>
            </a:extLst>
          </p:cNvPr>
          <p:cNvSpPr>
            <a:spLocks noGrp="1"/>
          </p:cNvSpPr>
          <p:nvPr>
            <p:ph type="sldNum" sz="quarter" idx="12"/>
          </p:nvPr>
        </p:nvSpPr>
        <p:spPr/>
        <p:txBody>
          <a:bodyPr/>
          <a:lstStyle/>
          <a:p>
            <a:fld id="{B6B133AE-6D10-7348-9EB6-CE9326F257CF}" type="slidenum">
              <a:rPr lang="en-US" smtClean="0"/>
              <a:t>‹#›</a:t>
            </a:fld>
            <a:endParaRPr lang="en-US"/>
          </a:p>
        </p:txBody>
      </p:sp>
    </p:spTree>
    <p:extLst>
      <p:ext uri="{BB962C8B-B14F-4D97-AF65-F5344CB8AC3E}">
        <p14:creationId xmlns:p14="http://schemas.microsoft.com/office/powerpoint/2010/main" val="74462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8B3-10F3-BD4F-8753-F78BA7CE03F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48E861-A4EF-CA44-BBD2-A401C2F41BF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AA9BABB-C2AA-804B-A432-C61F5DE6C17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F8BEF2D-5C38-E34A-9545-B101A6E5D0D7}"/>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6" name="Footer Placeholder 5">
            <a:extLst>
              <a:ext uri="{FF2B5EF4-FFF2-40B4-BE49-F238E27FC236}">
                <a16:creationId xmlns:a16="http://schemas.microsoft.com/office/drawing/2014/main" id="{9B6A62B4-5925-7A47-8AB0-9F8BCD468C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F0F66-4421-8B4F-A0DA-8BF89801FE87}"/>
              </a:ext>
            </a:extLst>
          </p:cNvPr>
          <p:cNvSpPr>
            <a:spLocks noGrp="1"/>
          </p:cNvSpPr>
          <p:nvPr>
            <p:ph type="sldNum" sz="quarter" idx="12"/>
          </p:nvPr>
        </p:nvSpPr>
        <p:spPr/>
        <p:txBody>
          <a:bodyPr/>
          <a:lstStyle/>
          <a:p>
            <a:fld id="{B6B133AE-6D10-7348-9EB6-CE9326F257CF}" type="slidenum">
              <a:rPr lang="en-US" smtClean="0"/>
              <a:t>‹#›</a:t>
            </a:fld>
            <a:endParaRPr lang="en-US"/>
          </a:p>
        </p:txBody>
      </p:sp>
    </p:spTree>
    <p:extLst>
      <p:ext uri="{BB962C8B-B14F-4D97-AF65-F5344CB8AC3E}">
        <p14:creationId xmlns:p14="http://schemas.microsoft.com/office/powerpoint/2010/main" val="294907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2B76-1A17-2149-9A4C-DCCF2CFA5A0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4E2178-6D28-6544-A6E0-BC2302FE50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9753775-949A-C941-A887-E692C0DA962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C03EE9-A18B-E04B-B1FA-F77AA1503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152C801-CD74-714A-951C-24C4905544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63E28AF-BEB3-B148-BF82-34114B0A2BD5}"/>
              </a:ext>
            </a:extLst>
          </p:cNvPr>
          <p:cNvSpPr>
            <a:spLocks noGrp="1"/>
          </p:cNvSpPr>
          <p:nvPr>
            <p:ph type="dt" sz="half" idx="10"/>
          </p:nvPr>
        </p:nvSpPr>
        <p:spPr/>
        <p:txBody>
          <a:bodyPr/>
          <a:lstStyle/>
          <a:p>
            <a:fld id="{D8BCB309-E096-5845-9928-263E64FE6467}" type="datetimeFigureOut">
              <a:rPr lang="en-US" smtClean="0"/>
              <a:t>8/22/2024</a:t>
            </a:fld>
            <a:endParaRPr lang="en-US"/>
          </a:p>
        </p:txBody>
      </p:sp>
      <p:sp>
        <p:nvSpPr>
          <p:cNvPr id="8" name="Footer Placeholder 7">
            <a:extLst>
              <a:ext uri="{FF2B5EF4-FFF2-40B4-BE49-F238E27FC236}">
                <a16:creationId xmlns:a16="http://schemas.microsoft.com/office/drawing/2014/main" id="{6747F3B5-FF30-6545-8198-E758A464F5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4BCA29-2808-484B-885D-C782289256F1}"/>
              </a:ext>
            </a:extLst>
          </p:cNvPr>
          <p:cNvSpPr>
            <a:spLocks noGrp="1"/>
          </p:cNvSpPr>
          <p:nvPr>
            <p:ph type="sldNum" sz="quarter" idx="12"/>
          </p:nvPr>
        </p:nvSpPr>
        <p:spPr/>
        <p:txBody>
          <a:bodyPr/>
          <a:lstStyle/>
          <a:p>
            <a:fld id="{B6B133AE-6D10-7348-9EB6-CE9326F257CF}" type="slidenum">
              <a:rPr lang="en-US" smtClean="0"/>
              <a:t>‹#›</a:t>
            </a:fld>
            <a:endParaRPr lang="en-US"/>
          </a:p>
        </p:txBody>
      </p:sp>
    </p:spTree>
    <p:extLst>
      <p:ext uri="{BB962C8B-B14F-4D97-AF65-F5344CB8AC3E}">
        <p14:creationId xmlns:p14="http://schemas.microsoft.com/office/powerpoint/2010/main" val="267415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32B26-3547-6C4D-9A7E-B20E0BFDB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556C6D-7E47-244E-B177-B09F7BA4A2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8226A4-2507-5944-9739-DE1CE381B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CB309-E096-5845-9928-263E64FE6467}" type="datetimeFigureOut">
              <a:rPr lang="en-US" smtClean="0"/>
              <a:t>8/22/2024</a:t>
            </a:fld>
            <a:endParaRPr lang="en-US"/>
          </a:p>
        </p:txBody>
      </p:sp>
      <p:sp>
        <p:nvSpPr>
          <p:cNvPr id="5" name="Footer Placeholder 4">
            <a:extLst>
              <a:ext uri="{FF2B5EF4-FFF2-40B4-BE49-F238E27FC236}">
                <a16:creationId xmlns:a16="http://schemas.microsoft.com/office/drawing/2014/main" id="{C3516D19-6AED-6249-86E9-0B786BEA8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28AA27-D9CE-7349-A8F3-EA013338A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133AE-6D10-7348-9EB6-CE9326F257CF}" type="slidenum">
              <a:rPr lang="en-US" smtClean="0"/>
              <a:t>‹#›</a:t>
            </a:fld>
            <a:endParaRPr lang="en-US"/>
          </a:p>
        </p:txBody>
      </p:sp>
    </p:spTree>
    <p:extLst>
      <p:ext uri="{BB962C8B-B14F-4D97-AF65-F5344CB8AC3E}">
        <p14:creationId xmlns:p14="http://schemas.microsoft.com/office/powerpoint/2010/main" val="424475296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63" r:id="rId5"/>
    <p:sldLayoutId id="2147483661"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hyperlink" Target="https://www.uptodate.com/contents/indinavir-drug-information?topicRef=7366&amp;source=see_link"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ww.uptodate.com/contents/atazanavir-drug-information?topicRef=7366&amp;source=see_link"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uptodate.com/contents/acetazolamide-drug-information?topicRef=7367&amp;source=see_link" TargetMode="External"/><Relationship Id="rId2" Type="http://schemas.openxmlformats.org/officeDocument/2006/relationships/hyperlink" Target="https://www.uptodate.com/contents/topiramate-drug-information?topicRef=7367&amp;source=see_link"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2126055"/>
            <a:ext cx="12192001" cy="4731945"/>
          </a:xfrm>
          <a:prstGeom prst="rect">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 y="-6627"/>
            <a:ext cx="12192001" cy="2132682"/>
          </a:xfrm>
          <a:prstGeom prst="rect">
            <a:avLst/>
          </a:prstGeom>
          <a:solidFill>
            <a:srgbClr val="318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itle 1"/>
          <p:cNvSpPr txBox="1">
            <a:spLocks/>
          </p:cNvSpPr>
          <p:nvPr/>
        </p:nvSpPr>
        <p:spPr>
          <a:xfrm>
            <a:off x="1034927" y="205344"/>
            <a:ext cx="10122147" cy="16523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hi-IN" sz="2800" b="1" dirty="0">
                <a:solidFill>
                  <a:schemeClr val="bg1"/>
                </a:solidFill>
                <a:latin typeface="Nirmala UI" panose="020B0502040204020203" pitchFamily="34" charset="0"/>
                <a:cs typeface="Nirmala UI" panose="020B0502040204020203" pitchFamily="34" charset="0"/>
              </a:rPr>
              <a:t>यह कार्यक्रम स्वास्थ्य विभाग और राज्य स्वास्थ्य एवं परिवार कल्याण संस्थान (</a:t>
            </a:r>
            <a:r>
              <a:rPr lang="en-IN" sz="2800" b="1" dirty="0" err="1">
                <a:solidFill>
                  <a:schemeClr val="bg1"/>
                </a:solidFill>
                <a:latin typeface="Nirmala UI" panose="020B0502040204020203" pitchFamily="34" charset="0"/>
                <a:cs typeface="Nirmala UI" panose="020B0502040204020203" pitchFamily="34" charset="0"/>
              </a:rPr>
              <a:t>SIHFW</a:t>
            </a:r>
            <a:r>
              <a:rPr lang="en-IN" sz="2800" b="1" dirty="0">
                <a:solidFill>
                  <a:schemeClr val="bg1"/>
                </a:solidFill>
                <a:latin typeface="Nirmala UI" panose="020B0502040204020203" pitchFamily="34" charset="0"/>
                <a:cs typeface="Nirmala UI" panose="020B0502040204020203" pitchFamily="34" charset="0"/>
              </a:rPr>
              <a:t>), </a:t>
            </a:r>
            <a:r>
              <a:rPr lang="hi-IN" sz="2800" b="1" dirty="0">
                <a:solidFill>
                  <a:schemeClr val="bg1"/>
                </a:solidFill>
                <a:latin typeface="Nirmala UI" panose="020B0502040204020203" pitchFamily="34" charset="0"/>
                <a:cs typeface="Nirmala UI" panose="020B0502040204020203" pitchFamily="34" charset="0"/>
              </a:rPr>
              <a:t>उत्तर प्रदेश की पहल पर उत्तर प्रदेश टेक्निकल सपोर्ट यूनिट (</a:t>
            </a:r>
            <a:r>
              <a:rPr lang="en-IN" sz="2800" b="1" dirty="0">
                <a:solidFill>
                  <a:schemeClr val="bg1"/>
                </a:solidFill>
                <a:latin typeface="Nirmala UI" panose="020B0502040204020203" pitchFamily="34" charset="0"/>
                <a:cs typeface="Nirmala UI" panose="020B0502040204020203" pitchFamily="34" charset="0"/>
              </a:rPr>
              <a:t>UPTSU) </a:t>
            </a:r>
            <a:r>
              <a:rPr lang="hi-IN" sz="2800" b="1" dirty="0">
                <a:solidFill>
                  <a:schemeClr val="bg1"/>
                </a:solidFill>
                <a:latin typeface="Nirmala UI" panose="020B0502040204020203" pitchFamily="34" charset="0"/>
                <a:cs typeface="Nirmala UI" panose="020B0502040204020203" pitchFamily="34" charset="0"/>
              </a:rPr>
              <a:t>के सहयोग से हो रहा है।</a:t>
            </a:r>
            <a:endParaRPr lang="en-IN" sz="2800" b="1" dirty="0">
              <a:solidFill>
                <a:schemeClr val="bg1"/>
              </a:solidFill>
              <a:latin typeface="Nirmala UI" panose="020B0502040204020203" pitchFamily="34" charset="0"/>
              <a:cs typeface="Nirmala UI" panose="020B0502040204020203" pitchFamily="34" charset="0"/>
            </a:endParaRPr>
          </a:p>
        </p:txBody>
      </p:sp>
      <p:sp>
        <p:nvSpPr>
          <p:cNvPr id="14" name="Rectangle 13">
            <a:extLst>
              <a:ext uri="{FF2B5EF4-FFF2-40B4-BE49-F238E27FC236}">
                <a16:creationId xmlns:a16="http://schemas.microsoft.com/office/drawing/2014/main" id="{FBBE614F-34E5-4FC3-B16E-BA2338BEAEA0}"/>
              </a:ext>
            </a:extLst>
          </p:cNvPr>
          <p:cNvSpPr/>
          <p:nvPr/>
        </p:nvSpPr>
        <p:spPr>
          <a:xfrm>
            <a:off x="960715" y="3778637"/>
            <a:ext cx="10270570" cy="1107996"/>
          </a:xfrm>
          <a:prstGeom prst="rect">
            <a:avLst/>
          </a:prstGeom>
        </p:spPr>
        <p:txBody>
          <a:bodyPr wrap="square">
            <a:spAutoFit/>
          </a:bodyPr>
          <a:lstStyle/>
          <a:p>
            <a:pPr algn="ctr"/>
            <a:r>
              <a:rPr lang="en-US" sz="3200" dirty="0">
                <a:latin typeface="Nirmala UI" panose="020B0502040204020203" pitchFamily="34" charset="0"/>
                <a:cs typeface="Nirmala UI" panose="020B0502040204020203" pitchFamily="34" charset="0"/>
              </a:rPr>
              <a:t>Secretary, Medical Health &amp; Family Welfare, U.P.</a:t>
            </a:r>
            <a:endParaRPr lang="en-IN" sz="3200" dirty="0">
              <a:latin typeface="Nirmala UI" panose="020B0502040204020203" pitchFamily="34" charset="0"/>
              <a:cs typeface="Nirmala UI" panose="020B0502040204020203" pitchFamily="34" charset="0"/>
            </a:endParaRPr>
          </a:p>
          <a:p>
            <a:pPr algn="ctr"/>
            <a:r>
              <a:rPr lang="en-IN" sz="3200" b="1" dirty="0">
                <a:solidFill>
                  <a:srgbClr val="225B6E"/>
                </a:solidFill>
                <a:latin typeface="Nirmala UI" panose="020B0502040204020203" pitchFamily="34" charset="0"/>
                <a:cs typeface="Nirmala UI" panose="020B0502040204020203" pitchFamily="34" charset="0"/>
              </a:rPr>
              <a:t>Shri Ranjan Kumar</a:t>
            </a:r>
            <a:endParaRPr lang="en-IN" sz="3200" b="1" dirty="0">
              <a:solidFill>
                <a:srgbClr val="225B6E"/>
              </a:solidFill>
            </a:endParaRPr>
          </a:p>
        </p:txBody>
      </p:sp>
      <p:sp>
        <p:nvSpPr>
          <p:cNvPr id="15" name="Rectangle 14">
            <a:extLst>
              <a:ext uri="{FF2B5EF4-FFF2-40B4-BE49-F238E27FC236}">
                <a16:creationId xmlns:a16="http://schemas.microsoft.com/office/drawing/2014/main" id="{B66E872C-5DBC-41B8-AF5D-7885102ED959}"/>
              </a:ext>
            </a:extLst>
          </p:cNvPr>
          <p:cNvSpPr/>
          <p:nvPr/>
        </p:nvSpPr>
        <p:spPr>
          <a:xfrm>
            <a:off x="1511833" y="2496768"/>
            <a:ext cx="9168334" cy="954107"/>
          </a:xfrm>
          <a:prstGeom prst="rect">
            <a:avLst/>
          </a:prstGeom>
        </p:spPr>
        <p:txBody>
          <a:bodyPr wrap="square">
            <a:spAutoFit/>
          </a:bodyPr>
          <a:lstStyle/>
          <a:p>
            <a:pPr algn="ctr"/>
            <a:r>
              <a:rPr lang="en-US" sz="2800" b="0" i="0" dirty="0">
                <a:effectLst/>
                <a:latin typeface="Nirmala UI" panose="020B0502040204020203" pitchFamily="34" charset="0"/>
                <a:cs typeface="Nirmala UI" panose="020B0502040204020203" pitchFamily="34" charset="0"/>
              </a:rPr>
              <a:t>Principal Secretary, Medical Health &amp; Family Welfare, U.P. </a:t>
            </a:r>
            <a:r>
              <a:rPr lang="en-US" sz="2800" b="1" i="0" dirty="0">
                <a:solidFill>
                  <a:srgbClr val="225B6E"/>
                </a:solidFill>
                <a:effectLst/>
                <a:latin typeface="Nirmala UI" panose="020B0502040204020203" pitchFamily="34" charset="0"/>
                <a:cs typeface="Nirmala UI" panose="020B0502040204020203" pitchFamily="34" charset="0"/>
              </a:rPr>
              <a:t>Shri </a:t>
            </a:r>
            <a:r>
              <a:rPr lang="en-US" sz="2800" b="1" i="0" dirty="0" err="1">
                <a:solidFill>
                  <a:srgbClr val="225B6E"/>
                </a:solidFill>
                <a:effectLst/>
                <a:latin typeface="Nirmala UI" panose="020B0502040204020203" pitchFamily="34" charset="0"/>
                <a:cs typeface="Nirmala UI" panose="020B0502040204020203" pitchFamily="34" charset="0"/>
              </a:rPr>
              <a:t>Partha</a:t>
            </a:r>
            <a:r>
              <a:rPr lang="en-US" sz="2800" b="1" i="0" dirty="0">
                <a:solidFill>
                  <a:srgbClr val="225B6E"/>
                </a:solidFill>
                <a:effectLst/>
                <a:latin typeface="Nirmala UI" panose="020B0502040204020203" pitchFamily="34" charset="0"/>
                <a:cs typeface="Nirmala UI" panose="020B0502040204020203" pitchFamily="34" charset="0"/>
              </a:rPr>
              <a:t> </a:t>
            </a:r>
            <a:r>
              <a:rPr lang="en-US" sz="2800" b="1" i="0" dirty="0" err="1">
                <a:solidFill>
                  <a:srgbClr val="225B6E"/>
                </a:solidFill>
                <a:effectLst/>
                <a:latin typeface="Nirmala UI" panose="020B0502040204020203" pitchFamily="34" charset="0"/>
                <a:cs typeface="Nirmala UI" panose="020B0502040204020203" pitchFamily="34" charset="0"/>
              </a:rPr>
              <a:t>Sarthi</a:t>
            </a:r>
            <a:r>
              <a:rPr lang="en-US" sz="2800" b="1" i="0" dirty="0">
                <a:solidFill>
                  <a:srgbClr val="225B6E"/>
                </a:solidFill>
                <a:effectLst/>
                <a:latin typeface="Nirmala UI" panose="020B0502040204020203" pitchFamily="34" charset="0"/>
                <a:cs typeface="Nirmala UI" panose="020B0502040204020203" pitchFamily="34" charset="0"/>
              </a:rPr>
              <a:t> Sen Sharma</a:t>
            </a:r>
          </a:p>
        </p:txBody>
      </p:sp>
      <p:sp>
        <p:nvSpPr>
          <p:cNvPr id="16" name="Slide Number Placeholder 1">
            <a:extLst>
              <a:ext uri="{FF2B5EF4-FFF2-40B4-BE49-F238E27FC236}">
                <a16:creationId xmlns:a16="http://schemas.microsoft.com/office/drawing/2014/main" id="{13C9FBE4-C196-4BD7-90C5-134C3975CF48}"/>
              </a:ext>
            </a:extLst>
          </p:cNvPr>
          <p:cNvSpPr txBox="1">
            <a:spLocks/>
          </p:cNvSpPr>
          <p:nvPr/>
        </p:nvSpPr>
        <p:spPr>
          <a:xfrm>
            <a:off x="4724399" y="59034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2572AD-51BD-43A2-AAF8-7A034504C95F}" type="slidenum">
              <a:rPr lang="en-IN" sz="1100" smtClean="0"/>
              <a:pPr/>
              <a:t>1</a:t>
            </a:fld>
            <a:endParaRPr lang="en-IN" sz="1100"/>
          </a:p>
        </p:txBody>
      </p:sp>
      <p:sp>
        <p:nvSpPr>
          <p:cNvPr id="17" name="Rectangle 16">
            <a:extLst>
              <a:ext uri="{FF2B5EF4-FFF2-40B4-BE49-F238E27FC236}">
                <a16:creationId xmlns:a16="http://schemas.microsoft.com/office/drawing/2014/main" id="{70C86BC8-E557-4C20-86C2-6B1BD13E9F06}"/>
              </a:ext>
            </a:extLst>
          </p:cNvPr>
          <p:cNvSpPr/>
          <p:nvPr/>
        </p:nvSpPr>
        <p:spPr>
          <a:xfrm>
            <a:off x="1762404" y="5319351"/>
            <a:ext cx="8667193" cy="1077218"/>
          </a:xfrm>
          <a:prstGeom prst="rect">
            <a:avLst/>
          </a:prstGeom>
        </p:spPr>
        <p:txBody>
          <a:bodyPr wrap="square">
            <a:spAutoFit/>
          </a:bodyPr>
          <a:lstStyle/>
          <a:p>
            <a:pPr algn="ctr"/>
            <a:r>
              <a:rPr lang="en-IN" sz="3200" dirty="0">
                <a:latin typeface="Nirmala UI" panose="020B0502040204020203" pitchFamily="34" charset="0"/>
                <a:cs typeface="Nirmala UI" panose="020B0502040204020203" pitchFamily="34" charset="0"/>
              </a:rPr>
              <a:t>Director Administration &amp; Director, SIHFW</a:t>
            </a:r>
          </a:p>
          <a:p>
            <a:pPr algn="ctr"/>
            <a:r>
              <a:rPr lang="en-IN" sz="3200" b="1" dirty="0">
                <a:solidFill>
                  <a:srgbClr val="225B6E"/>
                </a:solidFill>
                <a:latin typeface="Nirmala UI" panose="020B0502040204020203" pitchFamily="34" charset="0"/>
                <a:cs typeface="Nirmala UI" panose="020B0502040204020203" pitchFamily="34" charset="0"/>
              </a:rPr>
              <a:t>Shri Shiv Sahay Awasthi</a:t>
            </a:r>
            <a:endParaRPr lang="en-IN" sz="3200" b="1" dirty="0">
              <a:solidFill>
                <a:srgbClr val="225B6E"/>
              </a:solidFill>
            </a:endParaRPr>
          </a:p>
        </p:txBody>
      </p:sp>
    </p:spTree>
    <p:extLst>
      <p:ext uri="{BB962C8B-B14F-4D97-AF65-F5344CB8AC3E}">
        <p14:creationId xmlns:p14="http://schemas.microsoft.com/office/powerpoint/2010/main" val="810237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D5391FC9-6CED-EA43-A226-3295FAD63670}"/>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14288"/>
            <a:ext cx="12192000" cy="6890415"/>
          </a:xfrm>
        </p:spPr>
      </p:pic>
    </p:spTree>
    <p:extLst>
      <p:ext uri="{BB962C8B-B14F-4D97-AF65-F5344CB8AC3E}">
        <p14:creationId xmlns:p14="http://schemas.microsoft.com/office/powerpoint/2010/main" val="568357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1322705"/>
            <a:ext cx="10668000" cy="4351338"/>
          </a:xfrm>
          <a:prstGeom prst="roundRect">
            <a:avLst>
              <a:gd name="adj" fmla="val 8962"/>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9F84D845-E70B-A349-80E0-3C5F067C2FA8}"/>
              </a:ext>
            </a:extLst>
          </p:cNvPr>
          <p:cNvSpPr>
            <a:spLocks noGrp="1"/>
          </p:cNvSpPr>
          <p:nvPr>
            <p:ph type="title" idx="4294967295"/>
          </p:nvPr>
        </p:nvSpPr>
        <p:spPr>
          <a:xfrm>
            <a:off x="838200" y="365125"/>
            <a:ext cx="10515600" cy="838835"/>
          </a:xfrm>
        </p:spPr>
        <p:txBody>
          <a:bodyPr/>
          <a:lstStyle/>
          <a:p>
            <a:r>
              <a:rPr lang="en-US" b="1" dirty="0">
                <a:solidFill>
                  <a:srgbClr val="854C3B"/>
                </a:solidFill>
                <a:latin typeface="Bahnschrift" panose="020B0502040204020203" pitchFamily="34" charset="0"/>
              </a:rPr>
              <a:t>D/D for Calcium stones</a:t>
            </a:r>
          </a:p>
        </p:txBody>
      </p:sp>
      <p:sp>
        <p:nvSpPr>
          <p:cNvPr id="3" name="Content Placeholder 2">
            <a:extLst>
              <a:ext uri="{FF2B5EF4-FFF2-40B4-BE49-F238E27FC236}">
                <a16:creationId xmlns:a16="http://schemas.microsoft.com/office/drawing/2014/main" id="{081A0D76-25C0-1044-B83E-336A25D14674}"/>
              </a:ext>
            </a:extLst>
          </p:cNvPr>
          <p:cNvSpPr>
            <a:spLocks noGrp="1"/>
          </p:cNvSpPr>
          <p:nvPr>
            <p:ph idx="4294967295"/>
          </p:nvPr>
        </p:nvSpPr>
        <p:spPr>
          <a:xfrm>
            <a:off x="990600" y="1441450"/>
            <a:ext cx="10104120" cy="4351338"/>
          </a:xfrm>
        </p:spPr>
        <p:txBody>
          <a:bodyPr/>
          <a:lstStyle/>
          <a:p>
            <a:pPr marL="441325" indent="-441325">
              <a:lnSpc>
                <a:spcPct val="150000"/>
              </a:lnSpc>
              <a:buClr>
                <a:srgbClr val="854C3B"/>
              </a:buClr>
              <a:buFont typeface="Wingdings" panose="05000000000000000000" pitchFamily="2" charset="2"/>
              <a:buChar char="§"/>
            </a:pPr>
            <a:r>
              <a:rPr lang="en-US" dirty="0" err="1"/>
              <a:t>Hyperuricosuric</a:t>
            </a:r>
            <a:r>
              <a:rPr lang="en-US" dirty="0"/>
              <a:t> calcium nephrolithiasis – in gouty diathesis </a:t>
            </a:r>
          </a:p>
          <a:p>
            <a:pPr marL="441325" indent="-441325">
              <a:lnSpc>
                <a:spcPct val="150000"/>
              </a:lnSpc>
              <a:buClr>
                <a:srgbClr val="854C3B"/>
              </a:buClr>
              <a:buFont typeface="Wingdings" panose="05000000000000000000" pitchFamily="2" charset="2"/>
              <a:buChar char="§"/>
            </a:pPr>
            <a:r>
              <a:rPr lang="en-US" dirty="0"/>
              <a:t>Hyperoxaluric calcium nephrolithiasis – enteric, dietary, primary </a:t>
            </a:r>
          </a:p>
          <a:p>
            <a:pPr marL="441325" indent="-441325">
              <a:lnSpc>
                <a:spcPct val="150000"/>
              </a:lnSpc>
              <a:buClr>
                <a:srgbClr val="854C3B"/>
              </a:buClr>
              <a:buFont typeface="Wingdings" panose="05000000000000000000" pitchFamily="2" charset="2"/>
              <a:buChar char="§"/>
            </a:pPr>
            <a:r>
              <a:rPr lang="en-US" dirty="0" err="1"/>
              <a:t>Hypocitraturic</a:t>
            </a:r>
            <a:r>
              <a:rPr lang="en-US" dirty="0"/>
              <a:t> calcium nephrolithiasis – distal RTA, chronic diarrhea, idiopathic </a:t>
            </a:r>
          </a:p>
          <a:p>
            <a:pPr marL="441325" indent="-441325">
              <a:lnSpc>
                <a:spcPct val="150000"/>
              </a:lnSpc>
              <a:buClr>
                <a:srgbClr val="854C3B"/>
              </a:buClr>
              <a:buFont typeface="Wingdings" panose="05000000000000000000" pitchFamily="2" charset="2"/>
              <a:buChar char="§"/>
            </a:pPr>
            <a:r>
              <a:rPr lang="en-US" dirty="0" err="1"/>
              <a:t>Hypomagnesiuric</a:t>
            </a:r>
            <a:r>
              <a:rPr lang="en-US" dirty="0"/>
              <a:t> calcium nephrolithiasis </a:t>
            </a:r>
          </a:p>
        </p:txBody>
      </p:sp>
    </p:spTree>
    <p:extLst>
      <p:ext uri="{BB962C8B-B14F-4D97-AF65-F5344CB8AC3E}">
        <p14:creationId xmlns:p14="http://schemas.microsoft.com/office/powerpoint/2010/main" val="188991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00A13-D120-F34F-B355-88072F2EF055}"/>
              </a:ext>
            </a:extLst>
          </p:cNvPr>
          <p:cNvSpPr>
            <a:spLocks noGrp="1"/>
          </p:cNvSpPr>
          <p:nvPr>
            <p:ph type="title" idx="4294967295"/>
          </p:nvPr>
        </p:nvSpPr>
        <p:spPr>
          <a:xfrm>
            <a:off x="899160" y="456883"/>
            <a:ext cx="10515600" cy="868680"/>
          </a:xfrm>
        </p:spPr>
        <p:txBody>
          <a:bodyPr/>
          <a:lstStyle/>
          <a:p>
            <a:r>
              <a:rPr lang="en-US" b="1" dirty="0">
                <a:solidFill>
                  <a:srgbClr val="31838F"/>
                </a:solidFill>
                <a:latin typeface="Bahnschrift" panose="020B0502040204020203" pitchFamily="34" charset="0"/>
              </a:rPr>
              <a:t>Dietary risk factors- other stone types</a:t>
            </a:r>
          </a:p>
        </p:txBody>
      </p:sp>
      <p:sp>
        <p:nvSpPr>
          <p:cNvPr id="3" name="Content Placeholder 2">
            <a:extLst>
              <a:ext uri="{FF2B5EF4-FFF2-40B4-BE49-F238E27FC236}">
                <a16:creationId xmlns:a16="http://schemas.microsoft.com/office/drawing/2014/main" id="{90757DE8-0263-D246-A42F-E60D2C554F35}"/>
              </a:ext>
            </a:extLst>
          </p:cNvPr>
          <p:cNvSpPr>
            <a:spLocks noGrp="1"/>
          </p:cNvSpPr>
          <p:nvPr>
            <p:ph idx="4294967295"/>
          </p:nvPr>
        </p:nvSpPr>
        <p:spPr>
          <a:xfrm>
            <a:off x="1051560" y="1325563"/>
            <a:ext cx="8656320" cy="2907982"/>
          </a:xfrm>
        </p:spPr>
        <p:txBody>
          <a:bodyPr/>
          <a:lstStyle/>
          <a:p>
            <a:pPr marL="365125" indent="-365125">
              <a:lnSpc>
                <a:spcPct val="150000"/>
              </a:lnSpc>
              <a:buClr>
                <a:srgbClr val="31838F"/>
              </a:buClr>
              <a:buFont typeface="Wingdings" panose="05000000000000000000" pitchFamily="2" charset="2"/>
              <a:buChar char="§"/>
            </a:pPr>
            <a:r>
              <a:rPr lang="en-US" dirty="0"/>
              <a:t>Uric acid stones- more acidic pH (6.5 to 5), high purine intake, low alkaline food intake </a:t>
            </a:r>
          </a:p>
          <a:p>
            <a:pPr marL="365125" indent="-365125">
              <a:lnSpc>
                <a:spcPct val="150000"/>
              </a:lnSpc>
              <a:buClr>
                <a:srgbClr val="31838F"/>
              </a:buClr>
              <a:buFont typeface="Wingdings" panose="05000000000000000000" pitchFamily="2" charset="2"/>
              <a:buChar char="§"/>
            </a:pPr>
            <a:r>
              <a:rPr lang="en-US" dirty="0"/>
              <a:t>Cystine stones – high sodium intake, low alkali foods</a:t>
            </a:r>
          </a:p>
          <a:p>
            <a:pPr marL="365125" indent="-365125">
              <a:lnSpc>
                <a:spcPct val="150000"/>
              </a:lnSpc>
              <a:buClr>
                <a:srgbClr val="31838F"/>
              </a:buClr>
              <a:buFont typeface="Wingdings" panose="05000000000000000000" pitchFamily="2" charset="2"/>
              <a:buChar char="§"/>
            </a:pPr>
            <a:r>
              <a:rPr lang="en-US" dirty="0" err="1"/>
              <a:t>Ca.P</a:t>
            </a:r>
            <a:r>
              <a:rPr lang="en-US" dirty="0"/>
              <a:t> stones- alkaline pH, high animal protein intake</a:t>
            </a:r>
          </a:p>
        </p:txBody>
      </p:sp>
    </p:spTree>
    <p:extLst>
      <p:ext uri="{BB962C8B-B14F-4D97-AF65-F5344CB8AC3E}">
        <p14:creationId xmlns:p14="http://schemas.microsoft.com/office/powerpoint/2010/main" val="2208010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6550D-4B22-C94B-9BAF-D492162CA771}"/>
              </a:ext>
            </a:extLst>
          </p:cNvPr>
          <p:cNvSpPr>
            <a:spLocks noGrp="1"/>
          </p:cNvSpPr>
          <p:nvPr>
            <p:ph type="title" idx="4294967295"/>
          </p:nvPr>
        </p:nvSpPr>
        <p:spPr>
          <a:xfrm>
            <a:off x="655320" y="365125"/>
            <a:ext cx="10515600" cy="884555"/>
          </a:xfrm>
        </p:spPr>
        <p:txBody>
          <a:bodyPr/>
          <a:lstStyle/>
          <a:p>
            <a:r>
              <a:rPr lang="en-US" b="1" dirty="0">
                <a:solidFill>
                  <a:srgbClr val="854C3B"/>
                </a:solidFill>
                <a:latin typeface="Bahnschrift" panose="020B0502040204020203" pitchFamily="34" charset="0"/>
              </a:rPr>
              <a:t>Beverages and Calcium stones</a:t>
            </a:r>
          </a:p>
        </p:txBody>
      </p:sp>
      <p:sp>
        <p:nvSpPr>
          <p:cNvPr id="3" name="Content Placeholder 2">
            <a:extLst>
              <a:ext uri="{FF2B5EF4-FFF2-40B4-BE49-F238E27FC236}">
                <a16:creationId xmlns:a16="http://schemas.microsoft.com/office/drawing/2014/main" id="{F32EE0EA-81B4-D94C-A496-9910DE1F06D6}"/>
              </a:ext>
            </a:extLst>
          </p:cNvPr>
          <p:cNvSpPr>
            <a:spLocks noGrp="1"/>
          </p:cNvSpPr>
          <p:nvPr>
            <p:ph idx="4294967295"/>
          </p:nvPr>
        </p:nvSpPr>
        <p:spPr>
          <a:xfrm>
            <a:off x="773367" y="1324928"/>
            <a:ext cx="10515600" cy="4351338"/>
          </a:xfrm>
        </p:spPr>
        <p:txBody>
          <a:bodyPr/>
          <a:lstStyle/>
          <a:p>
            <a:pPr marL="441325" indent="-441325">
              <a:lnSpc>
                <a:spcPct val="150000"/>
              </a:lnSpc>
              <a:buClr>
                <a:srgbClr val="854C3B"/>
              </a:buClr>
              <a:buFont typeface="Wingdings" panose="05000000000000000000" pitchFamily="2" charset="2"/>
              <a:buChar char="§"/>
            </a:pPr>
            <a:r>
              <a:rPr lang="en-US" dirty="0"/>
              <a:t>Higher fluid intake– lower </a:t>
            </a:r>
            <a:r>
              <a:rPr lang="en-US" dirty="0" err="1"/>
              <a:t>lithogenicity</a:t>
            </a:r>
            <a:endParaRPr lang="en-US" dirty="0"/>
          </a:p>
          <a:p>
            <a:pPr marL="441325" indent="-441325">
              <a:lnSpc>
                <a:spcPct val="150000"/>
              </a:lnSpc>
              <a:buClr>
                <a:srgbClr val="854C3B"/>
              </a:buClr>
              <a:buFont typeface="Wingdings" panose="05000000000000000000" pitchFamily="2" charset="2"/>
              <a:buChar char="§"/>
            </a:pPr>
            <a:r>
              <a:rPr lang="en-US" dirty="0"/>
              <a:t>Coffea, tea, beer and wine –lower </a:t>
            </a:r>
            <a:r>
              <a:rPr lang="en-US" dirty="0" err="1"/>
              <a:t>lithogenicity</a:t>
            </a:r>
            <a:r>
              <a:rPr lang="en-US" dirty="0"/>
              <a:t> (probably due to the inhibition of ADH</a:t>
            </a:r>
          </a:p>
          <a:p>
            <a:pPr marL="441325" indent="-441325">
              <a:lnSpc>
                <a:spcPct val="150000"/>
              </a:lnSpc>
              <a:buClr>
                <a:srgbClr val="854C3B"/>
              </a:buClr>
              <a:buFont typeface="Wingdings" panose="05000000000000000000" pitchFamily="2" charset="2"/>
              <a:buChar char="§"/>
            </a:pPr>
            <a:r>
              <a:rPr lang="en-US" dirty="0"/>
              <a:t>Sweetened soft drinks- higher risk</a:t>
            </a:r>
          </a:p>
        </p:txBody>
      </p:sp>
    </p:spTree>
    <p:extLst>
      <p:ext uri="{BB962C8B-B14F-4D97-AF65-F5344CB8AC3E}">
        <p14:creationId xmlns:p14="http://schemas.microsoft.com/office/powerpoint/2010/main" val="4288445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60D848B8-0DD5-C04D-B3C3-E7A95448C5F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157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C8BE-BCF4-5B40-BF5F-BE4EA019D176}"/>
              </a:ext>
            </a:extLst>
          </p:cNvPr>
          <p:cNvSpPr>
            <a:spLocks noGrp="1"/>
          </p:cNvSpPr>
          <p:nvPr>
            <p:ph type="title" idx="4294967295"/>
          </p:nvPr>
        </p:nvSpPr>
        <p:spPr>
          <a:xfrm>
            <a:off x="792480" y="320040"/>
            <a:ext cx="10515600" cy="792480"/>
          </a:xfrm>
        </p:spPr>
        <p:txBody>
          <a:bodyPr/>
          <a:lstStyle/>
          <a:p>
            <a:r>
              <a:rPr lang="en-US" b="1" dirty="0">
                <a:solidFill>
                  <a:srgbClr val="31838F"/>
                </a:solidFill>
                <a:latin typeface="Bahnschrift" panose="020B0502040204020203" pitchFamily="34" charset="0"/>
              </a:rPr>
              <a:t>Urinary factors</a:t>
            </a:r>
          </a:p>
        </p:txBody>
      </p:sp>
      <p:sp>
        <p:nvSpPr>
          <p:cNvPr id="3" name="Content Placeholder 2">
            <a:extLst>
              <a:ext uri="{FF2B5EF4-FFF2-40B4-BE49-F238E27FC236}">
                <a16:creationId xmlns:a16="http://schemas.microsoft.com/office/drawing/2014/main" id="{051F3357-192F-6943-B548-7A402027BD86}"/>
              </a:ext>
            </a:extLst>
          </p:cNvPr>
          <p:cNvSpPr>
            <a:spLocks noGrp="1"/>
          </p:cNvSpPr>
          <p:nvPr>
            <p:ph idx="4294967295"/>
          </p:nvPr>
        </p:nvSpPr>
        <p:spPr>
          <a:xfrm>
            <a:off x="792480" y="1247775"/>
            <a:ext cx="10515600" cy="4941888"/>
          </a:xfrm>
        </p:spPr>
        <p:txBody>
          <a:bodyPr>
            <a:noAutofit/>
          </a:bodyPr>
          <a:lstStyle/>
          <a:p>
            <a:pPr marL="427038" indent="-427038">
              <a:lnSpc>
                <a:spcPct val="120000"/>
              </a:lnSpc>
              <a:spcBef>
                <a:spcPts val="600"/>
              </a:spcBef>
              <a:buClr>
                <a:srgbClr val="31838F"/>
              </a:buClr>
              <a:buFont typeface="Wingdings" panose="05000000000000000000" pitchFamily="2" charset="2"/>
              <a:buChar char="§"/>
            </a:pPr>
            <a:r>
              <a:rPr lang="en-IN" sz="2400" dirty="0"/>
              <a:t>pH determination since a pH greater than 7.5 raises the possibility of a stone due to urease-producing bacteria and pH less than 5.5 favours uric acid lithiasis </a:t>
            </a:r>
          </a:p>
          <a:p>
            <a:pPr marL="427038" indent="-427038">
              <a:lnSpc>
                <a:spcPct val="120000"/>
              </a:lnSpc>
              <a:spcBef>
                <a:spcPts val="600"/>
              </a:spcBef>
              <a:buClr>
                <a:srgbClr val="31838F"/>
              </a:buClr>
              <a:buFont typeface="Wingdings" panose="05000000000000000000" pitchFamily="2" charset="2"/>
              <a:buChar char="§"/>
            </a:pPr>
            <a:r>
              <a:rPr lang="en-IN" sz="2400" dirty="0"/>
              <a:t>The formation of calcium oxalate crystals is not dependent upon the urine pH, while calcium phosphate crystals only form in a relatively alkaline urine (usually pH &gt;6.8) </a:t>
            </a:r>
            <a:endParaRPr lang="en-US" sz="2400" dirty="0"/>
          </a:p>
          <a:p>
            <a:pPr marL="427038" indent="-427038">
              <a:lnSpc>
                <a:spcPct val="120000"/>
              </a:lnSpc>
              <a:spcBef>
                <a:spcPts val="600"/>
              </a:spcBef>
              <a:buClr>
                <a:srgbClr val="31838F"/>
              </a:buClr>
              <a:buFont typeface="Wingdings" panose="05000000000000000000" pitchFamily="2" charset="2"/>
              <a:buChar char="§"/>
            </a:pPr>
            <a:r>
              <a:rPr lang="en-US" sz="2400" dirty="0"/>
              <a:t>Hypercalciuria - &gt;300mg/day in men and &gt;250mg/day in women on a  1g/day Calcium diet </a:t>
            </a:r>
          </a:p>
          <a:p>
            <a:pPr marL="427038" indent="-427038">
              <a:lnSpc>
                <a:spcPct val="120000"/>
              </a:lnSpc>
              <a:spcBef>
                <a:spcPts val="600"/>
              </a:spcBef>
              <a:buClr>
                <a:srgbClr val="31838F"/>
              </a:buClr>
              <a:buFont typeface="Wingdings" panose="05000000000000000000" pitchFamily="2" charset="2"/>
              <a:buChar char="§"/>
            </a:pPr>
            <a:r>
              <a:rPr lang="en-US" sz="2400" dirty="0"/>
              <a:t>Hyperoxaluria- &gt;45mg/day, independent risk factor for </a:t>
            </a:r>
            <a:r>
              <a:rPr lang="en-US" sz="2400" dirty="0" err="1"/>
              <a:t>lithogenicity</a:t>
            </a:r>
            <a:endParaRPr lang="en-US" sz="2400" dirty="0"/>
          </a:p>
          <a:p>
            <a:pPr marL="427038" indent="-427038">
              <a:lnSpc>
                <a:spcPct val="120000"/>
              </a:lnSpc>
              <a:spcBef>
                <a:spcPts val="600"/>
              </a:spcBef>
              <a:buClr>
                <a:srgbClr val="31838F"/>
              </a:buClr>
              <a:buFont typeface="Wingdings" panose="05000000000000000000" pitchFamily="2" charset="2"/>
              <a:buChar char="§"/>
            </a:pPr>
            <a:r>
              <a:rPr lang="en-US" sz="2400" dirty="0"/>
              <a:t>Hyperuricosuria- &gt;800mg/day in men and &gt;750mg/day in women</a:t>
            </a:r>
          </a:p>
          <a:p>
            <a:pPr marL="427038" indent="-427038">
              <a:lnSpc>
                <a:spcPct val="120000"/>
              </a:lnSpc>
              <a:spcBef>
                <a:spcPts val="600"/>
              </a:spcBef>
              <a:buClr>
                <a:srgbClr val="31838F"/>
              </a:buClr>
              <a:buFont typeface="Wingdings" panose="05000000000000000000" pitchFamily="2" charset="2"/>
              <a:buChar char="§"/>
            </a:pPr>
            <a:r>
              <a:rPr lang="en-US" sz="2400" dirty="0"/>
              <a:t>Hypocitraturia- &lt;320mg/day </a:t>
            </a:r>
          </a:p>
        </p:txBody>
      </p:sp>
    </p:spTree>
    <p:extLst>
      <p:ext uri="{BB962C8B-B14F-4D97-AF65-F5344CB8AC3E}">
        <p14:creationId xmlns:p14="http://schemas.microsoft.com/office/powerpoint/2010/main" val="1160719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B78C83-E5B3-8344-A643-EF538D003E5E}"/>
              </a:ext>
            </a:extLst>
          </p:cNvPr>
          <p:cNvSpPr>
            <a:spLocks noGrp="1"/>
          </p:cNvSpPr>
          <p:nvPr>
            <p:ph idx="4294967295"/>
          </p:nvPr>
        </p:nvSpPr>
        <p:spPr>
          <a:xfrm>
            <a:off x="946994" y="633413"/>
            <a:ext cx="10550525" cy="4829175"/>
          </a:xfrm>
        </p:spPr>
        <p:txBody>
          <a:bodyPr/>
          <a:lstStyle/>
          <a:p>
            <a:pPr marL="358775" indent="-358775">
              <a:lnSpc>
                <a:spcPct val="130000"/>
              </a:lnSpc>
              <a:buClr>
                <a:srgbClr val="31838F"/>
              </a:buClr>
              <a:buFont typeface="Wingdings" panose="05000000000000000000" pitchFamily="2" charset="2"/>
              <a:buChar char="§"/>
            </a:pPr>
            <a:r>
              <a:rPr lang="en-IN" dirty="0"/>
              <a:t>Normal urine is undersaturated with magnesium ammonium phosphate. </a:t>
            </a:r>
          </a:p>
          <a:p>
            <a:pPr marL="358775" indent="-358775">
              <a:lnSpc>
                <a:spcPct val="130000"/>
              </a:lnSpc>
              <a:buClr>
                <a:srgbClr val="31838F"/>
              </a:buClr>
              <a:buFont typeface="Wingdings" panose="05000000000000000000" pitchFamily="2" charset="2"/>
              <a:buChar char="§"/>
            </a:pPr>
            <a:r>
              <a:rPr lang="en-IN" dirty="0"/>
              <a:t>Struvite stone formation occurs only when </a:t>
            </a:r>
          </a:p>
          <a:p>
            <a:pPr marL="868363" lvl="1" indent="-411163">
              <a:lnSpc>
                <a:spcPct val="130000"/>
              </a:lnSpc>
              <a:buClr>
                <a:srgbClr val="854C3B"/>
              </a:buClr>
              <a:buFont typeface="Wingdings" panose="05000000000000000000" pitchFamily="2" charset="2"/>
              <a:buChar char="Ø"/>
            </a:pPr>
            <a:r>
              <a:rPr lang="en-IN" dirty="0"/>
              <a:t>ammonia production is increased and </a:t>
            </a:r>
          </a:p>
          <a:p>
            <a:pPr marL="868363" lvl="1" indent="-411163">
              <a:lnSpc>
                <a:spcPct val="130000"/>
              </a:lnSpc>
              <a:buClr>
                <a:srgbClr val="854C3B"/>
              </a:buClr>
              <a:buFont typeface="Wingdings" panose="05000000000000000000" pitchFamily="2" charset="2"/>
              <a:buChar char="Ø"/>
            </a:pPr>
            <a:r>
              <a:rPr lang="en-IN" dirty="0"/>
              <a:t>urine pH is elevated </a:t>
            </a:r>
          </a:p>
          <a:p>
            <a:pPr marL="358775" indent="-358775">
              <a:lnSpc>
                <a:spcPct val="130000"/>
              </a:lnSpc>
              <a:buClr>
                <a:srgbClr val="31838F"/>
              </a:buClr>
              <a:buFont typeface="Wingdings" panose="05000000000000000000" pitchFamily="2" charset="2"/>
              <a:buChar char="§"/>
            </a:pPr>
            <a:r>
              <a:rPr lang="en-IN" dirty="0"/>
              <a:t>Both of these requirements are only met when an upper urinary tract infection occurs with a </a:t>
            </a:r>
            <a:r>
              <a:rPr lang="en-IN" dirty="0">
                <a:solidFill>
                  <a:schemeClr val="accent2"/>
                </a:solidFill>
              </a:rPr>
              <a:t>urease-producing bacterium</a:t>
            </a:r>
            <a:r>
              <a:rPr lang="en-IN" dirty="0"/>
              <a:t>, such as </a:t>
            </a:r>
            <a:r>
              <a:rPr lang="en-IN" dirty="0">
                <a:solidFill>
                  <a:schemeClr val="accent2"/>
                </a:solidFill>
              </a:rPr>
              <a:t>Proteus or Klebsiella.</a:t>
            </a:r>
            <a:endParaRPr lang="en-US" dirty="0">
              <a:solidFill>
                <a:schemeClr val="accent2"/>
              </a:solidFill>
            </a:endParaRPr>
          </a:p>
        </p:txBody>
      </p:sp>
    </p:spTree>
    <p:extLst>
      <p:ext uri="{BB962C8B-B14F-4D97-AF65-F5344CB8AC3E}">
        <p14:creationId xmlns:p14="http://schemas.microsoft.com/office/powerpoint/2010/main" val="1022700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A5EE3EE8-2763-2245-B07E-006533A09AA5}"/>
              </a:ext>
            </a:extLst>
          </p:cNvPr>
          <p:cNvPicPr>
            <a:picLocks noGrp="1" noChangeAspect="1"/>
          </p:cNvPicPr>
          <p:nvPr>
            <p:ph idx="4294967295"/>
          </p:nvPr>
        </p:nvPicPr>
        <p:blipFill>
          <a:blip r:embed="rId2"/>
          <a:stretch>
            <a:fillRect/>
          </a:stretch>
        </p:blipFill>
        <p:spPr>
          <a:xfrm>
            <a:off x="0" y="0"/>
            <a:ext cx="12192000" cy="6858000"/>
          </a:xfrm>
        </p:spPr>
      </p:pic>
    </p:spTree>
    <p:extLst>
      <p:ext uri="{BB962C8B-B14F-4D97-AF65-F5344CB8AC3E}">
        <p14:creationId xmlns:p14="http://schemas.microsoft.com/office/powerpoint/2010/main" val="826499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83569-78CB-1844-A7B9-8FC7BC8AE61B}"/>
              </a:ext>
            </a:extLst>
          </p:cNvPr>
          <p:cNvSpPr>
            <a:spLocks noGrp="1"/>
          </p:cNvSpPr>
          <p:nvPr>
            <p:ph type="title" idx="4294967295"/>
          </p:nvPr>
        </p:nvSpPr>
        <p:spPr>
          <a:xfrm>
            <a:off x="919223" y="249380"/>
            <a:ext cx="6777942" cy="803918"/>
          </a:xfrm>
        </p:spPr>
        <p:txBody>
          <a:bodyPr/>
          <a:lstStyle/>
          <a:p>
            <a:r>
              <a:rPr lang="en-US" b="1" dirty="0">
                <a:solidFill>
                  <a:srgbClr val="854C3B"/>
                </a:solidFill>
                <a:latin typeface="Bahnschrift" panose="020B0502040204020203" pitchFamily="34" charset="0"/>
              </a:rPr>
              <a:t>Usual stone composition</a:t>
            </a:r>
          </a:p>
        </p:txBody>
      </p:sp>
      <p:sp>
        <p:nvSpPr>
          <p:cNvPr id="3" name="Content Placeholder 2">
            <a:extLst>
              <a:ext uri="{FF2B5EF4-FFF2-40B4-BE49-F238E27FC236}">
                <a16:creationId xmlns:a16="http://schemas.microsoft.com/office/drawing/2014/main" id="{5C557497-20C9-684D-85D2-8F5C06DB1B47}"/>
              </a:ext>
            </a:extLst>
          </p:cNvPr>
          <p:cNvSpPr>
            <a:spLocks noGrp="1"/>
          </p:cNvSpPr>
          <p:nvPr>
            <p:ph idx="4294967295"/>
          </p:nvPr>
        </p:nvSpPr>
        <p:spPr>
          <a:xfrm>
            <a:off x="919223" y="1216128"/>
            <a:ext cx="5828818" cy="4351338"/>
          </a:xfrm>
        </p:spPr>
        <p:txBody>
          <a:bodyPr/>
          <a:lstStyle/>
          <a:p>
            <a:pPr marL="531813" indent="-531813">
              <a:lnSpc>
                <a:spcPct val="150000"/>
              </a:lnSpc>
              <a:buClr>
                <a:srgbClr val="854C3B"/>
              </a:buClr>
              <a:buFont typeface="Wingdings" panose="05000000000000000000" pitchFamily="2" charset="2"/>
              <a:buChar char="Ø"/>
            </a:pPr>
            <a:r>
              <a:rPr lang="en-IN" b="1" dirty="0"/>
              <a:t>Calcium oxalate – 70 to 80 percent</a:t>
            </a:r>
          </a:p>
          <a:p>
            <a:pPr marL="531813" indent="-531813">
              <a:lnSpc>
                <a:spcPct val="150000"/>
              </a:lnSpc>
              <a:buClr>
                <a:srgbClr val="854C3B"/>
              </a:buClr>
              <a:buFont typeface="Wingdings" panose="05000000000000000000" pitchFamily="2" charset="2"/>
              <a:buChar char="Ø"/>
            </a:pPr>
            <a:r>
              <a:rPr lang="en-IN" b="1" dirty="0"/>
              <a:t>Calcium phosphate – 15 percent</a:t>
            </a:r>
          </a:p>
          <a:p>
            <a:pPr marL="531813" indent="-531813">
              <a:lnSpc>
                <a:spcPct val="150000"/>
              </a:lnSpc>
              <a:buClr>
                <a:srgbClr val="854C3B"/>
              </a:buClr>
              <a:buFont typeface="Wingdings" panose="05000000000000000000" pitchFamily="2" charset="2"/>
              <a:buChar char="Ø"/>
            </a:pPr>
            <a:r>
              <a:rPr lang="en-IN" b="1" dirty="0"/>
              <a:t>Uric acid – 8 percent</a:t>
            </a:r>
          </a:p>
          <a:p>
            <a:pPr marL="531813" indent="-531813">
              <a:lnSpc>
                <a:spcPct val="150000"/>
              </a:lnSpc>
              <a:buClr>
                <a:srgbClr val="854C3B"/>
              </a:buClr>
              <a:buFont typeface="Wingdings" panose="05000000000000000000" pitchFamily="2" charset="2"/>
              <a:buChar char="Ø"/>
            </a:pPr>
            <a:r>
              <a:rPr lang="en-IN" b="1" dirty="0"/>
              <a:t>Cystine – 1 to 2 percent</a:t>
            </a:r>
          </a:p>
          <a:p>
            <a:pPr marL="531813" indent="-531813">
              <a:lnSpc>
                <a:spcPct val="150000"/>
              </a:lnSpc>
              <a:buClr>
                <a:srgbClr val="854C3B"/>
              </a:buClr>
              <a:buFont typeface="Wingdings" panose="05000000000000000000" pitchFamily="2" charset="2"/>
              <a:buChar char="Ø"/>
            </a:pPr>
            <a:r>
              <a:rPr lang="en-IN" b="1" dirty="0"/>
              <a:t>Struvite – 1 percent</a:t>
            </a:r>
            <a:endParaRPr lang="en-US" b="1" dirty="0"/>
          </a:p>
        </p:txBody>
      </p:sp>
    </p:spTree>
    <p:extLst>
      <p:ext uri="{BB962C8B-B14F-4D97-AF65-F5344CB8AC3E}">
        <p14:creationId xmlns:p14="http://schemas.microsoft.com/office/powerpoint/2010/main" val="1794696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275131" y="1238852"/>
            <a:ext cx="5534940" cy="4833938"/>
          </a:xfrm>
          <a:prstGeom prst="roundRect">
            <a:avLst>
              <a:gd name="adj" fmla="val 7807"/>
            </a:avLst>
          </a:prstGeom>
          <a:solidFill>
            <a:srgbClr val="CBE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ounded Rectangle 5"/>
          <p:cNvSpPr/>
          <p:nvPr/>
        </p:nvSpPr>
        <p:spPr>
          <a:xfrm>
            <a:off x="593579" y="1238852"/>
            <a:ext cx="5534940" cy="4833938"/>
          </a:xfrm>
          <a:prstGeom prst="roundRect">
            <a:avLst>
              <a:gd name="adj" fmla="val 7807"/>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615D01A9-0DE8-D64C-BF85-64C24399CE24}"/>
              </a:ext>
            </a:extLst>
          </p:cNvPr>
          <p:cNvSpPr>
            <a:spLocks noGrp="1"/>
          </p:cNvSpPr>
          <p:nvPr>
            <p:ph sz="half" idx="4294967295"/>
          </p:nvPr>
        </p:nvSpPr>
        <p:spPr>
          <a:xfrm>
            <a:off x="684524" y="1416661"/>
            <a:ext cx="5353050" cy="4432743"/>
          </a:xfrm>
        </p:spPr>
        <p:txBody>
          <a:bodyPr>
            <a:normAutofit fontScale="77500" lnSpcReduction="20000"/>
          </a:bodyPr>
          <a:lstStyle/>
          <a:p>
            <a:pPr marL="404813" indent="-404813">
              <a:lnSpc>
                <a:spcPct val="160000"/>
              </a:lnSpc>
              <a:buClr>
                <a:srgbClr val="854C3B"/>
              </a:buClr>
              <a:buFont typeface="Wingdings" panose="05000000000000000000" pitchFamily="2" charset="2"/>
              <a:buChar char="v"/>
            </a:pPr>
            <a:r>
              <a:rPr lang="en-US" dirty="0"/>
              <a:t>Age and family history – Cystinuria, Dent disease, Primary hyperoxaluria</a:t>
            </a:r>
          </a:p>
          <a:p>
            <a:pPr marL="404813" indent="-404813">
              <a:lnSpc>
                <a:spcPct val="160000"/>
              </a:lnSpc>
              <a:buClr>
                <a:srgbClr val="854C3B"/>
              </a:buClr>
              <a:buFont typeface="Wingdings" panose="05000000000000000000" pitchFamily="2" charset="2"/>
              <a:buChar char="v"/>
            </a:pPr>
            <a:r>
              <a:rPr lang="en-US" dirty="0"/>
              <a:t>History of structural abnormalities</a:t>
            </a:r>
          </a:p>
          <a:p>
            <a:pPr marL="404813" indent="-404813">
              <a:lnSpc>
                <a:spcPct val="160000"/>
              </a:lnSpc>
              <a:buClr>
                <a:srgbClr val="854C3B"/>
              </a:buClr>
              <a:buFont typeface="Wingdings" panose="05000000000000000000" pitchFamily="2" charset="2"/>
              <a:buChar char="v"/>
            </a:pPr>
            <a:r>
              <a:rPr lang="en-US" dirty="0"/>
              <a:t>Past history of stones </a:t>
            </a:r>
          </a:p>
          <a:p>
            <a:pPr marL="404813" indent="-404813">
              <a:lnSpc>
                <a:spcPct val="160000"/>
              </a:lnSpc>
              <a:buClr>
                <a:srgbClr val="854C3B"/>
              </a:buClr>
              <a:buFont typeface="Wingdings" panose="05000000000000000000" pitchFamily="2" charset="2"/>
              <a:buChar char="v"/>
            </a:pPr>
            <a:r>
              <a:rPr lang="en-US" dirty="0"/>
              <a:t>Occupation under harsh conditions – miners, foundry; dry and humid climates</a:t>
            </a:r>
          </a:p>
          <a:p>
            <a:pPr marL="404813" indent="-404813">
              <a:lnSpc>
                <a:spcPct val="160000"/>
              </a:lnSpc>
              <a:buClr>
                <a:srgbClr val="854C3B"/>
              </a:buClr>
              <a:buFont typeface="Wingdings" panose="05000000000000000000" pitchFamily="2" charset="2"/>
              <a:buChar char="v"/>
            </a:pPr>
            <a:r>
              <a:rPr lang="en-US" dirty="0"/>
              <a:t>Diet history- protein and salt rich, high sugar load</a:t>
            </a:r>
          </a:p>
        </p:txBody>
      </p:sp>
      <p:sp>
        <p:nvSpPr>
          <p:cNvPr id="4" name="Content Placeholder 3">
            <a:extLst>
              <a:ext uri="{FF2B5EF4-FFF2-40B4-BE49-F238E27FC236}">
                <a16:creationId xmlns:a16="http://schemas.microsoft.com/office/drawing/2014/main" id="{B37212EB-9CEE-B24B-BF7E-B7E90F18FF36}"/>
              </a:ext>
            </a:extLst>
          </p:cNvPr>
          <p:cNvSpPr>
            <a:spLocks noGrp="1"/>
          </p:cNvSpPr>
          <p:nvPr>
            <p:ph sz="half" idx="4294967295"/>
          </p:nvPr>
        </p:nvSpPr>
        <p:spPr>
          <a:xfrm>
            <a:off x="6451801" y="1416661"/>
            <a:ext cx="5181600" cy="4455531"/>
          </a:xfrm>
        </p:spPr>
        <p:txBody>
          <a:bodyPr>
            <a:normAutofit fontScale="70000" lnSpcReduction="20000"/>
          </a:bodyPr>
          <a:lstStyle/>
          <a:p>
            <a:pPr marL="415925" indent="-415925">
              <a:lnSpc>
                <a:spcPct val="170000"/>
              </a:lnSpc>
              <a:buClr>
                <a:srgbClr val="31838F"/>
              </a:buClr>
              <a:buFont typeface="Wingdings" panose="05000000000000000000" pitchFamily="2" charset="2"/>
              <a:buChar char="v"/>
            </a:pPr>
            <a:r>
              <a:rPr lang="en-US" dirty="0"/>
              <a:t>History of DM, Obesity, Gout and Metabolic syndrome </a:t>
            </a:r>
          </a:p>
          <a:p>
            <a:pPr marL="415925" indent="-415925">
              <a:lnSpc>
                <a:spcPct val="170000"/>
              </a:lnSpc>
              <a:buClr>
                <a:srgbClr val="31838F"/>
              </a:buClr>
              <a:buFont typeface="Wingdings" panose="05000000000000000000" pitchFamily="2" charset="2"/>
              <a:buChar char="v"/>
            </a:pPr>
            <a:r>
              <a:rPr lang="en-US" dirty="0"/>
              <a:t>Medical history- Chronic diarrhea, ileal resection, jejunoileal bypass, bariatric surgery, conditions causing hypercalciuria (Primary HPT, iatrogenic, Myeloma, Sarcoidosis, Lymphoma, </a:t>
            </a:r>
            <a:r>
              <a:rPr lang="en-US" dirty="0" err="1"/>
              <a:t>Immobilisation</a:t>
            </a:r>
            <a:r>
              <a:rPr lang="en-US" dirty="0"/>
              <a:t>), distal RTA and </a:t>
            </a:r>
            <a:r>
              <a:rPr lang="en-US" dirty="0" err="1"/>
              <a:t>nephrocalcinosis</a:t>
            </a:r>
            <a:r>
              <a:rPr lang="en-US" dirty="0"/>
              <a:t>, history of recurrent UTI, pathological fractures</a:t>
            </a:r>
          </a:p>
        </p:txBody>
      </p:sp>
      <p:sp>
        <p:nvSpPr>
          <p:cNvPr id="5" name="Title 1">
            <a:extLst>
              <a:ext uri="{FF2B5EF4-FFF2-40B4-BE49-F238E27FC236}">
                <a16:creationId xmlns:a16="http://schemas.microsoft.com/office/drawing/2014/main" id="{C0402D15-A622-5B4E-9BBC-62D25F75A05A}"/>
              </a:ext>
            </a:extLst>
          </p:cNvPr>
          <p:cNvSpPr txBox="1">
            <a:spLocks/>
          </p:cNvSpPr>
          <p:nvPr/>
        </p:nvSpPr>
        <p:spPr>
          <a:xfrm>
            <a:off x="831136" y="243690"/>
            <a:ext cx="2375051" cy="792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1838F"/>
                </a:solidFill>
                <a:latin typeface="Bahnschrift" panose="020B0502040204020203" pitchFamily="34" charset="0"/>
              </a:rPr>
              <a:t>History</a:t>
            </a:r>
          </a:p>
        </p:txBody>
      </p:sp>
    </p:spTree>
    <p:extLst>
      <p:ext uri="{BB962C8B-B14F-4D97-AF65-F5344CB8AC3E}">
        <p14:creationId xmlns:p14="http://schemas.microsoft.com/office/powerpoint/2010/main" val="48377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2062480"/>
            <a:ext cx="6481996" cy="1747520"/>
          </a:xfrm>
          <a:prstGeom prst="rect">
            <a:avLst/>
          </a:prstGeom>
          <a:solidFill>
            <a:srgbClr val="318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40852DB5-CEB8-324C-8DD0-E9B884DBAC83}"/>
              </a:ext>
            </a:extLst>
          </p:cNvPr>
          <p:cNvSpPr>
            <a:spLocks noGrp="1"/>
          </p:cNvSpPr>
          <p:nvPr>
            <p:ph type="ctrTitle" idx="4294967295"/>
          </p:nvPr>
        </p:nvSpPr>
        <p:spPr>
          <a:xfrm>
            <a:off x="619241" y="2209165"/>
            <a:ext cx="5073650" cy="1454150"/>
          </a:xfrm>
        </p:spPr>
        <p:txBody>
          <a:bodyPr anchor="ctr">
            <a:normAutofit/>
          </a:bodyPr>
          <a:lstStyle/>
          <a:p>
            <a:pPr algn="ctr"/>
            <a:r>
              <a:rPr lang="en-US" sz="4800" b="1" dirty="0">
                <a:solidFill>
                  <a:schemeClr val="bg1"/>
                </a:solidFill>
                <a:latin typeface="Bahnschrift" panose="020B0502040204020203" pitchFamily="34" charset="0"/>
              </a:rPr>
              <a:t>Management of Kidney Stones</a:t>
            </a:r>
          </a:p>
        </p:txBody>
      </p:sp>
      <p:sp>
        <p:nvSpPr>
          <p:cNvPr id="3" name="Subtitle 2">
            <a:extLst>
              <a:ext uri="{FF2B5EF4-FFF2-40B4-BE49-F238E27FC236}">
                <a16:creationId xmlns:a16="http://schemas.microsoft.com/office/drawing/2014/main" id="{E760577D-96AC-6F4C-80FD-1B89F838D3CC}"/>
              </a:ext>
            </a:extLst>
          </p:cNvPr>
          <p:cNvSpPr>
            <a:spLocks noGrp="1"/>
          </p:cNvSpPr>
          <p:nvPr>
            <p:ph type="subTitle" idx="4294967295"/>
          </p:nvPr>
        </p:nvSpPr>
        <p:spPr>
          <a:xfrm>
            <a:off x="741886" y="4394200"/>
            <a:ext cx="4828361" cy="1884680"/>
          </a:xfrm>
        </p:spPr>
        <p:txBody>
          <a:bodyPr>
            <a:normAutofit/>
          </a:bodyPr>
          <a:lstStyle/>
          <a:p>
            <a:pPr marL="0" indent="0" algn="ctr">
              <a:buNone/>
            </a:pPr>
            <a:r>
              <a:rPr lang="en-US" sz="3200" b="1" dirty="0">
                <a:solidFill>
                  <a:srgbClr val="854C3B"/>
                </a:solidFill>
              </a:rPr>
              <a:t>Dr. Durgesh Kumar Pushkar</a:t>
            </a:r>
          </a:p>
          <a:p>
            <a:pPr marL="0" indent="0" algn="ctr">
              <a:buNone/>
            </a:pPr>
            <a:r>
              <a:rPr lang="en-US" sz="2300" b="1" dirty="0"/>
              <a:t>MD, DM [Nephrology]</a:t>
            </a:r>
          </a:p>
          <a:p>
            <a:pPr marL="0" indent="0" algn="ctr">
              <a:buNone/>
            </a:pPr>
            <a:r>
              <a:rPr lang="en-US" sz="2300" b="1" dirty="0"/>
              <a:t>Assistant Professor</a:t>
            </a:r>
          </a:p>
          <a:p>
            <a:pPr marL="0" indent="0" algn="ctr">
              <a:buNone/>
            </a:pPr>
            <a:r>
              <a:rPr lang="en-US" sz="2300" b="1" dirty="0"/>
              <a:t>Department of Nephrology, KGMU</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8221"/>
          <a:stretch/>
        </p:blipFill>
        <p:spPr>
          <a:xfrm>
            <a:off x="6481996" y="742618"/>
            <a:ext cx="5090076" cy="611538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905" y="623514"/>
            <a:ext cx="3858322" cy="11113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1378" y="3146826"/>
            <a:ext cx="1530865" cy="2494748"/>
          </a:xfrm>
          <a:prstGeom prst="rect">
            <a:avLst/>
          </a:prstGeom>
        </p:spPr>
      </p:pic>
      <p:sp>
        <p:nvSpPr>
          <p:cNvPr id="11" name="Rectangle 10"/>
          <p:cNvSpPr/>
          <p:nvPr/>
        </p:nvSpPr>
        <p:spPr>
          <a:xfrm>
            <a:off x="6481996" y="0"/>
            <a:ext cx="5706956" cy="742618"/>
          </a:xfrm>
          <a:prstGeom prst="rect">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367346" y="6675120"/>
            <a:ext cx="5706956" cy="182880"/>
          </a:xfrm>
          <a:prstGeom prst="rect">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Isosceles Triangle 8"/>
          <p:cNvSpPr/>
          <p:nvPr/>
        </p:nvSpPr>
        <p:spPr>
          <a:xfrm rot="5400000">
            <a:off x="-25400" y="25400"/>
            <a:ext cx="1442720" cy="1391920"/>
          </a:xfrm>
          <a:prstGeom prst="triangle">
            <a:avLst>
              <a:gd name="adj" fmla="val 0"/>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20796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04417" y="1496188"/>
            <a:ext cx="10162572" cy="4571216"/>
          </a:xfrm>
          <a:prstGeom prst="roundRect">
            <a:avLst>
              <a:gd name="adj" fmla="val 9577"/>
            </a:avLst>
          </a:prstGeom>
          <a:solidFill>
            <a:srgbClr val="7C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ounded Rectangle 3"/>
          <p:cNvSpPr/>
          <p:nvPr/>
        </p:nvSpPr>
        <p:spPr>
          <a:xfrm>
            <a:off x="983848" y="1285574"/>
            <a:ext cx="10162572" cy="4571216"/>
          </a:xfrm>
          <a:prstGeom prst="roundRect">
            <a:avLst>
              <a:gd name="adj" fmla="val 95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021C882B-D379-D248-86F5-C06BDA660010}"/>
              </a:ext>
            </a:extLst>
          </p:cNvPr>
          <p:cNvSpPr>
            <a:spLocks noGrp="1"/>
          </p:cNvSpPr>
          <p:nvPr>
            <p:ph type="title" idx="4294967295"/>
          </p:nvPr>
        </p:nvSpPr>
        <p:spPr>
          <a:xfrm>
            <a:off x="838200" y="365125"/>
            <a:ext cx="10515600" cy="850217"/>
          </a:xfrm>
        </p:spPr>
        <p:txBody>
          <a:bodyPr/>
          <a:lstStyle/>
          <a:p>
            <a:r>
              <a:rPr lang="en-US" b="1" dirty="0">
                <a:solidFill>
                  <a:srgbClr val="854C3B"/>
                </a:solidFill>
                <a:latin typeface="Bahnschrift" panose="020B0502040204020203" pitchFamily="34" charset="0"/>
              </a:rPr>
              <a:t>Medications</a:t>
            </a:r>
          </a:p>
        </p:txBody>
      </p:sp>
      <p:sp>
        <p:nvSpPr>
          <p:cNvPr id="3" name="Content Placeholder 2">
            <a:extLst>
              <a:ext uri="{FF2B5EF4-FFF2-40B4-BE49-F238E27FC236}">
                <a16:creationId xmlns:a16="http://schemas.microsoft.com/office/drawing/2014/main" id="{DC97A535-87E9-AF48-AAAF-8C6741BD1E79}"/>
              </a:ext>
            </a:extLst>
          </p:cNvPr>
          <p:cNvSpPr>
            <a:spLocks noGrp="1"/>
          </p:cNvSpPr>
          <p:nvPr>
            <p:ph idx="4294967295"/>
          </p:nvPr>
        </p:nvSpPr>
        <p:spPr>
          <a:xfrm>
            <a:off x="1104417" y="1459937"/>
            <a:ext cx="10042003" cy="4351338"/>
          </a:xfrm>
        </p:spPr>
        <p:txBody>
          <a:bodyPr>
            <a:normAutofit lnSpcReduction="10000"/>
          </a:bodyPr>
          <a:lstStyle/>
          <a:p>
            <a:pPr marL="612775" indent="-612775">
              <a:lnSpc>
                <a:spcPct val="150000"/>
              </a:lnSpc>
              <a:buClr>
                <a:srgbClr val="854C3B"/>
              </a:buClr>
              <a:buFont typeface="Wingdings" panose="05000000000000000000" pitchFamily="2" charset="2"/>
              <a:buChar char="q"/>
            </a:pPr>
            <a:r>
              <a:rPr lang="en-US" dirty="0"/>
              <a:t>Steroids, Calcium and Vitamin D supplements</a:t>
            </a:r>
            <a:r>
              <a:rPr lang="en-US" dirty="0">
                <a:sym typeface="Wingdings" pitchFamily="2" charset="2"/>
              </a:rPr>
              <a:t></a:t>
            </a:r>
            <a:r>
              <a:rPr lang="en-US" dirty="0"/>
              <a:t> hypercalciuria</a:t>
            </a:r>
          </a:p>
          <a:p>
            <a:pPr marL="612775" indent="-612775">
              <a:lnSpc>
                <a:spcPct val="150000"/>
              </a:lnSpc>
              <a:buClr>
                <a:srgbClr val="854C3B"/>
              </a:buClr>
              <a:buFont typeface="Wingdings" panose="05000000000000000000" pitchFamily="2" charset="2"/>
              <a:buChar char="q"/>
            </a:pPr>
            <a:r>
              <a:rPr lang="en-US" dirty="0"/>
              <a:t>B6 and Vitamin C</a:t>
            </a:r>
            <a:r>
              <a:rPr lang="en-US" dirty="0">
                <a:sym typeface="Wingdings" pitchFamily="2" charset="2"/>
              </a:rPr>
              <a:t> </a:t>
            </a:r>
            <a:r>
              <a:rPr lang="en-US" dirty="0"/>
              <a:t>hyperoxaluria</a:t>
            </a:r>
          </a:p>
          <a:p>
            <a:pPr marL="612775" indent="-612775">
              <a:lnSpc>
                <a:spcPct val="150000"/>
              </a:lnSpc>
              <a:buClr>
                <a:srgbClr val="854C3B"/>
              </a:buClr>
              <a:buFont typeface="Wingdings" panose="05000000000000000000" pitchFamily="2" charset="2"/>
              <a:buChar char="q"/>
            </a:pPr>
            <a:r>
              <a:rPr lang="en-US" dirty="0"/>
              <a:t>Carbonic anhydrase inhibitors</a:t>
            </a:r>
            <a:r>
              <a:rPr lang="en-US" dirty="0">
                <a:sym typeface="Wingdings" pitchFamily="2" charset="2"/>
              </a:rPr>
              <a:t> hypocitraturia, hypercalciuria and alkaline pH increased risk of </a:t>
            </a:r>
            <a:r>
              <a:rPr lang="en-US" dirty="0" err="1">
                <a:sym typeface="Wingdings" pitchFamily="2" charset="2"/>
              </a:rPr>
              <a:t>Ca.P</a:t>
            </a:r>
            <a:r>
              <a:rPr lang="en-US" dirty="0">
                <a:sym typeface="Wingdings" pitchFamily="2" charset="2"/>
              </a:rPr>
              <a:t> stones</a:t>
            </a:r>
          </a:p>
          <a:p>
            <a:pPr marL="612775" indent="-612775">
              <a:lnSpc>
                <a:spcPct val="150000"/>
              </a:lnSpc>
              <a:buClr>
                <a:srgbClr val="854C3B"/>
              </a:buClr>
              <a:buFont typeface="Wingdings" panose="05000000000000000000" pitchFamily="2" charset="2"/>
              <a:buChar char="q"/>
            </a:pPr>
            <a:r>
              <a:rPr lang="en-US" dirty="0">
                <a:sym typeface="Wingdings" pitchFamily="2" charset="2"/>
              </a:rPr>
              <a:t>Indinavir, Ritonavir, Triamterene directly cause insoluble stones </a:t>
            </a:r>
          </a:p>
          <a:p>
            <a:pPr marL="612775" indent="-612775">
              <a:lnSpc>
                <a:spcPct val="150000"/>
              </a:lnSpc>
              <a:buClr>
                <a:srgbClr val="854C3B"/>
              </a:buClr>
              <a:buFont typeface="Wingdings" panose="05000000000000000000" pitchFamily="2" charset="2"/>
              <a:buChar char="q"/>
            </a:pPr>
            <a:r>
              <a:rPr lang="en-US" dirty="0">
                <a:sym typeface="Wingdings" pitchFamily="2" charset="2"/>
              </a:rPr>
              <a:t>Lithium</a:t>
            </a:r>
            <a:endParaRPr lang="en-US" dirty="0"/>
          </a:p>
        </p:txBody>
      </p:sp>
    </p:spTree>
    <p:extLst>
      <p:ext uri="{BB962C8B-B14F-4D97-AF65-F5344CB8AC3E}">
        <p14:creationId xmlns:p14="http://schemas.microsoft.com/office/powerpoint/2010/main" val="1492503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F99A-B06C-474E-BAEB-993367972BDB}"/>
              </a:ext>
            </a:extLst>
          </p:cNvPr>
          <p:cNvSpPr>
            <a:spLocks noGrp="1"/>
          </p:cNvSpPr>
          <p:nvPr>
            <p:ph type="title" idx="4294967295"/>
          </p:nvPr>
        </p:nvSpPr>
        <p:spPr>
          <a:xfrm>
            <a:off x="914400" y="173620"/>
            <a:ext cx="8854633" cy="960699"/>
          </a:xfrm>
        </p:spPr>
        <p:txBody>
          <a:bodyPr/>
          <a:lstStyle/>
          <a:p>
            <a:r>
              <a:rPr lang="en-US" b="1" dirty="0">
                <a:solidFill>
                  <a:srgbClr val="31838F"/>
                </a:solidFill>
                <a:latin typeface="Bahnschrift" panose="020B0502040204020203" pitchFamily="34" charset="0"/>
              </a:rPr>
              <a:t>Symptoms and signs of renal colic</a:t>
            </a:r>
          </a:p>
        </p:txBody>
      </p:sp>
      <p:sp>
        <p:nvSpPr>
          <p:cNvPr id="3" name="Content Placeholder 2">
            <a:extLst>
              <a:ext uri="{FF2B5EF4-FFF2-40B4-BE49-F238E27FC236}">
                <a16:creationId xmlns:a16="http://schemas.microsoft.com/office/drawing/2014/main" id="{AAD906D4-F30B-B944-B4F3-744ADA532DEB}"/>
              </a:ext>
            </a:extLst>
          </p:cNvPr>
          <p:cNvSpPr>
            <a:spLocks noGrp="1"/>
          </p:cNvSpPr>
          <p:nvPr>
            <p:ph idx="4294967295"/>
          </p:nvPr>
        </p:nvSpPr>
        <p:spPr>
          <a:xfrm>
            <a:off x="914400" y="1134319"/>
            <a:ext cx="10674350" cy="4621213"/>
          </a:xfrm>
        </p:spPr>
        <p:txBody>
          <a:bodyPr>
            <a:normAutofit/>
          </a:bodyPr>
          <a:lstStyle/>
          <a:p>
            <a:pPr marL="590550" indent="-590550">
              <a:lnSpc>
                <a:spcPct val="170000"/>
              </a:lnSpc>
              <a:buClr>
                <a:srgbClr val="31838F"/>
              </a:buClr>
              <a:buFont typeface="Wingdings" panose="05000000000000000000" pitchFamily="2" charset="2"/>
              <a:buChar char="v"/>
            </a:pPr>
            <a:r>
              <a:rPr lang="en-US" dirty="0"/>
              <a:t>Pain, Nausea, vomiting and hematuria </a:t>
            </a:r>
          </a:p>
          <a:p>
            <a:pPr marL="590550" indent="-590550">
              <a:lnSpc>
                <a:spcPct val="170000"/>
              </a:lnSpc>
              <a:buClr>
                <a:srgbClr val="31838F"/>
              </a:buClr>
              <a:buFont typeface="Wingdings" panose="05000000000000000000" pitchFamily="2" charset="2"/>
              <a:buChar char="v"/>
            </a:pPr>
            <a:r>
              <a:rPr lang="en-US" dirty="0"/>
              <a:t>RENAL COLIC- begins in the flank, sudden onset, severe intensity, </a:t>
            </a:r>
            <a:r>
              <a:rPr lang="en-IN" dirty="0"/>
              <a:t>typically waxes and wanes in severity and develops in waves or paroxysms, usually last 20 to 60 minutes, occurring primarily from urinary obstruction with distention of the kidney capsule and typically resolves quickly after passage of the stone.</a:t>
            </a:r>
            <a:r>
              <a:rPr lang="en-US" dirty="0"/>
              <a:t>	</a:t>
            </a:r>
          </a:p>
        </p:txBody>
      </p:sp>
    </p:spTree>
    <p:extLst>
      <p:ext uri="{BB962C8B-B14F-4D97-AF65-F5344CB8AC3E}">
        <p14:creationId xmlns:p14="http://schemas.microsoft.com/office/powerpoint/2010/main" val="1466132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E1D6D1-3C79-8D42-AA82-58BAE97F2952}"/>
              </a:ext>
            </a:extLst>
          </p:cNvPr>
          <p:cNvSpPr>
            <a:spLocks noGrp="1"/>
          </p:cNvSpPr>
          <p:nvPr>
            <p:ph idx="4294967295"/>
          </p:nvPr>
        </p:nvSpPr>
        <p:spPr>
          <a:xfrm>
            <a:off x="984250" y="290513"/>
            <a:ext cx="11207750" cy="6261100"/>
          </a:xfrm>
        </p:spPr>
        <p:txBody>
          <a:bodyPr>
            <a:noAutofit/>
          </a:bodyPr>
          <a:lstStyle/>
          <a:p>
            <a:pPr marL="463550" indent="-463550">
              <a:lnSpc>
                <a:spcPct val="120000"/>
              </a:lnSpc>
              <a:spcBef>
                <a:spcPts val="300"/>
              </a:spcBef>
              <a:buClr>
                <a:srgbClr val="31838F"/>
              </a:buClr>
              <a:buFont typeface="Wingdings" panose="05000000000000000000" pitchFamily="2" charset="2"/>
              <a:buChar char="v"/>
            </a:pPr>
            <a:r>
              <a:rPr lang="en-US" dirty="0"/>
              <a:t>Location of the pain- </a:t>
            </a:r>
          </a:p>
          <a:p>
            <a:pPr lvl="1">
              <a:lnSpc>
                <a:spcPct val="120000"/>
              </a:lnSpc>
              <a:spcBef>
                <a:spcPts val="300"/>
              </a:spcBef>
            </a:pPr>
            <a:r>
              <a:rPr lang="en-US" dirty="0"/>
              <a:t>PUJ: Deep flank pain, due to distension of the renal capsule </a:t>
            </a:r>
          </a:p>
          <a:p>
            <a:pPr lvl="1">
              <a:lnSpc>
                <a:spcPct val="120000"/>
              </a:lnSpc>
              <a:spcBef>
                <a:spcPts val="300"/>
              </a:spcBef>
            </a:pPr>
            <a:r>
              <a:rPr lang="en-US" dirty="0"/>
              <a:t>Ureter: Flank, I/L lower abdomen, radiation to the groin</a:t>
            </a:r>
          </a:p>
          <a:p>
            <a:pPr lvl="1">
              <a:lnSpc>
                <a:spcPct val="120000"/>
              </a:lnSpc>
              <a:spcBef>
                <a:spcPts val="300"/>
              </a:spcBef>
            </a:pPr>
            <a:r>
              <a:rPr lang="en-US" dirty="0"/>
              <a:t>VUJ: Irritating voiding symptoms</a:t>
            </a:r>
          </a:p>
          <a:p>
            <a:pPr lvl="1">
              <a:lnSpc>
                <a:spcPct val="120000"/>
              </a:lnSpc>
              <a:spcBef>
                <a:spcPts val="300"/>
              </a:spcBef>
            </a:pPr>
            <a:r>
              <a:rPr lang="en-US" dirty="0"/>
              <a:t>Bladder: Mostly asymptomatic, rarely positional urinary retention due to ball-valve effect of a stone at the bladder outlet; hematuria*</a:t>
            </a:r>
          </a:p>
          <a:p>
            <a:pPr marL="485775" indent="-485775">
              <a:lnSpc>
                <a:spcPct val="120000"/>
              </a:lnSpc>
              <a:spcBef>
                <a:spcPts val="300"/>
              </a:spcBef>
              <a:buClr>
                <a:srgbClr val="31838F"/>
              </a:buClr>
              <a:buFont typeface="Wingdings" panose="05000000000000000000" pitchFamily="2" charset="2"/>
              <a:buChar char="v"/>
            </a:pPr>
            <a:r>
              <a:rPr lang="en-IN" dirty="0"/>
              <a:t>Atypical symptoms such as vague abdominal pain, acute abdominal or flank pain, nausea, urinary urgency or frequency, difficulty urinating, penile pain, or testicular pain</a:t>
            </a:r>
          </a:p>
          <a:p>
            <a:pPr marL="485775" indent="-485775">
              <a:lnSpc>
                <a:spcPct val="120000"/>
              </a:lnSpc>
              <a:spcBef>
                <a:spcPts val="300"/>
              </a:spcBef>
              <a:buClr>
                <a:srgbClr val="31838F"/>
              </a:buClr>
              <a:buFont typeface="Wingdings" panose="05000000000000000000" pitchFamily="2" charset="2"/>
              <a:buChar char="v"/>
            </a:pPr>
            <a:r>
              <a:rPr lang="en-IN" dirty="0" err="1"/>
              <a:t>Hematuria</a:t>
            </a:r>
            <a:r>
              <a:rPr lang="en-IN" dirty="0"/>
              <a:t>- one of the most discriminating predictors of a kidney stone in patients presenting with unilateral flank pain- two-thirds of patients with a ureteral stone have </a:t>
            </a:r>
            <a:r>
              <a:rPr lang="en-IN" dirty="0" err="1"/>
              <a:t>hematuria</a:t>
            </a:r>
            <a:r>
              <a:rPr lang="en-IN" dirty="0"/>
              <a:t>. </a:t>
            </a:r>
            <a:endParaRPr lang="en-US" dirty="0"/>
          </a:p>
        </p:txBody>
      </p:sp>
    </p:spTree>
    <p:extLst>
      <p:ext uri="{BB962C8B-B14F-4D97-AF65-F5344CB8AC3E}">
        <p14:creationId xmlns:p14="http://schemas.microsoft.com/office/powerpoint/2010/main" val="1215947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65E00-214F-AD4B-8A9E-4BA9C49DF86E}"/>
              </a:ext>
            </a:extLst>
          </p:cNvPr>
          <p:cNvSpPr>
            <a:spLocks noGrp="1"/>
          </p:cNvSpPr>
          <p:nvPr>
            <p:ph idx="4294967295"/>
          </p:nvPr>
        </p:nvSpPr>
        <p:spPr>
          <a:xfrm>
            <a:off x="749300" y="312738"/>
            <a:ext cx="11442700" cy="5995987"/>
          </a:xfrm>
        </p:spPr>
        <p:txBody>
          <a:bodyPr>
            <a:normAutofit/>
          </a:bodyPr>
          <a:lstStyle/>
          <a:p>
            <a:pPr marL="415925" indent="-415925">
              <a:lnSpc>
                <a:spcPct val="130000"/>
              </a:lnSpc>
              <a:spcBef>
                <a:spcPts val="1800"/>
              </a:spcBef>
              <a:buClr>
                <a:srgbClr val="31838F"/>
              </a:buClr>
              <a:buFont typeface="Wingdings" panose="05000000000000000000" pitchFamily="2" charset="2"/>
              <a:buChar char="v"/>
            </a:pPr>
            <a:r>
              <a:rPr lang="en-IN" dirty="0"/>
              <a:t>Nephrolithiasis may lead to persistent kidney obstruction, which could cause permanent kidney damage if left untreated. </a:t>
            </a:r>
          </a:p>
          <a:p>
            <a:pPr marL="415925" indent="-415925">
              <a:lnSpc>
                <a:spcPct val="130000"/>
              </a:lnSpc>
              <a:spcBef>
                <a:spcPts val="1800"/>
              </a:spcBef>
              <a:buClr>
                <a:srgbClr val="31838F"/>
              </a:buClr>
              <a:buFont typeface="Wingdings" panose="05000000000000000000" pitchFamily="2" charset="2"/>
              <a:buChar char="v"/>
            </a:pPr>
            <a:r>
              <a:rPr lang="en-IN" dirty="0"/>
              <a:t>If urine is infected proximal to the obstructing stone - </a:t>
            </a:r>
            <a:r>
              <a:rPr lang="en-IN" dirty="0">
                <a:solidFill>
                  <a:srgbClr val="FF0000"/>
                </a:solidFill>
              </a:rPr>
              <a:t>UROLOGIC EMERGENCY </a:t>
            </a:r>
            <a:r>
              <a:rPr lang="en-IN" dirty="0"/>
              <a:t>that requires rapid decompression either by a ureteral stent or a nephrostomy tube. </a:t>
            </a:r>
          </a:p>
          <a:p>
            <a:pPr marL="415925" indent="-415925">
              <a:lnSpc>
                <a:spcPct val="130000"/>
              </a:lnSpc>
              <a:spcBef>
                <a:spcPts val="1800"/>
              </a:spcBef>
              <a:buClr>
                <a:srgbClr val="31838F"/>
              </a:buClr>
              <a:buFont typeface="Wingdings" panose="05000000000000000000" pitchFamily="2" charset="2"/>
              <a:buChar char="v"/>
            </a:pPr>
            <a:r>
              <a:rPr lang="en-IN" dirty="0"/>
              <a:t>Staghorn calculi themselves do not typically produce symptoms unless obstructed or infected. </a:t>
            </a:r>
          </a:p>
          <a:p>
            <a:pPr marL="415925" indent="-415925">
              <a:lnSpc>
                <a:spcPct val="130000"/>
              </a:lnSpc>
              <a:spcBef>
                <a:spcPts val="1800"/>
              </a:spcBef>
              <a:buClr>
                <a:srgbClr val="31838F"/>
              </a:buClr>
              <a:buFont typeface="Wingdings" panose="05000000000000000000" pitchFamily="2" charset="2"/>
              <a:buChar char="v"/>
            </a:pPr>
            <a:r>
              <a:rPr lang="en-IN" dirty="0"/>
              <a:t>However, they can lead to kidney failure over years if they are present bilaterally- </a:t>
            </a:r>
            <a:r>
              <a:rPr lang="en-IN" dirty="0" err="1"/>
              <a:t>upto</a:t>
            </a:r>
            <a:r>
              <a:rPr lang="en-IN" dirty="0"/>
              <a:t> 30% of patients develop CKD over 10 years.</a:t>
            </a:r>
            <a:endParaRPr lang="en-US" dirty="0"/>
          </a:p>
        </p:txBody>
      </p:sp>
    </p:spTree>
    <p:extLst>
      <p:ext uri="{BB962C8B-B14F-4D97-AF65-F5344CB8AC3E}">
        <p14:creationId xmlns:p14="http://schemas.microsoft.com/office/powerpoint/2010/main" val="331975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newspaper, screenshot&#10;&#10;Description automatically generated">
            <a:extLst>
              <a:ext uri="{FF2B5EF4-FFF2-40B4-BE49-F238E27FC236}">
                <a16:creationId xmlns:a16="http://schemas.microsoft.com/office/drawing/2014/main" id="{556A0F8F-048E-3A43-B0FD-F9970BD81FFE}"/>
              </a:ext>
            </a:extLst>
          </p:cNvPr>
          <p:cNvPicPr>
            <a:picLocks noGrp="1" noChangeAspect="1"/>
          </p:cNvPicPr>
          <p:nvPr>
            <p:ph idx="4294967295"/>
          </p:nvPr>
        </p:nvPicPr>
        <p:blipFill rotWithShape="1">
          <a:blip r:embed="rId2"/>
          <a:srcRect l="912" r="53946" b="1639"/>
          <a:stretch/>
        </p:blipFill>
        <p:spPr>
          <a:xfrm>
            <a:off x="0" y="0"/>
            <a:ext cx="12192000" cy="6858000"/>
          </a:xfrm>
        </p:spPr>
      </p:pic>
    </p:spTree>
    <p:extLst>
      <p:ext uri="{BB962C8B-B14F-4D97-AF65-F5344CB8AC3E}">
        <p14:creationId xmlns:p14="http://schemas.microsoft.com/office/powerpoint/2010/main" val="2300926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622CD-444F-2A43-A345-7B507143F23F}"/>
              </a:ext>
            </a:extLst>
          </p:cNvPr>
          <p:cNvSpPr>
            <a:spLocks noGrp="1"/>
          </p:cNvSpPr>
          <p:nvPr>
            <p:ph type="title" idx="4294967295"/>
          </p:nvPr>
        </p:nvSpPr>
        <p:spPr>
          <a:xfrm>
            <a:off x="1006998" y="122238"/>
            <a:ext cx="8818563" cy="1325562"/>
          </a:xfrm>
        </p:spPr>
        <p:txBody>
          <a:bodyPr>
            <a:normAutofit/>
          </a:bodyPr>
          <a:lstStyle/>
          <a:p>
            <a:r>
              <a:rPr lang="en-US" b="1" dirty="0">
                <a:solidFill>
                  <a:srgbClr val="854C3B"/>
                </a:solidFill>
                <a:latin typeface="Bahnschrift" panose="020B0502040204020203" pitchFamily="34" charset="0"/>
              </a:rPr>
              <a:t>Primary hyperparathyroidism causing Calcium stones</a:t>
            </a:r>
          </a:p>
        </p:txBody>
      </p:sp>
      <p:sp>
        <p:nvSpPr>
          <p:cNvPr id="3" name="Content Placeholder 2">
            <a:extLst>
              <a:ext uri="{FF2B5EF4-FFF2-40B4-BE49-F238E27FC236}">
                <a16:creationId xmlns:a16="http://schemas.microsoft.com/office/drawing/2014/main" id="{89991CC4-BF13-4842-B938-BAD0CFB1B24B}"/>
              </a:ext>
            </a:extLst>
          </p:cNvPr>
          <p:cNvSpPr>
            <a:spLocks noGrp="1"/>
          </p:cNvSpPr>
          <p:nvPr>
            <p:ph idx="4294967295"/>
          </p:nvPr>
        </p:nvSpPr>
        <p:spPr>
          <a:xfrm>
            <a:off x="1097667" y="1714500"/>
            <a:ext cx="9770962" cy="4351338"/>
          </a:xfrm>
        </p:spPr>
        <p:txBody>
          <a:bodyPr>
            <a:normAutofit fontScale="92500" lnSpcReduction="20000"/>
          </a:bodyPr>
          <a:lstStyle/>
          <a:p>
            <a:pPr marL="428625" indent="-428625">
              <a:lnSpc>
                <a:spcPct val="150000"/>
              </a:lnSpc>
              <a:buClr>
                <a:srgbClr val="854C3B"/>
              </a:buClr>
              <a:buFont typeface="Wingdings" panose="05000000000000000000" pitchFamily="2" charset="2"/>
              <a:buChar char="Ø"/>
            </a:pPr>
            <a:r>
              <a:rPr lang="en-US" dirty="0"/>
              <a:t>Single benign adenoma – 75%</a:t>
            </a:r>
          </a:p>
          <a:p>
            <a:pPr marL="428625" indent="-428625">
              <a:lnSpc>
                <a:spcPct val="150000"/>
              </a:lnSpc>
              <a:buClr>
                <a:srgbClr val="854C3B"/>
              </a:buClr>
              <a:buFont typeface="Wingdings" panose="05000000000000000000" pitchFamily="2" charset="2"/>
              <a:buChar char="Ø"/>
            </a:pPr>
            <a:r>
              <a:rPr lang="en-US" dirty="0"/>
              <a:t>4-gland hyperplasia – 20%</a:t>
            </a:r>
          </a:p>
          <a:p>
            <a:pPr marL="428625" indent="-428625">
              <a:lnSpc>
                <a:spcPct val="150000"/>
              </a:lnSpc>
              <a:buClr>
                <a:srgbClr val="854C3B"/>
              </a:buClr>
              <a:buFont typeface="Wingdings" panose="05000000000000000000" pitchFamily="2" charset="2"/>
              <a:buChar char="Ø"/>
            </a:pPr>
            <a:r>
              <a:rPr lang="en-US" dirty="0"/>
              <a:t>Parathyroid carcinoma- &lt;1%</a:t>
            </a:r>
          </a:p>
          <a:p>
            <a:pPr marL="428625" indent="-428625">
              <a:lnSpc>
                <a:spcPct val="150000"/>
              </a:lnSpc>
              <a:buClr>
                <a:srgbClr val="854C3B"/>
              </a:buClr>
              <a:buFont typeface="Wingdings" panose="05000000000000000000" pitchFamily="2" charset="2"/>
              <a:buChar char="Ø"/>
            </a:pPr>
            <a:r>
              <a:rPr lang="en-US" dirty="0"/>
              <a:t>PTH induces increased calcium reabsorption in the DCT but the degree of hypercalciuria is less when compared to malignancy, sarcoidosis, vit D intoxication or myeloma. </a:t>
            </a:r>
          </a:p>
          <a:p>
            <a:pPr marL="428625" indent="-428625">
              <a:lnSpc>
                <a:spcPct val="150000"/>
              </a:lnSpc>
              <a:buClr>
                <a:srgbClr val="854C3B"/>
              </a:buClr>
              <a:buFont typeface="Wingdings" panose="05000000000000000000" pitchFamily="2" charset="2"/>
              <a:buChar char="Ø"/>
            </a:pPr>
            <a:r>
              <a:rPr lang="en-US" dirty="0"/>
              <a:t>Stones are composed of hydroxyapatite, </a:t>
            </a:r>
            <a:r>
              <a:rPr lang="en-US" dirty="0" err="1"/>
              <a:t>Ca.Ox</a:t>
            </a:r>
            <a:r>
              <a:rPr lang="en-US" dirty="0"/>
              <a:t> or brushite</a:t>
            </a:r>
          </a:p>
        </p:txBody>
      </p:sp>
    </p:spTree>
    <p:extLst>
      <p:ext uri="{BB962C8B-B14F-4D97-AF65-F5344CB8AC3E}">
        <p14:creationId xmlns:p14="http://schemas.microsoft.com/office/powerpoint/2010/main" val="3511564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newspaper, screenshot&#10;&#10;Description automatically generated">
            <a:extLst>
              <a:ext uri="{FF2B5EF4-FFF2-40B4-BE49-F238E27FC236}">
                <a16:creationId xmlns:a16="http://schemas.microsoft.com/office/drawing/2014/main" id="{F1694283-4BAF-4946-9E74-F92A182F4C21}"/>
              </a:ext>
            </a:extLst>
          </p:cNvPr>
          <p:cNvPicPr>
            <a:picLocks noChangeAspect="1"/>
          </p:cNvPicPr>
          <p:nvPr/>
        </p:nvPicPr>
        <p:blipFill rotWithShape="1">
          <a:blip r:embed="rId2"/>
          <a:srcRect l="45437" t="3730" r="1156" b="2149"/>
          <a:stretch/>
        </p:blipFill>
        <p:spPr>
          <a:xfrm>
            <a:off x="0" y="0"/>
            <a:ext cx="12192000" cy="6858000"/>
          </a:xfrm>
          <a:prstGeom prst="rect">
            <a:avLst/>
          </a:prstGeom>
        </p:spPr>
      </p:pic>
    </p:spTree>
    <p:extLst>
      <p:ext uri="{BB962C8B-B14F-4D97-AF65-F5344CB8AC3E}">
        <p14:creationId xmlns:p14="http://schemas.microsoft.com/office/powerpoint/2010/main" val="805499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93493" y="2025568"/>
            <a:ext cx="9342699" cy="4213185"/>
          </a:xfrm>
          <a:prstGeom prst="roundRect">
            <a:avLst>
              <a:gd name="adj" fmla="val 12385"/>
            </a:avLst>
          </a:prstGeom>
          <a:solidFill>
            <a:srgbClr val="F6E9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B83D38C5-2E24-4A40-9D83-8CB27EB2E474}"/>
              </a:ext>
            </a:extLst>
          </p:cNvPr>
          <p:cNvSpPr>
            <a:spLocks noGrp="1"/>
          </p:cNvSpPr>
          <p:nvPr>
            <p:ph type="title" idx="4294967295"/>
          </p:nvPr>
        </p:nvSpPr>
        <p:spPr>
          <a:xfrm>
            <a:off x="879676" y="333163"/>
            <a:ext cx="7454096" cy="1325563"/>
          </a:xfrm>
        </p:spPr>
        <p:txBody>
          <a:bodyPr>
            <a:noAutofit/>
          </a:bodyPr>
          <a:lstStyle/>
          <a:p>
            <a:pPr>
              <a:lnSpc>
                <a:spcPct val="100000"/>
              </a:lnSpc>
            </a:pPr>
            <a:r>
              <a:rPr lang="en-US" b="1" dirty="0">
                <a:solidFill>
                  <a:srgbClr val="854C3B"/>
                </a:solidFill>
                <a:latin typeface="Bahnschrift" panose="020B0502040204020203" pitchFamily="34" charset="0"/>
              </a:rPr>
              <a:t>Diagnosis of kidney stones- evaluation depends upon</a:t>
            </a:r>
          </a:p>
        </p:txBody>
      </p:sp>
      <p:sp>
        <p:nvSpPr>
          <p:cNvPr id="3" name="Content Placeholder 2">
            <a:extLst>
              <a:ext uri="{FF2B5EF4-FFF2-40B4-BE49-F238E27FC236}">
                <a16:creationId xmlns:a16="http://schemas.microsoft.com/office/drawing/2014/main" id="{D4AA51A4-0DCD-6044-B9DF-C7B040D86EF3}"/>
              </a:ext>
            </a:extLst>
          </p:cNvPr>
          <p:cNvSpPr>
            <a:spLocks noGrp="1"/>
          </p:cNvSpPr>
          <p:nvPr>
            <p:ph idx="4294967295"/>
          </p:nvPr>
        </p:nvSpPr>
        <p:spPr>
          <a:xfrm>
            <a:off x="1282861" y="2337826"/>
            <a:ext cx="7710669" cy="3449516"/>
          </a:xfrm>
        </p:spPr>
        <p:txBody>
          <a:bodyPr>
            <a:normAutofit/>
          </a:bodyPr>
          <a:lstStyle/>
          <a:p>
            <a:pPr marL="566738" indent="-566738">
              <a:lnSpc>
                <a:spcPct val="130000"/>
              </a:lnSpc>
              <a:buClr>
                <a:srgbClr val="854C3B"/>
              </a:buClr>
              <a:buFont typeface="Wingdings" panose="05000000000000000000" pitchFamily="2" charset="2"/>
              <a:buChar char="v"/>
            </a:pPr>
            <a:r>
              <a:rPr lang="en-IN" dirty="0"/>
              <a:t>The severity and type of stone disease</a:t>
            </a:r>
          </a:p>
          <a:p>
            <a:pPr marL="566738" indent="-566738">
              <a:lnSpc>
                <a:spcPct val="130000"/>
              </a:lnSpc>
              <a:buClr>
                <a:srgbClr val="854C3B"/>
              </a:buClr>
              <a:buFont typeface="Wingdings" panose="05000000000000000000" pitchFamily="2" charset="2"/>
              <a:buChar char="v"/>
            </a:pPr>
            <a:r>
              <a:rPr lang="en-IN" dirty="0"/>
              <a:t>Whether it is the first or a recurrent stone</a:t>
            </a:r>
          </a:p>
          <a:p>
            <a:pPr marL="566738" indent="-566738">
              <a:lnSpc>
                <a:spcPct val="130000"/>
              </a:lnSpc>
              <a:buClr>
                <a:srgbClr val="854C3B"/>
              </a:buClr>
              <a:buFont typeface="Wingdings" panose="05000000000000000000" pitchFamily="2" charset="2"/>
              <a:buChar char="v"/>
            </a:pPr>
            <a:r>
              <a:rPr lang="en-IN" dirty="0"/>
              <a:t>Presence or absence of systemic disease and/or risk factors for recurrent stone formation</a:t>
            </a:r>
          </a:p>
          <a:p>
            <a:pPr marL="566738" indent="-566738">
              <a:lnSpc>
                <a:spcPct val="130000"/>
              </a:lnSpc>
              <a:buClr>
                <a:srgbClr val="854C3B"/>
              </a:buClr>
              <a:buFont typeface="Wingdings" panose="05000000000000000000" pitchFamily="2" charset="2"/>
              <a:buChar char="v"/>
            </a:pPr>
            <a:r>
              <a:rPr lang="en-IN" dirty="0"/>
              <a:t>Family history of nephrolithiasis</a:t>
            </a:r>
            <a:endParaRPr lang="en-US" dirty="0"/>
          </a:p>
        </p:txBody>
      </p:sp>
    </p:spTree>
    <p:extLst>
      <p:ext uri="{BB962C8B-B14F-4D97-AF65-F5344CB8AC3E}">
        <p14:creationId xmlns:p14="http://schemas.microsoft.com/office/powerpoint/2010/main" val="210111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93493" y="1210961"/>
            <a:ext cx="10291823" cy="5152767"/>
          </a:xfrm>
          <a:prstGeom prst="roundRect">
            <a:avLst>
              <a:gd name="adj" fmla="val 115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5CBFBE6-9233-E04A-8F12-3C0185A09A8E}"/>
              </a:ext>
            </a:extLst>
          </p:cNvPr>
          <p:cNvSpPr>
            <a:spLocks noGrp="1"/>
          </p:cNvSpPr>
          <p:nvPr>
            <p:ph type="title" idx="4294967295"/>
          </p:nvPr>
        </p:nvSpPr>
        <p:spPr>
          <a:xfrm>
            <a:off x="862289" y="202809"/>
            <a:ext cx="2795311" cy="1008152"/>
          </a:xfrm>
        </p:spPr>
        <p:txBody>
          <a:bodyPr/>
          <a:lstStyle/>
          <a:p>
            <a:r>
              <a:rPr lang="en-US" b="1" dirty="0">
                <a:solidFill>
                  <a:srgbClr val="31838F"/>
                </a:solidFill>
                <a:latin typeface="Bahnschrift" panose="020B0502040204020203" pitchFamily="34" charset="0"/>
              </a:rPr>
              <a:t>Radiology</a:t>
            </a:r>
          </a:p>
        </p:txBody>
      </p:sp>
      <p:sp>
        <p:nvSpPr>
          <p:cNvPr id="3" name="Content Placeholder 2">
            <a:extLst>
              <a:ext uri="{FF2B5EF4-FFF2-40B4-BE49-F238E27FC236}">
                <a16:creationId xmlns:a16="http://schemas.microsoft.com/office/drawing/2014/main" id="{5DC336A2-2E22-BA45-B4D5-C30DD3E7C951}"/>
              </a:ext>
            </a:extLst>
          </p:cNvPr>
          <p:cNvSpPr>
            <a:spLocks noGrp="1"/>
          </p:cNvSpPr>
          <p:nvPr>
            <p:ph idx="4294967295"/>
          </p:nvPr>
        </p:nvSpPr>
        <p:spPr>
          <a:xfrm>
            <a:off x="1276342" y="1315133"/>
            <a:ext cx="9789055" cy="4946771"/>
          </a:xfrm>
        </p:spPr>
        <p:txBody>
          <a:bodyPr>
            <a:normAutofit fontScale="77500" lnSpcReduction="20000"/>
          </a:bodyPr>
          <a:lstStyle/>
          <a:p>
            <a:pPr>
              <a:lnSpc>
                <a:spcPct val="170000"/>
              </a:lnSpc>
              <a:buClr>
                <a:srgbClr val="854C3B"/>
              </a:buClr>
              <a:buFont typeface="Wingdings" panose="05000000000000000000" pitchFamily="2" charset="2"/>
              <a:buChar char="§"/>
            </a:pPr>
            <a:r>
              <a:rPr lang="en-US" dirty="0"/>
              <a:t>NCCT KUB- GOLD STANDARD, 3-5mm cuts </a:t>
            </a:r>
          </a:p>
          <a:p>
            <a:pPr marL="266700" indent="0">
              <a:lnSpc>
                <a:spcPct val="170000"/>
              </a:lnSpc>
              <a:buNone/>
            </a:pPr>
            <a:r>
              <a:rPr lang="en-US" dirty="0"/>
              <a:t>-location and type of radiolucency may help to determine the nature of the stone</a:t>
            </a:r>
          </a:p>
          <a:p>
            <a:pPr marL="266700" indent="0">
              <a:lnSpc>
                <a:spcPct val="170000"/>
              </a:lnSpc>
              <a:buNone/>
            </a:pPr>
            <a:r>
              <a:rPr lang="en-US" dirty="0" err="1"/>
              <a:t>Ca.P</a:t>
            </a:r>
            <a:r>
              <a:rPr lang="en-US" dirty="0"/>
              <a:t>- usually B/L and </a:t>
            </a:r>
            <a:r>
              <a:rPr lang="en-US" dirty="0" err="1"/>
              <a:t>a/w</a:t>
            </a:r>
            <a:r>
              <a:rPr lang="en-US" dirty="0"/>
              <a:t> </a:t>
            </a:r>
            <a:r>
              <a:rPr lang="en-US" dirty="0" err="1"/>
              <a:t>nephrocalcinosis</a:t>
            </a:r>
            <a:r>
              <a:rPr lang="en-US" dirty="0"/>
              <a:t>, typically MSK</a:t>
            </a:r>
          </a:p>
          <a:p>
            <a:pPr marL="266700" indent="0">
              <a:lnSpc>
                <a:spcPct val="170000"/>
              </a:lnSpc>
              <a:buNone/>
            </a:pPr>
            <a:r>
              <a:rPr lang="en-US" dirty="0"/>
              <a:t>Cystine- radio-opaque, not as dense as </a:t>
            </a:r>
            <a:r>
              <a:rPr lang="en-US" dirty="0" err="1"/>
              <a:t>Ca.Ox</a:t>
            </a:r>
            <a:endParaRPr lang="en-US" dirty="0"/>
          </a:p>
          <a:p>
            <a:pPr marL="266700" indent="0">
              <a:lnSpc>
                <a:spcPct val="170000"/>
              </a:lnSpc>
              <a:buNone/>
            </a:pPr>
            <a:r>
              <a:rPr lang="en-US" dirty="0"/>
              <a:t>-Dose  of radiation – low dose CT should be done in follow up studies </a:t>
            </a:r>
          </a:p>
          <a:p>
            <a:pPr marL="266700" indent="-266700">
              <a:lnSpc>
                <a:spcPct val="170000"/>
              </a:lnSpc>
              <a:buClr>
                <a:srgbClr val="854C3B"/>
              </a:buClr>
              <a:buFont typeface="Wingdings" panose="05000000000000000000" pitchFamily="2" charset="2"/>
              <a:buChar char="§"/>
            </a:pPr>
            <a:r>
              <a:rPr lang="en-US" dirty="0"/>
              <a:t>Sensitivity and Specificity is similar, but it may miss stones &lt;2mm.</a:t>
            </a:r>
          </a:p>
          <a:p>
            <a:pPr marL="266700" indent="-266700">
              <a:lnSpc>
                <a:spcPct val="170000"/>
              </a:lnSpc>
              <a:buClr>
                <a:srgbClr val="854C3B"/>
              </a:buClr>
              <a:buFont typeface="Wingdings" panose="05000000000000000000" pitchFamily="2" charset="2"/>
              <a:buChar char="§"/>
            </a:pPr>
            <a:r>
              <a:rPr lang="en-US" dirty="0"/>
              <a:t>IVU- easy to perform, inexpensive, moderate radiation and contrast exposure, lower sensitivity than CT</a:t>
            </a:r>
          </a:p>
        </p:txBody>
      </p:sp>
    </p:spTree>
    <p:extLst>
      <p:ext uri="{BB962C8B-B14F-4D97-AF65-F5344CB8AC3E}">
        <p14:creationId xmlns:p14="http://schemas.microsoft.com/office/powerpoint/2010/main" val="1284373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90833" y="515229"/>
            <a:ext cx="10807000" cy="5758249"/>
          </a:xfrm>
          <a:prstGeom prst="roundRect">
            <a:avLst>
              <a:gd name="adj" fmla="val 115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FD7B1185-F5E9-BE4A-8B2B-98DDC2B06F50}"/>
              </a:ext>
            </a:extLst>
          </p:cNvPr>
          <p:cNvSpPr>
            <a:spLocks noGrp="1"/>
          </p:cNvSpPr>
          <p:nvPr>
            <p:ph idx="4294967295"/>
          </p:nvPr>
        </p:nvSpPr>
        <p:spPr>
          <a:xfrm>
            <a:off x="1034865" y="739066"/>
            <a:ext cx="9891636" cy="5268194"/>
          </a:xfrm>
        </p:spPr>
        <p:txBody>
          <a:bodyPr>
            <a:normAutofit fontScale="77500" lnSpcReduction="20000"/>
          </a:bodyPr>
          <a:lstStyle/>
          <a:p>
            <a:pPr>
              <a:lnSpc>
                <a:spcPct val="150000"/>
              </a:lnSpc>
              <a:buClr>
                <a:srgbClr val="854C3B"/>
              </a:buClr>
              <a:buFont typeface="Wingdings" panose="05000000000000000000" pitchFamily="2" charset="2"/>
              <a:buChar char="§"/>
            </a:pPr>
            <a:r>
              <a:rPr lang="en-US" dirty="0"/>
              <a:t>Renal USG- Procedure of choice to avoid radiation exposure (pregnancy); less sensitive than CT, can miss small stones; sensitivity can be improved using </a:t>
            </a:r>
            <a:r>
              <a:rPr lang="en-US" dirty="0" err="1"/>
              <a:t>Colour</a:t>
            </a:r>
            <a:r>
              <a:rPr lang="en-US" dirty="0"/>
              <a:t> Doppler- assessment of urine flow rates and post-obstructive blush.</a:t>
            </a:r>
          </a:p>
          <a:p>
            <a:pPr>
              <a:lnSpc>
                <a:spcPct val="150000"/>
              </a:lnSpc>
              <a:buClr>
                <a:srgbClr val="854C3B"/>
              </a:buClr>
              <a:buFont typeface="Wingdings" panose="05000000000000000000" pitchFamily="2" charset="2"/>
              <a:buChar char="§"/>
            </a:pPr>
            <a:r>
              <a:rPr lang="en-US" dirty="0"/>
              <a:t>Xray KUB- only radio-opaque stones - Calcium, Struvite, Cystine</a:t>
            </a:r>
          </a:p>
          <a:p>
            <a:pPr marL="474663" indent="-207963">
              <a:lnSpc>
                <a:spcPct val="150000"/>
              </a:lnSpc>
              <a:buFontTx/>
              <a:buChar char="-"/>
            </a:pPr>
            <a:r>
              <a:rPr lang="en-US" dirty="0"/>
              <a:t>inexpensive, minimal radiation </a:t>
            </a:r>
          </a:p>
          <a:p>
            <a:pPr marL="474663" indent="-207963">
              <a:lnSpc>
                <a:spcPct val="150000"/>
              </a:lnSpc>
              <a:buFontTx/>
              <a:buChar char="-"/>
            </a:pPr>
            <a:r>
              <a:rPr lang="en-US" dirty="0"/>
              <a:t>Very poor sensitivity and specificity </a:t>
            </a:r>
          </a:p>
          <a:p>
            <a:pPr>
              <a:lnSpc>
                <a:spcPct val="150000"/>
              </a:lnSpc>
              <a:buClr>
                <a:srgbClr val="854C3B"/>
              </a:buClr>
              <a:buFont typeface="Wingdings" panose="05000000000000000000" pitchFamily="2" charset="2"/>
              <a:buChar char="§"/>
            </a:pPr>
            <a:r>
              <a:rPr lang="en-US" dirty="0"/>
              <a:t>DECT- mainly to distinguish various types of stones by assessing stone composition, useful to assess stone fragility and efficacy of SWL</a:t>
            </a:r>
          </a:p>
          <a:p>
            <a:pPr>
              <a:lnSpc>
                <a:spcPct val="150000"/>
              </a:lnSpc>
              <a:buClr>
                <a:srgbClr val="854C3B"/>
              </a:buClr>
              <a:buFont typeface="Wingdings" panose="05000000000000000000" pitchFamily="2" charset="2"/>
              <a:buChar char="§"/>
            </a:pPr>
            <a:r>
              <a:rPr lang="en-US" dirty="0"/>
              <a:t>MRI- mainly in pregnancy </a:t>
            </a:r>
          </a:p>
          <a:p>
            <a:pPr>
              <a:lnSpc>
                <a:spcPct val="150000"/>
              </a:lnSpc>
              <a:buClr>
                <a:srgbClr val="854C3B"/>
              </a:buClr>
              <a:buFont typeface="Wingdings" panose="05000000000000000000" pitchFamily="2" charset="2"/>
              <a:buChar char="§"/>
            </a:pPr>
            <a:r>
              <a:rPr lang="en-US" dirty="0"/>
              <a:t>CECT- </a:t>
            </a:r>
            <a:r>
              <a:rPr lang="en-US" dirty="0" err="1"/>
              <a:t>Indinavir</a:t>
            </a:r>
            <a:r>
              <a:rPr lang="en-US" dirty="0"/>
              <a:t> stones</a:t>
            </a:r>
          </a:p>
        </p:txBody>
      </p:sp>
    </p:spTree>
    <p:extLst>
      <p:ext uri="{BB962C8B-B14F-4D97-AF65-F5344CB8AC3E}">
        <p14:creationId xmlns:p14="http://schemas.microsoft.com/office/powerpoint/2010/main" val="230291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688840" y="0"/>
            <a:ext cx="7503160" cy="6724891"/>
          </a:xfrm>
          <a:prstGeom prst="rect">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0" y="1724628"/>
            <a:ext cx="4688840" cy="1516283"/>
          </a:xfrm>
          <a:prstGeom prst="rect">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1E59D9BE-8E50-4740-817D-775CC2F50AB7}"/>
              </a:ext>
            </a:extLst>
          </p:cNvPr>
          <p:cNvSpPr>
            <a:spLocks noGrp="1"/>
          </p:cNvSpPr>
          <p:nvPr>
            <p:ph type="title" idx="4294967295"/>
          </p:nvPr>
        </p:nvSpPr>
        <p:spPr>
          <a:xfrm>
            <a:off x="223520" y="1892937"/>
            <a:ext cx="4038600" cy="1104264"/>
          </a:xfrm>
        </p:spPr>
        <p:txBody>
          <a:bodyPr>
            <a:normAutofit/>
          </a:bodyPr>
          <a:lstStyle/>
          <a:p>
            <a:pPr algn="ctr"/>
            <a:r>
              <a:rPr lang="en-US" b="1" dirty="0">
                <a:solidFill>
                  <a:schemeClr val="bg1"/>
                </a:solidFill>
                <a:latin typeface="Bahnschrift" panose="020B0502040204020203" pitchFamily="34" charset="0"/>
              </a:rPr>
              <a:t>Objectives</a:t>
            </a:r>
          </a:p>
        </p:txBody>
      </p:sp>
      <p:sp>
        <p:nvSpPr>
          <p:cNvPr id="3" name="Content Placeholder 2">
            <a:extLst>
              <a:ext uri="{FF2B5EF4-FFF2-40B4-BE49-F238E27FC236}">
                <a16:creationId xmlns:a16="http://schemas.microsoft.com/office/drawing/2014/main" id="{33B496EF-8F90-184D-8E08-F4DF2147B03F}"/>
              </a:ext>
            </a:extLst>
          </p:cNvPr>
          <p:cNvSpPr>
            <a:spLocks noGrp="1"/>
          </p:cNvSpPr>
          <p:nvPr>
            <p:ph idx="4294967295"/>
          </p:nvPr>
        </p:nvSpPr>
        <p:spPr>
          <a:xfrm>
            <a:off x="4912360" y="617220"/>
            <a:ext cx="6997700" cy="5336540"/>
          </a:xfrm>
        </p:spPr>
        <p:txBody>
          <a:bodyPr anchor="ctr">
            <a:noAutofit/>
          </a:bodyPr>
          <a:lstStyle/>
          <a:p>
            <a:pPr marL="447675" indent="-447675">
              <a:lnSpc>
                <a:spcPct val="130000"/>
              </a:lnSpc>
              <a:spcBef>
                <a:spcPts val="600"/>
              </a:spcBef>
              <a:buClr>
                <a:srgbClr val="31838F"/>
              </a:buClr>
              <a:buFont typeface="Wingdings" panose="05000000000000000000" pitchFamily="2" charset="2"/>
              <a:buChar char="§"/>
            </a:pPr>
            <a:r>
              <a:rPr lang="en-US" sz="2600" dirty="0"/>
              <a:t>Epidemiology and Risk factors</a:t>
            </a:r>
          </a:p>
          <a:p>
            <a:pPr marL="447675" indent="-447675">
              <a:lnSpc>
                <a:spcPct val="130000"/>
              </a:lnSpc>
              <a:spcBef>
                <a:spcPts val="600"/>
              </a:spcBef>
              <a:buClr>
                <a:srgbClr val="31838F"/>
              </a:buClr>
              <a:buFont typeface="Wingdings" panose="05000000000000000000" pitchFamily="2" charset="2"/>
              <a:buChar char="§"/>
            </a:pPr>
            <a:r>
              <a:rPr lang="en-US" sz="2600" dirty="0"/>
              <a:t>Pathophysiology</a:t>
            </a:r>
          </a:p>
          <a:p>
            <a:pPr marL="447675" indent="-447675">
              <a:lnSpc>
                <a:spcPct val="130000"/>
              </a:lnSpc>
              <a:spcBef>
                <a:spcPts val="600"/>
              </a:spcBef>
              <a:buClr>
                <a:srgbClr val="31838F"/>
              </a:buClr>
              <a:buFont typeface="Wingdings" panose="05000000000000000000" pitchFamily="2" charset="2"/>
              <a:buChar char="§"/>
            </a:pPr>
            <a:r>
              <a:rPr lang="en-US" sz="2600" dirty="0"/>
              <a:t>Approach to a patient with kidney stones</a:t>
            </a:r>
          </a:p>
          <a:p>
            <a:pPr marL="447675" indent="-447675">
              <a:lnSpc>
                <a:spcPct val="130000"/>
              </a:lnSpc>
              <a:spcBef>
                <a:spcPts val="600"/>
              </a:spcBef>
              <a:buClr>
                <a:srgbClr val="31838F"/>
              </a:buClr>
              <a:buFont typeface="Wingdings" panose="05000000000000000000" pitchFamily="2" charset="2"/>
              <a:buChar char="§"/>
            </a:pPr>
            <a:r>
              <a:rPr lang="en-US" sz="2600" dirty="0"/>
              <a:t>Medical management </a:t>
            </a:r>
          </a:p>
          <a:p>
            <a:pPr marL="447675" indent="-447675">
              <a:lnSpc>
                <a:spcPct val="130000"/>
              </a:lnSpc>
              <a:spcBef>
                <a:spcPts val="600"/>
              </a:spcBef>
              <a:buClr>
                <a:srgbClr val="31838F"/>
              </a:buClr>
              <a:buFont typeface="Wingdings" panose="05000000000000000000" pitchFamily="2" charset="2"/>
              <a:buChar char="§"/>
            </a:pPr>
            <a:r>
              <a:rPr lang="en-US" sz="2600" dirty="0"/>
              <a:t>Surgeon’s point of view</a:t>
            </a:r>
          </a:p>
          <a:p>
            <a:pPr marL="447675" indent="-447675">
              <a:lnSpc>
                <a:spcPct val="130000"/>
              </a:lnSpc>
              <a:spcBef>
                <a:spcPts val="600"/>
              </a:spcBef>
              <a:buClr>
                <a:srgbClr val="31838F"/>
              </a:buClr>
              <a:buFont typeface="Wingdings" panose="05000000000000000000" pitchFamily="2" charset="2"/>
              <a:buChar char="§"/>
            </a:pPr>
            <a:r>
              <a:rPr lang="en-US" sz="2600" dirty="0"/>
              <a:t>Prevention of recurrent stones</a:t>
            </a:r>
          </a:p>
          <a:p>
            <a:pPr marL="447675" indent="-447675">
              <a:lnSpc>
                <a:spcPct val="130000"/>
              </a:lnSpc>
              <a:spcBef>
                <a:spcPts val="600"/>
              </a:spcBef>
              <a:buClr>
                <a:srgbClr val="31838F"/>
              </a:buClr>
              <a:buFont typeface="Wingdings" panose="05000000000000000000" pitchFamily="2" charset="2"/>
              <a:buChar char="§"/>
            </a:pPr>
            <a:r>
              <a:rPr lang="en-US" sz="2600" dirty="0"/>
              <a:t>Impact of Nephrolithiasis on kidney function</a:t>
            </a:r>
          </a:p>
          <a:p>
            <a:pPr marL="447675" indent="-447675">
              <a:lnSpc>
                <a:spcPct val="130000"/>
              </a:lnSpc>
              <a:spcBef>
                <a:spcPts val="600"/>
              </a:spcBef>
              <a:buClr>
                <a:srgbClr val="31838F"/>
              </a:buClr>
              <a:buFont typeface="Wingdings" panose="05000000000000000000" pitchFamily="2" charset="2"/>
              <a:buChar char="§"/>
            </a:pPr>
            <a:r>
              <a:rPr lang="en-US" sz="2600" dirty="0"/>
              <a:t>Renal prognostic markers </a:t>
            </a:r>
          </a:p>
          <a:p>
            <a:pPr marL="447675" indent="-447675">
              <a:lnSpc>
                <a:spcPct val="130000"/>
              </a:lnSpc>
              <a:spcBef>
                <a:spcPts val="600"/>
              </a:spcBef>
              <a:buClr>
                <a:srgbClr val="31838F"/>
              </a:buClr>
              <a:buFont typeface="Wingdings" panose="05000000000000000000" pitchFamily="2" charset="2"/>
              <a:buChar char="§"/>
            </a:pPr>
            <a:r>
              <a:rPr lang="en-US" sz="2600" dirty="0"/>
              <a:t>Transplant setting</a:t>
            </a:r>
          </a:p>
        </p:txBody>
      </p:sp>
      <p:pic>
        <p:nvPicPr>
          <p:cNvPr id="1026" name="Picture 2" descr="https://img.auntminnie.com/files/base/smg/all/image/2022/11/am.2016_08_23_17_04_30_620_kidney_400.png?auto=format%2Ccompress&amp;q=70&amp;w=400"/>
          <p:cNvPicPr>
            <a:picLocks noChangeAspect="1" noChangeArrowheads="1"/>
          </p:cNvPicPr>
          <p:nvPr/>
        </p:nvPicPr>
        <p:blipFill rotWithShape="1">
          <a:blip r:embed="rId3">
            <a:extLst>
              <a:ext uri="{28A0092B-C50C-407E-A947-70E740481C1C}">
                <a14:useLocalDpi xmlns:a14="http://schemas.microsoft.com/office/drawing/2010/main" val="0"/>
              </a:ext>
            </a:extLst>
          </a:blip>
          <a:srcRect l="5031" r="5957"/>
          <a:stretch/>
        </p:blipFill>
        <p:spPr bwMode="auto">
          <a:xfrm>
            <a:off x="1076446" y="3536542"/>
            <a:ext cx="2534855" cy="2847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3720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D853126A-BBC8-774F-8F9A-13AE3080DE6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r="1086"/>
          <a:stretch/>
        </p:blipFill>
        <p:spPr>
          <a:xfrm>
            <a:off x="0" y="0"/>
            <a:ext cx="12192000" cy="6858000"/>
          </a:xfrm>
          <a:prstGeom prst="rect">
            <a:avLst/>
          </a:prstGeom>
        </p:spPr>
      </p:pic>
    </p:spTree>
    <p:extLst>
      <p:ext uri="{BB962C8B-B14F-4D97-AF65-F5344CB8AC3E}">
        <p14:creationId xmlns:p14="http://schemas.microsoft.com/office/powerpoint/2010/main" val="4041587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F956A-B868-5645-8734-70F5437CCA35}"/>
              </a:ext>
            </a:extLst>
          </p:cNvPr>
          <p:cNvSpPr>
            <a:spLocks noGrp="1"/>
          </p:cNvSpPr>
          <p:nvPr>
            <p:ph type="title" idx="4294967295"/>
          </p:nvPr>
        </p:nvSpPr>
        <p:spPr>
          <a:xfrm>
            <a:off x="838200" y="323699"/>
            <a:ext cx="6835815" cy="695265"/>
          </a:xfrm>
        </p:spPr>
        <p:txBody>
          <a:bodyPr/>
          <a:lstStyle/>
          <a:p>
            <a:r>
              <a:rPr lang="en-US" b="1" dirty="0">
                <a:solidFill>
                  <a:srgbClr val="854C3B"/>
                </a:solidFill>
                <a:latin typeface="Bahnschrift" panose="020B0502040204020203" pitchFamily="34" charset="0"/>
              </a:rPr>
              <a:t>When do we NOT do a CT?</a:t>
            </a:r>
          </a:p>
        </p:txBody>
      </p:sp>
      <p:sp>
        <p:nvSpPr>
          <p:cNvPr id="3" name="Content Placeholder 2">
            <a:extLst>
              <a:ext uri="{FF2B5EF4-FFF2-40B4-BE49-F238E27FC236}">
                <a16:creationId xmlns:a16="http://schemas.microsoft.com/office/drawing/2014/main" id="{FBF3D47D-FCA3-B74F-AB6C-FA16089345B1}"/>
              </a:ext>
            </a:extLst>
          </p:cNvPr>
          <p:cNvSpPr>
            <a:spLocks noGrp="1"/>
          </p:cNvSpPr>
          <p:nvPr>
            <p:ph idx="4294967295"/>
          </p:nvPr>
        </p:nvSpPr>
        <p:spPr>
          <a:xfrm>
            <a:off x="838200" y="1261593"/>
            <a:ext cx="8456271" cy="3090488"/>
          </a:xfrm>
        </p:spPr>
        <p:txBody>
          <a:bodyPr>
            <a:normAutofit/>
          </a:bodyPr>
          <a:lstStyle/>
          <a:p>
            <a:pPr marL="531813" indent="-531813">
              <a:lnSpc>
                <a:spcPct val="120000"/>
              </a:lnSpc>
              <a:spcBef>
                <a:spcPts val="2400"/>
              </a:spcBef>
              <a:buClr>
                <a:srgbClr val="854C3B"/>
              </a:buClr>
              <a:buFont typeface="Wingdings" panose="05000000000000000000" pitchFamily="2" charset="2"/>
              <a:buChar char="Ø"/>
            </a:pPr>
            <a:r>
              <a:rPr lang="en-IN" dirty="0"/>
              <a:t>If the patient is pregnant, an ultrasound is the preferred modality. </a:t>
            </a:r>
          </a:p>
          <a:p>
            <a:pPr marL="531813" indent="-531813">
              <a:lnSpc>
                <a:spcPct val="120000"/>
              </a:lnSpc>
              <a:spcBef>
                <a:spcPts val="2400"/>
              </a:spcBef>
              <a:buClr>
                <a:srgbClr val="854C3B"/>
              </a:buClr>
              <a:buFont typeface="Wingdings" panose="05000000000000000000" pitchFamily="2" charset="2"/>
              <a:buChar char="Ø"/>
            </a:pPr>
            <a:r>
              <a:rPr lang="en-IN" dirty="0"/>
              <a:t>If the patient has a body mass index (BMI) &gt;30 kg/m</a:t>
            </a:r>
            <a:r>
              <a:rPr lang="en-IN" baseline="30000" dirty="0"/>
              <a:t>2</a:t>
            </a:r>
            <a:r>
              <a:rPr lang="en-IN" dirty="0"/>
              <a:t> or weighs more than 130 kg (male) or 115 kg (female), then a standard-dose CT is performed.</a:t>
            </a:r>
            <a:endParaRPr lang="en-US" dirty="0"/>
          </a:p>
        </p:txBody>
      </p:sp>
    </p:spTree>
    <p:extLst>
      <p:ext uri="{BB962C8B-B14F-4D97-AF65-F5344CB8AC3E}">
        <p14:creationId xmlns:p14="http://schemas.microsoft.com/office/powerpoint/2010/main" val="3998322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6477F43D-187C-9B44-A9C8-997A6A00B03A}"/>
              </a:ext>
            </a:extLst>
          </p:cNvPr>
          <p:cNvGraphicFramePr>
            <a:graphicFrameLocks noGrp="1"/>
          </p:cNvGraphicFramePr>
          <p:nvPr>
            <p:ph idx="4294967295"/>
            <p:extLst>
              <p:ext uri="{D42A27DB-BD31-4B8C-83A1-F6EECF244321}">
                <p14:modId xmlns:p14="http://schemas.microsoft.com/office/powerpoint/2010/main" val="2968046479"/>
              </p:ext>
            </p:extLst>
          </p:nvPr>
        </p:nvGraphicFramePr>
        <p:xfrm>
          <a:off x="314325" y="271462"/>
          <a:ext cx="11458575" cy="6315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7436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 text&#10;&#10;Description automatically generated">
            <a:extLst>
              <a:ext uri="{FF2B5EF4-FFF2-40B4-BE49-F238E27FC236}">
                <a16:creationId xmlns:a16="http://schemas.microsoft.com/office/drawing/2014/main" id="{96B7EDCF-E3EA-8249-A0B5-B25F22AF90B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96448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00B2E0F-3526-41AC-A2BE-1F485D16B8E8}"/>
              </a:ext>
            </a:extLst>
          </p:cNvPr>
          <p:cNvGraphicFramePr>
            <a:graphicFrameLocks noGrp="1"/>
          </p:cNvGraphicFramePr>
          <p:nvPr>
            <p:ph idx="4294967295"/>
            <p:extLst>
              <p:ext uri="{D42A27DB-BD31-4B8C-83A1-F6EECF244321}">
                <p14:modId xmlns:p14="http://schemas.microsoft.com/office/powerpoint/2010/main" val="3923420889"/>
              </p:ext>
            </p:extLst>
          </p:nvPr>
        </p:nvGraphicFramePr>
        <p:xfrm>
          <a:off x="381965" y="179408"/>
          <a:ext cx="11601450" cy="6430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5164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picture containing text&#10;&#10;Description automatically generated">
            <a:extLst>
              <a:ext uri="{FF2B5EF4-FFF2-40B4-BE49-F238E27FC236}">
                <a16:creationId xmlns:a16="http://schemas.microsoft.com/office/drawing/2014/main" id="{C4BFB5E4-F973-EA4A-A5A3-AC3A69AA1D91}"/>
              </a:ext>
            </a:extLst>
          </p:cNvPr>
          <p:cNvPicPr>
            <a:picLocks noChangeAspect="1"/>
          </p:cNvPicPr>
          <p:nvPr/>
        </p:nvPicPr>
        <p:blipFill>
          <a:blip r:embed="rId3"/>
          <a:stretch>
            <a:fillRect/>
          </a:stretch>
        </p:blipFill>
        <p:spPr>
          <a:xfrm>
            <a:off x="0" y="0"/>
            <a:ext cx="6077165" cy="366097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E97F841-D4DF-2544-A07E-6B23E65A6641}"/>
              </a:ext>
            </a:extLst>
          </p:cNvPr>
          <p:cNvPicPr>
            <a:picLocks noChangeAspect="1"/>
          </p:cNvPicPr>
          <p:nvPr/>
        </p:nvPicPr>
        <p:blipFill>
          <a:blip r:embed="rId4"/>
          <a:stretch>
            <a:fillRect/>
          </a:stretch>
        </p:blipFill>
        <p:spPr>
          <a:xfrm>
            <a:off x="6077165" y="0"/>
            <a:ext cx="6114836" cy="3660974"/>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6EAC01D5-4B89-274C-8804-9D98E85854EC}"/>
              </a:ext>
            </a:extLst>
          </p:cNvPr>
          <p:cNvPicPr>
            <a:picLocks noChangeAspect="1"/>
          </p:cNvPicPr>
          <p:nvPr/>
        </p:nvPicPr>
        <p:blipFill rotWithShape="1">
          <a:blip r:embed="rId5"/>
          <a:srcRect b="4185"/>
          <a:stretch/>
        </p:blipFill>
        <p:spPr>
          <a:xfrm>
            <a:off x="0" y="3660973"/>
            <a:ext cx="6066448" cy="3197027"/>
          </a:xfrm>
          <a:prstGeom prst="rect">
            <a:avLst/>
          </a:prstGeom>
        </p:spPr>
      </p:pic>
      <p:pic>
        <p:nvPicPr>
          <p:cNvPr id="11" name="Picture 10" descr="A picture containing text, book&#10;&#10;Description automatically generated">
            <a:extLst>
              <a:ext uri="{FF2B5EF4-FFF2-40B4-BE49-F238E27FC236}">
                <a16:creationId xmlns:a16="http://schemas.microsoft.com/office/drawing/2014/main" id="{83BF0C62-DC4B-824C-834D-3C9285EA4EDB}"/>
              </a:ext>
            </a:extLst>
          </p:cNvPr>
          <p:cNvPicPr>
            <a:picLocks noChangeAspect="1"/>
          </p:cNvPicPr>
          <p:nvPr/>
        </p:nvPicPr>
        <p:blipFill rotWithShape="1">
          <a:blip r:embed="rId6"/>
          <a:srcRect b="1876"/>
          <a:stretch/>
        </p:blipFill>
        <p:spPr>
          <a:xfrm>
            <a:off x="6071806" y="3553428"/>
            <a:ext cx="6120193" cy="3304573"/>
          </a:xfrm>
          <a:prstGeom prst="rect">
            <a:avLst/>
          </a:prstGeom>
        </p:spPr>
      </p:pic>
    </p:spTree>
    <p:extLst>
      <p:ext uri="{BB962C8B-B14F-4D97-AF65-F5344CB8AC3E}">
        <p14:creationId xmlns:p14="http://schemas.microsoft.com/office/powerpoint/2010/main" val="24332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543DAB-52EF-834D-B68F-EC223E2CD850}"/>
              </a:ext>
            </a:extLst>
          </p:cNvPr>
          <p:cNvSpPr>
            <a:spLocks noGrp="1"/>
          </p:cNvSpPr>
          <p:nvPr>
            <p:ph idx="4294967295"/>
          </p:nvPr>
        </p:nvSpPr>
        <p:spPr>
          <a:xfrm>
            <a:off x="833377" y="301183"/>
            <a:ext cx="10439400" cy="6288088"/>
          </a:xfrm>
        </p:spPr>
        <p:txBody>
          <a:bodyPr>
            <a:normAutofit fontScale="77500" lnSpcReduction="20000"/>
          </a:bodyPr>
          <a:lstStyle/>
          <a:p>
            <a:pPr marL="450850" indent="-450850" algn="just">
              <a:lnSpc>
                <a:spcPct val="140000"/>
              </a:lnSpc>
              <a:buClr>
                <a:srgbClr val="854C3B"/>
              </a:buClr>
              <a:buFont typeface="Wingdings" panose="05000000000000000000" pitchFamily="2" charset="2"/>
              <a:buChar char="§"/>
            </a:pPr>
            <a:r>
              <a:rPr lang="en-IN" dirty="0"/>
              <a:t>Although magnesium ammonium phosphate and cystine stones are often radiopaque on CT, they are not as dense as stones composed of calcium oxalate or calcium phosphate. </a:t>
            </a:r>
          </a:p>
          <a:p>
            <a:pPr marL="450850" indent="-450850" algn="just">
              <a:lnSpc>
                <a:spcPct val="140000"/>
              </a:lnSpc>
              <a:buClr>
                <a:srgbClr val="854C3B"/>
              </a:buClr>
              <a:buFont typeface="Wingdings" panose="05000000000000000000" pitchFamily="2" charset="2"/>
              <a:buChar char="§"/>
            </a:pPr>
            <a:r>
              <a:rPr lang="en-IN" dirty="0"/>
              <a:t>Uric acid stones tend to demonstrate lower density than calcium stones.</a:t>
            </a:r>
          </a:p>
          <a:p>
            <a:pPr marL="450850" indent="-450850" algn="just">
              <a:lnSpc>
                <a:spcPct val="140000"/>
              </a:lnSpc>
              <a:buClr>
                <a:srgbClr val="854C3B"/>
              </a:buClr>
              <a:buFont typeface="Wingdings" panose="05000000000000000000" pitchFamily="2" charset="2"/>
              <a:buChar char="§"/>
            </a:pPr>
            <a:r>
              <a:rPr lang="en-IN" dirty="0"/>
              <a:t>Large calculi in the renal pelvis favour struvite stones. Struvite stones usually have a component of carbonate apatite mixed in, which is responsible for their usual radiodensity.</a:t>
            </a:r>
          </a:p>
          <a:p>
            <a:pPr marL="450850" indent="-450850" algn="just">
              <a:lnSpc>
                <a:spcPct val="140000"/>
              </a:lnSpc>
              <a:buClr>
                <a:srgbClr val="854C3B"/>
              </a:buClr>
              <a:buFont typeface="Wingdings" panose="05000000000000000000" pitchFamily="2" charset="2"/>
              <a:buChar char="§"/>
            </a:pPr>
            <a:r>
              <a:rPr lang="en-IN" dirty="0"/>
              <a:t>Stones that are radiolucent, which can go undetected even on CT, are composed of protease inhibitors (</a:t>
            </a:r>
            <a:r>
              <a:rPr lang="en-IN" dirty="0" err="1"/>
              <a:t>eg</a:t>
            </a:r>
            <a:r>
              <a:rPr lang="en-IN" dirty="0"/>
              <a:t>, </a:t>
            </a:r>
            <a:r>
              <a:rPr lang="en-IN" dirty="0">
                <a:hlinkClick r:id="rId3"/>
              </a:rPr>
              <a:t>indinavir</a:t>
            </a:r>
            <a:r>
              <a:rPr lang="en-IN" dirty="0"/>
              <a:t>, </a:t>
            </a:r>
            <a:r>
              <a:rPr lang="en-IN" dirty="0">
                <a:hlinkClick r:id="rId4"/>
              </a:rPr>
              <a:t>atazanavir</a:t>
            </a:r>
            <a:r>
              <a:rPr lang="en-IN" dirty="0"/>
              <a:t>), xanthine, or dihydroxyadenine.</a:t>
            </a:r>
          </a:p>
          <a:p>
            <a:pPr marL="450850" indent="-450850" algn="just">
              <a:lnSpc>
                <a:spcPct val="140000"/>
              </a:lnSpc>
              <a:buClr>
                <a:srgbClr val="854C3B"/>
              </a:buClr>
              <a:buFont typeface="Wingdings" panose="05000000000000000000" pitchFamily="2" charset="2"/>
              <a:buChar char="§"/>
            </a:pPr>
            <a:r>
              <a:rPr lang="en-IN" dirty="0"/>
              <a:t>Dual-energy CT (DECT) may better characterize stone composition. DECT utilizes scanners that emit two separate radiograph energy sets to differentiate the attenuation properties of matter. However, DECT is rarely used clinically to determine stone composition.</a:t>
            </a:r>
          </a:p>
        </p:txBody>
      </p:sp>
    </p:spTree>
    <p:extLst>
      <p:ext uri="{BB962C8B-B14F-4D97-AF65-F5344CB8AC3E}">
        <p14:creationId xmlns:p14="http://schemas.microsoft.com/office/powerpoint/2010/main" val="448015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F700-724C-8E45-9A91-3A47478758C2}"/>
              </a:ext>
            </a:extLst>
          </p:cNvPr>
          <p:cNvSpPr>
            <a:spLocks noGrp="1"/>
          </p:cNvSpPr>
          <p:nvPr>
            <p:ph type="title" idx="4294967295"/>
          </p:nvPr>
        </p:nvSpPr>
        <p:spPr>
          <a:xfrm>
            <a:off x="988671" y="203079"/>
            <a:ext cx="7761790" cy="1325563"/>
          </a:xfrm>
        </p:spPr>
        <p:txBody>
          <a:bodyPr/>
          <a:lstStyle/>
          <a:p>
            <a:r>
              <a:rPr lang="en-US" b="1" dirty="0">
                <a:solidFill>
                  <a:srgbClr val="854C3B"/>
                </a:solidFill>
                <a:latin typeface="Bahnschrift" panose="020B0502040204020203" pitchFamily="34" charset="0"/>
              </a:rPr>
              <a:t>Can CT be used to determine stone composition?</a:t>
            </a:r>
          </a:p>
        </p:txBody>
      </p:sp>
      <p:sp>
        <p:nvSpPr>
          <p:cNvPr id="3" name="Content Placeholder 2">
            <a:extLst>
              <a:ext uri="{FF2B5EF4-FFF2-40B4-BE49-F238E27FC236}">
                <a16:creationId xmlns:a16="http://schemas.microsoft.com/office/drawing/2014/main" id="{CC5FACE1-98A2-B744-8C5E-AC5434C2DC89}"/>
              </a:ext>
            </a:extLst>
          </p:cNvPr>
          <p:cNvSpPr>
            <a:spLocks noGrp="1"/>
          </p:cNvSpPr>
          <p:nvPr>
            <p:ph idx="4294967295"/>
          </p:nvPr>
        </p:nvSpPr>
        <p:spPr>
          <a:xfrm>
            <a:off x="1112551" y="1754565"/>
            <a:ext cx="10515600" cy="4351338"/>
          </a:xfrm>
        </p:spPr>
        <p:txBody>
          <a:bodyPr>
            <a:normAutofit fontScale="92500" lnSpcReduction="20000"/>
          </a:bodyPr>
          <a:lstStyle/>
          <a:p>
            <a:pPr marL="531813" indent="-531813">
              <a:lnSpc>
                <a:spcPct val="150000"/>
              </a:lnSpc>
              <a:buClr>
                <a:srgbClr val="854C3B"/>
              </a:buClr>
              <a:buFont typeface="Wingdings" panose="05000000000000000000" pitchFamily="2" charset="2"/>
              <a:buChar char="§"/>
            </a:pPr>
            <a:r>
              <a:rPr lang="en-IN" dirty="0"/>
              <a:t>The Hounsfield unit value obtained from a standard CT scan relates to the density of the material in the area of interest, such as a stone.</a:t>
            </a:r>
          </a:p>
          <a:p>
            <a:pPr marL="531813" indent="-531813">
              <a:lnSpc>
                <a:spcPct val="150000"/>
              </a:lnSpc>
              <a:buClr>
                <a:srgbClr val="854C3B"/>
              </a:buClr>
              <a:buFont typeface="Wingdings" panose="05000000000000000000" pitchFamily="2" charset="2"/>
              <a:buChar char="§"/>
            </a:pPr>
            <a:r>
              <a:rPr lang="en-IN" dirty="0"/>
              <a:t>Calcium oxalate and Brushite stones have high Hounsfield unit values, while uric acid stones have low Hounsfield unit values. </a:t>
            </a:r>
          </a:p>
          <a:p>
            <a:pPr marL="531813" indent="-531813">
              <a:lnSpc>
                <a:spcPct val="150000"/>
              </a:lnSpc>
              <a:buClr>
                <a:srgbClr val="854C3B"/>
              </a:buClr>
              <a:buFont typeface="Wingdings" panose="05000000000000000000" pitchFamily="2" charset="2"/>
              <a:buChar char="§"/>
            </a:pPr>
            <a:r>
              <a:rPr lang="en-IN" dirty="0"/>
              <a:t>However, this approach is not sufficiently accurate to definitively determine the composition</a:t>
            </a:r>
            <a:r>
              <a:rPr lang="en-IN" baseline="30000" dirty="0"/>
              <a:t> </a:t>
            </a:r>
            <a:r>
              <a:rPr lang="en-IN" dirty="0"/>
              <a:t>of stones, including struvite.</a:t>
            </a:r>
          </a:p>
          <a:p>
            <a:pPr marL="531813" indent="-531813">
              <a:lnSpc>
                <a:spcPct val="150000"/>
              </a:lnSpc>
              <a:buClr>
                <a:srgbClr val="854C3B"/>
              </a:buClr>
              <a:buFont typeface="Wingdings" panose="05000000000000000000" pitchFamily="2" charset="2"/>
              <a:buChar char="§"/>
            </a:pPr>
            <a:r>
              <a:rPr lang="en-IN" dirty="0"/>
              <a:t>Dual energy CT may be somewhat more accurate.</a:t>
            </a:r>
            <a:endParaRPr lang="en-US" dirty="0"/>
          </a:p>
        </p:txBody>
      </p:sp>
    </p:spTree>
    <p:extLst>
      <p:ext uri="{BB962C8B-B14F-4D97-AF65-F5344CB8AC3E}">
        <p14:creationId xmlns:p14="http://schemas.microsoft.com/office/powerpoint/2010/main" val="2853648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28451"/>
            <a:ext cx="8889357" cy="523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8B4D8239-9A0C-464C-930C-7A462D106902}"/>
              </a:ext>
            </a:extLst>
          </p:cNvPr>
          <p:cNvSpPr>
            <a:spLocks noGrp="1"/>
          </p:cNvSpPr>
          <p:nvPr>
            <p:ph type="title" idx="4294967295"/>
          </p:nvPr>
        </p:nvSpPr>
        <p:spPr>
          <a:xfrm>
            <a:off x="584200" y="302343"/>
            <a:ext cx="4972291" cy="754988"/>
          </a:xfrm>
        </p:spPr>
        <p:txBody>
          <a:bodyPr/>
          <a:lstStyle/>
          <a:p>
            <a:r>
              <a:rPr lang="en-US" b="1" dirty="0">
                <a:solidFill>
                  <a:srgbClr val="854C3B"/>
                </a:solidFill>
                <a:latin typeface="Bahnschrift" panose="020B0502040204020203" pitchFamily="34" charset="0"/>
              </a:rPr>
              <a:t>Abdominal Xray</a:t>
            </a:r>
          </a:p>
        </p:txBody>
      </p:sp>
      <p:sp>
        <p:nvSpPr>
          <p:cNvPr id="3" name="Content Placeholder 2">
            <a:extLst>
              <a:ext uri="{FF2B5EF4-FFF2-40B4-BE49-F238E27FC236}">
                <a16:creationId xmlns:a16="http://schemas.microsoft.com/office/drawing/2014/main" id="{B547C324-2CE6-4744-A954-5DCFEBEB5C9C}"/>
              </a:ext>
            </a:extLst>
          </p:cNvPr>
          <p:cNvSpPr>
            <a:spLocks noGrp="1"/>
          </p:cNvSpPr>
          <p:nvPr>
            <p:ph idx="4294967295"/>
          </p:nvPr>
        </p:nvSpPr>
        <p:spPr>
          <a:xfrm>
            <a:off x="300588" y="1267347"/>
            <a:ext cx="7040240" cy="4960733"/>
          </a:xfrm>
        </p:spPr>
        <p:txBody>
          <a:bodyPr>
            <a:normAutofit/>
          </a:bodyPr>
          <a:lstStyle/>
          <a:p>
            <a:pPr>
              <a:lnSpc>
                <a:spcPct val="100000"/>
              </a:lnSpc>
              <a:spcBef>
                <a:spcPts val="1200"/>
              </a:spcBef>
              <a:buClr>
                <a:srgbClr val="854C3B"/>
              </a:buClr>
              <a:buFont typeface="Wingdings" panose="05000000000000000000" pitchFamily="2" charset="2"/>
              <a:buChar char="§"/>
            </a:pPr>
            <a:r>
              <a:rPr lang="en-IN" sz="2600" dirty="0"/>
              <a:t>Large radiopaque stones such as calcium, struvite, and cystine stones are seen. </a:t>
            </a:r>
          </a:p>
          <a:p>
            <a:pPr>
              <a:lnSpc>
                <a:spcPct val="100000"/>
              </a:lnSpc>
              <a:spcBef>
                <a:spcPts val="1200"/>
              </a:spcBef>
              <a:buClr>
                <a:srgbClr val="854C3B"/>
              </a:buClr>
              <a:buFont typeface="Wingdings" panose="05000000000000000000" pitchFamily="2" charset="2"/>
              <a:buChar char="§"/>
            </a:pPr>
            <a:r>
              <a:rPr lang="en-IN" sz="2600" dirty="0"/>
              <a:t>Stones that are radiolucent and often missed on abdominal plain radiography include uric acid stones as well as small (&lt;5 mm) stones (including small calcium-containing stones). </a:t>
            </a:r>
          </a:p>
          <a:p>
            <a:pPr>
              <a:lnSpc>
                <a:spcPct val="100000"/>
              </a:lnSpc>
              <a:spcBef>
                <a:spcPts val="1200"/>
              </a:spcBef>
              <a:buClr>
                <a:srgbClr val="854C3B"/>
              </a:buClr>
              <a:buFont typeface="Wingdings" panose="05000000000000000000" pitchFamily="2" charset="2"/>
              <a:buChar char="§"/>
            </a:pPr>
            <a:r>
              <a:rPr lang="en-IN" sz="2600" dirty="0"/>
              <a:t>False positives, such as phleboliths and vascular calcifications mistaken for kidney stones, also limit the specificity of the examination.</a:t>
            </a:r>
          </a:p>
          <a:p>
            <a:pPr>
              <a:lnSpc>
                <a:spcPct val="100000"/>
              </a:lnSpc>
              <a:spcBef>
                <a:spcPts val="1200"/>
              </a:spcBef>
              <a:buClr>
                <a:srgbClr val="854C3B"/>
              </a:buClr>
              <a:buFont typeface="Wingdings" panose="05000000000000000000" pitchFamily="2" charset="2"/>
              <a:buChar char="§"/>
            </a:pPr>
            <a:r>
              <a:rPr lang="en-IN" sz="2600" dirty="0"/>
              <a:t>The effective radiation dose from a single abdominal radiograph is 0.8 </a:t>
            </a:r>
            <a:r>
              <a:rPr lang="en-IN" sz="2600" dirty="0" err="1"/>
              <a:t>mSv</a:t>
            </a:r>
            <a:r>
              <a:rPr lang="en-IN" sz="2600" dirty="0"/>
              <a:t>.</a:t>
            </a:r>
            <a:endParaRPr lang="en-US" sz="2600" dirty="0"/>
          </a:p>
        </p:txBody>
      </p:sp>
      <p:pic>
        <p:nvPicPr>
          <p:cNvPr id="4" name="Picture 3" descr="A picture containing text, X-ray film&#10;&#10;Description automatically generated">
            <a:extLst>
              <a:ext uri="{FF2B5EF4-FFF2-40B4-BE49-F238E27FC236}">
                <a16:creationId xmlns:a16="http://schemas.microsoft.com/office/drawing/2014/main" id="{0C320266-5A5C-F145-9B7C-A0B78F8C3CBF}"/>
              </a:ext>
            </a:extLst>
          </p:cNvPr>
          <p:cNvPicPr>
            <a:picLocks noChangeAspect="1"/>
          </p:cNvPicPr>
          <p:nvPr/>
        </p:nvPicPr>
        <p:blipFill>
          <a:blip r:embed="rId2"/>
          <a:stretch>
            <a:fillRect/>
          </a:stretch>
        </p:blipFill>
        <p:spPr>
          <a:xfrm>
            <a:off x="7641415" y="757194"/>
            <a:ext cx="4236237" cy="5729963"/>
          </a:xfrm>
          <a:prstGeom prst="rect">
            <a:avLst/>
          </a:prstGeom>
        </p:spPr>
      </p:pic>
    </p:spTree>
    <p:extLst>
      <p:ext uri="{BB962C8B-B14F-4D97-AF65-F5344CB8AC3E}">
        <p14:creationId xmlns:p14="http://schemas.microsoft.com/office/powerpoint/2010/main" val="4165992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93493" y="1419225"/>
            <a:ext cx="9562747" cy="4500563"/>
          </a:xfrm>
          <a:prstGeom prst="roundRect">
            <a:avLst>
              <a:gd name="adj" fmla="val 11708"/>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34276C68-DFBC-B647-A224-88CAD13226AF}"/>
              </a:ext>
            </a:extLst>
          </p:cNvPr>
          <p:cNvSpPr>
            <a:spLocks noGrp="1"/>
          </p:cNvSpPr>
          <p:nvPr>
            <p:ph type="title" idx="4294967295"/>
          </p:nvPr>
        </p:nvSpPr>
        <p:spPr>
          <a:xfrm>
            <a:off x="883920" y="253365"/>
            <a:ext cx="10515600" cy="975995"/>
          </a:xfrm>
        </p:spPr>
        <p:txBody>
          <a:bodyPr/>
          <a:lstStyle/>
          <a:p>
            <a:r>
              <a:rPr lang="en-IN" b="1" dirty="0">
                <a:solidFill>
                  <a:srgbClr val="31838F"/>
                </a:solidFill>
                <a:latin typeface="Bahnschrift" panose="020B0502040204020203" pitchFamily="34" charset="0"/>
              </a:rPr>
              <a:t>IVP/ intravenous urography/ IVU</a:t>
            </a:r>
            <a:endParaRPr lang="en-US" b="1" dirty="0">
              <a:solidFill>
                <a:srgbClr val="31838F"/>
              </a:solidFill>
              <a:latin typeface="Bahnschrift" panose="020B0502040204020203" pitchFamily="34" charset="0"/>
            </a:endParaRPr>
          </a:p>
        </p:txBody>
      </p:sp>
      <p:sp>
        <p:nvSpPr>
          <p:cNvPr id="3" name="Content Placeholder 2">
            <a:extLst>
              <a:ext uri="{FF2B5EF4-FFF2-40B4-BE49-F238E27FC236}">
                <a16:creationId xmlns:a16="http://schemas.microsoft.com/office/drawing/2014/main" id="{1D901250-4D04-504F-B480-2CCC759E702F}"/>
              </a:ext>
            </a:extLst>
          </p:cNvPr>
          <p:cNvSpPr>
            <a:spLocks noGrp="1"/>
          </p:cNvSpPr>
          <p:nvPr>
            <p:ph idx="4294967295"/>
          </p:nvPr>
        </p:nvSpPr>
        <p:spPr>
          <a:xfrm>
            <a:off x="1229360" y="1568450"/>
            <a:ext cx="9184640" cy="4351338"/>
          </a:xfrm>
        </p:spPr>
        <p:txBody>
          <a:bodyPr>
            <a:normAutofit fontScale="85000" lnSpcReduction="10000"/>
          </a:bodyPr>
          <a:lstStyle/>
          <a:p>
            <a:pPr marL="355600" indent="-355600">
              <a:lnSpc>
                <a:spcPct val="150000"/>
              </a:lnSpc>
              <a:buClr>
                <a:srgbClr val="31838F"/>
              </a:buClr>
              <a:buFont typeface="Wingdings" panose="05000000000000000000" pitchFamily="2" charset="2"/>
              <a:buChar char="Ø"/>
            </a:pPr>
            <a:r>
              <a:rPr lang="en-IN" dirty="0"/>
              <a:t>Involves radiographic imaging of the kidneys, ureters, and bladder before and after the administration of intravenous iodinated contrast. </a:t>
            </a:r>
          </a:p>
          <a:p>
            <a:pPr marL="355600" indent="-355600">
              <a:lnSpc>
                <a:spcPct val="150000"/>
              </a:lnSpc>
              <a:buClr>
                <a:srgbClr val="31838F"/>
              </a:buClr>
              <a:buFont typeface="Wingdings" panose="05000000000000000000" pitchFamily="2" charset="2"/>
              <a:buChar char="Ø"/>
            </a:pPr>
            <a:r>
              <a:rPr lang="en-IN" dirty="0"/>
              <a:t>The examination reliably detects hydronephrosis but is less sensitive and specific than CT for the detection of stones. </a:t>
            </a:r>
          </a:p>
          <a:p>
            <a:pPr marL="355600" indent="-355600">
              <a:lnSpc>
                <a:spcPct val="150000"/>
              </a:lnSpc>
              <a:buClr>
                <a:srgbClr val="31838F"/>
              </a:buClr>
              <a:buFont typeface="Wingdings" panose="05000000000000000000" pitchFamily="2" charset="2"/>
              <a:buChar char="Ø"/>
            </a:pPr>
            <a:r>
              <a:rPr lang="en-IN" dirty="0"/>
              <a:t>For follow-up of ureteral calculi or the assessment of ureteral anatomy after stone removal.</a:t>
            </a:r>
          </a:p>
          <a:p>
            <a:pPr marL="355600" indent="-355600">
              <a:lnSpc>
                <a:spcPct val="150000"/>
              </a:lnSpc>
              <a:buClr>
                <a:srgbClr val="31838F"/>
              </a:buClr>
              <a:buFont typeface="Wingdings" panose="05000000000000000000" pitchFamily="2" charset="2"/>
              <a:buChar char="Ø"/>
            </a:pPr>
            <a:r>
              <a:rPr lang="en-IN" dirty="0"/>
              <a:t>The effective radiation dose from an IVP is 3 </a:t>
            </a:r>
            <a:r>
              <a:rPr lang="en-IN" dirty="0" err="1"/>
              <a:t>mSv</a:t>
            </a:r>
            <a:r>
              <a:rPr lang="en-IN" dirty="0"/>
              <a:t>.</a:t>
            </a:r>
            <a:endParaRPr lang="en-US" dirty="0"/>
          </a:p>
        </p:txBody>
      </p:sp>
    </p:spTree>
    <p:extLst>
      <p:ext uri="{BB962C8B-B14F-4D97-AF65-F5344CB8AC3E}">
        <p14:creationId xmlns:p14="http://schemas.microsoft.com/office/powerpoint/2010/main" val="1089917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53296" y="1313171"/>
            <a:ext cx="10602410" cy="4843480"/>
          </a:xfrm>
          <a:prstGeom prst="roundRect">
            <a:avLst>
              <a:gd name="adj" fmla="val 9020"/>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E38D6780-1261-4D4D-9366-9F7C128A3047}"/>
              </a:ext>
            </a:extLst>
          </p:cNvPr>
          <p:cNvSpPr>
            <a:spLocks noGrp="1"/>
          </p:cNvSpPr>
          <p:nvPr>
            <p:ph type="title" idx="4294967295"/>
          </p:nvPr>
        </p:nvSpPr>
        <p:spPr>
          <a:xfrm>
            <a:off x="960699" y="384059"/>
            <a:ext cx="3970116" cy="734470"/>
          </a:xfrm>
        </p:spPr>
        <p:txBody>
          <a:bodyPr/>
          <a:lstStyle/>
          <a:p>
            <a:r>
              <a:rPr lang="en-US" b="1" dirty="0">
                <a:solidFill>
                  <a:srgbClr val="31838F"/>
                </a:solidFill>
                <a:latin typeface="Bahnschrift" panose="020B0502040204020203" pitchFamily="34" charset="0"/>
              </a:rPr>
              <a:t>Epidemiology</a:t>
            </a:r>
          </a:p>
        </p:txBody>
      </p:sp>
      <p:sp>
        <p:nvSpPr>
          <p:cNvPr id="3" name="Content Placeholder 2">
            <a:extLst>
              <a:ext uri="{FF2B5EF4-FFF2-40B4-BE49-F238E27FC236}">
                <a16:creationId xmlns:a16="http://schemas.microsoft.com/office/drawing/2014/main" id="{4ECD7DB7-9A1A-1B4A-9B37-75FBCB59D0D6}"/>
              </a:ext>
            </a:extLst>
          </p:cNvPr>
          <p:cNvSpPr>
            <a:spLocks noGrp="1"/>
          </p:cNvSpPr>
          <p:nvPr>
            <p:ph idx="4294967295"/>
          </p:nvPr>
        </p:nvSpPr>
        <p:spPr>
          <a:xfrm>
            <a:off x="1140106" y="1448371"/>
            <a:ext cx="10515600" cy="4351337"/>
          </a:xfrm>
        </p:spPr>
        <p:txBody>
          <a:bodyPr>
            <a:normAutofit lnSpcReduction="10000"/>
          </a:bodyPr>
          <a:lstStyle/>
          <a:p>
            <a:pPr marL="450850" indent="-450850">
              <a:lnSpc>
                <a:spcPct val="150000"/>
              </a:lnSpc>
              <a:buClr>
                <a:srgbClr val="854C3B"/>
              </a:buClr>
              <a:buFont typeface="Wingdings" panose="05000000000000000000" pitchFamily="2" charset="2"/>
              <a:buChar char="§"/>
            </a:pPr>
            <a:r>
              <a:rPr lang="en-US" dirty="0"/>
              <a:t>Prevalence increases with age, increasing prevalence over time</a:t>
            </a:r>
          </a:p>
          <a:p>
            <a:pPr marL="450850" indent="-450850">
              <a:lnSpc>
                <a:spcPct val="150000"/>
              </a:lnSpc>
              <a:buClr>
                <a:srgbClr val="854C3B"/>
              </a:buClr>
              <a:buFont typeface="Wingdings" panose="05000000000000000000" pitchFamily="2" charset="2"/>
              <a:buChar char="§"/>
            </a:pPr>
            <a:r>
              <a:rPr lang="en-US" dirty="0"/>
              <a:t>Lifetime risk of stone formation – Males 12-16%, females 6-8%</a:t>
            </a:r>
          </a:p>
          <a:p>
            <a:pPr marL="450850" indent="-450850">
              <a:lnSpc>
                <a:spcPct val="150000"/>
              </a:lnSpc>
              <a:buClr>
                <a:srgbClr val="854C3B"/>
              </a:buClr>
              <a:buFont typeface="Wingdings" panose="05000000000000000000" pitchFamily="2" charset="2"/>
              <a:buChar char="§"/>
            </a:pPr>
            <a:r>
              <a:rPr lang="en-US" dirty="0"/>
              <a:t>Male: female= 1.3:1</a:t>
            </a:r>
          </a:p>
          <a:p>
            <a:pPr marL="450850" indent="-450850">
              <a:lnSpc>
                <a:spcPct val="150000"/>
              </a:lnSpc>
              <a:buClr>
                <a:srgbClr val="854C3B"/>
              </a:buClr>
              <a:buFont typeface="Wingdings" panose="05000000000000000000" pitchFamily="2" charset="2"/>
              <a:buChar char="§"/>
            </a:pPr>
            <a:r>
              <a:rPr lang="en-US" dirty="0"/>
              <a:t>Incidence – 1-3/1000/year </a:t>
            </a:r>
          </a:p>
          <a:p>
            <a:pPr marL="450850" indent="-450850">
              <a:lnSpc>
                <a:spcPct val="150000"/>
              </a:lnSpc>
              <a:buClr>
                <a:srgbClr val="854C3B"/>
              </a:buClr>
              <a:buFont typeface="Wingdings" panose="05000000000000000000" pitchFamily="2" charset="2"/>
              <a:buChar char="§"/>
            </a:pPr>
            <a:r>
              <a:rPr lang="en-IN" dirty="0"/>
              <a:t>Eighty percent of patients with nephrolithiasis form calcium stones, most of which are composed primarily of calcium oxalate.</a:t>
            </a:r>
            <a:endParaRPr lang="en-US" dirty="0"/>
          </a:p>
        </p:txBody>
      </p:sp>
    </p:spTree>
    <p:extLst>
      <p:ext uri="{BB962C8B-B14F-4D97-AF65-F5344CB8AC3E}">
        <p14:creationId xmlns:p14="http://schemas.microsoft.com/office/powerpoint/2010/main" val="2194583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13F6-4AF8-C74B-8DE8-7E7B583018DE}"/>
              </a:ext>
            </a:extLst>
          </p:cNvPr>
          <p:cNvSpPr>
            <a:spLocks noGrp="1"/>
          </p:cNvSpPr>
          <p:nvPr>
            <p:ph type="title" idx="4294967295"/>
          </p:nvPr>
        </p:nvSpPr>
        <p:spPr>
          <a:xfrm>
            <a:off x="797560" y="233045"/>
            <a:ext cx="1417320" cy="711835"/>
          </a:xfrm>
        </p:spPr>
        <p:txBody>
          <a:bodyPr/>
          <a:lstStyle/>
          <a:p>
            <a:r>
              <a:rPr lang="en-US" b="1" dirty="0">
                <a:solidFill>
                  <a:srgbClr val="854C3B"/>
                </a:solidFill>
                <a:latin typeface="Bahnschrift" panose="020B0502040204020203" pitchFamily="34" charset="0"/>
              </a:rPr>
              <a:t>MRI</a:t>
            </a:r>
          </a:p>
        </p:txBody>
      </p:sp>
      <p:sp>
        <p:nvSpPr>
          <p:cNvPr id="3" name="Content Placeholder 2">
            <a:extLst>
              <a:ext uri="{FF2B5EF4-FFF2-40B4-BE49-F238E27FC236}">
                <a16:creationId xmlns:a16="http://schemas.microsoft.com/office/drawing/2014/main" id="{F80F010A-0570-DA40-9439-E9964111ADC7}"/>
              </a:ext>
            </a:extLst>
          </p:cNvPr>
          <p:cNvSpPr>
            <a:spLocks noGrp="1"/>
          </p:cNvSpPr>
          <p:nvPr>
            <p:ph idx="4294967295"/>
          </p:nvPr>
        </p:nvSpPr>
        <p:spPr>
          <a:xfrm>
            <a:off x="716280" y="938848"/>
            <a:ext cx="10515600" cy="4351338"/>
          </a:xfrm>
        </p:spPr>
        <p:txBody>
          <a:bodyPr/>
          <a:lstStyle/>
          <a:p>
            <a:pPr marL="487363" indent="-487363">
              <a:lnSpc>
                <a:spcPct val="130000"/>
              </a:lnSpc>
              <a:spcBef>
                <a:spcPts val="1800"/>
              </a:spcBef>
              <a:buClr>
                <a:srgbClr val="854C3B"/>
              </a:buClr>
              <a:buFont typeface="Wingdings" panose="05000000000000000000" pitchFamily="2" charset="2"/>
              <a:buChar char="§"/>
            </a:pPr>
            <a:r>
              <a:rPr lang="en-IN" dirty="0"/>
              <a:t>Stones are poorly seen on MRI as they can only be detected as signal voids in the urine. </a:t>
            </a:r>
          </a:p>
          <a:p>
            <a:pPr marL="487363" indent="-487363">
              <a:lnSpc>
                <a:spcPct val="130000"/>
              </a:lnSpc>
              <a:spcBef>
                <a:spcPts val="1800"/>
              </a:spcBef>
              <a:buClr>
                <a:srgbClr val="854C3B"/>
              </a:buClr>
              <a:buFont typeface="Wingdings" panose="05000000000000000000" pitchFamily="2" charset="2"/>
              <a:buChar char="§"/>
            </a:pPr>
            <a:r>
              <a:rPr lang="en-IN" dirty="0"/>
              <a:t>MRI is used to localize the obstruction in pregnant patients with hydronephrosis seen on ultrasound. </a:t>
            </a:r>
          </a:p>
          <a:p>
            <a:pPr marL="487363" indent="-487363">
              <a:lnSpc>
                <a:spcPct val="130000"/>
              </a:lnSpc>
              <a:spcBef>
                <a:spcPts val="1800"/>
              </a:spcBef>
              <a:buClr>
                <a:srgbClr val="854C3B"/>
              </a:buClr>
              <a:buFont typeface="Wingdings" panose="05000000000000000000" pitchFamily="2" charset="2"/>
              <a:buChar char="§"/>
            </a:pPr>
            <a:r>
              <a:rPr lang="en-IN" dirty="0"/>
              <a:t>Intravenous gadolinium contrast is usually not administered and should be avoided entirely in pregnancy.</a:t>
            </a:r>
            <a:endParaRPr lang="en-US" dirty="0"/>
          </a:p>
        </p:txBody>
      </p:sp>
    </p:spTree>
    <p:extLst>
      <p:ext uri="{BB962C8B-B14F-4D97-AF65-F5344CB8AC3E}">
        <p14:creationId xmlns:p14="http://schemas.microsoft.com/office/powerpoint/2010/main" val="1285482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56AC-F0F3-7547-B246-3901A48B1787}"/>
              </a:ext>
            </a:extLst>
          </p:cNvPr>
          <p:cNvSpPr>
            <a:spLocks noGrp="1"/>
          </p:cNvSpPr>
          <p:nvPr>
            <p:ph type="title" idx="4294967295"/>
          </p:nvPr>
        </p:nvSpPr>
        <p:spPr>
          <a:xfrm>
            <a:off x="772160" y="233680"/>
            <a:ext cx="6096000" cy="848043"/>
          </a:xfrm>
        </p:spPr>
        <p:txBody>
          <a:bodyPr/>
          <a:lstStyle/>
          <a:p>
            <a:r>
              <a:rPr lang="en-US" b="1" dirty="0">
                <a:solidFill>
                  <a:srgbClr val="854C3B"/>
                </a:solidFill>
                <a:latin typeface="Bahnschrift" panose="020B0502040204020203" pitchFamily="34" charset="0"/>
              </a:rPr>
              <a:t>Digital Tomosynthesis</a:t>
            </a:r>
          </a:p>
        </p:txBody>
      </p:sp>
      <p:sp>
        <p:nvSpPr>
          <p:cNvPr id="3" name="Content Placeholder 2">
            <a:extLst>
              <a:ext uri="{FF2B5EF4-FFF2-40B4-BE49-F238E27FC236}">
                <a16:creationId xmlns:a16="http://schemas.microsoft.com/office/drawing/2014/main" id="{3A9F38EF-3D31-DB46-9D00-0862446A8362}"/>
              </a:ext>
            </a:extLst>
          </p:cNvPr>
          <p:cNvSpPr>
            <a:spLocks noGrp="1"/>
          </p:cNvSpPr>
          <p:nvPr>
            <p:ph idx="4294967295"/>
          </p:nvPr>
        </p:nvSpPr>
        <p:spPr>
          <a:xfrm>
            <a:off x="772160" y="1106806"/>
            <a:ext cx="10515600" cy="5074076"/>
          </a:xfrm>
        </p:spPr>
        <p:txBody>
          <a:bodyPr>
            <a:normAutofit/>
          </a:bodyPr>
          <a:lstStyle/>
          <a:p>
            <a:pPr marL="447675" indent="-447675">
              <a:lnSpc>
                <a:spcPct val="120000"/>
              </a:lnSpc>
              <a:spcBef>
                <a:spcPts val="1800"/>
              </a:spcBef>
              <a:buClr>
                <a:srgbClr val="854C3B"/>
              </a:buClr>
              <a:buFont typeface="Wingdings" panose="05000000000000000000" pitchFamily="2" charset="2"/>
              <a:buChar char="§"/>
            </a:pPr>
            <a:r>
              <a:rPr lang="en-IN" dirty="0"/>
              <a:t>It is a high-resolution radiograph-based imaging technique that is routinely used in breast cancer screening. </a:t>
            </a:r>
          </a:p>
          <a:p>
            <a:pPr marL="447675" indent="-447675">
              <a:lnSpc>
                <a:spcPct val="120000"/>
              </a:lnSpc>
              <a:spcBef>
                <a:spcPts val="1800"/>
              </a:spcBef>
              <a:buClr>
                <a:srgbClr val="854C3B"/>
              </a:buClr>
              <a:buFont typeface="Wingdings" panose="05000000000000000000" pitchFamily="2" charset="2"/>
              <a:buChar char="§"/>
            </a:pPr>
            <a:r>
              <a:rPr lang="en-IN" dirty="0"/>
              <a:t>It has been shown to have similar stone detection rates compared with </a:t>
            </a:r>
            <a:r>
              <a:rPr lang="en-IN" dirty="0" err="1"/>
              <a:t>noncontrast</a:t>
            </a:r>
            <a:r>
              <a:rPr lang="en-IN" dirty="0"/>
              <a:t> CT. </a:t>
            </a:r>
          </a:p>
          <a:p>
            <a:pPr marL="447675" indent="-447675">
              <a:lnSpc>
                <a:spcPct val="120000"/>
              </a:lnSpc>
              <a:spcBef>
                <a:spcPts val="1800"/>
              </a:spcBef>
              <a:buClr>
                <a:srgbClr val="854C3B"/>
              </a:buClr>
              <a:buFont typeface="Wingdings" panose="05000000000000000000" pitchFamily="2" charset="2"/>
              <a:buChar char="§"/>
            </a:pPr>
            <a:r>
              <a:rPr lang="en-IN" dirty="0"/>
              <a:t>The mean effective radiation dose of DT is lower than that of both low-dose and standard-dose </a:t>
            </a:r>
            <a:r>
              <a:rPr lang="en-IN" dirty="0" err="1"/>
              <a:t>noncontrast</a:t>
            </a:r>
            <a:r>
              <a:rPr lang="en-IN" dirty="0"/>
              <a:t> CT and more cost effective than </a:t>
            </a:r>
            <a:r>
              <a:rPr lang="en-IN" dirty="0" err="1"/>
              <a:t>noncontrast</a:t>
            </a:r>
            <a:r>
              <a:rPr lang="en-IN" dirty="0"/>
              <a:t> CT. </a:t>
            </a:r>
          </a:p>
          <a:p>
            <a:pPr marL="447675" indent="-447675">
              <a:lnSpc>
                <a:spcPct val="120000"/>
              </a:lnSpc>
              <a:spcBef>
                <a:spcPts val="1800"/>
              </a:spcBef>
              <a:buClr>
                <a:srgbClr val="854C3B"/>
              </a:buClr>
              <a:buFont typeface="Wingdings" panose="05000000000000000000" pitchFamily="2" charset="2"/>
              <a:buChar char="§"/>
            </a:pPr>
            <a:r>
              <a:rPr lang="en-IN" dirty="0"/>
              <a:t>The effective radiation dose from a DT is 0.9 </a:t>
            </a:r>
            <a:r>
              <a:rPr lang="en-IN" dirty="0" err="1"/>
              <a:t>mSv</a:t>
            </a:r>
            <a:r>
              <a:rPr lang="en-IN" dirty="0"/>
              <a:t>.</a:t>
            </a:r>
            <a:endParaRPr lang="en-US" dirty="0"/>
          </a:p>
        </p:txBody>
      </p:sp>
    </p:spTree>
    <p:extLst>
      <p:ext uri="{BB962C8B-B14F-4D97-AF65-F5344CB8AC3E}">
        <p14:creationId xmlns:p14="http://schemas.microsoft.com/office/powerpoint/2010/main" val="3624273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Graphical user interface, application, table&#10;&#10;Description automatically generated">
            <a:extLst>
              <a:ext uri="{FF2B5EF4-FFF2-40B4-BE49-F238E27FC236}">
                <a16:creationId xmlns:a16="http://schemas.microsoft.com/office/drawing/2014/main" id="{7F95BFBD-5BA6-8E49-BAAA-39C8C1738768}"/>
              </a:ext>
            </a:extLst>
          </p:cNvPr>
          <p:cNvPicPr>
            <a:picLocks noChangeAspect="1"/>
          </p:cNvPicPr>
          <p:nvPr/>
        </p:nvPicPr>
        <p:blipFill rotWithShape="1">
          <a:blip r:embed="rId2"/>
          <a:srcRect b="2519"/>
          <a:stretch/>
        </p:blipFill>
        <p:spPr>
          <a:xfrm>
            <a:off x="-1" y="0"/>
            <a:ext cx="12192001" cy="6685280"/>
          </a:xfrm>
          <a:prstGeom prst="rect">
            <a:avLst/>
          </a:prstGeom>
        </p:spPr>
      </p:pic>
    </p:spTree>
    <p:extLst>
      <p:ext uri="{BB962C8B-B14F-4D97-AF65-F5344CB8AC3E}">
        <p14:creationId xmlns:p14="http://schemas.microsoft.com/office/powerpoint/2010/main" val="2275726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275131" y="1099487"/>
            <a:ext cx="5534940" cy="5188870"/>
          </a:xfrm>
          <a:prstGeom prst="roundRect">
            <a:avLst>
              <a:gd name="adj" fmla="val 7807"/>
            </a:avLst>
          </a:prstGeom>
          <a:solidFill>
            <a:srgbClr val="CBE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ounded Rectangle 5"/>
          <p:cNvSpPr/>
          <p:nvPr/>
        </p:nvSpPr>
        <p:spPr>
          <a:xfrm>
            <a:off x="593579" y="1099487"/>
            <a:ext cx="5534940" cy="5188870"/>
          </a:xfrm>
          <a:prstGeom prst="roundRect">
            <a:avLst>
              <a:gd name="adj" fmla="val 7807"/>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E49705B2-5DDB-A24A-8D12-0D29BF8A087E}"/>
              </a:ext>
            </a:extLst>
          </p:cNvPr>
          <p:cNvSpPr>
            <a:spLocks noGrp="1"/>
          </p:cNvSpPr>
          <p:nvPr>
            <p:ph type="title" idx="4294967295"/>
          </p:nvPr>
        </p:nvSpPr>
        <p:spPr>
          <a:xfrm>
            <a:off x="715499" y="241651"/>
            <a:ext cx="4064000" cy="721995"/>
          </a:xfrm>
        </p:spPr>
        <p:txBody>
          <a:bodyPr/>
          <a:lstStyle/>
          <a:p>
            <a:r>
              <a:rPr lang="en-US" b="1" dirty="0">
                <a:solidFill>
                  <a:srgbClr val="31838F"/>
                </a:solidFill>
                <a:latin typeface="Bahnschrift" panose="020B0502040204020203" pitchFamily="34" charset="0"/>
              </a:rPr>
              <a:t>Clinical Mimics</a:t>
            </a:r>
          </a:p>
        </p:txBody>
      </p:sp>
      <p:sp>
        <p:nvSpPr>
          <p:cNvPr id="3" name="Content Placeholder 2">
            <a:extLst>
              <a:ext uri="{FF2B5EF4-FFF2-40B4-BE49-F238E27FC236}">
                <a16:creationId xmlns:a16="http://schemas.microsoft.com/office/drawing/2014/main" id="{682C266B-FAE9-8B4E-88AC-C9B3FD3E24A8}"/>
              </a:ext>
            </a:extLst>
          </p:cNvPr>
          <p:cNvSpPr>
            <a:spLocks noGrp="1"/>
          </p:cNvSpPr>
          <p:nvPr>
            <p:ph sz="half" idx="4294967295"/>
          </p:nvPr>
        </p:nvSpPr>
        <p:spPr>
          <a:xfrm>
            <a:off x="737931" y="1158241"/>
            <a:ext cx="5155271" cy="4994275"/>
          </a:xfrm>
        </p:spPr>
        <p:txBody>
          <a:bodyPr>
            <a:noAutofit/>
          </a:bodyPr>
          <a:lstStyle/>
          <a:p>
            <a:pPr>
              <a:lnSpc>
                <a:spcPct val="120000"/>
              </a:lnSpc>
              <a:spcBef>
                <a:spcPts val="300"/>
              </a:spcBef>
              <a:buClr>
                <a:srgbClr val="854C3B"/>
              </a:buClr>
              <a:buFont typeface="Wingdings" panose="05000000000000000000" pitchFamily="2" charset="2"/>
              <a:buChar char="§"/>
            </a:pPr>
            <a:r>
              <a:rPr lang="en-IN" sz="1800" dirty="0"/>
              <a:t>RCC</a:t>
            </a:r>
          </a:p>
          <a:p>
            <a:pPr>
              <a:lnSpc>
                <a:spcPct val="120000"/>
              </a:lnSpc>
              <a:spcBef>
                <a:spcPts val="300"/>
              </a:spcBef>
              <a:buClr>
                <a:srgbClr val="854C3B"/>
              </a:buClr>
              <a:buFont typeface="Wingdings" panose="05000000000000000000" pitchFamily="2" charset="2"/>
              <a:buChar char="§"/>
            </a:pPr>
            <a:r>
              <a:rPr lang="en-IN" sz="1800" dirty="0"/>
              <a:t>Pyelonephritis </a:t>
            </a:r>
          </a:p>
          <a:p>
            <a:pPr>
              <a:lnSpc>
                <a:spcPct val="120000"/>
              </a:lnSpc>
              <a:spcBef>
                <a:spcPts val="300"/>
              </a:spcBef>
              <a:buClr>
                <a:srgbClr val="854C3B"/>
              </a:buClr>
              <a:buFont typeface="Wingdings" panose="05000000000000000000" pitchFamily="2" charset="2"/>
              <a:buChar char="§"/>
            </a:pPr>
            <a:r>
              <a:rPr lang="en-IN" sz="1800" dirty="0"/>
              <a:t>Ectopic pregnancy</a:t>
            </a:r>
          </a:p>
          <a:p>
            <a:pPr>
              <a:lnSpc>
                <a:spcPct val="120000"/>
              </a:lnSpc>
              <a:spcBef>
                <a:spcPts val="300"/>
              </a:spcBef>
              <a:buClr>
                <a:srgbClr val="854C3B"/>
              </a:buClr>
              <a:buFont typeface="Wingdings" panose="05000000000000000000" pitchFamily="2" charset="2"/>
              <a:buChar char="§"/>
            </a:pPr>
            <a:r>
              <a:rPr lang="en-IN" sz="1800" dirty="0"/>
              <a:t>Torsion/ cyst rupture </a:t>
            </a:r>
          </a:p>
          <a:p>
            <a:pPr>
              <a:lnSpc>
                <a:spcPct val="120000"/>
              </a:lnSpc>
              <a:spcBef>
                <a:spcPts val="300"/>
              </a:spcBef>
              <a:buClr>
                <a:srgbClr val="854C3B"/>
              </a:buClr>
              <a:buFont typeface="Wingdings" panose="05000000000000000000" pitchFamily="2" charset="2"/>
              <a:buChar char="§"/>
            </a:pPr>
            <a:r>
              <a:rPr lang="en-IN" sz="1800" dirty="0"/>
              <a:t>Dysmenorrhea</a:t>
            </a:r>
          </a:p>
          <a:p>
            <a:pPr>
              <a:lnSpc>
                <a:spcPct val="120000"/>
              </a:lnSpc>
              <a:spcBef>
                <a:spcPts val="300"/>
              </a:spcBef>
              <a:buClr>
                <a:srgbClr val="854C3B"/>
              </a:buClr>
              <a:buFont typeface="Wingdings" panose="05000000000000000000" pitchFamily="2" charset="2"/>
              <a:buChar char="§"/>
            </a:pPr>
            <a:r>
              <a:rPr lang="en-IN" sz="1800" dirty="0"/>
              <a:t>Acute intestinal obstruction, diverticulitis, or appendicitis may present with colic but usually not in association with </a:t>
            </a:r>
            <a:r>
              <a:rPr lang="en-IN" sz="1800" dirty="0" err="1"/>
              <a:t>hematuria</a:t>
            </a:r>
            <a:r>
              <a:rPr lang="en-IN" sz="1800" dirty="0"/>
              <a:t>. In addition, nausea and vomiting are characteristic of intestinal obstruction and renal colic, while abdominal tenderness is characteristic of diverticulitis and appendicitis but not nephrolithiasis. </a:t>
            </a:r>
          </a:p>
        </p:txBody>
      </p:sp>
      <p:sp>
        <p:nvSpPr>
          <p:cNvPr id="4" name="Content Placeholder 3">
            <a:extLst>
              <a:ext uri="{FF2B5EF4-FFF2-40B4-BE49-F238E27FC236}">
                <a16:creationId xmlns:a16="http://schemas.microsoft.com/office/drawing/2014/main" id="{CBDB659E-7B1D-AE43-A827-6C61648D1597}"/>
              </a:ext>
            </a:extLst>
          </p:cNvPr>
          <p:cNvSpPr>
            <a:spLocks noGrp="1"/>
          </p:cNvSpPr>
          <p:nvPr>
            <p:ph sz="half" idx="4294967295"/>
          </p:nvPr>
        </p:nvSpPr>
        <p:spPr>
          <a:xfrm>
            <a:off x="6349071" y="1158240"/>
            <a:ext cx="5345089" cy="4994275"/>
          </a:xfrm>
        </p:spPr>
        <p:txBody>
          <a:bodyPr>
            <a:noAutofit/>
          </a:bodyPr>
          <a:lstStyle/>
          <a:p>
            <a:pPr>
              <a:lnSpc>
                <a:spcPct val="120000"/>
              </a:lnSpc>
              <a:spcBef>
                <a:spcPts val="300"/>
              </a:spcBef>
              <a:buClr>
                <a:srgbClr val="31838F"/>
              </a:buClr>
              <a:buFont typeface="Wingdings" panose="05000000000000000000" pitchFamily="2" charset="2"/>
              <a:buChar char="§"/>
            </a:pPr>
            <a:r>
              <a:rPr lang="en-IN" sz="1800" dirty="0"/>
              <a:t>Aortic aneurysm </a:t>
            </a:r>
          </a:p>
          <a:p>
            <a:pPr>
              <a:lnSpc>
                <a:spcPct val="120000"/>
              </a:lnSpc>
              <a:spcBef>
                <a:spcPts val="300"/>
              </a:spcBef>
              <a:buClr>
                <a:srgbClr val="31838F"/>
              </a:buClr>
              <a:buFont typeface="Wingdings" panose="05000000000000000000" pitchFamily="2" charset="2"/>
              <a:buChar char="§"/>
            </a:pPr>
            <a:r>
              <a:rPr lang="en-IN" sz="1800" dirty="0"/>
              <a:t>Biliary colic and cholecystitis can be associated with flank pain but usually not in association with </a:t>
            </a:r>
            <a:r>
              <a:rPr lang="en-IN" sz="1800" dirty="0" err="1"/>
              <a:t>hematuria</a:t>
            </a:r>
            <a:r>
              <a:rPr lang="en-IN" sz="1800" dirty="0"/>
              <a:t>. </a:t>
            </a:r>
          </a:p>
          <a:p>
            <a:pPr>
              <a:lnSpc>
                <a:spcPct val="120000"/>
              </a:lnSpc>
              <a:spcBef>
                <a:spcPts val="300"/>
              </a:spcBef>
              <a:buClr>
                <a:srgbClr val="31838F"/>
              </a:buClr>
              <a:buFont typeface="Wingdings" panose="05000000000000000000" pitchFamily="2" charset="2"/>
              <a:buChar char="§"/>
            </a:pPr>
            <a:r>
              <a:rPr lang="en-IN" sz="1800" dirty="0"/>
              <a:t>Acute mesenteric ischemia rarely produces abdominal pain that can be confused with renal colic; in addition, mesenteric ischemia is often associated with metabolic acidosis but not </a:t>
            </a:r>
            <a:r>
              <a:rPr lang="en-IN" sz="1800" dirty="0" err="1"/>
              <a:t>hematuria</a:t>
            </a:r>
            <a:r>
              <a:rPr lang="en-IN" sz="1800" dirty="0"/>
              <a:t>. </a:t>
            </a:r>
          </a:p>
          <a:p>
            <a:pPr>
              <a:lnSpc>
                <a:spcPct val="120000"/>
              </a:lnSpc>
              <a:spcBef>
                <a:spcPts val="300"/>
              </a:spcBef>
              <a:buClr>
                <a:srgbClr val="31838F"/>
              </a:buClr>
              <a:buFont typeface="Wingdings" panose="05000000000000000000" pitchFamily="2" charset="2"/>
              <a:buChar char="§"/>
            </a:pPr>
            <a:r>
              <a:rPr lang="en-IN" sz="1800" dirty="0"/>
              <a:t>Herpes zoster may produce pain in the flank but is usually accompanied by a rash and not </a:t>
            </a:r>
            <a:r>
              <a:rPr lang="en-IN" sz="1800" dirty="0" err="1"/>
              <a:t>hematuria</a:t>
            </a:r>
            <a:r>
              <a:rPr lang="en-IN" sz="1800" dirty="0"/>
              <a:t>. </a:t>
            </a:r>
          </a:p>
          <a:p>
            <a:pPr>
              <a:lnSpc>
                <a:spcPct val="120000"/>
              </a:lnSpc>
              <a:spcBef>
                <a:spcPts val="300"/>
              </a:spcBef>
              <a:buClr>
                <a:srgbClr val="31838F"/>
              </a:buClr>
              <a:buFont typeface="Wingdings" panose="05000000000000000000" pitchFamily="2" charset="2"/>
              <a:buChar char="§"/>
            </a:pPr>
            <a:r>
              <a:rPr lang="en-IN" sz="1800" dirty="0"/>
              <a:t>Individuals seeking attention or narcotics may pretend to have renal colic and may have self-inflicted </a:t>
            </a:r>
            <a:r>
              <a:rPr lang="en-IN" sz="1800" dirty="0" err="1"/>
              <a:t>hematuria</a:t>
            </a:r>
            <a:r>
              <a:rPr lang="en-IN" sz="1800" dirty="0"/>
              <a:t>. </a:t>
            </a:r>
            <a:endParaRPr lang="en-US" sz="1800" dirty="0"/>
          </a:p>
        </p:txBody>
      </p:sp>
    </p:spTree>
    <p:extLst>
      <p:ext uri="{BB962C8B-B14F-4D97-AF65-F5344CB8AC3E}">
        <p14:creationId xmlns:p14="http://schemas.microsoft.com/office/powerpoint/2010/main" val="1686800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B109-CCFF-3543-A994-4F9FD8E99426}"/>
              </a:ext>
            </a:extLst>
          </p:cNvPr>
          <p:cNvSpPr>
            <a:spLocks noGrp="1"/>
          </p:cNvSpPr>
          <p:nvPr>
            <p:ph type="title" idx="4294967295"/>
          </p:nvPr>
        </p:nvSpPr>
        <p:spPr>
          <a:xfrm>
            <a:off x="838200" y="144891"/>
            <a:ext cx="8407400" cy="830469"/>
          </a:xfrm>
        </p:spPr>
        <p:txBody>
          <a:bodyPr/>
          <a:lstStyle/>
          <a:p>
            <a:r>
              <a:rPr lang="en-US" b="1" dirty="0">
                <a:solidFill>
                  <a:srgbClr val="854C3B"/>
                </a:solidFill>
                <a:latin typeface="Bahnschrift" panose="020B0502040204020203" pitchFamily="34" charset="0"/>
              </a:rPr>
              <a:t>What to do at the first instance?</a:t>
            </a:r>
          </a:p>
        </p:txBody>
      </p:sp>
      <p:sp>
        <p:nvSpPr>
          <p:cNvPr id="3" name="Content Placeholder 2">
            <a:extLst>
              <a:ext uri="{FF2B5EF4-FFF2-40B4-BE49-F238E27FC236}">
                <a16:creationId xmlns:a16="http://schemas.microsoft.com/office/drawing/2014/main" id="{98A195DC-2FA6-F24A-A5F3-7BE4BFC6B785}"/>
              </a:ext>
            </a:extLst>
          </p:cNvPr>
          <p:cNvSpPr>
            <a:spLocks noGrp="1"/>
          </p:cNvSpPr>
          <p:nvPr>
            <p:ph idx="4294967295"/>
          </p:nvPr>
        </p:nvSpPr>
        <p:spPr>
          <a:xfrm>
            <a:off x="838200" y="858384"/>
            <a:ext cx="11191240" cy="5816736"/>
          </a:xfrm>
        </p:spPr>
        <p:txBody>
          <a:bodyPr>
            <a:normAutofit fontScale="92500"/>
          </a:bodyPr>
          <a:lstStyle/>
          <a:p>
            <a:pPr marL="355600" indent="-355600">
              <a:lnSpc>
                <a:spcPct val="130000"/>
              </a:lnSpc>
              <a:spcBef>
                <a:spcPts val="700"/>
              </a:spcBef>
              <a:buClr>
                <a:srgbClr val="854C3B"/>
              </a:buClr>
              <a:buFont typeface="Wingdings" panose="05000000000000000000" pitchFamily="2" charset="2"/>
              <a:buChar char="§"/>
            </a:pPr>
            <a:r>
              <a:rPr lang="en-US" dirty="0"/>
              <a:t>Limited evaluation- Serum chemistry, Ca, P,  Bicarbonate, PTH, pH, stone burden assessment</a:t>
            </a:r>
          </a:p>
          <a:p>
            <a:pPr marL="355600" indent="-355600">
              <a:lnSpc>
                <a:spcPct val="130000"/>
              </a:lnSpc>
              <a:spcBef>
                <a:spcPts val="700"/>
              </a:spcBef>
              <a:buClr>
                <a:srgbClr val="854C3B"/>
              </a:buClr>
              <a:buFont typeface="Wingdings" panose="05000000000000000000" pitchFamily="2" charset="2"/>
              <a:buChar char="§"/>
            </a:pPr>
            <a:r>
              <a:rPr lang="en-US" dirty="0"/>
              <a:t>Targeted evaluation- Low vs high risk stratification</a:t>
            </a:r>
          </a:p>
          <a:p>
            <a:pPr marL="355600" indent="-355600">
              <a:lnSpc>
                <a:spcPct val="130000"/>
              </a:lnSpc>
              <a:spcBef>
                <a:spcPts val="700"/>
              </a:spcBef>
              <a:buClr>
                <a:srgbClr val="854C3B"/>
              </a:buClr>
              <a:buFont typeface="Wingdings" panose="05000000000000000000" pitchFamily="2" charset="2"/>
              <a:buChar char="§"/>
            </a:pPr>
            <a:r>
              <a:rPr lang="en-US" dirty="0"/>
              <a:t>Comprehensive evaluation- Blood and urine analyses, two 24-h urine collections, </a:t>
            </a:r>
            <a:r>
              <a:rPr lang="en-IN" dirty="0"/>
              <a:t>should be followed only in individuals willing to make changes to their diet or fluid intake or to take medical therapy if warranted by the work-up</a:t>
            </a:r>
          </a:p>
          <a:p>
            <a:pPr marL="355600" indent="-355600">
              <a:lnSpc>
                <a:spcPct val="130000"/>
              </a:lnSpc>
              <a:spcBef>
                <a:spcPts val="700"/>
              </a:spcBef>
              <a:buClr>
                <a:srgbClr val="854C3B"/>
              </a:buClr>
              <a:buFont typeface="Wingdings" panose="05000000000000000000" pitchFamily="2" charset="2"/>
              <a:buChar char="§"/>
            </a:pPr>
            <a:r>
              <a:rPr lang="en-IN" dirty="0"/>
              <a:t>Certain asymptomatic patients should undergo evaluation and treatment, based upon their occupation (airline pilots, frequent business travellers) or complexity (neurologic disease, anatomic abnormalities of the urinary tract, such as urinary diversion or solitary kidney).</a:t>
            </a:r>
            <a:endParaRPr lang="en-US" dirty="0"/>
          </a:p>
        </p:txBody>
      </p:sp>
    </p:spTree>
    <p:extLst>
      <p:ext uri="{BB962C8B-B14F-4D97-AF65-F5344CB8AC3E}">
        <p14:creationId xmlns:p14="http://schemas.microsoft.com/office/powerpoint/2010/main" val="219765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EBD65-9E8B-E04C-A1A0-1B84CBF55DAF}"/>
              </a:ext>
            </a:extLst>
          </p:cNvPr>
          <p:cNvSpPr>
            <a:spLocks noGrp="1"/>
          </p:cNvSpPr>
          <p:nvPr>
            <p:ph idx="4294967295"/>
          </p:nvPr>
        </p:nvSpPr>
        <p:spPr>
          <a:xfrm>
            <a:off x="729049" y="462833"/>
            <a:ext cx="10908957" cy="3750354"/>
          </a:xfrm>
        </p:spPr>
        <p:txBody>
          <a:bodyPr/>
          <a:lstStyle/>
          <a:p>
            <a:pPr marL="450850" indent="-450850">
              <a:lnSpc>
                <a:spcPct val="150000"/>
              </a:lnSpc>
              <a:buClr>
                <a:srgbClr val="854C3B"/>
              </a:buClr>
              <a:buFont typeface="Wingdings" panose="05000000000000000000" pitchFamily="2" charset="2"/>
              <a:buChar char="§"/>
            </a:pPr>
            <a:r>
              <a:rPr lang="en-US" dirty="0"/>
              <a:t>Blood- Ca, P, </a:t>
            </a:r>
            <a:r>
              <a:rPr lang="en-US" dirty="0" err="1"/>
              <a:t>iPTH</a:t>
            </a:r>
            <a:r>
              <a:rPr lang="en-US" dirty="0"/>
              <a:t>, active Vitamin D levels, TSH, </a:t>
            </a:r>
            <a:r>
              <a:rPr lang="en-US" dirty="0" err="1"/>
              <a:t>PTHrP</a:t>
            </a:r>
            <a:r>
              <a:rPr lang="en-US" dirty="0"/>
              <a:t>, Lithium, plasma oxalate</a:t>
            </a:r>
          </a:p>
          <a:p>
            <a:pPr marL="450850" indent="-450850">
              <a:lnSpc>
                <a:spcPct val="150000"/>
              </a:lnSpc>
              <a:buClr>
                <a:srgbClr val="854C3B"/>
              </a:buClr>
              <a:buFont typeface="Wingdings" panose="05000000000000000000" pitchFamily="2" charset="2"/>
              <a:buChar char="§"/>
            </a:pPr>
            <a:r>
              <a:rPr lang="en-US" dirty="0"/>
              <a:t>Urine- Crystal analysis on freshly voided specimens</a:t>
            </a:r>
          </a:p>
          <a:p>
            <a:pPr marL="450850" indent="-450850">
              <a:lnSpc>
                <a:spcPct val="150000"/>
              </a:lnSpc>
              <a:buClr>
                <a:srgbClr val="854C3B"/>
              </a:buClr>
              <a:buFont typeface="Wingdings" panose="05000000000000000000" pitchFamily="2" charset="2"/>
              <a:buChar char="§"/>
            </a:pPr>
            <a:r>
              <a:rPr lang="en-US" dirty="0"/>
              <a:t>24-hour urine collections- volume, pH, Calcium, Uric acid, Citrate, Oxalate, Sodium, Creatinine</a:t>
            </a:r>
          </a:p>
        </p:txBody>
      </p:sp>
    </p:spTree>
    <p:extLst>
      <p:ext uri="{BB962C8B-B14F-4D97-AF65-F5344CB8AC3E}">
        <p14:creationId xmlns:p14="http://schemas.microsoft.com/office/powerpoint/2010/main" val="3830092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B0E973F-A8DB-6841-A274-73B21B6A1103}"/>
              </a:ext>
            </a:extLst>
          </p:cNvPr>
          <p:cNvPicPr>
            <a:picLocks noChangeAspect="1"/>
          </p:cNvPicPr>
          <p:nvPr/>
        </p:nvPicPr>
        <p:blipFill>
          <a:blip r:embed="rId2"/>
          <a:stretch>
            <a:fillRect/>
          </a:stretch>
        </p:blipFill>
        <p:spPr>
          <a:xfrm>
            <a:off x="2525535" y="138896"/>
            <a:ext cx="7140930" cy="6411361"/>
          </a:xfrm>
          <a:prstGeom prst="rect">
            <a:avLst/>
          </a:prstGeom>
        </p:spPr>
      </p:pic>
    </p:spTree>
    <p:extLst>
      <p:ext uri="{BB962C8B-B14F-4D97-AF65-F5344CB8AC3E}">
        <p14:creationId xmlns:p14="http://schemas.microsoft.com/office/powerpoint/2010/main" val="204104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0A1DC1-AE0A-F947-89F4-E6A08BBF29C9}"/>
              </a:ext>
            </a:extLst>
          </p:cNvPr>
          <p:cNvSpPr>
            <a:spLocks noGrp="1"/>
          </p:cNvSpPr>
          <p:nvPr>
            <p:ph idx="4294967295"/>
          </p:nvPr>
        </p:nvSpPr>
        <p:spPr>
          <a:xfrm>
            <a:off x="787822" y="212404"/>
            <a:ext cx="11056937" cy="6257925"/>
          </a:xfrm>
        </p:spPr>
        <p:txBody>
          <a:bodyPr>
            <a:normAutofit fontScale="92500"/>
          </a:bodyPr>
          <a:lstStyle/>
          <a:p>
            <a:pPr marL="0" indent="0">
              <a:lnSpc>
                <a:spcPct val="120000"/>
              </a:lnSpc>
              <a:spcBef>
                <a:spcPts val="800"/>
              </a:spcBef>
              <a:buNone/>
            </a:pPr>
            <a:r>
              <a:rPr lang="en-IN" sz="3800" b="1" dirty="0">
                <a:solidFill>
                  <a:srgbClr val="31838F"/>
                </a:solidFill>
                <a:latin typeface="Bahnschrift" panose="020B0502040204020203" pitchFamily="34" charset="0"/>
              </a:rPr>
              <a:t>Who is at moderate to high risk for stone recurrence?</a:t>
            </a:r>
          </a:p>
          <a:p>
            <a:pPr>
              <a:lnSpc>
                <a:spcPct val="120000"/>
              </a:lnSpc>
              <a:spcBef>
                <a:spcPts val="800"/>
              </a:spcBef>
              <a:buClr>
                <a:srgbClr val="854C3B"/>
              </a:buClr>
              <a:buFont typeface="Wingdings" panose="05000000000000000000" pitchFamily="2" charset="2"/>
              <a:buChar char="§"/>
            </a:pPr>
            <a:r>
              <a:rPr lang="en-IN" dirty="0"/>
              <a:t>Middle-aged, white males with a family history of stones</a:t>
            </a:r>
          </a:p>
          <a:p>
            <a:pPr>
              <a:lnSpc>
                <a:spcPct val="120000"/>
              </a:lnSpc>
              <a:spcBef>
                <a:spcPts val="800"/>
              </a:spcBef>
              <a:buClr>
                <a:srgbClr val="854C3B"/>
              </a:buClr>
              <a:buFont typeface="Wingdings" panose="05000000000000000000" pitchFamily="2" charset="2"/>
              <a:buChar char="§"/>
            </a:pPr>
            <a:r>
              <a:rPr lang="en-IN" dirty="0"/>
              <a:t>African Americans, a group in which incident stone formation is less common </a:t>
            </a:r>
          </a:p>
          <a:p>
            <a:pPr>
              <a:lnSpc>
                <a:spcPct val="120000"/>
              </a:lnSpc>
              <a:spcBef>
                <a:spcPts val="800"/>
              </a:spcBef>
              <a:buClr>
                <a:srgbClr val="854C3B"/>
              </a:buClr>
              <a:buFont typeface="Wingdings" panose="05000000000000000000" pitchFamily="2" charset="2"/>
              <a:buChar char="§"/>
            </a:pPr>
            <a:r>
              <a:rPr lang="en-IN" dirty="0"/>
              <a:t>Patients with chronic diarrheal states and/or malabsorption, history of bowel surgery or bariatric surgery, pathologic skeletal fractures, osteoporosis, recurrent urinary tract infections in the upper tract, and/or gout</a:t>
            </a:r>
          </a:p>
          <a:p>
            <a:pPr>
              <a:lnSpc>
                <a:spcPct val="120000"/>
              </a:lnSpc>
              <a:spcBef>
                <a:spcPts val="800"/>
              </a:spcBef>
              <a:buClr>
                <a:srgbClr val="854C3B"/>
              </a:buClr>
              <a:buFont typeface="Wingdings" panose="05000000000000000000" pitchFamily="2" charset="2"/>
              <a:buChar char="§"/>
            </a:pPr>
            <a:r>
              <a:rPr lang="en-IN" dirty="0"/>
              <a:t>Those with stones known to be composed of cystine, uric acid, or struvite</a:t>
            </a:r>
          </a:p>
          <a:p>
            <a:pPr>
              <a:lnSpc>
                <a:spcPct val="120000"/>
              </a:lnSpc>
              <a:spcBef>
                <a:spcPts val="800"/>
              </a:spcBef>
              <a:buClr>
                <a:srgbClr val="854C3B"/>
              </a:buClr>
              <a:buFont typeface="Wingdings" panose="05000000000000000000" pitchFamily="2" charset="2"/>
              <a:buChar char="§"/>
            </a:pPr>
            <a:r>
              <a:rPr lang="en-IN" dirty="0"/>
              <a:t>Obese patients, or patients with diabetes, who have an increased incidence of uric acid stones </a:t>
            </a:r>
          </a:p>
          <a:p>
            <a:pPr>
              <a:lnSpc>
                <a:spcPct val="120000"/>
              </a:lnSpc>
              <a:spcBef>
                <a:spcPts val="800"/>
              </a:spcBef>
              <a:buClr>
                <a:srgbClr val="854C3B"/>
              </a:buClr>
              <a:buFont typeface="Wingdings" panose="05000000000000000000" pitchFamily="2" charset="2"/>
              <a:buChar char="§"/>
            </a:pPr>
            <a:r>
              <a:rPr lang="en-IN" dirty="0"/>
              <a:t>Patients taking medication that may put them at higher risk (</a:t>
            </a:r>
            <a:r>
              <a:rPr lang="en-IN" dirty="0" err="1"/>
              <a:t>eg</a:t>
            </a:r>
            <a:r>
              <a:rPr lang="en-IN" dirty="0"/>
              <a:t>, </a:t>
            </a:r>
            <a:r>
              <a:rPr lang="en-IN" u="sng" dirty="0">
                <a:hlinkClick r:id="rId2"/>
              </a:rPr>
              <a:t>topiramate</a:t>
            </a:r>
            <a:r>
              <a:rPr lang="en-IN" dirty="0"/>
              <a:t>, </a:t>
            </a:r>
            <a:r>
              <a:rPr lang="en-IN" u="sng" dirty="0">
                <a:hlinkClick r:id="rId3"/>
              </a:rPr>
              <a:t>acetazolamide</a:t>
            </a:r>
            <a:r>
              <a:rPr lang="en-IN" dirty="0"/>
              <a:t>)</a:t>
            </a:r>
            <a:endParaRPr lang="en-US" dirty="0"/>
          </a:p>
        </p:txBody>
      </p:sp>
    </p:spTree>
    <p:extLst>
      <p:ext uri="{BB962C8B-B14F-4D97-AF65-F5344CB8AC3E}">
        <p14:creationId xmlns:p14="http://schemas.microsoft.com/office/powerpoint/2010/main" val="2987648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15509-3E17-B949-AEED-091BC17436E0}"/>
              </a:ext>
            </a:extLst>
          </p:cNvPr>
          <p:cNvSpPr>
            <a:spLocks noGrp="1"/>
          </p:cNvSpPr>
          <p:nvPr>
            <p:ph type="title" idx="4294967295"/>
          </p:nvPr>
        </p:nvSpPr>
        <p:spPr>
          <a:xfrm>
            <a:off x="879675" y="188089"/>
            <a:ext cx="9769033" cy="768269"/>
          </a:xfrm>
        </p:spPr>
        <p:txBody>
          <a:bodyPr>
            <a:noAutofit/>
          </a:bodyPr>
          <a:lstStyle/>
          <a:p>
            <a:r>
              <a:rPr lang="en-US" b="1" dirty="0">
                <a:solidFill>
                  <a:srgbClr val="F6E9C6"/>
                </a:solidFill>
                <a:latin typeface="Bahnschrift" panose="020B0502040204020203" pitchFamily="34" charset="0"/>
              </a:rPr>
              <a:t>Do’s and </a:t>
            </a:r>
            <a:r>
              <a:rPr lang="en-US" b="1" dirty="0" err="1">
                <a:solidFill>
                  <a:srgbClr val="F6E9C6"/>
                </a:solidFill>
                <a:latin typeface="Bahnschrift" panose="020B0502040204020203" pitchFamily="34" charset="0"/>
              </a:rPr>
              <a:t>Dont’s</a:t>
            </a:r>
            <a:r>
              <a:rPr lang="en-US" b="1" dirty="0">
                <a:solidFill>
                  <a:srgbClr val="F6E9C6"/>
                </a:solidFill>
                <a:latin typeface="Bahnschrift" panose="020B0502040204020203" pitchFamily="34" charset="0"/>
              </a:rPr>
              <a:t> in urine collection</a:t>
            </a:r>
          </a:p>
        </p:txBody>
      </p:sp>
      <p:sp>
        <p:nvSpPr>
          <p:cNvPr id="3" name="Content Placeholder 2">
            <a:extLst>
              <a:ext uri="{FF2B5EF4-FFF2-40B4-BE49-F238E27FC236}">
                <a16:creationId xmlns:a16="http://schemas.microsoft.com/office/drawing/2014/main" id="{24156D53-92F6-EF4D-81B6-8642EED14909}"/>
              </a:ext>
            </a:extLst>
          </p:cNvPr>
          <p:cNvSpPr>
            <a:spLocks noGrp="1"/>
          </p:cNvSpPr>
          <p:nvPr>
            <p:ph sz="half" idx="4294967295"/>
          </p:nvPr>
        </p:nvSpPr>
        <p:spPr>
          <a:xfrm>
            <a:off x="474562" y="1155176"/>
            <a:ext cx="5842603" cy="5037280"/>
          </a:xfrm>
        </p:spPr>
        <p:txBody>
          <a:bodyPr>
            <a:noAutofit/>
          </a:bodyPr>
          <a:lstStyle/>
          <a:p>
            <a:pPr algn="just">
              <a:lnSpc>
                <a:spcPct val="120000"/>
              </a:lnSpc>
              <a:spcBef>
                <a:spcPts val="600"/>
              </a:spcBef>
              <a:buClr>
                <a:srgbClr val="FFC000"/>
              </a:buClr>
              <a:buFont typeface="Wingdings" panose="05000000000000000000" pitchFamily="2" charset="2"/>
              <a:buChar char="§"/>
            </a:pPr>
            <a:r>
              <a:rPr lang="en-IN" sz="1800" dirty="0" err="1">
                <a:solidFill>
                  <a:schemeClr val="bg1"/>
                </a:solidFill>
              </a:rPr>
              <a:t>Atleast</a:t>
            </a:r>
            <a:r>
              <a:rPr lang="en-IN" sz="1800" dirty="0">
                <a:solidFill>
                  <a:schemeClr val="bg1"/>
                </a:solidFill>
              </a:rPr>
              <a:t> 2 collections, obtained in the outpatient setting, following their usual diet, fluid intake, and physical activity. </a:t>
            </a:r>
          </a:p>
          <a:p>
            <a:pPr algn="just">
              <a:lnSpc>
                <a:spcPct val="120000"/>
              </a:lnSpc>
              <a:spcBef>
                <a:spcPts val="600"/>
              </a:spcBef>
              <a:buClr>
                <a:srgbClr val="FFC000"/>
              </a:buClr>
              <a:buFont typeface="Wingdings" panose="05000000000000000000" pitchFamily="2" charset="2"/>
              <a:buChar char="§"/>
            </a:pPr>
            <a:r>
              <a:rPr lang="en-IN" sz="1800" dirty="0">
                <a:solidFill>
                  <a:schemeClr val="bg1"/>
                </a:solidFill>
              </a:rPr>
              <a:t>Wait at least one to two months after a stone event to obtain the collections. </a:t>
            </a:r>
          </a:p>
          <a:p>
            <a:pPr algn="just">
              <a:lnSpc>
                <a:spcPct val="120000"/>
              </a:lnSpc>
              <a:spcBef>
                <a:spcPts val="600"/>
              </a:spcBef>
              <a:buClr>
                <a:srgbClr val="FFC000"/>
              </a:buClr>
              <a:buFont typeface="Wingdings" panose="05000000000000000000" pitchFamily="2" charset="2"/>
              <a:buChar char="§"/>
            </a:pPr>
            <a:r>
              <a:rPr lang="en-IN" sz="1800" dirty="0">
                <a:solidFill>
                  <a:schemeClr val="bg1"/>
                </a:solidFill>
              </a:rPr>
              <a:t>Wait at least one to two months after the patient has completely recovered from any interventions, such as shockwave lithotripsy, ureteroscopy, or percutaneous stone removal. "usual routine" when performing their urine.</a:t>
            </a:r>
          </a:p>
          <a:p>
            <a:pPr algn="just">
              <a:lnSpc>
                <a:spcPct val="120000"/>
              </a:lnSpc>
              <a:spcBef>
                <a:spcPts val="600"/>
              </a:spcBef>
              <a:buClr>
                <a:srgbClr val="FFC000"/>
              </a:buClr>
              <a:buFont typeface="Wingdings" panose="05000000000000000000" pitchFamily="2" charset="2"/>
              <a:buChar char="§"/>
            </a:pPr>
            <a:r>
              <a:rPr lang="en-IN" sz="1800" dirty="0">
                <a:solidFill>
                  <a:schemeClr val="bg1"/>
                </a:solidFill>
              </a:rPr>
              <a:t>Measurement of sodium excretion is also important. Higher sodium intake can contribute to increased calcium excretion and will affect the response to a thiazide diuretic when prescribed to reduce urine calcium.</a:t>
            </a:r>
            <a:endParaRPr lang="en-US" sz="1800" dirty="0">
              <a:solidFill>
                <a:schemeClr val="bg1"/>
              </a:solidFill>
            </a:endParaRPr>
          </a:p>
        </p:txBody>
      </p:sp>
      <p:sp>
        <p:nvSpPr>
          <p:cNvPr id="4" name="Content Placeholder 3">
            <a:extLst>
              <a:ext uri="{FF2B5EF4-FFF2-40B4-BE49-F238E27FC236}">
                <a16:creationId xmlns:a16="http://schemas.microsoft.com/office/drawing/2014/main" id="{78B59F7E-1300-F54A-B32F-2E79A29C5312}"/>
              </a:ext>
            </a:extLst>
          </p:cNvPr>
          <p:cNvSpPr>
            <a:spLocks noGrp="1"/>
          </p:cNvSpPr>
          <p:nvPr>
            <p:ph sz="half" idx="4294967295"/>
          </p:nvPr>
        </p:nvSpPr>
        <p:spPr>
          <a:xfrm>
            <a:off x="6524344" y="1155176"/>
            <a:ext cx="5223960" cy="5176838"/>
          </a:xfrm>
        </p:spPr>
        <p:txBody>
          <a:bodyPr>
            <a:noAutofit/>
          </a:bodyPr>
          <a:lstStyle/>
          <a:p>
            <a:pPr algn="just">
              <a:lnSpc>
                <a:spcPct val="120000"/>
              </a:lnSpc>
              <a:spcBef>
                <a:spcPts val="1200"/>
              </a:spcBef>
              <a:buClr>
                <a:srgbClr val="FFC000"/>
              </a:buClr>
              <a:buFont typeface="Wingdings" panose="05000000000000000000" pitchFamily="2" charset="2"/>
              <a:buChar char="§"/>
            </a:pPr>
            <a:r>
              <a:rPr lang="en-IN" sz="1800" dirty="0">
                <a:solidFill>
                  <a:schemeClr val="bg1"/>
                </a:solidFill>
              </a:rPr>
              <a:t>Values should not be measured immediately after the acute stone episode.</a:t>
            </a:r>
          </a:p>
          <a:p>
            <a:pPr algn="just">
              <a:lnSpc>
                <a:spcPct val="120000"/>
              </a:lnSpc>
              <a:spcBef>
                <a:spcPts val="1200"/>
              </a:spcBef>
              <a:buClr>
                <a:srgbClr val="FFC000"/>
              </a:buClr>
              <a:buFont typeface="Wingdings" panose="05000000000000000000" pitchFamily="2" charset="2"/>
              <a:buChar char="§"/>
            </a:pPr>
            <a:r>
              <a:rPr lang="en-IN" sz="1800" dirty="0">
                <a:solidFill>
                  <a:schemeClr val="bg1"/>
                </a:solidFill>
              </a:rPr>
              <a:t>Ideally, the patient should be free of pain, infection, and obstruction and following their regular diets.</a:t>
            </a:r>
          </a:p>
          <a:p>
            <a:pPr algn="just">
              <a:lnSpc>
                <a:spcPct val="120000"/>
              </a:lnSpc>
              <a:spcBef>
                <a:spcPts val="1200"/>
              </a:spcBef>
              <a:buClr>
                <a:srgbClr val="FFC000"/>
              </a:buClr>
              <a:buFont typeface="Wingdings" panose="05000000000000000000" pitchFamily="2" charset="2"/>
              <a:buChar char="§"/>
            </a:pPr>
            <a:r>
              <a:rPr lang="en-IN" sz="1800" dirty="0">
                <a:solidFill>
                  <a:schemeClr val="bg1"/>
                </a:solidFill>
              </a:rPr>
              <a:t>Volume, pH and excretion of calcium, uric acid, citrate, oxalate, creatinine (to assess the completeness of the collection) and sodium should all be measured. </a:t>
            </a:r>
          </a:p>
          <a:p>
            <a:pPr algn="just">
              <a:lnSpc>
                <a:spcPct val="120000"/>
              </a:lnSpc>
              <a:spcBef>
                <a:spcPts val="1200"/>
              </a:spcBef>
              <a:buClr>
                <a:srgbClr val="FFC000"/>
              </a:buClr>
              <a:buFont typeface="Wingdings" panose="05000000000000000000" pitchFamily="2" charset="2"/>
              <a:buChar char="§"/>
            </a:pPr>
            <a:r>
              <a:rPr lang="en-IN" sz="1800" dirty="0">
                <a:solidFill>
                  <a:schemeClr val="bg1"/>
                </a:solidFill>
              </a:rPr>
              <a:t>Ideally, the supersaturation of lithogenic substances should be calculated. The results of the urine collections and stone analysis (if available), dictate subsequent evaluation and management. </a:t>
            </a:r>
            <a:endParaRPr lang="en-US" sz="1800" dirty="0">
              <a:solidFill>
                <a:schemeClr val="bg1"/>
              </a:solidFill>
            </a:endParaRPr>
          </a:p>
        </p:txBody>
      </p:sp>
      <p:sp>
        <p:nvSpPr>
          <p:cNvPr id="5" name="Rounded Rectangle 4"/>
          <p:cNvSpPr/>
          <p:nvPr/>
        </p:nvSpPr>
        <p:spPr>
          <a:xfrm>
            <a:off x="381966" y="956358"/>
            <a:ext cx="11447362" cy="5375656"/>
          </a:xfrm>
          <a:prstGeom prst="roundRect">
            <a:avLst>
              <a:gd name="adj" fmla="val 8006"/>
            </a:avLst>
          </a:prstGeom>
          <a:noFill/>
          <a:ln w="38100">
            <a:solidFill>
              <a:srgbClr val="CBE9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 name="Straight Connector 6"/>
          <p:cNvCxnSpPr/>
          <p:nvPr/>
        </p:nvCxnSpPr>
        <p:spPr>
          <a:xfrm>
            <a:off x="6421340" y="956358"/>
            <a:ext cx="0" cy="5375656"/>
          </a:xfrm>
          <a:prstGeom prst="line">
            <a:avLst/>
          </a:prstGeom>
          <a:ln w="38100">
            <a:solidFill>
              <a:srgbClr val="CBE9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700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1D47-6F62-DF48-B075-9FE3078D22A0}"/>
              </a:ext>
            </a:extLst>
          </p:cNvPr>
          <p:cNvSpPr>
            <a:spLocks noGrp="1"/>
          </p:cNvSpPr>
          <p:nvPr>
            <p:ph type="title" idx="4294967295"/>
          </p:nvPr>
        </p:nvSpPr>
        <p:spPr>
          <a:xfrm>
            <a:off x="925166" y="126957"/>
            <a:ext cx="4202419" cy="914765"/>
          </a:xfrm>
        </p:spPr>
        <p:txBody>
          <a:bodyPr/>
          <a:lstStyle/>
          <a:p>
            <a:r>
              <a:rPr lang="en-US" b="1" dirty="0">
                <a:solidFill>
                  <a:srgbClr val="854C3B"/>
                </a:solidFill>
                <a:latin typeface="Bahnschrift" panose="020B0502040204020203" pitchFamily="34" charset="0"/>
              </a:rPr>
              <a:t>Stone Analysis</a:t>
            </a:r>
          </a:p>
        </p:txBody>
      </p:sp>
      <p:sp>
        <p:nvSpPr>
          <p:cNvPr id="3" name="Content Placeholder 2">
            <a:extLst>
              <a:ext uri="{FF2B5EF4-FFF2-40B4-BE49-F238E27FC236}">
                <a16:creationId xmlns:a16="http://schemas.microsoft.com/office/drawing/2014/main" id="{755F65E9-1E4C-E246-8E28-DB8F2CD4B1D3}"/>
              </a:ext>
            </a:extLst>
          </p:cNvPr>
          <p:cNvSpPr>
            <a:spLocks noGrp="1"/>
          </p:cNvSpPr>
          <p:nvPr>
            <p:ph idx="4294967295"/>
          </p:nvPr>
        </p:nvSpPr>
        <p:spPr>
          <a:xfrm>
            <a:off x="959891" y="1041722"/>
            <a:ext cx="8456483" cy="5281257"/>
          </a:xfrm>
        </p:spPr>
        <p:txBody>
          <a:bodyPr>
            <a:normAutofit/>
          </a:bodyPr>
          <a:lstStyle/>
          <a:p>
            <a:pPr>
              <a:lnSpc>
                <a:spcPct val="110000"/>
              </a:lnSpc>
              <a:buClr>
                <a:srgbClr val="854C3B"/>
              </a:buClr>
              <a:buFont typeface="Wingdings" panose="05000000000000000000" pitchFamily="2" charset="2"/>
              <a:buChar char="§"/>
            </a:pPr>
            <a:r>
              <a:rPr lang="en-US" dirty="0"/>
              <a:t>Quantitative wet chemistry  - obsolete</a:t>
            </a:r>
          </a:p>
          <a:p>
            <a:pPr>
              <a:lnSpc>
                <a:spcPct val="110000"/>
              </a:lnSpc>
              <a:buClr>
                <a:srgbClr val="854C3B"/>
              </a:buClr>
              <a:buFont typeface="Wingdings" panose="05000000000000000000" pitchFamily="2" charset="2"/>
              <a:buChar char="§"/>
            </a:pPr>
            <a:r>
              <a:rPr lang="en-US" dirty="0"/>
              <a:t>Xray diffraction photography </a:t>
            </a:r>
          </a:p>
          <a:p>
            <a:pPr>
              <a:lnSpc>
                <a:spcPct val="110000"/>
              </a:lnSpc>
              <a:buClr>
                <a:srgbClr val="854C3B"/>
              </a:buClr>
              <a:buFont typeface="Wingdings" panose="05000000000000000000" pitchFamily="2" charset="2"/>
              <a:buChar char="§"/>
            </a:pPr>
            <a:r>
              <a:rPr lang="en-US" dirty="0"/>
              <a:t>Infrared spectroscopy – fine structure of the stone, </a:t>
            </a:r>
            <a:r>
              <a:rPr lang="en-US" dirty="0" err="1"/>
              <a:t>capcity</a:t>
            </a:r>
            <a:r>
              <a:rPr lang="en-US" dirty="0"/>
              <a:t> for in vivo stone analysis </a:t>
            </a:r>
          </a:p>
          <a:p>
            <a:pPr>
              <a:lnSpc>
                <a:spcPct val="110000"/>
              </a:lnSpc>
              <a:buClr>
                <a:srgbClr val="854C3B"/>
              </a:buClr>
              <a:buFont typeface="Wingdings" panose="05000000000000000000" pitchFamily="2" charset="2"/>
              <a:buChar char="§"/>
            </a:pPr>
            <a:r>
              <a:rPr lang="en-US" dirty="0"/>
              <a:t>Fourier transform infrared spectrophotometry </a:t>
            </a:r>
          </a:p>
          <a:p>
            <a:pPr>
              <a:lnSpc>
                <a:spcPct val="110000"/>
              </a:lnSpc>
              <a:buClr>
                <a:srgbClr val="854C3B"/>
              </a:buClr>
              <a:buFont typeface="Wingdings" panose="05000000000000000000" pitchFamily="2" charset="2"/>
              <a:buChar char="§"/>
            </a:pPr>
            <a:r>
              <a:rPr lang="en-US" dirty="0"/>
              <a:t>Crystallography</a:t>
            </a:r>
          </a:p>
          <a:p>
            <a:pPr>
              <a:lnSpc>
                <a:spcPct val="110000"/>
              </a:lnSpc>
              <a:buClr>
                <a:srgbClr val="854C3B"/>
              </a:buClr>
              <a:buFont typeface="Wingdings" panose="05000000000000000000" pitchFamily="2" charset="2"/>
              <a:buChar char="§"/>
            </a:pPr>
            <a:r>
              <a:rPr lang="en-US" dirty="0"/>
              <a:t>Thermogravimetric analysis – </a:t>
            </a:r>
            <a:r>
              <a:rPr lang="en-US" dirty="0" err="1"/>
              <a:t>Ca.Ox</a:t>
            </a:r>
            <a:endParaRPr lang="en-US" dirty="0"/>
          </a:p>
          <a:p>
            <a:pPr>
              <a:lnSpc>
                <a:spcPct val="110000"/>
              </a:lnSpc>
              <a:buClr>
                <a:srgbClr val="854C3B"/>
              </a:buClr>
              <a:buFont typeface="Wingdings" panose="05000000000000000000" pitchFamily="2" charset="2"/>
              <a:buChar char="§"/>
            </a:pPr>
            <a:r>
              <a:rPr lang="en-US" dirty="0"/>
              <a:t>Micro CT</a:t>
            </a:r>
          </a:p>
          <a:p>
            <a:pPr>
              <a:lnSpc>
                <a:spcPct val="110000"/>
              </a:lnSpc>
              <a:buClr>
                <a:srgbClr val="854C3B"/>
              </a:buClr>
              <a:buFont typeface="Wingdings" panose="05000000000000000000" pitchFamily="2" charset="2"/>
              <a:buChar char="§"/>
            </a:pPr>
            <a:r>
              <a:rPr lang="en-US" dirty="0"/>
              <a:t>Atomic structure analyses</a:t>
            </a:r>
          </a:p>
        </p:txBody>
      </p:sp>
    </p:spTree>
    <p:extLst>
      <p:ext uri="{BB962C8B-B14F-4D97-AF65-F5344CB8AC3E}">
        <p14:creationId xmlns:p14="http://schemas.microsoft.com/office/powerpoint/2010/main" val="2233227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37189E-061C-514B-9401-5EBD865064D8}"/>
              </a:ext>
            </a:extLst>
          </p:cNvPr>
          <p:cNvSpPr>
            <a:spLocks noGrp="1"/>
          </p:cNvSpPr>
          <p:nvPr>
            <p:ph idx="4294967295"/>
          </p:nvPr>
        </p:nvSpPr>
        <p:spPr>
          <a:xfrm>
            <a:off x="671332" y="43527"/>
            <a:ext cx="10815638" cy="6073775"/>
          </a:xfrm>
        </p:spPr>
        <p:txBody>
          <a:bodyPr anchor="ctr">
            <a:normAutofit/>
          </a:bodyPr>
          <a:lstStyle/>
          <a:p>
            <a:pPr marL="450850" indent="-450850">
              <a:lnSpc>
                <a:spcPct val="150000"/>
              </a:lnSpc>
              <a:buClr>
                <a:srgbClr val="31838F"/>
              </a:buClr>
              <a:buFont typeface="Wingdings" panose="05000000000000000000" pitchFamily="2" charset="2"/>
              <a:buChar char="§"/>
            </a:pPr>
            <a:r>
              <a:rPr lang="en-US" dirty="0">
                <a:solidFill>
                  <a:schemeClr val="tx1">
                    <a:lumMod val="85000"/>
                    <a:lumOff val="15000"/>
                  </a:schemeClr>
                </a:solidFill>
              </a:rPr>
              <a:t>Recurrence rates- </a:t>
            </a:r>
          </a:p>
          <a:p>
            <a:pPr marL="984250" lvl="1" indent="-533400">
              <a:lnSpc>
                <a:spcPct val="150000"/>
              </a:lnSpc>
              <a:buClr>
                <a:srgbClr val="854C3B"/>
              </a:buClr>
              <a:buFont typeface="Wingdings" pitchFamily="2" charset="2"/>
              <a:buChar char="Ø"/>
              <a:tabLst>
                <a:tab pos="984250" algn="l"/>
              </a:tabLst>
            </a:pPr>
            <a:r>
              <a:rPr lang="en-US" sz="2800" dirty="0">
                <a:solidFill>
                  <a:schemeClr val="tx1">
                    <a:lumMod val="85000"/>
                    <a:lumOff val="15000"/>
                  </a:schemeClr>
                </a:solidFill>
              </a:rPr>
              <a:t>15% in 1 year</a:t>
            </a:r>
          </a:p>
          <a:p>
            <a:pPr marL="984250" lvl="1" indent="-533400">
              <a:lnSpc>
                <a:spcPct val="150000"/>
              </a:lnSpc>
              <a:buClr>
                <a:srgbClr val="854C3B"/>
              </a:buClr>
              <a:buFont typeface="Wingdings" pitchFamily="2" charset="2"/>
              <a:buChar char="Ø"/>
              <a:tabLst>
                <a:tab pos="984250" algn="l"/>
              </a:tabLst>
            </a:pPr>
            <a:r>
              <a:rPr lang="en-US" sz="2800" dirty="0">
                <a:solidFill>
                  <a:schemeClr val="tx1">
                    <a:lumMod val="85000"/>
                    <a:lumOff val="15000"/>
                  </a:schemeClr>
                </a:solidFill>
              </a:rPr>
              <a:t>35-40% in 5 years</a:t>
            </a:r>
          </a:p>
          <a:p>
            <a:pPr marL="984250" lvl="1" indent="-533400">
              <a:lnSpc>
                <a:spcPct val="150000"/>
              </a:lnSpc>
              <a:buClr>
                <a:srgbClr val="854C3B"/>
              </a:buClr>
              <a:buFont typeface="Wingdings" pitchFamily="2" charset="2"/>
              <a:buChar char="Ø"/>
              <a:tabLst>
                <a:tab pos="984250" algn="l"/>
              </a:tabLst>
            </a:pPr>
            <a:r>
              <a:rPr lang="en-US" sz="2800" dirty="0">
                <a:solidFill>
                  <a:schemeClr val="tx1">
                    <a:lumMod val="85000"/>
                    <a:lumOff val="15000"/>
                  </a:schemeClr>
                </a:solidFill>
              </a:rPr>
              <a:t>50% risk in the next 10 years</a:t>
            </a:r>
          </a:p>
          <a:p>
            <a:pPr marL="450850" indent="-450850">
              <a:lnSpc>
                <a:spcPct val="150000"/>
              </a:lnSpc>
              <a:buClr>
                <a:srgbClr val="31838F"/>
              </a:buClr>
              <a:buFont typeface="Wingdings" panose="05000000000000000000" pitchFamily="2" charset="2"/>
              <a:buChar char="§"/>
            </a:pPr>
            <a:r>
              <a:rPr lang="en-US" dirty="0">
                <a:solidFill>
                  <a:schemeClr val="tx1">
                    <a:lumMod val="85000"/>
                    <a:lumOff val="15000"/>
                  </a:schemeClr>
                </a:solidFill>
              </a:rPr>
              <a:t>30-40% of untreated individuals will form another stone within 5 years after the initial episode</a:t>
            </a:r>
          </a:p>
          <a:p>
            <a:pPr marL="450850" indent="-450850">
              <a:lnSpc>
                <a:spcPct val="150000"/>
              </a:lnSpc>
              <a:buClr>
                <a:srgbClr val="31838F"/>
              </a:buClr>
              <a:buFont typeface="Wingdings" panose="05000000000000000000" pitchFamily="2" charset="2"/>
              <a:buChar char="§"/>
            </a:pPr>
            <a:r>
              <a:rPr lang="en-US" dirty="0">
                <a:solidFill>
                  <a:schemeClr val="tx1">
                    <a:lumMod val="85000"/>
                    <a:lumOff val="15000"/>
                  </a:schemeClr>
                </a:solidFill>
              </a:rPr>
              <a:t>Active interventions can reduce the likelihood of recurrence by 50%!</a:t>
            </a:r>
          </a:p>
        </p:txBody>
      </p:sp>
    </p:spTree>
    <p:extLst>
      <p:ext uri="{BB962C8B-B14F-4D97-AF65-F5344CB8AC3E}">
        <p14:creationId xmlns:p14="http://schemas.microsoft.com/office/powerpoint/2010/main" val="2280776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74BC2-02DD-0D46-8EA9-9F4ED7C750DC}"/>
              </a:ext>
            </a:extLst>
          </p:cNvPr>
          <p:cNvSpPr>
            <a:spLocks noGrp="1"/>
          </p:cNvSpPr>
          <p:nvPr>
            <p:ph type="title" idx="4294967295"/>
          </p:nvPr>
        </p:nvSpPr>
        <p:spPr>
          <a:xfrm>
            <a:off x="6654838" y="64839"/>
            <a:ext cx="4840010" cy="768485"/>
          </a:xfrm>
        </p:spPr>
        <p:txBody>
          <a:bodyPr>
            <a:normAutofit/>
          </a:bodyPr>
          <a:lstStyle/>
          <a:p>
            <a:pPr algn="ctr"/>
            <a:r>
              <a:rPr lang="en-US" b="1" dirty="0">
                <a:solidFill>
                  <a:srgbClr val="854C3B"/>
                </a:solidFill>
                <a:latin typeface="Bahnschrift" panose="020B0502040204020203" pitchFamily="34" charset="0"/>
              </a:rPr>
              <a:t>Calcium Oxalate</a:t>
            </a:r>
          </a:p>
        </p:txBody>
      </p:sp>
      <p:pic>
        <p:nvPicPr>
          <p:cNvPr id="5" name="Picture 4" descr="Diagram&#10;&#10;Description automatically generated">
            <a:extLst>
              <a:ext uri="{FF2B5EF4-FFF2-40B4-BE49-F238E27FC236}">
                <a16:creationId xmlns:a16="http://schemas.microsoft.com/office/drawing/2014/main" id="{FF7DAFDE-1103-3140-A752-DFBB2707FBAA}"/>
              </a:ext>
            </a:extLst>
          </p:cNvPr>
          <p:cNvPicPr>
            <a:picLocks noChangeAspect="1"/>
          </p:cNvPicPr>
          <p:nvPr/>
        </p:nvPicPr>
        <p:blipFill rotWithShape="1">
          <a:blip r:embed="rId2"/>
          <a:srcRect l="13553" r="14957"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Rounded Rectangle 5"/>
          <p:cNvSpPr/>
          <p:nvPr/>
        </p:nvSpPr>
        <p:spPr>
          <a:xfrm>
            <a:off x="6174936" y="833324"/>
            <a:ext cx="5799814" cy="5880745"/>
          </a:xfrm>
          <a:prstGeom prst="roundRect">
            <a:avLst>
              <a:gd name="adj" fmla="val 7807"/>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6E151AA0-DB62-D34C-8202-10F5F39CC093}"/>
              </a:ext>
            </a:extLst>
          </p:cNvPr>
          <p:cNvSpPr>
            <a:spLocks noGrp="1"/>
          </p:cNvSpPr>
          <p:nvPr>
            <p:ph idx="4294967295"/>
          </p:nvPr>
        </p:nvSpPr>
        <p:spPr>
          <a:xfrm>
            <a:off x="6252758" y="906893"/>
            <a:ext cx="5644171" cy="5807176"/>
          </a:xfrm>
        </p:spPr>
        <p:txBody>
          <a:bodyPr>
            <a:noAutofit/>
          </a:bodyPr>
          <a:lstStyle/>
          <a:p>
            <a:pPr>
              <a:lnSpc>
                <a:spcPct val="110000"/>
              </a:lnSpc>
              <a:spcBef>
                <a:spcPts val="800"/>
              </a:spcBef>
              <a:buClr>
                <a:srgbClr val="854C3B"/>
              </a:buClr>
              <a:buFont typeface="Wingdings" panose="05000000000000000000" pitchFamily="2" charset="2"/>
              <a:buChar char="§"/>
            </a:pPr>
            <a:r>
              <a:rPr lang="en-IN" sz="1800" dirty="0"/>
              <a:t>Most common component found in kidney stones (approximately 70 to 80 percent). </a:t>
            </a:r>
          </a:p>
          <a:p>
            <a:pPr>
              <a:lnSpc>
                <a:spcPct val="110000"/>
              </a:lnSpc>
              <a:spcBef>
                <a:spcPts val="800"/>
              </a:spcBef>
              <a:buClr>
                <a:srgbClr val="854C3B"/>
              </a:buClr>
              <a:buFont typeface="Wingdings" panose="05000000000000000000" pitchFamily="2" charset="2"/>
              <a:buChar char="§"/>
            </a:pPr>
            <a:r>
              <a:rPr lang="en-IN" sz="1800" dirty="0"/>
              <a:t>Monohydrate (whewellite) and Dihydrate (weddellite) </a:t>
            </a:r>
          </a:p>
          <a:p>
            <a:pPr>
              <a:lnSpc>
                <a:spcPct val="110000"/>
              </a:lnSpc>
              <a:spcBef>
                <a:spcPts val="800"/>
              </a:spcBef>
              <a:buClr>
                <a:srgbClr val="854C3B"/>
              </a:buClr>
              <a:buFont typeface="Wingdings" panose="05000000000000000000" pitchFamily="2" charset="2"/>
              <a:buChar char="§"/>
            </a:pPr>
            <a:r>
              <a:rPr lang="en-IN" sz="1800" dirty="0"/>
              <a:t>Can be present in combination with uric acid or calcium phosphate. Because calcium oxalate stones typically grow on a Randall's plaque (composed of calcium phosphate) on the papillary tip, a laboratory that examines the composition of the nidus may report a stone with an eccentric calcium phosphate nidus (usually 5 percent) and a calcium oxalate body (95 percent).</a:t>
            </a:r>
          </a:p>
          <a:p>
            <a:pPr>
              <a:lnSpc>
                <a:spcPct val="110000"/>
              </a:lnSpc>
              <a:spcBef>
                <a:spcPts val="800"/>
              </a:spcBef>
              <a:buClr>
                <a:srgbClr val="854C3B"/>
              </a:buClr>
              <a:buFont typeface="Wingdings" panose="05000000000000000000" pitchFamily="2" charset="2"/>
              <a:buChar char="§"/>
            </a:pPr>
            <a:r>
              <a:rPr lang="en-IN" sz="1800" dirty="0"/>
              <a:t>Urinary risk factors for calcium oxalate crystal formation are lower urine volume, higher urine calcium excretion, higher urine oxalate excretion, and lower urine citrate excretion. </a:t>
            </a:r>
          </a:p>
          <a:p>
            <a:pPr>
              <a:lnSpc>
                <a:spcPct val="110000"/>
              </a:lnSpc>
              <a:spcBef>
                <a:spcPts val="800"/>
              </a:spcBef>
              <a:buClr>
                <a:srgbClr val="854C3B"/>
              </a:buClr>
              <a:buFont typeface="Wingdings" panose="05000000000000000000" pitchFamily="2" charset="2"/>
              <a:buChar char="§"/>
            </a:pPr>
            <a:r>
              <a:rPr lang="en-IN" sz="1800" dirty="0"/>
              <a:t>Calcium oxalate crystals are pH insensitive in the physiologic pH range of 5 to 8.</a:t>
            </a:r>
            <a:endParaRPr lang="en-US" sz="1800" dirty="0"/>
          </a:p>
        </p:txBody>
      </p:sp>
    </p:spTree>
    <p:extLst>
      <p:ext uri="{BB962C8B-B14F-4D97-AF65-F5344CB8AC3E}">
        <p14:creationId xmlns:p14="http://schemas.microsoft.com/office/powerpoint/2010/main" val="4121767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6174936" y="978533"/>
            <a:ext cx="5799814" cy="5431289"/>
          </a:xfrm>
          <a:prstGeom prst="roundRect">
            <a:avLst>
              <a:gd name="adj" fmla="val 780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B5A634B7-5862-F749-B443-AF982E54B726}"/>
              </a:ext>
            </a:extLst>
          </p:cNvPr>
          <p:cNvSpPr>
            <a:spLocks noGrp="1"/>
          </p:cNvSpPr>
          <p:nvPr>
            <p:ph type="title" idx="4294967295"/>
          </p:nvPr>
        </p:nvSpPr>
        <p:spPr>
          <a:xfrm>
            <a:off x="6465145" y="175706"/>
            <a:ext cx="5053012" cy="846138"/>
          </a:xfrm>
        </p:spPr>
        <p:txBody>
          <a:bodyPr>
            <a:normAutofit/>
          </a:bodyPr>
          <a:lstStyle/>
          <a:p>
            <a:r>
              <a:rPr lang="en-US" b="1" dirty="0">
                <a:solidFill>
                  <a:srgbClr val="31838F"/>
                </a:solidFill>
                <a:latin typeface="Bahnschrift" panose="020B0502040204020203" pitchFamily="34" charset="0"/>
              </a:rPr>
              <a:t>Calcium Phosphate</a:t>
            </a:r>
          </a:p>
        </p:txBody>
      </p:sp>
      <p:sp>
        <p:nvSpPr>
          <p:cNvPr id="3" name="Content Placeholder 2">
            <a:extLst>
              <a:ext uri="{FF2B5EF4-FFF2-40B4-BE49-F238E27FC236}">
                <a16:creationId xmlns:a16="http://schemas.microsoft.com/office/drawing/2014/main" id="{5607E5A4-C333-3A4D-A7DC-3676FABC1F7F}"/>
              </a:ext>
            </a:extLst>
          </p:cNvPr>
          <p:cNvSpPr>
            <a:spLocks noGrp="1"/>
          </p:cNvSpPr>
          <p:nvPr>
            <p:ph idx="4294967295"/>
          </p:nvPr>
        </p:nvSpPr>
        <p:spPr>
          <a:xfrm>
            <a:off x="6291670" y="1100104"/>
            <a:ext cx="5731719" cy="5466066"/>
          </a:xfrm>
        </p:spPr>
        <p:txBody>
          <a:bodyPr>
            <a:normAutofit fontScale="92500" lnSpcReduction="10000"/>
          </a:bodyPr>
          <a:lstStyle/>
          <a:p>
            <a:pPr>
              <a:lnSpc>
                <a:spcPct val="120000"/>
              </a:lnSpc>
              <a:buClr>
                <a:srgbClr val="31838F"/>
              </a:buClr>
              <a:buFont typeface="Wingdings" panose="05000000000000000000" pitchFamily="2" charset="2"/>
              <a:buChar char="§"/>
            </a:pPr>
            <a:r>
              <a:rPr lang="en-IN" sz="1800" dirty="0"/>
              <a:t>15 percent of kidney stones</a:t>
            </a:r>
          </a:p>
          <a:p>
            <a:pPr>
              <a:lnSpc>
                <a:spcPct val="120000"/>
              </a:lnSpc>
              <a:buClr>
                <a:srgbClr val="31838F"/>
              </a:buClr>
              <a:buFont typeface="Wingdings" panose="05000000000000000000" pitchFamily="2" charset="2"/>
              <a:buChar char="§"/>
            </a:pPr>
            <a:r>
              <a:rPr lang="en-IN" sz="1800" dirty="0"/>
              <a:t>Present in combination with calcium oxalate or struvite. </a:t>
            </a:r>
          </a:p>
          <a:p>
            <a:pPr>
              <a:lnSpc>
                <a:spcPct val="120000"/>
              </a:lnSpc>
              <a:buClr>
                <a:srgbClr val="31838F"/>
              </a:buClr>
              <a:buFont typeface="Wingdings" panose="05000000000000000000" pitchFamily="2" charset="2"/>
              <a:buChar char="§"/>
            </a:pPr>
            <a:r>
              <a:rPr lang="en-IN" sz="1800" dirty="0"/>
              <a:t>Because of differences in solubility due to urine pH, calcium phosphate is not found mixed with uric acid. </a:t>
            </a:r>
          </a:p>
          <a:p>
            <a:pPr>
              <a:lnSpc>
                <a:spcPct val="120000"/>
              </a:lnSpc>
              <a:buClr>
                <a:srgbClr val="31838F"/>
              </a:buClr>
              <a:buFont typeface="Wingdings" panose="05000000000000000000" pitchFamily="2" charset="2"/>
              <a:buChar char="§"/>
            </a:pPr>
            <a:r>
              <a:rPr lang="en-IN" sz="1800" dirty="0"/>
              <a:t>Apatite which is the crystal type found in bone, or calcium hydrogen phosphate (brushite)</a:t>
            </a:r>
          </a:p>
          <a:p>
            <a:pPr>
              <a:lnSpc>
                <a:spcPct val="120000"/>
              </a:lnSpc>
              <a:buClr>
                <a:srgbClr val="31838F"/>
              </a:buClr>
              <a:buFont typeface="Wingdings" panose="05000000000000000000" pitchFamily="2" charset="2"/>
              <a:buChar char="§"/>
            </a:pPr>
            <a:r>
              <a:rPr lang="en-IN" sz="1800" dirty="0"/>
              <a:t>Frequency of apatite is much greater than brushite. </a:t>
            </a:r>
          </a:p>
          <a:p>
            <a:pPr>
              <a:lnSpc>
                <a:spcPct val="120000"/>
              </a:lnSpc>
              <a:buClr>
                <a:srgbClr val="31838F"/>
              </a:buClr>
              <a:buFont typeface="Wingdings" panose="05000000000000000000" pitchFamily="2" charset="2"/>
              <a:buChar char="§"/>
            </a:pPr>
            <a:r>
              <a:rPr lang="en-IN" sz="1800" dirty="0"/>
              <a:t>Calcium phosphate crystals in the urine sediment are typically dark and amorphous.</a:t>
            </a:r>
          </a:p>
          <a:p>
            <a:pPr>
              <a:lnSpc>
                <a:spcPct val="120000"/>
              </a:lnSpc>
              <a:buClr>
                <a:srgbClr val="31838F"/>
              </a:buClr>
              <a:buFont typeface="Wingdings" panose="05000000000000000000" pitchFamily="2" charset="2"/>
              <a:buChar char="§"/>
            </a:pPr>
            <a:r>
              <a:rPr lang="en-IN" sz="1800" dirty="0"/>
              <a:t>Urinary risk factors for calcium phosphate crystal formation are lower urine volume, higher urine calcium excretion, lower urine citrate excretion, higher urinary pH, and, likely, higher urine phosphate excretion. </a:t>
            </a:r>
          </a:p>
          <a:p>
            <a:pPr>
              <a:lnSpc>
                <a:spcPct val="120000"/>
              </a:lnSpc>
              <a:buClr>
                <a:srgbClr val="31838F"/>
              </a:buClr>
              <a:buFont typeface="Wingdings" panose="05000000000000000000" pitchFamily="2" charset="2"/>
              <a:buChar char="§"/>
            </a:pPr>
            <a:r>
              <a:rPr lang="en-IN" sz="1800" dirty="0"/>
              <a:t>Calcium phosphate crystals are pH sensitive, forming in "alkaline" urine (usually pH 6.5 or higher)</a:t>
            </a:r>
          </a:p>
        </p:txBody>
      </p:sp>
      <p:pic>
        <p:nvPicPr>
          <p:cNvPr id="1028" name="Picture 4" descr="Urinalysis: Crystals | Crystal identification, Crystals, Medical laboratory">
            <a:extLst>
              <a:ext uri="{FF2B5EF4-FFF2-40B4-BE49-F238E27FC236}">
                <a16:creationId xmlns:a16="http://schemas.microsoft.com/office/drawing/2014/main" id="{C4D3C895-A281-7243-8823-EA918FC16B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81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01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6174936" y="978533"/>
            <a:ext cx="5799814" cy="5431289"/>
          </a:xfrm>
          <a:prstGeom prst="roundRect">
            <a:avLst>
              <a:gd name="adj" fmla="val 7807"/>
            </a:avLst>
          </a:prstGeom>
          <a:solidFill>
            <a:srgbClr val="CBE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3B7BFC03-4133-4743-8F1C-8504796BCFF5}"/>
              </a:ext>
            </a:extLst>
          </p:cNvPr>
          <p:cNvSpPr>
            <a:spLocks noGrp="1"/>
          </p:cNvSpPr>
          <p:nvPr>
            <p:ph type="title" idx="4294967295"/>
          </p:nvPr>
        </p:nvSpPr>
        <p:spPr>
          <a:xfrm>
            <a:off x="6320582" y="97096"/>
            <a:ext cx="4840287" cy="736228"/>
          </a:xfrm>
        </p:spPr>
        <p:txBody>
          <a:bodyPr>
            <a:normAutofit/>
          </a:bodyPr>
          <a:lstStyle/>
          <a:p>
            <a:pPr algn="ctr"/>
            <a:r>
              <a:rPr lang="en-US" b="1" dirty="0">
                <a:solidFill>
                  <a:srgbClr val="854C3B"/>
                </a:solidFill>
                <a:latin typeface="Bahnschrift" panose="020B0502040204020203" pitchFamily="34" charset="0"/>
              </a:rPr>
              <a:t>Uric acid </a:t>
            </a:r>
          </a:p>
        </p:txBody>
      </p:sp>
      <p:sp>
        <p:nvSpPr>
          <p:cNvPr id="3" name="Content Placeholder 2">
            <a:extLst>
              <a:ext uri="{FF2B5EF4-FFF2-40B4-BE49-F238E27FC236}">
                <a16:creationId xmlns:a16="http://schemas.microsoft.com/office/drawing/2014/main" id="{700BD249-C4AC-E54A-986F-8575304DD052}"/>
              </a:ext>
            </a:extLst>
          </p:cNvPr>
          <p:cNvSpPr>
            <a:spLocks noGrp="1"/>
          </p:cNvSpPr>
          <p:nvPr>
            <p:ph idx="4294967295"/>
          </p:nvPr>
        </p:nvSpPr>
        <p:spPr>
          <a:xfrm>
            <a:off x="6225939" y="1123742"/>
            <a:ext cx="5697808" cy="5124790"/>
          </a:xfrm>
        </p:spPr>
        <p:txBody>
          <a:bodyPr>
            <a:noAutofit/>
          </a:bodyPr>
          <a:lstStyle/>
          <a:p>
            <a:pPr>
              <a:lnSpc>
                <a:spcPct val="120000"/>
              </a:lnSpc>
              <a:spcBef>
                <a:spcPts val="800"/>
              </a:spcBef>
              <a:buClr>
                <a:srgbClr val="854C3B"/>
              </a:buClr>
              <a:buFont typeface="Wingdings" panose="05000000000000000000" pitchFamily="2" charset="2"/>
              <a:buChar char="§"/>
            </a:pPr>
            <a:r>
              <a:rPr lang="en-IN" sz="1800" dirty="0"/>
              <a:t>Most common crystal form that contains urate.</a:t>
            </a:r>
          </a:p>
          <a:p>
            <a:pPr>
              <a:lnSpc>
                <a:spcPct val="120000"/>
              </a:lnSpc>
              <a:spcBef>
                <a:spcPts val="800"/>
              </a:spcBef>
              <a:buClr>
                <a:srgbClr val="854C3B"/>
              </a:buClr>
              <a:buFont typeface="Wingdings" panose="05000000000000000000" pitchFamily="2" charset="2"/>
              <a:buChar char="§"/>
            </a:pPr>
            <a:r>
              <a:rPr lang="en-IN" sz="1800" dirty="0"/>
              <a:t>Rare crystals that contain urate include sodium urate (which is present in the joint fluid of patients with gouty arthritis) and ammonium urate. </a:t>
            </a:r>
          </a:p>
          <a:p>
            <a:pPr>
              <a:lnSpc>
                <a:spcPct val="120000"/>
              </a:lnSpc>
              <a:spcBef>
                <a:spcPts val="800"/>
              </a:spcBef>
              <a:buClr>
                <a:srgbClr val="854C3B"/>
              </a:buClr>
              <a:buFont typeface="Wingdings" panose="05000000000000000000" pitchFamily="2" charset="2"/>
              <a:buChar char="§"/>
            </a:pPr>
            <a:r>
              <a:rPr lang="en-IN" sz="1800" dirty="0"/>
              <a:t>Uric acid is present in approximately 8 percent of </a:t>
            </a:r>
            <a:r>
              <a:rPr lang="en-IN" sz="1800" dirty="0" err="1"/>
              <a:t>analyzed</a:t>
            </a:r>
            <a:r>
              <a:rPr lang="en-IN" sz="1800" dirty="0"/>
              <a:t> stones, sometimes in combination with calcium oxalate.</a:t>
            </a:r>
          </a:p>
          <a:p>
            <a:pPr>
              <a:lnSpc>
                <a:spcPct val="120000"/>
              </a:lnSpc>
              <a:spcBef>
                <a:spcPts val="800"/>
              </a:spcBef>
              <a:buClr>
                <a:srgbClr val="854C3B"/>
              </a:buClr>
              <a:buFont typeface="Wingdings" panose="05000000000000000000" pitchFamily="2" charset="2"/>
              <a:buChar char="§"/>
            </a:pPr>
            <a:r>
              <a:rPr lang="en-IN" sz="1800" dirty="0"/>
              <a:t>The urinary risk factors for uric acid crystal formation are lower urine volume, higher urine uric acid excretion.</a:t>
            </a:r>
          </a:p>
          <a:p>
            <a:pPr>
              <a:lnSpc>
                <a:spcPct val="120000"/>
              </a:lnSpc>
              <a:spcBef>
                <a:spcPts val="800"/>
              </a:spcBef>
              <a:buClr>
                <a:srgbClr val="854C3B"/>
              </a:buClr>
              <a:buFont typeface="Wingdings" panose="05000000000000000000" pitchFamily="2" charset="2"/>
              <a:buChar char="§"/>
            </a:pPr>
            <a:r>
              <a:rPr lang="en-IN" sz="1800" dirty="0"/>
              <a:t>Uric acid crystals are pH sensitive, only forming in "acidic" urine (usually pH 5.5 or lower). The urine pH is the </a:t>
            </a:r>
            <a:r>
              <a:rPr lang="en-IN" sz="1800" b="1" dirty="0"/>
              <a:t>most important factor </a:t>
            </a:r>
            <a:r>
              <a:rPr lang="en-IN" sz="1800" dirty="0"/>
              <a:t>and a much stronger promoter of uric acid crystal formation than the amount of uric acid in the urine</a:t>
            </a:r>
          </a:p>
        </p:txBody>
      </p:sp>
      <p:pic>
        <p:nvPicPr>
          <p:cNvPr id="4" name="Picture 3" descr="Graphical user interface, application&#10;&#10;Description automatically generated">
            <a:extLst>
              <a:ext uri="{FF2B5EF4-FFF2-40B4-BE49-F238E27FC236}">
                <a16:creationId xmlns:a16="http://schemas.microsoft.com/office/drawing/2014/main" id="{5ACC6A4D-D18D-534E-B052-B68C9FB38417}"/>
              </a:ext>
            </a:extLst>
          </p:cNvPr>
          <p:cNvPicPr>
            <a:picLocks noChangeAspect="1"/>
          </p:cNvPicPr>
          <p:nvPr/>
        </p:nvPicPr>
        <p:blipFill rotWithShape="1">
          <a:blip r:embed="rId2"/>
          <a:srcRect l="3857" r="3170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1738009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6341623" y="950057"/>
            <a:ext cx="5614987" cy="5334012"/>
          </a:xfrm>
          <a:prstGeom prst="roundRect">
            <a:avLst>
              <a:gd name="adj" fmla="val 7807"/>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071181A-6E24-DA4D-9E9C-1923726B9698}"/>
              </a:ext>
            </a:extLst>
          </p:cNvPr>
          <p:cNvSpPr>
            <a:spLocks noGrp="1"/>
          </p:cNvSpPr>
          <p:nvPr>
            <p:ph type="title" idx="4294967295"/>
          </p:nvPr>
        </p:nvSpPr>
        <p:spPr>
          <a:xfrm>
            <a:off x="7586393" y="167002"/>
            <a:ext cx="2611437" cy="739775"/>
          </a:xfrm>
        </p:spPr>
        <p:txBody>
          <a:bodyPr>
            <a:normAutofit/>
          </a:bodyPr>
          <a:lstStyle/>
          <a:p>
            <a:pPr algn="ctr"/>
            <a:r>
              <a:rPr lang="en-US" b="1" dirty="0">
                <a:solidFill>
                  <a:srgbClr val="31838F"/>
                </a:solidFill>
                <a:latin typeface="Bahnschrift" panose="020B0502040204020203" pitchFamily="34" charset="0"/>
              </a:rPr>
              <a:t>Struvite</a:t>
            </a:r>
          </a:p>
        </p:txBody>
      </p:sp>
      <p:sp>
        <p:nvSpPr>
          <p:cNvPr id="3" name="Content Placeholder 2">
            <a:extLst>
              <a:ext uri="{FF2B5EF4-FFF2-40B4-BE49-F238E27FC236}">
                <a16:creationId xmlns:a16="http://schemas.microsoft.com/office/drawing/2014/main" id="{EAF0C2EB-6ADF-1A4B-B588-90E7DFB9FB44}"/>
              </a:ext>
            </a:extLst>
          </p:cNvPr>
          <p:cNvSpPr>
            <a:spLocks noGrp="1"/>
          </p:cNvSpPr>
          <p:nvPr>
            <p:ph idx="4294967295"/>
          </p:nvPr>
        </p:nvSpPr>
        <p:spPr>
          <a:xfrm>
            <a:off x="6508310" y="1135368"/>
            <a:ext cx="5295900" cy="4870450"/>
          </a:xfrm>
        </p:spPr>
        <p:txBody>
          <a:bodyPr>
            <a:noAutofit/>
          </a:bodyPr>
          <a:lstStyle/>
          <a:p>
            <a:pPr>
              <a:lnSpc>
                <a:spcPct val="120000"/>
              </a:lnSpc>
              <a:spcBef>
                <a:spcPts val="1800"/>
              </a:spcBef>
              <a:buClr>
                <a:srgbClr val="854C3B"/>
              </a:buClr>
              <a:buFont typeface="Wingdings" panose="05000000000000000000" pitchFamily="2" charset="2"/>
              <a:buChar char="§"/>
            </a:pPr>
            <a:r>
              <a:rPr lang="en-IN" sz="1800" dirty="0"/>
              <a:t>Approximately 1 percent of </a:t>
            </a:r>
            <a:r>
              <a:rPr lang="en-IN" sz="1800" dirty="0" err="1"/>
              <a:t>analyzed</a:t>
            </a:r>
            <a:r>
              <a:rPr lang="en-IN" sz="1800" dirty="0"/>
              <a:t> stones </a:t>
            </a:r>
          </a:p>
          <a:p>
            <a:pPr>
              <a:lnSpc>
                <a:spcPct val="120000"/>
              </a:lnSpc>
              <a:spcBef>
                <a:spcPts val="1800"/>
              </a:spcBef>
              <a:buClr>
                <a:srgbClr val="854C3B"/>
              </a:buClr>
              <a:buFont typeface="Wingdings" panose="05000000000000000000" pitchFamily="2" charset="2"/>
              <a:buChar char="§"/>
            </a:pPr>
            <a:r>
              <a:rPr lang="en-IN" sz="1800" dirty="0"/>
              <a:t>More common in women than in men (due to the higher risk of urinary tract infections in women). </a:t>
            </a:r>
          </a:p>
          <a:p>
            <a:pPr>
              <a:lnSpc>
                <a:spcPct val="120000"/>
              </a:lnSpc>
              <a:spcBef>
                <a:spcPts val="1800"/>
              </a:spcBef>
              <a:buClr>
                <a:srgbClr val="854C3B"/>
              </a:buClr>
              <a:buFont typeface="Wingdings" panose="05000000000000000000" pitchFamily="2" charset="2"/>
              <a:buChar char="§"/>
            </a:pPr>
            <a:r>
              <a:rPr lang="en-IN" sz="1800" dirty="0"/>
              <a:t>If a </a:t>
            </a:r>
            <a:r>
              <a:rPr lang="en-IN" sz="1800" dirty="0" err="1"/>
              <a:t>preexisting</a:t>
            </a:r>
            <a:r>
              <a:rPr lang="en-IN" sz="1800" dirty="0"/>
              <a:t> calcium-containing kidney stone is subsequently infected with a urease-producing bacterium, the stone analysis may report that the composition of the stone includes calcium oxalate or calcium phosphate in addition to struvite.</a:t>
            </a:r>
          </a:p>
          <a:p>
            <a:pPr>
              <a:lnSpc>
                <a:spcPct val="120000"/>
              </a:lnSpc>
              <a:spcBef>
                <a:spcPts val="1800"/>
              </a:spcBef>
              <a:buClr>
                <a:srgbClr val="854C3B"/>
              </a:buClr>
              <a:buFont typeface="Wingdings" panose="05000000000000000000" pitchFamily="2" charset="2"/>
              <a:buChar char="§"/>
            </a:pPr>
            <a:r>
              <a:rPr lang="en-IN" sz="1800" dirty="0"/>
              <a:t>Because urease splits urea into one carbon dioxide molecule and two ammonia molecules, the net reaction often leads to a urine pH outside of the physiologic range (8.5 or 9). </a:t>
            </a:r>
            <a:endParaRPr lang="en-US" sz="1800" dirty="0"/>
          </a:p>
        </p:txBody>
      </p:sp>
      <p:pic>
        <p:nvPicPr>
          <p:cNvPr id="2050" name="Picture 2" descr="Formation of struvite urinary stones and approaches towards the  inhibition—A review - ScienceDirect">
            <a:extLst>
              <a:ext uri="{FF2B5EF4-FFF2-40B4-BE49-F238E27FC236}">
                <a16:creationId xmlns:a16="http://schemas.microsoft.com/office/drawing/2014/main" id="{CEACB575-17FB-B54B-B321-EBA6B99053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1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269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C673A8-A7BC-6348-AF17-BFF42283D0F4}"/>
              </a:ext>
            </a:extLst>
          </p:cNvPr>
          <p:cNvSpPr>
            <a:spLocks noGrp="1"/>
          </p:cNvSpPr>
          <p:nvPr>
            <p:ph idx="4294967295"/>
          </p:nvPr>
        </p:nvSpPr>
        <p:spPr>
          <a:xfrm>
            <a:off x="992527" y="1517711"/>
            <a:ext cx="10752433" cy="4984690"/>
          </a:xfrm>
        </p:spPr>
        <p:txBody>
          <a:bodyPr>
            <a:normAutofit/>
          </a:bodyPr>
          <a:lstStyle/>
          <a:p>
            <a:pPr marL="355600" indent="-355600">
              <a:lnSpc>
                <a:spcPct val="110000"/>
              </a:lnSpc>
              <a:spcBef>
                <a:spcPts val="800"/>
              </a:spcBef>
              <a:buClr>
                <a:srgbClr val="854C3B"/>
              </a:buClr>
              <a:buFont typeface="Wingdings" panose="05000000000000000000" pitchFamily="2" charset="2"/>
              <a:buChar char="§"/>
            </a:pPr>
            <a:r>
              <a:rPr lang="en-IN" sz="2400" dirty="0"/>
              <a:t>Calcium oxalate monohydrate and brushite are hard stones and may not be fragmented as easily with SWL.</a:t>
            </a:r>
          </a:p>
          <a:p>
            <a:pPr marL="355600" indent="-355600">
              <a:lnSpc>
                <a:spcPct val="110000"/>
              </a:lnSpc>
              <a:spcBef>
                <a:spcPts val="800"/>
              </a:spcBef>
              <a:buClr>
                <a:srgbClr val="854C3B"/>
              </a:buClr>
              <a:buFont typeface="Wingdings" panose="05000000000000000000" pitchFamily="2" charset="2"/>
              <a:buChar char="§"/>
            </a:pPr>
            <a:r>
              <a:rPr lang="en-IN" sz="2400" dirty="0"/>
              <a:t>Uric acid stones form in acid urine, and alkalinization of the urine can both dissolve existing uric acid stones and prevent new stones from forming.</a:t>
            </a:r>
          </a:p>
          <a:p>
            <a:pPr marL="355600" indent="-355600">
              <a:lnSpc>
                <a:spcPct val="110000"/>
              </a:lnSpc>
              <a:spcBef>
                <a:spcPts val="800"/>
              </a:spcBef>
              <a:buClr>
                <a:srgbClr val="854C3B"/>
              </a:buClr>
              <a:buFont typeface="Wingdings" panose="05000000000000000000" pitchFamily="2" charset="2"/>
              <a:buChar char="§"/>
            </a:pPr>
            <a:r>
              <a:rPr lang="en-IN" sz="2400" dirty="0"/>
              <a:t>Calcium phosphate stones form in alkaline urine, and, therefore, increasing the urine pH may increase the likelihood of calcium phosphate precipitation. </a:t>
            </a:r>
          </a:p>
          <a:p>
            <a:pPr marL="355600" indent="-355600">
              <a:lnSpc>
                <a:spcPct val="110000"/>
              </a:lnSpc>
              <a:spcBef>
                <a:spcPts val="800"/>
              </a:spcBef>
              <a:buClr>
                <a:srgbClr val="854C3B"/>
              </a:buClr>
              <a:buFont typeface="Wingdings" panose="05000000000000000000" pitchFamily="2" charset="2"/>
              <a:buChar char="§"/>
            </a:pPr>
            <a:r>
              <a:rPr lang="en-IN" sz="2400" dirty="0"/>
              <a:t>Certain stone types may indicate the existence of an underlying predisposing condition</a:t>
            </a:r>
          </a:p>
          <a:p>
            <a:pPr lvl="1" indent="-330200">
              <a:lnSpc>
                <a:spcPct val="110000"/>
              </a:lnSpc>
              <a:spcBef>
                <a:spcPts val="800"/>
              </a:spcBef>
              <a:buClr>
                <a:srgbClr val="31838F"/>
              </a:buClr>
              <a:buFont typeface="Wingdings" panose="05000000000000000000" pitchFamily="2" charset="2"/>
              <a:buChar char="Ø"/>
            </a:pPr>
            <a:r>
              <a:rPr lang="en-IN" sz="2000" dirty="0"/>
              <a:t>calcium phosphate stones in primary hyperparathyroidism and distal renal tubular acidosis</a:t>
            </a:r>
          </a:p>
          <a:p>
            <a:pPr lvl="1" indent="-330200">
              <a:lnSpc>
                <a:spcPct val="110000"/>
              </a:lnSpc>
              <a:spcBef>
                <a:spcPts val="800"/>
              </a:spcBef>
              <a:buClr>
                <a:srgbClr val="31838F"/>
              </a:buClr>
              <a:buFont typeface="Wingdings" panose="05000000000000000000" pitchFamily="2" charset="2"/>
              <a:buChar char="Ø"/>
            </a:pPr>
            <a:r>
              <a:rPr lang="en-IN" sz="2000" dirty="0"/>
              <a:t>struvite stones in upper urinary tract infection. </a:t>
            </a:r>
          </a:p>
          <a:p>
            <a:pPr lvl="1" indent="-330200">
              <a:lnSpc>
                <a:spcPct val="110000"/>
              </a:lnSpc>
              <a:spcBef>
                <a:spcPts val="800"/>
              </a:spcBef>
              <a:buClr>
                <a:srgbClr val="31838F"/>
              </a:buClr>
              <a:buFont typeface="Wingdings" panose="05000000000000000000" pitchFamily="2" charset="2"/>
              <a:buChar char="Ø"/>
            </a:pPr>
            <a:r>
              <a:rPr lang="en-IN" sz="2000" dirty="0"/>
              <a:t>Uric acid stones in DM, due to ? impaired </a:t>
            </a:r>
            <a:r>
              <a:rPr lang="en-IN" sz="2000" dirty="0" err="1"/>
              <a:t>ammoniagenesis</a:t>
            </a:r>
            <a:r>
              <a:rPr lang="en-IN" sz="2000" dirty="0"/>
              <a:t>. </a:t>
            </a:r>
            <a:endParaRPr lang="en-US" sz="1800" dirty="0"/>
          </a:p>
        </p:txBody>
      </p:sp>
      <p:sp>
        <p:nvSpPr>
          <p:cNvPr id="4" name="Title 1">
            <a:extLst>
              <a:ext uri="{FF2B5EF4-FFF2-40B4-BE49-F238E27FC236}">
                <a16:creationId xmlns:a16="http://schemas.microsoft.com/office/drawing/2014/main" id="{E5C25CC0-73B5-504D-8E39-C26DF3119C0B}"/>
              </a:ext>
            </a:extLst>
          </p:cNvPr>
          <p:cNvSpPr txBox="1">
            <a:spLocks/>
          </p:cNvSpPr>
          <p:nvPr/>
        </p:nvSpPr>
        <p:spPr>
          <a:xfrm>
            <a:off x="992527" y="134332"/>
            <a:ext cx="8822681"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rgbClr val="854C3B"/>
                </a:solidFill>
                <a:latin typeface="Bahnschrift" panose="020B0502040204020203" pitchFamily="34" charset="0"/>
              </a:rPr>
              <a:t>Clinical relevance of knowing stone composition</a:t>
            </a:r>
          </a:p>
        </p:txBody>
      </p:sp>
    </p:spTree>
    <p:extLst>
      <p:ext uri="{BB962C8B-B14F-4D97-AF65-F5344CB8AC3E}">
        <p14:creationId xmlns:p14="http://schemas.microsoft.com/office/powerpoint/2010/main" val="4020513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42F0-EE9C-1C4C-BD68-075F5F8119EC}"/>
              </a:ext>
            </a:extLst>
          </p:cNvPr>
          <p:cNvSpPr>
            <a:spLocks noGrp="1"/>
          </p:cNvSpPr>
          <p:nvPr>
            <p:ph type="title" idx="4294967295"/>
          </p:nvPr>
        </p:nvSpPr>
        <p:spPr>
          <a:xfrm>
            <a:off x="984250" y="0"/>
            <a:ext cx="8149590" cy="1325563"/>
          </a:xfrm>
        </p:spPr>
        <p:txBody>
          <a:bodyPr>
            <a:normAutofit/>
          </a:bodyPr>
          <a:lstStyle/>
          <a:p>
            <a:r>
              <a:rPr lang="en-US" sz="4000" b="1" dirty="0">
                <a:solidFill>
                  <a:srgbClr val="854C3B"/>
                </a:solidFill>
                <a:latin typeface="Bahnschrift" panose="020B0502040204020203" pitchFamily="34" charset="0"/>
              </a:rPr>
              <a:t>What to do when we do not know the stone composition?</a:t>
            </a:r>
          </a:p>
        </p:txBody>
      </p:sp>
      <p:sp>
        <p:nvSpPr>
          <p:cNvPr id="3" name="Content Placeholder 2">
            <a:extLst>
              <a:ext uri="{FF2B5EF4-FFF2-40B4-BE49-F238E27FC236}">
                <a16:creationId xmlns:a16="http://schemas.microsoft.com/office/drawing/2014/main" id="{2231FA80-AE13-0B41-92F0-E59157F33C2F}"/>
              </a:ext>
            </a:extLst>
          </p:cNvPr>
          <p:cNvSpPr>
            <a:spLocks noGrp="1"/>
          </p:cNvSpPr>
          <p:nvPr>
            <p:ph idx="4294967295"/>
          </p:nvPr>
        </p:nvSpPr>
        <p:spPr>
          <a:xfrm>
            <a:off x="984250" y="1413829"/>
            <a:ext cx="10902950" cy="5194934"/>
          </a:xfrm>
        </p:spPr>
        <p:txBody>
          <a:bodyPr>
            <a:noAutofit/>
          </a:bodyPr>
          <a:lstStyle/>
          <a:p>
            <a:pPr marL="355600" indent="-355600">
              <a:lnSpc>
                <a:spcPct val="110000"/>
              </a:lnSpc>
              <a:buClr>
                <a:srgbClr val="854C3B"/>
              </a:buClr>
              <a:buFont typeface="Wingdings" panose="05000000000000000000" pitchFamily="2" charset="2"/>
              <a:buChar char="§"/>
            </a:pPr>
            <a:r>
              <a:rPr lang="en-IN" sz="2200" dirty="0"/>
              <a:t>For a patient with recurrent stone disease (but the type of stone is unknown), it is reasonable to assume that the stone is calcium oxalate or calcium phosphate. </a:t>
            </a:r>
          </a:p>
          <a:p>
            <a:pPr marL="355600" indent="-355600">
              <a:lnSpc>
                <a:spcPct val="110000"/>
              </a:lnSpc>
              <a:buClr>
                <a:srgbClr val="854C3B"/>
              </a:buClr>
              <a:buFont typeface="Wingdings" panose="05000000000000000000" pitchFamily="2" charset="2"/>
              <a:buChar char="§"/>
            </a:pPr>
            <a:r>
              <a:rPr lang="en-IN" sz="2200" dirty="0"/>
              <a:t>In this setting, certain disorders associated with calcium nephrolithiasis should be excluded as possible underlying causes. </a:t>
            </a:r>
          </a:p>
          <a:p>
            <a:pPr marL="355600" indent="-355600">
              <a:lnSpc>
                <a:spcPct val="110000"/>
              </a:lnSpc>
              <a:buClr>
                <a:srgbClr val="854C3B"/>
              </a:buClr>
              <a:buFont typeface="Wingdings" panose="05000000000000000000" pitchFamily="2" charset="2"/>
              <a:buChar char="§"/>
            </a:pPr>
            <a:r>
              <a:rPr lang="en-IN" sz="2200" dirty="0"/>
              <a:t>If a patient is a recurrent stone former, then it should be made clear to the patient and the treating urologist that a stone </a:t>
            </a:r>
            <a:r>
              <a:rPr lang="en-IN" sz="2200" b="1" dirty="0"/>
              <a:t>must</a:t>
            </a:r>
            <a:r>
              <a:rPr lang="en-IN" sz="2200" dirty="0"/>
              <a:t> be sent for analysis if possible from the next stone episode.</a:t>
            </a:r>
          </a:p>
          <a:p>
            <a:pPr marL="355600" indent="-355600">
              <a:lnSpc>
                <a:spcPct val="110000"/>
              </a:lnSpc>
              <a:buClr>
                <a:srgbClr val="854C3B"/>
              </a:buClr>
              <a:buFont typeface="Wingdings" panose="05000000000000000000" pitchFamily="2" charset="2"/>
              <a:buChar char="§"/>
            </a:pPr>
            <a:r>
              <a:rPr lang="en-IN" sz="2200" dirty="0"/>
              <a:t>If stone composition is unknown, then treatment recommendations to prevent future stone episodes will be influenced by the 24-hour urine results, by crystal type seen in the urine sediment, and the clinical picture.</a:t>
            </a:r>
          </a:p>
          <a:p>
            <a:pPr marL="355600" indent="-355600">
              <a:lnSpc>
                <a:spcPct val="110000"/>
              </a:lnSpc>
              <a:buClr>
                <a:srgbClr val="854C3B"/>
              </a:buClr>
              <a:buFont typeface="Wingdings" panose="05000000000000000000" pitchFamily="2" charset="2"/>
              <a:buChar char="§"/>
            </a:pPr>
            <a:r>
              <a:rPr lang="en-IN" sz="2200" dirty="0"/>
              <a:t>Monitoring should be performed initially at one year and, if negative, every two to four years thereafter, depending upon the likelihood of recurrence.</a:t>
            </a:r>
          </a:p>
        </p:txBody>
      </p:sp>
    </p:spTree>
    <p:extLst>
      <p:ext uri="{BB962C8B-B14F-4D97-AF65-F5344CB8AC3E}">
        <p14:creationId xmlns:p14="http://schemas.microsoft.com/office/powerpoint/2010/main" val="3660969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1006475"/>
            <a:ext cx="10743882" cy="5460903"/>
          </a:xfrm>
          <a:prstGeom prst="roundRect">
            <a:avLst>
              <a:gd name="adj" fmla="val 780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4">
            <a:extLst>
              <a:ext uri="{FF2B5EF4-FFF2-40B4-BE49-F238E27FC236}">
                <a16:creationId xmlns:a16="http://schemas.microsoft.com/office/drawing/2014/main" id="{5D701210-8A7E-3844-8A0B-84DB5FD60518}"/>
              </a:ext>
            </a:extLst>
          </p:cNvPr>
          <p:cNvSpPr>
            <a:spLocks noGrp="1"/>
          </p:cNvSpPr>
          <p:nvPr>
            <p:ph type="title" idx="4294967295"/>
          </p:nvPr>
        </p:nvSpPr>
        <p:spPr>
          <a:xfrm>
            <a:off x="1028541" y="35290"/>
            <a:ext cx="10515600" cy="885825"/>
          </a:xfrm>
        </p:spPr>
        <p:txBody>
          <a:bodyPr/>
          <a:lstStyle/>
          <a:p>
            <a:r>
              <a:rPr lang="en-US" b="1" dirty="0">
                <a:solidFill>
                  <a:srgbClr val="854C3B"/>
                </a:solidFill>
                <a:latin typeface="Bahnschrift" panose="020B0502040204020203" pitchFamily="34" charset="0"/>
              </a:rPr>
              <a:t>The question again arises.. CT or USG?</a:t>
            </a:r>
          </a:p>
        </p:txBody>
      </p:sp>
      <p:sp>
        <p:nvSpPr>
          <p:cNvPr id="3" name="Content Placeholder 2">
            <a:extLst>
              <a:ext uri="{FF2B5EF4-FFF2-40B4-BE49-F238E27FC236}">
                <a16:creationId xmlns:a16="http://schemas.microsoft.com/office/drawing/2014/main" id="{6D418EDD-19D0-A949-AC7C-3292CFBC2477}"/>
              </a:ext>
            </a:extLst>
          </p:cNvPr>
          <p:cNvSpPr>
            <a:spLocks noGrp="1"/>
          </p:cNvSpPr>
          <p:nvPr>
            <p:ph idx="4294967295"/>
          </p:nvPr>
        </p:nvSpPr>
        <p:spPr>
          <a:xfrm>
            <a:off x="1036320" y="1177194"/>
            <a:ext cx="10621962" cy="5168900"/>
          </a:xfrm>
        </p:spPr>
        <p:txBody>
          <a:bodyPr>
            <a:normAutofit fontScale="77500" lnSpcReduction="20000"/>
          </a:bodyPr>
          <a:lstStyle/>
          <a:p>
            <a:pPr marL="355600" indent="-355600">
              <a:lnSpc>
                <a:spcPct val="150000"/>
              </a:lnSpc>
              <a:buClr>
                <a:srgbClr val="854C3B"/>
              </a:buClr>
              <a:buFont typeface="Wingdings" panose="05000000000000000000" pitchFamily="2" charset="2"/>
              <a:buChar char="§"/>
            </a:pPr>
            <a:r>
              <a:rPr lang="en-IN" dirty="0"/>
              <a:t>To allow comparisons of stone burden over time, a modality should be selected that successfully detected the number and size of previous stones.</a:t>
            </a:r>
          </a:p>
          <a:p>
            <a:pPr marL="355600" indent="-355600">
              <a:lnSpc>
                <a:spcPct val="150000"/>
              </a:lnSpc>
              <a:buClr>
                <a:srgbClr val="854C3B"/>
              </a:buClr>
              <a:buFont typeface="Wingdings" panose="05000000000000000000" pitchFamily="2" charset="2"/>
              <a:buChar char="§"/>
            </a:pPr>
            <a:r>
              <a:rPr lang="en-IN" dirty="0"/>
              <a:t>Stones previously visible by USG </a:t>
            </a:r>
            <a:r>
              <a:rPr lang="en-IN" dirty="0">
                <a:sym typeface="Wingdings" pitchFamily="2" charset="2"/>
              </a:rPr>
              <a:t></a:t>
            </a:r>
            <a:r>
              <a:rPr lang="en-IN" dirty="0"/>
              <a:t> USG </a:t>
            </a:r>
          </a:p>
          <a:p>
            <a:pPr marL="355600" indent="-355600">
              <a:lnSpc>
                <a:spcPct val="150000"/>
              </a:lnSpc>
              <a:buClr>
                <a:srgbClr val="854C3B"/>
              </a:buClr>
              <a:buFont typeface="Wingdings" panose="05000000000000000000" pitchFamily="2" charset="2"/>
              <a:buChar char="§"/>
            </a:pPr>
            <a:r>
              <a:rPr lang="en-IN" dirty="0"/>
              <a:t>Ultrasound should not be used for radiologic monitoring if prior stones were only quantifiable with CT or KUB.</a:t>
            </a:r>
          </a:p>
          <a:p>
            <a:pPr marL="355600" indent="-355600">
              <a:lnSpc>
                <a:spcPct val="150000"/>
              </a:lnSpc>
              <a:buClr>
                <a:srgbClr val="854C3B"/>
              </a:buClr>
              <a:buFont typeface="Wingdings" panose="05000000000000000000" pitchFamily="2" charset="2"/>
              <a:buChar char="§"/>
            </a:pPr>
            <a:r>
              <a:rPr lang="en-IN" dirty="0"/>
              <a:t>CT is the most sensitive test for detecting stones, particularly small stones. </a:t>
            </a:r>
            <a:r>
              <a:rPr lang="en-IN" dirty="0">
                <a:solidFill>
                  <a:srgbClr val="C00000"/>
                </a:solidFill>
              </a:rPr>
              <a:t>However, repeated use of standard CT is associated with the highest cumulative dose of radiation.</a:t>
            </a:r>
          </a:p>
          <a:p>
            <a:pPr marL="355600" indent="-355600">
              <a:lnSpc>
                <a:spcPct val="150000"/>
              </a:lnSpc>
              <a:buClr>
                <a:srgbClr val="854C3B"/>
              </a:buClr>
              <a:buFont typeface="Wingdings" panose="05000000000000000000" pitchFamily="2" charset="2"/>
              <a:buChar char="§"/>
            </a:pPr>
            <a:r>
              <a:rPr lang="en-IN" dirty="0"/>
              <a:t>Low dose CT significantly reduces the amount of radiation exposure and continues to be an effective tool in the setting of acute stone evaluation and during follow-up in the urology clinic in patients with urolithiasis. </a:t>
            </a:r>
            <a:endParaRPr lang="en-US" dirty="0"/>
          </a:p>
        </p:txBody>
      </p:sp>
    </p:spTree>
    <p:extLst>
      <p:ext uri="{BB962C8B-B14F-4D97-AF65-F5344CB8AC3E}">
        <p14:creationId xmlns:p14="http://schemas.microsoft.com/office/powerpoint/2010/main" val="1928193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9B10-4C51-A34E-8DE4-81E0BE1CDA22}"/>
              </a:ext>
            </a:extLst>
          </p:cNvPr>
          <p:cNvSpPr>
            <a:spLocks noGrp="1"/>
          </p:cNvSpPr>
          <p:nvPr>
            <p:ph type="title" idx="4294967295"/>
          </p:nvPr>
        </p:nvSpPr>
        <p:spPr>
          <a:xfrm>
            <a:off x="904377" y="85472"/>
            <a:ext cx="5719943" cy="840594"/>
          </a:xfrm>
        </p:spPr>
        <p:txBody>
          <a:bodyPr/>
          <a:lstStyle/>
          <a:p>
            <a:r>
              <a:rPr lang="en-US" b="1" dirty="0">
                <a:solidFill>
                  <a:srgbClr val="854C3B"/>
                </a:solidFill>
                <a:latin typeface="Bahnschrift" panose="020B0502040204020203" pitchFamily="34" charset="0"/>
              </a:rPr>
              <a:t>Medical Management</a:t>
            </a:r>
          </a:p>
        </p:txBody>
      </p:sp>
      <p:sp>
        <p:nvSpPr>
          <p:cNvPr id="3" name="Content Placeholder 2">
            <a:extLst>
              <a:ext uri="{FF2B5EF4-FFF2-40B4-BE49-F238E27FC236}">
                <a16:creationId xmlns:a16="http://schemas.microsoft.com/office/drawing/2014/main" id="{5574F02A-B275-C84C-BF9D-2FB45B579EDD}"/>
              </a:ext>
            </a:extLst>
          </p:cNvPr>
          <p:cNvSpPr>
            <a:spLocks noGrp="1"/>
          </p:cNvSpPr>
          <p:nvPr>
            <p:ph idx="4294967295"/>
          </p:nvPr>
        </p:nvSpPr>
        <p:spPr>
          <a:xfrm>
            <a:off x="508001" y="830890"/>
            <a:ext cx="6116319" cy="5654057"/>
          </a:xfrm>
        </p:spPr>
        <p:txBody>
          <a:bodyPr>
            <a:normAutofit fontScale="77500" lnSpcReduction="20000"/>
          </a:bodyPr>
          <a:lstStyle/>
          <a:p>
            <a:pPr marL="355600" indent="-355600" algn="just">
              <a:lnSpc>
                <a:spcPct val="130000"/>
              </a:lnSpc>
              <a:buClr>
                <a:srgbClr val="854C3B"/>
              </a:buClr>
              <a:buFont typeface="Wingdings" panose="05000000000000000000" pitchFamily="2" charset="2"/>
              <a:buChar char="§"/>
            </a:pPr>
            <a:r>
              <a:rPr lang="en-US" dirty="0"/>
              <a:t>Pain control- </a:t>
            </a:r>
            <a:r>
              <a:rPr lang="en-IN" dirty="0"/>
              <a:t>NSAIDs rather opioids as the initial choice </a:t>
            </a:r>
          </a:p>
          <a:p>
            <a:pPr marL="355600" indent="-355600" algn="just">
              <a:lnSpc>
                <a:spcPct val="130000"/>
              </a:lnSpc>
              <a:buClr>
                <a:srgbClr val="854C3B"/>
              </a:buClr>
              <a:buFont typeface="Wingdings" panose="05000000000000000000" pitchFamily="2" charset="2"/>
              <a:buChar char="§"/>
            </a:pPr>
            <a:r>
              <a:rPr lang="en-IN" dirty="0"/>
              <a:t>Opioids for patients who have contraindications to NSAIDs, have severe kidney function impairment (</a:t>
            </a:r>
            <a:r>
              <a:rPr lang="en-IN" dirty="0" err="1"/>
              <a:t>ie</a:t>
            </a:r>
            <a:r>
              <a:rPr lang="en-IN" dirty="0"/>
              <a:t>, estimated glomerular filtration rate [eGFR] &lt;30 mL/min/1.73 m</a:t>
            </a:r>
            <a:r>
              <a:rPr lang="en-IN" baseline="30000" dirty="0"/>
              <a:t>2</a:t>
            </a:r>
            <a:r>
              <a:rPr lang="en-IN" dirty="0"/>
              <a:t>), or do not achieve adequate pain relief with NSAIDs. </a:t>
            </a:r>
          </a:p>
          <a:p>
            <a:pPr marL="355600" indent="-355600" algn="just">
              <a:lnSpc>
                <a:spcPct val="130000"/>
              </a:lnSpc>
              <a:buClr>
                <a:srgbClr val="854C3B"/>
              </a:buClr>
              <a:buFont typeface="Wingdings" panose="05000000000000000000" pitchFamily="2" charset="2"/>
              <a:buChar char="§"/>
            </a:pPr>
            <a:r>
              <a:rPr lang="en-IN" dirty="0"/>
              <a:t>Patients who are managed as outpatients should be instructed to report to the emergency department if the pain does not resolve within four hours of the start of the pain. </a:t>
            </a:r>
          </a:p>
          <a:p>
            <a:pPr marL="355600" indent="-355600" algn="just">
              <a:lnSpc>
                <a:spcPct val="130000"/>
              </a:lnSpc>
              <a:buClr>
                <a:srgbClr val="854C3B"/>
              </a:buClr>
              <a:buFont typeface="Wingdings" panose="05000000000000000000" pitchFamily="2" charset="2"/>
              <a:buChar char="§"/>
            </a:pPr>
            <a:r>
              <a:rPr lang="en-IN" dirty="0"/>
              <a:t>NSAIDs should be stopped three days before anticipated shock wave lithotripsy (SWL) to minimize the risk of bleeding.</a:t>
            </a:r>
            <a:endParaRPr lang="en-US" dirty="0"/>
          </a:p>
        </p:txBody>
      </p:sp>
      <p:pic>
        <p:nvPicPr>
          <p:cNvPr id="4" name="Content Placeholder 4" descr="Diagram&#10;&#10;Description automatically generated">
            <a:extLst>
              <a:ext uri="{FF2B5EF4-FFF2-40B4-BE49-F238E27FC236}">
                <a16:creationId xmlns:a16="http://schemas.microsoft.com/office/drawing/2014/main" id="{6CCDEBC2-4BC4-7044-A64D-8A94D010C54E}"/>
              </a:ext>
            </a:extLst>
          </p:cNvPr>
          <p:cNvPicPr>
            <a:picLocks noChangeAspect="1"/>
          </p:cNvPicPr>
          <p:nvPr/>
        </p:nvPicPr>
        <p:blipFill>
          <a:blip r:embed="rId2"/>
          <a:stretch>
            <a:fillRect/>
          </a:stretch>
        </p:blipFill>
        <p:spPr>
          <a:xfrm>
            <a:off x="6827203" y="505769"/>
            <a:ext cx="5090478" cy="5654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0793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1B82E4-497C-5146-BC2B-C1A6C982DC4E}"/>
              </a:ext>
            </a:extLst>
          </p:cNvPr>
          <p:cNvSpPr>
            <a:spLocks noGrp="1"/>
          </p:cNvSpPr>
          <p:nvPr>
            <p:ph type="title" idx="4294967295"/>
          </p:nvPr>
        </p:nvSpPr>
        <p:spPr>
          <a:xfrm>
            <a:off x="934720" y="90805"/>
            <a:ext cx="10515600" cy="904875"/>
          </a:xfrm>
        </p:spPr>
        <p:txBody>
          <a:bodyPr/>
          <a:lstStyle/>
          <a:p>
            <a:r>
              <a:rPr lang="en-US" b="1" dirty="0">
                <a:solidFill>
                  <a:srgbClr val="31838F"/>
                </a:solidFill>
                <a:latin typeface="Bahnschrift" panose="020B0502040204020203" pitchFamily="34" charset="0"/>
              </a:rPr>
              <a:t>Will a stone pass?</a:t>
            </a:r>
          </a:p>
        </p:txBody>
      </p:sp>
      <p:sp>
        <p:nvSpPr>
          <p:cNvPr id="3" name="Content Placeholder 2">
            <a:extLst>
              <a:ext uri="{FF2B5EF4-FFF2-40B4-BE49-F238E27FC236}">
                <a16:creationId xmlns:a16="http://schemas.microsoft.com/office/drawing/2014/main" id="{3C721DB5-CE2E-9346-81B6-9E403399B856}"/>
              </a:ext>
            </a:extLst>
          </p:cNvPr>
          <p:cNvSpPr>
            <a:spLocks noGrp="1"/>
          </p:cNvSpPr>
          <p:nvPr>
            <p:ph idx="4294967295"/>
          </p:nvPr>
        </p:nvSpPr>
        <p:spPr>
          <a:xfrm>
            <a:off x="934720" y="1206500"/>
            <a:ext cx="10515600" cy="4351338"/>
          </a:xfrm>
        </p:spPr>
        <p:txBody>
          <a:bodyPr>
            <a:normAutofit fontScale="92500" lnSpcReduction="10000"/>
          </a:bodyPr>
          <a:lstStyle/>
          <a:p>
            <a:pPr marL="538163" indent="-538163">
              <a:lnSpc>
                <a:spcPct val="110000"/>
              </a:lnSpc>
              <a:spcBef>
                <a:spcPts val="1200"/>
              </a:spcBef>
              <a:buClr>
                <a:srgbClr val="31838F"/>
              </a:buClr>
              <a:buFont typeface="Wingdings" panose="05000000000000000000" pitchFamily="2" charset="2"/>
              <a:buChar char="§"/>
            </a:pPr>
            <a:r>
              <a:rPr lang="en-IN" dirty="0"/>
              <a:t>Depends upon the size and location of the stone- smaller and more distal stones are more likely to pass without intervention.</a:t>
            </a:r>
          </a:p>
          <a:p>
            <a:pPr marL="538163" indent="-538163">
              <a:lnSpc>
                <a:spcPct val="110000"/>
              </a:lnSpc>
              <a:spcBef>
                <a:spcPts val="1200"/>
              </a:spcBef>
              <a:buClr>
                <a:srgbClr val="31838F"/>
              </a:buClr>
              <a:buFont typeface="Wingdings" panose="05000000000000000000" pitchFamily="2" charset="2"/>
              <a:buChar char="§"/>
            </a:pPr>
            <a:r>
              <a:rPr lang="en-IN" dirty="0"/>
              <a:t>Stone size is the major determinant of the likelihood of spontaneous stone passage.</a:t>
            </a:r>
          </a:p>
          <a:p>
            <a:pPr marL="538163" indent="-538163">
              <a:lnSpc>
                <a:spcPct val="110000"/>
              </a:lnSpc>
              <a:spcBef>
                <a:spcPts val="1200"/>
              </a:spcBef>
              <a:buClr>
                <a:srgbClr val="31838F"/>
              </a:buClr>
              <a:buFont typeface="Wingdings" panose="05000000000000000000" pitchFamily="2" charset="2"/>
              <a:buChar char="§"/>
            </a:pPr>
            <a:r>
              <a:rPr lang="en-IN" dirty="0"/>
              <a:t>Most stones </a:t>
            </a:r>
            <a:r>
              <a:rPr lang="en-IN" dirty="0">
                <a:solidFill>
                  <a:schemeClr val="accent2"/>
                </a:solidFill>
              </a:rPr>
              <a:t>≤5 mm in diameter </a:t>
            </a:r>
            <a:r>
              <a:rPr lang="en-IN" dirty="0"/>
              <a:t>pass spontaneously. </a:t>
            </a:r>
          </a:p>
          <a:p>
            <a:pPr marL="538163" indent="-538163">
              <a:lnSpc>
                <a:spcPct val="110000"/>
              </a:lnSpc>
              <a:spcBef>
                <a:spcPts val="1200"/>
              </a:spcBef>
              <a:buClr>
                <a:srgbClr val="31838F"/>
              </a:buClr>
              <a:buFont typeface="Wingdings" panose="05000000000000000000" pitchFamily="2" charset="2"/>
              <a:buChar char="§"/>
            </a:pPr>
            <a:r>
              <a:rPr lang="en-IN" dirty="0"/>
              <a:t>For stones larger than 5 mm in diameter, there is a progressive decrease in the spontaneous passage rate, which is unlikely with stones ≥10 mm in diameter.</a:t>
            </a:r>
          </a:p>
          <a:p>
            <a:pPr marL="538163" indent="-538163">
              <a:lnSpc>
                <a:spcPct val="110000"/>
              </a:lnSpc>
              <a:spcBef>
                <a:spcPts val="1200"/>
              </a:spcBef>
              <a:buClr>
                <a:srgbClr val="31838F"/>
              </a:buClr>
              <a:buFont typeface="Wingdings" panose="05000000000000000000" pitchFamily="2" charset="2"/>
              <a:buChar char="§"/>
            </a:pPr>
            <a:r>
              <a:rPr lang="en-IN" dirty="0"/>
              <a:t>Proximal ureteral stones are also less likely to pass spontaneously.</a:t>
            </a:r>
            <a:endParaRPr lang="en-US" dirty="0"/>
          </a:p>
        </p:txBody>
      </p:sp>
    </p:spTree>
    <p:extLst>
      <p:ext uri="{BB962C8B-B14F-4D97-AF65-F5344CB8AC3E}">
        <p14:creationId xmlns:p14="http://schemas.microsoft.com/office/powerpoint/2010/main" val="4228984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63207BF-2214-734D-9267-AA9815813791}"/>
              </a:ext>
            </a:extLst>
          </p:cNvPr>
          <p:cNvSpPr>
            <a:spLocks noGrp="1"/>
          </p:cNvSpPr>
          <p:nvPr>
            <p:ph sz="half" idx="4294967295"/>
          </p:nvPr>
        </p:nvSpPr>
        <p:spPr>
          <a:xfrm>
            <a:off x="726828" y="427022"/>
            <a:ext cx="4808894" cy="4029231"/>
          </a:xfrm>
        </p:spPr>
        <p:txBody>
          <a:bodyPr>
            <a:normAutofit/>
          </a:bodyPr>
          <a:lstStyle/>
          <a:p>
            <a:pPr>
              <a:lnSpc>
                <a:spcPct val="120000"/>
              </a:lnSpc>
              <a:spcBef>
                <a:spcPts val="500"/>
              </a:spcBef>
              <a:buClr>
                <a:srgbClr val="FFC000"/>
              </a:buClr>
              <a:buFont typeface="Wingdings" panose="05000000000000000000" pitchFamily="2" charset="2"/>
              <a:buChar char="§"/>
            </a:pPr>
            <a:r>
              <a:rPr lang="en-IN" dirty="0">
                <a:solidFill>
                  <a:schemeClr val="bg1"/>
                </a:solidFill>
              </a:rPr>
              <a:t>The likelihood of spontaneous stone passage is –</a:t>
            </a:r>
          </a:p>
          <a:p>
            <a:pPr>
              <a:lnSpc>
                <a:spcPct val="120000"/>
              </a:lnSpc>
              <a:spcBef>
                <a:spcPts val="500"/>
              </a:spcBef>
              <a:buClr>
                <a:srgbClr val="FFC000"/>
              </a:buClr>
              <a:buFont typeface="Wingdings" panose="05000000000000000000" pitchFamily="2" charset="2"/>
              <a:buChar char="§"/>
            </a:pPr>
            <a:r>
              <a:rPr lang="en-IN" dirty="0">
                <a:solidFill>
                  <a:schemeClr val="bg1"/>
                </a:solidFill>
              </a:rPr>
              <a:t>80% for 1 mm stones</a:t>
            </a:r>
          </a:p>
          <a:p>
            <a:pPr>
              <a:lnSpc>
                <a:spcPct val="120000"/>
              </a:lnSpc>
              <a:spcBef>
                <a:spcPts val="500"/>
              </a:spcBef>
              <a:buClr>
                <a:srgbClr val="FFC000"/>
              </a:buClr>
              <a:buFont typeface="Wingdings" panose="05000000000000000000" pitchFamily="2" charset="2"/>
              <a:buChar char="§"/>
            </a:pPr>
            <a:r>
              <a:rPr lang="en-IN" dirty="0">
                <a:solidFill>
                  <a:schemeClr val="bg1"/>
                </a:solidFill>
              </a:rPr>
              <a:t>75% of 2 to 4 mm stones</a:t>
            </a:r>
          </a:p>
          <a:p>
            <a:pPr>
              <a:lnSpc>
                <a:spcPct val="120000"/>
              </a:lnSpc>
              <a:spcBef>
                <a:spcPts val="500"/>
              </a:spcBef>
              <a:buClr>
                <a:srgbClr val="FFC000"/>
              </a:buClr>
              <a:buFont typeface="Wingdings" panose="05000000000000000000" pitchFamily="2" charset="2"/>
              <a:buChar char="§"/>
            </a:pPr>
            <a:r>
              <a:rPr lang="en-IN" dirty="0">
                <a:solidFill>
                  <a:schemeClr val="bg1"/>
                </a:solidFill>
              </a:rPr>
              <a:t>60% for 5 to 7 mm stones</a:t>
            </a:r>
          </a:p>
          <a:p>
            <a:pPr>
              <a:lnSpc>
                <a:spcPct val="120000"/>
              </a:lnSpc>
              <a:spcBef>
                <a:spcPts val="500"/>
              </a:spcBef>
              <a:buClr>
                <a:srgbClr val="FFC000"/>
              </a:buClr>
              <a:buFont typeface="Wingdings" panose="05000000000000000000" pitchFamily="2" charset="2"/>
              <a:buChar char="§"/>
            </a:pPr>
            <a:r>
              <a:rPr lang="en-IN" dirty="0">
                <a:solidFill>
                  <a:schemeClr val="bg1"/>
                </a:solidFill>
              </a:rPr>
              <a:t>50% for 7 to 9 mm stones</a:t>
            </a:r>
          </a:p>
          <a:p>
            <a:pPr>
              <a:lnSpc>
                <a:spcPct val="120000"/>
              </a:lnSpc>
              <a:spcBef>
                <a:spcPts val="500"/>
              </a:spcBef>
              <a:buClr>
                <a:srgbClr val="FFC000"/>
              </a:buClr>
              <a:buFont typeface="Wingdings" panose="05000000000000000000" pitchFamily="2" charset="2"/>
              <a:buChar char="§"/>
            </a:pPr>
            <a:r>
              <a:rPr lang="en-IN" dirty="0">
                <a:solidFill>
                  <a:schemeClr val="bg1"/>
                </a:solidFill>
              </a:rPr>
              <a:t>25% for stones ≥9 mm. </a:t>
            </a:r>
            <a:endParaRPr lang="en-US" dirty="0">
              <a:solidFill>
                <a:schemeClr val="bg1"/>
              </a:solidFill>
            </a:endParaRPr>
          </a:p>
        </p:txBody>
      </p:sp>
      <p:sp>
        <p:nvSpPr>
          <p:cNvPr id="6" name="Content Placeholder 5">
            <a:extLst>
              <a:ext uri="{FF2B5EF4-FFF2-40B4-BE49-F238E27FC236}">
                <a16:creationId xmlns:a16="http://schemas.microsoft.com/office/drawing/2014/main" id="{155ABD18-8F8E-9842-ACFD-A03EA710C6B3}"/>
              </a:ext>
            </a:extLst>
          </p:cNvPr>
          <p:cNvSpPr>
            <a:spLocks noGrp="1"/>
          </p:cNvSpPr>
          <p:nvPr>
            <p:ph sz="half" idx="4294967295"/>
          </p:nvPr>
        </p:nvSpPr>
        <p:spPr>
          <a:xfrm>
            <a:off x="5789722" y="453321"/>
            <a:ext cx="6258559" cy="2451925"/>
          </a:xfrm>
        </p:spPr>
        <p:txBody>
          <a:bodyPr>
            <a:normAutofit/>
          </a:bodyPr>
          <a:lstStyle/>
          <a:p>
            <a:pPr>
              <a:lnSpc>
                <a:spcPct val="120000"/>
              </a:lnSpc>
              <a:spcBef>
                <a:spcPts val="500"/>
              </a:spcBef>
              <a:buClr>
                <a:srgbClr val="FFC000"/>
              </a:buClr>
              <a:buFont typeface="Wingdings" panose="05000000000000000000" pitchFamily="2" charset="2"/>
              <a:buChar char="§"/>
            </a:pPr>
            <a:r>
              <a:rPr lang="en-IN" dirty="0">
                <a:solidFill>
                  <a:schemeClr val="bg1"/>
                </a:solidFill>
              </a:rPr>
              <a:t>Spontaneous passage by stone location- </a:t>
            </a:r>
          </a:p>
          <a:p>
            <a:pPr>
              <a:lnSpc>
                <a:spcPct val="120000"/>
              </a:lnSpc>
              <a:spcBef>
                <a:spcPts val="500"/>
              </a:spcBef>
              <a:buClr>
                <a:srgbClr val="FFC000"/>
              </a:buClr>
              <a:buFont typeface="Wingdings" panose="05000000000000000000" pitchFamily="2" charset="2"/>
              <a:buChar char="§"/>
            </a:pPr>
            <a:r>
              <a:rPr lang="en-IN" dirty="0">
                <a:solidFill>
                  <a:schemeClr val="bg1"/>
                </a:solidFill>
              </a:rPr>
              <a:t>50% for stones in the proximal ureter </a:t>
            </a:r>
          </a:p>
          <a:p>
            <a:pPr>
              <a:lnSpc>
                <a:spcPct val="120000"/>
              </a:lnSpc>
              <a:spcBef>
                <a:spcPts val="500"/>
              </a:spcBef>
              <a:buClr>
                <a:srgbClr val="FFC000"/>
              </a:buClr>
              <a:buFont typeface="Wingdings" panose="05000000000000000000" pitchFamily="2" charset="2"/>
              <a:buChar char="§"/>
            </a:pPr>
            <a:r>
              <a:rPr lang="en-IN" dirty="0">
                <a:solidFill>
                  <a:schemeClr val="bg1"/>
                </a:solidFill>
              </a:rPr>
              <a:t>80% of stones at the ureterovesical junction.</a:t>
            </a:r>
          </a:p>
        </p:txBody>
      </p:sp>
      <p:pic>
        <p:nvPicPr>
          <p:cNvPr id="8" name="Picture 2" descr="Kidney Stone Cartoons and Comics - funny pictures from CartoonStock">
            <a:extLst>
              <a:ext uri="{FF2B5EF4-FFF2-40B4-BE49-F238E27FC236}">
                <a16:creationId xmlns:a16="http://schemas.microsoft.com/office/drawing/2014/main" id="{45D38FB9-A6C7-AC48-AFD4-2921D84D2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454" y="2281838"/>
            <a:ext cx="4097401" cy="435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078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6203616" y="1157468"/>
            <a:ext cx="5335929" cy="5139160"/>
          </a:xfrm>
          <a:prstGeom prst="roundRect">
            <a:avLst>
              <a:gd name="adj" fmla="val 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ounded Rectangle 4"/>
          <p:cNvSpPr/>
          <p:nvPr/>
        </p:nvSpPr>
        <p:spPr>
          <a:xfrm>
            <a:off x="682906" y="1157468"/>
            <a:ext cx="5335929" cy="5139160"/>
          </a:xfrm>
          <a:prstGeom prst="roundRect">
            <a:avLst>
              <a:gd name="adj" fmla="val 8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8E2366A3-897F-F243-AE11-2A7A63B90B84}"/>
              </a:ext>
            </a:extLst>
          </p:cNvPr>
          <p:cNvSpPr>
            <a:spLocks noGrp="1"/>
          </p:cNvSpPr>
          <p:nvPr>
            <p:ph type="title" idx="4294967295"/>
          </p:nvPr>
        </p:nvSpPr>
        <p:spPr>
          <a:xfrm>
            <a:off x="856113" y="-27709"/>
            <a:ext cx="9358313" cy="1041400"/>
          </a:xfrm>
        </p:spPr>
        <p:txBody>
          <a:bodyPr>
            <a:normAutofit/>
          </a:bodyPr>
          <a:lstStyle/>
          <a:p>
            <a:r>
              <a:rPr lang="en-US" b="1" dirty="0">
                <a:solidFill>
                  <a:srgbClr val="854C3B"/>
                </a:solidFill>
                <a:latin typeface="Bahnschrift" panose="020B0502040204020203" pitchFamily="34" charset="0"/>
              </a:rPr>
              <a:t>Non-dietary risk factors </a:t>
            </a:r>
          </a:p>
        </p:txBody>
      </p:sp>
      <p:sp>
        <p:nvSpPr>
          <p:cNvPr id="3" name="Content Placeholder 2">
            <a:extLst>
              <a:ext uri="{FF2B5EF4-FFF2-40B4-BE49-F238E27FC236}">
                <a16:creationId xmlns:a16="http://schemas.microsoft.com/office/drawing/2014/main" id="{AEEBF03E-6038-734E-A6A9-72D632670231}"/>
              </a:ext>
            </a:extLst>
          </p:cNvPr>
          <p:cNvSpPr>
            <a:spLocks noGrp="1"/>
          </p:cNvSpPr>
          <p:nvPr>
            <p:ph sz="half" idx="4294967295"/>
          </p:nvPr>
        </p:nvSpPr>
        <p:spPr>
          <a:xfrm>
            <a:off x="856113" y="1327111"/>
            <a:ext cx="4989513" cy="4683045"/>
          </a:xfrm>
        </p:spPr>
        <p:txBody>
          <a:bodyPr>
            <a:noAutofit/>
          </a:bodyPr>
          <a:lstStyle/>
          <a:p>
            <a:pPr>
              <a:lnSpc>
                <a:spcPct val="140000"/>
              </a:lnSpc>
              <a:buClr>
                <a:srgbClr val="854C3B"/>
              </a:buClr>
              <a:buFont typeface="Wingdings" panose="05000000000000000000" pitchFamily="2" charset="2"/>
              <a:buChar char="§"/>
            </a:pPr>
            <a:r>
              <a:rPr lang="en-US" sz="2400" dirty="0"/>
              <a:t>2-fold higher risk in those with family history </a:t>
            </a:r>
          </a:p>
          <a:p>
            <a:pPr>
              <a:lnSpc>
                <a:spcPct val="140000"/>
              </a:lnSpc>
              <a:buClr>
                <a:srgbClr val="854C3B"/>
              </a:buClr>
              <a:buFont typeface="Wingdings" panose="05000000000000000000" pitchFamily="2" charset="2"/>
              <a:buChar char="§"/>
            </a:pPr>
            <a:r>
              <a:rPr lang="en-US" sz="2400" dirty="0"/>
              <a:t>Race- Asians have a higher risk</a:t>
            </a:r>
          </a:p>
          <a:p>
            <a:pPr>
              <a:lnSpc>
                <a:spcPct val="140000"/>
              </a:lnSpc>
              <a:buClr>
                <a:srgbClr val="854C3B"/>
              </a:buClr>
              <a:buFont typeface="Wingdings" panose="05000000000000000000" pitchFamily="2" charset="2"/>
              <a:buChar char="§"/>
            </a:pPr>
            <a:r>
              <a:rPr lang="en-US" sz="2400" dirty="0"/>
              <a:t>Systemic disorders – Primary HPT, </a:t>
            </a:r>
            <a:r>
              <a:rPr lang="en-US" sz="2400" dirty="0" err="1"/>
              <a:t>dRTA</a:t>
            </a:r>
            <a:r>
              <a:rPr lang="en-US" sz="2400" dirty="0"/>
              <a:t>, Obesity, Gout, DM, Metabolic syndrome, Gallstones </a:t>
            </a:r>
          </a:p>
          <a:p>
            <a:pPr>
              <a:lnSpc>
                <a:spcPct val="140000"/>
              </a:lnSpc>
              <a:buClr>
                <a:srgbClr val="854C3B"/>
              </a:buClr>
              <a:buFont typeface="Wingdings" panose="05000000000000000000" pitchFamily="2" charset="2"/>
              <a:buChar char="§"/>
            </a:pPr>
            <a:r>
              <a:rPr lang="en-US" sz="2400" dirty="0"/>
              <a:t>Women with DM</a:t>
            </a:r>
          </a:p>
          <a:p>
            <a:pPr>
              <a:lnSpc>
                <a:spcPct val="140000"/>
              </a:lnSpc>
              <a:buClr>
                <a:srgbClr val="854C3B"/>
              </a:buClr>
              <a:buFont typeface="Wingdings" panose="05000000000000000000" pitchFamily="2" charset="2"/>
              <a:buChar char="§"/>
            </a:pPr>
            <a:r>
              <a:rPr lang="en-US" sz="2400" dirty="0"/>
              <a:t>GI conditions – Enteric hyperoxaluria</a:t>
            </a:r>
          </a:p>
        </p:txBody>
      </p:sp>
      <p:sp>
        <p:nvSpPr>
          <p:cNvPr id="4" name="Content Placeholder 3">
            <a:extLst>
              <a:ext uri="{FF2B5EF4-FFF2-40B4-BE49-F238E27FC236}">
                <a16:creationId xmlns:a16="http://schemas.microsoft.com/office/drawing/2014/main" id="{AE1653EE-D885-2B47-8FFB-90138D99121C}"/>
              </a:ext>
            </a:extLst>
          </p:cNvPr>
          <p:cNvSpPr>
            <a:spLocks noGrp="1"/>
          </p:cNvSpPr>
          <p:nvPr>
            <p:ph sz="half" idx="4294967295"/>
          </p:nvPr>
        </p:nvSpPr>
        <p:spPr>
          <a:xfrm>
            <a:off x="6238755" y="1300163"/>
            <a:ext cx="5578997" cy="4563499"/>
          </a:xfrm>
        </p:spPr>
        <p:txBody>
          <a:bodyPr>
            <a:noAutofit/>
          </a:bodyPr>
          <a:lstStyle/>
          <a:p>
            <a:pPr>
              <a:lnSpc>
                <a:spcPct val="140000"/>
              </a:lnSpc>
              <a:buClr>
                <a:srgbClr val="854C3B"/>
              </a:buClr>
              <a:buFont typeface="Wingdings" panose="05000000000000000000" pitchFamily="2" charset="2"/>
              <a:buChar char="§"/>
            </a:pPr>
            <a:r>
              <a:rPr lang="en-US" sz="2400" dirty="0"/>
              <a:t>High humidity, low fluid intake, higher insensible fluid losses</a:t>
            </a:r>
          </a:p>
          <a:p>
            <a:pPr>
              <a:lnSpc>
                <a:spcPct val="140000"/>
              </a:lnSpc>
              <a:buClr>
                <a:srgbClr val="854C3B"/>
              </a:buClr>
              <a:buFont typeface="Wingdings" panose="05000000000000000000" pitchFamily="2" charset="2"/>
              <a:buChar char="§"/>
            </a:pPr>
            <a:r>
              <a:rPr lang="en-US" sz="2400" dirty="0"/>
              <a:t>Medullary sponge kidney- </a:t>
            </a:r>
            <a:r>
              <a:rPr lang="en-IN" sz="2400" dirty="0"/>
              <a:t> Among calcium stone formers, in 12 to 20 percent overall and 20 to 30 percent of women or patients under age 20 years. </a:t>
            </a:r>
          </a:p>
          <a:p>
            <a:pPr>
              <a:lnSpc>
                <a:spcPct val="140000"/>
              </a:lnSpc>
              <a:buClr>
                <a:srgbClr val="854C3B"/>
              </a:buClr>
              <a:buFont typeface="Wingdings" panose="05000000000000000000" pitchFamily="2" charset="2"/>
              <a:buChar char="§"/>
            </a:pPr>
            <a:r>
              <a:rPr lang="en-US" sz="2400" dirty="0"/>
              <a:t>UTI</a:t>
            </a:r>
          </a:p>
          <a:p>
            <a:pPr>
              <a:lnSpc>
                <a:spcPct val="140000"/>
              </a:lnSpc>
              <a:buClr>
                <a:srgbClr val="854C3B"/>
              </a:buClr>
              <a:buFont typeface="Wingdings" panose="05000000000000000000" pitchFamily="2" charset="2"/>
              <a:buChar char="§"/>
            </a:pPr>
            <a:r>
              <a:rPr lang="en-US" sz="2400" dirty="0" err="1"/>
              <a:t>Cystinuria</a:t>
            </a:r>
            <a:endParaRPr lang="en-US" sz="1800" dirty="0"/>
          </a:p>
        </p:txBody>
      </p:sp>
    </p:spTree>
    <p:extLst>
      <p:ext uri="{BB962C8B-B14F-4D97-AF65-F5344CB8AC3E}">
        <p14:creationId xmlns:p14="http://schemas.microsoft.com/office/powerpoint/2010/main" val="2734023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701" y="1180619"/>
            <a:ext cx="11387299" cy="5034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C5288B0-F8C5-724D-AEA5-B406A2EC3330}"/>
              </a:ext>
            </a:extLst>
          </p:cNvPr>
          <p:cNvSpPr>
            <a:spLocks noGrp="1"/>
          </p:cNvSpPr>
          <p:nvPr>
            <p:ph type="title" idx="4294967295"/>
          </p:nvPr>
        </p:nvSpPr>
        <p:spPr>
          <a:xfrm>
            <a:off x="804701" y="208344"/>
            <a:ext cx="10515600" cy="868101"/>
          </a:xfrm>
        </p:spPr>
        <p:txBody>
          <a:bodyPr/>
          <a:lstStyle/>
          <a:p>
            <a:r>
              <a:rPr lang="en-US" b="1" dirty="0">
                <a:solidFill>
                  <a:srgbClr val="31838F"/>
                </a:solidFill>
                <a:latin typeface="Bahnschrift" panose="020B0502040204020203" pitchFamily="34" charset="0"/>
              </a:rPr>
              <a:t>Medical expulsion therapy</a:t>
            </a:r>
          </a:p>
        </p:txBody>
      </p:sp>
      <p:sp>
        <p:nvSpPr>
          <p:cNvPr id="3" name="Content Placeholder 2">
            <a:extLst>
              <a:ext uri="{FF2B5EF4-FFF2-40B4-BE49-F238E27FC236}">
                <a16:creationId xmlns:a16="http://schemas.microsoft.com/office/drawing/2014/main" id="{33A04961-273F-1049-9AFB-98412BBDD05A}"/>
              </a:ext>
            </a:extLst>
          </p:cNvPr>
          <p:cNvSpPr>
            <a:spLocks noGrp="1"/>
          </p:cNvSpPr>
          <p:nvPr>
            <p:ph idx="4294967295"/>
          </p:nvPr>
        </p:nvSpPr>
        <p:spPr>
          <a:xfrm>
            <a:off x="804701" y="1385679"/>
            <a:ext cx="10925432" cy="4725754"/>
          </a:xfrm>
        </p:spPr>
        <p:txBody>
          <a:bodyPr>
            <a:normAutofit/>
          </a:bodyPr>
          <a:lstStyle/>
          <a:p>
            <a:pPr marL="358775" indent="-358775">
              <a:lnSpc>
                <a:spcPct val="110000"/>
              </a:lnSpc>
              <a:spcBef>
                <a:spcPts val="600"/>
              </a:spcBef>
              <a:buClr>
                <a:srgbClr val="31838F"/>
              </a:buClr>
              <a:buFont typeface="Wingdings" panose="05000000000000000000" pitchFamily="2" charset="2"/>
              <a:buChar char="§"/>
            </a:pPr>
            <a:r>
              <a:rPr lang="en-IN" dirty="0"/>
              <a:t>MET increase the passage rate of ureteral stones, including alpha blockers, calcium channel blockers, and antispasmodic agents, with or without glucocorticoids. </a:t>
            </a:r>
          </a:p>
          <a:p>
            <a:pPr marL="358775" indent="-358775">
              <a:lnSpc>
                <a:spcPct val="110000"/>
              </a:lnSpc>
              <a:spcBef>
                <a:spcPts val="600"/>
              </a:spcBef>
              <a:buClr>
                <a:srgbClr val="31838F"/>
              </a:buClr>
              <a:buFont typeface="Wingdings" panose="05000000000000000000" pitchFamily="2" charset="2"/>
              <a:buChar char="§"/>
            </a:pPr>
            <a:r>
              <a:rPr lang="en-IN" dirty="0"/>
              <a:t>In patients with ureteral stones </a:t>
            </a:r>
            <a:r>
              <a:rPr lang="en-IN" b="1" dirty="0"/>
              <a:t>&gt;5 mm and ≤10 mm</a:t>
            </a:r>
            <a:r>
              <a:rPr lang="en-IN" dirty="0"/>
              <a:t> in diameter, alpha blocker </a:t>
            </a:r>
            <a:r>
              <a:rPr lang="en-IN" b="1" dirty="0"/>
              <a:t>Tamsulosin</a:t>
            </a:r>
            <a:r>
              <a:rPr lang="en-IN" dirty="0"/>
              <a:t> (</a:t>
            </a:r>
            <a:r>
              <a:rPr lang="en-IN" dirty="0">
                <a:solidFill>
                  <a:schemeClr val="accent2"/>
                </a:solidFill>
              </a:rPr>
              <a:t>0.4 mg once daily</a:t>
            </a:r>
            <a:r>
              <a:rPr lang="en-IN" dirty="0"/>
              <a:t>) for up to </a:t>
            </a:r>
            <a:r>
              <a:rPr lang="en-IN" dirty="0">
                <a:solidFill>
                  <a:schemeClr val="accent2"/>
                </a:solidFill>
              </a:rPr>
              <a:t>four weeks </a:t>
            </a:r>
            <a:r>
              <a:rPr lang="en-IN" dirty="0"/>
              <a:t>to facilitate spontaneous stone passage. </a:t>
            </a:r>
          </a:p>
          <a:p>
            <a:pPr marL="358775" indent="-358775">
              <a:lnSpc>
                <a:spcPct val="110000"/>
              </a:lnSpc>
              <a:spcBef>
                <a:spcPts val="600"/>
              </a:spcBef>
              <a:buClr>
                <a:srgbClr val="31838F"/>
              </a:buClr>
              <a:buFont typeface="Wingdings" panose="05000000000000000000" pitchFamily="2" charset="2"/>
              <a:buChar char="§"/>
            </a:pPr>
            <a:r>
              <a:rPr lang="en-IN" dirty="0"/>
              <a:t>Patients are then reimaged if spontaneous passage has not occurred.</a:t>
            </a:r>
          </a:p>
          <a:p>
            <a:pPr marL="358775" indent="-358775">
              <a:lnSpc>
                <a:spcPct val="110000"/>
              </a:lnSpc>
              <a:spcBef>
                <a:spcPts val="600"/>
              </a:spcBef>
              <a:buClr>
                <a:srgbClr val="31838F"/>
              </a:buClr>
              <a:buFont typeface="Wingdings" panose="05000000000000000000" pitchFamily="2" charset="2"/>
              <a:buChar char="§"/>
            </a:pPr>
            <a:r>
              <a:rPr lang="en-IN" dirty="0"/>
              <a:t>Do not administer Tamsulosin or any other form of MET in patients with ureteral stones ≤5 mm or &gt;10 mm in diameter.</a:t>
            </a:r>
            <a:endParaRPr lang="en-US" dirty="0"/>
          </a:p>
        </p:txBody>
      </p:sp>
    </p:spTree>
    <p:extLst>
      <p:ext uri="{BB962C8B-B14F-4D97-AF65-F5344CB8AC3E}">
        <p14:creationId xmlns:p14="http://schemas.microsoft.com/office/powerpoint/2010/main" val="2498390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16643" y="1644759"/>
            <a:ext cx="10106628" cy="4709741"/>
          </a:xfrm>
          <a:prstGeom prst="roundRect">
            <a:avLst>
              <a:gd name="adj" fmla="val 1076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DAD66D53-82BA-4940-9276-4DE92881EB48}"/>
              </a:ext>
            </a:extLst>
          </p:cNvPr>
          <p:cNvSpPr>
            <a:spLocks noGrp="1"/>
          </p:cNvSpPr>
          <p:nvPr>
            <p:ph idx="4294967295"/>
          </p:nvPr>
        </p:nvSpPr>
        <p:spPr>
          <a:xfrm>
            <a:off x="1224988" y="1797104"/>
            <a:ext cx="9122780" cy="4418500"/>
          </a:xfrm>
        </p:spPr>
        <p:txBody>
          <a:bodyPr>
            <a:normAutofit/>
          </a:bodyPr>
          <a:lstStyle/>
          <a:p>
            <a:pPr marL="531813" indent="-531813">
              <a:lnSpc>
                <a:spcPct val="120000"/>
              </a:lnSpc>
              <a:spcBef>
                <a:spcPts val="700"/>
              </a:spcBef>
              <a:buClr>
                <a:srgbClr val="31838F"/>
              </a:buClr>
              <a:buFont typeface="Wingdings" panose="05000000000000000000" pitchFamily="2" charset="2"/>
              <a:buChar char="§"/>
            </a:pPr>
            <a:r>
              <a:rPr lang="en-IN" dirty="0"/>
              <a:t>Obtain imaging to confirm stone passage and refer to urology for potential intervention. </a:t>
            </a:r>
          </a:p>
          <a:p>
            <a:pPr marL="531813" indent="-531813">
              <a:lnSpc>
                <a:spcPct val="120000"/>
              </a:lnSpc>
              <a:spcBef>
                <a:spcPts val="700"/>
              </a:spcBef>
              <a:buClr>
                <a:srgbClr val="31838F"/>
              </a:buClr>
              <a:buFont typeface="Wingdings" panose="05000000000000000000" pitchFamily="2" charset="2"/>
              <a:buChar char="§"/>
            </a:pPr>
            <a:r>
              <a:rPr lang="en-IN" dirty="0"/>
              <a:t>USG to assess for ureteral stone resolution and ongoing hydronephrosis. </a:t>
            </a:r>
          </a:p>
          <a:p>
            <a:pPr marL="531813" indent="-531813">
              <a:lnSpc>
                <a:spcPct val="120000"/>
              </a:lnSpc>
              <a:spcBef>
                <a:spcPts val="700"/>
              </a:spcBef>
              <a:buClr>
                <a:srgbClr val="31838F"/>
              </a:buClr>
              <a:buFont typeface="Wingdings" panose="05000000000000000000" pitchFamily="2" charset="2"/>
              <a:buChar char="§"/>
            </a:pPr>
            <a:r>
              <a:rPr lang="en-IN" dirty="0"/>
              <a:t>Digital tomosynthesis (DT) has been shown to be an effective alternative to </a:t>
            </a:r>
            <a:r>
              <a:rPr lang="en-IN" dirty="0" err="1"/>
              <a:t>noncontrast</a:t>
            </a:r>
            <a:r>
              <a:rPr lang="en-IN" dirty="0"/>
              <a:t> CT for the follow-up of nephrolithiasis with the added benefits of lower radiation exposure and lower cost. </a:t>
            </a:r>
            <a:endParaRPr lang="en-US" dirty="0"/>
          </a:p>
        </p:txBody>
      </p:sp>
      <p:sp>
        <p:nvSpPr>
          <p:cNvPr id="4" name="Title 1">
            <a:extLst>
              <a:ext uri="{FF2B5EF4-FFF2-40B4-BE49-F238E27FC236}">
                <a16:creationId xmlns:a16="http://schemas.microsoft.com/office/drawing/2014/main" id="{7CB32377-47FF-3E47-8E5B-07C7D6CCDC88}"/>
              </a:ext>
            </a:extLst>
          </p:cNvPr>
          <p:cNvSpPr txBox="1">
            <a:spLocks/>
          </p:cNvSpPr>
          <p:nvPr/>
        </p:nvSpPr>
        <p:spPr>
          <a:xfrm>
            <a:off x="1016643" y="168726"/>
            <a:ext cx="73287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854C3B"/>
                </a:solidFill>
                <a:latin typeface="Bahnschrift" panose="020B0502040204020203" pitchFamily="34" charset="0"/>
              </a:rPr>
              <a:t>What to do in those who do not pass the stone with Tamsulosin?</a:t>
            </a:r>
          </a:p>
        </p:txBody>
      </p:sp>
    </p:spTree>
    <p:extLst>
      <p:ext uri="{BB962C8B-B14F-4D97-AF65-F5344CB8AC3E}">
        <p14:creationId xmlns:p14="http://schemas.microsoft.com/office/powerpoint/2010/main" val="3418865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D65AB-325D-6C49-8129-B792D34E291F}"/>
              </a:ext>
            </a:extLst>
          </p:cNvPr>
          <p:cNvSpPr>
            <a:spLocks noGrp="1"/>
          </p:cNvSpPr>
          <p:nvPr>
            <p:ph idx="4294967295"/>
          </p:nvPr>
        </p:nvSpPr>
        <p:spPr>
          <a:xfrm>
            <a:off x="598443" y="376177"/>
            <a:ext cx="11369782" cy="6400800"/>
          </a:xfrm>
        </p:spPr>
        <p:txBody>
          <a:bodyPr>
            <a:normAutofit fontScale="77500" lnSpcReduction="20000"/>
          </a:bodyPr>
          <a:lstStyle/>
          <a:p>
            <a:pPr algn="just">
              <a:lnSpc>
                <a:spcPct val="130000"/>
              </a:lnSpc>
              <a:spcBef>
                <a:spcPts val="300"/>
              </a:spcBef>
            </a:pPr>
            <a:r>
              <a:rPr lang="en-IN" b="1" dirty="0"/>
              <a:t>Urology</a:t>
            </a:r>
            <a:r>
              <a:rPr lang="en-IN" dirty="0"/>
              <a:t> — Urgent consultation is warranted in patients with urinary tract infection, acute kidney injury beyond that expected from unilateral obstruction, anuria, and/or unyielding pain, nausea, or vomiting. </a:t>
            </a:r>
          </a:p>
          <a:p>
            <a:pPr algn="just">
              <a:lnSpc>
                <a:spcPct val="130000"/>
              </a:lnSpc>
              <a:spcBef>
                <a:spcPts val="300"/>
              </a:spcBef>
            </a:pPr>
            <a:r>
              <a:rPr lang="en-IN" dirty="0"/>
              <a:t>Outpatient urology referral is indicated in patients with a stone &gt;10 mm in diameter and in patients who fail to pass the stone after a four-week trial of conservative management, including MET, particularly if the stone is &gt;5 mm in diameter or if there is poorly controlled pain.</a:t>
            </a:r>
          </a:p>
          <a:p>
            <a:pPr algn="just">
              <a:lnSpc>
                <a:spcPct val="130000"/>
              </a:lnSpc>
              <a:spcBef>
                <a:spcPts val="300"/>
              </a:spcBef>
            </a:pPr>
            <a:r>
              <a:rPr lang="en-IN" dirty="0"/>
              <a:t>Current options for therapy of stones that do not pass include SWL, ureteroscopy (URS) with laser lithotripsy, percutaneous nephrolithotomy (PNL), and in rare cases, laparoscopic stone removal.  </a:t>
            </a:r>
          </a:p>
          <a:p>
            <a:pPr algn="just">
              <a:lnSpc>
                <a:spcPct val="130000"/>
              </a:lnSpc>
              <a:spcBef>
                <a:spcPts val="300"/>
              </a:spcBef>
            </a:pPr>
            <a:r>
              <a:rPr lang="en-IN" dirty="0">
                <a:solidFill>
                  <a:schemeClr val="accent2"/>
                </a:solidFill>
              </a:rPr>
              <a:t>URS offers higher stone-free rates but with a slightly increased incidence of complications over SWL</a:t>
            </a:r>
            <a:r>
              <a:rPr lang="en-IN" dirty="0"/>
              <a:t>.</a:t>
            </a:r>
          </a:p>
          <a:p>
            <a:pPr algn="just">
              <a:lnSpc>
                <a:spcPct val="130000"/>
              </a:lnSpc>
              <a:spcBef>
                <a:spcPts val="300"/>
              </a:spcBef>
            </a:pPr>
            <a:r>
              <a:rPr lang="en-IN" dirty="0"/>
              <a:t>For patients with larger kidney calculi (</a:t>
            </a:r>
            <a:r>
              <a:rPr lang="en-IN" dirty="0" err="1"/>
              <a:t>eg</a:t>
            </a:r>
            <a:r>
              <a:rPr lang="en-IN" dirty="0"/>
              <a:t>, &gt;1.5 cm), kidney stones of harder composition (</a:t>
            </a:r>
            <a:r>
              <a:rPr lang="en-IN" dirty="0" err="1"/>
              <a:t>eg</a:t>
            </a:r>
            <a:r>
              <a:rPr lang="en-IN" dirty="0"/>
              <a:t>, cystine or calcium oxalate monohydrate), or stones in complex kidney or ureteral locations (</a:t>
            </a:r>
            <a:r>
              <a:rPr lang="en-IN" dirty="0" err="1"/>
              <a:t>eg</a:t>
            </a:r>
            <a:r>
              <a:rPr lang="en-IN" dirty="0"/>
              <a:t>, lower pole calyx or mid-ureter), endoscopic stone fragmentation with URS or PNL is preferred. </a:t>
            </a:r>
          </a:p>
          <a:p>
            <a:pPr algn="just">
              <a:lnSpc>
                <a:spcPct val="130000"/>
              </a:lnSpc>
              <a:spcBef>
                <a:spcPts val="300"/>
              </a:spcBef>
            </a:pPr>
            <a:r>
              <a:rPr lang="en-IN" dirty="0"/>
              <a:t>Once the acute stone episode is over and the stone, if retrieved, is sent for analysis, the patient should be evaluated for possible underlying causes of stone disease. </a:t>
            </a:r>
            <a:endParaRPr lang="en-US" dirty="0"/>
          </a:p>
        </p:txBody>
      </p:sp>
    </p:spTree>
    <p:extLst>
      <p:ext uri="{BB962C8B-B14F-4D97-AF65-F5344CB8AC3E}">
        <p14:creationId xmlns:p14="http://schemas.microsoft.com/office/powerpoint/2010/main" val="3036118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69B7-80B5-BF43-90E6-76F0E08A62DD}"/>
              </a:ext>
            </a:extLst>
          </p:cNvPr>
          <p:cNvSpPr>
            <a:spLocks noGrp="1"/>
          </p:cNvSpPr>
          <p:nvPr>
            <p:ph type="title" idx="4294967295"/>
          </p:nvPr>
        </p:nvSpPr>
        <p:spPr>
          <a:xfrm>
            <a:off x="803426" y="254080"/>
            <a:ext cx="5778500" cy="768350"/>
          </a:xfrm>
        </p:spPr>
        <p:txBody>
          <a:bodyPr/>
          <a:lstStyle/>
          <a:p>
            <a:r>
              <a:rPr lang="en-US" b="1" dirty="0">
                <a:solidFill>
                  <a:srgbClr val="854C3B"/>
                </a:solidFill>
                <a:latin typeface="Bahnschrift" panose="020B0502040204020203" pitchFamily="34" charset="0"/>
              </a:rPr>
              <a:t>Surgical Management</a:t>
            </a:r>
          </a:p>
        </p:txBody>
      </p:sp>
      <p:sp>
        <p:nvSpPr>
          <p:cNvPr id="3" name="Content Placeholder 2">
            <a:extLst>
              <a:ext uri="{FF2B5EF4-FFF2-40B4-BE49-F238E27FC236}">
                <a16:creationId xmlns:a16="http://schemas.microsoft.com/office/drawing/2014/main" id="{2288613E-C845-8C4D-ACE1-3E0D5C216024}"/>
              </a:ext>
            </a:extLst>
          </p:cNvPr>
          <p:cNvSpPr>
            <a:spLocks noGrp="1"/>
          </p:cNvSpPr>
          <p:nvPr>
            <p:ph idx="4294967295"/>
          </p:nvPr>
        </p:nvSpPr>
        <p:spPr>
          <a:xfrm>
            <a:off x="948703" y="1047508"/>
            <a:ext cx="10710862" cy="5354638"/>
          </a:xfrm>
        </p:spPr>
        <p:txBody>
          <a:bodyPr>
            <a:normAutofit fontScale="85000" lnSpcReduction="20000"/>
          </a:bodyPr>
          <a:lstStyle/>
          <a:p>
            <a:pPr marL="0" indent="0">
              <a:lnSpc>
                <a:spcPct val="150000"/>
              </a:lnSpc>
              <a:buNone/>
            </a:pPr>
            <a:r>
              <a:rPr lang="en-IN" b="1" dirty="0"/>
              <a:t>Indications for elective surgery</a:t>
            </a:r>
            <a:r>
              <a:rPr lang="en-IN" dirty="0"/>
              <a:t> –</a:t>
            </a:r>
          </a:p>
          <a:p>
            <a:pPr>
              <a:lnSpc>
                <a:spcPct val="150000"/>
              </a:lnSpc>
            </a:pPr>
            <a:r>
              <a:rPr lang="en-IN" dirty="0"/>
              <a:t>Ureteral stones &gt;10 mm</a:t>
            </a:r>
          </a:p>
          <a:p>
            <a:pPr>
              <a:lnSpc>
                <a:spcPct val="150000"/>
              </a:lnSpc>
            </a:pPr>
            <a:r>
              <a:rPr lang="en-IN" dirty="0"/>
              <a:t>Uncomplicated distal ureteral stones ≤10 mm that have not passed after four to six weeks of observation, with or without medical expulsive therapy (MET)</a:t>
            </a:r>
          </a:p>
          <a:p>
            <a:pPr>
              <a:lnSpc>
                <a:spcPct val="150000"/>
              </a:lnSpc>
            </a:pPr>
            <a:r>
              <a:rPr lang="en-IN" dirty="0"/>
              <a:t>Symptomatic kidney stones in patients without any other </a:t>
            </a:r>
            <a:r>
              <a:rPr lang="en-IN" dirty="0" err="1"/>
              <a:t>etiology</a:t>
            </a:r>
            <a:r>
              <a:rPr lang="en-IN" dirty="0"/>
              <a:t> for pain</a:t>
            </a:r>
          </a:p>
          <a:p>
            <a:pPr>
              <a:lnSpc>
                <a:spcPct val="150000"/>
              </a:lnSpc>
            </a:pPr>
            <a:r>
              <a:rPr lang="en-IN" dirty="0"/>
              <a:t>Pregnant patients with ureteral or kidney stones in whom observation has failed</a:t>
            </a:r>
          </a:p>
          <a:p>
            <a:pPr>
              <a:lnSpc>
                <a:spcPct val="150000"/>
              </a:lnSpc>
            </a:pPr>
            <a:r>
              <a:rPr lang="en-IN" dirty="0"/>
              <a:t>Persistent kidney obstruction related to stones</a:t>
            </a:r>
          </a:p>
          <a:p>
            <a:pPr>
              <a:lnSpc>
                <a:spcPct val="110000"/>
              </a:lnSpc>
            </a:pPr>
            <a:r>
              <a:rPr lang="en-IN" dirty="0"/>
              <a:t>Recurrent UTI related to stones</a:t>
            </a:r>
          </a:p>
          <a:p>
            <a:pPr marL="0" indent="0">
              <a:lnSpc>
                <a:spcPct val="110000"/>
              </a:lnSpc>
              <a:buNone/>
            </a:pPr>
            <a:endParaRPr lang="en-IN" dirty="0"/>
          </a:p>
          <a:p>
            <a:pPr marL="0" indent="0">
              <a:lnSpc>
                <a:spcPct val="110000"/>
              </a:lnSpc>
              <a:buNone/>
            </a:pPr>
            <a:r>
              <a:rPr lang="en-IN" sz="1700" dirty="0"/>
              <a:t>(2016 American Urological Association/Endourological Society guidelines)</a:t>
            </a:r>
            <a:endParaRPr lang="en-US" sz="1700" dirty="0"/>
          </a:p>
        </p:txBody>
      </p:sp>
    </p:spTree>
    <p:extLst>
      <p:ext uri="{BB962C8B-B14F-4D97-AF65-F5344CB8AC3E}">
        <p14:creationId xmlns:p14="http://schemas.microsoft.com/office/powerpoint/2010/main" val="4153329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0639-9EC6-7E46-93F6-A04D84F36347}"/>
              </a:ext>
            </a:extLst>
          </p:cNvPr>
          <p:cNvSpPr>
            <a:spLocks noGrp="1"/>
          </p:cNvSpPr>
          <p:nvPr>
            <p:ph type="title" idx="4294967295"/>
          </p:nvPr>
        </p:nvSpPr>
        <p:spPr>
          <a:xfrm>
            <a:off x="722453" y="46299"/>
            <a:ext cx="3652777" cy="1112108"/>
          </a:xfrm>
        </p:spPr>
        <p:txBody>
          <a:bodyPr>
            <a:normAutofit/>
          </a:bodyPr>
          <a:lstStyle/>
          <a:p>
            <a:r>
              <a:rPr lang="en-US" b="1" dirty="0">
                <a:solidFill>
                  <a:srgbClr val="854C3B"/>
                </a:solidFill>
                <a:latin typeface="Bahnschrift" panose="020B0502040204020203" pitchFamily="34" charset="0"/>
              </a:rPr>
              <a:t>SWL vs URS </a:t>
            </a:r>
          </a:p>
        </p:txBody>
      </p:sp>
      <p:sp>
        <p:nvSpPr>
          <p:cNvPr id="3" name="Content Placeholder 2">
            <a:extLst>
              <a:ext uri="{FF2B5EF4-FFF2-40B4-BE49-F238E27FC236}">
                <a16:creationId xmlns:a16="http://schemas.microsoft.com/office/drawing/2014/main" id="{469A44E6-D264-C34B-B795-32B042A26CE3}"/>
              </a:ext>
            </a:extLst>
          </p:cNvPr>
          <p:cNvSpPr>
            <a:spLocks noGrp="1"/>
          </p:cNvSpPr>
          <p:nvPr>
            <p:ph idx="4294967295"/>
          </p:nvPr>
        </p:nvSpPr>
        <p:spPr>
          <a:xfrm>
            <a:off x="722453" y="950064"/>
            <a:ext cx="10559006" cy="5745890"/>
          </a:xfrm>
        </p:spPr>
        <p:txBody>
          <a:bodyPr>
            <a:normAutofit/>
          </a:bodyPr>
          <a:lstStyle/>
          <a:p>
            <a:pPr marL="450850" indent="-450850">
              <a:lnSpc>
                <a:spcPct val="110000"/>
              </a:lnSpc>
              <a:spcBef>
                <a:spcPts val="400"/>
              </a:spcBef>
              <a:buClr>
                <a:srgbClr val="854C3B"/>
              </a:buClr>
              <a:buFont typeface="Wingdings" panose="05000000000000000000" pitchFamily="2" charset="2"/>
              <a:buChar char="§"/>
            </a:pPr>
            <a:r>
              <a:rPr lang="en-IN" sz="2600" dirty="0"/>
              <a:t>For </a:t>
            </a:r>
            <a:r>
              <a:rPr lang="en-IN" sz="2600" b="1" dirty="0"/>
              <a:t>proximal </a:t>
            </a:r>
            <a:r>
              <a:rPr lang="en-IN" sz="2600" dirty="0"/>
              <a:t>and </a:t>
            </a:r>
            <a:r>
              <a:rPr lang="en-IN" sz="2600" b="1" dirty="0"/>
              <a:t>mid-ureteral </a:t>
            </a:r>
            <a:r>
              <a:rPr lang="en-IN" sz="2600" dirty="0"/>
              <a:t>stones that are ≤10 mm- SWL or URS as first-line therapy</a:t>
            </a:r>
          </a:p>
          <a:p>
            <a:pPr marL="450850" indent="-450850">
              <a:lnSpc>
                <a:spcPct val="110000"/>
              </a:lnSpc>
              <a:spcBef>
                <a:spcPts val="400"/>
              </a:spcBef>
              <a:buClr>
                <a:srgbClr val="854C3B"/>
              </a:buClr>
              <a:buFont typeface="Wingdings" panose="05000000000000000000" pitchFamily="2" charset="2"/>
              <a:buChar char="§"/>
            </a:pPr>
            <a:r>
              <a:rPr lang="en-IN" sz="2600" dirty="0"/>
              <a:t>For </a:t>
            </a:r>
            <a:r>
              <a:rPr lang="en-IN" sz="2600" b="1" dirty="0"/>
              <a:t>proximal </a:t>
            </a:r>
            <a:r>
              <a:rPr lang="en-IN" sz="2600" dirty="0"/>
              <a:t>and </a:t>
            </a:r>
            <a:r>
              <a:rPr lang="en-IN" sz="2600" b="1" dirty="0"/>
              <a:t>mid-ureteral </a:t>
            </a:r>
            <a:r>
              <a:rPr lang="en-IN" sz="2600" dirty="0"/>
              <a:t>stones that are &gt;10 mm- URS as first-line therapy</a:t>
            </a:r>
          </a:p>
          <a:p>
            <a:pPr marL="450850" indent="-450850">
              <a:lnSpc>
                <a:spcPct val="110000"/>
              </a:lnSpc>
              <a:spcBef>
                <a:spcPts val="400"/>
              </a:spcBef>
              <a:buClr>
                <a:srgbClr val="854C3B"/>
              </a:buClr>
              <a:buFont typeface="Wingdings" panose="05000000000000000000" pitchFamily="2" charset="2"/>
              <a:buChar char="§"/>
            </a:pPr>
            <a:r>
              <a:rPr lang="en-IN" sz="2600" dirty="0"/>
              <a:t>For all</a:t>
            </a:r>
            <a:r>
              <a:rPr lang="en-IN" sz="2600" b="1" dirty="0"/>
              <a:t> distal ureteral</a:t>
            </a:r>
            <a:r>
              <a:rPr lang="en-IN" sz="2600" dirty="0"/>
              <a:t> stones- URS as first-line therapy</a:t>
            </a:r>
          </a:p>
          <a:p>
            <a:pPr marL="450850" indent="-450850">
              <a:lnSpc>
                <a:spcPct val="110000"/>
              </a:lnSpc>
              <a:spcBef>
                <a:spcPts val="400"/>
              </a:spcBef>
              <a:buClr>
                <a:srgbClr val="854C3B"/>
              </a:buClr>
              <a:buFont typeface="Wingdings" panose="05000000000000000000" pitchFamily="2" charset="2"/>
              <a:buChar char="§"/>
            </a:pPr>
            <a:r>
              <a:rPr lang="en-IN" sz="2600" dirty="0"/>
              <a:t>PNL and laparoscopic, robot-assisted, and open surgery  may be considered for patients in </a:t>
            </a:r>
          </a:p>
          <a:p>
            <a:pPr lvl="1">
              <a:lnSpc>
                <a:spcPct val="110000"/>
              </a:lnSpc>
              <a:spcBef>
                <a:spcPts val="400"/>
              </a:spcBef>
              <a:buFont typeface="Wingdings" pitchFamily="2" charset="2"/>
              <a:buChar char="ü"/>
            </a:pPr>
            <a:r>
              <a:rPr lang="en-IN" dirty="0"/>
              <a:t>whom SWL and/or URS are unsuccessful</a:t>
            </a:r>
          </a:p>
          <a:p>
            <a:pPr lvl="1">
              <a:lnSpc>
                <a:spcPct val="110000"/>
              </a:lnSpc>
              <a:spcBef>
                <a:spcPts val="400"/>
              </a:spcBef>
              <a:buFont typeface="Wingdings" pitchFamily="2" charset="2"/>
              <a:buChar char="ü"/>
            </a:pPr>
            <a:r>
              <a:rPr lang="en-IN" dirty="0"/>
              <a:t>complex kidney or ureteral anatomy</a:t>
            </a:r>
          </a:p>
          <a:p>
            <a:pPr lvl="1">
              <a:lnSpc>
                <a:spcPct val="110000"/>
              </a:lnSpc>
              <a:spcBef>
                <a:spcPts val="400"/>
              </a:spcBef>
              <a:buFont typeface="Wingdings" pitchFamily="2" charset="2"/>
              <a:buChar char="ü"/>
            </a:pPr>
            <a:r>
              <a:rPr lang="en-IN" dirty="0"/>
              <a:t>with large (&gt;20 mm) or complex stones</a:t>
            </a:r>
          </a:p>
          <a:p>
            <a:pPr lvl="1">
              <a:lnSpc>
                <a:spcPct val="110000"/>
              </a:lnSpc>
              <a:spcBef>
                <a:spcPts val="400"/>
              </a:spcBef>
              <a:buFont typeface="Wingdings" pitchFamily="2" charset="2"/>
              <a:buChar char="ü"/>
            </a:pPr>
            <a:r>
              <a:rPr lang="en-IN" dirty="0"/>
              <a:t>requiring concomitant reconstructive surgery for anatomic defects (</a:t>
            </a:r>
            <a:r>
              <a:rPr lang="en-IN" dirty="0" err="1"/>
              <a:t>eg</a:t>
            </a:r>
            <a:r>
              <a:rPr lang="en-IN" dirty="0"/>
              <a:t>, ureteropelvic junction [UPJ] obstruction or ureteral stricture)</a:t>
            </a:r>
          </a:p>
          <a:p>
            <a:pPr>
              <a:lnSpc>
                <a:spcPct val="110000"/>
              </a:lnSpc>
              <a:spcBef>
                <a:spcPts val="400"/>
              </a:spcBef>
            </a:pPr>
            <a:endParaRPr lang="en-US" dirty="0"/>
          </a:p>
        </p:txBody>
      </p:sp>
    </p:spTree>
    <p:extLst>
      <p:ext uri="{BB962C8B-B14F-4D97-AF65-F5344CB8AC3E}">
        <p14:creationId xmlns:p14="http://schemas.microsoft.com/office/powerpoint/2010/main" val="1209265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82233" y="1180617"/>
            <a:ext cx="10127848" cy="4953965"/>
          </a:xfrm>
          <a:prstGeom prst="roundRect">
            <a:avLst>
              <a:gd name="adj" fmla="val 10592"/>
            </a:avLst>
          </a:prstGeom>
          <a:solidFill>
            <a:srgbClr val="CBE9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69E5A07-D52E-0B40-9386-4B694E11CDF6}"/>
              </a:ext>
            </a:extLst>
          </p:cNvPr>
          <p:cNvSpPr>
            <a:spLocks noGrp="1"/>
          </p:cNvSpPr>
          <p:nvPr>
            <p:ph type="title" idx="4294967295"/>
          </p:nvPr>
        </p:nvSpPr>
        <p:spPr>
          <a:xfrm>
            <a:off x="983848" y="150470"/>
            <a:ext cx="5602147" cy="763929"/>
          </a:xfrm>
        </p:spPr>
        <p:txBody>
          <a:bodyPr/>
          <a:lstStyle/>
          <a:p>
            <a:r>
              <a:rPr lang="en-US" b="1" dirty="0">
                <a:solidFill>
                  <a:srgbClr val="854C3B"/>
                </a:solidFill>
                <a:latin typeface="Bahnschrift" panose="020B0502040204020203" pitchFamily="34" charset="0"/>
              </a:rPr>
              <a:t>When not to do SWL?</a:t>
            </a:r>
          </a:p>
        </p:txBody>
      </p:sp>
      <p:sp>
        <p:nvSpPr>
          <p:cNvPr id="3" name="Content Placeholder 2">
            <a:extLst>
              <a:ext uri="{FF2B5EF4-FFF2-40B4-BE49-F238E27FC236}">
                <a16:creationId xmlns:a16="http://schemas.microsoft.com/office/drawing/2014/main" id="{0DD96AFE-EE1C-4943-90D4-E0C92E902E48}"/>
              </a:ext>
            </a:extLst>
          </p:cNvPr>
          <p:cNvSpPr>
            <a:spLocks noGrp="1"/>
          </p:cNvSpPr>
          <p:nvPr>
            <p:ph idx="4294967295"/>
          </p:nvPr>
        </p:nvSpPr>
        <p:spPr>
          <a:xfrm>
            <a:off x="1076445" y="1499372"/>
            <a:ext cx="10515600" cy="4316454"/>
          </a:xfrm>
        </p:spPr>
        <p:txBody>
          <a:bodyPr>
            <a:normAutofit/>
          </a:bodyPr>
          <a:lstStyle/>
          <a:p>
            <a:pPr marL="625475" indent="-450850">
              <a:lnSpc>
                <a:spcPct val="120000"/>
              </a:lnSpc>
              <a:buClr>
                <a:srgbClr val="854C3B"/>
              </a:buClr>
              <a:buFont typeface="Wingdings" panose="05000000000000000000" pitchFamily="2" charset="2"/>
              <a:buChar char="Ø"/>
            </a:pPr>
            <a:r>
              <a:rPr lang="en-IN" dirty="0"/>
              <a:t>Obesity</a:t>
            </a:r>
          </a:p>
          <a:p>
            <a:pPr marL="625475" indent="-450850">
              <a:lnSpc>
                <a:spcPct val="120000"/>
              </a:lnSpc>
              <a:buClr>
                <a:srgbClr val="854C3B"/>
              </a:buClr>
              <a:buFont typeface="Wingdings" panose="05000000000000000000" pitchFamily="2" charset="2"/>
              <a:buChar char="Ø"/>
            </a:pPr>
            <a:r>
              <a:rPr lang="en-IN" dirty="0"/>
              <a:t>Pregnancy </a:t>
            </a:r>
          </a:p>
          <a:p>
            <a:pPr marL="625475" indent="-450850">
              <a:lnSpc>
                <a:spcPct val="120000"/>
              </a:lnSpc>
              <a:buClr>
                <a:srgbClr val="854C3B"/>
              </a:buClr>
              <a:buFont typeface="Wingdings" panose="05000000000000000000" pitchFamily="2" charset="2"/>
              <a:buChar char="Ø"/>
            </a:pPr>
            <a:r>
              <a:rPr lang="en-IN" dirty="0"/>
              <a:t>Uncontrolled bleeding diathesis</a:t>
            </a:r>
          </a:p>
          <a:p>
            <a:pPr marL="625475" indent="-450850">
              <a:lnSpc>
                <a:spcPct val="120000"/>
              </a:lnSpc>
              <a:buClr>
                <a:srgbClr val="854C3B"/>
              </a:buClr>
              <a:buFont typeface="Wingdings" panose="05000000000000000000" pitchFamily="2" charset="2"/>
              <a:buChar char="Ø"/>
            </a:pPr>
            <a:r>
              <a:rPr lang="en-IN" dirty="0"/>
              <a:t>Abnormal kidney/ureteral anatomy, </a:t>
            </a:r>
          </a:p>
          <a:p>
            <a:pPr marL="625475" indent="-450850">
              <a:lnSpc>
                <a:spcPct val="120000"/>
              </a:lnSpc>
              <a:buClr>
                <a:srgbClr val="854C3B"/>
              </a:buClr>
              <a:buFont typeface="Wingdings" panose="05000000000000000000" pitchFamily="2" charset="2"/>
              <a:buChar char="Ø"/>
            </a:pPr>
            <a:r>
              <a:rPr lang="en-IN" dirty="0"/>
              <a:t>Preoperative imaging with computed tomography (CT) demonstrates high attenuation of the stone (</a:t>
            </a:r>
            <a:r>
              <a:rPr lang="en-IN" dirty="0" err="1"/>
              <a:t>ie</a:t>
            </a:r>
            <a:r>
              <a:rPr lang="en-IN" dirty="0"/>
              <a:t>, &gt;900 Hounsfield units), calcium oxalate monohydrate stones, brushite stones</a:t>
            </a:r>
            <a:endParaRPr lang="en-US" dirty="0"/>
          </a:p>
        </p:txBody>
      </p:sp>
    </p:spTree>
    <p:extLst>
      <p:ext uri="{BB962C8B-B14F-4D97-AF65-F5344CB8AC3E}">
        <p14:creationId xmlns:p14="http://schemas.microsoft.com/office/powerpoint/2010/main" val="2360891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5A010C-B6C4-324D-95AE-7CBF95E2BA97}"/>
              </a:ext>
            </a:extLst>
          </p:cNvPr>
          <p:cNvSpPr>
            <a:spLocks noGrp="1"/>
          </p:cNvSpPr>
          <p:nvPr>
            <p:ph idx="4294967295"/>
          </p:nvPr>
        </p:nvSpPr>
        <p:spPr>
          <a:xfrm>
            <a:off x="832654" y="257980"/>
            <a:ext cx="10776754" cy="6144489"/>
          </a:xfrm>
        </p:spPr>
        <p:txBody>
          <a:bodyPr>
            <a:normAutofit fontScale="85000" lnSpcReduction="20000"/>
          </a:bodyPr>
          <a:lstStyle/>
          <a:p>
            <a:pPr algn="just">
              <a:lnSpc>
                <a:spcPct val="130000"/>
              </a:lnSpc>
              <a:spcBef>
                <a:spcPts val="800"/>
              </a:spcBef>
            </a:pPr>
            <a:r>
              <a:rPr lang="en-IN" dirty="0"/>
              <a:t>A 2016 systematic review that evaluated the efficacy of URS and SWL for the treatment of ureteral stones reported the following findings:</a:t>
            </a:r>
          </a:p>
          <a:p>
            <a:pPr algn="just">
              <a:lnSpc>
                <a:spcPct val="130000"/>
              </a:lnSpc>
              <a:spcBef>
                <a:spcPts val="800"/>
              </a:spcBef>
            </a:pPr>
            <a:r>
              <a:rPr lang="en-IN" dirty="0"/>
              <a:t>The </a:t>
            </a:r>
            <a:r>
              <a:rPr lang="en-IN" dirty="0">
                <a:solidFill>
                  <a:schemeClr val="accent2"/>
                </a:solidFill>
              </a:rPr>
              <a:t>overall SFR was significantly higher with URS as compared with SWL </a:t>
            </a:r>
            <a:r>
              <a:rPr lang="en-IN" dirty="0"/>
              <a:t>(90 versus 72 percent).</a:t>
            </a:r>
          </a:p>
          <a:p>
            <a:pPr algn="just">
              <a:lnSpc>
                <a:spcPct val="130000"/>
              </a:lnSpc>
              <a:spcBef>
                <a:spcPts val="800"/>
              </a:spcBef>
            </a:pPr>
            <a:r>
              <a:rPr lang="en-IN" dirty="0"/>
              <a:t>For </a:t>
            </a:r>
            <a:r>
              <a:rPr lang="en-IN" dirty="0">
                <a:solidFill>
                  <a:schemeClr val="accent2"/>
                </a:solidFill>
              </a:rPr>
              <a:t>stones ≤10 mm, SFRs were superior for URS compared with SWL at all locations in the ureter</a:t>
            </a:r>
            <a:r>
              <a:rPr lang="en-IN" dirty="0"/>
              <a:t>: 85 versus 67 percent for proximal ureteral stones, 91 versus 75 percent for mid-ureteral stones, and 94 versus 74 percent for distal ureteral stones.</a:t>
            </a:r>
          </a:p>
          <a:p>
            <a:pPr algn="just">
              <a:lnSpc>
                <a:spcPct val="130000"/>
              </a:lnSpc>
              <a:spcBef>
                <a:spcPts val="800"/>
              </a:spcBef>
            </a:pPr>
            <a:r>
              <a:rPr lang="en-IN" dirty="0"/>
              <a:t>For </a:t>
            </a:r>
            <a:r>
              <a:rPr lang="en-IN" dirty="0">
                <a:solidFill>
                  <a:schemeClr val="accent2"/>
                </a:solidFill>
              </a:rPr>
              <a:t>stones &gt;10 mm, SFRs were comparable between SWL and URS in the proximal ureter </a:t>
            </a:r>
            <a:r>
              <a:rPr lang="en-IN" dirty="0"/>
              <a:t>(74 versus 79 percent, respectively) but were </a:t>
            </a:r>
            <a:r>
              <a:rPr lang="en-IN" dirty="0">
                <a:solidFill>
                  <a:schemeClr val="accent2"/>
                </a:solidFill>
              </a:rPr>
              <a:t>superior for URS in the middle and distal ureter </a:t>
            </a:r>
            <a:r>
              <a:rPr lang="en-IN" dirty="0"/>
              <a:t>(83 versus 67 percent for mid-ureteral stones and 92 versus 71 percent for distal ureteral stones).</a:t>
            </a:r>
          </a:p>
          <a:p>
            <a:pPr algn="just">
              <a:lnSpc>
                <a:spcPct val="130000"/>
              </a:lnSpc>
              <a:spcBef>
                <a:spcPts val="800"/>
              </a:spcBef>
            </a:pPr>
            <a:r>
              <a:rPr lang="en-IN" dirty="0"/>
              <a:t>Rates of </a:t>
            </a:r>
            <a:r>
              <a:rPr lang="en-IN" dirty="0">
                <a:solidFill>
                  <a:schemeClr val="accent2"/>
                </a:solidFill>
              </a:rPr>
              <a:t>UTI, sepsis, ureteral stricture, or ureteral avulsion were comparable </a:t>
            </a:r>
            <a:r>
              <a:rPr lang="en-IN" dirty="0"/>
              <a:t>between SWL and URS. However, </a:t>
            </a:r>
            <a:r>
              <a:rPr lang="en-IN" dirty="0">
                <a:solidFill>
                  <a:schemeClr val="accent2"/>
                </a:solidFill>
              </a:rPr>
              <a:t>ureteral perforation occurred more frequently with URS than with SWL (3 versus 0 percent).</a:t>
            </a:r>
            <a:endParaRPr lang="en-US" dirty="0"/>
          </a:p>
        </p:txBody>
      </p:sp>
    </p:spTree>
    <p:extLst>
      <p:ext uri="{BB962C8B-B14F-4D97-AF65-F5344CB8AC3E}">
        <p14:creationId xmlns:p14="http://schemas.microsoft.com/office/powerpoint/2010/main" val="1921031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E1E83C-9A70-524A-A017-68C00C2F86BF}"/>
              </a:ext>
            </a:extLst>
          </p:cNvPr>
          <p:cNvSpPr>
            <a:spLocks noGrp="1"/>
          </p:cNvSpPr>
          <p:nvPr>
            <p:ph idx="4294967295"/>
          </p:nvPr>
        </p:nvSpPr>
        <p:spPr>
          <a:xfrm>
            <a:off x="753762" y="407773"/>
            <a:ext cx="10600038" cy="5769190"/>
          </a:xfrm>
        </p:spPr>
        <p:txBody>
          <a:bodyPr>
            <a:normAutofit/>
          </a:bodyPr>
          <a:lstStyle/>
          <a:p>
            <a:pPr marL="0" indent="0">
              <a:lnSpc>
                <a:spcPct val="150000"/>
              </a:lnSpc>
              <a:buNone/>
            </a:pPr>
            <a:r>
              <a:rPr lang="en-IN" b="1" dirty="0"/>
              <a:t>Indications for emergency surgery</a:t>
            </a:r>
            <a:r>
              <a:rPr lang="en-IN" dirty="0"/>
              <a:t> – </a:t>
            </a:r>
          </a:p>
          <a:p>
            <a:pPr marL="0" indent="0">
              <a:lnSpc>
                <a:spcPct val="150000"/>
              </a:lnSpc>
              <a:buNone/>
            </a:pPr>
            <a:r>
              <a:rPr lang="en-IN" dirty="0"/>
              <a:t>Urgent decompression of the collecting system is indicated in the following clinical scenarios:</a:t>
            </a:r>
          </a:p>
          <a:p>
            <a:pPr marL="450850" indent="-450850">
              <a:lnSpc>
                <a:spcPct val="150000"/>
              </a:lnSpc>
              <a:buFont typeface="Wingdings" panose="05000000000000000000" pitchFamily="2" charset="2"/>
              <a:buChar char="§"/>
            </a:pPr>
            <a:r>
              <a:rPr lang="en-IN" dirty="0"/>
              <a:t>Patients with obstructing stones and suspected or confirmed urinary tract infection (UTI)</a:t>
            </a:r>
          </a:p>
          <a:p>
            <a:pPr marL="450850" indent="-450850">
              <a:lnSpc>
                <a:spcPct val="150000"/>
              </a:lnSpc>
              <a:buFont typeface="Wingdings" panose="05000000000000000000" pitchFamily="2" charset="2"/>
              <a:buChar char="§"/>
            </a:pPr>
            <a:r>
              <a:rPr lang="en-IN" dirty="0"/>
              <a:t>Patients with bilateral obstruction and acute kidney injury (AKI)</a:t>
            </a:r>
          </a:p>
          <a:p>
            <a:pPr marL="450850" indent="-450850">
              <a:lnSpc>
                <a:spcPct val="150000"/>
              </a:lnSpc>
              <a:buFont typeface="Wingdings" panose="05000000000000000000" pitchFamily="2" charset="2"/>
              <a:buChar char="§"/>
            </a:pPr>
            <a:r>
              <a:rPr lang="en-IN" dirty="0"/>
              <a:t>Patients with unilateral obstruction with AKI in a solitary functioning kidney</a:t>
            </a:r>
          </a:p>
          <a:p>
            <a:endParaRPr lang="en-US" dirty="0"/>
          </a:p>
        </p:txBody>
      </p:sp>
    </p:spTree>
    <p:extLst>
      <p:ext uri="{BB962C8B-B14F-4D97-AF65-F5344CB8AC3E}">
        <p14:creationId xmlns:p14="http://schemas.microsoft.com/office/powerpoint/2010/main" val="110858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E7F4BC-FE13-D84D-AA3E-EA99F1FDDE15}"/>
              </a:ext>
            </a:extLst>
          </p:cNvPr>
          <p:cNvSpPr>
            <a:spLocks noGrp="1"/>
          </p:cNvSpPr>
          <p:nvPr>
            <p:ph idx="4294967295"/>
          </p:nvPr>
        </p:nvSpPr>
        <p:spPr>
          <a:xfrm>
            <a:off x="856527" y="495421"/>
            <a:ext cx="10896600" cy="6191250"/>
          </a:xfrm>
        </p:spPr>
        <p:txBody>
          <a:bodyPr>
            <a:normAutofit lnSpcReduction="10000"/>
          </a:bodyPr>
          <a:lstStyle/>
          <a:p>
            <a:pPr>
              <a:lnSpc>
                <a:spcPct val="150000"/>
              </a:lnSpc>
            </a:pPr>
            <a:r>
              <a:rPr lang="en-IN" dirty="0"/>
              <a:t>A ureteral stent or percutaneous nephrostomy tube can be used to drain the collecting system. </a:t>
            </a:r>
          </a:p>
          <a:p>
            <a:pPr>
              <a:lnSpc>
                <a:spcPct val="150000"/>
              </a:lnSpc>
            </a:pPr>
            <a:r>
              <a:rPr lang="en-IN" dirty="0"/>
              <a:t>Definitive stone management can proceed once the infection is treated and the patient is stable. </a:t>
            </a:r>
          </a:p>
          <a:p>
            <a:pPr>
              <a:lnSpc>
                <a:spcPct val="150000"/>
              </a:lnSpc>
            </a:pPr>
            <a:r>
              <a:rPr lang="en-IN" dirty="0"/>
              <a:t>Stone manipulation in this setting may lead to life-threatening sepsis and should therefore be avoided. </a:t>
            </a:r>
          </a:p>
          <a:p>
            <a:pPr>
              <a:lnSpc>
                <a:spcPct val="150000"/>
              </a:lnSpc>
            </a:pPr>
            <a:r>
              <a:rPr lang="en-IN" dirty="0"/>
              <a:t>The choice between a ureteral stent or nephrostomy tube may be decided by the operating urologist; both have been shown to be equally effective at drainage.</a:t>
            </a:r>
          </a:p>
        </p:txBody>
      </p:sp>
    </p:spTree>
    <p:extLst>
      <p:ext uri="{BB962C8B-B14F-4D97-AF65-F5344CB8AC3E}">
        <p14:creationId xmlns:p14="http://schemas.microsoft.com/office/powerpoint/2010/main" val="42744781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D20AD-681B-D542-A404-C76391F09AF3}"/>
              </a:ext>
            </a:extLst>
          </p:cNvPr>
          <p:cNvSpPr>
            <a:spLocks noGrp="1"/>
          </p:cNvSpPr>
          <p:nvPr>
            <p:ph type="title" idx="4294967295"/>
          </p:nvPr>
        </p:nvSpPr>
        <p:spPr>
          <a:xfrm>
            <a:off x="787019" y="-131763"/>
            <a:ext cx="6805613" cy="1325563"/>
          </a:xfrm>
        </p:spPr>
        <p:txBody>
          <a:bodyPr/>
          <a:lstStyle/>
          <a:p>
            <a:r>
              <a:rPr lang="en-US" b="1" dirty="0">
                <a:solidFill>
                  <a:srgbClr val="854C3B"/>
                </a:solidFill>
                <a:latin typeface="Bahnschrift" panose="020B0502040204020203" pitchFamily="34" charset="0"/>
              </a:rPr>
              <a:t>Shock Wave Lithotripsy</a:t>
            </a:r>
          </a:p>
        </p:txBody>
      </p:sp>
      <p:sp>
        <p:nvSpPr>
          <p:cNvPr id="3" name="Content Placeholder 2">
            <a:extLst>
              <a:ext uri="{FF2B5EF4-FFF2-40B4-BE49-F238E27FC236}">
                <a16:creationId xmlns:a16="http://schemas.microsoft.com/office/drawing/2014/main" id="{529F91D1-FA27-C948-B651-CAF870EEA962}"/>
              </a:ext>
            </a:extLst>
          </p:cNvPr>
          <p:cNvSpPr>
            <a:spLocks noGrp="1"/>
          </p:cNvSpPr>
          <p:nvPr>
            <p:ph idx="4294967295"/>
          </p:nvPr>
        </p:nvSpPr>
        <p:spPr>
          <a:xfrm>
            <a:off x="787019" y="892337"/>
            <a:ext cx="11404981" cy="5658934"/>
          </a:xfrm>
        </p:spPr>
        <p:txBody>
          <a:bodyPr>
            <a:normAutofit fontScale="92500"/>
          </a:bodyPr>
          <a:lstStyle/>
          <a:p>
            <a:pPr>
              <a:lnSpc>
                <a:spcPct val="120000"/>
              </a:lnSpc>
              <a:spcBef>
                <a:spcPts val="800"/>
              </a:spcBef>
              <a:buClr>
                <a:srgbClr val="854C3B"/>
              </a:buClr>
              <a:buFont typeface="Wingdings" panose="05000000000000000000" pitchFamily="2" charset="2"/>
              <a:buChar char="§"/>
            </a:pPr>
            <a:r>
              <a:rPr lang="en-IN" dirty="0"/>
              <a:t>SWL can be used to treat small- to medium-sized kidney stones </a:t>
            </a:r>
          </a:p>
          <a:p>
            <a:pPr>
              <a:lnSpc>
                <a:spcPct val="120000"/>
              </a:lnSpc>
              <a:spcBef>
                <a:spcPts val="800"/>
              </a:spcBef>
              <a:buClr>
                <a:srgbClr val="854C3B"/>
              </a:buClr>
              <a:buFont typeface="Wingdings" panose="05000000000000000000" pitchFamily="2" charset="2"/>
              <a:buChar char="§"/>
            </a:pPr>
            <a:r>
              <a:rPr lang="en-IN" dirty="0"/>
              <a:t>Not ideal for the management of large or complex stones or stones located in the lower pole of the kidney. The dependent location of lower pole stones makes it more difficult for fragments produced by SWL to be cleared from the kidney. </a:t>
            </a:r>
          </a:p>
          <a:p>
            <a:pPr>
              <a:lnSpc>
                <a:spcPct val="120000"/>
              </a:lnSpc>
              <a:spcBef>
                <a:spcPts val="800"/>
              </a:spcBef>
              <a:buClr>
                <a:srgbClr val="854C3B"/>
              </a:buClr>
              <a:buFont typeface="Wingdings" panose="05000000000000000000" pitchFamily="2" charset="2"/>
              <a:buChar char="§"/>
            </a:pPr>
            <a:r>
              <a:rPr lang="en-IN" dirty="0"/>
              <a:t>Done on an outpatient basis with the patient under conscious sedation, general </a:t>
            </a:r>
            <a:r>
              <a:rPr lang="en-IN" dirty="0" err="1"/>
              <a:t>anesthesia</a:t>
            </a:r>
            <a:r>
              <a:rPr lang="en-IN" dirty="0"/>
              <a:t>, or regional </a:t>
            </a:r>
            <a:r>
              <a:rPr lang="en-IN" dirty="0" err="1"/>
              <a:t>anesthesia</a:t>
            </a:r>
            <a:r>
              <a:rPr lang="en-IN" dirty="0"/>
              <a:t>.</a:t>
            </a:r>
          </a:p>
          <a:p>
            <a:pPr>
              <a:lnSpc>
                <a:spcPct val="120000"/>
              </a:lnSpc>
              <a:spcBef>
                <a:spcPts val="800"/>
              </a:spcBef>
              <a:buClr>
                <a:srgbClr val="854C3B"/>
              </a:buClr>
              <a:buFont typeface="Wingdings" panose="05000000000000000000" pitchFamily="2" charset="2"/>
              <a:buChar char="§"/>
            </a:pPr>
            <a:r>
              <a:rPr lang="en-IN" dirty="0"/>
              <a:t>Employs high-energy shock waves produced by an electrical discharge. The shock waves are transmitted through water and directly focused onto a kidney/ureteral stone with the aid of biplanar fluoroscopy. The change in tissue density between the soft kidney tissue and the hard stone causes a release of energy at the stone surface. This energy fragments the stone. </a:t>
            </a:r>
          </a:p>
        </p:txBody>
      </p:sp>
    </p:spTree>
    <p:extLst>
      <p:ext uri="{BB962C8B-B14F-4D97-AF65-F5344CB8AC3E}">
        <p14:creationId xmlns:p14="http://schemas.microsoft.com/office/powerpoint/2010/main" val="63058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6446"/>
            <a:ext cx="12192000" cy="541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AB08F65-65D5-1347-A122-ED49BE133DCF}"/>
              </a:ext>
            </a:extLst>
          </p:cNvPr>
          <p:cNvSpPr>
            <a:spLocks noGrp="1"/>
          </p:cNvSpPr>
          <p:nvPr>
            <p:ph type="title" idx="4294967295"/>
          </p:nvPr>
        </p:nvSpPr>
        <p:spPr>
          <a:xfrm>
            <a:off x="766582" y="130523"/>
            <a:ext cx="7147393" cy="937549"/>
          </a:xfrm>
        </p:spPr>
        <p:txBody>
          <a:bodyPr/>
          <a:lstStyle/>
          <a:p>
            <a:r>
              <a:rPr lang="en-US" b="1" dirty="0">
                <a:solidFill>
                  <a:srgbClr val="31838F"/>
                </a:solidFill>
                <a:latin typeface="Bahnschrift" panose="020B0502040204020203" pitchFamily="34" charset="0"/>
              </a:rPr>
              <a:t>Dietary risk factors- </a:t>
            </a:r>
            <a:r>
              <a:rPr lang="en-US" b="1" dirty="0" err="1">
                <a:solidFill>
                  <a:srgbClr val="31838F"/>
                </a:solidFill>
                <a:latin typeface="Bahnschrift" panose="020B0502040204020203" pitchFamily="34" charset="0"/>
              </a:rPr>
              <a:t>Ca.Ox</a:t>
            </a:r>
            <a:endParaRPr lang="en-US" b="1" dirty="0">
              <a:solidFill>
                <a:srgbClr val="31838F"/>
              </a:solidFill>
              <a:latin typeface="Bahnschrift" panose="020B0502040204020203" pitchFamily="34" charset="0"/>
            </a:endParaRPr>
          </a:p>
        </p:txBody>
      </p:sp>
      <p:sp>
        <p:nvSpPr>
          <p:cNvPr id="3" name="Content Placeholder 2">
            <a:extLst>
              <a:ext uri="{FF2B5EF4-FFF2-40B4-BE49-F238E27FC236}">
                <a16:creationId xmlns:a16="http://schemas.microsoft.com/office/drawing/2014/main" id="{CF108247-1E20-5A4D-B0CB-ED2DE5336913}"/>
              </a:ext>
            </a:extLst>
          </p:cNvPr>
          <p:cNvSpPr>
            <a:spLocks noGrp="1"/>
          </p:cNvSpPr>
          <p:nvPr>
            <p:ph idx="4294967295"/>
          </p:nvPr>
        </p:nvSpPr>
        <p:spPr>
          <a:xfrm>
            <a:off x="370320" y="1346888"/>
            <a:ext cx="11451359" cy="4937180"/>
          </a:xfrm>
        </p:spPr>
        <p:txBody>
          <a:bodyPr>
            <a:noAutofit/>
          </a:bodyPr>
          <a:lstStyle/>
          <a:p>
            <a:pPr marL="358775" indent="-358775" algn="just">
              <a:lnSpc>
                <a:spcPct val="110000"/>
              </a:lnSpc>
              <a:spcBef>
                <a:spcPts val="300"/>
              </a:spcBef>
              <a:buClr>
                <a:srgbClr val="854C3B"/>
              </a:buClr>
              <a:buFont typeface="Wingdings" panose="05000000000000000000" pitchFamily="2" charset="2"/>
              <a:buChar char="§"/>
            </a:pPr>
            <a:r>
              <a:rPr lang="en-US" sz="2300" dirty="0"/>
              <a:t>Calcium - </a:t>
            </a:r>
            <a:r>
              <a:rPr lang="en-IN" sz="2300" dirty="0"/>
              <a:t>a higher dietary calcium intake is associated with a lower incidence of stone disease while calcium supplements were associated with a small increase in risk </a:t>
            </a:r>
            <a:r>
              <a:rPr lang="en-US" sz="2300" b="1" dirty="0"/>
              <a:t>(apparent paradox)</a:t>
            </a:r>
          </a:p>
          <a:p>
            <a:pPr marL="358775" indent="-358775" algn="just">
              <a:lnSpc>
                <a:spcPct val="110000"/>
              </a:lnSpc>
              <a:spcBef>
                <a:spcPts val="300"/>
              </a:spcBef>
              <a:buClr>
                <a:srgbClr val="854C3B"/>
              </a:buClr>
              <a:buFont typeface="Wingdings" panose="05000000000000000000" pitchFamily="2" charset="2"/>
              <a:buChar char="§"/>
            </a:pPr>
            <a:r>
              <a:rPr lang="en-US" sz="2300" dirty="0"/>
              <a:t>Oxalate - Dietary contribution - 10-50%; substantial proportion of urinary oxalate is derived from endogenous production (Glycine, Glycolate, Hydroxyproline); reduced absorption of dietary oxalate due to low bioavailability and inter-individual variations.</a:t>
            </a:r>
          </a:p>
          <a:p>
            <a:pPr marL="358775" indent="-358775" algn="just">
              <a:lnSpc>
                <a:spcPct val="110000"/>
              </a:lnSpc>
              <a:spcBef>
                <a:spcPts val="300"/>
              </a:spcBef>
              <a:buClr>
                <a:srgbClr val="854C3B"/>
              </a:buClr>
              <a:buFont typeface="Wingdings" panose="05000000000000000000" pitchFamily="2" charset="2"/>
              <a:buChar char="§"/>
            </a:pPr>
            <a:r>
              <a:rPr lang="en-US" sz="2300" dirty="0"/>
              <a:t>Sodium -  High sodium</a:t>
            </a:r>
            <a:r>
              <a:rPr lang="en-US" sz="2300" dirty="0">
                <a:sym typeface="Wingdings" pitchFamily="2" charset="2"/>
              </a:rPr>
              <a:t> decreased PCT reabsorption decreased Calcium reabsorption </a:t>
            </a:r>
          </a:p>
          <a:p>
            <a:pPr marL="358775" indent="-358775" algn="just">
              <a:lnSpc>
                <a:spcPct val="110000"/>
              </a:lnSpc>
              <a:spcBef>
                <a:spcPts val="300"/>
              </a:spcBef>
              <a:buClr>
                <a:srgbClr val="854C3B"/>
              </a:buClr>
              <a:buFont typeface="Wingdings" panose="05000000000000000000" pitchFamily="2" charset="2"/>
              <a:buChar char="§"/>
            </a:pPr>
            <a:r>
              <a:rPr lang="en-US" sz="2300" dirty="0">
                <a:sym typeface="Wingdings" pitchFamily="2" charset="2"/>
              </a:rPr>
              <a:t>Potassium- </a:t>
            </a:r>
            <a:r>
              <a:rPr lang="en-IN" sz="2300" dirty="0"/>
              <a:t>higher potassium intake may reduce the risk of stone formation by reducing urinary calcium excretion, may increase urinary citrate excretion (since potassium-rich foods tend to have a high alkali content)</a:t>
            </a:r>
            <a:endParaRPr lang="en-US" sz="2300" dirty="0">
              <a:sym typeface="Wingdings" pitchFamily="2" charset="2"/>
            </a:endParaRPr>
          </a:p>
          <a:p>
            <a:pPr marL="358775" indent="-358775" algn="just">
              <a:lnSpc>
                <a:spcPct val="110000"/>
              </a:lnSpc>
              <a:spcBef>
                <a:spcPts val="300"/>
              </a:spcBef>
              <a:buClr>
                <a:srgbClr val="854C3B"/>
              </a:buClr>
              <a:buFont typeface="Wingdings" panose="05000000000000000000" pitchFamily="2" charset="2"/>
              <a:buChar char="§"/>
            </a:pPr>
            <a:r>
              <a:rPr lang="en-US" sz="2300" dirty="0">
                <a:sym typeface="Wingdings" pitchFamily="2" charset="2"/>
              </a:rPr>
              <a:t>Vitamin C*</a:t>
            </a:r>
          </a:p>
          <a:p>
            <a:pPr marL="358775" indent="-358775" algn="just">
              <a:lnSpc>
                <a:spcPct val="110000"/>
              </a:lnSpc>
              <a:spcBef>
                <a:spcPts val="300"/>
              </a:spcBef>
              <a:buClr>
                <a:srgbClr val="854C3B"/>
              </a:buClr>
              <a:buFont typeface="Wingdings" panose="05000000000000000000" pitchFamily="2" charset="2"/>
              <a:buChar char="§"/>
            </a:pPr>
            <a:r>
              <a:rPr lang="en-US" sz="2300" dirty="0">
                <a:sym typeface="Wingdings" pitchFamily="2" charset="2"/>
              </a:rPr>
              <a:t>B6 supplements </a:t>
            </a:r>
            <a:endParaRPr lang="en-US" sz="2300" dirty="0"/>
          </a:p>
        </p:txBody>
      </p:sp>
    </p:spTree>
    <p:extLst>
      <p:ext uri="{BB962C8B-B14F-4D97-AF65-F5344CB8AC3E}">
        <p14:creationId xmlns:p14="http://schemas.microsoft.com/office/powerpoint/2010/main" val="1605682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299DAF-1EF6-6144-BD93-34B9CF850BFF}"/>
              </a:ext>
            </a:extLst>
          </p:cNvPr>
          <p:cNvSpPr>
            <a:spLocks noGrp="1"/>
          </p:cNvSpPr>
          <p:nvPr>
            <p:ph idx="4294967295"/>
          </p:nvPr>
        </p:nvSpPr>
        <p:spPr>
          <a:xfrm>
            <a:off x="679622" y="494270"/>
            <a:ext cx="10849232" cy="5795319"/>
          </a:xfrm>
        </p:spPr>
        <p:txBody>
          <a:bodyPr>
            <a:normAutofit lnSpcReduction="10000"/>
          </a:bodyPr>
          <a:lstStyle/>
          <a:p>
            <a:pPr marL="450850" indent="-450850">
              <a:lnSpc>
                <a:spcPct val="120000"/>
              </a:lnSpc>
              <a:spcBef>
                <a:spcPts val="600"/>
              </a:spcBef>
              <a:buClr>
                <a:srgbClr val="854C3B"/>
              </a:buClr>
              <a:buFont typeface="Wingdings" panose="05000000000000000000" pitchFamily="2" charset="2"/>
              <a:buChar char="§"/>
            </a:pPr>
            <a:r>
              <a:rPr lang="en-IN" dirty="0"/>
              <a:t>The main limitations of SWL are the completeness of stone fragmentation as well as the completeness of fragment elimination. </a:t>
            </a:r>
          </a:p>
          <a:p>
            <a:pPr marL="450850" indent="-450850">
              <a:lnSpc>
                <a:spcPct val="120000"/>
              </a:lnSpc>
              <a:spcBef>
                <a:spcPts val="600"/>
              </a:spcBef>
              <a:buClr>
                <a:srgbClr val="854C3B"/>
              </a:buClr>
              <a:buFont typeface="Wingdings" panose="05000000000000000000" pitchFamily="2" charset="2"/>
              <a:buChar char="§"/>
            </a:pPr>
            <a:r>
              <a:rPr lang="en-IN" dirty="0"/>
              <a:t>Alpha blockers may be prescribed to facilitate stone passage following SWL.</a:t>
            </a:r>
          </a:p>
          <a:p>
            <a:pPr marL="450850" indent="-450850">
              <a:lnSpc>
                <a:spcPct val="120000"/>
              </a:lnSpc>
              <a:spcBef>
                <a:spcPts val="600"/>
              </a:spcBef>
              <a:buClr>
                <a:srgbClr val="854C3B"/>
              </a:buClr>
              <a:buFont typeface="Wingdings" panose="05000000000000000000" pitchFamily="2" charset="2"/>
              <a:buChar char="§"/>
            </a:pPr>
            <a:r>
              <a:rPr lang="en-IN" b="1" dirty="0"/>
              <a:t>Complications</a:t>
            </a:r>
            <a:r>
              <a:rPr lang="en-IN" dirty="0"/>
              <a:t> – low complication rate. </a:t>
            </a:r>
          </a:p>
          <a:p>
            <a:pPr lvl="1">
              <a:lnSpc>
                <a:spcPct val="120000"/>
              </a:lnSpc>
              <a:spcBef>
                <a:spcPts val="600"/>
              </a:spcBef>
            </a:pPr>
            <a:r>
              <a:rPr lang="en-IN" dirty="0"/>
              <a:t>Up to 5 percent of patients may experience ureteral blockage due to stone fragments, which is usually transient</a:t>
            </a:r>
          </a:p>
          <a:p>
            <a:pPr lvl="1">
              <a:lnSpc>
                <a:spcPct val="120000"/>
              </a:lnSpc>
              <a:spcBef>
                <a:spcPts val="600"/>
              </a:spcBef>
            </a:pPr>
            <a:r>
              <a:rPr lang="en-IN" dirty="0"/>
              <a:t>up to 2 percent of patients may develop urinary tract infection (UTI). </a:t>
            </a:r>
          </a:p>
          <a:p>
            <a:pPr lvl="1">
              <a:lnSpc>
                <a:spcPct val="120000"/>
              </a:lnSpc>
              <a:spcBef>
                <a:spcPts val="600"/>
              </a:spcBef>
            </a:pPr>
            <a:r>
              <a:rPr lang="en-IN" dirty="0"/>
              <a:t>Transient </a:t>
            </a:r>
            <a:r>
              <a:rPr lang="en-IN" dirty="0" err="1"/>
              <a:t>hematuria</a:t>
            </a:r>
            <a:r>
              <a:rPr lang="en-IN" dirty="0"/>
              <a:t> is common after the procedure but typically resolves within days. </a:t>
            </a:r>
          </a:p>
          <a:p>
            <a:pPr lvl="1">
              <a:lnSpc>
                <a:spcPct val="120000"/>
              </a:lnSpc>
              <a:spcBef>
                <a:spcPts val="600"/>
              </a:spcBef>
            </a:pPr>
            <a:r>
              <a:rPr lang="en-IN" dirty="0"/>
              <a:t>Major complications such as sepsis and </a:t>
            </a:r>
            <a:r>
              <a:rPr lang="en-IN" dirty="0" err="1"/>
              <a:t>hemorrhage</a:t>
            </a:r>
            <a:r>
              <a:rPr lang="en-IN" dirty="0"/>
              <a:t> are rare and occur in less than 1 percent.</a:t>
            </a:r>
          </a:p>
          <a:p>
            <a:pPr>
              <a:lnSpc>
                <a:spcPct val="120000"/>
              </a:lnSpc>
              <a:spcBef>
                <a:spcPts val="600"/>
              </a:spcBef>
            </a:pPr>
            <a:endParaRPr lang="en-US" dirty="0"/>
          </a:p>
        </p:txBody>
      </p:sp>
    </p:spTree>
    <p:extLst>
      <p:ext uri="{BB962C8B-B14F-4D97-AF65-F5344CB8AC3E}">
        <p14:creationId xmlns:p14="http://schemas.microsoft.com/office/powerpoint/2010/main" val="28132272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C024-0EA9-6040-95A4-646E26011CAC}"/>
              </a:ext>
            </a:extLst>
          </p:cNvPr>
          <p:cNvSpPr>
            <a:spLocks noGrp="1"/>
          </p:cNvSpPr>
          <p:nvPr>
            <p:ph type="title" idx="4294967295"/>
          </p:nvPr>
        </p:nvSpPr>
        <p:spPr>
          <a:xfrm>
            <a:off x="856526" y="83817"/>
            <a:ext cx="4079875" cy="819150"/>
          </a:xfrm>
        </p:spPr>
        <p:txBody>
          <a:bodyPr/>
          <a:lstStyle/>
          <a:p>
            <a:r>
              <a:rPr lang="en-US" b="1" dirty="0">
                <a:solidFill>
                  <a:srgbClr val="854C3B"/>
                </a:solidFill>
                <a:latin typeface="Bahnschrift" panose="020B0502040204020203" pitchFamily="34" charset="0"/>
              </a:rPr>
              <a:t>Ureteroscopy</a:t>
            </a:r>
          </a:p>
        </p:txBody>
      </p:sp>
      <p:sp>
        <p:nvSpPr>
          <p:cNvPr id="3" name="Content Placeholder 2">
            <a:extLst>
              <a:ext uri="{FF2B5EF4-FFF2-40B4-BE49-F238E27FC236}">
                <a16:creationId xmlns:a16="http://schemas.microsoft.com/office/drawing/2014/main" id="{93899677-5414-4848-81BE-2E069A8FBA17}"/>
              </a:ext>
            </a:extLst>
          </p:cNvPr>
          <p:cNvSpPr>
            <a:spLocks noGrp="1"/>
          </p:cNvSpPr>
          <p:nvPr>
            <p:ph idx="4294967295"/>
          </p:nvPr>
        </p:nvSpPr>
        <p:spPr>
          <a:xfrm>
            <a:off x="856526" y="949407"/>
            <a:ext cx="10134600" cy="5486400"/>
          </a:xfrm>
        </p:spPr>
        <p:txBody>
          <a:bodyPr>
            <a:normAutofit fontScale="85000" lnSpcReduction="20000"/>
          </a:bodyPr>
          <a:lstStyle/>
          <a:p>
            <a:pPr marL="450850" indent="-450850" algn="just">
              <a:lnSpc>
                <a:spcPct val="130000"/>
              </a:lnSpc>
              <a:spcBef>
                <a:spcPts val="700"/>
              </a:spcBef>
              <a:buClr>
                <a:srgbClr val="854C3B"/>
              </a:buClr>
              <a:buFont typeface="Wingdings" panose="05000000000000000000" pitchFamily="2" charset="2"/>
              <a:buChar char="§"/>
            </a:pPr>
            <a:r>
              <a:rPr lang="en-IN" dirty="0"/>
              <a:t>Treatment of choice for the majority of middle and distal ureteral stones </a:t>
            </a:r>
          </a:p>
          <a:p>
            <a:pPr marL="450850" indent="-450850" algn="just">
              <a:lnSpc>
                <a:spcPct val="130000"/>
              </a:lnSpc>
              <a:spcBef>
                <a:spcPts val="700"/>
              </a:spcBef>
              <a:buClr>
                <a:srgbClr val="854C3B"/>
              </a:buClr>
              <a:buFont typeface="Wingdings" panose="05000000000000000000" pitchFamily="2" charset="2"/>
              <a:buChar char="§"/>
            </a:pPr>
            <a:r>
              <a:rPr lang="en-IN" dirty="0"/>
              <a:t>To manage proximal ureteral and kidney stones. </a:t>
            </a:r>
          </a:p>
          <a:p>
            <a:pPr marL="450850" indent="-450850" algn="just">
              <a:lnSpc>
                <a:spcPct val="130000"/>
              </a:lnSpc>
              <a:spcBef>
                <a:spcPts val="700"/>
              </a:spcBef>
              <a:buClr>
                <a:srgbClr val="854C3B"/>
              </a:buClr>
              <a:buFont typeface="Wingdings" panose="05000000000000000000" pitchFamily="2" charset="2"/>
              <a:buChar char="§"/>
            </a:pPr>
            <a:r>
              <a:rPr lang="en-IN" dirty="0"/>
              <a:t>To manage ureteral stones that have failed SWL. </a:t>
            </a:r>
          </a:p>
          <a:p>
            <a:pPr marL="450850" indent="-450850" algn="just">
              <a:lnSpc>
                <a:spcPct val="130000"/>
              </a:lnSpc>
              <a:spcBef>
                <a:spcPts val="700"/>
              </a:spcBef>
              <a:buClr>
                <a:srgbClr val="854C3B"/>
              </a:buClr>
              <a:buFont typeface="Wingdings" panose="05000000000000000000" pitchFamily="2" charset="2"/>
              <a:buChar char="§"/>
            </a:pPr>
            <a:r>
              <a:rPr lang="en-IN" dirty="0"/>
              <a:t>URS is the modality of choice for patients with obesity, with hard stones, or who are pregnant or have a bleeding diathesis.</a:t>
            </a:r>
          </a:p>
          <a:p>
            <a:pPr marL="450850" indent="-450850" algn="just">
              <a:lnSpc>
                <a:spcPct val="130000"/>
              </a:lnSpc>
              <a:spcBef>
                <a:spcPts val="700"/>
              </a:spcBef>
              <a:buClr>
                <a:srgbClr val="854C3B"/>
              </a:buClr>
              <a:buFont typeface="Wingdings" panose="05000000000000000000" pitchFamily="2" charset="2"/>
              <a:buChar char="§"/>
            </a:pPr>
            <a:r>
              <a:rPr lang="en-IN" dirty="0"/>
              <a:t>Performed on an outpatient basis with the patient under GA. A small endoscope (which may be rigid, semirigid, or flexible) is passed from the urethra proximally toward the affected ureter and kidney, which enables visualization and manipulation of the stone. Flexible ureteroscopes, with their deflection capabilities, are used primarily to access the proximal ureter and intrarenal collecting system, while semirigid and rigid ureteroscopes can be used to reach stones in the mid and distal ureter.</a:t>
            </a:r>
            <a:endParaRPr lang="en-US" dirty="0"/>
          </a:p>
        </p:txBody>
      </p:sp>
    </p:spTree>
    <p:extLst>
      <p:ext uri="{BB962C8B-B14F-4D97-AF65-F5344CB8AC3E}">
        <p14:creationId xmlns:p14="http://schemas.microsoft.com/office/powerpoint/2010/main" val="36874532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35D05-833E-6C4B-BF00-B4B9BF248DBE}"/>
              </a:ext>
            </a:extLst>
          </p:cNvPr>
          <p:cNvSpPr>
            <a:spLocks noGrp="1"/>
          </p:cNvSpPr>
          <p:nvPr>
            <p:ph idx="4294967295"/>
          </p:nvPr>
        </p:nvSpPr>
        <p:spPr>
          <a:xfrm>
            <a:off x="869628" y="254000"/>
            <a:ext cx="10670331" cy="6350000"/>
          </a:xfrm>
        </p:spPr>
        <p:txBody>
          <a:bodyPr>
            <a:normAutofit fontScale="92500" lnSpcReduction="20000"/>
          </a:bodyPr>
          <a:lstStyle/>
          <a:p>
            <a:pPr marL="450850" indent="-450850" algn="just">
              <a:lnSpc>
                <a:spcPct val="130000"/>
              </a:lnSpc>
              <a:spcBef>
                <a:spcPts val="700"/>
              </a:spcBef>
              <a:buClr>
                <a:srgbClr val="854C3B"/>
              </a:buClr>
              <a:buFont typeface="Wingdings" panose="05000000000000000000" pitchFamily="2" charset="2"/>
              <a:buChar char="§"/>
            </a:pPr>
            <a:r>
              <a:rPr lang="en-IN" dirty="0"/>
              <a:t>Ureteral access and dilation are the first components of URS. </a:t>
            </a:r>
          </a:p>
          <a:p>
            <a:pPr marL="450850" indent="-450850" algn="just">
              <a:lnSpc>
                <a:spcPct val="130000"/>
              </a:lnSpc>
              <a:spcBef>
                <a:spcPts val="700"/>
              </a:spcBef>
              <a:buClr>
                <a:srgbClr val="854C3B"/>
              </a:buClr>
              <a:buFont typeface="Wingdings" panose="05000000000000000000" pitchFamily="2" charset="2"/>
              <a:buChar char="§"/>
            </a:pPr>
            <a:r>
              <a:rPr lang="en-IN" dirty="0"/>
              <a:t>Ureteral balloon dilators are employed, passed over guidewires that have been fluoroscopically positioned within the kidney collecting system. </a:t>
            </a:r>
          </a:p>
          <a:p>
            <a:pPr marL="450850" indent="-450850" algn="just">
              <a:lnSpc>
                <a:spcPct val="130000"/>
              </a:lnSpc>
              <a:spcBef>
                <a:spcPts val="700"/>
              </a:spcBef>
              <a:buClr>
                <a:srgbClr val="854C3B"/>
              </a:buClr>
              <a:buFont typeface="Wingdings" panose="05000000000000000000" pitchFamily="2" charset="2"/>
              <a:buChar char="§"/>
            </a:pPr>
            <a:r>
              <a:rPr lang="en-IN" dirty="0"/>
              <a:t>After dilation of the distal ureter, the ureteroscope can then be passed under direct vision throughout the ureter and renal pelvis. </a:t>
            </a:r>
          </a:p>
          <a:p>
            <a:pPr marL="450850" indent="-450850" algn="just">
              <a:lnSpc>
                <a:spcPct val="130000"/>
              </a:lnSpc>
              <a:spcBef>
                <a:spcPts val="700"/>
              </a:spcBef>
              <a:buClr>
                <a:srgbClr val="854C3B"/>
              </a:buClr>
              <a:buFont typeface="Wingdings" panose="05000000000000000000" pitchFamily="2" charset="2"/>
              <a:buChar char="§"/>
            </a:pPr>
            <a:r>
              <a:rPr lang="en-IN" dirty="0"/>
              <a:t>If the obstructing stone is small enough to be extracted intact, stone baskets or grasping forceps can be employed for stone removal. </a:t>
            </a:r>
          </a:p>
          <a:p>
            <a:pPr marL="450850" indent="-450850" algn="just">
              <a:lnSpc>
                <a:spcPct val="130000"/>
              </a:lnSpc>
              <a:spcBef>
                <a:spcPts val="700"/>
              </a:spcBef>
              <a:buClr>
                <a:srgbClr val="854C3B"/>
              </a:buClr>
              <a:buFont typeface="Wingdings" panose="05000000000000000000" pitchFamily="2" charset="2"/>
              <a:buChar char="§"/>
            </a:pPr>
            <a:r>
              <a:rPr lang="en-IN" dirty="0"/>
              <a:t>If the stone is too large for intact extraction and requires fragmentation prior to removal, laser fragmentation can be utilized to perform "intracorporeal lithotripsy." Holmium and thulium laser lithotripsy are the technologies of choice to fragment kidney or ureteral stones during URS. </a:t>
            </a:r>
          </a:p>
          <a:p>
            <a:pPr marL="450850" indent="-450850" algn="just">
              <a:lnSpc>
                <a:spcPct val="130000"/>
              </a:lnSpc>
              <a:spcBef>
                <a:spcPts val="700"/>
              </a:spcBef>
              <a:buClr>
                <a:srgbClr val="854C3B"/>
              </a:buClr>
              <a:buFont typeface="Wingdings" panose="05000000000000000000" pitchFamily="2" charset="2"/>
              <a:buChar char="§"/>
            </a:pPr>
            <a:r>
              <a:rPr lang="en-IN" dirty="0"/>
              <a:t>A second or third URS procedure (staged URS) may be required to manage large, complex ureteral or kidney calculi.</a:t>
            </a:r>
          </a:p>
        </p:txBody>
      </p:sp>
    </p:spTree>
    <p:extLst>
      <p:ext uri="{BB962C8B-B14F-4D97-AF65-F5344CB8AC3E}">
        <p14:creationId xmlns:p14="http://schemas.microsoft.com/office/powerpoint/2010/main" val="8231718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8701-A247-A049-843A-5D49D7FD5E6F}"/>
              </a:ext>
            </a:extLst>
          </p:cNvPr>
          <p:cNvSpPr>
            <a:spLocks noGrp="1"/>
          </p:cNvSpPr>
          <p:nvPr>
            <p:ph type="title" idx="4294967295"/>
          </p:nvPr>
        </p:nvSpPr>
        <p:spPr>
          <a:xfrm>
            <a:off x="908119" y="13987"/>
            <a:ext cx="10515600" cy="903966"/>
          </a:xfrm>
        </p:spPr>
        <p:txBody>
          <a:bodyPr>
            <a:normAutofit/>
          </a:bodyPr>
          <a:lstStyle/>
          <a:p>
            <a:r>
              <a:rPr lang="en-US" b="1" dirty="0">
                <a:solidFill>
                  <a:srgbClr val="854C3B"/>
                </a:solidFill>
                <a:latin typeface="Bahnschrift" panose="020B0502040204020203" pitchFamily="34" charset="0"/>
              </a:rPr>
              <a:t>Percutaneous Nephrolithotomy</a:t>
            </a:r>
          </a:p>
        </p:txBody>
      </p:sp>
      <p:sp>
        <p:nvSpPr>
          <p:cNvPr id="3" name="Content Placeholder 2">
            <a:extLst>
              <a:ext uri="{FF2B5EF4-FFF2-40B4-BE49-F238E27FC236}">
                <a16:creationId xmlns:a16="http://schemas.microsoft.com/office/drawing/2014/main" id="{870283FA-2610-3041-9E76-83B005FBDCE1}"/>
              </a:ext>
            </a:extLst>
          </p:cNvPr>
          <p:cNvSpPr>
            <a:spLocks noGrp="1"/>
          </p:cNvSpPr>
          <p:nvPr>
            <p:ph idx="4294967295"/>
          </p:nvPr>
        </p:nvSpPr>
        <p:spPr>
          <a:xfrm>
            <a:off x="908119" y="791771"/>
            <a:ext cx="11372620" cy="6066229"/>
          </a:xfrm>
        </p:spPr>
        <p:txBody>
          <a:bodyPr>
            <a:noAutofit/>
          </a:bodyPr>
          <a:lstStyle/>
          <a:p>
            <a:pPr>
              <a:lnSpc>
                <a:spcPct val="110000"/>
              </a:lnSpc>
              <a:spcBef>
                <a:spcPts val="500"/>
              </a:spcBef>
              <a:buClr>
                <a:srgbClr val="854C3B"/>
              </a:buClr>
              <a:buFont typeface="Wingdings" panose="05000000000000000000" pitchFamily="2" charset="2"/>
              <a:buChar char="§"/>
            </a:pPr>
            <a:r>
              <a:rPr lang="en-IN" sz="2400" dirty="0"/>
              <a:t>Generally considered to be more effective than SWL or URS for most stones. </a:t>
            </a:r>
          </a:p>
          <a:p>
            <a:pPr>
              <a:lnSpc>
                <a:spcPct val="110000"/>
              </a:lnSpc>
              <a:spcBef>
                <a:spcPts val="500"/>
              </a:spcBef>
              <a:buClr>
                <a:srgbClr val="854C3B"/>
              </a:buClr>
              <a:buFont typeface="Wingdings" panose="05000000000000000000" pitchFamily="2" charset="2"/>
              <a:buChar char="§"/>
            </a:pPr>
            <a:r>
              <a:rPr lang="en-IN" sz="2400" dirty="0"/>
              <a:t>Typically reserved for large or complex stones or when attempts at SWL and URS are unsuccessful. </a:t>
            </a:r>
          </a:p>
          <a:p>
            <a:pPr>
              <a:lnSpc>
                <a:spcPct val="110000"/>
              </a:lnSpc>
              <a:spcBef>
                <a:spcPts val="500"/>
              </a:spcBef>
              <a:buClr>
                <a:srgbClr val="854C3B"/>
              </a:buClr>
              <a:buFont typeface="Wingdings" panose="05000000000000000000" pitchFamily="2" charset="2"/>
              <a:buChar char="§"/>
            </a:pPr>
            <a:r>
              <a:rPr lang="en-IN" sz="2400" dirty="0">
                <a:solidFill>
                  <a:schemeClr val="accent2"/>
                </a:solidFill>
              </a:rPr>
              <a:t>Procedure of choice for patients with stones &gt;20 mm or staghorn stones</a:t>
            </a:r>
          </a:p>
          <a:p>
            <a:pPr>
              <a:lnSpc>
                <a:spcPct val="110000"/>
              </a:lnSpc>
              <a:spcBef>
                <a:spcPts val="500"/>
              </a:spcBef>
              <a:buClr>
                <a:srgbClr val="854C3B"/>
              </a:buClr>
              <a:buFont typeface="Wingdings" panose="05000000000000000000" pitchFamily="2" charset="2"/>
              <a:buChar char="§"/>
            </a:pPr>
            <a:r>
              <a:rPr lang="en-IN" sz="2400" dirty="0"/>
              <a:t>Done under GA in the prone or supine position and typically requires an inpatient hospital stay of one to three days. </a:t>
            </a:r>
          </a:p>
          <a:p>
            <a:pPr>
              <a:lnSpc>
                <a:spcPct val="110000"/>
              </a:lnSpc>
              <a:spcBef>
                <a:spcPts val="500"/>
              </a:spcBef>
              <a:buClr>
                <a:srgbClr val="854C3B"/>
              </a:buClr>
              <a:buFont typeface="Wingdings" panose="05000000000000000000" pitchFamily="2" charset="2"/>
              <a:buChar char="§"/>
            </a:pPr>
            <a:r>
              <a:rPr lang="en-IN" sz="2400" dirty="0"/>
              <a:t>The procedure involves making a small skin incision in the patient's flank region and then placing a hollow working sheath through the incision to the kidney under fluoroscopic or ultrasound guidance. An endoscope is then passed through the working sheath that will enable visualization and extraction of the stone. </a:t>
            </a:r>
          </a:p>
          <a:p>
            <a:pPr>
              <a:lnSpc>
                <a:spcPct val="110000"/>
              </a:lnSpc>
              <a:spcBef>
                <a:spcPts val="500"/>
              </a:spcBef>
              <a:buClr>
                <a:srgbClr val="854C3B"/>
              </a:buClr>
              <a:buFont typeface="Wingdings" panose="05000000000000000000" pitchFamily="2" charset="2"/>
              <a:buChar char="§"/>
            </a:pPr>
            <a:r>
              <a:rPr lang="en-IN" sz="2400" dirty="0"/>
              <a:t>Laser lithotripsy or lithotripters can be used if necessary to fragment the stone prior to removal. </a:t>
            </a:r>
          </a:p>
          <a:p>
            <a:pPr>
              <a:lnSpc>
                <a:spcPct val="110000"/>
              </a:lnSpc>
              <a:spcBef>
                <a:spcPts val="500"/>
              </a:spcBef>
              <a:buClr>
                <a:srgbClr val="854C3B"/>
              </a:buClr>
              <a:buFont typeface="Wingdings" panose="05000000000000000000" pitchFamily="2" charset="2"/>
              <a:buChar char="§"/>
            </a:pPr>
            <a:r>
              <a:rPr lang="en-IN" sz="2400" dirty="0"/>
              <a:t>Irrigation with NS is usually performed throughout the procedure</a:t>
            </a:r>
            <a:endParaRPr lang="en-US" sz="2400" dirty="0"/>
          </a:p>
        </p:txBody>
      </p:sp>
    </p:spTree>
    <p:extLst>
      <p:ext uri="{BB962C8B-B14F-4D97-AF65-F5344CB8AC3E}">
        <p14:creationId xmlns:p14="http://schemas.microsoft.com/office/powerpoint/2010/main" val="2615376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7873A-D133-8541-8772-7BB459AF01AA}"/>
              </a:ext>
            </a:extLst>
          </p:cNvPr>
          <p:cNvSpPr>
            <a:spLocks noGrp="1"/>
          </p:cNvSpPr>
          <p:nvPr>
            <p:ph idx="4294967295"/>
          </p:nvPr>
        </p:nvSpPr>
        <p:spPr>
          <a:xfrm>
            <a:off x="890157" y="148282"/>
            <a:ext cx="10858147" cy="6709718"/>
          </a:xfrm>
        </p:spPr>
        <p:txBody>
          <a:bodyPr>
            <a:normAutofit/>
          </a:bodyPr>
          <a:lstStyle/>
          <a:p>
            <a:pPr marL="0" indent="0">
              <a:lnSpc>
                <a:spcPct val="100000"/>
              </a:lnSpc>
              <a:spcBef>
                <a:spcPts val="1200"/>
              </a:spcBef>
              <a:buNone/>
            </a:pPr>
            <a:r>
              <a:rPr lang="en-IN" sz="2600" b="1" dirty="0"/>
              <a:t>Nephrostomy tube placement</a:t>
            </a:r>
            <a:r>
              <a:rPr lang="en-IN" sz="2600" dirty="0"/>
              <a:t> – </a:t>
            </a:r>
          </a:p>
          <a:p>
            <a:pPr>
              <a:lnSpc>
                <a:spcPct val="100000"/>
              </a:lnSpc>
              <a:spcBef>
                <a:spcPts val="1200"/>
              </a:spcBef>
            </a:pPr>
            <a:r>
              <a:rPr lang="en-IN" sz="2600" dirty="0"/>
              <a:t>Following percutaneous stone removal, an indwelling nephrostomy tube may be left in place to facilitate drainage from the kidney and allow for re-entry into the collecting system should a repeat PNL procedure be necessary for residual stone fragments. </a:t>
            </a:r>
          </a:p>
          <a:p>
            <a:pPr>
              <a:lnSpc>
                <a:spcPct val="100000"/>
              </a:lnSpc>
              <a:spcBef>
                <a:spcPts val="1200"/>
              </a:spcBef>
            </a:pPr>
            <a:r>
              <a:rPr lang="en-IN" sz="2600" dirty="0"/>
              <a:t>However, in patients undergoing uncomplicated PNL who are presumed stone free, placement of a nephrostomy tube may be considered optional. </a:t>
            </a:r>
          </a:p>
          <a:p>
            <a:pPr>
              <a:lnSpc>
                <a:spcPct val="100000"/>
              </a:lnSpc>
              <a:spcBef>
                <a:spcPts val="1200"/>
              </a:spcBef>
            </a:pPr>
            <a:r>
              <a:rPr lang="en-IN" sz="2600" dirty="0"/>
              <a:t>Tubeless PNL also offers advantages such as less pain, less debilitation, lower cost, and a shorter hospital stay. </a:t>
            </a:r>
          </a:p>
          <a:p>
            <a:pPr>
              <a:lnSpc>
                <a:spcPct val="100000"/>
              </a:lnSpc>
              <a:spcBef>
                <a:spcPts val="1200"/>
              </a:spcBef>
            </a:pPr>
            <a:r>
              <a:rPr lang="en-IN" sz="2600" dirty="0"/>
              <a:t>PNL has a higher complication rate compared with URS and SWL.- 15 percent, with the most common complications being significant bleeding (8 percent), renal pelvis perforation (3 percent), and hydrothorax (2 percent). Procedural complications are more common with larger stones.</a:t>
            </a:r>
          </a:p>
          <a:p>
            <a:pPr>
              <a:lnSpc>
                <a:spcPct val="100000"/>
              </a:lnSpc>
              <a:spcBef>
                <a:spcPts val="1200"/>
              </a:spcBef>
            </a:pPr>
            <a:r>
              <a:rPr lang="en-IN" sz="2600" dirty="0"/>
              <a:t>Infectious complications may also occur after PNL</a:t>
            </a:r>
          </a:p>
        </p:txBody>
      </p:sp>
    </p:spTree>
    <p:extLst>
      <p:ext uri="{BB962C8B-B14F-4D97-AF65-F5344CB8AC3E}">
        <p14:creationId xmlns:p14="http://schemas.microsoft.com/office/powerpoint/2010/main" val="2801601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C68A83-2BC3-D040-98EE-71F34E36C605}"/>
              </a:ext>
            </a:extLst>
          </p:cNvPr>
          <p:cNvSpPr>
            <a:spLocks noGrp="1"/>
          </p:cNvSpPr>
          <p:nvPr>
            <p:ph idx="4294967295"/>
          </p:nvPr>
        </p:nvSpPr>
        <p:spPr>
          <a:xfrm>
            <a:off x="775191" y="290461"/>
            <a:ext cx="11084011" cy="5943600"/>
          </a:xfrm>
        </p:spPr>
        <p:txBody>
          <a:bodyPr>
            <a:normAutofit fontScale="92500"/>
          </a:bodyPr>
          <a:lstStyle/>
          <a:p>
            <a:pPr marL="0" indent="0">
              <a:lnSpc>
                <a:spcPct val="150000"/>
              </a:lnSpc>
              <a:buNone/>
            </a:pPr>
            <a:r>
              <a:rPr lang="en-IN" dirty="0"/>
              <a:t>The 2016 American Urological Association guidelines state that ureteral stent placement can be omitted in patients who meet </a:t>
            </a:r>
            <a:r>
              <a:rPr lang="en-IN" b="1" dirty="0"/>
              <a:t>all</a:t>
            </a:r>
            <a:r>
              <a:rPr lang="en-IN" dirty="0"/>
              <a:t> of the following criteria:</a:t>
            </a:r>
          </a:p>
          <a:p>
            <a:pPr>
              <a:lnSpc>
                <a:spcPct val="150000"/>
              </a:lnSpc>
              <a:buClr>
                <a:srgbClr val="854C3B"/>
              </a:buClr>
            </a:pPr>
            <a:r>
              <a:rPr lang="en-IN" dirty="0"/>
              <a:t>No suspected ureteric injury during URS</a:t>
            </a:r>
          </a:p>
          <a:p>
            <a:pPr>
              <a:lnSpc>
                <a:spcPct val="150000"/>
              </a:lnSpc>
              <a:buClr>
                <a:srgbClr val="854C3B"/>
              </a:buClr>
            </a:pPr>
            <a:r>
              <a:rPr lang="en-IN" dirty="0"/>
              <a:t>No evidence of ureteral stricture or other anatomical impediments to stone fragment clearance</a:t>
            </a:r>
          </a:p>
          <a:p>
            <a:pPr>
              <a:lnSpc>
                <a:spcPct val="150000"/>
              </a:lnSpc>
              <a:buClr>
                <a:srgbClr val="854C3B"/>
              </a:buClr>
            </a:pPr>
            <a:r>
              <a:rPr lang="en-IN" dirty="0"/>
              <a:t>Normal contralateral kidney</a:t>
            </a:r>
          </a:p>
          <a:p>
            <a:pPr>
              <a:lnSpc>
                <a:spcPct val="150000"/>
              </a:lnSpc>
              <a:buClr>
                <a:srgbClr val="854C3B"/>
              </a:buClr>
            </a:pPr>
            <a:r>
              <a:rPr lang="en-IN" dirty="0"/>
              <a:t>No kidney function impairment</a:t>
            </a:r>
          </a:p>
          <a:p>
            <a:pPr>
              <a:lnSpc>
                <a:spcPct val="150000"/>
              </a:lnSpc>
              <a:buClr>
                <a:srgbClr val="854C3B"/>
              </a:buClr>
            </a:pPr>
            <a:r>
              <a:rPr lang="en-IN" dirty="0"/>
              <a:t>No secondary URS procedure planned</a:t>
            </a:r>
          </a:p>
          <a:p>
            <a:endParaRPr lang="en-US" dirty="0"/>
          </a:p>
        </p:txBody>
      </p:sp>
    </p:spTree>
    <p:extLst>
      <p:ext uri="{BB962C8B-B14F-4D97-AF65-F5344CB8AC3E}">
        <p14:creationId xmlns:p14="http://schemas.microsoft.com/office/powerpoint/2010/main" val="259744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1772-CF48-DF4A-9577-B0BF5822686F}"/>
              </a:ext>
            </a:extLst>
          </p:cNvPr>
          <p:cNvSpPr>
            <a:spLocks noGrp="1"/>
          </p:cNvSpPr>
          <p:nvPr>
            <p:ph type="title" idx="4294967295"/>
          </p:nvPr>
        </p:nvSpPr>
        <p:spPr>
          <a:xfrm>
            <a:off x="775504" y="163513"/>
            <a:ext cx="5943600" cy="958850"/>
          </a:xfrm>
        </p:spPr>
        <p:txBody>
          <a:bodyPr/>
          <a:lstStyle/>
          <a:p>
            <a:r>
              <a:rPr lang="en-US" b="1" dirty="0">
                <a:solidFill>
                  <a:srgbClr val="854C3B"/>
                </a:solidFill>
                <a:latin typeface="Bahnschrift" panose="020B0502040204020203" pitchFamily="34" charset="0"/>
              </a:rPr>
              <a:t>Post-op complications</a:t>
            </a:r>
          </a:p>
        </p:txBody>
      </p:sp>
      <p:sp>
        <p:nvSpPr>
          <p:cNvPr id="3" name="Content Placeholder 2">
            <a:extLst>
              <a:ext uri="{FF2B5EF4-FFF2-40B4-BE49-F238E27FC236}">
                <a16:creationId xmlns:a16="http://schemas.microsoft.com/office/drawing/2014/main" id="{47ED1DE5-1AF5-A047-97CD-808CC39D6DEB}"/>
              </a:ext>
            </a:extLst>
          </p:cNvPr>
          <p:cNvSpPr>
            <a:spLocks noGrp="1"/>
          </p:cNvSpPr>
          <p:nvPr>
            <p:ph idx="4294967295"/>
          </p:nvPr>
        </p:nvSpPr>
        <p:spPr>
          <a:xfrm>
            <a:off x="775504" y="1221632"/>
            <a:ext cx="10837862" cy="5075237"/>
          </a:xfrm>
        </p:spPr>
        <p:txBody>
          <a:bodyPr>
            <a:normAutofit lnSpcReduction="10000"/>
          </a:bodyPr>
          <a:lstStyle/>
          <a:p>
            <a:pPr>
              <a:lnSpc>
                <a:spcPct val="150000"/>
              </a:lnSpc>
              <a:buClr>
                <a:srgbClr val="854C3B"/>
              </a:buClr>
            </a:pPr>
            <a:r>
              <a:rPr lang="en-IN" b="1" dirty="0"/>
              <a:t>Stent discomfort </a:t>
            </a:r>
            <a:r>
              <a:rPr lang="en-IN" dirty="0"/>
              <a:t>is common - treatment with an alpha blocker (Tamsulosin 0.4 mg daily, until the stent is removed) </a:t>
            </a:r>
          </a:p>
          <a:p>
            <a:pPr>
              <a:lnSpc>
                <a:spcPct val="150000"/>
              </a:lnSpc>
              <a:buClr>
                <a:srgbClr val="854C3B"/>
              </a:buClr>
            </a:pPr>
            <a:r>
              <a:rPr lang="en-IN" b="1" dirty="0"/>
              <a:t>Ureteral obstruction</a:t>
            </a:r>
            <a:r>
              <a:rPr lang="en-IN" dirty="0"/>
              <a:t> — The accumulation of stone fragments or stone gravel in the ureter, known as </a:t>
            </a:r>
            <a:r>
              <a:rPr lang="en-IN" dirty="0" err="1"/>
              <a:t>steinstrasse</a:t>
            </a:r>
            <a:r>
              <a:rPr lang="en-IN" dirty="0"/>
              <a:t>, occurs in approximately 4 to 7 percent of cases of SWL and may cause ureteral obstruction.</a:t>
            </a:r>
          </a:p>
          <a:p>
            <a:pPr lvl="1">
              <a:lnSpc>
                <a:spcPct val="150000"/>
              </a:lnSpc>
            </a:pPr>
            <a:r>
              <a:rPr lang="en-IN" dirty="0"/>
              <a:t>Larger stone size appears to be the major predictive factor in </a:t>
            </a:r>
            <a:r>
              <a:rPr lang="en-IN" dirty="0" err="1"/>
              <a:t>steinstrasse</a:t>
            </a:r>
            <a:r>
              <a:rPr lang="en-IN" dirty="0"/>
              <a:t> formation. Patients may be asymptomatic or may present with passing gravel in the urine, flank pain, and/or fever.</a:t>
            </a:r>
            <a:endParaRPr lang="en-US" dirty="0"/>
          </a:p>
        </p:txBody>
      </p:sp>
    </p:spTree>
    <p:extLst>
      <p:ext uri="{BB962C8B-B14F-4D97-AF65-F5344CB8AC3E}">
        <p14:creationId xmlns:p14="http://schemas.microsoft.com/office/powerpoint/2010/main" val="3076445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BFF757-CE58-764A-8A1B-7FE815439014}"/>
              </a:ext>
            </a:extLst>
          </p:cNvPr>
          <p:cNvSpPr>
            <a:spLocks noGrp="1"/>
          </p:cNvSpPr>
          <p:nvPr>
            <p:ph idx="4294967295"/>
          </p:nvPr>
        </p:nvSpPr>
        <p:spPr>
          <a:xfrm>
            <a:off x="798653" y="469860"/>
            <a:ext cx="10550525" cy="5448300"/>
          </a:xfrm>
        </p:spPr>
        <p:txBody>
          <a:bodyPr/>
          <a:lstStyle/>
          <a:p>
            <a:pPr>
              <a:lnSpc>
                <a:spcPct val="150000"/>
              </a:lnSpc>
              <a:buClr>
                <a:srgbClr val="854C3B"/>
              </a:buClr>
            </a:pPr>
            <a:r>
              <a:rPr lang="en-IN" dirty="0"/>
              <a:t>Urinary tract infection (UTI) may occur following SWL, URS, or percutaneous nephrolithotomy (PNL). </a:t>
            </a:r>
          </a:p>
          <a:p>
            <a:pPr>
              <a:lnSpc>
                <a:spcPct val="150000"/>
              </a:lnSpc>
              <a:buClr>
                <a:srgbClr val="854C3B"/>
              </a:buClr>
            </a:pPr>
            <a:r>
              <a:rPr lang="en-IN" dirty="0"/>
              <a:t>A follow-up urinalysis should be performed in all patients following stone removal at two to three weeks after stone surgery when the patient returns for a postoperative follow-up visit or at any time if the patient is symptomatic. </a:t>
            </a:r>
            <a:endParaRPr lang="en-US" dirty="0"/>
          </a:p>
        </p:txBody>
      </p:sp>
    </p:spTree>
    <p:extLst>
      <p:ext uri="{BB962C8B-B14F-4D97-AF65-F5344CB8AC3E}">
        <p14:creationId xmlns:p14="http://schemas.microsoft.com/office/powerpoint/2010/main" val="11952447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7538A-8BB7-3343-84D6-848F106A68E6}"/>
              </a:ext>
            </a:extLst>
          </p:cNvPr>
          <p:cNvSpPr>
            <a:spLocks noGrp="1"/>
          </p:cNvSpPr>
          <p:nvPr>
            <p:ph type="title" idx="4294967295"/>
          </p:nvPr>
        </p:nvSpPr>
        <p:spPr>
          <a:xfrm>
            <a:off x="983848" y="152802"/>
            <a:ext cx="7662441" cy="1325563"/>
          </a:xfrm>
        </p:spPr>
        <p:txBody>
          <a:bodyPr/>
          <a:lstStyle/>
          <a:p>
            <a:r>
              <a:rPr lang="en-US" b="1" dirty="0">
                <a:solidFill>
                  <a:srgbClr val="31838F"/>
                </a:solidFill>
                <a:latin typeface="Bahnschrift" panose="020B0502040204020203" pitchFamily="34" charset="0"/>
              </a:rPr>
              <a:t>Disease progression from residual stones</a:t>
            </a:r>
          </a:p>
        </p:txBody>
      </p:sp>
      <p:sp>
        <p:nvSpPr>
          <p:cNvPr id="3" name="Content Placeholder 2">
            <a:extLst>
              <a:ext uri="{FF2B5EF4-FFF2-40B4-BE49-F238E27FC236}">
                <a16:creationId xmlns:a16="http://schemas.microsoft.com/office/drawing/2014/main" id="{0D60B63F-C513-2A42-905C-EFF078086FBF}"/>
              </a:ext>
            </a:extLst>
          </p:cNvPr>
          <p:cNvSpPr>
            <a:spLocks noGrp="1"/>
          </p:cNvSpPr>
          <p:nvPr>
            <p:ph idx="4294967295"/>
          </p:nvPr>
        </p:nvSpPr>
        <p:spPr>
          <a:xfrm>
            <a:off x="983848" y="1524041"/>
            <a:ext cx="10822329" cy="5046662"/>
          </a:xfrm>
        </p:spPr>
        <p:txBody>
          <a:bodyPr>
            <a:normAutofit fontScale="92500" lnSpcReduction="20000"/>
          </a:bodyPr>
          <a:lstStyle/>
          <a:p>
            <a:pPr>
              <a:lnSpc>
                <a:spcPct val="130000"/>
              </a:lnSpc>
              <a:spcBef>
                <a:spcPts val="600"/>
              </a:spcBef>
            </a:pPr>
            <a:r>
              <a:rPr lang="en-IN" dirty="0">
                <a:solidFill>
                  <a:schemeClr val="accent2"/>
                </a:solidFill>
              </a:rPr>
              <a:t>Persistent stone fragments are particularly important in patients with struvite (infection) stones</a:t>
            </a:r>
          </a:p>
          <a:p>
            <a:pPr>
              <a:lnSpc>
                <a:spcPct val="130000"/>
              </a:lnSpc>
              <a:spcBef>
                <a:spcPts val="600"/>
              </a:spcBef>
            </a:pPr>
            <a:r>
              <a:rPr lang="en-IN" dirty="0"/>
              <a:t>Residual stone fragment </a:t>
            </a:r>
            <a:r>
              <a:rPr lang="en-IN" dirty="0">
                <a:solidFill>
                  <a:schemeClr val="accent2"/>
                </a:solidFill>
              </a:rPr>
              <a:t>larger than 4 mm </a:t>
            </a:r>
            <a:r>
              <a:rPr lang="en-IN" dirty="0"/>
              <a:t>is associated with higher rates of stone-related events and shorter time to occurrence of stone-related events. </a:t>
            </a:r>
          </a:p>
          <a:p>
            <a:pPr>
              <a:lnSpc>
                <a:spcPct val="130000"/>
              </a:lnSpc>
              <a:spcBef>
                <a:spcPts val="600"/>
              </a:spcBef>
            </a:pPr>
            <a:r>
              <a:rPr lang="en-IN" dirty="0">
                <a:solidFill>
                  <a:schemeClr val="accent2"/>
                </a:solidFill>
              </a:rPr>
              <a:t>The growth and spontaneous passage of residual fragments appears to be independent of fragment size,</a:t>
            </a:r>
            <a:r>
              <a:rPr lang="en-IN" dirty="0"/>
              <a:t> emphasizing the importance of obtaining a stone-free status after PNL.</a:t>
            </a:r>
          </a:p>
          <a:p>
            <a:pPr>
              <a:lnSpc>
                <a:spcPct val="130000"/>
              </a:lnSpc>
              <a:spcBef>
                <a:spcPts val="600"/>
              </a:spcBef>
            </a:pPr>
            <a:r>
              <a:rPr lang="en-IN" dirty="0"/>
              <a:t>Given that the presence of residual stone fragments after stone removal increases the risk for future clinical stone disease, </a:t>
            </a:r>
            <a:r>
              <a:rPr lang="en-IN" dirty="0">
                <a:solidFill>
                  <a:schemeClr val="accent2"/>
                </a:solidFill>
              </a:rPr>
              <a:t>all attempts to render a patient completely stone free should be made. </a:t>
            </a:r>
            <a:endParaRPr lang="en-US" dirty="0">
              <a:solidFill>
                <a:schemeClr val="accent2"/>
              </a:solidFill>
            </a:endParaRPr>
          </a:p>
        </p:txBody>
      </p:sp>
    </p:spTree>
    <p:extLst>
      <p:ext uri="{BB962C8B-B14F-4D97-AF65-F5344CB8AC3E}">
        <p14:creationId xmlns:p14="http://schemas.microsoft.com/office/powerpoint/2010/main" val="13484903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BB3C6-06D0-8544-B28C-B37074E62686}"/>
              </a:ext>
            </a:extLst>
          </p:cNvPr>
          <p:cNvSpPr>
            <a:spLocks noGrp="1"/>
          </p:cNvSpPr>
          <p:nvPr>
            <p:ph type="title" idx="4294967295"/>
          </p:nvPr>
        </p:nvSpPr>
        <p:spPr>
          <a:xfrm>
            <a:off x="965200" y="93901"/>
            <a:ext cx="8562533" cy="1325563"/>
          </a:xfrm>
        </p:spPr>
        <p:txBody>
          <a:bodyPr>
            <a:normAutofit/>
          </a:bodyPr>
          <a:lstStyle/>
          <a:p>
            <a:pPr>
              <a:lnSpc>
                <a:spcPct val="70000"/>
              </a:lnSpc>
            </a:pPr>
            <a:r>
              <a:rPr lang="en-US" b="1" dirty="0">
                <a:solidFill>
                  <a:srgbClr val="854C3B"/>
                </a:solidFill>
                <a:latin typeface="Bahnschrift" panose="020B0502040204020203" pitchFamily="34" charset="0"/>
              </a:rPr>
              <a:t>Prevention of recurrent calcium stones in adults</a:t>
            </a:r>
          </a:p>
        </p:txBody>
      </p:sp>
      <p:sp>
        <p:nvSpPr>
          <p:cNvPr id="3" name="Content Placeholder 2">
            <a:extLst>
              <a:ext uri="{FF2B5EF4-FFF2-40B4-BE49-F238E27FC236}">
                <a16:creationId xmlns:a16="http://schemas.microsoft.com/office/drawing/2014/main" id="{D2E50F96-55C6-E44B-B555-8F9218CF925B}"/>
              </a:ext>
            </a:extLst>
          </p:cNvPr>
          <p:cNvSpPr>
            <a:spLocks noGrp="1"/>
          </p:cNvSpPr>
          <p:nvPr>
            <p:ph idx="4294967295"/>
          </p:nvPr>
        </p:nvSpPr>
        <p:spPr>
          <a:xfrm>
            <a:off x="965200" y="1262916"/>
            <a:ext cx="10574759" cy="5644250"/>
          </a:xfrm>
        </p:spPr>
        <p:txBody>
          <a:bodyPr>
            <a:noAutofit/>
          </a:bodyPr>
          <a:lstStyle/>
          <a:p>
            <a:pPr>
              <a:lnSpc>
                <a:spcPct val="110000"/>
              </a:lnSpc>
              <a:spcBef>
                <a:spcPts val="800"/>
              </a:spcBef>
              <a:buClr>
                <a:srgbClr val="854C3B"/>
              </a:buClr>
              <a:buFont typeface="Wingdings" panose="05000000000000000000" pitchFamily="2" charset="2"/>
              <a:buChar char="§"/>
            </a:pPr>
            <a:r>
              <a:rPr lang="en-IN" sz="2500" b="1" dirty="0"/>
              <a:t>Increase fluid intake</a:t>
            </a:r>
            <a:r>
              <a:rPr lang="en-IN" sz="2500" dirty="0"/>
              <a:t> — spread throughout the day, </a:t>
            </a:r>
            <a:r>
              <a:rPr lang="en-IN" sz="2500" dirty="0" err="1"/>
              <a:t>atleast</a:t>
            </a:r>
            <a:r>
              <a:rPr lang="en-IN" sz="2500" dirty="0"/>
              <a:t> 2L/day </a:t>
            </a:r>
          </a:p>
          <a:p>
            <a:pPr>
              <a:lnSpc>
                <a:spcPct val="110000"/>
              </a:lnSpc>
              <a:spcBef>
                <a:spcPts val="800"/>
              </a:spcBef>
              <a:buClr>
                <a:srgbClr val="854C3B"/>
              </a:buClr>
              <a:buFont typeface="Wingdings" panose="05000000000000000000" pitchFamily="2" charset="2"/>
              <a:buChar char="§"/>
            </a:pPr>
            <a:r>
              <a:rPr lang="en-IN" sz="2500" b="1" dirty="0"/>
              <a:t>Reduce </a:t>
            </a:r>
            <a:r>
              <a:rPr lang="en-IN" sz="2500" b="1" dirty="0" err="1"/>
              <a:t>nondairy</a:t>
            </a:r>
            <a:r>
              <a:rPr lang="en-IN" sz="2500" b="1" dirty="0"/>
              <a:t> animal protein intake</a:t>
            </a:r>
            <a:r>
              <a:rPr lang="en-IN" sz="2500" dirty="0"/>
              <a:t> — </a:t>
            </a:r>
            <a:r>
              <a:rPr lang="en-IN" sz="2500" dirty="0" err="1"/>
              <a:t>Nondairy</a:t>
            </a:r>
            <a:r>
              <a:rPr lang="en-IN" sz="2500" dirty="0"/>
              <a:t> animal protein is much more likely to induce stone formation than vegetable protein since it has a higher </a:t>
            </a:r>
            <a:r>
              <a:rPr lang="en-IN" sz="2500" dirty="0" err="1"/>
              <a:t>sulfur</a:t>
            </a:r>
            <a:r>
              <a:rPr lang="en-IN" sz="2500" dirty="0"/>
              <a:t> content and therefore generates more acid</a:t>
            </a:r>
          </a:p>
          <a:p>
            <a:pPr>
              <a:lnSpc>
                <a:spcPct val="110000"/>
              </a:lnSpc>
              <a:spcBef>
                <a:spcPts val="800"/>
              </a:spcBef>
              <a:buClr>
                <a:srgbClr val="854C3B"/>
              </a:buClr>
              <a:buFont typeface="Wingdings" panose="05000000000000000000" pitchFamily="2" charset="2"/>
              <a:buChar char="§"/>
            </a:pPr>
            <a:r>
              <a:rPr lang="en-IN" sz="2500" b="1" dirty="0"/>
              <a:t>Increase fruit and vegetable intake</a:t>
            </a:r>
            <a:r>
              <a:rPr lang="en-IN" sz="2500" dirty="0"/>
              <a:t> — Foods that are rich in potassium, particularly fruits and vegetables</a:t>
            </a:r>
          </a:p>
          <a:p>
            <a:pPr>
              <a:lnSpc>
                <a:spcPct val="110000"/>
              </a:lnSpc>
              <a:spcBef>
                <a:spcPts val="800"/>
              </a:spcBef>
              <a:buClr>
                <a:srgbClr val="854C3B"/>
              </a:buClr>
              <a:buFont typeface="Wingdings" panose="05000000000000000000" pitchFamily="2" charset="2"/>
              <a:buChar char="§"/>
            </a:pPr>
            <a:r>
              <a:rPr lang="en-IN" sz="2500" b="1" dirty="0"/>
              <a:t>Limit dietary oxalate intake</a:t>
            </a:r>
            <a:r>
              <a:rPr lang="en-IN" sz="2500" dirty="0"/>
              <a:t> — To be avoided (</a:t>
            </a:r>
            <a:r>
              <a:rPr lang="en-IN" sz="2500" dirty="0" err="1"/>
              <a:t>eg</a:t>
            </a:r>
            <a:r>
              <a:rPr lang="en-IN" sz="2500" dirty="0"/>
              <a:t>, spinach, rhubarb, potatoes), nuts and legumes (</a:t>
            </a:r>
            <a:r>
              <a:rPr lang="en-IN" sz="2500" dirty="0" err="1"/>
              <a:t>eg</a:t>
            </a:r>
            <a:r>
              <a:rPr lang="en-IN" sz="2500" dirty="0"/>
              <a:t>, peanuts, cashews, and almonds).</a:t>
            </a:r>
          </a:p>
          <a:p>
            <a:pPr>
              <a:lnSpc>
                <a:spcPct val="110000"/>
              </a:lnSpc>
              <a:spcBef>
                <a:spcPts val="800"/>
              </a:spcBef>
              <a:buClr>
                <a:srgbClr val="854C3B"/>
              </a:buClr>
              <a:buFont typeface="Wingdings" panose="05000000000000000000" pitchFamily="2" charset="2"/>
              <a:buChar char="§"/>
            </a:pPr>
            <a:r>
              <a:rPr lang="en-IN" sz="2500" b="1" dirty="0"/>
              <a:t>Low-sodium diet </a:t>
            </a:r>
            <a:r>
              <a:rPr lang="en-IN" sz="2500" dirty="0"/>
              <a:t>(to 80 to 100 </a:t>
            </a:r>
            <a:r>
              <a:rPr lang="en-IN" sz="2500" dirty="0" err="1"/>
              <a:t>mEq</a:t>
            </a:r>
            <a:r>
              <a:rPr lang="en-IN" sz="2500" dirty="0"/>
              <a:t>/day) can enhance proximal sodium and calcium reabsorption, leading to a reduction in calcium excretion</a:t>
            </a:r>
          </a:p>
          <a:p>
            <a:pPr>
              <a:lnSpc>
                <a:spcPct val="110000"/>
              </a:lnSpc>
              <a:spcBef>
                <a:spcPts val="800"/>
              </a:spcBef>
              <a:buClr>
                <a:srgbClr val="854C3B"/>
              </a:buClr>
              <a:buFont typeface="Wingdings" panose="05000000000000000000" pitchFamily="2" charset="2"/>
              <a:buChar char="§"/>
            </a:pPr>
            <a:r>
              <a:rPr lang="en-IN" sz="2500" b="1" dirty="0"/>
              <a:t>Limit sucrose and fructose intake</a:t>
            </a:r>
            <a:r>
              <a:rPr lang="en-IN" sz="2500" dirty="0"/>
              <a:t> </a:t>
            </a:r>
            <a:endParaRPr lang="en-US" sz="2500" b="1" dirty="0"/>
          </a:p>
        </p:txBody>
      </p:sp>
    </p:spTree>
    <p:extLst>
      <p:ext uri="{BB962C8B-B14F-4D97-AF65-F5344CB8AC3E}">
        <p14:creationId xmlns:p14="http://schemas.microsoft.com/office/powerpoint/2010/main" val="2472718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357D-AC54-024F-A968-15D6200C9696}"/>
              </a:ext>
            </a:extLst>
          </p:cNvPr>
          <p:cNvSpPr>
            <a:spLocks noGrp="1"/>
          </p:cNvSpPr>
          <p:nvPr>
            <p:ph type="title" idx="4294967295"/>
          </p:nvPr>
        </p:nvSpPr>
        <p:spPr>
          <a:xfrm>
            <a:off x="838199" y="281503"/>
            <a:ext cx="10515600" cy="682136"/>
          </a:xfrm>
        </p:spPr>
        <p:txBody>
          <a:bodyPr>
            <a:normAutofit fontScale="90000"/>
          </a:bodyPr>
          <a:lstStyle/>
          <a:p>
            <a:r>
              <a:rPr lang="en-US" b="1" dirty="0">
                <a:solidFill>
                  <a:srgbClr val="854C3B"/>
                </a:solidFill>
                <a:latin typeface="Bahnschrift" panose="020B0502040204020203" pitchFamily="34" charset="0"/>
              </a:rPr>
              <a:t>Role of high animal protein intake</a:t>
            </a:r>
          </a:p>
        </p:txBody>
      </p:sp>
      <p:sp>
        <p:nvSpPr>
          <p:cNvPr id="3" name="Content Placeholder 2">
            <a:extLst>
              <a:ext uri="{FF2B5EF4-FFF2-40B4-BE49-F238E27FC236}">
                <a16:creationId xmlns:a16="http://schemas.microsoft.com/office/drawing/2014/main" id="{A0CEE95E-1180-D04E-A5ED-039CB4CDE76D}"/>
              </a:ext>
            </a:extLst>
          </p:cNvPr>
          <p:cNvSpPr>
            <a:spLocks noGrp="1"/>
          </p:cNvSpPr>
          <p:nvPr>
            <p:ph idx="4294967295"/>
          </p:nvPr>
        </p:nvSpPr>
        <p:spPr>
          <a:xfrm>
            <a:off x="838199" y="1106587"/>
            <a:ext cx="10703011" cy="4554912"/>
          </a:xfrm>
        </p:spPr>
        <p:txBody>
          <a:bodyPr>
            <a:normAutofit/>
          </a:bodyPr>
          <a:lstStyle/>
          <a:p>
            <a:pPr marL="534988" indent="-534988" algn="just">
              <a:lnSpc>
                <a:spcPct val="130000"/>
              </a:lnSpc>
              <a:buClr>
                <a:srgbClr val="854C3B"/>
              </a:buClr>
              <a:buFont typeface="Wingdings" panose="05000000000000000000" pitchFamily="2" charset="2"/>
              <a:buChar char="§"/>
            </a:pPr>
            <a:r>
              <a:rPr lang="en-IN" dirty="0"/>
              <a:t>Higher animal protein intake (both </a:t>
            </a:r>
            <a:r>
              <a:rPr lang="en-IN" dirty="0" err="1"/>
              <a:t>nondairy</a:t>
            </a:r>
            <a:r>
              <a:rPr lang="en-IN" dirty="0"/>
              <a:t> and dairy) is associated with higher urine calcium , lower urine citrate, whereas higher dairy protein intake is associated with higher urine citrate excretion and lower urine oxalate excretion.</a:t>
            </a:r>
          </a:p>
          <a:p>
            <a:pPr marL="534988" indent="-534988" algn="just">
              <a:lnSpc>
                <a:spcPct val="130000"/>
              </a:lnSpc>
              <a:buClr>
                <a:srgbClr val="854C3B"/>
              </a:buClr>
              <a:buFont typeface="Wingdings" panose="05000000000000000000" pitchFamily="2" charset="2"/>
              <a:buChar char="§"/>
            </a:pPr>
            <a:r>
              <a:rPr lang="en-IN" dirty="0"/>
              <a:t>Vegetable protein has a much lesser effect on calcium, uric acid, and citrate excretion since it has a lower </a:t>
            </a:r>
            <a:r>
              <a:rPr lang="en-IN" dirty="0" err="1"/>
              <a:t>sulfur</a:t>
            </a:r>
            <a:r>
              <a:rPr lang="en-IN" dirty="0"/>
              <a:t> content and therefore generates less acid.</a:t>
            </a:r>
          </a:p>
        </p:txBody>
      </p:sp>
    </p:spTree>
    <p:extLst>
      <p:ext uri="{BB962C8B-B14F-4D97-AF65-F5344CB8AC3E}">
        <p14:creationId xmlns:p14="http://schemas.microsoft.com/office/powerpoint/2010/main" val="1819122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75503" y="1122747"/>
            <a:ext cx="10782300" cy="5162309"/>
          </a:xfrm>
          <a:prstGeom prst="roundRect">
            <a:avLst>
              <a:gd name="adj" fmla="val 110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9E8A11CF-FC72-254E-8EA7-02D81E5751A3}"/>
              </a:ext>
            </a:extLst>
          </p:cNvPr>
          <p:cNvSpPr>
            <a:spLocks noGrp="1"/>
          </p:cNvSpPr>
          <p:nvPr>
            <p:ph type="title" idx="4294967295"/>
          </p:nvPr>
        </p:nvSpPr>
        <p:spPr>
          <a:xfrm>
            <a:off x="775502" y="122056"/>
            <a:ext cx="3854370" cy="884941"/>
          </a:xfrm>
        </p:spPr>
        <p:txBody>
          <a:bodyPr/>
          <a:lstStyle/>
          <a:p>
            <a:r>
              <a:rPr lang="en-US" b="1" dirty="0">
                <a:solidFill>
                  <a:srgbClr val="31838F"/>
                </a:solidFill>
                <a:latin typeface="Bahnschrift" panose="020B0502040204020203" pitchFamily="34" charset="0"/>
              </a:rPr>
              <a:t>Drug Therapy</a:t>
            </a:r>
          </a:p>
        </p:txBody>
      </p:sp>
      <p:sp>
        <p:nvSpPr>
          <p:cNvPr id="3" name="Content Placeholder 2">
            <a:extLst>
              <a:ext uri="{FF2B5EF4-FFF2-40B4-BE49-F238E27FC236}">
                <a16:creationId xmlns:a16="http://schemas.microsoft.com/office/drawing/2014/main" id="{00940AB8-1368-0541-A558-152B30E85AB7}"/>
              </a:ext>
            </a:extLst>
          </p:cNvPr>
          <p:cNvSpPr>
            <a:spLocks noGrp="1"/>
          </p:cNvSpPr>
          <p:nvPr>
            <p:ph idx="4294967295"/>
          </p:nvPr>
        </p:nvSpPr>
        <p:spPr>
          <a:xfrm>
            <a:off x="914399" y="1268877"/>
            <a:ext cx="10498237" cy="4870048"/>
          </a:xfrm>
        </p:spPr>
        <p:txBody>
          <a:bodyPr>
            <a:normAutofit/>
          </a:bodyPr>
          <a:lstStyle/>
          <a:p>
            <a:pPr>
              <a:lnSpc>
                <a:spcPct val="110000"/>
              </a:lnSpc>
              <a:spcBef>
                <a:spcPts val="1800"/>
              </a:spcBef>
              <a:buClr>
                <a:srgbClr val="31838F"/>
              </a:buClr>
              <a:buFont typeface="Wingdings" panose="05000000000000000000" pitchFamily="2" charset="2"/>
              <a:buChar char="§"/>
            </a:pPr>
            <a:r>
              <a:rPr lang="en-IN" dirty="0"/>
              <a:t>Indicated if the </a:t>
            </a:r>
            <a:r>
              <a:rPr lang="en-IN" dirty="0">
                <a:solidFill>
                  <a:schemeClr val="accent2"/>
                </a:solidFill>
              </a:rPr>
              <a:t>stone disease remains active </a:t>
            </a:r>
            <a:r>
              <a:rPr lang="en-IN" dirty="0"/>
              <a:t>(formation of new stones, enlargement of old stones, or the passage of gravel)</a:t>
            </a:r>
          </a:p>
          <a:p>
            <a:pPr>
              <a:lnSpc>
                <a:spcPct val="110000"/>
              </a:lnSpc>
              <a:spcBef>
                <a:spcPts val="1800"/>
              </a:spcBef>
              <a:buClr>
                <a:srgbClr val="31838F"/>
              </a:buClr>
              <a:buFont typeface="Wingdings" panose="05000000000000000000" pitchFamily="2" charset="2"/>
              <a:buChar char="§"/>
            </a:pPr>
            <a:r>
              <a:rPr lang="en-IN" dirty="0"/>
              <a:t>If there is </a:t>
            </a:r>
            <a:r>
              <a:rPr lang="en-IN" dirty="0">
                <a:solidFill>
                  <a:schemeClr val="accent2"/>
                </a:solidFill>
              </a:rPr>
              <a:t>insufficient improvement in the urine chemistries </a:t>
            </a:r>
            <a:r>
              <a:rPr lang="en-IN" dirty="0"/>
              <a:t>despite attempted dietary modification over a three- to six-month period. The aim of therapy is to prevent further calcium oxalate precipitation</a:t>
            </a:r>
          </a:p>
          <a:p>
            <a:pPr>
              <a:lnSpc>
                <a:spcPct val="110000"/>
              </a:lnSpc>
              <a:spcBef>
                <a:spcPts val="1800"/>
              </a:spcBef>
              <a:buClr>
                <a:srgbClr val="31838F"/>
              </a:buClr>
              <a:buFont typeface="Wingdings" panose="05000000000000000000" pitchFamily="2" charset="2"/>
              <a:buChar char="§"/>
            </a:pPr>
            <a:r>
              <a:rPr lang="en-IN" dirty="0"/>
              <a:t>Thiazide diuretics to reduce urine calcium</a:t>
            </a:r>
          </a:p>
          <a:p>
            <a:pPr>
              <a:lnSpc>
                <a:spcPct val="110000"/>
              </a:lnSpc>
              <a:spcBef>
                <a:spcPts val="1800"/>
              </a:spcBef>
              <a:buClr>
                <a:srgbClr val="31838F"/>
              </a:buClr>
              <a:buFont typeface="Wingdings" panose="05000000000000000000" pitchFamily="2" charset="2"/>
              <a:buChar char="§"/>
            </a:pPr>
            <a:r>
              <a:rPr lang="en-IN" dirty="0"/>
              <a:t>Allopurinol for high urine uric acid</a:t>
            </a:r>
          </a:p>
          <a:p>
            <a:pPr>
              <a:lnSpc>
                <a:spcPct val="110000"/>
              </a:lnSpc>
              <a:spcBef>
                <a:spcPts val="1800"/>
              </a:spcBef>
              <a:buClr>
                <a:srgbClr val="31838F"/>
              </a:buClr>
              <a:buFont typeface="Wingdings" panose="05000000000000000000" pitchFamily="2" charset="2"/>
              <a:buChar char="§"/>
            </a:pPr>
            <a:r>
              <a:rPr lang="en-IN" dirty="0"/>
              <a:t>Potassium citrate or potassium bicarbonate for low urine citrate</a:t>
            </a:r>
            <a:endParaRPr lang="en-US" dirty="0"/>
          </a:p>
        </p:txBody>
      </p:sp>
    </p:spTree>
    <p:extLst>
      <p:ext uri="{BB962C8B-B14F-4D97-AF65-F5344CB8AC3E}">
        <p14:creationId xmlns:p14="http://schemas.microsoft.com/office/powerpoint/2010/main" val="35947142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75503" y="1122747"/>
            <a:ext cx="10782300" cy="5162309"/>
          </a:xfrm>
          <a:prstGeom prst="roundRect">
            <a:avLst>
              <a:gd name="adj" fmla="val 110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ED848485-191D-474B-A13C-F96E1B40398B}"/>
              </a:ext>
            </a:extLst>
          </p:cNvPr>
          <p:cNvSpPr>
            <a:spLocks noGrp="1"/>
          </p:cNvSpPr>
          <p:nvPr>
            <p:ph type="title" idx="4294967295"/>
          </p:nvPr>
        </p:nvSpPr>
        <p:spPr>
          <a:xfrm>
            <a:off x="838200" y="261274"/>
            <a:ext cx="7356676" cy="710999"/>
          </a:xfrm>
        </p:spPr>
        <p:txBody>
          <a:bodyPr/>
          <a:lstStyle/>
          <a:p>
            <a:r>
              <a:rPr lang="en-US" b="1" dirty="0">
                <a:solidFill>
                  <a:srgbClr val="854C3B"/>
                </a:solidFill>
                <a:latin typeface="Bahnschrift" panose="020B0502040204020203" pitchFamily="34" charset="0"/>
              </a:rPr>
              <a:t>Thiazides in hypercalciuria</a:t>
            </a:r>
          </a:p>
        </p:txBody>
      </p:sp>
      <p:sp>
        <p:nvSpPr>
          <p:cNvPr id="3" name="Content Placeholder 2">
            <a:extLst>
              <a:ext uri="{FF2B5EF4-FFF2-40B4-BE49-F238E27FC236}">
                <a16:creationId xmlns:a16="http://schemas.microsoft.com/office/drawing/2014/main" id="{B7233EA8-74FF-BE45-8BF1-C22987A896D8}"/>
              </a:ext>
            </a:extLst>
          </p:cNvPr>
          <p:cNvSpPr>
            <a:spLocks noGrp="1"/>
          </p:cNvSpPr>
          <p:nvPr>
            <p:ph idx="4294967295"/>
          </p:nvPr>
        </p:nvSpPr>
        <p:spPr>
          <a:xfrm>
            <a:off x="972031" y="1122746"/>
            <a:ext cx="10389243" cy="5590569"/>
          </a:xfrm>
        </p:spPr>
        <p:txBody>
          <a:bodyPr>
            <a:normAutofit/>
          </a:bodyPr>
          <a:lstStyle/>
          <a:p>
            <a:pPr marL="450850" indent="-450850">
              <a:lnSpc>
                <a:spcPct val="120000"/>
              </a:lnSpc>
              <a:buClr>
                <a:srgbClr val="31838F"/>
              </a:buClr>
              <a:buFont typeface="Wingdings" panose="05000000000000000000" pitchFamily="2" charset="2"/>
              <a:buChar char="Ø"/>
            </a:pPr>
            <a:r>
              <a:rPr lang="en-IN" dirty="0"/>
              <a:t>Thiazide therapy can lower calcium excretion by as much as 50 percent- primarily by inducing mild volume depletion, leading to a compensatory rise in the proximal reabsorption of sodium, and therefore of passive calcium reabsorption. </a:t>
            </a:r>
          </a:p>
          <a:p>
            <a:pPr marL="450850" indent="-450850">
              <a:lnSpc>
                <a:spcPct val="120000"/>
              </a:lnSpc>
              <a:buClr>
                <a:srgbClr val="31838F"/>
              </a:buClr>
              <a:buFont typeface="Wingdings" panose="05000000000000000000" pitchFamily="2" charset="2"/>
              <a:buChar char="Ø"/>
            </a:pPr>
            <a:r>
              <a:rPr lang="en-IN" dirty="0"/>
              <a:t>The net effect may be a 90 percent reduction in the incidence of new stones.</a:t>
            </a:r>
          </a:p>
          <a:p>
            <a:pPr marL="450850" indent="-450850">
              <a:lnSpc>
                <a:spcPct val="120000"/>
              </a:lnSpc>
              <a:buClr>
                <a:srgbClr val="31838F"/>
              </a:buClr>
              <a:buFont typeface="Wingdings" panose="05000000000000000000" pitchFamily="2" charset="2"/>
              <a:buChar char="Ø"/>
            </a:pPr>
            <a:r>
              <a:rPr lang="en-IN" dirty="0"/>
              <a:t>Generally started at 25mg/day of HCT.</a:t>
            </a:r>
          </a:p>
          <a:p>
            <a:pPr marL="450850" indent="-450850">
              <a:lnSpc>
                <a:spcPct val="120000"/>
              </a:lnSpc>
              <a:buClr>
                <a:srgbClr val="31838F"/>
              </a:buClr>
              <a:buFont typeface="Wingdings" panose="05000000000000000000" pitchFamily="2" charset="2"/>
              <a:buChar char="Ø"/>
            </a:pPr>
            <a:r>
              <a:rPr lang="en-IN" dirty="0"/>
              <a:t>A low-sodium diet is essential for the diuretic to effectively lower urinary calcium. </a:t>
            </a:r>
            <a:endParaRPr lang="en-US" dirty="0"/>
          </a:p>
        </p:txBody>
      </p:sp>
    </p:spTree>
    <p:extLst>
      <p:ext uri="{BB962C8B-B14F-4D97-AF65-F5344CB8AC3E}">
        <p14:creationId xmlns:p14="http://schemas.microsoft.com/office/powerpoint/2010/main" val="35174858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1EF956-B3ED-C04B-9DB4-3B1684EE0A9A}"/>
              </a:ext>
            </a:extLst>
          </p:cNvPr>
          <p:cNvSpPr>
            <a:spLocks noGrp="1"/>
          </p:cNvSpPr>
          <p:nvPr>
            <p:ph idx="4294967295"/>
          </p:nvPr>
        </p:nvSpPr>
        <p:spPr>
          <a:xfrm>
            <a:off x="673100" y="342900"/>
            <a:ext cx="11099800" cy="6172200"/>
          </a:xfrm>
        </p:spPr>
        <p:txBody>
          <a:bodyPr>
            <a:normAutofit lnSpcReduction="10000"/>
          </a:bodyPr>
          <a:lstStyle/>
          <a:p>
            <a:pPr marL="531813" indent="-531813">
              <a:lnSpc>
                <a:spcPct val="130000"/>
              </a:lnSpc>
              <a:spcBef>
                <a:spcPts val="600"/>
              </a:spcBef>
              <a:buClr>
                <a:srgbClr val="31838F"/>
              </a:buClr>
              <a:buFont typeface="Wingdings" panose="05000000000000000000" pitchFamily="2" charset="2"/>
              <a:buChar char="Ø"/>
            </a:pPr>
            <a:r>
              <a:rPr lang="en-IN" dirty="0"/>
              <a:t>Uric acid is no longer believed to act as a nidus for stone formation. </a:t>
            </a:r>
          </a:p>
          <a:p>
            <a:pPr marL="531813" indent="-531813">
              <a:lnSpc>
                <a:spcPct val="130000"/>
              </a:lnSpc>
              <a:spcBef>
                <a:spcPts val="600"/>
              </a:spcBef>
              <a:buClr>
                <a:srgbClr val="31838F"/>
              </a:buClr>
              <a:buFont typeface="Wingdings" panose="05000000000000000000" pitchFamily="2" charset="2"/>
              <a:buChar char="Ø"/>
            </a:pPr>
            <a:r>
              <a:rPr lang="en-IN" dirty="0"/>
              <a:t>Increasing urinary citrate excretion is the goal in patients with low urine citrate </a:t>
            </a:r>
          </a:p>
          <a:p>
            <a:pPr marL="531813" indent="-531813">
              <a:lnSpc>
                <a:spcPct val="130000"/>
              </a:lnSpc>
              <a:spcBef>
                <a:spcPts val="600"/>
              </a:spcBef>
              <a:buClr>
                <a:srgbClr val="31838F"/>
              </a:buClr>
              <a:buFont typeface="Wingdings" panose="05000000000000000000" pitchFamily="2" charset="2"/>
              <a:buChar char="Ø"/>
            </a:pPr>
            <a:r>
              <a:rPr lang="en-IN" dirty="0"/>
              <a:t>Citrate excretion can be enhanced by alkalinizing the plasma by the daily administration of 30 to 80mEq of Potassium citrate or potassium bicarbonate.</a:t>
            </a:r>
          </a:p>
          <a:p>
            <a:pPr marL="531813" indent="-531813">
              <a:lnSpc>
                <a:spcPct val="130000"/>
              </a:lnSpc>
              <a:spcBef>
                <a:spcPts val="600"/>
              </a:spcBef>
              <a:buClr>
                <a:srgbClr val="31838F"/>
              </a:buClr>
              <a:buFont typeface="Wingdings" panose="05000000000000000000" pitchFamily="2" charset="2"/>
              <a:buChar char="Ø"/>
            </a:pPr>
            <a:r>
              <a:rPr lang="en-IN" dirty="0"/>
              <a:t>Treatment in individuals with enteric hyperoxaluria is directed toward diminishing intestinal oxalate absorption. The initial regimen consists of a high fluid intake, potassium alkali salt to correct metabolic acidosis if present, and oral Calcium carbonate or citrate (1 to 4g/day) with meals to bind oxalate in the intestinal lumen.</a:t>
            </a:r>
            <a:endParaRPr lang="en-US" dirty="0"/>
          </a:p>
        </p:txBody>
      </p:sp>
    </p:spTree>
    <p:extLst>
      <p:ext uri="{BB962C8B-B14F-4D97-AF65-F5344CB8AC3E}">
        <p14:creationId xmlns:p14="http://schemas.microsoft.com/office/powerpoint/2010/main" val="267756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9C28-AAE7-3F46-83A9-937F2DE12DA3}"/>
              </a:ext>
            </a:extLst>
          </p:cNvPr>
          <p:cNvSpPr>
            <a:spLocks noGrp="1"/>
          </p:cNvSpPr>
          <p:nvPr>
            <p:ph type="title" idx="4294967295"/>
          </p:nvPr>
        </p:nvSpPr>
        <p:spPr>
          <a:xfrm>
            <a:off x="1088020" y="168355"/>
            <a:ext cx="7974957" cy="1325563"/>
          </a:xfrm>
        </p:spPr>
        <p:txBody>
          <a:bodyPr/>
          <a:lstStyle/>
          <a:p>
            <a:r>
              <a:rPr lang="en-US" b="1" dirty="0">
                <a:solidFill>
                  <a:srgbClr val="854C3B"/>
                </a:solidFill>
                <a:latin typeface="Bahnschrift" panose="020B0502040204020203" pitchFamily="34" charset="0"/>
              </a:rPr>
              <a:t>Impact of Nephrolithiasis on kidney function</a:t>
            </a:r>
          </a:p>
        </p:txBody>
      </p:sp>
      <p:sp>
        <p:nvSpPr>
          <p:cNvPr id="3" name="Content Placeholder 2">
            <a:extLst>
              <a:ext uri="{FF2B5EF4-FFF2-40B4-BE49-F238E27FC236}">
                <a16:creationId xmlns:a16="http://schemas.microsoft.com/office/drawing/2014/main" id="{16ADA2F1-B688-EC47-A19E-7C21AE1F649D}"/>
              </a:ext>
            </a:extLst>
          </p:cNvPr>
          <p:cNvSpPr>
            <a:spLocks noGrp="1"/>
          </p:cNvSpPr>
          <p:nvPr>
            <p:ph idx="4294967295"/>
          </p:nvPr>
        </p:nvSpPr>
        <p:spPr>
          <a:xfrm>
            <a:off x="1215342" y="1768536"/>
            <a:ext cx="10515600" cy="4351338"/>
          </a:xfrm>
        </p:spPr>
        <p:txBody>
          <a:bodyPr>
            <a:normAutofit/>
          </a:bodyPr>
          <a:lstStyle/>
          <a:p>
            <a:pPr>
              <a:lnSpc>
                <a:spcPct val="100000"/>
              </a:lnSpc>
              <a:buClr>
                <a:srgbClr val="854C3B"/>
              </a:buClr>
            </a:pPr>
            <a:r>
              <a:rPr lang="en-US" dirty="0"/>
              <a:t>Obstructive AKI –</a:t>
            </a:r>
          </a:p>
          <a:p>
            <a:pPr marL="0" indent="0">
              <a:lnSpc>
                <a:spcPct val="100000"/>
              </a:lnSpc>
              <a:buNone/>
            </a:pPr>
            <a:r>
              <a:rPr lang="en-US" dirty="0"/>
              <a:t>10-15% of obstructive AKI caused by nephrolithiasis</a:t>
            </a:r>
          </a:p>
          <a:p>
            <a:pPr marL="0" indent="0">
              <a:lnSpc>
                <a:spcPct val="100000"/>
              </a:lnSpc>
              <a:buNone/>
            </a:pPr>
            <a:r>
              <a:rPr lang="en-US" dirty="0"/>
              <a:t>1-2% of all AKI events</a:t>
            </a:r>
          </a:p>
          <a:p>
            <a:pPr marL="0" indent="0">
              <a:lnSpc>
                <a:spcPct val="100000"/>
              </a:lnSpc>
              <a:buNone/>
            </a:pPr>
            <a:r>
              <a:rPr lang="en-US" dirty="0"/>
              <a:t>Factors predicting development of AKI-</a:t>
            </a:r>
          </a:p>
          <a:p>
            <a:pPr lvl="1">
              <a:lnSpc>
                <a:spcPct val="100000"/>
              </a:lnSpc>
            </a:pPr>
            <a:r>
              <a:rPr lang="en-IN" dirty="0"/>
              <a:t>Larger stones (1.05±0.34 cm vs. 0.82±0.40 cm)</a:t>
            </a:r>
          </a:p>
          <a:p>
            <a:pPr lvl="1">
              <a:lnSpc>
                <a:spcPct val="100000"/>
              </a:lnSpc>
            </a:pPr>
            <a:r>
              <a:rPr lang="en-IN" dirty="0"/>
              <a:t>Bilateral ureteral stones</a:t>
            </a:r>
          </a:p>
          <a:p>
            <a:pPr lvl="1">
              <a:lnSpc>
                <a:spcPct val="100000"/>
              </a:lnSpc>
            </a:pPr>
            <a:r>
              <a:rPr lang="en-IN" dirty="0"/>
              <a:t>Presence of a solitary kidney</a:t>
            </a:r>
          </a:p>
          <a:p>
            <a:pPr lvl="1">
              <a:lnSpc>
                <a:spcPct val="100000"/>
              </a:lnSpc>
            </a:pPr>
            <a:r>
              <a:rPr lang="en-IN" dirty="0" err="1"/>
              <a:t>Preexisting</a:t>
            </a:r>
            <a:r>
              <a:rPr lang="en-IN" dirty="0"/>
              <a:t> CKD.  </a:t>
            </a:r>
          </a:p>
          <a:p>
            <a:pPr lvl="1">
              <a:lnSpc>
                <a:spcPct val="100000"/>
              </a:lnSpc>
            </a:pPr>
            <a:r>
              <a:rPr lang="en-IN" dirty="0"/>
              <a:t>More common factor in paediatric AKI, up to 30%!</a:t>
            </a:r>
            <a:endParaRPr lang="en-US" dirty="0"/>
          </a:p>
        </p:txBody>
      </p:sp>
    </p:spTree>
    <p:extLst>
      <p:ext uri="{BB962C8B-B14F-4D97-AF65-F5344CB8AC3E}">
        <p14:creationId xmlns:p14="http://schemas.microsoft.com/office/powerpoint/2010/main" val="31257511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75503" y="957596"/>
            <a:ext cx="10782300" cy="5443204"/>
          </a:xfrm>
          <a:prstGeom prst="roundRect">
            <a:avLst>
              <a:gd name="adj" fmla="val 11062"/>
            </a:avLst>
          </a:prstGeom>
          <a:solidFill>
            <a:srgbClr val="F6E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B6C244F3-8765-8A44-A684-A2951DCC7F1B}"/>
              </a:ext>
            </a:extLst>
          </p:cNvPr>
          <p:cNvSpPr>
            <a:spLocks noGrp="1"/>
          </p:cNvSpPr>
          <p:nvPr>
            <p:ph type="title" idx="4294967295"/>
          </p:nvPr>
        </p:nvSpPr>
        <p:spPr>
          <a:xfrm>
            <a:off x="1042203" y="0"/>
            <a:ext cx="10515600" cy="957596"/>
          </a:xfrm>
        </p:spPr>
        <p:txBody>
          <a:bodyPr/>
          <a:lstStyle/>
          <a:p>
            <a:r>
              <a:rPr lang="en-US" b="1" dirty="0">
                <a:solidFill>
                  <a:srgbClr val="F6E9C6"/>
                </a:solidFill>
                <a:latin typeface="Bahnschrift" panose="020B0502040204020203" pitchFamily="34" charset="0"/>
              </a:rPr>
              <a:t>Determinants of renal outcome</a:t>
            </a:r>
          </a:p>
        </p:txBody>
      </p:sp>
      <p:sp>
        <p:nvSpPr>
          <p:cNvPr id="3" name="Content Placeholder 2">
            <a:extLst>
              <a:ext uri="{FF2B5EF4-FFF2-40B4-BE49-F238E27FC236}">
                <a16:creationId xmlns:a16="http://schemas.microsoft.com/office/drawing/2014/main" id="{16222062-9E1A-AD4B-9FC4-8CA31975B866}"/>
              </a:ext>
            </a:extLst>
          </p:cNvPr>
          <p:cNvSpPr>
            <a:spLocks noGrp="1"/>
          </p:cNvSpPr>
          <p:nvPr>
            <p:ph idx="4294967295"/>
          </p:nvPr>
        </p:nvSpPr>
        <p:spPr>
          <a:xfrm>
            <a:off x="1032677" y="1042506"/>
            <a:ext cx="10525125" cy="5358294"/>
          </a:xfrm>
        </p:spPr>
        <p:txBody>
          <a:bodyPr>
            <a:normAutofit fontScale="92500" lnSpcReduction="20000"/>
          </a:bodyPr>
          <a:lstStyle/>
          <a:p>
            <a:pPr>
              <a:lnSpc>
                <a:spcPct val="130000"/>
              </a:lnSpc>
              <a:spcBef>
                <a:spcPts val="600"/>
              </a:spcBef>
              <a:buClr>
                <a:srgbClr val="854C3B"/>
              </a:buClr>
              <a:buFont typeface="Wingdings" panose="05000000000000000000" pitchFamily="2" charset="2"/>
              <a:buChar char="§"/>
            </a:pPr>
            <a:r>
              <a:rPr lang="en-IN" dirty="0"/>
              <a:t>Extent and duration of the obstruction </a:t>
            </a:r>
          </a:p>
          <a:p>
            <a:pPr>
              <a:lnSpc>
                <a:spcPct val="130000"/>
              </a:lnSpc>
              <a:spcBef>
                <a:spcPts val="600"/>
              </a:spcBef>
              <a:buClr>
                <a:srgbClr val="854C3B"/>
              </a:buClr>
              <a:buFont typeface="Wingdings" panose="05000000000000000000" pitchFamily="2" charset="2"/>
              <a:buChar char="§"/>
            </a:pPr>
            <a:r>
              <a:rPr lang="en-IN" dirty="0"/>
              <a:t>Presence or absence of infection</a:t>
            </a:r>
          </a:p>
          <a:p>
            <a:pPr>
              <a:lnSpc>
                <a:spcPct val="130000"/>
              </a:lnSpc>
              <a:spcBef>
                <a:spcPts val="600"/>
              </a:spcBef>
              <a:buClr>
                <a:srgbClr val="854C3B"/>
              </a:buClr>
              <a:buFont typeface="Wingdings" panose="05000000000000000000" pitchFamily="2" charset="2"/>
              <a:buChar char="§"/>
            </a:pPr>
            <a:r>
              <a:rPr lang="en-IN" dirty="0"/>
              <a:t>If outflow is restored in less than 2 weeks, no evidence of long-term renal damage is observed-</a:t>
            </a:r>
          </a:p>
          <a:p>
            <a:pPr>
              <a:lnSpc>
                <a:spcPct val="130000"/>
              </a:lnSpc>
              <a:spcBef>
                <a:spcPts val="600"/>
              </a:spcBef>
              <a:buClr>
                <a:srgbClr val="854C3B"/>
              </a:buClr>
              <a:buFont typeface="Wingdings" panose="05000000000000000000" pitchFamily="2" charset="2"/>
              <a:buChar char="§"/>
            </a:pPr>
            <a:r>
              <a:rPr lang="en-IN" dirty="0"/>
              <a:t>The urinary epidermal growth factor (EGF)/ monocyte chemotactic peptide-1 (MCP-1) ratio measured 4 weeks after relief of obstruction correlate with long term outcome, suggesting pathways that favour long term fibrosis are activated quite early</a:t>
            </a:r>
          </a:p>
          <a:p>
            <a:pPr>
              <a:lnSpc>
                <a:spcPct val="130000"/>
              </a:lnSpc>
              <a:spcBef>
                <a:spcPts val="600"/>
              </a:spcBef>
              <a:buClr>
                <a:srgbClr val="854C3B"/>
              </a:buClr>
              <a:buFont typeface="Wingdings" panose="05000000000000000000" pitchFamily="2" charset="2"/>
              <a:buChar char="§"/>
            </a:pPr>
            <a:r>
              <a:rPr lang="en-IN" dirty="0"/>
              <a:t>Short-term structural and functional injury after shock wave lithotripsy (SWL), including the development of hematomas, these changes appear to be temporary and largely resolve within 1 to 3 months </a:t>
            </a:r>
            <a:endParaRPr lang="en-US" dirty="0"/>
          </a:p>
        </p:txBody>
      </p:sp>
    </p:spTree>
    <p:extLst>
      <p:ext uri="{BB962C8B-B14F-4D97-AF65-F5344CB8AC3E}">
        <p14:creationId xmlns:p14="http://schemas.microsoft.com/office/powerpoint/2010/main" val="32838611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1A0C-2729-E448-9C73-8749706FEBAA}"/>
              </a:ext>
            </a:extLst>
          </p:cNvPr>
          <p:cNvSpPr>
            <a:spLocks noGrp="1"/>
          </p:cNvSpPr>
          <p:nvPr>
            <p:ph type="title" idx="4294967295"/>
          </p:nvPr>
        </p:nvSpPr>
        <p:spPr>
          <a:xfrm>
            <a:off x="838200" y="145206"/>
            <a:ext cx="8861385" cy="1325563"/>
          </a:xfrm>
        </p:spPr>
        <p:txBody>
          <a:bodyPr/>
          <a:lstStyle/>
          <a:p>
            <a:r>
              <a:rPr lang="en-US" b="1" dirty="0">
                <a:solidFill>
                  <a:srgbClr val="31838F"/>
                </a:solidFill>
                <a:latin typeface="Bahnschrift" panose="020B0502040204020203" pitchFamily="34" charset="0"/>
              </a:rPr>
              <a:t>RDI model- one year Renal Deterioration Index </a:t>
            </a:r>
          </a:p>
        </p:txBody>
      </p:sp>
      <p:sp>
        <p:nvSpPr>
          <p:cNvPr id="3" name="Content Placeholder 2">
            <a:extLst>
              <a:ext uri="{FF2B5EF4-FFF2-40B4-BE49-F238E27FC236}">
                <a16:creationId xmlns:a16="http://schemas.microsoft.com/office/drawing/2014/main" id="{6FF9817D-256C-C649-926B-00A7FBB63103}"/>
              </a:ext>
            </a:extLst>
          </p:cNvPr>
          <p:cNvSpPr>
            <a:spLocks noGrp="1"/>
          </p:cNvSpPr>
          <p:nvPr>
            <p:ph idx="4294967295"/>
          </p:nvPr>
        </p:nvSpPr>
        <p:spPr>
          <a:xfrm>
            <a:off x="838200" y="1684477"/>
            <a:ext cx="10713334" cy="5410803"/>
          </a:xfrm>
        </p:spPr>
        <p:txBody>
          <a:bodyPr>
            <a:normAutofit/>
          </a:bodyPr>
          <a:lstStyle/>
          <a:p>
            <a:pPr marL="531813" indent="-531813">
              <a:lnSpc>
                <a:spcPct val="150000"/>
              </a:lnSpc>
              <a:buClr>
                <a:srgbClr val="31838F"/>
              </a:buClr>
              <a:buFont typeface="Wingdings" panose="05000000000000000000" pitchFamily="2" charset="2"/>
              <a:buChar char="Ø"/>
            </a:pPr>
            <a:r>
              <a:rPr lang="en-IN" dirty="0"/>
              <a:t>Combined renal cortical width</a:t>
            </a:r>
          </a:p>
          <a:p>
            <a:pPr marL="531813" indent="-531813">
              <a:lnSpc>
                <a:spcPct val="150000"/>
              </a:lnSpc>
              <a:buClr>
                <a:srgbClr val="31838F"/>
              </a:buClr>
              <a:buFont typeface="Wingdings" panose="05000000000000000000" pitchFamily="2" charset="2"/>
              <a:buChar char="Ø"/>
            </a:pPr>
            <a:r>
              <a:rPr lang="en-IN" dirty="0"/>
              <a:t>Proteinuria</a:t>
            </a:r>
          </a:p>
          <a:p>
            <a:pPr marL="531813" indent="-531813">
              <a:lnSpc>
                <a:spcPct val="150000"/>
              </a:lnSpc>
              <a:buClr>
                <a:srgbClr val="31838F"/>
              </a:buClr>
              <a:buFont typeface="Wingdings" panose="05000000000000000000" pitchFamily="2" charset="2"/>
              <a:buChar char="Ø"/>
            </a:pPr>
            <a:r>
              <a:rPr lang="en-IN" dirty="0"/>
              <a:t>Nadir GFR 5 days after relief of obstruction</a:t>
            </a:r>
          </a:p>
          <a:p>
            <a:pPr marL="531813" indent="-531813">
              <a:lnSpc>
                <a:spcPct val="150000"/>
              </a:lnSpc>
              <a:buClr>
                <a:srgbClr val="31838F"/>
              </a:buClr>
              <a:buFont typeface="Wingdings" panose="05000000000000000000" pitchFamily="2" charset="2"/>
              <a:buChar char="Ø"/>
            </a:pPr>
            <a:r>
              <a:rPr lang="en-IN" dirty="0"/>
              <a:t>Positive urine culture</a:t>
            </a:r>
          </a:p>
          <a:p>
            <a:pPr marL="531813" indent="-531813">
              <a:lnSpc>
                <a:spcPct val="150000"/>
              </a:lnSpc>
              <a:buClr>
                <a:srgbClr val="31838F"/>
              </a:buClr>
              <a:buFont typeface="Wingdings" panose="05000000000000000000" pitchFamily="2" charset="2"/>
              <a:buChar char="Ø"/>
            </a:pPr>
            <a:r>
              <a:rPr lang="en-IN" dirty="0" err="1"/>
              <a:t>RDI</a:t>
            </a:r>
            <a:r>
              <a:rPr lang="en-IN" dirty="0"/>
              <a:t> &gt; 12 at presentation had markedly increased odds ratio (11.2) of being at CKD stage 5 one year later</a:t>
            </a:r>
            <a:endParaRPr lang="en-US" dirty="0"/>
          </a:p>
        </p:txBody>
      </p:sp>
    </p:spTree>
    <p:extLst>
      <p:ext uri="{BB962C8B-B14F-4D97-AF65-F5344CB8AC3E}">
        <p14:creationId xmlns:p14="http://schemas.microsoft.com/office/powerpoint/2010/main" val="1120287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4D30-E476-CD49-AFF1-E9B1835BC5FE}"/>
              </a:ext>
            </a:extLst>
          </p:cNvPr>
          <p:cNvSpPr>
            <a:spLocks noGrp="1"/>
          </p:cNvSpPr>
          <p:nvPr>
            <p:ph type="title" idx="4294967295"/>
          </p:nvPr>
        </p:nvSpPr>
        <p:spPr>
          <a:xfrm>
            <a:off x="752355" y="255688"/>
            <a:ext cx="3634451" cy="896516"/>
          </a:xfrm>
        </p:spPr>
        <p:txBody>
          <a:bodyPr/>
          <a:lstStyle/>
          <a:p>
            <a:r>
              <a:rPr lang="en-US" b="1" dirty="0">
                <a:solidFill>
                  <a:srgbClr val="854C3B"/>
                </a:solidFill>
                <a:latin typeface="Bahnschrift" panose="020B0502040204020203" pitchFamily="34" charset="0"/>
              </a:rPr>
              <a:t>Risk of CKD</a:t>
            </a:r>
          </a:p>
        </p:txBody>
      </p:sp>
      <p:sp>
        <p:nvSpPr>
          <p:cNvPr id="3" name="Content Placeholder 2">
            <a:extLst>
              <a:ext uri="{FF2B5EF4-FFF2-40B4-BE49-F238E27FC236}">
                <a16:creationId xmlns:a16="http://schemas.microsoft.com/office/drawing/2014/main" id="{36517AA3-0E9E-084F-BB9C-327C95F180F8}"/>
              </a:ext>
            </a:extLst>
          </p:cNvPr>
          <p:cNvSpPr>
            <a:spLocks noGrp="1"/>
          </p:cNvSpPr>
          <p:nvPr>
            <p:ph idx="4294967295"/>
          </p:nvPr>
        </p:nvSpPr>
        <p:spPr>
          <a:xfrm>
            <a:off x="752354" y="1314250"/>
            <a:ext cx="11065397" cy="4646712"/>
          </a:xfrm>
        </p:spPr>
        <p:txBody>
          <a:bodyPr>
            <a:noAutofit/>
          </a:bodyPr>
          <a:lstStyle/>
          <a:p>
            <a:pPr marL="450850" indent="-450850">
              <a:lnSpc>
                <a:spcPct val="120000"/>
              </a:lnSpc>
              <a:spcBef>
                <a:spcPts val="500"/>
              </a:spcBef>
              <a:buClr>
                <a:srgbClr val="854C3B"/>
              </a:buClr>
              <a:buFont typeface="Wingdings" panose="05000000000000000000" pitchFamily="2" charset="2"/>
              <a:buChar char="Ø"/>
            </a:pPr>
            <a:r>
              <a:rPr lang="en-IN" dirty="0"/>
              <a:t>0.8 to 17.5% of nephrolithiasis patients have CKD stage 2 or greater</a:t>
            </a:r>
          </a:p>
          <a:p>
            <a:pPr marL="450850" indent="-450850">
              <a:lnSpc>
                <a:spcPct val="120000"/>
              </a:lnSpc>
              <a:spcBef>
                <a:spcPts val="500"/>
              </a:spcBef>
              <a:buClr>
                <a:srgbClr val="854C3B"/>
              </a:buClr>
              <a:buFont typeface="Wingdings" panose="05000000000000000000" pitchFamily="2" charset="2"/>
              <a:buChar char="Ø"/>
            </a:pPr>
            <a:r>
              <a:rPr lang="en-IN" dirty="0"/>
              <a:t>0.8–3.2% of ESRD has been attributed to stone disease</a:t>
            </a:r>
          </a:p>
          <a:p>
            <a:pPr lvl="1">
              <a:lnSpc>
                <a:spcPct val="120000"/>
              </a:lnSpc>
            </a:pPr>
            <a:r>
              <a:rPr lang="en-IN" dirty="0"/>
              <a:t>specific urological diagnoses including hydronephrosis</a:t>
            </a:r>
          </a:p>
          <a:p>
            <a:pPr lvl="1">
              <a:lnSpc>
                <a:spcPct val="120000"/>
              </a:lnSpc>
            </a:pPr>
            <a:r>
              <a:rPr lang="en-IN" dirty="0"/>
              <a:t>recurrent urinary tract infection</a:t>
            </a:r>
          </a:p>
          <a:p>
            <a:pPr lvl="1">
              <a:lnSpc>
                <a:spcPct val="120000"/>
              </a:lnSpc>
            </a:pPr>
            <a:r>
              <a:rPr lang="en-IN" dirty="0"/>
              <a:t>a solitary kidney</a:t>
            </a:r>
          </a:p>
          <a:p>
            <a:pPr lvl="1">
              <a:lnSpc>
                <a:spcPct val="120000"/>
              </a:lnSpc>
            </a:pPr>
            <a:r>
              <a:rPr lang="en-IN" dirty="0"/>
              <a:t>neurogenic bladder and ileal conduit </a:t>
            </a:r>
          </a:p>
          <a:p>
            <a:pPr lvl="1">
              <a:lnSpc>
                <a:spcPct val="120000"/>
              </a:lnSpc>
            </a:pPr>
            <a:r>
              <a:rPr lang="en-IN" dirty="0"/>
              <a:t>Struvite stones when compared to Uric acid and Ca stones</a:t>
            </a:r>
          </a:p>
          <a:p>
            <a:pPr lvl="1">
              <a:lnSpc>
                <a:spcPct val="120000"/>
              </a:lnSpc>
            </a:pPr>
            <a:r>
              <a:rPr lang="en-IN" dirty="0"/>
              <a:t>Hereditary stones such as primary hyperoxaluria, cystinuria, Dent disease, and adenine </a:t>
            </a:r>
            <a:r>
              <a:rPr lang="en-IN" dirty="0" err="1"/>
              <a:t>phosphoribosyltransferase</a:t>
            </a:r>
            <a:r>
              <a:rPr lang="en-IN" dirty="0"/>
              <a:t> deficiency,</a:t>
            </a:r>
            <a:endParaRPr lang="en-US" dirty="0"/>
          </a:p>
        </p:txBody>
      </p:sp>
    </p:spTree>
    <p:extLst>
      <p:ext uri="{BB962C8B-B14F-4D97-AF65-F5344CB8AC3E}">
        <p14:creationId xmlns:p14="http://schemas.microsoft.com/office/powerpoint/2010/main" val="38515479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062480"/>
            <a:ext cx="6481996" cy="1747520"/>
          </a:xfrm>
          <a:prstGeom prst="rect">
            <a:avLst/>
          </a:prstGeom>
          <a:solidFill>
            <a:srgbClr val="318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905" y="623514"/>
            <a:ext cx="3858322" cy="1111306"/>
          </a:xfrm>
          <a:prstGeom prst="rect">
            <a:avLst/>
          </a:prstGeom>
        </p:spPr>
      </p:pic>
      <p:sp>
        <p:nvSpPr>
          <p:cNvPr id="10" name="Rectangle 9"/>
          <p:cNvSpPr/>
          <p:nvPr/>
        </p:nvSpPr>
        <p:spPr>
          <a:xfrm>
            <a:off x="6481996" y="0"/>
            <a:ext cx="5706956" cy="742618"/>
          </a:xfrm>
          <a:prstGeom prst="rect">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67346" y="6675120"/>
            <a:ext cx="5706956" cy="182880"/>
          </a:xfrm>
          <a:prstGeom prst="rect">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Isosceles Triangle 11"/>
          <p:cNvSpPr/>
          <p:nvPr/>
        </p:nvSpPr>
        <p:spPr>
          <a:xfrm rot="5400000">
            <a:off x="-25400" y="25400"/>
            <a:ext cx="1442720" cy="1391920"/>
          </a:xfrm>
          <a:prstGeom prst="triangle">
            <a:avLst>
              <a:gd name="adj" fmla="val 0"/>
            </a:avLst>
          </a:prstGeom>
          <a:solidFill>
            <a:srgbClr val="85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id="{9B4846B2-E9D9-E145-A9F6-8FD4D8BA933C}"/>
              </a:ext>
            </a:extLst>
          </p:cNvPr>
          <p:cNvSpPr/>
          <p:nvPr/>
        </p:nvSpPr>
        <p:spPr>
          <a:xfrm>
            <a:off x="741886" y="2413615"/>
            <a:ext cx="4622799" cy="923330"/>
          </a:xfrm>
          <a:prstGeom prst="rect">
            <a:avLst/>
          </a:prstGeom>
          <a:noFill/>
        </p:spPr>
        <p:txBody>
          <a:bodyPr wrap="square" lIns="91440" tIns="45720" rIns="91440" bIns="45720">
            <a:spAutoFit/>
          </a:bodyPr>
          <a:lstStyle/>
          <a:p>
            <a:pPr algn="ctr"/>
            <a:r>
              <a:rPr lang="en-GB" sz="5400" b="1" cap="none" spc="0" dirty="0">
                <a:ln w="0"/>
                <a:solidFill>
                  <a:schemeClr val="bg1"/>
                </a:solidFill>
                <a:effectLst>
                  <a:outerShdw blurRad="38100" dist="19050" dir="2700000" algn="tl" rotWithShape="0">
                    <a:schemeClr val="dk1">
                      <a:alpha val="40000"/>
                    </a:schemeClr>
                  </a:outerShdw>
                </a:effectLst>
              </a:rPr>
              <a:t>Thank you</a:t>
            </a:r>
          </a:p>
        </p:txBody>
      </p:sp>
      <p:pic>
        <p:nvPicPr>
          <p:cNvPr id="2050" name="Picture 2" descr="https://afcurgentcarecharlottenc.com/wp-content/uploads/2024/01/AdobeStock_525506396-1080x675.jpeg"/>
          <p:cNvPicPr>
            <a:picLocks noChangeAspect="1" noChangeArrowheads="1"/>
          </p:cNvPicPr>
          <p:nvPr/>
        </p:nvPicPr>
        <p:blipFill rotWithShape="1">
          <a:blip r:embed="rId3">
            <a:extLst>
              <a:ext uri="{28A0092B-C50C-407E-A947-70E740481C1C}">
                <a14:useLocalDpi xmlns:a14="http://schemas.microsoft.com/office/drawing/2010/main" val="0"/>
              </a:ext>
            </a:extLst>
          </a:blip>
          <a:srcRect r="17299"/>
          <a:stretch/>
        </p:blipFill>
        <p:spPr bwMode="auto">
          <a:xfrm>
            <a:off x="5603387" y="1225521"/>
            <a:ext cx="6304377" cy="4764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564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F6AC720-5434-254A-B857-793EFCE550E1}"/>
              </a:ext>
            </a:extLst>
          </p:cNvPr>
          <p:cNvGraphicFramePr/>
          <p:nvPr>
            <p:extLst>
              <p:ext uri="{D42A27DB-BD31-4B8C-83A1-F6EECF244321}">
                <p14:modId xmlns:p14="http://schemas.microsoft.com/office/powerpoint/2010/main" val="2317429284"/>
              </p:ext>
            </p:extLst>
          </p:nvPr>
        </p:nvGraphicFramePr>
        <p:xfrm>
          <a:off x="1141429" y="-1114668"/>
          <a:ext cx="990609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F18D8628-0235-C049-B367-280698A5BC65}"/>
              </a:ext>
            </a:extLst>
          </p:cNvPr>
          <p:cNvGraphicFramePr/>
          <p:nvPr>
            <p:extLst>
              <p:ext uri="{D42A27DB-BD31-4B8C-83A1-F6EECF244321}">
                <p14:modId xmlns:p14="http://schemas.microsoft.com/office/powerpoint/2010/main" val="110293128"/>
              </p:ext>
            </p:extLst>
          </p:nvPr>
        </p:nvGraphicFramePr>
        <p:xfrm>
          <a:off x="1141429" y="2465859"/>
          <a:ext cx="9906094" cy="51004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a:extLst>
              <a:ext uri="{FF2B5EF4-FFF2-40B4-BE49-F238E27FC236}">
                <a16:creationId xmlns:a16="http://schemas.microsoft.com/office/drawing/2014/main" id="{0086548C-A22A-7949-8FB0-A95083FB3AD7}"/>
              </a:ext>
            </a:extLst>
          </p:cNvPr>
          <p:cNvSpPr txBox="1"/>
          <p:nvPr/>
        </p:nvSpPr>
        <p:spPr>
          <a:xfrm>
            <a:off x="2969740" y="2720999"/>
            <a:ext cx="6252519" cy="1200329"/>
          </a:xfrm>
          <a:prstGeom prst="rect">
            <a:avLst/>
          </a:prstGeom>
          <a:noFill/>
        </p:spPr>
        <p:txBody>
          <a:bodyPr wrap="square" rtlCol="0">
            <a:spAutoFit/>
          </a:bodyPr>
          <a:lstStyle/>
          <a:p>
            <a:pPr algn="ctr"/>
            <a:r>
              <a:rPr lang="en-US" sz="3600" b="1" dirty="0">
                <a:solidFill>
                  <a:schemeClr val="bg1"/>
                </a:solidFill>
                <a:latin typeface="Bahnschrift" panose="020B0502040204020203" pitchFamily="34" charset="0"/>
              </a:rPr>
              <a:t>Why the paradox with Calcium intake?</a:t>
            </a:r>
          </a:p>
        </p:txBody>
      </p:sp>
    </p:spTree>
    <p:extLst>
      <p:ext uri="{BB962C8B-B14F-4D97-AF65-F5344CB8AC3E}">
        <p14:creationId xmlns:p14="http://schemas.microsoft.com/office/powerpoint/2010/main" val="3691299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29606</TotalTime>
  <Words>7053</Words>
  <Application>Microsoft Office PowerPoint</Application>
  <PresentationFormat>Widescreen</PresentationFormat>
  <Paragraphs>483</Paragraphs>
  <Slides>87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Arial</vt:lpstr>
      <vt:lpstr>Bahnschrift</vt:lpstr>
      <vt:lpstr>Calibri</vt:lpstr>
      <vt:lpstr>Calibri Light</vt:lpstr>
      <vt:lpstr>Nirmala UI</vt:lpstr>
      <vt:lpstr>Wingdings</vt:lpstr>
      <vt:lpstr>Office Theme</vt:lpstr>
      <vt:lpstr>PowerPoint Presentation</vt:lpstr>
      <vt:lpstr>Management of Kidney Stones</vt:lpstr>
      <vt:lpstr>Objectives</vt:lpstr>
      <vt:lpstr>Epidemiology</vt:lpstr>
      <vt:lpstr>PowerPoint Presentation</vt:lpstr>
      <vt:lpstr>Non-dietary risk factors </vt:lpstr>
      <vt:lpstr>Dietary risk factors- Ca.Ox</vt:lpstr>
      <vt:lpstr>Role of high animal protein intake</vt:lpstr>
      <vt:lpstr>PowerPoint Presentation</vt:lpstr>
      <vt:lpstr>PowerPoint Presentation</vt:lpstr>
      <vt:lpstr>D/D for Calcium stones</vt:lpstr>
      <vt:lpstr>Dietary risk factors- other stone types</vt:lpstr>
      <vt:lpstr>Beverages and Calcium stones</vt:lpstr>
      <vt:lpstr>PowerPoint Presentation</vt:lpstr>
      <vt:lpstr>Urinary factors</vt:lpstr>
      <vt:lpstr>PowerPoint Presentation</vt:lpstr>
      <vt:lpstr>PowerPoint Presentation</vt:lpstr>
      <vt:lpstr>Usual stone composition</vt:lpstr>
      <vt:lpstr>PowerPoint Presentation</vt:lpstr>
      <vt:lpstr>Medications</vt:lpstr>
      <vt:lpstr>Symptoms and signs of renal colic</vt:lpstr>
      <vt:lpstr>PowerPoint Presentation</vt:lpstr>
      <vt:lpstr>PowerPoint Presentation</vt:lpstr>
      <vt:lpstr>PowerPoint Presentation</vt:lpstr>
      <vt:lpstr>Primary hyperparathyroidism causing Calcium stones</vt:lpstr>
      <vt:lpstr>PowerPoint Presentation</vt:lpstr>
      <vt:lpstr>Diagnosis of kidney stones- evaluation depends upon</vt:lpstr>
      <vt:lpstr>Radiology</vt:lpstr>
      <vt:lpstr>PowerPoint Presentation</vt:lpstr>
      <vt:lpstr>PowerPoint Presentation</vt:lpstr>
      <vt:lpstr>When do we NOT do a CT?</vt:lpstr>
      <vt:lpstr>PowerPoint Presentation</vt:lpstr>
      <vt:lpstr>PowerPoint Presentation</vt:lpstr>
      <vt:lpstr>PowerPoint Presentation</vt:lpstr>
      <vt:lpstr>PowerPoint Presentation</vt:lpstr>
      <vt:lpstr>PowerPoint Presentation</vt:lpstr>
      <vt:lpstr>Can CT be used to determine stone composition?</vt:lpstr>
      <vt:lpstr>Abdominal Xray</vt:lpstr>
      <vt:lpstr>IVP/ intravenous urography/ IVU</vt:lpstr>
      <vt:lpstr>MRI</vt:lpstr>
      <vt:lpstr>Digital Tomosynthesis</vt:lpstr>
      <vt:lpstr>PowerPoint Presentation</vt:lpstr>
      <vt:lpstr>Clinical Mimics</vt:lpstr>
      <vt:lpstr>What to do at the first instance?</vt:lpstr>
      <vt:lpstr>PowerPoint Presentation</vt:lpstr>
      <vt:lpstr>PowerPoint Presentation</vt:lpstr>
      <vt:lpstr>PowerPoint Presentation</vt:lpstr>
      <vt:lpstr>Do’s and Dont’s in urine collection</vt:lpstr>
      <vt:lpstr>Stone Analysis</vt:lpstr>
      <vt:lpstr>Calcium Oxalate</vt:lpstr>
      <vt:lpstr>Calcium Phosphate</vt:lpstr>
      <vt:lpstr>Uric acid </vt:lpstr>
      <vt:lpstr>Struvite</vt:lpstr>
      <vt:lpstr>PowerPoint Presentation</vt:lpstr>
      <vt:lpstr>What to do when we do not know the stone composition?</vt:lpstr>
      <vt:lpstr>The question again arises.. CT or USG?</vt:lpstr>
      <vt:lpstr>Medical Management</vt:lpstr>
      <vt:lpstr>Will a stone pass?</vt:lpstr>
      <vt:lpstr>PowerPoint Presentation</vt:lpstr>
      <vt:lpstr>Medical expulsion therapy</vt:lpstr>
      <vt:lpstr>PowerPoint Presentation</vt:lpstr>
      <vt:lpstr>PowerPoint Presentation</vt:lpstr>
      <vt:lpstr>Surgical Management</vt:lpstr>
      <vt:lpstr>SWL vs URS </vt:lpstr>
      <vt:lpstr>When not to do SWL?</vt:lpstr>
      <vt:lpstr>PowerPoint Presentation</vt:lpstr>
      <vt:lpstr>PowerPoint Presentation</vt:lpstr>
      <vt:lpstr>PowerPoint Presentation</vt:lpstr>
      <vt:lpstr>Shock Wave Lithotripsy</vt:lpstr>
      <vt:lpstr>PowerPoint Presentation</vt:lpstr>
      <vt:lpstr>Ureteroscopy</vt:lpstr>
      <vt:lpstr>PowerPoint Presentation</vt:lpstr>
      <vt:lpstr>Percutaneous Nephrolithotomy</vt:lpstr>
      <vt:lpstr>PowerPoint Presentation</vt:lpstr>
      <vt:lpstr>PowerPoint Presentation</vt:lpstr>
      <vt:lpstr>Post-op complications</vt:lpstr>
      <vt:lpstr>PowerPoint Presentation</vt:lpstr>
      <vt:lpstr>Disease progression from residual stones</vt:lpstr>
      <vt:lpstr>Prevention of recurrent calcium stones in adults</vt:lpstr>
      <vt:lpstr>Drug Therapy</vt:lpstr>
      <vt:lpstr>Thiazides in hypercalciuria</vt:lpstr>
      <vt:lpstr>PowerPoint Presentation</vt:lpstr>
      <vt:lpstr>Impact of Nephrolithiasis on kidney function</vt:lpstr>
      <vt:lpstr>Determinants of renal outcome</vt:lpstr>
      <vt:lpstr>RDI model- one year Renal Deterioration Index </vt:lpstr>
      <vt:lpstr>Risk of CKD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Nephrolithiasis and Nephrocalcinosis</dc:title>
  <dc:creator>Rachana Shenoy</dc:creator>
  <cp:lastModifiedBy>durgesh pushkar</cp:lastModifiedBy>
  <cp:revision>454</cp:revision>
  <dcterms:created xsi:type="dcterms:W3CDTF">2021-05-25T14:15:16Z</dcterms:created>
  <dcterms:modified xsi:type="dcterms:W3CDTF">2024-08-22T14:43:38Z</dcterms:modified>
</cp:coreProperties>
</file>