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258" r:id="rId4"/>
    <p:sldId id="261" r:id="rId5"/>
    <p:sldId id="259"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2" r:id="rId45"/>
    <p:sldId id="301" r:id="rId46"/>
    <p:sldId id="300" r:id="rId47"/>
    <p:sldId id="303" r:id="rId48"/>
    <p:sldId id="304" r:id="rId49"/>
    <p:sldId id="305" r:id="rId50"/>
    <p:sldId id="306" r:id="rId51"/>
    <p:sldId id="307" r:id="rId52"/>
    <p:sldId id="309" r:id="rId53"/>
    <p:sldId id="310" r:id="rId54"/>
    <p:sldId id="311" r:id="rId55"/>
    <p:sldId id="312" r:id="rId56"/>
    <p:sldId id="313" r:id="rId57"/>
    <p:sldId id="314" r:id="rId58"/>
    <p:sldId id="315" r:id="rId59"/>
    <p:sldId id="316" r:id="rId60"/>
    <p:sldId id="26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8856"/>
    <a:srgbClr val="91A47B"/>
    <a:srgbClr val="552B2C"/>
    <a:srgbClr val="566374"/>
    <a:srgbClr val="AA5556"/>
    <a:srgbClr val="3A9B90"/>
    <a:srgbClr val="DEF2F0"/>
    <a:srgbClr val="156157"/>
    <a:srgbClr val="F2EFD0"/>
    <a:srgbClr val="EBE6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84" autoAdjust="0"/>
    <p:restoredTop sz="94660"/>
  </p:normalViewPr>
  <p:slideViewPr>
    <p:cSldViewPr snapToGrid="0">
      <p:cViewPr>
        <p:scale>
          <a:sx n="66" d="100"/>
          <a:sy n="66" d="100"/>
        </p:scale>
        <p:origin x="1478" y="456"/>
      </p:cViewPr>
      <p:guideLst/>
    </p:cSldViewPr>
  </p:slideViewPr>
  <p:notesTextViewPr>
    <p:cViewPr>
      <p:scale>
        <a:sx n="1" d="1"/>
        <a:sy n="1" d="1"/>
      </p:scale>
      <p:origin x="0" y="0"/>
    </p:cViewPr>
  </p:notesTextViewPr>
  <p:sorterViewPr>
    <p:cViewPr>
      <p:scale>
        <a:sx n="100" d="100"/>
        <a:sy n="100" d="100"/>
      </p:scale>
      <p:origin x="0" y="-31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7F93D-1269-40D0-B89E-7DA4933E4183}" type="datetimeFigureOut">
              <a:rPr lang="en-IN" smtClean="0"/>
              <a:t>10-09-2024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D1E2C-B82D-4A74-930F-44846F64E1DC}" type="slidenum">
              <a:rPr lang="en-IN" smtClean="0"/>
              <a:t>‹#›</a:t>
            </a:fld>
            <a:endParaRPr lang="en-IN"/>
          </a:p>
        </p:txBody>
      </p:sp>
    </p:spTree>
    <p:extLst>
      <p:ext uri="{BB962C8B-B14F-4D97-AF65-F5344CB8AC3E}">
        <p14:creationId xmlns:p14="http://schemas.microsoft.com/office/powerpoint/2010/main" val="3600361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5C7CF91-22E5-4D53-AD14-0C5AD351F960}" type="datetime1">
              <a:rPr lang="en-IN" smtClean="0"/>
              <a:t>10-09-2024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9356464" y="6507004"/>
            <a:ext cx="2743200" cy="365125"/>
          </a:xfrm>
        </p:spPr>
        <p:txBody>
          <a:bodyPr/>
          <a:lstStyle/>
          <a:p>
            <a:fld id="{99A890E2-C841-4ADF-82B3-67A3015990EC}" type="slidenum">
              <a:rPr lang="en-IN" smtClean="0"/>
              <a:t>‹#›</a:t>
            </a:fld>
            <a:endParaRPr lang="en-IN"/>
          </a:p>
        </p:txBody>
      </p:sp>
      <p:grpSp>
        <p:nvGrpSpPr>
          <p:cNvPr id="9" name="Group 8"/>
          <p:cNvGrpSpPr/>
          <p:nvPr userDrawn="1"/>
        </p:nvGrpSpPr>
        <p:grpSpPr>
          <a:xfrm>
            <a:off x="10058400" y="0"/>
            <a:ext cx="2133600" cy="762000"/>
            <a:chOff x="9368118" y="0"/>
            <a:chExt cx="2823882" cy="1036320"/>
          </a:xfrm>
        </p:grpSpPr>
        <p:sp>
          <p:nvSpPr>
            <p:cNvPr id="7" name="Rectangle 6"/>
            <p:cNvSpPr/>
            <p:nvPr userDrawn="1"/>
          </p:nvSpPr>
          <p:spPr>
            <a:xfrm>
              <a:off x="9368118" y="0"/>
              <a:ext cx="2823882" cy="1036320"/>
            </a:xfrm>
            <a:prstGeom prst="rect">
              <a:avLst/>
            </a:pr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userDrawn="1"/>
          </p:nvSpPr>
          <p:spPr>
            <a:xfrm>
              <a:off x="9676410" y="0"/>
              <a:ext cx="2515590" cy="792480"/>
            </a:xfrm>
            <a:prstGeom prst="rect">
              <a:avLst/>
            </a:prstGeom>
            <a:solidFill>
              <a:srgbClr val="F2E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p:cNvGrpSpPr/>
          <p:nvPr userDrawn="1"/>
        </p:nvGrpSpPr>
        <p:grpSpPr>
          <a:xfrm>
            <a:off x="0" y="5699760"/>
            <a:ext cx="579120" cy="1158240"/>
            <a:chOff x="0" y="5013960"/>
            <a:chExt cx="579120" cy="1844040"/>
          </a:xfrm>
        </p:grpSpPr>
        <p:sp>
          <p:nvSpPr>
            <p:cNvPr id="11" name="Rectangle 10"/>
            <p:cNvSpPr/>
            <p:nvPr userDrawn="1"/>
          </p:nvSpPr>
          <p:spPr>
            <a:xfrm rot="16200000">
              <a:off x="-632460" y="5646420"/>
              <a:ext cx="1844040" cy="579120"/>
            </a:xfrm>
            <a:prstGeom prst="rect">
              <a:avLst/>
            </a:pr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userDrawn="1"/>
          </p:nvSpPr>
          <p:spPr>
            <a:xfrm rot="16200000">
              <a:off x="-599932" y="5613892"/>
              <a:ext cx="1642720" cy="442856"/>
            </a:xfrm>
            <a:prstGeom prst="rect">
              <a:avLst/>
            </a:prstGeom>
            <a:solidFill>
              <a:srgbClr val="F2E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4" name="Rounded Rectangle 13"/>
          <p:cNvSpPr/>
          <p:nvPr userDrawn="1"/>
        </p:nvSpPr>
        <p:spPr>
          <a:xfrm>
            <a:off x="750122" y="6431597"/>
            <a:ext cx="11208124" cy="150813"/>
          </a:xfrm>
          <a:prstGeom prst="roundRect">
            <a:avLst>
              <a:gd name="adj" fmla="val 50000"/>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20"/>
          <p:cNvSpPr/>
          <p:nvPr userDrawn="1"/>
        </p:nvSpPr>
        <p:spPr>
          <a:xfrm>
            <a:off x="0" y="1"/>
            <a:ext cx="1347390" cy="1220553"/>
          </a:xfrm>
          <a:custGeom>
            <a:avLst/>
            <a:gdLst>
              <a:gd name="connsiteX0" fmla="*/ 0 w 1347390"/>
              <a:gd name="connsiteY0" fmla="*/ 0 h 1220553"/>
              <a:gd name="connsiteX1" fmla="*/ 1347390 w 1347390"/>
              <a:gd name="connsiteY1" fmla="*/ 0 h 1220553"/>
              <a:gd name="connsiteX2" fmla="*/ 637298 w 1347390"/>
              <a:gd name="connsiteY2" fmla="*/ 1220553 h 1220553"/>
              <a:gd name="connsiteX3" fmla="*/ 0 w 1347390"/>
              <a:gd name="connsiteY3" fmla="*/ 849786 h 1220553"/>
              <a:gd name="connsiteX4" fmla="*/ 0 w 1347390"/>
              <a:gd name="connsiteY4" fmla="*/ 0 h 1220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90" h="1220553">
                <a:moveTo>
                  <a:pt x="0" y="0"/>
                </a:moveTo>
                <a:lnTo>
                  <a:pt x="1347390" y="0"/>
                </a:lnTo>
                <a:lnTo>
                  <a:pt x="637298" y="1220553"/>
                </a:lnTo>
                <a:lnTo>
                  <a:pt x="0" y="849786"/>
                </a:lnTo>
                <a:lnTo>
                  <a:pt x="0" y="0"/>
                </a:lnTo>
                <a:close/>
              </a:path>
            </a:pathLst>
          </a:cu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28"/>
          <p:cNvSpPr/>
          <p:nvPr userDrawn="1"/>
        </p:nvSpPr>
        <p:spPr>
          <a:xfrm>
            <a:off x="0" y="2"/>
            <a:ext cx="857647" cy="795551"/>
          </a:xfrm>
          <a:custGeom>
            <a:avLst/>
            <a:gdLst>
              <a:gd name="connsiteX0" fmla="*/ 0 w 857647"/>
              <a:gd name="connsiteY0" fmla="*/ 0 h 795551"/>
              <a:gd name="connsiteX1" fmla="*/ 857647 w 857647"/>
              <a:gd name="connsiteY1" fmla="*/ 0 h 795551"/>
              <a:gd name="connsiteX2" fmla="*/ 394812 w 857647"/>
              <a:gd name="connsiteY2" fmla="*/ 795551 h 795551"/>
              <a:gd name="connsiteX3" fmla="*/ 0 w 857647"/>
              <a:gd name="connsiteY3" fmla="*/ 565857 h 795551"/>
              <a:gd name="connsiteX4" fmla="*/ 0 w 857647"/>
              <a:gd name="connsiteY4" fmla="*/ 0 h 79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647" h="795551">
                <a:moveTo>
                  <a:pt x="0" y="0"/>
                </a:moveTo>
                <a:lnTo>
                  <a:pt x="857647" y="0"/>
                </a:lnTo>
                <a:lnTo>
                  <a:pt x="394812" y="795551"/>
                </a:lnTo>
                <a:lnTo>
                  <a:pt x="0" y="565857"/>
                </a:lnTo>
                <a:lnTo>
                  <a:pt x="0" y="0"/>
                </a:lnTo>
                <a:close/>
              </a:path>
            </a:pathLst>
          </a:cu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20781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CF296018-B404-4CCD-9B2F-6FCA27469607}" type="datetime1">
              <a:rPr lang="en-IN" smtClean="0"/>
              <a:t>10-09-2024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257603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D3833-7E3A-4092-B764-BF4929CA6E2D}" type="datetime1">
              <a:rPr lang="en-IN" smtClean="0"/>
              <a:t>10-09-2024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3469431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103927E-A15D-4F6A-B3D8-BC73FC2CD1F8}" type="datetime1">
              <a:rPr lang="en-IN" smtClean="0"/>
              <a:t>10-09-2024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2027094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505057-89C1-4FCD-9804-6BE7F22BA0D1}" type="datetime1">
              <a:rPr lang="en-IN" smtClean="0"/>
              <a:t>10-09-2024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2346916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894A473-4A2F-4D44-9EF2-BAC85BD39BE5}" type="datetime1">
              <a:rPr lang="en-IN" smtClean="0"/>
              <a:t>10-09-2024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2218527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55320B4-AF0E-4EF2-9A23-7A6C2986259A}" type="datetime1">
              <a:rPr lang="en-IN" smtClean="0"/>
              <a:t>10-09-2024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3330681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p:cNvSpPr/>
          <p:nvPr userDrawn="1"/>
        </p:nvSpPr>
        <p:spPr>
          <a:xfrm>
            <a:off x="0" y="0"/>
            <a:ext cx="12192000" cy="6872129"/>
          </a:xfrm>
          <a:prstGeom prst="rect">
            <a:avLst/>
          </a:prstGeom>
          <a:solidFill>
            <a:srgbClr val="DE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p:cNvSpPr>
            <a:spLocks noGrp="1"/>
          </p:cNvSpPr>
          <p:nvPr>
            <p:ph type="dt" sz="half" idx="10"/>
          </p:nvPr>
        </p:nvSpPr>
        <p:spPr/>
        <p:txBody>
          <a:bodyPr/>
          <a:lstStyle/>
          <a:p>
            <a:fld id="{BD609DBB-D291-46D3-9F90-518CFEC6A2B4}" type="datetime1">
              <a:rPr lang="en-IN" smtClean="0"/>
              <a:t>10-09-2024</a:t>
            </a:fld>
            <a:endParaRPr lang="en-IN"/>
          </a:p>
        </p:txBody>
      </p:sp>
      <p:sp>
        <p:nvSpPr>
          <p:cNvPr id="5" name="Footer Placeholder 4"/>
          <p:cNvSpPr>
            <a:spLocks noGrp="1"/>
          </p:cNvSpPr>
          <p:nvPr>
            <p:ph type="ftr" sz="quarter" idx="11"/>
          </p:nvPr>
        </p:nvSpPr>
        <p:spPr/>
        <p:txBody>
          <a:bodyPr/>
          <a:lstStyle/>
          <a:p>
            <a:endParaRPr lang="en-IN"/>
          </a:p>
        </p:txBody>
      </p:sp>
      <p:sp>
        <p:nvSpPr>
          <p:cNvPr id="14" name="Rounded Rectangle 13"/>
          <p:cNvSpPr/>
          <p:nvPr userDrawn="1"/>
        </p:nvSpPr>
        <p:spPr>
          <a:xfrm>
            <a:off x="310181" y="6431597"/>
            <a:ext cx="11208124" cy="150813"/>
          </a:xfrm>
          <a:prstGeom prst="roundRect">
            <a:avLst>
              <a:gd name="adj" fmla="val 50000"/>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p:cNvGrpSpPr/>
          <p:nvPr userDrawn="1"/>
        </p:nvGrpSpPr>
        <p:grpSpPr>
          <a:xfrm flipH="1">
            <a:off x="0" y="0"/>
            <a:ext cx="2133600" cy="762000"/>
            <a:chOff x="9368118" y="0"/>
            <a:chExt cx="2823882" cy="1036320"/>
          </a:xfrm>
        </p:grpSpPr>
        <p:sp>
          <p:nvSpPr>
            <p:cNvPr id="7" name="Rectangle 6"/>
            <p:cNvSpPr/>
            <p:nvPr userDrawn="1"/>
          </p:nvSpPr>
          <p:spPr>
            <a:xfrm>
              <a:off x="9368118" y="0"/>
              <a:ext cx="2823882" cy="1036320"/>
            </a:xfrm>
            <a:prstGeom prst="rect">
              <a:avLst/>
            </a:pr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userDrawn="1"/>
          </p:nvSpPr>
          <p:spPr>
            <a:xfrm>
              <a:off x="9676410" y="0"/>
              <a:ext cx="2515590" cy="792480"/>
            </a:xfrm>
            <a:prstGeom prst="rect">
              <a:avLst/>
            </a:prstGeom>
            <a:solidFill>
              <a:srgbClr val="F2E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p:cNvGrpSpPr/>
          <p:nvPr userDrawn="1"/>
        </p:nvGrpSpPr>
        <p:grpSpPr>
          <a:xfrm flipH="1">
            <a:off x="11612880" y="5699760"/>
            <a:ext cx="579120" cy="1158240"/>
            <a:chOff x="0" y="5013960"/>
            <a:chExt cx="579120" cy="1844040"/>
          </a:xfrm>
        </p:grpSpPr>
        <p:sp>
          <p:nvSpPr>
            <p:cNvPr id="11" name="Rectangle 10"/>
            <p:cNvSpPr/>
            <p:nvPr userDrawn="1"/>
          </p:nvSpPr>
          <p:spPr>
            <a:xfrm rot="16200000">
              <a:off x="-632460" y="5646420"/>
              <a:ext cx="1844040" cy="579120"/>
            </a:xfrm>
            <a:prstGeom prst="rect">
              <a:avLst/>
            </a:pr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userDrawn="1"/>
          </p:nvSpPr>
          <p:spPr>
            <a:xfrm rot="16200000">
              <a:off x="-599932" y="5613892"/>
              <a:ext cx="1642720" cy="442856"/>
            </a:xfrm>
            <a:prstGeom prst="rect">
              <a:avLst/>
            </a:prstGeom>
            <a:solidFill>
              <a:srgbClr val="F2E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 name="Group 1"/>
          <p:cNvGrpSpPr/>
          <p:nvPr userDrawn="1"/>
        </p:nvGrpSpPr>
        <p:grpSpPr>
          <a:xfrm flipH="1">
            <a:off x="10844610" y="1"/>
            <a:ext cx="1347390" cy="1220553"/>
            <a:chOff x="0" y="1"/>
            <a:chExt cx="1347390" cy="1220553"/>
          </a:xfrm>
        </p:grpSpPr>
        <p:sp>
          <p:nvSpPr>
            <p:cNvPr id="21" name="Freeform 20"/>
            <p:cNvSpPr/>
            <p:nvPr userDrawn="1"/>
          </p:nvSpPr>
          <p:spPr>
            <a:xfrm>
              <a:off x="0" y="1"/>
              <a:ext cx="1347390" cy="1220553"/>
            </a:xfrm>
            <a:custGeom>
              <a:avLst/>
              <a:gdLst>
                <a:gd name="connsiteX0" fmla="*/ 0 w 1347390"/>
                <a:gd name="connsiteY0" fmla="*/ 0 h 1220553"/>
                <a:gd name="connsiteX1" fmla="*/ 1347390 w 1347390"/>
                <a:gd name="connsiteY1" fmla="*/ 0 h 1220553"/>
                <a:gd name="connsiteX2" fmla="*/ 637298 w 1347390"/>
                <a:gd name="connsiteY2" fmla="*/ 1220553 h 1220553"/>
                <a:gd name="connsiteX3" fmla="*/ 0 w 1347390"/>
                <a:gd name="connsiteY3" fmla="*/ 849786 h 1220553"/>
                <a:gd name="connsiteX4" fmla="*/ 0 w 1347390"/>
                <a:gd name="connsiteY4" fmla="*/ 0 h 1220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90" h="1220553">
                  <a:moveTo>
                    <a:pt x="0" y="0"/>
                  </a:moveTo>
                  <a:lnTo>
                    <a:pt x="1347390" y="0"/>
                  </a:lnTo>
                  <a:lnTo>
                    <a:pt x="637298" y="1220553"/>
                  </a:lnTo>
                  <a:lnTo>
                    <a:pt x="0" y="849786"/>
                  </a:lnTo>
                  <a:lnTo>
                    <a:pt x="0" y="0"/>
                  </a:lnTo>
                  <a:close/>
                </a:path>
              </a:pathLst>
            </a:cu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28"/>
            <p:cNvSpPr/>
            <p:nvPr userDrawn="1"/>
          </p:nvSpPr>
          <p:spPr>
            <a:xfrm>
              <a:off x="0" y="2"/>
              <a:ext cx="857647" cy="795551"/>
            </a:xfrm>
            <a:custGeom>
              <a:avLst/>
              <a:gdLst>
                <a:gd name="connsiteX0" fmla="*/ 0 w 857647"/>
                <a:gd name="connsiteY0" fmla="*/ 0 h 795551"/>
                <a:gd name="connsiteX1" fmla="*/ 857647 w 857647"/>
                <a:gd name="connsiteY1" fmla="*/ 0 h 795551"/>
                <a:gd name="connsiteX2" fmla="*/ 394812 w 857647"/>
                <a:gd name="connsiteY2" fmla="*/ 795551 h 795551"/>
                <a:gd name="connsiteX3" fmla="*/ 0 w 857647"/>
                <a:gd name="connsiteY3" fmla="*/ 565857 h 795551"/>
                <a:gd name="connsiteX4" fmla="*/ 0 w 857647"/>
                <a:gd name="connsiteY4" fmla="*/ 0 h 79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647" h="795551">
                  <a:moveTo>
                    <a:pt x="0" y="0"/>
                  </a:moveTo>
                  <a:lnTo>
                    <a:pt x="857647" y="0"/>
                  </a:lnTo>
                  <a:lnTo>
                    <a:pt x="394812" y="795551"/>
                  </a:lnTo>
                  <a:lnTo>
                    <a:pt x="0" y="565857"/>
                  </a:lnTo>
                  <a:lnTo>
                    <a:pt x="0" y="0"/>
                  </a:lnTo>
                  <a:close/>
                </a:path>
              </a:pathLst>
            </a:cu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 name="Slide Number Placeholder 5"/>
          <p:cNvSpPr>
            <a:spLocks noGrp="1"/>
          </p:cNvSpPr>
          <p:nvPr>
            <p:ph type="sldNum" sz="quarter" idx="12"/>
          </p:nvPr>
        </p:nvSpPr>
        <p:spPr>
          <a:xfrm>
            <a:off x="9402764" y="6449129"/>
            <a:ext cx="2743200" cy="365125"/>
          </a:xfrm>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392798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0" name="Rectangle 9"/>
          <p:cNvSpPr/>
          <p:nvPr userDrawn="1"/>
        </p:nvSpPr>
        <p:spPr>
          <a:xfrm>
            <a:off x="0" y="0"/>
            <a:ext cx="12192000" cy="6872129"/>
          </a:xfrm>
          <a:prstGeom prst="rect">
            <a:avLst/>
          </a:prstGeom>
          <a:solidFill>
            <a:srgbClr val="DE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p:cNvSpPr>
            <a:spLocks noGrp="1"/>
          </p:cNvSpPr>
          <p:nvPr>
            <p:ph type="dt" sz="half" idx="10"/>
          </p:nvPr>
        </p:nvSpPr>
        <p:spPr/>
        <p:txBody>
          <a:bodyPr/>
          <a:lstStyle/>
          <a:p>
            <a:fld id="{6625C4E0-A96A-4A32-BA08-9C53D2AC7B67}" type="datetime1">
              <a:rPr lang="en-IN" smtClean="0"/>
              <a:t>10-09-2024</a:t>
            </a:fld>
            <a:endParaRPr lang="en-IN"/>
          </a:p>
        </p:txBody>
      </p:sp>
      <p:sp>
        <p:nvSpPr>
          <p:cNvPr id="5" name="Footer Placeholder 4"/>
          <p:cNvSpPr>
            <a:spLocks noGrp="1"/>
          </p:cNvSpPr>
          <p:nvPr>
            <p:ph type="ftr" sz="quarter" idx="11"/>
          </p:nvPr>
        </p:nvSpPr>
        <p:spPr/>
        <p:txBody>
          <a:bodyPr/>
          <a:lstStyle/>
          <a:p>
            <a:endParaRPr lang="en-IN"/>
          </a:p>
        </p:txBody>
      </p:sp>
      <p:sp>
        <p:nvSpPr>
          <p:cNvPr id="14" name="Rounded Rectangle 13"/>
          <p:cNvSpPr/>
          <p:nvPr userDrawn="1"/>
        </p:nvSpPr>
        <p:spPr>
          <a:xfrm>
            <a:off x="310181" y="6431597"/>
            <a:ext cx="11208124" cy="150813"/>
          </a:xfrm>
          <a:prstGeom prst="roundRect">
            <a:avLst>
              <a:gd name="adj" fmla="val 50000"/>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 name="Group 2"/>
          <p:cNvGrpSpPr/>
          <p:nvPr userDrawn="1"/>
        </p:nvGrpSpPr>
        <p:grpSpPr>
          <a:xfrm flipV="1">
            <a:off x="0" y="0"/>
            <a:ext cx="12192000" cy="6858000"/>
            <a:chOff x="0" y="0"/>
            <a:chExt cx="12192000" cy="6858000"/>
          </a:xfrm>
        </p:grpSpPr>
        <p:grpSp>
          <p:nvGrpSpPr>
            <p:cNvPr id="9" name="Group 8"/>
            <p:cNvGrpSpPr/>
            <p:nvPr userDrawn="1"/>
          </p:nvGrpSpPr>
          <p:grpSpPr>
            <a:xfrm flipH="1">
              <a:off x="0" y="0"/>
              <a:ext cx="2133600" cy="762000"/>
              <a:chOff x="9368118" y="0"/>
              <a:chExt cx="2823882" cy="1036320"/>
            </a:xfrm>
          </p:grpSpPr>
          <p:sp>
            <p:nvSpPr>
              <p:cNvPr id="7" name="Rectangle 6"/>
              <p:cNvSpPr/>
              <p:nvPr userDrawn="1"/>
            </p:nvSpPr>
            <p:spPr>
              <a:xfrm>
                <a:off x="9368118" y="0"/>
                <a:ext cx="2823882" cy="1036320"/>
              </a:xfrm>
              <a:prstGeom prst="rect">
                <a:avLst/>
              </a:pr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userDrawn="1"/>
            </p:nvSpPr>
            <p:spPr>
              <a:xfrm>
                <a:off x="9676410" y="0"/>
                <a:ext cx="2515590" cy="792480"/>
              </a:xfrm>
              <a:prstGeom prst="rect">
                <a:avLst/>
              </a:prstGeom>
              <a:solidFill>
                <a:srgbClr val="F2E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p:cNvGrpSpPr/>
            <p:nvPr userDrawn="1"/>
          </p:nvGrpSpPr>
          <p:grpSpPr>
            <a:xfrm flipH="1">
              <a:off x="11612880" y="5699760"/>
              <a:ext cx="579120" cy="1158240"/>
              <a:chOff x="0" y="5013960"/>
              <a:chExt cx="579120" cy="1844040"/>
            </a:xfrm>
          </p:grpSpPr>
          <p:sp>
            <p:nvSpPr>
              <p:cNvPr id="11" name="Rectangle 10"/>
              <p:cNvSpPr/>
              <p:nvPr userDrawn="1"/>
            </p:nvSpPr>
            <p:spPr>
              <a:xfrm rot="16200000">
                <a:off x="-632460" y="5646420"/>
                <a:ext cx="1844040" cy="579120"/>
              </a:xfrm>
              <a:prstGeom prst="rect">
                <a:avLst/>
              </a:pr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userDrawn="1"/>
            </p:nvSpPr>
            <p:spPr>
              <a:xfrm rot="16200000">
                <a:off x="-599932" y="5613892"/>
                <a:ext cx="1642720" cy="442856"/>
              </a:xfrm>
              <a:prstGeom prst="rect">
                <a:avLst/>
              </a:prstGeom>
              <a:solidFill>
                <a:srgbClr val="F2E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 name="Group 1"/>
            <p:cNvGrpSpPr/>
            <p:nvPr userDrawn="1"/>
          </p:nvGrpSpPr>
          <p:grpSpPr>
            <a:xfrm flipH="1">
              <a:off x="10844610" y="1"/>
              <a:ext cx="1347390" cy="1220553"/>
              <a:chOff x="0" y="1"/>
              <a:chExt cx="1347390" cy="1220553"/>
            </a:xfrm>
          </p:grpSpPr>
          <p:sp>
            <p:nvSpPr>
              <p:cNvPr id="21" name="Freeform 20"/>
              <p:cNvSpPr/>
              <p:nvPr userDrawn="1"/>
            </p:nvSpPr>
            <p:spPr>
              <a:xfrm>
                <a:off x="0" y="1"/>
                <a:ext cx="1347390" cy="1220553"/>
              </a:xfrm>
              <a:custGeom>
                <a:avLst/>
                <a:gdLst>
                  <a:gd name="connsiteX0" fmla="*/ 0 w 1347390"/>
                  <a:gd name="connsiteY0" fmla="*/ 0 h 1220553"/>
                  <a:gd name="connsiteX1" fmla="*/ 1347390 w 1347390"/>
                  <a:gd name="connsiteY1" fmla="*/ 0 h 1220553"/>
                  <a:gd name="connsiteX2" fmla="*/ 637298 w 1347390"/>
                  <a:gd name="connsiteY2" fmla="*/ 1220553 h 1220553"/>
                  <a:gd name="connsiteX3" fmla="*/ 0 w 1347390"/>
                  <a:gd name="connsiteY3" fmla="*/ 849786 h 1220553"/>
                  <a:gd name="connsiteX4" fmla="*/ 0 w 1347390"/>
                  <a:gd name="connsiteY4" fmla="*/ 0 h 1220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90" h="1220553">
                    <a:moveTo>
                      <a:pt x="0" y="0"/>
                    </a:moveTo>
                    <a:lnTo>
                      <a:pt x="1347390" y="0"/>
                    </a:lnTo>
                    <a:lnTo>
                      <a:pt x="637298" y="1220553"/>
                    </a:lnTo>
                    <a:lnTo>
                      <a:pt x="0" y="849786"/>
                    </a:lnTo>
                    <a:lnTo>
                      <a:pt x="0" y="0"/>
                    </a:lnTo>
                    <a:close/>
                  </a:path>
                </a:pathLst>
              </a:cu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28"/>
              <p:cNvSpPr/>
              <p:nvPr userDrawn="1"/>
            </p:nvSpPr>
            <p:spPr>
              <a:xfrm>
                <a:off x="0" y="2"/>
                <a:ext cx="857647" cy="795551"/>
              </a:xfrm>
              <a:custGeom>
                <a:avLst/>
                <a:gdLst>
                  <a:gd name="connsiteX0" fmla="*/ 0 w 857647"/>
                  <a:gd name="connsiteY0" fmla="*/ 0 h 795551"/>
                  <a:gd name="connsiteX1" fmla="*/ 857647 w 857647"/>
                  <a:gd name="connsiteY1" fmla="*/ 0 h 795551"/>
                  <a:gd name="connsiteX2" fmla="*/ 394812 w 857647"/>
                  <a:gd name="connsiteY2" fmla="*/ 795551 h 795551"/>
                  <a:gd name="connsiteX3" fmla="*/ 0 w 857647"/>
                  <a:gd name="connsiteY3" fmla="*/ 565857 h 795551"/>
                  <a:gd name="connsiteX4" fmla="*/ 0 w 857647"/>
                  <a:gd name="connsiteY4" fmla="*/ 0 h 79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647" h="795551">
                    <a:moveTo>
                      <a:pt x="0" y="0"/>
                    </a:moveTo>
                    <a:lnTo>
                      <a:pt x="857647" y="0"/>
                    </a:lnTo>
                    <a:lnTo>
                      <a:pt x="394812" y="795551"/>
                    </a:lnTo>
                    <a:lnTo>
                      <a:pt x="0" y="565857"/>
                    </a:lnTo>
                    <a:lnTo>
                      <a:pt x="0" y="0"/>
                    </a:lnTo>
                    <a:close/>
                  </a:path>
                </a:pathLst>
              </a:cu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6" name="Slide Number Placeholder 5"/>
          <p:cNvSpPr>
            <a:spLocks noGrp="1"/>
          </p:cNvSpPr>
          <p:nvPr>
            <p:ph type="sldNum" sz="quarter" idx="12"/>
          </p:nvPr>
        </p:nvSpPr>
        <p:spPr>
          <a:xfrm>
            <a:off x="9356464" y="6507004"/>
            <a:ext cx="2743200" cy="365125"/>
          </a:xfrm>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1506634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A61EDF-A033-4B23-A45F-D341E9496355}" type="datetime1">
              <a:rPr lang="en-IN" smtClean="0"/>
              <a:t>10-09-2024</a:t>
            </a:fld>
            <a:endParaRPr lang="en-IN"/>
          </a:p>
        </p:txBody>
      </p:sp>
      <p:sp>
        <p:nvSpPr>
          <p:cNvPr id="5" name="Footer Placeholder 4"/>
          <p:cNvSpPr>
            <a:spLocks noGrp="1"/>
          </p:cNvSpPr>
          <p:nvPr>
            <p:ph type="ftr" sz="quarter" idx="11"/>
          </p:nvPr>
        </p:nvSpPr>
        <p:spPr/>
        <p:txBody>
          <a:bodyPr/>
          <a:lstStyle/>
          <a:p>
            <a:endParaRPr lang="en-IN"/>
          </a:p>
        </p:txBody>
      </p:sp>
      <p:sp>
        <p:nvSpPr>
          <p:cNvPr id="14" name="Rounded Rectangle 13"/>
          <p:cNvSpPr/>
          <p:nvPr userDrawn="1"/>
        </p:nvSpPr>
        <p:spPr>
          <a:xfrm>
            <a:off x="310181" y="6431597"/>
            <a:ext cx="11208124" cy="150813"/>
          </a:xfrm>
          <a:prstGeom prst="roundRect">
            <a:avLst>
              <a:gd name="adj" fmla="val 50000"/>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p:cNvGrpSpPr/>
          <p:nvPr userDrawn="1"/>
        </p:nvGrpSpPr>
        <p:grpSpPr>
          <a:xfrm flipH="1">
            <a:off x="0" y="0"/>
            <a:ext cx="2133600" cy="762000"/>
            <a:chOff x="9368118" y="0"/>
            <a:chExt cx="2823882" cy="1036320"/>
          </a:xfrm>
        </p:grpSpPr>
        <p:sp>
          <p:nvSpPr>
            <p:cNvPr id="7" name="Rectangle 6"/>
            <p:cNvSpPr/>
            <p:nvPr userDrawn="1"/>
          </p:nvSpPr>
          <p:spPr>
            <a:xfrm>
              <a:off x="9368118" y="0"/>
              <a:ext cx="2823882" cy="1036320"/>
            </a:xfrm>
            <a:prstGeom prst="rect">
              <a:avLst/>
            </a:pr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userDrawn="1"/>
          </p:nvSpPr>
          <p:spPr>
            <a:xfrm>
              <a:off x="9676410" y="0"/>
              <a:ext cx="2515590" cy="792480"/>
            </a:xfrm>
            <a:prstGeom prst="rect">
              <a:avLst/>
            </a:prstGeom>
            <a:solidFill>
              <a:srgbClr val="F2E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p:cNvGrpSpPr/>
          <p:nvPr userDrawn="1"/>
        </p:nvGrpSpPr>
        <p:grpSpPr>
          <a:xfrm flipH="1">
            <a:off x="11612880" y="5699760"/>
            <a:ext cx="579120" cy="1158240"/>
            <a:chOff x="0" y="5013960"/>
            <a:chExt cx="579120" cy="1844040"/>
          </a:xfrm>
        </p:grpSpPr>
        <p:sp>
          <p:nvSpPr>
            <p:cNvPr id="11" name="Rectangle 10"/>
            <p:cNvSpPr/>
            <p:nvPr userDrawn="1"/>
          </p:nvSpPr>
          <p:spPr>
            <a:xfrm rot="16200000">
              <a:off x="-632460" y="5646420"/>
              <a:ext cx="1844040" cy="579120"/>
            </a:xfrm>
            <a:prstGeom prst="rect">
              <a:avLst/>
            </a:pr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userDrawn="1"/>
          </p:nvSpPr>
          <p:spPr>
            <a:xfrm rot="16200000">
              <a:off x="-599932" y="5613892"/>
              <a:ext cx="1642720" cy="442856"/>
            </a:xfrm>
            <a:prstGeom prst="rect">
              <a:avLst/>
            </a:prstGeom>
            <a:solidFill>
              <a:srgbClr val="F2E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 name="Group 1"/>
          <p:cNvGrpSpPr/>
          <p:nvPr userDrawn="1"/>
        </p:nvGrpSpPr>
        <p:grpSpPr>
          <a:xfrm flipH="1">
            <a:off x="10844610" y="1"/>
            <a:ext cx="1347390" cy="1220553"/>
            <a:chOff x="0" y="1"/>
            <a:chExt cx="1347390" cy="1220553"/>
          </a:xfrm>
        </p:grpSpPr>
        <p:sp>
          <p:nvSpPr>
            <p:cNvPr id="21" name="Freeform 20"/>
            <p:cNvSpPr/>
            <p:nvPr userDrawn="1"/>
          </p:nvSpPr>
          <p:spPr>
            <a:xfrm>
              <a:off x="0" y="1"/>
              <a:ext cx="1347390" cy="1220553"/>
            </a:xfrm>
            <a:custGeom>
              <a:avLst/>
              <a:gdLst>
                <a:gd name="connsiteX0" fmla="*/ 0 w 1347390"/>
                <a:gd name="connsiteY0" fmla="*/ 0 h 1220553"/>
                <a:gd name="connsiteX1" fmla="*/ 1347390 w 1347390"/>
                <a:gd name="connsiteY1" fmla="*/ 0 h 1220553"/>
                <a:gd name="connsiteX2" fmla="*/ 637298 w 1347390"/>
                <a:gd name="connsiteY2" fmla="*/ 1220553 h 1220553"/>
                <a:gd name="connsiteX3" fmla="*/ 0 w 1347390"/>
                <a:gd name="connsiteY3" fmla="*/ 849786 h 1220553"/>
                <a:gd name="connsiteX4" fmla="*/ 0 w 1347390"/>
                <a:gd name="connsiteY4" fmla="*/ 0 h 1220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90" h="1220553">
                  <a:moveTo>
                    <a:pt x="0" y="0"/>
                  </a:moveTo>
                  <a:lnTo>
                    <a:pt x="1347390" y="0"/>
                  </a:lnTo>
                  <a:lnTo>
                    <a:pt x="637298" y="1220553"/>
                  </a:lnTo>
                  <a:lnTo>
                    <a:pt x="0" y="849786"/>
                  </a:lnTo>
                  <a:lnTo>
                    <a:pt x="0" y="0"/>
                  </a:lnTo>
                  <a:close/>
                </a:path>
              </a:pathLst>
            </a:cu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28"/>
            <p:cNvSpPr/>
            <p:nvPr userDrawn="1"/>
          </p:nvSpPr>
          <p:spPr>
            <a:xfrm>
              <a:off x="0" y="2"/>
              <a:ext cx="857647" cy="795551"/>
            </a:xfrm>
            <a:custGeom>
              <a:avLst/>
              <a:gdLst>
                <a:gd name="connsiteX0" fmla="*/ 0 w 857647"/>
                <a:gd name="connsiteY0" fmla="*/ 0 h 795551"/>
                <a:gd name="connsiteX1" fmla="*/ 857647 w 857647"/>
                <a:gd name="connsiteY1" fmla="*/ 0 h 795551"/>
                <a:gd name="connsiteX2" fmla="*/ 394812 w 857647"/>
                <a:gd name="connsiteY2" fmla="*/ 795551 h 795551"/>
                <a:gd name="connsiteX3" fmla="*/ 0 w 857647"/>
                <a:gd name="connsiteY3" fmla="*/ 565857 h 795551"/>
                <a:gd name="connsiteX4" fmla="*/ 0 w 857647"/>
                <a:gd name="connsiteY4" fmla="*/ 0 h 79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647" h="795551">
                  <a:moveTo>
                    <a:pt x="0" y="0"/>
                  </a:moveTo>
                  <a:lnTo>
                    <a:pt x="857647" y="0"/>
                  </a:lnTo>
                  <a:lnTo>
                    <a:pt x="394812" y="795551"/>
                  </a:lnTo>
                  <a:lnTo>
                    <a:pt x="0" y="565857"/>
                  </a:lnTo>
                  <a:lnTo>
                    <a:pt x="0" y="0"/>
                  </a:lnTo>
                  <a:close/>
                </a:path>
              </a:pathLst>
            </a:cu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 name="Slide Number Placeholder 5"/>
          <p:cNvSpPr>
            <a:spLocks noGrp="1"/>
          </p:cNvSpPr>
          <p:nvPr>
            <p:ph type="sldNum" sz="quarter" idx="12"/>
          </p:nvPr>
        </p:nvSpPr>
        <p:spPr>
          <a:xfrm>
            <a:off x="9437488" y="6437554"/>
            <a:ext cx="2743200" cy="365125"/>
          </a:xfrm>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734708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5" name="Rectangle 14"/>
          <p:cNvSpPr/>
          <p:nvPr userDrawn="1"/>
        </p:nvSpPr>
        <p:spPr>
          <a:xfrm>
            <a:off x="0" y="0"/>
            <a:ext cx="12192000" cy="6872129"/>
          </a:xfrm>
          <a:prstGeom prst="rect">
            <a:avLst/>
          </a:prstGeom>
          <a:solidFill>
            <a:srgbClr val="F2E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p:cNvSpPr>
            <a:spLocks noGrp="1"/>
          </p:cNvSpPr>
          <p:nvPr>
            <p:ph type="dt" sz="half" idx="10"/>
          </p:nvPr>
        </p:nvSpPr>
        <p:spPr/>
        <p:txBody>
          <a:bodyPr/>
          <a:lstStyle/>
          <a:p>
            <a:fld id="{B9101EAA-3F39-4EF6-919C-056773CBFD59}" type="datetime1">
              <a:rPr lang="en-IN" smtClean="0"/>
              <a:t>10-09-2024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9356464" y="6507004"/>
            <a:ext cx="2743200" cy="365125"/>
          </a:xfrm>
        </p:spPr>
        <p:txBody>
          <a:bodyPr/>
          <a:lstStyle/>
          <a:p>
            <a:fld id="{99A890E2-C841-4ADF-82B3-67A3015990EC}" type="slidenum">
              <a:rPr lang="en-IN" smtClean="0"/>
              <a:t>‹#›</a:t>
            </a:fld>
            <a:endParaRPr lang="en-IN"/>
          </a:p>
        </p:txBody>
      </p:sp>
      <p:sp>
        <p:nvSpPr>
          <p:cNvPr id="7" name="Rectangle 6"/>
          <p:cNvSpPr/>
          <p:nvPr userDrawn="1"/>
        </p:nvSpPr>
        <p:spPr>
          <a:xfrm>
            <a:off x="10058400" y="0"/>
            <a:ext cx="2133600" cy="762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userDrawn="1"/>
        </p:nvSpPr>
        <p:spPr>
          <a:xfrm>
            <a:off x="10291332" y="0"/>
            <a:ext cx="1900668" cy="582706"/>
          </a:xfrm>
          <a:prstGeom prst="rect">
            <a:avLst/>
          </a:pr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userDrawn="1"/>
        </p:nvSpPr>
        <p:spPr>
          <a:xfrm rot="16200000">
            <a:off x="-289560" y="5989320"/>
            <a:ext cx="1158240" cy="579120"/>
          </a:xfrm>
          <a:prstGeom prst="rect">
            <a:avLst/>
          </a:pr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userDrawn="1"/>
        </p:nvSpPr>
        <p:spPr>
          <a:xfrm rot="16200000">
            <a:off x="-294468" y="5994228"/>
            <a:ext cx="1031791" cy="442856"/>
          </a:xfrm>
          <a:prstGeom prst="rect">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ounded Rectangle 13"/>
          <p:cNvSpPr/>
          <p:nvPr userDrawn="1"/>
        </p:nvSpPr>
        <p:spPr>
          <a:xfrm>
            <a:off x="750122" y="6431597"/>
            <a:ext cx="11208124" cy="150813"/>
          </a:xfrm>
          <a:prstGeom prst="roundRect">
            <a:avLst>
              <a:gd name="adj" fmla="val 50000"/>
            </a:avLst>
          </a:pr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20"/>
          <p:cNvSpPr/>
          <p:nvPr userDrawn="1"/>
        </p:nvSpPr>
        <p:spPr>
          <a:xfrm>
            <a:off x="0" y="1"/>
            <a:ext cx="1347390" cy="1220553"/>
          </a:xfrm>
          <a:custGeom>
            <a:avLst/>
            <a:gdLst>
              <a:gd name="connsiteX0" fmla="*/ 0 w 1347390"/>
              <a:gd name="connsiteY0" fmla="*/ 0 h 1220553"/>
              <a:gd name="connsiteX1" fmla="*/ 1347390 w 1347390"/>
              <a:gd name="connsiteY1" fmla="*/ 0 h 1220553"/>
              <a:gd name="connsiteX2" fmla="*/ 637298 w 1347390"/>
              <a:gd name="connsiteY2" fmla="*/ 1220553 h 1220553"/>
              <a:gd name="connsiteX3" fmla="*/ 0 w 1347390"/>
              <a:gd name="connsiteY3" fmla="*/ 849786 h 1220553"/>
              <a:gd name="connsiteX4" fmla="*/ 0 w 1347390"/>
              <a:gd name="connsiteY4" fmla="*/ 0 h 1220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90" h="1220553">
                <a:moveTo>
                  <a:pt x="0" y="0"/>
                </a:moveTo>
                <a:lnTo>
                  <a:pt x="1347390" y="0"/>
                </a:lnTo>
                <a:lnTo>
                  <a:pt x="637298" y="1220553"/>
                </a:lnTo>
                <a:lnTo>
                  <a:pt x="0" y="849786"/>
                </a:lnTo>
                <a:lnTo>
                  <a:pt x="0" y="0"/>
                </a:lnTo>
                <a:close/>
              </a:path>
            </a:pathLst>
          </a:cu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28"/>
          <p:cNvSpPr/>
          <p:nvPr userDrawn="1"/>
        </p:nvSpPr>
        <p:spPr>
          <a:xfrm>
            <a:off x="0" y="2"/>
            <a:ext cx="857647" cy="795551"/>
          </a:xfrm>
          <a:custGeom>
            <a:avLst/>
            <a:gdLst>
              <a:gd name="connsiteX0" fmla="*/ 0 w 857647"/>
              <a:gd name="connsiteY0" fmla="*/ 0 h 795551"/>
              <a:gd name="connsiteX1" fmla="*/ 857647 w 857647"/>
              <a:gd name="connsiteY1" fmla="*/ 0 h 795551"/>
              <a:gd name="connsiteX2" fmla="*/ 394812 w 857647"/>
              <a:gd name="connsiteY2" fmla="*/ 795551 h 795551"/>
              <a:gd name="connsiteX3" fmla="*/ 0 w 857647"/>
              <a:gd name="connsiteY3" fmla="*/ 565857 h 795551"/>
              <a:gd name="connsiteX4" fmla="*/ 0 w 857647"/>
              <a:gd name="connsiteY4" fmla="*/ 0 h 79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647" h="795551">
                <a:moveTo>
                  <a:pt x="0" y="0"/>
                </a:moveTo>
                <a:lnTo>
                  <a:pt x="857647" y="0"/>
                </a:lnTo>
                <a:lnTo>
                  <a:pt x="394812" y="795551"/>
                </a:lnTo>
                <a:lnTo>
                  <a:pt x="0" y="565857"/>
                </a:lnTo>
                <a:lnTo>
                  <a:pt x="0" y="0"/>
                </a:lnTo>
                <a:close/>
              </a:path>
            </a:pathLst>
          </a:custGeom>
          <a:solidFill>
            <a:srgbClr val="F2E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307763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38DA43A-7315-443C-9E2B-C98F59BBD561}" type="datetime1">
              <a:rPr lang="en-IN" smtClean="0"/>
              <a:t>10-09-2024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46444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923E53-0A23-40D5-812D-629D6E75B95F}" type="datetime1">
              <a:rPr lang="en-IN" smtClean="0"/>
              <a:t>10-09-2024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3086311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ACBEBF73-2ADC-4BA8-A1C0-7048F77A31E1}" type="datetime1">
              <a:rPr lang="en-IN" smtClean="0"/>
              <a:t>10-09-2024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1649385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B18A2322-9526-41DE-9870-A7406AE44799}" type="datetime1">
              <a:rPr lang="en-IN" smtClean="0"/>
              <a:t>10-09-2024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9A890E2-C841-4ADF-82B3-67A3015990EC}" type="slidenum">
              <a:rPr lang="en-IN" smtClean="0"/>
              <a:t>‹#›</a:t>
            </a:fld>
            <a:endParaRPr lang="en-IN"/>
          </a:p>
        </p:txBody>
      </p:sp>
    </p:spTree>
    <p:extLst>
      <p:ext uri="{BB962C8B-B14F-4D97-AF65-F5344CB8AC3E}">
        <p14:creationId xmlns:p14="http://schemas.microsoft.com/office/powerpoint/2010/main" val="167507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73F4C-BADE-4576-96E7-3CCCBBD5F3F4}" type="datetime1">
              <a:rPr lang="en-IN" smtClean="0"/>
              <a:t>10-09-2024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9495100" y="645788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A890E2-C841-4ADF-82B3-67A3015990EC}" type="slidenum">
              <a:rPr lang="en-IN" smtClean="0"/>
              <a:t>‹#›</a:t>
            </a:fld>
            <a:endParaRPr lang="en-IN"/>
          </a:p>
        </p:txBody>
      </p:sp>
    </p:spTree>
    <p:extLst>
      <p:ext uri="{BB962C8B-B14F-4D97-AF65-F5344CB8AC3E}">
        <p14:creationId xmlns:p14="http://schemas.microsoft.com/office/powerpoint/2010/main" val="192093432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3" r:id="rId3"/>
    <p:sldLayoutId id="2147483662" r:id="rId4"/>
    <p:sldLayoutId id="2147483661"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25.svg"/></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https://fitelo.co/disease-management/hormonal-imbalance/"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fitelo.co/disease-management/migraine-symptoms/" TargetMode="Externa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126055"/>
            <a:ext cx="12192001" cy="4731945"/>
          </a:xfrm>
          <a:prstGeom prst="rect">
            <a:avLst/>
          </a:prstGeom>
          <a:solidFill>
            <a:srgbClr val="F3E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 y="-6627"/>
            <a:ext cx="12192001" cy="2132682"/>
          </a:xfrm>
          <a:prstGeom prst="rect">
            <a:avLst/>
          </a:prstGeom>
          <a:solidFill>
            <a:srgbClr val="15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p:cNvSpPr txBox="1">
            <a:spLocks/>
          </p:cNvSpPr>
          <p:nvPr/>
        </p:nvSpPr>
        <p:spPr>
          <a:xfrm>
            <a:off x="1456942" y="205344"/>
            <a:ext cx="9278116" cy="16523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hi-IN" sz="2800" b="1" dirty="0">
                <a:solidFill>
                  <a:schemeClr val="bg1"/>
                </a:solidFill>
                <a:latin typeface="Nirmala UI" panose="020B0502040204020203" pitchFamily="34" charset="0"/>
                <a:cs typeface="Nirmala UI" panose="020B0502040204020203" pitchFamily="34" charset="0"/>
              </a:rPr>
              <a:t>यह कार्यक्रम स्वास्थ्य विभाग और राज्य स्वास्थ्य एवं परिवार कल्याण संस्थान (</a:t>
            </a:r>
            <a:r>
              <a:rPr lang="en-IN" sz="2800" b="1" dirty="0" err="1">
                <a:solidFill>
                  <a:schemeClr val="bg1"/>
                </a:solidFill>
                <a:latin typeface="Nirmala UI" panose="020B0502040204020203" pitchFamily="34" charset="0"/>
                <a:cs typeface="Nirmala UI" panose="020B0502040204020203" pitchFamily="34" charset="0"/>
              </a:rPr>
              <a:t>SIHFW</a:t>
            </a:r>
            <a:r>
              <a:rPr lang="en-IN" sz="2800" b="1" dirty="0">
                <a:solidFill>
                  <a:schemeClr val="bg1"/>
                </a:solidFill>
                <a:latin typeface="Nirmala UI" panose="020B0502040204020203" pitchFamily="34" charset="0"/>
                <a:cs typeface="Nirmala UI" panose="020B0502040204020203" pitchFamily="34" charset="0"/>
              </a:rPr>
              <a:t>), </a:t>
            </a:r>
            <a:r>
              <a:rPr lang="hi-IN" sz="2800" b="1" dirty="0">
                <a:solidFill>
                  <a:schemeClr val="bg1"/>
                </a:solidFill>
                <a:latin typeface="Nirmala UI" panose="020B0502040204020203" pitchFamily="34" charset="0"/>
                <a:cs typeface="Nirmala UI" panose="020B0502040204020203" pitchFamily="34" charset="0"/>
              </a:rPr>
              <a:t>उत्तर प्रदेश की पहल पर उत्तर प्रदेश टेक्निकल सपोर्ट यूनिट (</a:t>
            </a:r>
            <a:r>
              <a:rPr lang="en-IN" sz="2800" b="1" dirty="0">
                <a:solidFill>
                  <a:schemeClr val="bg1"/>
                </a:solidFill>
                <a:latin typeface="Nirmala UI" panose="020B0502040204020203" pitchFamily="34" charset="0"/>
                <a:cs typeface="Nirmala UI" panose="020B0502040204020203" pitchFamily="34" charset="0"/>
              </a:rPr>
              <a:t>UPTSU) </a:t>
            </a:r>
            <a:r>
              <a:rPr lang="hi-IN" sz="2800" b="1" dirty="0">
                <a:solidFill>
                  <a:schemeClr val="bg1"/>
                </a:solidFill>
                <a:latin typeface="Nirmala UI" panose="020B0502040204020203" pitchFamily="34" charset="0"/>
                <a:cs typeface="Nirmala UI" panose="020B0502040204020203" pitchFamily="34" charset="0"/>
              </a:rPr>
              <a:t>के सहयोग से हो रहा है।</a:t>
            </a:r>
            <a:endParaRPr lang="en-IN" sz="2800" b="1" dirty="0">
              <a:solidFill>
                <a:schemeClr val="bg1"/>
              </a:solidFill>
              <a:latin typeface="Nirmala UI" panose="020B0502040204020203" pitchFamily="34" charset="0"/>
              <a:cs typeface="Nirmala UI" panose="020B0502040204020203" pitchFamily="34" charset="0"/>
            </a:endParaRPr>
          </a:p>
        </p:txBody>
      </p:sp>
      <p:sp>
        <p:nvSpPr>
          <p:cNvPr id="7" name="Rectangle 6">
            <a:extLst>
              <a:ext uri="{FF2B5EF4-FFF2-40B4-BE49-F238E27FC236}">
                <a16:creationId xmlns:a16="http://schemas.microsoft.com/office/drawing/2014/main" id="{FBBE614F-34E5-4FC3-B16E-BA2338BEAEA0}"/>
              </a:ext>
            </a:extLst>
          </p:cNvPr>
          <p:cNvSpPr/>
          <p:nvPr/>
        </p:nvSpPr>
        <p:spPr>
          <a:xfrm>
            <a:off x="960715" y="3778637"/>
            <a:ext cx="10270570" cy="1107996"/>
          </a:xfrm>
          <a:prstGeom prst="rect">
            <a:avLst/>
          </a:prstGeom>
        </p:spPr>
        <p:txBody>
          <a:bodyPr wrap="square">
            <a:spAutoFit/>
          </a:bodyPr>
          <a:lstStyle/>
          <a:p>
            <a:pPr algn="ctr"/>
            <a:r>
              <a:rPr lang="en-US" sz="3200" dirty="0">
                <a:latin typeface="Nirmala UI" panose="020B0502040204020203" pitchFamily="34" charset="0"/>
                <a:cs typeface="Nirmala UI" panose="020B0502040204020203" pitchFamily="34" charset="0"/>
              </a:rPr>
              <a:t>Secretary, Medical Health &amp; Family Welfare, U.P.</a:t>
            </a:r>
            <a:endParaRPr lang="en-IN" sz="3200" dirty="0">
              <a:latin typeface="Nirmala UI" panose="020B0502040204020203" pitchFamily="34" charset="0"/>
              <a:cs typeface="Nirmala UI" panose="020B0502040204020203" pitchFamily="34" charset="0"/>
            </a:endParaRPr>
          </a:p>
          <a:p>
            <a:pPr algn="ctr"/>
            <a:r>
              <a:rPr lang="en-IN" sz="3200" b="1" dirty="0">
                <a:solidFill>
                  <a:srgbClr val="156157"/>
                </a:solidFill>
                <a:latin typeface="Nirmala UI" panose="020B0502040204020203" pitchFamily="34" charset="0"/>
                <a:cs typeface="Nirmala UI" panose="020B0502040204020203" pitchFamily="34" charset="0"/>
              </a:rPr>
              <a:t>Shri Ranjan Kumar</a:t>
            </a:r>
            <a:endParaRPr lang="en-IN" sz="3200" b="1" dirty="0">
              <a:solidFill>
                <a:srgbClr val="156157"/>
              </a:solidFill>
            </a:endParaRPr>
          </a:p>
        </p:txBody>
      </p:sp>
      <p:sp>
        <p:nvSpPr>
          <p:cNvPr id="8" name="Rectangle 7">
            <a:extLst>
              <a:ext uri="{FF2B5EF4-FFF2-40B4-BE49-F238E27FC236}">
                <a16:creationId xmlns:a16="http://schemas.microsoft.com/office/drawing/2014/main" id="{B66E872C-5DBC-41B8-AF5D-7885102ED959}"/>
              </a:ext>
            </a:extLst>
          </p:cNvPr>
          <p:cNvSpPr/>
          <p:nvPr/>
        </p:nvSpPr>
        <p:spPr>
          <a:xfrm>
            <a:off x="1511833" y="2496768"/>
            <a:ext cx="9168334" cy="954107"/>
          </a:xfrm>
          <a:prstGeom prst="rect">
            <a:avLst/>
          </a:prstGeom>
        </p:spPr>
        <p:txBody>
          <a:bodyPr wrap="square">
            <a:spAutoFit/>
          </a:bodyPr>
          <a:lstStyle/>
          <a:p>
            <a:pPr algn="ctr"/>
            <a:r>
              <a:rPr lang="en-US" sz="2800" b="0" i="0" dirty="0">
                <a:effectLst/>
                <a:latin typeface="Nirmala UI" panose="020B0502040204020203" pitchFamily="34" charset="0"/>
                <a:cs typeface="Nirmala UI" panose="020B0502040204020203" pitchFamily="34" charset="0"/>
              </a:rPr>
              <a:t>Principal Secretary, Medical Health &amp; Family Welfare, U.P. </a:t>
            </a:r>
            <a:r>
              <a:rPr lang="en-US" sz="2800" b="1" i="0" dirty="0">
                <a:solidFill>
                  <a:srgbClr val="156157"/>
                </a:solidFill>
                <a:effectLst/>
                <a:latin typeface="Nirmala UI" panose="020B0502040204020203" pitchFamily="34" charset="0"/>
                <a:cs typeface="Nirmala UI" panose="020B0502040204020203" pitchFamily="34" charset="0"/>
              </a:rPr>
              <a:t>Shri </a:t>
            </a:r>
            <a:r>
              <a:rPr lang="en-US" sz="2800" b="1" i="0" dirty="0" err="1">
                <a:solidFill>
                  <a:srgbClr val="156157"/>
                </a:solidFill>
                <a:effectLst/>
                <a:latin typeface="Nirmala UI" panose="020B0502040204020203" pitchFamily="34" charset="0"/>
                <a:cs typeface="Nirmala UI" panose="020B0502040204020203" pitchFamily="34" charset="0"/>
              </a:rPr>
              <a:t>Partha</a:t>
            </a:r>
            <a:r>
              <a:rPr lang="en-US" sz="2800" b="1" i="0" dirty="0">
                <a:solidFill>
                  <a:srgbClr val="156157"/>
                </a:solidFill>
                <a:effectLst/>
                <a:latin typeface="Nirmala UI" panose="020B0502040204020203" pitchFamily="34" charset="0"/>
                <a:cs typeface="Nirmala UI" panose="020B0502040204020203" pitchFamily="34" charset="0"/>
              </a:rPr>
              <a:t> </a:t>
            </a:r>
            <a:r>
              <a:rPr lang="en-US" sz="2800" b="1" i="0" dirty="0" err="1">
                <a:solidFill>
                  <a:srgbClr val="156157"/>
                </a:solidFill>
                <a:effectLst/>
                <a:latin typeface="Nirmala UI" panose="020B0502040204020203" pitchFamily="34" charset="0"/>
                <a:cs typeface="Nirmala UI" panose="020B0502040204020203" pitchFamily="34" charset="0"/>
              </a:rPr>
              <a:t>Sarthi</a:t>
            </a:r>
            <a:r>
              <a:rPr lang="en-US" sz="2800" b="1" i="0" dirty="0">
                <a:solidFill>
                  <a:srgbClr val="156157"/>
                </a:solidFill>
                <a:effectLst/>
                <a:latin typeface="Nirmala UI" panose="020B0502040204020203" pitchFamily="34" charset="0"/>
                <a:cs typeface="Nirmala UI" panose="020B0502040204020203" pitchFamily="34" charset="0"/>
              </a:rPr>
              <a:t> Sen Sharma</a:t>
            </a:r>
          </a:p>
        </p:txBody>
      </p:sp>
      <p:sp>
        <p:nvSpPr>
          <p:cNvPr id="9" name="Slide Number Placeholder 1">
            <a:extLst>
              <a:ext uri="{FF2B5EF4-FFF2-40B4-BE49-F238E27FC236}">
                <a16:creationId xmlns:a16="http://schemas.microsoft.com/office/drawing/2014/main" id="{13C9FBE4-C196-4BD7-90C5-134C3975CF48}"/>
              </a:ext>
            </a:extLst>
          </p:cNvPr>
          <p:cNvSpPr txBox="1">
            <a:spLocks/>
          </p:cNvSpPr>
          <p:nvPr/>
        </p:nvSpPr>
        <p:spPr>
          <a:xfrm>
            <a:off x="4724399" y="59034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2572AD-51BD-43A2-AAF8-7A034504C95F}" type="slidenum">
              <a:rPr lang="en-IN" sz="1100" smtClean="0"/>
              <a:pPr/>
              <a:t>1</a:t>
            </a:fld>
            <a:endParaRPr lang="en-IN" sz="1100"/>
          </a:p>
        </p:txBody>
      </p:sp>
      <p:sp>
        <p:nvSpPr>
          <p:cNvPr id="10" name="Rectangle 9">
            <a:extLst>
              <a:ext uri="{FF2B5EF4-FFF2-40B4-BE49-F238E27FC236}">
                <a16:creationId xmlns:a16="http://schemas.microsoft.com/office/drawing/2014/main" id="{70C86BC8-E557-4C20-86C2-6B1BD13E9F06}"/>
              </a:ext>
            </a:extLst>
          </p:cNvPr>
          <p:cNvSpPr/>
          <p:nvPr/>
        </p:nvSpPr>
        <p:spPr>
          <a:xfrm>
            <a:off x="1762404" y="5319351"/>
            <a:ext cx="8667193" cy="1077218"/>
          </a:xfrm>
          <a:prstGeom prst="rect">
            <a:avLst/>
          </a:prstGeom>
        </p:spPr>
        <p:txBody>
          <a:bodyPr wrap="square">
            <a:spAutoFit/>
          </a:bodyPr>
          <a:lstStyle/>
          <a:p>
            <a:pPr algn="ctr"/>
            <a:r>
              <a:rPr lang="en-IN" sz="3200" dirty="0">
                <a:latin typeface="Nirmala UI" panose="020B0502040204020203" pitchFamily="34" charset="0"/>
                <a:cs typeface="Nirmala UI" panose="020B0502040204020203" pitchFamily="34" charset="0"/>
              </a:rPr>
              <a:t>Director Administration &amp; Director, SIHFW</a:t>
            </a:r>
          </a:p>
          <a:p>
            <a:pPr algn="ctr"/>
            <a:r>
              <a:rPr lang="en-IN" sz="3200" b="1" dirty="0">
                <a:solidFill>
                  <a:srgbClr val="156157"/>
                </a:solidFill>
                <a:latin typeface="Nirmala UI" panose="020B0502040204020203" pitchFamily="34" charset="0"/>
                <a:cs typeface="Nirmala UI" panose="020B0502040204020203" pitchFamily="34" charset="0"/>
              </a:rPr>
              <a:t>Shri Shiv Sahay Awasthi</a:t>
            </a:r>
            <a:endParaRPr lang="en-IN" sz="3200" b="1" dirty="0">
              <a:solidFill>
                <a:srgbClr val="156157"/>
              </a:solidFill>
            </a:endParaRPr>
          </a:p>
        </p:txBody>
      </p:sp>
    </p:spTree>
    <p:extLst>
      <p:ext uri="{BB962C8B-B14F-4D97-AF65-F5344CB8AC3E}">
        <p14:creationId xmlns:p14="http://schemas.microsoft.com/office/powerpoint/2010/main" val="2141066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10227" y="1296365"/>
            <a:ext cx="7974957" cy="4398379"/>
          </a:xfrm>
          <a:prstGeom prst="roundRect">
            <a:avLst>
              <a:gd name="adj" fmla="val 9668"/>
            </a:avLst>
          </a:prstGeom>
          <a:solidFill>
            <a:srgbClr val="EBE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a:extLst>
              <a:ext uri="{FF2B5EF4-FFF2-40B4-BE49-F238E27FC236}">
                <a16:creationId xmlns:a16="http://schemas.microsoft.com/office/drawing/2014/main" id="{E87F4800-42E4-51F1-0677-F0EDCAD9B5B8}"/>
              </a:ext>
            </a:extLst>
          </p:cNvPr>
          <p:cNvSpPr txBox="1">
            <a:spLocks/>
          </p:cNvSpPr>
          <p:nvPr/>
        </p:nvSpPr>
        <p:spPr>
          <a:xfrm>
            <a:off x="2062019" y="257303"/>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156157"/>
                </a:solidFill>
                <a:latin typeface="Bahnschrift" panose="020B0502040204020203" pitchFamily="34" charset="0"/>
              </a:rPr>
              <a:t>SMOKING / TOBACCO</a:t>
            </a:r>
            <a:endParaRPr lang="en-US" sz="3600" b="1" dirty="0">
              <a:solidFill>
                <a:srgbClr val="156157"/>
              </a:solidFill>
              <a:latin typeface="Bahnschrift" panose="020B0502040204020203" pitchFamily="34" charset="0"/>
            </a:endParaRPr>
          </a:p>
        </p:txBody>
      </p:sp>
      <p:sp>
        <p:nvSpPr>
          <p:cNvPr id="9" name="TextBox 8">
            <a:extLst>
              <a:ext uri="{FF2B5EF4-FFF2-40B4-BE49-F238E27FC236}">
                <a16:creationId xmlns:a16="http://schemas.microsoft.com/office/drawing/2014/main" id="{F0A79C5E-84CC-4FBC-A1B6-9D46417A508E}"/>
              </a:ext>
            </a:extLst>
          </p:cNvPr>
          <p:cNvSpPr txBox="1"/>
          <p:nvPr/>
        </p:nvSpPr>
        <p:spPr>
          <a:xfrm>
            <a:off x="1074517" y="1583584"/>
            <a:ext cx="5138831" cy="3531416"/>
          </a:xfrm>
          <a:prstGeom prst="rect">
            <a:avLst/>
          </a:prstGeom>
          <a:noFill/>
        </p:spPr>
        <p:txBody>
          <a:bodyPr wrap="square">
            <a:spAutoFit/>
          </a:bodyPr>
          <a:lstStyle/>
          <a:p>
            <a:pPr algn="just">
              <a:lnSpc>
                <a:spcPct val="110000"/>
              </a:lnSpc>
              <a:spcBef>
                <a:spcPts val="800"/>
              </a:spcBef>
              <a:buClr>
                <a:srgbClr val="FFC000"/>
              </a:buClr>
            </a:pPr>
            <a:r>
              <a:rPr lang="en-US" sz="2400" b="1" kern="100" dirty="0" smtClean="0">
                <a:solidFill>
                  <a:srgbClr val="C00000"/>
                </a:solidFill>
                <a:effectLst/>
                <a:latin typeface="Calibri" panose="020F0502020204030204" pitchFamily="34" charset="0"/>
                <a:ea typeface="Calibri" panose="020F0502020204030204" pitchFamily="34" charset="0"/>
                <a:cs typeface="Mangal" panose="02040503050203030202" pitchFamily="18" charset="0"/>
              </a:rPr>
              <a:t>Smoking is injurious to health</a:t>
            </a:r>
          </a:p>
          <a:p>
            <a:pPr marL="342900" indent="-342900" algn="just">
              <a:lnSpc>
                <a:spcPct val="110000"/>
              </a:lnSpc>
              <a:spcBef>
                <a:spcPts val="800"/>
              </a:spcBef>
              <a:buClr>
                <a:srgbClr val="C00000"/>
              </a:buClr>
              <a:buFont typeface="Wingdings" panose="05000000000000000000" pitchFamily="2" charset="2"/>
              <a:buChar char="§"/>
            </a:pPr>
            <a:r>
              <a:rPr lang="en-US" sz="2400" b="1" kern="100" dirty="0" smtClean="0">
                <a:effectLst/>
                <a:latin typeface="Calibri" panose="020F0502020204030204" pitchFamily="34" charset="0"/>
                <a:ea typeface="Calibri" panose="020F0502020204030204" pitchFamily="34" charset="0"/>
                <a:cs typeface="Mangal" panose="02040503050203030202" pitchFamily="18" charset="0"/>
              </a:rPr>
              <a:t>Increase HR</a:t>
            </a:r>
          </a:p>
          <a:p>
            <a:pPr marL="342900" indent="-342900" algn="just">
              <a:lnSpc>
                <a:spcPct val="110000"/>
              </a:lnSpc>
              <a:spcBef>
                <a:spcPts val="800"/>
              </a:spcBef>
              <a:buClr>
                <a:srgbClr val="C00000"/>
              </a:buClr>
              <a:buFont typeface="Wingdings" panose="05000000000000000000" pitchFamily="2" charset="2"/>
              <a:buChar char="§"/>
            </a:pPr>
            <a:r>
              <a:rPr lang="en-US" sz="2400" b="1" kern="100" dirty="0" smtClean="0">
                <a:effectLst/>
                <a:latin typeface="Calibri" panose="020F0502020204030204" pitchFamily="34" charset="0"/>
                <a:ea typeface="Calibri" panose="020F0502020204030204" pitchFamily="34" charset="0"/>
                <a:cs typeface="Mangal" panose="02040503050203030202" pitchFamily="18" charset="0"/>
              </a:rPr>
              <a:t>Increase </a:t>
            </a:r>
            <a:r>
              <a:rPr lang="en-US" sz="2400" b="1" kern="100" dirty="0" err="1" smtClean="0">
                <a:effectLst/>
                <a:latin typeface="Calibri" panose="020F0502020204030204" pitchFamily="34" charset="0"/>
                <a:ea typeface="Calibri" panose="020F0502020204030204" pitchFamily="34" charset="0"/>
                <a:cs typeface="Mangal" panose="02040503050203030202" pitchFamily="18" charset="0"/>
              </a:rPr>
              <a:t>BPIncrease</a:t>
            </a:r>
            <a:r>
              <a:rPr lang="en-US" sz="2400" b="1" kern="100" dirty="0" smtClean="0">
                <a:effectLst/>
                <a:latin typeface="Calibri" panose="020F0502020204030204" pitchFamily="34" charset="0"/>
                <a:ea typeface="Calibri" panose="020F0502020204030204" pitchFamily="34" charset="0"/>
                <a:cs typeface="Mangal" panose="02040503050203030202" pitchFamily="18" charset="0"/>
              </a:rPr>
              <a:t> Heart attack</a:t>
            </a:r>
          </a:p>
          <a:p>
            <a:pPr marL="342900" indent="-342900" algn="just">
              <a:lnSpc>
                <a:spcPct val="110000"/>
              </a:lnSpc>
              <a:spcBef>
                <a:spcPts val="800"/>
              </a:spcBef>
              <a:buClr>
                <a:srgbClr val="C00000"/>
              </a:buClr>
              <a:buFont typeface="Wingdings" panose="05000000000000000000" pitchFamily="2" charset="2"/>
              <a:buChar char="§"/>
            </a:pPr>
            <a:r>
              <a:rPr lang="en-US" sz="2400" b="1" kern="100" dirty="0" smtClean="0">
                <a:effectLst/>
                <a:latin typeface="Calibri" panose="020F0502020204030204" pitchFamily="34" charset="0"/>
                <a:ea typeface="Calibri" panose="020F0502020204030204" pitchFamily="34" charset="0"/>
                <a:cs typeface="Mangal" panose="02040503050203030202" pitchFamily="18" charset="0"/>
              </a:rPr>
              <a:t>Increase Stroke</a:t>
            </a:r>
          </a:p>
          <a:p>
            <a:pPr marL="342900" indent="-342900" algn="just">
              <a:lnSpc>
                <a:spcPct val="110000"/>
              </a:lnSpc>
              <a:spcBef>
                <a:spcPts val="800"/>
              </a:spcBef>
              <a:buClr>
                <a:srgbClr val="C00000"/>
              </a:buClr>
              <a:buFont typeface="Wingdings" panose="05000000000000000000" pitchFamily="2" charset="2"/>
              <a:buChar char="§"/>
            </a:pPr>
            <a:r>
              <a:rPr lang="en-US" sz="2400" b="1" kern="100" dirty="0" smtClean="0">
                <a:effectLst/>
                <a:latin typeface="Calibri" panose="020F0502020204030204" pitchFamily="34" charset="0"/>
                <a:ea typeface="Calibri" panose="020F0502020204030204" pitchFamily="34" charset="0"/>
                <a:cs typeface="Mangal" panose="02040503050203030202" pitchFamily="18" charset="0"/>
              </a:rPr>
              <a:t>Cancer</a:t>
            </a:r>
          </a:p>
          <a:p>
            <a:pPr marL="342900" indent="-342900" algn="just">
              <a:lnSpc>
                <a:spcPct val="110000"/>
              </a:lnSpc>
              <a:spcBef>
                <a:spcPts val="800"/>
              </a:spcBef>
              <a:buClr>
                <a:srgbClr val="C00000"/>
              </a:buClr>
              <a:buFont typeface="Wingdings" panose="05000000000000000000" pitchFamily="2" charset="2"/>
              <a:buChar char="§"/>
            </a:pPr>
            <a:r>
              <a:rPr lang="en-US" sz="2400" b="1" kern="100" dirty="0" smtClean="0">
                <a:effectLst/>
                <a:latin typeface="Calibri" panose="020F0502020204030204" pitchFamily="34" charset="0"/>
                <a:ea typeface="Calibri" panose="020F0502020204030204" pitchFamily="34" charset="0"/>
                <a:cs typeface="Mangal" panose="02040503050203030202" pitchFamily="18" charset="0"/>
              </a:rPr>
              <a:t>Lung diseases</a:t>
            </a:r>
          </a:p>
          <a:p>
            <a:pPr marL="342900" indent="-342900" algn="just">
              <a:lnSpc>
                <a:spcPct val="110000"/>
              </a:lnSpc>
              <a:spcBef>
                <a:spcPts val="800"/>
              </a:spcBef>
              <a:buClr>
                <a:srgbClr val="C00000"/>
              </a:buClr>
              <a:buFont typeface="Wingdings" panose="05000000000000000000" pitchFamily="2" charset="2"/>
              <a:buChar char="§"/>
            </a:pPr>
            <a:r>
              <a:rPr lang="en-US" sz="2400" b="1" kern="100" dirty="0" smtClean="0">
                <a:effectLst/>
                <a:latin typeface="Calibri" panose="020F0502020204030204" pitchFamily="34" charset="0"/>
                <a:ea typeface="Calibri" panose="020F0502020204030204" pitchFamily="34" charset="0"/>
                <a:cs typeface="Mangal" panose="02040503050203030202" pitchFamily="18" charset="0"/>
              </a:rPr>
              <a:t>Low sperm count</a:t>
            </a:r>
            <a:endParaRPr lang="en-US" sz="2400" b="1" kern="1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3426" y="2030552"/>
            <a:ext cx="5608579" cy="29300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2"/>
          </p:nvPr>
        </p:nvSpPr>
        <p:spPr/>
        <p:txBody>
          <a:bodyPr/>
          <a:lstStyle/>
          <a:p>
            <a:fld id="{99A890E2-C841-4ADF-82B3-67A3015990EC}" type="slidenum">
              <a:rPr lang="en-IN" smtClean="0"/>
              <a:t>10</a:t>
            </a:fld>
            <a:endParaRPr lang="en-IN"/>
          </a:p>
        </p:txBody>
      </p:sp>
    </p:spTree>
    <p:extLst>
      <p:ext uri="{BB962C8B-B14F-4D97-AF65-F5344CB8AC3E}">
        <p14:creationId xmlns:p14="http://schemas.microsoft.com/office/powerpoint/2010/main" val="4226843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57467" y="1331089"/>
            <a:ext cx="7974957" cy="4398379"/>
          </a:xfrm>
          <a:prstGeom prst="roundRect">
            <a:avLst>
              <a:gd name="adj" fmla="val 9668"/>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a:extLst>
              <a:ext uri="{FF2B5EF4-FFF2-40B4-BE49-F238E27FC236}">
                <a16:creationId xmlns:a16="http://schemas.microsoft.com/office/drawing/2014/main" id="{E87F4800-42E4-51F1-0677-F0EDCAD9B5B8}"/>
              </a:ext>
            </a:extLst>
          </p:cNvPr>
          <p:cNvSpPr txBox="1">
            <a:spLocks/>
          </p:cNvSpPr>
          <p:nvPr/>
        </p:nvSpPr>
        <p:spPr>
          <a:xfrm>
            <a:off x="2062019" y="257303"/>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156157"/>
                </a:solidFill>
                <a:latin typeface="Bahnschrift" panose="020B0502040204020203" pitchFamily="34" charset="0"/>
              </a:rPr>
              <a:t>ALCOHOL</a:t>
            </a:r>
            <a:endParaRPr lang="en-US" sz="3600" b="1" dirty="0">
              <a:solidFill>
                <a:srgbClr val="156157"/>
              </a:solidFill>
              <a:latin typeface="Bahnschrift" panose="020B0502040204020203" pitchFamily="34" charset="0"/>
            </a:endParaRPr>
          </a:p>
        </p:txBody>
      </p:sp>
      <p:sp>
        <p:nvSpPr>
          <p:cNvPr id="9" name="TextBox 8">
            <a:extLst>
              <a:ext uri="{FF2B5EF4-FFF2-40B4-BE49-F238E27FC236}">
                <a16:creationId xmlns:a16="http://schemas.microsoft.com/office/drawing/2014/main" id="{F0A79C5E-84CC-4FBC-A1B6-9D46417A508E}"/>
              </a:ext>
            </a:extLst>
          </p:cNvPr>
          <p:cNvSpPr txBox="1"/>
          <p:nvPr/>
        </p:nvSpPr>
        <p:spPr>
          <a:xfrm>
            <a:off x="1606952" y="2088314"/>
            <a:ext cx="5138831" cy="2848857"/>
          </a:xfrm>
          <a:prstGeom prst="rect">
            <a:avLst/>
          </a:prstGeom>
          <a:noFill/>
        </p:spPr>
        <p:txBody>
          <a:bodyPr wrap="square">
            <a:spAutoFit/>
          </a:bodyPr>
          <a:lstStyle/>
          <a:p>
            <a:pPr marL="342900" indent="-342900" algn="just">
              <a:lnSpc>
                <a:spcPct val="110000"/>
              </a:lnSpc>
              <a:spcBef>
                <a:spcPts val="800"/>
              </a:spcBef>
              <a:buClr>
                <a:srgbClr val="FFC000"/>
              </a:buClr>
              <a:buFont typeface="Wingdings" panose="05000000000000000000" pitchFamily="2" charset="2"/>
              <a:buChar char="§"/>
            </a:pPr>
            <a:r>
              <a:rPr lang="en-US" sz="2800" b="1" kern="1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rPr>
              <a:t>Various adverse effect</a:t>
            </a:r>
          </a:p>
          <a:p>
            <a:pPr marL="342900" indent="-342900" algn="just">
              <a:lnSpc>
                <a:spcPct val="110000"/>
              </a:lnSpc>
              <a:spcBef>
                <a:spcPts val="800"/>
              </a:spcBef>
              <a:buClr>
                <a:srgbClr val="FFC000"/>
              </a:buClr>
              <a:buFont typeface="Wingdings" panose="05000000000000000000" pitchFamily="2" charset="2"/>
              <a:buChar char="§"/>
            </a:pPr>
            <a:r>
              <a:rPr lang="en-US" sz="2800" b="1" kern="1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rPr>
              <a:t>Depression</a:t>
            </a:r>
          </a:p>
          <a:p>
            <a:pPr marL="342900" indent="-342900" algn="just">
              <a:lnSpc>
                <a:spcPct val="110000"/>
              </a:lnSpc>
              <a:spcBef>
                <a:spcPts val="800"/>
              </a:spcBef>
              <a:buClr>
                <a:srgbClr val="FFC000"/>
              </a:buClr>
              <a:buFont typeface="Wingdings" panose="05000000000000000000" pitchFamily="2" charset="2"/>
              <a:buChar char="§"/>
            </a:pPr>
            <a:r>
              <a:rPr lang="en-US" sz="2800" b="1" kern="1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rPr>
              <a:t>Financial crisis</a:t>
            </a:r>
          </a:p>
          <a:p>
            <a:pPr marL="342900" indent="-342900" algn="just">
              <a:lnSpc>
                <a:spcPct val="110000"/>
              </a:lnSpc>
              <a:spcBef>
                <a:spcPts val="800"/>
              </a:spcBef>
              <a:buClr>
                <a:srgbClr val="FFC000"/>
              </a:buClr>
              <a:buFont typeface="Wingdings" panose="05000000000000000000" pitchFamily="2" charset="2"/>
              <a:buChar char="§"/>
            </a:pPr>
            <a:r>
              <a:rPr lang="en-US" sz="2800" b="1" kern="1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rPr>
              <a:t>Bad quality of alcohol</a:t>
            </a:r>
          </a:p>
          <a:p>
            <a:pPr marL="342900" indent="-342900" algn="just">
              <a:lnSpc>
                <a:spcPct val="110000"/>
              </a:lnSpc>
              <a:spcBef>
                <a:spcPts val="800"/>
              </a:spcBef>
              <a:buClr>
                <a:srgbClr val="FFC000"/>
              </a:buClr>
              <a:buFont typeface="Wingdings" panose="05000000000000000000" pitchFamily="2" charset="2"/>
              <a:buChar char="§"/>
            </a:pPr>
            <a:r>
              <a:rPr lang="en-US" sz="2800" b="1" kern="1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rPr>
              <a:t>End stage liver</a:t>
            </a:r>
            <a:endParaRPr lang="en-US" sz="2800" b="1" kern="1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p:txBody>
      </p:sp>
      <p:pic>
        <p:nvPicPr>
          <p:cNvPr id="4098" name="Picture 2" descr="https://cdn.britannica.com/93/191993-131-4D109DD3/bottles-beverages-Host-exhibition-hospitality-industry-Milan-OCTOBER-18-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730" y="1868965"/>
            <a:ext cx="5000007" cy="3287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9A890E2-C841-4ADF-82B3-67A3015990EC}" type="slidenum">
              <a:rPr lang="en-IN" smtClean="0"/>
              <a:t>11</a:t>
            </a:fld>
            <a:endParaRPr lang="en-IN"/>
          </a:p>
        </p:txBody>
      </p:sp>
    </p:spTree>
    <p:extLst>
      <p:ext uri="{BB962C8B-B14F-4D97-AF65-F5344CB8AC3E}">
        <p14:creationId xmlns:p14="http://schemas.microsoft.com/office/powerpoint/2010/main" val="4078241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B99482-FD84-8C25-2A5A-92B40FA26272}"/>
              </a:ext>
            </a:extLst>
          </p:cNvPr>
          <p:cNvSpPr txBox="1">
            <a:spLocks/>
          </p:cNvSpPr>
          <p:nvPr/>
        </p:nvSpPr>
        <p:spPr>
          <a:xfrm>
            <a:off x="3753948" y="344441"/>
            <a:ext cx="4684104"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C00000"/>
                </a:solidFill>
                <a:latin typeface="Bahnschrift" panose="020B0502040204020203" pitchFamily="34" charset="0"/>
              </a:rPr>
              <a:t>TREE OF LIFESTYLE</a:t>
            </a:r>
            <a:endParaRPr lang="en-US" sz="3600" b="1" dirty="0">
              <a:solidFill>
                <a:srgbClr val="C00000"/>
              </a:solidFill>
              <a:latin typeface="Bahnschrift" panose="020B0502040204020203" pitchFamily="34" charset="0"/>
            </a:endParaRPr>
          </a:p>
        </p:txBody>
      </p:sp>
      <p:pic>
        <p:nvPicPr>
          <p:cNvPr id="5" name="Picture 4">
            <a:extLst>
              <a:ext uri="{FF2B5EF4-FFF2-40B4-BE49-F238E27FC236}">
                <a16:creationId xmlns:a16="http://schemas.microsoft.com/office/drawing/2014/main" id="{E1C47202-EEBE-4BA6-EFDB-B0C03BC03FA0}"/>
              </a:ext>
            </a:extLst>
          </p:cNvPr>
          <p:cNvPicPr>
            <a:picLocks noChangeAspect="1"/>
          </p:cNvPicPr>
          <p:nvPr/>
        </p:nvPicPr>
        <p:blipFill>
          <a:blip r:embed="rId2"/>
          <a:stretch>
            <a:fillRect/>
          </a:stretch>
        </p:blipFill>
        <p:spPr>
          <a:xfrm>
            <a:off x="3220031" y="917142"/>
            <a:ext cx="5751938" cy="5425786"/>
          </a:xfrm>
          <a:prstGeom prst="rect">
            <a:avLst/>
          </a:prstGeom>
        </p:spPr>
      </p:pic>
      <p:sp>
        <p:nvSpPr>
          <p:cNvPr id="2" name="Slide Number Placeholder 1"/>
          <p:cNvSpPr>
            <a:spLocks noGrp="1"/>
          </p:cNvSpPr>
          <p:nvPr>
            <p:ph type="sldNum" sz="quarter" idx="12"/>
          </p:nvPr>
        </p:nvSpPr>
        <p:spPr/>
        <p:txBody>
          <a:bodyPr/>
          <a:lstStyle/>
          <a:p>
            <a:fld id="{99A890E2-C841-4ADF-82B3-67A3015990EC}" type="slidenum">
              <a:rPr lang="en-IN" smtClean="0"/>
              <a:t>12</a:t>
            </a:fld>
            <a:endParaRPr lang="en-IN"/>
          </a:p>
        </p:txBody>
      </p:sp>
    </p:spTree>
    <p:extLst>
      <p:ext uri="{BB962C8B-B14F-4D97-AF65-F5344CB8AC3E}">
        <p14:creationId xmlns:p14="http://schemas.microsoft.com/office/powerpoint/2010/main" val="259412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61720" y="1859280"/>
            <a:ext cx="10068560" cy="3007360"/>
          </a:xfrm>
          <a:prstGeom prst="roundRect">
            <a:avLst/>
          </a:prstGeom>
          <a:solidFill>
            <a:schemeClr val="bg1"/>
          </a:solidFill>
          <a:ln w="38100">
            <a:solidFill>
              <a:srgbClr val="3A9B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2502704" y="249014"/>
            <a:ext cx="7477353" cy="11835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C00000"/>
                </a:solidFill>
                <a:latin typeface="Bahnschrift" panose="020B0502040204020203" pitchFamily="34" charset="0"/>
              </a:rPr>
              <a:t>CATEGORIES OF LIFESTYLE DISORDERS</a:t>
            </a:r>
            <a:endParaRPr lang="en-US" sz="3600" b="1" dirty="0">
              <a:solidFill>
                <a:srgbClr val="C00000"/>
              </a:solidFill>
              <a:latin typeface="Bahnschrift" panose="020B0502040204020203" pitchFamily="34" charset="0"/>
            </a:endParaRPr>
          </a:p>
        </p:txBody>
      </p:sp>
      <p:sp>
        <p:nvSpPr>
          <p:cNvPr id="6" name="Title 1">
            <a:extLst>
              <a:ext uri="{FF2B5EF4-FFF2-40B4-BE49-F238E27FC236}">
                <a16:creationId xmlns:a16="http://schemas.microsoft.com/office/drawing/2014/main" id="{75B6ADE2-A3CF-F1A5-8FF3-35D5FB07EFA4}"/>
              </a:ext>
            </a:extLst>
          </p:cNvPr>
          <p:cNvSpPr txBox="1">
            <a:spLocks/>
          </p:cNvSpPr>
          <p:nvPr/>
        </p:nvSpPr>
        <p:spPr>
          <a:xfrm>
            <a:off x="1279791" y="2194011"/>
            <a:ext cx="9185009" cy="23378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spcBef>
                <a:spcPts val="1800"/>
              </a:spcBef>
              <a:buClr>
                <a:srgbClr val="C00000"/>
              </a:buClr>
              <a:buFont typeface="Wingdings" panose="05000000000000000000" pitchFamily="2" charset="2"/>
              <a:buChar char="§"/>
            </a:pPr>
            <a:r>
              <a:rPr lang="en-US" sz="2400" kern="100" dirty="0" smtClean="0">
                <a:latin typeface="Calibri" panose="020F0502020204030204" pitchFamily="34" charset="0"/>
                <a:ea typeface="Calibri" panose="020F0502020204030204" pitchFamily="34" charset="0"/>
                <a:cs typeface="Mangal" panose="02040503050203030202" pitchFamily="18" charset="0"/>
              </a:rPr>
              <a:t>Metabolic Disorders (Diabetes, hyperlipidemia, etc.)</a:t>
            </a:r>
          </a:p>
          <a:p>
            <a:pPr marL="342900" indent="-342900">
              <a:lnSpc>
                <a:spcPct val="100000"/>
              </a:lnSpc>
              <a:spcBef>
                <a:spcPts val="1800"/>
              </a:spcBef>
              <a:buClr>
                <a:srgbClr val="C00000"/>
              </a:buClr>
              <a:buFont typeface="Wingdings" panose="05000000000000000000" pitchFamily="2" charset="2"/>
              <a:buChar char="§"/>
            </a:pPr>
            <a:r>
              <a:rPr lang="en-US" sz="2400" kern="100" dirty="0" smtClean="0">
                <a:latin typeface="Calibri" panose="020F0502020204030204" pitchFamily="34" charset="0"/>
                <a:ea typeface="Calibri" panose="020F0502020204030204" pitchFamily="34" charset="0"/>
                <a:cs typeface="Mangal" panose="02040503050203030202" pitchFamily="18" charset="0"/>
              </a:rPr>
              <a:t>Cardiovascular Disorders (Heart Disease, Hypertension, Stroke, etc.)</a:t>
            </a:r>
          </a:p>
          <a:p>
            <a:pPr marL="342900" indent="-342900">
              <a:lnSpc>
                <a:spcPct val="100000"/>
              </a:lnSpc>
              <a:spcBef>
                <a:spcPts val="1800"/>
              </a:spcBef>
              <a:buClr>
                <a:srgbClr val="C00000"/>
              </a:buClr>
              <a:buFont typeface="Wingdings" panose="05000000000000000000" pitchFamily="2" charset="2"/>
              <a:buChar char="§"/>
            </a:pPr>
            <a:r>
              <a:rPr lang="en-US" sz="2400" kern="100" dirty="0" smtClean="0">
                <a:latin typeface="Calibri" panose="020F0502020204030204" pitchFamily="34" charset="0"/>
                <a:ea typeface="Calibri" panose="020F0502020204030204" pitchFamily="34" charset="0"/>
                <a:cs typeface="Mangal" panose="02040503050203030202" pitchFamily="18" charset="0"/>
              </a:rPr>
              <a:t>Mental Health Disorders (Depression, Anxiety, etc.)</a:t>
            </a:r>
          </a:p>
          <a:p>
            <a:pPr marL="342900" indent="-342900">
              <a:lnSpc>
                <a:spcPct val="100000"/>
              </a:lnSpc>
              <a:spcBef>
                <a:spcPts val="1800"/>
              </a:spcBef>
              <a:buClr>
                <a:srgbClr val="C00000"/>
              </a:buClr>
              <a:buFont typeface="Wingdings" panose="05000000000000000000" pitchFamily="2" charset="2"/>
              <a:buChar char="§"/>
            </a:pPr>
            <a:r>
              <a:rPr lang="en-US" sz="2400" kern="100" dirty="0" smtClean="0">
                <a:latin typeface="Calibri" panose="020F0502020204030204" pitchFamily="34" charset="0"/>
                <a:ea typeface="Calibri" panose="020F0502020204030204" pitchFamily="34" charset="0"/>
                <a:cs typeface="Mangal" panose="02040503050203030202" pitchFamily="18" charset="0"/>
              </a:rPr>
              <a:t>Musculoskeletal Disorders (Osteoporosis, Back Pain, etc.)</a:t>
            </a:r>
            <a:endParaRPr lang="en-US" sz="2400" dirty="0"/>
          </a:p>
        </p:txBody>
      </p:sp>
      <p:sp>
        <p:nvSpPr>
          <p:cNvPr id="3" name="Slide Number Placeholder 2"/>
          <p:cNvSpPr>
            <a:spLocks noGrp="1"/>
          </p:cNvSpPr>
          <p:nvPr>
            <p:ph type="sldNum" sz="quarter" idx="12"/>
          </p:nvPr>
        </p:nvSpPr>
        <p:spPr/>
        <p:txBody>
          <a:bodyPr/>
          <a:lstStyle/>
          <a:p>
            <a:fld id="{99A890E2-C841-4ADF-82B3-67A3015990EC}" type="slidenum">
              <a:rPr lang="en-IN" smtClean="0"/>
              <a:t>13</a:t>
            </a:fld>
            <a:endParaRPr lang="en-IN"/>
          </a:p>
        </p:txBody>
      </p:sp>
    </p:spTree>
    <p:extLst>
      <p:ext uri="{BB962C8B-B14F-4D97-AF65-F5344CB8AC3E}">
        <p14:creationId xmlns:p14="http://schemas.microsoft.com/office/powerpoint/2010/main" val="3798036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B99482-FD84-8C25-2A5A-92B40FA26272}"/>
              </a:ext>
            </a:extLst>
          </p:cNvPr>
          <p:cNvSpPr txBox="1">
            <a:spLocks/>
          </p:cNvSpPr>
          <p:nvPr/>
        </p:nvSpPr>
        <p:spPr>
          <a:xfrm>
            <a:off x="2116624" y="188054"/>
            <a:ext cx="7477353" cy="11835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C00000"/>
                </a:solidFill>
                <a:latin typeface="Bahnschrift" panose="020B0502040204020203" pitchFamily="34" charset="0"/>
              </a:rPr>
              <a:t>Common examples of lifestyle disorders include:</a:t>
            </a:r>
            <a:endParaRPr lang="en-US" sz="3600" b="1" dirty="0">
              <a:solidFill>
                <a:srgbClr val="C00000"/>
              </a:solidFill>
              <a:latin typeface="Bahnschrift" panose="020B0502040204020203" pitchFamily="34" charset="0"/>
            </a:endParaRPr>
          </a:p>
        </p:txBody>
      </p:sp>
      <p:sp>
        <p:nvSpPr>
          <p:cNvPr id="5" name="TextBox 4">
            <a:extLst>
              <a:ext uri="{FF2B5EF4-FFF2-40B4-BE49-F238E27FC236}">
                <a16:creationId xmlns:a16="http://schemas.microsoft.com/office/drawing/2014/main" id="{5F66775B-55CA-086B-99B3-731410092906}"/>
              </a:ext>
            </a:extLst>
          </p:cNvPr>
          <p:cNvSpPr txBox="1"/>
          <p:nvPr/>
        </p:nvSpPr>
        <p:spPr>
          <a:xfrm>
            <a:off x="691021" y="1321856"/>
            <a:ext cx="7048163" cy="4549130"/>
          </a:xfrm>
          <a:prstGeom prst="rect">
            <a:avLst/>
          </a:prstGeom>
          <a:noFill/>
        </p:spPr>
        <p:txBody>
          <a:bodyPr wrap="square">
            <a:spAutoFit/>
          </a:bodyPr>
          <a:lstStyle/>
          <a:p>
            <a:pPr marL="342900" indent="-342900">
              <a:lnSpc>
                <a:spcPct val="110000"/>
              </a:lnSpc>
              <a:spcBef>
                <a:spcPts val="800"/>
              </a:spcBef>
              <a:buAutoNum type="arabicPeriod"/>
            </a:pPr>
            <a:r>
              <a:rPr lang="en-US" sz="2400" dirty="0"/>
              <a:t>Cardiovascular disease </a:t>
            </a:r>
          </a:p>
          <a:p>
            <a:pPr>
              <a:lnSpc>
                <a:spcPct val="110000"/>
              </a:lnSpc>
              <a:spcBef>
                <a:spcPts val="800"/>
              </a:spcBef>
            </a:pPr>
            <a:r>
              <a:rPr lang="en-US" sz="2400" dirty="0"/>
              <a:t>      (hypertension, heart disease, stroke)</a:t>
            </a:r>
          </a:p>
          <a:p>
            <a:pPr>
              <a:lnSpc>
                <a:spcPct val="110000"/>
              </a:lnSpc>
              <a:spcBef>
                <a:spcPts val="800"/>
              </a:spcBef>
            </a:pPr>
            <a:r>
              <a:rPr kumimoji="0" lang="en-US" sz="2400" i="0" u="none" strike="noStrike" kern="0" cap="none" spc="0" normalizeH="0" baseline="0" noProof="0" dirty="0">
                <a:ln>
                  <a:noFill/>
                </a:ln>
                <a:solidFill>
                  <a:srgbClr val="000000"/>
                </a:solidFill>
                <a:effectLst/>
                <a:uLnTx/>
                <a:uFillTx/>
                <a:cs typeface="Arial"/>
                <a:sym typeface="Arial"/>
              </a:rPr>
              <a:t>2.  Obesity and overweight</a:t>
            </a:r>
            <a:endParaRPr lang="en-US" sz="2400" dirty="0"/>
          </a:p>
          <a:p>
            <a:pPr>
              <a:lnSpc>
                <a:spcPct val="110000"/>
              </a:lnSpc>
              <a:spcBef>
                <a:spcPts val="800"/>
              </a:spcBef>
            </a:pPr>
            <a:r>
              <a:rPr lang="en-US" sz="2400" dirty="0"/>
              <a:t>3.  Diabetes (type 2)</a:t>
            </a:r>
          </a:p>
          <a:p>
            <a:pPr>
              <a:lnSpc>
                <a:spcPct val="110000"/>
              </a:lnSpc>
              <a:spcBef>
                <a:spcPts val="800"/>
              </a:spcBef>
            </a:pPr>
            <a:r>
              <a:rPr lang="en-US" sz="2400" dirty="0"/>
              <a:t>4.  Cancer (certain types, such as breast, colon, lung)</a:t>
            </a:r>
          </a:p>
          <a:p>
            <a:pPr>
              <a:lnSpc>
                <a:spcPct val="110000"/>
              </a:lnSpc>
              <a:spcBef>
                <a:spcPts val="800"/>
              </a:spcBef>
            </a:pPr>
            <a:r>
              <a:rPr lang="en-US" sz="2400" dirty="0"/>
              <a:t>5.  Respiratory diseases (COPD, asthma)</a:t>
            </a:r>
          </a:p>
          <a:p>
            <a:pPr>
              <a:lnSpc>
                <a:spcPct val="110000"/>
              </a:lnSpc>
              <a:spcBef>
                <a:spcPts val="800"/>
              </a:spcBef>
            </a:pPr>
            <a:r>
              <a:rPr lang="en-US" sz="2400" dirty="0"/>
              <a:t>6.  Mental health disorders (depression, anxiety)</a:t>
            </a:r>
          </a:p>
          <a:p>
            <a:pPr>
              <a:lnSpc>
                <a:spcPct val="110000"/>
              </a:lnSpc>
              <a:spcBef>
                <a:spcPts val="800"/>
              </a:spcBef>
            </a:pPr>
            <a:r>
              <a:rPr lang="en-US" sz="2400" dirty="0"/>
              <a:t>7.  Gastrointestinal disorders (IBS, acid reflux)</a:t>
            </a:r>
          </a:p>
          <a:p>
            <a:pPr>
              <a:lnSpc>
                <a:spcPct val="110000"/>
              </a:lnSpc>
              <a:spcBef>
                <a:spcPts val="800"/>
              </a:spcBef>
            </a:pPr>
            <a:r>
              <a:rPr lang="en-US" sz="2400" dirty="0"/>
              <a:t>8.  Musculoskeletal disorders (back pain, osteoporosis)</a:t>
            </a:r>
          </a:p>
        </p:txBody>
      </p:sp>
      <p:pic>
        <p:nvPicPr>
          <p:cNvPr id="7" name="Picture 6">
            <a:extLst>
              <a:ext uri="{FF2B5EF4-FFF2-40B4-BE49-F238E27FC236}">
                <a16:creationId xmlns:a16="http://schemas.microsoft.com/office/drawing/2014/main" id="{91B2CBB7-A627-79B7-3FC0-DDEF453B47A3}"/>
              </a:ext>
            </a:extLst>
          </p:cNvPr>
          <p:cNvPicPr>
            <a:picLocks noChangeAspect="1"/>
          </p:cNvPicPr>
          <p:nvPr/>
        </p:nvPicPr>
        <p:blipFill>
          <a:blip r:embed="rId2"/>
          <a:stretch>
            <a:fillRect/>
          </a:stretch>
        </p:blipFill>
        <p:spPr>
          <a:xfrm>
            <a:off x="7830624" y="1188720"/>
            <a:ext cx="3966698" cy="4942312"/>
          </a:xfrm>
          <a:prstGeom prst="rect">
            <a:avLst/>
          </a:prstGeom>
        </p:spPr>
      </p:pic>
      <p:sp>
        <p:nvSpPr>
          <p:cNvPr id="3" name="Slide Number Placeholder 2"/>
          <p:cNvSpPr>
            <a:spLocks noGrp="1"/>
          </p:cNvSpPr>
          <p:nvPr>
            <p:ph type="sldNum" sz="quarter" idx="12"/>
          </p:nvPr>
        </p:nvSpPr>
        <p:spPr/>
        <p:txBody>
          <a:bodyPr/>
          <a:lstStyle/>
          <a:p>
            <a:fld id="{99A890E2-C841-4ADF-82B3-67A3015990EC}" type="slidenum">
              <a:rPr lang="en-IN" smtClean="0"/>
              <a:t>14</a:t>
            </a:fld>
            <a:endParaRPr lang="en-IN"/>
          </a:p>
        </p:txBody>
      </p:sp>
    </p:spTree>
    <p:extLst>
      <p:ext uri="{BB962C8B-B14F-4D97-AF65-F5344CB8AC3E}">
        <p14:creationId xmlns:p14="http://schemas.microsoft.com/office/powerpoint/2010/main" val="501839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B99482-FD84-8C25-2A5A-92B40FA26272}"/>
              </a:ext>
            </a:extLst>
          </p:cNvPr>
          <p:cNvSpPr txBox="1">
            <a:spLocks/>
          </p:cNvSpPr>
          <p:nvPr/>
        </p:nvSpPr>
        <p:spPr>
          <a:xfrm>
            <a:off x="2116624" y="188054"/>
            <a:ext cx="7477353" cy="11835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C00000"/>
                </a:solidFill>
                <a:latin typeface="Bahnschrift" panose="020B0502040204020203" pitchFamily="34" charset="0"/>
              </a:rPr>
              <a:t>PREVENTION &amp; MANAGEMENT</a:t>
            </a:r>
            <a:br>
              <a:rPr lang="en-US" sz="3600" b="1" dirty="0" smtClean="0">
                <a:solidFill>
                  <a:srgbClr val="C00000"/>
                </a:solidFill>
                <a:latin typeface="Bahnschrift" panose="020B0502040204020203" pitchFamily="34" charset="0"/>
              </a:rPr>
            </a:br>
            <a:r>
              <a:rPr lang="en-US" sz="3600" b="1" dirty="0" smtClean="0">
                <a:solidFill>
                  <a:srgbClr val="C00000"/>
                </a:solidFill>
                <a:latin typeface="Bahnschrift" panose="020B0502040204020203" pitchFamily="34" charset="0"/>
              </a:rPr>
              <a:t>OF  LIFESTYLE DISORDERS</a:t>
            </a:r>
            <a:endParaRPr lang="en-US" sz="3600" b="1" dirty="0">
              <a:solidFill>
                <a:srgbClr val="C00000"/>
              </a:solidFill>
              <a:latin typeface="Bahnschrift" panose="020B0502040204020203" pitchFamily="34" charset="0"/>
            </a:endParaRPr>
          </a:p>
        </p:txBody>
      </p:sp>
      <p:sp>
        <p:nvSpPr>
          <p:cNvPr id="6" name="TextBox 5">
            <a:extLst>
              <a:ext uri="{FF2B5EF4-FFF2-40B4-BE49-F238E27FC236}">
                <a16:creationId xmlns:a16="http://schemas.microsoft.com/office/drawing/2014/main" id="{EA6790CE-F082-991C-49E8-2AA91BF96298}"/>
              </a:ext>
            </a:extLst>
          </p:cNvPr>
          <p:cNvSpPr txBox="1"/>
          <p:nvPr/>
        </p:nvSpPr>
        <p:spPr>
          <a:xfrm>
            <a:off x="720000" y="1371600"/>
            <a:ext cx="10628719" cy="4862870"/>
          </a:xfrm>
          <a:prstGeom prst="rect">
            <a:avLst/>
          </a:prstGeom>
          <a:noFill/>
        </p:spPr>
        <p:txBody>
          <a:bodyPr wrap="square">
            <a:spAutoFit/>
          </a:bodyPr>
          <a:lstStyle/>
          <a:p>
            <a:pPr marL="0" marR="0">
              <a:spcBef>
                <a:spcPts val="1200"/>
              </a:spcBef>
              <a:spcAft>
                <a:spcPts val="0"/>
              </a:spcAft>
            </a:pPr>
            <a:r>
              <a:rPr lang="en-US" sz="2000" b="1" kern="100" dirty="0">
                <a:effectLst/>
                <a:latin typeface="Calibri" panose="020F0502020204030204" pitchFamily="34" charset="0"/>
                <a:ea typeface="Calibri" panose="020F0502020204030204" pitchFamily="34" charset="0"/>
                <a:cs typeface="Mangal" panose="02040503050203030202" pitchFamily="18" charset="0"/>
              </a:rPr>
              <a:t>Lifestyle disorders are preventable and manageable</a:t>
            </a:r>
            <a:endParaRPr lang="en-US" sz="2000" kern="100"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1200"/>
              </a:spcBef>
              <a:spcAft>
                <a:spcPts val="0"/>
              </a:spcAft>
              <a:buClr>
                <a:srgbClr val="C00000"/>
              </a:buClr>
              <a:buSzPts val="1000"/>
              <a:buFont typeface="Symbol" panose="05050102010706020507" pitchFamily="18" charset="2"/>
              <a:buChar char=""/>
              <a:tabLst>
                <a:tab pos="457200" algn="l"/>
              </a:tabLst>
            </a:pPr>
            <a:r>
              <a:rPr lang="en-US" sz="2000" kern="100" dirty="0">
                <a:effectLst/>
                <a:latin typeface="Calibri" panose="020F0502020204030204" pitchFamily="34" charset="0"/>
                <a:ea typeface="Calibri" panose="020F0502020204030204" pitchFamily="34" charset="0"/>
                <a:cs typeface="Mangal" panose="02040503050203030202" pitchFamily="18" charset="0"/>
              </a:rPr>
              <a:t>Making healthy lifestyle choices can significantly reduce the risk of developing various disorders such as obesity, heart disease, and type 2 diabetes.</a:t>
            </a:r>
          </a:p>
          <a:p>
            <a:pPr marL="0" marR="0">
              <a:spcBef>
                <a:spcPts val="1200"/>
              </a:spcBef>
              <a:spcAft>
                <a:spcPts val="0"/>
              </a:spcAft>
            </a:pPr>
            <a:r>
              <a:rPr lang="en-US" sz="2000" b="1" kern="100" dirty="0">
                <a:effectLst/>
                <a:latin typeface="Calibri" panose="020F0502020204030204" pitchFamily="34" charset="0"/>
                <a:ea typeface="Calibri" panose="020F0502020204030204" pitchFamily="34" charset="0"/>
                <a:cs typeface="Mangal" panose="02040503050203030202" pitchFamily="18" charset="0"/>
              </a:rPr>
              <a:t>A holistic approach is </a:t>
            </a:r>
            <a:r>
              <a:rPr lang="en-US" sz="2000" b="1" kern="100" dirty="0" smtClean="0">
                <a:effectLst/>
                <a:latin typeface="Calibri" panose="020F0502020204030204" pitchFamily="34" charset="0"/>
                <a:ea typeface="Calibri" panose="020F0502020204030204" pitchFamily="34" charset="0"/>
                <a:cs typeface="Mangal" panose="02040503050203030202" pitchFamily="18" charset="0"/>
              </a:rPr>
              <a:t>essential</a:t>
            </a:r>
            <a:endParaRPr lang="en-US" sz="2000" kern="100"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1200"/>
              </a:spcBef>
              <a:spcAft>
                <a:spcPts val="0"/>
              </a:spcAft>
              <a:buClr>
                <a:srgbClr val="C00000"/>
              </a:buClr>
              <a:buSzPts val="1000"/>
              <a:buFont typeface="Symbol" panose="05050102010706020507" pitchFamily="18" charset="2"/>
              <a:buChar char=""/>
              <a:tabLst>
                <a:tab pos="457200" algn="l"/>
              </a:tabLst>
            </a:pPr>
            <a:r>
              <a:rPr lang="en-US" sz="2000" kern="100" dirty="0">
                <a:effectLst/>
                <a:latin typeface="Calibri" panose="020F0502020204030204" pitchFamily="34" charset="0"/>
                <a:ea typeface="Calibri" panose="020F0502020204030204" pitchFamily="34" charset="0"/>
                <a:cs typeface="Mangal" panose="02040503050203030202" pitchFamily="18" charset="0"/>
              </a:rPr>
              <a:t>Incorporating a balanced combination of nutritious diet, regular exercise, and mental well-being practices is crucial for overall health and disease prevention.</a:t>
            </a:r>
          </a:p>
          <a:p>
            <a:pPr marL="0" marR="0">
              <a:spcBef>
                <a:spcPts val="1200"/>
              </a:spcBef>
              <a:spcAft>
                <a:spcPts val="0"/>
              </a:spcAft>
            </a:pPr>
            <a:r>
              <a:rPr lang="en-US" sz="2000" b="1" kern="100" dirty="0">
                <a:effectLst/>
                <a:latin typeface="Calibri" panose="020F0502020204030204" pitchFamily="34" charset="0"/>
                <a:ea typeface="Calibri" panose="020F0502020204030204" pitchFamily="34" charset="0"/>
                <a:cs typeface="Mangal" panose="02040503050203030202" pitchFamily="18" charset="0"/>
              </a:rPr>
              <a:t>Community and professional collaboration is beneficial</a:t>
            </a:r>
            <a:endParaRPr lang="en-US" sz="2000" kern="100"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1200"/>
              </a:spcBef>
              <a:spcAft>
                <a:spcPts val="0"/>
              </a:spcAft>
              <a:buClr>
                <a:srgbClr val="C00000"/>
              </a:buClr>
              <a:buSzPts val="1000"/>
              <a:buFont typeface="Symbol" panose="05050102010706020507" pitchFamily="18" charset="2"/>
              <a:buChar char=""/>
              <a:tabLst>
                <a:tab pos="457200" algn="l"/>
              </a:tabLst>
            </a:pPr>
            <a:r>
              <a:rPr lang="en-US" sz="2000" kern="100" dirty="0">
                <a:effectLst/>
                <a:latin typeface="Calibri" panose="020F0502020204030204" pitchFamily="34" charset="0"/>
                <a:ea typeface="Calibri" panose="020F0502020204030204" pitchFamily="34" charset="0"/>
                <a:cs typeface="Mangal" panose="02040503050203030202" pitchFamily="18" charset="0"/>
              </a:rPr>
              <a:t>Joining forces with community support groups and healthcare professionals can lead to better treatment adherence, support systems, and improved health outcomes.</a:t>
            </a:r>
          </a:p>
          <a:p>
            <a:pPr marL="0" marR="0">
              <a:spcBef>
                <a:spcPts val="1200"/>
              </a:spcBef>
              <a:spcAft>
                <a:spcPts val="0"/>
              </a:spcAft>
            </a:pPr>
            <a:r>
              <a:rPr lang="en-US" sz="2000" b="1" kern="100" dirty="0">
                <a:effectLst/>
                <a:latin typeface="Calibri" panose="020F0502020204030204" pitchFamily="34" charset="0"/>
                <a:ea typeface="Calibri" panose="020F0502020204030204" pitchFamily="34" charset="0"/>
                <a:cs typeface="Mangal" panose="02040503050203030202" pitchFamily="18" charset="0"/>
              </a:rPr>
              <a:t>Continuous education and awareness are vital</a:t>
            </a:r>
            <a:endParaRPr lang="en-US" sz="2000" kern="100"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1200"/>
              </a:spcBef>
              <a:spcAft>
                <a:spcPts val="0"/>
              </a:spcAft>
              <a:buClr>
                <a:srgbClr val="C00000"/>
              </a:buClr>
              <a:buSzPts val="1000"/>
              <a:buFont typeface="Symbol" panose="05050102010706020507" pitchFamily="18" charset="2"/>
              <a:buChar char=""/>
              <a:tabLst>
                <a:tab pos="457200" algn="l"/>
              </a:tabLst>
            </a:pPr>
            <a:r>
              <a:rPr lang="en-US" sz="2000" kern="100" dirty="0">
                <a:effectLst/>
                <a:latin typeface="Calibri" panose="020F0502020204030204" pitchFamily="34" charset="0"/>
                <a:ea typeface="Calibri" panose="020F0502020204030204" pitchFamily="34" charset="0"/>
                <a:cs typeface="Mangal" panose="02040503050203030202" pitchFamily="18" charset="0"/>
              </a:rPr>
              <a:t>Regularly staying informed about the latest research, guidelines, and healthy practices is key to sustaining long-term success in managing lifestyle-related health conditions.</a:t>
            </a:r>
          </a:p>
        </p:txBody>
      </p:sp>
      <p:sp>
        <p:nvSpPr>
          <p:cNvPr id="2" name="Slide Number Placeholder 1"/>
          <p:cNvSpPr>
            <a:spLocks noGrp="1"/>
          </p:cNvSpPr>
          <p:nvPr>
            <p:ph type="sldNum" sz="quarter" idx="12"/>
          </p:nvPr>
        </p:nvSpPr>
        <p:spPr/>
        <p:txBody>
          <a:bodyPr/>
          <a:lstStyle/>
          <a:p>
            <a:fld id="{99A890E2-C841-4ADF-82B3-67A3015990EC}" type="slidenum">
              <a:rPr lang="en-IN" smtClean="0"/>
              <a:t>15</a:t>
            </a:fld>
            <a:endParaRPr lang="en-IN"/>
          </a:p>
        </p:txBody>
      </p:sp>
    </p:spTree>
    <p:extLst>
      <p:ext uri="{BB962C8B-B14F-4D97-AF65-F5344CB8AC3E}">
        <p14:creationId xmlns:p14="http://schemas.microsoft.com/office/powerpoint/2010/main" val="3090232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640" y="1705966"/>
            <a:ext cx="9357800" cy="3983634"/>
          </a:xfrm>
          <a:prstGeom prst="roundRect">
            <a:avLst>
              <a:gd name="adj" fmla="val 1156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1537503" y="188054"/>
            <a:ext cx="8459937" cy="11835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buClr>
                <a:srgbClr val="000000"/>
              </a:buClr>
              <a:defRPr/>
            </a:pPr>
            <a:r>
              <a:rPr lang="en-US" sz="3200" b="1" kern="0" dirty="0" smtClean="0">
                <a:solidFill>
                  <a:srgbClr val="C00000"/>
                </a:solidFill>
                <a:latin typeface="Bahnschrift" panose="020B0502040204020203" pitchFamily="34" charset="0"/>
                <a:cs typeface="Arial"/>
                <a:sym typeface="Arial"/>
              </a:rPr>
              <a:t>CARDIOVASCULAR DISEASE (HYPERTENSION, HEART DISEASE, STROKE)</a:t>
            </a:r>
            <a:endParaRPr lang="en-US" sz="3200" b="1" kern="0" dirty="0">
              <a:solidFill>
                <a:srgbClr val="C00000"/>
              </a:solidFill>
              <a:latin typeface="Bahnschrift" panose="020B0502040204020203" pitchFamily="34" charset="0"/>
              <a:cs typeface="Arial"/>
              <a:sym typeface="Arial"/>
            </a:endParaRPr>
          </a:p>
        </p:txBody>
      </p:sp>
      <p:sp>
        <p:nvSpPr>
          <p:cNvPr id="5" name="TextBox 4">
            <a:extLst>
              <a:ext uri="{FF2B5EF4-FFF2-40B4-BE49-F238E27FC236}">
                <a16:creationId xmlns:a16="http://schemas.microsoft.com/office/drawing/2014/main" id="{1A18BE43-A4B3-0400-F580-0142194DF5B2}"/>
              </a:ext>
            </a:extLst>
          </p:cNvPr>
          <p:cNvSpPr txBox="1"/>
          <p:nvPr/>
        </p:nvSpPr>
        <p:spPr>
          <a:xfrm>
            <a:off x="813001" y="1978500"/>
            <a:ext cx="8016680" cy="3319050"/>
          </a:xfrm>
          <a:prstGeom prst="rect">
            <a:avLst/>
          </a:prstGeom>
          <a:noFill/>
        </p:spPr>
        <p:txBody>
          <a:bodyPr wrap="square">
            <a:spAutoFit/>
          </a:bodyPr>
          <a:lstStyle/>
          <a:p>
            <a:pPr marL="355600" marR="0" lvl="0" indent="-355600" algn="l" defTabSz="914400" rtl="0" eaLnBrk="0" fontAlgn="base" latinLnBrk="0" hangingPunct="0">
              <a:lnSpc>
                <a:spcPct val="120000"/>
              </a:lnSpc>
              <a:spcBef>
                <a:spcPts val="1200"/>
              </a:spcBef>
              <a:spcAft>
                <a:spcPct val="0"/>
              </a:spcAft>
              <a:buClr>
                <a:srgbClr val="C00000"/>
              </a:buClr>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Heart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diseases are an example of lifestyle diseases and refers to conditions involving the heart, its valves, muscles, vessels, or internal electric pathways responsible for muscular contraction. </a:t>
            </a:r>
          </a:p>
          <a:p>
            <a:pPr marL="355600" marR="0" lvl="0" indent="-355600" algn="l" defTabSz="914400" rtl="0" eaLnBrk="0" fontAlgn="base" latinLnBrk="0" hangingPunct="0">
              <a:lnSpc>
                <a:spcPct val="120000"/>
              </a:lnSpc>
              <a:spcBef>
                <a:spcPts val="1200"/>
              </a:spcBef>
              <a:spcAft>
                <a:spcPct val="0"/>
              </a:spcAft>
              <a:buClr>
                <a:srgbClr val="C00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Some of the commonly occurring conditions of heart disease include the following:</a:t>
            </a:r>
            <a:r>
              <a:rPr kumimoji="0" lang="en-IN"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Heart failure</a:t>
            </a:r>
            <a:r>
              <a:rPr kumimoji="0" lang="en-IN"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,Hypertension,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Arrhythmias</a:t>
            </a:r>
            <a:r>
              <a:rPr kumimoji="0" lang="en-IN"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and C</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cardiomyopathy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2518327-D2F0-CEAD-AF63-3EBE1488AC34}"/>
              </a:ext>
            </a:extLst>
          </p:cNvPr>
          <p:cNvPicPr>
            <a:picLocks noChangeAspect="1"/>
          </p:cNvPicPr>
          <p:nvPr/>
        </p:nvPicPr>
        <p:blipFill>
          <a:blip r:embed="rId2"/>
          <a:stretch>
            <a:fillRect/>
          </a:stretch>
        </p:blipFill>
        <p:spPr>
          <a:xfrm>
            <a:off x="9003041" y="1964610"/>
            <a:ext cx="2679678" cy="3485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p:cNvSpPr>
            <a:spLocks noGrp="1"/>
          </p:cNvSpPr>
          <p:nvPr>
            <p:ph type="sldNum" sz="quarter" idx="12"/>
          </p:nvPr>
        </p:nvSpPr>
        <p:spPr/>
        <p:txBody>
          <a:bodyPr/>
          <a:lstStyle/>
          <a:p>
            <a:fld id="{99A890E2-C841-4ADF-82B3-67A3015990EC}" type="slidenum">
              <a:rPr lang="en-IN" smtClean="0"/>
              <a:t>16</a:t>
            </a:fld>
            <a:endParaRPr lang="en-IN"/>
          </a:p>
        </p:txBody>
      </p:sp>
    </p:spTree>
    <p:extLst>
      <p:ext uri="{BB962C8B-B14F-4D97-AF65-F5344CB8AC3E}">
        <p14:creationId xmlns:p14="http://schemas.microsoft.com/office/powerpoint/2010/main" val="3772195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9800" y="1380846"/>
            <a:ext cx="9357800" cy="4186834"/>
          </a:xfrm>
          <a:prstGeom prst="roundRect">
            <a:avLst>
              <a:gd name="adj" fmla="val 11567"/>
            </a:avLst>
          </a:prstGeom>
          <a:solidFill>
            <a:schemeClr val="bg2">
              <a:lumMod val="90000"/>
            </a:schemeClr>
          </a:solidFill>
          <a:ln>
            <a:solidFill>
              <a:srgbClr val="EBE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4036863" y="322700"/>
            <a:ext cx="3471377" cy="6145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buClr>
                <a:srgbClr val="000000"/>
              </a:buClr>
              <a:defRPr/>
            </a:pPr>
            <a:r>
              <a:rPr lang="en-US" sz="3600" b="1" kern="0" dirty="0" smtClean="0">
                <a:solidFill>
                  <a:srgbClr val="C00000"/>
                </a:solidFill>
                <a:latin typeface="Bahnschrift" panose="020B0502040204020203" pitchFamily="34" charset="0"/>
                <a:cs typeface="Arial"/>
                <a:sym typeface="Arial"/>
              </a:rPr>
              <a:t>HYPERTENSION</a:t>
            </a:r>
            <a:endParaRPr lang="en-US" sz="3200" b="1" kern="0" dirty="0">
              <a:solidFill>
                <a:srgbClr val="C00000"/>
              </a:solidFill>
              <a:latin typeface="Bahnschrift" panose="020B0502040204020203" pitchFamily="34" charset="0"/>
              <a:cs typeface="Arial"/>
              <a:sym typeface="Arial"/>
            </a:endParaRPr>
          </a:p>
        </p:txBody>
      </p:sp>
      <p:sp>
        <p:nvSpPr>
          <p:cNvPr id="5" name="TextBox 4">
            <a:extLst>
              <a:ext uri="{FF2B5EF4-FFF2-40B4-BE49-F238E27FC236}">
                <a16:creationId xmlns:a16="http://schemas.microsoft.com/office/drawing/2014/main" id="{1A18BE43-A4B3-0400-F580-0142194DF5B2}"/>
              </a:ext>
            </a:extLst>
          </p:cNvPr>
          <p:cNvSpPr txBox="1"/>
          <p:nvPr/>
        </p:nvSpPr>
        <p:spPr>
          <a:xfrm>
            <a:off x="823161" y="1572673"/>
            <a:ext cx="7294679" cy="3791807"/>
          </a:xfrm>
          <a:prstGeom prst="rect">
            <a:avLst/>
          </a:prstGeom>
          <a:noFill/>
        </p:spPr>
        <p:txBody>
          <a:bodyPr wrap="square">
            <a:spAutoFit/>
          </a:bodyPr>
          <a:lstStyle/>
          <a:p>
            <a:pPr marL="355600" lvl="0" indent="-355600"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a:solidFill>
                  <a:prstClr val="black"/>
                </a:solidFill>
                <a:latin typeface="Calibri" panose="020F0502020204030204" pitchFamily="34" charset="0"/>
                <a:cs typeface="Arial" panose="020B0604020202020204" pitchFamily="34" charset="0"/>
              </a:rPr>
              <a:t>Hypertension or high blood pressure refers to the tension or high pressure in the arteries - the vessels responsible for carrying blood from the heart to the rest of the body. </a:t>
            </a:r>
          </a:p>
          <a:p>
            <a:pPr marL="355600" lvl="0" indent="-355600"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a:solidFill>
                  <a:prstClr val="black"/>
                </a:solidFill>
                <a:latin typeface="Calibri" panose="020F0502020204030204" pitchFamily="34" charset="0"/>
                <a:cs typeface="Arial" panose="020B0604020202020204" pitchFamily="34" charset="0"/>
              </a:rPr>
              <a:t>The various complications of hypertension are kidney (renal) disease, heart disease, eye damage, stroke (brain damage), and hardening of the arteries (arteriosclerosis or atherosclerosis</a:t>
            </a:r>
            <a:r>
              <a:rPr lang="en-US" sz="2400" dirty="0" smtClean="0">
                <a:solidFill>
                  <a:prstClr val="black"/>
                </a:solidFill>
                <a:latin typeface="Calibri" panose="020F0502020204030204" pitchFamily="34" charset="0"/>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4D032C23-0D4A-FCB3-F4C3-5BD77BDBEDA2}"/>
              </a:ext>
            </a:extLst>
          </p:cNvPr>
          <p:cNvPicPr>
            <a:picLocks noChangeAspect="1"/>
          </p:cNvPicPr>
          <p:nvPr/>
        </p:nvPicPr>
        <p:blipFill rotWithShape="1">
          <a:blip r:embed="rId2"/>
          <a:srcRect l="9469" t="6572" r="7440" b="2525"/>
          <a:stretch/>
        </p:blipFill>
        <p:spPr>
          <a:xfrm>
            <a:off x="8117841" y="2005536"/>
            <a:ext cx="3434080" cy="2926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p:cNvSpPr>
            <a:spLocks noGrp="1"/>
          </p:cNvSpPr>
          <p:nvPr>
            <p:ph type="sldNum" sz="quarter" idx="12"/>
          </p:nvPr>
        </p:nvSpPr>
        <p:spPr/>
        <p:txBody>
          <a:bodyPr/>
          <a:lstStyle/>
          <a:p>
            <a:fld id="{99A890E2-C841-4ADF-82B3-67A3015990EC}" type="slidenum">
              <a:rPr lang="en-IN" smtClean="0"/>
              <a:t>17</a:t>
            </a:fld>
            <a:endParaRPr lang="en-IN"/>
          </a:p>
        </p:txBody>
      </p:sp>
    </p:spTree>
    <p:extLst>
      <p:ext uri="{BB962C8B-B14F-4D97-AF65-F5344CB8AC3E}">
        <p14:creationId xmlns:p14="http://schemas.microsoft.com/office/powerpoint/2010/main" val="2116315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636608" y="1386954"/>
            <a:ext cx="7315200" cy="4395509"/>
          </a:xfrm>
          <a:prstGeom prst="roundRect">
            <a:avLst>
              <a:gd name="adj" fmla="val 10084"/>
            </a:avLst>
          </a:prstGeom>
          <a:solidFill>
            <a:srgbClr val="EBE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3259" y="1565454"/>
            <a:ext cx="3730435" cy="4871828"/>
          </a:xfrm>
          <a:prstGeom prst="rect">
            <a:avLst/>
          </a:prstGeom>
        </p:spPr>
      </p:pic>
      <p:sp>
        <p:nvSpPr>
          <p:cNvPr id="4" name="Title 1">
            <a:extLst>
              <a:ext uri="{FF2B5EF4-FFF2-40B4-BE49-F238E27FC236}">
                <a16:creationId xmlns:a16="http://schemas.microsoft.com/office/drawing/2014/main" id="{02B99482-FD84-8C25-2A5A-92B40FA26272}"/>
              </a:ext>
            </a:extLst>
          </p:cNvPr>
          <p:cNvSpPr txBox="1">
            <a:spLocks/>
          </p:cNvSpPr>
          <p:nvPr/>
        </p:nvSpPr>
        <p:spPr>
          <a:xfrm>
            <a:off x="3366303" y="242536"/>
            <a:ext cx="4751537" cy="6145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buClr>
                <a:srgbClr val="000000"/>
              </a:buClr>
              <a:defRPr/>
            </a:pPr>
            <a:r>
              <a:rPr lang="en-US" sz="3600" b="1" kern="0" dirty="0">
                <a:solidFill>
                  <a:srgbClr val="C00000"/>
                </a:solidFill>
                <a:latin typeface="Bahnschrift" panose="020B0502040204020203" pitchFamily="34" charset="0"/>
                <a:cs typeface="Arial"/>
                <a:sym typeface="Arial"/>
              </a:rPr>
              <a:t>Effect of Hypertension</a:t>
            </a:r>
            <a:endParaRPr lang="en-US" sz="3200" b="1" kern="0" dirty="0">
              <a:solidFill>
                <a:srgbClr val="C00000"/>
              </a:solidFill>
              <a:latin typeface="Bahnschrift" panose="020B0502040204020203" pitchFamily="34" charset="0"/>
              <a:cs typeface="Arial"/>
              <a:sym typeface="Arial"/>
            </a:endParaRPr>
          </a:p>
        </p:txBody>
      </p:sp>
      <p:sp>
        <p:nvSpPr>
          <p:cNvPr id="5" name="TextBox 4">
            <a:extLst>
              <a:ext uri="{FF2B5EF4-FFF2-40B4-BE49-F238E27FC236}">
                <a16:creationId xmlns:a16="http://schemas.microsoft.com/office/drawing/2014/main" id="{1A18BE43-A4B3-0400-F580-0142194DF5B2}"/>
              </a:ext>
            </a:extLst>
          </p:cNvPr>
          <p:cNvSpPr txBox="1"/>
          <p:nvPr/>
        </p:nvSpPr>
        <p:spPr>
          <a:xfrm>
            <a:off x="1157048" y="1542304"/>
            <a:ext cx="5146400" cy="3964162"/>
          </a:xfrm>
          <a:prstGeom prst="rect">
            <a:avLst/>
          </a:prstGeom>
          <a:noFill/>
        </p:spPr>
        <p:txBody>
          <a:bodyPr wrap="square">
            <a:spAutoFit/>
          </a:bodyPr>
          <a:lstStyle/>
          <a:p>
            <a:pPr lvl="0" algn="just" eaLnBrk="0" fontAlgn="base" hangingPunct="0">
              <a:lnSpc>
                <a:spcPct val="120000"/>
              </a:lnSpc>
              <a:spcBef>
                <a:spcPts val="1200"/>
              </a:spcBef>
              <a:spcAft>
                <a:spcPct val="0"/>
              </a:spcAft>
              <a:buClr>
                <a:srgbClr val="C00000"/>
              </a:buClr>
              <a:defRPr/>
            </a:pPr>
            <a:r>
              <a:rPr lang="en-US" sz="2400" dirty="0">
                <a:solidFill>
                  <a:prstClr val="black"/>
                </a:solidFill>
                <a:latin typeface="Calibri" panose="020F0502020204030204" pitchFamily="34" charset="0"/>
                <a:cs typeface="Arial" panose="020B0604020202020204" pitchFamily="34" charset="0"/>
              </a:rPr>
              <a:t>The common target organs damaged by long standing hypertension are</a:t>
            </a:r>
            <a:r>
              <a:rPr lang="en-US" sz="2400" dirty="0" smtClean="0">
                <a:solidFill>
                  <a:prstClr val="black"/>
                </a:solidFill>
                <a:latin typeface="Calibri" panose="020F0502020204030204" pitchFamily="34" charset="0"/>
                <a:cs typeface="Arial" panose="020B0604020202020204" pitchFamily="34" charset="0"/>
              </a:rPr>
              <a:t>:</a:t>
            </a:r>
          </a:p>
          <a:p>
            <a:pPr marL="342900" lvl="0" indent="-342900" algn="just" eaLnBrk="0" fontAlgn="base" hangingPunct="0">
              <a:lnSpc>
                <a:spcPct val="120000"/>
              </a:lnSpc>
              <a:spcBef>
                <a:spcPts val="1200"/>
              </a:spcBef>
              <a:spcAft>
                <a:spcPct val="0"/>
              </a:spcAft>
              <a:buClr>
                <a:srgbClr val="C00000"/>
              </a:buClr>
              <a:buFont typeface="Arial" panose="020B0604020202020204" pitchFamily="34" charset="0"/>
              <a:buChar char="•"/>
              <a:defRPr/>
            </a:pPr>
            <a:r>
              <a:rPr lang="en-US" sz="2400" dirty="0" smtClean="0">
                <a:solidFill>
                  <a:prstClr val="black"/>
                </a:solidFill>
                <a:latin typeface="Calibri" panose="020F0502020204030204" pitchFamily="34" charset="0"/>
                <a:cs typeface="Arial" panose="020B0604020202020204" pitchFamily="34" charset="0"/>
              </a:rPr>
              <a:t>Brain</a:t>
            </a:r>
          </a:p>
          <a:p>
            <a:pPr marL="342900" lvl="0" indent="-342900" algn="just" eaLnBrk="0" fontAlgn="base" hangingPunct="0">
              <a:lnSpc>
                <a:spcPct val="120000"/>
              </a:lnSpc>
              <a:spcBef>
                <a:spcPts val="1200"/>
              </a:spcBef>
              <a:spcAft>
                <a:spcPct val="0"/>
              </a:spcAft>
              <a:buClr>
                <a:srgbClr val="C00000"/>
              </a:buClr>
              <a:buFont typeface="Arial" panose="020B0604020202020204" pitchFamily="34" charset="0"/>
              <a:buChar char="•"/>
              <a:defRPr/>
            </a:pPr>
            <a:r>
              <a:rPr lang="en-US" sz="2400" dirty="0" smtClean="0">
                <a:solidFill>
                  <a:prstClr val="black"/>
                </a:solidFill>
                <a:latin typeface="Calibri" panose="020F0502020204030204" pitchFamily="34" charset="0"/>
                <a:cs typeface="Arial" panose="020B0604020202020204" pitchFamily="34" charset="0"/>
              </a:rPr>
              <a:t>Heart</a:t>
            </a:r>
          </a:p>
          <a:p>
            <a:pPr marL="342900" lvl="0" indent="-342900" algn="just" eaLnBrk="0" fontAlgn="base" hangingPunct="0">
              <a:lnSpc>
                <a:spcPct val="120000"/>
              </a:lnSpc>
              <a:spcBef>
                <a:spcPts val="1200"/>
              </a:spcBef>
              <a:spcAft>
                <a:spcPct val="0"/>
              </a:spcAft>
              <a:buClr>
                <a:srgbClr val="C00000"/>
              </a:buClr>
              <a:buFont typeface="Arial" panose="020B0604020202020204" pitchFamily="34" charset="0"/>
              <a:buChar char="•"/>
              <a:defRPr/>
            </a:pPr>
            <a:r>
              <a:rPr lang="en-US" sz="2400" dirty="0" smtClean="0">
                <a:solidFill>
                  <a:prstClr val="black"/>
                </a:solidFill>
                <a:latin typeface="Calibri" panose="020F0502020204030204" pitchFamily="34" charset="0"/>
                <a:cs typeface="Arial" panose="020B0604020202020204" pitchFamily="34" charset="0"/>
              </a:rPr>
              <a:t>Kidneys</a:t>
            </a:r>
          </a:p>
          <a:p>
            <a:pPr marL="342900" lvl="0" indent="-342900" algn="just" eaLnBrk="0" fontAlgn="base" hangingPunct="0">
              <a:lnSpc>
                <a:spcPct val="120000"/>
              </a:lnSpc>
              <a:spcBef>
                <a:spcPts val="1200"/>
              </a:spcBef>
              <a:spcAft>
                <a:spcPct val="0"/>
              </a:spcAft>
              <a:buClr>
                <a:srgbClr val="C00000"/>
              </a:buClr>
              <a:buFont typeface="Arial" panose="020B0604020202020204" pitchFamily="34" charset="0"/>
              <a:buChar char="•"/>
              <a:defRPr/>
            </a:pPr>
            <a:r>
              <a:rPr lang="en-US" sz="2400" dirty="0" smtClean="0">
                <a:solidFill>
                  <a:prstClr val="black"/>
                </a:solidFill>
                <a:latin typeface="Calibri" panose="020F0502020204030204" pitchFamily="34" charset="0"/>
                <a:cs typeface="Arial" panose="020B0604020202020204" pitchFamily="34" charset="0"/>
              </a:rPr>
              <a:t>Eyes &amp;</a:t>
            </a:r>
          </a:p>
          <a:p>
            <a:pPr marL="342900" lvl="0" indent="-342900" algn="just" eaLnBrk="0" fontAlgn="base" hangingPunct="0">
              <a:lnSpc>
                <a:spcPct val="120000"/>
              </a:lnSpc>
              <a:spcBef>
                <a:spcPts val="1200"/>
              </a:spcBef>
              <a:spcAft>
                <a:spcPct val="0"/>
              </a:spcAft>
              <a:buClr>
                <a:srgbClr val="C00000"/>
              </a:buClr>
              <a:buFont typeface="Arial" panose="020B0604020202020204" pitchFamily="34" charset="0"/>
              <a:buChar char="•"/>
              <a:defRPr/>
            </a:pPr>
            <a:r>
              <a:rPr lang="en-US" sz="2400" dirty="0" smtClean="0">
                <a:solidFill>
                  <a:prstClr val="black"/>
                </a:solidFill>
                <a:latin typeface="Calibri" panose="020F0502020204030204" pitchFamily="34" charset="0"/>
                <a:cs typeface="Arial" panose="020B0604020202020204" pitchFamily="34" charset="0"/>
              </a:rPr>
              <a:t>Peripheral </a:t>
            </a:r>
            <a:r>
              <a:rPr lang="en-US" sz="2400" dirty="0">
                <a:solidFill>
                  <a:prstClr val="black"/>
                </a:solidFill>
                <a:latin typeface="Calibri" panose="020F0502020204030204" pitchFamily="34" charset="0"/>
                <a:cs typeface="Arial" panose="020B0604020202020204" pitchFamily="34" charset="0"/>
              </a:rPr>
              <a:t>arteries.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1A18BE43-A4B3-0400-F580-0142194DF5B2}"/>
              </a:ext>
            </a:extLst>
          </p:cNvPr>
          <p:cNvSpPr txBox="1"/>
          <p:nvPr/>
        </p:nvSpPr>
        <p:spPr>
          <a:xfrm>
            <a:off x="8464417" y="1923127"/>
            <a:ext cx="999054" cy="341632"/>
          </a:xfrm>
          <a:prstGeom prst="rect">
            <a:avLst/>
          </a:prstGeom>
          <a:noFill/>
        </p:spPr>
        <p:txBody>
          <a:bodyPr wrap="square">
            <a:spAutoFit/>
          </a:bodyPr>
          <a:lstStyle/>
          <a:p>
            <a:pPr lvl="0" algn="r" eaLnBrk="0" fontAlgn="base" hangingPunct="0">
              <a:lnSpc>
                <a:spcPct val="90000"/>
              </a:lnSpc>
              <a:spcAft>
                <a:spcPct val="0"/>
              </a:spcAft>
              <a:buClr>
                <a:srgbClr val="C00000"/>
              </a:buClr>
              <a:defRPr/>
            </a:pPr>
            <a:r>
              <a:rPr lang="en-US" dirty="0">
                <a:solidFill>
                  <a:prstClr val="black"/>
                </a:solidFill>
                <a:latin typeface="Calibri" panose="020F0502020204030204" pitchFamily="34" charset="0"/>
                <a:cs typeface="Arial" panose="020B0604020202020204" pitchFamily="34" charset="0"/>
              </a:rPr>
              <a:t>Stroke</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1A18BE43-A4B3-0400-F580-0142194DF5B2}"/>
              </a:ext>
            </a:extLst>
          </p:cNvPr>
          <p:cNvSpPr txBox="1"/>
          <p:nvPr/>
        </p:nvSpPr>
        <p:spPr>
          <a:xfrm>
            <a:off x="9556943" y="1588832"/>
            <a:ext cx="2219541" cy="1089529"/>
          </a:xfrm>
          <a:prstGeom prst="rect">
            <a:avLst/>
          </a:prstGeom>
          <a:noFill/>
        </p:spPr>
        <p:txBody>
          <a:bodyPr wrap="square">
            <a:spAutoFit/>
          </a:bodyPr>
          <a:lstStyle/>
          <a:p>
            <a:pPr lvl="0" algn="r" eaLnBrk="0" fontAlgn="base" hangingPunct="0">
              <a:lnSpc>
                <a:spcPct val="90000"/>
              </a:lnSpc>
              <a:spcAft>
                <a:spcPct val="0"/>
              </a:spcAft>
              <a:buClr>
                <a:srgbClr val="C00000"/>
              </a:buClr>
              <a:defRPr/>
            </a:pPr>
            <a:r>
              <a:rPr lang="en-US" dirty="0">
                <a:solidFill>
                  <a:prstClr val="black"/>
                </a:solidFill>
                <a:latin typeface="Calibri" panose="020F0502020204030204" pitchFamily="34" charset="0"/>
                <a:cs typeface="Arial" panose="020B0604020202020204" pitchFamily="34" charset="0"/>
              </a:rPr>
              <a:t>Without treatment, high blood pressure (hypertension) can lead to:</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A18BE43-A4B3-0400-F580-0142194DF5B2}"/>
              </a:ext>
            </a:extLst>
          </p:cNvPr>
          <p:cNvSpPr txBox="1"/>
          <p:nvPr/>
        </p:nvSpPr>
        <p:spPr>
          <a:xfrm>
            <a:off x="9493694" y="3220405"/>
            <a:ext cx="2234459" cy="590931"/>
          </a:xfrm>
          <a:prstGeom prst="rect">
            <a:avLst/>
          </a:prstGeom>
          <a:noFill/>
        </p:spPr>
        <p:txBody>
          <a:bodyPr wrap="square">
            <a:spAutoFit/>
          </a:bodyPr>
          <a:lstStyle/>
          <a:p>
            <a:pPr lvl="0" algn="r" eaLnBrk="0" fontAlgn="base" hangingPunct="0">
              <a:lnSpc>
                <a:spcPct val="90000"/>
              </a:lnSpc>
              <a:spcAft>
                <a:spcPct val="0"/>
              </a:spcAft>
              <a:buClr>
                <a:srgbClr val="C00000"/>
              </a:buClr>
              <a:defRPr/>
            </a:pPr>
            <a:r>
              <a:rPr lang="en-US" dirty="0">
                <a:solidFill>
                  <a:prstClr val="black"/>
                </a:solidFill>
                <a:latin typeface="Calibri" panose="020F0502020204030204" pitchFamily="34" charset="0"/>
                <a:cs typeface="Arial" panose="020B0604020202020204" pitchFamily="34" charset="0"/>
              </a:rPr>
              <a:t>Blood vessel damage (arteriosclerosis)</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A18BE43-A4B3-0400-F580-0142194DF5B2}"/>
              </a:ext>
            </a:extLst>
          </p:cNvPr>
          <p:cNvSpPr txBox="1"/>
          <p:nvPr/>
        </p:nvSpPr>
        <p:spPr>
          <a:xfrm>
            <a:off x="9783692" y="4100562"/>
            <a:ext cx="1766045" cy="590931"/>
          </a:xfrm>
          <a:prstGeom prst="rect">
            <a:avLst/>
          </a:prstGeom>
          <a:noFill/>
        </p:spPr>
        <p:txBody>
          <a:bodyPr wrap="square">
            <a:spAutoFit/>
          </a:bodyPr>
          <a:lstStyle/>
          <a:p>
            <a:pPr lvl="0" algn="r" eaLnBrk="0" fontAlgn="base" hangingPunct="0">
              <a:lnSpc>
                <a:spcPct val="90000"/>
              </a:lnSpc>
              <a:spcAft>
                <a:spcPct val="0"/>
              </a:spcAft>
              <a:buClr>
                <a:srgbClr val="C00000"/>
              </a:buClr>
              <a:defRPr/>
            </a:pPr>
            <a:r>
              <a:rPr lang="en-US" dirty="0">
                <a:solidFill>
                  <a:prstClr val="black"/>
                </a:solidFill>
                <a:latin typeface="Calibri" panose="020F0502020204030204" pitchFamily="34" charset="0"/>
                <a:cs typeface="Arial" panose="020B0604020202020204" pitchFamily="34" charset="0"/>
              </a:rPr>
              <a:t>Heart attack or heart failure</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A18BE43-A4B3-0400-F580-0142194DF5B2}"/>
              </a:ext>
            </a:extLst>
          </p:cNvPr>
          <p:cNvSpPr txBox="1"/>
          <p:nvPr/>
        </p:nvSpPr>
        <p:spPr>
          <a:xfrm>
            <a:off x="9898847" y="5163816"/>
            <a:ext cx="1535734" cy="341632"/>
          </a:xfrm>
          <a:prstGeom prst="rect">
            <a:avLst/>
          </a:prstGeom>
          <a:noFill/>
        </p:spPr>
        <p:txBody>
          <a:bodyPr wrap="square">
            <a:spAutoFit/>
          </a:bodyPr>
          <a:lstStyle/>
          <a:p>
            <a:pPr lvl="0" algn="r" eaLnBrk="0" fontAlgn="base" hangingPunct="0">
              <a:lnSpc>
                <a:spcPct val="90000"/>
              </a:lnSpc>
              <a:spcAft>
                <a:spcPct val="0"/>
              </a:spcAft>
              <a:buClr>
                <a:srgbClr val="C00000"/>
              </a:buClr>
              <a:defRPr/>
            </a:pPr>
            <a:r>
              <a:rPr lang="en-US" dirty="0">
                <a:solidFill>
                  <a:prstClr val="black"/>
                </a:solidFill>
                <a:latin typeface="Calibri" panose="020F0502020204030204" pitchFamily="34" charset="0"/>
                <a:cs typeface="Arial" panose="020B0604020202020204" pitchFamily="34" charset="0"/>
              </a:rPr>
              <a:t>Kidney failure</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cxnSp>
        <p:nvCxnSpPr>
          <p:cNvPr id="14" name="Straight Connector 13"/>
          <p:cNvCxnSpPr/>
          <p:nvPr/>
        </p:nvCxnSpPr>
        <p:spPr>
          <a:xfrm>
            <a:off x="7986532" y="2093943"/>
            <a:ext cx="71763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951808" y="3515870"/>
            <a:ext cx="1831884" cy="106663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720314" y="4582501"/>
            <a:ext cx="2442258" cy="28922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2" idx="1"/>
          </p:cNvCxnSpPr>
          <p:nvPr/>
        </p:nvCxnSpPr>
        <p:spPr>
          <a:xfrm flipV="1">
            <a:off x="8168665" y="5334632"/>
            <a:ext cx="1730182" cy="42712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3" name="Slide Number Placeholder 22"/>
          <p:cNvSpPr>
            <a:spLocks noGrp="1"/>
          </p:cNvSpPr>
          <p:nvPr>
            <p:ph type="sldNum" sz="quarter" idx="12"/>
          </p:nvPr>
        </p:nvSpPr>
        <p:spPr/>
        <p:txBody>
          <a:bodyPr/>
          <a:lstStyle/>
          <a:p>
            <a:fld id="{99A890E2-C841-4ADF-82B3-67A3015990EC}" type="slidenum">
              <a:rPr lang="en-IN" smtClean="0"/>
              <a:t>18</a:t>
            </a:fld>
            <a:endParaRPr lang="en-IN"/>
          </a:p>
        </p:txBody>
      </p:sp>
    </p:spTree>
    <p:extLst>
      <p:ext uri="{BB962C8B-B14F-4D97-AF65-F5344CB8AC3E}">
        <p14:creationId xmlns:p14="http://schemas.microsoft.com/office/powerpoint/2010/main" val="2196195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613459" y="1410103"/>
            <a:ext cx="7315200" cy="4395509"/>
          </a:xfrm>
          <a:prstGeom prst="roundRect">
            <a:avLst>
              <a:gd name="adj" fmla="val 10084"/>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816366" y="755220"/>
            <a:ext cx="7568682" cy="6145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buClr>
                <a:srgbClr val="000000"/>
              </a:buClr>
              <a:defRPr/>
            </a:pPr>
            <a:r>
              <a:rPr lang="en-US" sz="3200" b="1" kern="0" dirty="0">
                <a:solidFill>
                  <a:srgbClr val="C00000"/>
                </a:solidFill>
                <a:latin typeface="Bahnschrift" panose="020B0502040204020203" pitchFamily="34" charset="0"/>
                <a:cs typeface="Arial"/>
                <a:sym typeface="Arial"/>
              </a:rPr>
              <a:t>Prevention o</a:t>
            </a:r>
            <a:r>
              <a:rPr lang="en-US" sz="3200" b="1" kern="0" dirty="0" smtClean="0">
                <a:solidFill>
                  <a:srgbClr val="C00000"/>
                </a:solidFill>
                <a:latin typeface="Bahnschrift" panose="020B0502040204020203" pitchFamily="34" charset="0"/>
                <a:cs typeface="Arial"/>
                <a:sym typeface="Arial"/>
              </a:rPr>
              <a:t>f </a:t>
            </a:r>
            <a:r>
              <a:rPr lang="en-US" sz="3200" b="1" kern="0" dirty="0">
                <a:solidFill>
                  <a:srgbClr val="C00000"/>
                </a:solidFill>
                <a:latin typeface="Bahnschrift" panose="020B0502040204020203" pitchFamily="34" charset="0"/>
                <a:cs typeface="Arial"/>
                <a:sym typeface="Arial"/>
              </a:rPr>
              <a:t>Cardiovascular Diseases</a:t>
            </a:r>
            <a:endParaRPr lang="en-US" sz="2800" b="1" kern="0" dirty="0">
              <a:solidFill>
                <a:srgbClr val="C00000"/>
              </a:solidFill>
              <a:latin typeface="Bahnschrift" panose="020B0502040204020203" pitchFamily="34" charset="0"/>
              <a:cs typeface="Arial"/>
              <a:sym typeface="Arial"/>
            </a:endParaRPr>
          </a:p>
        </p:txBody>
      </p:sp>
      <p:sp>
        <p:nvSpPr>
          <p:cNvPr id="16" name="TextBox 15">
            <a:extLst>
              <a:ext uri="{FF2B5EF4-FFF2-40B4-BE49-F238E27FC236}">
                <a16:creationId xmlns:a16="http://schemas.microsoft.com/office/drawing/2014/main" id="{6B1C8AD3-DAC7-74A4-CF5F-B26EB35BF011}"/>
              </a:ext>
            </a:extLst>
          </p:cNvPr>
          <p:cNvSpPr txBox="1"/>
          <p:nvPr/>
        </p:nvSpPr>
        <p:spPr>
          <a:xfrm>
            <a:off x="816366" y="1677488"/>
            <a:ext cx="6498835" cy="3860737"/>
          </a:xfrm>
          <a:prstGeom prst="rect">
            <a:avLst/>
          </a:prstGeom>
          <a:noFill/>
        </p:spPr>
        <p:txBody>
          <a:bodyPr wrap="square">
            <a:spAutoFit/>
          </a:bodyPr>
          <a:lstStyle/>
          <a:p>
            <a:pPr marL="342900" marR="0" indent="-342900">
              <a:lnSpc>
                <a:spcPct val="110000"/>
              </a:lnSpc>
              <a:spcBef>
                <a:spcPts val="600"/>
              </a:spcBef>
              <a:spcAft>
                <a:spcPts val="0"/>
              </a:spcAft>
              <a:buClr>
                <a:srgbClr val="FFC000"/>
              </a:buClr>
              <a:buFont typeface="Wingdings" panose="05000000000000000000" pitchFamily="2" charset="2"/>
              <a:buChar char="§"/>
            </a:pPr>
            <a:r>
              <a:rPr lang="en-US" sz="2400" b="1" kern="0" dirty="0" smtClean="0">
                <a:solidFill>
                  <a:schemeClr val="bg1"/>
                </a:solidFill>
                <a:effectLst/>
                <a:ea typeface="Times New Roman" panose="02020603050405020304" pitchFamily="18" charset="0"/>
                <a:cs typeface="Times New Roman" panose="02020603050405020304" pitchFamily="18" charset="0"/>
              </a:rPr>
              <a:t>Trim </a:t>
            </a:r>
            <a:r>
              <a:rPr lang="en-US" sz="2400" b="1" kern="0" dirty="0">
                <a:solidFill>
                  <a:schemeClr val="bg1"/>
                </a:solidFill>
                <a:effectLst/>
                <a:ea typeface="Times New Roman" panose="02020603050405020304" pitchFamily="18" charset="0"/>
                <a:cs typeface="Times New Roman" panose="02020603050405020304" pitchFamily="18" charset="0"/>
              </a:rPr>
              <a:t>your fat intake, eat healthy</a:t>
            </a:r>
            <a:endParaRPr lang="en-US" sz="2400" b="1" kern="100" dirty="0">
              <a:solidFill>
                <a:schemeClr val="bg1"/>
              </a:solidFill>
              <a:effectLst/>
              <a:ea typeface="Calibri" panose="020F0502020204030204" pitchFamily="34" charset="0"/>
              <a:cs typeface="Mangal" panose="02040503050203030202" pitchFamily="18" charset="0"/>
            </a:endParaRPr>
          </a:p>
          <a:p>
            <a:pPr marL="342900" marR="0" indent="-342900">
              <a:lnSpc>
                <a:spcPct val="110000"/>
              </a:lnSpc>
              <a:spcBef>
                <a:spcPts val="600"/>
              </a:spcBef>
              <a:spcAft>
                <a:spcPts val="0"/>
              </a:spcAft>
              <a:buClr>
                <a:srgbClr val="FFC000"/>
              </a:buClr>
              <a:buFont typeface="Wingdings" panose="05000000000000000000" pitchFamily="2" charset="2"/>
              <a:buChar char="§"/>
            </a:pPr>
            <a:r>
              <a:rPr lang="en-US" sz="2400" b="1" kern="0" dirty="0" smtClean="0">
                <a:solidFill>
                  <a:schemeClr val="bg1"/>
                </a:solidFill>
                <a:effectLst/>
                <a:ea typeface="Times New Roman" panose="02020603050405020304" pitchFamily="18" charset="0"/>
                <a:cs typeface="Times New Roman" panose="02020603050405020304" pitchFamily="18" charset="0"/>
              </a:rPr>
              <a:t>Cut </a:t>
            </a:r>
            <a:r>
              <a:rPr lang="en-US" sz="2400" b="1" kern="0" dirty="0">
                <a:solidFill>
                  <a:schemeClr val="bg1"/>
                </a:solidFill>
                <a:effectLst/>
                <a:ea typeface="Times New Roman" panose="02020603050405020304" pitchFamily="18" charset="0"/>
                <a:cs typeface="Times New Roman" panose="02020603050405020304" pitchFamily="18" charset="0"/>
              </a:rPr>
              <a:t>down on salt</a:t>
            </a:r>
            <a:endParaRPr lang="en-US" sz="2400" b="1" kern="100" dirty="0">
              <a:solidFill>
                <a:schemeClr val="bg1"/>
              </a:solidFill>
              <a:effectLst/>
              <a:ea typeface="Calibri" panose="020F0502020204030204" pitchFamily="34" charset="0"/>
              <a:cs typeface="Mangal" panose="02040503050203030202" pitchFamily="18" charset="0"/>
            </a:endParaRPr>
          </a:p>
          <a:p>
            <a:pPr marL="342900" marR="0" indent="-342900">
              <a:lnSpc>
                <a:spcPct val="110000"/>
              </a:lnSpc>
              <a:spcBef>
                <a:spcPts val="600"/>
              </a:spcBef>
              <a:spcAft>
                <a:spcPts val="0"/>
              </a:spcAft>
              <a:buClr>
                <a:srgbClr val="FFC000"/>
              </a:buClr>
              <a:buFont typeface="Wingdings" panose="05000000000000000000" pitchFamily="2" charset="2"/>
              <a:buChar char="§"/>
            </a:pPr>
            <a:r>
              <a:rPr lang="en-US" sz="2400" b="1" kern="0" dirty="0" smtClean="0">
                <a:solidFill>
                  <a:schemeClr val="bg1"/>
                </a:solidFill>
                <a:effectLst/>
                <a:ea typeface="Times New Roman" panose="02020603050405020304" pitchFamily="18" charset="0"/>
                <a:cs typeface="Times New Roman" panose="02020603050405020304" pitchFamily="18" charset="0"/>
              </a:rPr>
              <a:t>Keep </a:t>
            </a:r>
            <a:r>
              <a:rPr lang="en-US" sz="2400" b="1" kern="0" dirty="0">
                <a:solidFill>
                  <a:schemeClr val="bg1"/>
                </a:solidFill>
                <a:effectLst/>
                <a:ea typeface="Times New Roman" panose="02020603050405020304" pitchFamily="18" charset="0"/>
                <a:cs typeface="Times New Roman" panose="02020603050405020304" pitchFamily="18" charset="0"/>
              </a:rPr>
              <a:t>your weight healthy</a:t>
            </a:r>
            <a:endParaRPr lang="en-US" sz="2400" b="1" kern="100" dirty="0">
              <a:solidFill>
                <a:schemeClr val="bg1"/>
              </a:solidFill>
              <a:effectLst/>
              <a:ea typeface="Calibri" panose="020F0502020204030204" pitchFamily="34" charset="0"/>
              <a:cs typeface="Mangal" panose="02040503050203030202" pitchFamily="18" charset="0"/>
            </a:endParaRPr>
          </a:p>
          <a:p>
            <a:pPr marL="342900" marR="0" indent="-342900">
              <a:lnSpc>
                <a:spcPct val="110000"/>
              </a:lnSpc>
              <a:spcBef>
                <a:spcPts val="600"/>
              </a:spcBef>
              <a:spcAft>
                <a:spcPts val="0"/>
              </a:spcAft>
              <a:buClr>
                <a:srgbClr val="FFC000"/>
              </a:buClr>
              <a:buFont typeface="Wingdings" panose="05000000000000000000" pitchFamily="2" charset="2"/>
              <a:buChar char="§"/>
            </a:pPr>
            <a:r>
              <a:rPr lang="en-US" sz="2400" b="1" kern="0" dirty="0" smtClean="0">
                <a:solidFill>
                  <a:schemeClr val="bg1"/>
                </a:solidFill>
                <a:effectLst/>
                <a:ea typeface="Times New Roman" panose="02020603050405020304" pitchFamily="18" charset="0"/>
                <a:cs typeface="Times New Roman" panose="02020603050405020304" pitchFamily="18" charset="0"/>
              </a:rPr>
              <a:t>Don’t </a:t>
            </a:r>
            <a:r>
              <a:rPr lang="en-US" sz="2400" b="1" kern="0" dirty="0">
                <a:solidFill>
                  <a:schemeClr val="bg1"/>
                </a:solidFill>
                <a:effectLst/>
                <a:ea typeface="Times New Roman" panose="02020603050405020304" pitchFamily="18" charset="0"/>
                <a:cs typeface="Times New Roman" panose="02020603050405020304" pitchFamily="18" charset="0"/>
              </a:rPr>
              <a:t>smoke</a:t>
            </a:r>
            <a:endParaRPr lang="en-US" sz="2400" b="1" kern="100" dirty="0">
              <a:solidFill>
                <a:schemeClr val="bg1"/>
              </a:solidFill>
              <a:effectLst/>
              <a:ea typeface="Calibri" panose="020F0502020204030204" pitchFamily="34" charset="0"/>
              <a:cs typeface="Mangal" panose="02040503050203030202" pitchFamily="18" charset="0"/>
            </a:endParaRPr>
          </a:p>
          <a:p>
            <a:pPr marL="342900" marR="0" indent="-342900">
              <a:lnSpc>
                <a:spcPct val="110000"/>
              </a:lnSpc>
              <a:spcBef>
                <a:spcPts val="600"/>
              </a:spcBef>
              <a:spcAft>
                <a:spcPts val="0"/>
              </a:spcAft>
              <a:buClr>
                <a:srgbClr val="FFC000"/>
              </a:buClr>
              <a:buFont typeface="Wingdings" panose="05000000000000000000" pitchFamily="2" charset="2"/>
              <a:buChar char="§"/>
            </a:pPr>
            <a:r>
              <a:rPr lang="en-US" sz="2400" b="1" kern="0" dirty="0" smtClean="0">
                <a:solidFill>
                  <a:schemeClr val="bg1"/>
                </a:solidFill>
                <a:effectLst/>
                <a:ea typeface="Times New Roman" panose="02020603050405020304" pitchFamily="18" charset="0"/>
                <a:cs typeface="Times New Roman" panose="02020603050405020304" pitchFamily="18" charset="0"/>
              </a:rPr>
              <a:t>Don’t </a:t>
            </a:r>
            <a:r>
              <a:rPr lang="en-US" sz="2400" b="1" kern="0" dirty="0">
                <a:solidFill>
                  <a:schemeClr val="bg1"/>
                </a:solidFill>
                <a:effectLst/>
                <a:ea typeface="Times New Roman" panose="02020603050405020304" pitchFamily="18" charset="0"/>
                <a:cs typeface="Times New Roman" panose="02020603050405020304" pitchFamily="18" charset="0"/>
              </a:rPr>
              <a:t>take alcohol</a:t>
            </a:r>
            <a:endParaRPr lang="en-US" sz="2400" b="1" kern="100" dirty="0">
              <a:solidFill>
                <a:schemeClr val="bg1"/>
              </a:solidFill>
              <a:effectLst/>
              <a:ea typeface="Calibri" panose="020F0502020204030204" pitchFamily="34" charset="0"/>
              <a:cs typeface="Mangal" panose="02040503050203030202" pitchFamily="18" charset="0"/>
            </a:endParaRPr>
          </a:p>
          <a:p>
            <a:pPr marL="342900" marR="0" indent="-342900">
              <a:lnSpc>
                <a:spcPct val="110000"/>
              </a:lnSpc>
              <a:spcBef>
                <a:spcPts val="600"/>
              </a:spcBef>
              <a:spcAft>
                <a:spcPts val="0"/>
              </a:spcAft>
              <a:buClr>
                <a:srgbClr val="FFC000"/>
              </a:buClr>
              <a:buFont typeface="Wingdings" panose="05000000000000000000" pitchFamily="2" charset="2"/>
              <a:buChar char="§"/>
            </a:pPr>
            <a:r>
              <a:rPr lang="en-US" sz="2400" b="1" kern="0" dirty="0" smtClean="0">
                <a:solidFill>
                  <a:schemeClr val="bg1"/>
                </a:solidFill>
                <a:effectLst/>
                <a:ea typeface="Times New Roman" panose="02020603050405020304" pitchFamily="18" charset="0"/>
                <a:cs typeface="Times New Roman" panose="02020603050405020304" pitchFamily="18" charset="0"/>
              </a:rPr>
              <a:t>Do </a:t>
            </a:r>
            <a:r>
              <a:rPr lang="en-US" sz="2400" b="1" kern="0" dirty="0">
                <a:solidFill>
                  <a:schemeClr val="bg1"/>
                </a:solidFill>
                <a:effectLst/>
                <a:ea typeface="Times New Roman" panose="02020603050405020304" pitchFamily="18" charset="0"/>
                <a:cs typeface="Times New Roman" panose="02020603050405020304" pitchFamily="18" charset="0"/>
              </a:rPr>
              <a:t>Yoga and exercise</a:t>
            </a:r>
            <a:endParaRPr lang="en-US" sz="2400" b="1" kern="100" dirty="0">
              <a:solidFill>
                <a:schemeClr val="bg1"/>
              </a:solidFill>
              <a:effectLst/>
              <a:ea typeface="Calibri" panose="020F0502020204030204" pitchFamily="34" charset="0"/>
              <a:cs typeface="Mangal" panose="02040503050203030202" pitchFamily="18" charset="0"/>
            </a:endParaRPr>
          </a:p>
          <a:p>
            <a:pPr marL="342900" marR="0" indent="-342900">
              <a:lnSpc>
                <a:spcPct val="110000"/>
              </a:lnSpc>
              <a:spcBef>
                <a:spcPts val="600"/>
              </a:spcBef>
              <a:spcAft>
                <a:spcPts val="0"/>
              </a:spcAft>
              <a:buClr>
                <a:srgbClr val="FFC000"/>
              </a:buClr>
              <a:buFont typeface="Wingdings" panose="05000000000000000000" pitchFamily="2" charset="2"/>
              <a:buChar char="§"/>
            </a:pPr>
            <a:r>
              <a:rPr lang="en-US" sz="2400" b="1" kern="0" dirty="0" smtClean="0">
                <a:solidFill>
                  <a:schemeClr val="bg1"/>
                </a:solidFill>
                <a:effectLst/>
                <a:ea typeface="Times New Roman" panose="02020603050405020304" pitchFamily="18" charset="0"/>
                <a:cs typeface="Times New Roman" panose="02020603050405020304" pitchFamily="18" charset="0"/>
              </a:rPr>
              <a:t>Monitor </a:t>
            </a:r>
            <a:r>
              <a:rPr lang="en-US" sz="2400" b="1" kern="0" dirty="0">
                <a:solidFill>
                  <a:schemeClr val="bg1"/>
                </a:solidFill>
                <a:effectLst/>
                <a:ea typeface="Times New Roman" panose="02020603050405020304" pitchFamily="18" charset="0"/>
                <a:cs typeface="Times New Roman" panose="02020603050405020304" pitchFamily="18" charset="0"/>
              </a:rPr>
              <a:t>your blood pressure and cholesterol</a:t>
            </a:r>
            <a:endParaRPr lang="en-US" sz="2400" b="1" kern="100" dirty="0">
              <a:solidFill>
                <a:schemeClr val="bg1"/>
              </a:solidFill>
              <a:effectLst/>
              <a:ea typeface="Calibri" panose="020F0502020204030204" pitchFamily="34" charset="0"/>
              <a:cs typeface="Mangal" panose="02040503050203030202" pitchFamily="18" charset="0"/>
            </a:endParaRPr>
          </a:p>
          <a:p>
            <a:pPr marL="342900" marR="0" indent="-342900">
              <a:lnSpc>
                <a:spcPct val="110000"/>
              </a:lnSpc>
              <a:spcBef>
                <a:spcPts val="600"/>
              </a:spcBef>
              <a:spcAft>
                <a:spcPts val="0"/>
              </a:spcAft>
              <a:buClr>
                <a:srgbClr val="FFC000"/>
              </a:buClr>
              <a:buFont typeface="Wingdings" panose="05000000000000000000" pitchFamily="2" charset="2"/>
              <a:buChar char="§"/>
            </a:pPr>
            <a:r>
              <a:rPr lang="en-US" sz="2400" b="1" kern="0" dirty="0" smtClean="0">
                <a:solidFill>
                  <a:schemeClr val="bg1"/>
                </a:solidFill>
                <a:effectLst/>
                <a:ea typeface="Times New Roman" panose="02020603050405020304" pitchFamily="18" charset="0"/>
                <a:cs typeface="Times New Roman" panose="02020603050405020304" pitchFamily="18" charset="0"/>
              </a:rPr>
              <a:t>Relax </a:t>
            </a:r>
            <a:r>
              <a:rPr lang="en-US" sz="2400" b="1" kern="0" dirty="0">
                <a:solidFill>
                  <a:schemeClr val="bg1"/>
                </a:solidFill>
                <a:effectLst/>
                <a:ea typeface="Times New Roman" panose="02020603050405020304" pitchFamily="18" charset="0"/>
                <a:cs typeface="Times New Roman" panose="02020603050405020304" pitchFamily="18" charset="0"/>
              </a:rPr>
              <a:t>&amp; cut down on stress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9105"/>
          <a:stretch/>
        </p:blipFill>
        <p:spPr>
          <a:xfrm>
            <a:off x="7115150" y="1985168"/>
            <a:ext cx="4424809" cy="3245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a:spLocks noGrp="1"/>
          </p:cNvSpPr>
          <p:nvPr>
            <p:ph type="sldNum" sz="quarter" idx="12"/>
          </p:nvPr>
        </p:nvSpPr>
        <p:spPr/>
        <p:txBody>
          <a:bodyPr/>
          <a:lstStyle/>
          <a:p>
            <a:fld id="{99A890E2-C841-4ADF-82B3-67A3015990EC}" type="slidenum">
              <a:rPr lang="en-IN" smtClean="0"/>
              <a:t>19</a:t>
            </a:fld>
            <a:endParaRPr lang="en-IN"/>
          </a:p>
        </p:txBody>
      </p:sp>
    </p:spTree>
    <p:extLst>
      <p:ext uri="{BB962C8B-B14F-4D97-AF65-F5344CB8AC3E}">
        <p14:creationId xmlns:p14="http://schemas.microsoft.com/office/powerpoint/2010/main" val="3952229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57339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9800" y="1380846"/>
            <a:ext cx="9357800" cy="4186834"/>
          </a:xfrm>
          <a:prstGeom prst="roundRect">
            <a:avLst>
              <a:gd name="adj" fmla="val 11567"/>
            </a:avLst>
          </a:prstGeom>
          <a:solidFill>
            <a:schemeClr val="bg2">
              <a:lumMod val="90000"/>
            </a:schemeClr>
          </a:solidFill>
          <a:ln>
            <a:solidFill>
              <a:srgbClr val="EBE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4036863" y="322700"/>
            <a:ext cx="3471377" cy="6145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buClr>
                <a:srgbClr val="000000"/>
              </a:buClr>
              <a:defRPr/>
            </a:pPr>
            <a:r>
              <a:rPr lang="en-US" sz="3600" b="1" kern="0" dirty="0" smtClean="0">
                <a:solidFill>
                  <a:srgbClr val="C00000"/>
                </a:solidFill>
                <a:latin typeface="Bahnschrift" panose="020B0502040204020203" pitchFamily="34" charset="0"/>
                <a:cs typeface="Arial"/>
                <a:sym typeface="Arial"/>
              </a:rPr>
              <a:t>STROKE</a:t>
            </a:r>
            <a:endParaRPr lang="en-US" sz="3200" b="1" kern="0" dirty="0">
              <a:solidFill>
                <a:srgbClr val="C00000"/>
              </a:solidFill>
              <a:latin typeface="Bahnschrift" panose="020B0502040204020203" pitchFamily="34" charset="0"/>
              <a:cs typeface="Arial"/>
              <a:sym typeface="Arial"/>
            </a:endParaRPr>
          </a:p>
        </p:txBody>
      </p:sp>
      <p:sp>
        <p:nvSpPr>
          <p:cNvPr id="5" name="TextBox 4">
            <a:extLst>
              <a:ext uri="{FF2B5EF4-FFF2-40B4-BE49-F238E27FC236}">
                <a16:creationId xmlns:a16="http://schemas.microsoft.com/office/drawing/2014/main" id="{1A18BE43-A4B3-0400-F580-0142194DF5B2}"/>
              </a:ext>
            </a:extLst>
          </p:cNvPr>
          <p:cNvSpPr txBox="1"/>
          <p:nvPr/>
        </p:nvSpPr>
        <p:spPr>
          <a:xfrm>
            <a:off x="823161" y="1572673"/>
            <a:ext cx="6847639" cy="3348609"/>
          </a:xfrm>
          <a:prstGeom prst="rect">
            <a:avLst/>
          </a:prstGeom>
          <a:noFill/>
        </p:spPr>
        <p:txBody>
          <a:bodyPr wrap="square">
            <a:spAutoFit/>
          </a:bodyPr>
          <a:lstStyle/>
          <a:p>
            <a:pPr marL="355600" lvl="0" indent="-355600" algn="just"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a:solidFill>
                  <a:prstClr val="black"/>
                </a:solidFill>
                <a:latin typeface="Calibri" panose="020F0502020204030204" pitchFamily="34" charset="0"/>
                <a:cs typeface="Arial" panose="020B0604020202020204" pitchFamily="34" charset="0"/>
              </a:rPr>
              <a:t>A stroke occurs when a portion of the brain loses blood supply and stops working. This results in the part of the body being controlled by the injured brain to stop working. </a:t>
            </a:r>
          </a:p>
          <a:p>
            <a:pPr marL="355600" lvl="0" indent="-355600" algn="just"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A </a:t>
            </a:r>
            <a:r>
              <a:rPr lang="en-US" sz="2400" dirty="0">
                <a:solidFill>
                  <a:prstClr val="black"/>
                </a:solidFill>
                <a:latin typeface="Calibri" panose="020F0502020204030204" pitchFamily="34" charset="0"/>
                <a:cs typeface="Arial" panose="020B0604020202020204" pitchFamily="34" charset="0"/>
              </a:rPr>
              <a:t>stroke is mainly caused because of two reasons – bursting or leaking of a blood vessel (hemorrhagic stroke) or a blocked artery (ischemic stroke).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6146" name="Picture 2" descr="https://miemss.org/home/portals/0/Docs/stroke-resources/images/ischemic-stroke-image-500x550.jpg"/>
          <p:cNvPicPr>
            <a:picLocks noChangeAspect="1" noChangeArrowheads="1"/>
          </p:cNvPicPr>
          <p:nvPr/>
        </p:nvPicPr>
        <p:blipFill rotWithShape="1">
          <a:blip r:embed="rId2">
            <a:extLst>
              <a:ext uri="{28A0092B-C50C-407E-A947-70E740481C1C}">
                <a14:useLocalDpi xmlns:a14="http://schemas.microsoft.com/office/drawing/2010/main" val="0"/>
              </a:ext>
            </a:extLst>
          </a:blip>
          <a:srcRect l="8747" r="15946" b="4416"/>
          <a:stretch/>
        </p:blipFill>
        <p:spPr bwMode="auto">
          <a:xfrm>
            <a:off x="7995920" y="407918"/>
            <a:ext cx="3232658" cy="451336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9A890E2-C841-4ADF-82B3-67A3015990EC}" type="slidenum">
              <a:rPr lang="en-IN" smtClean="0"/>
              <a:t>20</a:t>
            </a:fld>
            <a:endParaRPr lang="en-IN"/>
          </a:p>
        </p:txBody>
      </p:sp>
    </p:spTree>
    <p:extLst>
      <p:ext uri="{BB962C8B-B14F-4D97-AF65-F5344CB8AC3E}">
        <p14:creationId xmlns:p14="http://schemas.microsoft.com/office/powerpoint/2010/main" val="32442162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640" y="1645919"/>
            <a:ext cx="9357800" cy="3962401"/>
          </a:xfrm>
          <a:prstGeom prst="roundRect">
            <a:avLst>
              <a:gd name="adj" fmla="val 8815"/>
            </a:avLst>
          </a:prstGeom>
          <a:solidFill>
            <a:srgbClr val="DE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639640" y="989779"/>
            <a:ext cx="5251177" cy="749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buClr>
                <a:srgbClr val="000000"/>
              </a:buClr>
              <a:defRPr/>
            </a:pPr>
            <a:r>
              <a:rPr lang="en-US" sz="3200" b="1" kern="0" dirty="0">
                <a:solidFill>
                  <a:srgbClr val="C00000"/>
                </a:solidFill>
                <a:latin typeface="Bahnschrift" panose="020B0502040204020203" pitchFamily="34" charset="0"/>
                <a:cs typeface="Arial"/>
                <a:sym typeface="Arial"/>
              </a:rPr>
              <a:t>Prevention of Stroke</a:t>
            </a:r>
            <a:endParaRPr lang="en-US" sz="3200" b="1" kern="0" dirty="0">
              <a:solidFill>
                <a:srgbClr val="C00000"/>
              </a:solidFill>
              <a:latin typeface="Bahnschrift" panose="020B0502040204020203" pitchFamily="34" charset="0"/>
              <a:cs typeface="Arial"/>
              <a:sym typeface="Arial"/>
            </a:endParaRPr>
          </a:p>
        </p:txBody>
      </p:sp>
      <p:sp>
        <p:nvSpPr>
          <p:cNvPr id="5" name="TextBox 4">
            <a:extLst>
              <a:ext uri="{FF2B5EF4-FFF2-40B4-BE49-F238E27FC236}">
                <a16:creationId xmlns:a16="http://schemas.microsoft.com/office/drawing/2014/main" id="{1A18BE43-A4B3-0400-F580-0142194DF5B2}"/>
              </a:ext>
            </a:extLst>
          </p:cNvPr>
          <p:cNvSpPr txBox="1"/>
          <p:nvPr/>
        </p:nvSpPr>
        <p:spPr>
          <a:xfrm>
            <a:off x="731979" y="1832630"/>
            <a:ext cx="5404661" cy="3508653"/>
          </a:xfrm>
          <a:prstGeom prst="rect">
            <a:avLst/>
          </a:prstGeom>
          <a:noFill/>
        </p:spPr>
        <p:txBody>
          <a:bodyPr wrap="square">
            <a:spAutoFit/>
          </a:bodyPr>
          <a:lstStyle/>
          <a:p>
            <a:pPr marL="355600" lvl="0" indent="-355600" eaLnBrk="0" fontAlgn="base" hangingPunct="0">
              <a:spcBef>
                <a:spcPts val="6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Weight </a:t>
            </a:r>
            <a:r>
              <a:rPr lang="en-US" sz="2400" dirty="0">
                <a:solidFill>
                  <a:prstClr val="black"/>
                </a:solidFill>
                <a:latin typeface="Calibri" panose="020F0502020204030204" pitchFamily="34" charset="0"/>
                <a:cs typeface="Arial" panose="020B0604020202020204" pitchFamily="34" charset="0"/>
              </a:rPr>
              <a:t>Reduction</a:t>
            </a:r>
          </a:p>
          <a:p>
            <a:pPr marL="355600" lvl="0" indent="-355600" eaLnBrk="0" fontAlgn="base" hangingPunct="0">
              <a:spcBef>
                <a:spcPts val="6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Smoking </a:t>
            </a:r>
            <a:r>
              <a:rPr lang="en-US" sz="2400" dirty="0">
                <a:solidFill>
                  <a:prstClr val="black"/>
                </a:solidFill>
                <a:latin typeface="Calibri" panose="020F0502020204030204" pitchFamily="34" charset="0"/>
                <a:cs typeface="Arial" panose="020B0604020202020204" pitchFamily="34" charset="0"/>
              </a:rPr>
              <a:t>cessation</a:t>
            </a:r>
          </a:p>
          <a:p>
            <a:pPr marL="355600" lvl="0" indent="-355600" eaLnBrk="0" fontAlgn="base" hangingPunct="0">
              <a:spcBef>
                <a:spcPts val="6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Reduce </a:t>
            </a:r>
            <a:r>
              <a:rPr lang="en-US" sz="2400" dirty="0">
                <a:solidFill>
                  <a:prstClr val="black"/>
                </a:solidFill>
                <a:latin typeface="Calibri" panose="020F0502020204030204" pitchFamily="34" charset="0"/>
                <a:cs typeface="Arial" panose="020B0604020202020204" pitchFamily="34" charset="0"/>
              </a:rPr>
              <a:t>salt &amp; saturated fat intake.</a:t>
            </a:r>
          </a:p>
          <a:p>
            <a:pPr marL="355600" lvl="0" indent="-355600" eaLnBrk="0" fontAlgn="base" hangingPunct="0">
              <a:spcBef>
                <a:spcPts val="6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5 </a:t>
            </a:r>
            <a:r>
              <a:rPr lang="en-US" sz="2400" dirty="0">
                <a:solidFill>
                  <a:prstClr val="black"/>
                </a:solidFill>
                <a:latin typeface="Calibri" panose="020F0502020204030204" pitchFamily="34" charset="0"/>
                <a:cs typeface="Arial" panose="020B0604020202020204" pitchFamily="34" charset="0"/>
              </a:rPr>
              <a:t>fruits / vegetables a day</a:t>
            </a:r>
          </a:p>
          <a:p>
            <a:pPr marL="355600" lvl="0" indent="-355600" eaLnBrk="0" fontAlgn="base" hangingPunct="0">
              <a:spcBef>
                <a:spcPts val="6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Limit </a:t>
            </a:r>
            <a:r>
              <a:rPr lang="en-US" sz="2400" dirty="0">
                <a:solidFill>
                  <a:prstClr val="black"/>
                </a:solidFill>
                <a:latin typeface="Calibri" panose="020F0502020204030204" pitchFamily="34" charset="0"/>
                <a:cs typeface="Arial" panose="020B0604020202020204" pitchFamily="34" charset="0"/>
              </a:rPr>
              <a:t>alcohol consumption</a:t>
            </a:r>
          </a:p>
          <a:p>
            <a:pPr marL="355600" lvl="0" indent="-355600" eaLnBrk="0" fontAlgn="base" hangingPunct="0">
              <a:spcBef>
                <a:spcPts val="6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Regular </a:t>
            </a:r>
            <a:r>
              <a:rPr lang="en-US" sz="2400" dirty="0">
                <a:solidFill>
                  <a:prstClr val="black"/>
                </a:solidFill>
                <a:latin typeface="Calibri" panose="020F0502020204030204" pitchFamily="34" charset="0"/>
                <a:cs typeface="Arial" panose="020B0604020202020204" pitchFamily="34" charset="0"/>
              </a:rPr>
              <a:t>exercise</a:t>
            </a:r>
          </a:p>
          <a:p>
            <a:pPr marL="355600" lvl="0" indent="-355600" eaLnBrk="0" fontAlgn="base" hangingPunct="0">
              <a:spcBef>
                <a:spcPts val="6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If </a:t>
            </a:r>
            <a:r>
              <a:rPr lang="en-US" sz="2400" dirty="0">
                <a:solidFill>
                  <a:prstClr val="black"/>
                </a:solidFill>
                <a:latin typeface="Calibri" panose="020F0502020204030204" pitchFamily="34" charset="0"/>
                <a:cs typeface="Arial" panose="020B0604020202020204" pitchFamily="34" charset="0"/>
              </a:rPr>
              <a:t>you are hypertensive then don’t skip </a:t>
            </a:r>
            <a:r>
              <a:rPr lang="en-US" sz="2400" dirty="0" smtClean="0">
                <a:solidFill>
                  <a:prstClr val="black"/>
                </a:solidFill>
                <a:latin typeface="Calibri" panose="020F0502020204030204" pitchFamily="34" charset="0"/>
                <a:cs typeface="Arial" panose="020B0604020202020204" pitchFamily="34" charset="0"/>
              </a:rPr>
              <a:t>your Anti-hypertensive </a:t>
            </a:r>
            <a:r>
              <a:rPr lang="en-US" sz="2400" dirty="0">
                <a:solidFill>
                  <a:prstClr val="black"/>
                </a:solidFill>
                <a:latin typeface="Calibri" panose="020F0502020204030204" pitchFamily="34" charset="0"/>
                <a:cs typeface="Arial" panose="020B0604020202020204" pitchFamily="34" charset="0"/>
              </a:rPr>
              <a:t>drugs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5124" name="Picture 4" descr="Stroke Prevention guide"/>
          <p:cNvPicPr>
            <a:picLocks noChangeAspect="1" noChangeArrowheads="1"/>
          </p:cNvPicPr>
          <p:nvPr/>
        </p:nvPicPr>
        <p:blipFill rotWithShape="1">
          <a:blip r:embed="rId2">
            <a:extLst>
              <a:ext uri="{28A0092B-C50C-407E-A947-70E740481C1C}">
                <a14:useLocalDpi xmlns:a14="http://schemas.microsoft.com/office/drawing/2010/main" val="0"/>
              </a:ext>
            </a:extLst>
          </a:blip>
          <a:srcRect l="39544" t="22850" r="3907" b="16391"/>
          <a:stretch/>
        </p:blipFill>
        <p:spPr bwMode="auto">
          <a:xfrm>
            <a:off x="6009629" y="1997906"/>
            <a:ext cx="5469500" cy="325842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9A890E2-C841-4ADF-82B3-67A3015990EC}" type="slidenum">
              <a:rPr lang="en-IN" smtClean="0"/>
              <a:t>21</a:t>
            </a:fld>
            <a:endParaRPr lang="en-IN"/>
          </a:p>
        </p:txBody>
      </p:sp>
    </p:spTree>
    <p:extLst>
      <p:ext uri="{BB962C8B-B14F-4D97-AF65-F5344CB8AC3E}">
        <p14:creationId xmlns:p14="http://schemas.microsoft.com/office/powerpoint/2010/main" val="1844269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6920" y="1249680"/>
            <a:ext cx="9357800" cy="4500880"/>
          </a:xfrm>
          <a:prstGeom prst="roundRect">
            <a:avLst>
              <a:gd name="adj" fmla="val 11567"/>
            </a:avLst>
          </a:prstGeom>
          <a:solidFill>
            <a:schemeClr val="bg1"/>
          </a:solidFill>
          <a:ln>
            <a:solidFill>
              <a:srgbClr val="EBE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4036863" y="322700"/>
            <a:ext cx="3471377" cy="6145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buClr>
                <a:srgbClr val="000000"/>
              </a:buClr>
              <a:defRPr/>
            </a:pPr>
            <a:r>
              <a:rPr lang="en-US" sz="3600" b="1" kern="0" dirty="0" smtClean="0">
                <a:solidFill>
                  <a:srgbClr val="C00000"/>
                </a:solidFill>
                <a:latin typeface="Bahnschrift" panose="020B0502040204020203" pitchFamily="34" charset="0"/>
                <a:cs typeface="Arial"/>
                <a:sym typeface="Arial"/>
              </a:rPr>
              <a:t>OBESITY</a:t>
            </a:r>
            <a:endParaRPr lang="en-US" sz="3200" b="1" kern="0" dirty="0">
              <a:solidFill>
                <a:srgbClr val="C00000"/>
              </a:solidFill>
              <a:latin typeface="Bahnschrift" panose="020B0502040204020203" pitchFamily="34" charset="0"/>
              <a:cs typeface="Arial"/>
              <a:sym typeface="Arial"/>
            </a:endParaRPr>
          </a:p>
        </p:txBody>
      </p:sp>
      <p:sp>
        <p:nvSpPr>
          <p:cNvPr id="5" name="TextBox 4">
            <a:extLst>
              <a:ext uri="{FF2B5EF4-FFF2-40B4-BE49-F238E27FC236}">
                <a16:creationId xmlns:a16="http://schemas.microsoft.com/office/drawing/2014/main" id="{1A18BE43-A4B3-0400-F580-0142194DF5B2}"/>
              </a:ext>
            </a:extLst>
          </p:cNvPr>
          <p:cNvSpPr txBox="1"/>
          <p:nvPr/>
        </p:nvSpPr>
        <p:spPr>
          <a:xfrm>
            <a:off x="640281" y="1572673"/>
            <a:ext cx="6288839" cy="3791807"/>
          </a:xfrm>
          <a:prstGeom prst="rect">
            <a:avLst/>
          </a:prstGeom>
          <a:noFill/>
        </p:spPr>
        <p:txBody>
          <a:bodyPr wrap="square">
            <a:spAutoFit/>
          </a:bodyPr>
          <a:lstStyle/>
          <a:p>
            <a:pPr marL="355600" lvl="0" indent="-355600" algn="just"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a:solidFill>
                  <a:prstClr val="black"/>
                </a:solidFill>
                <a:latin typeface="Calibri" panose="020F0502020204030204" pitchFamily="34" charset="0"/>
                <a:cs typeface="Arial" panose="020B0604020202020204" pitchFamily="34" charset="0"/>
              </a:rPr>
              <a:t>Individuals become obese because of unhygienic and unhealthy eating habits, reduced physical activity, stressful lifestyles, and other factors. </a:t>
            </a:r>
          </a:p>
          <a:p>
            <a:pPr marL="355600" lvl="0" indent="-355600" algn="just"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Obese </a:t>
            </a:r>
            <a:r>
              <a:rPr lang="en-US" sz="2400" dirty="0">
                <a:solidFill>
                  <a:prstClr val="black"/>
                </a:solidFill>
                <a:latin typeface="Calibri" panose="020F0502020204030204" pitchFamily="34" charset="0"/>
                <a:cs typeface="Arial" panose="020B0604020202020204" pitchFamily="34" charset="0"/>
              </a:rPr>
              <a:t>individuals have a body mass index (BMI) greater than 25, and they suffer from cardiovascular diseases, breathing problems, blood pressure, and diabetes.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7170" name="Picture 2" descr="https://famhealth.in/wp-content/uploads/2019/11/effects-of-obes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2650" y="1717040"/>
            <a:ext cx="4310380" cy="35661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9A890E2-C841-4ADF-82B3-67A3015990EC}" type="slidenum">
              <a:rPr lang="en-IN" smtClean="0"/>
              <a:t>22</a:t>
            </a:fld>
            <a:endParaRPr lang="en-IN"/>
          </a:p>
        </p:txBody>
      </p:sp>
    </p:spTree>
    <p:extLst>
      <p:ext uri="{BB962C8B-B14F-4D97-AF65-F5344CB8AC3E}">
        <p14:creationId xmlns:p14="http://schemas.microsoft.com/office/powerpoint/2010/main" val="1864054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8480" y="2989297"/>
            <a:ext cx="10322560" cy="3228623"/>
          </a:xfrm>
          <a:prstGeom prst="roundRect">
            <a:avLst>
              <a:gd name="adj" fmla="val 147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20685057-65E7-99CA-E737-1CD6E218C8B5}"/>
              </a:ext>
            </a:extLst>
          </p:cNvPr>
          <p:cNvSpPr txBox="1"/>
          <p:nvPr/>
        </p:nvSpPr>
        <p:spPr>
          <a:xfrm>
            <a:off x="708772" y="3080114"/>
            <a:ext cx="10010028" cy="3046988"/>
          </a:xfrm>
          <a:prstGeom prst="rect">
            <a:avLst/>
          </a:prstGeom>
          <a:noFill/>
        </p:spPr>
        <p:txBody>
          <a:bodyPr wrap="square">
            <a:spAutoFit/>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3A9B90"/>
                </a:solidFill>
                <a:effectLst/>
                <a:uLnTx/>
                <a:uFillTx/>
                <a:latin typeface="Calibri" panose="020F0502020204030204" pitchFamily="34" charset="0"/>
                <a:ea typeface="+mn-ea"/>
                <a:cs typeface="Arial" panose="020B0604020202020204" pitchFamily="34" charset="0"/>
              </a:rPr>
              <a:t>Type 2 Diabetes</a:t>
            </a:r>
          </a:p>
          <a:p>
            <a:pPr marL="457200" marR="0" lvl="0" indent="-4572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ea typeface="+mn-ea"/>
                <a:cs typeface="Arial" panose="020B0604020202020204" pitchFamily="34" charset="0"/>
              </a:rPr>
              <a:t>Type 2 diabetes refers to a condition where cells cannot utilize glucose or blood sugar efficiently for energy. This occurs when the cells become insensitive to insulin, and the blood sugar levels gradually become too high. </a:t>
            </a:r>
          </a:p>
          <a:p>
            <a:pPr marL="457200" marR="0" lvl="0" indent="-4572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ea typeface="+mn-ea"/>
                <a:cs typeface="Arial" panose="020B0604020202020204" pitchFamily="34" charset="0"/>
              </a:rPr>
              <a:t>A combination of several factors like broken beta cells, extra weight, metabolic syndrome, etc., are responsible for the cause of this lifestyle disease.</a:t>
            </a:r>
          </a:p>
        </p:txBody>
      </p:sp>
      <p:sp>
        <p:nvSpPr>
          <p:cNvPr id="7" name="TextBox 6">
            <a:extLst>
              <a:ext uri="{FF2B5EF4-FFF2-40B4-BE49-F238E27FC236}">
                <a16:creationId xmlns:a16="http://schemas.microsoft.com/office/drawing/2014/main" id="{C5BE6982-9356-2D42-7832-FAA545559030}"/>
              </a:ext>
            </a:extLst>
          </p:cNvPr>
          <p:cNvSpPr txBox="1"/>
          <p:nvPr/>
        </p:nvSpPr>
        <p:spPr>
          <a:xfrm>
            <a:off x="454773" y="943608"/>
            <a:ext cx="7480188" cy="1826141"/>
          </a:xfrm>
          <a:prstGeom prst="rect">
            <a:avLst/>
          </a:prstGeom>
          <a:noFill/>
        </p:spPr>
        <p:txBody>
          <a:bodyPr wrap="square">
            <a:spAutoFit/>
          </a:bodyPr>
          <a:lstStyle/>
          <a:p>
            <a:pPr marL="0" marR="0">
              <a:spcBef>
                <a:spcPts val="600"/>
              </a:spcBef>
              <a:spcAft>
                <a:spcPts val="0"/>
              </a:spcAft>
            </a:pPr>
            <a:r>
              <a:rPr lang="en-US" sz="2400" kern="0" dirty="0" smtClean="0">
                <a:effectLst/>
                <a:ea typeface="Times New Roman" panose="02020603050405020304" pitchFamily="18" charset="0"/>
                <a:cs typeface="Times New Roman" panose="02020603050405020304" pitchFamily="18" charset="0"/>
              </a:rPr>
              <a:t>A </a:t>
            </a:r>
            <a:r>
              <a:rPr lang="en-US" sz="2400" kern="0" dirty="0">
                <a:effectLst/>
                <a:ea typeface="Times New Roman" panose="02020603050405020304" pitchFamily="18" charset="0"/>
                <a:cs typeface="Times New Roman" panose="02020603050405020304" pitchFamily="18" charset="0"/>
              </a:rPr>
              <a:t>disorder in which cells are unable to obtain glucose from the blood such that levels high blood-glucose result.</a:t>
            </a:r>
          </a:p>
          <a:p>
            <a:pPr marL="0" marR="0">
              <a:spcBef>
                <a:spcPts val="600"/>
              </a:spcBef>
              <a:spcAft>
                <a:spcPts val="800"/>
              </a:spcAft>
            </a:pPr>
            <a:r>
              <a:rPr lang="en-US" sz="2400" kern="0" dirty="0" smtClean="0">
                <a:effectLst/>
                <a:ea typeface="Times New Roman" panose="02020603050405020304" pitchFamily="18" charset="0"/>
                <a:cs typeface="Times New Roman" panose="02020603050405020304" pitchFamily="18" charset="0"/>
              </a:rPr>
              <a:t>Type </a:t>
            </a:r>
            <a:r>
              <a:rPr lang="en-US" sz="2400" kern="0" dirty="0">
                <a:effectLst/>
                <a:ea typeface="Times New Roman" panose="02020603050405020304" pitchFamily="18" charset="0"/>
                <a:cs typeface="Times New Roman" panose="02020603050405020304" pitchFamily="18" charset="0"/>
              </a:rPr>
              <a:t>1- Body’s inability to produce </a:t>
            </a:r>
            <a:r>
              <a:rPr lang="en-US" sz="2400" kern="0" dirty="0" smtClean="0">
                <a:effectLst/>
                <a:ea typeface="Times New Roman" panose="02020603050405020304" pitchFamily="18" charset="0"/>
                <a:cs typeface="Times New Roman" panose="02020603050405020304" pitchFamily="18" charset="0"/>
              </a:rPr>
              <a:t>insulin </a:t>
            </a:r>
            <a:r>
              <a:rPr lang="en-US" sz="2400" kern="0" dirty="0">
                <a:effectLst/>
                <a:ea typeface="Times New Roman" panose="02020603050405020304" pitchFamily="18" charset="0"/>
                <a:cs typeface="Times New Roman" panose="02020603050405020304" pitchFamily="18" charset="0"/>
              </a:rPr>
              <a:t>(born with)</a:t>
            </a:r>
          </a:p>
          <a:p>
            <a:pPr marL="0" marR="0">
              <a:spcBef>
                <a:spcPts val="600"/>
              </a:spcBef>
              <a:spcAft>
                <a:spcPts val="800"/>
              </a:spcAft>
            </a:pPr>
            <a:r>
              <a:rPr lang="en-US" sz="2400" kern="0" dirty="0">
                <a:effectLst/>
                <a:ea typeface="Times New Roman" panose="02020603050405020304" pitchFamily="18" charset="0"/>
                <a:cs typeface="Times New Roman" panose="02020603050405020304" pitchFamily="18" charset="0"/>
              </a:rPr>
              <a:t>Type 2 - </a:t>
            </a:r>
            <a:r>
              <a:rPr lang="en-US" sz="2400" dirty="0">
                <a:effectLst/>
              </a:rPr>
              <a:t>Inability to respond to\ insulin (develop)</a:t>
            </a:r>
            <a:r>
              <a:rPr lang="en-US" sz="2400" dirty="0"/>
              <a:t> </a:t>
            </a:r>
            <a:endParaRPr lang="en-US" sz="2400" kern="100" dirty="0">
              <a:effectLst/>
              <a:ea typeface="Calibri" panose="020F0502020204030204" pitchFamily="34" charset="0"/>
              <a:cs typeface="Mangal" panose="02040503050203030202" pitchFamily="18" charset="0"/>
            </a:endParaRPr>
          </a:p>
        </p:txBody>
      </p:sp>
      <p:pic>
        <p:nvPicPr>
          <p:cNvPr id="8194" name="Picture 2" descr="https://assets.telegraphindia.com/telegraph/5e5b81e5-e60f-42d9-8f3f-d2e5f1a691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3574" y="958034"/>
            <a:ext cx="3369945" cy="2244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5389838" y="167257"/>
            <a:ext cx="2268570" cy="632096"/>
          </a:xfrm>
          <a:prstGeom prst="rect">
            <a:avLst/>
          </a:prstGeom>
        </p:spPr>
        <p:txBody>
          <a:bodyPr wrap="none">
            <a:spAutoFit/>
          </a:bodyPr>
          <a:lstStyle/>
          <a:p>
            <a:pPr>
              <a:lnSpc>
                <a:spcPct val="107000"/>
              </a:lnSpc>
            </a:pPr>
            <a:r>
              <a:rPr lang="en-US" sz="3600" b="1" kern="0" dirty="0" smtClean="0">
                <a:solidFill>
                  <a:srgbClr val="C00000"/>
                </a:solidFill>
                <a:latin typeface="Bahnschrift" panose="020B0502040204020203" pitchFamily="34" charset="0"/>
                <a:ea typeface="Times New Roman" panose="02020603050405020304" pitchFamily="18" charset="0"/>
                <a:cs typeface="Times New Roman" panose="02020603050405020304" pitchFamily="18" charset="0"/>
              </a:rPr>
              <a:t>DIABETES</a:t>
            </a:r>
            <a:endParaRPr lang="en-US" sz="3600" b="1" kern="100" dirty="0">
              <a:solidFill>
                <a:srgbClr val="C00000"/>
              </a:solidFill>
              <a:latin typeface="Bahnschrift" panose="020B0502040204020203" pitchFamily="34" charset="0"/>
              <a:ea typeface="Calibri" panose="020F0502020204030204" pitchFamily="34" charset="0"/>
              <a:cs typeface="Mangal" panose="02040503050203030202" pitchFamily="18" charset="0"/>
            </a:endParaRPr>
          </a:p>
        </p:txBody>
      </p:sp>
      <p:sp>
        <p:nvSpPr>
          <p:cNvPr id="8" name="Slide Number Placeholder 7"/>
          <p:cNvSpPr>
            <a:spLocks noGrp="1"/>
          </p:cNvSpPr>
          <p:nvPr>
            <p:ph type="sldNum" sz="quarter" idx="12"/>
          </p:nvPr>
        </p:nvSpPr>
        <p:spPr/>
        <p:txBody>
          <a:bodyPr/>
          <a:lstStyle/>
          <a:p>
            <a:fld id="{99A890E2-C841-4ADF-82B3-67A3015990EC}" type="slidenum">
              <a:rPr lang="en-IN" smtClean="0"/>
              <a:t>23</a:t>
            </a:fld>
            <a:endParaRPr lang="en-IN"/>
          </a:p>
        </p:txBody>
      </p:sp>
    </p:spTree>
    <p:extLst>
      <p:ext uri="{BB962C8B-B14F-4D97-AF65-F5344CB8AC3E}">
        <p14:creationId xmlns:p14="http://schemas.microsoft.com/office/powerpoint/2010/main" val="2621574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9800" y="1458247"/>
            <a:ext cx="9357800" cy="3597554"/>
          </a:xfrm>
          <a:prstGeom prst="roundRect">
            <a:avLst>
              <a:gd name="adj" fmla="val 11567"/>
            </a:avLst>
          </a:prstGeom>
          <a:solidFill>
            <a:srgbClr val="F2EFD0"/>
          </a:solidFill>
          <a:ln>
            <a:solidFill>
              <a:srgbClr val="EBE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310175" y="709098"/>
            <a:ext cx="5442417" cy="6145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buClr>
                <a:srgbClr val="000000"/>
              </a:buClr>
              <a:defRPr/>
            </a:pPr>
            <a:r>
              <a:rPr lang="en-US" sz="3200" b="1" kern="0" dirty="0">
                <a:solidFill>
                  <a:srgbClr val="C00000"/>
                </a:solidFill>
                <a:latin typeface="Bahnschrift" panose="020B0502040204020203" pitchFamily="34" charset="0"/>
                <a:cs typeface="Arial"/>
                <a:sym typeface="Arial"/>
              </a:rPr>
              <a:t>Prevention of Diabetes</a:t>
            </a:r>
            <a:endParaRPr lang="en-US" sz="2800" b="1" kern="0" dirty="0">
              <a:solidFill>
                <a:srgbClr val="C00000"/>
              </a:solidFill>
              <a:latin typeface="Bahnschrift" panose="020B0502040204020203" pitchFamily="34" charset="0"/>
              <a:cs typeface="Arial"/>
              <a:sym typeface="Arial"/>
            </a:endParaRPr>
          </a:p>
        </p:txBody>
      </p:sp>
      <p:sp>
        <p:nvSpPr>
          <p:cNvPr id="5" name="TextBox 4">
            <a:extLst>
              <a:ext uri="{FF2B5EF4-FFF2-40B4-BE49-F238E27FC236}">
                <a16:creationId xmlns:a16="http://schemas.microsoft.com/office/drawing/2014/main" id="{1A18BE43-A4B3-0400-F580-0142194DF5B2}"/>
              </a:ext>
            </a:extLst>
          </p:cNvPr>
          <p:cNvSpPr txBox="1"/>
          <p:nvPr/>
        </p:nvSpPr>
        <p:spPr>
          <a:xfrm>
            <a:off x="988863" y="1727374"/>
            <a:ext cx="5811319" cy="3059299"/>
          </a:xfrm>
          <a:prstGeom prst="rect">
            <a:avLst/>
          </a:prstGeom>
          <a:noFill/>
        </p:spPr>
        <p:txBody>
          <a:bodyPr wrap="square">
            <a:spAutoFit/>
          </a:bodyPr>
          <a:lstStyle/>
          <a:p>
            <a:pPr lvl="0" eaLnBrk="0" fontAlgn="base" hangingPunct="0">
              <a:lnSpc>
                <a:spcPct val="120000"/>
              </a:lnSpc>
              <a:spcBef>
                <a:spcPts val="1200"/>
              </a:spcBef>
              <a:spcAft>
                <a:spcPct val="0"/>
              </a:spcAft>
              <a:buClr>
                <a:srgbClr val="C00000"/>
              </a:buClr>
              <a:defRPr/>
            </a:pPr>
            <a:r>
              <a:rPr lang="en-US" sz="2400" dirty="0">
                <a:solidFill>
                  <a:prstClr val="black"/>
                </a:solidFill>
                <a:latin typeface="Calibri" panose="020F0502020204030204" pitchFamily="34" charset="0"/>
                <a:cs typeface="Arial" panose="020B0604020202020204" pitchFamily="34" charset="0"/>
              </a:rPr>
              <a:t>Type 2 Diabetes can be prevented by</a:t>
            </a:r>
          </a:p>
          <a:p>
            <a:pPr marL="355600" lvl="0" indent="-355600"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a:solidFill>
                  <a:prstClr val="black"/>
                </a:solidFill>
                <a:latin typeface="Calibri" panose="020F0502020204030204" pitchFamily="34" charset="0"/>
                <a:cs typeface="Arial" panose="020B0604020202020204" pitchFamily="34" charset="0"/>
              </a:rPr>
              <a:t>&gt; Maintaining a healthy weight</a:t>
            </a:r>
          </a:p>
          <a:p>
            <a:pPr marL="355600" lvl="0" indent="-355600"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a:solidFill>
                  <a:prstClr val="black"/>
                </a:solidFill>
                <a:latin typeface="Calibri" panose="020F0502020204030204" pitchFamily="34" charset="0"/>
                <a:cs typeface="Arial" panose="020B0604020202020204" pitchFamily="34" charset="0"/>
              </a:rPr>
              <a:t>&gt; Avoiding smoking &gt; Reduction of Stress &gt; Avoiding Sedentary life &gt; Avoid Junk foods &gt; Exercise-that reduce insulin requirements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9218" name="Picture 2" descr="https://my.clevelandclinic.org/-/scassets/images/org/health/articles/21501-type-2-diabetes"/>
          <p:cNvPicPr>
            <a:picLocks noChangeAspect="1" noChangeArrowheads="1"/>
          </p:cNvPicPr>
          <p:nvPr/>
        </p:nvPicPr>
        <p:blipFill rotWithShape="1">
          <a:blip r:embed="rId2">
            <a:extLst>
              <a:ext uri="{28A0092B-C50C-407E-A947-70E740481C1C}">
                <a14:useLocalDpi xmlns:a14="http://schemas.microsoft.com/office/drawing/2010/main" val="0"/>
              </a:ext>
            </a:extLst>
          </a:blip>
          <a:srcRect t="15410" b="7756"/>
          <a:stretch/>
        </p:blipFill>
        <p:spPr bwMode="auto">
          <a:xfrm>
            <a:off x="7386961" y="992832"/>
            <a:ext cx="3759200" cy="4621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9A890E2-C841-4ADF-82B3-67A3015990EC}" type="slidenum">
              <a:rPr lang="en-IN" smtClean="0"/>
              <a:t>24</a:t>
            </a:fld>
            <a:endParaRPr lang="en-IN"/>
          </a:p>
        </p:txBody>
      </p:sp>
    </p:spTree>
    <p:extLst>
      <p:ext uri="{BB962C8B-B14F-4D97-AF65-F5344CB8AC3E}">
        <p14:creationId xmlns:p14="http://schemas.microsoft.com/office/powerpoint/2010/main" val="27625586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5BE6982-9356-2D42-7832-FAA545559030}"/>
              </a:ext>
            </a:extLst>
          </p:cNvPr>
          <p:cNvSpPr txBox="1"/>
          <p:nvPr/>
        </p:nvSpPr>
        <p:spPr>
          <a:xfrm>
            <a:off x="688453" y="1923509"/>
            <a:ext cx="5824107" cy="3319050"/>
          </a:xfrm>
          <a:prstGeom prst="rect">
            <a:avLst/>
          </a:prstGeom>
          <a:noFill/>
        </p:spPr>
        <p:txBody>
          <a:bodyPr wrap="square">
            <a:spAutoFit/>
          </a:bodyPr>
          <a:lstStyle/>
          <a:p>
            <a:pPr marL="342900" indent="-342900" algn="just">
              <a:lnSpc>
                <a:spcPct val="120000"/>
              </a:lnSpc>
              <a:spcBef>
                <a:spcPts val="12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Chronic obstructive pulmonary disease (</a:t>
            </a:r>
            <a:r>
              <a:rPr lang="en-US" sz="2400" kern="0" dirty="0" err="1" smtClean="0">
                <a:effectLst/>
                <a:ea typeface="Times New Roman" panose="02020603050405020304" pitchFamily="18" charset="0"/>
                <a:cs typeface="Times New Roman" panose="02020603050405020304" pitchFamily="18" charset="0"/>
              </a:rPr>
              <a:t>COPD</a:t>
            </a:r>
            <a:r>
              <a:rPr lang="en-US" sz="2400" kern="0" dirty="0" smtClean="0">
                <a:effectLst/>
                <a:ea typeface="Times New Roman" panose="02020603050405020304" pitchFamily="18" charset="0"/>
                <a:cs typeface="Times New Roman" panose="02020603050405020304" pitchFamily="18" charset="0"/>
              </a:rPr>
              <a:t>) refers to a chronic lung disease that leads to obstructed and inflamed airflow from the lungs. </a:t>
            </a:r>
          </a:p>
          <a:p>
            <a:pPr marL="342900" indent="-342900" algn="just">
              <a:lnSpc>
                <a:spcPct val="120000"/>
              </a:lnSpc>
              <a:spcBef>
                <a:spcPts val="12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The various symptoms of </a:t>
            </a:r>
            <a:r>
              <a:rPr lang="en-US" sz="2400" kern="0" dirty="0" err="1" smtClean="0">
                <a:effectLst/>
                <a:ea typeface="Times New Roman" panose="02020603050405020304" pitchFamily="18" charset="0"/>
                <a:cs typeface="Times New Roman" panose="02020603050405020304" pitchFamily="18" charset="0"/>
              </a:rPr>
              <a:t>COPD</a:t>
            </a:r>
            <a:r>
              <a:rPr lang="en-US" sz="2400" kern="0" dirty="0" smtClean="0">
                <a:effectLst/>
                <a:ea typeface="Times New Roman" panose="02020603050405020304" pitchFamily="18" charset="0"/>
                <a:cs typeface="Times New Roman" panose="02020603050405020304" pitchFamily="18" charset="0"/>
              </a:rPr>
              <a:t> include chronic cough with mucus, wheezing, long-term breathing issues, etc.</a:t>
            </a:r>
            <a:endParaRPr lang="en-US" sz="2400" kern="100" dirty="0">
              <a:effectLst/>
              <a:ea typeface="Calibri" panose="020F0502020204030204" pitchFamily="34" charset="0"/>
              <a:cs typeface="Mangal" panose="02040503050203030202" pitchFamily="18" charset="0"/>
            </a:endParaRPr>
          </a:p>
        </p:txBody>
      </p:sp>
      <p:sp>
        <p:nvSpPr>
          <p:cNvPr id="2" name="Rectangle 1"/>
          <p:cNvSpPr/>
          <p:nvPr/>
        </p:nvSpPr>
        <p:spPr>
          <a:xfrm>
            <a:off x="2250398" y="237935"/>
            <a:ext cx="6680243" cy="1224887"/>
          </a:xfrm>
          <a:prstGeom prst="rect">
            <a:avLst/>
          </a:prstGeom>
        </p:spPr>
        <p:txBody>
          <a:bodyPr wrap="square">
            <a:spAutoFit/>
          </a:bodyPr>
          <a:lstStyle/>
          <a:p>
            <a:pPr algn="ctr"/>
            <a:r>
              <a:rPr lang="en-US" sz="3600" b="1" kern="0" dirty="0" smtClean="0">
                <a:solidFill>
                  <a:srgbClr val="C00000"/>
                </a:solidFill>
                <a:latin typeface="Bahnschrift" panose="020B0502040204020203" pitchFamily="34" charset="0"/>
                <a:ea typeface="Times New Roman" panose="02020603050405020304" pitchFamily="18" charset="0"/>
                <a:cs typeface="Times New Roman" panose="02020603050405020304" pitchFamily="18" charset="0"/>
              </a:rPr>
              <a:t>CHRONIC OBSTRUCTIVE PULMONARY DISEASES (</a:t>
            </a:r>
            <a:r>
              <a:rPr lang="en-US" sz="3600" b="1" kern="0" dirty="0" err="1" smtClean="0">
                <a:solidFill>
                  <a:srgbClr val="C00000"/>
                </a:solidFill>
                <a:latin typeface="Bahnschrift" panose="020B0502040204020203" pitchFamily="34" charset="0"/>
                <a:ea typeface="Times New Roman" panose="02020603050405020304" pitchFamily="18" charset="0"/>
                <a:cs typeface="Times New Roman" panose="02020603050405020304" pitchFamily="18" charset="0"/>
              </a:rPr>
              <a:t>COPD</a:t>
            </a:r>
            <a:r>
              <a:rPr lang="en-US" sz="3600" b="1" kern="0" dirty="0" smtClean="0">
                <a:solidFill>
                  <a:srgbClr val="C00000"/>
                </a:solidFill>
                <a:latin typeface="Bahnschrift" panose="020B0502040204020203" pitchFamily="34" charset="0"/>
                <a:ea typeface="Times New Roman" panose="02020603050405020304" pitchFamily="18" charset="0"/>
                <a:cs typeface="Times New Roman" panose="02020603050405020304" pitchFamily="18" charset="0"/>
              </a:rPr>
              <a:t>)</a:t>
            </a:r>
            <a:endParaRPr lang="en-US" sz="3600" b="1" kern="100" dirty="0">
              <a:solidFill>
                <a:srgbClr val="C00000"/>
              </a:solidFill>
              <a:latin typeface="Bahnschrift" panose="020B0502040204020203" pitchFamily="34" charset="0"/>
              <a:ea typeface="Calibri" panose="020F0502020204030204" pitchFamily="34" charset="0"/>
              <a:cs typeface="Mangal" panose="02040503050203030202" pitchFamily="18" charset="0"/>
            </a:endParaRPr>
          </a:p>
        </p:txBody>
      </p:sp>
      <p:pic>
        <p:nvPicPr>
          <p:cNvPr id="10242" name="Picture 2" descr="https://cdn.britannica.com/04/100104-050-9C3C04EB/Emphysema-walls-alveoli-oxygen-intake-loss-lung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704" b="4595"/>
          <a:stretch/>
        </p:blipFill>
        <p:spPr bwMode="auto">
          <a:xfrm>
            <a:off x="6642735" y="2043794"/>
            <a:ext cx="4924820" cy="307847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9A890E2-C841-4ADF-82B3-67A3015990EC}" type="slidenum">
              <a:rPr lang="en-IN" smtClean="0"/>
              <a:t>25</a:t>
            </a:fld>
            <a:endParaRPr lang="en-IN"/>
          </a:p>
        </p:txBody>
      </p:sp>
    </p:spTree>
    <p:extLst>
      <p:ext uri="{BB962C8B-B14F-4D97-AF65-F5344CB8AC3E}">
        <p14:creationId xmlns:p14="http://schemas.microsoft.com/office/powerpoint/2010/main" val="19758038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9800" y="1620806"/>
            <a:ext cx="9357800" cy="4444713"/>
          </a:xfrm>
          <a:prstGeom prst="roundRect">
            <a:avLst>
              <a:gd name="adj" fmla="val 115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585216" y="917376"/>
            <a:ext cx="5442417" cy="6145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buClr>
                <a:srgbClr val="000000"/>
              </a:buClr>
              <a:defRPr/>
            </a:pPr>
            <a:r>
              <a:rPr lang="en-US" sz="3200" b="1" kern="0" dirty="0">
                <a:solidFill>
                  <a:srgbClr val="C00000"/>
                </a:solidFill>
                <a:latin typeface="Bahnschrift" panose="020B0502040204020203" pitchFamily="34" charset="0"/>
                <a:cs typeface="Arial"/>
                <a:sym typeface="Arial"/>
              </a:rPr>
              <a:t>Prevention of </a:t>
            </a:r>
            <a:r>
              <a:rPr lang="en-US" sz="3200" b="1" kern="0" dirty="0" err="1">
                <a:solidFill>
                  <a:srgbClr val="C00000"/>
                </a:solidFill>
                <a:latin typeface="Bahnschrift" panose="020B0502040204020203" pitchFamily="34" charset="0"/>
                <a:cs typeface="Arial"/>
                <a:sym typeface="Arial"/>
              </a:rPr>
              <a:t>COPD</a:t>
            </a:r>
            <a:endParaRPr lang="en-US" sz="2800" b="1" kern="0" dirty="0">
              <a:solidFill>
                <a:srgbClr val="C00000"/>
              </a:solidFill>
              <a:latin typeface="Bahnschrift" panose="020B0502040204020203" pitchFamily="34" charset="0"/>
              <a:cs typeface="Arial"/>
              <a:sym typeface="Arial"/>
            </a:endParaRPr>
          </a:p>
        </p:txBody>
      </p:sp>
      <p:sp>
        <p:nvSpPr>
          <p:cNvPr id="5" name="TextBox 4">
            <a:extLst>
              <a:ext uri="{FF2B5EF4-FFF2-40B4-BE49-F238E27FC236}">
                <a16:creationId xmlns:a16="http://schemas.microsoft.com/office/drawing/2014/main" id="{1A18BE43-A4B3-0400-F580-0142194DF5B2}"/>
              </a:ext>
            </a:extLst>
          </p:cNvPr>
          <p:cNvSpPr txBox="1"/>
          <p:nvPr/>
        </p:nvSpPr>
        <p:spPr>
          <a:xfrm>
            <a:off x="938063" y="1798494"/>
            <a:ext cx="5811319" cy="3934603"/>
          </a:xfrm>
          <a:prstGeom prst="rect">
            <a:avLst/>
          </a:prstGeom>
          <a:noFill/>
        </p:spPr>
        <p:txBody>
          <a:bodyPr wrap="square">
            <a:spAutoFit/>
          </a:bodyPr>
          <a:lstStyle/>
          <a:p>
            <a:pPr marL="342900" lvl="0" indent="-342900"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Quit </a:t>
            </a:r>
            <a:r>
              <a:rPr lang="en-US" sz="2400" dirty="0">
                <a:solidFill>
                  <a:prstClr val="black"/>
                </a:solidFill>
                <a:latin typeface="Calibri" panose="020F0502020204030204" pitchFamily="34" charset="0"/>
                <a:cs typeface="Arial" panose="020B0604020202020204" pitchFamily="34" charset="0"/>
              </a:rPr>
              <a:t>Smoking. </a:t>
            </a:r>
            <a:endParaRPr lang="en-US" sz="2400" dirty="0" smtClean="0">
              <a:solidFill>
                <a:prstClr val="black"/>
              </a:solidFill>
              <a:latin typeface="Calibri" panose="020F0502020204030204" pitchFamily="34" charset="0"/>
              <a:cs typeface="Arial" panose="020B0604020202020204" pitchFamily="34" charset="0"/>
            </a:endParaRPr>
          </a:p>
          <a:p>
            <a:pPr marL="342900" lvl="0" indent="-342900"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Have </a:t>
            </a:r>
            <a:r>
              <a:rPr lang="en-US" sz="2400" dirty="0">
                <a:solidFill>
                  <a:prstClr val="black"/>
                </a:solidFill>
                <a:latin typeface="Calibri" panose="020F0502020204030204" pitchFamily="34" charset="0"/>
                <a:cs typeface="Arial" panose="020B0604020202020204" pitchFamily="34" charset="0"/>
              </a:rPr>
              <a:t>Healthy Diet</a:t>
            </a:r>
          </a:p>
          <a:p>
            <a:pPr marL="342900" lvl="0" indent="-342900"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Take </a:t>
            </a:r>
            <a:r>
              <a:rPr lang="en-US" sz="2400" dirty="0">
                <a:solidFill>
                  <a:prstClr val="black"/>
                </a:solidFill>
                <a:latin typeface="Calibri" panose="020F0502020204030204" pitchFamily="34" charset="0"/>
                <a:cs typeface="Arial" panose="020B0604020202020204" pitchFamily="34" charset="0"/>
              </a:rPr>
              <a:t>nutrition supplements if malnourished </a:t>
            </a:r>
          </a:p>
          <a:p>
            <a:pPr marL="342900" lvl="0" indent="-342900"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Do </a:t>
            </a:r>
            <a:r>
              <a:rPr lang="en-US" sz="2400" dirty="0">
                <a:solidFill>
                  <a:prstClr val="black"/>
                </a:solidFill>
                <a:latin typeface="Calibri" panose="020F0502020204030204" pitchFamily="34" charset="0"/>
                <a:cs typeface="Arial" panose="020B0604020202020204" pitchFamily="34" charset="0"/>
              </a:rPr>
              <a:t>Breathing exercise.</a:t>
            </a:r>
          </a:p>
          <a:p>
            <a:pPr marL="342900" lvl="0" indent="-342900"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Avoid </a:t>
            </a:r>
            <a:r>
              <a:rPr lang="en-US" sz="2400" dirty="0">
                <a:solidFill>
                  <a:prstClr val="black"/>
                </a:solidFill>
                <a:latin typeface="Calibri" panose="020F0502020204030204" pitchFamily="34" charset="0"/>
                <a:cs typeface="Arial" panose="020B0604020202020204" pitchFamily="34" charset="0"/>
              </a:rPr>
              <a:t>exposure to fumes &amp; dust.</a:t>
            </a:r>
          </a:p>
          <a:p>
            <a:pPr marL="342900" lvl="0" indent="-342900"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Improve </a:t>
            </a:r>
            <a:r>
              <a:rPr lang="en-US" sz="2400" dirty="0">
                <a:solidFill>
                  <a:prstClr val="black"/>
                </a:solidFill>
                <a:latin typeface="Calibri" panose="020F0502020204030204" pitchFamily="34" charset="0"/>
                <a:cs typeface="Arial" panose="020B0604020202020204" pitchFamily="34" charset="0"/>
              </a:rPr>
              <a:t>both indoor &amp; outdoor air quality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9527" b="8124"/>
          <a:stretch/>
        </p:blipFill>
        <p:spPr>
          <a:xfrm>
            <a:off x="6844605" y="2184400"/>
            <a:ext cx="4496025" cy="3198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2"/>
          </p:nvPr>
        </p:nvSpPr>
        <p:spPr/>
        <p:txBody>
          <a:bodyPr/>
          <a:lstStyle/>
          <a:p>
            <a:fld id="{99A890E2-C841-4ADF-82B3-67A3015990EC}" type="slidenum">
              <a:rPr lang="en-IN" smtClean="0"/>
              <a:t>26</a:t>
            </a:fld>
            <a:endParaRPr lang="en-IN"/>
          </a:p>
        </p:txBody>
      </p:sp>
    </p:spTree>
    <p:extLst>
      <p:ext uri="{BB962C8B-B14F-4D97-AF65-F5344CB8AC3E}">
        <p14:creationId xmlns:p14="http://schemas.microsoft.com/office/powerpoint/2010/main" val="3991647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5BE6982-9356-2D42-7832-FAA545559030}"/>
              </a:ext>
            </a:extLst>
          </p:cNvPr>
          <p:cNvSpPr txBox="1"/>
          <p:nvPr/>
        </p:nvSpPr>
        <p:spPr>
          <a:xfrm>
            <a:off x="525893" y="1039589"/>
            <a:ext cx="7043307" cy="5053884"/>
          </a:xfrm>
          <a:prstGeom prst="rect">
            <a:avLst/>
          </a:prstGeom>
          <a:noFill/>
        </p:spPr>
        <p:txBody>
          <a:bodyPr wrap="square">
            <a:spAutoFit/>
          </a:bodyPr>
          <a:lstStyle/>
          <a:p>
            <a:pPr marL="342900" indent="-342900" algn="just">
              <a:lnSpc>
                <a:spcPct val="110000"/>
              </a:lnSpc>
              <a:spcBef>
                <a:spcPts val="10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Spondylosis, Osteoporosis, </a:t>
            </a:r>
            <a:r>
              <a:rPr lang="en-US" sz="2400" kern="0" dirty="0" err="1" smtClean="0">
                <a:effectLst/>
                <a:ea typeface="Times New Roman" panose="02020603050405020304" pitchFamily="18" charset="0"/>
                <a:cs typeface="Times New Roman" panose="02020603050405020304" pitchFamily="18" charset="0"/>
              </a:rPr>
              <a:t>Backpain</a:t>
            </a:r>
            <a:endParaRPr lang="en-US" sz="2400" kern="0" dirty="0" smtClean="0">
              <a:effectLst/>
              <a:ea typeface="Times New Roman" panose="02020603050405020304" pitchFamily="18" charset="0"/>
              <a:cs typeface="Times New Roman" panose="02020603050405020304" pitchFamily="18" charset="0"/>
            </a:endParaRPr>
          </a:p>
          <a:p>
            <a:pPr marL="342900" indent="-342900" algn="just">
              <a:lnSpc>
                <a:spcPct val="110000"/>
              </a:lnSpc>
              <a:spcBef>
                <a:spcPts val="10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Healthy diet with physical activity in childhood &amp; adolescence builds strong &amp; healthy bones.</a:t>
            </a:r>
          </a:p>
          <a:p>
            <a:pPr marL="342900" indent="-342900" algn="just">
              <a:lnSpc>
                <a:spcPct val="110000"/>
              </a:lnSpc>
              <a:spcBef>
                <a:spcPts val="10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High peak bone density in this age reduces the risk of osteoporosis in later stages of life.</a:t>
            </a:r>
          </a:p>
          <a:p>
            <a:pPr marL="342900" indent="-342900" algn="just">
              <a:lnSpc>
                <a:spcPct val="110000"/>
              </a:lnSpc>
              <a:spcBef>
                <a:spcPts val="10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Exercise strengthens the bones, ligaments &amp; muscle surrounding joints.</a:t>
            </a:r>
          </a:p>
          <a:p>
            <a:pPr marL="342900" indent="-342900" algn="just">
              <a:lnSpc>
                <a:spcPct val="110000"/>
              </a:lnSpc>
              <a:spcBef>
                <a:spcPts val="10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With no exercise ligaments become shorter with less elasticity, muscle tone will be lost thus reduce the stability, synovial fluid will be reduced, making the joint more prone to injuries</a:t>
            </a:r>
            <a:endParaRPr lang="en-US" sz="2400" kern="100" dirty="0">
              <a:effectLst/>
              <a:ea typeface="Calibri" panose="020F0502020204030204" pitchFamily="34" charset="0"/>
              <a:cs typeface="Mangal" panose="02040503050203030202" pitchFamily="18" charset="0"/>
            </a:endParaRPr>
          </a:p>
        </p:txBody>
      </p:sp>
      <p:sp>
        <p:nvSpPr>
          <p:cNvPr id="2" name="Rectangle 1"/>
          <p:cNvSpPr/>
          <p:nvPr/>
        </p:nvSpPr>
        <p:spPr>
          <a:xfrm>
            <a:off x="2636478" y="126175"/>
            <a:ext cx="6680243" cy="646331"/>
          </a:xfrm>
          <a:prstGeom prst="rect">
            <a:avLst/>
          </a:prstGeom>
        </p:spPr>
        <p:txBody>
          <a:bodyPr wrap="square">
            <a:spAutoFit/>
          </a:bodyPr>
          <a:lstStyle/>
          <a:p>
            <a:pPr algn="ctr"/>
            <a:r>
              <a:rPr lang="en-US" sz="3600" b="1" kern="0" dirty="0" smtClean="0">
                <a:solidFill>
                  <a:srgbClr val="C00000"/>
                </a:solidFill>
                <a:latin typeface="Bahnschrift" panose="020B0502040204020203" pitchFamily="34" charset="0"/>
                <a:ea typeface="Times New Roman" panose="02020603050405020304" pitchFamily="18" charset="0"/>
                <a:cs typeface="Times New Roman" panose="02020603050405020304" pitchFamily="18" charset="0"/>
              </a:rPr>
              <a:t>MUSCULOSKELETAL DISEASE</a:t>
            </a:r>
            <a:endParaRPr lang="en-US" sz="3600" b="1" kern="100" dirty="0">
              <a:solidFill>
                <a:srgbClr val="C00000"/>
              </a:solidFill>
              <a:latin typeface="Bahnschrift" panose="020B0502040204020203" pitchFamily="34" charset="0"/>
              <a:ea typeface="Calibri" panose="020F0502020204030204" pitchFamily="34" charset="0"/>
              <a:cs typeface="Mangal" panose="02040503050203030202"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9720" y="1661531"/>
            <a:ext cx="3642360" cy="3810000"/>
          </a:xfrm>
          <a:prstGeom prst="roundRect">
            <a:avLst>
              <a:gd name="adj" fmla="val 9566"/>
            </a:avLst>
          </a:prstGeom>
        </p:spPr>
      </p:pic>
      <p:sp>
        <p:nvSpPr>
          <p:cNvPr id="4" name="Slide Number Placeholder 3"/>
          <p:cNvSpPr>
            <a:spLocks noGrp="1"/>
          </p:cNvSpPr>
          <p:nvPr>
            <p:ph type="sldNum" sz="quarter" idx="12"/>
          </p:nvPr>
        </p:nvSpPr>
        <p:spPr/>
        <p:txBody>
          <a:bodyPr/>
          <a:lstStyle/>
          <a:p>
            <a:fld id="{99A890E2-C841-4ADF-82B3-67A3015990EC}" type="slidenum">
              <a:rPr lang="en-IN" smtClean="0"/>
              <a:t>27</a:t>
            </a:fld>
            <a:endParaRPr lang="en-IN"/>
          </a:p>
        </p:txBody>
      </p:sp>
    </p:spTree>
    <p:extLst>
      <p:ext uri="{BB962C8B-B14F-4D97-AF65-F5344CB8AC3E}">
        <p14:creationId xmlns:p14="http://schemas.microsoft.com/office/powerpoint/2010/main" val="13036007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9800" y="1397286"/>
            <a:ext cx="9357800" cy="4444713"/>
          </a:xfrm>
          <a:prstGeom prst="roundRect">
            <a:avLst>
              <a:gd name="adj" fmla="val 115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526363" y="708279"/>
            <a:ext cx="3507157" cy="6145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buClr>
                <a:srgbClr val="000000"/>
              </a:buClr>
              <a:defRPr/>
            </a:pPr>
            <a:r>
              <a:rPr lang="en-US" sz="3600" b="1" kern="0" dirty="0">
                <a:solidFill>
                  <a:srgbClr val="C00000"/>
                </a:solidFill>
                <a:latin typeface="Bahnschrift" panose="020B0502040204020203" pitchFamily="34" charset="0"/>
                <a:cs typeface="Arial"/>
                <a:sym typeface="Arial"/>
              </a:rPr>
              <a:t>Osteoporosis</a:t>
            </a:r>
            <a:endParaRPr lang="en-US" sz="3200" b="1" kern="0" dirty="0">
              <a:solidFill>
                <a:srgbClr val="C00000"/>
              </a:solidFill>
              <a:latin typeface="Bahnschrift" panose="020B0502040204020203" pitchFamily="34" charset="0"/>
              <a:cs typeface="Arial"/>
              <a:sym typeface="Arial"/>
            </a:endParaRPr>
          </a:p>
        </p:txBody>
      </p:sp>
      <p:sp>
        <p:nvSpPr>
          <p:cNvPr id="5" name="TextBox 4">
            <a:extLst>
              <a:ext uri="{FF2B5EF4-FFF2-40B4-BE49-F238E27FC236}">
                <a16:creationId xmlns:a16="http://schemas.microsoft.com/office/drawing/2014/main" id="{1A18BE43-A4B3-0400-F580-0142194DF5B2}"/>
              </a:ext>
            </a:extLst>
          </p:cNvPr>
          <p:cNvSpPr txBox="1"/>
          <p:nvPr/>
        </p:nvSpPr>
        <p:spPr>
          <a:xfrm>
            <a:off x="938063" y="1574974"/>
            <a:ext cx="5811319" cy="3319050"/>
          </a:xfrm>
          <a:prstGeom prst="rect">
            <a:avLst/>
          </a:prstGeom>
          <a:noFill/>
        </p:spPr>
        <p:txBody>
          <a:bodyPr wrap="square">
            <a:spAutoFit/>
          </a:bodyPr>
          <a:lstStyle/>
          <a:p>
            <a:pPr marL="342900" lvl="0" indent="-342900"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a:solidFill>
                  <a:prstClr val="black"/>
                </a:solidFill>
                <a:latin typeface="Calibri" panose="020F0502020204030204" pitchFamily="34" charset="0"/>
                <a:cs typeface="Arial" panose="020B0604020202020204" pitchFamily="34" charset="0"/>
              </a:rPr>
              <a:t>Osteoporosis is a lifestyle disorder caused because of a lack of androgen hormones in men and estrogen hormones in women. </a:t>
            </a:r>
          </a:p>
          <a:p>
            <a:pPr marL="342900" lvl="0" indent="-342900" eaLnBrk="0" fontAlgn="base" hangingPunct="0">
              <a:lnSpc>
                <a:spcPct val="120000"/>
              </a:lnSpc>
              <a:spcBef>
                <a:spcPts val="1200"/>
              </a:spcBef>
              <a:spcAft>
                <a:spcPct val="0"/>
              </a:spcAft>
              <a:buClr>
                <a:srgbClr val="C00000"/>
              </a:buClr>
              <a:buFont typeface="Wingdings" panose="05000000000000000000" pitchFamily="2" charset="2"/>
              <a:buChar char="§"/>
              <a:defRPr/>
            </a:pPr>
            <a:r>
              <a:rPr lang="en-US" sz="2400" dirty="0" smtClean="0">
                <a:solidFill>
                  <a:prstClr val="black"/>
                </a:solidFill>
                <a:latin typeface="Calibri" panose="020F0502020204030204" pitchFamily="34" charset="0"/>
                <a:cs typeface="Arial" panose="020B0604020202020204" pitchFamily="34" charset="0"/>
              </a:rPr>
              <a:t>This </a:t>
            </a:r>
            <a:r>
              <a:rPr lang="en-US" sz="2400" dirty="0">
                <a:solidFill>
                  <a:prstClr val="black"/>
                </a:solidFill>
                <a:latin typeface="Calibri" panose="020F0502020204030204" pitchFamily="34" charset="0"/>
                <a:cs typeface="Arial" panose="020B0604020202020204" pitchFamily="34" charset="0"/>
              </a:rPr>
              <a:t>bone-weakening disease is an example of a commonly occurring lifestyle disease in India, and there are over 10 million cases recorded per year.</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2290" name="Picture 2" descr="https://www.osc-ortho.com/wp-content/uploads/2022/11/osteoporosis-graphic.jpg"/>
          <p:cNvPicPr>
            <a:picLocks noChangeAspect="1" noChangeArrowheads="1"/>
          </p:cNvPicPr>
          <p:nvPr/>
        </p:nvPicPr>
        <p:blipFill rotWithShape="1">
          <a:blip r:embed="rId2">
            <a:extLst>
              <a:ext uri="{28A0092B-C50C-407E-A947-70E740481C1C}">
                <a14:useLocalDpi xmlns:a14="http://schemas.microsoft.com/office/drawing/2010/main" val="0"/>
              </a:ext>
            </a:extLst>
          </a:blip>
          <a:srcRect l="2618" t="25537" b="4337"/>
          <a:stretch/>
        </p:blipFill>
        <p:spPr bwMode="auto">
          <a:xfrm>
            <a:off x="6861587" y="2336800"/>
            <a:ext cx="4846343" cy="232664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9A890E2-C841-4ADF-82B3-67A3015990EC}" type="slidenum">
              <a:rPr lang="en-IN" smtClean="0"/>
              <a:t>28</a:t>
            </a:fld>
            <a:endParaRPr lang="en-IN"/>
          </a:p>
        </p:txBody>
      </p:sp>
    </p:spTree>
    <p:extLst>
      <p:ext uri="{BB962C8B-B14F-4D97-AF65-F5344CB8AC3E}">
        <p14:creationId xmlns:p14="http://schemas.microsoft.com/office/powerpoint/2010/main" val="3485075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392"/>
          <a:stretch/>
        </p:blipFill>
        <p:spPr>
          <a:xfrm>
            <a:off x="1888299" y="0"/>
            <a:ext cx="10303702" cy="6858000"/>
          </a:xfrm>
          <a:prstGeom prst="rect">
            <a:avLst/>
          </a:prstGeom>
        </p:spPr>
      </p:pic>
      <p:sp>
        <p:nvSpPr>
          <p:cNvPr id="5" name="TextBox 4">
            <a:extLst>
              <a:ext uri="{FF2B5EF4-FFF2-40B4-BE49-F238E27FC236}">
                <a16:creationId xmlns:a16="http://schemas.microsoft.com/office/drawing/2014/main" id="{1A18BE43-A4B3-0400-F580-0142194DF5B2}"/>
              </a:ext>
            </a:extLst>
          </p:cNvPr>
          <p:cNvSpPr txBox="1"/>
          <p:nvPr/>
        </p:nvSpPr>
        <p:spPr>
          <a:xfrm>
            <a:off x="2289343" y="599614"/>
            <a:ext cx="5381457" cy="1200329"/>
          </a:xfrm>
          <a:prstGeom prst="rect">
            <a:avLst/>
          </a:prstGeom>
          <a:noFill/>
        </p:spPr>
        <p:txBody>
          <a:bodyPr wrap="square">
            <a:spAutoFit/>
          </a:bodyPr>
          <a:lstStyle/>
          <a:p>
            <a:pPr lvl="0" eaLnBrk="0" fontAlgn="base" hangingPunct="0">
              <a:spcBef>
                <a:spcPts val="1200"/>
              </a:spcBef>
              <a:spcAft>
                <a:spcPct val="0"/>
              </a:spcAft>
              <a:buClr>
                <a:srgbClr val="C00000"/>
              </a:buClr>
              <a:defRPr/>
            </a:pPr>
            <a:r>
              <a:rPr lang="en-US" sz="2400" b="1" dirty="0" smtClean="0">
                <a:solidFill>
                  <a:prstClr val="black"/>
                </a:solidFill>
                <a:latin typeface="Calibri" panose="020F0502020204030204" pitchFamily="34" charset="0"/>
                <a:cs typeface="Arial" panose="020B0604020202020204" pitchFamily="34" charset="0"/>
              </a:rPr>
              <a:t>Flexibility exercises help stretch muscles, protect against injury and allow the maximum range of motion for joints</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99A890E2-C841-4ADF-82B3-67A3015990EC}" type="slidenum">
              <a:rPr lang="en-IN" smtClean="0"/>
              <a:t>29</a:t>
            </a:fld>
            <a:endParaRPr lang="en-IN"/>
          </a:p>
        </p:txBody>
      </p:sp>
    </p:spTree>
    <p:extLst>
      <p:ext uri="{BB962C8B-B14F-4D97-AF65-F5344CB8AC3E}">
        <p14:creationId xmlns:p14="http://schemas.microsoft.com/office/powerpoint/2010/main" val="3334646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ubtitle 2">
            <a:extLst>
              <a:ext uri="{FF2B5EF4-FFF2-40B4-BE49-F238E27FC236}">
                <a16:creationId xmlns:a16="http://schemas.microsoft.com/office/drawing/2014/main" id="{7766DC75-0C92-74CD-9FFF-30D80667E906}"/>
              </a:ext>
            </a:extLst>
          </p:cNvPr>
          <p:cNvSpPr txBox="1">
            <a:spLocks/>
          </p:cNvSpPr>
          <p:nvPr/>
        </p:nvSpPr>
        <p:spPr>
          <a:xfrm>
            <a:off x="609226" y="4471338"/>
            <a:ext cx="5776729" cy="16451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IN" sz="3600" b="1" dirty="0" err="1">
                <a:solidFill>
                  <a:srgbClr val="156157"/>
                </a:solidFill>
              </a:rPr>
              <a:t>Dr.</a:t>
            </a:r>
            <a:r>
              <a:rPr lang="en-IN" sz="3600" b="1" dirty="0">
                <a:solidFill>
                  <a:srgbClr val="156157"/>
                </a:solidFill>
              </a:rPr>
              <a:t> </a:t>
            </a:r>
            <a:r>
              <a:rPr lang="en-IN" sz="3600" b="1" dirty="0" err="1">
                <a:solidFill>
                  <a:srgbClr val="156157"/>
                </a:solidFill>
              </a:rPr>
              <a:t>AWADHESH</a:t>
            </a:r>
            <a:r>
              <a:rPr lang="en-IN" sz="3600" b="1" dirty="0">
                <a:solidFill>
                  <a:srgbClr val="156157"/>
                </a:solidFill>
              </a:rPr>
              <a:t> </a:t>
            </a:r>
            <a:r>
              <a:rPr lang="en-IN" sz="3600" b="1" dirty="0" err="1" smtClean="0">
                <a:solidFill>
                  <a:srgbClr val="156157"/>
                </a:solidFill>
              </a:rPr>
              <a:t>DWIVEDI</a:t>
            </a:r>
            <a:endParaRPr lang="hi-IN" sz="3600" b="1" dirty="0" smtClean="0">
              <a:solidFill>
                <a:srgbClr val="156157"/>
              </a:solidFill>
            </a:endParaRPr>
          </a:p>
          <a:p>
            <a:pPr marL="0" indent="0" algn="ctr">
              <a:spcBef>
                <a:spcPts val="600"/>
              </a:spcBef>
              <a:buNone/>
            </a:pPr>
            <a:r>
              <a:rPr lang="en-US" sz="2400" b="1" dirty="0"/>
              <a:t>(</a:t>
            </a:r>
            <a:r>
              <a:rPr lang="en-US" sz="2400" b="1" dirty="0" err="1"/>
              <a:t>BHMS</a:t>
            </a:r>
            <a:r>
              <a:rPr lang="en-US" sz="2400" b="1" dirty="0"/>
              <a:t>, MD</a:t>
            </a:r>
            <a:r>
              <a:rPr lang="en-US" sz="2400" b="1" dirty="0" smtClean="0"/>
              <a:t>)</a:t>
            </a:r>
            <a:r>
              <a:rPr lang="hi-IN" sz="2400" b="1" dirty="0" smtClean="0"/>
              <a:t> </a:t>
            </a:r>
            <a:r>
              <a:rPr lang="en-US" sz="2400" b="1" dirty="0" smtClean="0"/>
              <a:t>In </a:t>
            </a:r>
            <a:r>
              <a:rPr lang="en-US" sz="2400" b="1" dirty="0"/>
              <a:t>charge, </a:t>
            </a:r>
            <a:endParaRPr lang="hi-IN" sz="2400" b="1" dirty="0" smtClean="0"/>
          </a:p>
          <a:p>
            <a:pPr marL="0" indent="0" algn="ctr">
              <a:spcBef>
                <a:spcPts val="600"/>
              </a:spcBef>
              <a:buNone/>
            </a:pPr>
            <a:r>
              <a:rPr lang="en-US" sz="2400" b="1" dirty="0" smtClean="0"/>
              <a:t>State </a:t>
            </a:r>
            <a:r>
              <a:rPr lang="en-US" sz="2400" b="1" dirty="0"/>
              <a:t>Government Dispensary</a:t>
            </a:r>
            <a:r>
              <a:rPr lang="en-US" sz="2400" b="1" dirty="0" smtClean="0"/>
              <a:t>,</a:t>
            </a:r>
            <a:endParaRPr lang="hi-IN" sz="2400" b="1" dirty="0" smtClean="0"/>
          </a:p>
          <a:p>
            <a:pPr marL="0" indent="0" algn="ctr">
              <a:spcBef>
                <a:spcPts val="600"/>
              </a:spcBef>
              <a:buNone/>
            </a:pPr>
            <a:r>
              <a:rPr lang="en-US" sz="2400" b="1" dirty="0" err="1" smtClean="0"/>
              <a:t>Manwa</a:t>
            </a:r>
            <a:r>
              <a:rPr lang="en-US" sz="2400" b="1" dirty="0"/>
              <a:t>, </a:t>
            </a:r>
            <a:r>
              <a:rPr lang="en-US" sz="2400" b="1" dirty="0" err="1"/>
              <a:t>Sitapur</a:t>
            </a:r>
            <a:endParaRPr lang="en-US" sz="2400" b="1" dirty="0"/>
          </a:p>
        </p:txBody>
      </p:sp>
      <p:sp>
        <p:nvSpPr>
          <p:cNvPr id="34" name="Rectangle 33"/>
          <p:cNvSpPr/>
          <p:nvPr/>
        </p:nvSpPr>
        <p:spPr>
          <a:xfrm>
            <a:off x="0" y="2118041"/>
            <a:ext cx="7248128" cy="2149336"/>
          </a:xfrm>
          <a:prstGeom prst="rect">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4903" y="536623"/>
            <a:ext cx="3858322" cy="1111306"/>
          </a:xfrm>
          <a:prstGeom prst="rect">
            <a:avLst/>
          </a:prstGeom>
        </p:spPr>
      </p:pic>
      <p:sp>
        <p:nvSpPr>
          <p:cNvPr id="36" name="Title 1"/>
          <p:cNvSpPr txBox="1">
            <a:spLocks/>
          </p:cNvSpPr>
          <p:nvPr/>
        </p:nvSpPr>
        <p:spPr>
          <a:xfrm>
            <a:off x="402881" y="2311111"/>
            <a:ext cx="6029676" cy="17242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1pPr>
            <a:lvl2pPr marR="0" lvl="1"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2pPr>
            <a:lvl3pPr marR="0" lvl="2"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3pPr>
            <a:lvl4pPr marR="0" lvl="3"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4pPr>
            <a:lvl5pPr marR="0" lvl="4"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5pPr>
            <a:lvl6pPr marR="0" lvl="5"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6pPr>
            <a:lvl7pPr marR="0" lvl="6"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7pPr>
            <a:lvl8pPr marR="0" lvl="7"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8pPr>
            <a:lvl9pPr marR="0" lvl="8"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9pPr>
          </a:lstStyle>
          <a:p>
            <a:r>
              <a:rPr lang="en-US" sz="3600" dirty="0">
                <a:solidFill>
                  <a:schemeClr val="bg1"/>
                </a:solidFill>
              </a:rPr>
              <a:t>LIFESTYLE DISORDERS</a:t>
            </a:r>
            <a:br>
              <a:rPr lang="en-US" sz="3600" dirty="0">
                <a:solidFill>
                  <a:schemeClr val="bg1"/>
                </a:solidFill>
              </a:rPr>
            </a:br>
            <a:r>
              <a:rPr lang="en-US" sz="3600" dirty="0" err="1">
                <a:solidFill>
                  <a:schemeClr val="bg1"/>
                </a:solidFill>
              </a:rPr>
              <a:t>PREVENTATION</a:t>
            </a:r>
            <a:r>
              <a:rPr lang="en-US" sz="3600" dirty="0">
                <a:solidFill>
                  <a:schemeClr val="bg1"/>
                </a:solidFill>
              </a:rPr>
              <a:t> AND MANAGEMENT</a:t>
            </a:r>
            <a:endParaRPr lang="en-US" sz="4000" dirty="0">
              <a:solidFill>
                <a:schemeClr val="bg1"/>
              </a:solidFill>
              <a:latin typeface="Bahnschrift" panose="020B0502040204020203" pitchFamily="34" charset="0"/>
            </a:endParaRPr>
          </a:p>
        </p:txBody>
      </p: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l="3271" t="19260" r="12831" b="8241"/>
          <a:stretch/>
        </p:blipFill>
        <p:spPr>
          <a:xfrm>
            <a:off x="7052488" y="1008674"/>
            <a:ext cx="4399196" cy="5102760"/>
          </a:xfrm>
          <a:prstGeom prst="round2DiagRect">
            <a:avLst>
              <a:gd name="adj1" fmla="val 13160"/>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99019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5BE6982-9356-2D42-7832-FAA545559030}"/>
              </a:ext>
            </a:extLst>
          </p:cNvPr>
          <p:cNvSpPr txBox="1"/>
          <p:nvPr/>
        </p:nvSpPr>
        <p:spPr>
          <a:xfrm>
            <a:off x="434453" y="1679669"/>
            <a:ext cx="6271147" cy="4420890"/>
          </a:xfrm>
          <a:prstGeom prst="rect">
            <a:avLst/>
          </a:prstGeom>
          <a:noFill/>
        </p:spPr>
        <p:txBody>
          <a:bodyPr wrap="square">
            <a:spAutoFit/>
          </a:bodyPr>
          <a:lstStyle/>
          <a:p>
            <a:pPr marL="342900" indent="-342900" algn="just">
              <a:lnSpc>
                <a:spcPct val="110000"/>
              </a:lnSpc>
              <a:spcBef>
                <a:spcPts val="18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Children &amp; young people: moderate intensity activity for at least 60m per day.</a:t>
            </a:r>
          </a:p>
          <a:p>
            <a:pPr marL="342900" indent="-342900" algn="just">
              <a:lnSpc>
                <a:spcPct val="110000"/>
              </a:lnSpc>
              <a:spcBef>
                <a:spcPts val="18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Adults:- at least 30 mints of exercise most if not all days. Should include flexibility, muscle strength &amp; endurance exercise twice a week.</a:t>
            </a:r>
          </a:p>
          <a:p>
            <a:pPr marL="342900" indent="-342900" algn="just">
              <a:lnSpc>
                <a:spcPct val="110000"/>
              </a:lnSpc>
              <a:spcBef>
                <a:spcPts val="18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60 to 90 mints to improve when already in poor health or to lose weight.</a:t>
            </a:r>
          </a:p>
          <a:p>
            <a:pPr marL="342900" indent="-342900" algn="just">
              <a:lnSpc>
                <a:spcPct val="110000"/>
              </a:lnSpc>
              <a:spcBef>
                <a:spcPts val="18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Moderate exercise is Brisk walking, swimming, cycling, gardening with moderate effort</a:t>
            </a:r>
            <a:endParaRPr lang="en-US" sz="2400" kern="100" dirty="0">
              <a:effectLst/>
              <a:ea typeface="Calibri" panose="020F0502020204030204" pitchFamily="34" charset="0"/>
              <a:cs typeface="Mangal" panose="02040503050203030202" pitchFamily="18" charset="0"/>
            </a:endParaRPr>
          </a:p>
        </p:txBody>
      </p:sp>
      <p:sp>
        <p:nvSpPr>
          <p:cNvPr id="2" name="Rectangle 1"/>
          <p:cNvSpPr/>
          <p:nvPr/>
        </p:nvSpPr>
        <p:spPr>
          <a:xfrm>
            <a:off x="2636478" y="126175"/>
            <a:ext cx="6680243" cy="1200329"/>
          </a:xfrm>
          <a:prstGeom prst="rect">
            <a:avLst/>
          </a:prstGeom>
        </p:spPr>
        <p:txBody>
          <a:bodyPr wrap="square">
            <a:spAutoFit/>
          </a:bodyPr>
          <a:lstStyle/>
          <a:p>
            <a:pPr algn="ctr"/>
            <a:r>
              <a:rPr lang="en-US" sz="3600" b="1" kern="0" dirty="0" smtClean="0">
                <a:solidFill>
                  <a:srgbClr val="C00000"/>
                </a:solidFill>
                <a:latin typeface="Bahnschrift" panose="020B0502040204020203" pitchFamily="34" charset="0"/>
                <a:ea typeface="Times New Roman" panose="02020603050405020304" pitchFamily="18" charset="0"/>
                <a:cs typeface="Times New Roman" panose="02020603050405020304" pitchFamily="18" charset="0"/>
              </a:rPr>
              <a:t>Minimum recommendation for physical Activity by WHO</a:t>
            </a:r>
            <a:endParaRPr lang="en-US" sz="3600" b="1" kern="100" dirty="0">
              <a:solidFill>
                <a:srgbClr val="C00000"/>
              </a:solidFill>
              <a:latin typeface="Bahnschrift" panose="020B0502040204020203" pitchFamily="34" charset="0"/>
              <a:ea typeface="Calibri" panose="020F0502020204030204" pitchFamily="34" charset="0"/>
              <a:cs typeface="Mangal" panose="02040503050203030202"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2441" y="2090809"/>
            <a:ext cx="4988560" cy="3311157"/>
          </a:xfrm>
          <a:prstGeom prst="rect">
            <a:avLst/>
          </a:prstGeom>
        </p:spPr>
      </p:pic>
      <p:sp>
        <p:nvSpPr>
          <p:cNvPr id="5" name="Slide Number Placeholder 4"/>
          <p:cNvSpPr>
            <a:spLocks noGrp="1"/>
          </p:cNvSpPr>
          <p:nvPr>
            <p:ph type="sldNum" sz="quarter" idx="12"/>
          </p:nvPr>
        </p:nvSpPr>
        <p:spPr/>
        <p:txBody>
          <a:bodyPr/>
          <a:lstStyle/>
          <a:p>
            <a:fld id="{99A890E2-C841-4ADF-82B3-67A3015990EC}" type="slidenum">
              <a:rPr lang="en-IN" smtClean="0"/>
              <a:t>30</a:t>
            </a:fld>
            <a:endParaRPr lang="en-IN"/>
          </a:p>
        </p:txBody>
      </p:sp>
    </p:spTree>
    <p:extLst>
      <p:ext uri="{BB962C8B-B14F-4D97-AF65-F5344CB8AC3E}">
        <p14:creationId xmlns:p14="http://schemas.microsoft.com/office/powerpoint/2010/main" val="4554371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ounded Rectangle 89"/>
          <p:cNvSpPr/>
          <p:nvPr/>
        </p:nvSpPr>
        <p:spPr>
          <a:xfrm>
            <a:off x="649800" y="1397286"/>
            <a:ext cx="10394120" cy="4444713"/>
          </a:xfrm>
          <a:prstGeom prst="roundRect">
            <a:avLst>
              <a:gd name="adj" fmla="val 115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Rectangle 90"/>
          <p:cNvSpPr/>
          <p:nvPr/>
        </p:nvSpPr>
        <p:spPr>
          <a:xfrm>
            <a:off x="649800" y="2131202"/>
            <a:ext cx="4806120" cy="2976880"/>
          </a:xfrm>
          <a:prstGeom prst="rect">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Oval 2"/>
          <p:cNvSpPr/>
          <p:nvPr/>
        </p:nvSpPr>
        <p:spPr>
          <a:xfrm>
            <a:off x="5770176" y="2801479"/>
            <a:ext cx="1686560" cy="16865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C5BE6982-9356-2D42-7832-FAA545559030}"/>
              </a:ext>
            </a:extLst>
          </p:cNvPr>
          <p:cNvSpPr txBox="1"/>
          <p:nvPr/>
        </p:nvSpPr>
        <p:spPr>
          <a:xfrm>
            <a:off x="1612356" y="2317703"/>
            <a:ext cx="2745627" cy="2449901"/>
          </a:xfrm>
          <a:prstGeom prst="rect">
            <a:avLst/>
          </a:prstGeom>
          <a:noFill/>
        </p:spPr>
        <p:txBody>
          <a:bodyPr wrap="square">
            <a:spAutoFit/>
          </a:bodyPr>
          <a:lstStyle/>
          <a:p>
            <a:pPr marL="342900" indent="-342900" algn="just">
              <a:lnSpc>
                <a:spcPct val="110000"/>
              </a:lnSpc>
              <a:spcBef>
                <a:spcPts val="1200"/>
              </a:spcBef>
              <a:buClr>
                <a:schemeClr val="accent2">
                  <a:lumMod val="60000"/>
                  <a:lumOff val="40000"/>
                </a:schemeClr>
              </a:buClr>
              <a:buSzPct val="99000"/>
              <a:buFont typeface="Wingdings" panose="05000000000000000000" pitchFamily="2" charset="2"/>
              <a:buChar char="§"/>
            </a:pPr>
            <a:r>
              <a:rPr lang="en-US" sz="2800" b="1" kern="0" dirty="0" smtClean="0">
                <a:solidFill>
                  <a:schemeClr val="bg1"/>
                </a:solidFill>
                <a:effectLst/>
                <a:ea typeface="Times New Roman" panose="02020603050405020304" pitchFamily="18" charset="0"/>
                <a:cs typeface="Times New Roman" panose="02020603050405020304" pitchFamily="18" charset="0"/>
              </a:rPr>
              <a:t>Increase BP</a:t>
            </a:r>
          </a:p>
          <a:p>
            <a:pPr marL="342900" indent="-342900" algn="just">
              <a:lnSpc>
                <a:spcPct val="110000"/>
              </a:lnSpc>
              <a:spcBef>
                <a:spcPts val="1200"/>
              </a:spcBef>
              <a:buClr>
                <a:schemeClr val="accent2">
                  <a:lumMod val="60000"/>
                  <a:lumOff val="40000"/>
                </a:schemeClr>
              </a:buClr>
              <a:buSzPct val="99000"/>
              <a:buFont typeface="Wingdings" panose="05000000000000000000" pitchFamily="2" charset="2"/>
              <a:buChar char="§"/>
            </a:pPr>
            <a:r>
              <a:rPr lang="en-US" sz="2800" b="1" kern="0" dirty="0" smtClean="0">
                <a:solidFill>
                  <a:schemeClr val="bg1"/>
                </a:solidFill>
                <a:effectLst/>
                <a:ea typeface="Times New Roman" panose="02020603050405020304" pitchFamily="18" charset="0"/>
                <a:cs typeface="Times New Roman" panose="02020603050405020304" pitchFamily="18" charset="0"/>
              </a:rPr>
              <a:t>Altered habits</a:t>
            </a:r>
          </a:p>
          <a:p>
            <a:pPr marL="342900" indent="-342900" algn="just">
              <a:lnSpc>
                <a:spcPct val="110000"/>
              </a:lnSpc>
              <a:spcBef>
                <a:spcPts val="1200"/>
              </a:spcBef>
              <a:buClr>
                <a:schemeClr val="accent2">
                  <a:lumMod val="60000"/>
                  <a:lumOff val="40000"/>
                </a:schemeClr>
              </a:buClr>
              <a:buSzPct val="99000"/>
              <a:buFont typeface="Wingdings" panose="05000000000000000000" pitchFamily="2" charset="2"/>
              <a:buChar char="§"/>
            </a:pPr>
            <a:r>
              <a:rPr lang="en-US" sz="2800" b="1" kern="0" dirty="0" smtClean="0">
                <a:solidFill>
                  <a:schemeClr val="bg1"/>
                </a:solidFill>
                <a:effectLst/>
                <a:ea typeface="Times New Roman" panose="02020603050405020304" pitchFamily="18" charset="0"/>
                <a:cs typeface="Times New Roman" panose="02020603050405020304" pitchFamily="18" charset="0"/>
              </a:rPr>
              <a:t>Sleep problem</a:t>
            </a:r>
          </a:p>
          <a:p>
            <a:pPr marL="342900" indent="-342900" algn="just">
              <a:lnSpc>
                <a:spcPct val="110000"/>
              </a:lnSpc>
              <a:spcBef>
                <a:spcPts val="1200"/>
              </a:spcBef>
              <a:buClr>
                <a:schemeClr val="accent2">
                  <a:lumMod val="60000"/>
                  <a:lumOff val="40000"/>
                </a:schemeClr>
              </a:buClr>
              <a:buSzPct val="99000"/>
              <a:buFont typeface="Wingdings" panose="05000000000000000000" pitchFamily="2" charset="2"/>
              <a:buChar char="§"/>
            </a:pPr>
            <a:r>
              <a:rPr lang="en-US" sz="2800" b="1" kern="0" dirty="0" smtClean="0">
                <a:solidFill>
                  <a:schemeClr val="bg1"/>
                </a:solidFill>
                <a:effectLst/>
                <a:ea typeface="Times New Roman" panose="02020603050405020304" pitchFamily="18" charset="0"/>
                <a:cs typeface="Times New Roman" panose="02020603050405020304" pitchFamily="18" charset="0"/>
              </a:rPr>
              <a:t>Depression</a:t>
            </a:r>
            <a:endParaRPr lang="en-US" sz="2800" b="1" kern="100" dirty="0">
              <a:solidFill>
                <a:schemeClr val="bg1"/>
              </a:solidFill>
              <a:effectLst/>
              <a:ea typeface="Calibri" panose="020F0502020204030204" pitchFamily="34" charset="0"/>
              <a:cs typeface="Mangal" panose="02040503050203030202" pitchFamily="18" charset="0"/>
            </a:endParaRPr>
          </a:p>
        </p:txBody>
      </p:sp>
      <p:sp>
        <p:nvSpPr>
          <p:cNvPr id="2" name="Rectangle 1"/>
          <p:cNvSpPr/>
          <p:nvPr/>
        </p:nvSpPr>
        <p:spPr>
          <a:xfrm>
            <a:off x="3002239" y="248949"/>
            <a:ext cx="6243362" cy="646331"/>
          </a:xfrm>
          <a:prstGeom prst="rect">
            <a:avLst/>
          </a:prstGeom>
        </p:spPr>
        <p:txBody>
          <a:bodyPr wrap="square">
            <a:spAutoFit/>
          </a:bodyPr>
          <a:lstStyle/>
          <a:p>
            <a:pPr algn="ctr"/>
            <a:r>
              <a:rPr lang="en-US" sz="3600" b="1" kern="0" dirty="0" smtClean="0">
                <a:solidFill>
                  <a:srgbClr val="C00000"/>
                </a:solidFill>
                <a:latin typeface="Bahnschrift" panose="020B0502040204020203" pitchFamily="34" charset="0"/>
                <a:ea typeface="Times New Roman" panose="02020603050405020304" pitchFamily="18" charset="0"/>
                <a:cs typeface="Times New Roman" panose="02020603050405020304" pitchFamily="18" charset="0"/>
              </a:rPr>
              <a:t>STRESS - ADVERSE EFFECTS</a:t>
            </a:r>
          </a:p>
        </p:txBody>
      </p:sp>
      <p:sp>
        <p:nvSpPr>
          <p:cNvPr id="6" name="TextBox 5">
            <a:extLst>
              <a:ext uri="{FF2B5EF4-FFF2-40B4-BE49-F238E27FC236}">
                <a16:creationId xmlns:a16="http://schemas.microsoft.com/office/drawing/2014/main" id="{C5BE6982-9356-2D42-7832-FAA545559030}"/>
              </a:ext>
            </a:extLst>
          </p:cNvPr>
          <p:cNvSpPr txBox="1"/>
          <p:nvPr/>
        </p:nvSpPr>
        <p:spPr>
          <a:xfrm>
            <a:off x="5915194" y="3084259"/>
            <a:ext cx="1416039" cy="1200329"/>
          </a:xfrm>
          <a:prstGeom prst="rect">
            <a:avLst/>
          </a:prstGeom>
          <a:noFill/>
        </p:spPr>
        <p:txBody>
          <a:bodyPr wrap="square">
            <a:spAutoFit/>
          </a:bodyPr>
          <a:lstStyle/>
          <a:p>
            <a:pPr algn="ctr">
              <a:spcBef>
                <a:spcPts val="1800"/>
              </a:spcBef>
              <a:buClr>
                <a:srgbClr val="C00000"/>
              </a:buClr>
            </a:pPr>
            <a:r>
              <a:rPr lang="en-US" sz="2400" b="1" kern="0" dirty="0" smtClean="0">
                <a:solidFill>
                  <a:schemeClr val="bg1"/>
                </a:solidFill>
                <a:effectLst/>
                <a:ea typeface="Times New Roman" panose="02020603050405020304" pitchFamily="18" charset="0"/>
                <a:cs typeface="Times New Roman" panose="02020603050405020304" pitchFamily="18" charset="0"/>
              </a:rPr>
              <a:t>Stress Effects on Body</a:t>
            </a:r>
            <a:endParaRPr lang="en-US" sz="2400" b="1" kern="100" dirty="0">
              <a:solidFill>
                <a:schemeClr val="bg1"/>
              </a:solidFill>
              <a:effectLst/>
              <a:ea typeface="Calibri" panose="020F0502020204030204" pitchFamily="34" charset="0"/>
              <a:cs typeface="Mangal" panose="02040503050203030202" pitchFamily="18" charset="0"/>
            </a:endParaRPr>
          </a:p>
        </p:txBody>
      </p:sp>
      <p:sp>
        <p:nvSpPr>
          <p:cNvPr id="8" name="TextBox 7">
            <a:extLst>
              <a:ext uri="{FF2B5EF4-FFF2-40B4-BE49-F238E27FC236}">
                <a16:creationId xmlns:a16="http://schemas.microsoft.com/office/drawing/2014/main" id="{C5BE6982-9356-2D42-7832-FAA545559030}"/>
              </a:ext>
            </a:extLst>
          </p:cNvPr>
          <p:cNvSpPr txBox="1"/>
          <p:nvPr/>
        </p:nvSpPr>
        <p:spPr>
          <a:xfrm>
            <a:off x="7381340" y="1467470"/>
            <a:ext cx="2088169" cy="430887"/>
          </a:xfrm>
          <a:prstGeom prst="rect">
            <a:avLst/>
          </a:prstGeom>
          <a:noFill/>
        </p:spPr>
        <p:txBody>
          <a:bodyPr wrap="square">
            <a:spAutoFit/>
          </a:bodyPr>
          <a:lstStyle/>
          <a:p>
            <a:pPr algn="just">
              <a:lnSpc>
                <a:spcPct val="110000"/>
              </a:lnSpc>
              <a:spcBef>
                <a:spcPts val="1800"/>
              </a:spcBef>
              <a:buClr>
                <a:srgbClr val="C00000"/>
              </a:buClr>
            </a:pPr>
            <a:r>
              <a:rPr lang="en-US" sz="2000" b="1" kern="0" dirty="0" smtClean="0">
                <a:effectLst/>
                <a:ea typeface="Times New Roman" panose="02020603050405020304" pitchFamily="18" charset="0"/>
                <a:cs typeface="Times New Roman" panose="02020603050405020304" pitchFamily="18" charset="0"/>
              </a:rPr>
              <a:t>Atherosclerosis</a:t>
            </a:r>
            <a:endParaRPr lang="en-US" sz="2000" b="1" kern="100" dirty="0">
              <a:effectLst/>
              <a:ea typeface="Calibri" panose="020F0502020204030204" pitchFamily="34" charset="0"/>
              <a:cs typeface="Mangal" panose="02040503050203030202" pitchFamily="18" charset="0"/>
            </a:endParaRPr>
          </a:p>
        </p:txBody>
      </p:sp>
      <p:sp>
        <p:nvSpPr>
          <p:cNvPr id="9" name="TextBox 8">
            <a:extLst>
              <a:ext uri="{FF2B5EF4-FFF2-40B4-BE49-F238E27FC236}">
                <a16:creationId xmlns:a16="http://schemas.microsoft.com/office/drawing/2014/main" id="{C5BE6982-9356-2D42-7832-FAA545559030}"/>
              </a:ext>
            </a:extLst>
          </p:cNvPr>
          <p:cNvSpPr txBox="1"/>
          <p:nvPr/>
        </p:nvSpPr>
        <p:spPr>
          <a:xfrm>
            <a:off x="7887182" y="1935635"/>
            <a:ext cx="2103368" cy="430887"/>
          </a:xfrm>
          <a:prstGeom prst="rect">
            <a:avLst/>
          </a:prstGeom>
          <a:noFill/>
        </p:spPr>
        <p:txBody>
          <a:bodyPr wrap="square">
            <a:spAutoFit/>
          </a:bodyPr>
          <a:lstStyle/>
          <a:p>
            <a:pPr algn="just">
              <a:lnSpc>
                <a:spcPct val="110000"/>
              </a:lnSpc>
              <a:spcBef>
                <a:spcPts val="1800"/>
              </a:spcBef>
              <a:buClr>
                <a:srgbClr val="C00000"/>
              </a:buClr>
            </a:pPr>
            <a:r>
              <a:rPr lang="en-US" sz="2000" b="1" kern="0" dirty="0" smtClean="0">
                <a:effectLst/>
                <a:ea typeface="Times New Roman" panose="02020603050405020304" pitchFamily="18" charset="0"/>
                <a:cs typeface="Times New Roman" panose="02020603050405020304" pitchFamily="18" charset="0"/>
              </a:rPr>
              <a:t>Chronic Fatigue</a:t>
            </a:r>
            <a:endParaRPr lang="en-US" sz="2000" b="1" kern="100" dirty="0">
              <a:effectLst/>
              <a:ea typeface="Calibri" panose="020F0502020204030204" pitchFamily="34" charset="0"/>
              <a:cs typeface="Mangal" panose="02040503050203030202" pitchFamily="18" charset="0"/>
            </a:endParaRPr>
          </a:p>
        </p:txBody>
      </p:sp>
      <p:sp>
        <p:nvSpPr>
          <p:cNvPr id="10" name="TextBox 9">
            <a:extLst>
              <a:ext uri="{FF2B5EF4-FFF2-40B4-BE49-F238E27FC236}">
                <a16:creationId xmlns:a16="http://schemas.microsoft.com/office/drawing/2014/main" id="{C5BE6982-9356-2D42-7832-FAA545559030}"/>
              </a:ext>
            </a:extLst>
          </p:cNvPr>
          <p:cNvSpPr txBox="1"/>
          <p:nvPr/>
        </p:nvSpPr>
        <p:spPr>
          <a:xfrm>
            <a:off x="8412315" y="2373391"/>
            <a:ext cx="1964184" cy="430887"/>
          </a:xfrm>
          <a:prstGeom prst="rect">
            <a:avLst/>
          </a:prstGeom>
          <a:noFill/>
        </p:spPr>
        <p:txBody>
          <a:bodyPr wrap="square">
            <a:spAutoFit/>
          </a:bodyPr>
          <a:lstStyle/>
          <a:p>
            <a:pPr algn="just">
              <a:lnSpc>
                <a:spcPct val="110000"/>
              </a:lnSpc>
              <a:spcBef>
                <a:spcPts val="1800"/>
              </a:spcBef>
              <a:buClr>
                <a:srgbClr val="C00000"/>
              </a:buClr>
            </a:pPr>
            <a:r>
              <a:rPr lang="en-US" sz="2000" b="1" kern="0" dirty="0" smtClean="0">
                <a:effectLst/>
                <a:ea typeface="Times New Roman" panose="02020603050405020304" pitchFamily="18" charset="0"/>
                <a:cs typeface="Times New Roman" panose="02020603050405020304" pitchFamily="18" charset="0"/>
              </a:rPr>
              <a:t>Hypertension</a:t>
            </a:r>
            <a:endParaRPr lang="en-US" sz="2000" b="1" kern="100" dirty="0">
              <a:effectLst/>
              <a:ea typeface="Calibri" panose="020F0502020204030204" pitchFamily="34" charset="0"/>
              <a:cs typeface="Mangal" panose="02040503050203030202" pitchFamily="18" charset="0"/>
            </a:endParaRPr>
          </a:p>
        </p:txBody>
      </p:sp>
      <p:sp>
        <p:nvSpPr>
          <p:cNvPr id="11" name="TextBox 10">
            <a:extLst>
              <a:ext uri="{FF2B5EF4-FFF2-40B4-BE49-F238E27FC236}">
                <a16:creationId xmlns:a16="http://schemas.microsoft.com/office/drawing/2014/main" id="{C5BE6982-9356-2D42-7832-FAA545559030}"/>
              </a:ext>
            </a:extLst>
          </p:cNvPr>
          <p:cNvSpPr txBox="1"/>
          <p:nvPr/>
        </p:nvSpPr>
        <p:spPr>
          <a:xfrm>
            <a:off x="8575987" y="2879366"/>
            <a:ext cx="1603388" cy="430887"/>
          </a:xfrm>
          <a:prstGeom prst="rect">
            <a:avLst/>
          </a:prstGeom>
          <a:noFill/>
        </p:spPr>
        <p:txBody>
          <a:bodyPr wrap="square">
            <a:spAutoFit/>
          </a:bodyPr>
          <a:lstStyle/>
          <a:p>
            <a:pPr algn="just">
              <a:lnSpc>
                <a:spcPct val="110000"/>
              </a:lnSpc>
              <a:spcBef>
                <a:spcPts val="1800"/>
              </a:spcBef>
              <a:buClr>
                <a:srgbClr val="C00000"/>
              </a:buClr>
            </a:pPr>
            <a:r>
              <a:rPr lang="en-US" sz="2000" b="1" kern="0" dirty="0" smtClean="0">
                <a:effectLst/>
                <a:ea typeface="Times New Roman" panose="02020603050405020304" pitchFamily="18" charset="0"/>
                <a:cs typeface="Times New Roman" panose="02020603050405020304" pitchFamily="18" charset="0"/>
              </a:rPr>
              <a:t>Migraines</a:t>
            </a:r>
            <a:endParaRPr lang="en-US" sz="2000" b="1" kern="100" dirty="0">
              <a:effectLst/>
              <a:ea typeface="Calibri" panose="020F0502020204030204" pitchFamily="34" charset="0"/>
              <a:cs typeface="Mangal" panose="02040503050203030202" pitchFamily="18" charset="0"/>
            </a:endParaRPr>
          </a:p>
        </p:txBody>
      </p:sp>
      <p:sp>
        <p:nvSpPr>
          <p:cNvPr id="12" name="TextBox 11">
            <a:extLst>
              <a:ext uri="{FF2B5EF4-FFF2-40B4-BE49-F238E27FC236}">
                <a16:creationId xmlns:a16="http://schemas.microsoft.com/office/drawing/2014/main" id="{C5BE6982-9356-2D42-7832-FAA545559030}"/>
              </a:ext>
            </a:extLst>
          </p:cNvPr>
          <p:cNvSpPr txBox="1"/>
          <p:nvPr/>
        </p:nvSpPr>
        <p:spPr>
          <a:xfrm>
            <a:off x="8688412" y="3347531"/>
            <a:ext cx="879803" cy="430887"/>
          </a:xfrm>
          <a:prstGeom prst="rect">
            <a:avLst/>
          </a:prstGeom>
          <a:noFill/>
        </p:spPr>
        <p:txBody>
          <a:bodyPr wrap="square">
            <a:spAutoFit/>
          </a:bodyPr>
          <a:lstStyle/>
          <a:p>
            <a:pPr algn="just">
              <a:lnSpc>
                <a:spcPct val="110000"/>
              </a:lnSpc>
              <a:spcBef>
                <a:spcPts val="1800"/>
              </a:spcBef>
              <a:buClr>
                <a:srgbClr val="C00000"/>
              </a:buClr>
            </a:pPr>
            <a:r>
              <a:rPr lang="en-US" sz="2000" b="1" kern="0" dirty="0" smtClean="0">
                <a:effectLst/>
                <a:ea typeface="Times New Roman" panose="02020603050405020304" pitchFamily="18" charset="0"/>
                <a:cs typeface="Times New Roman" panose="02020603050405020304" pitchFamily="18" charset="0"/>
              </a:rPr>
              <a:t>Acne</a:t>
            </a:r>
            <a:endParaRPr lang="en-US" sz="2000" b="1" kern="100" dirty="0">
              <a:effectLst/>
              <a:ea typeface="Calibri" panose="020F0502020204030204" pitchFamily="34" charset="0"/>
              <a:cs typeface="Mangal" panose="02040503050203030202" pitchFamily="18" charset="0"/>
            </a:endParaRPr>
          </a:p>
        </p:txBody>
      </p:sp>
      <p:sp>
        <p:nvSpPr>
          <p:cNvPr id="13" name="TextBox 12">
            <a:extLst>
              <a:ext uri="{FF2B5EF4-FFF2-40B4-BE49-F238E27FC236}">
                <a16:creationId xmlns:a16="http://schemas.microsoft.com/office/drawing/2014/main" id="{C5BE6982-9356-2D42-7832-FAA545559030}"/>
              </a:ext>
            </a:extLst>
          </p:cNvPr>
          <p:cNvSpPr txBox="1"/>
          <p:nvPr/>
        </p:nvSpPr>
        <p:spPr>
          <a:xfrm>
            <a:off x="8622689" y="3816599"/>
            <a:ext cx="947823" cy="430887"/>
          </a:xfrm>
          <a:prstGeom prst="rect">
            <a:avLst/>
          </a:prstGeom>
          <a:noFill/>
        </p:spPr>
        <p:txBody>
          <a:bodyPr wrap="square">
            <a:spAutoFit/>
          </a:bodyPr>
          <a:lstStyle/>
          <a:p>
            <a:pPr algn="just">
              <a:lnSpc>
                <a:spcPct val="110000"/>
              </a:lnSpc>
              <a:spcBef>
                <a:spcPts val="1800"/>
              </a:spcBef>
              <a:buClr>
                <a:srgbClr val="C00000"/>
              </a:buClr>
            </a:pPr>
            <a:r>
              <a:rPr lang="en-US" sz="2000" b="1" kern="0" dirty="0" smtClean="0">
                <a:effectLst/>
                <a:ea typeface="Times New Roman" panose="02020603050405020304" pitchFamily="18" charset="0"/>
                <a:cs typeface="Times New Roman" panose="02020603050405020304" pitchFamily="18" charset="0"/>
              </a:rPr>
              <a:t>Hives</a:t>
            </a:r>
            <a:endParaRPr lang="en-US" sz="2000" b="1" kern="100" dirty="0">
              <a:effectLst/>
              <a:ea typeface="Calibri" panose="020F0502020204030204" pitchFamily="34" charset="0"/>
              <a:cs typeface="Mangal" panose="02040503050203030202" pitchFamily="18" charset="0"/>
            </a:endParaRPr>
          </a:p>
        </p:txBody>
      </p:sp>
      <p:sp>
        <p:nvSpPr>
          <p:cNvPr id="14" name="TextBox 13">
            <a:extLst>
              <a:ext uri="{FF2B5EF4-FFF2-40B4-BE49-F238E27FC236}">
                <a16:creationId xmlns:a16="http://schemas.microsoft.com/office/drawing/2014/main" id="{C5BE6982-9356-2D42-7832-FAA545559030}"/>
              </a:ext>
            </a:extLst>
          </p:cNvPr>
          <p:cNvSpPr txBox="1"/>
          <p:nvPr/>
        </p:nvSpPr>
        <p:spPr>
          <a:xfrm>
            <a:off x="8459185" y="4276468"/>
            <a:ext cx="1400189" cy="430887"/>
          </a:xfrm>
          <a:prstGeom prst="rect">
            <a:avLst/>
          </a:prstGeom>
          <a:noFill/>
        </p:spPr>
        <p:txBody>
          <a:bodyPr wrap="square">
            <a:spAutoFit/>
          </a:bodyPr>
          <a:lstStyle/>
          <a:p>
            <a:pPr algn="just">
              <a:lnSpc>
                <a:spcPct val="110000"/>
              </a:lnSpc>
              <a:spcBef>
                <a:spcPts val="1800"/>
              </a:spcBef>
              <a:buClr>
                <a:srgbClr val="C00000"/>
              </a:buClr>
            </a:pPr>
            <a:r>
              <a:rPr lang="en-US" sz="2000" b="1" kern="0" dirty="0" smtClean="0">
                <a:effectLst/>
                <a:ea typeface="Times New Roman" panose="02020603050405020304" pitchFamily="18" charset="0"/>
                <a:cs typeface="Times New Roman" panose="02020603050405020304" pitchFamily="18" charset="0"/>
              </a:rPr>
              <a:t>Depression</a:t>
            </a:r>
            <a:endParaRPr lang="en-US" sz="2000" b="1" kern="100" dirty="0">
              <a:effectLst/>
              <a:ea typeface="Calibri" panose="020F0502020204030204" pitchFamily="34" charset="0"/>
              <a:cs typeface="Mangal" panose="02040503050203030202" pitchFamily="18" charset="0"/>
            </a:endParaRPr>
          </a:p>
        </p:txBody>
      </p:sp>
      <p:sp>
        <p:nvSpPr>
          <p:cNvPr id="15" name="TextBox 14">
            <a:extLst>
              <a:ext uri="{FF2B5EF4-FFF2-40B4-BE49-F238E27FC236}">
                <a16:creationId xmlns:a16="http://schemas.microsoft.com/office/drawing/2014/main" id="{C5BE6982-9356-2D42-7832-FAA545559030}"/>
              </a:ext>
            </a:extLst>
          </p:cNvPr>
          <p:cNvSpPr txBox="1"/>
          <p:nvPr/>
        </p:nvSpPr>
        <p:spPr>
          <a:xfrm>
            <a:off x="8220625" y="4719776"/>
            <a:ext cx="2066195" cy="430887"/>
          </a:xfrm>
          <a:prstGeom prst="rect">
            <a:avLst/>
          </a:prstGeom>
          <a:noFill/>
        </p:spPr>
        <p:txBody>
          <a:bodyPr wrap="square">
            <a:spAutoFit/>
          </a:bodyPr>
          <a:lstStyle/>
          <a:p>
            <a:pPr algn="just">
              <a:lnSpc>
                <a:spcPct val="110000"/>
              </a:lnSpc>
              <a:spcBef>
                <a:spcPts val="1800"/>
              </a:spcBef>
              <a:buClr>
                <a:srgbClr val="C00000"/>
              </a:buClr>
            </a:pPr>
            <a:r>
              <a:rPr lang="en-US" sz="2000" b="1" kern="0" dirty="0" smtClean="0">
                <a:effectLst/>
                <a:ea typeface="Times New Roman" panose="02020603050405020304" pitchFamily="18" charset="0"/>
                <a:cs typeface="Times New Roman" panose="02020603050405020304" pitchFamily="18" charset="0"/>
              </a:rPr>
              <a:t>Sleep Deprivation</a:t>
            </a:r>
            <a:endParaRPr lang="en-US" sz="2000" b="1" kern="100" dirty="0">
              <a:effectLst/>
              <a:ea typeface="Calibri" panose="020F0502020204030204" pitchFamily="34" charset="0"/>
              <a:cs typeface="Mangal" panose="02040503050203030202" pitchFamily="18" charset="0"/>
            </a:endParaRPr>
          </a:p>
        </p:txBody>
      </p:sp>
      <p:sp>
        <p:nvSpPr>
          <p:cNvPr id="16" name="TextBox 15">
            <a:extLst>
              <a:ext uri="{FF2B5EF4-FFF2-40B4-BE49-F238E27FC236}">
                <a16:creationId xmlns:a16="http://schemas.microsoft.com/office/drawing/2014/main" id="{C5BE6982-9356-2D42-7832-FAA545559030}"/>
              </a:ext>
            </a:extLst>
          </p:cNvPr>
          <p:cNvSpPr txBox="1"/>
          <p:nvPr/>
        </p:nvSpPr>
        <p:spPr>
          <a:xfrm>
            <a:off x="7694674" y="5220588"/>
            <a:ext cx="2122811" cy="430887"/>
          </a:xfrm>
          <a:prstGeom prst="rect">
            <a:avLst/>
          </a:prstGeom>
          <a:noFill/>
        </p:spPr>
        <p:txBody>
          <a:bodyPr wrap="square">
            <a:spAutoFit/>
          </a:bodyPr>
          <a:lstStyle/>
          <a:p>
            <a:pPr algn="just">
              <a:lnSpc>
                <a:spcPct val="110000"/>
              </a:lnSpc>
              <a:spcBef>
                <a:spcPts val="1800"/>
              </a:spcBef>
              <a:buClr>
                <a:srgbClr val="C00000"/>
              </a:buClr>
            </a:pPr>
            <a:r>
              <a:rPr lang="en-US" sz="2000" b="1" kern="0" dirty="0" smtClean="0">
                <a:effectLst/>
                <a:ea typeface="Times New Roman" panose="02020603050405020304" pitchFamily="18" charset="0"/>
                <a:cs typeface="Times New Roman" panose="02020603050405020304" pitchFamily="18" charset="0"/>
              </a:rPr>
              <a:t>Eating Disorders</a:t>
            </a:r>
            <a:endParaRPr lang="en-US" sz="2000" b="1" kern="100" dirty="0">
              <a:effectLst/>
              <a:ea typeface="Calibri" panose="020F0502020204030204" pitchFamily="34" charset="0"/>
              <a:cs typeface="Mangal" panose="02040503050203030202" pitchFamily="18" charset="0"/>
            </a:endParaRPr>
          </a:p>
        </p:txBody>
      </p:sp>
      <p:cxnSp>
        <p:nvCxnSpPr>
          <p:cNvPr id="18" name="Straight Arrow Connector 17"/>
          <p:cNvCxnSpPr/>
          <p:nvPr/>
        </p:nvCxnSpPr>
        <p:spPr>
          <a:xfrm flipV="1">
            <a:off x="6858000" y="1771865"/>
            <a:ext cx="598736" cy="122466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7099292" y="2202753"/>
            <a:ext cx="829196" cy="841841"/>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7206212" y="2645251"/>
            <a:ext cx="1194028" cy="604004"/>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7301693" y="3123499"/>
            <a:ext cx="1239125" cy="29631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7405030" y="3599649"/>
            <a:ext cx="1283382" cy="3682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369716" y="3765204"/>
            <a:ext cx="1206271" cy="22962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endCxn id="14" idx="1"/>
          </p:cNvCxnSpPr>
          <p:nvPr/>
        </p:nvCxnSpPr>
        <p:spPr>
          <a:xfrm>
            <a:off x="7206212" y="3948273"/>
            <a:ext cx="1252973" cy="543639"/>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7188720" y="4201407"/>
            <a:ext cx="1011908" cy="67392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6930163" y="4367770"/>
            <a:ext cx="720713" cy="96238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 name="Slide Number Placeholder 91"/>
          <p:cNvSpPr>
            <a:spLocks noGrp="1"/>
          </p:cNvSpPr>
          <p:nvPr>
            <p:ph type="sldNum" sz="quarter" idx="12"/>
          </p:nvPr>
        </p:nvSpPr>
        <p:spPr/>
        <p:txBody>
          <a:bodyPr/>
          <a:lstStyle/>
          <a:p>
            <a:fld id="{99A890E2-C841-4ADF-82B3-67A3015990EC}" type="slidenum">
              <a:rPr lang="en-IN" smtClean="0"/>
              <a:t>31</a:t>
            </a:fld>
            <a:endParaRPr lang="en-IN"/>
          </a:p>
        </p:txBody>
      </p:sp>
    </p:spTree>
    <p:extLst>
      <p:ext uri="{BB962C8B-B14F-4D97-AF65-F5344CB8AC3E}">
        <p14:creationId xmlns:p14="http://schemas.microsoft.com/office/powerpoint/2010/main" val="22306142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2694" y="1463040"/>
            <a:ext cx="7457347" cy="4226560"/>
          </a:xfrm>
          <a:prstGeom prst="roundRect">
            <a:avLst>
              <a:gd name="adj" fmla="val 10657"/>
            </a:avLst>
          </a:prstGeom>
          <a:solidFill>
            <a:srgbClr val="D6C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C5BE6982-9356-2D42-7832-FAA545559030}"/>
              </a:ext>
            </a:extLst>
          </p:cNvPr>
          <p:cNvSpPr txBox="1"/>
          <p:nvPr/>
        </p:nvSpPr>
        <p:spPr>
          <a:xfrm>
            <a:off x="322694" y="1588262"/>
            <a:ext cx="7345588" cy="3939540"/>
          </a:xfrm>
          <a:prstGeom prst="rect">
            <a:avLst/>
          </a:prstGeom>
          <a:noFill/>
        </p:spPr>
        <p:txBody>
          <a:bodyPr wrap="square">
            <a:spAutoFit/>
          </a:bodyPr>
          <a:lstStyle/>
          <a:p>
            <a:pPr marL="342900" indent="-342900" algn="just">
              <a:spcBef>
                <a:spcPts val="12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Depression is a state of low mood and aversion to activity that can affect a person's thoughts, behavior, feelings and sense of well-being. Depressed people can feel sad, anxious, empty, hopeless, worried, helpless, worthless, guilty, irritable, hurt, or restless.</a:t>
            </a:r>
          </a:p>
          <a:p>
            <a:pPr marL="342900" indent="-342900" algn="just">
              <a:spcBef>
                <a:spcPts val="12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Life events and life style that may precipitate depressed mood include childbirth, menopause financial difficulties, job problems, a medical diagnosis, loss of a loved one, natural disasters, social isolation, relationship troubles, jealousy, separation.</a:t>
            </a:r>
            <a:endParaRPr lang="en-US" sz="2400" kern="100" dirty="0">
              <a:effectLst/>
              <a:ea typeface="Calibri" panose="020F0502020204030204" pitchFamily="34" charset="0"/>
              <a:cs typeface="Mangal" panose="02040503050203030202" pitchFamily="18" charset="0"/>
            </a:endParaRPr>
          </a:p>
        </p:txBody>
      </p:sp>
      <p:sp>
        <p:nvSpPr>
          <p:cNvPr id="2" name="Rectangle 1"/>
          <p:cNvSpPr/>
          <p:nvPr/>
        </p:nvSpPr>
        <p:spPr>
          <a:xfrm>
            <a:off x="4411959" y="237935"/>
            <a:ext cx="3368082" cy="646331"/>
          </a:xfrm>
          <a:prstGeom prst="rect">
            <a:avLst/>
          </a:prstGeom>
        </p:spPr>
        <p:txBody>
          <a:bodyPr wrap="square">
            <a:spAutoFit/>
          </a:bodyPr>
          <a:lstStyle/>
          <a:p>
            <a:pPr algn="ctr"/>
            <a:r>
              <a:rPr lang="en-US" sz="3600" b="1" kern="0" dirty="0" smtClean="0">
                <a:solidFill>
                  <a:srgbClr val="C00000"/>
                </a:solidFill>
                <a:latin typeface="Bahnschrift" panose="020B0502040204020203" pitchFamily="34" charset="0"/>
                <a:ea typeface="Times New Roman" panose="02020603050405020304" pitchFamily="18" charset="0"/>
                <a:cs typeface="Times New Roman" panose="02020603050405020304" pitchFamily="18" charset="0"/>
              </a:rPr>
              <a:t>DEPRESSION</a:t>
            </a:r>
            <a:endParaRPr lang="en-US" sz="3600" b="1" kern="100" dirty="0">
              <a:solidFill>
                <a:srgbClr val="C00000"/>
              </a:solidFill>
              <a:latin typeface="Bahnschrift" panose="020B0502040204020203" pitchFamily="34" charset="0"/>
              <a:ea typeface="Calibri" panose="020F0502020204030204" pitchFamily="34" charset="0"/>
              <a:cs typeface="Mangal" panose="02040503050203030202" pitchFamily="18" charset="0"/>
            </a:endParaRPr>
          </a:p>
        </p:txBody>
      </p:sp>
      <p:pic>
        <p:nvPicPr>
          <p:cNvPr id="14338" name="Picture 2" descr="https://domf5oio6qrcr.cloudfront.net/medialibrary/7813/a83db567-4c93-4ad0-af6f-72b57af7675d.jpg"/>
          <p:cNvPicPr>
            <a:picLocks noChangeAspect="1" noChangeArrowheads="1"/>
          </p:cNvPicPr>
          <p:nvPr/>
        </p:nvPicPr>
        <p:blipFill rotWithShape="1">
          <a:blip r:embed="rId2">
            <a:extLst>
              <a:ext uri="{28A0092B-C50C-407E-A947-70E740481C1C}">
                <a14:useLocalDpi xmlns:a14="http://schemas.microsoft.com/office/drawing/2010/main" val="0"/>
              </a:ext>
            </a:extLst>
          </a:blip>
          <a:srcRect r="13795"/>
          <a:stretch/>
        </p:blipFill>
        <p:spPr bwMode="auto">
          <a:xfrm>
            <a:off x="7988321" y="2127463"/>
            <a:ext cx="3756025" cy="2759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9A890E2-C841-4ADF-82B3-67A3015990EC}" type="slidenum">
              <a:rPr lang="en-IN" smtClean="0"/>
              <a:t>32</a:t>
            </a:fld>
            <a:endParaRPr lang="en-IN"/>
          </a:p>
        </p:txBody>
      </p:sp>
    </p:spTree>
    <p:extLst>
      <p:ext uri="{BB962C8B-B14F-4D97-AF65-F5344CB8AC3E}">
        <p14:creationId xmlns:p14="http://schemas.microsoft.com/office/powerpoint/2010/main" val="38976743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9800" y="1389888"/>
            <a:ext cx="10932600" cy="4873752"/>
          </a:xfrm>
          <a:prstGeom prst="roundRect">
            <a:avLst>
              <a:gd name="adj" fmla="val 115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1A18BE43-A4B3-0400-F580-0142194DF5B2}"/>
              </a:ext>
            </a:extLst>
          </p:cNvPr>
          <p:cNvSpPr txBox="1"/>
          <p:nvPr/>
        </p:nvSpPr>
        <p:spPr>
          <a:xfrm>
            <a:off x="755183" y="1621032"/>
            <a:ext cx="9394657" cy="4411464"/>
          </a:xfrm>
          <a:prstGeom prst="rect">
            <a:avLst/>
          </a:prstGeom>
          <a:noFill/>
        </p:spPr>
        <p:txBody>
          <a:bodyPr wrap="square">
            <a:spAutoFit/>
          </a:bodyPr>
          <a:lstStyle/>
          <a:p>
            <a:pPr lvl="0" algn="just" eaLnBrk="0" fontAlgn="base" hangingPunct="0">
              <a:lnSpc>
                <a:spcPct val="110000"/>
              </a:lnSpc>
              <a:spcBef>
                <a:spcPts val="1000"/>
              </a:spcBef>
              <a:spcAft>
                <a:spcPct val="0"/>
              </a:spcAft>
              <a:buClr>
                <a:srgbClr val="C00000"/>
              </a:buClr>
              <a:defRPr/>
            </a:pPr>
            <a:r>
              <a:rPr lang="en-US" sz="2400" b="1" dirty="0">
                <a:solidFill>
                  <a:srgbClr val="156157"/>
                </a:solidFill>
                <a:latin typeface="Calibri" panose="020F0502020204030204" pitchFamily="34" charset="0"/>
                <a:cs typeface="Arial" panose="020B0604020202020204" pitchFamily="34" charset="0"/>
              </a:rPr>
              <a:t>Healthy Eating- </a:t>
            </a:r>
            <a:r>
              <a:rPr lang="en-US" sz="2400" dirty="0">
                <a:solidFill>
                  <a:prstClr val="black"/>
                </a:solidFill>
                <a:latin typeface="Calibri" panose="020F0502020204030204" pitchFamily="34" charset="0"/>
                <a:cs typeface="Arial" panose="020B0604020202020204" pitchFamily="34" charset="0"/>
              </a:rPr>
              <a:t>The easiest way to improve your diet is to cut out the junk. Avoiding foods high in refined sugar, and foods packed </a:t>
            </a:r>
            <a:r>
              <a:rPr lang="en-US" sz="2400" dirty="0" smtClean="0">
                <a:solidFill>
                  <a:prstClr val="black"/>
                </a:solidFill>
                <a:latin typeface="Calibri" panose="020F0502020204030204" pitchFamily="34" charset="0"/>
                <a:cs typeface="Arial" panose="020B0604020202020204" pitchFamily="34" charset="0"/>
              </a:rPr>
              <a:t>with saturated </a:t>
            </a:r>
            <a:r>
              <a:rPr lang="en-US" sz="2400" dirty="0">
                <a:solidFill>
                  <a:prstClr val="black"/>
                </a:solidFill>
                <a:latin typeface="Calibri" panose="020F0502020204030204" pitchFamily="34" charset="0"/>
                <a:cs typeface="Arial" panose="020B0604020202020204" pitchFamily="34" charset="0"/>
              </a:rPr>
              <a:t>fats should be your first step, include amino-acid-rich foods such as meat, dairy products, and certain fruits and vegetables in your diet. </a:t>
            </a:r>
          </a:p>
          <a:p>
            <a:pPr lvl="0" algn="just" eaLnBrk="0" fontAlgn="base" hangingPunct="0">
              <a:lnSpc>
                <a:spcPct val="110000"/>
              </a:lnSpc>
              <a:spcBef>
                <a:spcPts val="1000"/>
              </a:spcBef>
              <a:spcAft>
                <a:spcPct val="0"/>
              </a:spcAft>
              <a:buClr>
                <a:srgbClr val="C00000"/>
              </a:buClr>
              <a:defRPr/>
            </a:pPr>
            <a:r>
              <a:rPr lang="en-US" sz="2400" dirty="0">
                <a:solidFill>
                  <a:prstClr val="black"/>
                </a:solidFill>
                <a:latin typeface="Calibri" panose="020F0502020204030204" pitchFamily="34" charset="0"/>
                <a:cs typeface="Arial" panose="020B0604020202020204" pitchFamily="34" charset="0"/>
              </a:rPr>
              <a:t>Complex carbohydrate helps to stimulate the feel-good neurotransmitter serotonin, carbohydrates can be found in whole grains, legumes, vegetables such as spinach and broccoli, fruits such as oranges &amp; pears</a:t>
            </a:r>
            <a:r>
              <a:rPr lang="en-US" sz="2400" dirty="0" smtClean="0">
                <a:solidFill>
                  <a:prstClr val="black"/>
                </a:solidFill>
                <a:latin typeface="Calibri" panose="020F0502020204030204" pitchFamily="34" charset="0"/>
                <a:cs typeface="Arial" panose="020B0604020202020204" pitchFamily="34" charset="0"/>
              </a:rPr>
              <a:t>.</a:t>
            </a:r>
          </a:p>
          <a:p>
            <a:pPr lvl="0" algn="just" eaLnBrk="0" fontAlgn="base" hangingPunct="0">
              <a:lnSpc>
                <a:spcPct val="110000"/>
              </a:lnSpc>
              <a:spcBef>
                <a:spcPts val="1000"/>
              </a:spcBef>
              <a:spcAft>
                <a:spcPct val="0"/>
              </a:spcAft>
              <a:buClr>
                <a:srgbClr val="C00000"/>
              </a:buClr>
              <a:defRPr/>
            </a:pPr>
            <a:r>
              <a:rPr lang="en-US" sz="2400" b="1" dirty="0" smtClean="0">
                <a:solidFill>
                  <a:srgbClr val="156157"/>
                </a:solidFill>
                <a:latin typeface="Calibri" panose="020F0502020204030204" pitchFamily="34" charset="0"/>
                <a:cs typeface="Arial" panose="020B0604020202020204" pitchFamily="34" charset="0"/>
              </a:rPr>
              <a:t>Exercise-</a:t>
            </a:r>
            <a:r>
              <a:rPr lang="en-US" sz="2400" b="1" dirty="0" smtClean="0">
                <a:solidFill>
                  <a:srgbClr val="C00000"/>
                </a:solidFill>
                <a:latin typeface="Calibri" panose="020F0502020204030204" pitchFamily="34" charset="0"/>
                <a:cs typeface="Arial" panose="020B0604020202020204" pitchFamily="34" charset="0"/>
              </a:rPr>
              <a:t> </a:t>
            </a:r>
            <a:r>
              <a:rPr lang="en-US" sz="2400" dirty="0" smtClean="0">
                <a:solidFill>
                  <a:prstClr val="black"/>
                </a:solidFill>
                <a:latin typeface="Calibri" panose="020F0502020204030204" pitchFamily="34" charset="0"/>
                <a:cs typeface="Arial" panose="020B0604020202020204" pitchFamily="34" charset="0"/>
              </a:rPr>
              <a:t>increases </a:t>
            </a:r>
            <a:r>
              <a:rPr lang="en-US" sz="2400" dirty="0">
                <a:solidFill>
                  <a:prstClr val="black"/>
                </a:solidFill>
                <a:latin typeface="Calibri" panose="020F0502020204030204" pitchFamily="34" charset="0"/>
                <a:cs typeface="Arial" panose="020B0604020202020204" pitchFamily="34" charset="0"/>
              </a:rPr>
              <a:t>your body’s production of natural antidepressants. Research has shown that exercise reduces stress, improves mood, boosts self-esteem, and provides restful sleep</a:t>
            </a:r>
            <a:r>
              <a:rPr lang="en-US" sz="2400" dirty="0" smtClean="0">
                <a:solidFill>
                  <a:prstClr val="black"/>
                </a:solidFill>
                <a:latin typeface="Calibri" panose="020F0502020204030204" pitchFamily="34" charset="0"/>
                <a:cs typeface="Arial" panose="020B0604020202020204" pitchFamily="34" charset="0"/>
              </a:rPr>
              <a:t>.</a:t>
            </a:r>
            <a:endParaRPr lang="en-US" sz="2400" dirty="0">
              <a:solidFill>
                <a:prstClr val="black"/>
              </a:solidFill>
              <a:latin typeface="Calibri" panose="020F0502020204030204" pitchFamily="34" charset="0"/>
              <a:cs typeface="Arial" panose="020B0604020202020204" pitchFamily="34" charset="0"/>
            </a:endParaRPr>
          </a:p>
        </p:txBody>
      </p:sp>
      <p:sp>
        <p:nvSpPr>
          <p:cNvPr id="6" name="Title 1">
            <a:extLst>
              <a:ext uri="{FF2B5EF4-FFF2-40B4-BE49-F238E27FC236}">
                <a16:creationId xmlns:a16="http://schemas.microsoft.com/office/drawing/2014/main" id="{02B99482-FD84-8C25-2A5A-92B40FA26272}"/>
              </a:ext>
            </a:extLst>
          </p:cNvPr>
          <p:cNvSpPr txBox="1">
            <a:spLocks/>
          </p:cNvSpPr>
          <p:nvPr/>
        </p:nvSpPr>
        <p:spPr>
          <a:xfrm>
            <a:off x="581227" y="755268"/>
            <a:ext cx="8553629" cy="6145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buClr>
                <a:srgbClr val="000000"/>
              </a:buClr>
              <a:defRPr/>
            </a:pPr>
            <a:r>
              <a:rPr lang="en-US" sz="3200" b="1" kern="0" dirty="0">
                <a:solidFill>
                  <a:srgbClr val="C00000"/>
                </a:solidFill>
                <a:latin typeface="Bahnschrift" panose="020B0502040204020203" pitchFamily="34" charset="0"/>
                <a:cs typeface="Arial"/>
                <a:sym typeface="Arial"/>
              </a:rPr>
              <a:t>Prevention of Stress and Depression</a:t>
            </a:r>
            <a:endParaRPr lang="en-US" sz="2800" b="1" kern="0" dirty="0">
              <a:solidFill>
                <a:srgbClr val="C00000"/>
              </a:solidFill>
              <a:latin typeface="Bahnschrift" panose="020B0502040204020203" pitchFamily="34" charset="0"/>
              <a:cs typeface="Arial"/>
              <a:sym typeface="Arial"/>
            </a:endParaRPr>
          </a:p>
        </p:txBody>
      </p:sp>
      <p:sp>
        <p:nvSpPr>
          <p:cNvPr id="3" name="Slide Number Placeholder 2"/>
          <p:cNvSpPr>
            <a:spLocks noGrp="1"/>
          </p:cNvSpPr>
          <p:nvPr>
            <p:ph type="sldNum" sz="quarter" idx="12"/>
          </p:nvPr>
        </p:nvSpPr>
        <p:spPr/>
        <p:txBody>
          <a:bodyPr/>
          <a:lstStyle/>
          <a:p>
            <a:fld id="{99A890E2-C841-4ADF-82B3-67A3015990EC}" type="slidenum">
              <a:rPr lang="en-IN" smtClean="0"/>
              <a:t>33</a:t>
            </a:fld>
            <a:endParaRPr lang="en-IN"/>
          </a:p>
        </p:txBody>
      </p:sp>
    </p:spTree>
    <p:extLst>
      <p:ext uri="{BB962C8B-B14F-4D97-AF65-F5344CB8AC3E}">
        <p14:creationId xmlns:p14="http://schemas.microsoft.com/office/powerpoint/2010/main" val="3454218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9800" y="1397286"/>
            <a:ext cx="10932600" cy="4692618"/>
          </a:xfrm>
          <a:prstGeom prst="roundRect">
            <a:avLst>
              <a:gd name="adj" fmla="val 9034"/>
            </a:avLst>
          </a:prstGeom>
          <a:solidFill>
            <a:srgbClr val="DE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1A18BE43-A4B3-0400-F580-0142194DF5B2}"/>
              </a:ext>
            </a:extLst>
          </p:cNvPr>
          <p:cNvSpPr txBox="1"/>
          <p:nvPr/>
        </p:nvSpPr>
        <p:spPr>
          <a:xfrm>
            <a:off x="755183" y="1537863"/>
            <a:ext cx="9455617" cy="4411464"/>
          </a:xfrm>
          <a:prstGeom prst="rect">
            <a:avLst/>
          </a:prstGeom>
          <a:noFill/>
        </p:spPr>
        <p:txBody>
          <a:bodyPr wrap="square">
            <a:spAutoFit/>
          </a:bodyPr>
          <a:lstStyle/>
          <a:p>
            <a:pPr lvl="0" algn="just" eaLnBrk="0" fontAlgn="base" hangingPunct="0">
              <a:lnSpc>
                <a:spcPct val="110000"/>
              </a:lnSpc>
              <a:spcBef>
                <a:spcPts val="1000"/>
              </a:spcBef>
              <a:spcAft>
                <a:spcPct val="0"/>
              </a:spcAft>
              <a:buClr>
                <a:srgbClr val="C00000"/>
              </a:buClr>
              <a:defRPr/>
            </a:pPr>
            <a:r>
              <a:rPr lang="en-US" sz="2400" b="1" dirty="0" smtClean="0">
                <a:solidFill>
                  <a:srgbClr val="C00000"/>
                </a:solidFill>
                <a:latin typeface="Calibri" panose="020F0502020204030204" pitchFamily="34" charset="0"/>
                <a:cs typeface="Arial" panose="020B0604020202020204" pitchFamily="34" charset="0"/>
              </a:rPr>
              <a:t>Weight </a:t>
            </a:r>
            <a:r>
              <a:rPr lang="en-US" sz="2400" b="1" dirty="0">
                <a:solidFill>
                  <a:srgbClr val="C00000"/>
                </a:solidFill>
                <a:latin typeface="Calibri" panose="020F0502020204030204" pitchFamily="34" charset="0"/>
                <a:cs typeface="Arial" panose="020B0604020202020204" pitchFamily="34" charset="0"/>
              </a:rPr>
              <a:t>loss-</a:t>
            </a:r>
            <a:r>
              <a:rPr lang="en-US" sz="2400" dirty="0">
                <a:solidFill>
                  <a:prstClr val="black"/>
                </a:solidFill>
                <a:latin typeface="Calibri" panose="020F0502020204030204" pitchFamily="34" charset="0"/>
                <a:cs typeface="Arial" panose="020B0604020202020204" pitchFamily="34" charset="0"/>
              </a:rPr>
              <a:t> Losing weight not only improves your self-esteem and overall health, but also may give your mind the boost it needs. Eating right and exercising regularly is the tried-and-true method for losing weight and keeping it off.</a:t>
            </a:r>
          </a:p>
          <a:p>
            <a:pPr lvl="0" algn="just" eaLnBrk="0" fontAlgn="base" hangingPunct="0">
              <a:lnSpc>
                <a:spcPct val="110000"/>
              </a:lnSpc>
              <a:spcBef>
                <a:spcPts val="1000"/>
              </a:spcBef>
              <a:spcAft>
                <a:spcPct val="0"/>
              </a:spcAft>
              <a:buClr>
                <a:srgbClr val="C00000"/>
              </a:buClr>
              <a:defRPr/>
            </a:pPr>
            <a:r>
              <a:rPr lang="en-US" sz="2400" b="1" dirty="0" smtClean="0">
                <a:solidFill>
                  <a:srgbClr val="C00000"/>
                </a:solidFill>
                <a:latin typeface="Calibri" panose="020F0502020204030204" pitchFamily="34" charset="0"/>
                <a:cs typeface="Arial" panose="020B0604020202020204" pitchFamily="34" charset="0"/>
              </a:rPr>
              <a:t>Meditation-</a:t>
            </a:r>
            <a:r>
              <a:rPr lang="en-US" sz="2400" dirty="0" smtClean="0">
                <a:solidFill>
                  <a:prstClr val="black"/>
                </a:solidFill>
                <a:latin typeface="Calibri" panose="020F0502020204030204" pitchFamily="34" charset="0"/>
                <a:cs typeface="Arial" panose="020B0604020202020204" pitchFamily="34" charset="0"/>
              </a:rPr>
              <a:t>Meditation </a:t>
            </a:r>
            <a:r>
              <a:rPr lang="en-US" sz="2400" dirty="0">
                <a:solidFill>
                  <a:prstClr val="black"/>
                </a:solidFill>
                <a:latin typeface="Calibri" panose="020F0502020204030204" pitchFamily="34" charset="0"/>
                <a:cs typeface="Arial" panose="020B0604020202020204" pitchFamily="34" charset="0"/>
              </a:rPr>
              <a:t>is the practice of engaging in a mental exercise—such as deep breathing or repetition of a phrase (mantra) Meditation can help relieve anxiety that sometimes accompanies depression.</a:t>
            </a:r>
          </a:p>
          <a:p>
            <a:pPr lvl="0" algn="just" eaLnBrk="0" fontAlgn="base" hangingPunct="0">
              <a:lnSpc>
                <a:spcPct val="110000"/>
              </a:lnSpc>
              <a:spcBef>
                <a:spcPts val="1000"/>
              </a:spcBef>
              <a:spcAft>
                <a:spcPct val="0"/>
              </a:spcAft>
              <a:buClr>
                <a:srgbClr val="C00000"/>
              </a:buClr>
              <a:defRPr/>
            </a:pPr>
            <a:r>
              <a:rPr lang="en-US" sz="2400" b="1" dirty="0" smtClean="0">
                <a:solidFill>
                  <a:srgbClr val="C00000"/>
                </a:solidFill>
                <a:latin typeface="Calibri" panose="020F0502020204030204" pitchFamily="34" charset="0"/>
                <a:cs typeface="Arial" panose="020B0604020202020204" pitchFamily="34" charset="0"/>
              </a:rPr>
              <a:t>Sleep-</a:t>
            </a:r>
            <a:r>
              <a:rPr lang="en-US" sz="2400" dirty="0" smtClean="0">
                <a:solidFill>
                  <a:prstClr val="black"/>
                </a:solidFill>
                <a:latin typeface="Calibri" panose="020F0502020204030204" pitchFamily="34" charset="0"/>
                <a:cs typeface="Arial" panose="020B0604020202020204" pitchFamily="34" charset="0"/>
              </a:rPr>
              <a:t>Proper </a:t>
            </a:r>
            <a:r>
              <a:rPr lang="en-US" sz="2400" dirty="0">
                <a:solidFill>
                  <a:prstClr val="black"/>
                </a:solidFill>
                <a:latin typeface="Calibri" panose="020F0502020204030204" pitchFamily="34" charset="0"/>
                <a:cs typeface="Arial" panose="020B0604020202020204" pitchFamily="34" charset="0"/>
              </a:rPr>
              <a:t>sleep is an important part of a depression treatment plan. Having a calming bedtime routine that helps you wind down and following a consistent </a:t>
            </a:r>
            <a:r>
              <a:rPr lang="en-US" sz="2400" dirty="0" smtClean="0">
                <a:solidFill>
                  <a:prstClr val="black"/>
                </a:solidFill>
                <a:latin typeface="Calibri" panose="020F0502020204030204" pitchFamily="34" charset="0"/>
                <a:cs typeface="Arial" panose="020B0604020202020204" pitchFamily="34" charset="0"/>
              </a:rPr>
              <a:t>sleep</a:t>
            </a:r>
            <a:endParaRPr lang="en-US" sz="2400" dirty="0">
              <a:solidFill>
                <a:prstClr val="black"/>
              </a:solidFill>
              <a:latin typeface="Calibri" panose="020F0502020204030204" pitchFamily="34" charset="0"/>
              <a:cs typeface="Arial" panose="020B0604020202020204" pitchFamily="34" charset="0"/>
            </a:endParaRPr>
          </a:p>
        </p:txBody>
      </p:sp>
      <p:sp>
        <p:nvSpPr>
          <p:cNvPr id="6" name="Title 1">
            <a:extLst>
              <a:ext uri="{FF2B5EF4-FFF2-40B4-BE49-F238E27FC236}">
                <a16:creationId xmlns:a16="http://schemas.microsoft.com/office/drawing/2014/main" id="{02B99482-FD84-8C25-2A5A-92B40FA26272}"/>
              </a:ext>
            </a:extLst>
          </p:cNvPr>
          <p:cNvSpPr txBox="1">
            <a:spLocks/>
          </p:cNvSpPr>
          <p:nvPr/>
        </p:nvSpPr>
        <p:spPr>
          <a:xfrm>
            <a:off x="581227" y="755268"/>
            <a:ext cx="8553629" cy="6145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buClr>
                <a:srgbClr val="000000"/>
              </a:buClr>
              <a:defRPr/>
            </a:pPr>
            <a:r>
              <a:rPr lang="en-US" sz="3200" b="1" kern="0" dirty="0">
                <a:solidFill>
                  <a:srgbClr val="C00000"/>
                </a:solidFill>
                <a:latin typeface="Bahnschrift" panose="020B0502040204020203" pitchFamily="34" charset="0"/>
                <a:cs typeface="Arial"/>
                <a:sym typeface="Arial"/>
              </a:rPr>
              <a:t>Prevention of Stress and Depression</a:t>
            </a:r>
            <a:endParaRPr lang="en-US" sz="2800" b="1" kern="0" dirty="0">
              <a:solidFill>
                <a:srgbClr val="C00000"/>
              </a:solidFill>
              <a:latin typeface="Bahnschrift" panose="020B0502040204020203" pitchFamily="34" charset="0"/>
              <a:cs typeface="Arial"/>
              <a:sym typeface="Arial"/>
            </a:endParaRPr>
          </a:p>
        </p:txBody>
      </p:sp>
      <p:sp>
        <p:nvSpPr>
          <p:cNvPr id="3" name="Slide Number Placeholder 2"/>
          <p:cNvSpPr>
            <a:spLocks noGrp="1"/>
          </p:cNvSpPr>
          <p:nvPr>
            <p:ph type="sldNum" sz="quarter" idx="12"/>
          </p:nvPr>
        </p:nvSpPr>
        <p:spPr/>
        <p:txBody>
          <a:bodyPr/>
          <a:lstStyle/>
          <a:p>
            <a:fld id="{99A890E2-C841-4ADF-82B3-67A3015990EC}" type="slidenum">
              <a:rPr lang="en-IN" smtClean="0"/>
              <a:t>34</a:t>
            </a:fld>
            <a:endParaRPr lang="en-IN"/>
          </a:p>
        </p:txBody>
      </p:sp>
    </p:spTree>
    <p:extLst>
      <p:ext uri="{BB962C8B-B14F-4D97-AF65-F5344CB8AC3E}">
        <p14:creationId xmlns:p14="http://schemas.microsoft.com/office/powerpoint/2010/main" val="16533221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9800" y="1397286"/>
            <a:ext cx="10932600" cy="4444713"/>
          </a:xfrm>
          <a:prstGeom prst="roundRect">
            <a:avLst>
              <a:gd name="adj" fmla="val 11567"/>
            </a:avLst>
          </a:prstGeom>
          <a:solidFill>
            <a:srgbClr val="EBE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581227" y="755268"/>
            <a:ext cx="8553629" cy="6145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buClr>
                <a:srgbClr val="000000"/>
              </a:buClr>
              <a:defRPr/>
            </a:pPr>
            <a:r>
              <a:rPr lang="en-US" sz="3200" b="1" kern="0" dirty="0">
                <a:solidFill>
                  <a:srgbClr val="C00000"/>
                </a:solidFill>
                <a:latin typeface="Bahnschrift" panose="020B0502040204020203" pitchFamily="34" charset="0"/>
                <a:cs typeface="Arial"/>
                <a:sym typeface="Arial"/>
              </a:rPr>
              <a:t>Prevention of Stress and Depression</a:t>
            </a:r>
            <a:endParaRPr lang="en-US" sz="2800" b="1" kern="0" dirty="0">
              <a:solidFill>
                <a:srgbClr val="C00000"/>
              </a:solidFill>
              <a:latin typeface="Bahnschrift" panose="020B0502040204020203" pitchFamily="34" charset="0"/>
              <a:cs typeface="Arial"/>
              <a:sym typeface="Arial"/>
            </a:endParaRPr>
          </a:p>
        </p:txBody>
      </p:sp>
      <p:sp>
        <p:nvSpPr>
          <p:cNvPr id="5" name="TextBox 4">
            <a:extLst>
              <a:ext uri="{FF2B5EF4-FFF2-40B4-BE49-F238E27FC236}">
                <a16:creationId xmlns:a16="http://schemas.microsoft.com/office/drawing/2014/main" id="{1A18BE43-A4B3-0400-F580-0142194DF5B2}"/>
              </a:ext>
            </a:extLst>
          </p:cNvPr>
          <p:cNvSpPr txBox="1"/>
          <p:nvPr/>
        </p:nvSpPr>
        <p:spPr>
          <a:xfrm>
            <a:off x="755183" y="1574974"/>
            <a:ext cx="9184345" cy="2658164"/>
          </a:xfrm>
          <a:prstGeom prst="rect">
            <a:avLst/>
          </a:prstGeom>
          <a:noFill/>
        </p:spPr>
        <p:txBody>
          <a:bodyPr wrap="square">
            <a:spAutoFit/>
          </a:bodyPr>
          <a:lstStyle/>
          <a:p>
            <a:pPr lvl="0" algn="just" eaLnBrk="0" fontAlgn="base" hangingPunct="0">
              <a:lnSpc>
                <a:spcPct val="110000"/>
              </a:lnSpc>
              <a:spcBef>
                <a:spcPts val="1000"/>
              </a:spcBef>
              <a:spcAft>
                <a:spcPct val="0"/>
              </a:spcAft>
              <a:buClr>
                <a:srgbClr val="C00000"/>
              </a:buClr>
              <a:defRPr/>
            </a:pPr>
            <a:r>
              <a:rPr lang="en-US" sz="2400" b="1" dirty="0" smtClean="0">
                <a:solidFill>
                  <a:srgbClr val="C00000"/>
                </a:solidFill>
                <a:latin typeface="Calibri" panose="020F0502020204030204" pitchFamily="34" charset="0"/>
                <a:cs typeface="Arial" panose="020B0604020202020204" pitchFamily="34" charset="0"/>
              </a:rPr>
              <a:t>Relationship-</a:t>
            </a:r>
            <a:r>
              <a:rPr lang="en-US" sz="2400" dirty="0" smtClean="0">
                <a:solidFill>
                  <a:prstClr val="black"/>
                </a:solidFill>
                <a:latin typeface="Calibri" panose="020F0502020204030204" pitchFamily="34" charset="0"/>
                <a:cs typeface="Arial" panose="020B0604020202020204" pitchFamily="34" charset="0"/>
              </a:rPr>
              <a:t>Depression </a:t>
            </a:r>
            <a:r>
              <a:rPr lang="en-US" sz="2400" dirty="0">
                <a:solidFill>
                  <a:prstClr val="black"/>
                </a:solidFill>
                <a:latin typeface="Calibri" panose="020F0502020204030204" pitchFamily="34" charset="0"/>
                <a:cs typeface="Arial" panose="020B0604020202020204" pitchFamily="34" charset="0"/>
              </a:rPr>
              <a:t>can be alienating, but the right network of friends and loved ones can help you overcome your problems. Spending time with positive, supportive, and loving people can help you through your darkest times.</a:t>
            </a:r>
          </a:p>
          <a:p>
            <a:pPr lvl="0" algn="just" eaLnBrk="0" fontAlgn="base" hangingPunct="0">
              <a:lnSpc>
                <a:spcPct val="110000"/>
              </a:lnSpc>
              <a:spcBef>
                <a:spcPts val="1000"/>
              </a:spcBef>
              <a:spcAft>
                <a:spcPct val="0"/>
              </a:spcAft>
              <a:buClr>
                <a:srgbClr val="C00000"/>
              </a:buClr>
              <a:defRPr/>
            </a:pPr>
            <a:r>
              <a:rPr lang="en-US" sz="2400" b="1" dirty="0" smtClean="0">
                <a:solidFill>
                  <a:srgbClr val="C00000"/>
                </a:solidFill>
                <a:latin typeface="Calibri" panose="020F0502020204030204" pitchFamily="34" charset="0"/>
                <a:cs typeface="Arial" panose="020B0604020202020204" pitchFamily="34" charset="0"/>
              </a:rPr>
              <a:t>Avoid </a:t>
            </a:r>
            <a:r>
              <a:rPr lang="en-US" sz="2400" b="1" dirty="0">
                <a:solidFill>
                  <a:srgbClr val="C00000"/>
                </a:solidFill>
                <a:latin typeface="Calibri" panose="020F0502020204030204" pitchFamily="34" charset="0"/>
                <a:cs typeface="Arial" panose="020B0604020202020204" pitchFamily="34" charset="0"/>
              </a:rPr>
              <a:t>Sedentary life-</a:t>
            </a:r>
            <a:r>
              <a:rPr lang="en-US" sz="2400" dirty="0">
                <a:solidFill>
                  <a:prstClr val="black"/>
                </a:solidFill>
                <a:latin typeface="Calibri" panose="020F0502020204030204" pitchFamily="34" charset="0"/>
                <a:cs typeface="Arial" panose="020B0604020202020204" pitchFamily="34" charset="0"/>
              </a:rPr>
              <a:t> It may lead to depression, stay active, do your hobbies, read books, take active part in social activity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 name="Slide Number Placeholder 2"/>
          <p:cNvSpPr>
            <a:spLocks noGrp="1"/>
          </p:cNvSpPr>
          <p:nvPr>
            <p:ph type="sldNum" sz="quarter" idx="12"/>
          </p:nvPr>
        </p:nvSpPr>
        <p:spPr/>
        <p:txBody>
          <a:bodyPr/>
          <a:lstStyle/>
          <a:p>
            <a:fld id="{99A890E2-C841-4ADF-82B3-67A3015990EC}" type="slidenum">
              <a:rPr lang="en-IN" smtClean="0"/>
              <a:t>35</a:t>
            </a:fld>
            <a:endParaRPr lang="en-IN"/>
          </a:p>
        </p:txBody>
      </p:sp>
    </p:spTree>
    <p:extLst>
      <p:ext uri="{BB962C8B-B14F-4D97-AF65-F5344CB8AC3E}">
        <p14:creationId xmlns:p14="http://schemas.microsoft.com/office/powerpoint/2010/main" val="15051250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05574" y="1252728"/>
            <a:ext cx="7559434" cy="4226560"/>
          </a:xfrm>
          <a:prstGeom prst="roundRect">
            <a:avLst>
              <a:gd name="adj" fmla="val 106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C5BE6982-9356-2D42-7832-FAA545559030}"/>
              </a:ext>
            </a:extLst>
          </p:cNvPr>
          <p:cNvSpPr txBox="1"/>
          <p:nvPr/>
        </p:nvSpPr>
        <p:spPr>
          <a:xfrm>
            <a:off x="537557" y="1448648"/>
            <a:ext cx="7345588" cy="3816429"/>
          </a:xfrm>
          <a:prstGeom prst="rect">
            <a:avLst/>
          </a:prstGeom>
          <a:noFill/>
        </p:spPr>
        <p:txBody>
          <a:bodyPr wrap="square">
            <a:spAutoFit/>
          </a:bodyPr>
          <a:lstStyle/>
          <a:p>
            <a:pPr marL="342900" indent="-342900" algn="just">
              <a:spcBef>
                <a:spcPts val="12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A disease caused by uncontrolled cell growth Benign tumors are not cancerous and usually do not spread.</a:t>
            </a:r>
          </a:p>
          <a:p>
            <a:pPr marL="342900" indent="-342900" algn="just">
              <a:spcBef>
                <a:spcPts val="12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Malignant tumors are cancerous and do spread</a:t>
            </a:r>
          </a:p>
          <a:p>
            <a:pPr marL="342900" indent="-342900" algn="just">
              <a:spcBef>
                <a:spcPts val="1200"/>
              </a:spcBef>
              <a:buClr>
                <a:srgbClr val="C00000"/>
              </a:buClr>
              <a:buFont typeface="Wingdings" panose="05000000000000000000" pitchFamily="2" charset="2"/>
              <a:buChar char="§"/>
            </a:pPr>
            <a:r>
              <a:rPr lang="en-US" sz="2400" kern="0" dirty="0" smtClean="0">
                <a:effectLst/>
                <a:ea typeface="Times New Roman" panose="02020603050405020304" pitchFamily="18" charset="0"/>
                <a:cs typeface="Times New Roman" panose="02020603050405020304" pitchFamily="18" charset="0"/>
              </a:rPr>
              <a:t>Causes:</a:t>
            </a:r>
          </a:p>
          <a:p>
            <a:pPr marL="712788" indent="-355600" algn="just">
              <a:spcBef>
                <a:spcPts val="1200"/>
              </a:spcBef>
              <a:buClr>
                <a:srgbClr val="C00000"/>
              </a:buClr>
            </a:pPr>
            <a:r>
              <a:rPr lang="en-US" sz="2400" kern="0" dirty="0" smtClean="0">
                <a:effectLst/>
                <a:ea typeface="Times New Roman" panose="02020603050405020304" pitchFamily="18" charset="0"/>
                <a:cs typeface="Times New Roman" panose="02020603050405020304" pitchFamily="18" charset="0"/>
              </a:rPr>
              <a:t>— Certain viruses (</a:t>
            </a:r>
            <a:r>
              <a:rPr lang="en-US" sz="2400" kern="0" dirty="0" err="1" smtClean="0">
                <a:effectLst/>
                <a:ea typeface="Times New Roman" panose="02020603050405020304" pitchFamily="18" charset="0"/>
                <a:cs typeface="Times New Roman" panose="02020603050405020304" pitchFamily="18" charset="0"/>
              </a:rPr>
              <a:t>HPV</a:t>
            </a:r>
            <a:r>
              <a:rPr lang="en-US" sz="2400" kern="0" dirty="0" smtClean="0">
                <a:effectLst/>
                <a:ea typeface="Times New Roman" panose="02020603050405020304" pitchFamily="18" charset="0"/>
                <a:cs typeface="Times New Roman" panose="02020603050405020304" pitchFamily="18" charset="0"/>
              </a:rPr>
              <a:t>)</a:t>
            </a:r>
          </a:p>
          <a:p>
            <a:pPr marL="712788" indent="-355600" algn="just">
              <a:spcBef>
                <a:spcPts val="1200"/>
              </a:spcBef>
              <a:buClr>
                <a:srgbClr val="C00000"/>
              </a:buClr>
            </a:pPr>
            <a:r>
              <a:rPr lang="en-US" sz="2400" kern="0" dirty="0" smtClean="0">
                <a:effectLst/>
                <a:ea typeface="Times New Roman" panose="02020603050405020304" pitchFamily="18" charset="0"/>
                <a:cs typeface="Times New Roman" panose="02020603050405020304" pitchFamily="18" charset="0"/>
              </a:rPr>
              <a:t>— Radiation (UV rays. X-rays)</a:t>
            </a:r>
          </a:p>
          <a:p>
            <a:pPr marL="712788" indent="-355600" algn="just">
              <a:spcBef>
                <a:spcPts val="1200"/>
              </a:spcBef>
              <a:buClr>
                <a:srgbClr val="C00000"/>
              </a:buClr>
            </a:pPr>
            <a:r>
              <a:rPr lang="en-US" sz="2400" kern="0" dirty="0" smtClean="0">
                <a:effectLst/>
                <a:ea typeface="Times New Roman" panose="02020603050405020304" pitchFamily="18" charset="0"/>
                <a:cs typeface="Times New Roman" panose="02020603050405020304" pitchFamily="18" charset="0"/>
              </a:rPr>
              <a:t>— Chemicals in tobacco smoke —Asbestos (material used in fireproofing)</a:t>
            </a:r>
            <a:endParaRPr lang="en-US" sz="2400" kern="100" dirty="0">
              <a:effectLst/>
              <a:ea typeface="Calibri" panose="020F0502020204030204" pitchFamily="34" charset="0"/>
              <a:cs typeface="Mangal" panose="02040503050203030202" pitchFamily="18" charset="0"/>
            </a:endParaRPr>
          </a:p>
        </p:txBody>
      </p:sp>
      <p:sp>
        <p:nvSpPr>
          <p:cNvPr id="2" name="Rectangle 1"/>
          <p:cNvSpPr/>
          <p:nvPr/>
        </p:nvSpPr>
        <p:spPr>
          <a:xfrm>
            <a:off x="4411959" y="237935"/>
            <a:ext cx="3368082" cy="646331"/>
          </a:xfrm>
          <a:prstGeom prst="rect">
            <a:avLst/>
          </a:prstGeom>
        </p:spPr>
        <p:txBody>
          <a:bodyPr wrap="square">
            <a:spAutoFit/>
          </a:bodyPr>
          <a:lstStyle/>
          <a:p>
            <a:pPr algn="ctr"/>
            <a:r>
              <a:rPr lang="en-US" sz="3600" b="1" kern="0" dirty="0" smtClean="0">
                <a:solidFill>
                  <a:srgbClr val="C00000"/>
                </a:solidFill>
                <a:latin typeface="Bahnschrift" panose="020B0502040204020203" pitchFamily="34" charset="0"/>
                <a:ea typeface="Times New Roman" panose="02020603050405020304" pitchFamily="18" charset="0"/>
                <a:cs typeface="Times New Roman" panose="02020603050405020304" pitchFamily="18" charset="0"/>
              </a:rPr>
              <a:t>CANCER </a:t>
            </a:r>
            <a:endParaRPr lang="en-US" sz="3600" b="1" kern="100" dirty="0">
              <a:solidFill>
                <a:srgbClr val="C00000"/>
              </a:solidFill>
              <a:latin typeface="Bahnschrift" panose="020B0502040204020203" pitchFamily="34" charset="0"/>
              <a:ea typeface="Calibri" panose="020F0502020204030204" pitchFamily="34" charset="0"/>
              <a:cs typeface="Mangal" panose="02040503050203030202" pitchFamily="18" charset="0"/>
            </a:endParaRPr>
          </a:p>
        </p:txBody>
      </p:sp>
      <p:pic>
        <p:nvPicPr>
          <p:cNvPr id="18434" name="Picture 2" descr="https://www.mdanderson.org/cancerwise/2022/02/what-is-cancer/jcr:content/blog/adaptiveimage.resize.702.404.jpg"/>
          <p:cNvPicPr>
            <a:picLocks noChangeAspect="1" noChangeArrowheads="1"/>
          </p:cNvPicPr>
          <p:nvPr/>
        </p:nvPicPr>
        <p:blipFill rotWithShape="1">
          <a:blip r:embed="rId2">
            <a:extLst>
              <a:ext uri="{28A0092B-C50C-407E-A947-70E740481C1C}">
                <a14:useLocalDpi xmlns:a14="http://schemas.microsoft.com/office/drawing/2010/main" val="0"/>
              </a:ext>
            </a:extLst>
          </a:blip>
          <a:srcRect r="14178"/>
          <a:stretch/>
        </p:blipFill>
        <p:spPr bwMode="auto">
          <a:xfrm>
            <a:off x="8319537" y="2212801"/>
            <a:ext cx="3412215" cy="2288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9A890E2-C841-4ADF-82B3-67A3015990EC}" type="slidenum">
              <a:rPr lang="en-IN" smtClean="0"/>
              <a:t>36</a:t>
            </a:fld>
            <a:endParaRPr lang="en-IN"/>
          </a:p>
        </p:txBody>
      </p:sp>
    </p:spTree>
    <p:extLst>
      <p:ext uri="{BB962C8B-B14F-4D97-AF65-F5344CB8AC3E}">
        <p14:creationId xmlns:p14="http://schemas.microsoft.com/office/powerpoint/2010/main" val="23409376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9800" y="1626894"/>
            <a:ext cx="10353480" cy="4301466"/>
          </a:xfrm>
          <a:prstGeom prst="roundRect">
            <a:avLst>
              <a:gd name="adj" fmla="val 11567"/>
            </a:avLst>
          </a:prstGeom>
          <a:solidFill>
            <a:srgbClr val="DE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649800" y="875148"/>
            <a:ext cx="4585133" cy="6145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buClr>
                <a:srgbClr val="000000"/>
              </a:buClr>
              <a:defRPr/>
            </a:pPr>
            <a:r>
              <a:rPr lang="en-US" sz="3200" b="1" kern="0" dirty="0">
                <a:solidFill>
                  <a:srgbClr val="C00000"/>
                </a:solidFill>
                <a:latin typeface="Bahnschrift" panose="020B0502040204020203" pitchFamily="34" charset="0"/>
                <a:cs typeface="Arial"/>
                <a:sym typeface="Arial"/>
              </a:rPr>
              <a:t>Prevention of cancer</a:t>
            </a:r>
            <a:endParaRPr lang="en-US" sz="2800" b="1" kern="0" dirty="0">
              <a:solidFill>
                <a:srgbClr val="C00000"/>
              </a:solidFill>
              <a:latin typeface="Bahnschrift" panose="020B0502040204020203" pitchFamily="34" charset="0"/>
              <a:cs typeface="Arial"/>
              <a:sym typeface="Arial"/>
            </a:endParaRPr>
          </a:p>
        </p:txBody>
      </p:sp>
      <p:sp>
        <p:nvSpPr>
          <p:cNvPr id="5" name="TextBox 4">
            <a:extLst>
              <a:ext uri="{FF2B5EF4-FFF2-40B4-BE49-F238E27FC236}">
                <a16:creationId xmlns:a16="http://schemas.microsoft.com/office/drawing/2014/main" id="{1A18BE43-A4B3-0400-F580-0142194DF5B2}"/>
              </a:ext>
            </a:extLst>
          </p:cNvPr>
          <p:cNvSpPr txBox="1"/>
          <p:nvPr/>
        </p:nvSpPr>
        <p:spPr>
          <a:xfrm>
            <a:off x="2298770" y="2020367"/>
            <a:ext cx="2936163" cy="478272"/>
          </a:xfrm>
          <a:prstGeom prst="rect">
            <a:avLst/>
          </a:prstGeom>
          <a:noFill/>
        </p:spPr>
        <p:txBody>
          <a:bodyPr wrap="square">
            <a:spAutoFit/>
          </a:bodyPr>
          <a:lstStyle/>
          <a:p>
            <a:pPr lvl="0" eaLnBrk="0" fontAlgn="base" hangingPunct="0">
              <a:lnSpc>
                <a:spcPct val="110000"/>
              </a:lnSpc>
              <a:spcBef>
                <a:spcPts val="1000"/>
              </a:spcBef>
              <a:spcAft>
                <a:spcPct val="0"/>
              </a:spcAft>
              <a:buClr>
                <a:srgbClr val="C00000"/>
              </a:buClr>
              <a:defRPr/>
            </a:pPr>
            <a:r>
              <a:rPr lang="en-US" sz="2400" b="1" dirty="0" smtClean="0">
                <a:latin typeface="Calibri" panose="020F0502020204030204" pitchFamily="34" charset="0"/>
                <a:cs typeface="Arial" panose="020B0604020202020204" pitchFamily="34" charset="0"/>
              </a:rPr>
              <a:t>Don’t</a:t>
            </a:r>
            <a:r>
              <a:rPr lang="en-US" sz="2400" b="1" dirty="0">
                <a:latin typeface="Calibri" panose="020F0502020204030204" pitchFamily="34" charset="0"/>
                <a:cs typeface="Arial" panose="020B0604020202020204" pitchFamily="34" charset="0"/>
              </a:rPr>
              <a:t>’ smoke</a:t>
            </a:r>
            <a:r>
              <a:rPr lang="en-US" sz="2400" b="1" dirty="0" smtClean="0">
                <a:latin typeface="Calibri" panose="020F0502020204030204" pitchFamily="34" charset="0"/>
                <a:cs typeface="Arial" panose="020B0604020202020204" pitchFamily="34" charset="0"/>
              </a:rPr>
              <a:t>!</a:t>
            </a:r>
            <a:endParaRPr lang="en-US" sz="2400" b="1" dirty="0">
              <a:latin typeface="Calibri" panose="020F0502020204030204" pitchFamily="34" charset="0"/>
              <a:cs typeface="Arial" panose="020B0604020202020204" pitchFamily="34" charset="0"/>
            </a:endParaRPr>
          </a:p>
        </p:txBody>
      </p:sp>
      <p:pic>
        <p:nvPicPr>
          <p:cNvPr id="6" name="Picture 2" descr="illustration of cancer prevention actions"/>
          <p:cNvPicPr>
            <a:picLocks noChangeAspect="1" noChangeArrowheads="1"/>
          </p:cNvPicPr>
          <p:nvPr/>
        </p:nvPicPr>
        <p:blipFill rotWithShape="1">
          <a:blip r:embed="rId2">
            <a:extLst>
              <a:ext uri="{28A0092B-C50C-407E-A947-70E740481C1C}">
                <a14:useLocalDpi xmlns:a14="http://schemas.microsoft.com/office/drawing/2010/main" val="0"/>
              </a:ext>
            </a:extLst>
          </a:blip>
          <a:srcRect l="61138" t="55708" r="24018" b="15877"/>
          <a:stretch/>
        </p:blipFill>
        <p:spPr bwMode="auto">
          <a:xfrm>
            <a:off x="1002547" y="1891706"/>
            <a:ext cx="1080000" cy="1080000"/>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2" descr="illustration of cancer prevention actions"/>
          <p:cNvPicPr>
            <a:picLocks noChangeAspect="1" noChangeArrowheads="1"/>
          </p:cNvPicPr>
          <p:nvPr/>
        </p:nvPicPr>
        <p:blipFill rotWithShape="1">
          <a:blip r:embed="rId2">
            <a:extLst>
              <a:ext uri="{28A0092B-C50C-407E-A947-70E740481C1C}">
                <a14:useLocalDpi xmlns:a14="http://schemas.microsoft.com/office/drawing/2010/main" val="0"/>
              </a:ext>
            </a:extLst>
          </a:blip>
          <a:srcRect l="23891" t="55837" r="61567" b="16326"/>
          <a:stretch/>
        </p:blipFill>
        <p:spPr bwMode="auto">
          <a:xfrm>
            <a:off x="1002547" y="4619958"/>
            <a:ext cx="1080000" cy="1080000"/>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2" descr="illustration of cancer prevention actions"/>
          <p:cNvPicPr>
            <a:picLocks noChangeAspect="1" noChangeArrowheads="1"/>
          </p:cNvPicPr>
          <p:nvPr/>
        </p:nvPicPr>
        <p:blipFill rotWithShape="1">
          <a:blip r:embed="rId2">
            <a:extLst>
              <a:ext uri="{28A0092B-C50C-407E-A947-70E740481C1C}">
                <a14:useLocalDpi xmlns:a14="http://schemas.microsoft.com/office/drawing/2010/main" val="0"/>
              </a:ext>
            </a:extLst>
          </a:blip>
          <a:srcRect l="51338" t="15752" r="33601" b="55420"/>
          <a:stretch/>
        </p:blipFill>
        <p:spPr bwMode="auto">
          <a:xfrm>
            <a:off x="6396023" y="4603696"/>
            <a:ext cx="1080000" cy="1080000"/>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2" descr="illustration of cancer prevention actions"/>
          <p:cNvPicPr>
            <a:picLocks noChangeAspect="1" noChangeArrowheads="1"/>
          </p:cNvPicPr>
          <p:nvPr/>
        </p:nvPicPr>
        <p:blipFill rotWithShape="1">
          <a:blip r:embed="rId2">
            <a:extLst>
              <a:ext uri="{28A0092B-C50C-407E-A947-70E740481C1C}">
                <a14:useLocalDpi xmlns:a14="http://schemas.microsoft.com/office/drawing/2010/main" val="0"/>
              </a:ext>
            </a:extLst>
          </a:blip>
          <a:srcRect l="42785" t="56020" r="43279" b="17303"/>
          <a:stretch/>
        </p:blipFill>
        <p:spPr bwMode="auto">
          <a:xfrm>
            <a:off x="6348977" y="3083466"/>
            <a:ext cx="1078414" cy="1078414"/>
          </a:xfrm>
          <a:prstGeom prst="ellipse">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A18BE43-A4B3-0400-F580-0142194DF5B2}"/>
              </a:ext>
            </a:extLst>
          </p:cNvPr>
          <p:cNvSpPr txBox="1"/>
          <p:nvPr/>
        </p:nvSpPr>
        <p:spPr>
          <a:xfrm>
            <a:off x="7648010" y="4603696"/>
            <a:ext cx="2714469" cy="830997"/>
          </a:xfrm>
          <a:prstGeom prst="rect">
            <a:avLst/>
          </a:prstGeom>
          <a:noFill/>
        </p:spPr>
        <p:txBody>
          <a:bodyPr wrap="square">
            <a:spAutoFit/>
          </a:bodyPr>
          <a:lstStyle/>
          <a:p>
            <a:pPr lvl="0" eaLnBrk="0" fontAlgn="base" hangingPunct="0">
              <a:spcBef>
                <a:spcPts val="1000"/>
              </a:spcBef>
              <a:spcAft>
                <a:spcPct val="0"/>
              </a:spcAft>
              <a:buClr>
                <a:srgbClr val="C00000"/>
              </a:buClr>
              <a:defRPr/>
            </a:pPr>
            <a:r>
              <a:rPr lang="en-US" sz="2400" b="1" dirty="0" smtClean="0">
                <a:latin typeface="Calibri" panose="020F0502020204030204" pitchFamily="34" charset="0"/>
                <a:cs typeface="Arial" panose="020B0604020202020204" pitchFamily="34" charset="0"/>
              </a:rPr>
              <a:t>Get </a:t>
            </a:r>
            <a:r>
              <a:rPr lang="en-US" sz="2400" b="1" dirty="0">
                <a:latin typeface="Calibri" panose="020F0502020204030204" pitchFamily="34" charset="0"/>
                <a:cs typeface="Arial" panose="020B0604020202020204" pitchFamily="34" charset="0"/>
              </a:rPr>
              <a:t>regular medical check-ups</a:t>
            </a:r>
            <a:endParaRPr kumimoji="0" lang="en-US" sz="2400" b="0" i="0" u="none" strike="noStrike" kern="1200" cap="none" spc="0" normalizeH="0" baseline="0" noProof="0" dirty="0">
              <a:ln>
                <a:noFill/>
              </a:ln>
              <a:effectLst/>
              <a:uLnTx/>
              <a:uFillTx/>
              <a:latin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A18BE43-A4B3-0400-F580-0142194DF5B2}"/>
              </a:ext>
            </a:extLst>
          </p:cNvPr>
          <p:cNvSpPr txBox="1"/>
          <p:nvPr/>
        </p:nvSpPr>
        <p:spPr>
          <a:xfrm>
            <a:off x="7648010" y="3279029"/>
            <a:ext cx="2578817" cy="478272"/>
          </a:xfrm>
          <a:prstGeom prst="rect">
            <a:avLst/>
          </a:prstGeom>
          <a:noFill/>
        </p:spPr>
        <p:txBody>
          <a:bodyPr wrap="square">
            <a:spAutoFit/>
          </a:bodyPr>
          <a:lstStyle/>
          <a:p>
            <a:pPr lvl="0" eaLnBrk="0" fontAlgn="base" hangingPunct="0">
              <a:lnSpc>
                <a:spcPct val="110000"/>
              </a:lnSpc>
              <a:spcBef>
                <a:spcPts val="1000"/>
              </a:spcBef>
              <a:spcAft>
                <a:spcPct val="0"/>
              </a:spcAft>
              <a:buClr>
                <a:srgbClr val="C00000"/>
              </a:buClr>
              <a:defRPr/>
            </a:pPr>
            <a:r>
              <a:rPr lang="en-US" sz="2400" b="1" dirty="0" smtClean="0">
                <a:latin typeface="Calibri" panose="020F0502020204030204" pitchFamily="34" charset="0"/>
                <a:cs typeface="Arial" panose="020B0604020202020204" pitchFamily="34" charset="0"/>
              </a:rPr>
              <a:t>Stay active</a:t>
            </a:r>
            <a:endParaRPr lang="en-US" sz="2400" b="1" dirty="0">
              <a:latin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A18BE43-A4B3-0400-F580-0142194DF5B2}"/>
              </a:ext>
            </a:extLst>
          </p:cNvPr>
          <p:cNvSpPr txBox="1"/>
          <p:nvPr/>
        </p:nvSpPr>
        <p:spPr>
          <a:xfrm>
            <a:off x="7648010" y="2020367"/>
            <a:ext cx="3134656" cy="478272"/>
          </a:xfrm>
          <a:prstGeom prst="rect">
            <a:avLst/>
          </a:prstGeom>
          <a:noFill/>
        </p:spPr>
        <p:txBody>
          <a:bodyPr wrap="square">
            <a:spAutoFit/>
          </a:bodyPr>
          <a:lstStyle/>
          <a:p>
            <a:pPr lvl="0" eaLnBrk="0" fontAlgn="base" hangingPunct="0">
              <a:lnSpc>
                <a:spcPct val="110000"/>
              </a:lnSpc>
              <a:spcBef>
                <a:spcPts val="1000"/>
              </a:spcBef>
              <a:spcAft>
                <a:spcPct val="0"/>
              </a:spcAft>
              <a:buClr>
                <a:srgbClr val="C00000"/>
              </a:buClr>
              <a:defRPr/>
            </a:pPr>
            <a:r>
              <a:rPr lang="en-US" sz="2400" b="1" dirty="0" smtClean="0">
                <a:latin typeface="Calibri" panose="020F0502020204030204" pitchFamily="34" charset="0"/>
                <a:cs typeface="Arial" panose="020B0604020202020204" pitchFamily="34" charset="0"/>
              </a:rPr>
              <a:t>Eat </a:t>
            </a:r>
            <a:r>
              <a:rPr lang="en-US" sz="2400" b="1" dirty="0">
                <a:latin typeface="Calibri" panose="020F0502020204030204" pitchFamily="34" charset="0"/>
                <a:cs typeface="Arial" panose="020B0604020202020204" pitchFamily="34" charset="0"/>
              </a:rPr>
              <a:t>moderate </a:t>
            </a:r>
            <a:r>
              <a:rPr lang="en-US" sz="2400" b="1" dirty="0" smtClean="0">
                <a:latin typeface="Calibri" panose="020F0502020204030204" pitchFamily="34" charset="0"/>
                <a:cs typeface="Arial" panose="020B0604020202020204" pitchFamily="34" charset="0"/>
              </a:rPr>
              <a:t>protein</a:t>
            </a:r>
            <a:endParaRPr lang="en-US" sz="2400" b="1" dirty="0">
              <a:latin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A18BE43-A4B3-0400-F580-0142194DF5B2}"/>
              </a:ext>
            </a:extLst>
          </p:cNvPr>
          <p:cNvSpPr txBox="1"/>
          <p:nvPr/>
        </p:nvSpPr>
        <p:spPr>
          <a:xfrm>
            <a:off x="2298770" y="4653351"/>
            <a:ext cx="2936163" cy="830997"/>
          </a:xfrm>
          <a:prstGeom prst="rect">
            <a:avLst/>
          </a:prstGeom>
          <a:noFill/>
        </p:spPr>
        <p:txBody>
          <a:bodyPr wrap="square">
            <a:spAutoFit/>
          </a:bodyPr>
          <a:lstStyle/>
          <a:p>
            <a:pPr lvl="0" eaLnBrk="0" fontAlgn="base" hangingPunct="0">
              <a:spcBef>
                <a:spcPts val="1000"/>
              </a:spcBef>
              <a:spcAft>
                <a:spcPct val="0"/>
              </a:spcAft>
              <a:buClr>
                <a:srgbClr val="C00000"/>
              </a:buClr>
              <a:defRPr/>
            </a:pPr>
            <a:r>
              <a:rPr lang="en-US" sz="2400" b="1" dirty="0" smtClean="0">
                <a:latin typeface="Calibri" panose="020F0502020204030204" pitchFamily="34" charset="0"/>
                <a:cs typeface="Arial" panose="020B0604020202020204" pitchFamily="34" charset="0"/>
              </a:rPr>
              <a:t>Eat </a:t>
            </a:r>
            <a:r>
              <a:rPr lang="en-US" sz="2400" b="1" dirty="0">
                <a:latin typeface="Calibri" panose="020F0502020204030204" pitchFamily="34" charset="0"/>
                <a:cs typeface="Arial" panose="020B0604020202020204" pitchFamily="34" charset="0"/>
              </a:rPr>
              <a:t>your veggies and cut the </a:t>
            </a:r>
            <a:r>
              <a:rPr lang="en-US" sz="2400" b="1" dirty="0" smtClean="0">
                <a:latin typeface="Calibri" panose="020F0502020204030204" pitchFamily="34" charset="0"/>
                <a:cs typeface="Arial" panose="020B0604020202020204" pitchFamily="34" charset="0"/>
              </a:rPr>
              <a:t>fat</a:t>
            </a:r>
            <a:endParaRPr lang="en-US" sz="2400" b="1" dirty="0">
              <a:latin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A18BE43-A4B3-0400-F580-0142194DF5B2}"/>
              </a:ext>
            </a:extLst>
          </p:cNvPr>
          <p:cNvSpPr txBox="1"/>
          <p:nvPr/>
        </p:nvSpPr>
        <p:spPr>
          <a:xfrm>
            <a:off x="2298771" y="3253209"/>
            <a:ext cx="3583870" cy="830997"/>
          </a:xfrm>
          <a:prstGeom prst="rect">
            <a:avLst/>
          </a:prstGeom>
          <a:noFill/>
        </p:spPr>
        <p:txBody>
          <a:bodyPr wrap="square">
            <a:spAutoFit/>
          </a:bodyPr>
          <a:lstStyle/>
          <a:p>
            <a:pPr lvl="0" eaLnBrk="0" fontAlgn="base" hangingPunct="0">
              <a:spcBef>
                <a:spcPts val="1000"/>
              </a:spcBef>
              <a:spcAft>
                <a:spcPct val="0"/>
              </a:spcAft>
              <a:buClr>
                <a:srgbClr val="C00000"/>
              </a:buClr>
              <a:defRPr/>
            </a:pPr>
            <a:r>
              <a:rPr lang="en-US" sz="2400" b="1" dirty="0" smtClean="0">
                <a:latin typeface="Calibri" panose="020F0502020204030204" pitchFamily="34" charset="0"/>
                <a:cs typeface="Arial" panose="020B0604020202020204" pitchFamily="34" charset="0"/>
              </a:rPr>
              <a:t>Wear </a:t>
            </a:r>
            <a:r>
              <a:rPr lang="en-US" sz="2400" b="1" dirty="0">
                <a:latin typeface="Calibri" panose="020F0502020204030204" pitchFamily="34" charset="0"/>
                <a:cs typeface="Arial" panose="020B0604020202020204" pitchFamily="34" charset="0"/>
              </a:rPr>
              <a:t>sunscreen; stay away from tanning </a:t>
            </a:r>
            <a:r>
              <a:rPr lang="en-US" sz="2400" b="1" dirty="0" smtClean="0">
                <a:latin typeface="Calibri" panose="020F0502020204030204" pitchFamily="34" charset="0"/>
                <a:cs typeface="Arial" panose="020B0604020202020204" pitchFamily="34" charset="0"/>
              </a:rPr>
              <a:t>beds</a:t>
            </a:r>
            <a:endParaRPr lang="en-US" sz="2400" b="1" dirty="0">
              <a:latin typeface="Calibri" panose="020F0502020204030204" pitchFamily="34" charset="0"/>
              <a:cs typeface="Arial" panose="020B0604020202020204" pitchFamily="34" charset="0"/>
            </a:endParaRPr>
          </a:p>
        </p:txBody>
      </p:sp>
      <p:sp>
        <p:nvSpPr>
          <p:cNvPr id="3" name="Oval 2"/>
          <p:cNvSpPr/>
          <p:nvPr/>
        </p:nvSpPr>
        <p:spPr>
          <a:xfrm>
            <a:off x="1039718" y="3196272"/>
            <a:ext cx="1080000" cy="1080000"/>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 name="Picture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229732" y="3386286"/>
            <a:ext cx="699972" cy="699972"/>
          </a:xfrm>
          <a:prstGeom prst="rect">
            <a:avLst/>
          </a:prstGeom>
        </p:spPr>
      </p:pic>
      <p:sp>
        <p:nvSpPr>
          <p:cNvPr id="19" name="Oval 18"/>
          <p:cNvSpPr/>
          <p:nvPr/>
        </p:nvSpPr>
        <p:spPr>
          <a:xfrm>
            <a:off x="6262859" y="1758802"/>
            <a:ext cx="1080000" cy="1080000"/>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Picture 1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348977" y="1758802"/>
            <a:ext cx="844061" cy="1051138"/>
          </a:xfrm>
          <a:prstGeom prst="rect">
            <a:avLst/>
          </a:prstGeom>
        </p:spPr>
      </p:pic>
      <p:sp>
        <p:nvSpPr>
          <p:cNvPr id="20" name="Slide Number Placeholder 19"/>
          <p:cNvSpPr>
            <a:spLocks noGrp="1"/>
          </p:cNvSpPr>
          <p:nvPr>
            <p:ph type="sldNum" sz="quarter" idx="12"/>
          </p:nvPr>
        </p:nvSpPr>
        <p:spPr/>
        <p:txBody>
          <a:bodyPr/>
          <a:lstStyle/>
          <a:p>
            <a:fld id="{99A890E2-C841-4ADF-82B3-67A3015990EC}" type="slidenum">
              <a:rPr lang="en-IN" smtClean="0"/>
              <a:t>37</a:t>
            </a:fld>
            <a:endParaRPr lang="en-IN"/>
          </a:p>
        </p:txBody>
      </p:sp>
    </p:spTree>
    <p:extLst>
      <p:ext uri="{BB962C8B-B14F-4D97-AF65-F5344CB8AC3E}">
        <p14:creationId xmlns:p14="http://schemas.microsoft.com/office/powerpoint/2010/main" val="721655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5BE6982-9356-2D42-7832-FAA545559030}"/>
              </a:ext>
            </a:extLst>
          </p:cNvPr>
          <p:cNvSpPr txBox="1"/>
          <p:nvPr/>
        </p:nvSpPr>
        <p:spPr>
          <a:xfrm>
            <a:off x="993253" y="1270456"/>
            <a:ext cx="6672467" cy="1938992"/>
          </a:xfrm>
          <a:prstGeom prst="rect">
            <a:avLst/>
          </a:prstGeom>
          <a:noFill/>
        </p:spPr>
        <p:txBody>
          <a:bodyPr wrap="square">
            <a:spAutoFit/>
          </a:bodyPr>
          <a:lstStyle/>
          <a:p>
            <a:pPr algn="just">
              <a:spcBef>
                <a:spcPts val="1200"/>
              </a:spcBef>
              <a:buClr>
                <a:srgbClr val="C00000"/>
              </a:buClr>
            </a:pPr>
            <a:r>
              <a:rPr lang="en-US" sz="2400" kern="0" dirty="0" smtClean="0">
                <a:effectLst/>
                <a:ea typeface="Times New Roman" panose="02020603050405020304" pitchFamily="18" charset="0"/>
                <a:cs typeface="Times New Roman" panose="02020603050405020304" pitchFamily="18" charset="0"/>
              </a:rPr>
              <a:t>As WHO (World Health Organization) define healthy lifestyle is that focuses on incorporating the eight aspects of wellbeing into one's life (emotional, environmental, financial, intellectual, occupational, physical, social and spiritual).</a:t>
            </a:r>
            <a:endParaRPr lang="en-US" sz="2400" kern="100" dirty="0">
              <a:effectLst/>
              <a:ea typeface="Calibri" panose="020F0502020204030204" pitchFamily="34" charset="0"/>
              <a:cs typeface="Mangal" panose="02040503050203030202" pitchFamily="18" charset="0"/>
            </a:endParaRPr>
          </a:p>
        </p:txBody>
      </p:sp>
      <p:sp>
        <p:nvSpPr>
          <p:cNvPr id="2" name="Rectangle 1"/>
          <p:cNvSpPr/>
          <p:nvPr/>
        </p:nvSpPr>
        <p:spPr>
          <a:xfrm>
            <a:off x="734173" y="451901"/>
            <a:ext cx="7322842" cy="646331"/>
          </a:xfrm>
          <a:prstGeom prst="rect">
            <a:avLst/>
          </a:prstGeom>
        </p:spPr>
        <p:txBody>
          <a:bodyPr wrap="square">
            <a:spAutoFit/>
          </a:bodyPr>
          <a:lstStyle/>
          <a:p>
            <a:pPr algn="ctr"/>
            <a:r>
              <a:rPr lang="en-US" sz="3600" b="1" kern="0" dirty="0" smtClean="0">
                <a:solidFill>
                  <a:srgbClr val="C00000"/>
                </a:solidFill>
                <a:latin typeface="Bahnschrift" panose="020B0502040204020203" pitchFamily="34" charset="0"/>
                <a:ea typeface="Times New Roman" panose="02020603050405020304" pitchFamily="18" charset="0"/>
                <a:cs typeface="Times New Roman" panose="02020603050405020304" pitchFamily="18" charset="0"/>
              </a:rPr>
              <a:t>WHAT IS A HEALTHY LIFESTYLE?</a:t>
            </a:r>
            <a:endParaRPr lang="en-US" sz="3600" b="1" kern="100" dirty="0">
              <a:solidFill>
                <a:srgbClr val="C00000"/>
              </a:solidFill>
              <a:latin typeface="Bahnschrift" panose="020B0502040204020203" pitchFamily="34" charset="0"/>
              <a:ea typeface="Calibri" panose="020F0502020204030204" pitchFamily="34" charset="0"/>
              <a:cs typeface="Mangal" panose="02040503050203030202" pitchFamily="18" charset="0"/>
            </a:endParaRPr>
          </a:p>
        </p:txBody>
      </p:sp>
      <p:pic>
        <p:nvPicPr>
          <p:cNvPr id="6" name="Graphic 4">
            <a:extLst>
              <a:ext uri="{FF2B5EF4-FFF2-40B4-BE49-F238E27FC236}">
                <a16:creationId xmlns:a16="http://schemas.microsoft.com/office/drawing/2014/main" id="{A69C5875-1AD4-94F6-2336-BF7A0677C651}"/>
              </a:ext>
            </a:extLst>
          </p:cNvPr>
          <p:cNvPicPr>
            <a:picLocks noChangeAspect="1"/>
          </p:cNvPicPr>
          <p:nvPr/>
        </p:nvPicPr>
        <p:blipFill>
          <a:blip r:embed="rId2">
            <a:extLst>
              <a:ext uri="{96DAC541-7B7A-43D3-8B79-37D633B846F1}">
                <asvg:svgBlip xmlns:asvg="http://schemas.microsoft.com/office/drawing/2016/SVG/main" xmlns="" r:embed="rId4"/>
              </a:ext>
            </a:extLst>
          </a:blip>
          <a:srcRect l="62389"/>
          <a:stretch/>
        </p:blipFill>
        <p:spPr>
          <a:xfrm>
            <a:off x="8492995" y="1098232"/>
            <a:ext cx="2830325" cy="4129088"/>
          </a:xfrm>
          <a:prstGeom prst="rect">
            <a:avLst/>
          </a:prstGeom>
        </p:spPr>
      </p:pic>
      <p:pic>
        <p:nvPicPr>
          <p:cNvPr id="11" name="Picture 2" descr="HEALTHY&#10;LIVING&#10;Healthy&#10;Eating&#10;Physical&#10;Activity&#10;Mental&#10;Emotiona&#10;l Health&#10;Healthy&#10;Environ-&#10;ments&#10;Avoiding&#10;House-&#10;hold&#10;Toxins&#10; ">
            <a:extLst>
              <a:ext uri="{FF2B5EF4-FFF2-40B4-BE49-F238E27FC236}">
                <a16:creationId xmlns:a16="http://schemas.microsoft.com/office/drawing/2014/main" id="{296EE8D7-8D03-5DC6-458C-8494E3007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575" y="3042311"/>
            <a:ext cx="4329105" cy="324682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fld id="{99A890E2-C841-4ADF-82B3-67A3015990EC}" type="slidenum">
              <a:rPr lang="en-IN" smtClean="0"/>
              <a:t>38</a:t>
            </a:fld>
            <a:endParaRPr lang="en-IN"/>
          </a:p>
        </p:txBody>
      </p:sp>
    </p:spTree>
    <p:extLst>
      <p:ext uri="{BB962C8B-B14F-4D97-AF65-F5344CB8AC3E}">
        <p14:creationId xmlns:p14="http://schemas.microsoft.com/office/powerpoint/2010/main" val="42873039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21E3DD-F952-1CB3-7452-C15D969D1889}"/>
              </a:ext>
            </a:extLst>
          </p:cNvPr>
          <p:cNvPicPr>
            <a:picLocks noChangeAspect="1"/>
          </p:cNvPicPr>
          <p:nvPr/>
        </p:nvPicPr>
        <p:blipFill rotWithShape="1">
          <a:blip r:embed="rId2"/>
          <a:srcRect r="2950" b="3027"/>
          <a:stretch/>
        </p:blipFill>
        <p:spPr>
          <a:xfrm>
            <a:off x="1275710" y="264160"/>
            <a:ext cx="8046258" cy="6029960"/>
          </a:xfrm>
          <a:prstGeom prst="rect">
            <a:avLst/>
          </a:prstGeom>
        </p:spPr>
      </p:pic>
      <p:sp>
        <p:nvSpPr>
          <p:cNvPr id="3" name="Slide Number Placeholder 2"/>
          <p:cNvSpPr>
            <a:spLocks noGrp="1"/>
          </p:cNvSpPr>
          <p:nvPr>
            <p:ph type="sldNum" sz="quarter" idx="12"/>
          </p:nvPr>
        </p:nvSpPr>
        <p:spPr/>
        <p:txBody>
          <a:bodyPr/>
          <a:lstStyle/>
          <a:p>
            <a:fld id="{99A890E2-C841-4ADF-82B3-67A3015990EC}" type="slidenum">
              <a:rPr lang="en-IN" smtClean="0"/>
              <a:t>39</a:t>
            </a:fld>
            <a:endParaRPr lang="en-IN"/>
          </a:p>
        </p:txBody>
      </p:sp>
    </p:spTree>
    <p:extLst>
      <p:ext uri="{BB962C8B-B14F-4D97-AF65-F5344CB8AC3E}">
        <p14:creationId xmlns:p14="http://schemas.microsoft.com/office/powerpoint/2010/main" val="2408705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7F4800-42E4-51F1-0677-F0EDCAD9B5B8}"/>
              </a:ext>
            </a:extLst>
          </p:cNvPr>
          <p:cNvSpPr txBox="1">
            <a:spLocks/>
          </p:cNvSpPr>
          <p:nvPr/>
        </p:nvSpPr>
        <p:spPr>
          <a:xfrm>
            <a:off x="2062019" y="257303"/>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156157"/>
                </a:solidFill>
                <a:latin typeface="Bahnschrift" panose="020B0502040204020203" pitchFamily="34" charset="0"/>
              </a:rPr>
              <a:t>DEFINITION</a:t>
            </a:r>
            <a:endParaRPr lang="en-US" sz="3600" b="1" dirty="0">
              <a:solidFill>
                <a:srgbClr val="156157"/>
              </a:solidFill>
              <a:latin typeface="Bahnschrift" panose="020B0502040204020203" pitchFamily="34" charset="0"/>
            </a:endParaRPr>
          </a:p>
        </p:txBody>
      </p:sp>
      <p:sp>
        <p:nvSpPr>
          <p:cNvPr id="8" name="TextBox 7">
            <a:extLst>
              <a:ext uri="{FF2B5EF4-FFF2-40B4-BE49-F238E27FC236}">
                <a16:creationId xmlns:a16="http://schemas.microsoft.com/office/drawing/2014/main" id="{F0A79C5E-84CC-4FBC-A1B6-9D46417A508E}"/>
              </a:ext>
            </a:extLst>
          </p:cNvPr>
          <p:cNvSpPr txBox="1"/>
          <p:nvPr/>
        </p:nvSpPr>
        <p:spPr>
          <a:xfrm>
            <a:off x="717630" y="940996"/>
            <a:ext cx="10752881" cy="4355038"/>
          </a:xfrm>
          <a:prstGeom prst="rect">
            <a:avLst/>
          </a:prstGeom>
          <a:noFill/>
        </p:spPr>
        <p:txBody>
          <a:bodyPr wrap="square">
            <a:spAutoFit/>
          </a:bodyPr>
          <a:lstStyle/>
          <a:p>
            <a:pPr marL="0" marR="0" algn="just">
              <a:lnSpc>
                <a:spcPct val="110000"/>
              </a:lnSpc>
              <a:spcBef>
                <a:spcPts val="600"/>
              </a:spcBef>
              <a:spcAft>
                <a:spcPts val="0"/>
              </a:spcAft>
            </a:pPr>
            <a:r>
              <a:rPr lang="en-US" sz="2200" b="1" kern="100" dirty="0">
                <a:effectLst/>
                <a:latin typeface="Calibri" panose="020F0502020204030204" pitchFamily="34" charset="0"/>
                <a:ea typeface="Calibri" panose="020F0502020204030204" pitchFamily="34" charset="0"/>
                <a:cs typeface="Mangal" panose="02040503050203030202" pitchFamily="18" charset="0"/>
              </a:rPr>
              <a:t>Lifestyle disorders refer to a group of chronic diseases or conditions that are primarily caused or exacerbated by an individual's lifestyle choices, habits, and environmental factors. These disorders often result from a combination of factors, including</a:t>
            </a:r>
            <a:r>
              <a:rPr lang="en-US" sz="2200" b="1" kern="100" dirty="0" smtClean="0">
                <a:effectLst/>
                <a:latin typeface="Calibri" panose="020F0502020204030204" pitchFamily="34" charset="0"/>
                <a:ea typeface="Calibri" panose="020F0502020204030204" pitchFamily="34" charset="0"/>
                <a:cs typeface="Mangal" panose="02040503050203030202" pitchFamily="18" charset="0"/>
              </a:rPr>
              <a:t>:</a:t>
            </a:r>
          </a:p>
          <a:p>
            <a:pPr marL="0" marR="0" algn="just">
              <a:lnSpc>
                <a:spcPct val="110000"/>
              </a:lnSpc>
              <a:spcBef>
                <a:spcPts val="600"/>
              </a:spcBef>
              <a:spcAft>
                <a:spcPts val="0"/>
              </a:spcAft>
            </a:pPr>
            <a:endParaRPr lang="en-US" sz="2200" b="1" kern="100" dirty="0">
              <a:effectLst/>
              <a:latin typeface="Calibri" panose="020F0502020204030204" pitchFamily="34" charset="0"/>
              <a:ea typeface="Calibri" panose="020F0502020204030204" pitchFamily="34" charset="0"/>
              <a:cs typeface="Mangal" panose="02040503050203030202" pitchFamily="18" charset="0"/>
            </a:endParaRPr>
          </a:p>
          <a:p>
            <a:pPr marL="0" marR="0">
              <a:lnSpc>
                <a:spcPct val="110000"/>
              </a:lnSpc>
              <a:spcBef>
                <a:spcPts val="600"/>
              </a:spcBef>
              <a:spcAft>
                <a:spcPts val="0"/>
              </a:spcAft>
            </a:pPr>
            <a:r>
              <a:rPr lang="en-US" sz="2200" kern="100" dirty="0">
                <a:effectLst/>
                <a:latin typeface="Calibri" panose="020F0502020204030204" pitchFamily="34" charset="0"/>
                <a:ea typeface="Calibri" panose="020F0502020204030204" pitchFamily="34" charset="0"/>
                <a:cs typeface="Mangal" panose="02040503050203030202" pitchFamily="18" charset="0"/>
              </a:rPr>
              <a:t> </a:t>
            </a:r>
            <a:r>
              <a:rPr lang="en-US" sz="2200" b="1" kern="100" dirty="0" smtClean="0">
                <a:solidFill>
                  <a:srgbClr val="C00000"/>
                </a:solidFill>
                <a:effectLst/>
                <a:latin typeface="Calibri" panose="020F0502020204030204" pitchFamily="34" charset="0"/>
                <a:ea typeface="Calibri" panose="020F0502020204030204" pitchFamily="34" charset="0"/>
                <a:cs typeface="Mangal" panose="02040503050203030202" pitchFamily="18" charset="0"/>
              </a:rPr>
              <a:t>1</a:t>
            </a:r>
            <a:r>
              <a:rPr lang="en-US" sz="2200" b="1" kern="100" dirty="0">
                <a:solidFill>
                  <a:srgbClr val="C00000"/>
                </a:solidFill>
                <a:effectLst/>
                <a:latin typeface="Calibri" panose="020F0502020204030204" pitchFamily="34" charset="0"/>
                <a:ea typeface="Calibri" panose="020F0502020204030204" pitchFamily="34" charset="0"/>
                <a:cs typeface="Mangal" panose="02040503050203030202" pitchFamily="18" charset="0"/>
              </a:rPr>
              <a:t>. Unhealthy diet and nutrition</a:t>
            </a:r>
          </a:p>
          <a:p>
            <a:pPr marL="0" marR="0">
              <a:lnSpc>
                <a:spcPct val="110000"/>
              </a:lnSpc>
              <a:spcBef>
                <a:spcPts val="600"/>
              </a:spcBef>
              <a:spcAft>
                <a:spcPts val="0"/>
              </a:spcAft>
            </a:pPr>
            <a:r>
              <a:rPr lang="en-US" sz="2200" b="1" kern="100" dirty="0">
                <a:solidFill>
                  <a:srgbClr val="C00000"/>
                </a:solidFill>
                <a:effectLst/>
                <a:latin typeface="Calibri" panose="020F0502020204030204" pitchFamily="34" charset="0"/>
                <a:ea typeface="Calibri" panose="020F0502020204030204" pitchFamily="34" charset="0"/>
                <a:cs typeface="Mangal" panose="02040503050203030202" pitchFamily="18" charset="0"/>
              </a:rPr>
              <a:t>2. Sedentary lifestyle or lack of physical activity</a:t>
            </a:r>
          </a:p>
          <a:p>
            <a:pPr marL="0" marR="0">
              <a:lnSpc>
                <a:spcPct val="110000"/>
              </a:lnSpc>
              <a:spcBef>
                <a:spcPts val="600"/>
              </a:spcBef>
              <a:spcAft>
                <a:spcPts val="0"/>
              </a:spcAft>
            </a:pPr>
            <a:r>
              <a:rPr lang="en-US" sz="2200" b="1" kern="100" dirty="0">
                <a:solidFill>
                  <a:srgbClr val="C00000"/>
                </a:solidFill>
                <a:effectLst/>
                <a:latin typeface="Calibri" panose="020F0502020204030204" pitchFamily="34" charset="0"/>
                <a:ea typeface="Calibri" panose="020F0502020204030204" pitchFamily="34" charset="0"/>
                <a:cs typeface="Mangal" panose="02040503050203030202" pitchFamily="18" charset="0"/>
              </a:rPr>
              <a:t>3. Stress and poor stress management</a:t>
            </a:r>
          </a:p>
          <a:p>
            <a:pPr marL="0" marR="0">
              <a:lnSpc>
                <a:spcPct val="110000"/>
              </a:lnSpc>
              <a:spcBef>
                <a:spcPts val="600"/>
              </a:spcBef>
              <a:spcAft>
                <a:spcPts val="0"/>
              </a:spcAft>
            </a:pPr>
            <a:r>
              <a:rPr lang="en-US" sz="2200" b="1" kern="100" dirty="0">
                <a:solidFill>
                  <a:srgbClr val="C00000"/>
                </a:solidFill>
                <a:effectLst/>
                <a:latin typeface="Calibri" panose="020F0502020204030204" pitchFamily="34" charset="0"/>
                <a:ea typeface="Calibri" panose="020F0502020204030204" pitchFamily="34" charset="0"/>
                <a:cs typeface="Mangal" panose="02040503050203030202" pitchFamily="18" charset="0"/>
              </a:rPr>
              <a:t>4. Poor sleep habits</a:t>
            </a:r>
          </a:p>
          <a:p>
            <a:pPr marL="0" marR="0">
              <a:lnSpc>
                <a:spcPct val="110000"/>
              </a:lnSpc>
              <a:spcBef>
                <a:spcPts val="600"/>
              </a:spcBef>
              <a:spcAft>
                <a:spcPts val="0"/>
              </a:spcAft>
            </a:pPr>
            <a:r>
              <a:rPr lang="en-US" sz="2200" b="1" kern="100" dirty="0">
                <a:solidFill>
                  <a:srgbClr val="C00000"/>
                </a:solidFill>
                <a:effectLst/>
                <a:latin typeface="Calibri" panose="020F0502020204030204" pitchFamily="34" charset="0"/>
                <a:ea typeface="Calibri" panose="020F0502020204030204" pitchFamily="34" charset="0"/>
                <a:cs typeface="Mangal" panose="02040503050203030202" pitchFamily="18" charset="0"/>
              </a:rPr>
              <a:t>5. Substance abuse (tobacco, alcohol, drugs)</a:t>
            </a:r>
          </a:p>
          <a:p>
            <a:pPr marL="0" marR="0">
              <a:lnSpc>
                <a:spcPct val="110000"/>
              </a:lnSpc>
              <a:spcBef>
                <a:spcPts val="600"/>
              </a:spcBef>
              <a:spcAft>
                <a:spcPts val="0"/>
              </a:spcAft>
            </a:pPr>
            <a:r>
              <a:rPr lang="en-US" sz="2200" b="1" kern="100" dirty="0">
                <a:solidFill>
                  <a:srgbClr val="C00000"/>
                </a:solidFill>
                <a:effectLst/>
                <a:latin typeface="Calibri" panose="020F0502020204030204" pitchFamily="34" charset="0"/>
                <a:ea typeface="Calibri" panose="020F0502020204030204" pitchFamily="34" charset="0"/>
                <a:cs typeface="Mangal" panose="02040503050203030202" pitchFamily="18" charset="0"/>
              </a:rPr>
              <a:t>6. Environmental factors (pollution, UV radiation</a:t>
            </a:r>
            <a:r>
              <a:rPr lang="en-US" sz="2200" b="1" kern="100" dirty="0" smtClean="0">
                <a:solidFill>
                  <a:srgbClr val="C00000"/>
                </a:solidFill>
                <a:effectLst/>
                <a:latin typeface="Calibri" panose="020F0502020204030204" pitchFamily="34" charset="0"/>
                <a:ea typeface="Calibri" panose="020F0502020204030204" pitchFamily="34" charset="0"/>
                <a:cs typeface="Mangal" panose="02040503050203030202" pitchFamily="18" charset="0"/>
              </a:rPr>
              <a:t>)</a:t>
            </a:r>
            <a:endParaRPr lang="en-US" sz="2200" kern="1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9" name="TextBox 8">
            <a:extLst>
              <a:ext uri="{FF2B5EF4-FFF2-40B4-BE49-F238E27FC236}">
                <a16:creationId xmlns:a16="http://schemas.microsoft.com/office/drawing/2014/main" id="{54362A5D-86B8-DF40-685E-52FBFA2F38B4}"/>
              </a:ext>
            </a:extLst>
          </p:cNvPr>
          <p:cNvSpPr txBox="1"/>
          <p:nvPr/>
        </p:nvSpPr>
        <p:spPr>
          <a:xfrm>
            <a:off x="717630" y="5436598"/>
            <a:ext cx="9920924" cy="830997"/>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rgbClr val="2A2742"/>
                </a:solidFill>
                <a:effectLst/>
                <a:uLnTx/>
                <a:uFillTx/>
                <a:latin typeface="Monotype Corsiva" panose="03010101010201010101" pitchFamily="66" charset="0"/>
                <a:ea typeface="Arimo" pitchFamily="34" charset="-122"/>
                <a:cs typeface="Arimo" pitchFamily="34" charset="-120"/>
              </a:rPr>
              <a:t>Lifestyle disorders are chronic conditions linked to unhealthy habits and choices. They have a significant impact on individual well-being and healthcare systems.</a:t>
            </a:r>
            <a:endParaRPr kumimoji="0" lang="en-US" sz="2400" b="1" i="0" u="none" strike="noStrike" kern="1200" cap="none" spc="0" normalizeH="0" baseline="0" noProof="0" dirty="0">
              <a:ln>
                <a:noFill/>
              </a:ln>
              <a:solidFill>
                <a:prstClr val="black"/>
              </a:solidFill>
              <a:effectLst/>
              <a:uLnTx/>
              <a:uFillTx/>
              <a:latin typeface="Monotype Corsiva" panose="03010101010201010101" pitchFamily="66" charset="0"/>
            </a:endParaRPr>
          </a:p>
        </p:txBody>
      </p:sp>
      <p:pic>
        <p:nvPicPr>
          <p:cNvPr id="10" name="Picture 9">
            <a:extLst>
              <a:ext uri="{FF2B5EF4-FFF2-40B4-BE49-F238E27FC236}">
                <a16:creationId xmlns:a16="http://schemas.microsoft.com/office/drawing/2014/main" id="{7DD324AC-2888-0C38-D237-4B0C84F1642E}"/>
              </a:ext>
            </a:extLst>
          </p:cNvPr>
          <p:cNvPicPr>
            <a:picLocks noChangeAspect="1"/>
          </p:cNvPicPr>
          <p:nvPr/>
        </p:nvPicPr>
        <p:blipFill rotWithShape="1">
          <a:blip r:embed="rId2"/>
          <a:srcRect l="1102" t="2325" r="967" b="2814"/>
          <a:stretch/>
        </p:blipFill>
        <p:spPr>
          <a:xfrm>
            <a:off x="6858000" y="2457811"/>
            <a:ext cx="4333240" cy="2783840"/>
          </a:xfrm>
          <a:prstGeom prst="rect">
            <a:avLst/>
          </a:prstGeom>
        </p:spPr>
      </p:pic>
      <p:sp>
        <p:nvSpPr>
          <p:cNvPr id="2" name="Slide Number Placeholder 1"/>
          <p:cNvSpPr>
            <a:spLocks noGrp="1"/>
          </p:cNvSpPr>
          <p:nvPr>
            <p:ph type="sldNum" sz="quarter" idx="12"/>
          </p:nvPr>
        </p:nvSpPr>
        <p:spPr/>
        <p:txBody>
          <a:bodyPr/>
          <a:lstStyle/>
          <a:p>
            <a:fld id="{99A890E2-C841-4ADF-82B3-67A3015990EC}" type="slidenum">
              <a:rPr lang="en-IN" smtClean="0"/>
              <a:t>4</a:t>
            </a:fld>
            <a:endParaRPr lang="en-IN"/>
          </a:p>
        </p:txBody>
      </p:sp>
    </p:spTree>
    <p:extLst>
      <p:ext uri="{BB962C8B-B14F-4D97-AF65-F5344CB8AC3E}">
        <p14:creationId xmlns:p14="http://schemas.microsoft.com/office/powerpoint/2010/main" val="41772719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2981" y="234719"/>
            <a:ext cx="7322842" cy="1200329"/>
          </a:xfrm>
          <a:prstGeom prst="rect">
            <a:avLst/>
          </a:prstGeom>
        </p:spPr>
        <p:txBody>
          <a:bodyPr wrap="square">
            <a:spAutoFit/>
          </a:bodyPr>
          <a:lstStyle/>
          <a:p>
            <a:r>
              <a:rPr lang="en-US" sz="3600" b="1" kern="100" dirty="0" smtClean="0">
                <a:solidFill>
                  <a:srgbClr val="C00000"/>
                </a:solidFill>
                <a:effectLst/>
                <a:latin typeface="Bahnschrift" panose="020B0502040204020203" pitchFamily="34" charset="0"/>
                <a:ea typeface="Calibri" panose="020F0502020204030204" pitchFamily="34" charset="0"/>
                <a:cs typeface="Mangal" panose="02040503050203030202" pitchFamily="18" charset="0"/>
              </a:rPr>
              <a:t>CHALLENGES IN MANAGEMENT </a:t>
            </a:r>
            <a:r>
              <a:rPr lang="en-US" sz="3600" b="1" kern="100" dirty="0" smtClean="0">
                <a:effectLst/>
                <a:latin typeface="Bahnschrift" panose="020B0502040204020203" pitchFamily="34" charset="0"/>
                <a:ea typeface="Calibri" panose="020F0502020204030204" pitchFamily="34" charset="0"/>
                <a:cs typeface="Mangal" panose="02040503050203030202" pitchFamily="18" charset="0"/>
              </a:rPr>
              <a:t/>
            </a:r>
            <a:br>
              <a:rPr lang="en-US" sz="3600" b="1" kern="100" dirty="0" smtClean="0">
                <a:effectLst/>
                <a:latin typeface="Bahnschrift" panose="020B0502040204020203" pitchFamily="34" charset="0"/>
                <a:ea typeface="Calibri" panose="020F0502020204030204" pitchFamily="34" charset="0"/>
                <a:cs typeface="Mangal" panose="02040503050203030202" pitchFamily="18" charset="0"/>
              </a:rPr>
            </a:br>
            <a:r>
              <a:rPr lang="en-US" sz="3600" b="1" kern="100" dirty="0" smtClean="0">
                <a:effectLst/>
                <a:latin typeface="Bahnschrift" panose="020B0502040204020203" pitchFamily="34" charset="0"/>
                <a:ea typeface="Calibri" panose="020F0502020204030204" pitchFamily="34" charset="0"/>
                <a:cs typeface="Mangal" panose="02040503050203030202" pitchFamily="18" charset="0"/>
              </a:rPr>
              <a:t>OF </a:t>
            </a:r>
            <a:r>
              <a:rPr lang="en-US" sz="3600" b="1" kern="100" dirty="0" smtClean="0">
                <a:solidFill>
                  <a:srgbClr val="00682F"/>
                </a:solidFill>
                <a:effectLst/>
                <a:latin typeface="Bahnschrift" panose="020B0502040204020203" pitchFamily="34" charset="0"/>
                <a:ea typeface="Calibri" panose="020F0502020204030204" pitchFamily="34" charset="0"/>
                <a:cs typeface="Mangal" panose="02040503050203030202" pitchFamily="18" charset="0"/>
              </a:rPr>
              <a:t>LIFESTYLE DISORDERS</a:t>
            </a:r>
            <a:endParaRPr lang="en-US" sz="3600" b="1" kern="100" dirty="0">
              <a:solidFill>
                <a:srgbClr val="C00000"/>
              </a:solidFill>
              <a:latin typeface="Bahnschrift" panose="020B0502040204020203" pitchFamily="34" charset="0"/>
              <a:ea typeface="Calibri" panose="020F0502020204030204" pitchFamily="34" charset="0"/>
              <a:cs typeface="Mangal" panose="02040503050203030202" pitchFamily="18" charset="0"/>
            </a:endParaRPr>
          </a:p>
        </p:txBody>
      </p:sp>
      <p:sp>
        <p:nvSpPr>
          <p:cNvPr id="8" name="TextBox 7">
            <a:extLst>
              <a:ext uri="{FF2B5EF4-FFF2-40B4-BE49-F238E27FC236}">
                <a16:creationId xmlns:a16="http://schemas.microsoft.com/office/drawing/2014/main" id="{AB200558-227E-F485-7413-5BDA143C4688}"/>
              </a:ext>
            </a:extLst>
          </p:cNvPr>
          <p:cNvSpPr txBox="1"/>
          <p:nvPr/>
        </p:nvSpPr>
        <p:spPr>
          <a:xfrm>
            <a:off x="1102981" y="1605126"/>
            <a:ext cx="10474003" cy="4154984"/>
          </a:xfrm>
          <a:prstGeom prst="rect">
            <a:avLst/>
          </a:prstGeom>
          <a:noFill/>
        </p:spPr>
        <p:txBody>
          <a:bodyPr wrap="square">
            <a:spAutoFit/>
          </a:bodyPr>
          <a:lstStyle/>
          <a:p>
            <a:pPr marL="630238" marR="0" indent="-630238">
              <a:spcBef>
                <a:spcPts val="0"/>
              </a:spcBef>
              <a:spcAft>
                <a:spcPts val="0"/>
              </a:spcAft>
              <a:tabLst>
                <a:tab pos="630238" algn="l"/>
              </a:tabLst>
            </a:pPr>
            <a:r>
              <a:rPr lang="en-US" sz="1400" kern="100" dirty="0">
                <a:effectLst/>
                <a:latin typeface="Calibri" panose="020F0502020204030204" pitchFamily="34" charset="0"/>
                <a:ea typeface="Calibri" panose="020F0502020204030204" pitchFamily="34" charset="0"/>
                <a:cs typeface="Mangal" panose="02040503050203030202" pitchFamily="18" charset="0"/>
              </a:rPr>
              <a:t> </a:t>
            </a:r>
            <a:r>
              <a:rPr lang="en-US" sz="2400" b="1" kern="100" dirty="0" smtClean="0">
                <a:effectLst/>
                <a:latin typeface="Calibri" panose="020F0502020204030204" pitchFamily="34" charset="0"/>
                <a:ea typeface="Calibri" panose="020F0502020204030204" pitchFamily="34" charset="0"/>
                <a:cs typeface="Mangal" panose="02040503050203030202" pitchFamily="18" charset="0"/>
              </a:rPr>
              <a:t>01:	Lack </a:t>
            </a:r>
            <a:r>
              <a:rPr lang="en-US" sz="2400" b="1" kern="100" dirty="0">
                <a:effectLst/>
                <a:latin typeface="Calibri" panose="020F0502020204030204" pitchFamily="34" charset="0"/>
                <a:ea typeface="Calibri" panose="020F0502020204030204" pitchFamily="34" charset="0"/>
                <a:cs typeface="Mangal" panose="02040503050203030202" pitchFamily="18" charset="0"/>
              </a:rPr>
              <a:t>of Awareness and Education</a:t>
            </a:r>
            <a:endParaRPr lang="en-US" sz="2400" kern="100" dirty="0">
              <a:effectLst/>
              <a:latin typeface="Calibri" panose="020F0502020204030204" pitchFamily="34" charset="0"/>
              <a:ea typeface="Calibri" panose="020F0502020204030204" pitchFamily="34" charset="0"/>
              <a:cs typeface="Mangal" panose="02040503050203030202" pitchFamily="18" charset="0"/>
            </a:endParaRPr>
          </a:p>
          <a:p>
            <a:pPr marL="630238" marR="0" lvl="0" indent="-630238">
              <a:spcBef>
                <a:spcPts val="0"/>
              </a:spcBef>
              <a:spcAft>
                <a:spcPts val="0"/>
              </a:spcAft>
              <a:buSzPts val="1000"/>
              <a:buFont typeface="Symbol" panose="05050102010706020507" pitchFamily="18" charset="2"/>
              <a:buChar char=""/>
              <a:tabLst>
                <a:tab pos="630238" algn="l"/>
              </a:tabLst>
            </a:pPr>
            <a:r>
              <a:rPr lang="en-US" sz="2400" kern="100" dirty="0">
                <a:effectLst/>
                <a:latin typeface="Calibri" panose="020F0502020204030204" pitchFamily="34" charset="0"/>
                <a:ea typeface="Calibri" panose="020F0502020204030204" pitchFamily="34" charset="0"/>
                <a:cs typeface="Mangal" panose="02040503050203030202" pitchFamily="18" charset="0"/>
              </a:rPr>
              <a:t>Many individuals lack understanding about lifestyle disorders, hindering early </a:t>
            </a:r>
            <a:r>
              <a:rPr lang="en-US" sz="2400" kern="100" dirty="0" smtClean="0">
                <a:effectLst/>
                <a:latin typeface="Calibri" panose="020F0502020204030204" pitchFamily="34" charset="0"/>
                <a:ea typeface="Calibri" panose="020F0502020204030204" pitchFamily="34" charset="0"/>
                <a:cs typeface="Mangal" panose="02040503050203030202" pitchFamily="18" charset="0"/>
              </a:rPr>
              <a:t>detection </a:t>
            </a:r>
            <a:r>
              <a:rPr lang="en-US" sz="2400" kern="100" dirty="0">
                <a:effectLst/>
                <a:latin typeface="Calibri" panose="020F0502020204030204" pitchFamily="34" charset="0"/>
                <a:ea typeface="Calibri" panose="020F0502020204030204" pitchFamily="34" charset="0"/>
                <a:cs typeface="Mangal" panose="02040503050203030202" pitchFamily="18" charset="0"/>
              </a:rPr>
              <a:t>and prevention efforts.</a:t>
            </a:r>
          </a:p>
          <a:p>
            <a:pPr marL="630238" marR="0" indent="-630238">
              <a:spcBef>
                <a:spcPts val="0"/>
              </a:spcBef>
              <a:spcAft>
                <a:spcPts val="0"/>
              </a:spcAft>
              <a:tabLst>
                <a:tab pos="630238" algn="l"/>
              </a:tabLst>
            </a:pPr>
            <a:r>
              <a:rPr lang="en-US" sz="2400" kern="100" dirty="0">
                <a:effectLst/>
                <a:latin typeface="Calibri" panose="020F0502020204030204" pitchFamily="34" charset="0"/>
                <a:ea typeface="Calibri" panose="020F0502020204030204" pitchFamily="34" charset="0"/>
                <a:cs typeface="Mangal" panose="02040503050203030202" pitchFamily="18" charset="0"/>
              </a:rPr>
              <a:t> </a:t>
            </a:r>
          </a:p>
          <a:p>
            <a:pPr marL="630238" marR="0" indent="-630238">
              <a:spcBef>
                <a:spcPts val="0"/>
              </a:spcBef>
              <a:spcAft>
                <a:spcPts val="0"/>
              </a:spcAft>
              <a:tabLst>
                <a:tab pos="630238" algn="l"/>
              </a:tabLst>
            </a:pPr>
            <a:r>
              <a:rPr lang="en-US" sz="2400" b="1" kern="100" dirty="0" smtClean="0">
                <a:effectLst/>
                <a:latin typeface="Calibri" panose="020F0502020204030204" pitchFamily="34" charset="0"/>
                <a:ea typeface="Calibri" panose="020F0502020204030204" pitchFamily="34" charset="0"/>
                <a:cs typeface="Mangal" panose="02040503050203030202" pitchFamily="18" charset="0"/>
              </a:rPr>
              <a:t>02:	Barriers </a:t>
            </a:r>
            <a:r>
              <a:rPr lang="en-US" sz="2400" b="1" kern="100" dirty="0">
                <a:effectLst/>
                <a:latin typeface="Calibri" panose="020F0502020204030204" pitchFamily="34" charset="0"/>
                <a:ea typeface="Calibri" panose="020F0502020204030204" pitchFamily="34" charset="0"/>
                <a:cs typeface="Mangal" panose="02040503050203030202" pitchFamily="18" charset="0"/>
              </a:rPr>
              <a:t>to Healthcare Access</a:t>
            </a:r>
            <a:endParaRPr lang="en-US" sz="2400" kern="100" dirty="0">
              <a:effectLst/>
              <a:latin typeface="Calibri" panose="020F0502020204030204" pitchFamily="34" charset="0"/>
              <a:ea typeface="Calibri" panose="020F0502020204030204" pitchFamily="34" charset="0"/>
              <a:cs typeface="Mangal" panose="02040503050203030202" pitchFamily="18" charset="0"/>
            </a:endParaRPr>
          </a:p>
          <a:p>
            <a:pPr marL="630238" marR="0" lvl="0" indent="-630238">
              <a:spcBef>
                <a:spcPts val="0"/>
              </a:spcBef>
              <a:spcAft>
                <a:spcPts val="0"/>
              </a:spcAft>
              <a:buSzPts val="1000"/>
              <a:buFont typeface="Symbol" panose="05050102010706020507" pitchFamily="18" charset="2"/>
              <a:buChar char=""/>
              <a:tabLst>
                <a:tab pos="630238" algn="l"/>
              </a:tabLst>
            </a:pPr>
            <a:r>
              <a:rPr lang="en-US" sz="2400" kern="100" dirty="0">
                <a:effectLst/>
                <a:latin typeface="Calibri" panose="020F0502020204030204" pitchFamily="34" charset="0"/>
                <a:ea typeface="Calibri" panose="020F0502020204030204" pitchFamily="34" charset="0"/>
                <a:cs typeface="Mangal" panose="02040503050203030202" pitchFamily="18" charset="0"/>
              </a:rPr>
              <a:t>Limited access to healthcare services restricts timely diagnosis and appropriate management of lifestyle-related conditions.</a:t>
            </a:r>
          </a:p>
          <a:p>
            <a:pPr marL="630238" marR="0" indent="-630238">
              <a:spcBef>
                <a:spcPts val="0"/>
              </a:spcBef>
              <a:spcAft>
                <a:spcPts val="0"/>
              </a:spcAft>
              <a:tabLst>
                <a:tab pos="630238" algn="l"/>
              </a:tabLst>
            </a:pPr>
            <a:r>
              <a:rPr lang="en-US" sz="2400" kern="100" dirty="0">
                <a:effectLst/>
                <a:latin typeface="Calibri" panose="020F0502020204030204" pitchFamily="34" charset="0"/>
                <a:ea typeface="Calibri" panose="020F0502020204030204" pitchFamily="34" charset="0"/>
                <a:cs typeface="Mangal" panose="02040503050203030202" pitchFamily="18" charset="0"/>
              </a:rPr>
              <a:t> </a:t>
            </a:r>
          </a:p>
          <a:p>
            <a:pPr marL="630238" marR="0" indent="-630238">
              <a:spcBef>
                <a:spcPts val="0"/>
              </a:spcBef>
              <a:spcAft>
                <a:spcPts val="0"/>
              </a:spcAft>
              <a:tabLst>
                <a:tab pos="630238" algn="l"/>
              </a:tabLst>
            </a:pPr>
            <a:r>
              <a:rPr lang="en-US" sz="2400" b="1" kern="100" dirty="0" smtClean="0">
                <a:effectLst/>
                <a:latin typeface="Calibri" panose="020F0502020204030204" pitchFamily="34" charset="0"/>
                <a:ea typeface="Calibri" panose="020F0502020204030204" pitchFamily="34" charset="0"/>
                <a:cs typeface="Mangal" panose="02040503050203030202" pitchFamily="18" charset="0"/>
              </a:rPr>
              <a:t>03:	Stigma </a:t>
            </a:r>
            <a:r>
              <a:rPr lang="en-US" sz="2400" b="1" kern="100" dirty="0">
                <a:effectLst/>
                <a:latin typeface="Calibri" panose="020F0502020204030204" pitchFamily="34" charset="0"/>
                <a:ea typeface="Calibri" panose="020F0502020204030204" pitchFamily="34" charset="0"/>
                <a:cs typeface="Mangal" panose="02040503050203030202" pitchFamily="18" charset="0"/>
              </a:rPr>
              <a:t>Related to Mental Health</a:t>
            </a:r>
            <a:endParaRPr lang="en-US" sz="2400" kern="100" dirty="0">
              <a:effectLst/>
              <a:latin typeface="Calibri" panose="020F0502020204030204" pitchFamily="34" charset="0"/>
              <a:ea typeface="Calibri" panose="020F0502020204030204" pitchFamily="34" charset="0"/>
              <a:cs typeface="Mangal" panose="02040503050203030202" pitchFamily="18" charset="0"/>
            </a:endParaRPr>
          </a:p>
          <a:p>
            <a:pPr marL="630238" marR="0" lvl="0" indent="-630238">
              <a:spcBef>
                <a:spcPts val="0"/>
              </a:spcBef>
              <a:spcAft>
                <a:spcPts val="0"/>
              </a:spcAft>
              <a:buSzPts val="1000"/>
              <a:buFont typeface="Symbol" panose="05050102010706020507" pitchFamily="18" charset="2"/>
              <a:buChar char=""/>
              <a:tabLst>
                <a:tab pos="630238" algn="l"/>
              </a:tabLst>
            </a:pPr>
            <a:r>
              <a:rPr lang="en-US" sz="2400" kern="100" dirty="0">
                <a:effectLst/>
                <a:latin typeface="Calibri" panose="020F0502020204030204" pitchFamily="34" charset="0"/>
                <a:ea typeface="Calibri" panose="020F0502020204030204" pitchFamily="34" charset="0"/>
                <a:cs typeface="Mangal" panose="02040503050203030202" pitchFamily="18" charset="0"/>
              </a:rPr>
              <a:t>Social stigma often prevents individuals from seeking help for mental health issues, impacting overall well-being.</a:t>
            </a:r>
          </a:p>
        </p:txBody>
      </p:sp>
      <p:sp>
        <p:nvSpPr>
          <p:cNvPr id="3" name="Slide Number Placeholder 2"/>
          <p:cNvSpPr>
            <a:spLocks noGrp="1"/>
          </p:cNvSpPr>
          <p:nvPr>
            <p:ph type="sldNum" sz="quarter" idx="12"/>
          </p:nvPr>
        </p:nvSpPr>
        <p:spPr/>
        <p:txBody>
          <a:bodyPr/>
          <a:lstStyle/>
          <a:p>
            <a:fld id="{99A890E2-C841-4ADF-82B3-67A3015990EC}" type="slidenum">
              <a:rPr lang="en-IN" smtClean="0"/>
              <a:t>40</a:t>
            </a:fld>
            <a:endParaRPr lang="en-IN"/>
          </a:p>
        </p:txBody>
      </p:sp>
    </p:spTree>
    <p:extLst>
      <p:ext uri="{BB962C8B-B14F-4D97-AF65-F5344CB8AC3E}">
        <p14:creationId xmlns:p14="http://schemas.microsoft.com/office/powerpoint/2010/main" val="486895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9407" y="225813"/>
            <a:ext cx="9403475" cy="1089529"/>
          </a:xfrm>
          <a:prstGeom prst="rect">
            <a:avLst/>
          </a:prstGeom>
        </p:spPr>
        <p:txBody>
          <a:bodyPr wrap="square">
            <a:spAutoFit/>
          </a:bodyPr>
          <a:lstStyle/>
          <a:p>
            <a:pPr algn="ctr">
              <a:lnSpc>
                <a:spcPct val="90000"/>
              </a:lnSpc>
            </a:pPr>
            <a:r>
              <a:rPr lang="en-US" sz="3600" b="1" kern="100" dirty="0" smtClean="0">
                <a:solidFill>
                  <a:srgbClr val="C00000"/>
                </a:solidFill>
                <a:effectLst/>
                <a:latin typeface="Bahnschrift" panose="020B0502040204020203" pitchFamily="34" charset="0"/>
                <a:ea typeface="Calibri" panose="020F0502020204030204" pitchFamily="34" charset="0"/>
                <a:cs typeface="Mangal" panose="02040503050203030202" pitchFamily="18" charset="0"/>
              </a:rPr>
              <a:t>THE ROLE OF HEALTHCARE PROFESSIONALS</a:t>
            </a:r>
            <a:endParaRPr lang="en-US" sz="3600" b="1" kern="100" dirty="0">
              <a:solidFill>
                <a:srgbClr val="C00000"/>
              </a:solidFill>
              <a:latin typeface="Bahnschrift" panose="020B0502040204020203" pitchFamily="34" charset="0"/>
              <a:ea typeface="Calibri" panose="020F0502020204030204" pitchFamily="34" charset="0"/>
              <a:cs typeface="Mangal" panose="02040503050203030202" pitchFamily="18" charset="0"/>
            </a:endParaRPr>
          </a:p>
        </p:txBody>
      </p:sp>
      <p:sp>
        <p:nvSpPr>
          <p:cNvPr id="3" name="Rectangle 2"/>
          <p:cNvSpPr/>
          <p:nvPr/>
        </p:nvSpPr>
        <p:spPr>
          <a:xfrm>
            <a:off x="3159427" y="1315342"/>
            <a:ext cx="5873146" cy="400110"/>
          </a:xfrm>
          <a:prstGeom prst="rect">
            <a:avLst/>
          </a:prstGeom>
        </p:spPr>
        <p:txBody>
          <a:bodyPr wrap="none">
            <a:spAutoFit/>
          </a:bodyPr>
          <a:lstStyle/>
          <a:p>
            <a:r>
              <a:rPr lang="en-IN" sz="2000" b="1" dirty="0" smtClean="0"/>
              <a:t>Empowering Patients Through Education and Support</a:t>
            </a:r>
            <a:endParaRPr lang="en-IN" sz="2000" b="1" dirty="0"/>
          </a:p>
        </p:txBody>
      </p:sp>
      <p:sp>
        <p:nvSpPr>
          <p:cNvPr id="5" name="TextBox 4">
            <a:extLst>
              <a:ext uri="{FF2B5EF4-FFF2-40B4-BE49-F238E27FC236}">
                <a16:creationId xmlns:a16="http://schemas.microsoft.com/office/drawing/2014/main" id="{1EB9BDE2-F699-3769-7099-F6A01BA26E30}"/>
              </a:ext>
            </a:extLst>
          </p:cNvPr>
          <p:cNvSpPr txBox="1"/>
          <p:nvPr/>
        </p:nvSpPr>
        <p:spPr>
          <a:xfrm>
            <a:off x="636636" y="1833848"/>
            <a:ext cx="11089019" cy="3816429"/>
          </a:xfrm>
          <a:prstGeom prst="rect">
            <a:avLst/>
          </a:prstGeom>
          <a:noFill/>
        </p:spPr>
        <p:txBody>
          <a:bodyPr wrap="square">
            <a:spAutoFit/>
          </a:bodyPr>
          <a:lstStyle/>
          <a:p>
            <a:pPr marL="539750" marR="0" indent="-539750">
              <a:spcBef>
                <a:spcPts val="0"/>
              </a:spcBef>
              <a:spcAft>
                <a:spcPts val="0"/>
              </a:spcAft>
              <a:tabLst>
                <a:tab pos="539750" algn="l"/>
              </a:tabLst>
            </a:pPr>
            <a:r>
              <a:rPr lang="en-US" sz="2200" b="1" kern="100" dirty="0" smtClean="0">
                <a:effectLst/>
                <a:latin typeface="Calibri" panose="020F0502020204030204" pitchFamily="34" charset="0"/>
                <a:ea typeface="Calibri" panose="020F0502020204030204" pitchFamily="34" charset="0"/>
                <a:cs typeface="Mangal" panose="02040503050203030202" pitchFamily="18" charset="0"/>
              </a:rPr>
              <a:t>01:	</a:t>
            </a:r>
            <a:r>
              <a:rPr lang="en-US" sz="2200" b="1" kern="100" dirty="0" smtClean="0">
                <a:solidFill>
                  <a:srgbClr val="C00000"/>
                </a:solidFill>
                <a:effectLst/>
                <a:latin typeface="Calibri" panose="020F0502020204030204" pitchFamily="34" charset="0"/>
                <a:ea typeface="Calibri" panose="020F0502020204030204" pitchFamily="34" charset="0"/>
                <a:cs typeface="Mangal" panose="02040503050203030202" pitchFamily="18" charset="0"/>
              </a:rPr>
              <a:t>Educating </a:t>
            </a:r>
            <a:r>
              <a:rPr lang="en-US" sz="2200" b="1" kern="100" dirty="0">
                <a:solidFill>
                  <a:srgbClr val="C00000"/>
                </a:solidFill>
                <a:effectLst/>
                <a:latin typeface="Calibri" panose="020F0502020204030204" pitchFamily="34" charset="0"/>
                <a:ea typeface="Calibri" panose="020F0502020204030204" pitchFamily="34" charset="0"/>
                <a:cs typeface="Mangal" panose="02040503050203030202" pitchFamily="18" charset="0"/>
              </a:rPr>
              <a:t>Patients</a:t>
            </a:r>
            <a:endParaRPr lang="en-US" sz="2200" kern="100" dirty="0">
              <a:solidFill>
                <a:srgbClr val="C00000"/>
              </a:solidFill>
              <a:effectLst/>
              <a:latin typeface="Calibri" panose="020F0502020204030204" pitchFamily="34" charset="0"/>
              <a:ea typeface="Calibri" panose="020F0502020204030204" pitchFamily="34" charset="0"/>
              <a:cs typeface="Mangal" panose="02040503050203030202" pitchFamily="18" charset="0"/>
            </a:endParaRPr>
          </a:p>
          <a:p>
            <a:pPr marL="539750" marR="0" lvl="0" indent="-539750">
              <a:spcBef>
                <a:spcPts val="0"/>
              </a:spcBef>
              <a:spcAft>
                <a:spcPts val="0"/>
              </a:spcAft>
              <a:buSzPts val="1000"/>
              <a:buFont typeface="Symbol" panose="05050102010706020507" pitchFamily="18" charset="2"/>
              <a:buChar char=""/>
              <a:tabLst>
                <a:tab pos="539750" algn="l"/>
              </a:tabLst>
            </a:pPr>
            <a:r>
              <a:rPr lang="en-US" sz="2200" kern="100" dirty="0">
                <a:effectLst/>
                <a:latin typeface="Calibri" panose="020F0502020204030204" pitchFamily="34" charset="0"/>
                <a:ea typeface="Calibri" panose="020F0502020204030204" pitchFamily="34" charset="0"/>
                <a:cs typeface="Mangal" panose="02040503050203030202" pitchFamily="18" charset="0"/>
              </a:rPr>
              <a:t>Healthcare professionals inform patients on managing lifestyle disorders effectively.</a:t>
            </a:r>
          </a:p>
          <a:p>
            <a:pPr marL="539750" marR="0" lvl="0" indent="-539750">
              <a:spcBef>
                <a:spcPts val="0"/>
              </a:spcBef>
              <a:spcAft>
                <a:spcPts val="0"/>
              </a:spcAft>
              <a:buSzPts val="1000"/>
              <a:buFont typeface="Symbol" panose="05050102010706020507" pitchFamily="18" charset="2"/>
              <a:buChar char=""/>
              <a:tabLst>
                <a:tab pos="539750" algn="l"/>
              </a:tabLst>
            </a:pPr>
            <a:endParaRPr lang="en-US" sz="2200" kern="100" dirty="0">
              <a:effectLst/>
              <a:latin typeface="Calibri" panose="020F0502020204030204" pitchFamily="34" charset="0"/>
              <a:ea typeface="Calibri" panose="020F0502020204030204" pitchFamily="34" charset="0"/>
              <a:cs typeface="Mangal" panose="02040503050203030202" pitchFamily="18" charset="0"/>
            </a:endParaRPr>
          </a:p>
          <a:p>
            <a:pPr marL="539750" marR="0" indent="-539750">
              <a:spcBef>
                <a:spcPts val="0"/>
              </a:spcBef>
              <a:spcAft>
                <a:spcPts val="0"/>
              </a:spcAft>
              <a:tabLst>
                <a:tab pos="539750" algn="l"/>
              </a:tabLst>
            </a:pPr>
            <a:r>
              <a:rPr lang="en-US" sz="2200" b="1" kern="100" dirty="0" smtClean="0">
                <a:effectLst/>
                <a:latin typeface="Calibri" panose="020F0502020204030204" pitchFamily="34" charset="0"/>
                <a:ea typeface="Calibri" panose="020F0502020204030204" pitchFamily="34" charset="0"/>
                <a:cs typeface="Mangal" panose="02040503050203030202" pitchFamily="18" charset="0"/>
              </a:rPr>
              <a:t>02:	</a:t>
            </a:r>
            <a:r>
              <a:rPr lang="en-US" sz="2200" b="1" kern="100" dirty="0" smtClean="0">
                <a:solidFill>
                  <a:srgbClr val="0070C0"/>
                </a:solidFill>
                <a:effectLst/>
                <a:latin typeface="Calibri" panose="020F0502020204030204" pitchFamily="34" charset="0"/>
                <a:ea typeface="Calibri" panose="020F0502020204030204" pitchFamily="34" charset="0"/>
                <a:cs typeface="Mangal" panose="02040503050203030202" pitchFamily="18" charset="0"/>
              </a:rPr>
              <a:t>Tailored </a:t>
            </a:r>
            <a:r>
              <a:rPr lang="en-US" sz="2200" b="1" kern="100" dirty="0">
                <a:solidFill>
                  <a:srgbClr val="0070C0"/>
                </a:solidFill>
                <a:effectLst/>
                <a:latin typeface="Calibri" panose="020F0502020204030204" pitchFamily="34" charset="0"/>
                <a:ea typeface="Calibri" panose="020F0502020204030204" pitchFamily="34" charset="0"/>
                <a:cs typeface="Mangal" panose="02040503050203030202" pitchFamily="18" charset="0"/>
              </a:rPr>
              <a:t>Treatment Plans</a:t>
            </a:r>
            <a:endParaRPr lang="en-US" sz="2200" kern="100" dirty="0">
              <a:solidFill>
                <a:srgbClr val="0070C0"/>
              </a:solidFill>
              <a:effectLst/>
              <a:latin typeface="Calibri" panose="020F0502020204030204" pitchFamily="34" charset="0"/>
              <a:ea typeface="Calibri" panose="020F0502020204030204" pitchFamily="34" charset="0"/>
              <a:cs typeface="Mangal" panose="02040503050203030202" pitchFamily="18" charset="0"/>
            </a:endParaRPr>
          </a:p>
          <a:p>
            <a:pPr marL="539750" marR="0" lvl="0" indent="-539750">
              <a:spcBef>
                <a:spcPts val="0"/>
              </a:spcBef>
              <a:spcAft>
                <a:spcPts val="0"/>
              </a:spcAft>
              <a:buSzPts val="1000"/>
              <a:buFont typeface="Symbol" panose="05050102010706020507" pitchFamily="18" charset="2"/>
              <a:buChar char=""/>
              <a:tabLst>
                <a:tab pos="539750" algn="l"/>
              </a:tabLst>
            </a:pPr>
            <a:r>
              <a:rPr lang="en-US" sz="2200" kern="100" dirty="0">
                <a:effectLst/>
                <a:latin typeface="Calibri" panose="020F0502020204030204" pitchFamily="34" charset="0"/>
                <a:ea typeface="Calibri" panose="020F0502020204030204" pitchFamily="34" charset="0"/>
                <a:cs typeface="Mangal" panose="02040503050203030202" pitchFamily="18" charset="0"/>
              </a:rPr>
              <a:t>Customized plans are essential for addressing individual health needs and follow-up.</a:t>
            </a:r>
          </a:p>
          <a:p>
            <a:pPr marL="539750" marR="0" lvl="0" indent="-539750">
              <a:spcBef>
                <a:spcPts val="0"/>
              </a:spcBef>
              <a:spcAft>
                <a:spcPts val="0"/>
              </a:spcAft>
              <a:buSzPts val="1000"/>
              <a:buFont typeface="Symbol" panose="05050102010706020507" pitchFamily="18" charset="2"/>
              <a:buChar char=""/>
              <a:tabLst>
                <a:tab pos="539750" algn="l"/>
              </a:tabLst>
            </a:pPr>
            <a:endParaRPr lang="en-US" sz="2200" kern="100" dirty="0">
              <a:effectLst/>
              <a:latin typeface="Calibri" panose="020F0502020204030204" pitchFamily="34" charset="0"/>
              <a:ea typeface="Calibri" panose="020F0502020204030204" pitchFamily="34" charset="0"/>
              <a:cs typeface="Mangal" panose="02040503050203030202" pitchFamily="18" charset="0"/>
            </a:endParaRPr>
          </a:p>
          <a:p>
            <a:pPr marL="539750" marR="0" indent="-539750">
              <a:spcBef>
                <a:spcPts val="0"/>
              </a:spcBef>
              <a:spcAft>
                <a:spcPts val="0"/>
              </a:spcAft>
              <a:tabLst>
                <a:tab pos="539750" algn="l"/>
              </a:tabLst>
            </a:pPr>
            <a:r>
              <a:rPr lang="en-US" sz="2200" b="1" kern="100" dirty="0" smtClean="0">
                <a:effectLst/>
                <a:latin typeface="Calibri" panose="020F0502020204030204" pitchFamily="34" charset="0"/>
                <a:ea typeface="Calibri" panose="020F0502020204030204" pitchFamily="34" charset="0"/>
                <a:cs typeface="Mangal" panose="02040503050203030202" pitchFamily="18" charset="0"/>
              </a:rPr>
              <a:t>03:	</a:t>
            </a:r>
            <a:r>
              <a:rPr lang="en-US" sz="2200" b="1" kern="100" dirty="0" smtClean="0">
                <a:solidFill>
                  <a:srgbClr val="C00000"/>
                </a:solidFill>
                <a:effectLst/>
                <a:latin typeface="Calibri" panose="020F0502020204030204" pitchFamily="34" charset="0"/>
                <a:ea typeface="Calibri" panose="020F0502020204030204" pitchFamily="34" charset="0"/>
                <a:cs typeface="Mangal" panose="02040503050203030202" pitchFamily="18" charset="0"/>
              </a:rPr>
              <a:t>Community </a:t>
            </a:r>
            <a:r>
              <a:rPr lang="en-US" sz="2200" b="1" kern="100" dirty="0">
                <a:solidFill>
                  <a:srgbClr val="C00000"/>
                </a:solidFill>
                <a:effectLst/>
                <a:latin typeface="Calibri" panose="020F0502020204030204" pitchFamily="34" charset="0"/>
                <a:ea typeface="Calibri" panose="020F0502020204030204" pitchFamily="34" charset="0"/>
                <a:cs typeface="Mangal" panose="02040503050203030202" pitchFamily="18" charset="0"/>
              </a:rPr>
              <a:t>Engagement</a:t>
            </a:r>
            <a:endParaRPr lang="en-US" sz="2200" kern="100" dirty="0">
              <a:solidFill>
                <a:srgbClr val="C00000"/>
              </a:solidFill>
              <a:effectLst/>
              <a:latin typeface="Calibri" panose="020F0502020204030204" pitchFamily="34" charset="0"/>
              <a:ea typeface="Calibri" panose="020F0502020204030204" pitchFamily="34" charset="0"/>
              <a:cs typeface="Mangal" panose="02040503050203030202" pitchFamily="18" charset="0"/>
            </a:endParaRPr>
          </a:p>
          <a:p>
            <a:pPr marL="539750" marR="0" lvl="0" indent="-539750">
              <a:spcBef>
                <a:spcPts val="0"/>
              </a:spcBef>
              <a:spcAft>
                <a:spcPts val="0"/>
              </a:spcAft>
              <a:buSzPts val="1000"/>
              <a:buFont typeface="Symbol" panose="05050102010706020507" pitchFamily="18" charset="2"/>
              <a:buChar char=""/>
              <a:tabLst>
                <a:tab pos="539750" algn="l"/>
              </a:tabLst>
            </a:pPr>
            <a:r>
              <a:rPr lang="en-US" sz="2200" kern="100" dirty="0">
                <a:effectLst/>
                <a:latin typeface="Calibri" panose="020F0502020204030204" pitchFamily="34" charset="0"/>
                <a:ea typeface="Calibri" panose="020F0502020204030204" pitchFamily="34" charset="0"/>
                <a:cs typeface="Mangal" panose="02040503050203030202" pitchFamily="18" charset="0"/>
              </a:rPr>
              <a:t>Encouraging community health initiatives fosters a supportive environment for wellness.</a:t>
            </a:r>
          </a:p>
          <a:p>
            <a:pPr marL="539750" marR="0" lvl="0" indent="-539750">
              <a:spcBef>
                <a:spcPts val="0"/>
              </a:spcBef>
              <a:spcAft>
                <a:spcPts val="0"/>
              </a:spcAft>
              <a:buSzPts val="1000"/>
              <a:buFont typeface="Symbol" panose="05050102010706020507" pitchFamily="18" charset="2"/>
              <a:buChar char=""/>
              <a:tabLst>
                <a:tab pos="539750" algn="l"/>
              </a:tabLst>
            </a:pPr>
            <a:endParaRPr lang="en-US" sz="2200" kern="100" dirty="0">
              <a:effectLst/>
              <a:latin typeface="Calibri" panose="020F0502020204030204" pitchFamily="34" charset="0"/>
              <a:ea typeface="Calibri" panose="020F0502020204030204" pitchFamily="34" charset="0"/>
              <a:cs typeface="Mangal" panose="02040503050203030202" pitchFamily="18" charset="0"/>
            </a:endParaRPr>
          </a:p>
          <a:p>
            <a:pPr marL="539750" marR="0" indent="-539750">
              <a:spcBef>
                <a:spcPts val="0"/>
              </a:spcBef>
              <a:spcAft>
                <a:spcPts val="0"/>
              </a:spcAft>
              <a:tabLst>
                <a:tab pos="539750" algn="l"/>
              </a:tabLst>
            </a:pPr>
            <a:r>
              <a:rPr lang="en-US" sz="2200" b="1" kern="100" dirty="0" smtClean="0">
                <a:effectLst/>
                <a:latin typeface="Calibri" panose="020F0502020204030204" pitchFamily="34" charset="0"/>
                <a:ea typeface="Calibri" panose="020F0502020204030204" pitchFamily="34" charset="0"/>
                <a:cs typeface="Mangal" panose="02040503050203030202" pitchFamily="18" charset="0"/>
              </a:rPr>
              <a:t>04:	</a:t>
            </a:r>
            <a:r>
              <a:rPr lang="en-US" sz="2200" b="1" kern="100" dirty="0" smtClean="0">
                <a:solidFill>
                  <a:srgbClr val="0070C0"/>
                </a:solidFill>
                <a:effectLst/>
                <a:latin typeface="Calibri" panose="020F0502020204030204" pitchFamily="34" charset="0"/>
                <a:ea typeface="Calibri" panose="020F0502020204030204" pitchFamily="34" charset="0"/>
                <a:cs typeface="Mangal" panose="02040503050203030202" pitchFamily="18" charset="0"/>
              </a:rPr>
              <a:t>Collaborative </a:t>
            </a:r>
            <a:r>
              <a:rPr lang="en-US" sz="2200" b="1" kern="100" dirty="0">
                <a:solidFill>
                  <a:srgbClr val="0070C0"/>
                </a:solidFill>
                <a:effectLst/>
                <a:latin typeface="Calibri" panose="020F0502020204030204" pitchFamily="34" charset="0"/>
                <a:ea typeface="Calibri" panose="020F0502020204030204" pitchFamily="34" charset="0"/>
                <a:cs typeface="Mangal" panose="02040503050203030202" pitchFamily="18" charset="0"/>
              </a:rPr>
              <a:t>Care</a:t>
            </a:r>
            <a:endParaRPr lang="en-US" sz="2200" kern="100" dirty="0">
              <a:solidFill>
                <a:srgbClr val="0070C0"/>
              </a:solidFill>
              <a:effectLst/>
              <a:latin typeface="Calibri" panose="020F0502020204030204" pitchFamily="34" charset="0"/>
              <a:ea typeface="Calibri" panose="020F0502020204030204" pitchFamily="34" charset="0"/>
              <a:cs typeface="Mangal" panose="02040503050203030202" pitchFamily="18" charset="0"/>
            </a:endParaRPr>
          </a:p>
          <a:p>
            <a:pPr marL="539750" marR="0" lvl="0" indent="-539750">
              <a:spcBef>
                <a:spcPts val="0"/>
              </a:spcBef>
              <a:spcAft>
                <a:spcPts val="0"/>
              </a:spcAft>
              <a:buSzPts val="1000"/>
              <a:buFont typeface="Symbol" panose="05050102010706020507" pitchFamily="18" charset="2"/>
              <a:buChar char=""/>
              <a:tabLst>
                <a:tab pos="539750" algn="l"/>
              </a:tabLst>
            </a:pPr>
            <a:r>
              <a:rPr lang="en-US" sz="2200" kern="100" dirty="0">
                <a:effectLst/>
                <a:latin typeface="Calibri" panose="020F0502020204030204" pitchFamily="34" charset="0"/>
                <a:ea typeface="Calibri" panose="020F0502020204030204" pitchFamily="34" charset="0"/>
                <a:cs typeface="Mangal" panose="02040503050203030202" pitchFamily="18" charset="0"/>
              </a:rPr>
              <a:t>Teamwork among healthcare providers enhances patient outcomes and support systems</a:t>
            </a:r>
            <a:r>
              <a:rPr lang="en-US" sz="2200" kern="100" dirty="0" smtClean="0">
                <a:effectLst/>
                <a:latin typeface="Calibri" panose="020F0502020204030204" pitchFamily="34" charset="0"/>
                <a:ea typeface="Calibri" panose="020F0502020204030204" pitchFamily="34" charset="0"/>
                <a:cs typeface="Mangal" panose="02040503050203030202" pitchFamily="18" charset="0"/>
              </a:rPr>
              <a:t>.</a:t>
            </a:r>
            <a:endParaRPr lang="en-US" sz="2200" kern="1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12"/>
          </p:nvPr>
        </p:nvSpPr>
        <p:spPr/>
        <p:txBody>
          <a:bodyPr/>
          <a:lstStyle/>
          <a:p>
            <a:fld id="{99A890E2-C841-4ADF-82B3-67A3015990EC}" type="slidenum">
              <a:rPr lang="en-IN" smtClean="0"/>
              <a:t>41</a:t>
            </a:fld>
            <a:endParaRPr lang="en-IN"/>
          </a:p>
        </p:txBody>
      </p:sp>
    </p:spTree>
    <p:extLst>
      <p:ext uri="{BB962C8B-B14F-4D97-AF65-F5344CB8AC3E}">
        <p14:creationId xmlns:p14="http://schemas.microsoft.com/office/powerpoint/2010/main" val="3867132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0203" y="208918"/>
            <a:ext cx="7960834" cy="523220"/>
          </a:xfrm>
          <a:prstGeom prst="rect">
            <a:avLst/>
          </a:prstGeom>
        </p:spPr>
        <p:txBody>
          <a:bodyPr wrap="none">
            <a:spAutoFit/>
          </a:bodyPr>
          <a:lstStyle/>
          <a:p>
            <a:r>
              <a:rPr lang="en-IN" sz="2800" b="1" dirty="0" smtClean="0">
                <a:solidFill>
                  <a:srgbClr val="C00000"/>
                </a:solidFill>
                <a:latin typeface="Bahnschrift" panose="020B0502040204020203" pitchFamily="34" charset="0"/>
              </a:rPr>
              <a:t>Future Trends in Lifestyle Disorder Management</a:t>
            </a:r>
            <a:endParaRPr lang="en-IN" sz="2800" b="1" dirty="0">
              <a:solidFill>
                <a:srgbClr val="C00000"/>
              </a:solidFill>
              <a:latin typeface="Bahnschrift" panose="020B0502040204020203" pitchFamily="34" charset="0"/>
            </a:endParaRPr>
          </a:p>
        </p:txBody>
      </p:sp>
      <p:sp>
        <p:nvSpPr>
          <p:cNvPr id="6" name="TextBox 5">
            <a:extLst>
              <a:ext uri="{FF2B5EF4-FFF2-40B4-BE49-F238E27FC236}">
                <a16:creationId xmlns:a16="http://schemas.microsoft.com/office/drawing/2014/main" id="{2679A424-F8B6-F5D8-F793-95AE7BA0785B}"/>
              </a:ext>
            </a:extLst>
          </p:cNvPr>
          <p:cNvSpPr txBox="1"/>
          <p:nvPr/>
        </p:nvSpPr>
        <p:spPr>
          <a:xfrm>
            <a:off x="748513" y="1013123"/>
            <a:ext cx="10590047" cy="5170646"/>
          </a:xfrm>
          <a:prstGeom prst="rect">
            <a:avLst/>
          </a:prstGeom>
          <a:noFill/>
        </p:spPr>
        <p:txBody>
          <a:bodyPr wrap="square">
            <a:spAutoFit/>
          </a:bodyPr>
          <a:lstStyle/>
          <a:p>
            <a:pPr marL="539750" marR="0" indent="-539750">
              <a:spcBef>
                <a:spcPts val="0"/>
              </a:spcBef>
              <a:spcAft>
                <a:spcPts val="0"/>
              </a:spcAft>
              <a:tabLst>
                <a:tab pos="539750" algn="l"/>
              </a:tabLst>
            </a:pPr>
            <a:r>
              <a:rPr lang="en-US" sz="2200" b="1" kern="100" dirty="0" smtClean="0">
                <a:solidFill>
                  <a:srgbClr val="156157"/>
                </a:solidFill>
                <a:effectLst/>
                <a:latin typeface="Calibri" panose="020F0502020204030204" pitchFamily="34" charset="0"/>
                <a:ea typeface="Calibri" panose="020F0502020204030204" pitchFamily="34" charset="0"/>
                <a:cs typeface="Mangal" panose="02040503050203030202" pitchFamily="18" charset="0"/>
              </a:rPr>
              <a:t>01:	Increased </a:t>
            </a:r>
            <a:r>
              <a:rPr lang="en-US" sz="2200" b="1" kern="100" dirty="0">
                <a:solidFill>
                  <a:srgbClr val="156157"/>
                </a:solidFill>
                <a:effectLst/>
                <a:latin typeface="Calibri" panose="020F0502020204030204" pitchFamily="34" charset="0"/>
                <a:ea typeface="Calibri" panose="020F0502020204030204" pitchFamily="34" charset="0"/>
                <a:cs typeface="Mangal" panose="02040503050203030202" pitchFamily="18" charset="0"/>
              </a:rPr>
              <a:t>Use of Telemedicine</a:t>
            </a:r>
            <a:endParaRPr lang="en-US" sz="2200" kern="100" dirty="0">
              <a:solidFill>
                <a:srgbClr val="156157"/>
              </a:solidFill>
              <a:effectLst/>
              <a:latin typeface="Calibri" panose="020F0502020204030204" pitchFamily="34" charset="0"/>
              <a:ea typeface="Calibri" panose="020F0502020204030204" pitchFamily="34" charset="0"/>
              <a:cs typeface="Mangal" panose="02040503050203030202" pitchFamily="18" charset="0"/>
            </a:endParaRPr>
          </a:p>
          <a:p>
            <a:pPr marL="539750" marR="0" lvl="0" indent="-539750">
              <a:spcBef>
                <a:spcPts val="0"/>
              </a:spcBef>
              <a:spcAft>
                <a:spcPts val="0"/>
              </a:spcAft>
              <a:buSzPts val="1000"/>
              <a:buFont typeface="Symbol" panose="05050102010706020507" pitchFamily="18" charset="2"/>
              <a:buChar char=""/>
              <a:tabLst>
                <a:tab pos="539750" algn="l"/>
              </a:tabLst>
            </a:pPr>
            <a:r>
              <a:rPr lang="en-US" sz="2200" kern="100" dirty="0">
                <a:effectLst/>
                <a:latin typeface="Calibri" panose="020F0502020204030204" pitchFamily="34" charset="0"/>
                <a:ea typeface="Calibri" panose="020F0502020204030204" pitchFamily="34" charset="0"/>
                <a:cs typeface="Mangal" panose="02040503050203030202" pitchFamily="18" charset="0"/>
              </a:rPr>
              <a:t>Telemedicine is becoming more prevalent for providing lifestyle coaching remotely, improving accessibility and convenience for individuals seeking guidance.</a:t>
            </a:r>
          </a:p>
          <a:p>
            <a:pPr marL="539750" marR="0" lvl="0" indent="-539750">
              <a:spcBef>
                <a:spcPts val="0"/>
              </a:spcBef>
              <a:spcAft>
                <a:spcPts val="0"/>
              </a:spcAft>
              <a:buSzPts val="1000"/>
              <a:buFont typeface="Symbol" panose="05050102010706020507" pitchFamily="18" charset="2"/>
              <a:buChar char=""/>
              <a:tabLst>
                <a:tab pos="539750" algn="l"/>
              </a:tabLst>
            </a:pPr>
            <a:endParaRPr lang="en-US" sz="2200" kern="100" dirty="0">
              <a:solidFill>
                <a:srgbClr val="156157"/>
              </a:solidFill>
              <a:effectLst/>
              <a:latin typeface="Calibri" panose="020F0502020204030204" pitchFamily="34" charset="0"/>
              <a:ea typeface="Calibri" panose="020F0502020204030204" pitchFamily="34" charset="0"/>
              <a:cs typeface="Mangal" panose="02040503050203030202" pitchFamily="18" charset="0"/>
            </a:endParaRPr>
          </a:p>
          <a:p>
            <a:pPr marL="539750" marR="0" indent="-539750">
              <a:spcBef>
                <a:spcPts val="0"/>
              </a:spcBef>
              <a:spcAft>
                <a:spcPts val="0"/>
              </a:spcAft>
              <a:tabLst>
                <a:tab pos="539750" algn="l"/>
              </a:tabLst>
            </a:pPr>
            <a:r>
              <a:rPr lang="en-US" sz="2200" b="1" kern="100" dirty="0" smtClean="0">
                <a:solidFill>
                  <a:srgbClr val="156157"/>
                </a:solidFill>
                <a:effectLst/>
                <a:latin typeface="Calibri" panose="020F0502020204030204" pitchFamily="34" charset="0"/>
                <a:ea typeface="Calibri" panose="020F0502020204030204" pitchFamily="34" charset="0"/>
                <a:cs typeface="Mangal" panose="02040503050203030202" pitchFamily="18" charset="0"/>
              </a:rPr>
              <a:t>02:	Emphasis </a:t>
            </a:r>
            <a:r>
              <a:rPr lang="en-US" sz="2200" b="1" kern="100" dirty="0">
                <a:solidFill>
                  <a:srgbClr val="156157"/>
                </a:solidFill>
                <a:effectLst/>
                <a:latin typeface="Calibri" panose="020F0502020204030204" pitchFamily="34" charset="0"/>
                <a:ea typeface="Calibri" panose="020F0502020204030204" pitchFamily="34" charset="0"/>
                <a:cs typeface="Mangal" panose="02040503050203030202" pitchFamily="18" charset="0"/>
              </a:rPr>
              <a:t>on Personalized Nutrition and Fitness Plans</a:t>
            </a:r>
            <a:endParaRPr lang="en-US" sz="2200" kern="100" dirty="0">
              <a:solidFill>
                <a:srgbClr val="156157"/>
              </a:solidFill>
              <a:effectLst/>
              <a:latin typeface="Calibri" panose="020F0502020204030204" pitchFamily="34" charset="0"/>
              <a:ea typeface="Calibri" panose="020F0502020204030204" pitchFamily="34" charset="0"/>
              <a:cs typeface="Mangal" panose="02040503050203030202" pitchFamily="18" charset="0"/>
            </a:endParaRPr>
          </a:p>
          <a:p>
            <a:pPr marL="539750" marR="0" lvl="0" indent="-539750">
              <a:spcBef>
                <a:spcPts val="0"/>
              </a:spcBef>
              <a:spcAft>
                <a:spcPts val="0"/>
              </a:spcAft>
              <a:buSzPts val="1000"/>
              <a:buFont typeface="Symbol" panose="05050102010706020507" pitchFamily="18" charset="2"/>
              <a:buChar char=""/>
              <a:tabLst>
                <a:tab pos="539750" algn="l"/>
              </a:tabLst>
            </a:pPr>
            <a:r>
              <a:rPr lang="en-US" sz="2200" kern="100" dirty="0">
                <a:effectLst/>
                <a:latin typeface="Calibri" panose="020F0502020204030204" pitchFamily="34" charset="0"/>
                <a:ea typeface="Calibri" panose="020F0502020204030204" pitchFamily="34" charset="0"/>
                <a:cs typeface="Mangal" panose="02040503050203030202" pitchFamily="18" charset="0"/>
              </a:rPr>
              <a:t>Tailoring nutrition and fitness recommendations to individual needs can enhance effectiveness and adherence, leading to better health outcomes.</a:t>
            </a:r>
          </a:p>
          <a:p>
            <a:pPr marL="539750" marR="0" lvl="0" indent="-539750">
              <a:spcBef>
                <a:spcPts val="0"/>
              </a:spcBef>
              <a:spcAft>
                <a:spcPts val="0"/>
              </a:spcAft>
              <a:buSzPts val="1000"/>
              <a:buFont typeface="Symbol" panose="05050102010706020507" pitchFamily="18" charset="2"/>
              <a:buChar char=""/>
              <a:tabLst>
                <a:tab pos="539750" algn="l"/>
              </a:tabLst>
            </a:pPr>
            <a:endParaRPr lang="en-US" sz="2200" kern="100" dirty="0">
              <a:effectLst/>
              <a:latin typeface="Calibri" panose="020F0502020204030204" pitchFamily="34" charset="0"/>
              <a:ea typeface="Calibri" panose="020F0502020204030204" pitchFamily="34" charset="0"/>
              <a:cs typeface="Mangal" panose="02040503050203030202" pitchFamily="18" charset="0"/>
            </a:endParaRPr>
          </a:p>
          <a:p>
            <a:pPr marL="539750" marR="0" indent="-539750">
              <a:spcBef>
                <a:spcPts val="0"/>
              </a:spcBef>
              <a:spcAft>
                <a:spcPts val="0"/>
              </a:spcAft>
              <a:tabLst>
                <a:tab pos="539750" algn="l"/>
              </a:tabLst>
            </a:pPr>
            <a:r>
              <a:rPr lang="en-US" sz="2200" b="1" kern="100" dirty="0" smtClean="0">
                <a:solidFill>
                  <a:srgbClr val="156157"/>
                </a:solidFill>
                <a:effectLst/>
                <a:latin typeface="Calibri" panose="020F0502020204030204" pitchFamily="34" charset="0"/>
                <a:ea typeface="Calibri" panose="020F0502020204030204" pitchFamily="34" charset="0"/>
                <a:cs typeface="Mangal" panose="02040503050203030202" pitchFamily="18" charset="0"/>
              </a:rPr>
              <a:t>03:	Integration </a:t>
            </a:r>
            <a:r>
              <a:rPr lang="en-US" sz="2200" b="1" kern="100" dirty="0">
                <a:solidFill>
                  <a:srgbClr val="156157"/>
                </a:solidFill>
                <a:effectLst/>
                <a:latin typeface="Calibri" panose="020F0502020204030204" pitchFamily="34" charset="0"/>
                <a:ea typeface="Calibri" panose="020F0502020204030204" pitchFamily="34" charset="0"/>
                <a:cs typeface="Mangal" panose="02040503050203030202" pitchFamily="18" charset="0"/>
              </a:rPr>
              <a:t>of Technology and Apps</a:t>
            </a:r>
            <a:endParaRPr lang="en-US" sz="2200" kern="100" dirty="0">
              <a:solidFill>
                <a:srgbClr val="156157"/>
              </a:solidFill>
              <a:effectLst/>
              <a:latin typeface="Calibri" panose="020F0502020204030204" pitchFamily="34" charset="0"/>
              <a:ea typeface="Calibri" panose="020F0502020204030204" pitchFamily="34" charset="0"/>
              <a:cs typeface="Mangal" panose="02040503050203030202" pitchFamily="18" charset="0"/>
            </a:endParaRPr>
          </a:p>
          <a:p>
            <a:pPr marL="539750" marR="0" lvl="0" indent="-539750">
              <a:spcBef>
                <a:spcPts val="0"/>
              </a:spcBef>
              <a:spcAft>
                <a:spcPts val="0"/>
              </a:spcAft>
              <a:buSzPts val="1000"/>
              <a:buFont typeface="Symbol" panose="05050102010706020507" pitchFamily="18" charset="2"/>
              <a:buChar char=""/>
              <a:tabLst>
                <a:tab pos="539750" algn="l"/>
              </a:tabLst>
            </a:pPr>
            <a:r>
              <a:rPr lang="en-US" sz="2200" kern="100" dirty="0">
                <a:effectLst/>
                <a:latin typeface="Calibri" panose="020F0502020204030204" pitchFamily="34" charset="0"/>
                <a:ea typeface="Calibri" panose="020F0502020204030204" pitchFamily="34" charset="0"/>
                <a:cs typeface="Mangal" panose="02040503050203030202" pitchFamily="18" charset="0"/>
              </a:rPr>
              <a:t>Incorporating technology and health monitoring apps allows real-time tracking of progress, empowering individuals to take control of their health journeys.</a:t>
            </a:r>
          </a:p>
          <a:p>
            <a:pPr marL="539750" marR="0" lvl="0" indent="-539750">
              <a:spcBef>
                <a:spcPts val="0"/>
              </a:spcBef>
              <a:spcAft>
                <a:spcPts val="0"/>
              </a:spcAft>
              <a:buSzPts val="1000"/>
              <a:buFont typeface="Symbol" panose="05050102010706020507" pitchFamily="18" charset="2"/>
              <a:buChar char=""/>
              <a:tabLst>
                <a:tab pos="539750" algn="l"/>
              </a:tabLst>
            </a:pPr>
            <a:endParaRPr lang="en-US" sz="2200" kern="100" dirty="0">
              <a:solidFill>
                <a:srgbClr val="156157"/>
              </a:solidFill>
              <a:effectLst/>
              <a:latin typeface="Calibri" panose="020F0502020204030204" pitchFamily="34" charset="0"/>
              <a:ea typeface="Calibri" panose="020F0502020204030204" pitchFamily="34" charset="0"/>
              <a:cs typeface="Mangal" panose="02040503050203030202" pitchFamily="18" charset="0"/>
            </a:endParaRPr>
          </a:p>
          <a:p>
            <a:pPr marL="539750" marR="0" indent="-539750">
              <a:spcBef>
                <a:spcPts val="0"/>
              </a:spcBef>
              <a:spcAft>
                <a:spcPts val="0"/>
              </a:spcAft>
              <a:tabLst>
                <a:tab pos="539750" algn="l"/>
              </a:tabLst>
            </a:pPr>
            <a:r>
              <a:rPr lang="en-US" sz="2200" b="1" kern="100" dirty="0" smtClean="0">
                <a:solidFill>
                  <a:srgbClr val="156157"/>
                </a:solidFill>
                <a:effectLst/>
                <a:latin typeface="Calibri" panose="020F0502020204030204" pitchFamily="34" charset="0"/>
                <a:ea typeface="Calibri" panose="020F0502020204030204" pitchFamily="34" charset="0"/>
                <a:cs typeface="Mangal" panose="02040503050203030202" pitchFamily="18" charset="0"/>
              </a:rPr>
              <a:t>04:	Revolutionizing </a:t>
            </a:r>
            <a:r>
              <a:rPr lang="en-US" sz="2200" b="1" kern="100" dirty="0">
                <a:solidFill>
                  <a:srgbClr val="156157"/>
                </a:solidFill>
                <a:effectLst/>
                <a:latin typeface="Calibri" panose="020F0502020204030204" pitchFamily="34" charset="0"/>
                <a:ea typeface="Calibri" panose="020F0502020204030204" pitchFamily="34" charset="0"/>
                <a:cs typeface="Mangal" panose="02040503050203030202" pitchFamily="18" charset="0"/>
              </a:rPr>
              <a:t>Lifestyle Disorder Management</a:t>
            </a:r>
            <a:endParaRPr lang="en-US" sz="2200" kern="100" dirty="0">
              <a:solidFill>
                <a:srgbClr val="156157"/>
              </a:solidFill>
              <a:effectLst/>
              <a:latin typeface="Calibri" panose="020F0502020204030204" pitchFamily="34" charset="0"/>
              <a:ea typeface="Calibri" panose="020F0502020204030204" pitchFamily="34" charset="0"/>
              <a:cs typeface="Mangal" panose="02040503050203030202" pitchFamily="18" charset="0"/>
            </a:endParaRPr>
          </a:p>
          <a:p>
            <a:pPr marL="539750" marR="0" lvl="0" indent="-539750">
              <a:spcBef>
                <a:spcPts val="0"/>
              </a:spcBef>
              <a:spcAft>
                <a:spcPts val="0"/>
              </a:spcAft>
              <a:buSzPts val="1000"/>
              <a:buFont typeface="Symbol" panose="05050102010706020507" pitchFamily="18" charset="2"/>
              <a:buChar char=""/>
              <a:tabLst>
                <a:tab pos="539750" algn="l"/>
              </a:tabLst>
            </a:pPr>
            <a:r>
              <a:rPr lang="en-US" sz="2200" kern="100" dirty="0">
                <a:effectLst/>
                <a:latin typeface="Calibri" panose="020F0502020204030204" pitchFamily="34" charset="0"/>
                <a:ea typeface="Calibri" panose="020F0502020204030204" pitchFamily="34" charset="0"/>
                <a:cs typeface="Mangal" panose="02040503050203030202" pitchFamily="18" charset="0"/>
              </a:rPr>
              <a:t>The application of these trends has the potential to transform the management of lifestyle disorders by offering personalized, accessible, and data-driven solutions.</a:t>
            </a:r>
          </a:p>
        </p:txBody>
      </p:sp>
      <p:sp>
        <p:nvSpPr>
          <p:cNvPr id="4" name="Slide Number Placeholder 3"/>
          <p:cNvSpPr>
            <a:spLocks noGrp="1"/>
          </p:cNvSpPr>
          <p:nvPr>
            <p:ph type="sldNum" sz="quarter" idx="12"/>
          </p:nvPr>
        </p:nvSpPr>
        <p:spPr/>
        <p:txBody>
          <a:bodyPr/>
          <a:lstStyle/>
          <a:p>
            <a:fld id="{99A890E2-C841-4ADF-82B3-67A3015990EC}" type="slidenum">
              <a:rPr lang="en-IN" smtClean="0"/>
              <a:t>42</a:t>
            </a:fld>
            <a:endParaRPr lang="en-IN"/>
          </a:p>
        </p:txBody>
      </p:sp>
    </p:spTree>
    <p:extLst>
      <p:ext uri="{BB962C8B-B14F-4D97-AF65-F5344CB8AC3E}">
        <p14:creationId xmlns:p14="http://schemas.microsoft.com/office/powerpoint/2010/main" val="37346825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5966915" y="3052800"/>
            <a:ext cx="4998720" cy="2980803"/>
          </a:xfrm>
          <a:prstGeom prst="roundRect">
            <a:avLst>
              <a:gd name="adj" fmla="val 11422"/>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ounded Rectangle 12"/>
          <p:cNvSpPr/>
          <p:nvPr/>
        </p:nvSpPr>
        <p:spPr>
          <a:xfrm>
            <a:off x="802640" y="3052800"/>
            <a:ext cx="4998720" cy="2980803"/>
          </a:xfrm>
          <a:prstGeom prst="roundRect">
            <a:avLst>
              <a:gd name="adj" fmla="val 11422"/>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8866502B-6BF5-8370-377A-29C0FD3E3845}"/>
              </a:ext>
            </a:extLst>
          </p:cNvPr>
          <p:cNvSpPr txBox="1">
            <a:spLocks/>
          </p:cNvSpPr>
          <p:nvPr/>
        </p:nvSpPr>
        <p:spPr>
          <a:xfrm>
            <a:off x="3214452" y="188993"/>
            <a:ext cx="6153241"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00000"/>
              </a:lnSpc>
              <a:spcAft>
                <a:spcPct val="0"/>
              </a:spcAft>
              <a:defRPr/>
            </a:pPr>
            <a:r>
              <a:rPr lang="en-IN" altLang="en-US" sz="3600" b="1" dirty="0" smtClean="0">
                <a:solidFill>
                  <a:srgbClr val="156157"/>
                </a:solidFill>
                <a:latin typeface="Bahnschrift" panose="020B0502040204020203" pitchFamily="34" charset="0"/>
                <a:ea typeface="+mn-ea"/>
                <a:cs typeface="Times New Roman" panose="02020603050405020304" pitchFamily="18" charset="0"/>
              </a:rPr>
              <a:t>YOGA </a:t>
            </a:r>
            <a:r>
              <a:rPr lang="en-IN" altLang="en-US" sz="3600" b="1" dirty="0" smtClean="0">
                <a:solidFill>
                  <a:srgbClr val="D6862D"/>
                </a:solidFill>
                <a:latin typeface="Bahnschrift" panose="020B0502040204020203" pitchFamily="34" charset="0"/>
                <a:ea typeface="+mn-ea"/>
                <a:cs typeface="Times New Roman" panose="02020603050405020304" pitchFamily="18" charset="0"/>
              </a:rPr>
              <a:t>for </a:t>
            </a:r>
            <a:r>
              <a:rPr lang="en-IN" altLang="en-US" sz="3600" b="1" dirty="0" smtClean="0">
                <a:solidFill>
                  <a:srgbClr val="0070C0"/>
                </a:solidFill>
                <a:latin typeface="Bahnschrift" panose="020B0502040204020203" pitchFamily="34" charset="0"/>
                <a:ea typeface="+mn-ea"/>
                <a:cs typeface="Times New Roman" panose="02020603050405020304" pitchFamily="18" charset="0"/>
              </a:rPr>
              <a:t>Lifestyle Disorders</a:t>
            </a:r>
            <a:endParaRPr lang="en-US" dirty="0">
              <a:latin typeface="Bahnschrift" panose="020B0502040204020203" pitchFamily="34" charset="0"/>
            </a:endParaRPr>
          </a:p>
        </p:txBody>
      </p:sp>
      <p:sp>
        <p:nvSpPr>
          <p:cNvPr id="2" name="Rectangle 1"/>
          <p:cNvSpPr/>
          <p:nvPr/>
        </p:nvSpPr>
        <p:spPr>
          <a:xfrm>
            <a:off x="2855037" y="2056286"/>
            <a:ext cx="2093907" cy="400110"/>
          </a:xfrm>
          <a:prstGeom prst="rect">
            <a:avLst/>
          </a:prstGeom>
        </p:spPr>
        <p:txBody>
          <a:bodyPr wrap="none">
            <a:spAutoFit/>
          </a:bodyPr>
          <a:lstStyle/>
          <a:p>
            <a:r>
              <a:rPr lang="en-IN" sz="2000" b="1" dirty="0" err="1" smtClean="0">
                <a:solidFill>
                  <a:srgbClr val="C00000"/>
                </a:solidFill>
              </a:rPr>
              <a:t>YOGAS</a:t>
            </a:r>
            <a:r>
              <a:rPr lang="en-IN" sz="2000" b="1" dirty="0" smtClean="0">
                <a:solidFill>
                  <a:srgbClr val="C00000"/>
                </a:solidFill>
              </a:rPr>
              <a:t> &amp; </a:t>
            </a:r>
            <a:r>
              <a:rPr lang="en-IN" sz="2000" b="1" dirty="0" err="1" smtClean="0">
                <a:solidFill>
                  <a:srgbClr val="C00000"/>
                </a:solidFill>
              </a:rPr>
              <a:t>ASANAS</a:t>
            </a:r>
            <a:endParaRPr lang="en-IN" sz="2000" b="1" dirty="0">
              <a:solidFill>
                <a:srgbClr val="C00000"/>
              </a:solidFill>
            </a:endParaRPr>
          </a:p>
        </p:txBody>
      </p:sp>
      <p:sp>
        <p:nvSpPr>
          <p:cNvPr id="9" name="Rectangle 8"/>
          <p:cNvSpPr/>
          <p:nvPr/>
        </p:nvSpPr>
        <p:spPr>
          <a:xfrm>
            <a:off x="7783331" y="1787502"/>
            <a:ext cx="2600189" cy="1015663"/>
          </a:xfrm>
          <a:prstGeom prst="rect">
            <a:avLst/>
          </a:prstGeom>
        </p:spPr>
        <p:txBody>
          <a:bodyPr wrap="square">
            <a:spAutoFit/>
          </a:bodyPr>
          <a:lstStyle/>
          <a:p>
            <a:pPr algn="ctr"/>
            <a:r>
              <a:rPr lang="en-IN" sz="2000" b="1" dirty="0" smtClean="0">
                <a:solidFill>
                  <a:srgbClr val="C00000"/>
                </a:solidFill>
              </a:rPr>
              <a:t>MEDITATION &amp; BREATHING TECHNIQUES</a:t>
            </a:r>
            <a:endParaRPr lang="en-IN" sz="2000" b="1" dirty="0">
              <a:solidFill>
                <a:srgbClr val="C00000"/>
              </a:solidFill>
            </a:endParaRPr>
          </a:p>
        </p:txBody>
      </p:sp>
      <p:sp>
        <p:nvSpPr>
          <p:cNvPr id="10" name="Rectangle 9"/>
          <p:cNvSpPr/>
          <p:nvPr/>
        </p:nvSpPr>
        <p:spPr>
          <a:xfrm>
            <a:off x="1039315" y="3279244"/>
            <a:ext cx="4690925" cy="2693045"/>
          </a:xfrm>
          <a:prstGeom prst="rect">
            <a:avLst/>
          </a:prstGeom>
        </p:spPr>
        <p:txBody>
          <a:bodyPr wrap="square">
            <a:spAutoFit/>
          </a:bodyPr>
          <a:lstStyle/>
          <a:p>
            <a:pPr marL="285750" indent="-285750">
              <a:spcBef>
                <a:spcPts val="600"/>
              </a:spcBef>
              <a:buClr>
                <a:srgbClr val="FFC000"/>
              </a:buClr>
              <a:buFont typeface="Wingdings" panose="05000000000000000000" pitchFamily="2" charset="2"/>
              <a:buChar char="§"/>
            </a:pPr>
            <a:r>
              <a:rPr lang="en-IN" dirty="0" smtClean="0">
                <a:solidFill>
                  <a:schemeClr val="bg1"/>
                </a:solidFill>
              </a:rPr>
              <a:t>Relieves Stress &amp; Anxiety</a:t>
            </a:r>
          </a:p>
          <a:p>
            <a:pPr marL="285750" indent="-285750">
              <a:spcBef>
                <a:spcPts val="600"/>
              </a:spcBef>
              <a:buClr>
                <a:srgbClr val="FFC000"/>
              </a:buClr>
              <a:buFont typeface="Wingdings" panose="05000000000000000000" pitchFamily="2" charset="2"/>
              <a:buChar char="§"/>
            </a:pPr>
            <a:r>
              <a:rPr lang="en-IN" dirty="0" smtClean="0">
                <a:solidFill>
                  <a:schemeClr val="bg1"/>
                </a:solidFill>
              </a:rPr>
              <a:t>Boost positive Energy and Mood</a:t>
            </a:r>
          </a:p>
          <a:p>
            <a:pPr marL="285750" indent="-285750">
              <a:spcBef>
                <a:spcPts val="600"/>
              </a:spcBef>
              <a:buClr>
                <a:srgbClr val="FFC000"/>
              </a:buClr>
              <a:buFont typeface="Wingdings" panose="05000000000000000000" pitchFamily="2" charset="2"/>
              <a:buChar char="§"/>
            </a:pPr>
            <a:r>
              <a:rPr lang="en-IN" dirty="0" smtClean="0">
                <a:solidFill>
                  <a:schemeClr val="bg1"/>
                </a:solidFill>
              </a:rPr>
              <a:t>Help normalize Blood Pressure</a:t>
            </a:r>
          </a:p>
          <a:p>
            <a:pPr marL="285750" indent="-285750">
              <a:spcBef>
                <a:spcPts val="600"/>
              </a:spcBef>
              <a:buClr>
                <a:srgbClr val="FFC000"/>
              </a:buClr>
              <a:buFont typeface="Wingdings" panose="05000000000000000000" pitchFamily="2" charset="2"/>
              <a:buChar char="§"/>
            </a:pPr>
            <a:r>
              <a:rPr lang="en-IN" dirty="0" smtClean="0">
                <a:solidFill>
                  <a:schemeClr val="bg1"/>
                </a:solidFill>
              </a:rPr>
              <a:t>Speeds up a Sluggish Digestion by massaging surrounding muscles</a:t>
            </a:r>
          </a:p>
          <a:p>
            <a:pPr marL="285750" indent="-285750">
              <a:spcBef>
                <a:spcPts val="600"/>
              </a:spcBef>
              <a:buClr>
                <a:srgbClr val="FFC000"/>
              </a:buClr>
              <a:buFont typeface="Wingdings" panose="05000000000000000000" pitchFamily="2" charset="2"/>
              <a:buChar char="§"/>
            </a:pPr>
            <a:r>
              <a:rPr lang="en-IN" dirty="0" smtClean="0">
                <a:solidFill>
                  <a:schemeClr val="bg1"/>
                </a:solidFill>
              </a:rPr>
              <a:t>Increases Muscle Flexibility, Strength &amp; Endurance</a:t>
            </a:r>
          </a:p>
          <a:p>
            <a:pPr marL="285750" indent="-285750">
              <a:spcBef>
                <a:spcPts val="600"/>
              </a:spcBef>
              <a:buClr>
                <a:srgbClr val="FFC000"/>
              </a:buClr>
              <a:buFont typeface="Wingdings" panose="05000000000000000000" pitchFamily="2" charset="2"/>
              <a:buChar char="§"/>
            </a:pPr>
            <a:r>
              <a:rPr lang="en-IN" dirty="0" smtClean="0">
                <a:solidFill>
                  <a:schemeClr val="bg1"/>
                </a:solidFill>
              </a:rPr>
              <a:t>Increases feelings of Calm &amp; Wellbeing</a:t>
            </a:r>
            <a:endParaRPr lang="en-IN" dirty="0">
              <a:solidFill>
                <a:schemeClr val="bg1"/>
              </a:solidFill>
            </a:endParaRPr>
          </a:p>
        </p:txBody>
      </p:sp>
      <p:sp>
        <p:nvSpPr>
          <p:cNvPr id="11" name="Rectangle 10"/>
          <p:cNvSpPr/>
          <p:nvPr/>
        </p:nvSpPr>
        <p:spPr>
          <a:xfrm>
            <a:off x="6209858" y="3279244"/>
            <a:ext cx="4512833" cy="2062103"/>
          </a:xfrm>
          <a:prstGeom prst="rect">
            <a:avLst/>
          </a:prstGeom>
        </p:spPr>
        <p:txBody>
          <a:bodyPr wrap="square">
            <a:spAutoFit/>
          </a:bodyPr>
          <a:lstStyle/>
          <a:p>
            <a:pPr marL="285750" indent="-285750">
              <a:spcBef>
                <a:spcPts val="600"/>
              </a:spcBef>
              <a:buClr>
                <a:srgbClr val="FFC000"/>
              </a:buClr>
              <a:buFont typeface="Wingdings" panose="05000000000000000000" pitchFamily="2" charset="2"/>
              <a:buChar char="§"/>
            </a:pPr>
            <a:r>
              <a:rPr lang="en-US" dirty="0">
                <a:solidFill>
                  <a:schemeClr val="bg1"/>
                </a:solidFill>
              </a:rPr>
              <a:t>Heart Rate and Breathing slows down, Blood Pressure normalizes</a:t>
            </a:r>
          </a:p>
          <a:p>
            <a:pPr marL="285750" indent="-285750">
              <a:spcBef>
                <a:spcPts val="600"/>
              </a:spcBef>
              <a:buClr>
                <a:srgbClr val="FFC000"/>
              </a:buClr>
              <a:buFont typeface="Wingdings" panose="05000000000000000000" pitchFamily="2" charset="2"/>
              <a:buChar char="§"/>
            </a:pPr>
            <a:r>
              <a:rPr lang="en-US" dirty="0">
                <a:solidFill>
                  <a:schemeClr val="bg1"/>
                </a:solidFill>
              </a:rPr>
              <a:t>Oxygen can be used more efficiently</a:t>
            </a:r>
          </a:p>
          <a:p>
            <a:pPr marL="285750" indent="-285750">
              <a:spcBef>
                <a:spcPts val="600"/>
              </a:spcBef>
              <a:buClr>
                <a:srgbClr val="FFC000"/>
              </a:buClr>
              <a:buFont typeface="Wingdings" panose="05000000000000000000" pitchFamily="2" charset="2"/>
              <a:buChar char="§"/>
            </a:pPr>
            <a:r>
              <a:rPr lang="en-US" dirty="0">
                <a:solidFill>
                  <a:schemeClr val="bg1"/>
                </a:solidFill>
              </a:rPr>
              <a:t>Adrenal glands produce less Cortisol</a:t>
            </a:r>
          </a:p>
          <a:p>
            <a:pPr marL="285750" indent="-285750">
              <a:spcBef>
                <a:spcPts val="600"/>
              </a:spcBef>
              <a:buClr>
                <a:srgbClr val="FFC000"/>
              </a:buClr>
              <a:buFont typeface="Wingdings" panose="05000000000000000000" pitchFamily="2" charset="2"/>
              <a:buChar char="§"/>
            </a:pPr>
            <a:r>
              <a:rPr lang="en-US" dirty="0">
                <a:solidFill>
                  <a:schemeClr val="bg1"/>
                </a:solidFill>
              </a:rPr>
              <a:t>Mind ages at a slower rate</a:t>
            </a:r>
          </a:p>
          <a:p>
            <a:pPr marL="285750" indent="-285750">
              <a:spcBef>
                <a:spcPts val="600"/>
              </a:spcBef>
              <a:buClr>
                <a:srgbClr val="FFC000"/>
              </a:buClr>
              <a:buFont typeface="Wingdings" panose="05000000000000000000" pitchFamily="2" charset="2"/>
              <a:buChar char="§"/>
            </a:pPr>
            <a:r>
              <a:rPr lang="en-US" dirty="0">
                <a:solidFill>
                  <a:schemeClr val="bg1"/>
                </a:solidFill>
              </a:rPr>
              <a:t>Improves Immune Function</a:t>
            </a:r>
            <a:endParaRPr lang="en-IN" dirty="0">
              <a:solidFill>
                <a:schemeClr val="bg1"/>
              </a:solidFill>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r="25845"/>
          <a:stretch/>
        </p:blipFill>
        <p:spPr>
          <a:xfrm>
            <a:off x="5966915" y="1363479"/>
            <a:ext cx="2197737" cy="17857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4578" name="Picture 2" descr="https://www.shutterstock.com/image-photo/calm-beautiful-attractive-asian-woman-600nw-21569717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4073" t="20329" r="17331"/>
          <a:stretch/>
        </p:blipFill>
        <p:spPr bwMode="auto">
          <a:xfrm>
            <a:off x="970396" y="1363478"/>
            <a:ext cx="2016644" cy="16686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6" name="Slide Number Placeholder 15"/>
          <p:cNvSpPr>
            <a:spLocks noGrp="1"/>
          </p:cNvSpPr>
          <p:nvPr>
            <p:ph type="sldNum" sz="quarter" idx="12"/>
          </p:nvPr>
        </p:nvSpPr>
        <p:spPr/>
        <p:txBody>
          <a:bodyPr/>
          <a:lstStyle/>
          <a:p>
            <a:fld id="{99A890E2-C841-4ADF-82B3-67A3015990EC}" type="slidenum">
              <a:rPr lang="en-IN" smtClean="0"/>
              <a:t>43</a:t>
            </a:fld>
            <a:endParaRPr lang="en-IN"/>
          </a:p>
        </p:txBody>
      </p:sp>
    </p:spTree>
    <p:extLst>
      <p:ext uri="{BB962C8B-B14F-4D97-AF65-F5344CB8AC3E}">
        <p14:creationId xmlns:p14="http://schemas.microsoft.com/office/powerpoint/2010/main" val="38251336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1403" y="127127"/>
            <a:ext cx="6227397" cy="978729"/>
          </a:xfrm>
          <a:prstGeom prst="rect">
            <a:avLst/>
          </a:prstGeom>
        </p:spPr>
        <p:txBody>
          <a:bodyPr wrap="square">
            <a:spAutoFit/>
          </a:bodyPr>
          <a:lstStyle/>
          <a:p>
            <a:pPr algn="ctr">
              <a:lnSpc>
                <a:spcPct val="90000"/>
              </a:lnSpc>
            </a:pPr>
            <a:r>
              <a:rPr lang="en-US" sz="3200" b="1" dirty="0" smtClean="0">
                <a:solidFill>
                  <a:srgbClr val="156157"/>
                </a:solidFill>
                <a:latin typeface="Bahnschrift" panose="020B0502040204020203" pitchFamily="34" charset="0"/>
              </a:rPr>
              <a:t>The Role of Yoga in Preventing Lifestyle Diseases</a:t>
            </a:r>
            <a:endParaRPr lang="en-IN" sz="3200" b="1" dirty="0">
              <a:solidFill>
                <a:srgbClr val="156157"/>
              </a:solidFill>
              <a:latin typeface="Bahnschrift" panose="020B0502040204020203" pitchFamily="34" charset="0"/>
            </a:endParaRPr>
          </a:p>
        </p:txBody>
      </p:sp>
      <p:sp>
        <p:nvSpPr>
          <p:cNvPr id="4" name="TextBox 3">
            <a:extLst>
              <a:ext uri="{FF2B5EF4-FFF2-40B4-BE49-F238E27FC236}">
                <a16:creationId xmlns:a16="http://schemas.microsoft.com/office/drawing/2014/main" id="{0415E46B-15EE-E5AB-D4BB-4694367BA106}"/>
              </a:ext>
            </a:extLst>
          </p:cNvPr>
          <p:cNvSpPr txBox="1"/>
          <p:nvPr/>
        </p:nvSpPr>
        <p:spPr>
          <a:xfrm>
            <a:off x="235568" y="1207456"/>
            <a:ext cx="11204592" cy="5137047"/>
          </a:xfrm>
          <a:prstGeom prst="rect">
            <a:avLst/>
          </a:prstGeom>
          <a:noFill/>
        </p:spPr>
        <p:txBody>
          <a:bodyPr wrap="square">
            <a:spAutoFit/>
          </a:bodyPr>
          <a:lstStyle/>
          <a:p>
            <a:pPr marL="0" marR="0" algn="just">
              <a:lnSpc>
                <a:spcPct val="107000"/>
              </a:lnSpc>
              <a:spcBef>
                <a:spcPts val="700"/>
              </a:spcBef>
            </a:pPr>
            <a:r>
              <a:rPr lang="en-US" sz="2000" kern="0" dirty="0" smtClean="0">
                <a:solidFill>
                  <a:srgbClr val="2F313B"/>
                </a:solidFill>
                <a:effectLst/>
                <a:ea typeface="Times New Roman" panose="02020603050405020304" pitchFamily="18" charset="0"/>
                <a:cs typeface="Mangal" panose="02040503050203030202" pitchFamily="18" charset="0"/>
              </a:rPr>
              <a:t>Yoga </a:t>
            </a:r>
            <a:r>
              <a:rPr lang="en-US" sz="2000" kern="0" dirty="0">
                <a:solidFill>
                  <a:srgbClr val="2F313B"/>
                </a:solidFill>
                <a:effectLst/>
                <a:ea typeface="Times New Roman" panose="02020603050405020304" pitchFamily="18" charset="0"/>
                <a:cs typeface="Mangal" panose="02040503050203030202" pitchFamily="18" charset="0"/>
              </a:rPr>
              <a:t>plays a significant role in preventing lifestyle diseases by promoting overall well-being and encouraging healthy lifestyle </a:t>
            </a:r>
            <a:r>
              <a:rPr lang="en-US" sz="2000" kern="0" dirty="0" smtClean="0">
                <a:solidFill>
                  <a:srgbClr val="2F313B"/>
                </a:solidFill>
                <a:effectLst/>
                <a:ea typeface="Times New Roman" panose="02020603050405020304" pitchFamily="18" charset="0"/>
                <a:cs typeface="Mangal" panose="02040503050203030202" pitchFamily="18" charset="0"/>
              </a:rPr>
              <a:t>choices.</a:t>
            </a:r>
          </a:p>
          <a:p>
            <a:pPr marL="0" marR="0" algn="just">
              <a:lnSpc>
                <a:spcPct val="107000"/>
              </a:lnSpc>
              <a:spcBef>
                <a:spcPts val="700"/>
              </a:spcBef>
            </a:pPr>
            <a:r>
              <a:rPr lang="en-US" sz="2000" b="1" kern="0" dirty="0" smtClean="0">
                <a:solidFill>
                  <a:srgbClr val="C00000"/>
                </a:solidFill>
                <a:effectLst/>
                <a:ea typeface="Times New Roman" panose="02020603050405020304" pitchFamily="18" charset="0"/>
                <a:cs typeface="Mangal" panose="02040503050203030202" pitchFamily="18" charset="0"/>
              </a:rPr>
              <a:t>Here’s </a:t>
            </a:r>
            <a:r>
              <a:rPr lang="en-US" sz="2000" b="1" kern="0" dirty="0">
                <a:solidFill>
                  <a:srgbClr val="C00000"/>
                </a:solidFill>
                <a:effectLst/>
                <a:ea typeface="Times New Roman" panose="02020603050405020304" pitchFamily="18" charset="0"/>
                <a:cs typeface="Mangal" panose="02040503050203030202" pitchFamily="18" charset="0"/>
              </a:rPr>
              <a:t>how yoga contributes to disease prevention:</a:t>
            </a:r>
            <a:endParaRPr lang="en-US" sz="2000" b="1" kern="100" dirty="0">
              <a:solidFill>
                <a:srgbClr val="C00000"/>
              </a:solidFill>
              <a:effectLst/>
              <a:ea typeface="Calibri" panose="020F0502020204030204" pitchFamily="34" charset="0"/>
              <a:cs typeface="Mangal" panose="02040503050203030202" pitchFamily="18" charset="0"/>
            </a:endParaRPr>
          </a:p>
          <a:p>
            <a:pPr marL="182563" marR="0" lvl="0" indent="-182563" algn="just">
              <a:lnSpc>
                <a:spcPct val="107000"/>
              </a:lnSpc>
              <a:spcBef>
                <a:spcPts val="700"/>
              </a:spcBef>
              <a:spcAft>
                <a:spcPts val="0"/>
              </a:spcAft>
              <a:buSzPts val="1000"/>
              <a:buFont typeface="Symbol" panose="05050102010706020507" pitchFamily="18" charset="2"/>
              <a:buChar char=""/>
              <a:tabLst>
                <a:tab pos="182563" algn="l"/>
              </a:tabLst>
            </a:pPr>
            <a:r>
              <a:rPr lang="en-US" sz="2000" b="1" kern="0" dirty="0">
                <a:solidFill>
                  <a:srgbClr val="3A9B90"/>
                </a:solidFill>
                <a:effectLst/>
                <a:ea typeface="Times New Roman" panose="02020603050405020304" pitchFamily="18" charset="0"/>
                <a:cs typeface="Times New Roman" panose="02020603050405020304" pitchFamily="18" charset="0"/>
              </a:rPr>
              <a:t>Stress Reduction:</a:t>
            </a:r>
            <a:r>
              <a:rPr lang="en-US" sz="2000" kern="0" dirty="0">
                <a:solidFill>
                  <a:srgbClr val="3A9B90"/>
                </a:solidFill>
                <a:effectLst/>
                <a:ea typeface="Times New Roman" panose="02020603050405020304" pitchFamily="18" charset="0"/>
                <a:cs typeface="Times New Roman" panose="02020603050405020304" pitchFamily="18" charset="0"/>
              </a:rPr>
              <a:t> </a:t>
            </a:r>
            <a:r>
              <a:rPr lang="en-US" sz="2000" kern="0" dirty="0">
                <a:solidFill>
                  <a:srgbClr val="2F313B"/>
                </a:solidFill>
                <a:effectLst/>
                <a:ea typeface="Times New Roman" panose="02020603050405020304" pitchFamily="18" charset="0"/>
                <a:cs typeface="Times New Roman" panose="02020603050405020304" pitchFamily="18" charset="0"/>
              </a:rPr>
              <a:t>Yoga incorporates relaxation techniques like deep breathing and meditation, which help reduce stress and its harmful effects on the body. Lower stress levels can minimize the risk of stress-related conditions such as hypertension, anxiety, and insomnia</a:t>
            </a:r>
            <a:r>
              <a:rPr lang="en-US" sz="2000" kern="0" dirty="0" smtClean="0">
                <a:solidFill>
                  <a:srgbClr val="2F313B"/>
                </a:solidFill>
                <a:effectLst/>
                <a:ea typeface="Times New Roman" panose="02020603050405020304" pitchFamily="18" charset="0"/>
                <a:cs typeface="Times New Roman" panose="02020603050405020304" pitchFamily="18" charset="0"/>
              </a:rPr>
              <a:t>.</a:t>
            </a:r>
            <a:endParaRPr lang="en-US" sz="2000" kern="100" dirty="0">
              <a:solidFill>
                <a:srgbClr val="2F313B"/>
              </a:solidFill>
              <a:effectLst/>
              <a:ea typeface="Calibri" panose="020F0502020204030204" pitchFamily="34" charset="0"/>
              <a:cs typeface="Mangal" panose="02040503050203030202" pitchFamily="18" charset="0"/>
            </a:endParaRPr>
          </a:p>
          <a:p>
            <a:pPr marL="182563" marR="0" lvl="0" indent="-182563" algn="just">
              <a:lnSpc>
                <a:spcPct val="107000"/>
              </a:lnSpc>
              <a:spcBef>
                <a:spcPts val="700"/>
              </a:spcBef>
              <a:spcAft>
                <a:spcPts val="0"/>
              </a:spcAft>
              <a:buSzPts val="1000"/>
              <a:buFont typeface="Symbol" panose="05050102010706020507" pitchFamily="18" charset="2"/>
              <a:buChar char=""/>
              <a:tabLst>
                <a:tab pos="182563" algn="l"/>
              </a:tabLst>
            </a:pPr>
            <a:r>
              <a:rPr lang="en-US" sz="2000" b="1" kern="0" dirty="0">
                <a:solidFill>
                  <a:srgbClr val="3A9B90"/>
                </a:solidFill>
                <a:effectLst/>
                <a:ea typeface="Times New Roman" panose="02020603050405020304" pitchFamily="18" charset="0"/>
                <a:cs typeface="Times New Roman" panose="02020603050405020304" pitchFamily="18" charset="0"/>
              </a:rPr>
              <a:t>Physical Activity: </a:t>
            </a:r>
            <a:r>
              <a:rPr lang="en-US" sz="2000" kern="0" dirty="0">
                <a:solidFill>
                  <a:srgbClr val="2F313B"/>
                </a:solidFill>
                <a:effectLst/>
                <a:ea typeface="Times New Roman" panose="02020603050405020304" pitchFamily="18" charset="0"/>
                <a:cs typeface="Times New Roman" panose="02020603050405020304" pitchFamily="18" charset="0"/>
              </a:rPr>
              <a:t>Regular yoga practice involves gentle stretches, strengthening poses, and balance exercises, which contribute to improved flexibility, muscle tone, and joint health. Engaging in physical activity through yoga helps prevent obesity and its associated health issues</a:t>
            </a:r>
            <a:r>
              <a:rPr lang="en-US" sz="2000" kern="0" dirty="0" smtClean="0">
                <a:solidFill>
                  <a:srgbClr val="2F313B"/>
                </a:solidFill>
                <a:effectLst/>
                <a:ea typeface="Times New Roman" panose="02020603050405020304" pitchFamily="18" charset="0"/>
                <a:cs typeface="Times New Roman" panose="02020603050405020304" pitchFamily="18" charset="0"/>
              </a:rPr>
              <a:t>.</a:t>
            </a:r>
            <a:endParaRPr lang="en-US" sz="2000" kern="100" dirty="0">
              <a:solidFill>
                <a:srgbClr val="2F313B"/>
              </a:solidFill>
              <a:effectLst/>
              <a:ea typeface="Calibri" panose="020F0502020204030204" pitchFamily="34" charset="0"/>
              <a:cs typeface="Mangal" panose="02040503050203030202" pitchFamily="18" charset="0"/>
            </a:endParaRPr>
          </a:p>
          <a:p>
            <a:pPr marL="182563" marR="0" lvl="0" indent="-182563" algn="just">
              <a:lnSpc>
                <a:spcPct val="107000"/>
              </a:lnSpc>
              <a:spcBef>
                <a:spcPts val="700"/>
              </a:spcBef>
              <a:spcAft>
                <a:spcPts val="0"/>
              </a:spcAft>
              <a:buSzPts val="1000"/>
              <a:buFont typeface="Symbol" panose="05050102010706020507" pitchFamily="18" charset="2"/>
              <a:buChar char=""/>
              <a:tabLst>
                <a:tab pos="182563" algn="l"/>
              </a:tabLst>
            </a:pPr>
            <a:r>
              <a:rPr lang="en-US" sz="2000" b="1" kern="0" dirty="0">
                <a:solidFill>
                  <a:srgbClr val="3A9B90"/>
                </a:solidFill>
                <a:effectLst/>
                <a:ea typeface="Times New Roman" panose="02020603050405020304" pitchFamily="18" charset="0"/>
                <a:cs typeface="Times New Roman" panose="02020603050405020304" pitchFamily="18" charset="0"/>
              </a:rPr>
              <a:t>Mind-Body Connection:</a:t>
            </a:r>
            <a:r>
              <a:rPr lang="en-US" sz="2000" kern="0" dirty="0">
                <a:solidFill>
                  <a:srgbClr val="3A9B90"/>
                </a:solidFill>
                <a:effectLst/>
                <a:ea typeface="Times New Roman" panose="02020603050405020304" pitchFamily="18" charset="0"/>
                <a:cs typeface="Times New Roman" panose="02020603050405020304" pitchFamily="18" charset="0"/>
              </a:rPr>
              <a:t> </a:t>
            </a:r>
            <a:r>
              <a:rPr lang="en-US" sz="2000" kern="0" dirty="0">
                <a:solidFill>
                  <a:srgbClr val="2F313B"/>
                </a:solidFill>
                <a:effectLst/>
                <a:ea typeface="Times New Roman" panose="02020603050405020304" pitchFamily="18" charset="0"/>
                <a:cs typeface="Times New Roman" panose="02020603050405020304" pitchFamily="18" charset="0"/>
              </a:rPr>
              <a:t>Yoga fosters a strong connection between the mind and body, enhancing self-awareness and promoting mindful eating habits. Being in tune with bodily signals can lead to healthier food choices and prevent overeating</a:t>
            </a:r>
            <a:r>
              <a:rPr lang="en-US" sz="2000" kern="0" dirty="0" smtClean="0">
                <a:solidFill>
                  <a:srgbClr val="2F313B"/>
                </a:solidFill>
                <a:effectLst/>
                <a:ea typeface="Times New Roman" panose="02020603050405020304" pitchFamily="18" charset="0"/>
                <a:cs typeface="Times New Roman" panose="02020603050405020304" pitchFamily="18" charset="0"/>
              </a:rPr>
              <a:t>.</a:t>
            </a:r>
            <a:endParaRPr lang="en-US" sz="2000" kern="100" dirty="0">
              <a:solidFill>
                <a:srgbClr val="2F313B"/>
              </a:solidFill>
              <a:effectLst/>
              <a:ea typeface="Calibri" panose="020F0502020204030204" pitchFamily="34" charset="0"/>
              <a:cs typeface="Mangal" panose="02040503050203030202" pitchFamily="18" charset="0"/>
            </a:endParaRPr>
          </a:p>
          <a:p>
            <a:pPr marL="182563" marR="0" lvl="0" indent="-182563" algn="just">
              <a:lnSpc>
                <a:spcPct val="107000"/>
              </a:lnSpc>
              <a:spcBef>
                <a:spcPts val="700"/>
              </a:spcBef>
              <a:spcAft>
                <a:spcPts val="0"/>
              </a:spcAft>
              <a:buSzPts val="1000"/>
              <a:buFont typeface="Symbol" panose="05050102010706020507" pitchFamily="18" charset="2"/>
              <a:buChar char=""/>
              <a:tabLst>
                <a:tab pos="182563" algn="l"/>
              </a:tabLst>
            </a:pPr>
            <a:r>
              <a:rPr lang="en-US" sz="2000" b="1" kern="0" dirty="0">
                <a:solidFill>
                  <a:srgbClr val="3A9B90"/>
                </a:solidFill>
                <a:effectLst/>
                <a:ea typeface="Times New Roman" panose="02020603050405020304" pitchFamily="18" charset="0"/>
                <a:cs typeface="Times New Roman" panose="02020603050405020304" pitchFamily="18" charset="0"/>
              </a:rPr>
              <a:t>Weight Management:</a:t>
            </a:r>
            <a:r>
              <a:rPr lang="en-US" sz="2000" kern="0" dirty="0">
                <a:solidFill>
                  <a:srgbClr val="3A9B90"/>
                </a:solidFill>
                <a:effectLst/>
                <a:ea typeface="Times New Roman" panose="02020603050405020304" pitchFamily="18" charset="0"/>
                <a:cs typeface="Times New Roman" panose="02020603050405020304" pitchFamily="18" charset="0"/>
              </a:rPr>
              <a:t> </a:t>
            </a:r>
            <a:r>
              <a:rPr lang="en-US" sz="2000" kern="0" dirty="0">
                <a:solidFill>
                  <a:srgbClr val="2F313B"/>
                </a:solidFill>
                <a:effectLst/>
                <a:ea typeface="Times New Roman" panose="02020603050405020304" pitchFamily="18" charset="0"/>
                <a:cs typeface="Times New Roman" panose="02020603050405020304" pitchFamily="18" charset="0"/>
              </a:rPr>
              <a:t>Yoga can aid in weight management by burning calories and encouraging mindfulness, reducing the risk of obesity-related diseases like diabetes and cardiovascular conditions.</a:t>
            </a:r>
            <a:endParaRPr lang="en-US" sz="2000" kern="100" dirty="0">
              <a:solidFill>
                <a:srgbClr val="2F313B"/>
              </a:solidFill>
              <a:effectLst/>
              <a:ea typeface="Calibri" panose="020F0502020204030204" pitchFamily="34" charset="0"/>
              <a:cs typeface="Mangal" panose="02040503050203030202" pitchFamily="18" charset="0"/>
            </a:endParaRPr>
          </a:p>
        </p:txBody>
      </p:sp>
      <p:sp>
        <p:nvSpPr>
          <p:cNvPr id="2" name="Slide Number Placeholder 1"/>
          <p:cNvSpPr>
            <a:spLocks noGrp="1"/>
          </p:cNvSpPr>
          <p:nvPr>
            <p:ph type="sldNum" sz="quarter" idx="12"/>
          </p:nvPr>
        </p:nvSpPr>
        <p:spPr/>
        <p:txBody>
          <a:bodyPr/>
          <a:lstStyle/>
          <a:p>
            <a:fld id="{99A890E2-C841-4ADF-82B3-67A3015990EC}" type="slidenum">
              <a:rPr lang="en-IN" smtClean="0"/>
              <a:t>44</a:t>
            </a:fld>
            <a:endParaRPr lang="en-IN"/>
          </a:p>
        </p:txBody>
      </p:sp>
    </p:spTree>
    <p:extLst>
      <p:ext uri="{BB962C8B-B14F-4D97-AF65-F5344CB8AC3E}">
        <p14:creationId xmlns:p14="http://schemas.microsoft.com/office/powerpoint/2010/main" val="17488439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8D0F9B-9C3C-566D-483D-5455721158D7}"/>
              </a:ext>
            </a:extLst>
          </p:cNvPr>
          <p:cNvSpPr txBox="1"/>
          <p:nvPr/>
        </p:nvSpPr>
        <p:spPr>
          <a:xfrm>
            <a:off x="497031" y="1017748"/>
            <a:ext cx="10719609" cy="4897495"/>
          </a:xfrm>
          <a:prstGeom prst="rect">
            <a:avLst/>
          </a:prstGeom>
          <a:noFill/>
        </p:spPr>
        <p:txBody>
          <a:bodyPr wrap="square">
            <a:spAutoFit/>
          </a:bodyPr>
          <a:lstStyle/>
          <a:p>
            <a:pPr marL="342900" marR="0" lvl="0" indent="-342900" algn="just">
              <a:lnSpc>
                <a:spcPct val="107000"/>
              </a:lnSpc>
              <a:spcBef>
                <a:spcPts val="700"/>
              </a:spcBef>
              <a:buSzPts val="1000"/>
              <a:buFont typeface="Symbol" panose="05050102010706020507" pitchFamily="18" charset="2"/>
              <a:buChar char=""/>
              <a:tabLst>
                <a:tab pos="457200" algn="l"/>
              </a:tabLst>
            </a:pPr>
            <a:r>
              <a:rPr lang="en-US" sz="2000" b="1" kern="0" dirty="0">
                <a:solidFill>
                  <a:srgbClr val="3A9B90"/>
                </a:solidFill>
                <a:effectLst/>
                <a:ea typeface="Times New Roman" panose="02020603050405020304" pitchFamily="18" charset="0"/>
                <a:cs typeface="Times New Roman" panose="02020603050405020304" pitchFamily="18" charset="0"/>
              </a:rPr>
              <a:t>Improved Circulation:</a:t>
            </a:r>
            <a:r>
              <a:rPr lang="en-US" sz="2000" kern="0" dirty="0">
                <a:solidFill>
                  <a:srgbClr val="3A9B90"/>
                </a:solidFill>
                <a:effectLst/>
                <a:ea typeface="Times New Roman" panose="02020603050405020304" pitchFamily="18" charset="0"/>
                <a:cs typeface="Times New Roman" panose="02020603050405020304" pitchFamily="18" charset="0"/>
              </a:rPr>
              <a:t> </a:t>
            </a:r>
            <a:r>
              <a:rPr lang="en-US" sz="2000" kern="0" dirty="0">
                <a:solidFill>
                  <a:srgbClr val="2F313B"/>
                </a:solidFill>
                <a:effectLst/>
                <a:ea typeface="Times New Roman" panose="02020603050405020304" pitchFamily="18" charset="0"/>
                <a:cs typeface="Times New Roman" panose="02020603050405020304" pitchFamily="18" charset="0"/>
              </a:rPr>
              <a:t>Yoga poses and breathing exercises enhance blood circulation, benefiting the cardiovascular system and reducing the risk of heart diseases.</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lgn="just">
              <a:lnSpc>
                <a:spcPct val="107000"/>
              </a:lnSpc>
              <a:spcBef>
                <a:spcPts val="700"/>
              </a:spcBef>
              <a:buSzPts val="1000"/>
              <a:buFont typeface="Symbol" panose="05050102010706020507" pitchFamily="18" charset="2"/>
              <a:buChar char=""/>
              <a:tabLst>
                <a:tab pos="457200" algn="l"/>
              </a:tabLst>
            </a:pPr>
            <a:r>
              <a:rPr lang="en-US" sz="2000" b="1" kern="0" dirty="0">
                <a:solidFill>
                  <a:srgbClr val="3A9B90"/>
                </a:solidFill>
                <a:effectLst/>
                <a:ea typeface="Times New Roman" panose="02020603050405020304" pitchFamily="18" charset="0"/>
                <a:cs typeface="Times New Roman" panose="02020603050405020304" pitchFamily="18" charset="0"/>
              </a:rPr>
              <a:t>Hormonal Balance:</a:t>
            </a:r>
            <a:r>
              <a:rPr lang="en-US" sz="2000" kern="0" dirty="0">
                <a:solidFill>
                  <a:srgbClr val="3A9B90"/>
                </a:solidFill>
                <a:effectLst/>
                <a:ea typeface="Times New Roman" panose="02020603050405020304" pitchFamily="18" charset="0"/>
                <a:cs typeface="Times New Roman" panose="02020603050405020304" pitchFamily="18" charset="0"/>
              </a:rPr>
              <a:t> </a:t>
            </a:r>
            <a:r>
              <a:rPr lang="en-US" sz="2000" kern="0" dirty="0">
                <a:solidFill>
                  <a:srgbClr val="2F313B"/>
                </a:solidFill>
                <a:effectLst/>
                <a:ea typeface="Times New Roman" panose="02020603050405020304" pitchFamily="18" charset="0"/>
                <a:cs typeface="Times New Roman" panose="02020603050405020304" pitchFamily="18" charset="0"/>
              </a:rPr>
              <a:t>Certain yoga practices can regulate hormone levels, helping prevent </a:t>
            </a:r>
            <a:r>
              <a:rPr lang="en-US" sz="2000" u="none" strike="noStrike" kern="0" dirty="0">
                <a:solidFill>
                  <a:srgbClr val="2F313B"/>
                </a:solidFill>
                <a:effectLst/>
                <a:ea typeface="Times New Roman" panose="02020603050405020304" pitchFamily="18" charset="0"/>
                <a:cs typeface="Times New Roman" panose="02020603050405020304" pitchFamily="18" charset="0"/>
                <a:hlinkClick r:id="rId2"/>
              </a:rPr>
              <a:t>hormonal </a:t>
            </a:r>
            <a:r>
              <a:rPr lang="en-US" sz="2000" u="sng" strike="noStrike" kern="0" dirty="0">
                <a:solidFill>
                  <a:srgbClr val="2F313B"/>
                </a:solidFill>
                <a:effectLst/>
                <a:ea typeface="Times New Roman" panose="02020603050405020304" pitchFamily="18" charset="0"/>
                <a:cs typeface="Times New Roman" panose="02020603050405020304" pitchFamily="18" charset="0"/>
                <a:hlinkClick r:id="rId2"/>
              </a:rPr>
              <a:t>imbalances</a:t>
            </a:r>
            <a:r>
              <a:rPr lang="en-US" sz="2000" kern="0" dirty="0">
                <a:solidFill>
                  <a:srgbClr val="2F313B"/>
                </a:solidFill>
                <a:effectLst/>
                <a:ea typeface="Times New Roman" panose="02020603050405020304" pitchFamily="18" charset="0"/>
                <a:cs typeface="Times New Roman" panose="02020603050405020304" pitchFamily="18" charset="0"/>
              </a:rPr>
              <a:t> that contribute to conditions like polycystic ovary syndrome (PCOS) and diabetes.</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lgn="just">
              <a:lnSpc>
                <a:spcPct val="107000"/>
              </a:lnSpc>
              <a:spcBef>
                <a:spcPts val="700"/>
              </a:spcBef>
              <a:buSzPts val="1000"/>
              <a:buFont typeface="Symbol" panose="05050102010706020507" pitchFamily="18" charset="2"/>
              <a:buChar char=""/>
              <a:tabLst>
                <a:tab pos="457200" algn="l"/>
              </a:tabLst>
            </a:pPr>
            <a:r>
              <a:rPr lang="en-US" sz="2000" b="1" kern="0" dirty="0">
                <a:solidFill>
                  <a:srgbClr val="3A9B90"/>
                </a:solidFill>
                <a:effectLst/>
                <a:ea typeface="Times New Roman" panose="02020603050405020304" pitchFamily="18" charset="0"/>
                <a:cs typeface="Times New Roman" panose="02020603050405020304" pitchFamily="18" charset="0"/>
              </a:rPr>
              <a:t>Enhanced Immune Function: </a:t>
            </a:r>
            <a:r>
              <a:rPr lang="en-US" sz="2000" kern="0" dirty="0">
                <a:solidFill>
                  <a:srgbClr val="2F313B"/>
                </a:solidFill>
                <a:effectLst/>
                <a:ea typeface="Times New Roman" panose="02020603050405020304" pitchFamily="18" charset="0"/>
                <a:cs typeface="Times New Roman" panose="02020603050405020304" pitchFamily="18" charset="0"/>
              </a:rPr>
              <a:t>Regular yoga practice has been linked to improved immune function, reducing the likelihood of infections and chronic illnesses.</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lgn="just">
              <a:lnSpc>
                <a:spcPct val="107000"/>
              </a:lnSpc>
              <a:spcBef>
                <a:spcPts val="700"/>
              </a:spcBef>
              <a:buSzPts val="1000"/>
              <a:buFont typeface="Symbol" panose="05050102010706020507" pitchFamily="18" charset="2"/>
              <a:buChar char=""/>
              <a:tabLst>
                <a:tab pos="457200" algn="l"/>
              </a:tabLst>
            </a:pPr>
            <a:r>
              <a:rPr lang="en-US" sz="2000" b="1" kern="0" dirty="0">
                <a:solidFill>
                  <a:srgbClr val="3A9B90"/>
                </a:solidFill>
                <a:effectLst/>
                <a:ea typeface="Times New Roman" panose="02020603050405020304" pitchFamily="18" charset="0"/>
                <a:cs typeface="Times New Roman" panose="02020603050405020304" pitchFamily="18" charset="0"/>
              </a:rPr>
              <a:t>Better Sleep:</a:t>
            </a:r>
            <a:r>
              <a:rPr lang="en-US" sz="2000" kern="0" dirty="0">
                <a:solidFill>
                  <a:srgbClr val="3A9B90"/>
                </a:solidFill>
                <a:effectLst/>
                <a:ea typeface="Times New Roman" panose="02020603050405020304" pitchFamily="18" charset="0"/>
                <a:cs typeface="Times New Roman" panose="02020603050405020304" pitchFamily="18" charset="0"/>
              </a:rPr>
              <a:t> </a:t>
            </a:r>
            <a:r>
              <a:rPr lang="en-US" sz="2000" kern="0" dirty="0">
                <a:solidFill>
                  <a:srgbClr val="2F313B"/>
                </a:solidFill>
                <a:effectLst/>
                <a:ea typeface="Times New Roman" panose="02020603050405020304" pitchFamily="18" charset="0"/>
                <a:cs typeface="Times New Roman" panose="02020603050405020304" pitchFamily="18" charset="0"/>
              </a:rPr>
              <a:t>Yoga promotes better sleep quality and helps combat insomnia, contributing to overall health and vitality.</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lgn="just">
              <a:lnSpc>
                <a:spcPct val="107000"/>
              </a:lnSpc>
              <a:spcBef>
                <a:spcPts val="700"/>
              </a:spcBef>
              <a:buSzPts val="1000"/>
              <a:buFont typeface="Symbol" panose="05050102010706020507" pitchFamily="18" charset="2"/>
              <a:buChar char=""/>
              <a:tabLst>
                <a:tab pos="457200" algn="l"/>
              </a:tabLst>
            </a:pPr>
            <a:r>
              <a:rPr lang="en-US" sz="2000" b="1" kern="0" dirty="0">
                <a:solidFill>
                  <a:srgbClr val="3A9B90"/>
                </a:solidFill>
                <a:effectLst/>
                <a:ea typeface="Times New Roman" panose="02020603050405020304" pitchFamily="18" charset="0"/>
                <a:cs typeface="Times New Roman" panose="02020603050405020304" pitchFamily="18" charset="0"/>
              </a:rPr>
              <a:t>Detoxification:</a:t>
            </a:r>
            <a:r>
              <a:rPr lang="en-US" sz="2000" kern="0" dirty="0">
                <a:solidFill>
                  <a:srgbClr val="3A9B90"/>
                </a:solidFill>
                <a:effectLst/>
                <a:ea typeface="Times New Roman" panose="02020603050405020304" pitchFamily="18" charset="0"/>
                <a:cs typeface="Times New Roman" panose="02020603050405020304" pitchFamily="18" charset="0"/>
              </a:rPr>
              <a:t> </a:t>
            </a:r>
            <a:r>
              <a:rPr lang="en-US" sz="2000" kern="0" dirty="0">
                <a:solidFill>
                  <a:srgbClr val="2F313B"/>
                </a:solidFill>
                <a:effectLst/>
                <a:ea typeface="Times New Roman" panose="02020603050405020304" pitchFamily="18" charset="0"/>
                <a:cs typeface="Times New Roman" panose="02020603050405020304" pitchFamily="18" charset="0"/>
              </a:rPr>
              <a:t>Yoga practices like twisting poses and deep breathing can aid in detoxifying the body, eliminating toxins, and supporting organ health.</a:t>
            </a:r>
            <a:endParaRPr lang="en-US" sz="2000" kern="100" dirty="0">
              <a:solidFill>
                <a:srgbClr val="2F313B"/>
              </a:solidFill>
              <a:effectLst/>
              <a:ea typeface="Calibri" panose="020F0502020204030204" pitchFamily="34" charset="0"/>
              <a:cs typeface="Mangal" panose="02040503050203030202" pitchFamily="18" charset="0"/>
            </a:endParaRPr>
          </a:p>
          <a:p>
            <a:pPr marL="0" marR="0">
              <a:lnSpc>
                <a:spcPct val="107000"/>
              </a:lnSpc>
              <a:spcBef>
                <a:spcPts val="700"/>
              </a:spcBef>
            </a:pPr>
            <a:endParaRPr lang="en-US" sz="2000" kern="0" dirty="0">
              <a:solidFill>
                <a:srgbClr val="2F313B"/>
              </a:solidFill>
              <a:effectLst/>
              <a:ea typeface="Times New Roman" panose="02020603050405020304" pitchFamily="18" charset="0"/>
              <a:cs typeface="Mangal" panose="02040503050203030202" pitchFamily="18" charset="0"/>
            </a:endParaRPr>
          </a:p>
          <a:p>
            <a:pPr marL="0" marR="0" algn="ctr">
              <a:lnSpc>
                <a:spcPct val="107000"/>
              </a:lnSpc>
              <a:spcBef>
                <a:spcPts val="700"/>
              </a:spcBef>
            </a:pPr>
            <a:r>
              <a:rPr lang="en-US" sz="2000" dirty="0">
                <a:solidFill>
                  <a:srgbClr val="2F313B"/>
                </a:solidFill>
                <a:ea typeface="Times New Roman" panose="02020603050405020304" pitchFamily="18" charset="0"/>
                <a:cs typeface="Mangal" panose="02040503050203030202" pitchFamily="18" charset="0"/>
              </a:rPr>
              <a:t>    </a:t>
            </a:r>
            <a:r>
              <a:rPr lang="en-US" sz="2000" b="1" i="1" kern="0" dirty="0">
                <a:solidFill>
                  <a:srgbClr val="3A9B90"/>
                </a:solidFill>
                <a:effectLst/>
                <a:ea typeface="Times New Roman" panose="02020603050405020304" pitchFamily="18" charset="0"/>
                <a:cs typeface="Mangal" panose="02040503050203030202" pitchFamily="18" charset="0"/>
              </a:rPr>
              <a:t>By incorporating yoga into a daily routine, individuals can reduce the risk of developing lifestyle diseases and promote their overall health and well-being.</a:t>
            </a:r>
            <a:endParaRPr lang="en-US" sz="2000" b="1" i="1" kern="100" dirty="0">
              <a:solidFill>
                <a:srgbClr val="3A9B90"/>
              </a:solidFill>
              <a:effectLst/>
              <a:ea typeface="Calibri" panose="020F0502020204030204" pitchFamily="34" charset="0"/>
              <a:cs typeface="Mangal" panose="02040503050203030202" pitchFamily="18" charset="0"/>
            </a:endParaRPr>
          </a:p>
        </p:txBody>
      </p:sp>
      <p:sp>
        <p:nvSpPr>
          <p:cNvPr id="2" name="Slide Number Placeholder 1"/>
          <p:cNvSpPr>
            <a:spLocks noGrp="1"/>
          </p:cNvSpPr>
          <p:nvPr>
            <p:ph type="sldNum" sz="quarter" idx="12"/>
          </p:nvPr>
        </p:nvSpPr>
        <p:spPr/>
        <p:txBody>
          <a:bodyPr/>
          <a:lstStyle/>
          <a:p>
            <a:fld id="{99A890E2-C841-4ADF-82B3-67A3015990EC}" type="slidenum">
              <a:rPr lang="en-IN" smtClean="0"/>
              <a:t>45</a:t>
            </a:fld>
            <a:endParaRPr lang="en-IN"/>
          </a:p>
        </p:txBody>
      </p:sp>
    </p:spTree>
    <p:extLst>
      <p:ext uri="{BB962C8B-B14F-4D97-AF65-F5344CB8AC3E}">
        <p14:creationId xmlns:p14="http://schemas.microsoft.com/office/powerpoint/2010/main" val="4912330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1963" y="167767"/>
            <a:ext cx="6227397" cy="978729"/>
          </a:xfrm>
          <a:prstGeom prst="rect">
            <a:avLst/>
          </a:prstGeom>
        </p:spPr>
        <p:txBody>
          <a:bodyPr wrap="square">
            <a:spAutoFit/>
          </a:bodyPr>
          <a:lstStyle/>
          <a:p>
            <a:pPr algn="ctr">
              <a:lnSpc>
                <a:spcPct val="90000"/>
              </a:lnSpc>
            </a:pPr>
            <a:r>
              <a:rPr lang="en-US" sz="3200" b="1" dirty="0" smtClean="0">
                <a:solidFill>
                  <a:srgbClr val="C00000"/>
                </a:solidFill>
                <a:latin typeface="Bahnschrift" panose="020B0502040204020203" pitchFamily="34" charset="0"/>
              </a:rPr>
              <a:t>Top 10 </a:t>
            </a:r>
            <a:r>
              <a:rPr lang="en-US" sz="3200" b="1" dirty="0" err="1" smtClean="0">
                <a:solidFill>
                  <a:srgbClr val="C00000"/>
                </a:solidFill>
                <a:latin typeface="Bahnschrift" panose="020B0502040204020203" pitchFamily="34" charset="0"/>
              </a:rPr>
              <a:t>Yog</a:t>
            </a:r>
            <a:r>
              <a:rPr lang="en-US" sz="3200" b="1" dirty="0" smtClean="0">
                <a:solidFill>
                  <a:srgbClr val="C00000"/>
                </a:solidFill>
                <a:latin typeface="Bahnschrift" panose="020B0502040204020203" pitchFamily="34" charset="0"/>
              </a:rPr>
              <a:t> </a:t>
            </a:r>
            <a:r>
              <a:rPr lang="en-US" sz="3200" b="1" dirty="0" err="1" smtClean="0">
                <a:solidFill>
                  <a:srgbClr val="C00000"/>
                </a:solidFill>
                <a:latin typeface="Bahnschrift" panose="020B0502040204020203" pitchFamily="34" charset="0"/>
              </a:rPr>
              <a:t>asanas</a:t>
            </a:r>
            <a:r>
              <a:rPr lang="en-US" sz="3200" b="1" dirty="0" smtClean="0">
                <a:solidFill>
                  <a:srgbClr val="C00000"/>
                </a:solidFill>
                <a:latin typeface="Bahnschrift" panose="020B0502040204020203" pitchFamily="34" charset="0"/>
              </a:rPr>
              <a:t> for Lifestyle Disease Management</a:t>
            </a:r>
            <a:endParaRPr lang="en-IN" sz="3200" b="1" dirty="0">
              <a:solidFill>
                <a:srgbClr val="C00000"/>
              </a:solidFill>
              <a:latin typeface="Bahnschrift" panose="020B0502040204020203" pitchFamily="34" charset="0"/>
            </a:endParaRPr>
          </a:p>
        </p:txBody>
      </p:sp>
      <p:sp>
        <p:nvSpPr>
          <p:cNvPr id="5" name="TextBox 4">
            <a:extLst>
              <a:ext uri="{FF2B5EF4-FFF2-40B4-BE49-F238E27FC236}">
                <a16:creationId xmlns:a16="http://schemas.microsoft.com/office/drawing/2014/main" id="{EABA0CF7-4FBE-6B0A-7EDA-DE81CAC7D6D9}"/>
              </a:ext>
            </a:extLst>
          </p:cNvPr>
          <p:cNvSpPr txBox="1"/>
          <p:nvPr/>
        </p:nvSpPr>
        <p:spPr>
          <a:xfrm>
            <a:off x="520318" y="1551916"/>
            <a:ext cx="9009762" cy="3824124"/>
          </a:xfrm>
          <a:prstGeom prst="rect">
            <a:avLst/>
          </a:prstGeom>
          <a:noFill/>
        </p:spPr>
        <p:txBody>
          <a:bodyPr wrap="square">
            <a:spAutoFit/>
          </a:bodyPr>
          <a:lstStyle/>
          <a:p>
            <a:pPr marL="0" marR="0">
              <a:spcBef>
                <a:spcPts val="300"/>
              </a:spcBef>
            </a:pPr>
            <a:r>
              <a:rPr lang="en-US" sz="2000" kern="0" dirty="0" smtClean="0">
                <a:solidFill>
                  <a:srgbClr val="2F313B"/>
                </a:solidFill>
                <a:effectLst/>
                <a:ea typeface="Times New Roman" panose="02020603050405020304" pitchFamily="18" charset="0"/>
                <a:cs typeface="Mangal" panose="02040503050203030202" pitchFamily="18" charset="0"/>
              </a:rPr>
              <a:t>Here’s </a:t>
            </a:r>
            <a:r>
              <a:rPr lang="en-US" sz="2000" kern="0" dirty="0">
                <a:solidFill>
                  <a:srgbClr val="2F313B"/>
                </a:solidFill>
                <a:effectLst/>
                <a:ea typeface="Times New Roman" panose="02020603050405020304" pitchFamily="18" charset="0"/>
                <a:cs typeface="Mangal" panose="02040503050203030202" pitchFamily="18" charset="0"/>
              </a:rPr>
              <a:t>how yoga can contribute to lifestyle disease management:</a:t>
            </a:r>
            <a:endParaRPr lang="en-US" sz="2000" kern="100" dirty="0">
              <a:effectLst/>
              <a:ea typeface="Calibri" panose="020F0502020204030204" pitchFamily="34" charset="0"/>
              <a:cs typeface="Mangal" panose="02040503050203030202" pitchFamily="18" charset="0"/>
            </a:endParaRPr>
          </a:p>
          <a:p>
            <a:pPr marL="0" marR="0">
              <a:spcBef>
                <a:spcPts val="300"/>
              </a:spcBef>
            </a:pPr>
            <a:r>
              <a:rPr lang="en-US" sz="2000" b="1" kern="0" dirty="0">
                <a:solidFill>
                  <a:srgbClr val="C00000"/>
                </a:solidFill>
                <a:effectLst/>
                <a:ea typeface="Times New Roman" panose="02020603050405020304" pitchFamily="18" charset="0"/>
                <a:cs typeface="Mangal" panose="02040503050203030202" pitchFamily="18" charset="0"/>
              </a:rPr>
              <a:t>1. Vrikshasana (Tree Pose)</a:t>
            </a:r>
            <a:endParaRPr lang="en-US" sz="2000" kern="100" dirty="0">
              <a:solidFill>
                <a:srgbClr val="C00000"/>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Enhances balance and stability, benefiting those with neurological </a:t>
            </a:r>
            <a:r>
              <a:rPr lang="en-US" sz="2000" kern="0" dirty="0" smtClean="0">
                <a:solidFill>
                  <a:srgbClr val="2F313B"/>
                </a:solidFill>
                <a:effectLst/>
                <a:ea typeface="Times New Roman" panose="02020603050405020304" pitchFamily="18" charset="0"/>
                <a:cs typeface="Times New Roman" panose="02020603050405020304" pitchFamily="18" charset="0"/>
              </a:rPr>
              <a:t>disorders and </a:t>
            </a:r>
            <a:r>
              <a:rPr lang="en-US" sz="2000" kern="0" dirty="0">
                <a:solidFill>
                  <a:srgbClr val="2F313B"/>
                </a:solidFill>
                <a:effectLst/>
                <a:ea typeface="Times New Roman" panose="02020603050405020304" pitchFamily="18" charset="0"/>
                <a:cs typeface="Times New Roman" panose="02020603050405020304" pitchFamily="18" charset="0"/>
              </a:rPr>
              <a:t>chronic headaches.</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Strengthens leg muscles and pelvic region, aiding in obesity management.</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Improves focus and concentration, reducing stress and anxiety.</a:t>
            </a:r>
          </a:p>
          <a:p>
            <a:pPr marL="342900" marR="0" lvl="0" indent="-342900">
              <a:spcBef>
                <a:spcPts val="300"/>
              </a:spcBef>
              <a:buSzPts val="1000"/>
              <a:buFont typeface="Symbol" panose="05050102010706020507" pitchFamily="18" charset="2"/>
              <a:buChar char=""/>
              <a:tabLst>
                <a:tab pos="457200" algn="l"/>
              </a:tabLst>
            </a:pPr>
            <a:endParaRPr lang="en-US" sz="2000" kern="100" dirty="0">
              <a:solidFill>
                <a:srgbClr val="2F313B"/>
              </a:solidFill>
              <a:effectLst/>
              <a:ea typeface="Calibri" panose="020F0502020204030204" pitchFamily="34" charset="0"/>
              <a:cs typeface="Mangal" panose="02040503050203030202" pitchFamily="18" charset="0"/>
            </a:endParaRPr>
          </a:p>
          <a:p>
            <a:pPr marL="0" marR="0">
              <a:spcBef>
                <a:spcPts val="300"/>
              </a:spcBef>
            </a:pPr>
            <a:r>
              <a:rPr lang="en-US" sz="2000" b="1" kern="0" dirty="0">
                <a:solidFill>
                  <a:srgbClr val="C00000"/>
                </a:solidFill>
                <a:effectLst/>
                <a:ea typeface="Times New Roman" panose="02020603050405020304" pitchFamily="18" charset="0"/>
                <a:cs typeface="Mangal" panose="02040503050203030202" pitchFamily="18" charset="0"/>
              </a:rPr>
              <a:t>2. Adho Mukha Svanasana (Downward-Facing Dog Pose)</a:t>
            </a:r>
            <a:endParaRPr lang="en-US" sz="2000" kern="100" dirty="0">
              <a:solidFill>
                <a:srgbClr val="C00000"/>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Stretches and strengthens the entire body, improving joint health and flexibility.</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Promotes blood circulation to brain, relieving headache and </a:t>
            </a:r>
            <a:r>
              <a:rPr lang="en-US" sz="2000" strike="noStrike" kern="0" dirty="0" smtClean="0">
                <a:solidFill>
                  <a:srgbClr val="2F313B"/>
                </a:solidFill>
                <a:effectLst/>
                <a:ea typeface="Times New Roman" panose="02020603050405020304" pitchFamily="18" charset="0"/>
                <a:cs typeface="Times New Roman" panose="02020603050405020304" pitchFamily="18" charset="0"/>
                <a:hlinkClick r:id="rId2"/>
              </a:rPr>
              <a:t>migraine symptoms</a:t>
            </a:r>
            <a:r>
              <a:rPr lang="en-US" sz="2000" kern="0" dirty="0">
                <a:solidFill>
                  <a:srgbClr val="2F313B"/>
                </a:solidFill>
                <a:effectLst/>
                <a:ea typeface="Times New Roman" panose="02020603050405020304" pitchFamily="18" charset="0"/>
                <a:cs typeface="Times New Roman" panose="02020603050405020304" pitchFamily="18" charset="0"/>
              </a:rPr>
              <a:t>.</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Reduces stress and anxiety.</a:t>
            </a:r>
            <a:endParaRPr lang="en-US" sz="2000" kern="100" dirty="0">
              <a:solidFill>
                <a:srgbClr val="2F313B"/>
              </a:solidFill>
              <a:effectLst/>
              <a:ea typeface="Calibri" panose="020F0502020204030204" pitchFamily="34" charset="0"/>
              <a:cs typeface="Mangal" panose="02040503050203030202" pitchFamily="18" charset="0"/>
            </a:endParaRPr>
          </a:p>
        </p:txBody>
      </p:sp>
      <p:pic>
        <p:nvPicPr>
          <p:cNvPr id="7" name="Picture 6">
            <a:extLst>
              <a:ext uri="{FF2B5EF4-FFF2-40B4-BE49-F238E27FC236}">
                <a16:creationId xmlns:a16="http://schemas.microsoft.com/office/drawing/2014/main" id="{C203752A-B7C0-ED91-63FD-0A24AC618EDC}"/>
              </a:ext>
            </a:extLst>
          </p:cNvPr>
          <p:cNvPicPr>
            <a:picLocks noChangeAspect="1"/>
          </p:cNvPicPr>
          <p:nvPr/>
        </p:nvPicPr>
        <p:blipFill>
          <a:blip r:embed="rId3"/>
          <a:stretch>
            <a:fillRect/>
          </a:stretch>
        </p:blipFill>
        <p:spPr>
          <a:xfrm>
            <a:off x="9641070" y="3685769"/>
            <a:ext cx="1701086" cy="1436728"/>
          </a:xfrm>
          <a:prstGeom prst="rect">
            <a:avLst/>
          </a:prstGeom>
        </p:spPr>
      </p:pic>
      <p:pic>
        <p:nvPicPr>
          <p:cNvPr id="8" name="Picture 7">
            <a:extLst>
              <a:ext uri="{FF2B5EF4-FFF2-40B4-BE49-F238E27FC236}">
                <a16:creationId xmlns:a16="http://schemas.microsoft.com/office/drawing/2014/main" id="{409B326C-09DC-92D3-A87A-9EE01351F986}"/>
              </a:ext>
            </a:extLst>
          </p:cNvPr>
          <p:cNvPicPr>
            <a:picLocks noChangeAspect="1"/>
          </p:cNvPicPr>
          <p:nvPr/>
        </p:nvPicPr>
        <p:blipFill rotWithShape="1">
          <a:blip r:embed="rId4"/>
          <a:srcRect b="7130"/>
          <a:stretch/>
        </p:blipFill>
        <p:spPr>
          <a:xfrm>
            <a:off x="9641070" y="1423937"/>
            <a:ext cx="1701086" cy="1898384"/>
          </a:xfrm>
          <a:prstGeom prst="rect">
            <a:avLst/>
          </a:prstGeom>
        </p:spPr>
      </p:pic>
      <p:sp>
        <p:nvSpPr>
          <p:cNvPr id="2" name="Slide Number Placeholder 1"/>
          <p:cNvSpPr>
            <a:spLocks noGrp="1"/>
          </p:cNvSpPr>
          <p:nvPr>
            <p:ph type="sldNum" sz="quarter" idx="12"/>
          </p:nvPr>
        </p:nvSpPr>
        <p:spPr/>
        <p:txBody>
          <a:bodyPr/>
          <a:lstStyle/>
          <a:p>
            <a:fld id="{99A890E2-C841-4ADF-82B3-67A3015990EC}" type="slidenum">
              <a:rPr lang="en-IN" smtClean="0"/>
              <a:t>46</a:t>
            </a:fld>
            <a:endParaRPr lang="en-IN"/>
          </a:p>
        </p:txBody>
      </p:sp>
    </p:spTree>
    <p:extLst>
      <p:ext uri="{BB962C8B-B14F-4D97-AF65-F5344CB8AC3E}">
        <p14:creationId xmlns:p14="http://schemas.microsoft.com/office/powerpoint/2010/main" val="19724399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0A3B8-DA8D-A2B3-220B-699274B3D717}"/>
              </a:ext>
            </a:extLst>
          </p:cNvPr>
          <p:cNvSpPr txBox="1"/>
          <p:nvPr/>
        </p:nvSpPr>
        <p:spPr>
          <a:xfrm>
            <a:off x="748423" y="783396"/>
            <a:ext cx="8862937" cy="5055230"/>
          </a:xfrm>
          <a:prstGeom prst="rect">
            <a:avLst/>
          </a:prstGeom>
          <a:noFill/>
        </p:spPr>
        <p:txBody>
          <a:bodyPr wrap="square">
            <a:spAutoFit/>
          </a:bodyPr>
          <a:lstStyle/>
          <a:p>
            <a:pPr marL="0" marR="0">
              <a:spcBef>
                <a:spcPts val="300"/>
              </a:spcBef>
            </a:pPr>
            <a:r>
              <a:rPr lang="en-US" sz="2000" b="1" kern="0" dirty="0">
                <a:solidFill>
                  <a:srgbClr val="C00000"/>
                </a:solidFill>
                <a:effectLst/>
                <a:ea typeface="Times New Roman" panose="02020603050405020304" pitchFamily="18" charset="0"/>
                <a:cs typeface="Mangal" panose="02040503050203030202" pitchFamily="18" charset="0"/>
              </a:rPr>
              <a:t>3. Paschimottanasana (Seated Forward Bend)</a:t>
            </a:r>
            <a:endParaRPr lang="en-US" sz="2000" kern="100" dirty="0">
              <a:solidFill>
                <a:srgbClr val="C00000"/>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Alleviates lower back pain and improves posture through </a:t>
            </a:r>
            <a:r>
              <a:rPr lang="en-US" sz="2000" kern="0" dirty="0" smtClean="0">
                <a:solidFill>
                  <a:srgbClr val="2F313B"/>
                </a:solidFill>
                <a:effectLst/>
                <a:ea typeface="Times New Roman" panose="02020603050405020304" pitchFamily="18" charset="0"/>
                <a:cs typeface="Times New Roman" panose="02020603050405020304" pitchFamily="18" charset="0"/>
              </a:rPr>
              <a:t>spine and </a:t>
            </a:r>
            <a:r>
              <a:rPr lang="en-US" sz="2000" kern="0" dirty="0">
                <a:solidFill>
                  <a:srgbClr val="2F313B"/>
                </a:solidFill>
                <a:effectLst/>
                <a:ea typeface="Times New Roman" panose="02020603050405020304" pitchFamily="18" charset="0"/>
                <a:cs typeface="Times New Roman" panose="02020603050405020304" pitchFamily="18" charset="0"/>
              </a:rPr>
              <a:t>hamstring stretches.</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Stimulates abdominal organs, aiding digestion </a:t>
            </a:r>
            <a:r>
              <a:rPr lang="en-US" sz="2000" kern="0" dirty="0" smtClean="0">
                <a:solidFill>
                  <a:srgbClr val="2F313B"/>
                </a:solidFill>
                <a:effectLst/>
                <a:ea typeface="Times New Roman" panose="02020603050405020304" pitchFamily="18" charset="0"/>
                <a:cs typeface="Times New Roman" panose="02020603050405020304" pitchFamily="18" charset="0"/>
              </a:rPr>
              <a:t>and </a:t>
            </a:r>
            <a:r>
              <a:rPr lang="en-US" sz="2000" kern="0" dirty="0">
                <a:solidFill>
                  <a:srgbClr val="2F313B"/>
                </a:solidFill>
                <a:effectLst/>
                <a:ea typeface="Times New Roman" panose="02020603050405020304" pitchFamily="18" charset="0"/>
                <a:cs typeface="Times New Roman" panose="02020603050405020304" pitchFamily="18" charset="0"/>
              </a:rPr>
              <a:t>gastrointestinal health.</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Promotes relaxation and stress reduction.</a:t>
            </a:r>
            <a:endParaRPr lang="en-US" sz="2000" kern="100" dirty="0">
              <a:solidFill>
                <a:srgbClr val="2F313B"/>
              </a:solidFill>
              <a:effectLst/>
              <a:ea typeface="Calibri" panose="020F0502020204030204" pitchFamily="34" charset="0"/>
              <a:cs typeface="Mangal" panose="02040503050203030202" pitchFamily="18" charset="0"/>
            </a:endParaRPr>
          </a:p>
          <a:p>
            <a:pPr marL="0" marR="0">
              <a:spcBef>
                <a:spcPts val="1200"/>
              </a:spcBef>
            </a:pPr>
            <a:r>
              <a:rPr lang="en-US" sz="2000" b="1" kern="0" dirty="0">
                <a:solidFill>
                  <a:srgbClr val="C00000"/>
                </a:solidFill>
                <a:effectLst/>
                <a:ea typeface="Times New Roman" panose="02020603050405020304" pitchFamily="18" charset="0"/>
                <a:cs typeface="Mangal" panose="02040503050203030202" pitchFamily="18" charset="0"/>
              </a:rPr>
              <a:t>4. Bhujangasana (Cobra Pose)</a:t>
            </a:r>
            <a:endParaRPr lang="en-US" sz="2000" kern="100" dirty="0">
              <a:solidFill>
                <a:srgbClr val="C00000"/>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Opens up the chest, enhancing respiratory function.</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Strengthens the spine and back muscles, supporting posture </a:t>
            </a:r>
            <a:r>
              <a:rPr lang="en-US" sz="2000" kern="0" dirty="0" smtClean="0">
                <a:solidFill>
                  <a:srgbClr val="2F313B"/>
                </a:solidFill>
                <a:effectLst/>
                <a:ea typeface="Times New Roman" panose="02020603050405020304" pitchFamily="18" charset="0"/>
                <a:cs typeface="Times New Roman" panose="02020603050405020304" pitchFamily="18" charset="0"/>
              </a:rPr>
              <a:t>and </a:t>
            </a:r>
            <a:r>
              <a:rPr lang="en-US" sz="2000" kern="0" dirty="0">
                <a:solidFill>
                  <a:srgbClr val="2F313B"/>
                </a:solidFill>
                <a:effectLst/>
                <a:ea typeface="Times New Roman" panose="02020603050405020304" pitchFamily="18" charset="0"/>
                <a:cs typeface="Times New Roman" panose="02020603050405020304" pitchFamily="18" charset="0"/>
              </a:rPr>
              <a:t>preventing back pain.</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Stimulates abdominal organs, benefiting digestion.</a:t>
            </a:r>
            <a:endParaRPr lang="en-US" sz="2000" kern="100" dirty="0">
              <a:solidFill>
                <a:srgbClr val="2F313B"/>
              </a:solidFill>
              <a:effectLst/>
              <a:ea typeface="Calibri" panose="020F0502020204030204" pitchFamily="34" charset="0"/>
              <a:cs typeface="Mangal" panose="02040503050203030202" pitchFamily="18" charset="0"/>
            </a:endParaRPr>
          </a:p>
          <a:p>
            <a:pPr marL="0" marR="0">
              <a:spcBef>
                <a:spcPts val="1200"/>
              </a:spcBef>
            </a:pPr>
            <a:r>
              <a:rPr lang="en-US" sz="2000" b="1" kern="0" dirty="0">
                <a:solidFill>
                  <a:srgbClr val="C00000"/>
                </a:solidFill>
                <a:effectLst/>
                <a:ea typeface="Times New Roman" panose="02020603050405020304" pitchFamily="18" charset="0"/>
                <a:cs typeface="Mangal" panose="02040503050203030202" pitchFamily="18" charset="0"/>
              </a:rPr>
              <a:t>5. Dhanurasana (Bow Pose)</a:t>
            </a:r>
            <a:endParaRPr lang="en-US" sz="2000" kern="100" dirty="0">
              <a:solidFill>
                <a:srgbClr val="C00000"/>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Stretches the front body, improving flexibility and stimulating </a:t>
            </a:r>
            <a:r>
              <a:rPr lang="en-US" sz="2000" kern="0" dirty="0" smtClean="0">
                <a:solidFill>
                  <a:srgbClr val="2F313B"/>
                </a:solidFill>
                <a:effectLst/>
                <a:ea typeface="Times New Roman" panose="02020603050405020304" pitchFamily="18" charset="0"/>
                <a:cs typeface="Times New Roman" panose="02020603050405020304" pitchFamily="18" charset="0"/>
              </a:rPr>
              <a:t>abdominal </a:t>
            </a:r>
            <a:r>
              <a:rPr lang="en-US" sz="2000" kern="0" dirty="0">
                <a:solidFill>
                  <a:srgbClr val="2F313B"/>
                </a:solidFill>
                <a:effectLst/>
                <a:ea typeface="Times New Roman" panose="02020603050405020304" pitchFamily="18" charset="0"/>
                <a:cs typeface="Times New Roman" panose="02020603050405020304" pitchFamily="18" charset="0"/>
              </a:rPr>
              <a:t>organs.</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Massages the digestive organs, aiding digestion.</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Wingdings" panose="05000000000000000000" pitchFamily="2"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Promotes hormonal balance, benefiting conditions like PCOS.</a:t>
            </a:r>
            <a:endParaRPr lang="en-US" sz="2000" kern="100" dirty="0">
              <a:solidFill>
                <a:srgbClr val="2F313B"/>
              </a:solidFill>
              <a:effectLst/>
              <a:ea typeface="Calibri" panose="020F0502020204030204" pitchFamily="34" charset="0"/>
              <a:cs typeface="Mangal" panose="02040503050203030202" pitchFamily="18" charset="0"/>
            </a:endParaRPr>
          </a:p>
        </p:txBody>
      </p:sp>
      <p:pic>
        <p:nvPicPr>
          <p:cNvPr id="9" name="Picture 8">
            <a:extLst>
              <a:ext uri="{FF2B5EF4-FFF2-40B4-BE49-F238E27FC236}">
                <a16:creationId xmlns:a16="http://schemas.microsoft.com/office/drawing/2014/main" id="{8359FFAF-7389-3E2D-B5B5-4002DA9C7099}"/>
              </a:ext>
            </a:extLst>
          </p:cNvPr>
          <p:cNvPicPr>
            <a:picLocks noChangeAspect="1"/>
          </p:cNvPicPr>
          <p:nvPr/>
        </p:nvPicPr>
        <p:blipFill>
          <a:blip r:embed="rId2"/>
          <a:stretch>
            <a:fillRect/>
          </a:stretch>
        </p:blipFill>
        <p:spPr>
          <a:xfrm>
            <a:off x="9611361" y="2509520"/>
            <a:ext cx="1801586" cy="1132910"/>
          </a:xfrm>
          <a:prstGeom prst="rect">
            <a:avLst/>
          </a:prstGeom>
        </p:spPr>
      </p:pic>
      <p:pic>
        <p:nvPicPr>
          <p:cNvPr id="10" name="Picture 9">
            <a:extLst>
              <a:ext uri="{FF2B5EF4-FFF2-40B4-BE49-F238E27FC236}">
                <a16:creationId xmlns:a16="http://schemas.microsoft.com/office/drawing/2014/main" id="{D85B483F-8AD7-EAD0-8B2A-21CE9CA3FE62}"/>
              </a:ext>
            </a:extLst>
          </p:cNvPr>
          <p:cNvPicPr>
            <a:picLocks noChangeAspect="1"/>
          </p:cNvPicPr>
          <p:nvPr/>
        </p:nvPicPr>
        <p:blipFill>
          <a:blip r:embed="rId3"/>
          <a:stretch>
            <a:fillRect/>
          </a:stretch>
        </p:blipFill>
        <p:spPr>
          <a:xfrm>
            <a:off x="9611361" y="1031400"/>
            <a:ext cx="1799045" cy="932902"/>
          </a:xfrm>
          <a:prstGeom prst="rect">
            <a:avLst/>
          </a:prstGeom>
        </p:spPr>
      </p:pic>
      <p:pic>
        <p:nvPicPr>
          <p:cNvPr id="11" name="Picture 10">
            <a:extLst>
              <a:ext uri="{FF2B5EF4-FFF2-40B4-BE49-F238E27FC236}">
                <a16:creationId xmlns:a16="http://schemas.microsoft.com/office/drawing/2014/main" id="{D81C1685-B026-EC5C-128A-74918C09B9CA}"/>
              </a:ext>
            </a:extLst>
          </p:cNvPr>
          <p:cNvPicPr>
            <a:picLocks noChangeAspect="1"/>
          </p:cNvPicPr>
          <p:nvPr/>
        </p:nvPicPr>
        <p:blipFill>
          <a:blip r:embed="rId4"/>
          <a:stretch>
            <a:fillRect/>
          </a:stretch>
        </p:blipFill>
        <p:spPr>
          <a:xfrm>
            <a:off x="9611360" y="4279088"/>
            <a:ext cx="1799045" cy="1222207"/>
          </a:xfrm>
          <a:prstGeom prst="rect">
            <a:avLst/>
          </a:prstGeom>
        </p:spPr>
      </p:pic>
      <p:sp>
        <p:nvSpPr>
          <p:cNvPr id="2" name="Slide Number Placeholder 1"/>
          <p:cNvSpPr>
            <a:spLocks noGrp="1"/>
          </p:cNvSpPr>
          <p:nvPr>
            <p:ph type="sldNum" sz="quarter" idx="12"/>
          </p:nvPr>
        </p:nvSpPr>
        <p:spPr/>
        <p:txBody>
          <a:bodyPr/>
          <a:lstStyle/>
          <a:p>
            <a:fld id="{99A890E2-C841-4ADF-82B3-67A3015990EC}" type="slidenum">
              <a:rPr lang="en-IN" smtClean="0"/>
              <a:t>47</a:t>
            </a:fld>
            <a:endParaRPr lang="en-IN"/>
          </a:p>
        </p:txBody>
      </p:sp>
    </p:spTree>
    <p:extLst>
      <p:ext uri="{BB962C8B-B14F-4D97-AF65-F5344CB8AC3E}">
        <p14:creationId xmlns:p14="http://schemas.microsoft.com/office/powerpoint/2010/main" val="17852797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AC0980-550C-2D87-D06B-6C0208156D06}"/>
              </a:ext>
            </a:extLst>
          </p:cNvPr>
          <p:cNvSpPr txBox="1"/>
          <p:nvPr/>
        </p:nvSpPr>
        <p:spPr>
          <a:xfrm>
            <a:off x="898395" y="612949"/>
            <a:ext cx="7962563" cy="5363007"/>
          </a:xfrm>
          <a:prstGeom prst="rect">
            <a:avLst/>
          </a:prstGeom>
          <a:noFill/>
        </p:spPr>
        <p:txBody>
          <a:bodyPr wrap="square">
            <a:spAutoFit/>
          </a:bodyPr>
          <a:lstStyle/>
          <a:p>
            <a:pPr marL="0" marR="0">
              <a:spcBef>
                <a:spcPts val="300"/>
              </a:spcBef>
            </a:pPr>
            <a:r>
              <a:rPr lang="en-US" sz="2000" b="1" kern="0" dirty="0">
                <a:solidFill>
                  <a:srgbClr val="C00000"/>
                </a:solidFill>
                <a:effectLst/>
                <a:ea typeface="Times New Roman" panose="02020603050405020304" pitchFamily="18" charset="0"/>
                <a:cs typeface="Mangal" panose="02040503050203030202" pitchFamily="18" charset="0"/>
              </a:rPr>
              <a:t>6. </a:t>
            </a:r>
            <a:r>
              <a:rPr lang="en-US" sz="2000" b="1" kern="0" dirty="0" err="1">
                <a:solidFill>
                  <a:srgbClr val="C00000"/>
                </a:solidFill>
                <a:effectLst/>
                <a:ea typeface="Times New Roman" panose="02020603050405020304" pitchFamily="18" charset="0"/>
                <a:cs typeface="Mangal" panose="02040503050203030202" pitchFamily="18" charset="0"/>
              </a:rPr>
              <a:t>Setu</a:t>
            </a:r>
            <a:r>
              <a:rPr lang="en-US" sz="2000" b="1" kern="0" dirty="0">
                <a:solidFill>
                  <a:srgbClr val="C00000"/>
                </a:solidFill>
                <a:effectLst/>
                <a:ea typeface="Times New Roman" panose="02020603050405020304" pitchFamily="18" charset="0"/>
                <a:cs typeface="Mangal" panose="02040503050203030202" pitchFamily="18" charset="0"/>
              </a:rPr>
              <a:t> </a:t>
            </a:r>
            <a:r>
              <a:rPr lang="en-US" sz="2000" b="1" kern="0" dirty="0" err="1">
                <a:solidFill>
                  <a:srgbClr val="C00000"/>
                </a:solidFill>
                <a:effectLst/>
                <a:ea typeface="Times New Roman" panose="02020603050405020304" pitchFamily="18" charset="0"/>
                <a:cs typeface="Mangal" panose="02040503050203030202" pitchFamily="18" charset="0"/>
              </a:rPr>
              <a:t>Bandhasana</a:t>
            </a:r>
            <a:r>
              <a:rPr lang="en-US" sz="2000" b="1" kern="0" dirty="0">
                <a:solidFill>
                  <a:srgbClr val="C00000"/>
                </a:solidFill>
                <a:effectLst/>
                <a:ea typeface="Times New Roman" panose="02020603050405020304" pitchFamily="18" charset="0"/>
                <a:cs typeface="Mangal" panose="02040503050203030202" pitchFamily="18" charset="0"/>
              </a:rPr>
              <a:t> (Bridge Pose)</a:t>
            </a:r>
            <a:endParaRPr lang="en-US" sz="2000" kern="100" dirty="0">
              <a:solidFill>
                <a:srgbClr val="C00000"/>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Strengthens the back muscles and spine, aiding in back pain </a:t>
            </a:r>
            <a:r>
              <a:rPr lang="en-US" sz="2000" kern="0" dirty="0" smtClean="0">
                <a:solidFill>
                  <a:srgbClr val="2F313B"/>
                </a:solidFill>
                <a:effectLst/>
                <a:ea typeface="Times New Roman" panose="02020603050405020304" pitchFamily="18" charset="0"/>
                <a:cs typeface="Times New Roman" panose="02020603050405020304" pitchFamily="18" charset="0"/>
              </a:rPr>
              <a:t>management</a:t>
            </a:r>
            <a:r>
              <a:rPr lang="en-US" sz="2000" kern="0" dirty="0">
                <a:solidFill>
                  <a:srgbClr val="2F313B"/>
                </a:solidFill>
                <a:effectLst/>
                <a:ea typeface="Times New Roman" panose="02020603050405020304" pitchFamily="18" charset="0"/>
                <a:cs typeface="Times New Roman" panose="02020603050405020304" pitchFamily="18" charset="0"/>
              </a:rPr>
              <a:t>.</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Stimulates the thyroid gland, supporting hormonal balance.</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Relieves stress and anxiety.</a:t>
            </a:r>
            <a:endParaRPr lang="en-US" sz="2000" kern="100" dirty="0">
              <a:solidFill>
                <a:srgbClr val="2F313B"/>
              </a:solidFill>
              <a:effectLst/>
              <a:ea typeface="Calibri" panose="020F0502020204030204" pitchFamily="34" charset="0"/>
              <a:cs typeface="Mangal" panose="02040503050203030202" pitchFamily="18" charset="0"/>
            </a:endParaRPr>
          </a:p>
          <a:p>
            <a:pPr marL="0" marR="0">
              <a:spcBef>
                <a:spcPts val="1200"/>
              </a:spcBef>
            </a:pPr>
            <a:r>
              <a:rPr lang="en-US" sz="2000" b="1" kern="0" dirty="0">
                <a:solidFill>
                  <a:srgbClr val="C00000"/>
                </a:solidFill>
                <a:effectLst/>
                <a:ea typeface="Times New Roman" panose="02020603050405020304" pitchFamily="18" charset="0"/>
                <a:cs typeface="Mangal" panose="02040503050203030202" pitchFamily="18" charset="0"/>
              </a:rPr>
              <a:t>7. </a:t>
            </a:r>
            <a:r>
              <a:rPr lang="en-US" sz="2000" b="1" kern="0" dirty="0" err="1">
                <a:solidFill>
                  <a:srgbClr val="C00000"/>
                </a:solidFill>
                <a:effectLst/>
                <a:ea typeface="Times New Roman" panose="02020603050405020304" pitchFamily="18" charset="0"/>
                <a:cs typeface="Mangal" panose="02040503050203030202" pitchFamily="18" charset="0"/>
              </a:rPr>
              <a:t>Matsyasana</a:t>
            </a:r>
            <a:r>
              <a:rPr lang="en-US" sz="2000" b="1" kern="0" dirty="0">
                <a:solidFill>
                  <a:srgbClr val="C00000"/>
                </a:solidFill>
                <a:effectLst/>
                <a:ea typeface="Times New Roman" panose="02020603050405020304" pitchFamily="18" charset="0"/>
                <a:cs typeface="Mangal" panose="02040503050203030202" pitchFamily="18" charset="0"/>
              </a:rPr>
              <a:t> (Fish Pose)</a:t>
            </a:r>
            <a:endParaRPr lang="en-US" sz="2000" kern="100" dirty="0">
              <a:solidFill>
                <a:srgbClr val="C00000"/>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Stretches the chest and throat, improving respiratory function.</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Stimulates the thyroid gland and metabolism, supporting weight </a:t>
            </a:r>
            <a:r>
              <a:rPr lang="en-US" sz="2000" kern="0" dirty="0" smtClean="0">
                <a:solidFill>
                  <a:srgbClr val="2F313B"/>
                </a:solidFill>
                <a:effectLst/>
                <a:ea typeface="Times New Roman" panose="02020603050405020304" pitchFamily="18" charset="0"/>
                <a:cs typeface="Times New Roman" panose="02020603050405020304" pitchFamily="18" charset="0"/>
              </a:rPr>
              <a:t>management</a:t>
            </a:r>
            <a:r>
              <a:rPr lang="en-US" sz="2000" kern="0" dirty="0">
                <a:solidFill>
                  <a:srgbClr val="2F313B"/>
                </a:solidFill>
                <a:effectLst/>
                <a:ea typeface="Times New Roman" panose="02020603050405020304" pitchFamily="18" charset="0"/>
                <a:cs typeface="Times New Roman" panose="02020603050405020304" pitchFamily="18" charset="0"/>
              </a:rPr>
              <a:t>.</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Promotes relaxation and reduces upper body tension.</a:t>
            </a:r>
            <a:endParaRPr lang="en-US" sz="2000" kern="100" dirty="0">
              <a:solidFill>
                <a:srgbClr val="2F313B"/>
              </a:solidFill>
              <a:effectLst/>
              <a:ea typeface="Calibri" panose="020F0502020204030204" pitchFamily="34" charset="0"/>
              <a:cs typeface="Mangal" panose="02040503050203030202" pitchFamily="18" charset="0"/>
            </a:endParaRPr>
          </a:p>
          <a:p>
            <a:pPr marL="0" marR="0">
              <a:spcBef>
                <a:spcPts val="1200"/>
              </a:spcBef>
            </a:pPr>
            <a:r>
              <a:rPr lang="en-US" sz="2000" b="1" kern="0" dirty="0">
                <a:solidFill>
                  <a:srgbClr val="C00000"/>
                </a:solidFill>
                <a:effectLst/>
                <a:ea typeface="Times New Roman" panose="02020603050405020304" pitchFamily="18" charset="0"/>
                <a:cs typeface="Mangal" panose="02040503050203030202" pitchFamily="18" charset="0"/>
              </a:rPr>
              <a:t>8. Halasana (Plow Pose)</a:t>
            </a:r>
            <a:endParaRPr lang="en-US" sz="2000" kern="100" dirty="0">
              <a:solidFill>
                <a:srgbClr val="C00000"/>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Alleviates tension and stiffness in the upper body through spine and shoulder stretches.</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Enhances blood circulation to the brain, boosting mental clarity.</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Calms the nervous system.</a:t>
            </a:r>
            <a:endParaRPr lang="en-US" sz="2000" kern="100" dirty="0">
              <a:solidFill>
                <a:srgbClr val="2F313B"/>
              </a:solidFill>
              <a:effectLst/>
              <a:ea typeface="Calibri" panose="020F0502020204030204" pitchFamily="34" charset="0"/>
              <a:cs typeface="Mangal" panose="02040503050203030202" pitchFamily="18" charset="0"/>
            </a:endParaRPr>
          </a:p>
        </p:txBody>
      </p:sp>
      <p:pic>
        <p:nvPicPr>
          <p:cNvPr id="8" name="Picture 7">
            <a:extLst>
              <a:ext uri="{FF2B5EF4-FFF2-40B4-BE49-F238E27FC236}">
                <a16:creationId xmlns:a16="http://schemas.microsoft.com/office/drawing/2014/main" id="{9F1403A7-4291-5599-AAE2-E1C8D8EDAF5A}"/>
              </a:ext>
            </a:extLst>
          </p:cNvPr>
          <p:cNvPicPr>
            <a:picLocks noChangeAspect="1"/>
          </p:cNvPicPr>
          <p:nvPr/>
        </p:nvPicPr>
        <p:blipFill>
          <a:blip r:embed="rId2"/>
          <a:stretch>
            <a:fillRect/>
          </a:stretch>
        </p:blipFill>
        <p:spPr>
          <a:xfrm>
            <a:off x="8860960" y="984848"/>
            <a:ext cx="2274400" cy="1099712"/>
          </a:xfrm>
          <a:prstGeom prst="rect">
            <a:avLst/>
          </a:prstGeom>
        </p:spPr>
      </p:pic>
      <p:pic>
        <p:nvPicPr>
          <p:cNvPr id="12" name="Picture 11">
            <a:extLst>
              <a:ext uri="{FF2B5EF4-FFF2-40B4-BE49-F238E27FC236}">
                <a16:creationId xmlns:a16="http://schemas.microsoft.com/office/drawing/2014/main" id="{D09C43C0-CBFE-82B3-7CA9-86002153A88B}"/>
              </a:ext>
            </a:extLst>
          </p:cNvPr>
          <p:cNvPicPr>
            <a:picLocks noChangeAspect="1"/>
          </p:cNvPicPr>
          <p:nvPr/>
        </p:nvPicPr>
        <p:blipFill>
          <a:blip r:embed="rId3"/>
          <a:stretch>
            <a:fillRect/>
          </a:stretch>
        </p:blipFill>
        <p:spPr>
          <a:xfrm>
            <a:off x="8860960" y="2732715"/>
            <a:ext cx="2274400" cy="1029957"/>
          </a:xfrm>
          <a:prstGeom prst="rect">
            <a:avLst/>
          </a:prstGeom>
        </p:spPr>
      </p:pic>
      <p:pic>
        <p:nvPicPr>
          <p:cNvPr id="13" name="Picture 12">
            <a:extLst>
              <a:ext uri="{FF2B5EF4-FFF2-40B4-BE49-F238E27FC236}">
                <a16:creationId xmlns:a16="http://schemas.microsoft.com/office/drawing/2014/main" id="{1900FFF9-8558-9180-876C-DFCA449D6C42}"/>
              </a:ext>
            </a:extLst>
          </p:cNvPr>
          <p:cNvPicPr>
            <a:picLocks noChangeAspect="1"/>
          </p:cNvPicPr>
          <p:nvPr/>
        </p:nvPicPr>
        <p:blipFill>
          <a:blip r:embed="rId4"/>
          <a:srcRect t="7900"/>
          <a:stretch/>
        </p:blipFill>
        <p:spPr>
          <a:xfrm>
            <a:off x="8860958" y="4492107"/>
            <a:ext cx="2274401" cy="1030972"/>
          </a:xfrm>
          <a:prstGeom prst="rect">
            <a:avLst/>
          </a:prstGeom>
        </p:spPr>
      </p:pic>
      <p:sp>
        <p:nvSpPr>
          <p:cNvPr id="3" name="Slide Number Placeholder 2"/>
          <p:cNvSpPr>
            <a:spLocks noGrp="1"/>
          </p:cNvSpPr>
          <p:nvPr>
            <p:ph type="sldNum" sz="quarter" idx="12"/>
          </p:nvPr>
        </p:nvSpPr>
        <p:spPr/>
        <p:txBody>
          <a:bodyPr/>
          <a:lstStyle/>
          <a:p>
            <a:fld id="{99A890E2-C841-4ADF-82B3-67A3015990EC}" type="slidenum">
              <a:rPr lang="en-IN" smtClean="0"/>
              <a:t>48</a:t>
            </a:fld>
            <a:endParaRPr lang="en-IN"/>
          </a:p>
        </p:txBody>
      </p:sp>
    </p:spTree>
    <p:extLst>
      <p:ext uri="{BB962C8B-B14F-4D97-AF65-F5344CB8AC3E}">
        <p14:creationId xmlns:p14="http://schemas.microsoft.com/office/powerpoint/2010/main" val="31646585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498105-D97E-D320-0F55-53486A13C116}"/>
              </a:ext>
            </a:extLst>
          </p:cNvPr>
          <p:cNvSpPr txBox="1"/>
          <p:nvPr/>
        </p:nvSpPr>
        <p:spPr>
          <a:xfrm>
            <a:off x="834378" y="905967"/>
            <a:ext cx="7730502" cy="4093428"/>
          </a:xfrm>
          <a:prstGeom prst="rect">
            <a:avLst/>
          </a:prstGeom>
          <a:noFill/>
        </p:spPr>
        <p:txBody>
          <a:bodyPr wrap="square">
            <a:spAutoFit/>
          </a:bodyPr>
          <a:lstStyle/>
          <a:p>
            <a:pPr marL="0" marR="0">
              <a:spcBef>
                <a:spcPts val="300"/>
              </a:spcBef>
              <a:spcAft>
                <a:spcPts val="300"/>
              </a:spcAft>
            </a:pPr>
            <a:r>
              <a:rPr lang="en-US" sz="2000" b="1" kern="0" dirty="0">
                <a:solidFill>
                  <a:srgbClr val="C00000"/>
                </a:solidFill>
                <a:effectLst/>
                <a:ea typeface="Times New Roman" panose="02020603050405020304" pitchFamily="18" charset="0"/>
                <a:cs typeface="Mangal" panose="02040503050203030202" pitchFamily="18" charset="0"/>
              </a:rPr>
              <a:t>9.  Balasana (Child’s Pose)</a:t>
            </a:r>
            <a:endParaRPr lang="en-US" sz="2000" kern="100" dirty="0">
              <a:solidFill>
                <a:srgbClr val="C00000"/>
              </a:solidFill>
              <a:effectLst/>
              <a:ea typeface="Calibri" panose="020F0502020204030204" pitchFamily="34" charset="0"/>
              <a:cs typeface="Mangal" panose="02040503050203030202" pitchFamily="18" charset="0"/>
            </a:endParaRPr>
          </a:p>
          <a:p>
            <a:pPr marL="342900" marR="0" lvl="0" indent="-342900">
              <a:spcBef>
                <a:spcPts val="300"/>
              </a:spcBef>
              <a:spcAft>
                <a:spcPts val="300"/>
              </a:spcAft>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Relieves back and neck tension, enhancing stress reduction.</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spcAft>
                <a:spcPts val="300"/>
              </a:spcAft>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Stretches hips and thighs, aiding joint health.</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spcAft>
                <a:spcPts val="300"/>
              </a:spcAft>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Encourages mindful breathing.</a:t>
            </a:r>
          </a:p>
          <a:p>
            <a:pPr marL="342900" marR="0" lvl="0" indent="-342900">
              <a:spcBef>
                <a:spcPts val="300"/>
              </a:spcBef>
              <a:spcAft>
                <a:spcPts val="300"/>
              </a:spcAft>
              <a:buSzPts val="1000"/>
              <a:buFont typeface="Symbol" panose="05050102010706020507" pitchFamily="18" charset="2"/>
              <a:buChar char=""/>
              <a:tabLst>
                <a:tab pos="457200" algn="l"/>
              </a:tabLst>
            </a:pPr>
            <a:endParaRPr lang="en-US" sz="2000" kern="100" dirty="0">
              <a:solidFill>
                <a:srgbClr val="2F313B"/>
              </a:solidFill>
              <a:effectLst/>
              <a:ea typeface="Calibri" panose="020F0502020204030204" pitchFamily="34" charset="0"/>
              <a:cs typeface="Mangal" panose="02040503050203030202" pitchFamily="18" charset="0"/>
            </a:endParaRPr>
          </a:p>
          <a:p>
            <a:pPr marL="0" marR="0">
              <a:spcBef>
                <a:spcPts val="300"/>
              </a:spcBef>
              <a:spcAft>
                <a:spcPts val="300"/>
              </a:spcAft>
            </a:pPr>
            <a:r>
              <a:rPr lang="en-US" sz="2000" b="1" kern="0" dirty="0">
                <a:solidFill>
                  <a:srgbClr val="C00000"/>
                </a:solidFill>
                <a:effectLst/>
                <a:ea typeface="Times New Roman" panose="02020603050405020304" pitchFamily="18" charset="0"/>
                <a:cs typeface="Mangal" panose="02040503050203030202" pitchFamily="18" charset="0"/>
              </a:rPr>
              <a:t>10.  Savasana (Corpse Pose)</a:t>
            </a:r>
            <a:endParaRPr lang="en-US" sz="2000" kern="100" dirty="0">
              <a:solidFill>
                <a:srgbClr val="C00000"/>
              </a:solidFill>
              <a:effectLst/>
              <a:ea typeface="Calibri" panose="020F0502020204030204" pitchFamily="34" charset="0"/>
              <a:cs typeface="Mangal" panose="02040503050203030202" pitchFamily="18" charset="0"/>
            </a:endParaRPr>
          </a:p>
          <a:p>
            <a:pPr marL="342900" marR="0" lvl="0" indent="-342900">
              <a:spcBef>
                <a:spcPts val="300"/>
              </a:spcBef>
              <a:spcAft>
                <a:spcPts val="300"/>
              </a:spcAft>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Induces deep relaxation, reducing stress and improving mental </a:t>
            </a:r>
            <a:r>
              <a:rPr lang="en-US" sz="2000" kern="0" dirty="0" smtClean="0">
                <a:solidFill>
                  <a:srgbClr val="2F313B"/>
                </a:solidFill>
                <a:effectLst/>
                <a:ea typeface="Times New Roman" panose="02020603050405020304" pitchFamily="18" charset="0"/>
                <a:cs typeface="Times New Roman" panose="02020603050405020304" pitchFamily="18" charset="0"/>
              </a:rPr>
              <a:t>and </a:t>
            </a:r>
            <a:r>
              <a:rPr lang="en-US" sz="2000" kern="0" dirty="0">
                <a:solidFill>
                  <a:srgbClr val="2F313B"/>
                </a:solidFill>
                <a:effectLst/>
                <a:ea typeface="Times New Roman" panose="02020603050405020304" pitchFamily="18" charset="0"/>
                <a:cs typeface="Times New Roman" panose="02020603050405020304" pitchFamily="18" charset="0"/>
              </a:rPr>
              <a:t>emotional well-being.</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spcAft>
                <a:spcPts val="300"/>
              </a:spcAft>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Lowers blood pressure and heart rate, supporting cardiovascular health.</a:t>
            </a:r>
            <a:endParaRPr lang="en-US" sz="2000" kern="100" dirty="0">
              <a:solidFill>
                <a:srgbClr val="2F313B"/>
              </a:solidFill>
              <a:effectLst/>
              <a:ea typeface="Calibri" panose="020F0502020204030204" pitchFamily="34" charset="0"/>
              <a:cs typeface="Mangal" panose="02040503050203030202" pitchFamily="18" charset="0"/>
            </a:endParaRPr>
          </a:p>
          <a:p>
            <a:pPr marL="342900" marR="0" lvl="0" indent="-342900">
              <a:spcBef>
                <a:spcPts val="300"/>
              </a:spcBef>
              <a:spcAft>
                <a:spcPts val="300"/>
              </a:spcAft>
              <a:buClr>
                <a:srgbClr val="3A9B90"/>
              </a:buClr>
              <a:buSzPts val="1000"/>
              <a:buFont typeface="Symbol" panose="05050102010706020507" pitchFamily="18" charset="2"/>
              <a:buChar char=""/>
              <a:tabLst>
                <a:tab pos="457200" algn="l"/>
              </a:tabLst>
            </a:pPr>
            <a:r>
              <a:rPr lang="en-US" sz="2000" kern="0" dirty="0">
                <a:solidFill>
                  <a:srgbClr val="2F313B"/>
                </a:solidFill>
                <a:effectLst/>
                <a:ea typeface="Times New Roman" panose="02020603050405020304" pitchFamily="18" charset="0"/>
                <a:cs typeface="Times New Roman" panose="02020603050405020304" pitchFamily="18" charset="0"/>
              </a:rPr>
              <a:t>Allows the body to rejuvenate, enhancing overall energy levels.</a:t>
            </a:r>
            <a:endParaRPr lang="en-US" sz="2000" kern="100" dirty="0">
              <a:solidFill>
                <a:srgbClr val="2F313B"/>
              </a:solidFill>
              <a:effectLst/>
              <a:ea typeface="Calibri" panose="020F0502020204030204" pitchFamily="34" charset="0"/>
              <a:cs typeface="Mangal" panose="02040503050203030202" pitchFamily="18" charset="0"/>
            </a:endParaRPr>
          </a:p>
        </p:txBody>
      </p:sp>
      <p:pic>
        <p:nvPicPr>
          <p:cNvPr id="9" name="Picture 8">
            <a:extLst>
              <a:ext uri="{FF2B5EF4-FFF2-40B4-BE49-F238E27FC236}">
                <a16:creationId xmlns:a16="http://schemas.microsoft.com/office/drawing/2014/main" id="{6CF41ED4-A8E2-7DF0-7A75-64122F1424FD}"/>
              </a:ext>
            </a:extLst>
          </p:cNvPr>
          <p:cNvPicPr>
            <a:picLocks noChangeAspect="1"/>
          </p:cNvPicPr>
          <p:nvPr/>
        </p:nvPicPr>
        <p:blipFill>
          <a:blip r:embed="rId2"/>
          <a:stretch>
            <a:fillRect/>
          </a:stretch>
        </p:blipFill>
        <p:spPr>
          <a:xfrm>
            <a:off x="8671583" y="1048747"/>
            <a:ext cx="2296722" cy="1052448"/>
          </a:xfrm>
          <a:prstGeom prst="rect">
            <a:avLst/>
          </a:prstGeom>
        </p:spPr>
      </p:pic>
      <p:pic>
        <p:nvPicPr>
          <p:cNvPr id="10" name="Picture 9">
            <a:extLst>
              <a:ext uri="{FF2B5EF4-FFF2-40B4-BE49-F238E27FC236}">
                <a16:creationId xmlns:a16="http://schemas.microsoft.com/office/drawing/2014/main" id="{55FF0F40-12B5-12B4-BB05-A48F191198FD}"/>
              </a:ext>
            </a:extLst>
          </p:cNvPr>
          <p:cNvPicPr>
            <a:picLocks noChangeAspect="1"/>
          </p:cNvPicPr>
          <p:nvPr/>
        </p:nvPicPr>
        <p:blipFill>
          <a:blip r:embed="rId3"/>
          <a:srcRect t="29034" b="29282"/>
          <a:stretch/>
        </p:blipFill>
        <p:spPr>
          <a:xfrm>
            <a:off x="8671583" y="3245222"/>
            <a:ext cx="2296722" cy="1052447"/>
          </a:xfrm>
          <a:prstGeom prst="rect">
            <a:avLst/>
          </a:prstGeom>
        </p:spPr>
      </p:pic>
      <p:sp>
        <p:nvSpPr>
          <p:cNvPr id="2" name="Slide Number Placeholder 1"/>
          <p:cNvSpPr>
            <a:spLocks noGrp="1"/>
          </p:cNvSpPr>
          <p:nvPr>
            <p:ph type="sldNum" sz="quarter" idx="12"/>
          </p:nvPr>
        </p:nvSpPr>
        <p:spPr/>
        <p:txBody>
          <a:bodyPr/>
          <a:lstStyle/>
          <a:p>
            <a:fld id="{99A890E2-C841-4ADF-82B3-67A3015990EC}" type="slidenum">
              <a:rPr lang="en-IN" smtClean="0"/>
              <a:t>49</a:t>
            </a:fld>
            <a:endParaRPr lang="en-IN"/>
          </a:p>
        </p:txBody>
      </p:sp>
    </p:spTree>
    <p:extLst>
      <p:ext uri="{BB962C8B-B14F-4D97-AF65-F5344CB8AC3E}">
        <p14:creationId xmlns:p14="http://schemas.microsoft.com/office/powerpoint/2010/main" val="835265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0D365E1C-F696-132C-4D40-035131F97F9D}"/>
              </a:ext>
            </a:extLst>
          </p:cNvPr>
          <p:cNvSpPr txBox="1">
            <a:spLocks/>
          </p:cNvSpPr>
          <p:nvPr/>
        </p:nvSpPr>
        <p:spPr>
          <a:xfrm>
            <a:off x="986424" y="519083"/>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100" dirty="0" smtClean="0">
                <a:solidFill>
                  <a:srgbClr val="002060"/>
                </a:solidFill>
                <a:latin typeface="Calibri" panose="020F0502020204030204" pitchFamily="34" charset="0"/>
                <a:ea typeface="Calibri" panose="020F0502020204030204" pitchFamily="34" charset="0"/>
                <a:cs typeface="Mangal" panose="02040503050203030202" pitchFamily="18" charset="0"/>
              </a:rPr>
              <a:t>Lifestyle disorders are often characterized by:</a:t>
            </a:r>
            <a:endParaRPr lang="en-US" sz="2800" b="1" dirty="0">
              <a:solidFill>
                <a:srgbClr val="002060"/>
              </a:solidFill>
            </a:endParaRPr>
          </a:p>
        </p:txBody>
      </p:sp>
      <p:sp>
        <p:nvSpPr>
          <p:cNvPr id="42" name="TextBox 41">
            <a:extLst>
              <a:ext uri="{FF2B5EF4-FFF2-40B4-BE49-F238E27FC236}">
                <a16:creationId xmlns:a16="http://schemas.microsoft.com/office/drawing/2014/main" id="{390A68FD-8F5C-1CA1-D659-536CFF8E402E}"/>
              </a:ext>
            </a:extLst>
          </p:cNvPr>
          <p:cNvSpPr txBox="1"/>
          <p:nvPr/>
        </p:nvSpPr>
        <p:spPr>
          <a:xfrm>
            <a:off x="986423" y="1091783"/>
            <a:ext cx="9627561" cy="3323987"/>
          </a:xfrm>
          <a:prstGeom prst="rect">
            <a:avLst/>
          </a:prstGeom>
          <a:noFill/>
        </p:spPr>
        <p:txBody>
          <a:bodyPr wrap="square">
            <a:spAutoFit/>
          </a:bodyPr>
          <a:lstStyle/>
          <a:p>
            <a:pPr marL="0" marR="0">
              <a:spcBef>
                <a:spcPts val="600"/>
              </a:spcBef>
              <a:spcAft>
                <a:spcPts val="0"/>
              </a:spcAft>
            </a:pPr>
            <a:r>
              <a:rPr lang="en-US" sz="2000" b="1" kern="100" dirty="0" smtClean="0">
                <a:effectLst/>
                <a:latin typeface="Calibri" panose="020F0502020204030204" pitchFamily="34" charset="0"/>
                <a:ea typeface="Calibri" panose="020F0502020204030204" pitchFamily="34" charset="0"/>
                <a:cs typeface="Mangal" panose="02040503050203030202" pitchFamily="18" charset="0"/>
              </a:rPr>
              <a:t>1</a:t>
            </a:r>
            <a:r>
              <a:rPr lang="en-US" sz="2400" b="1" kern="100" dirty="0" smtClean="0">
                <a:effectLst/>
                <a:latin typeface="Calibri" panose="020F0502020204030204" pitchFamily="34" charset="0"/>
                <a:ea typeface="Calibri" panose="020F0502020204030204" pitchFamily="34" charset="0"/>
                <a:cs typeface="Mangal" panose="02040503050203030202" pitchFamily="18" charset="0"/>
              </a:rPr>
              <a:t>. </a:t>
            </a:r>
            <a:r>
              <a:rPr lang="en-US" sz="2400" b="1" kern="100" dirty="0">
                <a:effectLst/>
                <a:latin typeface="Calibri" panose="020F0502020204030204" pitchFamily="34" charset="0"/>
                <a:ea typeface="Calibri" panose="020F0502020204030204" pitchFamily="34" charset="0"/>
                <a:cs typeface="Mangal" panose="02040503050203030202" pitchFamily="18" charset="0"/>
              </a:rPr>
              <a:t>Gradual onset and progression</a:t>
            </a:r>
          </a:p>
          <a:p>
            <a:pPr marL="0" marR="0" algn="just">
              <a:spcBef>
                <a:spcPts val="600"/>
              </a:spcBef>
              <a:spcAft>
                <a:spcPts val="0"/>
              </a:spcAft>
            </a:pPr>
            <a:r>
              <a:rPr lang="en-US" sz="2400" b="1" kern="100" dirty="0">
                <a:effectLst/>
                <a:latin typeface="Calibri" panose="020F0502020204030204" pitchFamily="34" charset="0"/>
                <a:ea typeface="Calibri" panose="020F0502020204030204" pitchFamily="34" charset="0"/>
                <a:cs typeface="Mangal" panose="02040503050203030202" pitchFamily="18" charset="0"/>
              </a:rPr>
              <a:t>2. Reversible or manageable with lifestyle changes</a:t>
            </a:r>
          </a:p>
          <a:p>
            <a:pPr marL="0" marR="0" algn="just">
              <a:spcBef>
                <a:spcPts val="600"/>
              </a:spcBef>
              <a:spcAft>
                <a:spcPts val="0"/>
              </a:spcAft>
            </a:pPr>
            <a:r>
              <a:rPr lang="en-US" sz="2400" b="1" kern="100" dirty="0">
                <a:effectLst/>
                <a:latin typeface="Calibri" panose="020F0502020204030204" pitchFamily="34" charset="0"/>
                <a:ea typeface="Calibri" panose="020F0502020204030204" pitchFamily="34" charset="0"/>
                <a:cs typeface="Mangal" panose="02040503050203030202" pitchFamily="18" charset="0"/>
              </a:rPr>
              <a:t>3. Strong link to lifestyle habits and environmental factors</a:t>
            </a:r>
          </a:p>
          <a:p>
            <a:pPr marL="0" marR="0" algn="just">
              <a:spcBef>
                <a:spcPts val="600"/>
              </a:spcBef>
              <a:spcAft>
                <a:spcPts val="0"/>
              </a:spcAft>
            </a:pPr>
            <a:r>
              <a:rPr lang="en-US" sz="2400" b="1" kern="100" dirty="0">
                <a:effectLst/>
                <a:latin typeface="Calibri" panose="020F0502020204030204" pitchFamily="34" charset="0"/>
                <a:ea typeface="Calibri" panose="020F0502020204030204" pitchFamily="34" charset="0"/>
                <a:cs typeface="Mangal" panose="02040503050203030202" pitchFamily="18" charset="0"/>
              </a:rPr>
              <a:t>4. Increased risk of complications and comorbidities</a:t>
            </a:r>
          </a:p>
          <a:p>
            <a:pPr marL="0" marR="0" algn="just">
              <a:spcBef>
                <a:spcPts val="600"/>
              </a:spcBef>
              <a:spcAft>
                <a:spcPts val="0"/>
              </a:spcAft>
            </a:pPr>
            <a:r>
              <a:rPr lang="en-US" sz="2400" b="1" kern="100" dirty="0">
                <a:effectLst/>
                <a:latin typeface="Calibri" panose="020F0502020204030204" pitchFamily="34" charset="0"/>
                <a:ea typeface="Calibri" panose="020F0502020204030204" pitchFamily="34" charset="0"/>
                <a:cs typeface="Mangal" panose="02040503050203030202" pitchFamily="18" charset="0"/>
              </a:rPr>
              <a:t>5. Impact on quality of life and daily functioning</a:t>
            </a:r>
          </a:p>
          <a:p>
            <a:pPr marL="0" marR="0" algn="just">
              <a:spcBef>
                <a:spcPts val="600"/>
              </a:spcBef>
              <a:spcAft>
                <a:spcPts val="0"/>
              </a:spcAft>
            </a:pPr>
            <a:r>
              <a:rPr lang="en-US" sz="2000" kern="100" dirty="0">
                <a:effectLst/>
                <a:latin typeface="Calibri" panose="020F0502020204030204" pitchFamily="34" charset="0"/>
                <a:ea typeface="Calibri" panose="020F0502020204030204" pitchFamily="34" charset="0"/>
                <a:cs typeface="Mangal" panose="02040503050203030202" pitchFamily="18" charset="0"/>
              </a:rPr>
              <a:t> </a:t>
            </a:r>
          </a:p>
          <a:p>
            <a:pPr marL="0" marR="0" algn="just">
              <a:spcBef>
                <a:spcPts val="600"/>
              </a:spcBef>
              <a:spcAft>
                <a:spcPts val="0"/>
              </a:spcAft>
            </a:pPr>
            <a:r>
              <a:rPr lang="en-US" sz="2000" b="1" i="1" kern="100" dirty="0" smtClean="0">
                <a:solidFill>
                  <a:srgbClr val="C00000"/>
                </a:solidFill>
                <a:effectLst/>
                <a:latin typeface="Calibri" panose="020F0502020204030204" pitchFamily="34" charset="0"/>
                <a:ea typeface="Calibri" panose="020F0502020204030204" pitchFamily="34" charset="0"/>
                <a:cs typeface="Mangal" panose="02040503050203030202" pitchFamily="18" charset="0"/>
              </a:rPr>
              <a:t>Early </a:t>
            </a:r>
            <a:r>
              <a:rPr lang="en-US" sz="2000" b="1" i="1" kern="100" dirty="0">
                <a:solidFill>
                  <a:srgbClr val="C00000"/>
                </a:solidFill>
                <a:effectLst/>
                <a:latin typeface="Calibri" panose="020F0502020204030204" pitchFamily="34" charset="0"/>
                <a:ea typeface="Calibri" panose="020F0502020204030204" pitchFamily="34" charset="0"/>
                <a:cs typeface="Mangal" panose="02040503050203030202" pitchFamily="18" charset="0"/>
              </a:rPr>
              <a:t>detection, prevention, and management of lifestyle disorders can significantly reduce the risk of developing these conditions and improve overall health and well-being</a:t>
            </a:r>
            <a:r>
              <a:rPr lang="en-US" sz="1400" b="1" i="1" kern="100" dirty="0" smtClean="0">
                <a:solidFill>
                  <a:srgbClr val="C00000"/>
                </a:solidFill>
                <a:effectLst/>
                <a:latin typeface="Calibri" panose="020F0502020204030204" pitchFamily="34" charset="0"/>
                <a:ea typeface="Calibri" panose="020F0502020204030204" pitchFamily="34" charset="0"/>
                <a:cs typeface="Mangal" panose="02040503050203030202" pitchFamily="18" charset="0"/>
              </a:rPr>
              <a:t>.</a:t>
            </a:r>
            <a:endParaRPr lang="en-US" sz="1400" kern="1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11" name="Slide Number Placeholder 10"/>
          <p:cNvSpPr>
            <a:spLocks noGrp="1"/>
          </p:cNvSpPr>
          <p:nvPr>
            <p:ph type="sldNum" sz="quarter" idx="12"/>
          </p:nvPr>
        </p:nvSpPr>
        <p:spPr/>
        <p:txBody>
          <a:bodyPr/>
          <a:lstStyle/>
          <a:p>
            <a:fld id="{99A890E2-C841-4ADF-82B3-67A3015990EC}" type="slidenum">
              <a:rPr lang="en-IN" smtClean="0"/>
              <a:t>5</a:t>
            </a:fld>
            <a:endParaRPr lang="en-IN"/>
          </a:p>
        </p:txBody>
      </p:sp>
    </p:spTree>
    <p:extLst>
      <p:ext uri="{BB962C8B-B14F-4D97-AF65-F5344CB8AC3E}">
        <p14:creationId xmlns:p14="http://schemas.microsoft.com/office/powerpoint/2010/main" val="16062824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D107D4-418C-C6F0-F28A-612A5C7DBF44}"/>
              </a:ext>
            </a:extLst>
          </p:cNvPr>
          <p:cNvSpPr txBox="1"/>
          <p:nvPr/>
        </p:nvSpPr>
        <p:spPr>
          <a:xfrm>
            <a:off x="453154" y="1041810"/>
            <a:ext cx="10844766" cy="1015663"/>
          </a:xfrm>
          <a:prstGeom prst="rect">
            <a:avLst/>
          </a:prstGeom>
          <a:noFill/>
        </p:spPr>
        <p:txBody>
          <a:bodyPr wrap="square">
            <a:spAutoFit/>
          </a:bodyPr>
          <a:lstStyle/>
          <a:p>
            <a:pPr algn="just"/>
            <a:r>
              <a:rPr lang="en-US" sz="2000" i="0" dirty="0" smtClean="0">
                <a:effectLst/>
              </a:rPr>
              <a:t>To </a:t>
            </a:r>
            <a:r>
              <a:rPr lang="en-US" sz="2000" i="0" dirty="0">
                <a:effectLst/>
              </a:rPr>
              <a:t>ensure a healthy lifestyle, WHO recommends eating lots of fruits and vegetables, reducing fat, sugar and salt intake and exercising. Based on height and weight, people can check their body mass index (BMI) to see if they are overweight. </a:t>
            </a:r>
          </a:p>
        </p:txBody>
      </p:sp>
      <p:graphicFrame>
        <p:nvGraphicFramePr>
          <p:cNvPr id="7" name="Table 6">
            <a:extLst>
              <a:ext uri="{FF2B5EF4-FFF2-40B4-BE49-F238E27FC236}">
                <a16:creationId xmlns:a16="http://schemas.microsoft.com/office/drawing/2014/main" id="{A510F70A-D4F4-97CD-FC70-2A5C94C66395}"/>
              </a:ext>
            </a:extLst>
          </p:cNvPr>
          <p:cNvGraphicFramePr>
            <a:graphicFrameLocks noGrp="1"/>
          </p:cNvGraphicFramePr>
          <p:nvPr>
            <p:extLst>
              <p:ext uri="{D42A27DB-BD31-4B8C-83A1-F6EECF244321}">
                <p14:modId xmlns:p14="http://schemas.microsoft.com/office/powerpoint/2010/main" val="3806123811"/>
              </p:ext>
            </p:extLst>
          </p:nvPr>
        </p:nvGraphicFramePr>
        <p:xfrm>
          <a:off x="7770957" y="2300072"/>
          <a:ext cx="3384723" cy="3831898"/>
        </p:xfrm>
        <a:graphic>
          <a:graphicData uri="http://schemas.openxmlformats.org/drawingml/2006/table">
            <a:tbl>
              <a:tblPr>
                <a:tableStyleId>{16D9F66E-5EB9-4882-86FB-DCBF35E3C3E4}</a:tableStyleId>
              </a:tblPr>
              <a:tblGrid>
                <a:gridCol w="1395671">
                  <a:extLst>
                    <a:ext uri="{9D8B030D-6E8A-4147-A177-3AD203B41FA5}">
                      <a16:colId xmlns:a16="http://schemas.microsoft.com/office/drawing/2014/main" val="3453731001"/>
                    </a:ext>
                  </a:extLst>
                </a:gridCol>
                <a:gridCol w="1989052">
                  <a:extLst>
                    <a:ext uri="{9D8B030D-6E8A-4147-A177-3AD203B41FA5}">
                      <a16:colId xmlns:a16="http://schemas.microsoft.com/office/drawing/2014/main" val="1482474099"/>
                    </a:ext>
                  </a:extLst>
                </a:gridCol>
              </a:tblGrid>
              <a:tr h="547414">
                <a:tc>
                  <a:txBody>
                    <a:bodyPr/>
                    <a:lstStyle/>
                    <a:p>
                      <a:pPr algn="ctr"/>
                      <a:r>
                        <a:rPr lang="en-US" b="1" dirty="0">
                          <a:solidFill>
                            <a:schemeClr val="bg1"/>
                          </a:solidFill>
                          <a:effectLst/>
                        </a:rPr>
                        <a:t>BMI</a:t>
                      </a:r>
                      <a:endParaRPr lang="en-US" b="1" dirty="0">
                        <a:solidFill>
                          <a:schemeClr val="bg1"/>
                        </a:solidFill>
                        <a:effectLst/>
                        <a:latin typeface="+mn-lt"/>
                      </a:endParaRPr>
                    </a:p>
                  </a:txBody>
                  <a:tcPr marL="25400" marR="25400" marT="25400" marB="25400" anchor="ctr">
                    <a:solidFill>
                      <a:srgbClr val="3A9B90"/>
                    </a:solidFill>
                  </a:tcPr>
                </a:tc>
                <a:tc>
                  <a:txBody>
                    <a:bodyPr/>
                    <a:lstStyle/>
                    <a:p>
                      <a:pPr algn="ctr"/>
                      <a:r>
                        <a:rPr lang="en-US" b="1" dirty="0">
                          <a:solidFill>
                            <a:schemeClr val="bg1"/>
                          </a:solidFill>
                          <a:effectLst/>
                        </a:rPr>
                        <a:t>Nutritional status</a:t>
                      </a:r>
                      <a:endParaRPr lang="en-US" b="1" dirty="0">
                        <a:solidFill>
                          <a:schemeClr val="bg1"/>
                        </a:solidFill>
                        <a:effectLst/>
                        <a:latin typeface="+mn-lt"/>
                      </a:endParaRPr>
                    </a:p>
                  </a:txBody>
                  <a:tcPr marL="25400" marR="25400" marT="25400" marB="25400" anchor="ctr">
                    <a:solidFill>
                      <a:srgbClr val="3A9B90"/>
                    </a:solidFill>
                  </a:tcPr>
                </a:tc>
                <a:extLst>
                  <a:ext uri="{0D108BD9-81ED-4DB2-BD59-A6C34878D82A}">
                    <a16:rowId xmlns:a16="http://schemas.microsoft.com/office/drawing/2014/main" val="946864767"/>
                  </a:ext>
                </a:extLst>
              </a:tr>
              <a:tr h="547414">
                <a:tc>
                  <a:txBody>
                    <a:bodyPr/>
                    <a:lstStyle/>
                    <a:p>
                      <a:pPr algn="ctr"/>
                      <a:r>
                        <a:rPr lang="en-US" dirty="0">
                          <a:effectLst/>
                        </a:rPr>
                        <a:t>Below 18.5</a:t>
                      </a:r>
                      <a:endParaRPr lang="en-US" i="0" dirty="0">
                        <a:solidFill>
                          <a:schemeClr val="bg1"/>
                        </a:solidFill>
                        <a:effectLst/>
                        <a:latin typeface="+mn-lt"/>
                      </a:endParaRPr>
                    </a:p>
                  </a:txBody>
                  <a:tcPr marL="25400" marR="25400" marT="25400" marB="25400" anchor="ctr"/>
                </a:tc>
                <a:tc>
                  <a:txBody>
                    <a:bodyPr/>
                    <a:lstStyle/>
                    <a:p>
                      <a:pPr algn="ctr"/>
                      <a:r>
                        <a:rPr lang="en-US" dirty="0">
                          <a:effectLst/>
                        </a:rPr>
                        <a:t>Underweight</a:t>
                      </a:r>
                      <a:endParaRPr lang="en-US" i="0" dirty="0">
                        <a:solidFill>
                          <a:schemeClr val="bg1"/>
                        </a:solidFill>
                        <a:effectLst/>
                        <a:latin typeface="+mn-lt"/>
                      </a:endParaRPr>
                    </a:p>
                  </a:txBody>
                  <a:tcPr marL="25400" marR="25400" marT="25400" marB="25400" anchor="ctr"/>
                </a:tc>
                <a:extLst>
                  <a:ext uri="{0D108BD9-81ED-4DB2-BD59-A6C34878D82A}">
                    <a16:rowId xmlns:a16="http://schemas.microsoft.com/office/drawing/2014/main" val="1824379959"/>
                  </a:ext>
                </a:extLst>
              </a:tr>
              <a:tr h="547414">
                <a:tc>
                  <a:txBody>
                    <a:bodyPr/>
                    <a:lstStyle/>
                    <a:p>
                      <a:pPr algn="ctr"/>
                      <a:r>
                        <a:rPr lang="en-US" dirty="0">
                          <a:effectLst/>
                        </a:rPr>
                        <a:t>18.5–24.9</a:t>
                      </a:r>
                      <a:endParaRPr lang="en-US" i="0" dirty="0">
                        <a:solidFill>
                          <a:schemeClr val="bg1"/>
                        </a:solidFill>
                        <a:effectLst/>
                        <a:latin typeface="+mn-lt"/>
                      </a:endParaRPr>
                    </a:p>
                  </a:txBody>
                  <a:tcPr marL="25400" marR="25400" marT="25400" marB="25400" anchor="ctr"/>
                </a:tc>
                <a:tc>
                  <a:txBody>
                    <a:bodyPr/>
                    <a:lstStyle/>
                    <a:p>
                      <a:pPr algn="ctr"/>
                      <a:r>
                        <a:rPr lang="en-US" dirty="0">
                          <a:effectLst/>
                        </a:rPr>
                        <a:t>Normal weight</a:t>
                      </a:r>
                      <a:endParaRPr lang="en-US" i="0" dirty="0">
                        <a:solidFill>
                          <a:schemeClr val="bg1"/>
                        </a:solidFill>
                        <a:effectLst/>
                        <a:latin typeface="+mn-lt"/>
                      </a:endParaRPr>
                    </a:p>
                  </a:txBody>
                  <a:tcPr marL="25400" marR="25400" marT="25400" marB="25400" anchor="ctr"/>
                </a:tc>
                <a:extLst>
                  <a:ext uri="{0D108BD9-81ED-4DB2-BD59-A6C34878D82A}">
                    <a16:rowId xmlns:a16="http://schemas.microsoft.com/office/drawing/2014/main" val="737541844"/>
                  </a:ext>
                </a:extLst>
              </a:tr>
              <a:tr h="547414">
                <a:tc>
                  <a:txBody>
                    <a:bodyPr/>
                    <a:lstStyle/>
                    <a:p>
                      <a:pPr algn="ctr"/>
                      <a:r>
                        <a:rPr lang="en-US" dirty="0">
                          <a:effectLst/>
                        </a:rPr>
                        <a:t>25.0–29.9</a:t>
                      </a:r>
                      <a:endParaRPr lang="en-US" i="0" dirty="0">
                        <a:solidFill>
                          <a:schemeClr val="bg1"/>
                        </a:solidFill>
                        <a:effectLst/>
                        <a:latin typeface="+mn-lt"/>
                      </a:endParaRPr>
                    </a:p>
                  </a:txBody>
                  <a:tcPr marL="25400" marR="25400" marT="25400" marB="25400" anchor="ctr"/>
                </a:tc>
                <a:tc>
                  <a:txBody>
                    <a:bodyPr/>
                    <a:lstStyle/>
                    <a:p>
                      <a:pPr algn="ctr"/>
                      <a:r>
                        <a:rPr lang="en-US" dirty="0">
                          <a:effectLst/>
                        </a:rPr>
                        <a:t>Pre-obesity</a:t>
                      </a:r>
                      <a:endParaRPr lang="en-US" i="0" dirty="0">
                        <a:solidFill>
                          <a:schemeClr val="bg1"/>
                        </a:solidFill>
                        <a:effectLst/>
                        <a:latin typeface="+mn-lt"/>
                      </a:endParaRPr>
                    </a:p>
                  </a:txBody>
                  <a:tcPr marL="25400" marR="25400" marT="25400" marB="25400" anchor="ctr"/>
                </a:tc>
                <a:extLst>
                  <a:ext uri="{0D108BD9-81ED-4DB2-BD59-A6C34878D82A}">
                    <a16:rowId xmlns:a16="http://schemas.microsoft.com/office/drawing/2014/main" val="706981118"/>
                  </a:ext>
                </a:extLst>
              </a:tr>
              <a:tr h="547414">
                <a:tc>
                  <a:txBody>
                    <a:bodyPr/>
                    <a:lstStyle/>
                    <a:p>
                      <a:pPr algn="ctr"/>
                      <a:r>
                        <a:rPr lang="en-US" dirty="0">
                          <a:effectLst/>
                        </a:rPr>
                        <a:t>30.0–34.9</a:t>
                      </a:r>
                      <a:endParaRPr lang="en-US" i="0" dirty="0">
                        <a:solidFill>
                          <a:schemeClr val="bg1"/>
                        </a:solidFill>
                        <a:effectLst/>
                        <a:latin typeface="+mn-lt"/>
                      </a:endParaRPr>
                    </a:p>
                  </a:txBody>
                  <a:tcPr marL="25400" marR="25400" marT="25400" marB="25400" anchor="ctr"/>
                </a:tc>
                <a:tc>
                  <a:txBody>
                    <a:bodyPr/>
                    <a:lstStyle/>
                    <a:p>
                      <a:pPr algn="ctr"/>
                      <a:r>
                        <a:rPr lang="en-US" dirty="0">
                          <a:effectLst/>
                        </a:rPr>
                        <a:t>Obesity class I</a:t>
                      </a:r>
                      <a:endParaRPr lang="en-US" i="0" dirty="0">
                        <a:solidFill>
                          <a:schemeClr val="bg1"/>
                        </a:solidFill>
                        <a:effectLst/>
                        <a:latin typeface="+mn-lt"/>
                      </a:endParaRPr>
                    </a:p>
                  </a:txBody>
                  <a:tcPr marL="25400" marR="25400" marT="25400" marB="25400" anchor="ctr"/>
                </a:tc>
                <a:extLst>
                  <a:ext uri="{0D108BD9-81ED-4DB2-BD59-A6C34878D82A}">
                    <a16:rowId xmlns:a16="http://schemas.microsoft.com/office/drawing/2014/main" val="640977135"/>
                  </a:ext>
                </a:extLst>
              </a:tr>
              <a:tr h="547414">
                <a:tc>
                  <a:txBody>
                    <a:bodyPr/>
                    <a:lstStyle/>
                    <a:p>
                      <a:pPr algn="ctr"/>
                      <a:r>
                        <a:rPr lang="en-US" dirty="0">
                          <a:effectLst/>
                        </a:rPr>
                        <a:t>35.0–39.9</a:t>
                      </a:r>
                      <a:endParaRPr lang="en-US" i="0" dirty="0">
                        <a:solidFill>
                          <a:schemeClr val="bg1"/>
                        </a:solidFill>
                        <a:effectLst/>
                        <a:latin typeface="+mn-lt"/>
                      </a:endParaRPr>
                    </a:p>
                  </a:txBody>
                  <a:tcPr marL="25400" marR="25400" marT="25400" marB="25400" anchor="ctr"/>
                </a:tc>
                <a:tc>
                  <a:txBody>
                    <a:bodyPr/>
                    <a:lstStyle/>
                    <a:p>
                      <a:pPr algn="ctr"/>
                      <a:r>
                        <a:rPr lang="en-US" dirty="0">
                          <a:effectLst/>
                        </a:rPr>
                        <a:t>Obesity class II</a:t>
                      </a:r>
                      <a:endParaRPr lang="en-US" i="0" dirty="0">
                        <a:solidFill>
                          <a:schemeClr val="bg1"/>
                        </a:solidFill>
                        <a:effectLst/>
                        <a:latin typeface="+mn-lt"/>
                      </a:endParaRPr>
                    </a:p>
                  </a:txBody>
                  <a:tcPr marL="25400" marR="25400" marT="25400" marB="25400" anchor="ctr"/>
                </a:tc>
                <a:extLst>
                  <a:ext uri="{0D108BD9-81ED-4DB2-BD59-A6C34878D82A}">
                    <a16:rowId xmlns:a16="http://schemas.microsoft.com/office/drawing/2014/main" val="2441489444"/>
                  </a:ext>
                </a:extLst>
              </a:tr>
              <a:tr h="547414">
                <a:tc>
                  <a:txBody>
                    <a:bodyPr/>
                    <a:lstStyle/>
                    <a:p>
                      <a:pPr algn="ctr"/>
                      <a:r>
                        <a:rPr lang="en-US" dirty="0">
                          <a:effectLst/>
                        </a:rPr>
                        <a:t>Above 40</a:t>
                      </a:r>
                      <a:endParaRPr lang="en-US" i="0" dirty="0">
                        <a:solidFill>
                          <a:schemeClr val="bg1"/>
                        </a:solidFill>
                        <a:effectLst/>
                        <a:latin typeface="+mn-lt"/>
                      </a:endParaRPr>
                    </a:p>
                  </a:txBody>
                  <a:tcPr marL="25400" marR="25400" marT="25400" marB="25400" anchor="ctr"/>
                </a:tc>
                <a:tc>
                  <a:txBody>
                    <a:bodyPr/>
                    <a:lstStyle/>
                    <a:p>
                      <a:pPr algn="ctr"/>
                      <a:r>
                        <a:rPr lang="en-US" dirty="0">
                          <a:effectLst/>
                        </a:rPr>
                        <a:t>Obesity class III</a:t>
                      </a:r>
                      <a:endParaRPr lang="en-US" i="0" dirty="0">
                        <a:solidFill>
                          <a:schemeClr val="bg1"/>
                        </a:solidFill>
                        <a:effectLst/>
                        <a:latin typeface="+mn-lt"/>
                      </a:endParaRPr>
                    </a:p>
                  </a:txBody>
                  <a:tcPr marL="25400" marR="25400" marT="25400" marB="25400" anchor="ctr"/>
                </a:tc>
                <a:extLst>
                  <a:ext uri="{0D108BD9-81ED-4DB2-BD59-A6C34878D82A}">
                    <a16:rowId xmlns:a16="http://schemas.microsoft.com/office/drawing/2014/main" val="2797635703"/>
                  </a:ext>
                </a:extLst>
              </a:tr>
            </a:tbl>
          </a:graphicData>
        </a:graphic>
      </p:graphicFrame>
      <p:sp>
        <p:nvSpPr>
          <p:cNvPr id="8" name="Rectangle 2">
            <a:extLst>
              <a:ext uri="{FF2B5EF4-FFF2-40B4-BE49-F238E27FC236}">
                <a16:creationId xmlns:a16="http://schemas.microsoft.com/office/drawing/2014/main" id="{BB89CE6C-CBEF-AA4B-8B3D-0C6D582B7167}"/>
              </a:ext>
            </a:extLst>
          </p:cNvPr>
          <p:cNvSpPr>
            <a:spLocks noChangeArrowheads="1"/>
          </p:cNvSpPr>
          <p:nvPr/>
        </p:nvSpPr>
        <p:spPr bwMode="auto">
          <a:xfrm>
            <a:off x="544594" y="2300071"/>
            <a:ext cx="7004286" cy="3908762"/>
          </a:xfrm>
          <a:prstGeom prst="rect">
            <a:avLst/>
          </a:prstGeom>
          <a:solidFill>
            <a:schemeClr val="bg1">
              <a:lumMod val="85000"/>
            </a:schemeClr>
          </a:solidFill>
          <a:ln>
            <a:noFill/>
          </a:ln>
          <a:effectLs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C00000"/>
                </a:solidFill>
                <a:effectLst/>
                <a:latin typeface="+mn-lt"/>
                <a:cs typeface="Noto Sans" panose="020B0502040504020204" pitchFamily="34" charset="0"/>
              </a:rPr>
              <a:t>Body mass index - BMI</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a:ln>
                  <a:noFill/>
                </a:ln>
                <a:solidFill>
                  <a:srgbClr val="3C4245"/>
                </a:solidFill>
                <a:effectLst/>
                <a:latin typeface="+mn-lt"/>
                <a:cs typeface="Noto Sans" panose="020B0502040504020204" pitchFamily="34" charset="0"/>
              </a:rPr>
              <a:t>BMI, formerly called the Quetelet index, is a measure for indicating nutritional status in adults.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a:ln>
                  <a:noFill/>
                </a:ln>
                <a:solidFill>
                  <a:srgbClr val="3C4245"/>
                </a:solidFill>
                <a:effectLst/>
                <a:latin typeface="+mn-lt"/>
                <a:cs typeface="Noto Sans" panose="020B0502040504020204" pitchFamily="34" charset="0"/>
              </a:rPr>
              <a:t>It is defined as a person’s weight in kilograms divided by the square of the person’s height in meters (kg/m2).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i="0" u="none" strike="noStrike" cap="none" normalizeH="0" baseline="0" dirty="0">
              <a:ln>
                <a:noFill/>
              </a:ln>
              <a:solidFill>
                <a:srgbClr val="3C4245"/>
              </a:solidFill>
              <a:effectLst/>
              <a:latin typeface="+mn-lt"/>
              <a:cs typeface="Noto Sans" panose="020B050204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400" b="1" dirty="0">
                <a:solidFill>
                  <a:srgbClr val="C00000"/>
                </a:solidFill>
                <a:latin typeface="+mn-lt"/>
                <a:cs typeface="Noto Sans" panose="020B0502040504020204" pitchFamily="34" charset="0"/>
              </a:rPr>
              <a:t>BMI= Weight in Kilogram/Height in Meters (Kg/m2)</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smtClean="0">
                <a:ln>
                  <a:noFill/>
                </a:ln>
                <a:solidFill>
                  <a:srgbClr val="3C4245"/>
                </a:solidFill>
                <a:effectLst/>
                <a:latin typeface="+mn-lt"/>
                <a:cs typeface="Noto Sans" panose="020B0502040504020204" pitchFamily="34" charset="0"/>
              </a:rPr>
              <a:t>BMI </a:t>
            </a:r>
            <a:r>
              <a:rPr kumimoji="0" lang="en-US" altLang="en-US" sz="2000" i="0" u="none" strike="noStrike" cap="none" normalizeH="0" baseline="0" dirty="0">
                <a:ln>
                  <a:noFill/>
                </a:ln>
                <a:solidFill>
                  <a:srgbClr val="3C4245"/>
                </a:solidFill>
                <a:effectLst/>
                <a:latin typeface="+mn-lt"/>
                <a:cs typeface="Noto Sans" panose="020B0502040504020204" pitchFamily="34" charset="0"/>
              </a:rPr>
              <a:t>was developed as a risk indicator of disease; as BMI increases, so does the risk for some diseases. Some common conditions related to overweight and obesity include: premature death, cardiovascular diseases, high blood pressure, osteoarthritis, some cancers and diabetes.</a:t>
            </a:r>
            <a:endParaRPr kumimoji="0" lang="en-US" altLang="en-US" sz="2000" i="0" u="none" strike="noStrike" cap="none" normalizeH="0" baseline="0" dirty="0">
              <a:ln>
                <a:noFill/>
              </a:ln>
              <a:solidFill>
                <a:schemeClr val="tx1"/>
              </a:solidFill>
              <a:effectLst/>
              <a:latin typeface="+mn-lt"/>
            </a:endParaRPr>
          </a:p>
        </p:txBody>
      </p:sp>
      <p:sp>
        <p:nvSpPr>
          <p:cNvPr id="2" name="Rectangle 1"/>
          <p:cNvSpPr/>
          <p:nvPr/>
        </p:nvSpPr>
        <p:spPr>
          <a:xfrm>
            <a:off x="2907018" y="152881"/>
            <a:ext cx="7008650" cy="646331"/>
          </a:xfrm>
          <a:prstGeom prst="rect">
            <a:avLst/>
          </a:prstGeom>
        </p:spPr>
        <p:txBody>
          <a:bodyPr wrap="none">
            <a:spAutoFit/>
          </a:bodyPr>
          <a:lstStyle/>
          <a:p>
            <a:r>
              <a:rPr lang="en-US" sz="3600" b="1" dirty="0" smtClean="0">
                <a:solidFill>
                  <a:srgbClr val="3A9B90"/>
                </a:solidFill>
                <a:latin typeface="Bahnschrift" panose="020B0502040204020203" pitchFamily="34" charset="0"/>
              </a:rPr>
              <a:t> DIET FOR A HEALTHY LIFESTYLE</a:t>
            </a:r>
            <a:endParaRPr lang="en-IN" sz="3600" dirty="0">
              <a:solidFill>
                <a:srgbClr val="3A9B90"/>
              </a:solidFill>
              <a:latin typeface="Bahnschrift" panose="020B0502040204020203" pitchFamily="34" charset="0"/>
            </a:endParaRPr>
          </a:p>
        </p:txBody>
      </p:sp>
      <p:sp>
        <p:nvSpPr>
          <p:cNvPr id="3" name="Slide Number Placeholder 2"/>
          <p:cNvSpPr>
            <a:spLocks noGrp="1"/>
          </p:cNvSpPr>
          <p:nvPr>
            <p:ph type="sldNum" sz="quarter" idx="12"/>
          </p:nvPr>
        </p:nvSpPr>
        <p:spPr/>
        <p:txBody>
          <a:bodyPr/>
          <a:lstStyle/>
          <a:p>
            <a:fld id="{99A890E2-C841-4ADF-82B3-67A3015990EC}" type="slidenum">
              <a:rPr lang="en-IN" smtClean="0"/>
              <a:t>50</a:t>
            </a:fld>
            <a:endParaRPr lang="en-IN"/>
          </a:p>
        </p:txBody>
      </p:sp>
    </p:spTree>
    <p:extLst>
      <p:ext uri="{BB962C8B-B14F-4D97-AF65-F5344CB8AC3E}">
        <p14:creationId xmlns:p14="http://schemas.microsoft.com/office/powerpoint/2010/main" val="2092850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98194" y="1564641"/>
            <a:ext cx="10911486" cy="4612640"/>
          </a:xfrm>
          <a:prstGeom prst="roundRect">
            <a:avLst>
              <a:gd name="adj" fmla="val 11119"/>
            </a:avLst>
          </a:prstGeom>
          <a:solidFill>
            <a:srgbClr val="DEF2F0"/>
          </a:solidFill>
          <a:ln w="28575">
            <a:solidFill>
              <a:srgbClr val="3A9B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37BC9BB5-77B2-6A0A-1239-C808455F8C2F}"/>
              </a:ext>
            </a:extLst>
          </p:cNvPr>
          <p:cNvSpPr txBox="1"/>
          <p:nvPr/>
        </p:nvSpPr>
        <p:spPr>
          <a:xfrm>
            <a:off x="701394" y="1804016"/>
            <a:ext cx="10647326" cy="4133889"/>
          </a:xfrm>
          <a:prstGeom prst="rect">
            <a:avLst/>
          </a:prstGeom>
          <a:noFill/>
        </p:spPr>
        <p:txBody>
          <a:bodyPr wrap="square">
            <a:spAutoFit/>
          </a:bodyPr>
          <a:lstStyle/>
          <a:p>
            <a:pPr marL="355600" marR="0" indent="-355600">
              <a:lnSpc>
                <a:spcPct val="107000"/>
              </a:lnSpc>
              <a:spcBef>
                <a:spcPts val="1200"/>
              </a:spcBef>
              <a:spcAft>
                <a:spcPts val="800"/>
              </a:spcAft>
              <a:tabLst>
                <a:tab pos="355600" algn="l"/>
              </a:tabLst>
            </a:pPr>
            <a:r>
              <a:rPr lang="en-US" sz="2400" b="1" kern="100" dirty="0" smtClean="0">
                <a:solidFill>
                  <a:srgbClr val="002060"/>
                </a:solidFill>
                <a:effectLst/>
                <a:ea typeface="Calibri" panose="020F0502020204030204" pitchFamily="34" charset="0"/>
                <a:cs typeface="Mangal" panose="02040503050203030202" pitchFamily="18" charset="0"/>
              </a:rPr>
              <a:t>5 </a:t>
            </a:r>
            <a:r>
              <a:rPr lang="en-US" sz="2400" b="1" kern="100" dirty="0">
                <a:solidFill>
                  <a:srgbClr val="002060"/>
                </a:solidFill>
                <a:effectLst/>
                <a:ea typeface="Calibri" panose="020F0502020204030204" pitchFamily="34" charset="0"/>
                <a:cs typeface="Mangal" panose="02040503050203030202" pitchFamily="18" charset="0"/>
              </a:rPr>
              <a:t>recommendations </a:t>
            </a:r>
            <a:r>
              <a:rPr lang="en-US" sz="2400" b="1" kern="100" dirty="0">
                <a:solidFill>
                  <a:srgbClr val="0070C0"/>
                </a:solidFill>
                <a:effectLst/>
                <a:ea typeface="Calibri" panose="020F0502020204030204" pitchFamily="34" charset="0"/>
                <a:cs typeface="Mangal" panose="02040503050203030202" pitchFamily="18" charset="0"/>
              </a:rPr>
              <a:t>with respect to both populations and individuals</a:t>
            </a:r>
            <a:r>
              <a:rPr lang="en-US" sz="2400" b="1" kern="100" dirty="0">
                <a:solidFill>
                  <a:srgbClr val="002060"/>
                </a:solidFill>
                <a:effectLst/>
                <a:ea typeface="Calibri" panose="020F0502020204030204" pitchFamily="34" charset="0"/>
                <a:cs typeface="Mangal" panose="02040503050203030202" pitchFamily="18" charset="0"/>
              </a:rPr>
              <a:t>:</a:t>
            </a:r>
          </a:p>
          <a:p>
            <a:pPr marL="355600" marR="0" indent="-355600">
              <a:lnSpc>
                <a:spcPct val="107000"/>
              </a:lnSpc>
              <a:spcBef>
                <a:spcPts val="600"/>
              </a:spcBef>
              <a:spcAft>
                <a:spcPts val="800"/>
              </a:spcAft>
              <a:tabLst>
                <a:tab pos="355600" algn="l"/>
              </a:tabLst>
            </a:pPr>
            <a:r>
              <a:rPr lang="en-US" sz="2400" kern="100" dirty="0" smtClean="0">
                <a:solidFill>
                  <a:srgbClr val="C00000"/>
                </a:solidFill>
                <a:effectLst/>
                <a:ea typeface="Calibri" panose="020F0502020204030204" pitchFamily="34" charset="0"/>
                <a:cs typeface="Mangal" panose="02040503050203030202" pitchFamily="18" charset="0"/>
              </a:rPr>
              <a:t>•	</a:t>
            </a:r>
            <a:r>
              <a:rPr lang="en-US" sz="2400" kern="100" dirty="0" smtClean="0">
                <a:effectLst/>
                <a:ea typeface="Calibri" panose="020F0502020204030204" pitchFamily="34" charset="0"/>
                <a:cs typeface="Mangal" panose="02040503050203030202" pitchFamily="18" charset="0"/>
              </a:rPr>
              <a:t>Eat </a:t>
            </a:r>
            <a:r>
              <a:rPr lang="en-US" sz="2400" kern="100" dirty="0">
                <a:effectLst/>
                <a:ea typeface="Calibri" panose="020F0502020204030204" pitchFamily="34" charset="0"/>
                <a:cs typeface="Mangal" panose="02040503050203030202" pitchFamily="18" charset="0"/>
              </a:rPr>
              <a:t>roughly the same amount of calories that your body is using.</a:t>
            </a:r>
          </a:p>
          <a:p>
            <a:pPr marL="355600" marR="0" indent="-355600">
              <a:lnSpc>
                <a:spcPct val="107000"/>
              </a:lnSpc>
              <a:spcBef>
                <a:spcPts val="600"/>
              </a:spcBef>
              <a:spcAft>
                <a:spcPts val="800"/>
              </a:spcAft>
              <a:tabLst>
                <a:tab pos="355600" algn="l"/>
              </a:tabLst>
            </a:pPr>
            <a:r>
              <a:rPr lang="en-US" sz="2400" kern="100" dirty="0" smtClean="0">
                <a:solidFill>
                  <a:srgbClr val="C00000"/>
                </a:solidFill>
                <a:effectLst/>
                <a:ea typeface="Calibri" panose="020F0502020204030204" pitchFamily="34" charset="0"/>
                <a:cs typeface="Mangal" panose="02040503050203030202" pitchFamily="18" charset="0"/>
              </a:rPr>
              <a:t>•	</a:t>
            </a:r>
            <a:r>
              <a:rPr lang="en-US" sz="2400" kern="100" dirty="0" smtClean="0">
                <a:effectLst/>
                <a:ea typeface="Calibri" panose="020F0502020204030204" pitchFamily="34" charset="0"/>
                <a:cs typeface="Mangal" panose="02040503050203030202" pitchFamily="18" charset="0"/>
              </a:rPr>
              <a:t>Limit </a:t>
            </a:r>
            <a:r>
              <a:rPr lang="en-US" sz="2400" kern="100" dirty="0">
                <a:effectLst/>
                <a:ea typeface="Calibri" panose="020F0502020204030204" pitchFamily="34" charset="0"/>
                <a:cs typeface="Mangal" panose="02040503050203030202" pitchFamily="18" charset="0"/>
              </a:rPr>
              <a:t>intake of fats, and prefer less unhealthy unsaturated fats to saturated fats </a:t>
            </a:r>
            <a:r>
              <a:rPr lang="en-US" sz="2400" kern="100" dirty="0" smtClean="0">
                <a:effectLst/>
                <a:ea typeface="Calibri" panose="020F0502020204030204" pitchFamily="34" charset="0"/>
                <a:cs typeface="Mangal" panose="02040503050203030202" pitchFamily="18" charset="0"/>
              </a:rPr>
              <a:t>and </a:t>
            </a:r>
            <a:r>
              <a:rPr lang="en-US" sz="2400" kern="100" dirty="0">
                <a:effectLst/>
                <a:ea typeface="Calibri" panose="020F0502020204030204" pitchFamily="34" charset="0"/>
                <a:cs typeface="Mangal" panose="02040503050203030202" pitchFamily="18" charset="0"/>
              </a:rPr>
              <a:t>trans fats.</a:t>
            </a:r>
          </a:p>
          <a:p>
            <a:pPr marL="355600" marR="0" indent="-355600">
              <a:lnSpc>
                <a:spcPct val="107000"/>
              </a:lnSpc>
              <a:spcBef>
                <a:spcPts val="600"/>
              </a:spcBef>
              <a:spcAft>
                <a:spcPts val="800"/>
              </a:spcAft>
              <a:tabLst>
                <a:tab pos="355600" algn="l"/>
              </a:tabLst>
            </a:pPr>
            <a:r>
              <a:rPr lang="en-US" sz="2400" kern="100" dirty="0" smtClean="0">
                <a:solidFill>
                  <a:srgbClr val="C00000"/>
                </a:solidFill>
                <a:effectLst/>
                <a:ea typeface="Calibri" panose="020F0502020204030204" pitchFamily="34" charset="0"/>
                <a:cs typeface="Mangal" panose="02040503050203030202" pitchFamily="18" charset="0"/>
              </a:rPr>
              <a:t>•	</a:t>
            </a:r>
            <a:r>
              <a:rPr lang="en-US" sz="2400" kern="100" dirty="0" smtClean="0">
                <a:effectLst/>
                <a:ea typeface="Calibri" panose="020F0502020204030204" pitchFamily="34" charset="0"/>
                <a:cs typeface="Mangal" panose="02040503050203030202" pitchFamily="18" charset="0"/>
              </a:rPr>
              <a:t>Increase </a:t>
            </a:r>
            <a:r>
              <a:rPr lang="en-US" sz="2400" kern="100" dirty="0">
                <a:effectLst/>
                <a:ea typeface="Calibri" panose="020F0502020204030204" pitchFamily="34" charset="0"/>
                <a:cs typeface="Mangal" panose="02040503050203030202" pitchFamily="18" charset="0"/>
              </a:rPr>
              <a:t>consumption of plant foods, particularly fruits, vegetables, legumes, whole grains </a:t>
            </a:r>
            <a:r>
              <a:rPr lang="en-US" sz="2400" kern="100" dirty="0" smtClean="0">
                <a:effectLst/>
                <a:ea typeface="Calibri" panose="020F0502020204030204" pitchFamily="34" charset="0"/>
                <a:cs typeface="Mangal" panose="02040503050203030202" pitchFamily="18" charset="0"/>
              </a:rPr>
              <a:t>and nuts</a:t>
            </a:r>
            <a:r>
              <a:rPr lang="en-US" sz="2400" kern="100" dirty="0">
                <a:effectLst/>
                <a:ea typeface="Calibri" panose="020F0502020204030204" pitchFamily="34" charset="0"/>
                <a:cs typeface="Mangal" panose="02040503050203030202" pitchFamily="18" charset="0"/>
              </a:rPr>
              <a:t>.</a:t>
            </a:r>
          </a:p>
          <a:p>
            <a:pPr marL="355600" marR="0" indent="-355600">
              <a:lnSpc>
                <a:spcPct val="107000"/>
              </a:lnSpc>
              <a:spcBef>
                <a:spcPts val="600"/>
              </a:spcBef>
              <a:spcAft>
                <a:spcPts val="800"/>
              </a:spcAft>
              <a:tabLst>
                <a:tab pos="355600" algn="l"/>
              </a:tabLst>
            </a:pPr>
            <a:r>
              <a:rPr lang="en-US" sz="2400" kern="100" dirty="0" smtClean="0">
                <a:solidFill>
                  <a:srgbClr val="C00000"/>
                </a:solidFill>
                <a:effectLst/>
                <a:ea typeface="Calibri" panose="020F0502020204030204" pitchFamily="34" charset="0"/>
                <a:cs typeface="Mangal" panose="02040503050203030202" pitchFamily="18" charset="0"/>
              </a:rPr>
              <a:t>•	</a:t>
            </a:r>
            <a:r>
              <a:rPr lang="en-US" sz="2400" kern="100" dirty="0" smtClean="0">
                <a:effectLst/>
                <a:ea typeface="Calibri" panose="020F0502020204030204" pitchFamily="34" charset="0"/>
                <a:cs typeface="Mangal" panose="02040503050203030202" pitchFamily="18" charset="0"/>
              </a:rPr>
              <a:t>Limit </a:t>
            </a:r>
            <a:r>
              <a:rPr lang="en-US" sz="2400" kern="100" dirty="0">
                <a:effectLst/>
                <a:ea typeface="Calibri" panose="020F0502020204030204" pitchFamily="34" charset="0"/>
                <a:cs typeface="Mangal" panose="02040503050203030202" pitchFamily="18" charset="0"/>
              </a:rPr>
              <a:t>the intake of sugar. A 2003 report recommends less than 10% simple sugars.</a:t>
            </a:r>
          </a:p>
          <a:p>
            <a:pPr marL="355600" marR="0" indent="-355600">
              <a:lnSpc>
                <a:spcPct val="107000"/>
              </a:lnSpc>
              <a:spcBef>
                <a:spcPts val="600"/>
              </a:spcBef>
              <a:spcAft>
                <a:spcPts val="800"/>
              </a:spcAft>
              <a:tabLst>
                <a:tab pos="355600" algn="l"/>
              </a:tabLst>
            </a:pPr>
            <a:r>
              <a:rPr lang="en-US" sz="2400" kern="100" dirty="0" smtClean="0">
                <a:solidFill>
                  <a:srgbClr val="C00000"/>
                </a:solidFill>
                <a:effectLst/>
                <a:ea typeface="Calibri" panose="020F0502020204030204" pitchFamily="34" charset="0"/>
                <a:cs typeface="Mangal" panose="02040503050203030202" pitchFamily="18" charset="0"/>
              </a:rPr>
              <a:t>•	</a:t>
            </a:r>
            <a:r>
              <a:rPr lang="en-US" sz="2400" kern="100" dirty="0" smtClean="0">
                <a:effectLst/>
                <a:ea typeface="Calibri" panose="020F0502020204030204" pitchFamily="34" charset="0"/>
                <a:cs typeface="Mangal" panose="02040503050203030202" pitchFamily="18" charset="0"/>
              </a:rPr>
              <a:t>Limit </a:t>
            </a:r>
            <a:r>
              <a:rPr lang="en-US" sz="2400" kern="100" dirty="0">
                <a:effectLst/>
                <a:ea typeface="Calibri" panose="020F0502020204030204" pitchFamily="34" charset="0"/>
                <a:cs typeface="Mangal" panose="02040503050203030202" pitchFamily="18" charset="0"/>
              </a:rPr>
              <a:t>salt / sodium consumption from all sources and ensure that salt is iodized.  </a:t>
            </a:r>
          </a:p>
        </p:txBody>
      </p:sp>
      <p:sp>
        <p:nvSpPr>
          <p:cNvPr id="3" name="Rectangle 2"/>
          <p:cNvSpPr/>
          <p:nvPr/>
        </p:nvSpPr>
        <p:spPr>
          <a:xfrm>
            <a:off x="2821119" y="170578"/>
            <a:ext cx="6922321" cy="1224887"/>
          </a:xfrm>
          <a:prstGeom prst="rect">
            <a:avLst/>
          </a:prstGeom>
        </p:spPr>
        <p:txBody>
          <a:bodyPr wrap="square">
            <a:spAutoFit/>
          </a:bodyPr>
          <a:lstStyle/>
          <a:p>
            <a:pPr algn="ctr">
              <a:spcAft>
                <a:spcPts val="800"/>
              </a:spcAft>
            </a:pPr>
            <a:r>
              <a:rPr lang="en-US" sz="3600" b="1" kern="100" dirty="0">
                <a:solidFill>
                  <a:srgbClr val="C00000"/>
                </a:solidFill>
                <a:latin typeface="Bahnschrift" panose="020B0502040204020203" pitchFamily="34" charset="0"/>
                <a:ea typeface="Calibri" panose="020F0502020204030204" pitchFamily="34" charset="0"/>
                <a:cs typeface="Mangal" panose="02040503050203030202" pitchFamily="18" charset="0"/>
              </a:rPr>
              <a:t>The World Health Organization (WHO) makes the following </a:t>
            </a:r>
            <a:endParaRPr lang="en-US" sz="3600" b="1" kern="100" dirty="0">
              <a:solidFill>
                <a:srgbClr val="C00000"/>
              </a:solidFill>
              <a:latin typeface="Bahnschrift" panose="020B0502040204020203" pitchFamily="34" charset="0"/>
              <a:ea typeface="Calibri" panose="020F0502020204030204" pitchFamily="34" charset="0"/>
              <a:cs typeface="Mangal" panose="02040503050203030202" pitchFamily="18" charset="0"/>
            </a:endParaRPr>
          </a:p>
        </p:txBody>
      </p:sp>
      <p:sp>
        <p:nvSpPr>
          <p:cNvPr id="9" name="Slide Number Placeholder 8"/>
          <p:cNvSpPr>
            <a:spLocks noGrp="1"/>
          </p:cNvSpPr>
          <p:nvPr>
            <p:ph type="sldNum" sz="quarter" idx="12"/>
          </p:nvPr>
        </p:nvSpPr>
        <p:spPr/>
        <p:txBody>
          <a:bodyPr/>
          <a:lstStyle/>
          <a:p>
            <a:fld id="{99A890E2-C841-4ADF-82B3-67A3015990EC}" type="slidenum">
              <a:rPr lang="en-IN" smtClean="0"/>
              <a:t>51</a:t>
            </a:fld>
            <a:endParaRPr lang="en-IN"/>
          </a:p>
        </p:txBody>
      </p:sp>
    </p:spTree>
    <p:extLst>
      <p:ext uri="{BB962C8B-B14F-4D97-AF65-F5344CB8AC3E}">
        <p14:creationId xmlns:p14="http://schemas.microsoft.com/office/powerpoint/2010/main" val="6203663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9E9143-0CC8-4EC7-FADC-6AF31D134E86}"/>
              </a:ext>
            </a:extLst>
          </p:cNvPr>
          <p:cNvSpPr txBox="1"/>
          <p:nvPr/>
        </p:nvSpPr>
        <p:spPr>
          <a:xfrm>
            <a:off x="505122" y="998231"/>
            <a:ext cx="10650558" cy="4701287"/>
          </a:xfrm>
          <a:prstGeom prst="rect">
            <a:avLst/>
          </a:prstGeom>
          <a:noFill/>
        </p:spPr>
        <p:txBody>
          <a:bodyPr wrap="square">
            <a:spAutoFit/>
          </a:bodyPr>
          <a:lstStyle/>
          <a:p>
            <a:pPr algn="just">
              <a:spcBef>
                <a:spcPts val="300"/>
              </a:spcBef>
              <a:spcAft>
                <a:spcPts val="300"/>
              </a:spcAft>
            </a:pPr>
            <a:r>
              <a:rPr lang="en-US" sz="2200" i="0" dirty="0">
                <a:solidFill>
                  <a:srgbClr val="002060"/>
                </a:solidFill>
                <a:effectLst/>
              </a:rPr>
              <a:t>A healthy Diet is one that helps maintain or improve overall health.</a:t>
            </a:r>
          </a:p>
          <a:p>
            <a:pPr marL="355600" indent="-355600" algn="just">
              <a:spcBef>
                <a:spcPts val="1200"/>
              </a:spcBef>
              <a:spcAft>
                <a:spcPts val="300"/>
              </a:spcAft>
              <a:tabLst>
                <a:tab pos="355600" algn="l"/>
              </a:tabLst>
            </a:pPr>
            <a:r>
              <a:rPr lang="en-US" sz="2200" i="0" dirty="0" smtClean="0">
                <a:solidFill>
                  <a:srgbClr val="C00000"/>
                </a:solidFill>
                <a:effectLst/>
                <a:ea typeface="Calibri" panose="020F0502020204030204" pitchFamily="34" charset="0"/>
                <a:cs typeface="Calibri" panose="020F0502020204030204" pitchFamily="34" charset="0"/>
              </a:rPr>
              <a:t>•	</a:t>
            </a:r>
            <a:r>
              <a:rPr lang="en-US" sz="2200" i="0" dirty="0" smtClean="0">
                <a:solidFill>
                  <a:srgbClr val="000000"/>
                </a:solidFill>
                <a:effectLst/>
                <a:ea typeface="Calibri" panose="020F0502020204030204" pitchFamily="34" charset="0"/>
                <a:cs typeface="Calibri" panose="020F0502020204030204" pitchFamily="34" charset="0"/>
              </a:rPr>
              <a:t>It </a:t>
            </a:r>
            <a:r>
              <a:rPr lang="en-US" sz="2200" i="0" dirty="0">
                <a:solidFill>
                  <a:srgbClr val="000000"/>
                </a:solidFill>
                <a:effectLst/>
                <a:ea typeface="Calibri" panose="020F0502020204030204" pitchFamily="34" charset="0"/>
                <a:cs typeface="Calibri" panose="020F0502020204030204" pitchFamily="34" charset="0"/>
              </a:rPr>
              <a:t>provides the body with essential nutrition: fluid, adequate essential amino acids from protein, essential fatty acids, vitamins, minerals, and adequate calories.</a:t>
            </a:r>
          </a:p>
          <a:p>
            <a:pPr marL="355600" indent="-355600" algn="just">
              <a:spcBef>
                <a:spcPts val="600"/>
              </a:spcBef>
              <a:spcAft>
                <a:spcPts val="600"/>
              </a:spcAft>
              <a:tabLst>
                <a:tab pos="355600" algn="l"/>
              </a:tabLst>
            </a:pPr>
            <a:r>
              <a:rPr lang="en-US" sz="2200" i="0" dirty="0" smtClean="0">
                <a:solidFill>
                  <a:srgbClr val="C00000"/>
                </a:solidFill>
                <a:effectLst/>
                <a:ea typeface="Calibri" panose="020F0502020204030204" pitchFamily="34" charset="0"/>
                <a:cs typeface="Calibri" panose="020F0502020204030204" pitchFamily="34" charset="0"/>
              </a:rPr>
              <a:t>•	</a:t>
            </a:r>
            <a:r>
              <a:rPr lang="en-US" sz="2200" i="0" dirty="0" smtClean="0">
                <a:solidFill>
                  <a:srgbClr val="000000"/>
                </a:solidFill>
                <a:effectLst/>
                <a:ea typeface="Calibri" panose="020F0502020204030204" pitchFamily="34" charset="0"/>
                <a:cs typeface="Calibri" panose="020F0502020204030204" pitchFamily="34" charset="0"/>
              </a:rPr>
              <a:t>The </a:t>
            </a:r>
            <a:r>
              <a:rPr lang="en-US" sz="2200" i="0" dirty="0">
                <a:solidFill>
                  <a:srgbClr val="000000"/>
                </a:solidFill>
                <a:effectLst/>
                <a:ea typeface="Calibri" panose="020F0502020204030204" pitchFamily="34" charset="0"/>
                <a:cs typeface="Calibri" panose="020F0502020204030204" pitchFamily="34" charset="0"/>
              </a:rPr>
              <a:t>requirements for a healthy diet can be met from a variety of plant-based and animal-based foods.</a:t>
            </a:r>
          </a:p>
          <a:p>
            <a:pPr marL="355600" indent="-355600" algn="just">
              <a:spcBef>
                <a:spcPts val="600"/>
              </a:spcBef>
              <a:spcAft>
                <a:spcPts val="600"/>
              </a:spcAft>
              <a:tabLst>
                <a:tab pos="355600" algn="l"/>
              </a:tabLst>
            </a:pPr>
            <a:r>
              <a:rPr lang="en-US" sz="2200" i="0" dirty="0" smtClean="0">
                <a:solidFill>
                  <a:srgbClr val="C00000"/>
                </a:solidFill>
                <a:effectLst/>
                <a:ea typeface="Calibri" panose="020F0502020204030204" pitchFamily="34" charset="0"/>
                <a:cs typeface="Calibri" panose="020F0502020204030204" pitchFamily="34" charset="0"/>
              </a:rPr>
              <a:t>•	</a:t>
            </a:r>
            <a:r>
              <a:rPr lang="en-US" sz="2200" i="0" dirty="0" smtClean="0">
                <a:solidFill>
                  <a:srgbClr val="000000"/>
                </a:solidFill>
                <a:effectLst/>
                <a:ea typeface="Calibri" panose="020F0502020204030204" pitchFamily="34" charset="0"/>
                <a:cs typeface="Calibri" panose="020F0502020204030204" pitchFamily="34" charset="0"/>
              </a:rPr>
              <a:t>It </a:t>
            </a:r>
            <a:r>
              <a:rPr lang="en-US" sz="2200" i="0" dirty="0">
                <a:solidFill>
                  <a:srgbClr val="000000"/>
                </a:solidFill>
                <a:effectLst/>
                <a:ea typeface="Calibri" panose="020F0502020204030204" pitchFamily="34" charset="0"/>
                <a:cs typeface="Calibri" panose="020F0502020204030204" pitchFamily="34" charset="0"/>
              </a:rPr>
              <a:t>supports energy needs and provides for human nutrition without exposure to toxicity or excessive weight gain from consuming excessive amounts</a:t>
            </a:r>
            <a:r>
              <a:rPr lang="en-US" sz="2200" i="0" dirty="0" smtClean="0">
                <a:solidFill>
                  <a:srgbClr val="000000"/>
                </a:solidFill>
                <a:effectLst/>
                <a:ea typeface="Calibri" panose="020F0502020204030204" pitchFamily="34" charset="0"/>
                <a:cs typeface="Calibri" panose="020F0502020204030204" pitchFamily="34" charset="0"/>
              </a:rPr>
              <a:t>.</a:t>
            </a:r>
            <a:endParaRPr lang="en-US" sz="2200" dirty="0">
              <a:ea typeface="Calibri" panose="020F0502020204030204" pitchFamily="34" charset="0"/>
              <a:cs typeface="Calibri" panose="020F0502020204030204" pitchFamily="34" charset="0"/>
            </a:endParaRPr>
          </a:p>
          <a:p>
            <a:pPr marL="355600" indent="-355600" algn="just">
              <a:spcBef>
                <a:spcPts val="600"/>
              </a:spcBef>
              <a:spcAft>
                <a:spcPts val="600"/>
              </a:spcAft>
              <a:tabLst>
                <a:tab pos="355600" algn="l"/>
              </a:tabLst>
            </a:pPr>
            <a:r>
              <a:rPr lang="en-US" sz="2200" kern="100" dirty="0" smtClean="0">
                <a:solidFill>
                  <a:srgbClr val="C00000"/>
                </a:solidFill>
                <a:effectLst/>
                <a:ea typeface="Calibri" panose="020F0502020204030204" pitchFamily="34" charset="0"/>
                <a:cs typeface="Calibri" panose="020F0502020204030204" pitchFamily="34" charset="0"/>
              </a:rPr>
              <a:t>•	</a:t>
            </a:r>
            <a:r>
              <a:rPr lang="en-US" sz="2200" kern="100" dirty="0" smtClean="0">
                <a:effectLst/>
                <a:ea typeface="Calibri" panose="020F0502020204030204" pitchFamily="34" charset="0"/>
                <a:cs typeface="Calibri" panose="020F0502020204030204" pitchFamily="34" charset="0"/>
              </a:rPr>
              <a:t>The </a:t>
            </a:r>
            <a:r>
              <a:rPr lang="en-US" sz="2200" kern="100" dirty="0">
                <a:effectLst/>
                <a:ea typeface="Calibri" panose="020F0502020204030204" pitchFamily="34" charset="0"/>
                <a:cs typeface="Calibri" panose="020F0502020204030204" pitchFamily="34" charset="0"/>
              </a:rPr>
              <a:t>crucial part of healthy eating is a balanced diet. A balanced diet - or a good diet - means consuming from all the different good groups in the right quantities.</a:t>
            </a:r>
          </a:p>
          <a:p>
            <a:pPr marL="355600" marR="0" indent="-355600" algn="just">
              <a:spcBef>
                <a:spcPts val="600"/>
              </a:spcBef>
              <a:spcAft>
                <a:spcPts val="600"/>
              </a:spcAft>
              <a:tabLst>
                <a:tab pos="355600" algn="l"/>
              </a:tabLst>
            </a:pPr>
            <a:r>
              <a:rPr lang="en-US" sz="2200" kern="100" dirty="0" smtClean="0">
                <a:solidFill>
                  <a:srgbClr val="C00000"/>
                </a:solidFill>
                <a:effectLst/>
                <a:ea typeface="Calibri" panose="020F0502020204030204" pitchFamily="34" charset="0"/>
                <a:cs typeface="Mangal" panose="02040503050203030202" pitchFamily="18" charset="0"/>
              </a:rPr>
              <a:t>•	Nutritionists </a:t>
            </a:r>
            <a:r>
              <a:rPr lang="en-US" sz="2200" kern="100" dirty="0">
                <a:solidFill>
                  <a:srgbClr val="C00000"/>
                </a:solidFill>
                <a:effectLst/>
                <a:ea typeface="Calibri" panose="020F0502020204030204" pitchFamily="34" charset="0"/>
                <a:cs typeface="Mangal" panose="02040503050203030202" pitchFamily="18" charset="0"/>
              </a:rPr>
              <a:t>say there are five main food groups :</a:t>
            </a:r>
          </a:p>
          <a:p>
            <a:pPr marL="355600" marR="0" indent="-355600" algn="just">
              <a:spcBef>
                <a:spcPts val="300"/>
              </a:spcBef>
              <a:spcAft>
                <a:spcPts val="300"/>
              </a:spcAft>
              <a:tabLst>
                <a:tab pos="355600" algn="l"/>
              </a:tabLst>
            </a:pPr>
            <a:r>
              <a:rPr lang="en-US" sz="2200" i="1" kern="100" dirty="0" smtClean="0">
                <a:solidFill>
                  <a:srgbClr val="00682F"/>
                </a:solidFill>
                <a:ea typeface="Calibri" panose="020F0502020204030204" pitchFamily="34" charset="0"/>
                <a:cs typeface="Mangal" panose="02040503050203030202" pitchFamily="18" charset="0"/>
              </a:rPr>
              <a:t>	W</a:t>
            </a:r>
            <a:r>
              <a:rPr lang="en-US" sz="2200" i="1" kern="100" dirty="0" smtClean="0">
                <a:solidFill>
                  <a:srgbClr val="00682F"/>
                </a:solidFill>
                <a:effectLst/>
                <a:ea typeface="Calibri" panose="020F0502020204030204" pitchFamily="34" charset="0"/>
                <a:cs typeface="Mangal" panose="02040503050203030202" pitchFamily="18" charset="0"/>
              </a:rPr>
              <a:t>hole </a:t>
            </a:r>
            <a:r>
              <a:rPr lang="en-US" sz="2200" i="1" kern="100" dirty="0">
                <a:solidFill>
                  <a:srgbClr val="00682F"/>
                </a:solidFill>
                <a:effectLst/>
                <a:ea typeface="Calibri" panose="020F0502020204030204" pitchFamily="34" charset="0"/>
                <a:cs typeface="Mangal" panose="02040503050203030202" pitchFamily="18" charset="0"/>
              </a:rPr>
              <a:t>grains / </a:t>
            </a:r>
            <a:r>
              <a:rPr lang="en-US" sz="2200" i="1" kern="100" dirty="0">
                <a:solidFill>
                  <a:srgbClr val="00682F"/>
                </a:solidFill>
                <a:ea typeface="Calibri" panose="020F0502020204030204" pitchFamily="34" charset="0"/>
                <a:cs typeface="Mangal" panose="02040503050203030202" pitchFamily="18" charset="0"/>
              </a:rPr>
              <a:t>F</a:t>
            </a:r>
            <a:r>
              <a:rPr lang="en-US" sz="2200" i="1" kern="100" dirty="0">
                <a:solidFill>
                  <a:srgbClr val="00682F"/>
                </a:solidFill>
                <a:effectLst/>
                <a:ea typeface="Calibri" panose="020F0502020204030204" pitchFamily="34" charset="0"/>
                <a:cs typeface="Mangal" panose="02040503050203030202" pitchFamily="18" charset="0"/>
              </a:rPr>
              <a:t>ruit and </a:t>
            </a:r>
            <a:r>
              <a:rPr lang="en-US" sz="2200" i="1" kern="100" dirty="0">
                <a:solidFill>
                  <a:srgbClr val="00682F"/>
                </a:solidFill>
                <a:ea typeface="Calibri" panose="020F0502020204030204" pitchFamily="34" charset="0"/>
                <a:cs typeface="Mangal" panose="02040503050203030202" pitchFamily="18" charset="0"/>
              </a:rPr>
              <a:t>V</a:t>
            </a:r>
            <a:r>
              <a:rPr lang="en-US" sz="2200" i="1" kern="100" dirty="0">
                <a:solidFill>
                  <a:srgbClr val="00682F"/>
                </a:solidFill>
                <a:effectLst/>
                <a:ea typeface="Calibri" panose="020F0502020204030204" pitchFamily="34" charset="0"/>
                <a:cs typeface="Mangal" panose="02040503050203030202" pitchFamily="18" charset="0"/>
              </a:rPr>
              <a:t>egetables / </a:t>
            </a:r>
            <a:r>
              <a:rPr lang="en-US" sz="2200" i="1" kern="100" dirty="0">
                <a:solidFill>
                  <a:srgbClr val="00682F"/>
                </a:solidFill>
                <a:ea typeface="Calibri" panose="020F0502020204030204" pitchFamily="34" charset="0"/>
                <a:cs typeface="Mangal" panose="02040503050203030202" pitchFamily="18" charset="0"/>
              </a:rPr>
              <a:t>P</a:t>
            </a:r>
            <a:r>
              <a:rPr lang="en-US" sz="2200" i="1" kern="100" dirty="0">
                <a:solidFill>
                  <a:srgbClr val="00682F"/>
                </a:solidFill>
                <a:effectLst/>
                <a:ea typeface="Calibri" panose="020F0502020204030204" pitchFamily="34" charset="0"/>
                <a:cs typeface="Mangal" panose="02040503050203030202" pitchFamily="18" charset="0"/>
              </a:rPr>
              <a:t>rotein / </a:t>
            </a:r>
            <a:r>
              <a:rPr lang="en-US" sz="2200" i="1" kern="100" dirty="0">
                <a:solidFill>
                  <a:srgbClr val="00682F"/>
                </a:solidFill>
                <a:ea typeface="Calibri" panose="020F0502020204030204" pitchFamily="34" charset="0"/>
                <a:cs typeface="Mangal" panose="02040503050203030202" pitchFamily="18" charset="0"/>
              </a:rPr>
              <a:t>D</a:t>
            </a:r>
            <a:r>
              <a:rPr lang="en-US" sz="2200" i="1" kern="100" dirty="0">
                <a:solidFill>
                  <a:srgbClr val="00682F"/>
                </a:solidFill>
                <a:effectLst/>
                <a:ea typeface="Calibri" panose="020F0502020204030204" pitchFamily="34" charset="0"/>
                <a:cs typeface="Mangal" panose="02040503050203030202" pitchFamily="18" charset="0"/>
              </a:rPr>
              <a:t>iary / </a:t>
            </a:r>
            <a:r>
              <a:rPr lang="en-US" sz="2200" i="1" kern="100" dirty="0">
                <a:solidFill>
                  <a:srgbClr val="00682F"/>
                </a:solidFill>
                <a:ea typeface="Calibri" panose="020F0502020204030204" pitchFamily="34" charset="0"/>
                <a:cs typeface="Mangal" panose="02040503050203030202" pitchFamily="18" charset="0"/>
              </a:rPr>
              <a:t>F</a:t>
            </a:r>
            <a:r>
              <a:rPr lang="en-US" sz="2200" i="1" kern="100" dirty="0">
                <a:solidFill>
                  <a:srgbClr val="00682F"/>
                </a:solidFill>
                <a:effectLst/>
                <a:ea typeface="Calibri" panose="020F0502020204030204" pitchFamily="34" charset="0"/>
                <a:cs typeface="Mangal" panose="02040503050203030202" pitchFamily="18" charset="0"/>
              </a:rPr>
              <a:t>at &amp; sugar</a:t>
            </a:r>
          </a:p>
        </p:txBody>
      </p:sp>
      <p:sp>
        <p:nvSpPr>
          <p:cNvPr id="5" name="TextBox 4">
            <a:extLst>
              <a:ext uri="{FF2B5EF4-FFF2-40B4-BE49-F238E27FC236}">
                <a16:creationId xmlns:a16="http://schemas.microsoft.com/office/drawing/2014/main" id="{9CBA5A18-B595-2A4D-1D6D-ADA8002C6B09}"/>
              </a:ext>
            </a:extLst>
          </p:cNvPr>
          <p:cNvSpPr txBox="1"/>
          <p:nvPr/>
        </p:nvSpPr>
        <p:spPr>
          <a:xfrm>
            <a:off x="2898387" y="204074"/>
            <a:ext cx="6712973" cy="646331"/>
          </a:xfrm>
          <a:prstGeom prst="rect">
            <a:avLst/>
          </a:prstGeom>
          <a:noFill/>
        </p:spPr>
        <p:txBody>
          <a:bodyPr wrap="square" rtlCol="0">
            <a:spAutoFit/>
          </a:bodyPr>
          <a:lstStyle/>
          <a:p>
            <a:pPr algn="ctr"/>
            <a:r>
              <a:rPr lang="en-US" sz="3600" b="1" dirty="0">
                <a:solidFill>
                  <a:srgbClr val="C00000"/>
                </a:solidFill>
                <a:latin typeface="Bahnschrift" panose="020B0502040204020203" pitchFamily="34" charset="0"/>
              </a:rPr>
              <a:t>CONCEPT OF HEALTHY DIET</a:t>
            </a:r>
          </a:p>
        </p:txBody>
      </p:sp>
      <p:sp>
        <p:nvSpPr>
          <p:cNvPr id="2" name="Slide Number Placeholder 1"/>
          <p:cNvSpPr>
            <a:spLocks noGrp="1"/>
          </p:cNvSpPr>
          <p:nvPr>
            <p:ph type="sldNum" sz="quarter" idx="12"/>
          </p:nvPr>
        </p:nvSpPr>
        <p:spPr/>
        <p:txBody>
          <a:bodyPr/>
          <a:lstStyle/>
          <a:p>
            <a:fld id="{99A890E2-C841-4ADF-82B3-67A3015990EC}" type="slidenum">
              <a:rPr lang="en-IN" smtClean="0"/>
              <a:t>52</a:t>
            </a:fld>
            <a:endParaRPr lang="en-IN"/>
          </a:p>
        </p:txBody>
      </p:sp>
    </p:spTree>
    <p:extLst>
      <p:ext uri="{BB962C8B-B14F-4D97-AF65-F5344CB8AC3E}">
        <p14:creationId xmlns:p14="http://schemas.microsoft.com/office/powerpoint/2010/main" val="25544341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7A625-77BF-A297-105C-13EE64CC4CE7}"/>
              </a:ext>
            </a:extLst>
          </p:cNvPr>
          <p:cNvPicPr>
            <a:picLocks noChangeAspect="1"/>
          </p:cNvPicPr>
          <p:nvPr/>
        </p:nvPicPr>
        <p:blipFill>
          <a:blip r:embed="rId2"/>
          <a:stretch>
            <a:fillRect/>
          </a:stretch>
        </p:blipFill>
        <p:spPr>
          <a:xfrm>
            <a:off x="0" y="-1"/>
            <a:ext cx="12192000" cy="6858001"/>
          </a:xfrm>
          <a:prstGeom prst="rect">
            <a:avLst/>
          </a:prstGeom>
        </p:spPr>
      </p:pic>
      <p:sp>
        <p:nvSpPr>
          <p:cNvPr id="2" name="Slide Number Placeholder 1"/>
          <p:cNvSpPr>
            <a:spLocks noGrp="1"/>
          </p:cNvSpPr>
          <p:nvPr>
            <p:ph type="sldNum" sz="quarter" idx="12"/>
          </p:nvPr>
        </p:nvSpPr>
        <p:spPr/>
        <p:txBody>
          <a:bodyPr/>
          <a:lstStyle/>
          <a:p>
            <a:fld id="{99A890E2-C841-4ADF-82B3-67A3015990EC}" type="slidenum">
              <a:rPr lang="en-IN" smtClean="0"/>
              <a:t>53</a:t>
            </a:fld>
            <a:endParaRPr lang="en-IN"/>
          </a:p>
        </p:txBody>
      </p:sp>
    </p:spTree>
    <p:extLst>
      <p:ext uri="{BB962C8B-B14F-4D97-AF65-F5344CB8AC3E}">
        <p14:creationId xmlns:p14="http://schemas.microsoft.com/office/powerpoint/2010/main" val="13215572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90880" y="1121032"/>
            <a:ext cx="8233790" cy="4728081"/>
          </a:xfrm>
          <a:prstGeom prst="roundRect">
            <a:avLst>
              <a:gd name="adj" fmla="val 9146"/>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a16="http://schemas.microsoft.com/office/drawing/2014/main" id="{9B5D3564-1920-8F9E-4943-72DA4741C1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5955" t="17533"/>
          <a:stretch/>
        </p:blipFill>
        <p:spPr bwMode="auto">
          <a:xfrm>
            <a:off x="8636000" y="997452"/>
            <a:ext cx="2133600" cy="2700528"/>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2864186" y="175354"/>
            <a:ext cx="6463629" cy="646331"/>
          </a:xfrm>
          <a:prstGeom prst="rect">
            <a:avLst/>
          </a:prstGeom>
        </p:spPr>
        <p:txBody>
          <a:bodyPr wrap="none">
            <a:spAutoFit/>
          </a:bodyPr>
          <a:lstStyle/>
          <a:p>
            <a:r>
              <a:rPr lang="en-IN" sz="3600" b="1" dirty="0" smtClean="0">
                <a:solidFill>
                  <a:srgbClr val="156157"/>
                </a:solidFill>
                <a:latin typeface="Bahnschrift" panose="020B0502040204020203" pitchFamily="34" charset="0"/>
              </a:rPr>
              <a:t>DIET FOR HEALTHY LIFESTYLE</a:t>
            </a:r>
            <a:endParaRPr lang="en-IN" sz="3600" b="1" dirty="0">
              <a:solidFill>
                <a:srgbClr val="156157"/>
              </a:solidFill>
              <a:latin typeface="Bahnschrift" panose="020B0502040204020203" pitchFamily="34" charset="0"/>
            </a:endParaRPr>
          </a:p>
        </p:txBody>
      </p:sp>
      <p:sp>
        <p:nvSpPr>
          <p:cNvPr id="5" name="Rectangle 4"/>
          <p:cNvSpPr/>
          <p:nvPr/>
        </p:nvSpPr>
        <p:spPr>
          <a:xfrm>
            <a:off x="965797" y="1245997"/>
            <a:ext cx="5811520" cy="4478149"/>
          </a:xfrm>
          <a:prstGeom prst="rect">
            <a:avLst/>
          </a:prstGeom>
        </p:spPr>
        <p:txBody>
          <a:bodyPr wrap="square">
            <a:spAutoFit/>
          </a:bodyPr>
          <a:lstStyle/>
          <a:p>
            <a:pPr marL="447675" indent="-447675">
              <a:spcBef>
                <a:spcPts val="600"/>
              </a:spcBef>
              <a:buClr>
                <a:srgbClr val="FFC000"/>
              </a:buClr>
              <a:buFont typeface="Wingdings" panose="05000000000000000000" pitchFamily="2" charset="2"/>
              <a:buChar char="ü"/>
            </a:pPr>
            <a:r>
              <a:rPr lang="en-IN" sz="2400" dirty="0" smtClean="0">
                <a:solidFill>
                  <a:schemeClr val="bg1"/>
                </a:solidFill>
              </a:rPr>
              <a:t>Low carbohydrates, high protein, less oil</a:t>
            </a:r>
          </a:p>
          <a:p>
            <a:pPr marL="447675" indent="-447675">
              <a:spcBef>
                <a:spcPts val="600"/>
              </a:spcBef>
              <a:buClr>
                <a:srgbClr val="FFC000"/>
              </a:buClr>
              <a:buFont typeface="Wingdings" panose="05000000000000000000" pitchFamily="2" charset="2"/>
              <a:buChar char="ü"/>
            </a:pPr>
            <a:r>
              <a:rPr lang="en-IN" sz="2400" dirty="0" smtClean="0">
                <a:solidFill>
                  <a:schemeClr val="bg1"/>
                </a:solidFill>
              </a:rPr>
              <a:t>More green leafy vegetables &amp; fruits</a:t>
            </a:r>
          </a:p>
          <a:p>
            <a:pPr marL="447675" indent="-447675">
              <a:spcBef>
                <a:spcPts val="600"/>
              </a:spcBef>
              <a:buClr>
                <a:srgbClr val="FFC000"/>
              </a:buClr>
              <a:buFont typeface="Wingdings" panose="05000000000000000000" pitchFamily="2" charset="2"/>
              <a:buChar char="ü"/>
            </a:pPr>
            <a:r>
              <a:rPr lang="en-IN" sz="2400" dirty="0" smtClean="0">
                <a:solidFill>
                  <a:schemeClr val="bg1"/>
                </a:solidFill>
              </a:rPr>
              <a:t>Avoid junk food &amp; cold drinks</a:t>
            </a:r>
          </a:p>
          <a:p>
            <a:pPr marL="447675" indent="-447675">
              <a:spcBef>
                <a:spcPts val="600"/>
              </a:spcBef>
              <a:buClr>
                <a:srgbClr val="FFC000"/>
              </a:buClr>
              <a:buFont typeface="Wingdings" panose="05000000000000000000" pitchFamily="2" charset="2"/>
              <a:buChar char="ü"/>
            </a:pPr>
            <a:r>
              <a:rPr lang="en-IN" sz="2400" dirty="0" smtClean="0">
                <a:solidFill>
                  <a:schemeClr val="bg1"/>
                </a:solidFill>
              </a:rPr>
              <a:t>No extra added salt or sugar</a:t>
            </a:r>
          </a:p>
          <a:p>
            <a:pPr marL="447675" indent="-447675">
              <a:spcBef>
                <a:spcPts val="600"/>
              </a:spcBef>
              <a:buClr>
                <a:srgbClr val="FFC000"/>
              </a:buClr>
              <a:buFont typeface="Wingdings" panose="05000000000000000000" pitchFamily="2" charset="2"/>
              <a:buChar char="ü"/>
            </a:pPr>
            <a:r>
              <a:rPr lang="en-IN" sz="2400" dirty="0" smtClean="0">
                <a:solidFill>
                  <a:schemeClr val="bg1"/>
                </a:solidFill>
              </a:rPr>
              <a:t>Cut down oily food</a:t>
            </a:r>
          </a:p>
          <a:p>
            <a:pPr marL="447675" indent="-447675">
              <a:spcBef>
                <a:spcPts val="600"/>
              </a:spcBef>
              <a:buClr>
                <a:srgbClr val="FFC000"/>
              </a:buClr>
              <a:buFont typeface="Wingdings" panose="05000000000000000000" pitchFamily="2" charset="2"/>
              <a:buChar char="ü"/>
            </a:pPr>
            <a:r>
              <a:rPr lang="en-IN" sz="2400" dirty="0" smtClean="0">
                <a:solidFill>
                  <a:schemeClr val="bg1"/>
                </a:solidFill>
              </a:rPr>
              <a:t>No smoking</a:t>
            </a:r>
          </a:p>
          <a:p>
            <a:pPr marL="447675" indent="-447675">
              <a:spcBef>
                <a:spcPts val="600"/>
              </a:spcBef>
              <a:buClr>
                <a:srgbClr val="FFC000"/>
              </a:buClr>
              <a:buFont typeface="Wingdings" panose="05000000000000000000" pitchFamily="2" charset="2"/>
              <a:buChar char="ü"/>
            </a:pPr>
            <a:r>
              <a:rPr lang="en-IN" sz="2400" dirty="0" smtClean="0">
                <a:solidFill>
                  <a:schemeClr val="bg1"/>
                </a:solidFill>
              </a:rPr>
              <a:t>No alcohol</a:t>
            </a:r>
          </a:p>
          <a:p>
            <a:pPr marL="447675" indent="-447675">
              <a:spcBef>
                <a:spcPts val="600"/>
              </a:spcBef>
              <a:buClr>
                <a:srgbClr val="FFC000"/>
              </a:buClr>
              <a:buFont typeface="Wingdings" panose="05000000000000000000" pitchFamily="2" charset="2"/>
              <a:buChar char="ü"/>
            </a:pPr>
            <a:r>
              <a:rPr lang="en-IN" sz="2400" dirty="0" smtClean="0">
                <a:solidFill>
                  <a:schemeClr val="bg1"/>
                </a:solidFill>
              </a:rPr>
              <a:t>Drink plenty of water</a:t>
            </a:r>
          </a:p>
          <a:p>
            <a:pPr marL="447675" indent="-447675">
              <a:spcBef>
                <a:spcPts val="600"/>
              </a:spcBef>
              <a:buClr>
                <a:srgbClr val="FFC000"/>
              </a:buClr>
              <a:buFont typeface="Wingdings" panose="05000000000000000000" pitchFamily="2" charset="2"/>
              <a:buChar char="ü"/>
            </a:pPr>
            <a:r>
              <a:rPr lang="en-IN" sz="2400" dirty="0" smtClean="0">
                <a:solidFill>
                  <a:schemeClr val="bg1"/>
                </a:solidFill>
              </a:rPr>
              <a:t>Whole grain / multi grain</a:t>
            </a:r>
          </a:p>
          <a:p>
            <a:pPr marL="447675" indent="-447675">
              <a:spcBef>
                <a:spcPts val="600"/>
              </a:spcBef>
              <a:buClr>
                <a:srgbClr val="FFC000"/>
              </a:buClr>
              <a:buFont typeface="Wingdings" panose="05000000000000000000" pitchFamily="2" charset="2"/>
              <a:buChar char="ü"/>
            </a:pPr>
            <a:r>
              <a:rPr lang="en-IN" sz="2400" dirty="0" smtClean="0">
                <a:solidFill>
                  <a:schemeClr val="bg1"/>
                </a:solidFill>
              </a:rPr>
              <a:t>Avoid binge eating</a:t>
            </a:r>
            <a:endParaRPr lang="en-IN" sz="2400" dirty="0">
              <a:solidFill>
                <a:schemeClr val="bg1"/>
              </a:solidFill>
            </a:endParaRPr>
          </a:p>
        </p:txBody>
      </p:sp>
      <p:pic>
        <p:nvPicPr>
          <p:cNvPr id="3" name="Picture 2">
            <a:extLst>
              <a:ext uri="{FF2B5EF4-FFF2-40B4-BE49-F238E27FC236}">
                <a16:creationId xmlns:a16="http://schemas.microsoft.com/office/drawing/2014/main" id="{98317554-7634-7F79-1919-046BE3663506}"/>
              </a:ext>
            </a:extLst>
          </p:cNvPr>
          <p:cNvPicPr>
            <a:picLocks noChangeAspect="1"/>
          </p:cNvPicPr>
          <p:nvPr/>
        </p:nvPicPr>
        <p:blipFill rotWithShape="1">
          <a:blip r:embed="rId4"/>
          <a:srcRect l="8600" t="19791" r="10446" b="21922"/>
          <a:stretch/>
        </p:blipFill>
        <p:spPr>
          <a:xfrm>
            <a:off x="7671520" y="3821559"/>
            <a:ext cx="3754728" cy="2027553"/>
          </a:xfrm>
          <a:prstGeom prst="rect">
            <a:avLst/>
          </a:prstGeom>
          <a:ln w="88900" cap="sq" cmpd="thickThin">
            <a:solidFill>
              <a:srgbClr val="156157"/>
            </a:solidFill>
            <a:prstDash val="solid"/>
            <a:miter lim="800000"/>
          </a:ln>
          <a:effectLst>
            <a:innerShdw blurRad="76200">
              <a:srgbClr val="000000"/>
            </a:innerShdw>
          </a:effectLst>
        </p:spPr>
      </p:pic>
      <p:sp>
        <p:nvSpPr>
          <p:cNvPr id="9" name="Slide Number Placeholder 8"/>
          <p:cNvSpPr>
            <a:spLocks noGrp="1"/>
          </p:cNvSpPr>
          <p:nvPr>
            <p:ph type="sldNum" sz="quarter" idx="12"/>
          </p:nvPr>
        </p:nvSpPr>
        <p:spPr/>
        <p:txBody>
          <a:bodyPr/>
          <a:lstStyle/>
          <a:p>
            <a:fld id="{99A890E2-C841-4ADF-82B3-67A3015990EC}" type="slidenum">
              <a:rPr lang="en-IN" smtClean="0"/>
              <a:t>54</a:t>
            </a:fld>
            <a:endParaRPr lang="en-IN"/>
          </a:p>
        </p:txBody>
      </p:sp>
    </p:spTree>
    <p:extLst>
      <p:ext uri="{BB962C8B-B14F-4D97-AF65-F5344CB8AC3E}">
        <p14:creationId xmlns:p14="http://schemas.microsoft.com/office/powerpoint/2010/main" val="18334148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FAD1A5-5594-5BF5-52D3-83B1E35BFC13}"/>
              </a:ext>
            </a:extLst>
          </p:cNvPr>
          <p:cNvSpPr txBox="1"/>
          <p:nvPr/>
        </p:nvSpPr>
        <p:spPr>
          <a:xfrm>
            <a:off x="760651" y="635803"/>
            <a:ext cx="10120709" cy="4708853"/>
          </a:xfrm>
          <a:prstGeom prst="rect">
            <a:avLst/>
          </a:prstGeom>
          <a:noFill/>
        </p:spPr>
        <p:txBody>
          <a:bodyPr wrap="square">
            <a:spAutoFit/>
          </a:bodyPr>
          <a:lstStyle/>
          <a:p>
            <a:pPr marL="342900" indent="-342900">
              <a:lnSpc>
                <a:spcPct val="110000"/>
              </a:lnSpc>
              <a:spcBef>
                <a:spcPts val="300"/>
              </a:spcBef>
              <a:spcAft>
                <a:spcPts val="300"/>
              </a:spcAft>
              <a:buFont typeface="Arial" panose="020B0604020202020204" pitchFamily="34" charset="0"/>
              <a:buNone/>
              <a:tabLst>
                <a:tab pos="355600" algn="l"/>
              </a:tabLst>
            </a:pPr>
            <a:r>
              <a:rPr sz="2200" b="1" dirty="0">
                <a:solidFill>
                  <a:srgbClr val="C00000"/>
                </a:solidFill>
              </a:rPr>
              <a:t>Having a Wholesome Diet</a:t>
            </a:r>
          </a:p>
          <a:p>
            <a:pPr marL="342900" indent="-342900">
              <a:lnSpc>
                <a:spcPct val="110000"/>
              </a:lnSpc>
              <a:spcBef>
                <a:spcPts val="300"/>
              </a:spcBef>
              <a:spcAft>
                <a:spcPts val="300"/>
              </a:spcAft>
              <a:buFont typeface="Arial" panose="020B0604020202020204" pitchFamily="34" charset="0"/>
              <a:buChar char="•"/>
              <a:tabLst>
                <a:tab pos="355600" algn="l"/>
              </a:tabLst>
            </a:pPr>
            <a:r>
              <a:rPr sz="2200" dirty="0"/>
              <a:t>A wholesome diet is essential for an individual’s health and wellbeing. One should consume more fresh fruits, green vegetables, and foods rich in fibre and calcium.</a:t>
            </a:r>
            <a:endParaRPr lang="en-US" sz="2200" dirty="0"/>
          </a:p>
          <a:p>
            <a:pPr marL="342900" indent="-342900">
              <a:lnSpc>
                <a:spcPct val="110000"/>
              </a:lnSpc>
              <a:spcBef>
                <a:spcPts val="300"/>
              </a:spcBef>
              <a:spcAft>
                <a:spcPts val="300"/>
              </a:spcAft>
              <a:buFont typeface="Arial" panose="020B0604020202020204" pitchFamily="34" charset="0"/>
              <a:buNone/>
              <a:tabLst>
                <a:tab pos="355600" algn="l"/>
              </a:tabLst>
            </a:pPr>
            <a:r>
              <a:rPr sz="2200" b="1" dirty="0" smtClean="0">
                <a:solidFill>
                  <a:srgbClr val="C00000"/>
                </a:solidFill>
              </a:rPr>
              <a:t>Maintaining </a:t>
            </a:r>
            <a:r>
              <a:rPr sz="2200" b="1" dirty="0">
                <a:solidFill>
                  <a:srgbClr val="C00000"/>
                </a:solidFill>
              </a:rPr>
              <a:t>a Balance Between Physical Activity and Food Consumption</a:t>
            </a:r>
          </a:p>
          <a:p>
            <a:pPr marL="342900" indent="-342900">
              <a:lnSpc>
                <a:spcPct val="110000"/>
              </a:lnSpc>
              <a:spcBef>
                <a:spcPts val="300"/>
              </a:spcBef>
              <a:spcAft>
                <a:spcPts val="300"/>
              </a:spcAft>
              <a:buFont typeface="Arial" panose="020B0604020202020204" pitchFamily="34" charset="0"/>
              <a:buChar char="•"/>
              <a:tabLst>
                <a:tab pos="355600" algn="l"/>
              </a:tabLst>
            </a:pPr>
            <a:r>
              <a:rPr sz="2200" dirty="0"/>
              <a:t>It is essential for every individual to maintain the right balance between physical activity and food</a:t>
            </a:r>
            <a:endParaRPr lang="en-US" sz="2200" dirty="0"/>
          </a:p>
          <a:p>
            <a:pPr marL="342900" marR="0" indent="-342900" eaLnBrk="0" fontAlgn="base" hangingPunct="0">
              <a:lnSpc>
                <a:spcPct val="110000"/>
              </a:lnSpc>
              <a:spcBef>
                <a:spcPts val="300"/>
              </a:spcBef>
              <a:spcAft>
                <a:spcPts val="300"/>
              </a:spcAft>
              <a:tabLst>
                <a:tab pos="355600" algn="l"/>
              </a:tabLst>
            </a:pPr>
            <a:r>
              <a:rPr lang="en-US" sz="2200" b="1" kern="1200" dirty="0" smtClean="0">
                <a:solidFill>
                  <a:srgbClr val="C00000"/>
                </a:solidFill>
                <a:effectLst/>
                <a:ea typeface="Times New Roman" panose="02020603050405020304" pitchFamily="18" charset="0"/>
                <a:cs typeface="Arial" panose="020B0604020202020204" pitchFamily="34" charset="0"/>
              </a:rPr>
              <a:t>Monitoring </a:t>
            </a:r>
            <a:r>
              <a:rPr lang="en-US" sz="2200" b="1" kern="1200" dirty="0">
                <a:solidFill>
                  <a:srgbClr val="C00000"/>
                </a:solidFill>
                <a:effectLst/>
                <a:ea typeface="Times New Roman" panose="02020603050405020304" pitchFamily="18" charset="0"/>
                <a:cs typeface="Arial" panose="020B0604020202020204" pitchFamily="34" charset="0"/>
              </a:rPr>
              <a:t>the Body Weight</a:t>
            </a:r>
            <a:endParaRPr lang="en-US" sz="2200" kern="100" dirty="0">
              <a:solidFill>
                <a:srgbClr val="C00000"/>
              </a:solidFill>
              <a:effectLst/>
              <a:ea typeface="Calibri" panose="020F0502020204030204" pitchFamily="34" charset="0"/>
              <a:cs typeface="Mangal" panose="02040503050203030202" pitchFamily="18" charset="0"/>
            </a:endParaRPr>
          </a:p>
          <a:p>
            <a:pPr marL="342900" marR="0" lvl="0" indent="-342900" eaLnBrk="0" fontAlgn="base" hangingPunct="0">
              <a:lnSpc>
                <a:spcPct val="110000"/>
              </a:lnSpc>
              <a:spcBef>
                <a:spcPts val="300"/>
              </a:spcBef>
              <a:spcAft>
                <a:spcPts val="300"/>
              </a:spcAft>
              <a:buFont typeface="Arial" panose="020B0604020202020204" pitchFamily="34" charset="0"/>
              <a:buChar char="•"/>
              <a:tabLst>
                <a:tab pos="355600" algn="l"/>
              </a:tabLst>
            </a:pPr>
            <a:r>
              <a:rPr lang="en-US" sz="2200" kern="1200" dirty="0">
                <a:solidFill>
                  <a:srgbClr val="000000"/>
                </a:solidFill>
                <a:effectLst/>
                <a:ea typeface="Times New Roman" panose="02020603050405020304" pitchFamily="18" charset="0"/>
                <a:cs typeface="Arial" panose="020B0604020202020204" pitchFamily="34" charset="0"/>
              </a:rPr>
              <a:t>Individuals must ensure to monitor their body weight closely.</a:t>
            </a:r>
          </a:p>
          <a:p>
            <a:pPr marL="342900" marR="0" indent="-342900" eaLnBrk="0" fontAlgn="base" hangingPunct="0">
              <a:lnSpc>
                <a:spcPct val="110000"/>
              </a:lnSpc>
              <a:spcBef>
                <a:spcPts val="300"/>
              </a:spcBef>
              <a:spcAft>
                <a:spcPts val="300"/>
              </a:spcAft>
              <a:tabLst>
                <a:tab pos="355600" algn="l"/>
              </a:tabLst>
            </a:pPr>
            <a:r>
              <a:rPr lang="en-US" sz="2200" b="1" kern="1200" dirty="0" smtClean="0">
                <a:solidFill>
                  <a:srgbClr val="C00000"/>
                </a:solidFill>
                <a:effectLst/>
                <a:ea typeface="Times New Roman" panose="02020603050405020304" pitchFamily="18" charset="0"/>
                <a:cs typeface="Arial" panose="020B0604020202020204" pitchFamily="34" charset="0"/>
              </a:rPr>
              <a:t>Abstaining </a:t>
            </a:r>
            <a:r>
              <a:rPr lang="en-US" sz="2200" b="1" kern="1200" dirty="0">
                <a:solidFill>
                  <a:srgbClr val="C00000"/>
                </a:solidFill>
                <a:effectLst/>
                <a:ea typeface="Times New Roman" panose="02020603050405020304" pitchFamily="18" charset="0"/>
                <a:cs typeface="Arial" panose="020B0604020202020204" pitchFamily="34" charset="0"/>
              </a:rPr>
              <a:t>from Nicotine, Alcohol or Any Other Form of Drug</a:t>
            </a:r>
            <a:endParaRPr lang="en-US" sz="2200" kern="100" dirty="0">
              <a:solidFill>
                <a:srgbClr val="C00000"/>
              </a:solidFill>
              <a:effectLst/>
              <a:ea typeface="Calibri" panose="020F0502020204030204" pitchFamily="34" charset="0"/>
              <a:cs typeface="Mangal" panose="02040503050203030202" pitchFamily="18" charset="0"/>
            </a:endParaRPr>
          </a:p>
          <a:p>
            <a:pPr marL="342900" marR="0" lvl="0" indent="-342900" eaLnBrk="0" fontAlgn="base" hangingPunct="0">
              <a:lnSpc>
                <a:spcPct val="110000"/>
              </a:lnSpc>
              <a:spcBef>
                <a:spcPts val="300"/>
              </a:spcBef>
              <a:spcAft>
                <a:spcPts val="300"/>
              </a:spcAft>
              <a:buFont typeface="Arial" panose="020B0604020202020204" pitchFamily="34" charset="0"/>
              <a:buChar char="•"/>
              <a:tabLst>
                <a:tab pos="355600" algn="l"/>
              </a:tabLst>
            </a:pPr>
            <a:r>
              <a:rPr lang="en-US" sz="2200" kern="1200" dirty="0">
                <a:solidFill>
                  <a:srgbClr val="000000"/>
                </a:solidFill>
                <a:effectLst/>
                <a:ea typeface="Times New Roman" panose="02020603050405020304" pitchFamily="18" charset="0"/>
                <a:cs typeface="Arial" panose="020B0604020202020204" pitchFamily="34" charset="0"/>
              </a:rPr>
              <a:t>Around one-third of deaths caused due to Heart and </a:t>
            </a:r>
            <a:r>
              <a:rPr lang="en-US" sz="2200" kern="1200" dirty="0">
                <a:ea typeface="Times New Roman" panose="02020603050405020304" pitchFamily="18" charset="0"/>
                <a:cs typeface="Arial" panose="020B0604020202020204" pitchFamily="34" charset="0"/>
              </a:rPr>
              <a:t>Lung </a:t>
            </a:r>
            <a:r>
              <a:rPr lang="en-US" sz="2200" kern="1200" dirty="0">
                <a:solidFill>
                  <a:srgbClr val="000000"/>
                </a:solidFill>
                <a:effectLst/>
                <a:ea typeface="Times New Roman" panose="02020603050405020304" pitchFamily="18" charset="0"/>
                <a:cs typeface="Arial" panose="020B0604020202020204" pitchFamily="34" charset="0"/>
              </a:rPr>
              <a:t>diseases can be prevented by avoiding alcohol, smoking and nicotine</a:t>
            </a:r>
            <a:r>
              <a:rPr lang="en-US" sz="2200" kern="1200" dirty="0" smtClean="0">
                <a:solidFill>
                  <a:srgbClr val="000000"/>
                </a:solidFill>
                <a:effectLst/>
                <a:ea typeface="Times New Roman" panose="02020603050405020304" pitchFamily="18" charset="0"/>
                <a:cs typeface="Arial" panose="020B0604020202020204" pitchFamily="34" charset="0"/>
              </a:rPr>
              <a:t>.</a:t>
            </a:r>
            <a:endParaRPr sz="2200" dirty="0"/>
          </a:p>
        </p:txBody>
      </p:sp>
      <p:sp>
        <p:nvSpPr>
          <p:cNvPr id="3" name="Slide Number Placeholder 2"/>
          <p:cNvSpPr>
            <a:spLocks noGrp="1"/>
          </p:cNvSpPr>
          <p:nvPr>
            <p:ph type="sldNum" sz="quarter" idx="12"/>
          </p:nvPr>
        </p:nvSpPr>
        <p:spPr/>
        <p:txBody>
          <a:bodyPr/>
          <a:lstStyle/>
          <a:p>
            <a:fld id="{99A890E2-C841-4ADF-82B3-67A3015990EC}" type="slidenum">
              <a:rPr lang="en-IN" smtClean="0"/>
              <a:t>55</a:t>
            </a:fld>
            <a:endParaRPr lang="en-IN"/>
          </a:p>
        </p:txBody>
      </p:sp>
    </p:spTree>
    <p:extLst>
      <p:ext uri="{BB962C8B-B14F-4D97-AF65-F5344CB8AC3E}">
        <p14:creationId xmlns:p14="http://schemas.microsoft.com/office/powerpoint/2010/main" val="26803060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9644" y="151894"/>
            <a:ext cx="5137945" cy="646331"/>
          </a:xfrm>
          <a:prstGeom prst="rect">
            <a:avLst/>
          </a:prstGeom>
        </p:spPr>
        <p:txBody>
          <a:bodyPr wrap="none">
            <a:spAutoFit/>
          </a:bodyPr>
          <a:lstStyle/>
          <a:p>
            <a:r>
              <a:rPr lang="en-IN" sz="3600" b="1" dirty="0" smtClean="0">
                <a:solidFill>
                  <a:srgbClr val="C00000"/>
                </a:solidFill>
                <a:latin typeface="Bahnschrift" panose="020B0502040204020203" pitchFamily="34" charset="0"/>
              </a:rPr>
              <a:t>BENEFITS OF EXERCISE</a:t>
            </a:r>
            <a:endParaRPr lang="en-IN" sz="3600" b="1" dirty="0">
              <a:solidFill>
                <a:srgbClr val="C00000"/>
              </a:solidFill>
              <a:latin typeface="Bahnschrift" panose="020B0502040204020203" pitchFamily="34" charset="0"/>
            </a:endParaRPr>
          </a:p>
        </p:txBody>
      </p:sp>
      <p:sp>
        <p:nvSpPr>
          <p:cNvPr id="5" name="Rectangle 4"/>
          <p:cNvSpPr/>
          <p:nvPr/>
        </p:nvSpPr>
        <p:spPr>
          <a:xfrm>
            <a:off x="802640" y="1213851"/>
            <a:ext cx="6096000" cy="4478149"/>
          </a:xfrm>
          <a:prstGeom prst="rect">
            <a:avLst/>
          </a:prstGeom>
        </p:spPr>
        <p:txBody>
          <a:bodyPr>
            <a:spAutoFit/>
          </a:bodyPr>
          <a:lstStyle/>
          <a:p>
            <a:pPr marL="447675" indent="-447675">
              <a:spcBef>
                <a:spcPts val="600"/>
              </a:spcBef>
              <a:buClr>
                <a:srgbClr val="C00000"/>
              </a:buClr>
              <a:buFont typeface="Wingdings" panose="05000000000000000000" pitchFamily="2" charset="2"/>
              <a:buChar char="ü"/>
            </a:pPr>
            <a:r>
              <a:rPr lang="en-IN" sz="2400" dirty="0" smtClean="0"/>
              <a:t>Improved health</a:t>
            </a:r>
          </a:p>
          <a:p>
            <a:pPr marL="447675" indent="-447675">
              <a:spcBef>
                <a:spcPts val="600"/>
              </a:spcBef>
              <a:buClr>
                <a:srgbClr val="C00000"/>
              </a:buClr>
              <a:buFont typeface="Wingdings" panose="05000000000000000000" pitchFamily="2" charset="2"/>
              <a:buChar char="ü"/>
            </a:pPr>
            <a:r>
              <a:rPr lang="en-IN" sz="2400" dirty="0" smtClean="0"/>
              <a:t>Stronger muscles</a:t>
            </a:r>
          </a:p>
          <a:p>
            <a:pPr marL="447675" indent="-447675">
              <a:spcBef>
                <a:spcPts val="600"/>
              </a:spcBef>
              <a:buClr>
                <a:srgbClr val="C00000"/>
              </a:buClr>
              <a:buFont typeface="Wingdings" panose="05000000000000000000" pitchFamily="2" charset="2"/>
              <a:buChar char="ü"/>
            </a:pPr>
            <a:r>
              <a:rPr lang="en-IN" sz="2400" dirty="0" smtClean="0"/>
              <a:t>Better flexibility</a:t>
            </a:r>
          </a:p>
          <a:p>
            <a:pPr marL="447675" indent="-447675">
              <a:spcBef>
                <a:spcPts val="600"/>
              </a:spcBef>
              <a:buClr>
                <a:srgbClr val="C00000"/>
              </a:buClr>
              <a:buFont typeface="Wingdings" panose="05000000000000000000" pitchFamily="2" charset="2"/>
              <a:buChar char="ü"/>
            </a:pPr>
            <a:r>
              <a:rPr lang="en-IN" sz="2400" dirty="0" smtClean="0"/>
              <a:t>Improved posture</a:t>
            </a:r>
          </a:p>
          <a:p>
            <a:pPr marL="447675" indent="-447675">
              <a:spcBef>
                <a:spcPts val="600"/>
              </a:spcBef>
              <a:buClr>
                <a:srgbClr val="C00000"/>
              </a:buClr>
              <a:buFont typeface="Wingdings" panose="05000000000000000000" pitchFamily="2" charset="2"/>
              <a:buChar char="ü"/>
            </a:pPr>
            <a:r>
              <a:rPr lang="en-IN" sz="2400" dirty="0" smtClean="0"/>
              <a:t>Improved heart and lung system</a:t>
            </a:r>
          </a:p>
          <a:p>
            <a:pPr marL="447675" indent="-447675">
              <a:spcBef>
                <a:spcPts val="600"/>
              </a:spcBef>
              <a:buClr>
                <a:srgbClr val="C00000"/>
              </a:buClr>
              <a:buFont typeface="Wingdings" panose="05000000000000000000" pitchFamily="2" charset="2"/>
              <a:buChar char="ü"/>
            </a:pPr>
            <a:r>
              <a:rPr lang="en-IN" sz="2400" dirty="0" smtClean="0"/>
              <a:t>Better appetite</a:t>
            </a:r>
          </a:p>
          <a:p>
            <a:pPr marL="447675" indent="-447675">
              <a:spcBef>
                <a:spcPts val="600"/>
              </a:spcBef>
              <a:buClr>
                <a:srgbClr val="C00000"/>
              </a:buClr>
              <a:buFont typeface="Wingdings" panose="05000000000000000000" pitchFamily="2" charset="2"/>
              <a:buChar char="ü"/>
            </a:pPr>
            <a:r>
              <a:rPr lang="en-IN" sz="2400" dirty="0" smtClean="0"/>
              <a:t>Feeling more relaxed</a:t>
            </a:r>
          </a:p>
          <a:p>
            <a:pPr marL="447675" indent="-447675">
              <a:spcBef>
                <a:spcPts val="600"/>
              </a:spcBef>
              <a:buClr>
                <a:srgbClr val="C00000"/>
              </a:buClr>
              <a:buFont typeface="Wingdings" panose="05000000000000000000" pitchFamily="2" charset="2"/>
              <a:buChar char="ü"/>
            </a:pPr>
            <a:r>
              <a:rPr lang="en-IN" sz="2400" dirty="0" smtClean="0"/>
              <a:t>Better social life</a:t>
            </a:r>
          </a:p>
          <a:p>
            <a:pPr marL="447675" indent="-447675">
              <a:spcBef>
                <a:spcPts val="600"/>
              </a:spcBef>
              <a:buClr>
                <a:srgbClr val="C00000"/>
              </a:buClr>
              <a:buFont typeface="Wingdings" panose="05000000000000000000" pitchFamily="2" charset="2"/>
              <a:buChar char="ü"/>
            </a:pPr>
            <a:r>
              <a:rPr lang="en-IN" sz="2400" dirty="0" smtClean="0"/>
              <a:t>Improved quality of life</a:t>
            </a:r>
          </a:p>
          <a:p>
            <a:pPr marL="447675" indent="-447675">
              <a:spcBef>
                <a:spcPts val="600"/>
              </a:spcBef>
              <a:buClr>
                <a:srgbClr val="C00000"/>
              </a:buClr>
              <a:buFont typeface="Wingdings" panose="05000000000000000000" pitchFamily="2" charset="2"/>
              <a:buChar char="ü"/>
            </a:pPr>
            <a:r>
              <a:rPr lang="en-IN" sz="2400" dirty="0" smtClean="0"/>
              <a:t>Reduced risk of disease and ill-health</a:t>
            </a:r>
            <a:endParaRPr lang="en-IN" sz="24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4344" t="10415" r="17373" b="4826"/>
          <a:stretch/>
        </p:blipFill>
        <p:spPr>
          <a:xfrm>
            <a:off x="6156960" y="1466915"/>
            <a:ext cx="5455920" cy="3809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lide Number Placeholder 7"/>
          <p:cNvSpPr>
            <a:spLocks noGrp="1"/>
          </p:cNvSpPr>
          <p:nvPr>
            <p:ph type="sldNum" sz="quarter" idx="12"/>
          </p:nvPr>
        </p:nvSpPr>
        <p:spPr/>
        <p:txBody>
          <a:bodyPr/>
          <a:lstStyle/>
          <a:p>
            <a:fld id="{99A890E2-C841-4ADF-82B3-67A3015990EC}" type="slidenum">
              <a:rPr lang="en-IN" smtClean="0"/>
              <a:t>56</a:t>
            </a:fld>
            <a:endParaRPr lang="en-IN"/>
          </a:p>
        </p:txBody>
      </p:sp>
    </p:spTree>
    <p:extLst>
      <p:ext uri="{BB962C8B-B14F-4D97-AF65-F5344CB8AC3E}">
        <p14:creationId xmlns:p14="http://schemas.microsoft.com/office/powerpoint/2010/main" val="37313610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42854" y="1899921"/>
            <a:ext cx="7863840" cy="3837824"/>
          </a:xfrm>
          <a:prstGeom prst="roundRect">
            <a:avLst>
              <a:gd name="adj" fmla="val 9679"/>
            </a:avLst>
          </a:prstGeom>
          <a:solidFill>
            <a:srgbClr val="3A9B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EA2CE949-A559-CABE-3F91-DB91FCDAB5A3}"/>
              </a:ext>
            </a:extLst>
          </p:cNvPr>
          <p:cNvSpPr txBox="1"/>
          <p:nvPr/>
        </p:nvSpPr>
        <p:spPr>
          <a:xfrm>
            <a:off x="3789905" y="128545"/>
            <a:ext cx="5429756" cy="1200329"/>
          </a:xfrm>
          <a:prstGeom prst="rect">
            <a:avLst/>
          </a:prstGeom>
          <a:noFill/>
        </p:spPr>
        <p:txBody>
          <a:bodyPr wrap="square" rtlCol="0">
            <a:spAutoFit/>
          </a:bodyPr>
          <a:lstStyle/>
          <a:p>
            <a:pPr algn="ctr"/>
            <a:r>
              <a:rPr lang="en-US" sz="3600" b="1" dirty="0">
                <a:solidFill>
                  <a:srgbClr val="C00000"/>
                </a:solidFill>
                <a:latin typeface="Bahnschrift" panose="020B0502040204020203" pitchFamily="34" charset="0"/>
              </a:rPr>
              <a:t>WALK </a:t>
            </a:r>
            <a:r>
              <a:rPr lang="en-US" sz="3600" b="1" dirty="0" smtClean="0">
                <a:solidFill>
                  <a:srgbClr val="C00000"/>
                </a:solidFill>
                <a:latin typeface="Bahnschrift" panose="020B0502040204020203" pitchFamily="34" charset="0"/>
              </a:rPr>
              <a:t>THERAPY</a:t>
            </a:r>
            <a:br>
              <a:rPr lang="en-US" sz="3600" b="1" dirty="0" smtClean="0">
                <a:solidFill>
                  <a:srgbClr val="C00000"/>
                </a:solidFill>
                <a:latin typeface="Bahnschrift" panose="020B0502040204020203" pitchFamily="34" charset="0"/>
              </a:rPr>
            </a:br>
            <a:r>
              <a:rPr lang="en-US" sz="3600" b="1" dirty="0" smtClean="0">
                <a:solidFill>
                  <a:srgbClr val="3A9B90"/>
                </a:solidFill>
                <a:latin typeface="Bahnschrift" panose="020B0502040204020203" pitchFamily="34" charset="0"/>
              </a:rPr>
              <a:t>Tones </a:t>
            </a:r>
            <a:r>
              <a:rPr lang="en-US" sz="3600" b="1" dirty="0">
                <a:solidFill>
                  <a:srgbClr val="3A9B90"/>
                </a:solidFill>
                <a:latin typeface="Bahnschrift" panose="020B0502040204020203" pitchFamily="34" charset="0"/>
              </a:rPr>
              <a:t>the Body and Mind</a:t>
            </a:r>
          </a:p>
        </p:txBody>
      </p:sp>
      <p:pic>
        <p:nvPicPr>
          <p:cNvPr id="8" name="Picture 7">
            <a:extLst>
              <a:ext uri="{FF2B5EF4-FFF2-40B4-BE49-F238E27FC236}">
                <a16:creationId xmlns:a16="http://schemas.microsoft.com/office/drawing/2014/main" id="{215BFB96-D1A0-2658-47F6-FCF1E324FDE9}"/>
              </a:ext>
            </a:extLst>
          </p:cNvPr>
          <p:cNvPicPr>
            <a:picLocks noChangeAspect="1"/>
          </p:cNvPicPr>
          <p:nvPr/>
        </p:nvPicPr>
        <p:blipFill>
          <a:blip r:embed="rId2"/>
          <a:srcRect r="19846" b="11344"/>
          <a:stretch/>
        </p:blipFill>
        <p:spPr>
          <a:xfrm>
            <a:off x="7204284" y="1578305"/>
            <a:ext cx="3698666" cy="4470400"/>
          </a:xfrm>
          <a:prstGeom prst="rect">
            <a:avLst/>
          </a:prstGeom>
        </p:spPr>
      </p:pic>
      <p:sp>
        <p:nvSpPr>
          <p:cNvPr id="2" name="Rectangle 1"/>
          <p:cNvSpPr/>
          <p:nvPr/>
        </p:nvSpPr>
        <p:spPr>
          <a:xfrm>
            <a:off x="1006684" y="1960690"/>
            <a:ext cx="6033770" cy="3705630"/>
          </a:xfrm>
          <a:prstGeom prst="rect">
            <a:avLst/>
          </a:prstGeom>
        </p:spPr>
        <p:txBody>
          <a:bodyPr wrap="square">
            <a:spAutoFit/>
          </a:bodyPr>
          <a:lstStyle/>
          <a:p>
            <a:pPr marL="449263" indent="-449263">
              <a:lnSpc>
                <a:spcPct val="110000"/>
              </a:lnSpc>
              <a:spcBef>
                <a:spcPts val="1200"/>
              </a:spcBef>
              <a:buClr>
                <a:srgbClr val="FFC000"/>
              </a:buClr>
              <a:buFont typeface="Wingdings" panose="05000000000000000000" pitchFamily="2" charset="2"/>
              <a:buChar char="Ø"/>
            </a:pPr>
            <a:r>
              <a:rPr lang="en-IN" sz="2400" dirty="0" smtClean="0">
                <a:solidFill>
                  <a:schemeClr val="bg1"/>
                </a:solidFill>
              </a:rPr>
              <a:t>At least 30-60 </a:t>
            </a:r>
            <a:r>
              <a:rPr lang="en-IN" sz="2400" dirty="0" err="1" smtClean="0">
                <a:solidFill>
                  <a:schemeClr val="bg1"/>
                </a:solidFill>
              </a:rPr>
              <a:t>mins</a:t>
            </a:r>
            <a:r>
              <a:rPr lang="en-IN" sz="2400" dirty="0" smtClean="0">
                <a:solidFill>
                  <a:schemeClr val="bg1"/>
                </a:solidFill>
              </a:rPr>
              <a:t> of brief exercise on the form of walking, jogging, gym, sports etc...</a:t>
            </a:r>
          </a:p>
          <a:p>
            <a:pPr marL="449263" indent="-449263">
              <a:lnSpc>
                <a:spcPct val="110000"/>
              </a:lnSpc>
              <a:spcBef>
                <a:spcPts val="1200"/>
              </a:spcBef>
              <a:buClr>
                <a:srgbClr val="FFC000"/>
              </a:buClr>
              <a:buFont typeface="Wingdings" panose="05000000000000000000" pitchFamily="2" charset="2"/>
              <a:buChar char="Ø"/>
            </a:pPr>
            <a:r>
              <a:rPr lang="en-IN" sz="2400" dirty="0" smtClean="0">
                <a:solidFill>
                  <a:schemeClr val="bg1"/>
                </a:solidFill>
              </a:rPr>
              <a:t>3-5 days/week is enough</a:t>
            </a:r>
          </a:p>
          <a:p>
            <a:pPr marL="449263" indent="-449263">
              <a:lnSpc>
                <a:spcPct val="110000"/>
              </a:lnSpc>
              <a:spcBef>
                <a:spcPts val="1200"/>
              </a:spcBef>
              <a:buClr>
                <a:srgbClr val="FFC000"/>
              </a:buClr>
              <a:buFont typeface="Wingdings" panose="05000000000000000000" pitchFamily="2" charset="2"/>
              <a:buChar char="Ø"/>
            </a:pPr>
            <a:r>
              <a:rPr lang="en-IN" sz="2400" dirty="0" smtClean="0">
                <a:solidFill>
                  <a:schemeClr val="bg1"/>
                </a:solidFill>
              </a:rPr>
              <a:t>Maintain body weight</a:t>
            </a:r>
          </a:p>
          <a:p>
            <a:pPr marL="449263" indent="-449263">
              <a:lnSpc>
                <a:spcPct val="110000"/>
              </a:lnSpc>
              <a:spcBef>
                <a:spcPts val="1200"/>
              </a:spcBef>
              <a:buClr>
                <a:srgbClr val="FFC000"/>
              </a:buClr>
              <a:buFont typeface="Wingdings" panose="05000000000000000000" pitchFamily="2" charset="2"/>
              <a:buChar char="Ø"/>
            </a:pPr>
            <a:r>
              <a:rPr lang="en-IN" sz="2400" dirty="0" smtClean="0">
                <a:solidFill>
                  <a:schemeClr val="bg1"/>
                </a:solidFill>
              </a:rPr>
              <a:t>Try to use stairs</a:t>
            </a:r>
          </a:p>
          <a:p>
            <a:pPr marL="449263" indent="-449263">
              <a:lnSpc>
                <a:spcPct val="110000"/>
              </a:lnSpc>
              <a:spcBef>
                <a:spcPts val="1200"/>
              </a:spcBef>
              <a:buClr>
                <a:srgbClr val="FFC000"/>
              </a:buClr>
              <a:buFont typeface="Wingdings" panose="05000000000000000000" pitchFamily="2" charset="2"/>
              <a:buChar char="Ø"/>
            </a:pPr>
            <a:r>
              <a:rPr lang="en-IN" sz="2400" dirty="0" smtClean="0">
                <a:solidFill>
                  <a:schemeClr val="bg1"/>
                </a:solidFill>
              </a:rPr>
              <a:t>Reduce sitting &amp; screen time</a:t>
            </a:r>
          </a:p>
          <a:p>
            <a:pPr marL="449263" indent="-449263">
              <a:lnSpc>
                <a:spcPct val="110000"/>
              </a:lnSpc>
              <a:spcBef>
                <a:spcPts val="1200"/>
              </a:spcBef>
              <a:buClr>
                <a:srgbClr val="FFC000"/>
              </a:buClr>
              <a:buFont typeface="Wingdings" panose="05000000000000000000" pitchFamily="2" charset="2"/>
              <a:buChar char="Ø"/>
            </a:pPr>
            <a:r>
              <a:rPr lang="en-IN" sz="2400" dirty="0" smtClean="0">
                <a:solidFill>
                  <a:schemeClr val="bg1"/>
                </a:solidFill>
              </a:rPr>
              <a:t>Brief walk after food</a:t>
            </a:r>
            <a:endParaRPr lang="en-IN" sz="2400" dirty="0">
              <a:solidFill>
                <a:schemeClr val="bg1"/>
              </a:solidFill>
            </a:endParaRPr>
          </a:p>
        </p:txBody>
      </p:sp>
      <p:sp>
        <p:nvSpPr>
          <p:cNvPr id="10" name="Slide Number Placeholder 9"/>
          <p:cNvSpPr>
            <a:spLocks noGrp="1"/>
          </p:cNvSpPr>
          <p:nvPr>
            <p:ph type="sldNum" sz="quarter" idx="12"/>
          </p:nvPr>
        </p:nvSpPr>
        <p:spPr/>
        <p:txBody>
          <a:bodyPr/>
          <a:lstStyle/>
          <a:p>
            <a:fld id="{99A890E2-C841-4ADF-82B3-67A3015990EC}" type="slidenum">
              <a:rPr lang="en-IN" smtClean="0"/>
              <a:t>57</a:t>
            </a:fld>
            <a:endParaRPr lang="en-IN"/>
          </a:p>
        </p:txBody>
      </p:sp>
    </p:spTree>
    <p:extLst>
      <p:ext uri="{BB962C8B-B14F-4D97-AF65-F5344CB8AC3E}">
        <p14:creationId xmlns:p14="http://schemas.microsoft.com/office/powerpoint/2010/main" val="36621638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6375"/>
            <a:ext cx="8046720" cy="4324261"/>
          </a:xfrm>
          <a:prstGeom prst="rect">
            <a:avLst/>
          </a:prstGeom>
          <a:solidFill>
            <a:srgbClr val="DE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EA2CE949-A559-CABE-3F91-DB91FCDAB5A3}"/>
              </a:ext>
            </a:extLst>
          </p:cNvPr>
          <p:cNvSpPr txBox="1"/>
          <p:nvPr/>
        </p:nvSpPr>
        <p:spPr>
          <a:xfrm>
            <a:off x="3353024" y="209825"/>
            <a:ext cx="6238015" cy="646331"/>
          </a:xfrm>
          <a:prstGeom prst="rect">
            <a:avLst/>
          </a:prstGeom>
          <a:noFill/>
        </p:spPr>
        <p:txBody>
          <a:bodyPr wrap="square" rtlCol="0">
            <a:spAutoFit/>
          </a:bodyPr>
          <a:lstStyle/>
          <a:p>
            <a:pPr algn="ctr"/>
            <a:r>
              <a:rPr lang="en-US" sz="3600" b="1" dirty="0" smtClean="0">
                <a:solidFill>
                  <a:srgbClr val="C00000"/>
                </a:solidFill>
                <a:latin typeface="Bahnschrift" panose="020B0502040204020203" pitchFamily="34" charset="0"/>
              </a:rPr>
              <a:t>TIPS TO ACTIVE LIFESTYLE</a:t>
            </a:r>
            <a:endParaRPr lang="en-US" sz="3600" b="1" dirty="0">
              <a:solidFill>
                <a:srgbClr val="3A9B90"/>
              </a:solidFill>
              <a:latin typeface="Bahnschrift" panose="020B0502040204020203" pitchFamily="34" charset="0"/>
            </a:endParaRPr>
          </a:p>
        </p:txBody>
      </p:sp>
      <p:sp>
        <p:nvSpPr>
          <p:cNvPr id="9" name="Rectangle 8"/>
          <p:cNvSpPr/>
          <p:nvPr/>
        </p:nvSpPr>
        <p:spPr>
          <a:xfrm>
            <a:off x="206883" y="1396476"/>
            <a:ext cx="7126707" cy="4044697"/>
          </a:xfrm>
          <a:prstGeom prst="rect">
            <a:avLst/>
          </a:prstGeom>
        </p:spPr>
        <p:txBody>
          <a:bodyPr wrap="square">
            <a:spAutoFit/>
          </a:bodyPr>
          <a:lstStyle/>
          <a:p>
            <a:pPr marL="355600" indent="-355600">
              <a:lnSpc>
                <a:spcPct val="90000"/>
              </a:lnSpc>
              <a:spcBef>
                <a:spcPts val="700"/>
              </a:spcBef>
              <a:buClr>
                <a:srgbClr val="C00000"/>
              </a:buClr>
              <a:buFont typeface="Wingdings" panose="05000000000000000000" pitchFamily="2" charset="2"/>
              <a:buChar char="v"/>
            </a:pPr>
            <a:r>
              <a:rPr lang="en-US" sz="2000" dirty="0" smtClean="0"/>
              <a:t>Incorporate physical activity and exercise into your daily tasks</a:t>
            </a:r>
          </a:p>
          <a:p>
            <a:pPr marL="355600" indent="-355600">
              <a:lnSpc>
                <a:spcPct val="90000"/>
              </a:lnSpc>
              <a:spcBef>
                <a:spcPts val="700"/>
              </a:spcBef>
              <a:buClr>
                <a:srgbClr val="C00000"/>
              </a:buClr>
              <a:buFont typeface="Wingdings" panose="05000000000000000000" pitchFamily="2" charset="2"/>
              <a:buChar char="v"/>
            </a:pPr>
            <a:r>
              <a:rPr lang="en-US" sz="2000" dirty="0" smtClean="0"/>
              <a:t>Set yourself achievable goals and challenges to stay motivated and rewarded</a:t>
            </a:r>
          </a:p>
          <a:p>
            <a:pPr marL="355600" indent="-355600">
              <a:lnSpc>
                <a:spcPct val="90000"/>
              </a:lnSpc>
              <a:spcBef>
                <a:spcPts val="700"/>
              </a:spcBef>
              <a:buClr>
                <a:srgbClr val="C00000"/>
              </a:buClr>
              <a:buFont typeface="Wingdings" panose="05000000000000000000" pitchFamily="2" charset="2"/>
              <a:buChar char="v"/>
            </a:pPr>
            <a:r>
              <a:rPr lang="en-US" sz="2000" dirty="0" smtClean="0"/>
              <a:t>Plan and prioritize you activities with rest periods</a:t>
            </a:r>
          </a:p>
          <a:p>
            <a:pPr marL="355600" indent="-355600">
              <a:lnSpc>
                <a:spcPct val="90000"/>
              </a:lnSpc>
              <a:spcBef>
                <a:spcPts val="700"/>
              </a:spcBef>
              <a:buClr>
                <a:srgbClr val="C00000"/>
              </a:buClr>
              <a:buFont typeface="Wingdings" panose="05000000000000000000" pitchFamily="2" charset="2"/>
              <a:buChar char="v"/>
            </a:pPr>
            <a:r>
              <a:rPr lang="en-US" sz="2000" dirty="0" smtClean="0"/>
              <a:t>Use aids to help you stay physically active and able to do more</a:t>
            </a:r>
          </a:p>
          <a:p>
            <a:pPr marL="355600" indent="-355600">
              <a:lnSpc>
                <a:spcPct val="90000"/>
              </a:lnSpc>
              <a:spcBef>
                <a:spcPts val="700"/>
              </a:spcBef>
              <a:buClr>
                <a:srgbClr val="C00000"/>
              </a:buClr>
              <a:buFont typeface="Wingdings" panose="05000000000000000000" pitchFamily="2" charset="2"/>
              <a:buChar char="v"/>
            </a:pPr>
            <a:r>
              <a:rPr lang="en-US" sz="2000" dirty="0" smtClean="0"/>
              <a:t>Get a good night's rest, but avoid sitting or lying still as much as possible during the day</a:t>
            </a:r>
          </a:p>
          <a:p>
            <a:pPr marL="355600" indent="-355600">
              <a:lnSpc>
                <a:spcPct val="90000"/>
              </a:lnSpc>
              <a:spcBef>
                <a:spcPts val="700"/>
              </a:spcBef>
              <a:buClr>
                <a:srgbClr val="C00000"/>
              </a:buClr>
              <a:buFont typeface="Wingdings" panose="05000000000000000000" pitchFamily="2" charset="2"/>
              <a:buChar char="v"/>
            </a:pPr>
            <a:r>
              <a:rPr lang="en-US" sz="2000" dirty="0" smtClean="0"/>
              <a:t>Cycling or walking to the local store instead of driving to pick up small items</a:t>
            </a:r>
          </a:p>
          <a:p>
            <a:pPr marL="355600" indent="-355600">
              <a:lnSpc>
                <a:spcPct val="90000"/>
              </a:lnSpc>
              <a:spcBef>
                <a:spcPts val="700"/>
              </a:spcBef>
              <a:buClr>
                <a:srgbClr val="C00000"/>
              </a:buClr>
              <a:buFont typeface="Wingdings" panose="05000000000000000000" pitchFamily="2" charset="2"/>
              <a:buChar char="v"/>
            </a:pPr>
            <a:r>
              <a:rPr lang="en-US" sz="2000" dirty="0" smtClean="0"/>
              <a:t>Getting off public transport one stop early and walk the extra distance</a:t>
            </a:r>
          </a:p>
          <a:p>
            <a:pPr marL="355600" indent="-355600">
              <a:lnSpc>
                <a:spcPct val="90000"/>
              </a:lnSpc>
              <a:spcBef>
                <a:spcPts val="700"/>
              </a:spcBef>
              <a:buClr>
                <a:srgbClr val="C00000"/>
              </a:buClr>
              <a:buFont typeface="Wingdings" panose="05000000000000000000" pitchFamily="2" charset="2"/>
              <a:buChar char="v"/>
            </a:pPr>
            <a:r>
              <a:rPr lang="en-US" sz="2000" dirty="0" smtClean="0"/>
              <a:t>Try a new sport like Tennis or Badminton.</a:t>
            </a:r>
            <a:endParaRPr lang="en-IN" sz="2000" dirty="0"/>
          </a:p>
        </p:txBody>
      </p:sp>
      <p:pic>
        <p:nvPicPr>
          <p:cNvPr id="41988" name="Picture 4" descr="https://static.vecteezy.com/system/resources/previews/010/594/876/original/set-of-yoga-poses-healthy-lifestyle-female-cartoon-character-demonstrating-yoga-positions-flat-illustration-vect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1247" y="1197293"/>
            <a:ext cx="4299583" cy="4402424"/>
          </a:xfrm>
          <a:prstGeom prst="rect">
            <a:avLst/>
          </a:prstGeom>
          <a:ln w="88900" cap="sq" cmpd="thickThin">
            <a:solidFill>
              <a:srgbClr val="156157"/>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fld id="{99A890E2-C841-4ADF-82B3-67A3015990EC}" type="slidenum">
              <a:rPr lang="en-IN" smtClean="0"/>
              <a:t>58</a:t>
            </a:fld>
            <a:endParaRPr lang="en-IN"/>
          </a:p>
        </p:txBody>
      </p:sp>
    </p:spTree>
    <p:extLst>
      <p:ext uri="{BB962C8B-B14F-4D97-AF65-F5344CB8AC3E}">
        <p14:creationId xmlns:p14="http://schemas.microsoft.com/office/powerpoint/2010/main" val="6828334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1671736" y="2644271"/>
            <a:ext cx="1612521" cy="908566"/>
          </a:xfrm>
          <a:prstGeom prst="roundRect">
            <a:avLst>
              <a:gd name="adj" fmla="val 2673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EA2CE949-A559-CABE-3F91-DB91FCDAB5A3}"/>
              </a:ext>
            </a:extLst>
          </p:cNvPr>
          <p:cNvSpPr txBox="1"/>
          <p:nvPr/>
        </p:nvSpPr>
        <p:spPr>
          <a:xfrm>
            <a:off x="1743674" y="2734708"/>
            <a:ext cx="1540583" cy="781752"/>
          </a:xfrm>
          <a:prstGeom prst="rect">
            <a:avLst/>
          </a:prstGeom>
          <a:noFill/>
        </p:spPr>
        <p:txBody>
          <a:bodyPr wrap="square" rtlCol="0">
            <a:spAutoFit/>
          </a:bodyPr>
          <a:lstStyle/>
          <a:p>
            <a:pPr algn="ctr">
              <a:lnSpc>
                <a:spcPct val="80000"/>
              </a:lnSpc>
            </a:pPr>
            <a:r>
              <a:rPr lang="en-US" sz="2800" b="1" dirty="0" smtClean="0">
                <a:solidFill>
                  <a:schemeClr val="bg1"/>
                </a:solidFill>
                <a:latin typeface="Bahnschrift" panose="020B0502040204020203" pitchFamily="34" charset="0"/>
              </a:rPr>
              <a:t>USEFUL TIPS</a:t>
            </a:r>
            <a:endParaRPr lang="en-US" sz="2800" b="1" dirty="0">
              <a:solidFill>
                <a:schemeClr val="bg1"/>
              </a:solidFill>
              <a:latin typeface="Bahnschrift" panose="020B0502040204020203" pitchFamily="34" charset="0"/>
            </a:endParaRPr>
          </a:p>
        </p:txBody>
      </p:sp>
      <p:grpSp>
        <p:nvGrpSpPr>
          <p:cNvPr id="8" name="Group 7"/>
          <p:cNvGrpSpPr/>
          <p:nvPr/>
        </p:nvGrpSpPr>
        <p:grpSpPr>
          <a:xfrm>
            <a:off x="5146231" y="753769"/>
            <a:ext cx="4886961" cy="5213486"/>
            <a:chOff x="5303518" y="638674"/>
            <a:chExt cx="4196081" cy="4806142"/>
          </a:xfrm>
        </p:grpSpPr>
        <p:sp>
          <p:nvSpPr>
            <p:cNvPr id="3" name="TextBox 2"/>
            <p:cNvSpPr txBox="1"/>
            <p:nvPr/>
          </p:nvSpPr>
          <p:spPr>
            <a:xfrm>
              <a:off x="5303519" y="638674"/>
              <a:ext cx="4196080" cy="369278"/>
            </a:xfrm>
            <a:prstGeom prst="rect">
              <a:avLst/>
            </a:prstGeom>
            <a:solidFill>
              <a:srgbClr val="3A9B90"/>
            </a:solidFill>
          </p:spPr>
          <p:txBody>
            <a:bodyPr wrap="square" rtlCol="0">
              <a:spAutoFit/>
            </a:bodyPr>
            <a:lstStyle/>
            <a:p>
              <a:r>
                <a:rPr lang="en-IN" sz="2000" dirty="0" smtClean="0">
                  <a:solidFill>
                    <a:schemeClr val="bg1"/>
                  </a:solidFill>
                </a:rPr>
                <a:t>Always consult your doctor</a:t>
              </a:r>
              <a:endParaRPr lang="en-IN" sz="2000" dirty="0">
                <a:solidFill>
                  <a:schemeClr val="bg1"/>
                </a:solidFill>
              </a:endParaRPr>
            </a:p>
          </p:txBody>
        </p:sp>
        <p:sp>
          <p:nvSpPr>
            <p:cNvPr id="10" name="TextBox 9"/>
            <p:cNvSpPr txBox="1"/>
            <p:nvPr/>
          </p:nvSpPr>
          <p:spPr>
            <a:xfrm>
              <a:off x="5303519" y="1146740"/>
              <a:ext cx="4196080" cy="369278"/>
            </a:xfrm>
            <a:prstGeom prst="rect">
              <a:avLst/>
            </a:prstGeom>
            <a:solidFill>
              <a:srgbClr val="AA5556"/>
            </a:solidFill>
          </p:spPr>
          <p:txBody>
            <a:bodyPr wrap="square" rtlCol="0">
              <a:spAutoFit/>
            </a:bodyPr>
            <a:lstStyle/>
            <a:p>
              <a:r>
                <a:rPr lang="en-IN" sz="2000" dirty="0" smtClean="0">
                  <a:solidFill>
                    <a:schemeClr val="bg1"/>
                  </a:solidFill>
                </a:rPr>
                <a:t>Do a check up</a:t>
              </a:r>
              <a:endParaRPr lang="en-IN" sz="2000" dirty="0">
                <a:solidFill>
                  <a:schemeClr val="bg1"/>
                </a:solidFill>
              </a:endParaRPr>
            </a:p>
          </p:txBody>
        </p:sp>
        <p:sp>
          <p:nvSpPr>
            <p:cNvPr id="11" name="TextBox 10"/>
            <p:cNvSpPr txBox="1"/>
            <p:nvPr/>
          </p:nvSpPr>
          <p:spPr>
            <a:xfrm>
              <a:off x="5303519" y="1638587"/>
              <a:ext cx="4196080" cy="369278"/>
            </a:xfrm>
            <a:prstGeom prst="rect">
              <a:avLst/>
            </a:prstGeom>
            <a:solidFill>
              <a:srgbClr val="91A47B"/>
            </a:solidFill>
          </p:spPr>
          <p:txBody>
            <a:bodyPr wrap="square" rtlCol="0">
              <a:spAutoFit/>
            </a:bodyPr>
            <a:lstStyle/>
            <a:p>
              <a:r>
                <a:rPr lang="en-IN" sz="2000" dirty="0" smtClean="0">
                  <a:solidFill>
                    <a:schemeClr val="bg1"/>
                  </a:solidFill>
                </a:rPr>
                <a:t>Plan your food</a:t>
              </a:r>
              <a:endParaRPr lang="en-IN" sz="2000" dirty="0">
                <a:solidFill>
                  <a:schemeClr val="bg1"/>
                </a:solidFill>
              </a:endParaRPr>
            </a:p>
          </p:txBody>
        </p:sp>
        <p:sp>
          <p:nvSpPr>
            <p:cNvPr id="12" name="TextBox 11"/>
            <p:cNvSpPr txBox="1"/>
            <p:nvPr/>
          </p:nvSpPr>
          <p:spPr>
            <a:xfrm>
              <a:off x="5303519" y="2129512"/>
              <a:ext cx="4196080" cy="369278"/>
            </a:xfrm>
            <a:prstGeom prst="rect">
              <a:avLst/>
            </a:prstGeom>
            <a:solidFill>
              <a:srgbClr val="566374"/>
            </a:solidFill>
          </p:spPr>
          <p:txBody>
            <a:bodyPr wrap="square" rtlCol="0">
              <a:spAutoFit/>
            </a:bodyPr>
            <a:lstStyle/>
            <a:p>
              <a:r>
                <a:rPr lang="en-IN" sz="2000" dirty="0" smtClean="0">
                  <a:solidFill>
                    <a:schemeClr val="bg1"/>
                  </a:solidFill>
                </a:rPr>
                <a:t>Keep it simple</a:t>
              </a:r>
              <a:endParaRPr lang="en-IN" sz="2000" dirty="0">
                <a:solidFill>
                  <a:schemeClr val="bg1"/>
                </a:solidFill>
              </a:endParaRPr>
            </a:p>
          </p:txBody>
        </p:sp>
        <p:sp>
          <p:nvSpPr>
            <p:cNvPr id="13" name="TextBox 12"/>
            <p:cNvSpPr txBox="1"/>
            <p:nvPr/>
          </p:nvSpPr>
          <p:spPr>
            <a:xfrm>
              <a:off x="5303519" y="2615616"/>
              <a:ext cx="4196080" cy="369278"/>
            </a:xfrm>
            <a:prstGeom prst="rect">
              <a:avLst/>
            </a:prstGeom>
            <a:solidFill>
              <a:srgbClr val="AA8856"/>
            </a:solidFill>
          </p:spPr>
          <p:txBody>
            <a:bodyPr wrap="square" rtlCol="0">
              <a:spAutoFit/>
            </a:bodyPr>
            <a:lstStyle/>
            <a:p>
              <a:r>
                <a:rPr lang="en-IN" sz="2000" dirty="0" smtClean="0">
                  <a:solidFill>
                    <a:schemeClr val="bg1"/>
                  </a:solidFill>
                </a:rPr>
                <a:t>Vary your food</a:t>
              </a:r>
              <a:endParaRPr lang="en-IN" sz="2000" dirty="0">
                <a:solidFill>
                  <a:schemeClr val="bg1"/>
                </a:solidFill>
              </a:endParaRPr>
            </a:p>
          </p:txBody>
        </p:sp>
        <p:sp>
          <p:nvSpPr>
            <p:cNvPr id="14" name="TextBox 13"/>
            <p:cNvSpPr txBox="1"/>
            <p:nvPr/>
          </p:nvSpPr>
          <p:spPr>
            <a:xfrm>
              <a:off x="5303518" y="3101720"/>
              <a:ext cx="4196081" cy="369278"/>
            </a:xfrm>
            <a:prstGeom prst="rect">
              <a:avLst/>
            </a:prstGeom>
            <a:solidFill>
              <a:schemeClr val="bg1">
                <a:lumMod val="50000"/>
              </a:schemeClr>
            </a:solidFill>
          </p:spPr>
          <p:txBody>
            <a:bodyPr wrap="square" rtlCol="0">
              <a:spAutoFit/>
            </a:bodyPr>
            <a:lstStyle/>
            <a:p>
              <a:r>
                <a:rPr lang="en-US" sz="2000" dirty="0" smtClean="0">
                  <a:solidFill>
                    <a:schemeClr val="bg1"/>
                  </a:solidFill>
                </a:rPr>
                <a:t>Start your day with a healthy breakfast</a:t>
              </a:r>
              <a:endParaRPr lang="en-IN" sz="2000" dirty="0">
                <a:solidFill>
                  <a:schemeClr val="bg1"/>
                </a:solidFill>
              </a:endParaRPr>
            </a:p>
          </p:txBody>
        </p:sp>
        <p:sp>
          <p:nvSpPr>
            <p:cNvPr id="15" name="TextBox 14"/>
            <p:cNvSpPr txBox="1"/>
            <p:nvPr/>
          </p:nvSpPr>
          <p:spPr>
            <a:xfrm>
              <a:off x="5303518" y="3613887"/>
              <a:ext cx="4196081" cy="369278"/>
            </a:xfrm>
            <a:prstGeom prst="rect">
              <a:avLst/>
            </a:prstGeom>
            <a:solidFill>
              <a:srgbClr val="552B2C"/>
            </a:solidFill>
          </p:spPr>
          <p:txBody>
            <a:bodyPr wrap="square" rtlCol="0">
              <a:spAutoFit/>
            </a:bodyPr>
            <a:lstStyle/>
            <a:p>
              <a:r>
                <a:rPr lang="en-US" sz="2000" dirty="0" smtClean="0">
                  <a:solidFill>
                    <a:schemeClr val="bg1"/>
                  </a:solidFill>
                </a:rPr>
                <a:t>Eat small regular healthy snacks</a:t>
              </a:r>
              <a:endParaRPr lang="en-IN" sz="2000" dirty="0">
                <a:solidFill>
                  <a:schemeClr val="bg1"/>
                </a:solidFill>
              </a:endParaRPr>
            </a:p>
          </p:txBody>
        </p:sp>
        <p:sp>
          <p:nvSpPr>
            <p:cNvPr id="16" name="TextBox 15"/>
            <p:cNvSpPr txBox="1"/>
            <p:nvPr/>
          </p:nvSpPr>
          <p:spPr>
            <a:xfrm>
              <a:off x="5303518" y="4116206"/>
              <a:ext cx="4196081" cy="369278"/>
            </a:xfrm>
            <a:prstGeom prst="rect">
              <a:avLst/>
            </a:prstGeom>
            <a:solidFill>
              <a:srgbClr val="91A47B"/>
            </a:solidFill>
          </p:spPr>
          <p:txBody>
            <a:bodyPr wrap="square" rtlCol="0">
              <a:spAutoFit/>
            </a:bodyPr>
            <a:lstStyle/>
            <a:p>
              <a:r>
                <a:rPr lang="en-US" sz="2000" dirty="0" smtClean="0">
                  <a:solidFill>
                    <a:schemeClr val="bg1"/>
                  </a:solidFill>
                </a:rPr>
                <a:t>Drink plenty of water</a:t>
              </a:r>
              <a:endParaRPr lang="en-IN" sz="2000" dirty="0">
                <a:solidFill>
                  <a:schemeClr val="bg1"/>
                </a:solidFill>
              </a:endParaRPr>
            </a:p>
          </p:txBody>
        </p:sp>
        <p:sp>
          <p:nvSpPr>
            <p:cNvPr id="17" name="TextBox 16"/>
            <p:cNvSpPr txBox="1"/>
            <p:nvPr/>
          </p:nvSpPr>
          <p:spPr>
            <a:xfrm>
              <a:off x="5303518" y="4595872"/>
              <a:ext cx="4196081" cy="369278"/>
            </a:xfrm>
            <a:prstGeom prst="rect">
              <a:avLst/>
            </a:prstGeom>
            <a:solidFill>
              <a:srgbClr val="AA8856"/>
            </a:solidFill>
          </p:spPr>
          <p:txBody>
            <a:bodyPr wrap="square" rtlCol="0">
              <a:spAutoFit/>
            </a:bodyPr>
            <a:lstStyle/>
            <a:p>
              <a:r>
                <a:rPr lang="en-US" sz="2000" dirty="0" smtClean="0">
                  <a:solidFill>
                    <a:schemeClr val="bg1"/>
                  </a:solidFill>
                </a:rPr>
                <a:t>Eat more healthy carbohydrates</a:t>
              </a:r>
              <a:endParaRPr lang="en-IN" sz="2000" dirty="0">
                <a:solidFill>
                  <a:schemeClr val="bg1"/>
                </a:solidFill>
              </a:endParaRPr>
            </a:p>
          </p:txBody>
        </p:sp>
        <p:sp>
          <p:nvSpPr>
            <p:cNvPr id="18" name="TextBox 17"/>
            <p:cNvSpPr txBox="1"/>
            <p:nvPr/>
          </p:nvSpPr>
          <p:spPr>
            <a:xfrm>
              <a:off x="5303518" y="5075538"/>
              <a:ext cx="4196081" cy="369278"/>
            </a:xfrm>
            <a:prstGeom prst="rect">
              <a:avLst/>
            </a:prstGeom>
            <a:solidFill>
              <a:srgbClr val="3A9B90"/>
            </a:solidFill>
          </p:spPr>
          <p:txBody>
            <a:bodyPr wrap="square" rtlCol="0">
              <a:spAutoFit/>
            </a:bodyPr>
            <a:lstStyle/>
            <a:p>
              <a:r>
                <a:rPr lang="en-US" sz="2000" dirty="0" smtClean="0">
                  <a:solidFill>
                    <a:schemeClr val="bg1"/>
                  </a:solidFill>
                </a:rPr>
                <a:t>Eat protein with every meal</a:t>
              </a:r>
              <a:endParaRPr lang="en-IN" sz="2000" dirty="0">
                <a:solidFill>
                  <a:schemeClr val="bg1"/>
                </a:solidFill>
              </a:endParaRPr>
            </a:p>
          </p:txBody>
        </p:sp>
      </p:grpSp>
      <p:cxnSp>
        <p:nvCxnSpPr>
          <p:cNvPr id="23" name="Straight Connector 22"/>
          <p:cNvCxnSpPr/>
          <p:nvPr/>
        </p:nvCxnSpPr>
        <p:spPr>
          <a:xfrm>
            <a:off x="4567113" y="954057"/>
            <a:ext cx="0" cy="48879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567113" y="968662"/>
            <a:ext cx="3860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567113" y="5823338"/>
            <a:ext cx="3860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567113" y="5246647"/>
            <a:ext cx="3860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567113" y="4726327"/>
            <a:ext cx="3860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567113" y="4149149"/>
            <a:ext cx="3860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567113" y="3625858"/>
            <a:ext cx="3860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284257" y="3098554"/>
            <a:ext cx="166893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567113" y="2553381"/>
            <a:ext cx="3860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567113" y="1998189"/>
            <a:ext cx="3860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567113" y="1505184"/>
            <a:ext cx="3860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Slide Number Placeholder 37"/>
          <p:cNvSpPr>
            <a:spLocks noGrp="1"/>
          </p:cNvSpPr>
          <p:nvPr>
            <p:ph type="sldNum" sz="quarter" idx="12"/>
          </p:nvPr>
        </p:nvSpPr>
        <p:spPr/>
        <p:txBody>
          <a:bodyPr/>
          <a:lstStyle/>
          <a:p>
            <a:fld id="{99A890E2-C841-4ADF-82B3-67A3015990EC}" type="slidenum">
              <a:rPr lang="en-IN" smtClean="0"/>
              <a:t>59</a:t>
            </a:fld>
            <a:endParaRPr lang="en-IN"/>
          </a:p>
        </p:txBody>
      </p:sp>
    </p:spTree>
    <p:extLst>
      <p:ext uri="{BB962C8B-B14F-4D97-AF65-F5344CB8AC3E}">
        <p14:creationId xmlns:p14="http://schemas.microsoft.com/office/powerpoint/2010/main" val="4201579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46562" y="1573849"/>
            <a:ext cx="7145438" cy="4022279"/>
          </a:xfrm>
          <a:prstGeom prst="rect">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2B99482-FD84-8C25-2A5A-92B40FA26272}"/>
              </a:ext>
            </a:extLst>
          </p:cNvPr>
          <p:cNvSpPr txBox="1">
            <a:spLocks/>
          </p:cNvSpPr>
          <p:nvPr/>
        </p:nvSpPr>
        <p:spPr>
          <a:xfrm>
            <a:off x="3451008" y="344441"/>
            <a:ext cx="4684104"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156157"/>
                </a:solidFill>
                <a:latin typeface="Bahnschrift" panose="020B0502040204020203" pitchFamily="34" charset="0"/>
              </a:rPr>
              <a:t>INCIDENCE</a:t>
            </a:r>
            <a:endParaRPr lang="en-US" sz="3600" b="1" dirty="0">
              <a:solidFill>
                <a:srgbClr val="156157"/>
              </a:solidFill>
              <a:latin typeface="Bahnschrift" panose="020B0502040204020203" pitchFamily="34" charset="0"/>
            </a:endParaRPr>
          </a:p>
        </p:txBody>
      </p:sp>
      <p:sp>
        <p:nvSpPr>
          <p:cNvPr id="2" name="Rectangle 1"/>
          <p:cNvSpPr/>
          <p:nvPr/>
        </p:nvSpPr>
        <p:spPr>
          <a:xfrm>
            <a:off x="5926624" y="1743747"/>
            <a:ext cx="3800856" cy="3600986"/>
          </a:xfrm>
          <a:prstGeom prst="rect">
            <a:avLst/>
          </a:prstGeom>
        </p:spPr>
        <p:txBody>
          <a:bodyPr wrap="square">
            <a:spAutoFit/>
          </a:bodyPr>
          <a:lstStyle/>
          <a:p>
            <a:pPr marL="285750" indent="-285750">
              <a:spcBef>
                <a:spcPts val="1200"/>
              </a:spcBef>
              <a:buFont typeface="Wingdings" panose="05000000000000000000" pitchFamily="2" charset="2"/>
              <a:buChar char="§"/>
            </a:pPr>
            <a:r>
              <a:rPr lang="en-IN" sz="2400" b="1" dirty="0" smtClean="0">
                <a:solidFill>
                  <a:schemeClr val="bg1"/>
                </a:solidFill>
              </a:rPr>
              <a:t>Obesity - 30-40%</a:t>
            </a:r>
          </a:p>
          <a:p>
            <a:pPr marL="285750" indent="-285750">
              <a:spcBef>
                <a:spcPts val="1200"/>
              </a:spcBef>
              <a:buFont typeface="Wingdings" panose="05000000000000000000" pitchFamily="2" charset="2"/>
              <a:buChar char="§"/>
            </a:pPr>
            <a:r>
              <a:rPr lang="en-IN" sz="2400" b="1" dirty="0" smtClean="0">
                <a:solidFill>
                  <a:schemeClr val="bg1"/>
                </a:solidFill>
              </a:rPr>
              <a:t>Diabetes - 10-15%</a:t>
            </a:r>
          </a:p>
          <a:p>
            <a:pPr marL="285750" indent="-285750">
              <a:spcBef>
                <a:spcPts val="1200"/>
              </a:spcBef>
              <a:buFont typeface="Wingdings" panose="05000000000000000000" pitchFamily="2" charset="2"/>
              <a:buChar char="§"/>
            </a:pPr>
            <a:r>
              <a:rPr lang="en-IN" sz="2400" b="1" dirty="0" smtClean="0">
                <a:solidFill>
                  <a:schemeClr val="bg1"/>
                </a:solidFill>
              </a:rPr>
              <a:t>Hypertension – 30-35%</a:t>
            </a:r>
          </a:p>
          <a:p>
            <a:pPr marL="285750" indent="-285750">
              <a:spcBef>
                <a:spcPts val="1200"/>
              </a:spcBef>
              <a:buFont typeface="Wingdings" panose="05000000000000000000" pitchFamily="2" charset="2"/>
              <a:buChar char="§"/>
            </a:pPr>
            <a:r>
              <a:rPr lang="en-IN" sz="2400" b="1" dirty="0" smtClean="0">
                <a:solidFill>
                  <a:schemeClr val="bg1"/>
                </a:solidFill>
              </a:rPr>
              <a:t>Heart Attack - 10-15%</a:t>
            </a:r>
          </a:p>
          <a:p>
            <a:pPr marL="285750" indent="-285750">
              <a:spcBef>
                <a:spcPts val="1200"/>
              </a:spcBef>
              <a:buFont typeface="Wingdings" panose="05000000000000000000" pitchFamily="2" charset="2"/>
              <a:buChar char="§"/>
            </a:pPr>
            <a:r>
              <a:rPr lang="en-IN" sz="2400" b="1" dirty="0" smtClean="0">
                <a:solidFill>
                  <a:schemeClr val="bg1"/>
                </a:solidFill>
              </a:rPr>
              <a:t>Depression - 15-20%</a:t>
            </a:r>
          </a:p>
          <a:p>
            <a:pPr>
              <a:spcBef>
                <a:spcPts val="1200"/>
              </a:spcBef>
            </a:pPr>
            <a:endParaRPr lang="en-IN" sz="2400" b="1" dirty="0" smtClean="0">
              <a:solidFill>
                <a:schemeClr val="bg1"/>
              </a:solidFill>
            </a:endParaRPr>
          </a:p>
          <a:p>
            <a:pPr>
              <a:spcBef>
                <a:spcPts val="1200"/>
              </a:spcBef>
            </a:pPr>
            <a:r>
              <a:rPr lang="en-IN" sz="2400" b="1" dirty="0" smtClean="0">
                <a:solidFill>
                  <a:schemeClr val="bg1"/>
                </a:solidFill>
              </a:rPr>
              <a:t>Higher in urban areas</a:t>
            </a:r>
            <a:endParaRPr lang="en-IN" sz="2400" b="1" dirty="0">
              <a:solidFill>
                <a:schemeClr val="bg1"/>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703" t="4385" r="5264" b="3915"/>
          <a:stretch/>
        </p:blipFill>
        <p:spPr>
          <a:xfrm>
            <a:off x="932688" y="1318616"/>
            <a:ext cx="4233672" cy="4451248"/>
          </a:xfrm>
          <a:prstGeom prst="rect">
            <a:avLst/>
          </a:prstGeom>
          <a:ln w="88900" cap="sq" cmpd="thickThin">
            <a:solidFill>
              <a:srgbClr val="3A9B90"/>
            </a:solidFill>
            <a:prstDash val="solid"/>
            <a:miter lim="800000"/>
          </a:ln>
          <a:effectLst>
            <a:innerShdw blurRad="76200">
              <a:srgbClr val="000000"/>
            </a:innerShdw>
          </a:effectLst>
        </p:spPr>
      </p:pic>
      <p:sp>
        <p:nvSpPr>
          <p:cNvPr id="8" name="Slide Number Placeholder 7"/>
          <p:cNvSpPr>
            <a:spLocks noGrp="1"/>
          </p:cNvSpPr>
          <p:nvPr>
            <p:ph type="sldNum" sz="quarter" idx="12"/>
          </p:nvPr>
        </p:nvSpPr>
        <p:spPr/>
        <p:txBody>
          <a:bodyPr/>
          <a:lstStyle/>
          <a:p>
            <a:fld id="{99A890E2-C841-4ADF-82B3-67A3015990EC}" type="slidenum">
              <a:rPr lang="en-IN" smtClean="0"/>
              <a:t>6</a:t>
            </a:fld>
            <a:endParaRPr lang="en-IN"/>
          </a:p>
        </p:txBody>
      </p:sp>
    </p:spTree>
    <p:extLst>
      <p:ext uri="{BB962C8B-B14F-4D97-AF65-F5344CB8AC3E}">
        <p14:creationId xmlns:p14="http://schemas.microsoft.com/office/powerpoint/2010/main" val="15900215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943872" y="2598928"/>
            <a:ext cx="7248128" cy="1426464"/>
          </a:xfrm>
          <a:prstGeom prst="rect">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2046" y="816023"/>
            <a:ext cx="3858322" cy="1111306"/>
          </a:xfrm>
          <a:prstGeom prst="rect">
            <a:avLst/>
          </a:prstGeom>
        </p:spPr>
      </p:pic>
      <p:sp>
        <p:nvSpPr>
          <p:cNvPr id="36" name="Title 1"/>
          <p:cNvSpPr txBox="1">
            <a:spLocks/>
          </p:cNvSpPr>
          <p:nvPr/>
        </p:nvSpPr>
        <p:spPr>
          <a:xfrm>
            <a:off x="6966593" y="2808752"/>
            <a:ext cx="3069228" cy="8313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1pPr>
            <a:lvl2pPr marR="0" lvl="1"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2pPr>
            <a:lvl3pPr marR="0" lvl="2"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3pPr>
            <a:lvl4pPr marR="0" lvl="3"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4pPr>
            <a:lvl5pPr marR="0" lvl="4"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5pPr>
            <a:lvl6pPr marR="0" lvl="5"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6pPr>
            <a:lvl7pPr marR="0" lvl="6"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7pPr>
            <a:lvl8pPr marR="0" lvl="7"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8pPr>
            <a:lvl9pPr marR="0" lvl="8" algn="ctr" rtl="0">
              <a:lnSpc>
                <a:spcPct val="100000"/>
              </a:lnSpc>
              <a:spcBef>
                <a:spcPts val="0"/>
              </a:spcBef>
              <a:spcAft>
                <a:spcPts val="0"/>
              </a:spcAft>
              <a:buClr>
                <a:schemeClr val="dk1"/>
              </a:buClr>
              <a:buSzPts val="3500"/>
              <a:buFont typeface="Doppio One"/>
              <a:buNone/>
              <a:defRPr sz="3500" b="1" i="0" u="none" strike="noStrike" cap="none">
                <a:solidFill>
                  <a:schemeClr val="dk1"/>
                </a:solidFill>
                <a:latin typeface="Doppio One"/>
                <a:ea typeface="Doppio One"/>
                <a:cs typeface="Doppio One"/>
                <a:sym typeface="Doppio One"/>
              </a:defRPr>
            </a:lvl9pPr>
          </a:lstStyle>
          <a:p>
            <a:r>
              <a:rPr lang="en-US" sz="4400" dirty="0" smtClean="0">
                <a:solidFill>
                  <a:schemeClr val="bg1"/>
                </a:solidFill>
              </a:rPr>
              <a:t>Thank You</a:t>
            </a:r>
            <a:endParaRPr lang="en-US" sz="4800" dirty="0">
              <a:solidFill>
                <a:schemeClr val="bg1"/>
              </a:solidFill>
              <a:latin typeface="Bahnschrift" panose="020B0502040204020203" pitchFamily="34" charset="0"/>
            </a:endParaRPr>
          </a:p>
        </p:txBody>
      </p:sp>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l="2763" t="13163" r="5305" b="3160"/>
          <a:stretch/>
        </p:blipFill>
        <p:spPr>
          <a:xfrm>
            <a:off x="1072896" y="999745"/>
            <a:ext cx="4136152" cy="50196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lide Number Placeholder 1"/>
          <p:cNvSpPr>
            <a:spLocks noGrp="1"/>
          </p:cNvSpPr>
          <p:nvPr>
            <p:ph type="sldNum" sz="quarter" idx="12"/>
          </p:nvPr>
        </p:nvSpPr>
        <p:spPr/>
        <p:txBody>
          <a:bodyPr/>
          <a:lstStyle/>
          <a:p>
            <a:fld id="{99A890E2-C841-4ADF-82B3-67A3015990EC}" type="slidenum">
              <a:rPr lang="en-IN" smtClean="0"/>
              <a:t>60</a:t>
            </a:fld>
            <a:endParaRPr lang="en-IN"/>
          </a:p>
        </p:txBody>
      </p:sp>
    </p:spTree>
    <p:extLst>
      <p:ext uri="{BB962C8B-B14F-4D97-AF65-F5344CB8AC3E}">
        <p14:creationId xmlns:p14="http://schemas.microsoft.com/office/powerpoint/2010/main" val="3954777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B99482-FD84-8C25-2A5A-92B40FA26272}"/>
              </a:ext>
            </a:extLst>
          </p:cNvPr>
          <p:cNvSpPr txBox="1">
            <a:spLocks/>
          </p:cNvSpPr>
          <p:nvPr/>
        </p:nvSpPr>
        <p:spPr>
          <a:xfrm>
            <a:off x="3451008" y="344441"/>
            <a:ext cx="4684104"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156157"/>
                </a:solidFill>
                <a:latin typeface="Bahnschrift" panose="020B0502040204020203" pitchFamily="34" charset="0"/>
              </a:rPr>
              <a:t>RISK FACTOR</a:t>
            </a:r>
            <a:endParaRPr lang="en-US" sz="3600" b="1" dirty="0">
              <a:solidFill>
                <a:srgbClr val="156157"/>
              </a:solidFill>
              <a:latin typeface="Bahnschrift" panose="020B0502040204020203" pitchFamily="34" charset="0"/>
            </a:endParaRPr>
          </a:p>
        </p:txBody>
      </p:sp>
      <p:sp>
        <p:nvSpPr>
          <p:cNvPr id="6" name="TextBox 5">
            <a:extLst>
              <a:ext uri="{FF2B5EF4-FFF2-40B4-BE49-F238E27FC236}">
                <a16:creationId xmlns:a16="http://schemas.microsoft.com/office/drawing/2014/main" id="{E7F49C34-71D8-7FC9-E169-CBD69B9B0462}"/>
              </a:ext>
            </a:extLst>
          </p:cNvPr>
          <p:cNvSpPr txBox="1"/>
          <p:nvPr/>
        </p:nvSpPr>
        <p:spPr>
          <a:xfrm>
            <a:off x="1147935" y="1104876"/>
            <a:ext cx="7419993" cy="4745915"/>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altLang="en-US" sz="2400" b="1" dirty="0">
                <a:solidFill>
                  <a:srgbClr val="002060"/>
                </a:solidFill>
              </a:rPr>
              <a:t>Controllable Risk Factors</a:t>
            </a:r>
            <a:endParaRPr kumimoji="0" lang="en-US" altLang="en-US" sz="2400" b="1" i="0" u="none" strike="noStrike" kern="1200" cap="none" spc="0" normalizeH="0" baseline="0" noProof="0" dirty="0">
              <a:ln>
                <a:noFill/>
              </a:ln>
              <a:solidFill>
                <a:srgbClr val="002060"/>
              </a:solidFill>
              <a:effectLst/>
              <a:uLnTx/>
              <a:uFillTx/>
              <a:cs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chemeClr val="tx1"/>
                </a:solidFill>
                <a:effectLst/>
                <a:uLnTx/>
                <a:uFillTx/>
                <a:cs typeface="Arial"/>
              </a:rPr>
              <a:t>Factors include habits, behaviors, and practices one can change.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chemeClr val="tx1"/>
                </a:solidFill>
                <a:effectLst/>
                <a:uLnTx/>
                <a:uFillTx/>
                <a:cs typeface="Arial"/>
              </a:rPr>
              <a:t>Diet</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chemeClr val="tx1"/>
                </a:solidFill>
                <a:effectLst/>
                <a:uLnTx/>
                <a:uFillTx/>
                <a:cs typeface="Arial"/>
              </a:rPr>
              <a:t>Body weight</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smtClean="0">
                <a:ln>
                  <a:noFill/>
                </a:ln>
                <a:solidFill>
                  <a:schemeClr val="tx1"/>
                </a:solidFill>
                <a:effectLst/>
                <a:uLnTx/>
                <a:uFillTx/>
                <a:cs typeface="Arial"/>
              </a:rPr>
              <a:t>Physical </a:t>
            </a:r>
            <a:r>
              <a:rPr kumimoji="0" lang="en-US" altLang="en-US" sz="2000" b="1" i="0" u="none" strike="noStrike" kern="1200" cap="none" spc="0" normalizeH="0" baseline="0" noProof="0" dirty="0">
                <a:ln>
                  <a:noFill/>
                </a:ln>
                <a:solidFill>
                  <a:schemeClr val="tx1"/>
                </a:solidFill>
                <a:effectLst/>
                <a:uLnTx/>
                <a:uFillTx/>
                <a:cs typeface="Arial"/>
              </a:rPr>
              <a:t>activity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chemeClr val="tx1"/>
                </a:solidFill>
                <a:effectLst/>
                <a:uLnTx/>
                <a:uFillTx/>
                <a:cs typeface="Arial"/>
              </a:rPr>
              <a:t>Sun exposure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chemeClr val="tx1"/>
                </a:solidFill>
                <a:effectLst/>
                <a:uLnTx/>
                <a:uFillTx/>
                <a:cs typeface="Arial"/>
              </a:rPr>
              <a:t>Smoking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chemeClr val="tx1"/>
                </a:solidFill>
                <a:effectLst/>
                <a:uLnTx/>
                <a:uFillTx/>
                <a:cs typeface="Arial"/>
              </a:rPr>
              <a:t>Alcohol </a:t>
            </a:r>
            <a:r>
              <a:rPr kumimoji="0" lang="en-US" altLang="en-US" sz="2000" b="1" i="0" u="none" strike="noStrike" kern="1200" cap="none" spc="0" normalizeH="0" baseline="0" noProof="0" dirty="0" smtClean="0">
                <a:ln>
                  <a:noFill/>
                </a:ln>
                <a:solidFill>
                  <a:schemeClr val="tx1"/>
                </a:solidFill>
                <a:effectLst/>
                <a:uLnTx/>
                <a:uFillTx/>
                <a:cs typeface="Arial"/>
              </a:rPr>
              <a:t>consumption</a:t>
            </a:r>
          </a:p>
          <a:p>
            <a:pPr marL="342900" lvl="1" indent="-342900" fontAlgn="base">
              <a:spcBef>
                <a:spcPct val="20000"/>
              </a:spcBef>
              <a:spcAft>
                <a:spcPct val="0"/>
              </a:spcAft>
              <a:buFont typeface="Arial" panose="020B0604020202020204" pitchFamily="34" charset="0"/>
              <a:buChar char="•"/>
              <a:defRPr/>
            </a:pPr>
            <a:r>
              <a:rPr lang="en-US" altLang="en-US" sz="2000" b="1" dirty="0">
                <a:solidFill>
                  <a:srgbClr val="C00000"/>
                </a:solidFill>
                <a:cs typeface="Arial"/>
                <a:sym typeface="Doppio One"/>
              </a:rPr>
              <a:t>Risk factors that cannot be changed or controlled </a:t>
            </a:r>
          </a:p>
          <a:p>
            <a:pPr lvl="1" fontAlgn="base">
              <a:spcBef>
                <a:spcPct val="20000"/>
              </a:spcBef>
              <a:spcAft>
                <a:spcPct val="0"/>
              </a:spcAft>
              <a:defRPr/>
            </a:pPr>
            <a:r>
              <a:rPr lang="en-US" altLang="en-US" b="1" dirty="0">
                <a:solidFill>
                  <a:srgbClr val="191919"/>
                </a:solidFill>
                <a:cs typeface="Arial"/>
                <a:sym typeface="Doppio One"/>
              </a:rPr>
              <a:t>-     </a:t>
            </a:r>
            <a:r>
              <a:rPr lang="en-US" altLang="en-US" b="1" dirty="0">
                <a:solidFill>
                  <a:srgbClr val="191919"/>
                </a:solidFill>
                <a:cs typeface="Arial"/>
                <a:sym typeface="Arial"/>
              </a:rPr>
              <a:t>Age</a:t>
            </a:r>
          </a:p>
          <a:p>
            <a:pPr marL="742950" lvl="1" indent="-285750" fontAlgn="base">
              <a:spcBef>
                <a:spcPct val="20000"/>
              </a:spcBef>
              <a:spcAft>
                <a:spcPct val="0"/>
              </a:spcAft>
              <a:buFontTx/>
              <a:buChar char="–"/>
              <a:defRPr/>
            </a:pPr>
            <a:r>
              <a:rPr lang="en-US" altLang="en-US" b="1" dirty="0">
                <a:solidFill>
                  <a:srgbClr val="191919"/>
                </a:solidFill>
                <a:cs typeface="Arial"/>
                <a:sym typeface="Arial"/>
              </a:rPr>
              <a:t>Gender</a:t>
            </a:r>
          </a:p>
          <a:p>
            <a:pPr marL="742950" lvl="1" indent="-285750" fontAlgn="base">
              <a:spcBef>
                <a:spcPct val="20000"/>
              </a:spcBef>
              <a:spcAft>
                <a:spcPct val="0"/>
              </a:spcAft>
              <a:buFontTx/>
              <a:buChar char="–"/>
              <a:defRPr/>
            </a:pPr>
            <a:r>
              <a:rPr lang="en-US" altLang="en-US" b="1" dirty="0">
                <a:solidFill>
                  <a:srgbClr val="191919"/>
                </a:solidFill>
                <a:cs typeface="Arial"/>
                <a:sym typeface="Arial"/>
              </a:rPr>
              <a:t>Ethnicity</a:t>
            </a:r>
          </a:p>
          <a:p>
            <a:pPr marL="742950" lvl="1" indent="-285750" fontAlgn="base">
              <a:spcBef>
                <a:spcPct val="20000"/>
              </a:spcBef>
              <a:spcAft>
                <a:spcPct val="0"/>
              </a:spcAft>
              <a:buFontTx/>
              <a:buChar char="–"/>
              <a:defRPr/>
            </a:pPr>
            <a:r>
              <a:rPr lang="en-US" altLang="en-US" b="1" dirty="0" smtClean="0">
                <a:solidFill>
                  <a:srgbClr val="191919"/>
                </a:solidFill>
                <a:cs typeface="Arial"/>
                <a:sym typeface="Arial"/>
              </a:rPr>
              <a:t>Heredity</a:t>
            </a:r>
            <a:endParaRPr lang="en-US" b="1" dirty="0"/>
          </a:p>
        </p:txBody>
      </p:sp>
      <p:sp>
        <p:nvSpPr>
          <p:cNvPr id="5" name="Slide Number Placeholder 4"/>
          <p:cNvSpPr>
            <a:spLocks noGrp="1"/>
          </p:cNvSpPr>
          <p:nvPr>
            <p:ph type="sldNum" sz="quarter" idx="12"/>
          </p:nvPr>
        </p:nvSpPr>
        <p:spPr/>
        <p:txBody>
          <a:bodyPr/>
          <a:lstStyle/>
          <a:p>
            <a:fld id="{99A890E2-C841-4ADF-82B3-67A3015990EC}" type="slidenum">
              <a:rPr lang="en-IN" smtClean="0"/>
              <a:t>7</a:t>
            </a:fld>
            <a:endParaRPr lang="en-IN"/>
          </a:p>
        </p:txBody>
      </p:sp>
    </p:spTree>
    <p:extLst>
      <p:ext uri="{BB962C8B-B14F-4D97-AF65-F5344CB8AC3E}">
        <p14:creationId xmlns:p14="http://schemas.microsoft.com/office/powerpoint/2010/main" val="3943296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75504" y="1804981"/>
            <a:ext cx="7349924" cy="3638515"/>
          </a:xfrm>
          <a:prstGeom prst="roundRect">
            <a:avLst>
              <a:gd name="adj" fmla="val 9668"/>
            </a:avLst>
          </a:prstGeom>
          <a:solidFill>
            <a:srgbClr val="F2E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itle 1">
            <a:extLst>
              <a:ext uri="{FF2B5EF4-FFF2-40B4-BE49-F238E27FC236}">
                <a16:creationId xmlns:a16="http://schemas.microsoft.com/office/drawing/2014/main" id="{E87F4800-42E4-51F1-0677-F0EDCAD9B5B8}"/>
              </a:ext>
            </a:extLst>
          </p:cNvPr>
          <p:cNvSpPr txBox="1">
            <a:spLocks/>
          </p:cNvSpPr>
          <p:nvPr/>
        </p:nvSpPr>
        <p:spPr>
          <a:xfrm>
            <a:off x="2062019" y="257303"/>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156157"/>
                </a:solidFill>
                <a:latin typeface="Bahnschrift" panose="020B0502040204020203" pitchFamily="34" charset="0"/>
              </a:rPr>
              <a:t>SEDENTARY LIFESTYLE</a:t>
            </a:r>
            <a:endParaRPr lang="en-US" sz="3600" b="1" dirty="0">
              <a:solidFill>
                <a:srgbClr val="156157"/>
              </a:solidFill>
              <a:latin typeface="Bahnschrift" panose="020B0502040204020203" pitchFamily="34" charset="0"/>
            </a:endParaRPr>
          </a:p>
        </p:txBody>
      </p:sp>
      <p:sp>
        <p:nvSpPr>
          <p:cNvPr id="8" name="TextBox 7">
            <a:extLst>
              <a:ext uri="{FF2B5EF4-FFF2-40B4-BE49-F238E27FC236}">
                <a16:creationId xmlns:a16="http://schemas.microsoft.com/office/drawing/2014/main" id="{F0A79C5E-84CC-4FBC-A1B6-9D46417A508E}"/>
              </a:ext>
            </a:extLst>
          </p:cNvPr>
          <p:cNvSpPr txBox="1"/>
          <p:nvPr/>
        </p:nvSpPr>
        <p:spPr>
          <a:xfrm>
            <a:off x="958770" y="1891456"/>
            <a:ext cx="5138831" cy="3388620"/>
          </a:xfrm>
          <a:prstGeom prst="rect">
            <a:avLst/>
          </a:prstGeom>
          <a:noFill/>
        </p:spPr>
        <p:txBody>
          <a:bodyPr wrap="square">
            <a:spAutoFit/>
          </a:bodyPr>
          <a:lstStyle/>
          <a:p>
            <a:pPr marL="342900" indent="-342900" algn="just">
              <a:lnSpc>
                <a:spcPct val="110000"/>
              </a:lnSpc>
              <a:spcBef>
                <a:spcPts val="600"/>
              </a:spcBef>
              <a:buClr>
                <a:srgbClr val="156157"/>
              </a:buClr>
              <a:buFont typeface="Wingdings" panose="05000000000000000000" pitchFamily="2" charset="2"/>
              <a:buChar char="§"/>
            </a:pPr>
            <a:r>
              <a:rPr lang="en-US" sz="2400" kern="100" dirty="0" smtClean="0">
                <a:effectLst/>
                <a:latin typeface="Calibri" panose="020F0502020204030204" pitchFamily="34" charset="0"/>
                <a:ea typeface="Calibri" panose="020F0502020204030204" pitchFamily="34" charset="0"/>
                <a:cs typeface="Mangal" panose="02040503050203030202" pitchFamily="18" charset="0"/>
              </a:rPr>
              <a:t>Increase use of technology</a:t>
            </a:r>
          </a:p>
          <a:p>
            <a:pPr marL="342900" indent="-342900" algn="just">
              <a:lnSpc>
                <a:spcPct val="110000"/>
              </a:lnSpc>
              <a:spcBef>
                <a:spcPts val="600"/>
              </a:spcBef>
              <a:buClr>
                <a:srgbClr val="156157"/>
              </a:buClr>
              <a:buFont typeface="Wingdings" panose="05000000000000000000" pitchFamily="2" charset="2"/>
              <a:buChar char="§"/>
            </a:pPr>
            <a:r>
              <a:rPr lang="en-US" sz="2400" kern="100" dirty="0" smtClean="0">
                <a:effectLst/>
                <a:latin typeface="Calibri" panose="020F0502020204030204" pitchFamily="34" charset="0"/>
                <a:ea typeface="Calibri" panose="020F0502020204030204" pitchFamily="34" charset="0"/>
                <a:cs typeface="Mangal" panose="02040503050203030202" pitchFamily="18" charset="0"/>
              </a:rPr>
              <a:t>Increase use of automobiles</a:t>
            </a:r>
          </a:p>
          <a:p>
            <a:pPr algn="just">
              <a:lnSpc>
                <a:spcPct val="110000"/>
              </a:lnSpc>
              <a:spcBef>
                <a:spcPts val="600"/>
              </a:spcBef>
            </a:pPr>
            <a:endParaRPr lang="en-US" sz="2400" b="1" kern="100" dirty="0" smtClean="0">
              <a:latin typeface="Calibri" panose="020F0502020204030204" pitchFamily="34" charset="0"/>
              <a:ea typeface="Calibri" panose="020F0502020204030204" pitchFamily="34" charset="0"/>
              <a:cs typeface="Mangal" panose="02040503050203030202" pitchFamily="18" charset="0"/>
            </a:endParaRPr>
          </a:p>
          <a:p>
            <a:pPr algn="just">
              <a:lnSpc>
                <a:spcPct val="110000"/>
              </a:lnSpc>
            </a:pPr>
            <a:r>
              <a:rPr lang="en-US" sz="2800" b="1" u="sng" kern="100" dirty="0" smtClean="0">
                <a:effectLst/>
                <a:latin typeface="Calibri" panose="020F0502020204030204" pitchFamily="34" charset="0"/>
                <a:ea typeface="Calibri" panose="020F0502020204030204" pitchFamily="34" charset="0"/>
                <a:cs typeface="Mangal" panose="02040503050203030202" pitchFamily="18" charset="0"/>
              </a:rPr>
              <a:t>Benefits of physical activity</a:t>
            </a:r>
          </a:p>
          <a:p>
            <a:pPr marL="342900" indent="-342900" algn="just">
              <a:lnSpc>
                <a:spcPct val="110000"/>
              </a:lnSpc>
              <a:spcBef>
                <a:spcPts val="600"/>
              </a:spcBef>
              <a:buClr>
                <a:srgbClr val="156157"/>
              </a:buClr>
              <a:buFont typeface="Wingdings" panose="05000000000000000000" pitchFamily="2" charset="2"/>
              <a:buChar char="§"/>
            </a:pPr>
            <a:r>
              <a:rPr lang="en-US" sz="2400" kern="100" dirty="0" smtClean="0">
                <a:effectLst/>
                <a:latin typeface="Calibri" panose="020F0502020204030204" pitchFamily="34" charset="0"/>
                <a:ea typeface="Calibri" panose="020F0502020204030204" pitchFamily="34" charset="0"/>
                <a:cs typeface="Mangal" panose="02040503050203030202" pitchFamily="18" charset="0"/>
              </a:rPr>
              <a:t>Reduce obesity</a:t>
            </a:r>
          </a:p>
          <a:p>
            <a:pPr marL="342900" indent="-342900" algn="just">
              <a:lnSpc>
                <a:spcPct val="110000"/>
              </a:lnSpc>
              <a:spcBef>
                <a:spcPts val="600"/>
              </a:spcBef>
              <a:buClr>
                <a:srgbClr val="156157"/>
              </a:buClr>
              <a:buFont typeface="Wingdings" panose="05000000000000000000" pitchFamily="2" charset="2"/>
              <a:buChar char="§"/>
            </a:pPr>
            <a:r>
              <a:rPr lang="en-US" sz="2400" kern="100" dirty="0" smtClean="0">
                <a:effectLst/>
                <a:latin typeface="Calibri" panose="020F0502020204030204" pitchFamily="34" charset="0"/>
                <a:ea typeface="Calibri" panose="020F0502020204030204" pitchFamily="34" charset="0"/>
                <a:cs typeface="Mangal" panose="02040503050203030202" pitchFamily="18" charset="0"/>
              </a:rPr>
              <a:t>Reduce </a:t>
            </a:r>
            <a:r>
              <a:rPr lang="en-US" sz="2400" kern="100" dirty="0" err="1" smtClean="0">
                <a:effectLst/>
                <a:latin typeface="Calibri" panose="020F0502020204030204" pitchFamily="34" charset="0"/>
                <a:ea typeface="Calibri" panose="020F0502020204030204" pitchFamily="34" charset="0"/>
                <a:cs typeface="Mangal" panose="02040503050203030202" pitchFamily="18" charset="0"/>
              </a:rPr>
              <a:t>HT</a:t>
            </a:r>
            <a:r>
              <a:rPr lang="en-US" sz="2400" kern="100" dirty="0" smtClean="0">
                <a:effectLst/>
                <a:latin typeface="Calibri" panose="020F0502020204030204" pitchFamily="34" charset="0"/>
                <a:ea typeface="Calibri" panose="020F0502020204030204" pitchFamily="34" charset="0"/>
                <a:cs typeface="Mangal" panose="02040503050203030202" pitchFamily="18" charset="0"/>
              </a:rPr>
              <a:t>, </a:t>
            </a:r>
            <a:r>
              <a:rPr lang="en-US" sz="2400" kern="100" dirty="0" err="1" smtClean="0">
                <a:effectLst/>
                <a:latin typeface="Calibri" panose="020F0502020204030204" pitchFamily="34" charset="0"/>
                <a:ea typeface="Calibri" panose="020F0502020204030204" pitchFamily="34" charset="0"/>
                <a:cs typeface="Mangal" panose="02040503050203030202" pitchFamily="18" charset="0"/>
              </a:rPr>
              <a:t>DM</a:t>
            </a:r>
            <a:r>
              <a:rPr lang="en-US" sz="2400" kern="100" dirty="0" smtClean="0">
                <a:effectLst/>
                <a:latin typeface="Calibri" panose="020F0502020204030204" pitchFamily="34" charset="0"/>
                <a:ea typeface="Calibri" panose="020F0502020204030204" pitchFamily="34" charset="0"/>
                <a:cs typeface="Mangal" panose="02040503050203030202" pitchFamily="18" charset="0"/>
              </a:rPr>
              <a:t> &amp; Cholesterol</a:t>
            </a:r>
          </a:p>
          <a:p>
            <a:pPr marL="342900" indent="-342900" algn="just">
              <a:lnSpc>
                <a:spcPct val="110000"/>
              </a:lnSpc>
              <a:spcBef>
                <a:spcPts val="600"/>
              </a:spcBef>
              <a:buClr>
                <a:srgbClr val="156157"/>
              </a:buClr>
              <a:buFont typeface="Wingdings" panose="05000000000000000000" pitchFamily="2" charset="2"/>
              <a:buChar char="§"/>
            </a:pPr>
            <a:r>
              <a:rPr lang="en-US" sz="2400" kern="100" dirty="0" smtClean="0">
                <a:effectLst/>
                <a:latin typeface="Calibri" panose="020F0502020204030204" pitchFamily="34" charset="0"/>
                <a:ea typeface="Calibri" panose="020F0502020204030204" pitchFamily="34" charset="0"/>
                <a:cs typeface="Mangal" panose="02040503050203030202" pitchFamily="18" charset="0"/>
              </a:rPr>
              <a:t>Improve physical &amp; mental strength</a:t>
            </a:r>
            <a:endParaRPr lang="en-US" sz="2400" kern="1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1026" name="Picture 2" descr="https://miro.medium.com/v2/resize:fit:875/0*w3xNF5_U9aQ1UTcU"/>
          <p:cNvPicPr>
            <a:picLocks noChangeAspect="1" noChangeArrowheads="1"/>
          </p:cNvPicPr>
          <p:nvPr/>
        </p:nvPicPr>
        <p:blipFill rotWithShape="1">
          <a:blip r:embed="rId2">
            <a:extLst>
              <a:ext uri="{28A0092B-C50C-407E-A947-70E740481C1C}">
                <a14:useLocalDpi xmlns:a14="http://schemas.microsoft.com/office/drawing/2010/main" val="0"/>
              </a:ext>
            </a:extLst>
          </a:blip>
          <a:srcRect l="1706" t="1882" r="3302" b="10486"/>
          <a:stretch/>
        </p:blipFill>
        <p:spPr bwMode="auto">
          <a:xfrm>
            <a:off x="6280866" y="1250066"/>
            <a:ext cx="5073902" cy="468074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9A890E2-C841-4ADF-82B3-67A3015990EC}" type="slidenum">
              <a:rPr lang="en-IN" smtClean="0"/>
              <a:t>8</a:t>
            </a:fld>
            <a:endParaRPr lang="en-IN"/>
          </a:p>
        </p:txBody>
      </p:sp>
    </p:spTree>
    <p:extLst>
      <p:ext uri="{BB962C8B-B14F-4D97-AF65-F5344CB8AC3E}">
        <p14:creationId xmlns:p14="http://schemas.microsoft.com/office/powerpoint/2010/main" val="4012931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80618" y="1679943"/>
            <a:ext cx="5403120" cy="4014801"/>
          </a:xfrm>
          <a:prstGeom prst="roundRect">
            <a:avLst>
              <a:gd name="adj" fmla="val 9668"/>
            </a:avLst>
          </a:prstGeom>
          <a:solidFill>
            <a:srgbClr val="3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a:extLst>
              <a:ext uri="{FF2B5EF4-FFF2-40B4-BE49-F238E27FC236}">
                <a16:creationId xmlns:a16="http://schemas.microsoft.com/office/drawing/2014/main" id="{E87F4800-42E4-51F1-0677-F0EDCAD9B5B8}"/>
              </a:ext>
            </a:extLst>
          </p:cNvPr>
          <p:cNvSpPr txBox="1">
            <a:spLocks/>
          </p:cNvSpPr>
          <p:nvPr/>
        </p:nvSpPr>
        <p:spPr>
          <a:xfrm>
            <a:off x="2062019" y="257303"/>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156157"/>
                </a:solidFill>
                <a:latin typeface="Bahnschrift" panose="020B0502040204020203" pitchFamily="34" charset="0"/>
              </a:rPr>
              <a:t>FOOD HABITS</a:t>
            </a:r>
            <a:endParaRPr lang="en-US" sz="3600" b="1" dirty="0">
              <a:solidFill>
                <a:srgbClr val="156157"/>
              </a:solidFill>
              <a:latin typeface="Bahnschrift" panose="020B0502040204020203" pitchFamily="34" charset="0"/>
            </a:endParaRPr>
          </a:p>
        </p:txBody>
      </p:sp>
      <p:sp>
        <p:nvSpPr>
          <p:cNvPr id="9" name="TextBox 8">
            <a:extLst>
              <a:ext uri="{FF2B5EF4-FFF2-40B4-BE49-F238E27FC236}">
                <a16:creationId xmlns:a16="http://schemas.microsoft.com/office/drawing/2014/main" id="{F0A79C5E-84CC-4FBC-A1B6-9D46417A508E}"/>
              </a:ext>
            </a:extLst>
          </p:cNvPr>
          <p:cNvSpPr txBox="1"/>
          <p:nvPr/>
        </p:nvSpPr>
        <p:spPr>
          <a:xfrm>
            <a:off x="1444907" y="2110907"/>
            <a:ext cx="5138831" cy="3026662"/>
          </a:xfrm>
          <a:prstGeom prst="rect">
            <a:avLst/>
          </a:prstGeom>
          <a:noFill/>
        </p:spPr>
        <p:txBody>
          <a:bodyPr wrap="square">
            <a:spAutoFit/>
          </a:bodyPr>
          <a:lstStyle/>
          <a:p>
            <a:pPr marL="342900" indent="-342900" algn="just">
              <a:lnSpc>
                <a:spcPct val="110000"/>
              </a:lnSpc>
              <a:spcBef>
                <a:spcPts val="1800"/>
              </a:spcBef>
              <a:buClr>
                <a:srgbClr val="FFC000"/>
              </a:buClr>
              <a:buFont typeface="Wingdings" panose="05000000000000000000" pitchFamily="2" charset="2"/>
              <a:buChar char="§"/>
            </a:pPr>
            <a:r>
              <a:rPr lang="en-US" sz="2400" b="1" kern="1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rPr>
              <a:t>Artificial ingredients</a:t>
            </a:r>
          </a:p>
          <a:p>
            <a:pPr marL="342900" indent="-342900" algn="just">
              <a:lnSpc>
                <a:spcPct val="110000"/>
              </a:lnSpc>
              <a:spcBef>
                <a:spcPts val="1800"/>
              </a:spcBef>
              <a:buClr>
                <a:srgbClr val="FFC000"/>
              </a:buClr>
              <a:buFont typeface="Wingdings" panose="05000000000000000000" pitchFamily="2" charset="2"/>
              <a:buChar char="§"/>
            </a:pPr>
            <a:r>
              <a:rPr lang="en-US" sz="2400" b="1" kern="1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rPr>
              <a:t>Change in food habits</a:t>
            </a:r>
          </a:p>
          <a:p>
            <a:pPr marL="342900" indent="-342900" algn="just">
              <a:lnSpc>
                <a:spcPct val="110000"/>
              </a:lnSpc>
              <a:spcBef>
                <a:spcPts val="1800"/>
              </a:spcBef>
              <a:buClr>
                <a:srgbClr val="FFC000"/>
              </a:buClr>
              <a:buFont typeface="Wingdings" panose="05000000000000000000" pitchFamily="2" charset="2"/>
              <a:buChar char="§"/>
            </a:pPr>
            <a:r>
              <a:rPr lang="en-US" sz="2400" b="1" kern="1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rPr>
              <a:t>Change in quality of food</a:t>
            </a:r>
          </a:p>
          <a:p>
            <a:pPr marL="342900" indent="-342900" algn="just">
              <a:lnSpc>
                <a:spcPct val="110000"/>
              </a:lnSpc>
              <a:spcBef>
                <a:spcPts val="1800"/>
              </a:spcBef>
              <a:buClr>
                <a:srgbClr val="FFC000"/>
              </a:buClr>
              <a:buFont typeface="Wingdings" panose="05000000000000000000" pitchFamily="2" charset="2"/>
              <a:buChar char="§"/>
            </a:pPr>
            <a:r>
              <a:rPr lang="en-US" sz="2400" b="1" kern="1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rPr>
              <a:t>Increase sugar intake</a:t>
            </a:r>
          </a:p>
          <a:p>
            <a:pPr marL="342900" indent="-342900" algn="just">
              <a:lnSpc>
                <a:spcPct val="110000"/>
              </a:lnSpc>
              <a:spcBef>
                <a:spcPts val="1800"/>
              </a:spcBef>
              <a:buClr>
                <a:srgbClr val="FFC000"/>
              </a:buClr>
              <a:buFont typeface="Wingdings" panose="05000000000000000000" pitchFamily="2" charset="2"/>
              <a:buChar char="§"/>
            </a:pPr>
            <a:r>
              <a:rPr lang="en-US" sz="2400" b="1" kern="1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rPr>
              <a:t>Increase in calorie intake</a:t>
            </a:r>
            <a:endParaRPr lang="en-US" sz="2400" b="1" kern="1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p:txBody>
      </p:sp>
      <p:sp>
        <p:nvSpPr>
          <p:cNvPr id="10" name="TextBox 9">
            <a:extLst>
              <a:ext uri="{FF2B5EF4-FFF2-40B4-BE49-F238E27FC236}">
                <a16:creationId xmlns:a16="http://schemas.microsoft.com/office/drawing/2014/main" id="{F0A79C5E-84CC-4FBC-A1B6-9D46417A508E}"/>
              </a:ext>
            </a:extLst>
          </p:cNvPr>
          <p:cNvSpPr txBox="1"/>
          <p:nvPr/>
        </p:nvSpPr>
        <p:spPr>
          <a:xfrm>
            <a:off x="7022819" y="1430642"/>
            <a:ext cx="3167277" cy="498598"/>
          </a:xfrm>
          <a:prstGeom prst="rect">
            <a:avLst/>
          </a:prstGeom>
          <a:noFill/>
        </p:spPr>
        <p:txBody>
          <a:bodyPr wrap="square">
            <a:spAutoFit/>
          </a:bodyPr>
          <a:lstStyle/>
          <a:p>
            <a:pPr algn="ctr">
              <a:lnSpc>
                <a:spcPct val="110000"/>
              </a:lnSpc>
              <a:spcBef>
                <a:spcPts val="1800"/>
              </a:spcBef>
              <a:buClr>
                <a:srgbClr val="156157"/>
              </a:buClr>
            </a:pPr>
            <a:r>
              <a:rPr lang="en-US" sz="2400" b="1" kern="100" dirty="0" smtClean="0">
                <a:effectLst/>
                <a:latin typeface="Calibri" panose="020F0502020204030204" pitchFamily="34" charset="0"/>
                <a:ea typeface="Calibri" panose="020F0502020204030204" pitchFamily="34" charset="0"/>
                <a:cs typeface="Mangal" panose="02040503050203030202" pitchFamily="18" charset="0"/>
              </a:rPr>
              <a:t>Change in food habits</a:t>
            </a:r>
            <a:endParaRPr lang="en-US" sz="2400" b="1" kern="1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2050" name="Picture 2" descr="https://img.freepik.com/free-photo/high-angle-fast-food-white-table_23-21482731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6777" y="1996815"/>
            <a:ext cx="5075637" cy="3381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9A890E2-C841-4ADF-82B3-67A3015990EC}" type="slidenum">
              <a:rPr lang="en-IN" smtClean="0"/>
              <a:t>9</a:t>
            </a:fld>
            <a:endParaRPr lang="en-IN"/>
          </a:p>
        </p:txBody>
      </p:sp>
    </p:spTree>
    <p:extLst>
      <p:ext uri="{BB962C8B-B14F-4D97-AF65-F5344CB8AC3E}">
        <p14:creationId xmlns:p14="http://schemas.microsoft.com/office/powerpoint/2010/main" val="14566594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1752</TotalTime>
  <Words>3135</Words>
  <Application>Microsoft Office PowerPoint</Application>
  <PresentationFormat>Widescreen</PresentationFormat>
  <Paragraphs>486</Paragraphs>
  <Slides>60</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Arial</vt:lpstr>
      <vt:lpstr>Arimo</vt:lpstr>
      <vt:lpstr>Bahnschrift</vt:lpstr>
      <vt:lpstr>Calibri</vt:lpstr>
      <vt:lpstr>Calibri Light</vt:lpstr>
      <vt:lpstr>Doppio One</vt:lpstr>
      <vt:lpstr>Mangal</vt:lpstr>
      <vt:lpstr>Monotype Corsiva</vt:lpstr>
      <vt:lpstr>Nirmala UI</vt:lpstr>
      <vt:lpstr>Noto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abhishek sahu</dc:creator>
  <cp:lastModifiedBy>abhishek sahu</cp:lastModifiedBy>
  <cp:revision>74</cp:revision>
  <dcterms:created xsi:type="dcterms:W3CDTF">2024-09-09T05:53:43Z</dcterms:created>
  <dcterms:modified xsi:type="dcterms:W3CDTF">2024-09-10T11:06:32Z</dcterms:modified>
</cp:coreProperties>
</file>