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23"/>
  </p:notesMasterIdLst>
  <p:sldIdLst>
    <p:sldId id="256" r:id="rId2"/>
    <p:sldId id="400" r:id="rId3"/>
    <p:sldId id="346" r:id="rId4"/>
    <p:sldId id="282" r:id="rId5"/>
    <p:sldId id="270" r:id="rId6"/>
    <p:sldId id="271" r:id="rId7"/>
    <p:sldId id="327" r:id="rId8"/>
    <p:sldId id="272" r:id="rId9"/>
    <p:sldId id="330" r:id="rId10"/>
    <p:sldId id="273" r:id="rId11"/>
    <p:sldId id="329" r:id="rId12"/>
    <p:sldId id="331" r:id="rId13"/>
    <p:sldId id="332" r:id="rId14"/>
    <p:sldId id="333" r:id="rId15"/>
    <p:sldId id="328" r:id="rId16"/>
    <p:sldId id="274" r:id="rId17"/>
    <p:sldId id="275" r:id="rId18"/>
    <p:sldId id="278" r:id="rId19"/>
    <p:sldId id="279" r:id="rId20"/>
    <p:sldId id="281" r:id="rId21"/>
    <p:sldId id="322" r:id="rId22"/>
    <p:sldId id="323" r:id="rId23"/>
    <p:sldId id="325" r:id="rId24"/>
    <p:sldId id="324" r:id="rId25"/>
    <p:sldId id="277" r:id="rId26"/>
    <p:sldId id="258" r:id="rId27"/>
    <p:sldId id="285" r:id="rId28"/>
    <p:sldId id="317" r:id="rId29"/>
    <p:sldId id="326" r:id="rId30"/>
    <p:sldId id="286" r:id="rId31"/>
    <p:sldId id="288" r:id="rId32"/>
    <p:sldId id="289" r:id="rId33"/>
    <p:sldId id="287" r:id="rId34"/>
    <p:sldId id="334" r:id="rId35"/>
    <p:sldId id="335" r:id="rId36"/>
    <p:sldId id="336" r:id="rId37"/>
    <p:sldId id="337" r:id="rId38"/>
    <p:sldId id="338" r:id="rId39"/>
    <p:sldId id="339" r:id="rId40"/>
    <p:sldId id="340" r:id="rId41"/>
    <p:sldId id="342" r:id="rId42"/>
    <p:sldId id="343" r:id="rId43"/>
    <p:sldId id="311" r:id="rId44"/>
    <p:sldId id="318" r:id="rId45"/>
    <p:sldId id="344" r:id="rId46"/>
    <p:sldId id="312" r:id="rId47"/>
    <p:sldId id="306" r:id="rId48"/>
    <p:sldId id="347" r:id="rId49"/>
    <p:sldId id="257" r:id="rId50"/>
    <p:sldId id="348" r:id="rId51"/>
    <p:sldId id="259" r:id="rId52"/>
    <p:sldId id="260" r:id="rId53"/>
    <p:sldId id="261" r:id="rId54"/>
    <p:sldId id="262" r:id="rId55"/>
    <p:sldId id="263" r:id="rId56"/>
    <p:sldId id="264" r:id="rId57"/>
    <p:sldId id="265" r:id="rId58"/>
    <p:sldId id="266" r:id="rId59"/>
    <p:sldId id="267" r:id="rId60"/>
    <p:sldId id="268" r:id="rId61"/>
    <p:sldId id="349" r:id="rId62"/>
    <p:sldId id="350" r:id="rId63"/>
    <p:sldId id="351" r:id="rId64"/>
    <p:sldId id="354" r:id="rId65"/>
    <p:sldId id="276" r:id="rId66"/>
    <p:sldId id="355" r:id="rId67"/>
    <p:sldId id="356" r:id="rId68"/>
    <p:sldId id="357" r:id="rId69"/>
    <p:sldId id="280" r:id="rId70"/>
    <p:sldId id="358" r:id="rId71"/>
    <p:sldId id="359" r:id="rId72"/>
    <p:sldId id="283" r:id="rId73"/>
    <p:sldId id="284" r:id="rId74"/>
    <p:sldId id="360" r:id="rId75"/>
    <p:sldId id="398" r:id="rId76"/>
    <p:sldId id="362" r:id="rId77"/>
    <p:sldId id="363" r:id="rId78"/>
    <p:sldId id="366" r:id="rId79"/>
    <p:sldId id="367" r:id="rId80"/>
    <p:sldId id="314" r:id="rId81"/>
    <p:sldId id="316" r:id="rId82"/>
    <p:sldId id="368" r:id="rId83"/>
    <p:sldId id="369" r:id="rId84"/>
    <p:sldId id="298" r:id="rId85"/>
    <p:sldId id="304" r:id="rId86"/>
    <p:sldId id="300" r:id="rId87"/>
    <p:sldId id="301" r:id="rId88"/>
    <p:sldId id="302" r:id="rId89"/>
    <p:sldId id="370" r:id="rId90"/>
    <p:sldId id="307" r:id="rId91"/>
    <p:sldId id="308" r:id="rId92"/>
    <p:sldId id="371" r:id="rId93"/>
    <p:sldId id="372" r:id="rId94"/>
    <p:sldId id="373" r:id="rId95"/>
    <p:sldId id="374" r:id="rId96"/>
    <p:sldId id="296" r:id="rId97"/>
    <p:sldId id="375" r:id="rId98"/>
    <p:sldId id="376" r:id="rId99"/>
    <p:sldId id="377" r:id="rId100"/>
    <p:sldId id="378" r:id="rId101"/>
    <p:sldId id="379" r:id="rId102"/>
    <p:sldId id="399" r:id="rId103"/>
    <p:sldId id="381" r:id="rId104"/>
    <p:sldId id="382" r:id="rId105"/>
    <p:sldId id="383" r:id="rId106"/>
    <p:sldId id="384" r:id="rId107"/>
    <p:sldId id="385" r:id="rId108"/>
    <p:sldId id="386" r:id="rId109"/>
    <p:sldId id="387" r:id="rId110"/>
    <p:sldId id="388" r:id="rId111"/>
    <p:sldId id="389" r:id="rId112"/>
    <p:sldId id="293" r:id="rId113"/>
    <p:sldId id="390" r:id="rId114"/>
    <p:sldId id="391" r:id="rId115"/>
    <p:sldId id="392" r:id="rId116"/>
    <p:sldId id="393" r:id="rId117"/>
    <p:sldId id="394" r:id="rId118"/>
    <p:sldId id="395" r:id="rId119"/>
    <p:sldId id="396" r:id="rId120"/>
    <p:sldId id="397" r:id="rId121"/>
    <p:sldId id="345" r:id="rId1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46346"/>
    <a:srgbClr val="D34817"/>
    <a:srgbClr val="EFCFCC"/>
    <a:srgbClr val="F4F1E4"/>
    <a:srgbClr val="F7E9E7"/>
    <a:srgbClr val="FBFAF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1"/>
    <p:restoredTop sz="90663" autoAdjust="0"/>
  </p:normalViewPr>
  <p:slideViewPr>
    <p:cSldViewPr snapToGrid="0">
      <p:cViewPr varScale="1">
        <p:scale>
          <a:sx n="84" d="100"/>
          <a:sy n="84" d="100"/>
        </p:scale>
        <p:origin x="552" y="82"/>
      </p:cViewPr>
      <p:guideLst/>
    </p:cSldViewPr>
  </p:slideViewPr>
  <p:notesTextViewPr>
    <p:cViewPr>
      <p:scale>
        <a:sx n="400" d="100"/>
        <a:sy n="400" d="100"/>
      </p:scale>
      <p:origin x="0" y="0"/>
    </p:cViewPr>
  </p:notesTextViewPr>
  <p:sorterViewPr>
    <p:cViewPr>
      <p:scale>
        <a:sx n="100" d="100"/>
        <a:sy n="100" d="100"/>
      </p:scale>
      <p:origin x="0" y="-19882"/>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notesMaster" Target="notesMasters/notes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presProps" Target="pres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3867-403D-96D2-5F85F3DFAE71}"/>
              </c:ext>
            </c:extLst>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3867-403D-96D2-5F85F3DFAE71}"/>
              </c:ext>
            </c:extLst>
          </c:dPt>
          <c:dPt>
            <c:idx val="2"/>
            <c:bubble3D val="0"/>
            <c:spPr>
              <a:solidFill>
                <a:schemeClr val="accent3"/>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3867-403D-96D2-5F85F3DFAE71}"/>
              </c:ext>
            </c:extLst>
          </c:dPt>
          <c:dPt>
            <c:idx val="3"/>
            <c:bubble3D val="0"/>
            <c:spPr>
              <a:solidFill>
                <a:schemeClr val="accent4"/>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7-3867-403D-96D2-5F85F3DFAE71}"/>
              </c:ext>
            </c:extLst>
          </c:dPt>
          <c:dPt>
            <c:idx val="4"/>
            <c:bubble3D val="0"/>
            <c:spPr>
              <a:solidFill>
                <a:schemeClr val="accent5"/>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9-3867-403D-96D2-5F85F3DFAE71}"/>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in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Sheet1!$A$2:$A$6</c:f>
              <c:strCache>
                <c:ptCount val="4"/>
                <c:pt idx="0">
                  <c:v>TYPE 2 DM</c:v>
                </c:pt>
                <c:pt idx="1">
                  <c:v>TYPE 1 DM</c:v>
                </c:pt>
                <c:pt idx="2">
                  <c:v>Fibrocalculous pancreatic Diabetes</c:v>
                </c:pt>
                <c:pt idx="3">
                  <c:v>MODY</c:v>
                </c:pt>
              </c:strCache>
            </c:strRef>
          </c:cat>
          <c:val>
            <c:numRef>
              <c:f>Sheet1!$B$2:$B$6</c:f>
              <c:numCache>
                <c:formatCode>General</c:formatCode>
                <c:ptCount val="5"/>
                <c:pt idx="0">
                  <c:v>40</c:v>
                </c:pt>
                <c:pt idx="1">
                  <c:v>40</c:v>
                </c:pt>
                <c:pt idx="2">
                  <c:v>15</c:v>
                </c:pt>
                <c:pt idx="3">
                  <c:v>5</c:v>
                </c:pt>
              </c:numCache>
            </c:numRef>
          </c:val>
          <c:extLst>
            <c:ext xmlns:c16="http://schemas.microsoft.com/office/drawing/2014/chart" uri="{C3380CC4-5D6E-409C-BE32-E72D297353CC}">
              <c16:uniqueId val="{00000000-8B99-4C1A-BE9D-9E7FF8B5BED9}"/>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6.xml.rels><?xml version="1.0" encoding="UTF-8" standalone="yes"?>
<Relationships xmlns="http://schemas.openxmlformats.org/package/2006/relationships"><Relationship Id="rId1" Type="http://schemas.openxmlformats.org/officeDocument/2006/relationships/image" Target="../media/image52.jpg"/></Relationships>
</file>

<file path=ppt/diagrams/_rels/drawing6.xml.rels><?xml version="1.0" encoding="UTF-8" standalone="yes"?>
<Relationships xmlns="http://schemas.openxmlformats.org/package/2006/relationships"><Relationship Id="rId1" Type="http://schemas.openxmlformats.org/officeDocument/2006/relationships/image" Target="../media/image52.jpg"/></Relationships>
</file>

<file path=ppt/diagrams/_rels/drawing9.xml.rels><?xml version="1.0" encoding="UTF-8" standalone="yes"?>
<Relationships xmlns="http://schemas.openxmlformats.org/package/2006/relationships"><Relationship Id="rId1" Type="http://schemas.openxmlformats.org/officeDocument/2006/relationships/image" Target="../media/image1.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5EE54F7-A3DF-41B2-BBB6-0ACCDEB63673}"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A98C5F42-F1D8-49C9-A06E-7E47AD511A5C}">
      <dgm:prSet/>
      <dgm:spPr/>
      <dgm:t>
        <a:bodyPr/>
        <a:lstStyle/>
        <a:p>
          <a:pPr>
            <a:spcBef>
              <a:spcPts val="1200"/>
            </a:spcBef>
          </a:pPr>
          <a:r>
            <a:rPr lang="en-IN" b="1" dirty="0" err="1">
              <a:latin typeface="Calibri" panose="020F0502020204030204" pitchFamily="34" charset="0"/>
              <a:cs typeface="Calibri" panose="020F0502020204030204" pitchFamily="34" charset="0"/>
            </a:rPr>
            <a:t>Macrovascular</a:t>
          </a:r>
          <a:endParaRPr lang="en-US" b="1" dirty="0">
            <a:latin typeface="Calibri" panose="020F0502020204030204" pitchFamily="34" charset="0"/>
            <a:cs typeface="Calibri" panose="020F0502020204030204" pitchFamily="34" charset="0"/>
          </a:endParaRPr>
        </a:p>
      </dgm:t>
    </dgm:pt>
    <dgm:pt modelId="{56F5AC28-9D81-4E64-803A-BACFD1094F72}" type="parTrans" cxnId="{66B58A8B-7EA4-4480-8F87-877DB05BB46B}">
      <dgm:prSet/>
      <dgm:spPr/>
      <dgm:t>
        <a:bodyPr/>
        <a:lstStyle/>
        <a:p>
          <a:pPr>
            <a:spcBef>
              <a:spcPts val="1200"/>
            </a:spcBef>
          </a:pPr>
          <a:endParaRPr lang="en-US" b="1">
            <a:latin typeface="Calibri" panose="020F0502020204030204" pitchFamily="34" charset="0"/>
            <a:cs typeface="Calibri" panose="020F0502020204030204" pitchFamily="34" charset="0"/>
          </a:endParaRPr>
        </a:p>
      </dgm:t>
    </dgm:pt>
    <dgm:pt modelId="{71A1705E-BEE7-445C-BC94-284C648032E9}" type="sibTrans" cxnId="{66B58A8B-7EA4-4480-8F87-877DB05BB46B}">
      <dgm:prSet/>
      <dgm:spPr/>
      <dgm:t>
        <a:bodyPr/>
        <a:lstStyle/>
        <a:p>
          <a:pPr>
            <a:spcBef>
              <a:spcPts val="1200"/>
            </a:spcBef>
          </a:pPr>
          <a:endParaRPr lang="en-US" b="1">
            <a:latin typeface="Calibri" panose="020F0502020204030204" pitchFamily="34" charset="0"/>
            <a:cs typeface="Calibri" panose="020F0502020204030204" pitchFamily="34" charset="0"/>
          </a:endParaRPr>
        </a:p>
      </dgm:t>
    </dgm:pt>
    <dgm:pt modelId="{84AA8276-6F19-4707-8D42-68B41514238B}">
      <dgm:prSet/>
      <dgm:spPr>
        <a:solidFill>
          <a:schemeClr val="accent5"/>
        </a:solidFill>
      </dgm:spPr>
      <dgm:t>
        <a:bodyPr/>
        <a:lstStyle/>
        <a:p>
          <a:pPr>
            <a:spcBef>
              <a:spcPts val="1200"/>
            </a:spcBef>
          </a:pPr>
          <a:r>
            <a:rPr lang="en-IN" b="1" dirty="0">
              <a:latin typeface="Calibri" panose="020F0502020204030204" pitchFamily="34" charset="0"/>
              <a:cs typeface="Calibri" panose="020F0502020204030204" pitchFamily="34" charset="0"/>
            </a:rPr>
            <a:t>Ocular or ophthalmologic</a:t>
          </a:r>
          <a:endParaRPr lang="en-US" b="1" dirty="0">
            <a:latin typeface="Calibri" panose="020F0502020204030204" pitchFamily="34" charset="0"/>
            <a:cs typeface="Calibri" panose="020F0502020204030204" pitchFamily="34" charset="0"/>
          </a:endParaRPr>
        </a:p>
      </dgm:t>
    </dgm:pt>
    <dgm:pt modelId="{03A00A11-6842-4EB7-A8C6-0CF3367ECA0D}" type="parTrans" cxnId="{357DC8D4-6617-43AC-9C3B-CF5A208B4879}">
      <dgm:prSet/>
      <dgm:spPr/>
      <dgm:t>
        <a:bodyPr/>
        <a:lstStyle/>
        <a:p>
          <a:pPr>
            <a:spcBef>
              <a:spcPts val="1200"/>
            </a:spcBef>
          </a:pPr>
          <a:endParaRPr lang="en-US" b="1">
            <a:latin typeface="Calibri" panose="020F0502020204030204" pitchFamily="34" charset="0"/>
            <a:cs typeface="Calibri" panose="020F0502020204030204" pitchFamily="34" charset="0"/>
          </a:endParaRPr>
        </a:p>
      </dgm:t>
    </dgm:pt>
    <dgm:pt modelId="{0C770BFE-2E76-45F7-A832-02C5523A025A}" type="sibTrans" cxnId="{357DC8D4-6617-43AC-9C3B-CF5A208B4879}">
      <dgm:prSet/>
      <dgm:spPr/>
      <dgm:t>
        <a:bodyPr/>
        <a:lstStyle/>
        <a:p>
          <a:pPr>
            <a:spcBef>
              <a:spcPts val="1200"/>
            </a:spcBef>
          </a:pPr>
          <a:endParaRPr lang="en-US" b="1">
            <a:latin typeface="Calibri" panose="020F0502020204030204" pitchFamily="34" charset="0"/>
            <a:cs typeface="Calibri" panose="020F0502020204030204" pitchFamily="34" charset="0"/>
          </a:endParaRPr>
        </a:p>
      </dgm:t>
    </dgm:pt>
    <dgm:pt modelId="{CC478A3C-07C5-422B-8914-28F6E06B356E}">
      <dgm:prSet/>
      <dgm:spPr/>
      <dgm:t>
        <a:bodyPr/>
        <a:lstStyle/>
        <a:p>
          <a:pPr>
            <a:spcBef>
              <a:spcPts val="1200"/>
            </a:spcBef>
          </a:pPr>
          <a:r>
            <a:rPr lang="en-IN" b="1">
              <a:latin typeface="Calibri" panose="020F0502020204030204" pitchFamily="34" charset="0"/>
              <a:cs typeface="Calibri" panose="020F0502020204030204" pitchFamily="34" charset="0"/>
            </a:rPr>
            <a:t>Neurologic</a:t>
          </a:r>
          <a:endParaRPr lang="en-US" b="1">
            <a:latin typeface="Calibri" panose="020F0502020204030204" pitchFamily="34" charset="0"/>
            <a:cs typeface="Calibri" panose="020F0502020204030204" pitchFamily="34" charset="0"/>
          </a:endParaRPr>
        </a:p>
      </dgm:t>
    </dgm:pt>
    <dgm:pt modelId="{002EF681-B3A9-40B2-B266-F4B4E571B7ED}" type="parTrans" cxnId="{2BB21245-63CC-4DD3-B486-520ADD09A9DD}">
      <dgm:prSet/>
      <dgm:spPr/>
      <dgm:t>
        <a:bodyPr/>
        <a:lstStyle/>
        <a:p>
          <a:pPr>
            <a:spcBef>
              <a:spcPts val="1200"/>
            </a:spcBef>
          </a:pPr>
          <a:endParaRPr lang="en-US" b="1">
            <a:latin typeface="Calibri" panose="020F0502020204030204" pitchFamily="34" charset="0"/>
            <a:cs typeface="Calibri" panose="020F0502020204030204" pitchFamily="34" charset="0"/>
          </a:endParaRPr>
        </a:p>
      </dgm:t>
    </dgm:pt>
    <dgm:pt modelId="{D846E00B-866B-46B5-A6CA-B8BE59133B02}" type="sibTrans" cxnId="{2BB21245-63CC-4DD3-B486-520ADD09A9DD}">
      <dgm:prSet/>
      <dgm:spPr/>
      <dgm:t>
        <a:bodyPr/>
        <a:lstStyle/>
        <a:p>
          <a:pPr>
            <a:spcBef>
              <a:spcPts val="1200"/>
            </a:spcBef>
          </a:pPr>
          <a:endParaRPr lang="en-US" b="1">
            <a:latin typeface="Calibri" panose="020F0502020204030204" pitchFamily="34" charset="0"/>
            <a:cs typeface="Calibri" panose="020F0502020204030204" pitchFamily="34" charset="0"/>
          </a:endParaRPr>
        </a:p>
      </dgm:t>
    </dgm:pt>
    <dgm:pt modelId="{F38D56D7-FF0C-41F5-A1DD-4F27701EEA3A}">
      <dgm:prSet/>
      <dgm:spPr>
        <a:solidFill>
          <a:schemeClr val="accent5"/>
        </a:solidFill>
      </dgm:spPr>
      <dgm:t>
        <a:bodyPr/>
        <a:lstStyle/>
        <a:p>
          <a:pPr>
            <a:spcBef>
              <a:spcPts val="1200"/>
            </a:spcBef>
          </a:pPr>
          <a:r>
            <a:rPr lang="en-IN" b="1" dirty="0">
              <a:latin typeface="Calibri" panose="020F0502020204030204" pitchFamily="34" charset="0"/>
              <a:cs typeface="Calibri" panose="020F0502020204030204" pitchFamily="34" charset="0"/>
            </a:rPr>
            <a:t>Genitourinary</a:t>
          </a:r>
          <a:endParaRPr lang="en-US" b="1" dirty="0">
            <a:latin typeface="Calibri" panose="020F0502020204030204" pitchFamily="34" charset="0"/>
            <a:cs typeface="Calibri" panose="020F0502020204030204" pitchFamily="34" charset="0"/>
          </a:endParaRPr>
        </a:p>
      </dgm:t>
    </dgm:pt>
    <dgm:pt modelId="{F8C1E92C-6445-4448-ADB3-B396E8C5DC0F}" type="parTrans" cxnId="{01C5248F-9110-447D-B0AA-8B019A267EAE}">
      <dgm:prSet/>
      <dgm:spPr/>
      <dgm:t>
        <a:bodyPr/>
        <a:lstStyle/>
        <a:p>
          <a:pPr>
            <a:spcBef>
              <a:spcPts val="1200"/>
            </a:spcBef>
          </a:pPr>
          <a:endParaRPr lang="en-US" b="1">
            <a:latin typeface="Calibri" panose="020F0502020204030204" pitchFamily="34" charset="0"/>
            <a:cs typeface="Calibri" panose="020F0502020204030204" pitchFamily="34" charset="0"/>
          </a:endParaRPr>
        </a:p>
      </dgm:t>
    </dgm:pt>
    <dgm:pt modelId="{2E4A54F5-9D4C-4FFB-A90C-73240635754B}" type="sibTrans" cxnId="{01C5248F-9110-447D-B0AA-8B019A267EAE}">
      <dgm:prSet/>
      <dgm:spPr/>
      <dgm:t>
        <a:bodyPr/>
        <a:lstStyle/>
        <a:p>
          <a:pPr>
            <a:spcBef>
              <a:spcPts val="1200"/>
            </a:spcBef>
          </a:pPr>
          <a:endParaRPr lang="en-US" b="1">
            <a:latin typeface="Calibri" panose="020F0502020204030204" pitchFamily="34" charset="0"/>
            <a:cs typeface="Calibri" panose="020F0502020204030204" pitchFamily="34" charset="0"/>
          </a:endParaRPr>
        </a:p>
      </dgm:t>
    </dgm:pt>
    <dgm:pt modelId="{2D9DAFBE-4150-4D43-AC7E-6B05FE7E7FA4}">
      <dgm:prSet/>
      <dgm:spPr/>
      <dgm:t>
        <a:bodyPr/>
        <a:lstStyle/>
        <a:p>
          <a:pPr>
            <a:spcBef>
              <a:spcPts val="1200"/>
            </a:spcBef>
          </a:pPr>
          <a:r>
            <a:rPr lang="en-IN" b="1" dirty="0">
              <a:latin typeface="Calibri" panose="020F0502020204030204" pitchFamily="34" charset="0"/>
              <a:cs typeface="Calibri" panose="020F0502020204030204" pitchFamily="34" charset="0"/>
            </a:rPr>
            <a:t>Dermatological</a:t>
          </a:r>
          <a:endParaRPr lang="en-US" b="1" dirty="0">
            <a:latin typeface="Calibri" panose="020F0502020204030204" pitchFamily="34" charset="0"/>
            <a:cs typeface="Calibri" panose="020F0502020204030204" pitchFamily="34" charset="0"/>
          </a:endParaRPr>
        </a:p>
      </dgm:t>
    </dgm:pt>
    <dgm:pt modelId="{13EF56BF-9077-45F8-8450-7DA9014E60F5}" type="parTrans" cxnId="{B2DA2123-DB03-4959-A6C9-89DC334C464D}">
      <dgm:prSet/>
      <dgm:spPr/>
      <dgm:t>
        <a:bodyPr/>
        <a:lstStyle/>
        <a:p>
          <a:pPr>
            <a:spcBef>
              <a:spcPts val="1200"/>
            </a:spcBef>
          </a:pPr>
          <a:endParaRPr lang="en-US" b="1">
            <a:latin typeface="Calibri" panose="020F0502020204030204" pitchFamily="34" charset="0"/>
            <a:cs typeface="Calibri" panose="020F0502020204030204" pitchFamily="34" charset="0"/>
          </a:endParaRPr>
        </a:p>
      </dgm:t>
    </dgm:pt>
    <dgm:pt modelId="{3B3201F1-E8EF-4D22-839A-26EA799215F4}" type="sibTrans" cxnId="{B2DA2123-DB03-4959-A6C9-89DC334C464D}">
      <dgm:prSet/>
      <dgm:spPr/>
      <dgm:t>
        <a:bodyPr/>
        <a:lstStyle/>
        <a:p>
          <a:pPr>
            <a:spcBef>
              <a:spcPts val="1200"/>
            </a:spcBef>
          </a:pPr>
          <a:endParaRPr lang="en-US" b="1">
            <a:latin typeface="Calibri" panose="020F0502020204030204" pitchFamily="34" charset="0"/>
            <a:cs typeface="Calibri" panose="020F0502020204030204" pitchFamily="34" charset="0"/>
          </a:endParaRPr>
        </a:p>
      </dgm:t>
    </dgm:pt>
    <dgm:pt modelId="{7D93F7D4-0E2F-41BB-A5F9-0C480001A82B}">
      <dgm:prSet/>
      <dgm:spPr>
        <a:solidFill>
          <a:schemeClr val="accent5"/>
        </a:solidFill>
      </dgm:spPr>
      <dgm:t>
        <a:bodyPr/>
        <a:lstStyle/>
        <a:p>
          <a:pPr>
            <a:spcBef>
              <a:spcPts val="1200"/>
            </a:spcBef>
          </a:pPr>
          <a:r>
            <a:rPr lang="en-IN" b="1">
              <a:latin typeface="Calibri" panose="020F0502020204030204" pitchFamily="34" charset="0"/>
              <a:cs typeface="Calibri" panose="020F0502020204030204" pitchFamily="34" charset="0"/>
            </a:rPr>
            <a:t>Periodontal disease</a:t>
          </a:r>
          <a:endParaRPr lang="en-US" b="1">
            <a:latin typeface="Calibri" panose="020F0502020204030204" pitchFamily="34" charset="0"/>
            <a:cs typeface="Calibri" panose="020F0502020204030204" pitchFamily="34" charset="0"/>
          </a:endParaRPr>
        </a:p>
      </dgm:t>
    </dgm:pt>
    <dgm:pt modelId="{0884FE21-6828-4A60-9D10-5A29750FB967}" type="parTrans" cxnId="{98D3DD96-8590-46FE-A44A-C5F3FF472CEF}">
      <dgm:prSet/>
      <dgm:spPr/>
      <dgm:t>
        <a:bodyPr/>
        <a:lstStyle/>
        <a:p>
          <a:pPr>
            <a:spcBef>
              <a:spcPts val="1200"/>
            </a:spcBef>
          </a:pPr>
          <a:endParaRPr lang="en-US" b="1">
            <a:latin typeface="Calibri" panose="020F0502020204030204" pitchFamily="34" charset="0"/>
            <a:cs typeface="Calibri" panose="020F0502020204030204" pitchFamily="34" charset="0"/>
          </a:endParaRPr>
        </a:p>
      </dgm:t>
    </dgm:pt>
    <dgm:pt modelId="{9D97F256-0642-4770-8A2D-180C03AF16A6}" type="sibTrans" cxnId="{98D3DD96-8590-46FE-A44A-C5F3FF472CEF}">
      <dgm:prSet/>
      <dgm:spPr/>
      <dgm:t>
        <a:bodyPr/>
        <a:lstStyle/>
        <a:p>
          <a:pPr>
            <a:spcBef>
              <a:spcPts val="1200"/>
            </a:spcBef>
          </a:pPr>
          <a:endParaRPr lang="en-US" b="1">
            <a:latin typeface="Calibri" panose="020F0502020204030204" pitchFamily="34" charset="0"/>
            <a:cs typeface="Calibri" panose="020F0502020204030204" pitchFamily="34" charset="0"/>
          </a:endParaRPr>
        </a:p>
      </dgm:t>
    </dgm:pt>
    <dgm:pt modelId="{A6D89F3F-3677-4670-A66C-13CED21EEC05}">
      <dgm:prSet/>
      <dgm:spPr/>
      <dgm:t>
        <a:bodyPr/>
        <a:lstStyle/>
        <a:p>
          <a:pPr>
            <a:spcBef>
              <a:spcPts val="1200"/>
            </a:spcBef>
          </a:pPr>
          <a:r>
            <a:rPr lang="en-IN" b="1">
              <a:latin typeface="Calibri" panose="020F0502020204030204" pitchFamily="34" charset="0"/>
              <a:cs typeface="Calibri" panose="020F0502020204030204" pitchFamily="34" charset="0"/>
            </a:rPr>
            <a:t>Gastrointestinal</a:t>
          </a:r>
          <a:endParaRPr lang="en-US" b="1">
            <a:latin typeface="Calibri" panose="020F0502020204030204" pitchFamily="34" charset="0"/>
            <a:cs typeface="Calibri" panose="020F0502020204030204" pitchFamily="34" charset="0"/>
          </a:endParaRPr>
        </a:p>
      </dgm:t>
    </dgm:pt>
    <dgm:pt modelId="{0D2699E3-387D-44A2-A264-DEAD8156BC7F}" type="parTrans" cxnId="{E6B9C620-A1C2-42D9-B553-7A49269E2E85}">
      <dgm:prSet/>
      <dgm:spPr/>
      <dgm:t>
        <a:bodyPr/>
        <a:lstStyle/>
        <a:p>
          <a:pPr>
            <a:spcBef>
              <a:spcPts val="1200"/>
            </a:spcBef>
          </a:pPr>
          <a:endParaRPr lang="en-US" b="1">
            <a:latin typeface="Calibri" panose="020F0502020204030204" pitchFamily="34" charset="0"/>
            <a:cs typeface="Calibri" panose="020F0502020204030204" pitchFamily="34" charset="0"/>
          </a:endParaRPr>
        </a:p>
      </dgm:t>
    </dgm:pt>
    <dgm:pt modelId="{41610E61-C729-4EB9-9A06-F13E4A2E2FA2}" type="sibTrans" cxnId="{E6B9C620-A1C2-42D9-B553-7A49269E2E85}">
      <dgm:prSet/>
      <dgm:spPr/>
      <dgm:t>
        <a:bodyPr/>
        <a:lstStyle/>
        <a:p>
          <a:pPr>
            <a:spcBef>
              <a:spcPts val="1200"/>
            </a:spcBef>
          </a:pPr>
          <a:endParaRPr lang="en-US" b="1">
            <a:latin typeface="Calibri" panose="020F0502020204030204" pitchFamily="34" charset="0"/>
            <a:cs typeface="Calibri" panose="020F0502020204030204" pitchFamily="34" charset="0"/>
          </a:endParaRPr>
        </a:p>
      </dgm:t>
    </dgm:pt>
    <dgm:pt modelId="{3F15C2B2-39F9-43AC-920C-8D96E7C7F3B7}">
      <dgm:prSet/>
      <dgm:spPr>
        <a:solidFill>
          <a:schemeClr val="accent5"/>
        </a:solidFill>
      </dgm:spPr>
      <dgm:t>
        <a:bodyPr/>
        <a:lstStyle/>
        <a:p>
          <a:pPr>
            <a:spcBef>
              <a:spcPts val="1200"/>
            </a:spcBef>
          </a:pPr>
          <a:r>
            <a:rPr lang="en-IN" b="1">
              <a:latin typeface="Calibri" panose="020F0502020204030204" pitchFamily="34" charset="0"/>
              <a:cs typeface="Calibri" panose="020F0502020204030204" pitchFamily="34" charset="0"/>
            </a:rPr>
            <a:t>Musculoskeletal</a:t>
          </a:r>
          <a:endParaRPr lang="en-US" b="1">
            <a:latin typeface="Calibri" panose="020F0502020204030204" pitchFamily="34" charset="0"/>
            <a:cs typeface="Calibri" panose="020F0502020204030204" pitchFamily="34" charset="0"/>
          </a:endParaRPr>
        </a:p>
      </dgm:t>
    </dgm:pt>
    <dgm:pt modelId="{D5C91BD5-D471-41E3-9190-D50F1A03E259}" type="parTrans" cxnId="{0E5A2C22-AD1E-46F5-8FFC-5F38310D6B30}">
      <dgm:prSet/>
      <dgm:spPr/>
      <dgm:t>
        <a:bodyPr/>
        <a:lstStyle/>
        <a:p>
          <a:pPr>
            <a:spcBef>
              <a:spcPts val="1200"/>
            </a:spcBef>
          </a:pPr>
          <a:endParaRPr lang="en-US" b="1">
            <a:latin typeface="Calibri" panose="020F0502020204030204" pitchFamily="34" charset="0"/>
            <a:cs typeface="Calibri" panose="020F0502020204030204" pitchFamily="34" charset="0"/>
          </a:endParaRPr>
        </a:p>
      </dgm:t>
    </dgm:pt>
    <dgm:pt modelId="{AD0BE2B7-0D7E-4BAD-ACB5-02671D08181F}" type="sibTrans" cxnId="{0E5A2C22-AD1E-46F5-8FFC-5F38310D6B30}">
      <dgm:prSet/>
      <dgm:spPr/>
      <dgm:t>
        <a:bodyPr/>
        <a:lstStyle/>
        <a:p>
          <a:pPr>
            <a:spcBef>
              <a:spcPts val="1200"/>
            </a:spcBef>
          </a:pPr>
          <a:endParaRPr lang="en-US" b="1">
            <a:latin typeface="Calibri" panose="020F0502020204030204" pitchFamily="34" charset="0"/>
            <a:cs typeface="Calibri" panose="020F0502020204030204" pitchFamily="34" charset="0"/>
          </a:endParaRPr>
        </a:p>
      </dgm:t>
    </dgm:pt>
    <dgm:pt modelId="{04E880C9-FBC3-4E58-8F51-15E8BBF8BFBD}">
      <dgm:prSet/>
      <dgm:spPr/>
      <dgm:t>
        <a:bodyPr/>
        <a:lstStyle/>
        <a:p>
          <a:pPr>
            <a:spcBef>
              <a:spcPts val="1200"/>
            </a:spcBef>
          </a:pPr>
          <a:r>
            <a:rPr lang="en-IN" b="1">
              <a:latin typeface="Calibri" panose="020F0502020204030204" pitchFamily="34" charset="0"/>
              <a:cs typeface="Calibri" panose="020F0502020204030204" pitchFamily="34" charset="0"/>
            </a:rPr>
            <a:t>Infective</a:t>
          </a:r>
          <a:endParaRPr lang="en-US" b="1">
            <a:latin typeface="Calibri" panose="020F0502020204030204" pitchFamily="34" charset="0"/>
            <a:cs typeface="Calibri" panose="020F0502020204030204" pitchFamily="34" charset="0"/>
          </a:endParaRPr>
        </a:p>
      </dgm:t>
    </dgm:pt>
    <dgm:pt modelId="{995CB029-64A7-4572-8E82-9194BD4B0855}" type="parTrans" cxnId="{F5ACA9B2-8598-421C-8AEE-DE19FBD2EF32}">
      <dgm:prSet/>
      <dgm:spPr/>
      <dgm:t>
        <a:bodyPr/>
        <a:lstStyle/>
        <a:p>
          <a:pPr>
            <a:spcBef>
              <a:spcPts val="1200"/>
            </a:spcBef>
          </a:pPr>
          <a:endParaRPr lang="en-US" b="1">
            <a:latin typeface="Calibri" panose="020F0502020204030204" pitchFamily="34" charset="0"/>
            <a:cs typeface="Calibri" panose="020F0502020204030204" pitchFamily="34" charset="0"/>
          </a:endParaRPr>
        </a:p>
      </dgm:t>
    </dgm:pt>
    <dgm:pt modelId="{AA47B5AE-9B03-4C73-A60E-1788EB5ACAA7}" type="sibTrans" cxnId="{F5ACA9B2-8598-421C-8AEE-DE19FBD2EF32}">
      <dgm:prSet/>
      <dgm:spPr/>
      <dgm:t>
        <a:bodyPr/>
        <a:lstStyle/>
        <a:p>
          <a:pPr>
            <a:spcBef>
              <a:spcPts val="1200"/>
            </a:spcBef>
          </a:pPr>
          <a:endParaRPr lang="en-US" b="1">
            <a:latin typeface="Calibri" panose="020F0502020204030204" pitchFamily="34" charset="0"/>
            <a:cs typeface="Calibri" panose="020F0502020204030204" pitchFamily="34" charset="0"/>
          </a:endParaRPr>
        </a:p>
      </dgm:t>
    </dgm:pt>
    <dgm:pt modelId="{3D6BE6E4-294D-4667-90A5-1F3BF31EBCF7}">
      <dgm:prSet/>
      <dgm:spPr>
        <a:solidFill>
          <a:schemeClr val="accent5"/>
        </a:solidFill>
      </dgm:spPr>
      <dgm:t>
        <a:bodyPr/>
        <a:lstStyle/>
        <a:p>
          <a:pPr>
            <a:spcBef>
              <a:spcPts val="1200"/>
            </a:spcBef>
          </a:pPr>
          <a:r>
            <a:rPr lang="en-IN" b="1" dirty="0">
              <a:latin typeface="Calibri" panose="020F0502020204030204" pitchFamily="34" charset="0"/>
              <a:cs typeface="Calibri" panose="020F0502020204030204" pitchFamily="34" charset="0"/>
            </a:rPr>
            <a:t>Neuropsychiatric</a:t>
          </a:r>
          <a:endParaRPr lang="en-US" b="1" dirty="0">
            <a:latin typeface="Calibri" panose="020F0502020204030204" pitchFamily="34" charset="0"/>
            <a:cs typeface="Calibri" panose="020F0502020204030204" pitchFamily="34" charset="0"/>
          </a:endParaRPr>
        </a:p>
      </dgm:t>
    </dgm:pt>
    <dgm:pt modelId="{B28CEF7B-FE88-4206-B200-9A6C849EA5EE}" type="parTrans" cxnId="{E8830384-2DF3-44FE-9865-719A165E928D}">
      <dgm:prSet/>
      <dgm:spPr/>
      <dgm:t>
        <a:bodyPr/>
        <a:lstStyle/>
        <a:p>
          <a:pPr>
            <a:spcBef>
              <a:spcPts val="1200"/>
            </a:spcBef>
          </a:pPr>
          <a:endParaRPr lang="en-US" b="1">
            <a:latin typeface="Calibri" panose="020F0502020204030204" pitchFamily="34" charset="0"/>
            <a:cs typeface="Calibri" panose="020F0502020204030204" pitchFamily="34" charset="0"/>
          </a:endParaRPr>
        </a:p>
      </dgm:t>
    </dgm:pt>
    <dgm:pt modelId="{BB71925E-6CD7-4BF0-BB10-EB6846E7DE3E}" type="sibTrans" cxnId="{E8830384-2DF3-44FE-9865-719A165E928D}">
      <dgm:prSet/>
      <dgm:spPr/>
      <dgm:t>
        <a:bodyPr/>
        <a:lstStyle/>
        <a:p>
          <a:pPr>
            <a:spcBef>
              <a:spcPts val="1200"/>
            </a:spcBef>
          </a:pPr>
          <a:endParaRPr lang="en-US" b="1">
            <a:latin typeface="Calibri" panose="020F0502020204030204" pitchFamily="34" charset="0"/>
            <a:cs typeface="Calibri" panose="020F0502020204030204" pitchFamily="34" charset="0"/>
          </a:endParaRPr>
        </a:p>
      </dgm:t>
    </dgm:pt>
    <dgm:pt modelId="{51324B18-FFAA-46F9-9F2E-7593AFD379C7}" type="pres">
      <dgm:prSet presAssocID="{95EE54F7-A3DF-41B2-BBB6-0ACCDEB63673}" presName="Name0" presStyleCnt="0">
        <dgm:presLayoutVars>
          <dgm:dir/>
          <dgm:animLvl val="lvl"/>
          <dgm:resizeHandles val="exact"/>
        </dgm:presLayoutVars>
      </dgm:prSet>
      <dgm:spPr/>
      <dgm:t>
        <a:bodyPr/>
        <a:lstStyle/>
        <a:p>
          <a:endParaRPr lang="en-US"/>
        </a:p>
      </dgm:t>
    </dgm:pt>
    <dgm:pt modelId="{D69DB0B1-778F-4DF5-B90E-64CBC6BF531B}" type="pres">
      <dgm:prSet presAssocID="{A98C5F42-F1D8-49C9-A06E-7E47AD511A5C}" presName="linNode" presStyleCnt="0"/>
      <dgm:spPr/>
    </dgm:pt>
    <dgm:pt modelId="{3DEB9AEB-CD3F-440F-804A-A72E99AB318C}" type="pres">
      <dgm:prSet presAssocID="{A98C5F42-F1D8-49C9-A06E-7E47AD511A5C}" presName="parentText" presStyleLbl="node1" presStyleIdx="0" presStyleCnt="10">
        <dgm:presLayoutVars>
          <dgm:chMax val="1"/>
          <dgm:bulletEnabled val="1"/>
        </dgm:presLayoutVars>
      </dgm:prSet>
      <dgm:spPr/>
      <dgm:t>
        <a:bodyPr/>
        <a:lstStyle/>
        <a:p>
          <a:endParaRPr lang="en-US"/>
        </a:p>
      </dgm:t>
    </dgm:pt>
    <dgm:pt modelId="{8FD3993D-ED1B-465C-BECA-C4BD673B9580}" type="pres">
      <dgm:prSet presAssocID="{71A1705E-BEE7-445C-BC94-284C648032E9}" presName="sp" presStyleCnt="0"/>
      <dgm:spPr/>
    </dgm:pt>
    <dgm:pt modelId="{D6C05CE8-7B6C-45C8-9383-E21221C85280}" type="pres">
      <dgm:prSet presAssocID="{84AA8276-6F19-4707-8D42-68B41514238B}" presName="linNode" presStyleCnt="0"/>
      <dgm:spPr/>
    </dgm:pt>
    <dgm:pt modelId="{F8F06B5D-FFB0-4E06-B420-013B5B42541D}" type="pres">
      <dgm:prSet presAssocID="{84AA8276-6F19-4707-8D42-68B41514238B}" presName="parentText" presStyleLbl="node1" presStyleIdx="1" presStyleCnt="10">
        <dgm:presLayoutVars>
          <dgm:chMax val="1"/>
          <dgm:bulletEnabled val="1"/>
        </dgm:presLayoutVars>
      </dgm:prSet>
      <dgm:spPr/>
      <dgm:t>
        <a:bodyPr/>
        <a:lstStyle/>
        <a:p>
          <a:endParaRPr lang="en-US"/>
        </a:p>
      </dgm:t>
    </dgm:pt>
    <dgm:pt modelId="{7A3073D4-56D6-4BE2-819E-3031D66D1398}" type="pres">
      <dgm:prSet presAssocID="{0C770BFE-2E76-45F7-A832-02C5523A025A}" presName="sp" presStyleCnt="0"/>
      <dgm:spPr/>
    </dgm:pt>
    <dgm:pt modelId="{FCFEEFDC-B34D-43FF-AF90-D7F91BD36381}" type="pres">
      <dgm:prSet presAssocID="{CC478A3C-07C5-422B-8914-28F6E06B356E}" presName="linNode" presStyleCnt="0"/>
      <dgm:spPr/>
    </dgm:pt>
    <dgm:pt modelId="{2D976F62-8D41-4A35-86FA-3BA9829F7A59}" type="pres">
      <dgm:prSet presAssocID="{CC478A3C-07C5-422B-8914-28F6E06B356E}" presName="parentText" presStyleLbl="node1" presStyleIdx="2" presStyleCnt="10">
        <dgm:presLayoutVars>
          <dgm:chMax val="1"/>
          <dgm:bulletEnabled val="1"/>
        </dgm:presLayoutVars>
      </dgm:prSet>
      <dgm:spPr/>
      <dgm:t>
        <a:bodyPr/>
        <a:lstStyle/>
        <a:p>
          <a:endParaRPr lang="en-US"/>
        </a:p>
      </dgm:t>
    </dgm:pt>
    <dgm:pt modelId="{84F1852F-8CDD-4608-8037-7DF3D4DECD75}" type="pres">
      <dgm:prSet presAssocID="{D846E00B-866B-46B5-A6CA-B8BE59133B02}" presName="sp" presStyleCnt="0"/>
      <dgm:spPr/>
    </dgm:pt>
    <dgm:pt modelId="{31C4EB2F-F33B-44E9-8FBE-F1E524AF4792}" type="pres">
      <dgm:prSet presAssocID="{F38D56D7-FF0C-41F5-A1DD-4F27701EEA3A}" presName="linNode" presStyleCnt="0"/>
      <dgm:spPr/>
    </dgm:pt>
    <dgm:pt modelId="{DDCF5F48-5682-4A8E-ADD0-5F9706C09245}" type="pres">
      <dgm:prSet presAssocID="{F38D56D7-FF0C-41F5-A1DD-4F27701EEA3A}" presName="parentText" presStyleLbl="node1" presStyleIdx="3" presStyleCnt="10">
        <dgm:presLayoutVars>
          <dgm:chMax val="1"/>
          <dgm:bulletEnabled val="1"/>
        </dgm:presLayoutVars>
      </dgm:prSet>
      <dgm:spPr/>
      <dgm:t>
        <a:bodyPr/>
        <a:lstStyle/>
        <a:p>
          <a:endParaRPr lang="en-US"/>
        </a:p>
      </dgm:t>
    </dgm:pt>
    <dgm:pt modelId="{25F6E017-3862-4993-B9E5-DC8E3A16CD54}" type="pres">
      <dgm:prSet presAssocID="{2E4A54F5-9D4C-4FFB-A90C-73240635754B}" presName="sp" presStyleCnt="0"/>
      <dgm:spPr/>
    </dgm:pt>
    <dgm:pt modelId="{5B52A909-BBC8-45F5-B416-15C917CBBDAD}" type="pres">
      <dgm:prSet presAssocID="{2D9DAFBE-4150-4D43-AC7E-6B05FE7E7FA4}" presName="linNode" presStyleCnt="0"/>
      <dgm:spPr/>
    </dgm:pt>
    <dgm:pt modelId="{D50FFE93-815C-4E22-A955-60D3DA718621}" type="pres">
      <dgm:prSet presAssocID="{2D9DAFBE-4150-4D43-AC7E-6B05FE7E7FA4}" presName="parentText" presStyleLbl="node1" presStyleIdx="4" presStyleCnt="10">
        <dgm:presLayoutVars>
          <dgm:chMax val="1"/>
          <dgm:bulletEnabled val="1"/>
        </dgm:presLayoutVars>
      </dgm:prSet>
      <dgm:spPr/>
      <dgm:t>
        <a:bodyPr/>
        <a:lstStyle/>
        <a:p>
          <a:endParaRPr lang="en-US"/>
        </a:p>
      </dgm:t>
    </dgm:pt>
    <dgm:pt modelId="{8F96D7F2-E949-4451-A863-32F3CBB67A9C}" type="pres">
      <dgm:prSet presAssocID="{3B3201F1-E8EF-4D22-839A-26EA799215F4}" presName="sp" presStyleCnt="0"/>
      <dgm:spPr/>
    </dgm:pt>
    <dgm:pt modelId="{46ADF811-1714-4D0B-91AC-144AB79622EE}" type="pres">
      <dgm:prSet presAssocID="{7D93F7D4-0E2F-41BB-A5F9-0C480001A82B}" presName="linNode" presStyleCnt="0"/>
      <dgm:spPr/>
    </dgm:pt>
    <dgm:pt modelId="{84AB905E-D099-4323-8A46-5018F2D598F3}" type="pres">
      <dgm:prSet presAssocID="{7D93F7D4-0E2F-41BB-A5F9-0C480001A82B}" presName="parentText" presStyleLbl="node1" presStyleIdx="5" presStyleCnt="10">
        <dgm:presLayoutVars>
          <dgm:chMax val="1"/>
          <dgm:bulletEnabled val="1"/>
        </dgm:presLayoutVars>
      </dgm:prSet>
      <dgm:spPr/>
      <dgm:t>
        <a:bodyPr/>
        <a:lstStyle/>
        <a:p>
          <a:endParaRPr lang="en-US"/>
        </a:p>
      </dgm:t>
    </dgm:pt>
    <dgm:pt modelId="{91705F28-8B38-403F-96E8-39E7C0A34B3F}" type="pres">
      <dgm:prSet presAssocID="{9D97F256-0642-4770-8A2D-180C03AF16A6}" presName="sp" presStyleCnt="0"/>
      <dgm:spPr/>
    </dgm:pt>
    <dgm:pt modelId="{72AF9413-98CD-41C8-9935-032155959270}" type="pres">
      <dgm:prSet presAssocID="{A6D89F3F-3677-4670-A66C-13CED21EEC05}" presName="linNode" presStyleCnt="0"/>
      <dgm:spPr/>
    </dgm:pt>
    <dgm:pt modelId="{2FA4B7D6-5456-4A77-B97D-10B431CE41D7}" type="pres">
      <dgm:prSet presAssocID="{A6D89F3F-3677-4670-A66C-13CED21EEC05}" presName="parentText" presStyleLbl="node1" presStyleIdx="6" presStyleCnt="10">
        <dgm:presLayoutVars>
          <dgm:chMax val="1"/>
          <dgm:bulletEnabled val="1"/>
        </dgm:presLayoutVars>
      </dgm:prSet>
      <dgm:spPr/>
      <dgm:t>
        <a:bodyPr/>
        <a:lstStyle/>
        <a:p>
          <a:endParaRPr lang="en-US"/>
        </a:p>
      </dgm:t>
    </dgm:pt>
    <dgm:pt modelId="{6403AE70-9B3B-4856-999E-01C4AB8A3436}" type="pres">
      <dgm:prSet presAssocID="{41610E61-C729-4EB9-9A06-F13E4A2E2FA2}" presName="sp" presStyleCnt="0"/>
      <dgm:spPr/>
    </dgm:pt>
    <dgm:pt modelId="{B9CDB7C4-BE50-4D26-87F4-EB3779D7324B}" type="pres">
      <dgm:prSet presAssocID="{3F15C2B2-39F9-43AC-920C-8D96E7C7F3B7}" presName="linNode" presStyleCnt="0"/>
      <dgm:spPr/>
    </dgm:pt>
    <dgm:pt modelId="{7EB7C805-0BDF-4D06-AFE5-3DC0A6BB772D}" type="pres">
      <dgm:prSet presAssocID="{3F15C2B2-39F9-43AC-920C-8D96E7C7F3B7}" presName="parentText" presStyleLbl="node1" presStyleIdx="7" presStyleCnt="10">
        <dgm:presLayoutVars>
          <dgm:chMax val="1"/>
          <dgm:bulletEnabled val="1"/>
        </dgm:presLayoutVars>
      </dgm:prSet>
      <dgm:spPr/>
      <dgm:t>
        <a:bodyPr/>
        <a:lstStyle/>
        <a:p>
          <a:endParaRPr lang="en-US"/>
        </a:p>
      </dgm:t>
    </dgm:pt>
    <dgm:pt modelId="{7B5B1CAD-D9E1-42E3-95A5-8F9E815A2A17}" type="pres">
      <dgm:prSet presAssocID="{AD0BE2B7-0D7E-4BAD-ACB5-02671D08181F}" presName="sp" presStyleCnt="0"/>
      <dgm:spPr/>
    </dgm:pt>
    <dgm:pt modelId="{D38AE2E8-12A0-422A-BB39-132570D7D7B8}" type="pres">
      <dgm:prSet presAssocID="{04E880C9-FBC3-4E58-8F51-15E8BBF8BFBD}" presName="linNode" presStyleCnt="0"/>
      <dgm:spPr/>
    </dgm:pt>
    <dgm:pt modelId="{BB6681E2-E309-4AFE-A32E-CEF7D88F28CE}" type="pres">
      <dgm:prSet presAssocID="{04E880C9-FBC3-4E58-8F51-15E8BBF8BFBD}" presName="parentText" presStyleLbl="node1" presStyleIdx="8" presStyleCnt="10">
        <dgm:presLayoutVars>
          <dgm:chMax val="1"/>
          <dgm:bulletEnabled val="1"/>
        </dgm:presLayoutVars>
      </dgm:prSet>
      <dgm:spPr/>
      <dgm:t>
        <a:bodyPr/>
        <a:lstStyle/>
        <a:p>
          <a:endParaRPr lang="en-US"/>
        </a:p>
      </dgm:t>
    </dgm:pt>
    <dgm:pt modelId="{881516BC-ACEC-428B-BA93-185551EE2FC9}" type="pres">
      <dgm:prSet presAssocID="{AA47B5AE-9B03-4C73-A60E-1788EB5ACAA7}" presName="sp" presStyleCnt="0"/>
      <dgm:spPr/>
    </dgm:pt>
    <dgm:pt modelId="{20EEA7D2-7108-47B1-9A65-D8C3C3CBF6AC}" type="pres">
      <dgm:prSet presAssocID="{3D6BE6E4-294D-4667-90A5-1F3BF31EBCF7}" presName="linNode" presStyleCnt="0"/>
      <dgm:spPr/>
    </dgm:pt>
    <dgm:pt modelId="{7E99B4C8-46D5-4B04-8F33-94031256DC02}" type="pres">
      <dgm:prSet presAssocID="{3D6BE6E4-294D-4667-90A5-1F3BF31EBCF7}" presName="parentText" presStyleLbl="node1" presStyleIdx="9" presStyleCnt="10">
        <dgm:presLayoutVars>
          <dgm:chMax val="1"/>
          <dgm:bulletEnabled val="1"/>
        </dgm:presLayoutVars>
      </dgm:prSet>
      <dgm:spPr/>
      <dgm:t>
        <a:bodyPr/>
        <a:lstStyle/>
        <a:p>
          <a:endParaRPr lang="en-US"/>
        </a:p>
      </dgm:t>
    </dgm:pt>
  </dgm:ptLst>
  <dgm:cxnLst>
    <dgm:cxn modelId="{B886806B-CABC-4296-B2B2-94FDC37AC9BF}" type="presOf" srcId="{95EE54F7-A3DF-41B2-BBB6-0ACCDEB63673}" destId="{51324B18-FFAA-46F9-9F2E-7593AFD379C7}" srcOrd="0" destOrd="0" presId="urn:microsoft.com/office/officeart/2005/8/layout/vList5"/>
    <dgm:cxn modelId="{98D3DD96-8590-46FE-A44A-C5F3FF472CEF}" srcId="{95EE54F7-A3DF-41B2-BBB6-0ACCDEB63673}" destId="{7D93F7D4-0E2F-41BB-A5F9-0C480001A82B}" srcOrd="5" destOrd="0" parTransId="{0884FE21-6828-4A60-9D10-5A29750FB967}" sibTransId="{9D97F256-0642-4770-8A2D-180C03AF16A6}"/>
    <dgm:cxn modelId="{E6B9C620-A1C2-42D9-B553-7A49269E2E85}" srcId="{95EE54F7-A3DF-41B2-BBB6-0ACCDEB63673}" destId="{A6D89F3F-3677-4670-A66C-13CED21EEC05}" srcOrd="6" destOrd="0" parTransId="{0D2699E3-387D-44A2-A264-DEAD8156BC7F}" sibTransId="{41610E61-C729-4EB9-9A06-F13E4A2E2FA2}"/>
    <dgm:cxn modelId="{B2DA2123-DB03-4959-A6C9-89DC334C464D}" srcId="{95EE54F7-A3DF-41B2-BBB6-0ACCDEB63673}" destId="{2D9DAFBE-4150-4D43-AC7E-6B05FE7E7FA4}" srcOrd="4" destOrd="0" parTransId="{13EF56BF-9077-45F8-8450-7DA9014E60F5}" sibTransId="{3B3201F1-E8EF-4D22-839A-26EA799215F4}"/>
    <dgm:cxn modelId="{F5ACA9B2-8598-421C-8AEE-DE19FBD2EF32}" srcId="{95EE54F7-A3DF-41B2-BBB6-0ACCDEB63673}" destId="{04E880C9-FBC3-4E58-8F51-15E8BBF8BFBD}" srcOrd="8" destOrd="0" parTransId="{995CB029-64A7-4572-8E82-9194BD4B0855}" sibTransId="{AA47B5AE-9B03-4C73-A60E-1788EB5ACAA7}"/>
    <dgm:cxn modelId="{34C2BA00-B927-47E2-915F-30420DFAFD00}" type="presOf" srcId="{CC478A3C-07C5-422B-8914-28F6E06B356E}" destId="{2D976F62-8D41-4A35-86FA-3BA9829F7A59}" srcOrd="0" destOrd="0" presId="urn:microsoft.com/office/officeart/2005/8/layout/vList5"/>
    <dgm:cxn modelId="{0E5A2C22-AD1E-46F5-8FFC-5F38310D6B30}" srcId="{95EE54F7-A3DF-41B2-BBB6-0ACCDEB63673}" destId="{3F15C2B2-39F9-43AC-920C-8D96E7C7F3B7}" srcOrd="7" destOrd="0" parTransId="{D5C91BD5-D471-41E3-9190-D50F1A03E259}" sibTransId="{AD0BE2B7-0D7E-4BAD-ACB5-02671D08181F}"/>
    <dgm:cxn modelId="{088FD967-7A6B-4A89-B03A-764F7BE66FB6}" type="presOf" srcId="{3F15C2B2-39F9-43AC-920C-8D96E7C7F3B7}" destId="{7EB7C805-0BDF-4D06-AFE5-3DC0A6BB772D}" srcOrd="0" destOrd="0" presId="urn:microsoft.com/office/officeart/2005/8/layout/vList5"/>
    <dgm:cxn modelId="{384CA838-266B-43D9-B7A7-0D19F1C36ADB}" type="presOf" srcId="{2D9DAFBE-4150-4D43-AC7E-6B05FE7E7FA4}" destId="{D50FFE93-815C-4E22-A955-60D3DA718621}" srcOrd="0" destOrd="0" presId="urn:microsoft.com/office/officeart/2005/8/layout/vList5"/>
    <dgm:cxn modelId="{66B58A8B-7EA4-4480-8F87-877DB05BB46B}" srcId="{95EE54F7-A3DF-41B2-BBB6-0ACCDEB63673}" destId="{A98C5F42-F1D8-49C9-A06E-7E47AD511A5C}" srcOrd="0" destOrd="0" parTransId="{56F5AC28-9D81-4E64-803A-BACFD1094F72}" sibTransId="{71A1705E-BEE7-445C-BC94-284C648032E9}"/>
    <dgm:cxn modelId="{2BB21245-63CC-4DD3-B486-520ADD09A9DD}" srcId="{95EE54F7-A3DF-41B2-BBB6-0ACCDEB63673}" destId="{CC478A3C-07C5-422B-8914-28F6E06B356E}" srcOrd="2" destOrd="0" parTransId="{002EF681-B3A9-40B2-B266-F4B4E571B7ED}" sibTransId="{D846E00B-866B-46B5-A6CA-B8BE59133B02}"/>
    <dgm:cxn modelId="{6616D821-F442-4677-9333-AE661BABBC61}" type="presOf" srcId="{04E880C9-FBC3-4E58-8F51-15E8BBF8BFBD}" destId="{BB6681E2-E309-4AFE-A32E-CEF7D88F28CE}" srcOrd="0" destOrd="0" presId="urn:microsoft.com/office/officeart/2005/8/layout/vList5"/>
    <dgm:cxn modelId="{27DF4407-B5B4-4239-988D-AC821CD08476}" type="presOf" srcId="{7D93F7D4-0E2F-41BB-A5F9-0C480001A82B}" destId="{84AB905E-D099-4323-8A46-5018F2D598F3}" srcOrd="0" destOrd="0" presId="urn:microsoft.com/office/officeart/2005/8/layout/vList5"/>
    <dgm:cxn modelId="{357DC8D4-6617-43AC-9C3B-CF5A208B4879}" srcId="{95EE54F7-A3DF-41B2-BBB6-0ACCDEB63673}" destId="{84AA8276-6F19-4707-8D42-68B41514238B}" srcOrd="1" destOrd="0" parTransId="{03A00A11-6842-4EB7-A8C6-0CF3367ECA0D}" sibTransId="{0C770BFE-2E76-45F7-A832-02C5523A025A}"/>
    <dgm:cxn modelId="{0EB5948D-125B-481C-AD40-A572140CDD6D}" type="presOf" srcId="{F38D56D7-FF0C-41F5-A1DD-4F27701EEA3A}" destId="{DDCF5F48-5682-4A8E-ADD0-5F9706C09245}" srcOrd="0" destOrd="0" presId="urn:microsoft.com/office/officeart/2005/8/layout/vList5"/>
    <dgm:cxn modelId="{5FAC56C4-6A1C-4D3A-8ACD-BED92EAF7668}" type="presOf" srcId="{3D6BE6E4-294D-4667-90A5-1F3BF31EBCF7}" destId="{7E99B4C8-46D5-4B04-8F33-94031256DC02}" srcOrd="0" destOrd="0" presId="urn:microsoft.com/office/officeart/2005/8/layout/vList5"/>
    <dgm:cxn modelId="{E8830384-2DF3-44FE-9865-719A165E928D}" srcId="{95EE54F7-A3DF-41B2-BBB6-0ACCDEB63673}" destId="{3D6BE6E4-294D-4667-90A5-1F3BF31EBCF7}" srcOrd="9" destOrd="0" parTransId="{B28CEF7B-FE88-4206-B200-9A6C849EA5EE}" sibTransId="{BB71925E-6CD7-4BF0-BB10-EB6846E7DE3E}"/>
    <dgm:cxn modelId="{C4533D0F-DD75-4706-B4FF-D0568C75A4BB}" type="presOf" srcId="{A98C5F42-F1D8-49C9-A06E-7E47AD511A5C}" destId="{3DEB9AEB-CD3F-440F-804A-A72E99AB318C}" srcOrd="0" destOrd="0" presId="urn:microsoft.com/office/officeart/2005/8/layout/vList5"/>
    <dgm:cxn modelId="{611877F8-EB50-4052-8770-390936D525F1}" type="presOf" srcId="{A6D89F3F-3677-4670-A66C-13CED21EEC05}" destId="{2FA4B7D6-5456-4A77-B97D-10B431CE41D7}" srcOrd="0" destOrd="0" presId="urn:microsoft.com/office/officeart/2005/8/layout/vList5"/>
    <dgm:cxn modelId="{01C5248F-9110-447D-B0AA-8B019A267EAE}" srcId="{95EE54F7-A3DF-41B2-BBB6-0ACCDEB63673}" destId="{F38D56D7-FF0C-41F5-A1DD-4F27701EEA3A}" srcOrd="3" destOrd="0" parTransId="{F8C1E92C-6445-4448-ADB3-B396E8C5DC0F}" sibTransId="{2E4A54F5-9D4C-4FFB-A90C-73240635754B}"/>
    <dgm:cxn modelId="{4784D638-D55E-4AE3-B307-2DFD7C00211C}" type="presOf" srcId="{84AA8276-6F19-4707-8D42-68B41514238B}" destId="{F8F06B5D-FFB0-4E06-B420-013B5B42541D}" srcOrd="0" destOrd="0" presId="urn:microsoft.com/office/officeart/2005/8/layout/vList5"/>
    <dgm:cxn modelId="{F4D4259C-5C33-4993-AA70-55565D4D0B4C}" type="presParOf" srcId="{51324B18-FFAA-46F9-9F2E-7593AFD379C7}" destId="{D69DB0B1-778F-4DF5-B90E-64CBC6BF531B}" srcOrd="0" destOrd="0" presId="urn:microsoft.com/office/officeart/2005/8/layout/vList5"/>
    <dgm:cxn modelId="{E25DBDC9-C7E2-4B0A-9EA4-F54057DB94B7}" type="presParOf" srcId="{D69DB0B1-778F-4DF5-B90E-64CBC6BF531B}" destId="{3DEB9AEB-CD3F-440F-804A-A72E99AB318C}" srcOrd="0" destOrd="0" presId="urn:microsoft.com/office/officeart/2005/8/layout/vList5"/>
    <dgm:cxn modelId="{02D34416-CED0-4EDB-B443-0EC22A185AE7}" type="presParOf" srcId="{51324B18-FFAA-46F9-9F2E-7593AFD379C7}" destId="{8FD3993D-ED1B-465C-BECA-C4BD673B9580}" srcOrd="1" destOrd="0" presId="urn:microsoft.com/office/officeart/2005/8/layout/vList5"/>
    <dgm:cxn modelId="{DDB0E0CC-9DCD-4AB4-8A3A-794AB250057E}" type="presParOf" srcId="{51324B18-FFAA-46F9-9F2E-7593AFD379C7}" destId="{D6C05CE8-7B6C-45C8-9383-E21221C85280}" srcOrd="2" destOrd="0" presId="urn:microsoft.com/office/officeart/2005/8/layout/vList5"/>
    <dgm:cxn modelId="{40798C76-00FF-4778-9A73-8F681451E59B}" type="presParOf" srcId="{D6C05CE8-7B6C-45C8-9383-E21221C85280}" destId="{F8F06B5D-FFB0-4E06-B420-013B5B42541D}" srcOrd="0" destOrd="0" presId="urn:microsoft.com/office/officeart/2005/8/layout/vList5"/>
    <dgm:cxn modelId="{D63FB190-85DB-47BE-BCC7-CB3A46BAD3D1}" type="presParOf" srcId="{51324B18-FFAA-46F9-9F2E-7593AFD379C7}" destId="{7A3073D4-56D6-4BE2-819E-3031D66D1398}" srcOrd="3" destOrd="0" presId="urn:microsoft.com/office/officeart/2005/8/layout/vList5"/>
    <dgm:cxn modelId="{F612634D-5DE7-440E-ADCB-78701C3A0221}" type="presParOf" srcId="{51324B18-FFAA-46F9-9F2E-7593AFD379C7}" destId="{FCFEEFDC-B34D-43FF-AF90-D7F91BD36381}" srcOrd="4" destOrd="0" presId="urn:microsoft.com/office/officeart/2005/8/layout/vList5"/>
    <dgm:cxn modelId="{3DF1145E-948E-4184-B333-9F3B08A610F5}" type="presParOf" srcId="{FCFEEFDC-B34D-43FF-AF90-D7F91BD36381}" destId="{2D976F62-8D41-4A35-86FA-3BA9829F7A59}" srcOrd="0" destOrd="0" presId="urn:microsoft.com/office/officeart/2005/8/layout/vList5"/>
    <dgm:cxn modelId="{F96DDD9B-4A9C-4879-B09D-9EA6D77D157C}" type="presParOf" srcId="{51324B18-FFAA-46F9-9F2E-7593AFD379C7}" destId="{84F1852F-8CDD-4608-8037-7DF3D4DECD75}" srcOrd="5" destOrd="0" presId="urn:microsoft.com/office/officeart/2005/8/layout/vList5"/>
    <dgm:cxn modelId="{21EF8C9B-086C-4FFB-9A06-2274CCD8B1C6}" type="presParOf" srcId="{51324B18-FFAA-46F9-9F2E-7593AFD379C7}" destId="{31C4EB2F-F33B-44E9-8FBE-F1E524AF4792}" srcOrd="6" destOrd="0" presId="urn:microsoft.com/office/officeart/2005/8/layout/vList5"/>
    <dgm:cxn modelId="{06E20E7F-151A-45D6-920F-035AB4E6D35C}" type="presParOf" srcId="{31C4EB2F-F33B-44E9-8FBE-F1E524AF4792}" destId="{DDCF5F48-5682-4A8E-ADD0-5F9706C09245}" srcOrd="0" destOrd="0" presId="urn:microsoft.com/office/officeart/2005/8/layout/vList5"/>
    <dgm:cxn modelId="{1686AE78-81DF-4AB8-9690-C4C56835C7F9}" type="presParOf" srcId="{51324B18-FFAA-46F9-9F2E-7593AFD379C7}" destId="{25F6E017-3862-4993-B9E5-DC8E3A16CD54}" srcOrd="7" destOrd="0" presId="urn:microsoft.com/office/officeart/2005/8/layout/vList5"/>
    <dgm:cxn modelId="{CE61A52F-4ABC-40C7-B92F-169985CFC3B9}" type="presParOf" srcId="{51324B18-FFAA-46F9-9F2E-7593AFD379C7}" destId="{5B52A909-BBC8-45F5-B416-15C917CBBDAD}" srcOrd="8" destOrd="0" presId="urn:microsoft.com/office/officeart/2005/8/layout/vList5"/>
    <dgm:cxn modelId="{8807B0A2-2226-400D-8DD8-3D519AA3826F}" type="presParOf" srcId="{5B52A909-BBC8-45F5-B416-15C917CBBDAD}" destId="{D50FFE93-815C-4E22-A955-60D3DA718621}" srcOrd="0" destOrd="0" presId="urn:microsoft.com/office/officeart/2005/8/layout/vList5"/>
    <dgm:cxn modelId="{F694E609-3EF2-4C64-9AE9-D8BF967F4829}" type="presParOf" srcId="{51324B18-FFAA-46F9-9F2E-7593AFD379C7}" destId="{8F96D7F2-E949-4451-A863-32F3CBB67A9C}" srcOrd="9" destOrd="0" presId="urn:microsoft.com/office/officeart/2005/8/layout/vList5"/>
    <dgm:cxn modelId="{5C0FC07B-9B26-4D5F-9759-8BEE911C915A}" type="presParOf" srcId="{51324B18-FFAA-46F9-9F2E-7593AFD379C7}" destId="{46ADF811-1714-4D0B-91AC-144AB79622EE}" srcOrd="10" destOrd="0" presId="urn:microsoft.com/office/officeart/2005/8/layout/vList5"/>
    <dgm:cxn modelId="{F9468749-349B-4FC4-81B2-4CA284E36D1B}" type="presParOf" srcId="{46ADF811-1714-4D0B-91AC-144AB79622EE}" destId="{84AB905E-D099-4323-8A46-5018F2D598F3}" srcOrd="0" destOrd="0" presId="urn:microsoft.com/office/officeart/2005/8/layout/vList5"/>
    <dgm:cxn modelId="{59F2D86F-1E4A-4E00-AF72-DDD66A66E4A8}" type="presParOf" srcId="{51324B18-FFAA-46F9-9F2E-7593AFD379C7}" destId="{91705F28-8B38-403F-96E8-39E7C0A34B3F}" srcOrd="11" destOrd="0" presId="urn:microsoft.com/office/officeart/2005/8/layout/vList5"/>
    <dgm:cxn modelId="{C42D0731-5869-462B-9E86-2AD44419BD62}" type="presParOf" srcId="{51324B18-FFAA-46F9-9F2E-7593AFD379C7}" destId="{72AF9413-98CD-41C8-9935-032155959270}" srcOrd="12" destOrd="0" presId="urn:microsoft.com/office/officeart/2005/8/layout/vList5"/>
    <dgm:cxn modelId="{7305004D-83C9-48DC-8365-E879995BF8FC}" type="presParOf" srcId="{72AF9413-98CD-41C8-9935-032155959270}" destId="{2FA4B7D6-5456-4A77-B97D-10B431CE41D7}" srcOrd="0" destOrd="0" presId="urn:microsoft.com/office/officeart/2005/8/layout/vList5"/>
    <dgm:cxn modelId="{4098C17D-BE21-4DF9-BE25-42995C67E8DF}" type="presParOf" srcId="{51324B18-FFAA-46F9-9F2E-7593AFD379C7}" destId="{6403AE70-9B3B-4856-999E-01C4AB8A3436}" srcOrd="13" destOrd="0" presId="urn:microsoft.com/office/officeart/2005/8/layout/vList5"/>
    <dgm:cxn modelId="{94785FA6-9F4D-4167-B398-65552A8FCD60}" type="presParOf" srcId="{51324B18-FFAA-46F9-9F2E-7593AFD379C7}" destId="{B9CDB7C4-BE50-4D26-87F4-EB3779D7324B}" srcOrd="14" destOrd="0" presId="urn:microsoft.com/office/officeart/2005/8/layout/vList5"/>
    <dgm:cxn modelId="{CF01AC72-F3C0-4575-A976-1E08B3777BBB}" type="presParOf" srcId="{B9CDB7C4-BE50-4D26-87F4-EB3779D7324B}" destId="{7EB7C805-0BDF-4D06-AFE5-3DC0A6BB772D}" srcOrd="0" destOrd="0" presId="urn:microsoft.com/office/officeart/2005/8/layout/vList5"/>
    <dgm:cxn modelId="{8CE071AE-B896-47FA-83B0-68ACAA5F0E69}" type="presParOf" srcId="{51324B18-FFAA-46F9-9F2E-7593AFD379C7}" destId="{7B5B1CAD-D9E1-42E3-95A5-8F9E815A2A17}" srcOrd="15" destOrd="0" presId="urn:microsoft.com/office/officeart/2005/8/layout/vList5"/>
    <dgm:cxn modelId="{AF28B0B4-010D-4997-B9A1-69F17D4E9BD7}" type="presParOf" srcId="{51324B18-FFAA-46F9-9F2E-7593AFD379C7}" destId="{D38AE2E8-12A0-422A-BB39-132570D7D7B8}" srcOrd="16" destOrd="0" presId="urn:microsoft.com/office/officeart/2005/8/layout/vList5"/>
    <dgm:cxn modelId="{A80E3EB7-E096-4C57-A73A-D9BC13D08C63}" type="presParOf" srcId="{D38AE2E8-12A0-422A-BB39-132570D7D7B8}" destId="{BB6681E2-E309-4AFE-A32E-CEF7D88F28CE}" srcOrd="0" destOrd="0" presId="urn:microsoft.com/office/officeart/2005/8/layout/vList5"/>
    <dgm:cxn modelId="{D6DDF48F-3370-4EA3-B8E1-5B1677FA7801}" type="presParOf" srcId="{51324B18-FFAA-46F9-9F2E-7593AFD379C7}" destId="{881516BC-ACEC-428B-BA93-185551EE2FC9}" srcOrd="17" destOrd="0" presId="urn:microsoft.com/office/officeart/2005/8/layout/vList5"/>
    <dgm:cxn modelId="{7A3CA89C-3C9E-4A3A-8A49-7646595B6D7E}" type="presParOf" srcId="{51324B18-FFAA-46F9-9F2E-7593AFD379C7}" destId="{20EEA7D2-7108-47B1-9A65-D8C3C3CBF6AC}" srcOrd="18" destOrd="0" presId="urn:microsoft.com/office/officeart/2005/8/layout/vList5"/>
    <dgm:cxn modelId="{DFCF749B-E498-4741-AE89-E76623679AE7}" type="presParOf" srcId="{20EEA7D2-7108-47B1-9A65-D8C3C3CBF6AC}" destId="{7E99B4C8-46D5-4B04-8F33-94031256DC02}" srcOrd="0"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9F0DEAAC-431B-4068-9575-861F30A16985}" type="doc">
      <dgm:prSet loTypeId="urn:microsoft.com/office/officeart/2011/layout/TabList" loCatId="list" qsTypeId="urn:microsoft.com/office/officeart/2005/8/quickstyle/simple1" qsCatId="simple" csTypeId="urn:microsoft.com/office/officeart/2005/8/colors/colorful1" csCatId="colorful" phldr="1"/>
      <dgm:spPr/>
      <dgm:t>
        <a:bodyPr/>
        <a:lstStyle/>
        <a:p>
          <a:endParaRPr lang="en-IN"/>
        </a:p>
      </dgm:t>
    </dgm:pt>
    <dgm:pt modelId="{10B6BB88-4BBA-48E7-8ED1-61663C090E81}">
      <dgm:prSet phldrT="[Text]" custT="1"/>
      <dgm:spPr/>
      <dgm:t>
        <a:bodyPr/>
        <a:lstStyle/>
        <a:p>
          <a:r>
            <a:rPr lang="en-IN" sz="1700" b="1" dirty="0">
              <a:latin typeface="Calibri" panose="020F0502020204030204" pitchFamily="34" charset="0"/>
              <a:cs typeface="Calibri" panose="020F0502020204030204" pitchFamily="34" charset="0"/>
            </a:rPr>
            <a:t>Bromocriptine</a:t>
          </a:r>
        </a:p>
      </dgm:t>
    </dgm:pt>
    <dgm:pt modelId="{42E00DF6-01B9-4498-ABC5-43D196583753}" type="parTrans" cxnId="{C636D68D-B18E-4DD8-B469-24D41C0A914A}">
      <dgm:prSet/>
      <dgm:spPr/>
      <dgm:t>
        <a:bodyPr/>
        <a:lstStyle/>
        <a:p>
          <a:endParaRPr lang="en-IN" sz="1600">
            <a:latin typeface="Calibri" panose="020F0502020204030204" pitchFamily="34" charset="0"/>
            <a:cs typeface="Calibri" panose="020F0502020204030204" pitchFamily="34" charset="0"/>
          </a:endParaRPr>
        </a:p>
      </dgm:t>
    </dgm:pt>
    <dgm:pt modelId="{28CFB575-A181-44EA-9D5D-077EFCA074B3}" type="sibTrans" cxnId="{C636D68D-B18E-4DD8-B469-24D41C0A914A}">
      <dgm:prSet/>
      <dgm:spPr/>
      <dgm:t>
        <a:bodyPr/>
        <a:lstStyle/>
        <a:p>
          <a:endParaRPr lang="en-IN" sz="1600">
            <a:latin typeface="Calibri" panose="020F0502020204030204" pitchFamily="34" charset="0"/>
            <a:cs typeface="Calibri" panose="020F0502020204030204" pitchFamily="34" charset="0"/>
          </a:endParaRPr>
        </a:p>
      </dgm:t>
    </dgm:pt>
    <dgm:pt modelId="{69B96346-CC11-4271-9D7A-BF7E490BD83E}">
      <dgm:prSet phldrT="[Text]" custT="1"/>
      <dgm:spPr/>
      <dgm:t>
        <a:bodyPr anchor="ctr"/>
        <a:lstStyle/>
        <a:p>
          <a:pPr marL="271463" indent="-271463">
            <a:spcAft>
              <a:spcPts val="0"/>
            </a:spcAft>
          </a:pPr>
          <a:r>
            <a:rPr lang="en-US" sz="1600" dirty="0">
              <a:latin typeface="Calibri" panose="020F0502020204030204" pitchFamily="34" charset="0"/>
              <a:cs typeface="Calibri" panose="020F0502020204030204" pitchFamily="34" charset="0"/>
            </a:rPr>
            <a:t>      Suppression of hepatic glucose output
      Indicated in type 2 diabetes treated on diet alone or with SU, metformin or TZD who are not at target.
     Available as 0.8 mg tablets
     Given as a single dose PO within 2 hours of waking  </a:t>
          </a:r>
          <a:endParaRPr lang="en-IN" sz="1600" dirty="0">
            <a:latin typeface="Calibri" panose="020F0502020204030204" pitchFamily="34" charset="0"/>
            <a:cs typeface="Calibri" panose="020F0502020204030204" pitchFamily="34" charset="0"/>
          </a:endParaRPr>
        </a:p>
      </dgm:t>
    </dgm:pt>
    <dgm:pt modelId="{78389FF9-957A-49E8-BDE2-AA5E2996C7EE}" type="parTrans" cxnId="{EFA47FCA-4BBD-455B-AC09-763D4B1AD953}">
      <dgm:prSet/>
      <dgm:spPr/>
      <dgm:t>
        <a:bodyPr/>
        <a:lstStyle/>
        <a:p>
          <a:endParaRPr lang="en-IN" sz="1600">
            <a:latin typeface="Calibri" panose="020F0502020204030204" pitchFamily="34" charset="0"/>
            <a:cs typeface="Calibri" panose="020F0502020204030204" pitchFamily="34" charset="0"/>
          </a:endParaRPr>
        </a:p>
      </dgm:t>
    </dgm:pt>
    <dgm:pt modelId="{9C93457B-7C99-4075-B4EC-2537B91EC7FB}" type="sibTrans" cxnId="{EFA47FCA-4BBD-455B-AC09-763D4B1AD953}">
      <dgm:prSet/>
      <dgm:spPr/>
      <dgm:t>
        <a:bodyPr/>
        <a:lstStyle/>
        <a:p>
          <a:endParaRPr lang="en-IN" sz="1600">
            <a:latin typeface="Calibri" panose="020F0502020204030204" pitchFamily="34" charset="0"/>
            <a:cs typeface="Calibri" panose="020F0502020204030204" pitchFamily="34" charset="0"/>
          </a:endParaRPr>
        </a:p>
      </dgm:t>
    </dgm:pt>
    <dgm:pt modelId="{0578DD51-32C4-433E-A3C4-47F00D1F4820}">
      <dgm:prSet phldrT="[Text]" custT="1"/>
      <dgm:spPr/>
      <dgm:t>
        <a:bodyPr/>
        <a:lstStyle/>
        <a:p>
          <a:r>
            <a:rPr lang="en-IN" sz="1700" b="1" dirty="0">
              <a:latin typeface="Calibri" panose="020F0502020204030204" pitchFamily="34" charset="0"/>
              <a:cs typeface="Calibri" panose="020F0502020204030204" pitchFamily="34" charset="0"/>
            </a:rPr>
            <a:t>Hydroxychloroquine</a:t>
          </a:r>
        </a:p>
      </dgm:t>
    </dgm:pt>
    <dgm:pt modelId="{9807E84B-3EAF-44E1-877F-364DBA02A779}" type="parTrans" cxnId="{6FC7F321-4D90-4DF6-9A46-430FA1C4CC2F}">
      <dgm:prSet/>
      <dgm:spPr/>
      <dgm:t>
        <a:bodyPr/>
        <a:lstStyle/>
        <a:p>
          <a:endParaRPr lang="en-IN" sz="1600">
            <a:latin typeface="Calibri" panose="020F0502020204030204" pitchFamily="34" charset="0"/>
            <a:cs typeface="Calibri" panose="020F0502020204030204" pitchFamily="34" charset="0"/>
          </a:endParaRPr>
        </a:p>
      </dgm:t>
    </dgm:pt>
    <dgm:pt modelId="{F76E555D-921A-4407-9270-075A3D429EAB}" type="sibTrans" cxnId="{6FC7F321-4D90-4DF6-9A46-430FA1C4CC2F}">
      <dgm:prSet/>
      <dgm:spPr/>
      <dgm:t>
        <a:bodyPr/>
        <a:lstStyle/>
        <a:p>
          <a:endParaRPr lang="en-IN" sz="1600">
            <a:latin typeface="Calibri" panose="020F0502020204030204" pitchFamily="34" charset="0"/>
            <a:cs typeface="Calibri" panose="020F0502020204030204" pitchFamily="34" charset="0"/>
          </a:endParaRPr>
        </a:p>
      </dgm:t>
    </dgm:pt>
    <dgm:pt modelId="{98359D98-10FA-410F-8BC5-A2B61D06A03B}">
      <dgm:prSet phldrT="[Text]" custT="1"/>
      <dgm:spPr/>
      <dgm:t>
        <a:bodyPr anchor="ctr"/>
        <a:lstStyle/>
        <a:p>
          <a:pPr marL="180975" indent="0">
            <a:spcAft>
              <a:spcPts val="0"/>
            </a:spcAft>
          </a:pPr>
          <a:r>
            <a:rPr lang="en-IN" sz="1600" dirty="0">
              <a:latin typeface="Calibri" panose="020F0502020204030204" pitchFamily="34" charset="0"/>
              <a:cs typeface="Calibri" panose="020F0502020204030204" pitchFamily="34" charset="0"/>
            </a:rPr>
            <a:t>Dual PPAR-a/ PPAR-y agonist 
Decreases plasma TG levels and increase HDL-C levels
Approved for the treatment of type 2 diabetes and diabetic </a:t>
          </a:r>
          <a:r>
            <a:rPr lang="en-IN" sz="1600" dirty="0" err="1">
              <a:latin typeface="Calibri" panose="020F0502020204030204" pitchFamily="34" charset="0"/>
              <a:cs typeface="Calibri" panose="020F0502020204030204" pitchFamily="34" charset="0"/>
            </a:rPr>
            <a:t>dyslipidemia</a:t>
          </a:r>
          <a:r>
            <a:rPr lang="en-IN" sz="1600" dirty="0">
              <a:latin typeface="Calibri" panose="020F0502020204030204" pitchFamily="34" charset="0"/>
              <a:cs typeface="Calibri" panose="020F0502020204030204" pitchFamily="34" charset="0"/>
            </a:rPr>
            <a:t> as well as </a:t>
          </a:r>
          <a:r>
            <a:rPr lang="en-IN" sz="1600" dirty="0" err="1">
              <a:latin typeface="Calibri" panose="020F0502020204030204" pitchFamily="34" charset="0"/>
              <a:cs typeface="Calibri" panose="020F0502020204030204" pitchFamily="34" charset="0"/>
            </a:rPr>
            <a:t>nonalcoholic</a:t>
          </a:r>
          <a:r>
            <a:rPr lang="en-IN" sz="1600" dirty="0">
              <a:latin typeface="Calibri" panose="020F0502020204030204" pitchFamily="34" charset="0"/>
              <a:cs typeface="Calibri" panose="020F0502020204030204" pitchFamily="34" charset="0"/>
            </a:rPr>
            <a:t> fatty liver disease
Dosage-4 mg OD</a:t>
          </a:r>
        </a:p>
      </dgm:t>
    </dgm:pt>
    <dgm:pt modelId="{79AC2295-E8A1-4B2B-8937-151812A171DF}" type="parTrans" cxnId="{F6A03D8A-A349-4885-8315-ED23E6BCB659}">
      <dgm:prSet/>
      <dgm:spPr/>
      <dgm:t>
        <a:bodyPr/>
        <a:lstStyle/>
        <a:p>
          <a:endParaRPr lang="en-IN" sz="1600">
            <a:latin typeface="Calibri" panose="020F0502020204030204" pitchFamily="34" charset="0"/>
            <a:cs typeface="Calibri" panose="020F0502020204030204" pitchFamily="34" charset="0"/>
          </a:endParaRPr>
        </a:p>
      </dgm:t>
    </dgm:pt>
    <dgm:pt modelId="{7ACBFE7C-440A-4963-A58E-47D3D34854BA}" type="sibTrans" cxnId="{F6A03D8A-A349-4885-8315-ED23E6BCB659}">
      <dgm:prSet/>
      <dgm:spPr/>
      <dgm:t>
        <a:bodyPr/>
        <a:lstStyle/>
        <a:p>
          <a:endParaRPr lang="en-IN" sz="1600">
            <a:latin typeface="Calibri" panose="020F0502020204030204" pitchFamily="34" charset="0"/>
            <a:cs typeface="Calibri" panose="020F0502020204030204" pitchFamily="34" charset="0"/>
          </a:endParaRPr>
        </a:p>
      </dgm:t>
    </dgm:pt>
    <dgm:pt modelId="{C6960026-AB73-42A8-8E0F-779D2ABF8E06}">
      <dgm:prSet custT="1"/>
      <dgm:spPr/>
      <dgm:t>
        <a:bodyPr anchor="ctr"/>
        <a:lstStyle/>
        <a:p>
          <a:pPr marL="180975" indent="0"/>
          <a:r>
            <a:rPr lang="en-US" sz="1600" dirty="0" smtClean="0">
              <a:latin typeface="Calibri" panose="020F0502020204030204" pitchFamily="34" charset="0"/>
              <a:cs typeface="Calibri" panose="020F0502020204030204" pitchFamily="34" charset="0"/>
            </a:rPr>
            <a:t>Main </a:t>
          </a:r>
          <a:r>
            <a:rPr lang="en-US" sz="1600" dirty="0">
              <a:latin typeface="Calibri" panose="020F0502020204030204" pitchFamily="34" charset="0"/>
              <a:cs typeface="Calibri" panose="020F0502020204030204" pitchFamily="34" charset="0"/>
            </a:rPr>
            <a:t>mechanism of action is by impairing insulin degradation
400 mg once daily</a:t>
          </a:r>
          <a:endParaRPr lang="en-IN" sz="1600" dirty="0">
            <a:latin typeface="Calibri" panose="020F0502020204030204" pitchFamily="34" charset="0"/>
            <a:cs typeface="Calibri" panose="020F0502020204030204" pitchFamily="34" charset="0"/>
          </a:endParaRPr>
        </a:p>
      </dgm:t>
    </dgm:pt>
    <dgm:pt modelId="{A58E64DC-2FD1-4A94-B602-7BAC8ED32969}" type="parTrans" cxnId="{DB5A251C-B519-4DD7-80E6-44657B7BB7BD}">
      <dgm:prSet/>
      <dgm:spPr/>
      <dgm:t>
        <a:bodyPr/>
        <a:lstStyle/>
        <a:p>
          <a:endParaRPr lang="en-IN" sz="1600">
            <a:latin typeface="Calibri" panose="020F0502020204030204" pitchFamily="34" charset="0"/>
            <a:cs typeface="Calibri" panose="020F0502020204030204" pitchFamily="34" charset="0"/>
          </a:endParaRPr>
        </a:p>
      </dgm:t>
    </dgm:pt>
    <dgm:pt modelId="{33074B12-D0C5-4141-BA0B-5E1FE8559FD4}" type="sibTrans" cxnId="{DB5A251C-B519-4DD7-80E6-44657B7BB7BD}">
      <dgm:prSet/>
      <dgm:spPr/>
      <dgm:t>
        <a:bodyPr/>
        <a:lstStyle/>
        <a:p>
          <a:endParaRPr lang="en-IN" sz="1600">
            <a:latin typeface="Calibri" panose="020F0502020204030204" pitchFamily="34" charset="0"/>
            <a:cs typeface="Calibri" panose="020F0502020204030204" pitchFamily="34" charset="0"/>
          </a:endParaRPr>
        </a:p>
      </dgm:t>
    </dgm:pt>
    <dgm:pt modelId="{27609E5A-D69C-4EA2-8814-EDB210E010FE}">
      <dgm:prSet phldrT="[Text]" custT="1"/>
      <dgm:spPr/>
      <dgm:t>
        <a:bodyPr/>
        <a:lstStyle/>
        <a:p>
          <a:r>
            <a:rPr lang="en-IN" sz="1700" b="1" dirty="0" err="1">
              <a:latin typeface="Calibri" panose="020F0502020204030204" pitchFamily="34" charset="0"/>
              <a:cs typeface="Calibri" panose="020F0502020204030204" pitchFamily="34" charset="0"/>
            </a:rPr>
            <a:t>Saroglitazar</a:t>
          </a:r>
          <a:endParaRPr lang="en-IN" sz="1700" b="1" dirty="0">
            <a:latin typeface="Calibri" panose="020F0502020204030204" pitchFamily="34" charset="0"/>
            <a:cs typeface="Calibri" panose="020F0502020204030204" pitchFamily="34" charset="0"/>
          </a:endParaRPr>
        </a:p>
      </dgm:t>
    </dgm:pt>
    <dgm:pt modelId="{7A5E045E-B656-4DD3-B0F9-2091E3F5FC14}" type="parTrans" cxnId="{D35A331B-591B-4506-AAC7-ADC7A339400A}">
      <dgm:prSet/>
      <dgm:spPr/>
      <dgm:t>
        <a:bodyPr/>
        <a:lstStyle/>
        <a:p>
          <a:endParaRPr lang="en-IN" sz="1600">
            <a:latin typeface="Calibri" panose="020F0502020204030204" pitchFamily="34" charset="0"/>
            <a:cs typeface="Calibri" panose="020F0502020204030204" pitchFamily="34" charset="0"/>
          </a:endParaRPr>
        </a:p>
      </dgm:t>
    </dgm:pt>
    <dgm:pt modelId="{9A97E3C5-A151-4424-9521-131639F14575}" type="sibTrans" cxnId="{D35A331B-591B-4506-AAC7-ADC7A339400A}">
      <dgm:prSet/>
      <dgm:spPr/>
      <dgm:t>
        <a:bodyPr/>
        <a:lstStyle/>
        <a:p>
          <a:endParaRPr lang="en-IN" sz="1600">
            <a:latin typeface="Calibri" panose="020F0502020204030204" pitchFamily="34" charset="0"/>
            <a:cs typeface="Calibri" panose="020F0502020204030204" pitchFamily="34" charset="0"/>
          </a:endParaRPr>
        </a:p>
      </dgm:t>
    </dgm:pt>
    <dgm:pt modelId="{C4B971AB-4690-451D-AE36-A32685824ECF}">
      <dgm:prSet custT="1"/>
      <dgm:spPr/>
      <dgm:t>
        <a:bodyPr/>
        <a:lstStyle/>
        <a:p>
          <a:r>
            <a:rPr lang="en-IN" sz="1700" b="1" dirty="0">
              <a:latin typeface="Calibri" panose="020F0502020204030204" pitchFamily="34" charset="0"/>
              <a:cs typeface="Calibri" panose="020F0502020204030204" pitchFamily="34" charset="0"/>
            </a:rPr>
            <a:t>Colesevelam</a:t>
          </a:r>
        </a:p>
      </dgm:t>
    </dgm:pt>
    <dgm:pt modelId="{BC1327CD-8DA2-43B1-B877-3B0A9F133BD7}" type="parTrans" cxnId="{018AFC90-8425-49DD-A72A-C64134FAC169}">
      <dgm:prSet/>
      <dgm:spPr/>
      <dgm:t>
        <a:bodyPr/>
        <a:lstStyle/>
        <a:p>
          <a:endParaRPr lang="en-IN" sz="1600">
            <a:latin typeface="Calibri" panose="020F0502020204030204" pitchFamily="34" charset="0"/>
            <a:cs typeface="Calibri" panose="020F0502020204030204" pitchFamily="34" charset="0"/>
          </a:endParaRPr>
        </a:p>
      </dgm:t>
    </dgm:pt>
    <dgm:pt modelId="{3F3A1568-E555-43A1-B5D6-A4BFFA8BED77}" type="sibTrans" cxnId="{018AFC90-8425-49DD-A72A-C64134FAC169}">
      <dgm:prSet/>
      <dgm:spPr/>
      <dgm:t>
        <a:bodyPr/>
        <a:lstStyle/>
        <a:p>
          <a:endParaRPr lang="en-IN" sz="1600">
            <a:latin typeface="Calibri" panose="020F0502020204030204" pitchFamily="34" charset="0"/>
            <a:cs typeface="Calibri" panose="020F0502020204030204" pitchFamily="34" charset="0"/>
          </a:endParaRPr>
        </a:p>
      </dgm:t>
    </dgm:pt>
    <dgm:pt modelId="{332C0E38-93B3-41C7-8457-01B2511DD27F}">
      <dgm:prSet custT="1"/>
      <dgm:spPr/>
      <dgm:t>
        <a:bodyPr anchor="ctr"/>
        <a:lstStyle/>
        <a:p>
          <a:pPr marL="180975" indent="0">
            <a:spcAft>
              <a:spcPts val="0"/>
            </a:spcAft>
          </a:pPr>
          <a:r>
            <a:rPr lang="en-US" sz="1600" dirty="0">
              <a:latin typeface="Calibri" panose="020F0502020204030204" pitchFamily="34" charset="0"/>
              <a:cs typeface="Calibri" panose="020F0502020204030204" pitchFamily="34" charset="0"/>
            </a:rPr>
            <a:t>Bile acid binding resin (sequestrant)
Can also reduce blood glucose levels by effects on the </a:t>
          </a:r>
          <a:r>
            <a:rPr lang="en-US" sz="1600" dirty="0" err="1">
              <a:latin typeface="Calibri" panose="020F0502020204030204" pitchFamily="34" charset="0"/>
              <a:cs typeface="Calibri" panose="020F0502020204030204" pitchFamily="34" charset="0"/>
            </a:rPr>
            <a:t>farnesoid</a:t>
          </a:r>
          <a:r>
            <a:rPr lang="en-US" sz="1600" dirty="0">
              <a:latin typeface="Calibri" panose="020F0502020204030204" pitchFamily="34" charset="0"/>
              <a:cs typeface="Calibri" panose="020F0502020204030204" pitchFamily="34" charset="0"/>
            </a:rPr>
            <a:t> X receptor.
Also increases GLP-1 levels
Dosage- 3.75 g OD</a:t>
          </a:r>
          <a:endParaRPr lang="en-IN" sz="1600" dirty="0">
            <a:latin typeface="Calibri" panose="020F0502020204030204" pitchFamily="34" charset="0"/>
            <a:cs typeface="Calibri" panose="020F0502020204030204" pitchFamily="34" charset="0"/>
          </a:endParaRPr>
        </a:p>
      </dgm:t>
    </dgm:pt>
    <dgm:pt modelId="{71B7D621-CB2C-4010-9F62-C0D14667E4FE}" type="parTrans" cxnId="{1B6F99A4-9A24-4AEE-BC37-85ACD31EFCAC}">
      <dgm:prSet/>
      <dgm:spPr/>
      <dgm:t>
        <a:bodyPr/>
        <a:lstStyle/>
        <a:p>
          <a:endParaRPr lang="en-IN" sz="1600">
            <a:latin typeface="Calibri" panose="020F0502020204030204" pitchFamily="34" charset="0"/>
            <a:cs typeface="Calibri" panose="020F0502020204030204" pitchFamily="34" charset="0"/>
          </a:endParaRPr>
        </a:p>
      </dgm:t>
    </dgm:pt>
    <dgm:pt modelId="{6A54A09B-E80D-4579-94FA-7EE635CF59E4}" type="sibTrans" cxnId="{1B6F99A4-9A24-4AEE-BC37-85ACD31EFCAC}">
      <dgm:prSet/>
      <dgm:spPr/>
      <dgm:t>
        <a:bodyPr/>
        <a:lstStyle/>
        <a:p>
          <a:endParaRPr lang="en-IN" sz="1600">
            <a:latin typeface="Calibri" panose="020F0502020204030204" pitchFamily="34" charset="0"/>
            <a:cs typeface="Calibri" panose="020F0502020204030204" pitchFamily="34" charset="0"/>
          </a:endParaRPr>
        </a:p>
      </dgm:t>
    </dgm:pt>
    <dgm:pt modelId="{961564D4-0623-4DDC-94B2-3E9FC2484560}" type="pres">
      <dgm:prSet presAssocID="{9F0DEAAC-431B-4068-9575-861F30A16985}" presName="Name0" presStyleCnt="0">
        <dgm:presLayoutVars>
          <dgm:chMax/>
          <dgm:chPref val="3"/>
          <dgm:dir/>
          <dgm:animOne val="branch"/>
          <dgm:animLvl val="lvl"/>
        </dgm:presLayoutVars>
      </dgm:prSet>
      <dgm:spPr/>
      <dgm:t>
        <a:bodyPr/>
        <a:lstStyle/>
        <a:p>
          <a:endParaRPr lang="en-US"/>
        </a:p>
      </dgm:t>
    </dgm:pt>
    <dgm:pt modelId="{0EE93FC5-B407-4AC2-9A4C-4D39A2F62991}" type="pres">
      <dgm:prSet presAssocID="{10B6BB88-4BBA-48E7-8ED1-61663C090E81}" presName="composite" presStyleCnt="0"/>
      <dgm:spPr/>
      <dgm:t>
        <a:bodyPr/>
        <a:lstStyle/>
        <a:p>
          <a:endParaRPr lang="en-US"/>
        </a:p>
      </dgm:t>
    </dgm:pt>
    <dgm:pt modelId="{709B587D-CC07-4D33-857E-D1AD0CC4803E}" type="pres">
      <dgm:prSet presAssocID="{10B6BB88-4BBA-48E7-8ED1-61663C090E81}" presName="FirstChild" presStyleLbl="revTx" presStyleIdx="0" presStyleCnt="4">
        <dgm:presLayoutVars>
          <dgm:chMax val="0"/>
          <dgm:chPref val="0"/>
          <dgm:bulletEnabled val="1"/>
        </dgm:presLayoutVars>
      </dgm:prSet>
      <dgm:spPr/>
      <dgm:t>
        <a:bodyPr/>
        <a:lstStyle/>
        <a:p>
          <a:endParaRPr lang="en-US"/>
        </a:p>
      </dgm:t>
    </dgm:pt>
    <dgm:pt modelId="{E96AA7D9-EADB-4846-94B1-A11188DB7502}" type="pres">
      <dgm:prSet presAssocID="{10B6BB88-4BBA-48E7-8ED1-61663C090E81}" presName="Parent" presStyleLbl="alignNode1" presStyleIdx="0" presStyleCnt="4">
        <dgm:presLayoutVars>
          <dgm:chMax val="3"/>
          <dgm:chPref val="3"/>
          <dgm:bulletEnabled val="1"/>
        </dgm:presLayoutVars>
      </dgm:prSet>
      <dgm:spPr/>
      <dgm:t>
        <a:bodyPr/>
        <a:lstStyle/>
        <a:p>
          <a:endParaRPr lang="en-US"/>
        </a:p>
      </dgm:t>
    </dgm:pt>
    <dgm:pt modelId="{79D098DF-6285-4CE0-8E16-DBE71EE8F95C}" type="pres">
      <dgm:prSet presAssocID="{10B6BB88-4BBA-48E7-8ED1-61663C090E81}" presName="Accent" presStyleLbl="parChTrans1D1" presStyleIdx="0" presStyleCnt="4"/>
      <dgm:spPr/>
      <dgm:t>
        <a:bodyPr/>
        <a:lstStyle/>
        <a:p>
          <a:endParaRPr lang="en-US"/>
        </a:p>
      </dgm:t>
    </dgm:pt>
    <dgm:pt modelId="{CFF26AE3-0009-4A1A-B2A1-46DD70A15FD6}" type="pres">
      <dgm:prSet presAssocID="{28CFB575-A181-44EA-9D5D-077EFCA074B3}" presName="sibTrans" presStyleCnt="0"/>
      <dgm:spPr/>
      <dgm:t>
        <a:bodyPr/>
        <a:lstStyle/>
        <a:p>
          <a:endParaRPr lang="en-US"/>
        </a:p>
      </dgm:t>
    </dgm:pt>
    <dgm:pt modelId="{7B68DF5B-11CB-41F6-9A92-F8D0E4F5C2D6}" type="pres">
      <dgm:prSet presAssocID="{0578DD51-32C4-433E-A3C4-47F00D1F4820}" presName="composite" presStyleCnt="0"/>
      <dgm:spPr/>
      <dgm:t>
        <a:bodyPr/>
        <a:lstStyle/>
        <a:p>
          <a:endParaRPr lang="en-US"/>
        </a:p>
      </dgm:t>
    </dgm:pt>
    <dgm:pt modelId="{103B4E72-E02B-435A-92A0-B4E0A8155C32}" type="pres">
      <dgm:prSet presAssocID="{0578DD51-32C4-433E-A3C4-47F00D1F4820}" presName="FirstChild" presStyleLbl="revTx" presStyleIdx="1" presStyleCnt="4">
        <dgm:presLayoutVars>
          <dgm:chMax val="0"/>
          <dgm:chPref val="0"/>
          <dgm:bulletEnabled val="1"/>
        </dgm:presLayoutVars>
      </dgm:prSet>
      <dgm:spPr/>
      <dgm:t>
        <a:bodyPr/>
        <a:lstStyle/>
        <a:p>
          <a:endParaRPr lang="en-US"/>
        </a:p>
      </dgm:t>
    </dgm:pt>
    <dgm:pt modelId="{D1348C34-BE0F-45B2-8A65-D19CDD84AC66}" type="pres">
      <dgm:prSet presAssocID="{0578DD51-32C4-433E-A3C4-47F00D1F4820}" presName="Parent" presStyleLbl="alignNode1" presStyleIdx="1" presStyleCnt="4">
        <dgm:presLayoutVars>
          <dgm:chMax val="3"/>
          <dgm:chPref val="3"/>
          <dgm:bulletEnabled val="1"/>
        </dgm:presLayoutVars>
      </dgm:prSet>
      <dgm:spPr/>
      <dgm:t>
        <a:bodyPr/>
        <a:lstStyle/>
        <a:p>
          <a:endParaRPr lang="en-US"/>
        </a:p>
      </dgm:t>
    </dgm:pt>
    <dgm:pt modelId="{F496B724-1216-4FD2-B676-7C4176232307}" type="pres">
      <dgm:prSet presAssocID="{0578DD51-32C4-433E-A3C4-47F00D1F4820}" presName="Accent" presStyleLbl="parChTrans1D1" presStyleIdx="1" presStyleCnt="4"/>
      <dgm:spPr/>
      <dgm:t>
        <a:bodyPr/>
        <a:lstStyle/>
        <a:p>
          <a:endParaRPr lang="en-US"/>
        </a:p>
      </dgm:t>
    </dgm:pt>
    <dgm:pt modelId="{15E89EBE-0DA1-49D0-9D38-3DC1552A7F4A}" type="pres">
      <dgm:prSet presAssocID="{F76E555D-921A-4407-9270-075A3D429EAB}" presName="sibTrans" presStyleCnt="0"/>
      <dgm:spPr/>
      <dgm:t>
        <a:bodyPr/>
        <a:lstStyle/>
        <a:p>
          <a:endParaRPr lang="en-US"/>
        </a:p>
      </dgm:t>
    </dgm:pt>
    <dgm:pt modelId="{1229C3EB-AA34-4E1A-9FE2-DEB6E1014FDF}" type="pres">
      <dgm:prSet presAssocID="{C4B971AB-4690-451D-AE36-A32685824ECF}" presName="composite" presStyleCnt="0"/>
      <dgm:spPr/>
      <dgm:t>
        <a:bodyPr/>
        <a:lstStyle/>
        <a:p>
          <a:endParaRPr lang="en-US"/>
        </a:p>
      </dgm:t>
    </dgm:pt>
    <dgm:pt modelId="{750AF37B-64F3-458C-8CF0-564FD50CA231}" type="pres">
      <dgm:prSet presAssocID="{C4B971AB-4690-451D-AE36-A32685824ECF}" presName="FirstChild" presStyleLbl="revTx" presStyleIdx="2" presStyleCnt="4">
        <dgm:presLayoutVars>
          <dgm:chMax val="0"/>
          <dgm:chPref val="0"/>
          <dgm:bulletEnabled val="1"/>
        </dgm:presLayoutVars>
      </dgm:prSet>
      <dgm:spPr/>
      <dgm:t>
        <a:bodyPr/>
        <a:lstStyle/>
        <a:p>
          <a:endParaRPr lang="en-US"/>
        </a:p>
      </dgm:t>
    </dgm:pt>
    <dgm:pt modelId="{97FDF4F7-CBE2-4979-95FE-2DD1D98DBED8}" type="pres">
      <dgm:prSet presAssocID="{C4B971AB-4690-451D-AE36-A32685824ECF}" presName="Parent" presStyleLbl="alignNode1" presStyleIdx="2" presStyleCnt="4">
        <dgm:presLayoutVars>
          <dgm:chMax val="3"/>
          <dgm:chPref val="3"/>
          <dgm:bulletEnabled val="1"/>
        </dgm:presLayoutVars>
      </dgm:prSet>
      <dgm:spPr/>
      <dgm:t>
        <a:bodyPr/>
        <a:lstStyle/>
        <a:p>
          <a:endParaRPr lang="en-US"/>
        </a:p>
      </dgm:t>
    </dgm:pt>
    <dgm:pt modelId="{95237098-F9BC-419B-9571-77AA99AB18FD}" type="pres">
      <dgm:prSet presAssocID="{C4B971AB-4690-451D-AE36-A32685824ECF}" presName="Accent" presStyleLbl="parChTrans1D1" presStyleIdx="2" presStyleCnt="4"/>
      <dgm:spPr/>
      <dgm:t>
        <a:bodyPr/>
        <a:lstStyle/>
        <a:p>
          <a:endParaRPr lang="en-US"/>
        </a:p>
      </dgm:t>
    </dgm:pt>
    <dgm:pt modelId="{54838665-6DB3-494F-9026-81DD958F327E}" type="pres">
      <dgm:prSet presAssocID="{3F3A1568-E555-43A1-B5D6-A4BFFA8BED77}" presName="sibTrans" presStyleCnt="0"/>
      <dgm:spPr/>
      <dgm:t>
        <a:bodyPr/>
        <a:lstStyle/>
        <a:p>
          <a:endParaRPr lang="en-US"/>
        </a:p>
      </dgm:t>
    </dgm:pt>
    <dgm:pt modelId="{FB8B6FF4-4FAB-4563-A6DC-CFA83F878932}" type="pres">
      <dgm:prSet presAssocID="{27609E5A-D69C-4EA2-8814-EDB210E010FE}" presName="composite" presStyleCnt="0"/>
      <dgm:spPr/>
      <dgm:t>
        <a:bodyPr/>
        <a:lstStyle/>
        <a:p>
          <a:endParaRPr lang="en-US"/>
        </a:p>
      </dgm:t>
    </dgm:pt>
    <dgm:pt modelId="{D0DB9A67-120F-4BEB-BE37-DE40A8A3842A}" type="pres">
      <dgm:prSet presAssocID="{27609E5A-D69C-4EA2-8814-EDB210E010FE}" presName="FirstChild" presStyleLbl="revTx" presStyleIdx="3" presStyleCnt="4">
        <dgm:presLayoutVars>
          <dgm:chMax val="0"/>
          <dgm:chPref val="0"/>
          <dgm:bulletEnabled val="1"/>
        </dgm:presLayoutVars>
      </dgm:prSet>
      <dgm:spPr/>
      <dgm:t>
        <a:bodyPr/>
        <a:lstStyle/>
        <a:p>
          <a:endParaRPr lang="en-US"/>
        </a:p>
      </dgm:t>
    </dgm:pt>
    <dgm:pt modelId="{5A7A842A-0383-43E1-A335-ED62A5F736FC}" type="pres">
      <dgm:prSet presAssocID="{27609E5A-D69C-4EA2-8814-EDB210E010FE}" presName="Parent" presStyleLbl="alignNode1" presStyleIdx="3" presStyleCnt="4">
        <dgm:presLayoutVars>
          <dgm:chMax val="3"/>
          <dgm:chPref val="3"/>
          <dgm:bulletEnabled val="1"/>
        </dgm:presLayoutVars>
      </dgm:prSet>
      <dgm:spPr/>
      <dgm:t>
        <a:bodyPr/>
        <a:lstStyle/>
        <a:p>
          <a:endParaRPr lang="en-US"/>
        </a:p>
      </dgm:t>
    </dgm:pt>
    <dgm:pt modelId="{E3D22076-3CE6-445C-B62B-519851680EC3}" type="pres">
      <dgm:prSet presAssocID="{27609E5A-D69C-4EA2-8814-EDB210E010FE}" presName="Accent" presStyleLbl="parChTrans1D1" presStyleIdx="3" presStyleCnt="4"/>
      <dgm:spPr/>
      <dgm:t>
        <a:bodyPr/>
        <a:lstStyle/>
        <a:p>
          <a:endParaRPr lang="en-US"/>
        </a:p>
      </dgm:t>
    </dgm:pt>
  </dgm:ptLst>
  <dgm:cxnLst>
    <dgm:cxn modelId="{1B6F99A4-9A24-4AEE-BC37-85ACD31EFCAC}" srcId="{C4B971AB-4690-451D-AE36-A32685824ECF}" destId="{332C0E38-93B3-41C7-8457-01B2511DD27F}" srcOrd="0" destOrd="0" parTransId="{71B7D621-CB2C-4010-9F62-C0D14667E4FE}" sibTransId="{6A54A09B-E80D-4579-94FA-7EE635CF59E4}"/>
    <dgm:cxn modelId="{68597975-4ED2-488C-9AC7-25E19F3D19BD}" type="presOf" srcId="{332C0E38-93B3-41C7-8457-01B2511DD27F}" destId="{750AF37B-64F3-458C-8CF0-564FD50CA231}" srcOrd="0" destOrd="0" presId="urn:microsoft.com/office/officeart/2011/layout/TabList"/>
    <dgm:cxn modelId="{5FBD637A-34F0-4B42-A5AF-6B79158C9813}" type="presOf" srcId="{9F0DEAAC-431B-4068-9575-861F30A16985}" destId="{961564D4-0623-4DDC-94B2-3E9FC2484560}" srcOrd="0" destOrd="0" presId="urn:microsoft.com/office/officeart/2011/layout/TabList"/>
    <dgm:cxn modelId="{F3A688B7-8406-4F76-87BA-486D298CDA4C}" type="presOf" srcId="{C4B971AB-4690-451D-AE36-A32685824ECF}" destId="{97FDF4F7-CBE2-4979-95FE-2DD1D98DBED8}" srcOrd="0" destOrd="0" presId="urn:microsoft.com/office/officeart/2011/layout/TabList"/>
    <dgm:cxn modelId="{018AFC90-8425-49DD-A72A-C64134FAC169}" srcId="{9F0DEAAC-431B-4068-9575-861F30A16985}" destId="{C4B971AB-4690-451D-AE36-A32685824ECF}" srcOrd="2" destOrd="0" parTransId="{BC1327CD-8DA2-43B1-B877-3B0A9F133BD7}" sibTransId="{3F3A1568-E555-43A1-B5D6-A4BFFA8BED77}"/>
    <dgm:cxn modelId="{97F97447-4AFA-4052-9694-156712E1031A}" type="presOf" srcId="{27609E5A-D69C-4EA2-8814-EDB210E010FE}" destId="{5A7A842A-0383-43E1-A335-ED62A5F736FC}" srcOrd="0" destOrd="0" presId="urn:microsoft.com/office/officeart/2011/layout/TabList"/>
    <dgm:cxn modelId="{6FC7F321-4D90-4DF6-9A46-430FA1C4CC2F}" srcId="{9F0DEAAC-431B-4068-9575-861F30A16985}" destId="{0578DD51-32C4-433E-A3C4-47F00D1F4820}" srcOrd="1" destOrd="0" parTransId="{9807E84B-3EAF-44E1-877F-364DBA02A779}" sibTransId="{F76E555D-921A-4407-9270-075A3D429EAB}"/>
    <dgm:cxn modelId="{D35A331B-591B-4506-AAC7-ADC7A339400A}" srcId="{9F0DEAAC-431B-4068-9575-861F30A16985}" destId="{27609E5A-D69C-4EA2-8814-EDB210E010FE}" srcOrd="3" destOrd="0" parTransId="{7A5E045E-B656-4DD3-B0F9-2091E3F5FC14}" sibTransId="{9A97E3C5-A151-4424-9521-131639F14575}"/>
    <dgm:cxn modelId="{D989F4E8-8C77-4CE8-9C56-B73FBCCEA8A5}" type="presOf" srcId="{0578DD51-32C4-433E-A3C4-47F00D1F4820}" destId="{D1348C34-BE0F-45B2-8A65-D19CDD84AC66}" srcOrd="0" destOrd="0" presId="urn:microsoft.com/office/officeart/2011/layout/TabList"/>
    <dgm:cxn modelId="{F6A03D8A-A349-4885-8315-ED23E6BCB659}" srcId="{27609E5A-D69C-4EA2-8814-EDB210E010FE}" destId="{98359D98-10FA-410F-8BC5-A2B61D06A03B}" srcOrd="0" destOrd="0" parTransId="{79AC2295-E8A1-4B2B-8937-151812A171DF}" sibTransId="{7ACBFE7C-440A-4963-A58E-47D3D34854BA}"/>
    <dgm:cxn modelId="{C636D68D-B18E-4DD8-B469-24D41C0A914A}" srcId="{9F0DEAAC-431B-4068-9575-861F30A16985}" destId="{10B6BB88-4BBA-48E7-8ED1-61663C090E81}" srcOrd="0" destOrd="0" parTransId="{42E00DF6-01B9-4498-ABC5-43D196583753}" sibTransId="{28CFB575-A181-44EA-9D5D-077EFCA074B3}"/>
    <dgm:cxn modelId="{DB5A251C-B519-4DD7-80E6-44657B7BB7BD}" srcId="{0578DD51-32C4-433E-A3C4-47F00D1F4820}" destId="{C6960026-AB73-42A8-8E0F-779D2ABF8E06}" srcOrd="0" destOrd="0" parTransId="{A58E64DC-2FD1-4A94-B602-7BAC8ED32969}" sibTransId="{33074B12-D0C5-4141-BA0B-5E1FE8559FD4}"/>
    <dgm:cxn modelId="{EFA47FCA-4BBD-455B-AC09-763D4B1AD953}" srcId="{10B6BB88-4BBA-48E7-8ED1-61663C090E81}" destId="{69B96346-CC11-4271-9D7A-BF7E490BD83E}" srcOrd="0" destOrd="0" parTransId="{78389FF9-957A-49E8-BDE2-AA5E2996C7EE}" sibTransId="{9C93457B-7C99-4075-B4EC-2537B91EC7FB}"/>
    <dgm:cxn modelId="{2E1D20DC-022F-4339-927C-E11B971848E2}" type="presOf" srcId="{69B96346-CC11-4271-9D7A-BF7E490BD83E}" destId="{709B587D-CC07-4D33-857E-D1AD0CC4803E}" srcOrd="0" destOrd="0" presId="urn:microsoft.com/office/officeart/2011/layout/TabList"/>
    <dgm:cxn modelId="{887C4FB9-1510-4D51-92DB-1E338C2DDE85}" type="presOf" srcId="{98359D98-10FA-410F-8BC5-A2B61D06A03B}" destId="{D0DB9A67-120F-4BEB-BE37-DE40A8A3842A}" srcOrd="0" destOrd="0" presId="urn:microsoft.com/office/officeart/2011/layout/TabList"/>
    <dgm:cxn modelId="{85E2BCBB-99ED-4659-B5C6-A54AEF848783}" type="presOf" srcId="{10B6BB88-4BBA-48E7-8ED1-61663C090E81}" destId="{E96AA7D9-EADB-4846-94B1-A11188DB7502}" srcOrd="0" destOrd="0" presId="urn:microsoft.com/office/officeart/2011/layout/TabList"/>
    <dgm:cxn modelId="{854EC8CD-8FAA-4F88-AD50-B88B30E811D3}" type="presOf" srcId="{C6960026-AB73-42A8-8E0F-779D2ABF8E06}" destId="{103B4E72-E02B-435A-92A0-B4E0A8155C32}" srcOrd="0" destOrd="0" presId="urn:microsoft.com/office/officeart/2011/layout/TabList"/>
    <dgm:cxn modelId="{4B0A06A2-ED1F-4E3F-89B9-3C8F58254E27}" type="presParOf" srcId="{961564D4-0623-4DDC-94B2-3E9FC2484560}" destId="{0EE93FC5-B407-4AC2-9A4C-4D39A2F62991}" srcOrd="0" destOrd="0" presId="urn:microsoft.com/office/officeart/2011/layout/TabList"/>
    <dgm:cxn modelId="{67D074CB-30CD-488F-8FD1-2BB380F7E2D2}" type="presParOf" srcId="{0EE93FC5-B407-4AC2-9A4C-4D39A2F62991}" destId="{709B587D-CC07-4D33-857E-D1AD0CC4803E}" srcOrd="0" destOrd="0" presId="urn:microsoft.com/office/officeart/2011/layout/TabList"/>
    <dgm:cxn modelId="{5357B176-CB66-46BD-BA2B-92AD0C08FB9A}" type="presParOf" srcId="{0EE93FC5-B407-4AC2-9A4C-4D39A2F62991}" destId="{E96AA7D9-EADB-4846-94B1-A11188DB7502}" srcOrd="1" destOrd="0" presId="urn:microsoft.com/office/officeart/2011/layout/TabList"/>
    <dgm:cxn modelId="{4A0F8F4F-DB3A-426B-A9C0-E99560E77482}" type="presParOf" srcId="{0EE93FC5-B407-4AC2-9A4C-4D39A2F62991}" destId="{79D098DF-6285-4CE0-8E16-DBE71EE8F95C}" srcOrd="2" destOrd="0" presId="urn:microsoft.com/office/officeart/2011/layout/TabList"/>
    <dgm:cxn modelId="{27664D18-FEB6-4173-98A3-66CA12D379C0}" type="presParOf" srcId="{961564D4-0623-4DDC-94B2-3E9FC2484560}" destId="{CFF26AE3-0009-4A1A-B2A1-46DD70A15FD6}" srcOrd="1" destOrd="0" presId="urn:microsoft.com/office/officeart/2011/layout/TabList"/>
    <dgm:cxn modelId="{29A33A37-7266-4702-AAFD-739EC8668D33}" type="presParOf" srcId="{961564D4-0623-4DDC-94B2-3E9FC2484560}" destId="{7B68DF5B-11CB-41F6-9A92-F8D0E4F5C2D6}" srcOrd="2" destOrd="0" presId="urn:microsoft.com/office/officeart/2011/layout/TabList"/>
    <dgm:cxn modelId="{A0212FB4-3CB8-4B8F-A0BB-770B9E30782F}" type="presParOf" srcId="{7B68DF5B-11CB-41F6-9A92-F8D0E4F5C2D6}" destId="{103B4E72-E02B-435A-92A0-B4E0A8155C32}" srcOrd="0" destOrd="0" presId="urn:microsoft.com/office/officeart/2011/layout/TabList"/>
    <dgm:cxn modelId="{431186E1-1E96-497B-8517-381CFED33786}" type="presParOf" srcId="{7B68DF5B-11CB-41F6-9A92-F8D0E4F5C2D6}" destId="{D1348C34-BE0F-45B2-8A65-D19CDD84AC66}" srcOrd="1" destOrd="0" presId="urn:microsoft.com/office/officeart/2011/layout/TabList"/>
    <dgm:cxn modelId="{7AD8F7F3-ADF4-4189-AEB3-A8F865E509E1}" type="presParOf" srcId="{7B68DF5B-11CB-41F6-9A92-F8D0E4F5C2D6}" destId="{F496B724-1216-4FD2-B676-7C4176232307}" srcOrd="2" destOrd="0" presId="urn:microsoft.com/office/officeart/2011/layout/TabList"/>
    <dgm:cxn modelId="{B39D79EE-59C8-421F-BFED-7FAA34176A79}" type="presParOf" srcId="{961564D4-0623-4DDC-94B2-3E9FC2484560}" destId="{15E89EBE-0DA1-49D0-9D38-3DC1552A7F4A}" srcOrd="3" destOrd="0" presId="urn:microsoft.com/office/officeart/2011/layout/TabList"/>
    <dgm:cxn modelId="{E978E509-CC19-4D1F-B25E-5187F0876820}" type="presParOf" srcId="{961564D4-0623-4DDC-94B2-3E9FC2484560}" destId="{1229C3EB-AA34-4E1A-9FE2-DEB6E1014FDF}" srcOrd="4" destOrd="0" presId="urn:microsoft.com/office/officeart/2011/layout/TabList"/>
    <dgm:cxn modelId="{01417900-5AFB-47E8-A48C-F3E9FD3F76D1}" type="presParOf" srcId="{1229C3EB-AA34-4E1A-9FE2-DEB6E1014FDF}" destId="{750AF37B-64F3-458C-8CF0-564FD50CA231}" srcOrd="0" destOrd="0" presId="urn:microsoft.com/office/officeart/2011/layout/TabList"/>
    <dgm:cxn modelId="{2B048BDD-EB5F-4503-BB9C-AF6394ACFEEB}" type="presParOf" srcId="{1229C3EB-AA34-4E1A-9FE2-DEB6E1014FDF}" destId="{97FDF4F7-CBE2-4979-95FE-2DD1D98DBED8}" srcOrd="1" destOrd="0" presId="urn:microsoft.com/office/officeart/2011/layout/TabList"/>
    <dgm:cxn modelId="{0A348856-7B5D-49E2-BAA2-F9D12D6C26E1}" type="presParOf" srcId="{1229C3EB-AA34-4E1A-9FE2-DEB6E1014FDF}" destId="{95237098-F9BC-419B-9571-77AA99AB18FD}" srcOrd="2" destOrd="0" presId="urn:microsoft.com/office/officeart/2011/layout/TabList"/>
    <dgm:cxn modelId="{6BC2F88F-8B18-42B5-8E80-8D10DA30BB22}" type="presParOf" srcId="{961564D4-0623-4DDC-94B2-3E9FC2484560}" destId="{54838665-6DB3-494F-9026-81DD958F327E}" srcOrd="5" destOrd="0" presId="urn:microsoft.com/office/officeart/2011/layout/TabList"/>
    <dgm:cxn modelId="{3FD46AE4-C8B7-49A5-98D2-4508E9A21CD9}" type="presParOf" srcId="{961564D4-0623-4DDC-94B2-3E9FC2484560}" destId="{FB8B6FF4-4FAB-4563-A6DC-CFA83F878932}" srcOrd="6" destOrd="0" presId="urn:microsoft.com/office/officeart/2011/layout/TabList"/>
    <dgm:cxn modelId="{013D6D2B-1690-491F-B37A-310EEF63805E}" type="presParOf" srcId="{FB8B6FF4-4FAB-4563-A6DC-CFA83F878932}" destId="{D0DB9A67-120F-4BEB-BE37-DE40A8A3842A}" srcOrd="0" destOrd="0" presId="urn:microsoft.com/office/officeart/2011/layout/TabList"/>
    <dgm:cxn modelId="{A7BDFE0B-1321-464F-A5F6-344B9AEEE2A2}" type="presParOf" srcId="{FB8B6FF4-4FAB-4563-A6DC-CFA83F878932}" destId="{5A7A842A-0383-43E1-A335-ED62A5F736FC}" srcOrd="1" destOrd="0" presId="urn:microsoft.com/office/officeart/2011/layout/TabList"/>
    <dgm:cxn modelId="{B9D132E4-0085-42B2-BD3C-538124EDB577}" type="presParOf" srcId="{FB8B6FF4-4FAB-4563-A6DC-CFA83F878932}" destId="{E3D22076-3CE6-445C-B62B-519851680EC3}" srcOrd="2" destOrd="0" presId="urn:microsoft.com/office/officeart/2011/layout/Tab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08F1BF4-33FC-4280-96DD-A3E467CC7D3C}" type="doc">
      <dgm:prSet loTypeId="urn:microsoft.com/office/officeart/2005/8/layout/radial2" loCatId="relationship" qsTypeId="urn:microsoft.com/office/officeart/2005/8/quickstyle/3d3" qsCatId="3D" csTypeId="urn:microsoft.com/office/officeart/2005/8/colors/accent5_5" csCatId="accent5" phldr="1"/>
      <dgm:spPr/>
      <dgm:t>
        <a:bodyPr/>
        <a:lstStyle/>
        <a:p>
          <a:endParaRPr lang="en-IN"/>
        </a:p>
      </dgm:t>
    </dgm:pt>
    <dgm:pt modelId="{CACF2A5E-E0D7-4D83-8104-D80CE6D2C947}">
      <dgm:prSet/>
      <dgm:spPr/>
      <dgm:t>
        <a:bodyPr/>
        <a:lstStyle/>
        <a:p>
          <a:r>
            <a:rPr lang="en-IN" dirty="0">
              <a:latin typeface="Times New Roman" panose="02020603050405020304" pitchFamily="18" charset="0"/>
              <a:cs typeface="Times New Roman" panose="02020603050405020304" pitchFamily="18" charset="0"/>
            </a:rPr>
            <a:t>Short Term Assessment of Glucose measurements by the patient</a:t>
          </a:r>
        </a:p>
        <a:p>
          <a:r>
            <a:rPr lang="en-IN" dirty="0">
              <a:latin typeface="Times New Roman" panose="02020603050405020304" pitchFamily="18" charset="0"/>
              <a:cs typeface="Times New Roman" panose="02020603050405020304" pitchFamily="18" charset="0"/>
            </a:rPr>
            <a:t>1- SMBG</a:t>
          </a:r>
        </a:p>
        <a:p>
          <a:r>
            <a:rPr lang="en-IN" dirty="0">
              <a:latin typeface="Times New Roman" panose="02020603050405020304" pitchFamily="18" charset="0"/>
              <a:cs typeface="Times New Roman" panose="02020603050405020304" pitchFamily="18" charset="0"/>
            </a:rPr>
            <a:t>2-CBGM </a:t>
          </a:r>
        </a:p>
      </dgm:t>
    </dgm:pt>
    <dgm:pt modelId="{AF9654F0-F3BF-410B-8116-68F0E5F26457}" type="parTrans" cxnId="{84593918-885A-4DD5-A853-01447FBD18E4}">
      <dgm:prSet/>
      <dgm:spPr/>
      <dgm:t>
        <a:bodyPr/>
        <a:lstStyle/>
        <a:p>
          <a:endParaRPr lang="en-IN"/>
        </a:p>
      </dgm:t>
    </dgm:pt>
    <dgm:pt modelId="{02813CD2-0F90-40C4-AC62-E414AE593650}" type="sibTrans" cxnId="{84593918-885A-4DD5-A853-01447FBD18E4}">
      <dgm:prSet/>
      <dgm:spPr/>
      <dgm:t>
        <a:bodyPr/>
        <a:lstStyle/>
        <a:p>
          <a:endParaRPr lang="en-IN"/>
        </a:p>
      </dgm:t>
    </dgm:pt>
    <dgm:pt modelId="{4B1F9311-9AC9-4030-B225-695A6DC427DD}">
      <dgm:prSet custT="1"/>
      <dgm:spPr/>
      <dgm:t>
        <a:bodyPr/>
        <a:lstStyle/>
        <a:p>
          <a:r>
            <a:rPr lang="en-IN" sz="2000" dirty="0">
              <a:latin typeface="Times New Roman" panose="02020603050405020304" pitchFamily="18" charset="0"/>
              <a:cs typeface="Times New Roman" panose="02020603050405020304" pitchFamily="18" charset="0"/>
            </a:rPr>
            <a:t>Long-term control by</a:t>
          </a:r>
        </a:p>
        <a:p>
          <a:r>
            <a:rPr lang="en-IN" sz="2000" dirty="0">
              <a:latin typeface="Times New Roman" panose="02020603050405020304" pitchFamily="18" charset="0"/>
              <a:cs typeface="Times New Roman" panose="02020603050405020304" pitchFamily="18" charset="0"/>
            </a:rPr>
            <a:t>1. HbA1c</a:t>
          </a:r>
        </a:p>
        <a:p>
          <a:r>
            <a:rPr lang="en-IN" sz="2000" dirty="0">
              <a:latin typeface="Times New Roman" panose="02020603050405020304" pitchFamily="18" charset="0"/>
              <a:cs typeface="Times New Roman" panose="02020603050405020304" pitchFamily="18" charset="0"/>
            </a:rPr>
            <a:t> 2.Review of the patient</a:t>
          </a:r>
          <a:r>
            <a:rPr lang="en-US" sz="2000" dirty="0">
              <a:latin typeface="Times New Roman" panose="02020603050405020304" pitchFamily="18" charset="0"/>
              <a:cs typeface="Times New Roman" panose="02020603050405020304" pitchFamily="18" charset="0"/>
            </a:rPr>
            <a:t>’</a:t>
          </a:r>
          <a:r>
            <a:rPr lang="en-IN" sz="2000" dirty="0">
              <a:latin typeface="Times New Roman" panose="02020603050405020304" pitchFamily="18" charset="0"/>
              <a:cs typeface="Times New Roman" panose="02020603050405020304" pitchFamily="18" charset="0"/>
            </a:rPr>
            <a:t>s SMBG and/or CGM</a:t>
          </a:r>
        </a:p>
      </dgm:t>
    </dgm:pt>
    <dgm:pt modelId="{5F49D1C1-F659-4BF1-940F-9915DD3165EC}" type="parTrans" cxnId="{20C12008-7124-41D1-ACE9-E935C58B095B}">
      <dgm:prSet/>
      <dgm:spPr/>
      <dgm:t>
        <a:bodyPr/>
        <a:lstStyle/>
        <a:p>
          <a:endParaRPr lang="en-IN"/>
        </a:p>
      </dgm:t>
    </dgm:pt>
    <dgm:pt modelId="{8D044F62-B025-4A27-A7A0-EC5AF210252A}" type="sibTrans" cxnId="{20C12008-7124-41D1-ACE9-E935C58B095B}">
      <dgm:prSet/>
      <dgm:spPr/>
      <dgm:t>
        <a:bodyPr/>
        <a:lstStyle/>
        <a:p>
          <a:endParaRPr lang="en-IN"/>
        </a:p>
      </dgm:t>
    </dgm:pt>
    <dgm:pt modelId="{D5B49B0A-DFFE-4BFA-903B-F928C1C57199}" type="pres">
      <dgm:prSet presAssocID="{708F1BF4-33FC-4280-96DD-A3E467CC7D3C}" presName="composite" presStyleCnt="0">
        <dgm:presLayoutVars>
          <dgm:chMax val="5"/>
          <dgm:dir/>
          <dgm:animLvl val="ctr"/>
          <dgm:resizeHandles val="exact"/>
        </dgm:presLayoutVars>
      </dgm:prSet>
      <dgm:spPr/>
      <dgm:t>
        <a:bodyPr/>
        <a:lstStyle/>
        <a:p>
          <a:endParaRPr lang="en-US"/>
        </a:p>
      </dgm:t>
    </dgm:pt>
    <dgm:pt modelId="{F823EBD9-EC17-475E-A9E8-CB18BD4EE74A}" type="pres">
      <dgm:prSet presAssocID="{708F1BF4-33FC-4280-96DD-A3E467CC7D3C}" presName="cycle" presStyleCnt="0"/>
      <dgm:spPr/>
    </dgm:pt>
    <dgm:pt modelId="{038B6F65-A9C1-4120-B25F-151AD8033353}" type="pres">
      <dgm:prSet presAssocID="{708F1BF4-33FC-4280-96DD-A3E467CC7D3C}" presName="centerShape" presStyleCnt="0"/>
      <dgm:spPr/>
    </dgm:pt>
    <dgm:pt modelId="{9A69440C-8B3F-4D4F-9BD9-115B98D658DA}" type="pres">
      <dgm:prSet presAssocID="{708F1BF4-33FC-4280-96DD-A3E467CC7D3C}" presName="connSite" presStyleLbl="node1" presStyleIdx="0" presStyleCnt="3"/>
      <dgm:spPr/>
    </dgm:pt>
    <dgm:pt modelId="{6CD8CE7E-45F7-4486-989C-056C56A23063}" type="pres">
      <dgm:prSet presAssocID="{708F1BF4-33FC-4280-96DD-A3E467CC7D3C}" presName="visible" presStyleLbl="node1" presStyleIdx="0" presStyleCnt="3"/>
      <dgm:spPr/>
    </dgm:pt>
    <dgm:pt modelId="{BE76D769-15CB-4E64-B4B3-E9864D9D5A83}" type="pres">
      <dgm:prSet presAssocID="{AF9654F0-F3BF-410B-8116-68F0E5F26457}" presName="Name25" presStyleLbl="parChTrans1D1" presStyleIdx="0" presStyleCnt="2"/>
      <dgm:spPr/>
      <dgm:t>
        <a:bodyPr/>
        <a:lstStyle/>
        <a:p>
          <a:endParaRPr lang="en-US"/>
        </a:p>
      </dgm:t>
    </dgm:pt>
    <dgm:pt modelId="{897C7236-901F-4F26-8AD6-8BAA843710F9}" type="pres">
      <dgm:prSet presAssocID="{CACF2A5E-E0D7-4D83-8104-D80CE6D2C947}" presName="node" presStyleCnt="0"/>
      <dgm:spPr/>
    </dgm:pt>
    <dgm:pt modelId="{1229E78E-BA57-4AF6-A92F-4F7482B5F1F6}" type="pres">
      <dgm:prSet presAssocID="{CACF2A5E-E0D7-4D83-8104-D80CE6D2C947}" presName="parentNode" presStyleLbl="node1" presStyleIdx="1" presStyleCnt="3" custScaleX="142623" custScaleY="125238" custLinFactNeighborX="64627" custLinFactNeighborY="-2186">
        <dgm:presLayoutVars>
          <dgm:chMax val="1"/>
          <dgm:bulletEnabled val="1"/>
        </dgm:presLayoutVars>
      </dgm:prSet>
      <dgm:spPr/>
      <dgm:t>
        <a:bodyPr/>
        <a:lstStyle/>
        <a:p>
          <a:endParaRPr lang="en-US"/>
        </a:p>
      </dgm:t>
    </dgm:pt>
    <dgm:pt modelId="{38BEEA47-1DEF-4F0B-ACC2-06AC0BC03E20}" type="pres">
      <dgm:prSet presAssocID="{CACF2A5E-E0D7-4D83-8104-D80CE6D2C947}" presName="childNode" presStyleLbl="revTx" presStyleIdx="0" presStyleCnt="0">
        <dgm:presLayoutVars>
          <dgm:bulletEnabled val="1"/>
        </dgm:presLayoutVars>
      </dgm:prSet>
      <dgm:spPr/>
    </dgm:pt>
    <dgm:pt modelId="{D9FAFEB0-F2E1-4B17-A6E7-1D691EB83111}" type="pres">
      <dgm:prSet presAssocID="{5F49D1C1-F659-4BF1-940F-9915DD3165EC}" presName="Name25" presStyleLbl="parChTrans1D1" presStyleIdx="1" presStyleCnt="2"/>
      <dgm:spPr/>
      <dgm:t>
        <a:bodyPr/>
        <a:lstStyle/>
        <a:p>
          <a:endParaRPr lang="en-US"/>
        </a:p>
      </dgm:t>
    </dgm:pt>
    <dgm:pt modelId="{29F10540-34D8-465C-8A74-3F677B33BBAE}" type="pres">
      <dgm:prSet presAssocID="{4B1F9311-9AC9-4030-B225-695A6DC427DD}" presName="node" presStyleCnt="0"/>
      <dgm:spPr/>
    </dgm:pt>
    <dgm:pt modelId="{BBE36981-6C66-47AA-84FB-977C980F6590}" type="pres">
      <dgm:prSet presAssocID="{4B1F9311-9AC9-4030-B225-695A6DC427DD}" presName="parentNode" presStyleLbl="node1" presStyleIdx="2" presStyleCnt="3" custScaleX="146837" custScaleY="120355" custLinFactNeighborX="65243" custLinFactNeighborY="-10770">
        <dgm:presLayoutVars>
          <dgm:chMax val="1"/>
          <dgm:bulletEnabled val="1"/>
        </dgm:presLayoutVars>
      </dgm:prSet>
      <dgm:spPr/>
      <dgm:t>
        <a:bodyPr/>
        <a:lstStyle/>
        <a:p>
          <a:endParaRPr lang="en-US"/>
        </a:p>
      </dgm:t>
    </dgm:pt>
    <dgm:pt modelId="{D1235386-779F-49DD-96B0-AC6B5D6D0A4E}" type="pres">
      <dgm:prSet presAssocID="{4B1F9311-9AC9-4030-B225-695A6DC427DD}" presName="childNode" presStyleLbl="revTx" presStyleIdx="0" presStyleCnt="0">
        <dgm:presLayoutVars>
          <dgm:bulletEnabled val="1"/>
        </dgm:presLayoutVars>
      </dgm:prSet>
      <dgm:spPr/>
    </dgm:pt>
  </dgm:ptLst>
  <dgm:cxnLst>
    <dgm:cxn modelId="{37E7E04F-C824-43E3-BED5-3D769FC60863}" type="presOf" srcId="{4B1F9311-9AC9-4030-B225-695A6DC427DD}" destId="{BBE36981-6C66-47AA-84FB-977C980F6590}" srcOrd="0" destOrd="0" presId="urn:microsoft.com/office/officeart/2005/8/layout/radial2"/>
    <dgm:cxn modelId="{20C12008-7124-41D1-ACE9-E935C58B095B}" srcId="{708F1BF4-33FC-4280-96DD-A3E467CC7D3C}" destId="{4B1F9311-9AC9-4030-B225-695A6DC427DD}" srcOrd="1" destOrd="0" parTransId="{5F49D1C1-F659-4BF1-940F-9915DD3165EC}" sibTransId="{8D044F62-B025-4A27-A7A0-EC5AF210252A}"/>
    <dgm:cxn modelId="{6C100656-B136-49BB-AE57-BB7D38C3B30C}" type="presOf" srcId="{CACF2A5E-E0D7-4D83-8104-D80CE6D2C947}" destId="{1229E78E-BA57-4AF6-A92F-4F7482B5F1F6}" srcOrd="0" destOrd="0" presId="urn:microsoft.com/office/officeart/2005/8/layout/radial2"/>
    <dgm:cxn modelId="{E5913EAE-D650-4059-9E9D-E8F578BD8470}" type="presOf" srcId="{AF9654F0-F3BF-410B-8116-68F0E5F26457}" destId="{BE76D769-15CB-4E64-B4B3-E9864D9D5A83}" srcOrd="0" destOrd="0" presId="urn:microsoft.com/office/officeart/2005/8/layout/radial2"/>
    <dgm:cxn modelId="{CB091DFC-8962-47C2-80C3-300563B46C3D}" type="presOf" srcId="{708F1BF4-33FC-4280-96DD-A3E467CC7D3C}" destId="{D5B49B0A-DFFE-4BFA-903B-F928C1C57199}" srcOrd="0" destOrd="0" presId="urn:microsoft.com/office/officeart/2005/8/layout/radial2"/>
    <dgm:cxn modelId="{71171306-6768-406C-9004-5E1D83C97D6D}" type="presOf" srcId="{5F49D1C1-F659-4BF1-940F-9915DD3165EC}" destId="{D9FAFEB0-F2E1-4B17-A6E7-1D691EB83111}" srcOrd="0" destOrd="0" presId="urn:microsoft.com/office/officeart/2005/8/layout/radial2"/>
    <dgm:cxn modelId="{84593918-885A-4DD5-A853-01447FBD18E4}" srcId="{708F1BF4-33FC-4280-96DD-A3E467CC7D3C}" destId="{CACF2A5E-E0D7-4D83-8104-D80CE6D2C947}" srcOrd="0" destOrd="0" parTransId="{AF9654F0-F3BF-410B-8116-68F0E5F26457}" sibTransId="{02813CD2-0F90-40C4-AC62-E414AE593650}"/>
    <dgm:cxn modelId="{7B956608-079D-4EB7-99BC-A4116DBAB2BB}" type="presParOf" srcId="{D5B49B0A-DFFE-4BFA-903B-F928C1C57199}" destId="{F823EBD9-EC17-475E-A9E8-CB18BD4EE74A}" srcOrd="0" destOrd="0" presId="urn:microsoft.com/office/officeart/2005/8/layout/radial2"/>
    <dgm:cxn modelId="{3C218867-B3A9-41F0-9049-415174E1EC62}" type="presParOf" srcId="{F823EBD9-EC17-475E-A9E8-CB18BD4EE74A}" destId="{038B6F65-A9C1-4120-B25F-151AD8033353}" srcOrd="0" destOrd="0" presId="urn:microsoft.com/office/officeart/2005/8/layout/radial2"/>
    <dgm:cxn modelId="{A03F4079-559B-4F85-848B-EFDBAE288895}" type="presParOf" srcId="{038B6F65-A9C1-4120-B25F-151AD8033353}" destId="{9A69440C-8B3F-4D4F-9BD9-115B98D658DA}" srcOrd="0" destOrd="0" presId="urn:microsoft.com/office/officeart/2005/8/layout/radial2"/>
    <dgm:cxn modelId="{1BF6B3C7-16BE-492A-AF7A-4F1FF193B578}" type="presParOf" srcId="{038B6F65-A9C1-4120-B25F-151AD8033353}" destId="{6CD8CE7E-45F7-4486-989C-056C56A23063}" srcOrd="1" destOrd="0" presId="urn:microsoft.com/office/officeart/2005/8/layout/radial2"/>
    <dgm:cxn modelId="{74FF40CB-DDFD-45FE-8222-1AE8E9542617}" type="presParOf" srcId="{F823EBD9-EC17-475E-A9E8-CB18BD4EE74A}" destId="{BE76D769-15CB-4E64-B4B3-E9864D9D5A83}" srcOrd="1" destOrd="0" presId="urn:microsoft.com/office/officeart/2005/8/layout/radial2"/>
    <dgm:cxn modelId="{B28874E5-A99F-42EB-8774-C30007302D5C}" type="presParOf" srcId="{F823EBD9-EC17-475E-A9E8-CB18BD4EE74A}" destId="{897C7236-901F-4F26-8AD6-8BAA843710F9}" srcOrd="2" destOrd="0" presId="urn:microsoft.com/office/officeart/2005/8/layout/radial2"/>
    <dgm:cxn modelId="{34A04B1A-08B4-401F-9366-13702EB212FD}" type="presParOf" srcId="{897C7236-901F-4F26-8AD6-8BAA843710F9}" destId="{1229E78E-BA57-4AF6-A92F-4F7482B5F1F6}" srcOrd="0" destOrd="0" presId="urn:microsoft.com/office/officeart/2005/8/layout/radial2"/>
    <dgm:cxn modelId="{FCDB0AF5-0C30-46B4-B981-8221F55DA6F9}" type="presParOf" srcId="{897C7236-901F-4F26-8AD6-8BAA843710F9}" destId="{38BEEA47-1DEF-4F0B-ACC2-06AC0BC03E20}" srcOrd="1" destOrd="0" presId="urn:microsoft.com/office/officeart/2005/8/layout/radial2"/>
    <dgm:cxn modelId="{BB845FDB-B11A-4B3D-BD88-9E3E7717768C}" type="presParOf" srcId="{F823EBD9-EC17-475E-A9E8-CB18BD4EE74A}" destId="{D9FAFEB0-F2E1-4B17-A6E7-1D691EB83111}" srcOrd="3" destOrd="0" presId="urn:microsoft.com/office/officeart/2005/8/layout/radial2"/>
    <dgm:cxn modelId="{AB75B522-576A-4070-9500-AB7297D73E64}" type="presParOf" srcId="{F823EBD9-EC17-475E-A9E8-CB18BD4EE74A}" destId="{29F10540-34D8-465C-8A74-3F677B33BBAE}" srcOrd="4" destOrd="0" presId="urn:microsoft.com/office/officeart/2005/8/layout/radial2"/>
    <dgm:cxn modelId="{69CABBE0-07FA-4D6A-8576-FA6C86A862D2}" type="presParOf" srcId="{29F10540-34D8-465C-8A74-3F677B33BBAE}" destId="{BBE36981-6C66-47AA-84FB-977C980F6590}" srcOrd="0" destOrd="0" presId="urn:microsoft.com/office/officeart/2005/8/layout/radial2"/>
    <dgm:cxn modelId="{984AA575-2E24-4873-A5E1-2992190013A1}" type="presParOf" srcId="{29F10540-34D8-465C-8A74-3F677B33BBAE}" destId="{D1235386-779F-49DD-96B0-AC6B5D6D0A4E}" srcOrd="1" destOrd="0" presId="urn:microsoft.com/office/officeart/2005/8/layout/radial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A2188B2-1D46-4AF0-A903-19779B3ECF5C}" type="doc">
      <dgm:prSet loTypeId="urn:microsoft.com/office/officeart/2009/3/layout/SubStepProcess" loCatId="process" qsTypeId="urn:microsoft.com/office/officeart/2005/8/quickstyle/3d3" qsCatId="3D" csTypeId="urn:microsoft.com/office/officeart/2005/8/colors/accent1_2" csCatId="accent1" phldr="1"/>
      <dgm:spPr/>
      <dgm:t>
        <a:bodyPr/>
        <a:lstStyle/>
        <a:p>
          <a:endParaRPr lang="en-IN"/>
        </a:p>
      </dgm:t>
    </dgm:pt>
    <dgm:pt modelId="{55809469-9EF1-4600-A0AE-27A9A9EC1B1B}">
      <dgm:prSet custT="1"/>
      <dgm:spPr>
        <a:solidFill>
          <a:srgbClr val="B46346"/>
        </a:solidFill>
      </dgm:spPr>
      <dgm:t>
        <a:bodyPr/>
        <a:lstStyle/>
        <a:p>
          <a:r>
            <a:rPr lang="en-IN" sz="3200" b="1" dirty="0">
              <a:latin typeface="Calibri" panose="020F0502020204030204" pitchFamily="34" charset="0"/>
              <a:cs typeface="Calibri" panose="020F0502020204030204" pitchFamily="34" charset="0"/>
            </a:rPr>
            <a:t>Continuous Glucose Monitoring </a:t>
          </a:r>
          <a:endParaRPr lang="en-IN" sz="3200" dirty="0">
            <a:latin typeface="Calibri" panose="020F0502020204030204" pitchFamily="34" charset="0"/>
            <a:cs typeface="Calibri" panose="020F0502020204030204" pitchFamily="34" charset="0"/>
          </a:endParaRPr>
        </a:p>
      </dgm:t>
    </dgm:pt>
    <dgm:pt modelId="{558F3B40-4FD3-4829-9A3A-582469C0A0AA}" type="parTrans" cxnId="{F390B58D-2BA5-48FF-9EED-C1D2C7BC1CBD}">
      <dgm:prSet/>
      <dgm:spPr/>
      <dgm:t>
        <a:bodyPr/>
        <a:lstStyle/>
        <a:p>
          <a:endParaRPr lang="en-IN">
            <a:latin typeface="Calibri" panose="020F0502020204030204" pitchFamily="34" charset="0"/>
            <a:cs typeface="Calibri" panose="020F0502020204030204" pitchFamily="34" charset="0"/>
          </a:endParaRPr>
        </a:p>
      </dgm:t>
    </dgm:pt>
    <dgm:pt modelId="{271B5205-3B18-425B-BD55-618EC5A389D7}" type="sibTrans" cxnId="{F390B58D-2BA5-48FF-9EED-C1D2C7BC1CBD}">
      <dgm:prSet/>
      <dgm:spPr/>
      <dgm:t>
        <a:bodyPr/>
        <a:lstStyle/>
        <a:p>
          <a:endParaRPr lang="en-IN">
            <a:latin typeface="Calibri" panose="020F0502020204030204" pitchFamily="34" charset="0"/>
            <a:cs typeface="Calibri" panose="020F0502020204030204" pitchFamily="34" charset="0"/>
          </a:endParaRPr>
        </a:p>
      </dgm:t>
    </dgm:pt>
    <dgm:pt modelId="{F5BD9360-102D-4772-B517-FDAB4C2AEE3B}">
      <dgm:prSet custT="1"/>
      <dgm:spPr/>
      <dgm:t>
        <a:bodyPr/>
        <a:lstStyle/>
        <a:p>
          <a:pPr>
            <a:buFont typeface="+mj-lt"/>
            <a:buAutoNum type="arabicPeriod"/>
          </a:pPr>
          <a:r>
            <a:rPr lang="en-IN" sz="2000" dirty="0">
              <a:latin typeface="Calibri" panose="020F0502020204030204" pitchFamily="34" charset="0"/>
              <a:cs typeface="Calibri" panose="020F0502020204030204" pitchFamily="34" charset="0"/>
            </a:rPr>
            <a:t>Time in a </a:t>
          </a:r>
          <a:r>
            <a:rPr lang="en-IN" sz="2000" dirty="0" err="1">
              <a:latin typeface="Calibri" panose="020F0502020204030204" pitchFamily="34" charset="0"/>
              <a:cs typeface="Calibri" panose="020F0502020204030204" pitchFamily="34" charset="0"/>
            </a:rPr>
            <a:t>glycemic</a:t>
          </a:r>
          <a:r>
            <a:rPr lang="en-IN" sz="2000" dirty="0">
              <a:latin typeface="Calibri" panose="020F0502020204030204" pitchFamily="34" charset="0"/>
              <a:cs typeface="Calibri" panose="020F0502020204030204" pitchFamily="34" charset="0"/>
            </a:rPr>
            <a:t> range </a:t>
          </a:r>
        </a:p>
        <a:p>
          <a:pPr>
            <a:buFont typeface="+mj-lt"/>
            <a:buAutoNum type="arabicPeriod"/>
          </a:pPr>
          <a:r>
            <a:rPr lang="en-IN" sz="2000" dirty="0">
              <a:latin typeface="Calibri" panose="020F0502020204030204" pitchFamily="34" charset="0"/>
              <a:cs typeface="Calibri" panose="020F0502020204030204" pitchFamily="34" charset="0"/>
            </a:rPr>
            <a:t>(TIR, or time in range)</a:t>
          </a:r>
        </a:p>
      </dgm:t>
    </dgm:pt>
    <dgm:pt modelId="{B187D4D7-38E6-4E30-A1A0-0A38B8A5387D}" type="parTrans" cxnId="{5C131158-E53E-4357-A9E3-6F310EDD4ACA}">
      <dgm:prSet/>
      <dgm:spPr/>
      <dgm:t>
        <a:bodyPr/>
        <a:lstStyle/>
        <a:p>
          <a:endParaRPr lang="en-IN">
            <a:latin typeface="Calibri" panose="020F0502020204030204" pitchFamily="34" charset="0"/>
            <a:cs typeface="Calibri" panose="020F0502020204030204" pitchFamily="34" charset="0"/>
          </a:endParaRPr>
        </a:p>
      </dgm:t>
    </dgm:pt>
    <dgm:pt modelId="{E9B329C5-EDF6-439A-A918-A9093B8EBC12}" type="sibTrans" cxnId="{5C131158-E53E-4357-A9E3-6F310EDD4ACA}">
      <dgm:prSet/>
      <dgm:spPr/>
      <dgm:t>
        <a:bodyPr/>
        <a:lstStyle/>
        <a:p>
          <a:endParaRPr lang="en-IN">
            <a:latin typeface="Calibri" panose="020F0502020204030204" pitchFamily="34" charset="0"/>
            <a:cs typeface="Calibri" panose="020F0502020204030204" pitchFamily="34" charset="0"/>
          </a:endParaRPr>
        </a:p>
      </dgm:t>
    </dgm:pt>
    <dgm:pt modelId="{79AFEAC6-A2EC-4667-BF74-790D2102FC24}">
      <dgm:prSet custT="1"/>
      <dgm:spPr/>
      <dgm:t>
        <a:bodyPr/>
        <a:lstStyle/>
        <a:p>
          <a:pPr>
            <a:buFont typeface="+mj-lt"/>
            <a:buAutoNum type="arabicPeriod"/>
          </a:pPr>
          <a:r>
            <a:rPr lang="en-IN" sz="2000" dirty="0">
              <a:latin typeface="Calibri" panose="020F0502020204030204" pitchFamily="34" charset="0"/>
              <a:cs typeface="Calibri" panose="020F0502020204030204" pitchFamily="34" charset="0"/>
            </a:rPr>
            <a:t>Ambulatory glucose profile </a:t>
          </a:r>
        </a:p>
      </dgm:t>
    </dgm:pt>
    <dgm:pt modelId="{6FF7D11B-433D-4AA9-812C-9C2F16A7325F}" type="parTrans" cxnId="{48FAFC20-EEB4-424C-A3E0-508C3AC10343}">
      <dgm:prSet/>
      <dgm:spPr/>
      <dgm:t>
        <a:bodyPr/>
        <a:lstStyle/>
        <a:p>
          <a:endParaRPr lang="en-IN">
            <a:latin typeface="Calibri" panose="020F0502020204030204" pitchFamily="34" charset="0"/>
            <a:cs typeface="Calibri" panose="020F0502020204030204" pitchFamily="34" charset="0"/>
          </a:endParaRPr>
        </a:p>
      </dgm:t>
    </dgm:pt>
    <dgm:pt modelId="{EB5E761B-680B-4EC2-9428-58FB61303674}" type="sibTrans" cxnId="{48FAFC20-EEB4-424C-A3E0-508C3AC10343}">
      <dgm:prSet/>
      <dgm:spPr/>
      <dgm:t>
        <a:bodyPr/>
        <a:lstStyle/>
        <a:p>
          <a:endParaRPr lang="en-IN">
            <a:latin typeface="Calibri" panose="020F0502020204030204" pitchFamily="34" charset="0"/>
            <a:cs typeface="Calibri" panose="020F0502020204030204" pitchFamily="34" charset="0"/>
          </a:endParaRPr>
        </a:p>
      </dgm:t>
    </dgm:pt>
    <dgm:pt modelId="{BEE24AB3-0B7A-491D-8EC8-6BB3C9B13741}">
      <dgm:prSet custT="1"/>
      <dgm:spPr/>
      <dgm:t>
        <a:bodyPr/>
        <a:lstStyle/>
        <a:p>
          <a:pPr>
            <a:buFont typeface="+mj-lt"/>
            <a:buAutoNum type="arabicPeriod"/>
          </a:pPr>
          <a:r>
            <a:rPr lang="en-IN" sz="2000" dirty="0">
              <a:latin typeface="Calibri" panose="020F0502020204030204" pitchFamily="34" charset="0"/>
              <a:cs typeface="Calibri" panose="020F0502020204030204" pitchFamily="34" charset="0"/>
            </a:rPr>
            <a:t>Amount of time in the </a:t>
          </a:r>
          <a:r>
            <a:rPr lang="en-IN" sz="2000" dirty="0" err="1">
              <a:latin typeface="Calibri" panose="020F0502020204030204" pitchFamily="34" charset="0"/>
              <a:cs typeface="Calibri" panose="020F0502020204030204" pitchFamily="34" charset="0"/>
            </a:rPr>
            <a:t>hypoglycemic</a:t>
          </a:r>
          <a:r>
            <a:rPr lang="en-IN" sz="2000" dirty="0">
              <a:latin typeface="Calibri" panose="020F0502020204030204" pitchFamily="34" charset="0"/>
              <a:cs typeface="Calibri" panose="020F0502020204030204" pitchFamily="34" charset="0"/>
            </a:rPr>
            <a:t> range</a:t>
          </a:r>
        </a:p>
      </dgm:t>
    </dgm:pt>
    <dgm:pt modelId="{0734A1DA-1AAC-4D46-A2DE-AE3FFABA2B0E}" type="parTrans" cxnId="{485BDA25-B10C-4BA0-8344-99B3BCD2B522}">
      <dgm:prSet/>
      <dgm:spPr/>
      <dgm:t>
        <a:bodyPr/>
        <a:lstStyle/>
        <a:p>
          <a:endParaRPr lang="en-IN">
            <a:latin typeface="Calibri" panose="020F0502020204030204" pitchFamily="34" charset="0"/>
            <a:cs typeface="Calibri" panose="020F0502020204030204" pitchFamily="34" charset="0"/>
          </a:endParaRPr>
        </a:p>
      </dgm:t>
    </dgm:pt>
    <dgm:pt modelId="{4E68C3A8-3BAA-4448-A052-90856E990455}" type="sibTrans" cxnId="{485BDA25-B10C-4BA0-8344-99B3BCD2B522}">
      <dgm:prSet/>
      <dgm:spPr/>
      <dgm:t>
        <a:bodyPr/>
        <a:lstStyle/>
        <a:p>
          <a:endParaRPr lang="en-IN">
            <a:latin typeface="Calibri" panose="020F0502020204030204" pitchFamily="34" charset="0"/>
            <a:cs typeface="Calibri" panose="020F0502020204030204" pitchFamily="34" charset="0"/>
          </a:endParaRPr>
        </a:p>
      </dgm:t>
    </dgm:pt>
    <dgm:pt modelId="{768DD291-4B60-4B20-9425-902C6016DA3C}">
      <dgm:prSet custT="1"/>
      <dgm:spPr/>
      <dgm:t>
        <a:bodyPr/>
        <a:lstStyle/>
        <a:p>
          <a:pPr>
            <a:buFont typeface="+mj-lt"/>
            <a:buAutoNum type="arabicPeriod"/>
          </a:pPr>
          <a:r>
            <a:rPr lang="en-IN" sz="2000" dirty="0">
              <a:latin typeface="Calibri" panose="020F0502020204030204" pitchFamily="34" charset="0"/>
              <a:cs typeface="Calibri" panose="020F0502020204030204" pitchFamily="34" charset="0"/>
            </a:rPr>
            <a:t>Glucose management indicator (GMI)</a:t>
          </a:r>
        </a:p>
      </dgm:t>
    </dgm:pt>
    <dgm:pt modelId="{4BAE8D29-F37C-4297-8BBC-395F1A09FB51}" type="parTrans" cxnId="{BC2C120F-27BE-4F0F-AEFD-C0E6F3D09822}">
      <dgm:prSet/>
      <dgm:spPr/>
      <dgm:t>
        <a:bodyPr/>
        <a:lstStyle/>
        <a:p>
          <a:endParaRPr lang="en-IN">
            <a:latin typeface="Calibri" panose="020F0502020204030204" pitchFamily="34" charset="0"/>
            <a:cs typeface="Calibri" panose="020F0502020204030204" pitchFamily="34" charset="0"/>
          </a:endParaRPr>
        </a:p>
      </dgm:t>
    </dgm:pt>
    <dgm:pt modelId="{AE9BBA83-0FB1-40C1-A489-D9206A64117C}" type="sibTrans" cxnId="{BC2C120F-27BE-4F0F-AEFD-C0E6F3D09822}">
      <dgm:prSet/>
      <dgm:spPr/>
      <dgm:t>
        <a:bodyPr/>
        <a:lstStyle/>
        <a:p>
          <a:endParaRPr lang="en-IN">
            <a:latin typeface="Calibri" panose="020F0502020204030204" pitchFamily="34" charset="0"/>
            <a:cs typeface="Calibri" panose="020F0502020204030204" pitchFamily="34" charset="0"/>
          </a:endParaRPr>
        </a:p>
      </dgm:t>
    </dgm:pt>
    <dgm:pt modelId="{B7CBA52B-FA62-4E5A-9EDB-824F7A5C52B9}" type="pres">
      <dgm:prSet presAssocID="{6A2188B2-1D46-4AF0-A903-19779B3ECF5C}" presName="Name0" presStyleCnt="0">
        <dgm:presLayoutVars>
          <dgm:chMax val="7"/>
          <dgm:dir/>
          <dgm:animOne val="branch"/>
        </dgm:presLayoutVars>
      </dgm:prSet>
      <dgm:spPr/>
      <dgm:t>
        <a:bodyPr/>
        <a:lstStyle/>
        <a:p>
          <a:endParaRPr lang="en-US"/>
        </a:p>
      </dgm:t>
    </dgm:pt>
    <dgm:pt modelId="{747C7D97-08F5-4722-9857-52590C2573AC}" type="pres">
      <dgm:prSet presAssocID="{55809469-9EF1-4600-A0AE-27A9A9EC1B1B}" presName="parTx1" presStyleLbl="node1" presStyleIdx="0" presStyleCnt="1"/>
      <dgm:spPr/>
      <dgm:t>
        <a:bodyPr/>
        <a:lstStyle/>
        <a:p>
          <a:endParaRPr lang="en-US"/>
        </a:p>
      </dgm:t>
    </dgm:pt>
    <dgm:pt modelId="{903EE54D-3CE0-42A0-9D1C-661545612831}" type="pres">
      <dgm:prSet presAssocID="{55809469-9EF1-4600-A0AE-27A9A9EC1B1B}" presName="spPre1" presStyleCnt="0"/>
      <dgm:spPr/>
      <dgm:t>
        <a:bodyPr/>
        <a:lstStyle/>
        <a:p>
          <a:endParaRPr lang="en-US"/>
        </a:p>
      </dgm:t>
    </dgm:pt>
    <dgm:pt modelId="{EB432DC6-3231-47CE-A65D-42537304D775}" type="pres">
      <dgm:prSet presAssocID="{55809469-9EF1-4600-A0AE-27A9A9EC1B1B}" presName="chLin1" presStyleCnt="0"/>
      <dgm:spPr/>
      <dgm:t>
        <a:bodyPr/>
        <a:lstStyle/>
        <a:p>
          <a:endParaRPr lang="en-US"/>
        </a:p>
      </dgm:t>
    </dgm:pt>
    <dgm:pt modelId="{4FD35209-A99B-454E-A07F-533F640F9386}" type="pres">
      <dgm:prSet presAssocID="{B187D4D7-38E6-4E30-A1A0-0A38B8A5387D}" presName="Name11" presStyleLbl="parChTrans1D1" presStyleIdx="0" presStyleCnt="8"/>
      <dgm:spPr/>
      <dgm:t>
        <a:bodyPr/>
        <a:lstStyle/>
        <a:p>
          <a:endParaRPr lang="en-US"/>
        </a:p>
      </dgm:t>
    </dgm:pt>
    <dgm:pt modelId="{64E9E703-6674-4F05-A12E-F34DF82BCE21}" type="pres">
      <dgm:prSet presAssocID="{F5BD9360-102D-4772-B517-FDAB4C2AEE3B}" presName="txAndLines1" presStyleCnt="0"/>
      <dgm:spPr/>
      <dgm:t>
        <a:bodyPr/>
        <a:lstStyle/>
        <a:p>
          <a:endParaRPr lang="en-US"/>
        </a:p>
      </dgm:t>
    </dgm:pt>
    <dgm:pt modelId="{09F60A81-2A75-472C-BBFD-43F979FBEF68}" type="pres">
      <dgm:prSet presAssocID="{F5BD9360-102D-4772-B517-FDAB4C2AEE3B}" presName="anchor1" presStyleCnt="0"/>
      <dgm:spPr/>
      <dgm:t>
        <a:bodyPr/>
        <a:lstStyle/>
        <a:p>
          <a:endParaRPr lang="en-US"/>
        </a:p>
      </dgm:t>
    </dgm:pt>
    <dgm:pt modelId="{7C535C73-E093-4091-93EF-CC9C293DEF05}" type="pres">
      <dgm:prSet presAssocID="{F5BD9360-102D-4772-B517-FDAB4C2AEE3B}" presName="backup1" presStyleCnt="0"/>
      <dgm:spPr/>
      <dgm:t>
        <a:bodyPr/>
        <a:lstStyle/>
        <a:p>
          <a:endParaRPr lang="en-US"/>
        </a:p>
      </dgm:t>
    </dgm:pt>
    <dgm:pt modelId="{52AAAF08-813D-4C18-A11A-7F5610629546}" type="pres">
      <dgm:prSet presAssocID="{F5BD9360-102D-4772-B517-FDAB4C2AEE3B}" presName="preLine1" presStyleLbl="parChTrans1D1" presStyleIdx="1" presStyleCnt="8"/>
      <dgm:spPr/>
      <dgm:t>
        <a:bodyPr/>
        <a:lstStyle/>
        <a:p>
          <a:endParaRPr lang="en-US"/>
        </a:p>
      </dgm:t>
    </dgm:pt>
    <dgm:pt modelId="{DDD3FE5C-0957-42DE-A5A2-E65B0A8A4CEE}" type="pres">
      <dgm:prSet presAssocID="{F5BD9360-102D-4772-B517-FDAB4C2AEE3B}" presName="desTx1" presStyleLbl="revTx" presStyleIdx="0" presStyleCnt="0">
        <dgm:presLayoutVars>
          <dgm:bulletEnabled val="1"/>
        </dgm:presLayoutVars>
      </dgm:prSet>
      <dgm:spPr/>
      <dgm:t>
        <a:bodyPr/>
        <a:lstStyle/>
        <a:p>
          <a:endParaRPr lang="en-US"/>
        </a:p>
      </dgm:t>
    </dgm:pt>
    <dgm:pt modelId="{29E5418A-2D28-4B0A-91C0-6E871859E4ED}" type="pres">
      <dgm:prSet presAssocID="{6FF7D11B-433D-4AA9-812C-9C2F16A7325F}" presName="Name11" presStyleLbl="parChTrans1D1" presStyleIdx="2" presStyleCnt="8"/>
      <dgm:spPr/>
      <dgm:t>
        <a:bodyPr/>
        <a:lstStyle/>
        <a:p>
          <a:endParaRPr lang="en-US"/>
        </a:p>
      </dgm:t>
    </dgm:pt>
    <dgm:pt modelId="{3BC4A00E-8566-4EAF-93F0-FE69BA026333}" type="pres">
      <dgm:prSet presAssocID="{79AFEAC6-A2EC-4667-BF74-790D2102FC24}" presName="txAndLines1" presStyleCnt="0"/>
      <dgm:spPr/>
      <dgm:t>
        <a:bodyPr/>
        <a:lstStyle/>
        <a:p>
          <a:endParaRPr lang="en-US"/>
        </a:p>
      </dgm:t>
    </dgm:pt>
    <dgm:pt modelId="{F87E1139-B1E3-4BA2-8BA9-4A31AD473630}" type="pres">
      <dgm:prSet presAssocID="{79AFEAC6-A2EC-4667-BF74-790D2102FC24}" presName="anchor1" presStyleCnt="0"/>
      <dgm:spPr/>
      <dgm:t>
        <a:bodyPr/>
        <a:lstStyle/>
        <a:p>
          <a:endParaRPr lang="en-US"/>
        </a:p>
      </dgm:t>
    </dgm:pt>
    <dgm:pt modelId="{E9B0BFCC-3DE0-455F-B3C9-A60847087F26}" type="pres">
      <dgm:prSet presAssocID="{79AFEAC6-A2EC-4667-BF74-790D2102FC24}" presName="backup1" presStyleCnt="0"/>
      <dgm:spPr/>
      <dgm:t>
        <a:bodyPr/>
        <a:lstStyle/>
        <a:p>
          <a:endParaRPr lang="en-US"/>
        </a:p>
      </dgm:t>
    </dgm:pt>
    <dgm:pt modelId="{E8E5E03E-2490-4070-B86A-473D09877146}" type="pres">
      <dgm:prSet presAssocID="{79AFEAC6-A2EC-4667-BF74-790D2102FC24}" presName="preLine1" presStyleLbl="parChTrans1D1" presStyleIdx="3" presStyleCnt="8"/>
      <dgm:spPr/>
      <dgm:t>
        <a:bodyPr/>
        <a:lstStyle/>
        <a:p>
          <a:endParaRPr lang="en-US"/>
        </a:p>
      </dgm:t>
    </dgm:pt>
    <dgm:pt modelId="{EC2B8C9C-5137-4F05-8508-2BDF291F6BA5}" type="pres">
      <dgm:prSet presAssocID="{79AFEAC6-A2EC-4667-BF74-790D2102FC24}" presName="desTx1" presStyleLbl="revTx" presStyleIdx="0" presStyleCnt="0">
        <dgm:presLayoutVars>
          <dgm:bulletEnabled val="1"/>
        </dgm:presLayoutVars>
      </dgm:prSet>
      <dgm:spPr/>
      <dgm:t>
        <a:bodyPr/>
        <a:lstStyle/>
        <a:p>
          <a:endParaRPr lang="en-US"/>
        </a:p>
      </dgm:t>
    </dgm:pt>
    <dgm:pt modelId="{A6AC6292-138E-4A13-B2F0-6DF8C099F688}" type="pres">
      <dgm:prSet presAssocID="{0734A1DA-1AAC-4D46-A2DE-AE3FFABA2B0E}" presName="Name11" presStyleLbl="parChTrans1D1" presStyleIdx="4" presStyleCnt="8"/>
      <dgm:spPr/>
      <dgm:t>
        <a:bodyPr/>
        <a:lstStyle/>
        <a:p>
          <a:endParaRPr lang="en-US"/>
        </a:p>
      </dgm:t>
    </dgm:pt>
    <dgm:pt modelId="{C3ED0946-D378-4433-9BD8-0E593DCCAF92}" type="pres">
      <dgm:prSet presAssocID="{BEE24AB3-0B7A-491D-8EC8-6BB3C9B13741}" presName="txAndLines1" presStyleCnt="0"/>
      <dgm:spPr/>
      <dgm:t>
        <a:bodyPr/>
        <a:lstStyle/>
        <a:p>
          <a:endParaRPr lang="en-US"/>
        </a:p>
      </dgm:t>
    </dgm:pt>
    <dgm:pt modelId="{667530FC-9AB3-4529-8F18-CD037F9E2E0C}" type="pres">
      <dgm:prSet presAssocID="{BEE24AB3-0B7A-491D-8EC8-6BB3C9B13741}" presName="anchor1" presStyleCnt="0"/>
      <dgm:spPr/>
      <dgm:t>
        <a:bodyPr/>
        <a:lstStyle/>
        <a:p>
          <a:endParaRPr lang="en-US"/>
        </a:p>
      </dgm:t>
    </dgm:pt>
    <dgm:pt modelId="{9671CE88-D915-4C96-944A-79A4ADA19449}" type="pres">
      <dgm:prSet presAssocID="{BEE24AB3-0B7A-491D-8EC8-6BB3C9B13741}" presName="backup1" presStyleCnt="0"/>
      <dgm:spPr/>
      <dgm:t>
        <a:bodyPr/>
        <a:lstStyle/>
        <a:p>
          <a:endParaRPr lang="en-US"/>
        </a:p>
      </dgm:t>
    </dgm:pt>
    <dgm:pt modelId="{2998913F-E1A2-4515-8B92-ED4820172E9B}" type="pres">
      <dgm:prSet presAssocID="{BEE24AB3-0B7A-491D-8EC8-6BB3C9B13741}" presName="preLine1" presStyleLbl="parChTrans1D1" presStyleIdx="5" presStyleCnt="8"/>
      <dgm:spPr/>
      <dgm:t>
        <a:bodyPr/>
        <a:lstStyle/>
        <a:p>
          <a:endParaRPr lang="en-US"/>
        </a:p>
      </dgm:t>
    </dgm:pt>
    <dgm:pt modelId="{6E367E58-192E-49D0-A9FD-E5E3E29F15B3}" type="pres">
      <dgm:prSet presAssocID="{BEE24AB3-0B7A-491D-8EC8-6BB3C9B13741}" presName="desTx1" presStyleLbl="revTx" presStyleIdx="0" presStyleCnt="0">
        <dgm:presLayoutVars>
          <dgm:bulletEnabled val="1"/>
        </dgm:presLayoutVars>
      </dgm:prSet>
      <dgm:spPr/>
      <dgm:t>
        <a:bodyPr/>
        <a:lstStyle/>
        <a:p>
          <a:endParaRPr lang="en-US"/>
        </a:p>
      </dgm:t>
    </dgm:pt>
    <dgm:pt modelId="{69A38F73-690A-4B69-A6D0-D77FF7C8AB65}" type="pres">
      <dgm:prSet presAssocID="{4BAE8D29-F37C-4297-8BBC-395F1A09FB51}" presName="Name11" presStyleLbl="parChTrans1D1" presStyleIdx="6" presStyleCnt="8"/>
      <dgm:spPr/>
      <dgm:t>
        <a:bodyPr/>
        <a:lstStyle/>
        <a:p>
          <a:endParaRPr lang="en-US"/>
        </a:p>
      </dgm:t>
    </dgm:pt>
    <dgm:pt modelId="{538DCD3E-9B43-48B7-9BC0-62A9CB5FFAC2}" type="pres">
      <dgm:prSet presAssocID="{768DD291-4B60-4B20-9425-902C6016DA3C}" presName="txAndLines1" presStyleCnt="0"/>
      <dgm:spPr/>
      <dgm:t>
        <a:bodyPr/>
        <a:lstStyle/>
        <a:p>
          <a:endParaRPr lang="en-US"/>
        </a:p>
      </dgm:t>
    </dgm:pt>
    <dgm:pt modelId="{302019AC-A72A-4F07-A42C-D458BB5E65C1}" type="pres">
      <dgm:prSet presAssocID="{768DD291-4B60-4B20-9425-902C6016DA3C}" presName="anchor1" presStyleCnt="0"/>
      <dgm:spPr/>
      <dgm:t>
        <a:bodyPr/>
        <a:lstStyle/>
        <a:p>
          <a:endParaRPr lang="en-US"/>
        </a:p>
      </dgm:t>
    </dgm:pt>
    <dgm:pt modelId="{71E7BB85-B15B-42B1-B610-02DF24A8122F}" type="pres">
      <dgm:prSet presAssocID="{768DD291-4B60-4B20-9425-902C6016DA3C}" presName="backup1" presStyleCnt="0"/>
      <dgm:spPr/>
      <dgm:t>
        <a:bodyPr/>
        <a:lstStyle/>
        <a:p>
          <a:endParaRPr lang="en-US"/>
        </a:p>
      </dgm:t>
    </dgm:pt>
    <dgm:pt modelId="{3C1C1AFA-BB23-421A-A3B7-59F2AF84B80C}" type="pres">
      <dgm:prSet presAssocID="{768DD291-4B60-4B20-9425-902C6016DA3C}" presName="preLine1" presStyleLbl="parChTrans1D1" presStyleIdx="7" presStyleCnt="8"/>
      <dgm:spPr/>
      <dgm:t>
        <a:bodyPr/>
        <a:lstStyle/>
        <a:p>
          <a:endParaRPr lang="en-US"/>
        </a:p>
      </dgm:t>
    </dgm:pt>
    <dgm:pt modelId="{D596B83F-C4B1-46A2-8EC8-95989D99CBDE}" type="pres">
      <dgm:prSet presAssocID="{768DD291-4B60-4B20-9425-902C6016DA3C}" presName="desTx1" presStyleLbl="revTx" presStyleIdx="0" presStyleCnt="0">
        <dgm:presLayoutVars>
          <dgm:bulletEnabled val="1"/>
        </dgm:presLayoutVars>
      </dgm:prSet>
      <dgm:spPr/>
      <dgm:t>
        <a:bodyPr/>
        <a:lstStyle/>
        <a:p>
          <a:endParaRPr lang="en-US"/>
        </a:p>
      </dgm:t>
    </dgm:pt>
  </dgm:ptLst>
  <dgm:cxnLst>
    <dgm:cxn modelId="{F390B58D-2BA5-48FF-9EED-C1D2C7BC1CBD}" srcId="{6A2188B2-1D46-4AF0-A903-19779B3ECF5C}" destId="{55809469-9EF1-4600-A0AE-27A9A9EC1B1B}" srcOrd="0" destOrd="0" parTransId="{558F3B40-4FD3-4829-9A3A-582469C0A0AA}" sibTransId="{271B5205-3B18-425B-BD55-618EC5A389D7}"/>
    <dgm:cxn modelId="{259ADBA6-04E0-4D7A-9D4E-66C4C6690CC8}" type="presOf" srcId="{6A2188B2-1D46-4AF0-A903-19779B3ECF5C}" destId="{B7CBA52B-FA62-4E5A-9EDB-824F7A5C52B9}" srcOrd="0" destOrd="0" presId="urn:microsoft.com/office/officeart/2009/3/layout/SubStepProcess"/>
    <dgm:cxn modelId="{922B76D1-BC12-45F7-BBA3-4B8A81AD051E}" type="presOf" srcId="{55809469-9EF1-4600-A0AE-27A9A9EC1B1B}" destId="{747C7D97-08F5-4722-9857-52590C2573AC}" srcOrd="0" destOrd="0" presId="urn:microsoft.com/office/officeart/2009/3/layout/SubStepProcess"/>
    <dgm:cxn modelId="{71FA71EA-613E-490D-9CA6-08551AF92AF0}" type="presOf" srcId="{BEE24AB3-0B7A-491D-8EC8-6BB3C9B13741}" destId="{6E367E58-192E-49D0-A9FD-E5E3E29F15B3}" srcOrd="0" destOrd="0" presId="urn:microsoft.com/office/officeart/2009/3/layout/SubStepProcess"/>
    <dgm:cxn modelId="{58EE0B37-2373-4A1A-80D7-3E7A712C6E8B}" type="presOf" srcId="{F5BD9360-102D-4772-B517-FDAB4C2AEE3B}" destId="{DDD3FE5C-0957-42DE-A5A2-E65B0A8A4CEE}" srcOrd="0" destOrd="0" presId="urn:microsoft.com/office/officeart/2009/3/layout/SubStepProcess"/>
    <dgm:cxn modelId="{BC2C120F-27BE-4F0F-AEFD-C0E6F3D09822}" srcId="{55809469-9EF1-4600-A0AE-27A9A9EC1B1B}" destId="{768DD291-4B60-4B20-9425-902C6016DA3C}" srcOrd="3" destOrd="0" parTransId="{4BAE8D29-F37C-4297-8BBC-395F1A09FB51}" sibTransId="{AE9BBA83-0FB1-40C1-A489-D9206A64117C}"/>
    <dgm:cxn modelId="{A2FC1E77-C870-42CF-B889-A5FB0019BA0D}" type="presOf" srcId="{768DD291-4B60-4B20-9425-902C6016DA3C}" destId="{D596B83F-C4B1-46A2-8EC8-95989D99CBDE}" srcOrd="0" destOrd="0" presId="urn:microsoft.com/office/officeart/2009/3/layout/SubStepProcess"/>
    <dgm:cxn modelId="{676599C6-300D-4AD2-BE70-3DE584355B5E}" type="presOf" srcId="{79AFEAC6-A2EC-4667-BF74-790D2102FC24}" destId="{EC2B8C9C-5137-4F05-8508-2BDF291F6BA5}" srcOrd="0" destOrd="0" presId="urn:microsoft.com/office/officeart/2009/3/layout/SubStepProcess"/>
    <dgm:cxn modelId="{485BDA25-B10C-4BA0-8344-99B3BCD2B522}" srcId="{55809469-9EF1-4600-A0AE-27A9A9EC1B1B}" destId="{BEE24AB3-0B7A-491D-8EC8-6BB3C9B13741}" srcOrd="2" destOrd="0" parTransId="{0734A1DA-1AAC-4D46-A2DE-AE3FFABA2B0E}" sibTransId="{4E68C3A8-3BAA-4448-A052-90856E990455}"/>
    <dgm:cxn modelId="{48FAFC20-EEB4-424C-A3E0-508C3AC10343}" srcId="{55809469-9EF1-4600-A0AE-27A9A9EC1B1B}" destId="{79AFEAC6-A2EC-4667-BF74-790D2102FC24}" srcOrd="1" destOrd="0" parTransId="{6FF7D11B-433D-4AA9-812C-9C2F16A7325F}" sibTransId="{EB5E761B-680B-4EC2-9428-58FB61303674}"/>
    <dgm:cxn modelId="{5C131158-E53E-4357-A9E3-6F310EDD4ACA}" srcId="{55809469-9EF1-4600-A0AE-27A9A9EC1B1B}" destId="{F5BD9360-102D-4772-B517-FDAB4C2AEE3B}" srcOrd="0" destOrd="0" parTransId="{B187D4D7-38E6-4E30-A1A0-0A38B8A5387D}" sibTransId="{E9B329C5-EDF6-439A-A918-A9093B8EBC12}"/>
    <dgm:cxn modelId="{E989AF4A-CCBB-4A66-805C-A16532EC7D97}" type="presParOf" srcId="{B7CBA52B-FA62-4E5A-9EDB-824F7A5C52B9}" destId="{747C7D97-08F5-4722-9857-52590C2573AC}" srcOrd="0" destOrd="0" presId="urn:microsoft.com/office/officeart/2009/3/layout/SubStepProcess"/>
    <dgm:cxn modelId="{38445B41-6D9F-4E74-88CE-623B21214137}" type="presParOf" srcId="{B7CBA52B-FA62-4E5A-9EDB-824F7A5C52B9}" destId="{903EE54D-3CE0-42A0-9D1C-661545612831}" srcOrd="1" destOrd="0" presId="urn:microsoft.com/office/officeart/2009/3/layout/SubStepProcess"/>
    <dgm:cxn modelId="{6D5282F4-73E1-45CF-B52D-5E41F364BF35}" type="presParOf" srcId="{B7CBA52B-FA62-4E5A-9EDB-824F7A5C52B9}" destId="{EB432DC6-3231-47CE-A65D-42537304D775}" srcOrd="2" destOrd="0" presId="urn:microsoft.com/office/officeart/2009/3/layout/SubStepProcess"/>
    <dgm:cxn modelId="{9701AF19-A07F-4AB7-B9CA-4A8AF0452FFA}" type="presParOf" srcId="{EB432DC6-3231-47CE-A65D-42537304D775}" destId="{4FD35209-A99B-454E-A07F-533F640F9386}" srcOrd="0" destOrd="0" presId="urn:microsoft.com/office/officeart/2009/3/layout/SubStepProcess"/>
    <dgm:cxn modelId="{455542BD-50AA-4F2C-A4CE-D30A0D81535B}" type="presParOf" srcId="{EB432DC6-3231-47CE-A65D-42537304D775}" destId="{64E9E703-6674-4F05-A12E-F34DF82BCE21}" srcOrd="1" destOrd="0" presId="urn:microsoft.com/office/officeart/2009/3/layout/SubStepProcess"/>
    <dgm:cxn modelId="{D13077BC-0D78-4CC9-9871-3AC42CA95F45}" type="presParOf" srcId="{64E9E703-6674-4F05-A12E-F34DF82BCE21}" destId="{09F60A81-2A75-472C-BBFD-43F979FBEF68}" srcOrd="0" destOrd="0" presId="urn:microsoft.com/office/officeart/2009/3/layout/SubStepProcess"/>
    <dgm:cxn modelId="{B8B00F5B-80DD-43D2-AD14-C888CAD3B212}" type="presParOf" srcId="{64E9E703-6674-4F05-A12E-F34DF82BCE21}" destId="{7C535C73-E093-4091-93EF-CC9C293DEF05}" srcOrd="1" destOrd="0" presId="urn:microsoft.com/office/officeart/2009/3/layout/SubStepProcess"/>
    <dgm:cxn modelId="{1523AD5E-A87E-4EB4-B7C1-82FD7FF14899}" type="presParOf" srcId="{64E9E703-6674-4F05-A12E-F34DF82BCE21}" destId="{52AAAF08-813D-4C18-A11A-7F5610629546}" srcOrd="2" destOrd="0" presId="urn:microsoft.com/office/officeart/2009/3/layout/SubStepProcess"/>
    <dgm:cxn modelId="{E4221159-DEBC-4FEA-8B5B-B3006DE693E3}" type="presParOf" srcId="{64E9E703-6674-4F05-A12E-F34DF82BCE21}" destId="{DDD3FE5C-0957-42DE-A5A2-E65B0A8A4CEE}" srcOrd="3" destOrd="0" presId="urn:microsoft.com/office/officeart/2009/3/layout/SubStepProcess"/>
    <dgm:cxn modelId="{25EE75F1-6331-4991-AA23-487A1F8E8F9D}" type="presParOf" srcId="{EB432DC6-3231-47CE-A65D-42537304D775}" destId="{29E5418A-2D28-4B0A-91C0-6E871859E4ED}" srcOrd="2" destOrd="0" presId="urn:microsoft.com/office/officeart/2009/3/layout/SubStepProcess"/>
    <dgm:cxn modelId="{F8B4DFCD-B02C-40F0-B5B3-A1C965F9FB6C}" type="presParOf" srcId="{EB432DC6-3231-47CE-A65D-42537304D775}" destId="{3BC4A00E-8566-4EAF-93F0-FE69BA026333}" srcOrd="3" destOrd="0" presId="urn:microsoft.com/office/officeart/2009/3/layout/SubStepProcess"/>
    <dgm:cxn modelId="{74DDDC00-177D-4BF6-BDCC-2C73D8611CCB}" type="presParOf" srcId="{3BC4A00E-8566-4EAF-93F0-FE69BA026333}" destId="{F87E1139-B1E3-4BA2-8BA9-4A31AD473630}" srcOrd="0" destOrd="0" presId="urn:microsoft.com/office/officeart/2009/3/layout/SubStepProcess"/>
    <dgm:cxn modelId="{BF6F851F-4355-4965-AF13-31025042FE53}" type="presParOf" srcId="{3BC4A00E-8566-4EAF-93F0-FE69BA026333}" destId="{E9B0BFCC-3DE0-455F-B3C9-A60847087F26}" srcOrd="1" destOrd="0" presId="urn:microsoft.com/office/officeart/2009/3/layout/SubStepProcess"/>
    <dgm:cxn modelId="{6CAF744E-F5C3-482F-80D3-DECE6EE74556}" type="presParOf" srcId="{3BC4A00E-8566-4EAF-93F0-FE69BA026333}" destId="{E8E5E03E-2490-4070-B86A-473D09877146}" srcOrd="2" destOrd="0" presId="urn:microsoft.com/office/officeart/2009/3/layout/SubStepProcess"/>
    <dgm:cxn modelId="{A8D45015-EC72-49B5-8B60-4A4C9A91B030}" type="presParOf" srcId="{3BC4A00E-8566-4EAF-93F0-FE69BA026333}" destId="{EC2B8C9C-5137-4F05-8508-2BDF291F6BA5}" srcOrd="3" destOrd="0" presId="urn:microsoft.com/office/officeart/2009/3/layout/SubStepProcess"/>
    <dgm:cxn modelId="{6F8C630C-2D3F-4BC6-8F8E-CC89F5DA88BB}" type="presParOf" srcId="{EB432DC6-3231-47CE-A65D-42537304D775}" destId="{A6AC6292-138E-4A13-B2F0-6DF8C099F688}" srcOrd="4" destOrd="0" presId="urn:microsoft.com/office/officeart/2009/3/layout/SubStepProcess"/>
    <dgm:cxn modelId="{7B95263C-F4E0-431B-B6F5-A22E011461D1}" type="presParOf" srcId="{EB432DC6-3231-47CE-A65D-42537304D775}" destId="{C3ED0946-D378-4433-9BD8-0E593DCCAF92}" srcOrd="5" destOrd="0" presId="urn:microsoft.com/office/officeart/2009/3/layout/SubStepProcess"/>
    <dgm:cxn modelId="{722D5372-4130-464F-B26D-FC6952AD2DCF}" type="presParOf" srcId="{C3ED0946-D378-4433-9BD8-0E593DCCAF92}" destId="{667530FC-9AB3-4529-8F18-CD037F9E2E0C}" srcOrd="0" destOrd="0" presId="urn:microsoft.com/office/officeart/2009/3/layout/SubStepProcess"/>
    <dgm:cxn modelId="{89213E9B-3DE2-4431-BDF0-7658C8DB34B3}" type="presParOf" srcId="{C3ED0946-D378-4433-9BD8-0E593DCCAF92}" destId="{9671CE88-D915-4C96-944A-79A4ADA19449}" srcOrd="1" destOrd="0" presId="urn:microsoft.com/office/officeart/2009/3/layout/SubStepProcess"/>
    <dgm:cxn modelId="{CED83F01-19BF-4B04-B5BA-086B6FFD50FF}" type="presParOf" srcId="{C3ED0946-D378-4433-9BD8-0E593DCCAF92}" destId="{2998913F-E1A2-4515-8B92-ED4820172E9B}" srcOrd="2" destOrd="0" presId="urn:microsoft.com/office/officeart/2009/3/layout/SubStepProcess"/>
    <dgm:cxn modelId="{0A1F35D8-A842-4B49-94D1-B75B335B9AE1}" type="presParOf" srcId="{C3ED0946-D378-4433-9BD8-0E593DCCAF92}" destId="{6E367E58-192E-49D0-A9FD-E5E3E29F15B3}" srcOrd="3" destOrd="0" presId="urn:microsoft.com/office/officeart/2009/3/layout/SubStepProcess"/>
    <dgm:cxn modelId="{B2131C84-3E7E-4FEF-B69A-49921F7F5817}" type="presParOf" srcId="{EB432DC6-3231-47CE-A65D-42537304D775}" destId="{69A38F73-690A-4B69-A6D0-D77FF7C8AB65}" srcOrd="6" destOrd="0" presId="urn:microsoft.com/office/officeart/2009/3/layout/SubStepProcess"/>
    <dgm:cxn modelId="{8072B824-10AC-46C0-83E9-29CD6977A808}" type="presParOf" srcId="{EB432DC6-3231-47CE-A65D-42537304D775}" destId="{538DCD3E-9B43-48B7-9BC0-62A9CB5FFAC2}" srcOrd="7" destOrd="0" presId="urn:microsoft.com/office/officeart/2009/3/layout/SubStepProcess"/>
    <dgm:cxn modelId="{811130AD-FDEF-4EB2-83AE-66AB95F52425}" type="presParOf" srcId="{538DCD3E-9B43-48B7-9BC0-62A9CB5FFAC2}" destId="{302019AC-A72A-4F07-A42C-D458BB5E65C1}" srcOrd="0" destOrd="0" presId="urn:microsoft.com/office/officeart/2009/3/layout/SubStepProcess"/>
    <dgm:cxn modelId="{5D7F0AD6-9799-4262-BB1A-1936251C1C4C}" type="presParOf" srcId="{538DCD3E-9B43-48B7-9BC0-62A9CB5FFAC2}" destId="{71E7BB85-B15B-42B1-B610-02DF24A8122F}" srcOrd="1" destOrd="0" presId="urn:microsoft.com/office/officeart/2009/3/layout/SubStepProcess"/>
    <dgm:cxn modelId="{6D74CCEA-0F2A-4952-B60F-1CE9B92B7454}" type="presParOf" srcId="{538DCD3E-9B43-48B7-9BC0-62A9CB5FFAC2}" destId="{3C1C1AFA-BB23-421A-A3B7-59F2AF84B80C}" srcOrd="2" destOrd="0" presId="urn:microsoft.com/office/officeart/2009/3/layout/SubStepProcess"/>
    <dgm:cxn modelId="{65DA37F7-1356-4C88-AE10-124740E62741}" type="presParOf" srcId="{538DCD3E-9B43-48B7-9BC0-62A9CB5FFAC2}" destId="{D596B83F-C4B1-46A2-8EC8-95989D99CBDE}" srcOrd="3" destOrd="0" presId="urn:microsoft.com/office/officeart/2009/3/layout/SubSte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98E1803-1EE4-4136-9BF4-091C9F91A9EF}" type="doc">
      <dgm:prSet loTypeId="urn:microsoft.com/office/officeart/2005/8/layout/hProcess11" loCatId="process" qsTypeId="urn:microsoft.com/office/officeart/2005/8/quickstyle/simple1" qsCatId="simple" csTypeId="urn:microsoft.com/office/officeart/2005/8/colors/accent1_2" csCatId="accent1" phldr="1"/>
      <dgm:spPr/>
      <dgm:t>
        <a:bodyPr/>
        <a:lstStyle/>
        <a:p>
          <a:endParaRPr lang="en-IN"/>
        </a:p>
      </dgm:t>
    </dgm:pt>
    <dgm:pt modelId="{4329825E-9502-43BA-9F9F-046EEC675F11}">
      <dgm:prSet custT="1"/>
      <dgm:spPr/>
      <dgm:t>
        <a:bodyPr/>
        <a:lstStyle/>
        <a:p>
          <a:r>
            <a:rPr lang="en-US" sz="1600" dirty="0">
              <a:latin typeface="Calibri" panose="020F0502020204030204" pitchFamily="34" charset="0"/>
              <a:cs typeface="Calibri" panose="020F0502020204030204" pitchFamily="34" charset="0"/>
            </a:rPr>
            <a:t>The target for glycemic control (as reflected by the HbA1c) must be </a:t>
          </a:r>
          <a:r>
            <a:rPr lang="en-US" sz="1600" b="1" i="1" dirty="0">
              <a:latin typeface="Calibri" panose="020F0502020204030204" pitchFamily="34" charset="0"/>
              <a:cs typeface="Calibri" panose="020F0502020204030204" pitchFamily="34" charset="0"/>
            </a:rPr>
            <a:t>individualized.</a:t>
          </a:r>
          <a:endParaRPr lang="en-IN" sz="1600" dirty="0">
            <a:latin typeface="Calibri" panose="020F0502020204030204" pitchFamily="34" charset="0"/>
            <a:cs typeface="Calibri" panose="020F0502020204030204" pitchFamily="34" charset="0"/>
          </a:endParaRPr>
        </a:p>
      </dgm:t>
    </dgm:pt>
    <dgm:pt modelId="{2D7FC996-C3DE-47FA-9229-0DCA07FE8DAE}" type="parTrans" cxnId="{83E8403C-37F8-42FF-8522-A7646BC97943}">
      <dgm:prSet/>
      <dgm:spPr/>
      <dgm:t>
        <a:bodyPr/>
        <a:lstStyle/>
        <a:p>
          <a:endParaRPr lang="en-IN"/>
        </a:p>
      </dgm:t>
    </dgm:pt>
    <dgm:pt modelId="{F4C18D93-9250-41ED-8B73-F059E1E9C051}" type="sibTrans" cxnId="{83E8403C-37F8-42FF-8522-A7646BC97943}">
      <dgm:prSet/>
      <dgm:spPr/>
      <dgm:t>
        <a:bodyPr/>
        <a:lstStyle/>
        <a:p>
          <a:endParaRPr lang="en-IN"/>
        </a:p>
      </dgm:t>
    </dgm:pt>
    <dgm:pt modelId="{A577F0D3-DD27-4052-940A-4155618607E6}">
      <dgm:prSet custT="1"/>
      <dgm:spPr/>
      <dgm:t>
        <a:bodyPr/>
        <a:lstStyle/>
        <a:p>
          <a:r>
            <a:rPr lang="en-US" sz="1600" dirty="0">
              <a:latin typeface="Calibri" panose="020F0502020204030204" pitchFamily="34" charset="0"/>
              <a:cs typeface="Calibri" panose="020F0502020204030204" pitchFamily="34" charset="0"/>
            </a:rPr>
            <a:t>In most individuals, the </a:t>
          </a:r>
          <a:r>
            <a:rPr lang="en-US" sz="1600" b="1" i="1" dirty="0">
              <a:latin typeface="Calibri" panose="020F0502020204030204" pitchFamily="34" charset="0"/>
              <a:cs typeface="Calibri" panose="020F0502020204030204" pitchFamily="34" charset="0"/>
            </a:rPr>
            <a:t>target HbA1c should be &lt;7% with a more stringent (≤6.5%) target for some patients.</a:t>
          </a:r>
          <a:endParaRPr lang="en-IN" sz="1600" dirty="0">
            <a:latin typeface="Calibri" panose="020F0502020204030204" pitchFamily="34" charset="0"/>
            <a:cs typeface="Calibri" panose="020F0502020204030204" pitchFamily="34" charset="0"/>
          </a:endParaRPr>
        </a:p>
      </dgm:t>
    </dgm:pt>
    <dgm:pt modelId="{65A79FF8-74F0-42A9-AA99-8451782FBA9D}" type="parTrans" cxnId="{B32AD6DA-8DA3-442D-8A22-E7AC9F38F929}">
      <dgm:prSet/>
      <dgm:spPr/>
      <dgm:t>
        <a:bodyPr/>
        <a:lstStyle/>
        <a:p>
          <a:endParaRPr lang="en-IN"/>
        </a:p>
      </dgm:t>
    </dgm:pt>
    <dgm:pt modelId="{17F29F6E-4BF6-4A39-9B35-CC3E08A9C008}" type="sibTrans" cxnId="{B32AD6DA-8DA3-442D-8A22-E7AC9F38F929}">
      <dgm:prSet/>
      <dgm:spPr/>
      <dgm:t>
        <a:bodyPr/>
        <a:lstStyle/>
        <a:p>
          <a:endParaRPr lang="en-IN"/>
        </a:p>
      </dgm:t>
    </dgm:pt>
    <dgm:pt modelId="{6CA56BF2-8239-4264-9EA0-57080782694E}">
      <dgm:prSet custT="1"/>
      <dgm:spPr/>
      <dgm:t>
        <a:bodyPr/>
        <a:lstStyle/>
        <a:p>
          <a:r>
            <a:rPr lang="en-US" sz="1600" dirty="0">
              <a:latin typeface="Calibri" panose="020F0502020204030204" pitchFamily="34" charset="0"/>
              <a:cs typeface="Calibri" panose="020F0502020204030204" pitchFamily="34" charset="0"/>
            </a:rPr>
            <a:t>A </a:t>
          </a:r>
          <a:r>
            <a:rPr lang="en-US" sz="1600" b="1" i="1" dirty="0">
              <a:latin typeface="Calibri" panose="020F0502020204030204" pitchFamily="34" charset="0"/>
              <a:cs typeface="Calibri" panose="020F0502020204030204" pitchFamily="34" charset="0"/>
            </a:rPr>
            <a:t>higher HbA1c </a:t>
          </a:r>
          <a:r>
            <a:rPr lang="en-US" sz="1600" dirty="0">
              <a:latin typeface="Calibri" panose="020F0502020204030204" pitchFamily="34" charset="0"/>
              <a:cs typeface="Calibri" panose="020F0502020204030204" pitchFamily="34" charset="0"/>
            </a:rPr>
            <a:t>goal may also be appropriate for the </a:t>
          </a:r>
          <a:r>
            <a:rPr lang="en-US" sz="1600" b="1" i="1" dirty="0">
              <a:latin typeface="Calibri" panose="020F0502020204030204" pitchFamily="34" charset="0"/>
              <a:cs typeface="Calibri" panose="020F0502020204030204" pitchFamily="34" charset="0"/>
            </a:rPr>
            <a:t>very young or old </a:t>
          </a:r>
          <a:r>
            <a:rPr lang="en-US" sz="1600" dirty="0">
              <a:latin typeface="Calibri" panose="020F0502020204030204" pitchFamily="34" charset="0"/>
              <a:cs typeface="Calibri" panose="020F0502020204030204" pitchFamily="34" charset="0"/>
            </a:rPr>
            <a:t>or in individuals </a:t>
          </a:r>
          <a:r>
            <a:rPr lang="en-US" sz="1600" b="1" i="1" dirty="0">
              <a:latin typeface="Calibri" panose="020F0502020204030204" pitchFamily="34" charset="0"/>
              <a:cs typeface="Calibri" panose="020F0502020204030204" pitchFamily="34" charset="0"/>
            </a:rPr>
            <a:t>with limited life span or comorbid conditions.</a:t>
          </a:r>
          <a:endParaRPr lang="en-IN" sz="1600" b="1" i="1" dirty="0">
            <a:latin typeface="Calibri" panose="020F0502020204030204" pitchFamily="34" charset="0"/>
            <a:cs typeface="Calibri" panose="020F0502020204030204" pitchFamily="34" charset="0"/>
          </a:endParaRPr>
        </a:p>
      </dgm:t>
    </dgm:pt>
    <dgm:pt modelId="{C9C58855-54EE-4DBC-A641-08BD10483663}" type="parTrans" cxnId="{DDD3F1DC-ADAB-44E9-8983-B093AC8AC927}">
      <dgm:prSet/>
      <dgm:spPr/>
      <dgm:t>
        <a:bodyPr/>
        <a:lstStyle/>
        <a:p>
          <a:endParaRPr lang="en-IN"/>
        </a:p>
      </dgm:t>
    </dgm:pt>
    <dgm:pt modelId="{0C69B19A-551A-4C3A-A1F6-AFCE1F5CED15}" type="sibTrans" cxnId="{DDD3F1DC-ADAB-44E9-8983-B093AC8AC927}">
      <dgm:prSet/>
      <dgm:spPr/>
      <dgm:t>
        <a:bodyPr/>
        <a:lstStyle/>
        <a:p>
          <a:endParaRPr lang="en-IN"/>
        </a:p>
      </dgm:t>
    </dgm:pt>
    <dgm:pt modelId="{B6248804-E510-4BB6-BDE9-D467D9C05633}">
      <dgm:prSet custT="1"/>
      <dgm:spPr/>
      <dgm:t>
        <a:bodyPr/>
        <a:lstStyle/>
        <a:p>
          <a:r>
            <a:rPr lang="en-US" sz="1600" dirty="0">
              <a:latin typeface="Calibri" panose="020F0502020204030204" pitchFamily="34" charset="0"/>
              <a:cs typeface="Calibri" panose="020F0502020204030204" pitchFamily="34" charset="0"/>
            </a:rPr>
            <a:t>More </a:t>
          </a:r>
          <a:r>
            <a:rPr lang="en-US" sz="1600" b="1" i="1" dirty="0">
              <a:latin typeface="Calibri" panose="020F0502020204030204" pitchFamily="34" charset="0"/>
              <a:cs typeface="Calibri" panose="020F0502020204030204" pitchFamily="34" charset="0"/>
            </a:rPr>
            <a:t>stringent glycemic control (HbA1c ≤6%) is not beneficial</a:t>
          </a:r>
          <a:r>
            <a:rPr lang="en-US" sz="1600" dirty="0">
              <a:latin typeface="Calibri" panose="020F0502020204030204" pitchFamily="34" charset="0"/>
              <a:cs typeface="Calibri" panose="020F0502020204030204" pitchFamily="34" charset="0"/>
            </a:rPr>
            <a:t>, and may be detrimental, in patients with type 2 DM and a high risk of CVD. </a:t>
          </a:r>
          <a:endParaRPr lang="en-IN" sz="1600" dirty="0">
            <a:latin typeface="Calibri" panose="020F0502020204030204" pitchFamily="34" charset="0"/>
            <a:cs typeface="Calibri" panose="020F0502020204030204" pitchFamily="34" charset="0"/>
          </a:endParaRPr>
        </a:p>
      </dgm:t>
    </dgm:pt>
    <dgm:pt modelId="{45AE45B3-FE47-4BBD-865A-9C2F39F138F2}" type="parTrans" cxnId="{23602FFC-BAFD-4D62-B986-54259B030254}">
      <dgm:prSet/>
      <dgm:spPr/>
      <dgm:t>
        <a:bodyPr/>
        <a:lstStyle/>
        <a:p>
          <a:endParaRPr lang="en-IN"/>
        </a:p>
      </dgm:t>
    </dgm:pt>
    <dgm:pt modelId="{FBC75AFE-92F0-4FFE-9709-12B0E15B25DF}" type="sibTrans" cxnId="{23602FFC-BAFD-4D62-B986-54259B030254}">
      <dgm:prSet/>
      <dgm:spPr/>
      <dgm:t>
        <a:bodyPr/>
        <a:lstStyle/>
        <a:p>
          <a:endParaRPr lang="en-IN"/>
        </a:p>
      </dgm:t>
    </dgm:pt>
    <dgm:pt modelId="{691FAD1A-CDAE-488C-824F-3950232F7675}">
      <dgm:prSet custT="1"/>
      <dgm:spPr/>
      <dgm:t>
        <a:bodyPr/>
        <a:lstStyle/>
        <a:p>
          <a:r>
            <a:rPr lang="en-US" sz="1600" dirty="0">
              <a:latin typeface="Calibri" panose="020F0502020204030204" pitchFamily="34" charset="0"/>
              <a:cs typeface="Calibri" panose="020F0502020204030204" pitchFamily="34" charset="0"/>
            </a:rPr>
            <a:t>Achieve </a:t>
          </a:r>
          <a:r>
            <a:rPr lang="en-US" sz="1600" b="1" i="1" dirty="0">
              <a:latin typeface="Calibri" panose="020F0502020204030204" pitchFamily="34" charset="0"/>
              <a:cs typeface="Calibri" panose="020F0502020204030204" pitchFamily="34" charset="0"/>
            </a:rPr>
            <a:t>an HbA1c as close to normal </a:t>
          </a:r>
          <a:r>
            <a:rPr lang="en-US" sz="1600" dirty="0">
              <a:latin typeface="Calibri" panose="020F0502020204030204" pitchFamily="34" charset="0"/>
              <a:cs typeface="Calibri" panose="020F0502020204030204" pitchFamily="34" charset="0"/>
            </a:rPr>
            <a:t>as possible </a:t>
          </a:r>
          <a:r>
            <a:rPr lang="en-US" sz="1600" b="1" i="1" dirty="0">
              <a:latin typeface="Calibri" panose="020F0502020204030204" pitchFamily="34" charset="0"/>
              <a:cs typeface="Calibri" panose="020F0502020204030204" pitchFamily="34" charset="0"/>
            </a:rPr>
            <a:t>without significant hypoglycemia</a:t>
          </a:r>
          <a:r>
            <a:rPr lang="en-US" sz="1600" dirty="0">
              <a:latin typeface="Calibri" panose="020F0502020204030204" pitchFamily="34" charset="0"/>
              <a:cs typeface="Calibri" panose="020F0502020204030204" pitchFamily="34" charset="0"/>
            </a:rPr>
            <a:t>. </a:t>
          </a:r>
          <a:endParaRPr lang="en-IN" sz="1600" dirty="0">
            <a:latin typeface="Calibri" panose="020F0502020204030204" pitchFamily="34" charset="0"/>
            <a:cs typeface="Calibri" panose="020F0502020204030204" pitchFamily="34" charset="0"/>
          </a:endParaRPr>
        </a:p>
      </dgm:t>
    </dgm:pt>
    <dgm:pt modelId="{9083F439-4BC2-4471-AF39-E4F58BCE2E82}" type="parTrans" cxnId="{0DB2DE69-66DC-4751-8A93-9343811F7364}">
      <dgm:prSet/>
      <dgm:spPr/>
      <dgm:t>
        <a:bodyPr/>
        <a:lstStyle/>
        <a:p>
          <a:endParaRPr lang="en-IN"/>
        </a:p>
      </dgm:t>
    </dgm:pt>
    <dgm:pt modelId="{6913D384-1152-4A9C-8D3E-E5CC2A079041}" type="sibTrans" cxnId="{0DB2DE69-66DC-4751-8A93-9343811F7364}">
      <dgm:prSet/>
      <dgm:spPr/>
      <dgm:t>
        <a:bodyPr/>
        <a:lstStyle/>
        <a:p>
          <a:endParaRPr lang="en-IN"/>
        </a:p>
      </dgm:t>
    </dgm:pt>
    <dgm:pt modelId="{1CF3756A-E5D3-469B-9FB3-83E1371E18A6}" type="pres">
      <dgm:prSet presAssocID="{198E1803-1EE4-4136-9BF4-091C9F91A9EF}" presName="Name0" presStyleCnt="0">
        <dgm:presLayoutVars>
          <dgm:dir/>
          <dgm:resizeHandles val="exact"/>
        </dgm:presLayoutVars>
      </dgm:prSet>
      <dgm:spPr/>
      <dgm:t>
        <a:bodyPr/>
        <a:lstStyle/>
        <a:p>
          <a:endParaRPr lang="en-US"/>
        </a:p>
      </dgm:t>
    </dgm:pt>
    <dgm:pt modelId="{7A026019-BE90-48D2-80E5-0C7EC766ABC9}" type="pres">
      <dgm:prSet presAssocID="{198E1803-1EE4-4136-9BF4-091C9F91A9EF}" presName="arrow" presStyleLbl="bgShp" presStyleIdx="0" presStyleCnt="1" custLinFactNeighborX="-205"/>
      <dgm:spPr/>
    </dgm:pt>
    <dgm:pt modelId="{06753DBE-068D-4836-9F8D-021053D5AE10}" type="pres">
      <dgm:prSet presAssocID="{198E1803-1EE4-4136-9BF4-091C9F91A9EF}" presName="points" presStyleCnt="0"/>
      <dgm:spPr/>
    </dgm:pt>
    <dgm:pt modelId="{2FE751EE-E4D3-4374-82A0-899E43E1A96A}" type="pres">
      <dgm:prSet presAssocID="{4329825E-9502-43BA-9F9F-046EEC675F11}" presName="compositeA" presStyleCnt="0"/>
      <dgm:spPr/>
    </dgm:pt>
    <dgm:pt modelId="{75DB87B8-C551-4D6C-BC75-C1334039D94D}" type="pres">
      <dgm:prSet presAssocID="{4329825E-9502-43BA-9F9F-046EEC675F11}" presName="textA" presStyleLbl="revTx" presStyleIdx="0" presStyleCnt="5">
        <dgm:presLayoutVars>
          <dgm:bulletEnabled val="1"/>
        </dgm:presLayoutVars>
      </dgm:prSet>
      <dgm:spPr/>
      <dgm:t>
        <a:bodyPr/>
        <a:lstStyle/>
        <a:p>
          <a:endParaRPr lang="en-US"/>
        </a:p>
      </dgm:t>
    </dgm:pt>
    <dgm:pt modelId="{27128D5B-CC8F-411A-898C-6AE60FBF7569}" type="pres">
      <dgm:prSet presAssocID="{4329825E-9502-43BA-9F9F-046EEC675F11}" presName="circleA" presStyleLbl="node1" presStyleIdx="0" presStyleCnt="5"/>
      <dgm:spPr/>
    </dgm:pt>
    <dgm:pt modelId="{1126B072-5783-4D03-B1CC-E03BFA670A0C}" type="pres">
      <dgm:prSet presAssocID="{4329825E-9502-43BA-9F9F-046EEC675F11}" presName="spaceA" presStyleCnt="0"/>
      <dgm:spPr/>
    </dgm:pt>
    <dgm:pt modelId="{9CD99224-EBEB-417D-B96B-24C4351BDD67}" type="pres">
      <dgm:prSet presAssocID="{F4C18D93-9250-41ED-8B73-F059E1E9C051}" presName="space" presStyleCnt="0"/>
      <dgm:spPr/>
    </dgm:pt>
    <dgm:pt modelId="{CF175796-567A-43D8-9167-B275C891B4D1}" type="pres">
      <dgm:prSet presAssocID="{691FAD1A-CDAE-488C-824F-3950232F7675}" presName="compositeB" presStyleCnt="0"/>
      <dgm:spPr/>
    </dgm:pt>
    <dgm:pt modelId="{95255639-1E36-4A35-A7FF-AC36C5C25774}" type="pres">
      <dgm:prSet presAssocID="{691FAD1A-CDAE-488C-824F-3950232F7675}" presName="textB" presStyleLbl="revTx" presStyleIdx="1" presStyleCnt="5" custScaleX="142920">
        <dgm:presLayoutVars>
          <dgm:bulletEnabled val="1"/>
        </dgm:presLayoutVars>
      </dgm:prSet>
      <dgm:spPr/>
      <dgm:t>
        <a:bodyPr/>
        <a:lstStyle/>
        <a:p>
          <a:endParaRPr lang="en-US"/>
        </a:p>
      </dgm:t>
    </dgm:pt>
    <dgm:pt modelId="{1B3F3EB6-6B41-42C3-AC38-ABB2CBF85E11}" type="pres">
      <dgm:prSet presAssocID="{691FAD1A-CDAE-488C-824F-3950232F7675}" presName="circleB" presStyleLbl="node1" presStyleIdx="1" presStyleCnt="5"/>
      <dgm:spPr/>
    </dgm:pt>
    <dgm:pt modelId="{D974A531-9D08-47C7-8C30-4C5E75557D63}" type="pres">
      <dgm:prSet presAssocID="{691FAD1A-CDAE-488C-824F-3950232F7675}" presName="spaceB" presStyleCnt="0"/>
      <dgm:spPr/>
    </dgm:pt>
    <dgm:pt modelId="{0609AD66-BB06-4E04-93DB-2B1E42DD0DC1}" type="pres">
      <dgm:prSet presAssocID="{6913D384-1152-4A9C-8D3E-E5CC2A079041}" presName="space" presStyleCnt="0"/>
      <dgm:spPr/>
    </dgm:pt>
    <dgm:pt modelId="{C931EADC-65AB-454A-B46F-3797EA4C4BC6}" type="pres">
      <dgm:prSet presAssocID="{A577F0D3-DD27-4052-940A-4155618607E6}" presName="compositeA" presStyleCnt="0"/>
      <dgm:spPr/>
    </dgm:pt>
    <dgm:pt modelId="{A5ED3817-04D3-4C88-87B1-79010F17203C}" type="pres">
      <dgm:prSet presAssocID="{A577F0D3-DD27-4052-940A-4155618607E6}" presName="textA" presStyleLbl="revTx" presStyleIdx="2" presStyleCnt="5" custScaleX="126668">
        <dgm:presLayoutVars>
          <dgm:bulletEnabled val="1"/>
        </dgm:presLayoutVars>
      </dgm:prSet>
      <dgm:spPr/>
      <dgm:t>
        <a:bodyPr/>
        <a:lstStyle/>
        <a:p>
          <a:endParaRPr lang="en-US"/>
        </a:p>
      </dgm:t>
    </dgm:pt>
    <dgm:pt modelId="{C17EC97F-D596-409C-A3CF-8A3DEA9D9657}" type="pres">
      <dgm:prSet presAssocID="{A577F0D3-DD27-4052-940A-4155618607E6}" presName="circleA" presStyleLbl="node1" presStyleIdx="2" presStyleCnt="5"/>
      <dgm:spPr/>
    </dgm:pt>
    <dgm:pt modelId="{4AA1EDF7-71A7-4D71-9259-83F475704211}" type="pres">
      <dgm:prSet presAssocID="{A577F0D3-DD27-4052-940A-4155618607E6}" presName="spaceA" presStyleCnt="0"/>
      <dgm:spPr/>
    </dgm:pt>
    <dgm:pt modelId="{8773495B-CFFB-48E5-BEE0-F4500AB1BAD1}" type="pres">
      <dgm:prSet presAssocID="{17F29F6E-4BF6-4A39-9B35-CC3E08A9C008}" presName="space" presStyleCnt="0"/>
      <dgm:spPr/>
    </dgm:pt>
    <dgm:pt modelId="{8934D36D-81A2-4B0F-8DB7-76911BF75638}" type="pres">
      <dgm:prSet presAssocID="{6CA56BF2-8239-4264-9EA0-57080782694E}" presName="compositeB" presStyleCnt="0"/>
      <dgm:spPr/>
    </dgm:pt>
    <dgm:pt modelId="{656C5FBE-53B3-474B-890A-6C7A960F8A83}" type="pres">
      <dgm:prSet presAssocID="{6CA56BF2-8239-4264-9EA0-57080782694E}" presName="textB" presStyleLbl="revTx" presStyleIdx="3" presStyleCnt="5" custScaleX="148941">
        <dgm:presLayoutVars>
          <dgm:bulletEnabled val="1"/>
        </dgm:presLayoutVars>
      </dgm:prSet>
      <dgm:spPr/>
      <dgm:t>
        <a:bodyPr/>
        <a:lstStyle/>
        <a:p>
          <a:endParaRPr lang="en-US"/>
        </a:p>
      </dgm:t>
    </dgm:pt>
    <dgm:pt modelId="{2052DFE5-D045-4E9C-A4D6-9EC41F09C1E9}" type="pres">
      <dgm:prSet presAssocID="{6CA56BF2-8239-4264-9EA0-57080782694E}" presName="circleB" presStyleLbl="node1" presStyleIdx="3" presStyleCnt="5"/>
      <dgm:spPr/>
    </dgm:pt>
    <dgm:pt modelId="{DAF8D98A-CEBE-4FAA-9FBF-49DBC066F80F}" type="pres">
      <dgm:prSet presAssocID="{6CA56BF2-8239-4264-9EA0-57080782694E}" presName="spaceB" presStyleCnt="0"/>
      <dgm:spPr/>
    </dgm:pt>
    <dgm:pt modelId="{0C524BC1-650C-41CA-8BB2-451E7210A07A}" type="pres">
      <dgm:prSet presAssocID="{0C69B19A-551A-4C3A-A1F6-AFCE1F5CED15}" presName="space" presStyleCnt="0"/>
      <dgm:spPr/>
    </dgm:pt>
    <dgm:pt modelId="{9D6AA2B3-4523-41D6-A1D9-E0B2FF161E21}" type="pres">
      <dgm:prSet presAssocID="{B6248804-E510-4BB6-BDE9-D467D9C05633}" presName="compositeA" presStyleCnt="0"/>
      <dgm:spPr/>
    </dgm:pt>
    <dgm:pt modelId="{329CC2FC-B308-44A4-90EC-BFF97E464967}" type="pres">
      <dgm:prSet presAssocID="{B6248804-E510-4BB6-BDE9-D467D9C05633}" presName="textA" presStyleLbl="revTx" presStyleIdx="4" presStyleCnt="5" custScaleX="146872">
        <dgm:presLayoutVars>
          <dgm:bulletEnabled val="1"/>
        </dgm:presLayoutVars>
      </dgm:prSet>
      <dgm:spPr/>
      <dgm:t>
        <a:bodyPr/>
        <a:lstStyle/>
        <a:p>
          <a:endParaRPr lang="en-US"/>
        </a:p>
      </dgm:t>
    </dgm:pt>
    <dgm:pt modelId="{601140EC-4801-4966-ACEC-0CA94B05F96E}" type="pres">
      <dgm:prSet presAssocID="{B6248804-E510-4BB6-BDE9-D467D9C05633}" presName="circleA" presStyleLbl="node1" presStyleIdx="4" presStyleCnt="5"/>
      <dgm:spPr/>
    </dgm:pt>
    <dgm:pt modelId="{C646CC05-A2A4-40F3-9FE0-65FC5591ABC2}" type="pres">
      <dgm:prSet presAssocID="{B6248804-E510-4BB6-BDE9-D467D9C05633}" presName="spaceA" presStyleCnt="0"/>
      <dgm:spPr/>
    </dgm:pt>
  </dgm:ptLst>
  <dgm:cxnLst>
    <dgm:cxn modelId="{ABBBF6FC-C12D-4F9F-9077-EB7794869E86}" type="presOf" srcId="{691FAD1A-CDAE-488C-824F-3950232F7675}" destId="{95255639-1E36-4A35-A7FF-AC36C5C25774}" srcOrd="0" destOrd="0" presId="urn:microsoft.com/office/officeart/2005/8/layout/hProcess11"/>
    <dgm:cxn modelId="{7225C0A1-554C-4BEB-B156-8D666B37C96E}" type="presOf" srcId="{198E1803-1EE4-4136-9BF4-091C9F91A9EF}" destId="{1CF3756A-E5D3-469B-9FB3-83E1371E18A6}" srcOrd="0" destOrd="0" presId="urn:microsoft.com/office/officeart/2005/8/layout/hProcess11"/>
    <dgm:cxn modelId="{23602FFC-BAFD-4D62-B986-54259B030254}" srcId="{198E1803-1EE4-4136-9BF4-091C9F91A9EF}" destId="{B6248804-E510-4BB6-BDE9-D467D9C05633}" srcOrd="4" destOrd="0" parTransId="{45AE45B3-FE47-4BBD-865A-9C2F39F138F2}" sibTransId="{FBC75AFE-92F0-4FFE-9709-12B0E15B25DF}"/>
    <dgm:cxn modelId="{DEB04DC8-DD12-4DA2-806A-720758C10948}" type="presOf" srcId="{B6248804-E510-4BB6-BDE9-D467D9C05633}" destId="{329CC2FC-B308-44A4-90EC-BFF97E464967}" srcOrd="0" destOrd="0" presId="urn:microsoft.com/office/officeart/2005/8/layout/hProcess11"/>
    <dgm:cxn modelId="{0DB2DE69-66DC-4751-8A93-9343811F7364}" srcId="{198E1803-1EE4-4136-9BF4-091C9F91A9EF}" destId="{691FAD1A-CDAE-488C-824F-3950232F7675}" srcOrd="1" destOrd="0" parTransId="{9083F439-4BC2-4471-AF39-E4F58BCE2E82}" sibTransId="{6913D384-1152-4A9C-8D3E-E5CC2A079041}"/>
    <dgm:cxn modelId="{DEE23E6D-FB7A-4209-83A2-3551EB0C8222}" type="presOf" srcId="{4329825E-9502-43BA-9F9F-046EEC675F11}" destId="{75DB87B8-C551-4D6C-BC75-C1334039D94D}" srcOrd="0" destOrd="0" presId="urn:microsoft.com/office/officeart/2005/8/layout/hProcess11"/>
    <dgm:cxn modelId="{DDD3F1DC-ADAB-44E9-8983-B093AC8AC927}" srcId="{198E1803-1EE4-4136-9BF4-091C9F91A9EF}" destId="{6CA56BF2-8239-4264-9EA0-57080782694E}" srcOrd="3" destOrd="0" parTransId="{C9C58855-54EE-4DBC-A641-08BD10483663}" sibTransId="{0C69B19A-551A-4C3A-A1F6-AFCE1F5CED15}"/>
    <dgm:cxn modelId="{36B401FC-EEFC-43B6-AA59-9446EEA8D108}" type="presOf" srcId="{A577F0D3-DD27-4052-940A-4155618607E6}" destId="{A5ED3817-04D3-4C88-87B1-79010F17203C}" srcOrd="0" destOrd="0" presId="urn:microsoft.com/office/officeart/2005/8/layout/hProcess11"/>
    <dgm:cxn modelId="{83E8403C-37F8-42FF-8522-A7646BC97943}" srcId="{198E1803-1EE4-4136-9BF4-091C9F91A9EF}" destId="{4329825E-9502-43BA-9F9F-046EEC675F11}" srcOrd="0" destOrd="0" parTransId="{2D7FC996-C3DE-47FA-9229-0DCA07FE8DAE}" sibTransId="{F4C18D93-9250-41ED-8B73-F059E1E9C051}"/>
    <dgm:cxn modelId="{B32AD6DA-8DA3-442D-8A22-E7AC9F38F929}" srcId="{198E1803-1EE4-4136-9BF4-091C9F91A9EF}" destId="{A577F0D3-DD27-4052-940A-4155618607E6}" srcOrd="2" destOrd="0" parTransId="{65A79FF8-74F0-42A9-AA99-8451782FBA9D}" sibTransId="{17F29F6E-4BF6-4A39-9B35-CC3E08A9C008}"/>
    <dgm:cxn modelId="{6CF190E3-DBE1-4897-AF1F-3795F156C77F}" type="presOf" srcId="{6CA56BF2-8239-4264-9EA0-57080782694E}" destId="{656C5FBE-53B3-474B-890A-6C7A960F8A83}" srcOrd="0" destOrd="0" presId="urn:microsoft.com/office/officeart/2005/8/layout/hProcess11"/>
    <dgm:cxn modelId="{CC5F02A1-72A0-4F06-B2F4-23D8D2B9DCD3}" type="presParOf" srcId="{1CF3756A-E5D3-469B-9FB3-83E1371E18A6}" destId="{7A026019-BE90-48D2-80E5-0C7EC766ABC9}" srcOrd="0" destOrd="0" presId="urn:microsoft.com/office/officeart/2005/8/layout/hProcess11"/>
    <dgm:cxn modelId="{01B82A92-3CB6-4730-8ED6-45B671A9F4B5}" type="presParOf" srcId="{1CF3756A-E5D3-469B-9FB3-83E1371E18A6}" destId="{06753DBE-068D-4836-9F8D-021053D5AE10}" srcOrd="1" destOrd="0" presId="urn:microsoft.com/office/officeart/2005/8/layout/hProcess11"/>
    <dgm:cxn modelId="{0F19D721-F985-4B21-AD38-1B8FD4EEACAB}" type="presParOf" srcId="{06753DBE-068D-4836-9F8D-021053D5AE10}" destId="{2FE751EE-E4D3-4374-82A0-899E43E1A96A}" srcOrd="0" destOrd="0" presId="urn:microsoft.com/office/officeart/2005/8/layout/hProcess11"/>
    <dgm:cxn modelId="{0508C476-4F02-461C-AB7E-1BDA65612E6D}" type="presParOf" srcId="{2FE751EE-E4D3-4374-82A0-899E43E1A96A}" destId="{75DB87B8-C551-4D6C-BC75-C1334039D94D}" srcOrd="0" destOrd="0" presId="urn:microsoft.com/office/officeart/2005/8/layout/hProcess11"/>
    <dgm:cxn modelId="{8C36EE66-91B8-493C-ACE2-A92D7523BE17}" type="presParOf" srcId="{2FE751EE-E4D3-4374-82A0-899E43E1A96A}" destId="{27128D5B-CC8F-411A-898C-6AE60FBF7569}" srcOrd="1" destOrd="0" presId="urn:microsoft.com/office/officeart/2005/8/layout/hProcess11"/>
    <dgm:cxn modelId="{414B7913-87BD-4691-855E-F1AEC8C788C5}" type="presParOf" srcId="{2FE751EE-E4D3-4374-82A0-899E43E1A96A}" destId="{1126B072-5783-4D03-B1CC-E03BFA670A0C}" srcOrd="2" destOrd="0" presId="urn:microsoft.com/office/officeart/2005/8/layout/hProcess11"/>
    <dgm:cxn modelId="{4CEAB2C2-5170-458A-91AA-622A87218CC8}" type="presParOf" srcId="{06753DBE-068D-4836-9F8D-021053D5AE10}" destId="{9CD99224-EBEB-417D-B96B-24C4351BDD67}" srcOrd="1" destOrd="0" presId="urn:microsoft.com/office/officeart/2005/8/layout/hProcess11"/>
    <dgm:cxn modelId="{E4746692-6AC4-4035-902A-ADBA85513863}" type="presParOf" srcId="{06753DBE-068D-4836-9F8D-021053D5AE10}" destId="{CF175796-567A-43D8-9167-B275C891B4D1}" srcOrd="2" destOrd="0" presId="urn:microsoft.com/office/officeart/2005/8/layout/hProcess11"/>
    <dgm:cxn modelId="{7C690144-9154-465A-B668-43E2264F7043}" type="presParOf" srcId="{CF175796-567A-43D8-9167-B275C891B4D1}" destId="{95255639-1E36-4A35-A7FF-AC36C5C25774}" srcOrd="0" destOrd="0" presId="urn:microsoft.com/office/officeart/2005/8/layout/hProcess11"/>
    <dgm:cxn modelId="{0A9F35BF-D31B-4EA9-B211-FC6498BFF78C}" type="presParOf" srcId="{CF175796-567A-43D8-9167-B275C891B4D1}" destId="{1B3F3EB6-6B41-42C3-AC38-ABB2CBF85E11}" srcOrd="1" destOrd="0" presId="urn:microsoft.com/office/officeart/2005/8/layout/hProcess11"/>
    <dgm:cxn modelId="{75AFF3C5-9E84-4FE3-B6E5-8D23DF2FC0B5}" type="presParOf" srcId="{CF175796-567A-43D8-9167-B275C891B4D1}" destId="{D974A531-9D08-47C7-8C30-4C5E75557D63}" srcOrd="2" destOrd="0" presId="urn:microsoft.com/office/officeart/2005/8/layout/hProcess11"/>
    <dgm:cxn modelId="{53C3C9A2-8F07-4A17-AC06-D7801B21F63E}" type="presParOf" srcId="{06753DBE-068D-4836-9F8D-021053D5AE10}" destId="{0609AD66-BB06-4E04-93DB-2B1E42DD0DC1}" srcOrd="3" destOrd="0" presId="urn:microsoft.com/office/officeart/2005/8/layout/hProcess11"/>
    <dgm:cxn modelId="{A02FB6B4-90C5-411B-901A-615743A2FED3}" type="presParOf" srcId="{06753DBE-068D-4836-9F8D-021053D5AE10}" destId="{C931EADC-65AB-454A-B46F-3797EA4C4BC6}" srcOrd="4" destOrd="0" presId="urn:microsoft.com/office/officeart/2005/8/layout/hProcess11"/>
    <dgm:cxn modelId="{F08AB831-8929-4D7C-A45C-CE6A3C22D8D7}" type="presParOf" srcId="{C931EADC-65AB-454A-B46F-3797EA4C4BC6}" destId="{A5ED3817-04D3-4C88-87B1-79010F17203C}" srcOrd="0" destOrd="0" presId="urn:microsoft.com/office/officeart/2005/8/layout/hProcess11"/>
    <dgm:cxn modelId="{C40222F0-EA56-449A-9D2A-3F19567344EA}" type="presParOf" srcId="{C931EADC-65AB-454A-B46F-3797EA4C4BC6}" destId="{C17EC97F-D596-409C-A3CF-8A3DEA9D9657}" srcOrd="1" destOrd="0" presId="urn:microsoft.com/office/officeart/2005/8/layout/hProcess11"/>
    <dgm:cxn modelId="{C38579CB-075B-4043-8740-C28ABDB07205}" type="presParOf" srcId="{C931EADC-65AB-454A-B46F-3797EA4C4BC6}" destId="{4AA1EDF7-71A7-4D71-9259-83F475704211}" srcOrd="2" destOrd="0" presId="urn:microsoft.com/office/officeart/2005/8/layout/hProcess11"/>
    <dgm:cxn modelId="{46F822CA-0112-424E-9876-87AB4ADBEB60}" type="presParOf" srcId="{06753DBE-068D-4836-9F8D-021053D5AE10}" destId="{8773495B-CFFB-48E5-BEE0-F4500AB1BAD1}" srcOrd="5" destOrd="0" presId="urn:microsoft.com/office/officeart/2005/8/layout/hProcess11"/>
    <dgm:cxn modelId="{95F02E07-4B00-41AB-8BFC-71FED3BBAC46}" type="presParOf" srcId="{06753DBE-068D-4836-9F8D-021053D5AE10}" destId="{8934D36D-81A2-4B0F-8DB7-76911BF75638}" srcOrd="6" destOrd="0" presId="urn:microsoft.com/office/officeart/2005/8/layout/hProcess11"/>
    <dgm:cxn modelId="{68B04731-867B-467D-BC79-BED8D6B4A8D4}" type="presParOf" srcId="{8934D36D-81A2-4B0F-8DB7-76911BF75638}" destId="{656C5FBE-53B3-474B-890A-6C7A960F8A83}" srcOrd="0" destOrd="0" presId="urn:microsoft.com/office/officeart/2005/8/layout/hProcess11"/>
    <dgm:cxn modelId="{2CF9BEC5-BD3F-41AE-B4E8-8B6EF9953F06}" type="presParOf" srcId="{8934D36D-81A2-4B0F-8DB7-76911BF75638}" destId="{2052DFE5-D045-4E9C-A4D6-9EC41F09C1E9}" srcOrd="1" destOrd="0" presId="urn:microsoft.com/office/officeart/2005/8/layout/hProcess11"/>
    <dgm:cxn modelId="{D214DF40-305D-43F7-AE01-360BAC61CB81}" type="presParOf" srcId="{8934D36D-81A2-4B0F-8DB7-76911BF75638}" destId="{DAF8D98A-CEBE-4FAA-9FBF-49DBC066F80F}" srcOrd="2" destOrd="0" presId="urn:microsoft.com/office/officeart/2005/8/layout/hProcess11"/>
    <dgm:cxn modelId="{234B6F72-9F51-44D4-8421-6F8D0D2A4762}" type="presParOf" srcId="{06753DBE-068D-4836-9F8D-021053D5AE10}" destId="{0C524BC1-650C-41CA-8BB2-451E7210A07A}" srcOrd="7" destOrd="0" presId="urn:microsoft.com/office/officeart/2005/8/layout/hProcess11"/>
    <dgm:cxn modelId="{304B66DF-6668-4492-A039-6DB0A928FF98}" type="presParOf" srcId="{06753DBE-068D-4836-9F8D-021053D5AE10}" destId="{9D6AA2B3-4523-41D6-A1D9-E0B2FF161E21}" srcOrd="8" destOrd="0" presId="urn:microsoft.com/office/officeart/2005/8/layout/hProcess11"/>
    <dgm:cxn modelId="{9C3EA5BB-69A6-4B52-B9C2-BEC89AF63BED}" type="presParOf" srcId="{9D6AA2B3-4523-41D6-A1D9-E0B2FF161E21}" destId="{329CC2FC-B308-44A4-90EC-BFF97E464967}" srcOrd="0" destOrd="0" presId="urn:microsoft.com/office/officeart/2005/8/layout/hProcess11"/>
    <dgm:cxn modelId="{EB229D41-0F7A-46C0-9B7C-89ADFF5BF516}" type="presParOf" srcId="{9D6AA2B3-4523-41D6-A1D9-E0B2FF161E21}" destId="{601140EC-4801-4966-ACEC-0CA94B05F96E}" srcOrd="1" destOrd="0" presId="urn:microsoft.com/office/officeart/2005/8/layout/hProcess11"/>
    <dgm:cxn modelId="{B4C37E41-6491-4CBB-98C9-A47CB1E3B4B6}" type="presParOf" srcId="{9D6AA2B3-4523-41D6-A1D9-E0B2FF161E21}" destId="{C646CC05-A2A4-40F3-9FE0-65FC5591ABC2}" srcOrd="2" destOrd="0" presId="urn:microsoft.com/office/officeart/2005/8/layout/hProcess1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8DBB5D5-9A6A-45C3-9B75-1F5043C5EE3E}" type="doc">
      <dgm:prSet loTypeId="urn:microsoft.com/office/officeart/2005/8/layout/matrix2" loCatId="matrix" qsTypeId="urn:microsoft.com/office/officeart/2005/8/quickstyle/simple1" qsCatId="simple" csTypeId="urn:microsoft.com/office/officeart/2005/8/colors/accent1_2" csCatId="accent1" phldr="1"/>
      <dgm:spPr/>
      <dgm:t>
        <a:bodyPr/>
        <a:lstStyle/>
        <a:p>
          <a:endParaRPr lang="en-IN"/>
        </a:p>
      </dgm:t>
    </dgm:pt>
    <dgm:pt modelId="{39F26045-2BDE-4D88-B5C4-AA2FAAC3A3BC}">
      <dgm:prSet/>
      <dgm:spPr/>
      <dgm:t>
        <a:bodyPr/>
        <a:lstStyle/>
        <a:p>
          <a:r>
            <a:rPr lang="en-IN"/>
            <a:t>Pramlintide</a:t>
          </a:r>
        </a:p>
      </dgm:t>
    </dgm:pt>
    <dgm:pt modelId="{A15B6454-8660-4F37-B575-D46EA75CA53E}" type="parTrans" cxnId="{A152762A-BC56-4016-8EED-0D884BFCB989}">
      <dgm:prSet/>
      <dgm:spPr/>
      <dgm:t>
        <a:bodyPr/>
        <a:lstStyle/>
        <a:p>
          <a:endParaRPr lang="en-IN"/>
        </a:p>
      </dgm:t>
    </dgm:pt>
    <dgm:pt modelId="{2206FD80-0C05-4BED-8E77-8C26D25434BE}" type="sibTrans" cxnId="{A152762A-BC56-4016-8EED-0D884BFCB989}">
      <dgm:prSet/>
      <dgm:spPr/>
      <dgm:t>
        <a:bodyPr/>
        <a:lstStyle/>
        <a:p>
          <a:endParaRPr lang="en-IN"/>
        </a:p>
      </dgm:t>
    </dgm:pt>
    <dgm:pt modelId="{9576C145-EA3D-4A9C-BC0D-332C2FA96D89}">
      <dgm:prSet/>
      <dgm:spPr>
        <a:solidFill>
          <a:srgbClr val="B46346"/>
        </a:solidFill>
      </dgm:spPr>
      <dgm:t>
        <a:bodyPr/>
        <a:lstStyle/>
        <a:p>
          <a:r>
            <a:rPr lang="en-IN"/>
            <a:t>Metformin</a:t>
          </a:r>
        </a:p>
      </dgm:t>
    </dgm:pt>
    <dgm:pt modelId="{3FD4F89F-220A-40BF-9C79-D7ECE28633DB}" type="parTrans" cxnId="{F20AFA87-8BD8-40AD-88AC-1BE9DF6D35B7}">
      <dgm:prSet/>
      <dgm:spPr/>
      <dgm:t>
        <a:bodyPr/>
        <a:lstStyle/>
        <a:p>
          <a:endParaRPr lang="en-IN"/>
        </a:p>
      </dgm:t>
    </dgm:pt>
    <dgm:pt modelId="{53BDCCF9-196A-4988-9CE7-70F541408C2A}" type="sibTrans" cxnId="{F20AFA87-8BD8-40AD-88AC-1BE9DF6D35B7}">
      <dgm:prSet/>
      <dgm:spPr/>
      <dgm:t>
        <a:bodyPr/>
        <a:lstStyle/>
        <a:p>
          <a:endParaRPr lang="en-IN"/>
        </a:p>
      </dgm:t>
    </dgm:pt>
    <dgm:pt modelId="{E770B2E7-4B11-472B-8EBD-1AAB87BF251A}">
      <dgm:prSet/>
      <dgm:spPr>
        <a:solidFill>
          <a:schemeClr val="accent3"/>
        </a:solidFill>
      </dgm:spPr>
      <dgm:t>
        <a:bodyPr/>
        <a:lstStyle/>
        <a:p>
          <a:r>
            <a:rPr lang="en-IN"/>
            <a:t>SGLT2 Inhibitors</a:t>
          </a:r>
        </a:p>
      </dgm:t>
    </dgm:pt>
    <dgm:pt modelId="{2D397E3B-5394-4E9D-BCE7-E41250E9280F}" type="parTrans" cxnId="{FD0EF95A-7A7F-4E47-BE21-E89A7E86CD23}">
      <dgm:prSet/>
      <dgm:spPr/>
      <dgm:t>
        <a:bodyPr/>
        <a:lstStyle/>
        <a:p>
          <a:endParaRPr lang="en-IN"/>
        </a:p>
      </dgm:t>
    </dgm:pt>
    <dgm:pt modelId="{96BEA8CC-47CB-44DD-A07F-69C431E96522}" type="sibTrans" cxnId="{FD0EF95A-7A7F-4E47-BE21-E89A7E86CD23}">
      <dgm:prSet/>
      <dgm:spPr/>
      <dgm:t>
        <a:bodyPr/>
        <a:lstStyle/>
        <a:p>
          <a:endParaRPr lang="en-IN"/>
        </a:p>
      </dgm:t>
    </dgm:pt>
    <dgm:pt modelId="{A9A019F6-0CAD-429B-B3FE-3F326254E342}">
      <dgm:prSet/>
      <dgm:spPr/>
      <dgm:t>
        <a:bodyPr/>
        <a:lstStyle/>
        <a:p>
          <a:r>
            <a:rPr lang="en-IN" dirty="0"/>
            <a:t>GLP 1 (</a:t>
          </a:r>
          <a:r>
            <a:rPr lang="en-IN" dirty="0" err="1"/>
            <a:t>Liraglutide</a:t>
          </a:r>
          <a:endParaRPr lang="en-IN" dirty="0"/>
        </a:p>
      </dgm:t>
    </dgm:pt>
    <dgm:pt modelId="{D4C7A134-F155-46D6-B840-0187C33E0BBF}" type="parTrans" cxnId="{A559D741-2986-4031-AA04-AD3B2CDA7707}">
      <dgm:prSet/>
      <dgm:spPr/>
      <dgm:t>
        <a:bodyPr/>
        <a:lstStyle/>
        <a:p>
          <a:endParaRPr lang="en-IN"/>
        </a:p>
      </dgm:t>
    </dgm:pt>
    <dgm:pt modelId="{F0F4A5FC-87FD-4D14-A2F1-1755F8B0BE29}" type="sibTrans" cxnId="{A559D741-2986-4031-AA04-AD3B2CDA7707}">
      <dgm:prSet/>
      <dgm:spPr/>
      <dgm:t>
        <a:bodyPr/>
        <a:lstStyle/>
        <a:p>
          <a:endParaRPr lang="en-IN"/>
        </a:p>
      </dgm:t>
    </dgm:pt>
    <dgm:pt modelId="{704CB39D-4E7F-43F5-B85F-2DC5CEAC7843}" type="pres">
      <dgm:prSet presAssocID="{A8DBB5D5-9A6A-45C3-9B75-1F5043C5EE3E}" presName="matrix" presStyleCnt="0">
        <dgm:presLayoutVars>
          <dgm:chMax val="1"/>
          <dgm:dir/>
          <dgm:resizeHandles val="exact"/>
        </dgm:presLayoutVars>
      </dgm:prSet>
      <dgm:spPr/>
      <dgm:t>
        <a:bodyPr/>
        <a:lstStyle/>
        <a:p>
          <a:endParaRPr lang="en-US"/>
        </a:p>
      </dgm:t>
    </dgm:pt>
    <dgm:pt modelId="{1737C565-F3F1-4396-85D7-8B7AA60EEF6A}" type="pres">
      <dgm:prSet presAssocID="{A8DBB5D5-9A6A-45C3-9B75-1F5043C5EE3E}" presName="axisShape" presStyleLbl="bgShp" presStyleIdx="0" presStyleCnt="1"/>
      <dgm:spPr/>
    </dgm:pt>
    <dgm:pt modelId="{D7FF7585-A669-4FDA-9F69-49F7F81772FB}" type="pres">
      <dgm:prSet presAssocID="{A8DBB5D5-9A6A-45C3-9B75-1F5043C5EE3E}" presName="rect1" presStyleLbl="node1" presStyleIdx="0" presStyleCnt="4">
        <dgm:presLayoutVars>
          <dgm:chMax val="0"/>
          <dgm:chPref val="0"/>
          <dgm:bulletEnabled val="1"/>
        </dgm:presLayoutVars>
      </dgm:prSet>
      <dgm:spPr/>
      <dgm:t>
        <a:bodyPr/>
        <a:lstStyle/>
        <a:p>
          <a:endParaRPr lang="en-US"/>
        </a:p>
      </dgm:t>
    </dgm:pt>
    <dgm:pt modelId="{0D264EA2-8028-41ED-8516-FE2CA0C733CF}" type="pres">
      <dgm:prSet presAssocID="{A8DBB5D5-9A6A-45C3-9B75-1F5043C5EE3E}" presName="rect2" presStyleLbl="node1" presStyleIdx="1" presStyleCnt="4">
        <dgm:presLayoutVars>
          <dgm:chMax val="0"/>
          <dgm:chPref val="0"/>
          <dgm:bulletEnabled val="1"/>
        </dgm:presLayoutVars>
      </dgm:prSet>
      <dgm:spPr/>
      <dgm:t>
        <a:bodyPr/>
        <a:lstStyle/>
        <a:p>
          <a:endParaRPr lang="en-US"/>
        </a:p>
      </dgm:t>
    </dgm:pt>
    <dgm:pt modelId="{90D33F97-AA96-4761-9753-416F5DFE9A0B}" type="pres">
      <dgm:prSet presAssocID="{A8DBB5D5-9A6A-45C3-9B75-1F5043C5EE3E}" presName="rect3" presStyleLbl="node1" presStyleIdx="2" presStyleCnt="4">
        <dgm:presLayoutVars>
          <dgm:chMax val="0"/>
          <dgm:chPref val="0"/>
          <dgm:bulletEnabled val="1"/>
        </dgm:presLayoutVars>
      </dgm:prSet>
      <dgm:spPr/>
      <dgm:t>
        <a:bodyPr/>
        <a:lstStyle/>
        <a:p>
          <a:endParaRPr lang="en-US"/>
        </a:p>
      </dgm:t>
    </dgm:pt>
    <dgm:pt modelId="{2EA5DCE3-0DDF-42D2-B8BE-E25C17A2F1D7}" type="pres">
      <dgm:prSet presAssocID="{A8DBB5D5-9A6A-45C3-9B75-1F5043C5EE3E}" presName="rect4" presStyleLbl="node1" presStyleIdx="3" presStyleCnt="4">
        <dgm:presLayoutVars>
          <dgm:chMax val="0"/>
          <dgm:chPref val="0"/>
          <dgm:bulletEnabled val="1"/>
        </dgm:presLayoutVars>
      </dgm:prSet>
      <dgm:spPr/>
      <dgm:t>
        <a:bodyPr/>
        <a:lstStyle/>
        <a:p>
          <a:endParaRPr lang="en-US"/>
        </a:p>
      </dgm:t>
    </dgm:pt>
  </dgm:ptLst>
  <dgm:cxnLst>
    <dgm:cxn modelId="{B8BFC0F9-0E80-4568-BC92-4D08EA5ED801}" type="presOf" srcId="{9576C145-EA3D-4A9C-BC0D-332C2FA96D89}" destId="{0D264EA2-8028-41ED-8516-FE2CA0C733CF}" srcOrd="0" destOrd="0" presId="urn:microsoft.com/office/officeart/2005/8/layout/matrix2"/>
    <dgm:cxn modelId="{F20AFA87-8BD8-40AD-88AC-1BE9DF6D35B7}" srcId="{A8DBB5D5-9A6A-45C3-9B75-1F5043C5EE3E}" destId="{9576C145-EA3D-4A9C-BC0D-332C2FA96D89}" srcOrd="1" destOrd="0" parTransId="{3FD4F89F-220A-40BF-9C79-D7ECE28633DB}" sibTransId="{53BDCCF9-196A-4988-9CE7-70F541408C2A}"/>
    <dgm:cxn modelId="{C7D08722-4A9A-4398-8444-3C2C062C22B0}" type="presOf" srcId="{A8DBB5D5-9A6A-45C3-9B75-1F5043C5EE3E}" destId="{704CB39D-4E7F-43F5-B85F-2DC5CEAC7843}" srcOrd="0" destOrd="0" presId="urn:microsoft.com/office/officeart/2005/8/layout/matrix2"/>
    <dgm:cxn modelId="{5374B342-A0FE-49E8-AC87-78579FC0AE58}" type="presOf" srcId="{A9A019F6-0CAD-429B-B3FE-3F326254E342}" destId="{2EA5DCE3-0DDF-42D2-B8BE-E25C17A2F1D7}" srcOrd="0" destOrd="0" presId="urn:microsoft.com/office/officeart/2005/8/layout/matrix2"/>
    <dgm:cxn modelId="{A559D741-2986-4031-AA04-AD3B2CDA7707}" srcId="{A8DBB5D5-9A6A-45C3-9B75-1F5043C5EE3E}" destId="{A9A019F6-0CAD-429B-B3FE-3F326254E342}" srcOrd="3" destOrd="0" parTransId="{D4C7A134-F155-46D6-B840-0187C33E0BBF}" sibTransId="{F0F4A5FC-87FD-4D14-A2F1-1755F8B0BE29}"/>
    <dgm:cxn modelId="{FD0EF95A-7A7F-4E47-BE21-E89A7E86CD23}" srcId="{A8DBB5D5-9A6A-45C3-9B75-1F5043C5EE3E}" destId="{E770B2E7-4B11-472B-8EBD-1AAB87BF251A}" srcOrd="2" destOrd="0" parTransId="{2D397E3B-5394-4E9D-BCE7-E41250E9280F}" sibTransId="{96BEA8CC-47CB-44DD-A07F-69C431E96522}"/>
    <dgm:cxn modelId="{3EE8C51C-EEB4-4EB1-A3AF-470FF3FC67D9}" type="presOf" srcId="{E770B2E7-4B11-472B-8EBD-1AAB87BF251A}" destId="{90D33F97-AA96-4761-9753-416F5DFE9A0B}" srcOrd="0" destOrd="0" presId="urn:microsoft.com/office/officeart/2005/8/layout/matrix2"/>
    <dgm:cxn modelId="{A152762A-BC56-4016-8EED-0D884BFCB989}" srcId="{A8DBB5D5-9A6A-45C3-9B75-1F5043C5EE3E}" destId="{39F26045-2BDE-4D88-B5C4-AA2FAAC3A3BC}" srcOrd="0" destOrd="0" parTransId="{A15B6454-8660-4F37-B575-D46EA75CA53E}" sibTransId="{2206FD80-0C05-4BED-8E77-8C26D25434BE}"/>
    <dgm:cxn modelId="{1418A226-346E-49C7-AA8E-440F7FC9AB81}" type="presOf" srcId="{39F26045-2BDE-4D88-B5C4-AA2FAAC3A3BC}" destId="{D7FF7585-A669-4FDA-9F69-49F7F81772FB}" srcOrd="0" destOrd="0" presId="urn:microsoft.com/office/officeart/2005/8/layout/matrix2"/>
    <dgm:cxn modelId="{6F81DB38-644E-41E9-AB05-3C7072341441}" type="presParOf" srcId="{704CB39D-4E7F-43F5-B85F-2DC5CEAC7843}" destId="{1737C565-F3F1-4396-85D7-8B7AA60EEF6A}" srcOrd="0" destOrd="0" presId="urn:microsoft.com/office/officeart/2005/8/layout/matrix2"/>
    <dgm:cxn modelId="{5C80E738-5868-4F30-960F-FA5368C9A058}" type="presParOf" srcId="{704CB39D-4E7F-43F5-B85F-2DC5CEAC7843}" destId="{D7FF7585-A669-4FDA-9F69-49F7F81772FB}" srcOrd="1" destOrd="0" presId="urn:microsoft.com/office/officeart/2005/8/layout/matrix2"/>
    <dgm:cxn modelId="{BE7C3BE4-5084-4BFA-9BC8-6C85793764D0}" type="presParOf" srcId="{704CB39D-4E7F-43F5-B85F-2DC5CEAC7843}" destId="{0D264EA2-8028-41ED-8516-FE2CA0C733CF}" srcOrd="2" destOrd="0" presId="urn:microsoft.com/office/officeart/2005/8/layout/matrix2"/>
    <dgm:cxn modelId="{B1DAB1B0-E390-489D-87A0-0EA9D4D36FE3}" type="presParOf" srcId="{704CB39D-4E7F-43F5-B85F-2DC5CEAC7843}" destId="{90D33F97-AA96-4761-9753-416F5DFE9A0B}" srcOrd="3" destOrd="0" presId="urn:microsoft.com/office/officeart/2005/8/layout/matrix2"/>
    <dgm:cxn modelId="{1D7457A9-2AB3-402C-BF2A-50B3417B3271}" type="presParOf" srcId="{704CB39D-4E7F-43F5-B85F-2DC5CEAC7843}" destId="{2EA5DCE3-0DDF-42D2-B8BE-E25C17A2F1D7}" srcOrd="4" destOrd="0" presId="urn:microsoft.com/office/officeart/2005/8/layout/matrix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2229C51-7485-492B-8BC7-1CDF421311F0}" type="doc">
      <dgm:prSet loTypeId="urn:microsoft.com/office/officeart/2005/8/layout/vList3" loCatId="list" qsTypeId="urn:microsoft.com/office/officeart/2005/8/quickstyle/simple1" qsCatId="simple" csTypeId="urn:microsoft.com/office/officeart/2005/8/colors/colorful5" csCatId="colorful" phldr="1"/>
      <dgm:spPr/>
      <dgm:t>
        <a:bodyPr/>
        <a:lstStyle/>
        <a:p>
          <a:endParaRPr lang="en-IN"/>
        </a:p>
      </dgm:t>
    </dgm:pt>
    <dgm:pt modelId="{ECF10917-B4BE-4303-9E25-B744826C5FBC}">
      <dgm:prSet custT="1"/>
      <dgm:spPr/>
      <dgm:t>
        <a:bodyPr/>
        <a:lstStyle/>
        <a:p>
          <a:r>
            <a:rPr lang="en-US" sz="1800" dirty="0">
              <a:latin typeface="Calibri" panose="020F0502020204030204" pitchFamily="34" charset="0"/>
              <a:cs typeface="Calibri" panose="020F0502020204030204" pitchFamily="34" charset="0"/>
            </a:rPr>
            <a:t>GI</a:t>
          </a:r>
          <a:r>
            <a:rPr lang="en-US" sz="1100" dirty="0">
              <a:latin typeface="Calibri" panose="020F0502020204030204" pitchFamily="34" charset="0"/>
              <a:cs typeface="Calibri" panose="020F0502020204030204" pitchFamily="34" charset="0"/>
            </a:rPr>
            <a:t> </a:t>
          </a:r>
          <a:r>
            <a:rPr lang="en-US" sz="2000" dirty="0">
              <a:latin typeface="Calibri" panose="020F0502020204030204" pitchFamily="34" charset="0"/>
              <a:cs typeface="Calibri" panose="020F0502020204030204" pitchFamily="34" charset="0"/>
            </a:rPr>
            <a:t>symptoms with higher doses, the initial dose should be low and then escalated every 1–2 weeks to a maximally tolerated dose of 2000 mg daily. </a:t>
          </a:r>
          <a:endParaRPr lang="en-IN" sz="2000" dirty="0">
            <a:latin typeface="Calibri" panose="020F0502020204030204" pitchFamily="34" charset="0"/>
            <a:cs typeface="Calibri" panose="020F0502020204030204" pitchFamily="34" charset="0"/>
          </a:endParaRPr>
        </a:p>
      </dgm:t>
    </dgm:pt>
    <dgm:pt modelId="{5726FE1A-E91D-4451-881C-70704E223CE6}" type="parTrans" cxnId="{6BEE083E-2ABA-499B-9F9E-C15A8A6147EA}">
      <dgm:prSet/>
      <dgm:spPr/>
      <dgm:t>
        <a:bodyPr/>
        <a:lstStyle/>
        <a:p>
          <a:endParaRPr lang="en-IN">
            <a:latin typeface="Calibri" panose="020F0502020204030204" pitchFamily="34" charset="0"/>
            <a:cs typeface="Calibri" panose="020F0502020204030204" pitchFamily="34" charset="0"/>
          </a:endParaRPr>
        </a:p>
      </dgm:t>
    </dgm:pt>
    <dgm:pt modelId="{CFCAEB46-5C8D-44B7-82F4-358E191891F1}" type="sibTrans" cxnId="{6BEE083E-2ABA-499B-9F9E-C15A8A6147EA}">
      <dgm:prSet/>
      <dgm:spPr/>
      <dgm:t>
        <a:bodyPr/>
        <a:lstStyle/>
        <a:p>
          <a:endParaRPr lang="en-IN">
            <a:latin typeface="Calibri" panose="020F0502020204030204" pitchFamily="34" charset="0"/>
            <a:cs typeface="Calibri" panose="020F0502020204030204" pitchFamily="34" charset="0"/>
          </a:endParaRPr>
        </a:p>
      </dgm:t>
    </dgm:pt>
    <dgm:pt modelId="{1BAFB149-2CD2-4FCA-8225-0B298A6516BE}">
      <dgm:prSet custT="1"/>
      <dgm:spPr/>
      <dgm:t>
        <a:bodyPr/>
        <a:lstStyle/>
        <a:p>
          <a:r>
            <a:rPr lang="en-US" sz="2000" dirty="0">
              <a:latin typeface="Calibri" panose="020F0502020204030204" pitchFamily="34" charset="0"/>
              <a:cs typeface="Calibri" panose="020F0502020204030204" pitchFamily="34" charset="0"/>
            </a:rPr>
            <a:t>The major toxicity of metformin, lactic acidosis, is very rare and can be prevented by careful patient selection.</a:t>
          </a:r>
          <a:endParaRPr lang="en-IN" sz="2000" dirty="0">
            <a:latin typeface="Calibri" panose="020F0502020204030204" pitchFamily="34" charset="0"/>
            <a:cs typeface="Calibri" panose="020F0502020204030204" pitchFamily="34" charset="0"/>
          </a:endParaRPr>
        </a:p>
      </dgm:t>
    </dgm:pt>
    <dgm:pt modelId="{67D9F6E5-A177-4789-AE64-119EB53C9F7D}" type="parTrans" cxnId="{3D07B4F0-C0CF-40A9-897A-DD265F32E3DF}">
      <dgm:prSet/>
      <dgm:spPr/>
      <dgm:t>
        <a:bodyPr/>
        <a:lstStyle/>
        <a:p>
          <a:endParaRPr lang="en-IN">
            <a:latin typeface="Calibri" panose="020F0502020204030204" pitchFamily="34" charset="0"/>
            <a:cs typeface="Calibri" panose="020F0502020204030204" pitchFamily="34" charset="0"/>
          </a:endParaRPr>
        </a:p>
      </dgm:t>
    </dgm:pt>
    <dgm:pt modelId="{1C5F45A5-A98A-4EF6-9FF9-A227C837C1D3}" type="sibTrans" cxnId="{3D07B4F0-C0CF-40A9-897A-DD265F32E3DF}">
      <dgm:prSet/>
      <dgm:spPr/>
      <dgm:t>
        <a:bodyPr/>
        <a:lstStyle/>
        <a:p>
          <a:endParaRPr lang="en-IN">
            <a:latin typeface="Calibri" panose="020F0502020204030204" pitchFamily="34" charset="0"/>
            <a:cs typeface="Calibri" panose="020F0502020204030204" pitchFamily="34" charset="0"/>
          </a:endParaRPr>
        </a:p>
      </dgm:t>
    </dgm:pt>
    <dgm:pt modelId="{D019CA08-CDE0-43FC-9A44-4DEB96C3BF72}">
      <dgm:prSet custT="1"/>
      <dgm:spPr/>
      <dgm:t>
        <a:bodyPr/>
        <a:lstStyle/>
        <a:p>
          <a:r>
            <a:rPr lang="en-US" sz="2000" dirty="0">
              <a:latin typeface="Calibri" panose="020F0502020204030204" pitchFamily="34" charset="0"/>
              <a:cs typeface="Calibri" panose="020F0502020204030204" pitchFamily="34" charset="0"/>
            </a:rPr>
            <a:t>Vitamin B12 levels are lower during metformin treatment and should be monitored</a:t>
          </a:r>
          <a:r>
            <a:rPr lang="en-US" sz="1100" dirty="0">
              <a:latin typeface="Calibri" panose="020F0502020204030204" pitchFamily="34" charset="0"/>
              <a:cs typeface="Calibri" panose="020F0502020204030204" pitchFamily="34" charset="0"/>
            </a:rPr>
            <a:t>. </a:t>
          </a:r>
          <a:endParaRPr lang="en-IN" sz="1100" dirty="0">
            <a:latin typeface="Calibri" panose="020F0502020204030204" pitchFamily="34" charset="0"/>
            <a:cs typeface="Calibri" panose="020F0502020204030204" pitchFamily="34" charset="0"/>
          </a:endParaRPr>
        </a:p>
      </dgm:t>
    </dgm:pt>
    <dgm:pt modelId="{E138961F-9811-472F-AACE-2F7B2FCD89AC}" type="parTrans" cxnId="{22C896D1-0132-4535-A6F1-31F56513F2F4}">
      <dgm:prSet/>
      <dgm:spPr/>
      <dgm:t>
        <a:bodyPr/>
        <a:lstStyle/>
        <a:p>
          <a:endParaRPr lang="en-IN">
            <a:latin typeface="Calibri" panose="020F0502020204030204" pitchFamily="34" charset="0"/>
            <a:cs typeface="Calibri" panose="020F0502020204030204" pitchFamily="34" charset="0"/>
          </a:endParaRPr>
        </a:p>
      </dgm:t>
    </dgm:pt>
    <dgm:pt modelId="{F79BD561-C576-4CC6-B17E-F386B2CC1ED2}" type="sibTrans" cxnId="{22C896D1-0132-4535-A6F1-31F56513F2F4}">
      <dgm:prSet/>
      <dgm:spPr/>
      <dgm:t>
        <a:bodyPr/>
        <a:lstStyle/>
        <a:p>
          <a:endParaRPr lang="en-IN">
            <a:latin typeface="Calibri" panose="020F0502020204030204" pitchFamily="34" charset="0"/>
            <a:cs typeface="Calibri" panose="020F0502020204030204" pitchFamily="34" charset="0"/>
          </a:endParaRPr>
        </a:p>
      </dgm:t>
    </dgm:pt>
    <dgm:pt modelId="{2BFA2E17-D573-4ABC-A518-5CD4C316073D}" type="pres">
      <dgm:prSet presAssocID="{92229C51-7485-492B-8BC7-1CDF421311F0}" presName="linearFlow" presStyleCnt="0">
        <dgm:presLayoutVars>
          <dgm:dir/>
          <dgm:resizeHandles val="exact"/>
        </dgm:presLayoutVars>
      </dgm:prSet>
      <dgm:spPr/>
      <dgm:t>
        <a:bodyPr/>
        <a:lstStyle/>
        <a:p>
          <a:endParaRPr lang="en-US"/>
        </a:p>
      </dgm:t>
    </dgm:pt>
    <dgm:pt modelId="{26574F3A-5C22-48D7-94B0-B852E6C0B406}" type="pres">
      <dgm:prSet presAssocID="{ECF10917-B4BE-4303-9E25-B744826C5FBC}" presName="composite" presStyleCnt="0"/>
      <dgm:spPr/>
      <dgm:t>
        <a:bodyPr/>
        <a:lstStyle/>
        <a:p>
          <a:endParaRPr lang="en-US"/>
        </a:p>
      </dgm:t>
    </dgm:pt>
    <dgm:pt modelId="{B10C8614-4216-4EAF-AD88-426076C89251}" type="pres">
      <dgm:prSet presAssocID="{ECF10917-B4BE-4303-9E25-B744826C5FBC}" presName="imgShp" presStyleLbl="fgImgPlace1" presStyleIdx="0" presStyleCnt="3"/>
      <dgm:spPr>
        <a:blipFill>
          <a:blip xmlns:r="http://schemas.openxmlformats.org/officeDocument/2006/relationships" r:embed="rId1"/>
          <a:srcRect/>
          <a:stretch>
            <a:fillRect/>
          </a:stretch>
        </a:blipFill>
      </dgm:spPr>
      <dgm:t>
        <a:bodyPr/>
        <a:lstStyle/>
        <a:p>
          <a:endParaRPr lang="en-US"/>
        </a:p>
      </dgm:t>
    </dgm:pt>
    <dgm:pt modelId="{36C0C652-AF2F-40BD-AC6E-1629A939C8CA}" type="pres">
      <dgm:prSet presAssocID="{ECF10917-B4BE-4303-9E25-B744826C5FBC}" presName="txShp" presStyleLbl="node1" presStyleIdx="0" presStyleCnt="3">
        <dgm:presLayoutVars>
          <dgm:bulletEnabled val="1"/>
        </dgm:presLayoutVars>
      </dgm:prSet>
      <dgm:spPr/>
      <dgm:t>
        <a:bodyPr/>
        <a:lstStyle/>
        <a:p>
          <a:endParaRPr lang="en-US"/>
        </a:p>
      </dgm:t>
    </dgm:pt>
    <dgm:pt modelId="{9BA266D0-871C-4B84-A98A-9C9589DB040A}" type="pres">
      <dgm:prSet presAssocID="{CFCAEB46-5C8D-44B7-82F4-358E191891F1}" presName="spacing" presStyleCnt="0"/>
      <dgm:spPr/>
      <dgm:t>
        <a:bodyPr/>
        <a:lstStyle/>
        <a:p>
          <a:endParaRPr lang="en-US"/>
        </a:p>
      </dgm:t>
    </dgm:pt>
    <dgm:pt modelId="{8E874A1C-D4BD-426F-A421-3377A426B6EE}" type="pres">
      <dgm:prSet presAssocID="{1BAFB149-2CD2-4FCA-8225-0B298A6516BE}" presName="composite" presStyleCnt="0"/>
      <dgm:spPr/>
      <dgm:t>
        <a:bodyPr/>
        <a:lstStyle/>
        <a:p>
          <a:endParaRPr lang="en-US"/>
        </a:p>
      </dgm:t>
    </dgm:pt>
    <dgm:pt modelId="{3B8AAB95-49A7-40E4-B663-7A83BE5012B9}" type="pres">
      <dgm:prSet presAssocID="{1BAFB149-2CD2-4FCA-8225-0B298A6516BE}" presName="imgShp" presStyleLbl="fgImgPlace1" presStyleIdx="1"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t>
        <a:bodyPr/>
        <a:lstStyle/>
        <a:p>
          <a:endParaRPr lang="en-US"/>
        </a:p>
      </dgm:t>
    </dgm:pt>
    <dgm:pt modelId="{4A7CFBC0-1CD9-4F79-9CFB-35AA04C0F15E}" type="pres">
      <dgm:prSet presAssocID="{1BAFB149-2CD2-4FCA-8225-0B298A6516BE}" presName="txShp" presStyleLbl="node1" presStyleIdx="1" presStyleCnt="3">
        <dgm:presLayoutVars>
          <dgm:bulletEnabled val="1"/>
        </dgm:presLayoutVars>
      </dgm:prSet>
      <dgm:spPr/>
      <dgm:t>
        <a:bodyPr/>
        <a:lstStyle/>
        <a:p>
          <a:endParaRPr lang="en-US"/>
        </a:p>
      </dgm:t>
    </dgm:pt>
    <dgm:pt modelId="{4A0AFAA1-3822-4261-867D-7D319B9F3881}" type="pres">
      <dgm:prSet presAssocID="{1C5F45A5-A98A-4EF6-9FF9-A227C837C1D3}" presName="spacing" presStyleCnt="0"/>
      <dgm:spPr/>
      <dgm:t>
        <a:bodyPr/>
        <a:lstStyle/>
        <a:p>
          <a:endParaRPr lang="en-US"/>
        </a:p>
      </dgm:t>
    </dgm:pt>
    <dgm:pt modelId="{C9535499-5D35-47B2-AC6C-C42FA501F142}" type="pres">
      <dgm:prSet presAssocID="{D019CA08-CDE0-43FC-9A44-4DEB96C3BF72}" presName="composite" presStyleCnt="0"/>
      <dgm:spPr/>
      <dgm:t>
        <a:bodyPr/>
        <a:lstStyle/>
        <a:p>
          <a:endParaRPr lang="en-US"/>
        </a:p>
      </dgm:t>
    </dgm:pt>
    <dgm:pt modelId="{E3AB8658-1350-454D-8B11-BEBFEC078101}" type="pres">
      <dgm:prSet presAssocID="{D019CA08-CDE0-43FC-9A44-4DEB96C3BF72}" presName="imgShp" presStyleLbl="fgImgPlace1" presStyleIdx="2"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t>
        <a:bodyPr/>
        <a:lstStyle/>
        <a:p>
          <a:endParaRPr lang="en-US"/>
        </a:p>
      </dgm:t>
    </dgm:pt>
    <dgm:pt modelId="{CD7B8DF2-D69B-4360-93AC-7FC29A7EFAFC}" type="pres">
      <dgm:prSet presAssocID="{D019CA08-CDE0-43FC-9A44-4DEB96C3BF72}" presName="txShp" presStyleLbl="node1" presStyleIdx="2" presStyleCnt="3">
        <dgm:presLayoutVars>
          <dgm:bulletEnabled val="1"/>
        </dgm:presLayoutVars>
      </dgm:prSet>
      <dgm:spPr/>
      <dgm:t>
        <a:bodyPr/>
        <a:lstStyle/>
        <a:p>
          <a:endParaRPr lang="en-US"/>
        </a:p>
      </dgm:t>
    </dgm:pt>
  </dgm:ptLst>
  <dgm:cxnLst>
    <dgm:cxn modelId="{E8C6A797-1DC2-48B3-AD87-44BEBB63171C}" type="presOf" srcId="{1BAFB149-2CD2-4FCA-8225-0B298A6516BE}" destId="{4A7CFBC0-1CD9-4F79-9CFB-35AA04C0F15E}" srcOrd="0" destOrd="0" presId="urn:microsoft.com/office/officeart/2005/8/layout/vList3"/>
    <dgm:cxn modelId="{22C896D1-0132-4535-A6F1-31F56513F2F4}" srcId="{92229C51-7485-492B-8BC7-1CDF421311F0}" destId="{D019CA08-CDE0-43FC-9A44-4DEB96C3BF72}" srcOrd="2" destOrd="0" parTransId="{E138961F-9811-472F-AACE-2F7B2FCD89AC}" sibTransId="{F79BD561-C576-4CC6-B17E-F386B2CC1ED2}"/>
    <dgm:cxn modelId="{6BEE083E-2ABA-499B-9F9E-C15A8A6147EA}" srcId="{92229C51-7485-492B-8BC7-1CDF421311F0}" destId="{ECF10917-B4BE-4303-9E25-B744826C5FBC}" srcOrd="0" destOrd="0" parTransId="{5726FE1A-E91D-4451-881C-70704E223CE6}" sibTransId="{CFCAEB46-5C8D-44B7-82F4-358E191891F1}"/>
    <dgm:cxn modelId="{3D07B4F0-C0CF-40A9-897A-DD265F32E3DF}" srcId="{92229C51-7485-492B-8BC7-1CDF421311F0}" destId="{1BAFB149-2CD2-4FCA-8225-0B298A6516BE}" srcOrd="1" destOrd="0" parTransId="{67D9F6E5-A177-4789-AE64-119EB53C9F7D}" sibTransId="{1C5F45A5-A98A-4EF6-9FF9-A227C837C1D3}"/>
    <dgm:cxn modelId="{F2395C50-A6E5-444E-96C8-CC28F5081F77}" type="presOf" srcId="{ECF10917-B4BE-4303-9E25-B744826C5FBC}" destId="{36C0C652-AF2F-40BD-AC6E-1629A939C8CA}" srcOrd="0" destOrd="0" presId="urn:microsoft.com/office/officeart/2005/8/layout/vList3"/>
    <dgm:cxn modelId="{9FD22AFE-B7FF-4F4D-816B-D53ACF6DC3E7}" type="presOf" srcId="{92229C51-7485-492B-8BC7-1CDF421311F0}" destId="{2BFA2E17-D573-4ABC-A518-5CD4C316073D}" srcOrd="0" destOrd="0" presId="urn:microsoft.com/office/officeart/2005/8/layout/vList3"/>
    <dgm:cxn modelId="{F4A251D7-AE7B-4F23-8C2F-C6091282D1AC}" type="presOf" srcId="{D019CA08-CDE0-43FC-9A44-4DEB96C3BF72}" destId="{CD7B8DF2-D69B-4360-93AC-7FC29A7EFAFC}" srcOrd="0" destOrd="0" presId="urn:microsoft.com/office/officeart/2005/8/layout/vList3"/>
    <dgm:cxn modelId="{A2006945-1BF8-4C22-8617-0DA3302A1908}" type="presParOf" srcId="{2BFA2E17-D573-4ABC-A518-5CD4C316073D}" destId="{26574F3A-5C22-48D7-94B0-B852E6C0B406}" srcOrd="0" destOrd="0" presId="urn:microsoft.com/office/officeart/2005/8/layout/vList3"/>
    <dgm:cxn modelId="{E90DA932-C3D5-4081-AA6E-D015C08F7DD9}" type="presParOf" srcId="{26574F3A-5C22-48D7-94B0-B852E6C0B406}" destId="{B10C8614-4216-4EAF-AD88-426076C89251}" srcOrd="0" destOrd="0" presId="urn:microsoft.com/office/officeart/2005/8/layout/vList3"/>
    <dgm:cxn modelId="{AF4B6458-83AD-430C-B170-B056411DF7E2}" type="presParOf" srcId="{26574F3A-5C22-48D7-94B0-B852E6C0B406}" destId="{36C0C652-AF2F-40BD-AC6E-1629A939C8CA}" srcOrd="1" destOrd="0" presId="urn:microsoft.com/office/officeart/2005/8/layout/vList3"/>
    <dgm:cxn modelId="{E23246EE-890F-40A6-9F6A-D585A7D1F987}" type="presParOf" srcId="{2BFA2E17-D573-4ABC-A518-5CD4C316073D}" destId="{9BA266D0-871C-4B84-A98A-9C9589DB040A}" srcOrd="1" destOrd="0" presId="urn:microsoft.com/office/officeart/2005/8/layout/vList3"/>
    <dgm:cxn modelId="{2A3AF736-62E8-4B2D-B8B0-EA7573524497}" type="presParOf" srcId="{2BFA2E17-D573-4ABC-A518-5CD4C316073D}" destId="{8E874A1C-D4BD-426F-A421-3377A426B6EE}" srcOrd="2" destOrd="0" presId="urn:microsoft.com/office/officeart/2005/8/layout/vList3"/>
    <dgm:cxn modelId="{F266ACFF-CE72-4A78-BE91-403AFD04CDAA}" type="presParOf" srcId="{8E874A1C-D4BD-426F-A421-3377A426B6EE}" destId="{3B8AAB95-49A7-40E4-B663-7A83BE5012B9}" srcOrd="0" destOrd="0" presId="urn:microsoft.com/office/officeart/2005/8/layout/vList3"/>
    <dgm:cxn modelId="{6AA51E26-84F4-4AC2-AE5B-BD72BF6F6618}" type="presParOf" srcId="{8E874A1C-D4BD-426F-A421-3377A426B6EE}" destId="{4A7CFBC0-1CD9-4F79-9CFB-35AA04C0F15E}" srcOrd="1" destOrd="0" presId="urn:microsoft.com/office/officeart/2005/8/layout/vList3"/>
    <dgm:cxn modelId="{EAD62D30-D308-4707-A362-C3833266C109}" type="presParOf" srcId="{2BFA2E17-D573-4ABC-A518-5CD4C316073D}" destId="{4A0AFAA1-3822-4261-867D-7D319B9F3881}" srcOrd="3" destOrd="0" presId="urn:microsoft.com/office/officeart/2005/8/layout/vList3"/>
    <dgm:cxn modelId="{9F7E81DE-AAA1-4609-B009-ADE467FFEA5D}" type="presParOf" srcId="{2BFA2E17-D573-4ABC-A518-5CD4C316073D}" destId="{C9535499-5D35-47B2-AC6C-C42FA501F142}" srcOrd="4" destOrd="0" presId="urn:microsoft.com/office/officeart/2005/8/layout/vList3"/>
    <dgm:cxn modelId="{9FE2243B-F928-496B-AF42-A3AE211F32E1}" type="presParOf" srcId="{C9535499-5D35-47B2-AC6C-C42FA501F142}" destId="{E3AB8658-1350-454D-8B11-BEBFEC078101}" srcOrd="0" destOrd="0" presId="urn:microsoft.com/office/officeart/2005/8/layout/vList3"/>
    <dgm:cxn modelId="{2D00F032-DEC1-40D8-9905-6D16D5218D32}" type="presParOf" srcId="{C9535499-5D35-47B2-AC6C-C42FA501F142}" destId="{CD7B8DF2-D69B-4360-93AC-7FC29A7EFAFC}"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7394FFD-C44A-4920-879E-9AB0B62EC958}" type="doc">
      <dgm:prSet loTypeId="urn:microsoft.com/office/officeart/2005/8/layout/vList2" loCatId="list" qsTypeId="urn:microsoft.com/office/officeart/2005/8/quickstyle/simple1" qsCatId="simple" csTypeId="urn:microsoft.com/office/officeart/2005/8/colors/colorful4" csCatId="colorful" phldr="1"/>
      <dgm:spPr/>
      <dgm:t>
        <a:bodyPr/>
        <a:lstStyle/>
        <a:p>
          <a:endParaRPr lang="en-IN"/>
        </a:p>
      </dgm:t>
    </dgm:pt>
    <dgm:pt modelId="{D954D943-451D-49C3-8D07-D7DB8A7C2CD1}">
      <dgm:prSet custT="1"/>
      <dgm:spPr/>
      <dgm:t>
        <a:bodyPr/>
        <a:lstStyle/>
        <a:p>
          <a:r>
            <a:rPr lang="en-US" sz="2000" dirty="0">
              <a:latin typeface="Calibri" panose="020F0502020204030204" pitchFamily="34" charset="0"/>
              <a:cs typeface="Calibri" panose="020F0502020204030204" pitchFamily="34" charset="0"/>
            </a:rPr>
            <a:t>Insulin secretagogues stimulate insulin secretion by interacting with the ATP-sensitive potassium channel on the beta cell. </a:t>
          </a:r>
          <a:endParaRPr lang="en-IN" sz="2000" dirty="0">
            <a:latin typeface="Calibri" panose="020F0502020204030204" pitchFamily="34" charset="0"/>
            <a:cs typeface="Calibri" panose="020F0502020204030204" pitchFamily="34" charset="0"/>
          </a:endParaRPr>
        </a:p>
      </dgm:t>
    </dgm:pt>
    <dgm:pt modelId="{0FE0EF40-8378-449B-99AB-6A967C515729}" type="parTrans" cxnId="{050468A6-3F23-49B1-BDD5-28A4C9BAC240}">
      <dgm:prSet/>
      <dgm:spPr/>
      <dgm:t>
        <a:bodyPr/>
        <a:lstStyle/>
        <a:p>
          <a:endParaRPr lang="en-IN" sz="2000">
            <a:latin typeface="Calibri" panose="020F0502020204030204" pitchFamily="34" charset="0"/>
            <a:cs typeface="Calibri" panose="020F0502020204030204" pitchFamily="34" charset="0"/>
          </a:endParaRPr>
        </a:p>
      </dgm:t>
    </dgm:pt>
    <dgm:pt modelId="{AEF4B2C2-7349-4322-93DC-7D67284B9122}" type="sibTrans" cxnId="{050468A6-3F23-49B1-BDD5-28A4C9BAC240}">
      <dgm:prSet/>
      <dgm:spPr/>
      <dgm:t>
        <a:bodyPr/>
        <a:lstStyle/>
        <a:p>
          <a:endParaRPr lang="en-IN" sz="2000">
            <a:latin typeface="Calibri" panose="020F0502020204030204" pitchFamily="34" charset="0"/>
            <a:cs typeface="Calibri" panose="020F0502020204030204" pitchFamily="34" charset="0"/>
          </a:endParaRPr>
        </a:p>
      </dgm:t>
    </dgm:pt>
    <dgm:pt modelId="{BD5C4801-5502-44B3-97DF-48C724B7F53C}">
      <dgm:prSet custT="1"/>
      <dgm:spPr/>
      <dgm:t>
        <a:bodyPr/>
        <a:lstStyle/>
        <a:p>
          <a:r>
            <a:rPr lang="en-US" sz="2000" dirty="0">
              <a:latin typeface="Calibri" panose="020F0502020204030204" pitchFamily="34" charset="0"/>
              <a:cs typeface="Calibri" panose="020F0502020204030204" pitchFamily="34" charset="0"/>
            </a:rPr>
            <a:t>These drugs are most effective in individuals with type 2 DM of relatively recent onset (&lt;5 years) who have residual endogenous insulin production</a:t>
          </a:r>
          <a:endParaRPr lang="en-IN" sz="2000" dirty="0">
            <a:latin typeface="Calibri" panose="020F0502020204030204" pitchFamily="34" charset="0"/>
            <a:cs typeface="Calibri" panose="020F0502020204030204" pitchFamily="34" charset="0"/>
          </a:endParaRPr>
        </a:p>
      </dgm:t>
    </dgm:pt>
    <dgm:pt modelId="{6D481E6B-9C40-4922-9CA9-70A39661F309}" type="parTrans" cxnId="{A613DD3E-AB0B-491E-B96D-3E00AF77816A}">
      <dgm:prSet/>
      <dgm:spPr/>
      <dgm:t>
        <a:bodyPr/>
        <a:lstStyle/>
        <a:p>
          <a:endParaRPr lang="en-IN" sz="2000">
            <a:latin typeface="Calibri" panose="020F0502020204030204" pitchFamily="34" charset="0"/>
            <a:cs typeface="Calibri" panose="020F0502020204030204" pitchFamily="34" charset="0"/>
          </a:endParaRPr>
        </a:p>
      </dgm:t>
    </dgm:pt>
    <dgm:pt modelId="{1090C09A-DD6F-4AA5-B768-797F57423C87}" type="sibTrans" cxnId="{A613DD3E-AB0B-491E-B96D-3E00AF77816A}">
      <dgm:prSet/>
      <dgm:spPr/>
      <dgm:t>
        <a:bodyPr/>
        <a:lstStyle/>
        <a:p>
          <a:endParaRPr lang="en-IN" sz="2000">
            <a:latin typeface="Calibri" panose="020F0502020204030204" pitchFamily="34" charset="0"/>
            <a:cs typeface="Calibri" panose="020F0502020204030204" pitchFamily="34" charset="0"/>
          </a:endParaRPr>
        </a:p>
      </dgm:t>
    </dgm:pt>
    <dgm:pt modelId="{849DC0DA-8F3E-4048-AB0A-04FECA11177D}">
      <dgm:prSet custT="1"/>
      <dgm:spPr/>
      <dgm:t>
        <a:bodyPr/>
        <a:lstStyle/>
        <a:p>
          <a:r>
            <a:rPr lang="en-US" sz="2000">
              <a:latin typeface="Calibri" panose="020F0502020204030204" pitchFamily="34" charset="0"/>
              <a:cs typeface="Calibri" panose="020F0502020204030204" pitchFamily="34" charset="0"/>
            </a:rPr>
            <a:t>Include- </a:t>
          </a:r>
          <a:endParaRPr lang="en-IN" sz="2000">
            <a:latin typeface="Calibri" panose="020F0502020204030204" pitchFamily="34" charset="0"/>
            <a:cs typeface="Calibri" panose="020F0502020204030204" pitchFamily="34" charset="0"/>
          </a:endParaRPr>
        </a:p>
      </dgm:t>
    </dgm:pt>
    <dgm:pt modelId="{AAB2F3AD-19D8-4264-A014-FF9BB69F0A03}" type="parTrans" cxnId="{07A9FCF6-8677-4F70-AB5B-3C3E57EA58F9}">
      <dgm:prSet/>
      <dgm:spPr/>
      <dgm:t>
        <a:bodyPr/>
        <a:lstStyle/>
        <a:p>
          <a:endParaRPr lang="en-IN" sz="2000">
            <a:latin typeface="Calibri" panose="020F0502020204030204" pitchFamily="34" charset="0"/>
            <a:cs typeface="Calibri" panose="020F0502020204030204" pitchFamily="34" charset="0"/>
          </a:endParaRPr>
        </a:p>
      </dgm:t>
    </dgm:pt>
    <dgm:pt modelId="{E51F9C1A-1981-4F04-82D8-0B66CC7164A9}" type="sibTrans" cxnId="{07A9FCF6-8677-4F70-AB5B-3C3E57EA58F9}">
      <dgm:prSet/>
      <dgm:spPr/>
      <dgm:t>
        <a:bodyPr/>
        <a:lstStyle/>
        <a:p>
          <a:endParaRPr lang="en-IN" sz="2000">
            <a:latin typeface="Calibri" panose="020F0502020204030204" pitchFamily="34" charset="0"/>
            <a:cs typeface="Calibri" panose="020F0502020204030204" pitchFamily="34" charset="0"/>
          </a:endParaRPr>
        </a:p>
      </dgm:t>
    </dgm:pt>
    <dgm:pt modelId="{BE6A63A7-E81B-487A-8ABB-01EEA586FACF}">
      <dgm:prSet custT="1"/>
      <dgm:spPr/>
      <dgm:t>
        <a:bodyPr/>
        <a:lstStyle/>
        <a:p>
          <a:r>
            <a:rPr lang="en-US" sz="2000" dirty="0" err="1">
              <a:latin typeface="Calibri" panose="020F0502020204030204" pitchFamily="34" charset="0"/>
              <a:cs typeface="Calibri" panose="020F0502020204030204" pitchFamily="34" charset="0"/>
            </a:rPr>
            <a:t>Sulphonylureas</a:t>
          </a:r>
          <a:r>
            <a:rPr lang="en-US" sz="2000" dirty="0">
              <a:latin typeface="Calibri" panose="020F0502020204030204" pitchFamily="34" charset="0"/>
              <a:cs typeface="Calibri" panose="020F0502020204030204" pitchFamily="34" charset="0"/>
            </a:rPr>
            <a:t> </a:t>
          </a:r>
          <a:endParaRPr lang="en-IN" sz="2000" dirty="0">
            <a:latin typeface="Calibri" panose="020F0502020204030204" pitchFamily="34" charset="0"/>
            <a:cs typeface="Calibri" panose="020F0502020204030204" pitchFamily="34" charset="0"/>
          </a:endParaRPr>
        </a:p>
      </dgm:t>
    </dgm:pt>
    <dgm:pt modelId="{E9913769-9768-47B8-A6EB-B679D8CD43C2}" type="parTrans" cxnId="{00524FAC-E499-4FA5-ACC7-BA51853DAEC9}">
      <dgm:prSet/>
      <dgm:spPr/>
      <dgm:t>
        <a:bodyPr/>
        <a:lstStyle/>
        <a:p>
          <a:endParaRPr lang="en-IN" sz="2000">
            <a:latin typeface="Calibri" panose="020F0502020204030204" pitchFamily="34" charset="0"/>
            <a:cs typeface="Calibri" panose="020F0502020204030204" pitchFamily="34" charset="0"/>
          </a:endParaRPr>
        </a:p>
      </dgm:t>
    </dgm:pt>
    <dgm:pt modelId="{8E3237D3-CCCD-4A96-8830-656136386145}" type="sibTrans" cxnId="{00524FAC-E499-4FA5-ACC7-BA51853DAEC9}">
      <dgm:prSet/>
      <dgm:spPr/>
      <dgm:t>
        <a:bodyPr/>
        <a:lstStyle/>
        <a:p>
          <a:endParaRPr lang="en-IN" sz="2000">
            <a:latin typeface="Calibri" panose="020F0502020204030204" pitchFamily="34" charset="0"/>
            <a:cs typeface="Calibri" panose="020F0502020204030204" pitchFamily="34" charset="0"/>
          </a:endParaRPr>
        </a:p>
      </dgm:t>
    </dgm:pt>
    <dgm:pt modelId="{EEE01BA7-11AD-41F5-B4F1-8D87518857B7}">
      <dgm:prSet custT="1"/>
      <dgm:spPr/>
      <dgm:t>
        <a:bodyPr/>
        <a:lstStyle/>
        <a:p>
          <a:r>
            <a:rPr lang="en-US" sz="2000" dirty="0">
              <a:latin typeface="Calibri" panose="020F0502020204030204" pitchFamily="34" charset="0"/>
              <a:cs typeface="Calibri" panose="020F0502020204030204" pitchFamily="34" charset="0"/>
            </a:rPr>
            <a:t>Meglitinides</a:t>
          </a:r>
          <a:endParaRPr lang="en-IN" sz="2000" dirty="0">
            <a:latin typeface="Calibri" panose="020F0502020204030204" pitchFamily="34" charset="0"/>
            <a:cs typeface="Calibri" panose="020F0502020204030204" pitchFamily="34" charset="0"/>
          </a:endParaRPr>
        </a:p>
      </dgm:t>
    </dgm:pt>
    <dgm:pt modelId="{818E5F11-9735-4DEC-A9C5-F0DE495C1E80}" type="parTrans" cxnId="{D6D65757-A9B7-49D4-B8EE-CF64A1986F06}">
      <dgm:prSet/>
      <dgm:spPr/>
      <dgm:t>
        <a:bodyPr/>
        <a:lstStyle/>
        <a:p>
          <a:endParaRPr lang="en-IN" sz="2000">
            <a:latin typeface="Calibri" panose="020F0502020204030204" pitchFamily="34" charset="0"/>
            <a:cs typeface="Calibri" panose="020F0502020204030204" pitchFamily="34" charset="0"/>
          </a:endParaRPr>
        </a:p>
      </dgm:t>
    </dgm:pt>
    <dgm:pt modelId="{FFF2487D-422F-4569-B6B7-E6084DB71CF6}" type="sibTrans" cxnId="{D6D65757-A9B7-49D4-B8EE-CF64A1986F06}">
      <dgm:prSet/>
      <dgm:spPr/>
      <dgm:t>
        <a:bodyPr/>
        <a:lstStyle/>
        <a:p>
          <a:endParaRPr lang="en-IN" sz="2000">
            <a:latin typeface="Calibri" panose="020F0502020204030204" pitchFamily="34" charset="0"/>
            <a:cs typeface="Calibri" panose="020F0502020204030204" pitchFamily="34" charset="0"/>
          </a:endParaRPr>
        </a:p>
      </dgm:t>
    </dgm:pt>
    <dgm:pt modelId="{47CDA79B-CE1B-4BF8-8591-2816CFCCED2B}" type="pres">
      <dgm:prSet presAssocID="{07394FFD-C44A-4920-879E-9AB0B62EC958}" presName="linear" presStyleCnt="0">
        <dgm:presLayoutVars>
          <dgm:animLvl val="lvl"/>
          <dgm:resizeHandles val="exact"/>
        </dgm:presLayoutVars>
      </dgm:prSet>
      <dgm:spPr/>
      <dgm:t>
        <a:bodyPr/>
        <a:lstStyle/>
        <a:p>
          <a:endParaRPr lang="en-US"/>
        </a:p>
      </dgm:t>
    </dgm:pt>
    <dgm:pt modelId="{8D8FADD5-1D04-48E4-BECE-BB213DA523EC}" type="pres">
      <dgm:prSet presAssocID="{D954D943-451D-49C3-8D07-D7DB8A7C2CD1}" presName="parentText" presStyleLbl="node1" presStyleIdx="0" presStyleCnt="3">
        <dgm:presLayoutVars>
          <dgm:chMax val="0"/>
          <dgm:bulletEnabled val="1"/>
        </dgm:presLayoutVars>
      </dgm:prSet>
      <dgm:spPr/>
      <dgm:t>
        <a:bodyPr/>
        <a:lstStyle/>
        <a:p>
          <a:endParaRPr lang="en-US"/>
        </a:p>
      </dgm:t>
    </dgm:pt>
    <dgm:pt modelId="{89E25C48-BED6-4C45-BA63-BFE251EE3A86}" type="pres">
      <dgm:prSet presAssocID="{AEF4B2C2-7349-4322-93DC-7D67284B9122}" presName="spacer" presStyleCnt="0"/>
      <dgm:spPr/>
      <dgm:t>
        <a:bodyPr/>
        <a:lstStyle/>
        <a:p>
          <a:endParaRPr lang="en-US"/>
        </a:p>
      </dgm:t>
    </dgm:pt>
    <dgm:pt modelId="{6EAA5799-899A-42E2-9F5A-177DE3829041}" type="pres">
      <dgm:prSet presAssocID="{BD5C4801-5502-44B3-97DF-48C724B7F53C}" presName="parentText" presStyleLbl="node1" presStyleIdx="1" presStyleCnt="3">
        <dgm:presLayoutVars>
          <dgm:chMax val="0"/>
          <dgm:bulletEnabled val="1"/>
        </dgm:presLayoutVars>
      </dgm:prSet>
      <dgm:spPr/>
      <dgm:t>
        <a:bodyPr/>
        <a:lstStyle/>
        <a:p>
          <a:endParaRPr lang="en-US"/>
        </a:p>
      </dgm:t>
    </dgm:pt>
    <dgm:pt modelId="{4796DCBE-0DC7-49D7-B763-7CD0181FB733}" type="pres">
      <dgm:prSet presAssocID="{1090C09A-DD6F-4AA5-B768-797F57423C87}" presName="spacer" presStyleCnt="0"/>
      <dgm:spPr/>
      <dgm:t>
        <a:bodyPr/>
        <a:lstStyle/>
        <a:p>
          <a:endParaRPr lang="en-US"/>
        </a:p>
      </dgm:t>
    </dgm:pt>
    <dgm:pt modelId="{5EDFD396-0332-4E0B-9C04-139EF7C073B0}" type="pres">
      <dgm:prSet presAssocID="{849DC0DA-8F3E-4048-AB0A-04FECA11177D}" presName="parentText" presStyleLbl="node1" presStyleIdx="2" presStyleCnt="3" custScaleY="38745">
        <dgm:presLayoutVars>
          <dgm:chMax val="0"/>
          <dgm:bulletEnabled val="1"/>
        </dgm:presLayoutVars>
      </dgm:prSet>
      <dgm:spPr/>
      <dgm:t>
        <a:bodyPr/>
        <a:lstStyle/>
        <a:p>
          <a:endParaRPr lang="en-US"/>
        </a:p>
      </dgm:t>
    </dgm:pt>
    <dgm:pt modelId="{D0F27A34-3EE5-4D65-84BE-61DF26FBEB34}" type="pres">
      <dgm:prSet presAssocID="{849DC0DA-8F3E-4048-AB0A-04FECA11177D}" presName="childText" presStyleLbl="revTx" presStyleIdx="0" presStyleCnt="1">
        <dgm:presLayoutVars>
          <dgm:bulletEnabled val="1"/>
        </dgm:presLayoutVars>
      </dgm:prSet>
      <dgm:spPr/>
      <dgm:t>
        <a:bodyPr/>
        <a:lstStyle/>
        <a:p>
          <a:endParaRPr lang="en-US"/>
        </a:p>
      </dgm:t>
    </dgm:pt>
  </dgm:ptLst>
  <dgm:cxnLst>
    <dgm:cxn modelId="{4284CCAA-A1AC-426B-BBA6-42A7D1FAABBC}" type="presOf" srcId="{EEE01BA7-11AD-41F5-B4F1-8D87518857B7}" destId="{D0F27A34-3EE5-4D65-84BE-61DF26FBEB34}" srcOrd="0" destOrd="1" presId="urn:microsoft.com/office/officeart/2005/8/layout/vList2"/>
    <dgm:cxn modelId="{00524FAC-E499-4FA5-ACC7-BA51853DAEC9}" srcId="{849DC0DA-8F3E-4048-AB0A-04FECA11177D}" destId="{BE6A63A7-E81B-487A-8ABB-01EEA586FACF}" srcOrd="0" destOrd="0" parTransId="{E9913769-9768-47B8-A6EB-B679D8CD43C2}" sibTransId="{8E3237D3-CCCD-4A96-8830-656136386145}"/>
    <dgm:cxn modelId="{EA467CE0-ED59-4853-BBDC-5EBA5C2BB0D9}" type="presOf" srcId="{849DC0DA-8F3E-4048-AB0A-04FECA11177D}" destId="{5EDFD396-0332-4E0B-9C04-139EF7C073B0}" srcOrd="0" destOrd="0" presId="urn:microsoft.com/office/officeart/2005/8/layout/vList2"/>
    <dgm:cxn modelId="{D6D65757-A9B7-49D4-B8EE-CF64A1986F06}" srcId="{849DC0DA-8F3E-4048-AB0A-04FECA11177D}" destId="{EEE01BA7-11AD-41F5-B4F1-8D87518857B7}" srcOrd="1" destOrd="0" parTransId="{818E5F11-9735-4DEC-A9C5-F0DE495C1E80}" sibTransId="{FFF2487D-422F-4569-B6B7-E6084DB71CF6}"/>
    <dgm:cxn modelId="{DCB4048D-26B6-4BE2-862C-96DE3E46764D}" type="presOf" srcId="{07394FFD-C44A-4920-879E-9AB0B62EC958}" destId="{47CDA79B-CE1B-4BF8-8591-2816CFCCED2B}" srcOrd="0" destOrd="0" presId="urn:microsoft.com/office/officeart/2005/8/layout/vList2"/>
    <dgm:cxn modelId="{E7456C92-BA3F-4737-807D-8EF55DB760D9}" type="presOf" srcId="{BE6A63A7-E81B-487A-8ABB-01EEA586FACF}" destId="{D0F27A34-3EE5-4D65-84BE-61DF26FBEB34}" srcOrd="0" destOrd="0" presId="urn:microsoft.com/office/officeart/2005/8/layout/vList2"/>
    <dgm:cxn modelId="{A6125D80-39AD-4C72-87ED-FDE2E912EB8B}" type="presOf" srcId="{BD5C4801-5502-44B3-97DF-48C724B7F53C}" destId="{6EAA5799-899A-42E2-9F5A-177DE3829041}" srcOrd="0" destOrd="0" presId="urn:microsoft.com/office/officeart/2005/8/layout/vList2"/>
    <dgm:cxn modelId="{07A9FCF6-8677-4F70-AB5B-3C3E57EA58F9}" srcId="{07394FFD-C44A-4920-879E-9AB0B62EC958}" destId="{849DC0DA-8F3E-4048-AB0A-04FECA11177D}" srcOrd="2" destOrd="0" parTransId="{AAB2F3AD-19D8-4264-A014-FF9BB69F0A03}" sibTransId="{E51F9C1A-1981-4F04-82D8-0B66CC7164A9}"/>
    <dgm:cxn modelId="{050468A6-3F23-49B1-BDD5-28A4C9BAC240}" srcId="{07394FFD-C44A-4920-879E-9AB0B62EC958}" destId="{D954D943-451D-49C3-8D07-D7DB8A7C2CD1}" srcOrd="0" destOrd="0" parTransId="{0FE0EF40-8378-449B-99AB-6A967C515729}" sibTransId="{AEF4B2C2-7349-4322-93DC-7D67284B9122}"/>
    <dgm:cxn modelId="{DE9A844C-FCA1-45CB-8EFB-18ECB608C6C1}" type="presOf" srcId="{D954D943-451D-49C3-8D07-D7DB8A7C2CD1}" destId="{8D8FADD5-1D04-48E4-BECE-BB213DA523EC}" srcOrd="0" destOrd="0" presId="urn:microsoft.com/office/officeart/2005/8/layout/vList2"/>
    <dgm:cxn modelId="{A613DD3E-AB0B-491E-B96D-3E00AF77816A}" srcId="{07394FFD-C44A-4920-879E-9AB0B62EC958}" destId="{BD5C4801-5502-44B3-97DF-48C724B7F53C}" srcOrd="1" destOrd="0" parTransId="{6D481E6B-9C40-4922-9CA9-70A39661F309}" sibTransId="{1090C09A-DD6F-4AA5-B768-797F57423C87}"/>
    <dgm:cxn modelId="{A3E247D4-2B35-4A1F-A666-CBE84A10F413}" type="presParOf" srcId="{47CDA79B-CE1B-4BF8-8591-2816CFCCED2B}" destId="{8D8FADD5-1D04-48E4-BECE-BB213DA523EC}" srcOrd="0" destOrd="0" presId="urn:microsoft.com/office/officeart/2005/8/layout/vList2"/>
    <dgm:cxn modelId="{26555719-F03B-4C98-89B3-3E0BE5BEBB91}" type="presParOf" srcId="{47CDA79B-CE1B-4BF8-8591-2816CFCCED2B}" destId="{89E25C48-BED6-4C45-BA63-BFE251EE3A86}" srcOrd="1" destOrd="0" presId="urn:microsoft.com/office/officeart/2005/8/layout/vList2"/>
    <dgm:cxn modelId="{4C35EE8F-827A-47AA-A577-86B15ABDC92C}" type="presParOf" srcId="{47CDA79B-CE1B-4BF8-8591-2816CFCCED2B}" destId="{6EAA5799-899A-42E2-9F5A-177DE3829041}" srcOrd="2" destOrd="0" presId="urn:microsoft.com/office/officeart/2005/8/layout/vList2"/>
    <dgm:cxn modelId="{976788D3-4408-4916-8749-79F40E2DDEB9}" type="presParOf" srcId="{47CDA79B-CE1B-4BF8-8591-2816CFCCED2B}" destId="{4796DCBE-0DC7-49D7-B763-7CD0181FB733}" srcOrd="3" destOrd="0" presId="urn:microsoft.com/office/officeart/2005/8/layout/vList2"/>
    <dgm:cxn modelId="{BEA4BA14-9350-4869-BB4F-A98BDA86AEB2}" type="presParOf" srcId="{47CDA79B-CE1B-4BF8-8591-2816CFCCED2B}" destId="{5EDFD396-0332-4E0B-9C04-139EF7C073B0}" srcOrd="4" destOrd="0" presId="urn:microsoft.com/office/officeart/2005/8/layout/vList2"/>
    <dgm:cxn modelId="{24D3D9AA-4AC7-4643-855E-A9D0CCD328B2}" type="presParOf" srcId="{47CDA79B-CE1B-4BF8-8591-2816CFCCED2B}" destId="{D0F27A34-3EE5-4D65-84BE-61DF26FBEB34}" srcOrd="5"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FF335FF-4252-4198-873A-B25CD7710FCA}" type="doc">
      <dgm:prSet loTypeId="urn:microsoft.com/office/officeart/2005/8/layout/venn1" loCatId="relationship" qsTypeId="urn:microsoft.com/office/officeart/2005/8/quickstyle/simple1" qsCatId="simple" csTypeId="urn:microsoft.com/office/officeart/2005/8/colors/colorful4" csCatId="colorful" phldr="1"/>
      <dgm:spPr/>
      <dgm:t>
        <a:bodyPr/>
        <a:lstStyle/>
        <a:p>
          <a:endParaRPr lang="en-IN"/>
        </a:p>
      </dgm:t>
    </dgm:pt>
    <dgm:pt modelId="{58FE9839-EEDA-4C42-A46A-ACBB724A15B4}">
      <dgm:prSet custT="1"/>
      <dgm:spPr/>
      <dgm:t>
        <a:bodyPr/>
        <a:lstStyle/>
        <a:p>
          <a:r>
            <a:rPr lang="en-IN" sz="1600" b="1" i="0" dirty="0" err="1" smtClean="0">
              <a:solidFill>
                <a:schemeClr val="tx1"/>
              </a:solidFill>
              <a:latin typeface="Calibri" panose="020F0502020204030204" pitchFamily="34" charset="0"/>
              <a:cs typeface="Calibri" panose="020F0502020204030204" pitchFamily="34" charset="0"/>
            </a:rPr>
            <a:t>Hypoglycemia</a:t>
          </a:r>
          <a:r>
            <a:rPr lang="en-IN" sz="1600" b="0" i="0" dirty="0" smtClean="0">
              <a:solidFill>
                <a:schemeClr val="tx1"/>
              </a:solidFill>
              <a:latin typeface="Calibri" panose="020F0502020204030204" pitchFamily="34" charset="0"/>
              <a:cs typeface="Calibri" panose="020F0502020204030204" pitchFamily="34" charset="0"/>
            </a:rPr>
            <a:t>, related to delayed meals, increased physical activity, alcohol intake, or renal insufficiency</a:t>
          </a:r>
          <a:r>
            <a:rPr lang="en-IN" sz="1600" b="1" i="0" dirty="0" smtClean="0">
              <a:solidFill>
                <a:schemeClr val="tx1"/>
              </a:solidFill>
              <a:latin typeface="Calibri" panose="020F0502020204030204" pitchFamily="34" charset="0"/>
              <a:cs typeface="Calibri" panose="020F0502020204030204" pitchFamily="34" charset="0"/>
            </a:rPr>
            <a:t>.</a:t>
          </a:r>
          <a:r>
            <a:rPr lang="en-IN" sz="1600" i="0" dirty="0" smtClean="0">
              <a:solidFill>
                <a:schemeClr val="tx1"/>
              </a:solidFill>
              <a:latin typeface="Calibri" panose="020F0502020204030204" pitchFamily="34" charset="0"/>
              <a:cs typeface="Calibri" panose="020F0502020204030204" pitchFamily="34" charset="0"/>
            </a:rPr>
            <a:t> </a:t>
          </a:r>
          <a:endParaRPr lang="en-IN" sz="1600" i="0" dirty="0">
            <a:solidFill>
              <a:schemeClr val="tx1"/>
            </a:solidFill>
            <a:latin typeface="Calibri" panose="020F0502020204030204" pitchFamily="34" charset="0"/>
            <a:cs typeface="Calibri" panose="020F0502020204030204" pitchFamily="34" charset="0"/>
          </a:endParaRPr>
        </a:p>
      </dgm:t>
    </dgm:pt>
    <dgm:pt modelId="{0C6278B0-F7D3-4169-A3DC-CB0D7565103B}" type="parTrans" cxnId="{A4CD110A-6F6B-4004-ACA6-05FDBD54F351}">
      <dgm:prSet/>
      <dgm:spPr/>
      <dgm:t>
        <a:bodyPr/>
        <a:lstStyle/>
        <a:p>
          <a:endParaRPr lang="en-IN"/>
        </a:p>
      </dgm:t>
    </dgm:pt>
    <dgm:pt modelId="{00D9BBBF-5FEF-49DF-9261-3506B53FBCB9}" type="sibTrans" cxnId="{A4CD110A-6F6B-4004-ACA6-05FDBD54F351}">
      <dgm:prSet/>
      <dgm:spPr/>
      <dgm:t>
        <a:bodyPr/>
        <a:lstStyle/>
        <a:p>
          <a:endParaRPr lang="en-IN"/>
        </a:p>
      </dgm:t>
    </dgm:pt>
    <dgm:pt modelId="{168DCC3B-23BF-4E51-BFF8-4F6E8EEB3A93}">
      <dgm:prSet custT="1"/>
      <dgm:spPr/>
      <dgm:t>
        <a:bodyPr/>
        <a:lstStyle/>
        <a:p>
          <a:pPr algn="l"/>
          <a:r>
            <a:rPr lang="en-IN" sz="1600" b="1" i="0" dirty="0" smtClean="0">
              <a:latin typeface="Calibri" panose="020F0502020204030204" pitchFamily="34" charset="0"/>
              <a:cs typeface="Calibri" panose="020F0502020204030204" pitchFamily="34" charset="0"/>
            </a:rPr>
            <a:t>Weight </a:t>
          </a:r>
          <a:r>
            <a:rPr lang="en-IN" sz="1600" b="1" i="0" dirty="0">
              <a:latin typeface="Calibri" panose="020F0502020204030204" pitchFamily="34" charset="0"/>
              <a:cs typeface="Calibri" panose="020F0502020204030204" pitchFamily="34" charset="0"/>
            </a:rPr>
            <a:t>gain</a:t>
          </a:r>
        </a:p>
      </dgm:t>
    </dgm:pt>
    <dgm:pt modelId="{72D8058C-5E97-4EC5-98E2-CB79295CD421}" type="parTrans" cxnId="{616D3D34-5690-4CC4-AC8D-A784D15919E2}">
      <dgm:prSet/>
      <dgm:spPr/>
      <dgm:t>
        <a:bodyPr/>
        <a:lstStyle/>
        <a:p>
          <a:endParaRPr lang="en-IN"/>
        </a:p>
      </dgm:t>
    </dgm:pt>
    <dgm:pt modelId="{FA2DDC0E-CE70-4737-8BB1-8614A547CE29}" type="sibTrans" cxnId="{616D3D34-5690-4CC4-AC8D-A784D15919E2}">
      <dgm:prSet/>
      <dgm:spPr/>
      <dgm:t>
        <a:bodyPr/>
        <a:lstStyle/>
        <a:p>
          <a:endParaRPr lang="en-IN"/>
        </a:p>
      </dgm:t>
    </dgm:pt>
    <dgm:pt modelId="{0CAA3C57-CD54-4BCD-A7D4-74CC34A70AEF}">
      <dgm:prSet custT="1"/>
      <dgm:spPr/>
      <dgm:t>
        <a:bodyPr/>
        <a:lstStyle/>
        <a:p>
          <a:r>
            <a:rPr lang="en-IN" sz="1600" b="1" dirty="0">
              <a:latin typeface="Calibri" panose="020F0502020204030204" pitchFamily="34" charset="0"/>
              <a:cs typeface="Calibri" panose="020F0502020204030204" pitchFamily="34" charset="0"/>
            </a:rPr>
            <a:t>Drug interactions </a:t>
          </a:r>
          <a:r>
            <a:rPr lang="en-IN" sz="1600" dirty="0">
              <a:latin typeface="Calibri" panose="020F0502020204030204" pitchFamily="34" charset="0"/>
              <a:cs typeface="Calibri" panose="020F0502020204030204" pitchFamily="34" charset="0"/>
            </a:rPr>
            <a:t>with alcohol and some medications including warfarin, aspirin, ketoconazole, α-glucosidase inhibitors, and fluconazole. </a:t>
          </a:r>
        </a:p>
      </dgm:t>
    </dgm:pt>
    <dgm:pt modelId="{D7A465E2-BBC4-47C9-A906-0843F3CC62FB}" type="parTrans" cxnId="{98CD7CB8-D477-408D-A4E3-CCFA2EA3B905}">
      <dgm:prSet/>
      <dgm:spPr/>
      <dgm:t>
        <a:bodyPr/>
        <a:lstStyle/>
        <a:p>
          <a:endParaRPr lang="en-IN"/>
        </a:p>
      </dgm:t>
    </dgm:pt>
    <dgm:pt modelId="{42BB3CD2-8BBD-421D-BD63-F747B14631A3}" type="sibTrans" cxnId="{98CD7CB8-D477-408D-A4E3-CCFA2EA3B905}">
      <dgm:prSet/>
      <dgm:spPr/>
      <dgm:t>
        <a:bodyPr/>
        <a:lstStyle/>
        <a:p>
          <a:endParaRPr lang="en-IN"/>
        </a:p>
      </dgm:t>
    </dgm:pt>
    <dgm:pt modelId="{C3D7FB53-CAEA-4833-BB8A-A604A438A8D1}" type="pres">
      <dgm:prSet presAssocID="{CFF335FF-4252-4198-873A-B25CD7710FCA}" presName="compositeShape" presStyleCnt="0">
        <dgm:presLayoutVars>
          <dgm:chMax val="7"/>
          <dgm:dir/>
          <dgm:resizeHandles val="exact"/>
        </dgm:presLayoutVars>
      </dgm:prSet>
      <dgm:spPr/>
      <dgm:t>
        <a:bodyPr/>
        <a:lstStyle/>
        <a:p>
          <a:endParaRPr lang="en-US"/>
        </a:p>
      </dgm:t>
    </dgm:pt>
    <dgm:pt modelId="{BB0A2D83-C9F7-4794-968B-17271CF057F2}" type="pres">
      <dgm:prSet presAssocID="{58FE9839-EEDA-4C42-A46A-ACBB724A15B4}" presName="circ1" presStyleLbl="vennNode1" presStyleIdx="0" presStyleCnt="3" custLinFactNeighborX="-242" custLinFactNeighborY="-4262"/>
      <dgm:spPr/>
      <dgm:t>
        <a:bodyPr/>
        <a:lstStyle/>
        <a:p>
          <a:endParaRPr lang="en-US"/>
        </a:p>
      </dgm:t>
    </dgm:pt>
    <dgm:pt modelId="{0F37C564-BB18-498F-B438-A52DEA8E8AC5}" type="pres">
      <dgm:prSet presAssocID="{58FE9839-EEDA-4C42-A46A-ACBB724A15B4}" presName="circ1Tx" presStyleLbl="revTx" presStyleIdx="0" presStyleCnt="0">
        <dgm:presLayoutVars>
          <dgm:chMax val="0"/>
          <dgm:chPref val="0"/>
          <dgm:bulletEnabled val="1"/>
        </dgm:presLayoutVars>
      </dgm:prSet>
      <dgm:spPr/>
      <dgm:t>
        <a:bodyPr/>
        <a:lstStyle/>
        <a:p>
          <a:endParaRPr lang="en-US"/>
        </a:p>
      </dgm:t>
    </dgm:pt>
    <dgm:pt modelId="{A8591ED2-31FB-4DB1-848C-3596524F6E1B}" type="pres">
      <dgm:prSet presAssocID="{168DCC3B-23BF-4E51-BFF8-4F6E8EEB3A93}" presName="circ2" presStyleLbl="vennNode1" presStyleIdx="1" presStyleCnt="3" custLinFactNeighborX="6535" custLinFactNeighborY="-822"/>
      <dgm:spPr/>
      <dgm:t>
        <a:bodyPr/>
        <a:lstStyle/>
        <a:p>
          <a:endParaRPr lang="en-US"/>
        </a:p>
      </dgm:t>
    </dgm:pt>
    <dgm:pt modelId="{3B184F0A-EC95-4FEB-8AE3-91B9064307C9}" type="pres">
      <dgm:prSet presAssocID="{168DCC3B-23BF-4E51-BFF8-4F6E8EEB3A93}" presName="circ2Tx" presStyleLbl="revTx" presStyleIdx="0" presStyleCnt="0">
        <dgm:presLayoutVars>
          <dgm:chMax val="0"/>
          <dgm:chPref val="0"/>
          <dgm:bulletEnabled val="1"/>
        </dgm:presLayoutVars>
      </dgm:prSet>
      <dgm:spPr/>
      <dgm:t>
        <a:bodyPr/>
        <a:lstStyle/>
        <a:p>
          <a:endParaRPr lang="en-US"/>
        </a:p>
      </dgm:t>
    </dgm:pt>
    <dgm:pt modelId="{C7CE7027-4B1D-41DA-9115-3C00A8EE64EB}" type="pres">
      <dgm:prSet presAssocID="{0CAA3C57-CD54-4BCD-A7D4-74CC34A70AEF}" presName="circ3" presStyleLbl="vennNode1" presStyleIdx="2" presStyleCnt="3" custLinFactNeighborX="-16731" custLinFactNeighborY="242"/>
      <dgm:spPr/>
      <dgm:t>
        <a:bodyPr/>
        <a:lstStyle/>
        <a:p>
          <a:endParaRPr lang="en-US"/>
        </a:p>
      </dgm:t>
    </dgm:pt>
    <dgm:pt modelId="{781EABFA-0BD6-4BE1-A4D7-20C4D63B4FA7}" type="pres">
      <dgm:prSet presAssocID="{0CAA3C57-CD54-4BCD-A7D4-74CC34A70AEF}" presName="circ3Tx" presStyleLbl="revTx" presStyleIdx="0" presStyleCnt="0">
        <dgm:presLayoutVars>
          <dgm:chMax val="0"/>
          <dgm:chPref val="0"/>
          <dgm:bulletEnabled val="1"/>
        </dgm:presLayoutVars>
      </dgm:prSet>
      <dgm:spPr/>
      <dgm:t>
        <a:bodyPr/>
        <a:lstStyle/>
        <a:p>
          <a:endParaRPr lang="en-US"/>
        </a:p>
      </dgm:t>
    </dgm:pt>
  </dgm:ptLst>
  <dgm:cxnLst>
    <dgm:cxn modelId="{A4CD110A-6F6B-4004-ACA6-05FDBD54F351}" srcId="{CFF335FF-4252-4198-873A-B25CD7710FCA}" destId="{58FE9839-EEDA-4C42-A46A-ACBB724A15B4}" srcOrd="0" destOrd="0" parTransId="{0C6278B0-F7D3-4169-A3DC-CB0D7565103B}" sibTransId="{00D9BBBF-5FEF-49DF-9261-3506B53FBCB9}"/>
    <dgm:cxn modelId="{B5F62D26-984F-4C09-89B2-8370FC0226D9}" type="presOf" srcId="{168DCC3B-23BF-4E51-BFF8-4F6E8EEB3A93}" destId="{A8591ED2-31FB-4DB1-848C-3596524F6E1B}" srcOrd="0" destOrd="0" presId="urn:microsoft.com/office/officeart/2005/8/layout/venn1"/>
    <dgm:cxn modelId="{2CF67019-72AA-496F-A3D2-91FDA6C9C7A8}" type="presOf" srcId="{0CAA3C57-CD54-4BCD-A7D4-74CC34A70AEF}" destId="{C7CE7027-4B1D-41DA-9115-3C00A8EE64EB}" srcOrd="0" destOrd="0" presId="urn:microsoft.com/office/officeart/2005/8/layout/venn1"/>
    <dgm:cxn modelId="{4EB15B16-7321-4C82-8E0C-B7611FD80F60}" type="presOf" srcId="{CFF335FF-4252-4198-873A-B25CD7710FCA}" destId="{C3D7FB53-CAEA-4833-BB8A-A604A438A8D1}" srcOrd="0" destOrd="0" presId="urn:microsoft.com/office/officeart/2005/8/layout/venn1"/>
    <dgm:cxn modelId="{98CD7CB8-D477-408D-A4E3-CCFA2EA3B905}" srcId="{CFF335FF-4252-4198-873A-B25CD7710FCA}" destId="{0CAA3C57-CD54-4BCD-A7D4-74CC34A70AEF}" srcOrd="2" destOrd="0" parTransId="{D7A465E2-BBC4-47C9-A906-0843F3CC62FB}" sibTransId="{42BB3CD2-8BBD-421D-BD63-F747B14631A3}"/>
    <dgm:cxn modelId="{3AB538FF-C233-48B7-8816-F4C3D0069870}" type="presOf" srcId="{0CAA3C57-CD54-4BCD-A7D4-74CC34A70AEF}" destId="{781EABFA-0BD6-4BE1-A4D7-20C4D63B4FA7}" srcOrd="1" destOrd="0" presId="urn:microsoft.com/office/officeart/2005/8/layout/venn1"/>
    <dgm:cxn modelId="{616D3D34-5690-4CC4-AC8D-A784D15919E2}" srcId="{CFF335FF-4252-4198-873A-B25CD7710FCA}" destId="{168DCC3B-23BF-4E51-BFF8-4F6E8EEB3A93}" srcOrd="1" destOrd="0" parTransId="{72D8058C-5E97-4EC5-98E2-CB79295CD421}" sibTransId="{FA2DDC0E-CE70-4737-8BB1-8614A547CE29}"/>
    <dgm:cxn modelId="{677E8089-4FA8-437A-91D2-5672AB736C6D}" type="presOf" srcId="{58FE9839-EEDA-4C42-A46A-ACBB724A15B4}" destId="{0F37C564-BB18-498F-B438-A52DEA8E8AC5}" srcOrd="1" destOrd="0" presId="urn:microsoft.com/office/officeart/2005/8/layout/venn1"/>
    <dgm:cxn modelId="{5A0BD543-5C1E-4BC8-A3B4-C77D7DC76CD6}" type="presOf" srcId="{168DCC3B-23BF-4E51-BFF8-4F6E8EEB3A93}" destId="{3B184F0A-EC95-4FEB-8AE3-91B9064307C9}" srcOrd="1" destOrd="0" presId="urn:microsoft.com/office/officeart/2005/8/layout/venn1"/>
    <dgm:cxn modelId="{CFA93406-3124-44AE-9A53-8033A1E5C973}" type="presOf" srcId="{58FE9839-EEDA-4C42-A46A-ACBB724A15B4}" destId="{BB0A2D83-C9F7-4794-968B-17271CF057F2}" srcOrd="0" destOrd="0" presId="urn:microsoft.com/office/officeart/2005/8/layout/venn1"/>
    <dgm:cxn modelId="{4A498AB8-D8B3-48E3-9E42-827F0A611C77}" type="presParOf" srcId="{C3D7FB53-CAEA-4833-BB8A-A604A438A8D1}" destId="{BB0A2D83-C9F7-4794-968B-17271CF057F2}" srcOrd="0" destOrd="0" presId="urn:microsoft.com/office/officeart/2005/8/layout/venn1"/>
    <dgm:cxn modelId="{DA85F332-B0AD-481D-B43F-1B74C1025EC2}" type="presParOf" srcId="{C3D7FB53-CAEA-4833-BB8A-A604A438A8D1}" destId="{0F37C564-BB18-498F-B438-A52DEA8E8AC5}" srcOrd="1" destOrd="0" presId="urn:microsoft.com/office/officeart/2005/8/layout/venn1"/>
    <dgm:cxn modelId="{86884033-6CDA-45CD-8F18-6E8C416775BE}" type="presParOf" srcId="{C3D7FB53-CAEA-4833-BB8A-A604A438A8D1}" destId="{A8591ED2-31FB-4DB1-848C-3596524F6E1B}" srcOrd="2" destOrd="0" presId="urn:microsoft.com/office/officeart/2005/8/layout/venn1"/>
    <dgm:cxn modelId="{529B8CCB-02FD-4DF8-A2C1-72F3AAD11D5C}" type="presParOf" srcId="{C3D7FB53-CAEA-4833-BB8A-A604A438A8D1}" destId="{3B184F0A-EC95-4FEB-8AE3-91B9064307C9}" srcOrd="3" destOrd="0" presId="urn:microsoft.com/office/officeart/2005/8/layout/venn1"/>
    <dgm:cxn modelId="{490DFBE9-472D-4779-AC57-B5A31832B8B9}" type="presParOf" srcId="{C3D7FB53-CAEA-4833-BB8A-A604A438A8D1}" destId="{C7CE7027-4B1D-41DA-9115-3C00A8EE64EB}" srcOrd="4" destOrd="0" presId="urn:microsoft.com/office/officeart/2005/8/layout/venn1"/>
    <dgm:cxn modelId="{EB39E411-67CB-4DB6-A662-DDAD72EFF285}" type="presParOf" srcId="{C3D7FB53-CAEA-4833-BB8A-A604A438A8D1}" destId="{781EABFA-0BD6-4BE1-A4D7-20C4D63B4FA7}" srcOrd="5" destOrd="0" presId="urn:microsoft.com/office/officeart/2005/8/layout/venn1"/>
  </dgm:cxnLst>
  <dgm:bg/>
  <dgm:whole>
    <a:ln w="57150">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6A2188B2-1D46-4AF0-A903-19779B3ECF5C}" type="doc">
      <dgm:prSet loTypeId="urn:microsoft.com/office/officeart/2009/3/layout/SubStepProcess" loCatId="process" qsTypeId="urn:microsoft.com/office/officeart/2005/8/quickstyle/3d1" qsCatId="3D" csTypeId="urn:microsoft.com/office/officeart/2005/8/colors/accent1_2" csCatId="accent1" phldr="1"/>
      <dgm:spPr/>
      <dgm:t>
        <a:bodyPr/>
        <a:lstStyle/>
        <a:p>
          <a:endParaRPr lang="en-IN"/>
        </a:p>
      </dgm:t>
    </dgm:pt>
    <dgm:pt modelId="{55809469-9EF1-4600-A0AE-27A9A9EC1B1B}">
      <dgm:prSet custT="1"/>
      <dgm:spPr/>
      <dgm:t>
        <a:bodyPr/>
        <a:lstStyle/>
        <a:p>
          <a:r>
            <a:rPr lang="en-IN" sz="3200" b="1" dirty="0">
              <a:latin typeface="Times New Roman" panose="02020603050405020304" pitchFamily="18" charset="0"/>
              <a:cs typeface="Times New Roman" panose="02020603050405020304" pitchFamily="18" charset="0"/>
            </a:rPr>
            <a:t>Side effects of TZDs</a:t>
          </a:r>
          <a:endParaRPr lang="en-IN" sz="3200" dirty="0">
            <a:latin typeface="Times New Roman" panose="02020603050405020304" pitchFamily="18" charset="0"/>
            <a:cs typeface="Times New Roman" panose="02020603050405020304" pitchFamily="18" charset="0"/>
          </a:endParaRPr>
        </a:p>
      </dgm:t>
    </dgm:pt>
    <dgm:pt modelId="{558F3B40-4FD3-4829-9A3A-582469C0A0AA}" type="parTrans" cxnId="{F390B58D-2BA5-48FF-9EED-C1D2C7BC1CBD}">
      <dgm:prSet/>
      <dgm:spPr/>
      <dgm:t>
        <a:bodyPr/>
        <a:lstStyle/>
        <a:p>
          <a:endParaRPr lang="en-IN"/>
        </a:p>
      </dgm:t>
    </dgm:pt>
    <dgm:pt modelId="{271B5205-3B18-425B-BD55-618EC5A389D7}" type="sibTrans" cxnId="{F390B58D-2BA5-48FF-9EED-C1D2C7BC1CBD}">
      <dgm:prSet/>
      <dgm:spPr/>
      <dgm:t>
        <a:bodyPr/>
        <a:lstStyle/>
        <a:p>
          <a:endParaRPr lang="en-IN"/>
        </a:p>
      </dgm:t>
    </dgm:pt>
    <dgm:pt modelId="{F5BD9360-102D-4772-B517-FDAB4C2AEE3B}">
      <dgm:prSet custT="1"/>
      <dgm:spPr/>
      <dgm:t>
        <a:bodyPr/>
        <a:lstStyle/>
        <a:p>
          <a:pPr>
            <a:buFont typeface="+mj-lt"/>
            <a:buAutoNum type="arabicPeriod"/>
          </a:pPr>
          <a:r>
            <a:rPr lang="en-IN" sz="2000" dirty="0">
              <a:latin typeface="Calibri" panose="020F0502020204030204" pitchFamily="34" charset="0"/>
              <a:cs typeface="Calibri" panose="020F0502020204030204" pitchFamily="34" charset="0"/>
            </a:rPr>
            <a:t>Weight Gain</a:t>
          </a:r>
        </a:p>
      </dgm:t>
    </dgm:pt>
    <dgm:pt modelId="{B187D4D7-38E6-4E30-A1A0-0A38B8A5387D}" type="parTrans" cxnId="{5C131158-E53E-4357-A9E3-6F310EDD4ACA}">
      <dgm:prSet/>
      <dgm:spPr/>
      <dgm:t>
        <a:bodyPr/>
        <a:lstStyle/>
        <a:p>
          <a:endParaRPr lang="en-IN"/>
        </a:p>
      </dgm:t>
    </dgm:pt>
    <dgm:pt modelId="{E9B329C5-EDF6-439A-A918-A9093B8EBC12}" type="sibTrans" cxnId="{5C131158-E53E-4357-A9E3-6F310EDD4ACA}">
      <dgm:prSet/>
      <dgm:spPr/>
      <dgm:t>
        <a:bodyPr/>
        <a:lstStyle/>
        <a:p>
          <a:endParaRPr lang="en-IN"/>
        </a:p>
      </dgm:t>
    </dgm:pt>
    <dgm:pt modelId="{79AFEAC6-A2EC-4667-BF74-790D2102FC24}">
      <dgm:prSet custT="1"/>
      <dgm:spPr/>
      <dgm:t>
        <a:bodyPr/>
        <a:lstStyle/>
        <a:p>
          <a:pPr>
            <a:buFont typeface="+mj-lt"/>
            <a:buAutoNum type="arabicPeriod"/>
          </a:pPr>
          <a:r>
            <a:rPr lang="en-IN" sz="2000" dirty="0">
              <a:latin typeface="Calibri" panose="020F0502020204030204" pitchFamily="34" charset="0"/>
              <a:cs typeface="Calibri" panose="020F0502020204030204" pitchFamily="34" charset="0"/>
            </a:rPr>
            <a:t> Peripheral </a:t>
          </a:r>
          <a:r>
            <a:rPr lang="en-IN" sz="2000" dirty="0" err="1">
              <a:latin typeface="Calibri" panose="020F0502020204030204" pitchFamily="34" charset="0"/>
              <a:cs typeface="Calibri" panose="020F0502020204030204" pitchFamily="34" charset="0"/>
            </a:rPr>
            <a:t>Edema</a:t>
          </a:r>
          <a:r>
            <a:rPr lang="en-IN" sz="2000" dirty="0">
              <a:latin typeface="Calibri" panose="020F0502020204030204" pitchFamily="34" charset="0"/>
              <a:cs typeface="Calibri" panose="020F0502020204030204" pitchFamily="34" charset="0"/>
            </a:rPr>
            <a:t>, Diabetic Macular </a:t>
          </a:r>
          <a:r>
            <a:rPr lang="en-IN" sz="2000" dirty="0" err="1">
              <a:latin typeface="Calibri" panose="020F0502020204030204" pitchFamily="34" charset="0"/>
              <a:cs typeface="Calibri" panose="020F0502020204030204" pitchFamily="34" charset="0"/>
            </a:rPr>
            <a:t>Edema</a:t>
          </a:r>
          <a:endParaRPr lang="en-IN" sz="2000" dirty="0">
            <a:latin typeface="Calibri" panose="020F0502020204030204" pitchFamily="34" charset="0"/>
            <a:cs typeface="Calibri" panose="020F0502020204030204" pitchFamily="34" charset="0"/>
          </a:endParaRPr>
        </a:p>
      </dgm:t>
    </dgm:pt>
    <dgm:pt modelId="{6FF7D11B-433D-4AA9-812C-9C2F16A7325F}" type="parTrans" cxnId="{48FAFC20-EEB4-424C-A3E0-508C3AC10343}">
      <dgm:prSet/>
      <dgm:spPr/>
      <dgm:t>
        <a:bodyPr/>
        <a:lstStyle/>
        <a:p>
          <a:endParaRPr lang="en-IN"/>
        </a:p>
      </dgm:t>
    </dgm:pt>
    <dgm:pt modelId="{EB5E761B-680B-4EC2-9428-58FB61303674}" type="sibTrans" cxnId="{48FAFC20-EEB4-424C-A3E0-508C3AC10343}">
      <dgm:prSet/>
      <dgm:spPr/>
      <dgm:t>
        <a:bodyPr/>
        <a:lstStyle/>
        <a:p>
          <a:endParaRPr lang="en-IN"/>
        </a:p>
      </dgm:t>
    </dgm:pt>
    <dgm:pt modelId="{768DD291-4B60-4B20-9425-902C6016DA3C}">
      <dgm:prSet custT="1"/>
      <dgm:spPr/>
      <dgm:t>
        <a:bodyPr/>
        <a:lstStyle/>
        <a:p>
          <a:pPr>
            <a:buFont typeface="+mj-lt"/>
            <a:buAutoNum type="arabicPeriod"/>
          </a:pPr>
          <a:r>
            <a:rPr lang="en-IN" sz="2000" dirty="0">
              <a:latin typeface="Calibri" panose="020F0502020204030204" pitchFamily="34" charset="0"/>
              <a:cs typeface="Calibri" panose="020F0502020204030204" pitchFamily="34" charset="0"/>
            </a:rPr>
            <a:t>Bladder Cancer</a:t>
          </a:r>
        </a:p>
      </dgm:t>
    </dgm:pt>
    <dgm:pt modelId="{4BAE8D29-F37C-4297-8BBC-395F1A09FB51}" type="parTrans" cxnId="{BC2C120F-27BE-4F0F-AEFD-C0E6F3D09822}">
      <dgm:prSet/>
      <dgm:spPr/>
      <dgm:t>
        <a:bodyPr/>
        <a:lstStyle/>
        <a:p>
          <a:endParaRPr lang="en-IN"/>
        </a:p>
      </dgm:t>
    </dgm:pt>
    <dgm:pt modelId="{AE9BBA83-0FB1-40C1-A489-D9206A64117C}" type="sibTrans" cxnId="{BC2C120F-27BE-4F0F-AEFD-C0E6F3D09822}">
      <dgm:prSet/>
      <dgm:spPr/>
      <dgm:t>
        <a:bodyPr/>
        <a:lstStyle/>
        <a:p>
          <a:endParaRPr lang="en-IN"/>
        </a:p>
      </dgm:t>
    </dgm:pt>
    <dgm:pt modelId="{6B02ACEB-F938-4520-A92C-B4C67F598EE8}">
      <dgm:prSet custT="1"/>
      <dgm:spPr/>
      <dgm:t>
        <a:bodyPr/>
        <a:lstStyle/>
        <a:p>
          <a:pPr>
            <a:buFont typeface="+mj-lt"/>
            <a:buAutoNum type="arabicPeriod"/>
          </a:pPr>
          <a:r>
            <a:rPr lang="en-IN" sz="2000" dirty="0">
              <a:latin typeface="Calibri" panose="020F0502020204030204" pitchFamily="34" charset="0"/>
              <a:cs typeface="Calibri" panose="020F0502020204030204" pitchFamily="34" charset="0"/>
            </a:rPr>
            <a:t>Congestive Heart Failure</a:t>
          </a:r>
        </a:p>
      </dgm:t>
    </dgm:pt>
    <dgm:pt modelId="{AEA5246D-9256-45C2-A1EC-48C1E9772566}" type="parTrans" cxnId="{4E178CAB-5B23-45B9-89EE-91D4DAB36433}">
      <dgm:prSet/>
      <dgm:spPr/>
      <dgm:t>
        <a:bodyPr/>
        <a:lstStyle/>
        <a:p>
          <a:endParaRPr lang="en-IN"/>
        </a:p>
      </dgm:t>
    </dgm:pt>
    <dgm:pt modelId="{48852EC7-AA78-4981-B672-5117DCCC6402}" type="sibTrans" cxnId="{4E178CAB-5B23-45B9-89EE-91D4DAB36433}">
      <dgm:prSet/>
      <dgm:spPr/>
      <dgm:t>
        <a:bodyPr/>
        <a:lstStyle/>
        <a:p>
          <a:endParaRPr lang="en-IN"/>
        </a:p>
      </dgm:t>
    </dgm:pt>
    <dgm:pt modelId="{B7CBA52B-FA62-4E5A-9EDB-824F7A5C52B9}" type="pres">
      <dgm:prSet presAssocID="{6A2188B2-1D46-4AF0-A903-19779B3ECF5C}" presName="Name0" presStyleCnt="0">
        <dgm:presLayoutVars>
          <dgm:chMax val="7"/>
          <dgm:dir/>
          <dgm:animOne val="branch"/>
        </dgm:presLayoutVars>
      </dgm:prSet>
      <dgm:spPr/>
      <dgm:t>
        <a:bodyPr/>
        <a:lstStyle/>
        <a:p>
          <a:endParaRPr lang="en-US"/>
        </a:p>
      </dgm:t>
    </dgm:pt>
    <dgm:pt modelId="{747C7D97-08F5-4722-9857-52590C2573AC}" type="pres">
      <dgm:prSet presAssocID="{55809469-9EF1-4600-A0AE-27A9A9EC1B1B}" presName="parTx1" presStyleLbl="node1" presStyleIdx="0" presStyleCnt="1"/>
      <dgm:spPr/>
      <dgm:t>
        <a:bodyPr/>
        <a:lstStyle/>
        <a:p>
          <a:endParaRPr lang="en-US"/>
        </a:p>
      </dgm:t>
    </dgm:pt>
    <dgm:pt modelId="{903EE54D-3CE0-42A0-9D1C-661545612831}" type="pres">
      <dgm:prSet presAssocID="{55809469-9EF1-4600-A0AE-27A9A9EC1B1B}" presName="spPre1" presStyleCnt="0"/>
      <dgm:spPr/>
    </dgm:pt>
    <dgm:pt modelId="{EB432DC6-3231-47CE-A65D-42537304D775}" type="pres">
      <dgm:prSet presAssocID="{55809469-9EF1-4600-A0AE-27A9A9EC1B1B}" presName="chLin1" presStyleCnt="0"/>
      <dgm:spPr/>
    </dgm:pt>
    <dgm:pt modelId="{4FD35209-A99B-454E-A07F-533F640F9386}" type="pres">
      <dgm:prSet presAssocID="{B187D4D7-38E6-4E30-A1A0-0A38B8A5387D}" presName="Name11" presStyleLbl="parChTrans1D1" presStyleIdx="0" presStyleCnt="8"/>
      <dgm:spPr/>
    </dgm:pt>
    <dgm:pt modelId="{64E9E703-6674-4F05-A12E-F34DF82BCE21}" type="pres">
      <dgm:prSet presAssocID="{F5BD9360-102D-4772-B517-FDAB4C2AEE3B}" presName="txAndLines1" presStyleCnt="0"/>
      <dgm:spPr/>
    </dgm:pt>
    <dgm:pt modelId="{09F60A81-2A75-472C-BBFD-43F979FBEF68}" type="pres">
      <dgm:prSet presAssocID="{F5BD9360-102D-4772-B517-FDAB4C2AEE3B}" presName="anchor1" presStyleCnt="0"/>
      <dgm:spPr/>
    </dgm:pt>
    <dgm:pt modelId="{7C535C73-E093-4091-93EF-CC9C293DEF05}" type="pres">
      <dgm:prSet presAssocID="{F5BD9360-102D-4772-B517-FDAB4C2AEE3B}" presName="backup1" presStyleCnt="0"/>
      <dgm:spPr/>
    </dgm:pt>
    <dgm:pt modelId="{52AAAF08-813D-4C18-A11A-7F5610629546}" type="pres">
      <dgm:prSet presAssocID="{F5BD9360-102D-4772-B517-FDAB4C2AEE3B}" presName="preLine1" presStyleLbl="parChTrans1D1" presStyleIdx="1" presStyleCnt="8"/>
      <dgm:spPr/>
    </dgm:pt>
    <dgm:pt modelId="{DDD3FE5C-0957-42DE-A5A2-E65B0A8A4CEE}" type="pres">
      <dgm:prSet presAssocID="{F5BD9360-102D-4772-B517-FDAB4C2AEE3B}" presName="desTx1" presStyleLbl="revTx" presStyleIdx="0" presStyleCnt="0">
        <dgm:presLayoutVars>
          <dgm:bulletEnabled val="1"/>
        </dgm:presLayoutVars>
      </dgm:prSet>
      <dgm:spPr/>
      <dgm:t>
        <a:bodyPr/>
        <a:lstStyle/>
        <a:p>
          <a:endParaRPr lang="en-US"/>
        </a:p>
      </dgm:t>
    </dgm:pt>
    <dgm:pt modelId="{29E5418A-2D28-4B0A-91C0-6E871859E4ED}" type="pres">
      <dgm:prSet presAssocID="{6FF7D11B-433D-4AA9-812C-9C2F16A7325F}" presName="Name11" presStyleLbl="parChTrans1D1" presStyleIdx="2" presStyleCnt="8"/>
      <dgm:spPr/>
    </dgm:pt>
    <dgm:pt modelId="{3BC4A00E-8566-4EAF-93F0-FE69BA026333}" type="pres">
      <dgm:prSet presAssocID="{79AFEAC6-A2EC-4667-BF74-790D2102FC24}" presName="txAndLines1" presStyleCnt="0"/>
      <dgm:spPr/>
    </dgm:pt>
    <dgm:pt modelId="{F87E1139-B1E3-4BA2-8BA9-4A31AD473630}" type="pres">
      <dgm:prSet presAssocID="{79AFEAC6-A2EC-4667-BF74-790D2102FC24}" presName="anchor1" presStyleCnt="0"/>
      <dgm:spPr/>
    </dgm:pt>
    <dgm:pt modelId="{E9B0BFCC-3DE0-455F-B3C9-A60847087F26}" type="pres">
      <dgm:prSet presAssocID="{79AFEAC6-A2EC-4667-BF74-790D2102FC24}" presName="backup1" presStyleCnt="0"/>
      <dgm:spPr/>
    </dgm:pt>
    <dgm:pt modelId="{E8E5E03E-2490-4070-B86A-473D09877146}" type="pres">
      <dgm:prSet presAssocID="{79AFEAC6-A2EC-4667-BF74-790D2102FC24}" presName="preLine1" presStyleLbl="parChTrans1D1" presStyleIdx="3" presStyleCnt="8"/>
      <dgm:spPr/>
    </dgm:pt>
    <dgm:pt modelId="{EC2B8C9C-5137-4F05-8508-2BDF291F6BA5}" type="pres">
      <dgm:prSet presAssocID="{79AFEAC6-A2EC-4667-BF74-790D2102FC24}" presName="desTx1" presStyleLbl="revTx" presStyleIdx="0" presStyleCnt="0">
        <dgm:presLayoutVars>
          <dgm:bulletEnabled val="1"/>
        </dgm:presLayoutVars>
      </dgm:prSet>
      <dgm:spPr/>
      <dgm:t>
        <a:bodyPr/>
        <a:lstStyle/>
        <a:p>
          <a:endParaRPr lang="en-US"/>
        </a:p>
      </dgm:t>
    </dgm:pt>
    <dgm:pt modelId="{3606A80C-15BE-4C42-B8F4-D90A2D4EF059}" type="pres">
      <dgm:prSet presAssocID="{AEA5246D-9256-45C2-A1EC-48C1E9772566}" presName="Name11" presStyleLbl="parChTrans1D1" presStyleIdx="4" presStyleCnt="8"/>
      <dgm:spPr/>
    </dgm:pt>
    <dgm:pt modelId="{A6D763A8-3AFB-46A9-A844-40FD9430EA42}" type="pres">
      <dgm:prSet presAssocID="{6B02ACEB-F938-4520-A92C-B4C67F598EE8}" presName="txAndLines1" presStyleCnt="0"/>
      <dgm:spPr/>
    </dgm:pt>
    <dgm:pt modelId="{C367BCF2-F930-49D7-A1EF-B47C110145C0}" type="pres">
      <dgm:prSet presAssocID="{6B02ACEB-F938-4520-A92C-B4C67F598EE8}" presName="anchor1" presStyleCnt="0"/>
      <dgm:spPr/>
    </dgm:pt>
    <dgm:pt modelId="{73496380-D4D5-47EF-A917-AE5568E1A2C7}" type="pres">
      <dgm:prSet presAssocID="{6B02ACEB-F938-4520-A92C-B4C67F598EE8}" presName="backup1" presStyleCnt="0"/>
      <dgm:spPr/>
    </dgm:pt>
    <dgm:pt modelId="{D346272E-6683-42DF-9D73-9E0E10A96D1C}" type="pres">
      <dgm:prSet presAssocID="{6B02ACEB-F938-4520-A92C-B4C67F598EE8}" presName="preLine1" presStyleLbl="parChTrans1D1" presStyleIdx="5" presStyleCnt="8"/>
      <dgm:spPr/>
    </dgm:pt>
    <dgm:pt modelId="{CAA68D15-A698-440F-8F54-86EEE61BAB34}" type="pres">
      <dgm:prSet presAssocID="{6B02ACEB-F938-4520-A92C-B4C67F598EE8}" presName="desTx1" presStyleLbl="revTx" presStyleIdx="0" presStyleCnt="0">
        <dgm:presLayoutVars>
          <dgm:bulletEnabled val="1"/>
        </dgm:presLayoutVars>
      </dgm:prSet>
      <dgm:spPr/>
      <dgm:t>
        <a:bodyPr/>
        <a:lstStyle/>
        <a:p>
          <a:endParaRPr lang="en-US"/>
        </a:p>
      </dgm:t>
    </dgm:pt>
    <dgm:pt modelId="{69A38F73-690A-4B69-A6D0-D77FF7C8AB65}" type="pres">
      <dgm:prSet presAssocID="{4BAE8D29-F37C-4297-8BBC-395F1A09FB51}" presName="Name11" presStyleLbl="parChTrans1D1" presStyleIdx="6" presStyleCnt="8"/>
      <dgm:spPr/>
    </dgm:pt>
    <dgm:pt modelId="{538DCD3E-9B43-48B7-9BC0-62A9CB5FFAC2}" type="pres">
      <dgm:prSet presAssocID="{768DD291-4B60-4B20-9425-902C6016DA3C}" presName="txAndLines1" presStyleCnt="0"/>
      <dgm:spPr/>
    </dgm:pt>
    <dgm:pt modelId="{302019AC-A72A-4F07-A42C-D458BB5E65C1}" type="pres">
      <dgm:prSet presAssocID="{768DD291-4B60-4B20-9425-902C6016DA3C}" presName="anchor1" presStyleCnt="0"/>
      <dgm:spPr/>
    </dgm:pt>
    <dgm:pt modelId="{71E7BB85-B15B-42B1-B610-02DF24A8122F}" type="pres">
      <dgm:prSet presAssocID="{768DD291-4B60-4B20-9425-902C6016DA3C}" presName="backup1" presStyleCnt="0"/>
      <dgm:spPr/>
    </dgm:pt>
    <dgm:pt modelId="{3C1C1AFA-BB23-421A-A3B7-59F2AF84B80C}" type="pres">
      <dgm:prSet presAssocID="{768DD291-4B60-4B20-9425-902C6016DA3C}" presName="preLine1" presStyleLbl="parChTrans1D1" presStyleIdx="7" presStyleCnt="8"/>
      <dgm:spPr/>
    </dgm:pt>
    <dgm:pt modelId="{D596B83F-C4B1-46A2-8EC8-95989D99CBDE}" type="pres">
      <dgm:prSet presAssocID="{768DD291-4B60-4B20-9425-902C6016DA3C}" presName="desTx1" presStyleLbl="revTx" presStyleIdx="0" presStyleCnt="0">
        <dgm:presLayoutVars>
          <dgm:bulletEnabled val="1"/>
        </dgm:presLayoutVars>
      </dgm:prSet>
      <dgm:spPr/>
      <dgm:t>
        <a:bodyPr/>
        <a:lstStyle/>
        <a:p>
          <a:endParaRPr lang="en-US"/>
        </a:p>
      </dgm:t>
    </dgm:pt>
  </dgm:ptLst>
  <dgm:cxnLst>
    <dgm:cxn modelId="{F390B58D-2BA5-48FF-9EED-C1D2C7BC1CBD}" srcId="{6A2188B2-1D46-4AF0-A903-19779B3ECF5C}" destId="{55809469-9EF1-4600-A0AE-27A9A9EC1B1B}" srcOrd="0" destOrd="0" parTransId="{558F3B40-4FD3-4829-9A3A-582469C0A0AA}" sibTransId="{271B5205-3B18-425B-BD55-618EC5A389D7}"/>
    <dgm:cxn modelId="{4E178CAB-5B23-45B9-89EE-91D4DAB36433}" srcId="{55809469-9EF1-4600-A0AE-27A9A9EC1B1B}" destId="{6B02ACEB-F938-4520-A92C-B4C67F598EE8}" srcOrd="2" destOrd="0" parTransId="{AEA5246D-9256-45C2-A1EC-48C1E9772566}" sibTransId="{48852EC7-AA78-4981-B672-5117DCCC6402}"/>
    <dgm:cxn modelId="{259ADBA6-04E0-4D7A-9D4E-66C4C6690CC8}" type="presOf" srcId="{6A2188B2-1D46-4AF0-A903-19779B3ECF5C}" destId="{B7CBA52B-FA62-4E5A-9EDB-824F7A5C52B9}" srcOrd="0" destOrd="0" presId="urn:microsoft.com/office/officeart/2009/3/layout/SubStepProcess"/>
    <dgm:cxn modelId="{922B76D1-BC12-45F7-BBA3-4B8A81AD051E}" type="presOf" srcId="{55809469-9EF1-4600-A0AE-27A9A9EC1B1B}" destId="{747C7D97-08F5-4722-9857-52590C2573AC}" srcOrd="0" destOrd="0" presId="urn:microsoft.com/office/officeart/2009/3/layout/SubStepProcess"/>
    <dgm:cxn modelId="{58EE0B37-2373-4A1A-80D7-3E7A712C6E8B}" type="presOf" srcId="{F5BD9360-102D-4772-B517-FDAB4C2AEE3B}" destId="{DDD3FE5C-0957-42DE-A5A2-E65B0A8A4CEE}" srcOrd="0" destOrd="0" presId="urn:microsoft.com/office/officeart/2009/3/layout/SubStepProcess"/>
    <dgm:cxn modelId="{BC2C120F-27BE-4F0F-AEFD-C0E6F3D09822}" srcId="{55809469-9EF1-4600-A0AE-27A9A9EC1B1B}" destId="{768DD291-4B60-4B20-9425-902C6016DA3C}" srcOrd="3" destOrd="0" parTransId="{4BAE8D29-F37C-4297-8BBC-395F1A09FB51}" sibTransId="{AE9BBA83-0FB1-40C1-A489-D9206A64117C}"/>
    <dgm:cxn modelId="{A54CAE67-FE8B-4580-AF05-E39F276FFDEE}" type="presOf" srcId="{6B02ACEB-F938-4520-A92C-B4C67F598EE8}" destId="{CAA68D15-A698-440F-8F54-86EEE61BAB34}" srcOrd="0" destOrd="0" presId="urn:microsoft.com/office/officeart/2009/3/layout/SubStepProcess"/>
    <dgm:cxn modelId="{A2FC1E77-C870-42CF-B889-A5FB0019BA0D}" type="presOf" srcId="{768DD291-4B60-4B20-9425-902C6016DA3C}" destId="{D596B83F-C4B1-46A2-8EC8-95989D99CBDE}" srcOrd="0" destOrd="0" presId="urn:microsoft.com/office/officeart/2009/3/layout/SubStepProcess"/>
    <dgm:cxn modelId="{676599C6-300D-4AD2-BE70-3DE584355B5E}" type="presOf" srcId="{79AFEAC6-A2EC-4667-BF74-790D2102FC24}" destId="{EC2B8C9C-5137-4F05-8508-2BDF291F6BA5}" srcOrd="0" destOrd="0" presId="urn:microsoft.com/office/officeart/2009/3/layout/SubStepProcess"/>
    <dgm:cxn modelId="{48FAFC20-EEB4-424C-A3E0-508C3AC10343}" srcId="{55809469-9EF1-4600-A0AE-27A9A9EC1B1B}" destId="{79AFEAC6-A2EC-4667-BF74-790D2102FC24}" srcOrd="1" destOrd="0" parTransId="{6FF7D11B-433D-4AA9-812C-9C2F16A7325F}" sibTransId="{EB5E761B-680B-4EC2-9428-58FB61303674}"/>
    <dgm:cxn modelId="{5C131158-E53E-4357-A9E3-6F310EDD4ACA}" srcId="{55809469-9EF1-4600-A0AE-27A9A9EC1B1B}" destId="{F5BD9360-102D-4772-B517-FDAB4C2AEE3B}" srcOrd="0" destOrd="0" parTransId="{B187D4D7-38E6-4E30-A1A0-0A38B8A5387D}" sibTransId="{E9B329C5-EDF6-439A-A918-A9093B8EBC12}"/>
    <dgm:cxn modelId="{E989AF4A-CCBB-4A66-805C-A16532EC7D97}" type="presParOf" srcId="{B7CBA52B-FA62-4E5A-9EDB-824F7A5C52B9}" destId="{747C7D97-08F5-4722-9857-52590C2573AC}" srcOrd="0" destOrd="0" presId="urn:microsoft.com/office/officeart/2009/3/layout/SubStepProcess"/>
    <dgm:cxn modelId="{38445B41-6D9F-4E74-88CE-623B21214137}" type="presParOf" srcId="{B7CBA52B-FA62-4E5A-9EDB-824F7A5C52B9}" destId="{903EE54D-3CE0-42A0-9D1C-661545612831}" srcOrd="1" destOrd="0" presId="urn:microsoft.com/office/officeart/2009/3/layout/SubStepProcess"/>
    <dgm:cxn modelId="{6D5282F4-73E1-45CF-B52D-5E41F364BF35}" type="presParOf" srcId="{B7CBA52B-FA62-4E5A-9EDB-824F7A5C52B9}" destId="{EB432DC6-3231-47CE-A65D-42537304D775}" srcOrd="2" destOrd="0" presId="urn:microsoft.com/office/officeart/2009/3/layout/SubStepProcess"/>
    <dgm:cxn modelId="{9701AF19-A07F-4AB7-B9CA-4A8AF0452FFA}" type="presParOf" srcId="{EB432DC6-3231-47CE-A65D-42537304D775}" destId="{4FD35209-A99B-454E-A07F-533F640F9386}" srcOrd="0" destOrd="0" presId="urn:microsoft.com/office/officeart/2009/3/layout/SubStepProcess"/>
    <dgm:cxn modelId="{455542BD-50AA-4F2C-A4CE-D30A0D81535B}" type="presParOf" srcId="{EB432DC6-3231-47CE-A65D-42537304D775}" destId="{64E9E703-6674-4F05-A12E-F34DF82BCE21}" srcOrd="1" destOrd="0" presId="urn:microsoft.com/office/officeart/2009/3/layout/SubStepProcess"/>
    <dgm:cxn modelId="{D13077BC-0D78-4CC9-9871-3AC42CA95F45}" type="presParOf" srcId="{64E9E703-6674-4F05-A12E-F34DF82BCE21}" destId="{09F60A81-2A75-472C-BBFD-43F979FBEF68}" srcOrd="0" destOrd="0" presId="urn:microsoft.com/office/officeart/2009/3/layout/SubStepProcess"/>
    <dgm:cxn modelId="{B8B00F5B-80DD-43D2-AD14-C888CAD3B212}" type="presParOf" srcId="{64E9E703-6674-4F05-A12E-F34DF82BCE21}" destId="{7C535C73-E093-4091-93EF-CC9C293DEF05}" srcOrd="1" destOrd="0" presId="urn:microsoft.com/office/officeart/2009/3/layout/SubStepProcess"/>
    <dgm:cxn modelId="{1523AD5E-A87E-4EB4-B7C1-82FD7FF14899}" type="presParOf" srcId="{64E9E703-6674-4F05-A12E-F34DF82BCE21}" destId="{52AAAF08-813D-4C18-A11A-7F5610629546}" srcOrd="2" destOrd="0" presId="urn:microsoft.com/office/officeart/2009/3/layout/SubStepProcess"/>
    <dgm:cxn modelId="{E4221159-DEBC-4FEA-8B5B-B3006DE693E3}" type="presParOf" srcId="{64E9E703-6674-4F05-A12E-F34DF82BCE21}" destId="{DDD3FE5C-0957-42DE-A5A2-E65B0A8A4CEE}" srcOrd="3" destOrd="0" presId="urn:microsoft.com/office/officeart/2009/3/layout/SubStepProcess"/>
    <dgm:cxn modelId="{25EE75F1-6331-4991-AA23-487A1F8E8F9D}" type="presParOf" srcId="{EB432DC6-3231-47CE-A65D-42537304D775}" destId="{29E5418A-2D28-4B0A-91C0-6E871859E4ED}" srcOrd="2" destOrd="0" presId="urn:microsoft.com/office/officeart/2009/3/layout/SubStepProcess"/>
    <dgm:cxn modelId="{F8B4DFCD-B02C-40F0-B5B3-A1C965F9FB6C}" type="presParOf" srcId="{EB432DC6-3231-47CE-A65D-42537304D775}" destId="{3BC4A00E-8566-4EAF-93F0-FE69BA026333}" srcOrd="3" destOrd="0" presId="urn:microsoft.com/office/officeart/2009/3/layout/SubStepProcess"/>
    <dgm:cxn modelId="{74DDDC00-177D-4BF6-BDCC-2C73D8611CCB}" type="presParOf" srcId="{3BC4A00E-8566-4EAF-93F0-FE69BA026333}" destId="{F87E1139-B1E3-4BA2-8BA9-4A31AD473630}" srcOrd="0" destOrd="0" presId="urn:microsoft.com/office/officeart/2009/3/layout/SubStepProcess"/>
    <dgm:cxn modelId="{BF6F851F-4355-4965-AF13-31025042FE53}" type="presParOf" srcId="{3BC4A00E-8566-4EAF-93F0-FE69BA026333}" destId="{E9B0BFCC-3DE0-455F-B3C9-A60847087F26}" srcOrd="1" destOrd="0" presId="urn:microsoft.com/office/officeart/2009/3/layout/SubStepProcess"/>
    <dgm:cxn modelId="{6CAF744E-F5C3-482F-80D3-DECE6EE74556}" type="presParOf" srcId="{3BC4A00E-8566-4EAF-93F0-FE69BA026333}" destId="{E8E5E03E-2490-4070-B86A-473D09877146}" srcOrd="2" destOrd="0" presId="urn:microsoft.com/office/officeart/2009/3/layout/SubStepProcess"/>
    <dgm:cxn modelId="{A8D45015-EC72-49B5-8B60-4A4C9A91B030}" type="presParOf" srcId="{3BC4A00E-8566-4EAF-93F0-FE69BA026333}" destId="{EC2B8C9C-5137-4F05-8508-2BDF291F6BA5}" srcOrd="3" destOrd="0" presId="urn:microsoft.com/office/officeart/2009/3/layout/SubStepProcess"/>
    <dgm:cxn modelId="{E8F998AF-7775-4306-83BB-F6C72B9A04E5}" type="presParOf" srcId="{EB432DC6-3231-47CE-A65D-42537304D775}" destId="{3606A80C-15BE-4C42-B8F4-D90A2D4EF059}" srcOrd="4" destOrd="0" presId="urn:microsoft.com/office/officeart/2009/3/layout/SubStepProcess"/>
    <dgm:cxn modelId="{642550C6-5139-47C1-AA3D-72B05B30C479}" type="presParOf" srcId="{EB432DC6-3231-47CE-A65D-42537304D775}" destId="{A6D763A8-3AFB-46A9-A844-40FD9430EA42}" srcOrd="5" destOrd="0" presId="urn:microsoft.com/office/officeart/2009/3/layout/SubStepProcess"/>
    <dgm:cxn modelId="{B14BA783-49E0-4A9A-BDF8-272C08B26FF3}" type="presParOf" srcId="{A6D763A8-3AFB-46A9-A844-40FD9430EA42}" destId="{C367BCF2-F930-49D7-A1EF-B47C110145C0}" srcOrd="0" destOrd="0" presId="urn:microsoft.com/office/officeart/2009/3/layout/SubStepProcess"/>
    <dgm:cxn modelId="{93C3CB28-A9B8-4006-8B52-142EE7783253}" type="presParOf" srcId="{A6D763A8-3AFB-46A9-A844-40FD9430EA42}" destId="{73496380-D4D5-47EF-A917-AE5568E1A2C7}" srcOrd="1" destOrd="0" presId="urn:microsoft.com/office/officeart/2009/3/layout/SubStepProcess"/>
    <dgm:cxn modelId="{37A70F95-B00D-42B2-943F-46A19330026A}" type="presParOf" srcId="{A6D763A8-3AFB-46A9-A844-40FD9430EA42}" destId="{D346272E-6683-42DF-9D73-9E0E10A96D1C}" srcOrd="2" destOrd="0" presId="urn:microsoft.com/office/officeart/2009/3/layout/SubStepProcess"/>
    <dgm:cxn modelId="{8ACABFA5-99FC-478F-AF62-C873DF4FEFD7}" type="presParOf" srcId="{A6D763A8-3AFB-46A9-A844-40FD9430EA42}" destId="{CAA68D15-A698-440F-8F54-86EEE61BAB34}" srcOrd="3" destOrd="0" presId="urn:microsoft.com/office/officeart/2009/3/layout/SubStepProcess"/>
    <dgm:cxn modelId="{B2131C84-3E7E-4FEF-B69A-49921F7F5817}" type="presParOf" srcId="{EB432DC6-3231-47CE-A65D-42537304D775}" destId="{69A38F73-690A-4B69-A6D0-D77FF7C8AB65}" srcOrd="6" destOrd="0" presId="urn:microsoft.com/office/officeart/2009/3/layout/SubStepProcess"/>
    <dgm:cxn modelId="{8072B824-10AC-46C0-83E9-29CD6977A808}" type="presParOf" srcId="{EB432DC6-3231-47CE-A65D-42537304D775}" destId="{538DCD3E-9B43-48B7-9BC0-62A9CB5FFAC2}" srcOrd="7" destOrd="0" presId="urn:microsoft.com/office/officeart/2009/3/layout/SubStepProcess"/>
    <dgm:cxn modelId="{811130AD-FDEF-4EB2-83AE-66AB95F52425}" type="presParOf" srcId="{538DCD3E-9B43-48B7-9BC0-62A9CB5FFAC2}" destId="{302019AC-A72A-4F07-A42C-D458BB5E65C1}" srcOrd="0" destOrd="0" presId="urn:microsoft.com/office/officeart/2009/3/layout/SubStepProcess"/>
    <dgm:cxn modelId="{5D7F0AD6-9799-4262-BB1A-1936251C1C4C}" type="presParOf" srcId="{538DCD3E-9B43-48B7-9BC0-62A9CB5FFAC2}" destId="{71E7BB85-B15B-42B1-B610-02DF24A8122F}" srcOrd="1" destOrd="0" presId="urn:microsoft.com/office/officeart/2009/3/layout/SubStepProcess"/>
    <dgm:cxn modelId="{6D74CCEA-0F2A-4952-B60F-1CE9B92B7454}" type="presParOf" srcId="{538DCD3E-9B43-48B7-9BC0-62A9CB5FFAC2}" destId="{3C1C1AFA-BB23-421A-A3B7-59F2AF84B80C}" srcOrd="2" destOrd="0" presId="urn:microsoft.com/office/officeart/2009/3/layout/SubStepProcess"/>
    <dgm:cxn modelId="{65DA37F7-1356-4C88-AE10-124740E62741}" type="presParOf" srcId="{538DCD3E-9B43-48B7-9BC0-62A9CB5FFAC2}" destId="{D596B83F-C4B1-46A2-8EC8-95989D99CBDE}" srcOrd="3" destOrd="0" presId="urn:microsoft.com/office/officeart/2009/3/layout/SubStep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EB9AEB-CD3F-440F-804A-A72E99AB318C}">
      <dsp:nvSpPr>
        <dsp:cNvPr id="0" name=""/>
        <dsp:cNvSpPr/>
      </dsp:nvSpPr>
      <dsp:spPr>
        <a:xfrm>
          <a:off x="3933539" y="2747"/>
          <a:ext cx="4425232" cy="44584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lvl="0" algn="ctr" defTabSz="977900">
            <a:lnSpc>
              <a:spcPct val="90000"/>
            </a:lnSpc>
            <a:spcBef>
              <a:spcPct val="0"/>
            </a:spcBef>
            <a:spcAft>
              <a:spcPct val="35000"/>
            </a:spcAft>
          </a:pPr>
          <a:r>
            <a:rPr lang="en-IN" sz="2200" b="1" kern="1200" dirty="0" err="1">
              <a:latin typeface="Calibri" panose="020F0502020204030204" pitchFamily="34" charset="0"/>
              <a:cs typeface="Calibri" panose="020F0502020204030204" pitchFamily="34" charset="0"/>
            </a:rPr>
            <a:t>Macrovascular</a:t>
          </a:r>
          <a:endParaRPr lang="en-US" sz="2200" b="1" kern="1200" dirty="0">
            <a:latin typeface="Calibri" panose="020F0502020204030204" pitchFamily="34" charset="0"/>
            <a:cs typeface="Calibri" panose="020F0502020204030204" pitchFamily="34" charset="0"/>
          </a:endParaRPr>
        </a:p>
      </dsp:txBody>
      <dsp:txXfrm>
        <a:off x="3955303" y="24511"/>
        <a:ext cx="4381704" cy="402319"/>
      </dsp:txXfrm>
    </dsp:sp>
    <dsp:sp modelId="{F8F06B5D-FFB0-4E06-B420-013B5B42541D}">
      <dsp:nvSpPr>
        <dsp:cNvPr id="0" name=""/>
        <dsp:cNvSpPr/>
      </dsp:nvSpPr>
      <dsp:spPr>
        <a:xfrm>
          <a:off x="3933539" y="470886"/>
          <a:ext cx="4425232" cy="445847"/>
        </a:xfrm>
        <a:prstGeom prst="roundRect">
          <a:avLst/>
        </a:prstGeom>
        <a:solidFill>
          <a:schemeClr val="accent5"/>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lvl="0" algn="ctr" defTabSz="977900">
            <a:lnSpc>
              <a:spcPct val="90000"/>
            </a:lnSpc>
            <a:spcBef>
              <a:spcPct val="0"/>
            </a:spcBef>
            <a:spcAft>
              <a:spcPct val="35000"/>
            </a:spcAft>
          </a:pPr>
          <a:r>
            <a:rPr lang="en-IN" sz="2200" b="1" kern="1200" dirty="0">
              <a:latin typeface="Calibri" panose="020F0502020204030204" pitchFamily="34" charset="0"/>
              <a:cs typeface="Calibri" panose="020F0502020204030204" pitchFamily="34" charset="0"/>
            </a:rPr>
            <a:t>Ocular or ophthalmologic</a:t>
          </a:r>
          <a:endParaRPr lang="en-US" sz="2200" b="1" kern="1200" dirty="0">
            <a:latin typeface="Calibri" panose="020F0502020204030204" pitchFamily="34" charset="0"/>
            <a:cs typeface="Calibri" panose="020F0502020204030204" pitchFamily="34" charset="0"/>
          </a:endParaRPr>
        </a:p>
      </dsp:txBody>
      <dsp:txXfrm>
        <a:off x="3955303" y="492650"/>
        <a:ext cx="4381704" cy="402319"/>
      </dsp:txXfrm>
    </dsp:sp>
    <dsp:sp modelId="{2D976F62-8D41-4A35-86FA-3BA9829F7A59}">
      <dsp:nvSpPr>
        <dsp:cNvPr id="0" name=""/>
        <dsp:cNvSpPr/>
      </dsp:nvSpPr>
      <dsp:spPr>
        <a:xfrm>
          <a:off x="3933539" y="939026"/>
          <a:ext cx="4425232" cy="44584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lvl="0" algn="ctr" defTabSz="977900">
            <a:lnSpc>
              <a:spcPct val="90000"/>
            </a:lnSpc>
            <a:spcBef>
              <a:spcPct val="0"/>
            </a:spcBef>
            <a:spcAft>
              <a:spcPct val="35000"/>
            </a:spcAft>
          </a:pPr>
          <a:r>
            <a:rPr lang="en-IN" sz="2200" b="1" kern="1200">
              <a:latin typeface="Calibri" panose="020F0502020204030204" pitchFamily="34" charset="0"/>
              <a:cs typeface="Calibri" panose="020F0502020204030204" pitchFamily="34" charset="0"/>
            </a:rPr>
            <a:t>Neurologic</a:t>
          </a:r>
          <a:endParaRPr lang="en-US" sz="2200" b="1" kern="1200">
            <a:latin typeface="Calibri" panose="020F0502020204030204" pitchFamily="34" charset="0"/>
            <a:cs typeface="Calibri" panose="020F0502020204030204" pitchFamily="34" charset="0"/>
          </a:endParaRPr>
        </a:p>
      </dsp:txBody>
      <dsp:txXfrm>
        <a:off x="3955303" y="960790"/>
        <a:ext cx="4381704" cy="402319"/>
      </dsp:txXfrm>
    </dsp:sp>
    <dsp:sp modelId="{DDCF5F48-5682-4A8E-ADD0-5F9706C09245}">
      <dsp:nvSpPr>
        <dsp:cNvPr id="0" name=""/>
        <dsp:cNvSpPr/>
      </dsp:nvSpPr>
      <dsp:spPr>
        <a:xfrm>
          <a:off x="3933539" y="1407165"/>
          <a:ext cx="4425232" cy="445847"/>
        </a:xfrm>
        <a:prstGeom prst="roundRect">
          <a:avLst/>
        </a:prstGeom>
        <a:solidFill>
          <a:schemeClr val="accent5"/>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lvl="0" algn="ctr" defTabSz="977900">
            <a:lnSpc>
              <a:spcPct val="90000"/>
            </a:lnSpc>
            <a:spcBef>
              <a:spcPct val="0"/>
            </a:spcBef>
            <a:spcAft>
              <a:spcPct val="35000"/>
            </a:spcAft>
          </a:pPr>
          <a:r>
            <a:rPr lang="en-IN" sz="2200" b="1" kern="1200" dirty="0">
              <a:latin typeface="Calibri" panose="020F0502020204030204" pitchFamily="34" charset="0"/>
              <a:cs typeface="Calibri" panose="020F0502020204030204" pitchFamily="34" charset="0"/>
            </a:rPr>
            <a:t>Genitourinary</a:t>
          </a:r>
          <a:endParaRPr lang="en-US" sz="2200" b="1" kern="1200" dirty="0">
            <a:latin typeface="Calibri" panose="020F0502020204030204" pitchFamily="34" charset="0"/>
            <a:cs typeface="Calibri" panose="020F0502020204030204" pitchFamily="34" charset="0"/>
          </a:endParaRPr>
        </a:p>
      </dsp:txBody>
      <dsp:txXfrm>
        <a:off x="3955303" y="1428929"/>
        <a:ext cx="4381704" cy="402319"/>
      </dsp:txXfrm>
    </dsp:sp>
    <dsp:sp modelId="{D50FFE93-815C-4E22-A955-60D3DA718621}">
      <dsp:nvSpPr>
        <dsp:cNvPr id="0" name=""/>
        <dsp:cNvSpPr/>
      </dsp:nvSpPr>
      <dsp:spPr>
        <a:xfrm>
          <a:off x="3933539" y="1875304"/>
          <a:ext cx="4425232" cy="44584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lvl="0" algn="ctr" defTabSz="977900">
            <a:lnSpc>
              <a:spcPct val="90000"/>
            </a:lnSpc>
            <a:spcBef>
              <a:spcPct val="0"/>
            </a:spcBef>
            <a:spcAft>
              <a:spcPct val="35000"/>
            </a:spcAft>
          </a:pPr>
          <a:r>
            <a:rPr lang="en-IN" sz="2200" b="1" kern="1200" dirty="0">
              <a:latin typeface="Calibri" panose="020F0502020204030204" pitchFamily="34" charset="0"/>
              <a:cs typeface="Calibri" panose="020F0502020204030204" pitchFamily="34" charset="0"/>
            </a:rPr>
            <a:t>Dermatological</a:t>
          </a:r>
          <a:endParaRPr lang="en-US" sz="2200" b="1" kern="1200" dirty="0">
            <a:latin typeface="Calibri" panose="020F0502020204030204" pitchFamily="34" charset="0"/>
            <a:cs typeface="Calibri" panose="020F0502020204030204" pitchFamily="34" charset="0"/>
          </a:endParaRPr>
        </a:p>
      </dsp:txBody>
      <dsp:txXfrm>
        <a:off x="3955303" y="1897068"/>
        <a:ext cx="4381704" cy="402319"/>
      </dsp:txXfrm>
    </dsp:sp>
    <dsp:sp modelId="{84AB905E-D099-4323-8A46-5018F2D598F3}">
      <dsp:nvSpPr>
        <dsp:cNvPr id="0" name=""/>
        <dsp:cNvSpPr/>
      </dsp:nvSpPr>
      <dsp:spPr>
        <a:xfrm>
          <a:off x="3933539" y="2343444"/>
          <a:ext cx="4425232" cy="445847"/>
        </a:xfrm>
        <a:prstGeom prst="roundRect">
          <a:avLst/>
        </a:prstGeom>
        <a:solidFill>
          <a:schemeClr val="accent5"/>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lvl="0" algn="ctr" defTabSz="977900">
            <a:lnSpc>
              <a:spcPct val="90000"/>
            </a:lnSpc>
            <a:spcBef>
              <a:spcPct val="0"/>
            </a:spcBef>
            <a:spcAft>
              <a:spcPct val="35000"/>
            </a:spcAft>
          </a:pPr>
          <a:r>
            <a:rPr lang="en-IN" sz="2200" b="1" kern="1200">
              <a:latin typeface="Calibri" panose="020F0502020204030204" pitchFamily="34" charset="0"/>
              <a:cs typeface="Calibri" panose="020F0502020204030204" pitchFamily="34" charset="0"/>
            </a:rPr>
            <a:t>Periodontal disease</a:t>
          </a:r>
          <a:endParaRPr lang="en-US" sz="2200" b="1" kern="1200">
            <a:latin typeface="Calibri" panose="020F0502020204030204" pitchFamily="34" charset="0"/>
            <a:cs typeface="Calibri" panose="020F0502020204030204" pitchFamily="34" charset="0"/>
          </a:endParaRPr>
        </a:p>
      </dsp:txBody>
      <dsp:txXfrm>
        <a:off x="3955303" y="2365208"/>
        <a:ext cx="4381704" cy="402319"/>
      </dsp:txXfrm>
    </dsp:sp>
    <dsp:sp modelId="{2FA4B7D6-5456-4A77-B97D-10B431CE41D7}">
      <dsp:nvSpPr>
        <dsp:cNvPr id="0" name=""/>
        <dsp:cNvSpPr/>
      </dsp:nvSpPr>
      <dsp:spPr>
        <a:xfrm>
          <a:off x="3933539" y="2811583"/>
          <a:ext cx="4425232" cy="44584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lvl="0" algn="ctr" defTabSz="977900">
            <a:lnSpc>
              <a:spcPct val="90000"/>
            </a:lnSpc>
            <a:spcBef>
              <a:spcPct val="0"/>
            </a:spcBef>
            <a:spcAft>
              <a:spcPct val="35000"/>
            </a:spcAft>
          </a:pPr>
          <a:r>
            <a:rPr lang="en-IN" sz="2200" b="1" kern="1200">
              <a:latin typeface="Calibri" panose="020F0502020204030204" pitchFamily="34" charset="0"/>
              <a:cs typeface="Calibri" panose="020F0502020204030204" pitchFamily="34" charset="0"/>
            </a:rPr>
            <a:t>Gastrointestinal</a:t>
          </a:r>
          <a:endParaRPr lang="en-US" sz="2200" b="1" kern="1200">
            <a:latin typeface="Calibri" panose="020F0502020204030204" pitchFamily="34" charset="0"/>
            <a:cs typeface="Calibri" panose="020F0502020204030204" pitchFamily="34" charset="0"/>
          </a:endParaRPr>
        </a:p>
      </dsp:txBody>
      <dsp:txXfrm>
        <a:off x="3955303" y="2833347"/>
        <a:ext cx="4381704" cy="402319"/>
      </dsp:txXfrm>
    </dsp:sp>
    <dsp:sp modelId="{7EB7C805-0BDF-4D06-AFE5-3DC0A6BB772D}">
      <dsp:nvSpPr>
        <dsp:cNvPr id="0" name=""/>
        <dsp:cNvSpPr/>
      </dsp:nvSpPr>
      <dsp:spPr>
        <a:xfrm>
          <a:off x="3933539" y="3279722"/>
          <a:ext cx="4425232" cy="445847"/>
        </a:xfrm>
        <a:prstGeom prst="roundRect">
          <a:avLst/>
        </a:prstGeom>
        <a:solidFill>
          <a:schemeClr val="accent5"/>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lvl="0" algn="ctr" defTabSz="977900">
            <a:lnSpc>
              <a:spcPct val="90000"/>
            </a:lnSpc>
            <a:spcBef>
              <a:spcPct val="0"/>
            </a:spcBef>
            <a:spcAft>
              <a:spcPct val="35000"/>
            </a:spcAft>
          </a:pPr>
          <a:r>
            <a:rPr lang="en-IN" sz="2200" b="1" kern="1200">
              <a:latin typeface="Calibri" panose="020F0502020204030204" pitchFamily="34" charset="0"/>
              <a:cs typeface="Calibri" panose="020F0502020204030204" pitchFamily="34" charset="0"/>
            </a:rPr>
            <a:t>Musculoskeletal</a:t>
          </a:r>
          <a:endParaRPr lang="en-US" sz="2200" b="1" kern="1200">
            <a:latin typeface="Calibri" panose="020F0502020204030204" pitchFamily="34" charset="0"/>
            <a:cs typeface="Calibri" panose="020F0502020204030204" pitchFamily="34" charset="0"/>
          </a:endParaRPr>
        </a:p>
      </dsp:txBody>
      <dsp:txXfrm>
        <a:off x="3955303" y="3301486"/>
        <a:ext cx="4381704" cy="402319"/>
      </dsp:txXfrm>
    </dsp:sp>
    <dsp:sp modelId="{BB6681E2-E309-4AFE-A32E-CEF7D88F28CE}">
      <dsp:nvSpPr>
        <dsp:cNvPr id="0" name=""/>
        <dsp:cNvSpPr/>
      </dsp:nvSpPr>
      <dsp:spPr>
        <a:xfrm>
          <a:off x="3933539" y="3747862"/>
          <a:ext cx="4425232" cy="44584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lvl="0" algn="ctr" defTabSz="977900">
            <a:lnSpc>
              <a:spcPct val="90000"/>
            </a:lnSpc>
            <a:spcBef>
              <a:spcPct val="0"/>
            </a:spcBef>
            <a:spcAft>
              <a:spcPct val="35000"/>
            </a:spcAft>
          </a:pPr>
          <a:r>
            <a:rPr lang="en-IN" sz="2200" b="1" kern="1200">
              <a:latin typeface="Calibri" panose="020F0502020204030204" pitchFamily="34" charset="0"/>
              <a:cs typeface="Calibri" panose="020F0502020204030204" pitchFamily="34" charset="0"/>
            </a:rPr>
            <a:t>Infective</a:t>
          </a:r>
          <a:endParaRPr lang="en-US" sz="2200" b="1" kern="1200">
            <a:latin typeface="Calibri" panose="020F0502020204030204" pitchFamily="34" charset="0"/>
            <a:cs typeface="Calibri" panose="020F0502020204030204" pitchFamily="34" charset="0"/>
          </a:endParaRPr>
        </a:p>
      </dsp:txBody>
      <dsp:txXfrm>
        <a:off x="3955303" y="3769626"/>
        <a:ext cx="4381704" cy="402319"/>
      </dsp:txXfrm>
    </dsp:sp>
    <dsp:sp modelId="{7E99B4C8-46D5-4B04-8F33-94031256DC02}">
      <dsp:nvSpPr>
        <dsp:cNvPr id="0" name=""/>
        <dsp:cNvSpPr/>
      </dsp:nvSpPr>
      <dsp:spPr>
        <a:xfrm>
          <a:off x="3933539" y="4216001"/>
          <a:ext cx="4425232" cy="445847"/>
        </a:xfrm>
        <a:prstGeom prst="roundRect">
          <a:avLst/>
        </a:prstGeom>
        <a:solidFill>
          <a:schemeClr val="accent5"/>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lvl="0" algn="ctr" defTabSz="977900">
            <a:lnSpc>
              <a:spcPct val="90000"/>
            </a:lnSpc>
            <a:spcBef>
              <a:spcPct val="0"/>
            </a:spcBef>
            <a:spcAft>
              <a:spcPct val="35000"/>
            </a:spcAft>
          </a:pPr>
          <a:r>
            <a:rPr lang="en-IN" sz="2200" b="1" kern="1200" dirty="0">
              <a:latin typeface="Calibri" panose="020F0502020204030204" pitchFamily="34" charset="0"/>
              <a:cs typeface="Calibri" panose="020F0502020204030204" pitchFamily="34" charset="0"/>
            </a:rPr>
            <a:t>Neuropsychiatric</a:t>
          </a:r>
          <a:endParaRPr lang="en-US" sz="2200" b="1" kern="1200" dirty="0">
            <a:latin typeface="Calibri" panose="020F0502020204030204" pitchFamily="34" charset="0"/>
            <a:cs typeface="Calibri" panose="020F0502020204030204" pitchFamily="34" charset="0"/>
          </a:endParaRPr>
        </a:p>
      </dsp:txBody>
      <dsp:txXfrm>
        <a:off x="3955303" y="4237765"/>
        <a:ext cx="4381704" cy="40231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D22076-3CE6-445C-B62B-519851680EC3}">
      <dsp:nvSpPr>
        <dsp:cNvPr id="0" name=""/>
        <dsp:cNvSpPr/>
      </dsp:nvSpPr>
      <dsp:spPr>
        <a:xfrm>
          <a:off x="0" y="5525418"/>
          <a:ext cx="8125982" cy="0"/>
        </a:xfrm>
        <a:prstGeom prst="line">
          <a:avLst/>
        </a:prstGeom>
        <a:noFill/>
        <a:ln w="127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5237098-F9BC-419B-9571-77AA99AB18FD}">
      <dsp:nvSpPr>
        <dsp:cNvPr id="0" name=""/>
        <dsp:cNvSpPr/>
      </dsp:nvSpPr>
      <dsp:spPr>
        <a:xfrm>
          <a:off x="0" y="4127718"/>
          <a:ext cx="8125982" cy="0"/>
        </a:xfrm>
        <a:prstGeom prst="line">
          <a:avLst/>
        </a:prstGeom>
        <a:noFill/>
        <a:ln w="127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496B724-1216-4FD2-B676-7C4176232307}">
      <dsp:nvSpPr>
        <dsp:cNvPr id="0" name=""/>
        <dsp:cNvSpPr/>
      </dsp:nvSpPr>
      <dsp:spPr>
        <a:xfrm>
          <a:off x="0" y="2730018"/>
          <a:ext cx="8125982" cy="0"/>
        </a:xfrm>
        <a:prstGeom prst="line">
          <a:avLst/>
        </a:prstGeom>
        <a:noFill/>
        <a:ln w="127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9D098DF-6285-4CE0-8E16-DBE71EE8F95C}">
      <dsp:nvSpPr>
        <dsp:cNvPr id="0" name=""/>
        <dsp:cNvSpPr/>
      </dsp:nvSpPr>
      <dsp:spPr>
        <a:xfrm>
          <a:off x="0" y="1332318"/>
          <a:ext cx="8125982" cy="0"/>
        </a:xfrm>
        <a:prstGeom prst="line">
          <a:avLst/>
        </a:prstGeom>
        <a:noFill/>
        <a:ln w="127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09B587D-CC07-4D33-857E-D1AD0CC4803E}">
      <dsp:nvSpPr>
        <dsp:cNvPr id="0" name=""/>
        <dsp:cNvSpPr/>
      </dsp:nvSpPr>
      <dsp:spPr>
        <a:xfrm>
          <a:off x="2112755" y="1175"/>
          <a:ext cx="6013226" cy="13311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marL="271463" lvl="0" indent="-271463" algn="l" defTabSz="711200">
            <a:lnSpc>
              <a:spcPct val="90000"/>
            </a:lnSpc>
            <a:spcBef>
              <a:spcPct val="0"/>
            </a:spcBef>
            <a:spcAft>
              <a:spcPts val="0"/>
            </a:spcAft>
          </a:pPr>
          <a:r>
            <a:rPr lang="en-US" sz="1600" kern="1200" dirty="0">
              <a:latin typeface="Calibri" panose="020F0502020204030204" pitchFamily="34" charset="0"/>
              <a:cs typeface="Calibri" panose="020F0502020204030204" pitchFamily="34" charset="0"/>
            </a:rPr>
            <a:t>      Suppression of hepatic glucose output
      Indicated in type 2 diabetes treated on diet alone or with SU, metformin or TZD who are not at target.
     Available as 0.8 mg tablets
     Given as a single dose PO within 2 hours of waking  </a:t>
          </a:r>
          <a:endParaRPr lang="en-IN" sz="1600" kern="1200" dirty="0">
            <a:latin typeface="Calibri" panose="020F0502020204030204" pitchFamily="34" charset="0"/>
            <a:cs typeface="Calibri" panose="020F0502020204030204" pitchFamily="34" charset="0"/>
          </a:endParaRPr>
        </a:p>
      </dsp:txBody>
      <dsp:txXfrm>
        <a:off x="2112755" y="1175"/>
        <a:ext cx="6013226" cy="1331142"/>
      </dsp:txXfrm>
    </dsp:sp>
    <dsp:sp modelId="{E96AA7D9-EADB-4846-94B1-A11188DB7502}">
      <dsp:nvSpPr>
        <dsp:cNvPr id="0" name=""/>
        <dsp:cNvSpPr/>
      </dsp:nvSpPr>
      <dsp:spPr>
        <a:xfrm>
          <a:off x="0" y="1175"/>
          <a:ext cx="2112755" cy="1331142"/>
        </a:xfrm>
        <a:prstGeom prst="round2SameRect">
          <a:avLst>
            <a:gd name="adj1" fmla="val 16670"/>
            <a:gd name="adj2" fmla="val 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32385" rIns="32385" bIns="32385" numCol="1" spcCol="1270" anchor="ctr" anchorCtr="0">
          <a:noAutofit/>
        </a:bodyPr>
        <a:lstStyle/>
        <a:p>
          <a:pPr lvl="0" algn="ctr" defTabSz="755650">
            <a:lnSpc>
              <a:spcPct val="90000"/>
            </a:lnSpc>
            <a:spcBef>
              <a:spcPct val="0"/>
            </a:spcBef>
            <a:spcAft>
              <a:spcPct val="35000"/>
            </a:spcAft>
          </a:pPr>
          <a:r>
            <a:rPr lang="en-IN" sz="1700" b="1" kern="1200" dirty="0">
              <a:latin typeface="Calibri" panose="020F0502020204030204" pitchFamily="34" charset="0"/>
              <a:cs typeface="Calibri" panose="020F0502020204030204" pitchFamily="34" charset="0"/>
            </a:rPr>
            <a:t>Bromocriptine</a:t>
          </a:r>
        </a:p>
      </dsp:txBody>
      <dsp:txXfrm>
        <a:off x="64993" y="66168"/>
        <a:ext cx="1982769" cy="1266149"/>
      </dsp:txXfrm>
    </dsp:sp>
    <dsp:sp modelId="{103B4E72-E02B-435A-92A0-B4E0A8155C32}">
      <dsp:nvSpPr>
        <dsp:cNvPr id="0" name=""/>
        <dsp:cNvSpPr/>
      </dsp:nvSpPr>
      <dsp:spPr>
        <a:xfrm>
          <a:off x="2112755" y="1398875"/>
          <a:ext cx="6013226" cy="13311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marL="180975" lvl="0" indent="0" algn="l" defTabSz="711200">
            <a:lnSpc>
              <a:spcPct val="90000"/>
            </a:lnSpc>
            <a:spcBef>
              <a:spcPct val="0"/>
            </a:spcBef>
            <a:spcAft>
              <a:spcPct val="35000"/>
            </a:spcAft>
          </a:pPr>
          <a:r>
            <a:rPr lang="en-US" sz="1600" kern="1200" dirty="0" smtClean="0">
              <a:latin typeface="Calibri" panose="020F0502020204030204" pitchFamily="34" charset="0"/>
              <a:cs typeface="Calibri" panose="020F0502020204030204" pitchFamily="34" charset="0"/>
            </a:rPr>
            <a:t>Main </a:t>
          </a:r>
          <a:r>
            <a:rPr lang="en-US" sz="1600" kern="1200" dirty="0">
              <a:latin typeface="Calibri" panose="020F0502020204030204" pitchFamily="34" charset="0"/>
              <a:cs typeface="Calibri" panose="020F0502020204030204" pitchFamily="34" charset="0"/>
            </a:rPr>
            <a:t>mechanism of action is by impairing insulin degradation
400 mg once daily</a:t>
          </a:r>
          <a:endParaRPr lang="en-IN" sz="1600" kern="1200" dirty="0">
            <a:latin typeface="Calibri" panose="020F0502020204030204" pitchFamily="34" charset="0"/>
            <a:cs typeface="Calibri" panose="020F0502020204030204" pitchFamily="34" charset="0"/>
          </a:endParaRPr>
        </a:p>
      </dsp:txBody>
      <dsp:txXfrm>
        <a:off x="2112755" y="1398875"/>
        <a:ext cx="6013226" cy="1331142"/>
      </dsp:txXfrm>
    </dsp:sp>
    <dsp:sp modelId="{D1348C34-BE0F-45B2-8A65-D19CDD84AC66}">
      <dsp:nvSpPr>
        <dsp:cNvPr id="0" name=""/>
        <dsp:cNvSpPr/>
      </dsp:nvSpPr>
      <dsp:spPr>
        <a:xfrm>
          <a:off x="0" y="1398875"/>
          <a:ext cx="2112755" cy="1331142"/>
        </a:xfrm>
        <a:prstGeom prst="round2SameRect">
          <a:avLst>
            <a:gd name="adj1" fmla="val 16670"/>
            <a:gd name="adj2" fmla="val 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32385" rIns="32385" bIns="32385" numCol="1" spcCol="1270" anchor="ctr" anchorCtr="0">
          <a:noAutofit/>
        </a:bodyPr>
        <a:lstStyle/>
        <a:p>
          <a:pPr lvl="0" algn="ctr" defTabSz="755650">
            <a:lnSpc>
              <a:spcPct val="90000"/>
            </a:lnSpc>
            <a:spcBef>
              <a:spcPct val="0"/>
            </a:spcBef>
            <a:spcAft>
              <a:spcPct val="35000"/>
            </a:spcAft>
          </a:pPr>
          <a:r>
            <a:rPr lang="en-IN" sz="1700" b="1" kern="1200" dirty="0">
              <a:latin typeface="Calibri" panose="020F0502020204030204" pitchFamily="34" charset="0"/>
              <a:cs typeface="Calibri" panose="020F0502020204030204" pitchFamily="34" charset="0"/>
            </a:rPr>
            <a:t>Hydroxychloroquine</a:t>
          </a:r>
        </a:p>
      </dsp:txBody>
      <dsp:txXfrm>
        <a:off x="64993" y="1463868"/>
        <a:ext cx="1982769" cy="1266149"/>
      </dsp:txXfrm>
    </dsp:sp>
    <dsp:sp modelId="{750AF37B-64F3-458C-8CF0-564FD50CA231}">
      <dsp:nvSpPr>
        <dsp:cNvPr id="0" name=""/>
        <dsp:cNvSpPr/>
      </dsp:nvSpPr>
      <dsp:spPr>
        <a:xfrm>
          <a:off x="2112755" y="2796575"/>
          <a:ext cx="6013226" cy="13311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marL="180975" lvl="0" indent="0" algn="l" defTabSz="711200">
            <a:lnSpc>
              <a:spcPct val="90000"/>
            </a:lnSpc>
            <a:spcBef>
              <a:spcPct val="0"/>
            </a:spcBef>
            <a:spcAft>
              <a:spcPts val="0"/>
            </a:spcAft>
          </a:pPr>
          <a:r>
            <a:rPr lang="en-US" sz="1600" kern="1200" dirty="0">
              <a:latin typeface="Calibri" panose="020F0502020204030204" pitchFamily="34" charset="0"/>
              <a:cs typeface="Calibri" panose="020F0502020204030204" pitchFamily="34" charset="0"/>
            </a:rPr>
            <a:t>Bile acid binding resin (sequestrant)
Can also reduce blood glucose levels by effects on the </a:t>
          </a:r>
          <a:r>
            <a:rPr lang="en-US" sz="1600" kern="1200" dirty="0" err="1">
              <a:latin typeface="Calibri" panose="020F0502020204030204" pitchFamily="34" charset="0"/>
              <a:cs typeface="Calibri" panose="020F0502020204030204" pitchFamily="34" charset="0"/>
            </a:rPr>
            <a:t>farnesoid</a:t>
          </a:r>
          <a:r>
            <a:rPr lang="en-US" sz="1600" kern="1200" dirty="0">
              <a:latin typeface="Calibri" panose="020F0502020204030204" pitchFamily="34" charset="0"/>
              <a:cs typeface="Calibri" panose="020F0502020204030204" pitchFamily="34" charset="0"/>
            </a:rPr>
            <a:t> X receptor.
Also increases GLP-1 levels
Dosage- 3.75 g OD</a:t>
          </a:r>
          <a:endParaRPr lang="en-IN" sz="1600" kern="1200" dirty="0">
            <a:latin typeface="Calibri" panose="020F0502020204030204" pitchFamily="34" charset="0"/>
            <a:cs typeface="Calibri" panose="020F0502020204030204" pitchFamily="34" charset="0"/>
          </a:endParaRPr>
        </a:p>
      </dsp:txBody>
      <dsp:txXfrm>
        <a:off x="2112755" y="2796575"/>
        <a:ext cx="6013226" cy="1331142"/>
      </dsp:txXfrm>
    </dsp:sp>
    <dsp:sp modelId="{97FDF4F7-CBE2-4979-95FE-2DD1D98DBED8}">
      <dsp:nvSpPr>
        <dsp:cNvPr id="0" name=""/>
        <dsp:cNvSpPr/>
      </dsp:nvSpPr>
      <dsp:spPr>
        <a:xfrm>
          <a:off x="0" y="2796575"/>
          <a:ext cx="2112755" cy="1331142"/>
        </a:xfrm>
        <a:prstGeom prst="round2SameRect">
          <a:avLst>
            <a:gd name="adj1" fmla="val 16670"/>
            <a:gd name="adj2" fmla="val 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32385" rIns="32385" bIns="32385" numCol="1" spcCol="1270" anchor="ctr" anchorCtr="0">
          <a:noAutofit/>
        </a:bodyPr>
        <a:lstStyle/>
        <a:p>
          <a:pPr lvl="0" algn="ctr" defTabSz="755650">
            <a:lnSpc>
              <a:spcPct val="90000"/>
            </a:lnSpc>
            <a:spcBef>
              <a:spcPct val="0"/>
            </a:spcBef>
            <a:spcAft>
              <a:spcPct val="35000"/>
            </a:spcAft>
          </a:pPr>
          <a:r>
            <a:rPr lang="en-IN" sz="1700" b="1" kern="1200" dirty="0">
              <a:latin typeface="Calibri" panose="020F0502020204030204" pitchFamily="34" charset="0"/>
              <a:cs typeface="Calibri" panose="020F0502020204030204" pitchFamily="34" charset="0"/>
            </a:rPr>
            <a:t>Colesevelam</a:t>
          </a:r>
        </a:p>
      </dsp:txBody>
      <dsp:txXfrm>
        <a:off x="64993" y="2861568"/>
        <a:ext cx="1982769" cy="1266149"/>
      </dsp:txXfrm>
    </dsp:sp>
    <dsp:sp modelId="{D0DB9A67-120F-4BEB-BE37-DE40A8A3842A}">
      <dsp:nvSpPr>
        <dsp:cNvPr id="0" name=""/>
        <dsp:cNvSpPr/>
      </dsp:nvSpPr>
      <dsp:spPr>
        <a:xfrm>
          <a:off x="2112755" y="4194275"/>
          <a:ext cx="6013226" cy="13311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marL="180975" lvl="0" indent="0" algn="l" defTabSz="711200">
            <a:lnSpc>
              <a:spcPct val="90000"/>
            </a:lnSpc>
            <a:spcBef>
              <a:spcPct val="0"/>
            </a:spcBef>
            <a:spcAft>
              <a:spcPts val="0"/>
            </a:spcAft>
          </a:pPr>
          <a:r>
            <a:rPr lang="en-IN" sz="1600" kern="1200" dirty="0">
              <a:latin typeface="Calibri" panose="020F0502020204030204" pitchFamily="34" charset="0"/>
              <a:cs typeface="Calibri" panose="020F0502020204030204" pitchFamily="34" charset="0"/>
            </a:rPr>
            <a:t>Dual PPAR-a/ PPAR-y agonist 
Decreases plasma TG levels and increase HDL-C levels
Approved for the treatment of type 2 diabetes and diabetic </a:t>
          </a:r>
          <a:r>
            <a:rPr lang="en-IN" sz="1600" kern="1200" dirty="0" err="1">
              <a:latin typeface="Calibri" panose="020F0502020204030204" pitchFamily="34" charset="0"/>
              <a:cs typeface="Calibri" panose="020F0502020204030204" pitchFamily="34" charset="0"/>
            </a:rPr>
            <a:t>dyslipidemia</a:t>
          </a:r>
          <a:r>
            <a:rPr lang="en-IN" sz="1600" kern="1200" dirty="0">
              <a:latin typeface="Calibri" panose="020F0502020204030204" pitchFamily="34" charset="0"/>
              <a:cs typeface="Calibri" panose="020F0502020204030204" pitchFamily="34" charset="0"/>
            </a:rPr>
            <a:t> as well as </a:t>
          </a:r>
          <a:r>
            <a:rPr lang="en-IN" sz="1600" kern="1200" dirty="0" err="1">
              <a:latin typeface="Calibri" panose="020F0502020204030204" pitchFamily="34" charset="0"/>
              <a:cs typeface="Calibri" panose="020F0502020204030204" pitchFamily="34" charset="0"/>
            </a:rPr>
            <a:t>nonalcoholic</a:t>
          </a:r>
          <a:r>
            <a:rPr lang="en-IN" sz="1600" kern="1200" dirty="0">
              <a:latin typeface="Calibri" panose="020F0502020204030204" pitchFamily="34" charset="0"/>
              <a:cs typeface="Calibri" panose="020F0502020204030204" pitchFamily="34" charset="0"/>
            </a:rPr>
            <a:t> fatty liver disease
Dosage-4 mg OD</a:t>
          </a:r>
        </a:p>
      </dsp:txBody>
      <dsp:txXfrm>
        <a:off x="2112755" y="4194275"/>
        <a:ext cx="6013226" cy="1331142"/>
      </dsp:txXfrm>
    </dsp:sp>
    <dsp:sp modelId="{5A7A842A-0383-43E1-A335-ED62A5F736FC}">
      <dsp:nvSpPr>
        <dsp:cNvPr id="0" name=""/>
        <dsp:cNvSpPr/>
      </dsp:nvSpPr>
      <dsp:spPr>
        <a:xfrm>
          <a:off x="0" y="4194275"/>
          <a:ext cx="2112755" cy="1331142"/>
        </a:xfrm>
        <a:prstGeom prst="round2SameRect">
          <a:avLst>
            <a:gd name="adj1" fmla="val 16670"/>
            <a:gd name="adj2" fmla="val 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32385" rIns="32385" bIns="32385" numCol="1" spcCol="1270" anchor="ctr" anchorCtr="0">
          <a:noAutofit/>
        </a:bodyPr>
        <a:lstStyle/>
        <a:p>
          <a:pPr lvl="0" algn="ctr" defTabSz="755650">
            <a:lnSpc>
              <a:spcPct val="90000"/>
            </a:lnSpc>
            <a:spcBef>
              <a:spcPct val="0"/>
            </a:spcBef>
            <a:spcAft>
              <a:spcPct val="35000"/>
            </a:spcAft>
          </a:pPr>
          <a:r>
            <a:rPr lang="en-IN" sz="1700" b="1" kern="1200" dirty="0" err="1">
              <a:latin typeface="Calibri" panose="020F0502020204030204" pitchFamily="34" charset="0"/>
              <a:cs typeface="Calibri" panose="020F0502020204030204" pitchFamily="34" charset="0"/>
            </a:rPr>
            <a:t>Saroglitazar</a:t>
          </a:r>
          <a:endParaRPr lang="en-IN" sz="1700" b="1" kern="1200" dirty="0">
            <a:latin typeface="Calibri" panose="020F0502020204030204" pitchFamily="34" charset="0"/>
            <a:cs typeface="Calibri" panose="020F0502020204030204" pitchFamily="34" charset="0"/>
          </a:endParaRPr>
        </a:p>
      </dsp:txBody>
      <dsp:txXfrm>
        <a:off x="64993" y="4259268"/>
        <a:ext cx="1982769" cy="126614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FAFEB0-F2E1-4B17-A6E7-1D691EB83111}">
      <dsp:nvSpPr>
        <dsp:cNvPr id="0" name=""/>
        <dsp:cNvSpPr/>
      </dsp:nvSpPr>
      <dsp:spPr>
        <a:xfrm rot="1151566">
          <a:off x="2493042" y="3524286"/>
          <a:ext cx="1692313" cy="68203"/>
        </a:xfrm>
        <a:custGeom>
          <a:avLst/>
          <a:gdLst/>
          <a:ahLst/>
          <a:cxnLst/>
          <a:rect l="0" t="0" r="0" b="0"/>
          <a:pathLst>
            <a:path>
              <a:moveTo>
                <a:pt x="0" y="34101"/>
              </a:moveTo>
              <a:lnTo>
                <a:pt x="1692313" y="34101"/>
              </a:lnTo>
            </a:path>
          </a:pathLst>
        </a:custGeom>
        <a:noFill/>
        <a:ln w="12700" cap="flat" cmpd="sng" algn="ctr">
          <a:solidFill>
            <a:schemeClr val="accent5">
              <a:shade val="8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BE76D769-15CB-4E64-B4B3-E9864D9D5A83}">
      <dsp:nvSpPr>
        <dsp:cNvPr id="0" name=""/>
        <dsp:cNvSpPr/>
      </dsp:nvSpPr>
      <dsp:spPr>
        <a:xfrm rot="20290177">
          <a:off x="2476326" y="2042474"/>
          <a:ext cx="1777891" cy="68203"/>
        </a:xfrm>
        <a:custGeom>
          <a:avLst/>
          <a:gdLst/>
          <a:ahLst/>
          <a:cxnLst/>
          <a:rect l="0" t="0" r="0" b="0"/>
          <a:pathLst>
            <a:path>
              <a:moveTo>
                <a:pt x="0" y="34101"/>
              </a:moveTo>
              <a:lnTo>
                <a:pt x="1777891" y="34101"/>
              </a:lnTo>
            </a:path>
          </a:pathLst>
        </a:custGeom>
        <a:noFill/>
        <a:ln w="12700" cap="flat" cmpd="sng" algn="ctr">
          <a:solidFill>
            <a:schemeClr val="accent5">
              <a:shade val="8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6CD8CE7E-45F7-4486-989C-056C56A23063}">
      <dsp:nvSpPr>
        <dsp:cNvPr id="0" name=""/>
        <dsp:cNvSpPr/>
      </dsp:nvSpPr>
      <dsp:spPr>
        <a:xfrm>
          <a:off x="-292007" y="1208353"/>
          <a:ext cx="3331860" cy="3331860"/>
        </a:xfrm>
        <a:prstGeom prst="ellipse">
          <a:avLst/>
        </a:prstGeom>
        <a:solidFill>
          <a:schemeClr val="accent5">
            <a:alpha val="90000"/>
            <a:hueOff val="0"/>
            <a:satOff val="0"/>
            <a:lumOff val="0"/>
            <a:alphaOff val="0"/>
          </a:schemeClr>
        </a:solidFill>
        <a:ln>
          <a:noFill/>
        </a:ln>
        <a:effectLst>
          <a:softEdge rad="12700"/>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1229E78E-BA57-4AF6-A92F-4F7482B5F1F6}">
      <dsp:nvSpPr>
        <dsp:cNvPr id="0" name=""/>
        <dsp:cNvSpPr/>
      </dsp:nvSpPr>
      <dsp:spPr>
        <a:xfrm>
          <a:off x="4061882" y="-25379"/>
          <a:ext cx="2851199" cy="2503653"/>
        </a:xfrm>
        <a:prstGeom prst="ellipse">
          <a:avLst/>
        </a:prstGeom>
        <a:solidFill>
          <a:schemeClr val="accent5">
            <a:alpha val="90000"/>
            <a:hueOff val="0"/>
            <a:satOff val="0"/>
            <a:lumOff val="0"/>
            <a:alphaOff val="-20000"/>
          </a:schemeClr>
        </a:solidFill>
        <a:ln>
          <a:noFill/>
        </a:ln>
        <a:effectLst>
          <a:softEdge rad="12700"/>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IN" sz="1700" kern="1200" dirty="0">
              <a:latin typeface="Times New Roman" panose="02020603050405020304" pitchFamily="18" charset="0"/>
              <a:cs typeface="Times New Roman" panose="02020603050405020304" pitchFamily="18" charset="0"/>
            </a:rPr>
            <a:t>Short Term Assessment of Glucose measurements by the patient</a:t>
          </a:r>
        </a:p>
        <a:p>
          <a:pPr lvl="0" algn="ctr" defTabSz="755650">
            <a:lnSpc>
              <a:spcPct val="90000"/>
            </a:lnSpc>
            <a:spcBef>
              <a:spcPct val="0"/>
            </a:spcBef>
            <a:spcAft>
              <a:spcPct val="35000"/>
            </a:spcAft>
          </a:pPr>
          <a:r>
            <a:rPr lang="en-IN" sz="1700" kern="1200" dirty="0">
              <a:latin typeface="Times New Roman" panose="02020603050405020304" pitchFamily="18" charset="0"/>
              <a:cs typeface="Times New Roman" panose="02020603050405020304" pitchFamily="18" charset="0"/>
            </a:rPr>
            <a:t>1- SMBG</a:t>
          </a:r>
        </a:p>
        <a:p>
          <a:pPr lvl="0" algn="ctr" defTabSz="755650">
            <a:lnSpc>
              <a:spcPct val="90000"/>
            </a:lnSpc>
            <a:spcBef>
              <a:spcPct val="0"/>
            </a:spcBef>
            <a:spcAft>
              <a:spcPct val="35000"/>
            </a:spcAft>
          </a:pPr>
          <a:r>
            <a:rPr lang="en-IN" sz="1700" kern="1200" dirty="0">
              <a:latin typeface="Times New Roman" panose="02020603050405020304" pitchFamily="18" charset="0"/>
              <a:cs typeface="Times New Roman" panose="02020603050405020304" pitchFamily="18" charset="0"/>
            </a:rPr>
            <a:t>2-CBGM </a:t>
          </a:r>
        </a:p>
      </dsp:txBody>
      <dsp:txXfrm>
        <a:off x="4479430" y="341272"/>
        <a:ext cx="2016103" cy="1770351"/>
      </dsp:txXfrm>
    </dsp:sp>
    <dsp:sp modelId="{BBE36981-6C66-47AA-84FB-977C980F6590}">
      <dsp:nvSpPr>
        <dsp:cNvPr id="0" name=""/>
        <dsp:cNvSpPr/>
      </dsp:nvSpPr>
      <dsp:spPr>
        <a:xfrm>
          <a:off x="4021545" y="3103797"/>
          <a:ext cx="2935442" cy="2406036"/>
        </a:xfrm>
        <a:prstGeom prst="ellipse">
          <a:avLst/>
        </a:prstGeom>
        <a:solidFill>
          <a:schemeClr val="accent5">
            <a:alpha val="90000"/>
            <a:hueOff val="0"/>
            <a:satOff val="0"/>
            <a:lumOff val="0"/>
            <a:alphaOff val="-40000"/>
          </a:schemeClr>
        </a:solidFill>
        <a:ln>
          <a:noFill/>
        </a:ln>
        <a:effectLst>
          <a:softEdge rad="12700"/>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IN" sz="2000" kern="1200" dirty="0">
              <a:latin typeface="Times New Roman" panose="02020603050405020304" pitchFamily="18" charset="0"/>
              <a:cs typeface="Times New Roman" panose="02020603050405020304" pitchFamily="18" charset="0"/>
            </a:rPr>
            <a:t>Long-term control by</a:t>
          </a:r>
        </a:p>
        <a:p>
          <a:pPr lvl="0" algn="ctr" defTabSz="889000">
            <a:lnSpc>
              <a:spcPct val="90000"/>
            </a:lnSpc>
            <a:spcBef>
              <a:spcPct val="0"/>
            </a:spcBef>
            <a:spcAft>
              <a:spcPct val="35000"/>
            </a:spcAft>
          </a:pPr>
          <a:r>
            <a:rPr lang="en-IN" sz="2000" kern="1200" dirty="0">
              <a:latin typeface="Times New Roman" panose="02020603050405020304" pitchFamily="18" charset="0"/>
              <a:cs typeface="Times New Roman" panose="02020603050405020304" pitchFamily="18" charset="0"/>
            </a:rPr>
            <a:t>1. HbA1c</a:t>
          </a:r>
        </a:p>
        <a:p>
          <a:pPr lvl="0" algn="ctr" defTabSz="889000">
            <a:lnSpc>
              <a:spcPct val="90000"/>
            </a:lnSpc>
            <a:spcBef>
              <a:spcPct val="0"/>
            </a:spcBef>
            <a:spcAft>
              <a:spcPct val="35000"/>
            </a:spcAft>
          </a:pPr>
          <a:r>
            <a:rPr lang="en-IN" sz="2000" kern="1200" dirty="0">
              <a:latin typeface="Times New Roman" panose="02020603050405020304" pitchFamily="18" charset="0"/>
              <a:cs typeface="Times New Roman" panose="02020603050405020304" pitchFamily="18" charset="0"/>
            </a:rPr>
            <a:t> 2.Review of the patient</a:t>
          </a:r>
          <a:r>
            <a:rPr lang="en-US" sz="2000" kern="1200" dirty="0">
              <a:latin typeface="Times New Roman" panose="02020603050405020304" pitchFamily="18" charset="0"/>
              <a:cs typeface="Times New Roman" panose="02020603050405020304" pitchFamily="18" charset="0"/>
            </a:rPr>
            <a:t>’</a:t>
          </a:r>
          <a:r>
            <a:rPr lang="en-IN" sz="2000" kern="1200" dirty="0">
              <a:latin typeface="Times New Roman" panose="02020603050405020304" pitchFamily="18" charset="0"/>
              <a:cs typeface="Times New Roman" panose="02020603050405020304" pitchFamily="18" charset="0"/>
            </a:rPr>
            <a:t>s SMBG and/or CGM</a:t>
          </a:r>
        </a:p>
      </dsp:txBody>
      <dsp:txXfrm>
        <a:off x="4451431" y="3456153"/>
        <a:ext cx="2075670" cy="170132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7C7D97-08F5-4722-9857-52590C2573AC}">
      <dsp:nvSpPr>
        <dsp:cNvPr id="0" name=""/>
        <dsp:cNvSpPr/>
      </dsp:nvSpPr>
      <dsp:spPr>
        <a:xfrm>
          <a:off x="1160" y="719581"/>
          <a:ext cx="3153619" cy="3153619"/>
        </a:xfrm>
        <a:prstGeom prst="ellipse">
          <a:avLst/>
        </a:prstGeom>
        <a:solidFill>
          <a:srgbClr val="B46346"/>
        </a:solidFill>
        <a:ln>
          <a:noFill/>
        </a:ln>
        <a:effectLst>
          <a:softEdge rad="12700"/>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422400">
            <a:lnSpc>
              <a:spcPct val="90000"/>
            </a:lnSpc>
            <a:spcBef>
              <a:spcPct val="0"/>
            </a:spcBef>
            <a:spcAft>
              <a:spcPct val="35000"/>
            </a:spcAft>
          </a:pPr>
          <a:r>
            <a:rPr lang="en-IN" sz="3200" b="1" kern="1200" dirty="0">
              <a:latin typeface="Calibri" panose="020F0502020204030204" pitchFamily="34" charset="0"/>
              <a:cs typeface="Calibri" panose="020F0502020204030204" pitchFamily="34" charset="0"/>
            </a:rPr>
            <a:t>Continuous Glucose Monitoring </a:t>
          </a:r>
          <a:endParaRPr lang="en-IN" sz="3200" kern="1200" dirty="0">
            <a:latin typeface="Calibri" panose="020F0502020204030204" pitchFamily="34" charset="0"/>
            <a:cs typeface="Calibri" panose="020F0502020204030204" pitchFamily="34" charset="0"/>
          </a:endParaRPr>
        </a:p>
      </dsp:txBody>
      <dsp:txXfrm>
        <a:off x="462997" y="1181418"/>
        <a:ext cx="2229945" cy="2229945"/>
      </dsp:txXfrm>
    </dsp:sp>
    <dsp:sp modelId="{4FD35209-A99B-454E-A07F-533F640F9386}">
      <dsp:nvSpPr>
        <dsp:cNvPr id="0" name=""/>
        <dsp:cNvSpPr/>
      </dsp:nvSpPr>
      <dsp:spPr>
        <a:xfrm rot="17779423">
          <a:off x="2772881" y="1341213"/>
          <a:ext cx="1708937" cy="0"/>
        </a:xfrm>
        <a:custGeom>
          <a:avLst/>
          <a:gdLst/>
          <a:ahLst/>
          <a:cxnLst/>
          <a:rect l="0" t="0" r="0" b="0"/>
          <a:pathLst>
            <a:path>
              <a:moveTo>
                <a:pt x="0" y="0"/>
              </a:moveTo>
              <a:lnTo>
                <a:pt x="1708937" y="0"/>
              </a:lnTo>
            </a:path>
          </a:pathLst>
        </a:custGeom>
        <a:noFill/>
        <a:ln w="12700" cap="flat" cmpd="sng" algn="ctr">
          <a:solidFill>
            <a:schemeClr val="accent1">
              <a:shade val="6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52AAAF08-813D-4C18-A11A-7F5610629546}">
      <dsp:nvSpPr>
        <dsp:cNvPr id="0" name=""/>
        <dsp:cNvSpPr/>
      </dsp:nvSpPr>
      <dsp:spPr>
        <a:xfrm>
          <a:off x="4006257" y="575351"/>
          <a:ext cx="368613" cy="0"/>
        </a:xfrm>
        <a:prstGeom prst="line">
          <a:avLst/>
        </a:prstGeom>
        <a:noFill/>
        <a:ln w="12700" cap="flat" cmpd="sng" algn="ctr">
          <a:solidFill>
            <a:schemeClr val="accent1">
              <a:shade val="6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DDD3FE5C-0957-42DE-A5A2-E65B0A8A4CEE}">
      <dsp:nvSpPr>
        <dsp:cNvPr id="0" name=""/>
        <dsp:cNvSpPr/>
      </dsp:nvSpPr>
      <dsp:spPr>
        <a:xfrm>
          <a:off x="4374871" y="1671"/>
          <a:ext cx="2613807" cy="1147359"/>
        </a:xfrm>
        <a:prstGeom prst="rect">
          <a:avLst/>
        </a:prstGeom>
        <a:noFill/>
        <a:ln w="6350" cap="flat" cmpd="sng" algn="ctr">
          <a:noFill/>
          <a:prstDash val="solid"/>
        </a:ln>
        <a:effectLst/>
        <a:sp3d/>
      </dsp:spPr>
      <dsp:style>
        <a:lnRef idx="1">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buFont typeface="+mj-lt"/>
            <a:buAutoNum type="arabicPeriod"/>
          </a:pPr>
          <a:r>
            <a:rPr lang="en-IN" sz="2000" kern="1200" dirty="0">
              <a:latin typeface="Calibri" panose="020F0502020204030204" pitchFamily="34" charset="0"/>
              <a:cs typeface="Calibri" panose="020F0502020204030204" pitchFamily="34" charset="0"/>
            </a:rPr>
            <a:t>Time in a </a:t>
          </a:r>
          <a:r>
            <a:rPr lang="en-IN" sz="2000" kern="1200" dirty="0" err="1">
              <a:latin typeface="Calibri" panose="020F0502020204030204" pitchFamily="34" charset="0"/>
              <a:cs typeface="Calibri" panose="020F0502020204030204" pitchFamily="34" charset="0"/>
            </a:rPr>
            <a:t>glycemic</a:t>
          </a:r>
          <a:r>
            <a:rPr lang="en-IN" sz="2000" kern="1200" dirty="0">
              <a:latin typeface="Calibri" panose="020F0502020204030204" pitchFamily="34" charset="0"/>
              <a:cs typeface="Calibri" panose="020F0502020204030204" pitchFamily="34" charset="0"/>
            </a:rPr>
            <a:t> range </a:t>
          </a:r>
        </a:p>
        <a:p>
          <a:pPr lvl="0" algn="ctr" defTabSz="889000">
            <a:lnSpc>
              <a:spcPct val="90000"/>
            </a:lnSpc>
            <a:spcBef>
              <a:spcPct val="0"/>
            </a:spcBef>
            <a:spcAft>
              <a:spcPct val="35000"/>
            </a:spcAft>
            <a:buFont typeface="+mj-lt"/>
            <a:buAutoNum type="arabicPeriod"/>
          </a:pPr>
          <a:r>
            <a:rPr lang="en-IN" sz="2000" kern="1200" dirty="0">
              <a:latin typeface="Calibri" panose="020F0502020204030204" pitchFamily="34" charset="0"/>
              <a:cs typeface="Calibri" panose="020F0502020204030204" pitchFamily="34" charset="0"/>
            </a:rPr>
            <a:t>(TIR, or time in range)</a:t>
          </a:r>
        </a:p>
      </dsp:txBody>
      <dsp:txXfrm>
        <a:off x="4374871" y="1671"/>
        <a:ext cx="2613807" cy="1147359"/>
      </dsp:txXfrm>
    </dsp:sp>
    <dsp:sp modelId="{29E5418A-2D28-4B0A-91C0-6E871859E4ED}">
      <dsp:nvSpPr>
        <dsp:cNvPr id="0" name=""/>
        <dsp:cNvSpPr/>
      </dsp:nvSpPr>
      <dsp:spPr>
        <a:xfrm rot="19561801">
          <a:off x="3170466" y="1977998"/>
          <a:ext cx="913766" cy="0"/>
        </a:xfrm>
        <a:custGeom>
          <a:avLst/>
          <a:gdLst/>
          <a:ahLst/>
          <a:cxnLst/>
          <a:rect l="0" t="0" r="0" b="0"/>
          <a:pathLst>
            <a:path>
              <a:moveTo>
                <a:pt x="0" y="0"/>
              </a:moveTo>
              <a:lnTo>
                <a:pt x="913766" y="0"/>
              </a:lnTo>
            </a:path>
          </a:pathLst>
        </a:custGeom>
        <a:noFill/>
        <a:ln w="12700" cap="flat" cmpd="sng" algn="ctr">
          <a:solidFill>
            <a:schemeClr val="accent1">
              <a:shade val="6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E8E5E03E-2490-4070-B86A-473D09877146}">
      <dsp:nvSpPr>
        <dsp:cNvPr id="0" name=""/>
        <dsp:cNvSpPr/>
      </dsp:nvSpPr>
      <dsp:spPr>
        <a:xfrm>
          <a:off x="4006257" y="1722711"/>
          <a:ext cx="368613" cy="0"/>
        </a:xfrm>
        <a:prstGeom prst="line">
          <a:avLst/>
        </a:prstGeom>
        <a:noFill/>
        <a:ln w="12700" cap="flat" cmpd="sng" algn="ctr">
          <a:solidFill>
            <a:schemeClr val="accent1">
              <a:shade val="6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EC2B8C9C-5137-4F05-8508-2BDF291F6BA5}">
      <dsp:nvSpPr>
        <dsp:cNvPr id="0" name=""/>
        <dsp:cNvSpPr/>
      </dsp:nvSpPr>
      <dsp:spPr>
        <a:xfrm>
          <a:off x="4374871" y="1149031"/>
          <a:ext cx="2613807" cy="1147359"/>
        </a:xfrm>
        <a:prstGeom prst="rect">
          <a:avLst/>
        </a:prstGeom>
        <a:noFill/>
        <a:ln w="6350" cap="flat" cmpd="sng" algn="ctr">
          <a:noFill/>
          <a:prstDash val="solid"/>
        </a:ln>
        <a:effectLst/>
        <a:sp3d/>
      </dsp:spPr>
      <dsp:style>
        <a:lnRef idx="1">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buFont typeface="+mj-lt"/>
            <a:buAutoNum type="arabicPeriod"/>
          </a:pPr>
          <a:r>
            <a:rPr lang="en-IN" sz="2000" kern="1200" dirty="0">
              <a:latin typeface="Calibri" panose="020F0502020204030204" pitchFamily="34" charset="0"/>
              <a:cs typeface="Calibri" panose="020F0502020204030204" pitchFamily="34" charset="0"/>
            </a:rPr>
            <a:t>Ambulatory glucose profile </a:t>
          </a:r>
        </a:p>
      </dsp:txBody>
      <dsp:txXfrm>
        <a:off x="4374871" y="1149031"/>
        <a:ext cx="2613807" cy="1147359"/>
      </dsp:txXfrm>
    </dsp:sp>
    <dsp:sp modelId="{A6AC6292-138E-4A13-B2F0-6DF8C099F688}">
      <dsp:nvSpPr>
        <dsp:cNvPr id="0" name=""/>
        <dsp:cNvSpPr/>
      </dsp:nvSpPr>
      <dsp:spPr>
        <a:xfrm rot="2038199">
          <a:off x="3170466" y="2614783"/>
          <a:ext cx="913766" cy="0"/>
        </a:xfrm>
        <a:custGeom>
          <a:avLst/>
          <a:gdLst/>
          <a:ahLst/>
          <a:cxnLst/>
          <a:rect l="0" t="0" r="0" b="0"/>
          <a:pathLst>
            <a:path>
              <a:moveTo>
                <a:pt x="0" y="0"/>
              </a:moveTo>
              <a:lnTo>
                <a:pt x="913766" y="0"/>
              </a:lnTo>
            </a:path>
          </a:pathLst>
        </a:custGeom>
        <a:noFill/>
        <a:ln w="12700" cap="flat" cmpd="sng" algn="ctr">
          <a:solidFill>
            <a:schemeClr val="accent1">
              <a:shade val="6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2998913F-E1A2-4515-8B92-ED4820172E9B}">
      <dsp:nvSpPr>
        <dsp:cNvPr id="0" name=""/>
        <dsp:cNvSpPr/>
      </dsp:nvSpPr>
      <dsp:spPr>
        <a:xfrm>
          <a:off x="4006257" y="2870070"/>
          <a:ext cx="368613" cy="0"/>
        </a:xfrm>
        <a:prstGeom prst="line">
          <a:avLst/>
        </a:prstGeom>
        <a:noFill/>
        <a:ln w="12700" cap="flat" cmpd="sng" algn="ctr">
          <a:solidFill>
            <a:schemeClr val="accent1">
              <a:shade val="6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6E367E58-192E-49D0-A9FD-E5E3E29F15B3}">
      <dsp:nvSpPr>
        <dsp:cNvPr id="0" name=""/>
        <dsp:cNvSpPr/>
      </dsp:nvSpPr>
      <dsp:spPr>
        <a:xfrm>
          <a:off x="4374871" y="2296391"/>
          <a:ext cx="2613807" cy="1147359"/>
        </a:xfrm>
        <a:prstGeom prst="rect">
          <a:avLst/>
        </a:prstGeom>
        <a:noFill/>
        <a:ln w="6350" cap="flat" cmpd="sng" algn="ctr">
          <a:noFill/>
          <a:prstDash val="solid"/>
        </a:ln>
        <a:effectLst/>
        <a:sp3d/>
      </dsp:spPr>
      <dsp:style>
        <a:lnRef idx="1">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buFont typeface="+mj-lt"/>
            <a:buAutoNum type="arabicPeriod"/>
          </a:pPr>
          <a:r>
            <a:rPr lang="en-IN" sz="2000" kern="1200" dirty="0">
              <a:latin typeface="Calibri" panose="020F0502020204030204" pitchFamily="34" charset="0"/>
              <a:cs typeface="Calibri" panose="020F0502020204030204" pitchFamily="34" charset="0"/>
            </a:rPr>
            <a:t>Amount of time in the </a:t>
          </a:r>
          <a:r>
            <a:rPr lang="en-IN" sz="2000" kern="1200" dirty="0" err="1">
              <a:latin typeface="Calibri" panose="020F0502020204030204" pitchFamily="34" charset="0"/>
              <a:cs typeface="Calibri" panose="020F0502020204030204" pitchFamily="34" charset="0"/>
            </a:rPr>
            <a:t>hypoglycemic</a:t>
          </a:r>
          <a:r>
            <a:rPr lang="en-IN" sz="2000" kern="1200" dirty="0">
              <a:latin typeface="Calibri" panose="020F0502020204030204" pitchFamily="34" charset="0"/>
              <a:cs typeface="Calibri" panose="020F0502020204030204" pitchFamily="34" charset="0"/>
            </a:rPr>
            <a:t> range</a:t>
          </a:r>
        </a:p>
      </dsp:txBody>
      <dsp:txXfrm>
        <a:off x="4374871" y="2296391"/>
        <a:ext cx="2613807" cy="1147359"/>
      </dsp:txXfrm>
    </dsp:sp>
    <dsp:sp modelId="{69A38F73-690A-4B69-A6D0-D77FF7C8AB65}">
      <dsp:nvSpPr>
        <dsp:cNvPr id="0" name=""/>
        <dsp:cNvSpPr/>
      </dsp:nvSpPr>
      <dsp:spPr>
        <a:xfrm rot="3820577">
          <a:off x="2772881" y="3251568"/>
          <a:ext cx="1708937" cy="0"/>
        </a:xfrm>
        <a:custGeom>
          <a:avLst/>
          <a:gdLst/>
          <a:ahLst/>
          <a:cxnLst/>
          <a:rect l="0" t="0" r="0" b="0"/>
          <a:pathLst>
            <a:path>
              <a:moveTo>
                <a:pt x="0" y="0"/>
              </a:moveTo>
              <a:lnTo>
                <a:pt x="1708937" y="0"/>
              </a:lnTo>
            </a:path>
          </a:pathLst>
        </a:custGeom>
        <a:noFill/>
        <a:ln w="12700" cap="flat" cmpd="sng" algn="ctr">
          <a:solidFill>
            <a:schemeClr val="accent1">
              <a:shade val="6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3C1C1AFA-BB23-421A-A3B7-59F2AF84B80C}">
      <dsp:nvSpPr>
        <dsp:cNvPr id="0" name=""/>
        <dsp:cNvSpPr/>
      </dsp:nvSpPr>
      <dsp:spPr>
        <a:xfrm>
          <a:off x="4006257" y="4017430"/>
          <a:ext cx="368613" cy="0"/>
        </a:xfrm>
        <a:prstGeom prst="line">
          <a:avLst/>
        </a:prstGeom>
        <a:noFill/>
        <a:ln w="12700" cap="flat" cmpd="sng" algn="ctr">
          <a:solidFill>
            <a:schemeClr val="accent1">
              <a:shade val="6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D596B83F-C4B1-46A2-8EC8-95989D99CBDE}">
      <dsp:nvSpPr>
        <dsp:cNvPr id="0" name=""/>
        <dsp:cNvSpPr/>
      </dsp:nvSpPr>
      <dsp:spPr>
        <a:xfrm>
          <a:off x="4374871" y="3443750"/>
          <a:ext cx="2613807" cy="1147359"/>
        </a:xfrm>
        <a:prstGeom prst="rect">
          <a:avLst/>
        </a:prstGeom>
        <a:noFill/>
        <a:ln w="6350" cap="flat" cmpd="sng" algn="ctr">
          <a:noFill/>
          <a:prstDash val="solid"/>
        </a:ln>
        <a:effectLst/>
        <a:sp3d/>
      </dsp:spPr>
      <dsp:style>
        <a:lnRef idx="1">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buFont typeface="+mj-lt"/>
            <a:buAutoNum type="arabicPeriod"/>
          </a:pPr>
          <a:r>
            <a:rPr lang="en-IN" sz="2000" kern="1200" dirty="0">
              <a:latin typeface="Calibri" panose="020F0502020204030204" pitchFamily="34" charset="0"/>
              <a:cs typeface="Calibri" panose="020F0502020204030204" pitchFamily="34" charset="0"/>
            </a:rPr>
            <a:t>Glucose management indicator (GMI)</a:t>
          </a:r>
        </a:p>
      </dsp:txBody>
      <dsp:txXfrm>
        <a:off x="4374871" y="3443750"/>
        <a:ext cx="2613807" cy="114735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026019-BE90-48D2-80E5-0C7EC766ABC9}">
      <dsp:nvSpPr>
        <dsp:cNvPr id="0" name=""/>
        <dsp:cNvSpPr/>
      </dsp:nvSpPr>
      <dsp:spPr>
        <a:xfrm>
          <a:off x="0" y="1418272"/>
          <a:ext cx="11423650" cy="1891030"/>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5DB87B8-C551-4D6C-BC75-C1334039D94D}">
      <dsp:nvSpPr>
        <dsp:cNvPr id="0" name=""/>
        <dsp:cNvSpPr/>
      </dsp:nvSpPr>
      <dsp:spPr>
        <a:xfrm>
          <a:off x="5215" y="0"/>
          <a:ext cx="1498517" cy="18910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b" anchorCtr="0">
          <a:noAutofit/>
        </a:bodyPr>
        <a:lstStyle/>
        <a:p>
          <a:pPr lvl="0" algn="ctr" defTabSz="711200">
            <a:lnSpc>
              <a:spcPct val="90000"/>
            </a:lnSpc>
            <a:spcBef>
              <a:spcPct val="0"/>
            </a:spcBef>
            <a:spcAft>
              <a:spcPct val="35000"/>
            </a:spcAft>
          </a:pPr>
          <a:r>
            <a:rPr lang="en-US" sz="1600" kern="1200" dirty="0">
              <a:latin typeface="Calibri" panose="020F0502020204030204" pitchFamily="34" charset="0"/>
              <a:cs typeface="Calibri" panose="020F0502020204030204" pitchFamily="34" charset="0"/>
            </a:rPr>
            <a:t>The target for glycemic control (as reflected by the HbA1c) must be </a:t>
          </a:r>
          <a:r>
            <a:rPr lang="en-US" sz="1600" b="1" i="1" kern="1200" dirty="0">
              <a:latin typeface="Calibri" panose="020F0502020204030204" pitchFamily="34" charset="0"/>
              <a:cs typeface="Calibri" panose="020F0502020204030204" pitchFamily="34" charset="0"/>
            </a:rPr>
            <a:t>individualized.</a:t>
          </a:r>
          <a:endParaRPr lang="en-IN" sz="1600" kern="1200" dirty="0">
            <a:latin typeface="Calibri" panose="020F0502020204030204" pitchFamily="34" charset="0"/>
            <a:cs typeface="Calibri" panose="020F0502020204030204" pitchFamily="34" charset="0"/>
          </a:endParaRPr>
        </a:p>
      </dsp:txBody>
      <dsp:txXfrm>
        <a:off x="5215" y="0"/>
        <a:ext cx="1498517" cy="1891030"/>
      </dsp:txXfrm>
    </dsp:sp>
    <dsp:sp modelId="{27128D5B-CC8F-411A-898C-6AE60FBF7569}">
      <dsp:nvSpPr>
        <dsp:cNvPr id="0" name=""/>
        <dsp:cNvSpPr/>
      </dsp:nvSpPr>
      <dsp:spPr>
        <a:xfrm>
          <a:off x="518095" y="2127408"/>
          <a:ext cx="472757" cy="47275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5255639-1E36-4A35-A7FF-AC36C5C25774}">
      <dsp:nvSpPr>
        <dsp:cNvPr id="0" name=""/>
        <dsp:cNvSpPr/>
      </dsp:nvSpPr>
      <dsp:spPr>
        <a:xfrm>
          <a:off x="1578659" y="2836545"/>
          <a:ext cx="2141681" cy="18910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t" anchorCtr="0">
          <a:noAutofit/>
        </a:bodyPr>
        <a:lstStyle/>
        <a:p>
          <a:pPr lvl="0" algn="ctr" defTabSz="711200">
            <a:lnSpc>
              <a:spcPct val="90000"/>
            </a:lnSpc>
            <a:spcBef>
              <a:spcPct val="0"/>
            </a:spcBef>
            <a:spcAft>
              <a:spcPct val="35000"/>
            </a:spcAft>
          </a:pPr>
          <a:r>
            <a:rPr lang="en-US" sz="1600" kern="1200" dirty="0">
              <a:latin typeface="Calibri" panose="020F0502020204030204" pitchFamily="34" charset="0"/>
              <a:cs typeface="Calibri" panose="020F0502020204030204" pitchFamily="34" charset="0"/>
            </a:rPr>
            <a:t>Achieve </a:t>
          </a:r>
          <a:r>
            <a:rPr lang="en-US" sz="1600" b="1" i="1" kern="1200" dirty="0">
              <a:latin typeface="Calibri" panose="020F0502020204030204" pitchFamily="34" charset="0"/>
              <a:cs typeface="Calibri" panose="020F0502020204030204" pitchFamily="34" charset="0"/>
            </a:rPr>
            <a:t>an HbA1c as close to normal </a:t>
          </a:r>
          <a:r>
            <a:rPr lang="en-US" sz="1600" kern="1200" dirty="0">
              <a:latin typeface="Calibri" panose="020F0502020204030204" pitchFamily="34" charset="0"/>
              <a:cs typeface="Calibri" panose="020F0502020204030204" pitchFamily="34" charset="0"/>
            </a:rPr>
            <a:t>as possible </a:t>
          </a:r>
          <a:r>
            <a:rPr lang="en-US" sz="1600" b="1" i="1" kern="1200" dirty="0">
              <a:latin typeface="Calibri" panose="020F0502020204030204" pitchFamily="34" charset="0"/>
              <a:cs typeface="Calibri" panose="020F0502020204030204" pitchFamily="34" charset="0"/>
            </a:rPr>
            <a:t>without significant hypoglycemia</a:t>
          </a:r>
          <a:r>
            <a:rPr lang="en-US" sz="1600" kern="1200" dirty="0">
              <a:latin typeface="Calibri" panose="020F0502020204030204" pitchFamily="34" charset="0"/>
              <a:cs typeface="Calibri" panose="020F0502020204030204" pitchFamily="34" charset="0"/>
            </a:rPr>
            <a:t>. </a:t>
          </a:r>
          <a:endParaRPr lang="en-IN" sz="1600" kern="1200" dirty="0">
            <a:latin typeface="Calibri" panose="020F0502020204030204" pitchFamily="34" charset="0"/>
            <a:cs typeface="Calibri" panose="020F0502020204030204" pitchFamily="34" charset="0"/>
          </a:endParaRPr>
        </a:p>
      </dsp:txBody>
      <dsp:txXfrm>
        <a:off x="1578659" y="2836545"/>
        <a:ext cx="2141681" cy="1891030"/>
      </dsp:txXfrm>
    </dsp:sp>
    <dsp:sp modelId="{1B3F3EB6-6B41-42C3-AC38-ABB2CBF85E11}">
      <dsp:nvSpPr>
        <dsp:cNvPr id="0" name=""/>
        <dsp:cNvSpPr/>
      </dsp:nvSpPr>
      <dsp:spPr>
        <a:xfrm>
          <a:off x="2413120" y="2127408"/>
          <a:ext cx="472757" cy="47275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5ED3817-04D3-4C88-87B1-79010F17203C}">
      <dsp:nvSpPr>
        <dsp:cNvPr id="0" name=""/>
        <dsp:cNvSpPr/>
      </dsp:nvSpPr>
      <dsp:spPr>
        <a:xfrm>
          <a:off x="3795266" y="0"/>
          <a:ext cx="1898141" cy="18910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b" anchorCtr="0">
          <a:noAutofit/>
        </a:bodyPr>
        <a:lstStyle/>
        <a:p>
          <a:pPr lvl="0" algn="ctr" defTabSz="711200">
            <a:lnSpc>
              <a:spcPct val="90000"/>
            </a:lnSpc>
            <a:spcBef>
              <a:spcPct val="0"/>
            </a:spcBef>
            <a:spcAft>
              <a:spcPct val="35000"/>
            </a:spcAft>
          </a:pPr>
          <a:r>
            <a:rPr lang="en-US" sz="1600" kern="1200" dirty="0">
              <a:latin typeface="Calibri" panose="020F0502020204030204" pitchFamily="34" charset="0"/>
              <a:cs typeface="Calibri" panose="020F0502020204030204" pitchFamily="34" charset="0"/>
            </a:rPr>
            <a:t>In most individuals, the </a:t>
          </a:r>
          <a:r>
            <a:rPr lang="en-US" sz="1600" b="1" i="1" kern="1200" dirty="0">
              <a:latin typeface="Calibri" panose="020F0502020204030204" pitchFamily="34" charset="0"/>
              <a:cs typeface="Calibri" panose="020F0502020204030204" pitchFamily="34" charset="0"/>
            </a:rPr>
            <a:t>target HbA1c should be &lt;7% with a more stringent (≤6.5%) target for some patients.</a:t>
          </a:r>
          <a:endParaRPr lang="en-IN" sz="1600" kern="1200" dirty="0">
            <a:latin typeface="Calibri" panose="020F0502020204030204" pitchFamily="34" charset="0"/>
            <a:cs typeface="Calibri" panose="020F0502020204030204" pitchFamily="34" charset="0"/>
          </a:endParaRPr>
        </a:p>
      </dsp:txBody>
      <dsp:txXfrm>
        <a:off x="3795266" y="0"/>
        <a:ext cx="1898141" cy="1891030"/>
      </dsp:txXfrm>
    </dsp:sp>
    <dsp:sp modelId="{C17EC97F-D596-409C-A3CF-8A3DEA9D9657}">
      <dsp:nvSpPr>
        <dsp:cNvPr id="0" name=""/>
        <dsp:cNvSpPr/>
      </dsp:nvSpPr>
      <dsp:spPr>
        <a:xfrm>
          <a:off x="4507958" y="2127408"/>
          <a:ext cx="472757" cy="47275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56C5FBE-53B3-474B-890A-6C7A960F8A83}">
      <dsp:nvSpPr>
        <dsp:cNvPr id="0" name=""/>
        <dsp:cNvSpPr/>
      </dsp:nvSpPr>
      <dsp:spPr>
        <a:xfrm>
          <a:off x="5768333" y="2836545"/>
          <a:ext cx="2231906" cy="18910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t" anchorCtr="0">
          <a:noAutofit/>
        </a:bodyPr>
        <a:lstStyle/>
        <a:p>
          <a:pPr lvl="0" algn="ctr" defTabSz="711200">
            <a:lnSpc>
              <a:spcPct val="90000"/>
            </a:lnSpc>
            <a:spcBef>
              <a:spcPct val="0"/>
            </a:spcBef>
            <a:spcAft>
              <a:spcPct val="35000"/>
            </a:spcAft>
          </a:pPr>
          <a:r>
            <a:rPr lang="en-US" sz="1600" kern="1200" dirty="0">
              <a:latin typeface="Calibri" panose="020F0502020204030204" pitchFamily="34" charset="0"/>
              <a:cs typeface="Calibri" panose="020F0502020204030204" pitchFamily="34" charset="0"/>
            </a:rPr>
            <a:t>A </a:t>
          </a:r>
          <a:r>
            <a:rPr lang="en-US" sz="1600" b="1" i="1" kern="1200" dirty="0">
              <a:latin typeface="Calibri" panose="020F0502020204030204" pitchFamily="34" charset="0"/>
              <a:cs typeface="Calibri" panose="020F0502020204030204" pitchFamily="34" charset="0"/>
            </a:rPr>
            <a:t>higher HbA1c </a:t>
          </a:r>
          <a:r>
            <a:rPr lang="en-US" sz="1600" kern="1200" dirty="0">
              <a:latin typeface="Calibri" panose="020F0502020204030204" pitchFamily="34" charset="0"/>
              <a:cs typeface="Calibri" panose="020F0502020204030204" pitchFamily="34" charset="0"/>
            </a:rPr>
            <a:t>goal may also be appropriate for the </a:t>
          </a:r>
          <a:r>
            <a:rPr lang="en-US" sz="1600" b="1" i="1" kern="1200" dirty="0">
              <a:latin typeface="Calibri" panose="020F0502020204030204" pitchFamily="34" charset="0"/>
              <a:cs typeface="Calibri" panose="020F0502020204030204" pitchFamily="34" charset="0"/>
            </a:rPr>
            <a:t>very young or old </a:t>
          </a:r>
          <a:r>
            <a:rPr lang="en-US" sz="1600" kern="1200" dirty="0">
              <a:latin typeface="Calibri" panose="020F0502020204030204" pitchFamily="34" charset="0"/>
              <a:cs typeface="Calibri" panose="020F0502020204030204" pitchFamily="34" charset="0"/>
            </a:rPr>
            <a:t>or in individuals </a:t>
          </a:r>
          <a:r>
            <a:rPr lang="en-US" sz="1600" b="1" i="1" kern="1200" dirty="0">
              <a:latin typeface="Calibri" panose="020F0502020204030204" pitchFamily="34" charset="0"/>
              <a:cs typeface="Calibri" panose="020F0502020204030204" pitchFamily="34" charset="0"/>
            </a:rPr>
            <a:t>with limited life span or comorbid conditions.</a:t>
          </a:r>
          <a:endParaRPr lang="en-IN" sz="1600" b="1" i="1" kern="1200" dirty="0">
            <a:latin typeface="Calibri" panose="020F0502020204030204" pitchFamily="34" charset="0"/>
            <a:cs typeface="Calibri" panose="020F0502020204030204" pitchFamily="34" charset="0"/>
          </a:endParaRPr>
        </a:p>
      </dsp:txBody>
      <dsp:txXfrm>
        <a:off x="5768333" y="2836545"/>
        <a:ext cx="2231906" cy="1891030"/>
      </dsp:txXfrm>
    </dsp:sp>
    <dsp:sp modelId="{2052DFE5-D045-4E9C-A4D6-9EC41F09C1E9}">
      <dsp:nvSpPr>
        <dsp:cNvPr id="0" name=""/>
        <dsp:cNvSpPr/>
      </dsp:nvSpPr>
      <dsp:spPr>
        <a:xfrm>
          <a:off x="6647908" y="2127408"/>
          <a:ext cx="472757" cy="47275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29CC2FC-B308-44A4-90EC-BFF97E464967}">
      <dsp:nvSpPr>
        <dsp:cNvPr id="0" name=""/>
        <dsp:cNvSpPr/>
      </dsp:nvSpPr>
      <dsp:spPr>
        <a:xfrm>
          <a:off x="8075166" y="0"/>
          <a:ext cx="2200902" cy="18910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b" anchorCtr="0">
          <a:noAutofit/>
        </a:bodyPr>
        <a:lstStyle/>
        <a:p>
          <a:pPr lvl="0" algn="ctr" defTabSz="711200">
            <a:lnSpc>
              <a:spcPct val="90000"/>
            </a:lnSpc>
            <a:spcBef>
              <a:spcPct val="0"/>
            </a:spcBef>
            <a:spcAft>
              <a:spcPct val="35000"/>
            </a:spcAft>
          </a:pPr>
          <a:r>
            <a:rPr lang="en-US" sz="1600" kern="1200" dirty="0">
              <a:latin typeface="Calibri" panose="020F0502020204030204" pitchFamily="34" charset="0"/>
              <a:cs typeface="Calibri" panose="020F0502020204030204" pitchFamily="34" charset="0"/>
            </a:rPr>
            <a:t>More </a:t>
          </a:r>
          <a:r>
            <a:rPr lang="en-US" sz="1600" b="1" i="1" kern="1200" dirty="0">
              <a:latin typeface="Calibri" panose="020F0502020204030204" pitchFamily="34" charset="0"/>
              <a:cs typeface="Calibri" panose="020F0502020204030204" pitchFamily="34" charset="0"/>
            </a:rPr>
            <a:t>stringent glycemic control (HbA1c ≤6%) is not beneficial</a:t>
          </a:r>
          <a:r>
            <a:rPr lang="en-US" sz="1600" kern="1200" dirty="0">
              <a:latin typeface="Calibri" panose="020F0502020204030204" pitchFamily="34" charset="0"/>
              <a:cs typeface="Calibri" panose="020F0502020204030204" pitchFamily="34" charset="0"/>
            </a:rPr>
            <a:t>, and may be detrimental, in patients with type 2 DM and a high risk of CVD. </a:t>
          </a:r>
          <a:endParaRPr lang="en-IN" sz="1600" kern="1200" dirty="0">
            <a:latin typeface="Calibri" panose="020F0502020204030204" pitchFamily="34" charset="0"/>
            <a:cs typeface="Calibri" panose="020F0502020204030204" pitchFamily="34" charset="0"/>
          </a:endParaRPr>
        </a:p>
      </dsp:txBody>
      <dsp:txXfrm>
        <a:off x="8075166" y="0"/>
        <a:ext cx="2200902" cy="1891030"/>
      </dsp:txXfrm>
    </dsp:sp>
    <dsp:sp modelId="{601140EC-4801-4966-ACEC-0CA94B05F96E}">
      <dsp:nvSpPr>
        <dsp:cNvPr id="0" name=""/>
        <dsp:cNvSpPr/>
      </dsp:nvSpPr>
      <dsp:spPr>
        <a:xfrm>
          <a:off x="8939239" y="2127408"/>
          <a:ext cx="472757" cy="47275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37C565-F3F1-4396-85D7-8B7AA60EEF6A}">
      <dsp:nvSpPr>
        <dsp:cNvPr id="0" name=""/>
        <dsp:cNvSpPr/>
      </dsp:nvSpPr>
      <dsp:spPr>
        <a:xfrm>
          <a:off x="293784" y="0"/>
          <a:ext cx="4165003" cy="4165003"/>
        </a:xfrm>
        <a:prstGeom prst="quadArrow">
          <a:avLst>
            <a:gd name="adj1" fmla="val 2000"/>
            <a:gd name="adj2" fmla="val 4000"/>
            <a:gd name="adj3" fmla="val 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7FF7585-A669-4FDA-9F69-49F7F81772FB}">
      <dsp:nvSpPr>
        <dsp:cNvPr id="0" name=""/>
        <dsp:cNvSpPr/>
      </dsp:nvSpPr>
      <dsp:spPr>
        <a:xfrm>
          <a:off x="564509" y="270725"/>
          <a:ext cx="1666001" cy="166600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IN" sz="1900" kern="1200"/>
            <a:t>Pramlintide</a:t>
          </a:r>
        </a:p>
      </dsp:txBody>
      <dsp:txXfrm>
        <a:off x="645836" y="352052"/>
        <a:ext cx="1503347" cy="1503347"/>
      </dsp:txXfrm>
    </dsp:sp>
    <dsp:sp modelId="{0D264EA2-8028-41ED-8516-FE2CA0C733CF}">
      <dsp:nvSpPr>
        <dsp:cNvPr id="0" name=""/>
        <dsp:cNvSpPr/>
      </dsp:nvSpPr>
      <dsp:spPr>
        <a:xfrm>
          <a:off x="2522061" y="270725"/>
          <a:ext cx="1666001" cy="1666001"/>
        </a:xfrm>
        <a:prstGeom prst="roundRect">
          <a:avLst/>
        </a:prstGeom>
        <a:solidFill>
          <a:srgbClr val="B46346"/>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IN" sz="1900" kern="1200"/>
            <a:t>Metformin</a:t>
          </a:r>
        </a:p>
      </dsp:txBody>
      <dsp:txXfrm>
        <a:off x="2603388" y="352052"/>
        <a:ext cx="1503347" cy="1503347"/>
      </dsp:txXfrm>
    </dsp:sp>
    <dsp:sp modelId="{90D33F97-AA96-4761-9753-416F5DFE9A0B}">
      <dsp:nvSpPr>
        <dsp:cNvPr id="0" name=""/>
        <dsp:cNvSpPr/>
      </dsp:nvSpPr>
      <dsp:spPr>
        <a:xfrm>
          <a:off x="564509" y="2228276"/>
          <a:ext cx="1666001" cy="1666001"/>
        </a:xfrm>
        <a:prstGeom prst="roundRect">
          <a:avLst/>
        </a:prstGeom>
        <a:solidFill>
          <a:schemeClr val="accent3"/>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IN" sz="1900" kern="1200"/>
            <a:t>SGLT2 Inhibitors</a:t>
          </a:r>
        </a:p>
      </dsp:txBody>
      <dsp:txXfrm>
        <a:off x="645836" y="2309603"/>
        <a:ext cx="1503347" cy="1503347"/>
      </dsp:txXfrm>
    </dsp:sp>
    <dsp:sp modelId="{2EA5DCE3-0DDF-42D2-B8BE-E25C17A2F1D7}">
      <dsp:nvSpPr>
        <dsp:cNvPr id="0" name=""/>
        <dsp:cNvSpPr/>
      </dsp:nvSpPr>
      <dsp:spPr>
        <a:xfrm>
          <a:off x="2522061" y="2228276"/>
          <a:ext cx="1666001" cy="166600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IN" sz="1900" kern="1200" dirty="0"/>
            <a:t>GLP 1 (</a:t>
          </a:r>
          <a:r>
            <a:rPr lang="en-IN" sz="1900" kern="1200" dirty="0" err="1"/>
            <a:t>Liraglutide</a:t>
          </a:r>
          <a:endParaRPr lang="en-IN" sz="1900" kern="1200" dirty="0"/>
        </a:p>
      </dsp:txBody>
      <dsp:txXfrm>
        <a:off x="2603388" y="2309603"/>
        <a:ext cx="1503347" cy="150334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C0C652-AF2F-40BD-AC6E-1629A939C8CA}">
      <dsp:nvSpPr>
        <dsp:cNvPr id="0" name=""/>
        <dsp:cNvSpPr/>
      </dsp:nvSpPr>
      <dsp:spPr>
        <a:xfrm rot="10800000">
          <a:off x="2028391" y="1110"/>
          <a:ext cx="6502099" cy="1562576"/>
        </a:xfrm>
        <a:prstGeom prst="homePlat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9053" tIns="68580" rIns="128016" bIns="68580" numCol="1" spcCol="1270" anchor="ctr" anchorCtr="0">
          <a:noAutofit/>
        </a:bodyPr>
        <a:lstStyle/>
        <a:p>
          <a:pPr lvl="0" algn="ctr" defTabSz="800100">
            <a:lnSpc>
              <a:spcPct val="90000"/>
            </a:lnSpc>
            <a:spcBef>
              <a:spcPct val="0"/>
            </a:spcBef>
            <a:spcAft>
              <a:spcPct val="35000"/>
            </a:spcAft>
          </a:pPr>
          <a:r>
            <a:rPr lang="en-US" sz="1800" kern="1200" dirty="0">
              <a:latin typeface="Calibri" panose="020F0502020204030204" pitchFamily="34" charset="0"/>
              <a:cs typeface="Calibri" panose="020F0502020204030204" pitchFamily="34" charset="0"/>
            </a:rPr>
            <a:t>GI</a:t>
          </a:r>
          <a:r>
            <a:rPr lang="en-US" sz="1100" kern="1200" dirty="0">
              <a:latin typeface="Calibri" panose="020F0502020204030204" pitchFamily="34" charset="0"/>
              <a:cs typeface="Calibri" panose="020F0502020204030204" pitchFamily="34" charset="0"/>
            </a:rPr>
            <a:t> </a:t>
          </a:r>
          <a:r>
            <a:rPr lang="en-US" sz="2000" kern="1200" dirty="0">
              <a:latin typeface="Calibri" panose="020F0502020204030204" pitchFamily="34" charset="0"/>
              <a:cs typeface="Calibri" panose="020F0502020204030204" pitchFamily="34" charset="0"/>
            </a:rPr>
            <a:t>symptoms with higher doses, the initial dose should be low and then escalated every 1–2 weeks to a maximally tolerated dose of 2000 mg daily. </a:t>
          </a:r>
          <a:endParaRPr lang="en-IN" sz="2000" kern="1200" dirty="0">
            <a:latin typeface="Calibri" panose="020F0502020204030204" pitchFamily="34" charset="0"/>
            <a:cs typeface="Calibri" panose="020F0502020204030204" pitchFamily="34" charset="0"/>
          </a:endParaRPr>
        </a:p>
      </dsp:txBody>
      <dsp:txXfrm rot="10800000">
        <a:off x="2419035" y="1110"/>
        <a:ext cx="6111455" cy="1562576"/>
      </dsp:txXfrm>
    </dsp:sp>
    <dsp:sp modelId="{B10C8614-4216-4EAF-AD88-426076C89251}">
      <dsp:nvSpPr>
        <dsp:cNvPr id="0" name=""/>
        <dsp:cNvSpPr/>
      </dsp:nvSpPr>
      <dsp:spPr>
        <a:xfrm>
          <a:off x="1247102" y="1110"/>
          <a:ext cx="1562576" cy="1562576"/>
        </a:xfrm>
        <a:prstGeom prst="ellipse">
          <a:avLst/>
        </a:prstGeom>
        <a:blipFill>
          <a:blip xmlns:r="http://schemas.openxmlformats.org/officeDocument/2006/relationships" r:embed="rId1"/>
          <a:srcRect/>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A7CFBC0-1CD9-4F79-9CFB-35AA04C0F15E}">
      <dsp:nvSpPr>
        <dsp:cNvPr id="0" name=""/>
        <dsp:cNvSpPr/>
      </dsp:nvSpPr>
      <dsp:spPr>
        <a:xfrm rot="10800000">
          <a:off x="2028391" y="2030128"/>
          <a:ext cx="6502099" cy="1562576"/>
        </a:xfrm>
        <a:prstGeom prst="homePlate">
          <a:avLst/>
        </a:prstGeom>
        <a:solidFill>
          <a:schemeClr val="accent5">
            <a:hueOff val="-10661560"/>
            <a:satOff val="6060"/>
            <a:lumOff val="-500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9053" tIns="76200" rIns="142240" bIns="76200" numCol="1" spcCol="1270" anchor="ctr" anchorCtr="0">
          <a:noAutofit/>
        </a:bodyPr>
        <a:lstStyle/>
        <a:p>
          <a:pPr lvl="0" algn="ctr" defTabSz="889000">
            <a:lnSpc>
              <a:spcPct val="90000"/>
            </a:lnSpc>
            <a:spcBef>
              <a:spcPct val="0"/>
            </a:spcBef>
            <a:spcAft>
              <a:spcPct val="35000"/>
            </a:spcAft>
          </a:pPr>
          <a:r>
            <a:rPr lang="en-US" sz="2000" kern="1200" dirty="0">
              <a:latin typeface="Calibri" panose="020F0502020204030204" pitchFamily="34" charset="0"/>
              <a:cs typeface="Calibri" panose="020F0502020204030204" pitchFamily="34" charset="0"/>
            </a:rPr>
            <a:t>The major toxicity of metformin, lactic acidosis, is very rare and can be prevented by careful patient selection.</a:t>
          </a:r>
          <a:endParaRPr lang="en-IN" sz="2000" kern="1200" dirty="0">
            <a:latin typeface="Calibri" panose="020F0502020204030204" pitchFamily="34" charset="0"/>
            <a:cs typeface="Calibri" panose="020F0502020204030204" pitchFamily="34" charset="0"/>
          </a:endParaRPr>
        </a:p>
      </dsp:txBody>
      <dsp:txXfrm rot="10800000">
        <a:off x="2419035" y="2030128"/>
        <a:ext cx="6111455" cy="1562576"/>
      </dsp:txXfrm>
    </dsp:sp>
    <dsp:sp modelId="{3B8AAB95-49A7-40E4-B663-7A83BE5012B9}">
      <dsp:nvSpPr>
        <dsp:cNvPr id="0" name=""/>
        <dsp:cNvSpPr/>
      </dsp:nvSpPr>
      <dsp:spPr>
        <a:xfrm>
          <a:off x="1247102" y="2030128"/>
          <a:ext cx="1562576" cy="1562576"/>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D7B8DF2-D69B-4360-93AC-7FC29A7EFAFC}">
      <dsp:nvSpPr>
        <dsp:cNvPr id="0" name=""/>
        <dsp:cNvSpPr/>
      </dsp:nvSpPr>
      <dsp:spPr>
        <a:xfrm rot="10800000">
          <a:off x="2028391" y="4059145"/>
          <a:ext cx="6502099" cy="1562576"/>
        </a:xfrm>
        <a:prstGeom prst="homePlate">
          <a:avLst/>
        </a:prstGeom>
        <a:solidFill>
          <a:schemeClr val="accent5">
            <a:hueOff val="-21323121"/>
            <a:satOff val="12119"/>
            <a:lumOff val="-1000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9053" tIns="76200" rIns="142240" bIns="76200" numCol="1" spcCol="1270" anchor="ctr" anchorCtr="0">
          <a:noAutofit/>
        </a:bodyPr>
        <a:lstStyle/>
        <a:p>
          <a:pPr lvl="0" algn="ctr" defTabSz="889000">
            <a:lnSpc>
              <a:spcPct val="90000"/>
            </a:lnSpc>
            <a:spcBef>
              <a:spcPct val="0"/>
            </a:spcBef>
            <a:spcAft>
              <a:spcPct val="35000"/>
            </a:spcAft>
          </a:pPr>
          <a:r>
            <a:rPr lang="en-US" sz="2000" kern="1200" dirty="0">
              <a:latin typeface="Calibri" panose="020F0502020204030204" pitchFamily="34" charset="0"/>
              <a:cs typeface="Calibri" panose="020F0502020204030204" pitchFamily="34" charset="0"/>
            </a:rPr>
            <a:t>Vitamin B12 levels are lower during metformin treatment and should be monitored</a:t>
          </a:r>
          <a:r>
            <a:rPr lang="en-US" sz="1100" kern="1200" dirty="0">
              <a:latin typeface="Calibri" panose="020F0502020204030204" pitchFamily="34" charset="0"/>
              <a:cs typeface="Calibri" panose="020F0502020204030204" pitchFamily="34" charset="0"/>
            </a:rPr>
            <a:t>. </a:t>
          </a:r>
          <a:endParaRPr lang="en-IN" sz="1100" kern="1200" dirty="0">
            <a:latin typeface="Calibri" panose="020F0502020204030204" pitchFamily="34" charset="0"/>
            <a:cs typeface="Calibri" panose="020F0502020204030204" pitchFamily="34" charset="0"/>
          </a:endParaRPr>
        </a:p>
      </dsp:txBody>
      <dsp:txXfrm rot="10800000">
        <a:off x="2419035" y="4059145"/>
        <a:ext cx="6111455" cy="1562576"/>
      </dsp:txXfrm>
    </dsp:sp>
    <dsp:sp modelId="{E3AB8658-1350-454D-8B11-BEBFEC078101}">
      <dsp:nvSpPr>
        <dsp:cNvPr id="0" name=""/>
        <dsp:cNvSpPr/>
      </dsp:nvSpPr>
      <dsp:spPr>
        <a:xfrm>
          <a:off x="1247102" y="4059145"/>
          <a:ext cx="1562576" cy="1562576"/>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8FADD5-1D04-48E4-BECE-BB213DA523EC}">
      <dsp:nvSpPr>
        <dsp:cNvPr id="0" name=""/>
        <dsp:cNvSpPr/>
      </dsp:nvSpPr>
      <dsp:spPr>
        <a:xfrm>
          <a:off x="0" y="428602"/>
          <a:ext cx="5830888" cy="1254825"/>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kern="1200" dirty="0">
              <a:latin typeface="Calibri" panose="020F0502020204030204" pitchFamily="34" charset="0"/>
              <a:cs typeface="Calibri" panose="020F0502020204030204" pitchFamily="34" charset="0"/>
            </a:rPr>
            <a:t>Insulin secretagogues stimulate insulin secretion by interacting with the ATP-sensitive potassium channel on the beta cell. </a:t>
          </a:r>
          <a:endParaRPr lang="en-IN" sz="2000" kern="1200" dirty="0">
            <a:latin typeface="Calibri" panose="020F0502020204030204" pitchFamily="34" charset="0"/>
            <a:cs typeface="Calibri" panose="020F0502020204030204" pitchFamily="34" charset="0"/>
          </a:endParaRPr>
        </a:p>
      </dsp:txBody>
      <dsp:txXfrm>
        <a:off x="61256" y="489858"/>
        <a:ext cx="5708376" cy="1132313"/>
      </dsp:txXfrm>
    </dsp:sp>
    <dsp:sp modelId="{6EAA5799-899A-42E2-9F5A-177DE3829041}">
      <dsp:nvSpPr>
        <dsp:cNvPr id="0" name=""/>
        <dsp:cNvSpPr/>
      </dsp:nvSpPr>
      <dsp:spPr>
        <a:xfrm>
          <a:off x="0" y="1870627"/>
          <a:ext cx="5830888" cy="1254825"/>
        </a:xfrm>
        <a:prstGeom prst="roundRect">
          <a:avLst/>
        </a:prstGeom>
        <a:solidFill>
          <a:schemeClr val="accent4">
            <a:hueOff val="10211516"/>
            <a:satOff val="-11993"/>
            <a:lumOff val="4608"/>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kern="1200" dirty="0">
              <a:latin typeface="Calibri" panose="020F0502020204030204" pitchFamily="34" charset="0"/>
              <a:cs typeface="Calibri" panose="020F0502020204030204" pitchFamily="34" charset="0"/>
            </a:rPr>
            <a:t>These drugs are most effective in individuals with type 2 DM of relatively recent onset (&lt;5 years) who have residual endogenous insulin production</a:t>
          </a:r>
          <a:endParaRPr lang="en-IN" sz="2000" kern="1200" dirty="0">
            <a:latin typeface="Calibri" panose="020F0502020204030204" pitchFamily="34" charset="0"/>
            <a:cs typeface="Calibri" panose="020F0502020204030204" pitchFamily="34" charset="0"/>
          </a:endParaRPr>
        </a:p>
      </dsp:txBody>
      <dsp:txXfrm>
        <a:off x="61256" y="1931883"/>
        <a:ext cx="5708376" cy="1132313"/>
      </dsp:txXfrm>
    </dsp:sp>
    <dsp:sp modelId="{5EDFD396-0332-4E0B-9C04-139EF7C073B0}">
      <dsp:nvSpPr>
        <dsp:cNvPr id="0" name=""/>
        <dsp:cNvSpPr/>
      </dsp:nvSpPr>
      <dsp:spPr>
        <a:xfrm>
          <a:off x="0" y="3312652"/>
          <a:ext cx="5830888" cy="486181"/>
        </a:xfrm>
        <a:prstGeom prst="roundRect">
          <a:avLst/>
        </a:prstGeom>
        <a:solidFill>
          <a:schemeClr val="accent4">
            <a:hueOff val="20423033"/>
            <a:satOff val="-23986"/>
            <a:lumOff val="9216"/>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kern="1200">
              <a:latin typeface="Calibri" panose="020F0502020204030204" pitchFamily="34" charset="0"/>
              <a:cs typeface="Calibri" panose="020F0502020204030204" pitchFamily="34" charset="0"/>
            </a:rPr>
            <a:t>Include- </a:t>
          </a:r>
          <a:endParaRPr lang="en-IN" sz="2000" kern="1200">
            <a:latin typeface="Calibri" panose="020F0502020204030204" pitchFamily="34" charset="0"/>
            <a:cs typeface="Calibri" panose="020F0502020204030204" pitchFamily="34" charset="0"/>
          </a:endParaRPr>
        </a:p>
      </dsp:txBody>
      <dsp:txXfrm>
        <a:off x="23733" y="3336385"/>
        <a:ext cx="5783422" cy="438715"/>
      </dsp:txXfrm>
    </dsp:sp>
    <dsp:sp modelId="{D0F27A34-3EE5-4D65-84BE-61DF26FBEB34}">
      <dsp:nvSpPr>
        <dsp:cNvPr id="0" name=""/>
        <dsp:cNvSpPr/>
      </dsp:nvSpPr>
      <dsp:spPr>
        <a:xfrm>
          <a:off x="0" y="3798834"/>
          <a:ext cx="5830888" cy="1076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5131" tIns="25400" rIns="142240" bIns="25400" numCol="1" spcCol="1270" anchor="t" anchorCtr="0">
          <a:noAutofit/>
        </a:bodyPr>
        <a:lstStyle/>
        <a:p>
          <a:pPr marL="228600" lvl="1" indent="-228600" algn="l" defTabSz="889000">
            <a:lnSpc>
              <a:spcPct val="90000"/>
            </a:lnSpc>
            <a:spcBef>
              <a:spcPct val="0"/>
            </a:spcBef>
            <a:spcAft>
              <a:spcPct val="20000"/>
            </a:spcAft>
            <a:buChar char="••"/>
          </a:pPr>
          <a:r>
            <a:rPr lang="en-US" sz="2000" kern="1200" dirty="0" err="1">
              <a:latin typeface="Calibri" panose="020F0502020204030204" pitchFamily="34" charset="0"/>
              <a:cs typeface="Calibri" panose="020F0502020204030204" pitchFamily="34" charset="0"/>
            </a:rPr>
            <a:t>Sulphonylureas</a:t>
          </a:r>
          <a:r>
            <a:rPr lang="en-US" sz="2000" kern="1200" dirty="0">
              <a:latin typeface="Calibri" panose="020F0502020204030204" pitchFamily="34" charset="0"/>
              <a:cs typeface="Calibri" panose="020F0502020204030204" pitchFamily="34" charset="0"/>
            </a:rPr>
            <a:t> </a:t>
          </a:r>
          <a:endParaRPr lang="en-IN" sz="2000" kern="1200" dirty="0">
            <a:latin typeface="Calibri" panose="020F0502020204030204" pitchFamily="34" charset="0"/>
            <a:cs typeface="Calibri" panose="020F0502020204030204" pitchFamily="34" charset="0"/>
          </a:endParaRPr>
        </a:p>
        <a:p>
          <a:pPr marL="228600" lvl="1" indent="-228600" algn="l" defTabSz="889000">
            <a:lnSpc>
              <a:spcPct val="90000"/>
            </a:lnSpc>
            <a:spcBef>
              <a:spcPct val="0"/>
            </a:spcBef>
            <a:spcAft>
              <a:spcPct val="20000"/>
            </a:spcAft>
            <a:buChar char="••"/>
          </a:pPr>
          <a:r>
            <a:rPr lang="en-US" sz="2000" kern="1200" dirty="0">
              <a:latin typeface="Calibri" panose="020F0502020204030204" pitchFamily="34" charset="0"/>
              <a:cs typeface="Calibri" panose="020F0502020204030204" pitchFamily="34" charset="0"/>
            </a:rPr>
            <a:t>Meglitinides</a:t>
          </a:r>
          <a:endParaRPr lang="en-IN" sz="2000" kern="1200" dirty="0">
            <a:latin typeface="Calibri" panose="020F0502020204030204" pitchFamily="34" charset="0"/>
            <a:cs typeface="Calibri" panose="020F0502020204030204" pitchFamily="34" charset="0"/>
          </a:endParaRPr>
        </a:p>
      </dsp:txBody>
      <dsp:txXfrm>
        <a:off x="0" y="3798834"/>
        <a:ext cx="5830888" cy="107640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0A2D83-C9F7-4794-968B-17271CF057F2}">
      <dsp:nvSpPr>
        <dsp:cNvPr id="0" name=""/>
        <dsp:cNvSpPr/>
      </dsp:nvSpPr>
      <dsp:spPr>
        <a:xfrm>
          <a:off x="1836678" y="15670"/>
          <a:ext cx="2742744" cy="2742744"/>
        </a:xfrm>
        <a:prstGeom prst="ellipse">
          <a:avLst/>
        </a:prstGeom>
        <a:solidFill>
          <a:schemeClr val="accent4">
            <a:alpha val="5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r>
            <a:rPr lang="en-IN" sz="1600" b="1" i="0" kern="1200" dirty="0" err="1" smtClean="0">
              <a:solidFill>
                <a:schemeClr val="tx1"/>
              </a:solidFill>
              <a:latin typeface="Calibri" panose="020F0502020204030204" pitchFamily="34" charset="0"/>
              <a:cs typeface="Calibri" panose="020F0502020204030204" pitchFamily="34" charset="0"/>
            </a:rPr>
            <a:t>Hypoglycemia</a:t>
          </a:r>
          <a:r>
            <a:rPr lang="en-IN" sz="1600" b="0" i="0" kern="1200" dirty="0" smtClean="0">
              <a:solidFill>
                <a:schemeClr val="tx1"/>
              </a:solidFill>
              <a:latin typeface="Calibri" panose="020F0502020204030204" pitchFamily="34" charset="0"/>
              <a:cs typeface="Calibri" panose="020F0502020204030204" pitchFamily="34" charset="0"/>
            </a:rPr>
            <a:t>, related to delayed meals, increased physical activity, alcohol intake, or renal insufficiency</a:t>
          </a:r>
          <a:r>
            <a:rPr lang="en-IN" sz="1600" b="1" i="0" kern="1200" dirty="0" smtClean="0">
              <a:solidFill>
                <a:schemeClr val="tx1"/>
              </a:solidFill>
              <a:latin typeface="Calibri" panose="020F0502020204030204" pitchFamily="34" charset="0"/>
              <a:cs typeface="Calibri" panose="020F0502020204030204" pitchFamily="34" charset="0"/>
            </a:rPr>
            <a:t>.</a:t>
          </a:r>
          <a:r>
            <a:rPr lang="en-IN" sz="1600" i="0" kern="1200" dirty="0" smtClean="0">
              <a:solidFill>
                <a:schemeClr val="tx1"/>
              </a:solidFill>
              <a:latin typeface="Calibri" panose="020F0502020204030204" pitchFamily="34" charset="0"/>
              <a:cs typeface="Calibri" panose="020F0502020204030204" pitchFamily="34" charset="0"/>
            </a:rPr>
            <a:t> </a:t>
          </a:r>
          <a:endParaRPr lang="en-IN" sz="1600" i="0" kern="1200" dirty="0">
            <a:solidFill>
              <a:schemeClr val="tx1"/>
            </a:solidFill>
            <a:latin typeface="Calibri" panose="020F0502020204030204" pitchFamily="34" charset="0"/>
            <a:cs typeface="Calibri" panose="020F0502020204030204" pitchFamily="34" charset="0"/>
          </a:endParaRPr>
        </a:p>
      </dsp:txBody>
      <dsp:txXfrm>
        <a:off x="2202377" y="495650"/>
        <a:ext cx="2011345" cy="1234234"/>
      </dsp:txXfrm>
    </dsp:sp>
    <dsp:sp modelId="{A8591ED2-31FB-4DB1-848C-3596524F6E1B}">
      <dsp:nvSpPr>
        <dsp:cNvPr id="0" name=""/>
        <dsp:cNvSpPr/>
      </dsp:nvSpPr>
      <dsp:spPr>
        <a:xfrm>
          <a:off x="3012227" y="1824235"/>
          <a:ext cx="2742744" cy="2742744"/>
        </a:xfrm>
        <a:prstGeom prst="ellipse">
          <a:avLst/>
        </a:prstGeom>
        <a:solidFill>
          <a:schemeClr val="accent4">
            <a:alpha val="50000"/>
            <a:hueOff val="10211516"/>
            <a:satOff val="-11993"/>
            <a:lumOff val="4608"/>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l" defTabSz="711200">
            <a:lnSpc>
              <a:spcPct val="90000"/>
            </a:lnSpc>
            <a:spcBef>
              <a:spcPct val="0"/>
            </a:spcBef>
            <a:spcAft>
              <a:spcPct val="35000"/>
            </a:spcAft>
          </a:pPr>
          <a:r>
            <a:rPr lang="en-IN" sz="1600" b="1" i="0" kern="1200" dirty="0" smtClean="0">
              <a:latin typeface="Calibri" panose="020F0502020204030204" pitchFamily="34" charset="0"/>
              <a:cs typeface="Calibri" panose="020F0502020204030204" pitchFamily="34" charset="0"/>
            </a:rPr>
            <a:t>Weight </a:t>
          </a:r>
          <a:r>
            <a:rPr lang="en-IN" sz="1600" b="1" i="0" kern="1200" dirty="0">
              <a:latin typeface="Calibri" panose="020F0502020204030204" pitchFamily="34" charset="0"/>
              <a:cs typeface="Calibri" panose="020F0502020204030204" pitchFamily="34" charset="0"/>
            </a:rPr>
            <a:t>gain</a:t>
          </a:r>
        </a:p>
      </dsp:txBody>
      <dsp:txXfrm>
        <a:off x="3851049" y="2532777"/>
        <a:ext cx="1645646" cy="1508509"/>
      </dsp:txXfrm>
    </dsp:sp>
    <dsp:sp modelId="{C7CE7027-4B1D-41DA-9115-3C00A8EE64EB}">
      <dsp:nvSpPr>
        <dsp:cNvPr id="0" name=""/>
        <dsp:cNvSpPr/>
      </dsp:nvSpPr>
      <dsp:spPr>
        <a:xfrm>
          <a:off x="394753" y="1853418"/>
          <a:ext cx="2742744" cy="2742744"/>
        </a:xfrm>
        <a:prstGeom prst="ellipse">
          <a:avLst/>
        </a:prstGeom>
        <a:solidFill>
          <a:schemeClr val="accent4">
            <a:alpha val="50000"/>
            <a:hueOff val="20423033"/>
            <a:satOff val="-23986"/>
            <a:lumOff val="9216"/>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r>
            <a:rPr lang="en-IN" sz="1600" b="1" kern="1200" dirty="0">
              <a:latin typeface="Calibri" panose="020F0502020204030204" pitchFamily="34" charset="0"/>
              <a:cs typeface="Calibri" panose="020F0502020204030204" pitchFamily="34" charset="0"/>
            </a:rPr>
            <a:t>Drug interactions </a:t>
          </a:r>
          <a:r>
            <a:rPr lang="en-IN" sz="1600" kern="1200" dirty="0">
              <a:latin typeface="Calibri" panose="020F0502020204030204" pitchFamily="34" charset="0"/>
              <a:cs typeface="Calibri" panose="020F0502020204030204" pitchFamily="34" charset="0"/>
            </a:rPr>
            <a:t>with alcohol and some medications including warfarin, aspirin, ketoconazole, α-glucosidase inhibitors, and fluconazole. </a:t>
          </a:r>
        </a:p>
      </dsp:txBody>
      <dsp:txXfrm>
        <a:off x="653028" y="2561960"/>
        <a:ext cx="1645646" cy="150850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7C7D97-08F5-4722-9857-52590C2573AC}">
      <dsp:nvSpPr>
        <dsp:cNvPr id="0" name=""/>
        <dsp:cNvSpPr/>
      </dsp:nvSpPr>
      <dsp:spPr>
        <a:xfrm>
          <a:off x="1160" y="719581"/>
          <a:ext cx="3153619" cy="3153619"/>
        </a:xfrm>
        <a:prstGeom prst="ellipse">
          <a:avLst/>
        </a:prstGeom>
        <a:blipFill rotWithShape="0">
          <a:blip xmlns:r="http://schemas.openxmlformats.org/officeDocument/2006/relationships" r:embed="rId1">
            <a:duotone>
              <a:schemeClr val="accent1">
                <a:hueOff val="0"/>
                <a:satOff val="0"/>
                <a:lumOff val="0"/>
                <a:alphaOff val="0"/>
                <a:shade val="36000"/>
                <a:satMod val="120000"/>
              </a:schemeClr>
              <a:schemeClr val="accent1">
                <a:hueOff val="0"/>
                <a:satOff val="0"/>
                <a:lumOff val="0"/>
                <a:alphaOff val="0"/>
                <a:tint val="40000"/>
              </a:schemeClr>
            </a:duotone>
          </a:blip>
          <a:tile tx="0" ty="0" sx="60000" sy="59000" flip="none" algn="tl"/>
        </a:blipFill>
        <a:ln>
          <a:noFill/>
        </a:ln>
        <a:effectLst>
          <a:softEdge rad="12700"/>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422400">
            <a:lnSpc>
              <a:spcPct val="90000"/>
            </a:lnSpc>
            <a:spcBef>
              <a:spcPct val="0"/>
            </a:spcBef>
            <a:spcAft>
              <a:spcPct val="35000"/>
            </a:spcAft>
          </a:pPr>
          <a:r>
            <a:rPr lang="en-IN" sz="3200" b="1" kern="1200" dirty="0">
              <a:latin typeface="Times New Roman" panose="02020603050405020304" pitchFamily="18" charset="0"/>
              <a:cs typeface="Times New Roman" panose="02020603050405020304" pitchFamily="18" charset="0"/>
            </a:rPr>
            <a:t>Side effects of TZDs</a:t>
          </a:r>
          <a:endParaRPr lang="en-IN" sz="3200" kern="1200" dirty="0">
            <a:latin typeface="Times New Roman" panose="02020603050405020304" pitchFamily="18" charset="0"/>
            <a:cs typeface="Times New Roman" panose="02020603050405020304" pitchFamily="18" charset="0"/>
          </a:endParaRPr>
        </a:p>
      </dsp:txBody>
      <dsp:txXfrm>
        <a:off x="462997" y="1181418"/>
        <a:ext cx="2229945" cy="2229945"/>
      </dsp:txXfrm>
    </dsp:sp>
    <dsp:sp modelId="{4FD35209-A99B-454E-A07F-533F640F9386}">
      <dsp:nvSpPr>
        <dsp:cNvPr id="0" name=""/>
        <dsp:cNvSpPr/>
      </dsp:nvSpPr>
      <dsp:spPr>
        <a:xfrm rot="17779423">
          <a:off x="2772881" y="1341213"/>
          <a:ext cx="1708937" cy="0"/>
        </a:xfrm>
        <a:custGeom>
          <a:avLst/>
          <a:gdLst/>
          <a:ahLst/>
          <a:cxnLst/>
          <a:rect l="0" t="0" r="0" b="0"/>
          <a:pathLst>
            <a:path>
              <a:moveTo>
                <a:pt x="0" y="0"/>
              </a:moveTo>
              <a:lnTo>
                <a:pt x="1708937" y="0"/>
              </a:lnTo>
            </a:path>
          </a:pathLst>
        </a:custGeom>
        <a:noFill/>
        <a:ln w="12700" cap="flat" cmpd="sng" algn="ctr">
          <a:solidFill>
            <a:schemeClr val="accent1">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52AAAF08-813D-4C18-A11A-7F5610629546}">
      <dsp:nvSpPr>
        <dsp:cNvPr id="0" name=""/>
        <dsp:cNvSpPr/>
      </dsp:nvSpPr>
      <dsp:spPr>
        <a:xfrm>
          <a:off x="4006257" y="575351"/>
          <a:ext cx="368613" cy="0"/>
        </a:xfrm>
        <a:prstGeom prst="line">
          <a:avLst/>
        </a:prstGeom>
        <a:noFill/>
        <a:ln w="12700" cap="flat" cmpd="sng" algn="ctr">
          <a:solidFill>
            <a:schemeClr val="accent1">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DDD3FE5C-0957-42DE-A5A2-E65B0A8A4CEE}">
      <dsp:nvSpPr>
        <dsp:cNvPr id="0" name=""/>
        <dsp:cNvSpPr/>
      </dsp:nvSpPr>
      <dsp:spPr>
        <a:xfrm>
          <a:off x="4374871" y="1671"/>
          <a:ext cx="2613807" cy="1147359"/>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buFont typeface="+mj-lt"/>
            <a:buAutoNum type="arabicPeriod"/>
          </a:pPr>
          <a:r>
            <a:rPr lang="en-IN" sz="2000" kern="1200" dirty="0">
              <a:latin typeface="Calibri" panose="020F0502020204030204" pitchFamily="34" charset="0"/>
              <a:cs typeface="Calibri" panose="020F0502020204030204" pitchFamily="34" charset="0"/>
            </a:rPr>
            <a:t>Weight Gain</a:t>
          </a:r>
        </a:p>
      </dsp:txBody>
      <dsp:txXfrm>
        <a:off x="4374871" y="1671"/>
        <a:ext cx="2613807" cy="1147359"/>
      </dsp:txXfrm>
    </dsp:sp>
    <dsp:sp modelId="{29E5418A-2D28-4B0A-91C0-6E871859E4ED}">
      <dsp:nvSpPr>
        <dsp:cNvPr id="0" name=""/>
        <dsp:cNvSpPr/>
      </dsp:nvSpPr>
      <dsp:spPr>
        <a:xfrm rot="19561801">
          <a:off x="3170466" y="1977998"/>
          <a:ext cx="913766" cy="0"/>
        </a:xfrm>
        <a:custGeom>
          <a:avLst/>
          <a:gdLst/>
          <a:ahLst/>
          <a:cxnLst/>
          <a:rect l="0" t="0" r="0" b="0"/>
          <a:pathLst>
            <a:path>
              <a:moveTo>
                <a:pt x="0" y="0"/>
              </a:moveTo>
              <a:lnTo>
                <a:pt x="913766" y="0"/>
              </a:lnTo>
            </a:path>
          </a:pathLst>
        </a:custGeom>
        <a:noFill/>
        <a:ln w="12700" cap="flat" cmpd="sng" algn="ctr">
          <a:solidFill>
            <a:schemeClr val="accent1">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E8E5E03E-2490-4070-B86A-473D09877146}">
      <dsp:nvSpPr>
        <dsp:cNvPr id="0" name=""/>
        <dsp:cNvSpPr/>
      </dsp:nvSpPr>
      <dsp:spPr>
        <a:xfrm>
          <a:off x="4006257" y="1722711"/>
          <a:ext cx="368613" cy="0"/>
        </a:xfrm>
        <a:prstGeom prst="line">
          <a:avLst/>
        </a:prstGeom>
        <a:noFill/>
        <a:ln w="12700" cap="flat" cmpd="sng" algn="ctr">
          <a:solidFill>
            <a:schemeClr val="accent1">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EC2B8C9C-5137-4F05-8508-2BDF291F6BA5}">
      <dsp:nvSpPr>
        <dsp:cNvPr id="0" name=""/>
        <dsp:cNvSpPr/>
      </dsp:nvSpPr>
      <dsp:spPr>
        <a:xfrm>
          <a:off x="4374871" y="1149031"/>
          <a:ext cx="2613807" cy="1147359"/>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buFont typeface="+mj-lt"/>
            <a:buAutoNum type="arabicPeriod"/>
          </a:pPr>
          <a:r>
            <a:rPr lang="en-IN" sz="2000" kern="1200" dirty="0">
              <a:latin typeface="Calibri" panose="020F0502020204030204" pitchFamily="34" charset="0"/>
              <a:cs typeface="Calibri" panose="020F0502020204030204" pitchFamily="34" charset="0"/>
            </a:rPr>
            <a:t> Peripheral </a:t>
          </a:r>
          <a:r>
            <a:rPr lang="en-IN" sz="2000" kern="1200" dirty="0" err="1">
              <a:latin typeface="Calibri" panose="020F0502020204030204" pitchFamily="34" charset="0"/>
              <a:cs typeface="Calibri" panose="020F0502020204030204" pitchFamily="34" charset="0"/>
            </a:rPr>
            <a:t>Edema</a:t>
          </a:r>
          <a:r>
            <a:rPr lang="en-IN" sz="2000" kern="1200" dirty="0">
              <a:latin typeface="Calibri" panose="020F0502020204030204" pitchFamily="34" charset="0"/>
              <a:cs typeface="Calibri" panose="020F0502020204030204" pitchFamily="34" charset="0"/>
            </a:rPr>
            <a:t>, Diabetic Macular </a:t>
          </a:r>
          <a:r>
            <a:rPr lang="en-IN" sz="2000" kern="1200" dirty="0" err="1">
              <a:latin typeface="Calibri" panose="020F0502020204030204" pitchFamily="34" charset="0"/>
              <a:cs typeface="Calibri" panose="020F0502020204030204" pitchFamily="34" charset="0"/>
            </a:rPr>
            <a:t>Edema</a:t>
          </a:r>
          <a:endParaRPr lang="en-IN" sz="2000" kern="1200" dirty="0">
            <a:latin typeface="Calibri" panose="020F0502020204030204" pitchFamily="34" charset="0"/>
            <a:cs typeface="Calibri" panose="020F0502020204030204" pitchFamily="34" charset="0"/>
          </a:endParaRPr>
        </a:p>
      </dsp:txBody>
      <dsp:txXfrm>
        <a:off x="4374871" y="1149031"/>
        <a:ext cx="2613807" cy="1147359"/>
      </dsp:txXfrm>
    </dsp:sp>
    <dsp:sp modelId="{3606A80C-15BE-4C42-B8F4-D90A2D4EF059}">
      <dsp:nvSpPr>
        <dsp:cNvPr id="0" name=""/>
        <dsp:cNvSpPr/>
      </dsp:nvSpPr>
      <dsp:spPr>
        <a:xfrm rot="2038199">
          <a:off x="3170466" y="2614783"/>
          <a:ext cx="913766" cy="0"/>
        </a:xfrm>
        <a:custGeom>
          <a:avLst/>
          <a:gdLst/>
          <a:ahLst/>
          <a:cxnLst/>
          <a:rect l="0" t="0" r="0" b="0"/>
          <a:pathLst>
            <a:path>
              <a:moveTo>
                <a:pt x="0" y="0"/>
              </a:moveTo>
              <a:lnTo>
                <a:pt x="913766" y="0"/>
              </a:lnTo>
            </a:path>
          </a:pathLst>
        </a:custGeom>
        <a:noFill/>
        <a:ln w="12700" cap="flat" cmpd="sng" algn="ctr">
          <a:solidFill>
            <a:schemeClr val="accent1">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D346272E-6683-42DF-9D73-9E0E10A96D1C}">
      <dsp:nvSpPr>
        <dsp:cNvPr id="0" name=""/>
        <dsp:cNvSpPr/>
      </dsp:nvSpPr>
      <dsp:spPr>
        <a:xfrm>
          <a:off x="4006257" y="2870070"/>
          <a:ext cx="368613" cy="0"/>
        </a:xfrm>
        <a:prstGeom prst="line">
          <a:avLst/>
        </a:prstGeom>
        <a:noFill/>
        <a:ln w="12700" cap="flat" cmpd="sng" algn="ctr">
          <a:solidFill>
            <a:schemeClr val="accent1">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CAA68D15-A698-440F-8F54-86EEE61BAB34}">
      <dsp:nvSpPr>
        <dsp:cNvPr id="0" name=""/>
        <dsp:cNvSpPr/>
      </dsp:nvSpPr>
      <dsp:spPr>
        <a:xfrm>
          <a:off x="4374871" y="2296391"/>
          <a:ext cx="2613807" cy="1147359"/>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buFont typeface="+mj-lt"/>
            <a:buAutoNum type="arabicPeriod"/>
          </a:pPr>
          <a:r>
            <a:rPr lang="en-IN" sz="2000" kern="1200" dirty="0">
              <a:latin typeface="Calibri" panose="020F0502020204030204" pitchFamily="34" charset="0"/>
              <a:cs typeface="Calibri" panose="020F0502020204030204" pitchFamily="34" charset="0"/>
            </a:rPr>
            <a:t>Congestive Heart Failure</a:t>
          </a:r>
        </a:p>
      </dsp:txBody>
      <dsp:txXfrm>
        <a:off x="4374871" y="2296391"/>
        <a:ext cx="2613807" cy="1147359"/>
      </dsp:txXfrm>
    </dsp:sp>
    <dsp:sp modelId="{69A38F73-690A-4B69-A6D0-D77FF7C8AB65}">
      <dsp:nvSpPr>
        <dsp:cNvPr id="0" name=""/>
        <dsp:cNvSpPr/>
      </dsp:nvSpPr>
      <dsp:spPr>
        <a:xfrm rot="3820577">
          <a:off x="2772881" y="3251568"/>
          <a:ext cx="1708937" cy="0"/>
        </a:xfrm>
        <a:custGeom>
          <a:avLst/>
          <a:gdLst/>
          <a:ahLst/>
          <a:cxnLst/>
          <a:rect l="0" t="0" r="0" b="0"/>
          <a:pathLst>
            <a:path>
              <a:moveTo>
                <a:pt x="0" y="0"/>
              </a:moveTo>
              <a:lnTo>
                <a:pt x="1708937" y="0"/>
              </a:lnTo>
            </a:path>
          </a:pathLst>
        </a:custGeom>
        <a:noFill/>
        <a:ln w="12700" cap="flat" cmpd="sng" algn="ctr">
          <a:solidFill>
            <a:schemeClr val="accent1">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3C1C1AFA-BB23-421A-A3B7-59F2AF84B80C}">
      <dsp:nvSpPr>
        <dsp:cNvPr id="0" name=""/>
        <dsp:cNvSpPr/>
      </dsp:nvSpPr>
      <dsp:spPr>
        <a:xfrm>
          <a:off x="4006257" y="4017430"/>
          <a:ext cx="368613" cy="0"/>
        </a:xfrm>
        <a:prstGeom prst="line">
          <a:avLst/>
        </a:prstGeom>
        <a:noFill/>
        <a:ln w="12700" cap="flat" cmpd="sng" algn="ctr">
          <a:solidFill>
            <a:schemeClr val="accent1">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D596B83F-C4B1-46A2-8EC8-95989D99CBDE}">
      <dsp:nvSpPr>
        <dsp:cNvPr id="0" name=""/>
        <dsp:cNvSpPr/>
      </dsp:nvSpPr>
      <dsp:spPr>
        <a:xfrm>
          <a:off x="4374871" y="3443750"/>
          <a:ext cx="2613807" cy="1147359"/>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buFont typeface="+mj-lt"/>
            <a:buAutoNum type="arabicPeriod"/>
          </a:pPr>
          <a:r>
            <a:rPr lang="en-IN" sz="2000" kern="1200" dirty="0">
              <a:latin typeface="Calibri" panose="020F0502020204030204" pitchFamily="34" charset="0"/>
              <a:cs typeface="Calibri" panose="020F0502020204030204" pitchFamily="34" charset="0"/>
            </a:rPr>
            <a:t>Bladder Cancer</a:t>
          </a:r>
        </a:p>
      </dsp:txBody>
      <dsp:txXfrm>
        <a:off x="4374871" y="3443750"/>
        <a:ext cx="2613807" cy="1147359"/>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11/layout/TabList">
  <dgm:title val="Tab List"/>
  <dgm:desc val="Use to show non-sequential or grouped blocks of information. Works well for lists with a small amount of Level 1 text. The first Level 2 displays next to the Level 1 text  and the remaining Level 2 text appears beneath the Level 1 text."/>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9/3/layout/SubStepProcess">
  <dgm:title val=""/>
  <dgm:desc val=""/>
  <dgm:catLst>
    <dgm:cat type="process" pri="12250"/>
  </dgm:catLst>
  <dgm:sampData>
    <dgm:dataModel>
      <dgm:ptLst>
        <dgm:pt modelId="0" type="doc"/>
        <dgm:pt modelId="1">
          <dgm:prSet phldr="1"/>
        </dgm:pt>
        <dgm:pt modelId="11">
          <dgm:prSet phldr="1"/>
        </dgm:pt>
        <dgm:pt modelId="12">
          <dgm:prSet phldr="1"/>
        </dgm:pt>
        <dgm:pt modelId="2">
          <dgm:prSet phldr="1"/>
        </dgm:pt>
        <dgm:pt modelId="3">
          <dgm:prSet phldr="1"/>
        </dgm:pt>
      </dgm:ptLst>
      <dgm:cxnLst>
        <dgm:cxn modelId="6" srcId="0" destId="1" srcOrd="0" destOrd="0"/>
        <dgm:cxn modelId="61" srcId="1" destId="11" srcOrd="0" destOrd="0"/>
        <dgm:cxn modelId="62" srcId="1" destId="12" srcOrd="1" destOrd="0"/>
        <dgm:cxn modelId="7" srcId="0" destId="2" srcOrd="0" destOrd="0"/>
        <dgm:cxn modelId="8" srcId="0" destId="3" srcOrd="0" destOrd="0"/>
      </dgm:cxnLst>
      <dgm:bg/>
      <dgm:whole/>
    </dgm:dataModel>
  </dgm:sampData>
  <dgm:styleData>
    <dgm:dataModel>
      <dgm:ptLst>
        <dgm:pt modelId="0" type="doc"/>
        <dgm:pt modelId="1">
          <dgm:prSet phldr="1"/>
        </dgm:pt>
        <dgm:pt modelId="11">
          <dgm:prSet phldr="1"/>
        </dgm:pt>
        <dgm:pt modelId="12">
          <dgm:prSet phldr="1"/>
        </dgm:pt>
        <dgm:pt modelId="2">
          <dgm:prSet phldr="1"/>
        </dgm:pt>
      </dgm:ptLst>
      <dgm:cxnLst>
        <dgm:cxn modelId="4" srcId="0" destId="1" srcOrd="0" destOrd="0"/>
        <dgm:cxn modelId="41" srcId="1" destId="11" srcOrd="0" destOrd="0"/>
        <dgm:cxn modelId="42" srcId="1" destId="12" srcOrd="1" destOrd="0"/>
        <dgm:cxn modelId="5" srcId="0" destId="2" srcOrd="0" destOrd="0"/>
      </dgm:cxnLst>
      <dgm:bg/>
      <dgm:whole/>
    </dgm:dataModel>
  </dgm:styleData>
  <dgm:clrData>
    <dgm:dataModel>
      <dgm:ptLst>
        <dgm:pt modelId="0" type="doc"/>
        <dgm:pt modelId="1">
          <dgm:prSet phldr="1"/>
        </dgm:pt>
        <dgm:pt modelId="11">
          <dgm:prSet phldr="1"/>
        </dgm:pt>
        <dgm:pt modelId="12">
          <dgm:prSet phldr="1"/>
        </dgm:pt>
        <dgm:pt modelId="2">
          <dgm:prSet phldr="1"/>
        </dgm:pt>
        <dgm:pt modelId="3">
          <dgm:prSet phldr="1"/>
        </dgm:pt>
        <dgm:pt modelId="4">
          <dgm:prSet phldr="1"/>
        </dgm:pt>
      </dgm:ptLst>
      <dgm:cxnLst>
        <dgm:cxn modelId="8" srcId="0" destId="1" srcOrd="0" destOrd="0"/>
        <dgm:cxn modelId="81" srcId="1" destId="11" srcOrd="0" destOrd="0"/>
        <dgm:cxn modelId="82" srcId="1" destId="12" srcOrd="1" destOrd="0"/>
        <dgm:cxn modelId="9" srcId="0" destId="2" srcOrd="0" destOrd="0"/>
        <dgm:cxn modelId="10" srcId="0" destId="3" srcOrd="0" destOrd="0"/>
        <dgm:cxn modelId="11" srcId="0" destId="4" srcOrd="0" destOrd="0"/>
      </dgm:cxnLst>
      <dgm:bg/>
      <dgm:whole/>
    </dgm:dataModel>
  </dgm:clrData>
  <dgm:layoutNode name="Name0">
    <dgm:varLst>
      <dgm:chMax val="7"/>
      <dgm:dir/>
      <dgm:animOne val="branch"/>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parTx1" refType="w"/>
      <dgm:constr type="w" for="ch" forName="chLin1" refType="w" refFor="ch" refForName="parTx1" fact="1.38"/>
      <dgm:constr type="h" for="ch" forName="chLin1" refType="h"/>
      <dgm:constr type="w" for="ch" forName="spPre1" refType="w" fact="0.27"/>
      <dgm:constr type="w" for="ch" forName="spPost1" refType="w" fact="0.27"/>
      <dgm:constr type="h" for="ch" forName="spPre1" refType="h"/>
      <dgm:constr type="h" for="ch" forName="spPost1" refType="h"/>
      <dgm:constr type="primFontSz" for="ch" forName="parTx1" val="65"/>
      <dgm:constr type="primFontSz" for="des" forName="desTx1" refType="primFontSz" refFor="ch" refForName="parTx1" fact="0.78"/>
      <dgm:constr type="primFontSz" for="des" forName="desTx1" op="equ"/>
      <dgm:constr type="w" for="ch" forName="parTx2" refType="w"/>
      <dgm:constr type="w" for="ch" forName="chLin2" refType="w" refFor="ch" refForName="parTx2" fact="1.38"/>
      <dgm:constr type="h" for="ch" forName="chLin2" refType="h"/>
      <dgm:constr type="w" for="ch" forName="spPre2" refType="w" fact="0.54"/>
      <dgm:constr type="w" for="ch" forName="spPost2" refType="w" fact="0.54"/>
      <dgm:constr type="h" for="ch" forName="spPre2" refType="h"/>
      <dgm:constr type="h" for="ch" forName="spPost2" refType="h"/>
      <dgm:constr type="primFontSz" for="ch" forName="parTx2" refType="primFontSz" refFor="ch" refForName="parTx1" op="equ"/>
      <dgm:constr type="primFontSz" for="des" forName="desTx2" refType="primFontSz" refFor="des" refForName="desTx1" op="equ"/>
      <dgm:constr type="w" for="ch" forName="parTx3" refType="w"/>
      <dgm:constr type="w" for="ch" forName="chLin3" refType="w" refFor="ch" refForName="parTx3" fact="1.38"/>
      <dgm:constr type="h" for="ch" forName="chLin3" refType="h"/>
      <dgm:constr type="w" for="ch" forName="spPre3" refType="w" fact="0.54"/>
      <dgm:constr type="w" for="ch" forName="spPost3" refType="w" fact="0.54"/>
      <dgm:constr type="h" for="ch" forName="spPre3" refType="h"/>
      <dgm:constr type="h" for="ch" forName="spPost3" refType="h"/>
      <dgm:constr type="primFontSz" for="ch" forName="parTx3" refType="primFontSz" refFor="ch" refForName="parTx1" op="equ"/>
      <dgm:constr type="primFontSz" for="des" forName="desTx3" refType="primFontSz" refFor="des" refForName="desTx1" op="equ"/>
      <dgm:constr type="w" for="ch" forName="parTx4" refType="w"/>
      <dgm:constr type="w" for="ch" forName="chLin4" refType="w" refFor="ch" refForName="parTx4" fact="1.38"/>
      <dgm:constr type="h" for="ch" forName="chLin4" refType="h"/>
      <dgm:constr type="w" for="ch" forName="spPre4" refType="w" fact="0.54"/>
      <dgm:constr type="w" for="ch" forName="spPost4" refType="w" fact="0.54"/>
      <dgm:constr type="h" for="ch" forName="spPre4" refType="h"/>
      <dgm:constr type="h" for="ch" forName="spPost4" refType="h"/>
      <dgm:constr type="primFontSz" for="ch" forName="parTx4" refType="primFontSz" refFor="ch" refForName="parTx1" op="equ"/>
      <dgm:constr type="primFontSz" for="des" forName="desTx4" refType="primFontSz" refFor="des" refForName="desTx1" op="equ"/>
      <dgm:constr type="w" for="ch" forName="parTx5" refType="w"/>
      <dgm:constr type="w" for="ch" forName="chLin5" refType="w" refFor="ch" refForName="parTx5" fact="1.38"/>
      <dgm:constr type="h" for="ch" forName="chLin5" refType="h"/>
      <dgm:constr type="w" for="ch" forName="spPre5" refType="w" fact="0.54"/>
      <dgm:constr type="w" for="ch" forName="spPost5" refType="w" fact="0.54"/>
      <dgm:constr type="h" for="ch" forName="spPre5" refType="h"/>
      <dgm:constr type="h" for="ch" forName="spPost5" refType="h"/>
      <dgm:constr type="primFontSz" for="ch" forName="parTx5" refType="primFontSz" refFor="ch" refForName="parTx1" op="equ"/>
      <dgm:constr type="primFontSz" for="des" forName="desTx5" refType="primFontSz" refFor="des" refForName="desTx1" op="equ"/>
      <dgm:constr type="w" for="ch" forName="parTx6" refType="w"/>
      <dgm:constr type="w" for="ch" forName="chLin6" refType="w" refFor="ch" refForName="parTx6" fact="1.38"/>
      <dgm:constr type="h" for="ch" forName="chLin6" refType="h"/>
      <dgm:constr type="w" for="ch" forName="spPre6" refType="w" fact="0.54"/>
      <dgm:constr type="w" for="ch" forName="spPost6" refType="w" fact="0.54"/>
      <dgm:constr type="h" for="ch" forName="spPre6" refType="h"/>
      <dgm:constr type="h" for="ch" forName="spPost6" refType="h"/>
      <dgm:constr type="primFontSz" for="ch" forName="parTx6" refType="primFontSz" refFor="ch" refForName="parTx1" op="equ"/>
      <dgm:constr type="primFontSz" for="des" forName="desTx6" refType="primFontSz" refFor="des" refForName="desTx1" op="equ"/>
      <dgm:constr type="w" for="ch" forName="parTx7" refType="w"/>
      <dgm:constr type="w" for="ch" forName="chLin7" refType="w" refFor="ch" refForName="parTx7" fact="1.38"/>
      <dgm:constr type="h" for="ch" forName="chLin7" refType="h"/>
      <dgm:constr type="w" for="ch" forName="spPre7" refType="w" fact="0.54"/>
      <dgm:constr type="w" for="ch" forName="spPost7" refType="w" fact="0.54"/>
      <dgm:constr type="h" for="ch" forName="spPre7" refType="h"/>
      <dgm:constr type="h" for="ch" forName="spPost7" refType="h"/>
      <dgm:constr type="primFontSz" for="ch" forName="parTx7" refType="primFontSz" refFor="ch" refForName="parTx1" op="equ"/>
      <dgm:constr type="primFontSz" for="des" forName="desTx7" refType="primFontSz" refFor="des" refForName="desTx1" op="equ"/>
    </dgm:constrLst>
    <dgm:forEach name="Name4" axis="ch" ptType="node">
      <dgm:choose name="Name5">
        <dgm:if name="Name6" axis="self" ptType="node" func="pos" op="equ" val="1">
          <dgm:layoutNode name="parTx1"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7">
            <dgm:if name="Name8" axis="ch" ptType="node" func="cnt" op="gte" val="1">
              <dgm:layoutNode name="spPre1">
                <dgm:alg type="sp"/>
                <dgm:shape xmlns:r="http://schemas.openxmlformats.org/officeDocument/2006/relationships" r:blip="">
                  <dgm:adjLst/>
                </dgm:shape>
              </dgm:layoutNode>
              <dgm:layoutNode name="chLin1">
                <dgm:alg type="lin">
                  <dgm:param type="linDir" val="fromT"/>
                </dgm:alg>
                <dgm:shape xmlns:r="http://schemas.openxmlformats.org/officeDocument/2006/relationships" r:blip="">
                  <dgm:adjLst/>
                </dgm:shape>
                <dgm:presOf/>
                <dgm:constrLst>
                  <dgm:constr type="w" for="ch" forName="txAndLines1" refType="w" fact="0.77"/>
                  <dgm:constr type="w" for="ch" forName="top1" refType="w" refFor="ch" refForName="txAndLines1" fact="0.78"/>
                </dgm:constrLst>
                <dgm:forEach name="Name9" axis="ch">
                  <dgm:forEach name="Name10" axis="self" ptType="parTrans">
                    <dgm:layoutNode name="Name11" styleLbl="parChTrans1D1">
                      <dgm:choose name="Name12">
                        <dgm:if name="Name13" func="var" arg="dir" op="equ" val="norm">
                          <dgm:alg type="conn">
                            <dgm:param type="dim" val="1D"/>
                            <dgm:param type="begPts" val="midR"/>
                            <dgm:param type="endSty" val="noArr"/>
                            <dgm:param type="dstNode" val="anchor1"/>
                          </dgm:alg>
                        </dgm:if>
                        <dgm:else name="Name14">
                          <dgm:alg type="conn">
                            <dgm:param type="dim" val="1D"/>
                            <dgm:param type="begPts" val="midL"/>
                            <dgm:param type="endSty" val="noArr"/>
                            <dgm:param type="srcNode" val="parTx1"/>
                            <dgm:param type="dstNode" val="anchor1"/>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5" axis="self" ptType="node">
                    <dgm:choose name="Name16">
                      <dgm:if name="Name17" axis="par ch" ptType="node node" func="cnt" op="equ" val="1">
                        <dgm:layoutNode name="top1">
                          <dgm:alg type="sp"/>
                          <dgm:shape xmlns:r="http://schemas.openxmlformats.org/officeDocument/2006/relationships" r:blip="">
                            <dgm:adjLst/>
                          </dgm:shape>
                          <dgm:constrLst>
                            <dgm:constr type="h" refType="w" fact="0.6"/>
                          </dgm:constrLst>
                        </dgm:layoutNode>
                      </dgm:if>
                      <dgm:else name="Name18"/>
                    </dgm:choose>
                    <dgm:layoutNode name="txAndLines1">
                      <dgm:choose name="Name19">
                        <dgm:if name="Name20" func="var" arg="dir" op="equ" val="norm">
                          <dgm:alg type="lin"/>
                        </dgm:if>
                        <dgm:else name="Name21">
                          <dgm:alg type="lin">
                            <dgm:param type="linDir" val="fromR"/>
                          </dgm:alg>
                        </dgm:else>
                      </dgm:choose>
                      <dgm:shape xmlns:r="http://schemas.openxmlformats.org/officeDocument/2006/relationships" r:blip="">
                        <dgm:adjLst/>
                      </dgm:shape>
                      <dgm:presOf/>
                      <dgm:choose name="Name22">
                        <dgm:if name="Name23" axis="root ch" ptType="all node" func="cnt" op="gte" val="2">
                          <dgm:constrLst>
                            <dgm:constr type="w" for="ch" forName="anchor1" refType="w"/>
                            <dgm:constr type="w" for="ch" forName="backup1" refType="w" fact="-1"/>
                            <dgm:constr type="w" for="ch" forName="preLine1" refType="w" fact="0.11"/>
                            <dgm:constr type="w" for="ch" forName="desTx1" refType="w" fact="0.78"/>
                            <dgm:constr type="w" for="ch" forName="postLine1" refType="w" fact="0.11"/>
                          </dgm:constrLst>
                        </dgm:if>
                        <dgm:else name="Name24">
                          <dgm:constrLst>
                            <dgm:constr type="w" for="ch" forName="anchor1" refType="w" fact="0.89"/>
                            <dgm:constr type="w" for="ch" forName="backup1" refType="w" fact="-0.89"/>
                            <dgm:constr type="w" for="ch" forName="preLine1" refType="w" fact="0.11"/>
                            <dgm:constr type="w" for="ch" forName="desTx1" refType="w" fact="0.78"/>
                          </dgm:constrLst>
                        </dgm:else>
                      </dgm:choose>
                      <dgm:layoutNode name="anchor1" moveWith="desTx1">
                        <dgm:alg type="sp"/>
                        <dgm:shape xmlns:r="http://schemas.openxmlformats.org/officeDocument/2006/relationships" r:blip="">
                          <dgm:adjLst/>
                        </dgm:shape>
                      </dgm:layoutNode>
                      <dgm:layoutNode name="backup1" moveWith="desTx1">
                        <dgm:alg type="sp"/>
                        <dgm:shape xmlns:r="http://schemas.openxmlformats.org/officeDocument/2006/relationships" r:blip="">
                          <dgm:adjLst/>
                        </dgm:shape>
                      </dgm:layoutNode>
                      <dgm:layoutNode name="preLine1" styleLbl="parChTrans1D1" moveWith="desTx1">
                        <dgm:alg type="sp"/>
                        <dgm:shape xmlns:r="http://schemas.openxmlformats.org/officeDocument/2006/relationships" type="line" r:blip="">
                          <dgm:adjLst/>
                        </dgm:shape>
                        <dgm:presOf/>
                      </dgm:layoutNode>
                      <dgm:layoutNode name="desTx1"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25">
                        <dgm:if name="Name26" axis="root ch" ptType="all node" func="cnt" op="gte" val="2">
                          <dgm:layoutNode name="postLine1" styleLbl="parChTrans1D1" moveWith="desTx1">
                            <dgm:alg type="sp"/>
                            <dgm:shape xmlns:r="http://schemas.openxmlformats.org/officeDocument/2006/relationships" type="line" r:blip="">
                              <dgm:adjLst/>
                            </dgm:shape>
                            <dgm:presOf/>
                          </dgm:layoutNode>
                        </dgm:if>
                        <dgm:else name="Name27"/>
                      </dgm:choose>
                    </dgm:layoutNode>
                  </dgm:forEach>
                  <dgm:choose name="Name28">
                    <dgm:if name="Name29" axis="root ch" ptType="all node" func="cnt" op="gte" val="2">
                      <dgm:forEach name="Name30" axis="self" ptType="parTrans">
                        <dgm:layoutNode name="Name31" styleLbl="parChTrans1D1">
                          <dgm:choose name="Name32">
                            <dgm:if name="Name33" func="var" arg="dir" op="equ" val="norm">
                              <dgm:alg type="conn">
                                <dgm:param type="dim" val="1D"/>
                                <dgm:param type="begPts" val="midL"/>
                                <dgm:param type="srcNode" val="parTx2"/>
                                <dgm:param type="endSty" val="noArr"/>
                                <dgm:param type="dstNode" val="anchor1"/>
                              </dgm:alg>
                            </dgm:if>
                            <dgm:else name="Name34">
                              <dgm:alg type="conn">
                                <dgm:param type="dim" val="1D"/>
                                <dgm:param type="begPts" val="midR"/>
                                <dgm:param type="endSty" val="noArr"/>
                                <dgm:param type="srcNode" val="parTx2"/>
                                <dgm:param type="dstNode" val="anchor1"/>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35"/>
                  </dgm:choose>
                </dgm:forEach>
              </dgm:layoutNode>
              <dgm:choose name="Name36">
                <dgm:if name="Name37" axis="root ch" ptType="all node" func="cnt" op="gte" val="2">
                  <dgm:layoutNode name="spPost1">
                    <dgm:alg type="sp"/>
                    <dgm:shape xmlns:r="http://schemas.openxmlformats.org/officeDocument/2006/relationships" r:blip="">
                      <dgm:adjLst/>
                    </dgm:shape>
                  </dgm:layoutNode>
                </dgm:if>
                <dgm:else name="Name38"/>
              </dgm:choose>
            </dgm:if>
            <dgm:else name="Name39"/>
          </dgm:choose>
        </dgm:if>
        <dgm:if name="Name40" axis="self" ptType="node" func="pos" op="equ" val="2">
          <dgm:layoutNode name="parTx2"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41">
            <dgm:if name="Name42" axis="ch" ptType="node" func="cnt" op="gte" val="1">
              <dgm:layoutNode name="spPre2">
                <dgm:alg type="sp"/>
                <dgm:shape xmlns:r="http://schemas.openxmlformats.org/officeDocument/2006/relationships" r:blip="">
                  <dgm:adjLst/>
                </dgm:shape>
              </dgm:layoutNode>
              <dgm:layoutNode name="chLin2">
                <dgm:alg type="lin">
                  <dgm:param type="linDir" val="fromT"/>
                </dgm:alg>
                <dgm:shape xmlns:r="http://schemas.openxmlformats.org/officeDocument/2006/relationships" r:blip="">
                  <dgm:adjLst/>
                </dgm:shape>
                <dgm:presOf/>
                <dgm:constrLst>
                  <dgm:constr type="w" for="ch" forName="txAndLines2" refType="w" fact="0.77"/>
                  <dgm:constr type="w" for="ch" forName="top2" refType="w" refFor="ch" refForName="txAndLines2" fact="0.78"/>
                </dgm:constrLst>
                <dgm:forEach name="Name43" axis="ch">
                  <dgm:forEach name="Name44" axis="self" ptType="parTrans">
                    <dgm:layoutNode name="Name45" styleLbl="parChTrans1D1">
                      <dgm:choose name="Name46">
                        <dgm:if name="Name47" func="var" arg="dir" op="equ" val="norm">
                          <dgm:alg type="conn">
                            <dgm:param type="dim" val="1D"/>
                            <dgm:param type="begPts" val="midR"/>
                            <dgm:param type="endSty" val="noArr"/>
                            <dgm:param type="dstNode" val="anchor2"/>
                          </dgm:alg>
                        </dgm:if>
                        <dgm:else name="Name48">
                          <dgm:alg type="conn">
                            <dgm:param type="dim" val="1D"/>
                            <dgm:param type="begPts" val="midL"/>
                            <dgm:param type="endSty" val="noArr"/>
                            <dgm:param type="srcNode" val="parTx2"/>
                            <dgm:param type="dstNode" val="anchor2"/>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49" axis="self" ptType="node">
                    <dgm:choose name="Name50">
                      <dgm:if name="Name51" axis="par ch" ptType="node node" func="cnt" op="equ" val="1">
                        <dgm:layoutNode name="top2">
                          <dgm:alg type="sp"/>
                          <dgm:shape xmlns:r="http://schemas.openxmlformats.org/officeDocument/2006/relationships" r:blip="">
                            <dgm:adjLst/>
                          </dgm:shape>
                          <dgm:constrLst>
                            <dgm:constr type="h" refType="w" fact="0.6"/>
                          </dgm:constrLst>
                        </dgm:layoutNode>
                      </dgm:if>
                      <dgm:else name="Name52"/>
                    </dgm:choose>
                    <dgm:layoutNode name="txAndLines2">
                      <dgm:choose name="Name53">
                        <dgm:if name="Name54" func="var" arg="dir" op="equ" val="norm">
                          <dgm:alg type="lin"/>
                        </dgm:if>
                        <dgm:else name="Name55">
                          <dgm:alg type="lin">
                            <dgm:param type="linDir" val="fromR"/>
                          </dgm:alg>
                        </dgm:else>
                      </dgm:choose>
                      <dgm:shape xmlns:r="http://schemas.openxmlformats.org/officeDocument/2006/relationships" r:blip="">
                        <dgm:adjLst/>
                      </dgm:shape>
                      <dgm:presOf/>
                      <dgm:choose name="Name56">
                        <dgm:if name="Name57" axis="root ch" ptType="all node" func="cnt" op="gte" val="3">
                          <dgm:constrLst>
                            <dgm:constr type="w" for="ch" forName="anchor2" refType="w"/>
                            <dgm:constr type="w" for="ch" forName="backup2" refType="w" fact="-1"/>
                            <dgm:constr type="w" for="ch" forName="preLine2" refType="w" fact="0.11"/>
                            <dgm:constr type="w" for="ch" forName="desTx2" refType="w" fact="0.78"/>
                            <dgm:constr type="w" for="ch" forName="postLine2" refType="w" fact="0.11"/>
                          </dgm:constrLst>
                        </dgm:if>
                        <dgm:else name="Name58">
                          <dgm:constrLst>
                            <dgm:constr type="w" for="ch" forName="anchor2" refType="w" fact="0.89"/>
                            <dgm:constr type="w" for="ch" forName="backup2" refType="w" fact="-0.89"/>
                            <dgm:constr type="w" for="ch" forName="preLine2" refType="w" fact="0.11"/>
                            <dgm:constr type="w" for="ch" forName="desTx2" refType="w" fact="0.78"/>
                          </dgm:constrLst>
                        </dgm:else>
                      </dgm:choose>
                      <dgm:layoutNode name="anchor2" moveWith="desTx2">
                        <dgm:alg type="sp"/>
                        <dgm:shape xmlns:r="http://schemas.openxmlformats.org/officeDocument/2006/relationships" r:blip="">
                          <dgm:adjLst/>
                        </dgm:shape>
                      </dgm:layoutNode>
                      <dgm:layoutNode name="backup2" moveWith="desTx2">
                        <dgm:alg type="sp"/>
                        <dgm:shape xmlns:r="http://schemas.openxmlformats.org/officeDocument/2006/relationships" r:blip="">
                          <dgm:adjLst/>
                        </dgm:shape>
                      </dgm:layoutNode>
                      <dgm:layoutNode name="preLine2" styleLbl="parChTrans1D1" moveWith="desTx2">
                        <dgm:alg type="sp"/>
                        <dgm:shape xmlns:r="http://schemas.openxmlformats.org/officeDocument/2006/relationships" type="line" r:blip="">
                          <dgm:adjLst/>
                        </dgm:shape>
                        <dgm:presOf/>
                      </dgm:layoutNode>
                      <dgm:layoutNode name="desTx2"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59">
                        <dgm:if name="Name60" axis="root ch" ptType="all node" func="cnt" op="gte" val="3">
                          <dgm:layoutNode name="postLine2" styleLbl="parChTrans1D1" moveWith="desTx2">
                            <dgm:alg type="sp"/>
                            <dgm:shape xmlns:r="http://schemas.openxmlformats.org/officeDocument/2006/relationships" type="line" r:blip="">
                              <dgm:adjLst/>
                            </dgm:shape>
                            <dgm:presOf/>
                          </dgm:layoutNode>
                        </dgm:if>
                        <dgm:else name="Name61"/>
                      </dgm:choose>
                    </dgm:layoutNode>
                  </dgm:forEach>
                  <dgm:choose name="Name62">
                    <dgm:if name="Name63" axis="root ch" ptType="all node" func="cnt" op="gte" val="3">
                      <dgm:forEach name="Name64" axis="self" ptType="parTrans">
                        <dgm:layoutNode name="Name65" styleLbl="parChTrans1D1">
                          <dgm:choose name="Name66">
                            <dgm:if name="Name67" func="var" arg="dir" op="equ" val="norm">
                              <dgm:alg type="conn">
                                <dgm:param type="dim" val="1D"/>
                                <dgm:param type="begPts" val="midL"/>
                                <dgm:param type="srcNode" val="parTx3"/>
                                <dgm:param type="endSty" val="noArr"/>
                                <dgm:param type="dstNode" val="anchor2"/>
                              </dgm:alg>
                            </dgm:if>
                            <dgm:else name="Name68">
                              <dgm:alg type="conn">
                                <dgm:param type="dim" val="1D"/>
                                <dgm:param type="begPts" val="midR"/>
                                <dgm:param type="endSty" val="noArr"/>
                                <dgm:param type="srcNode" val="parTx3"/>
                                <dgm:param type="dstNode" val="anchor2"/>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69"/>
                  </dgm:choose>
                </dgm:forEach>
              </dgm:layoutNode>
              <dgm:choose name="Name70">
                <dgm:if name="Name71" axis="root ch" ptType="all node" func="cnt" op="gte" val="3">
                  <dgm:layoutNode name="spPost2">
                    <dgm:alg type="sp"/>
                    <dgm:shape xmlns:r="http://schemas.openxmlformats.org/officeDocument/2006/relationships" r:blip="">
                      <dgm:adjLst/>
                    </dgm:shape>
                  </dgm:layoutNode>
                </dgm:if>
                <dgm:else name="Name72"/>
              </dgm:choose>
            </dgm:if>
            <dgm:else name="Name73"/>
          </dgm:choose>
        </dgm:if>
        <dgm:if name="Name74" axis="self" ptType="node" func="pos" op="equ" val="3">
          <dgm:layoutNode name="parTx3"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75">
            <dgm:if name="Name76" axis="ch" ptType="node" func="cnt" op="gte" val="1">
              <dgm:layoutNode name="spPre3">
                <dgm:alg type="sp"/>
                <dgm:shape xmlns:r="http://schemas.openxmlformats.org/officeDocument/2006/relationships" r:blip="">
                  <dgm:adjLst/>
                </dgm:shape>
              </dgm:layoutNode>
              <dgm:layoutNode name="chLin3">
                <dgm:alg type="lin">
                  <dgm:param type="linDir" val="fromT"/>
                </dgm:alg>
                <dgm:shape xmlns:r="http://schemas.openxmlformats.org/officeDocument/2006/relationships" r:blip="">
                  <dgm:adjLst/>
                </dgm:shape>
                <dgm:presOf/>
                <dgm:constrLst>
                  <dgm:constr type="w" for="ch" forName="txAndLines3" refType="w" fact="0.77"/>
                  <dgm:constr type="w" for="ch" forName="top3" refType="w" refFor="ch" refForName="txAndLines3" fact="0.78"/>
                </dgm:constrLst>
                <dgm:forEach name="Name77" axis="ch">
                  <dgm:forEach name="Name78" axis="self" ptType="parTrans">
                    <dgm:layoutNode name="Name79" styleLbl="parChTrans1D1">
                      <dgm:choose name="Name80">
                        <dgm:if name="Name81" func="var" arg="dir" op="equ" val="norm">
                          <dgm:alg type="conn">
                            <dgm:param type="dim" val="1D"/>
                            <dgm:param type="begPts" val="midR"/>
                            <dgm:param type="endSty" val="noArr"/>
                            <dgm:param type="dstNode" val="anchor3"/>
                          </dgm:alg>
                        </dgm:if>
                        <dgm:else name="Name82">
                          <dgm:alg type="conn">
                            <dgm:param type="dim" val="1D"/>
                            <dgm:param type="begPts" val="midL"/>
                            <dgm:param type="endSty" val="noArr"/>
                            <dgm:param type="srcNode" val="parTx3"/>
                            <dgm:param type="dstNode" val="anchor3"/>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83" axis="self" ptType="node">
                    <dgm:choose name="Name84">
                      <dgm:if name="Name85" axis="par ch" ptType="node node" func="cnt" op="equ" val="1">
                        <dgm:layoutNode name="top3">
                          <dgm:alg type="sp"/>
                          <dgm:shape xmlns:r="http://schemas.openxmlformats.org/officeDocument/2006/relationships" r:blip="">
                            <dgm:adjLst/>
                          </dgm:shape>
                          <dgm:constrLst>
                            <dgm:constr type="h" refType="w" fact="0.6"/>
                          </dgm:constrLst>
                        </dgm:layoutNode>
                      </dgm:if>
                      <dgm:else name="Name86"/>
                    </dgm:choose>
                    <dgm:layoutNode name="txAndLines3">
                      <dgm:choose name="Name87">
                        <dgm:if name="Name88" func="var" arg="dir" op="equ" val="norm">
                          <dgm:alg type="lin"/>
                        </dgm:if>
                        <dgm:else name="Name89">
                          <dgm:alg type="lin">
                            <dgm:param type="linDir" val="fromR"/>
                          </dgm:alg>
                        </dgm:else>
                      </dgm:choose>
                      <dgm:shape xmlns:r="http://schemas.openxmlformats.org/officeDocument/2006/relationships" r:blip="">
                        <dgm:adjLst/>
                      </dgm:shape>
                      <dgm:presOf/>
                      <dgm:choose name="Name90">
                        <dgm:if name="Name91" axis="root ch" ptType="all node" func="cnt" op="gte" val="4">
                          <dgm:constrLst>
                            <dgm:constr type="w" for="ch" forName="anchor3" refType="w"/>
                            <dgm:constr type="w" for="ch" forName="backup3" refType="w" fact="-1"/>
                            <dgm:constr type="w" for="ch" forName="preLine3" refType="w" fact="0.11"/>
                            <dgm:constr type="w" for="ch" forName="desTx3" refType="w" fact="0.78"/>
                            <dgm:constr type="w" for="ch" forName="postLine3" refType="w" fact="0.11"/>
                          </dgm:constrLst>
                        </dgm:if>
                        <dgm:else name="Name92">
                          <dgm:constrLst>
                            <dgm:constr type="w" for="ch" forName="anchor3" refType="w" fact="0.89"/>
                            <dgm:constr type="w" for="ch" forName="backup3" refType="w" fact="-0.89"/>
                            <dgm:constr type="w" for="ch" forName="preLine3" refType="w" fact="0.11"/>
                            <dgm:constr type="w" for="ch" forName="desTx3" refType="w" fact="0.78"/>
                          </dgm:constrLst>
                        </dgm:else>
                      </dgm:choose>
                      <dgm:layoutNode name="anchor3" moveWith="desTx3">
                        <dgm:alg type="sp"/>
                        <dgm:shape xmlns:r="http://schemas.openxmlformats.org/officeDocument/2006/relationships" r:blip="">
                          <dgm:adjLst/>
                        </dgm:shape>
                      </dgm:layoutNode>
                      <dgm:layoutNode name="backup3" moveWith="desTx3">
                        <dgm:alg type="sp"/>
                        <dgm:shape xmlns:r="http://schemas.openxmlformats.org/officeDocument/2006/relationships" r:blip="">
                          <dgm:adjLst/>
                        </dgm:shape>
                      </dgm:layoutNode>
                      <dgm:layoutNode name="preLine3" styleLbl="parChTrans1D1" moveWith="desTx3">
                        <dgm:alg type="sp"/>
                        <dgm:shape xmlns:r="http://schemas.openxmlformats.org/officeDocument/2006/relationships" type="line" r:blip="">
                          <dgm:adjLst/>
                        </dgm:shape>
                        <dgm:presOf/>
                      </dgm:layoutNode>
                      <dgm:layoutNode name="desTx3"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93">
                        <dgm:if name="Name94" axis="root ch" ptType="all node" func="cnt" op="gte" val="4">
                          <dgm:layoutNode name="postLine3" styleLbl="parChTrans1D1" moveWith="desTx3">
                            <dgm:alg type="sp"/>
                            <dgm:shape xmlns:r="http://schemas.openxmlformats.org/officeDocument/2006/relationships" type="line" r:blip="">
                              <dgm:adjLst/>
                            </dgm:shape>
                            <dgm:presOf/>
                          </dgm:layoutNode>
                        </dgm:if>
                        <dgm:else name="Name95"/>
                      </dgm:choose>
                    </dgm:layoutNode>
                  </dgm:forEach>
                  <dgm:choose name="Name96">
                    <dgm:if name="Name97" axis="root ch" ptType="all node" func="cnt" op="gte" val="4">
                      <dgm:forEach name="Name98" axis="self" ptType="parTrans">
                        <dgm:layoutNode name="Name99" styleLbl="parChTrans1D1">
                          <dgm:choose name="Name100">
                            <dgm:if name="Name101" func="var" arg="dir" op="equ" val="norm">
                              <dgm:alg type="conn">
                                <dgm:param type="dim" val="1D"/>
                                <dgm:param type="begPts" val="midL"/>
                                <dgm:param type="srcNode" val="parTx4"/>
                                <dgm:param type="endSty" val="noArr"/>
                                <dgm:param type="dstNode" val="anchor3"/>
                              </dgm:alg>
                            </dgm:if>
                            <dgm:else name="Name102">
                              <dgm:alg type="conn">
                                <dgm:param type="dim" val="1D"/>
                                <dgm:param type="begPts" val="midR"/>
                                <dgm:param type="endSty" val="noArr"/>
                                <dgm:param type="srcNode" val="parTx4"/>
                                <dgm:param type="dstNode" val="anchor3"/>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03"/>
                  </dgm:choose>
                </dgm:forEach>
              </dgm:layoutNode>
              <dgm:choose name="Name104">
                <dgm:if name="Name105" axis="root ch" ptType="all node" func="cnt" op="gte" val="4">
                  <dgm:layoutNode name="spPost3">
                    <dgm:alg type="sp"/>
                    <dgm:shape xmlns:r="http://schemas.openxmlformats.org/officeDocument/2006/relationships" r:blip="">
                      <dgm:adjLst/>
                    </dgm:shape>
                  </dgm:layoutNode>
                </dgm:if>
                <dgm:else name="Name106"/>
              </dgm:choose>
            </dgm:if>
            <dgm:else name="Name107"/>
          </dgm:choose>
        </dgm:if>
        <dgm:if name="Name108" axis="self" ptType="node" func="pos" op="equ" val="4">
          <dgm:layoutNode name="parTx4"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09">
            <dgm:if name="Name110" axis="ch" ptType="node" func="cnt" op="gte" val="1">
              <dgm:layoutNode name="spPre4">
                <dgm:alg type="sp"/>
                <dgm:shape xmlns:r="http://schemas.openxmlformats.org/officeDocument/2006/relationships" r:blip="">
                  <dgm:adjLst/>
                </dgm:shape>
              </dgm:layoutNode>
              <dgm:layoutNode name="chLin4">
                <dgm:alg type="lin">
                  <dgm:param type="linDir" val="fromT"/>
                </dgm:alg>
                <dgm:shape xmlns:r="http://schemas.openxmlformats.org/officeDocument/2006/relationships" r:blip="">
                  <dgm:adjLst/>
                </dgm:shape>
                <dgm:presOf/>
                <dgm:constrLst>
                  <dgm:constr type="w" for="ch" forName="txAndLines4" refType="w" fact="0.77"/>
                  <dgm:constr type="w" for="ch" forName="top4" refType="w" refFor="ch" refForName="txAndLines4" fact="0.78"/>
                </dgm:constrLst>
                <dgm:forEach name="Name111" axis="ch">
                  <dgm:forEach name="Name112" axis="self" ptType="parTrans">
                    <dgm:layoutNode name="Name113" styleLbl="parChTrans1D1">
                      <dgm:choose name="Name114">
                        <dgm:if name="Name115" func="var" arg="dir" op="equ" val="norm">
                          <dgm:alg type="conn">
                            <dgm:param type="dim" val="1D"/>
                            <dgm:param type="begPts" val="midR"/>
                            <dgm:param type="endSty" val="noArr"/>
                            <dgm:param type="dstNode" val="anchor4"/>
                          </dgm:alg>
                        </dgm:if>
                        <dgm:else name="Name116">
                          <dgm:alg type="conn">
                            <dgm:param type="dim" val="1D"/>
                            <dgm:param type="begPts" val="midL"/>
                            <dgm:param type="endSty" val="noArr"/>
                            <dgm:param type="srcNode" val="parTx4"/>
                            <dgm:param type="dstNode" val="anchor4"/>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17" axis="self" ptType="node">
                    <dgm:choose name="Name118">
                      <dgm:if name="Name119" axis="par ch" ptType="node node" func="cnt" op="equ" val="1">
                        <dgm:layoutNode name="top4">
                          <dgm:alg type="sp"/>
                          <dgm:shape xmlns:r="http://schemas.openxmlformats.org/officeDocument/2006/relationships" r:blip="">
                            <dgm:adjLst/>
                          </dgm:shape>
                          <dgm:constrLst>
                            <dgm:constr type="h" refType="w" fact="0.6"/>
                          </dgm:constrLst>
                        </dgm:layoutNode>
                      </dgm:if>
                      <dgm:else name="Name120"/>
                    </dgm:choose>
                    <dgm:layoutNode name="txAndLines4">
                      <dgm:choose name="Name121">
                        <dgm:if name="Name122" func="var" arg="dir" op="equ" val="norm">
                          <dgm:alg type="lin"/>
                        </dgm:if>
                        <dgm:else name="Name123">
                          <dgm:alg type="lin">
                            <dgm:param type="linDir" val="fromR"/>
                          </dgm:alg>
                        </dgm:else>
                      </dgm:choose>
                      <dgm:shape xmlns:r="http://schemas.openxmlformats.org/officeDocument/2006/relationships" r:blip="">
                        <dgm:adjLst/>
                      </dgm:shape>
                      <dgm:presOf/>
                      <dgm:choose name="Name124">
                        <dgm:if name="Name125" axis="root ch" ptType="all node" func="cnt" op="gte" val="5">
                          <dgm:constrLst>
                            <dgm:constr type="w" for="ch" forName="anchor4" refType="w"/>
                            <dgm:constr type="w" for="ch" forName="backup4" refType="w" fact="-1"/>
                            <dgm:constr type="w" for="ch" forName="preLine4" refType="w" fact="0.11"/>
                            <dgm:constr type="w" for="ch" forName="desTx4" refType="w" fact="0.78"/>
                            <dgm:constr type="w" for="ch" forName="postLine4" refType="w" fact="0.11"/>
                          </dgm:constrLst>
                        </dgm:if>
                        <dgm:else name="Name126">
                          <dgm:constrLst>
                            <dgm:constr type="w" for="ch" forName="anchor4" refType="w" fact="0.89"/>
                            <dgm:constr type="w" for="ch" forName="backup4" refType="w" fact="-0.89"/>
                            <dgm:constr type="w" for="ch" forName="preLine4" refType="w" fact="0.11"/>
                            <dgm:constr type="w" for="ch" forName="desTx4" refType="w" fact="0.78"/>
                          </dgm:constrLst>
                        </dgm:else>
                      </dgm:choose>
                      <dgm:layoutNode name="anchor4" moveWith="desTx4">
                        <dgm:alg type="sp"/>
                        <dgm:shape xmlns:r="http://schemas.openxmlformats.org/officeDocument/2006/relationships" r:blip="">
                          <dgm:adjLst/>
                        </dgm:shape>
                      </dgm:layoutNode>
                      <dgm:layoutNode name="backup4" moveWith="desTx4">
                        <dgm:alg type="sp"/>
                        <dgm:shape xmlns:r="http://schemas.openxmlformats.org/officeDocument/2006/relationships" r:blip="">
                          <dgm:adjLst/>
                        </dgm:shape>
                      </dgm:layoutNode>
                      <dgm:layoutNode name="preLine4" styleLbl="parChTrans1D1" moveWith="desTx4">
                        <dgm:alg type="sp"/>
                        <dgm:shape xmlns:r="http://schemas.openxmlformats.org/officeDocument/2006/relationships" type="line" r:blip="">
                          <dgm:adjLst/>
                        </dgm:shape>
                        <dgm:presOf/>
                      </dgm:layoutNode>
                      <dgm:layoutNode name="desTx4"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27">
                        <dgm:if name="Name128" axis="root ch" ptType="all node" func="cnt" op="gte" val="5">
                          <dgm:layoutNode name="postLine4" styleLbl="parChTrans1D1" moveWith="desTx4">
                            <dgm:alg type="sp"/>
                            <dgm:shape xmlns:r="http://schemas.openxmlformats.org/officeDocument/2006/relationships" type="line" r:blip="">
                              <dgm:adjLst/>
                            </dgm:shape>
                            <dgm:presOf/>
                          </dgm:layoutNode>
                        </dgm:if>
                        <dgm:else name="Name129"/>
                      </dgm:choose>
                    </dgm:layoutNode>
                  </dgm:forEach>
                  <dgm:choose name="Name130">
                    <dgm:if name="Name131" axis="root ch" ptType="all node" func="cnt" op="gte" val="5">
                      <dgm:forEach name="Name132" axis="self" ptType="parTrans">
                        <dgm:layoutNode name="Name133" styleLbl="parChTrans1D1">
                          <dgm:choose name="Name134">
                            <dgm:if name="Name135" func="var" arg="dir" op="equ" val="norm">
                              <dgm:alg type="conn">
                                <dgm:param type="dim" val="1D"/>
                                <dgm:param type="begPts" val="midL"/>
                                <dgm:param type="srcNode" val="parTx5"/>
                                <dgm:param type="endSty" val="noArr"/>
                                <dgm:param type="dstNode" val="anchor4"/>
                              </dgm:alg>
                            </dgm:if>
                            <dgm:else name="Name136">
                              <dgm:alg type="conn">
                                <dgm:param type="dim" val="1D"/>
                                <dgm:param type="begPts" val="midR"/>
                                <dgm:param type="endSty" val="noArr"/>
                                <dgm:param type="srcNode" val="parTx5"/>
                                <dgm:param type="dstNode" val="anchor4"/>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37"/>
                  </dgm:choose>
                </dgm:forEach>
              </dgm:layoutNode>
              <dgm:choose name="Name138">
                <dgm:if name="Name139" axis="root ch" ptType="all node" func="cnt" op="gte" val="5">
                  <dgm:layoutNode name="spPost4">
                    <dgm:alg type="sp"/>
                    <dgm:shape xmlns:r="http://schemas.openxmlformats.org/officeDocument/2006/relationships" r:blip="">
                      <dgm:adjLst/>
                    </dgm:shape>
                  </dgm:layoutNode>
                </dgm:if>
                <dgm:else name="Name140"/>
              </dgm:choose>
            </dgm:if>
            <dgm:else name="Name141"/>
          </dgm:choose>
        </dgm:if>
        <dgm:if name="Name142" axis="self" ptType="node" func="pos" op="equ" val="5">
          <dgm:layoutNode name="parTx5"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43">
            <dgm:if name="Name144" axis="ch" ptType="node" func="cnt" op="gte" val="1">
              <dgm:layoutNode name="spPre5">
                <dgm:alg type="sp"/>
                <dgm:shape xmlns:r="http://schemas.openxmlformats.org/officeDocument/2006/relationships" r:blip="">
                  <dgm:adjLst/>
                </dgm:shape>
              </dgm:layoutNode>
              <dgm:layoutNode name="chLin5">
                <dgm:alg type="lin">
                  <dgm:param type="linDir" val="fromT"/>
                </dgm:alg>
                <dgm:shape xmlns:r="http://schemas.openxmlformats.org/officeDocument/2006/relationships" r:blip="">
                  <dgm:adjLst/>
                </dgm:shape>
                <dgm:presOf/>
                <dgm:constrLst>
                  <dgm:constr type="w" for="ch" forName="txAndLines5" refType="w" fact="0.77"/>
                  <dgm:constr type="w" for="ch" forName="top5" refType="w" refFor="ch" refForName="txAndLines5" fact="0.78"/>
                </dgm:constrLst>
                <dgm:forEach name="Name145" axis="ch">
                  <dgm:forEach name="Name146" axis="self" ptType="parTrans">
                    <dgm:layoutNode name="Name147" styleLbl="parChTrans1D1">
                      <dgm:choose name="Name148">
                        <dgm:if name="Name149" func="var" arg="dir" op="equ" val="norm">
                          <dgm:alg type="conn">
                            <dgm:param type="dim" val="1D"/>
                            <dgm:param type="begPts" val="midR"/>
                            <dgm:param type="endSty" val="noArr"/>
                            <dgm:param type="dstNode" val="anchor5"/>
                          </dgm:alg>
                        </dgm:if>
                        <dgm:else name="Name150">
                          <dgm:alg type="conn">
                            <dgm:param type="dim" val="1D"/>
                            <dgm:param type="begPts" val="midL"/>
                            <dgm:param type="endSty" val="noArr"/>
                            <dgm:param type="srcNode" val="parTx5"/>
                            <dgm:param type="dstNode" val="anchor5"/>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51" axis="self" ptType="node">
                    <dgm:choose name="Name152">
                      <dgm:if name="Name153" axis="par ch" ptType="node node" func="cnt" op="equ" val="1">
                        <dgm:layoutNode name="top5">
                          <dgm:alg type="sp"/>
                          <dgm:shape xmlns:r="http://schemas.openxmlformats.org/officeDocument/2006/relationships" r:blip="">
                            <dgm:adjLst/>
                          </dgm:shape>
                          <dgm:constrLst>
                            <dgm:constr type="h" refType="w" fact="0.6"/>
                          </dgm:constrLst>
                        </dgm:layoutNode>
                      </dgm:if>
                      <dgm:else name="Name154"/>
                    </dgm:choose>
                    <dgm:layoutNode name="txAndLines5">
                      <dgm:choose name="Name155">
                        <dgm:if name="Name156" func="var" arg="dir" op="equ" val="norm">
                          <dgm:alg type="lin"/>
                        </dgm:if>
                        <dgm:else name="Name157">
                          <dgm:alg type="lin">
                            <dgm:param type="linDir" val="fromR"/>
                          </dgm:alg>
                        </dgm:else>
                      </dgm:choose>
                      <dgm:shape xmlns:r="http://schemas.openxmlformats.org/officeDocument/2006/relationships" r:blip="">
                        <dgm:adjLst/>
                      </dgm:shape>
                      <dgm:presOf/>
                      <dgm:choose name="Name158">
                        <dgm:if name="Name159" axis="root ch" ptType="all node" func="cnt" op="gte" val="6">
                          <dgm:constrLst>
                            <dgm:constr type="w" for="ch" forName="anchor5" refType="w"/>
                            <dgm:constr type="w" for="ch" forName="backup5" refType="w" fact="-1"/>
                            <dgm:constr type="w" for="ch" forName="preLine5" refType="w" fact="0.11"/>
                            <dgm:constr type="w" for="ch" forName="desTx5" refType="w" fact="0.78"/>
                            <dgm:constr type="w" for="ch" forName="postLine5" refType="w" fact="0.11"/>
                          </dgm:constrLst>
                        </dgm:if>
                        <dgm:else name="Name160">
                          <dgm:constrLst>
                            <dgm:constr type="w" for="ch" forName="anchor5" refType="w" fact="0.89"/>
                            <dgm:constr type="w" for="ch" forName="backup5" refType="w" fact="-0.89"/>
                            <dgm:constr type="w" for="ch" forName="preLine5" refType="w" fact="0.11"/>
                            <dgm:constr type="w" for="ch" forName="desTx5" refType="w" fact="0.78"/>
                          </dgm:constrLst>
                        </dgm:else>
                      </dgm:choose>
                      <dgm:layoutNode name="anchor5" moveWith="desTx5">
                        <dgm:alg type="sp"/>
                        <dgm:shape xmlns:r="http://schemas.openxmlformats.org/officeDocument/2006/relationships" r:blip="">
                          <dgm:adjLst/>
                        </dgm:shape>
                      </dgm:layoutNode>
                      <dgm:layoutNode name="backup5" moveWith="desTx5">
                        <dgm:alg type="sp"/>
                        <dgm:shape xmlns:r="http://schemas.openxmlformats.org/officeDocument/2006/relationships" r:blip="">
                          <dgm:adjLst/>
                        </dgm:shape>
                      </dgm:layoutNode>
                      <dgm:layoutNode name="preLine5" styleLbl="parChTrans1D1" moveWith="desTx5">
                        <dgm:alg type="sp"/>
                        <dgm:shape xmlns:r="http://schemas.openxmlformats.org/officeDocument/2006/relationships" type="line" r:blip="">
                          <dgm:adjLst/>
                        </dgm:shape>
                        <dgm:presOf/>
                      </dgm:layoutNode>
                      <dgm:layoutNode name="desTx5"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61">
                        <dgm:if name="Name162" axis="root ch" ptType="all node" func="cnt" op="gte" val="6">
                          <dgm:layoutNode name="postLine5" styleLbl="parChTrans1D1" moveWith="desTx5">
                            <dgm:alg type="sp"/>
                            <dgm:shape xmlns:r="http://schemas.openxmlformats.org/officeDocument/2006/relationships" type="line" r:blip="">
                              <dgm:adjLst/>
                            </dgm:shape>
                            <dgm:presOf/>
                          </dgm:layoutNode>
                        </dgm:if>
                        <dgm:else name="Name163"/>
                      </dgm:choose>
                    </dgm:layoutNode>
                  </dgm:forEach>
                  <dgm:choose name="Name164">
                    <dgm:if name="Name165" axis="root ch" ptType="all node" func="cnt" op="gte" val="6">
                      <dgm:forEach name="Name166" axis="self" ptType="parTrans">
                        <dgm:layoutNode name="Name167" styleLbl="parChTrans1D1">
                          <dgm:choose name="Name168">
                            <dgm:if name="Name169" func="var" arg="dir" op="equ" val="norm">
                              <dgm:alg type="conn">
                                <dgm:param type="dim" val="1D"/>
                                <dgm:param type="begPts" val="midL"/>
                                <dgm:param type="srcNode" val="parTx6"/>
                                <dgm:param type="endSty" val="noArr"/>
                                <dgm:param type="dstNode" val="anchor5"/>
                              </dgm:alg>
                            </dgm:if>
                            <dgm:else name="Name170">
                              <dgm:alg type="conn">
                                <dgm:param type="dim" val="1D"/>
                                <dgm:param type="begPts" val="midR"/>
                                <dgm:param type="endSty" val="noArr"/>
                                <dgm:param type="srcNode" val="parTx6"/>
                                <dgm:param type="dstNode" val="anchor5"/>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71"/>
                  </dgm:choose>
                </dgm:forEach>
              </dgm:layoutNode>
              <dgm:choose name="Name172">
                <dgm:if name="Name173" axis="root ch" ptType="all node" func="cnt" op="gte" val="6">
                  <dgm:layoutNode name="spPost5">
                    <dgm:alg type="sp"/>
                    <dgm:shape xmlns:r="http://schemas.openxmlformats.org/officeDocument/2006/relationships" r:blip="">
                      <dgm:adjLst/>
                    </dgm:shape>
                  </dgm:layoutNode>
                </dgm:if>
                <dgm:else name="Name174"/>
              </dgm:choose>
            </dgm:if>
            <dgm:else name="Name175"/>
          </dgm:choose>
        </dgm:if>
        <dgm:if name="Name176" axis="self" ptType="node" func="pos" op="equ" val="6">
          <dgm:layoutNode name="parTx6"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77">
            <dgm:if name="Name178" axis="ch" ptType="node" func="cnt" op="gte" val="1">
              <dgm:layoutNode name="spPre6">
                <dgm:alg type="sp"/>
                <dgm:shape xmlns:r="http://schemas.openxmlformats.org/officeDocument/2006/relationships" r:blip="">
                  <dgm:adjLst/>
                </dgm:shape>
              </dgm:layoutNode>
              <dgm:layoutNode name="chLin6">
                <dgm:alg type="lin">
                  <dgm:param type="linDir" val="fromT"/>
                </dgm:alg>
                <dgm:shape xmlns:r="http://schemas.openxmlformats.org/officeDocument/2006/relationships" r:blip="">
                  <dgm:adjLst/>
                </dgm:shape>
                <dgm:presOf/>
                <dgm:constrLst>
                  <dgm:constr type="w" for="ch" forName="txAndLines6" refType="w" fact="0.77"/>
                  <dgm:constr type="w" for="ch" forName="top6" refType="w" refFor="ch" refForName="txAndLines6" fact="0.78"/>
                </dgm:constrLst>
                <dgm:forEach name="Name179" axis="ch">
                  <dgm:forEach name="Name180" axis="self" ptType="parTrans">
                    <dgm:layoutNode name="Name181" styleLbl="parChTrans1D1">
                      <dgm:choose name="Name182">
                        <dgm:if name="Name183" func="var" arg="dir" op="equ" val="norm">
                          <dgm:alg type="conn">
                            <dgm:param type="dim" val="1D"/>
                            <dgm:param type="begPts" val="midR"/>
                            <dgm:param type="endSty" val="noArr"/>
                            <dgm:param type="dstNode" val="anchor6"/>
                          </dgm:alg>
                        </dgm:if>
                        <dgm:else name="Name184">
                          <dgm:alg type="conn">
                            <dgm:param type="dim" val="1D"/>
                            <dgm:param type="begPts" val="midL"/>
                            <dgm:param type="endSty" val="noArr"/>
                            <dgm:param type="srcNode" val="parTx6"/>
                            <dgm:param type="dstNode" val="anchor6"/>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85" axis="self" ptType="node">
                    <dgm:choose name="Name186">
                      <dgm:if name="Name187" axis="par ch" ptType="node node" func="cnt" op="equ" val="1">
                        <dgm:layoutNode name="top6">
                          <dgm:alg type="sp"/>
                          <dgm:shape xmlns:r="http://schemas.openxmlformats.org/officeDocument/2006/relationships" r:blip="">
                            <dgm:adjLst/>
                          </dgm:shape>
                          <dgm:constrLst>
                            <dgm:constr type="h" refType="w" fact="0.6"/>
                          </dgm:constrLst>
                        </dgm:layoutNode>
                      </dgm:if>
                      <dgm:else name="Name188"/>
                    </dgm:choose>
                    <dgm:layoutNode name="txAndLines6">
                      <dgm:choose name="Name189">
                        <dgm:if name="Name190" func="var" arg="dir" op="equ" val="norm">
                          <dgm:alg type="lin"/>
                        </dgm:if>
                        <dgm:else name="Name191">
                          <dgm:alg type="lin">
                            <dgm:param type="linDir" val="fromR"/>
                          </dgm:alg>
                        </dgm:else>
                      </dgm:choose>
                      <dgm:shape xmlns:r="http://schemas.openxmlformats.org/officeDocument/2006/relationships" r:blip="">
                        <dgm:adjLst/>
                      </dgm:shape>
                      <dgm:presOf/>
                      <dgm:choose name="Name192">
                        <dgm:if name="Name193" axis="root ch" ptType="all node" func="cnt" op="gte" val="7">
                          <dgm:constrLst>
                            <dgm:constr type="w" for="ch" forName="anchor6" refType="w"/>
                            <dgm:constr type="w" for="ch" forName="backup6" refType="w" fact="-1"/>
                            <dgm:constr type="w" for="ch" forName="preLine6" refType="w" fact="0.11"/>
                            <dgm:constr type="w" for="ch" forName="desTx6" refType="w" fact="0.78"/>
                            <dgm:constr type="w" for="ch" forName="postLine6" refType="w" fact="0.11"/>
                          </dgm:constrLst>
                        </dgm:if>
                        <dgm:else name="Name194">
                          <dgm:constrLst>
                            <dgm:constr type="w" for="ch" forName="anchor6" refType="w" fact="0.89"/>
                            <dgm:constr type="w" for="ch" forName="backup6" refType="w" fact="-0.89"/>
                            <dgm:constr type="w" for="ch" forName="preLine6" refType="w" fact="0.11"/>
                            <dgm:constr type="w" for="ch" forName="desTx6" refType="w" fact="0.78"/>
                          </dgm:constrLst>
                        </dgm:else>
                      </dgm:choose>
                      <dgm:layoutNode name="anchor6" moveWith="desTx6">
                        <dgm:alg type="sp"/>
                        <dgm:shape xmlns:r="http://schemas.openxmlformats.org/officeDocument/2006/relationships" r:blip="">
                          <dgm:adjLst/>
                        </dgm:shape>
                      </dgm:layoutNode>
                      <dgm:layoutNode name="backup6" moveWith="desTx6">
                        <dgm:alg type="sp"/>
                        <dgm:shape xmlns:r="http://schemas.openxmlformats.org/officeDocument/2006/relationships" r:blip="">
                          <dgm:adjLst/>
                        </dgm:shape>
                      </dgm:layoutNode>
                      <dgm:layoutNode name="preLine6" styleLbl="parChTrans1D1" moveWith="desTx6">
                        <dgm:alg type="sp"/>
                        <dgm:shape xmlns:r="http://schemas.openxmlformats.org/officeDocument/2006/relationships" type="line" r:blip="">
                          <dgm:adjLst/>
                        </dgm:shape>
                        <dgm:presOf/>
                      </dgm:layoutNode>
                      <dgm:layoutNode name="desTx6"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95">
                        <dgm:if name="Name196" axis="root ch" ptType="all node" func="cnt" op="gte" val="7">
                          <dgm:layoutNode name="postLine6" styleLbl="parChTrans1D1" moveWith="desTx6">
                            <dgm:alg type="sp"/>
                            <dgm:shape xmlns:r="http://schemas.openxmlformats.org/officeDocument/2006/relationships" type="line" r:blip="">
                              <dgm:adjLst/>
                            </dgm:shape>
                            <dgm:presOf/>
                          </dgm:layoutNode>
                        </dgm:if>
                        <dgm:else name="Name197"/>
                      </dgm:choose>
                    </dgm:layoutNode>
                  </dgm:forEach>
                  <dgm:choose name="Name198">
                    <dgm:if name="Name199" axis="root ch" ptType="all node" func="cnt" op="gte" val="7">
                      <dgm:forEach name="Name200" axis="self" ptType="parTrans">
                        <dgm:layoutNode name="Name201" styleLbl="parChTrans1D1">
                          <dgm:choose name="Name202">
                            <dgm:if name="Name203" func="var" arg="dir" op="equ" val="norm">
                              <dgm:alg type="conn">
                                <dgm:param type="dim" val="1D"/>
                                <dgm:param type="begPts" val="midL"/>
                                <dgm:param type="srcNode" val="parTx7"/>
                                <dgm:param type="endSty" val="noArr"/>
                                <dgm:param type="dstNode" val="anchor6"/>
                              </dgm:alg>
                            </dgm:if>
                            <dgm:else name="Name204">
                              <dgm:alg type="conn">
                                <dgm:param type="dim" val="1D"/>
                                <dgm:param type="begPts" val="midR"/>
                                <dgm:param type="endSty" val="noArr"/>
                                <dgm:param type="srcNode" val="parTx7"/>
                                <dgm:param type="dstNode" val="anchor6"/>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205"/>
                  </dgm:choose>
                </dgm:forEach>
              </dgm:layoutNode>
              <dgm:choose name="Name206">
                <dgm:if name="Name207" axis="root ch" ptType="all node" func="cnt" op="gte" val="7">
                  <dgm:layoutNode name="spPost6">
                    <dgm:alg type="sp"/>
                    <dgm:shape xmlns:r="http://schemas.openxmlformats.org/officeDocument/2006/relationships" r:blip="">
                      <dgm:adjLst/>
                    </dgm:shape>
                  </dgm:layoutNode>
                </dgm:if>
                <dgm:else name="Name208"/>
              </dgm:choose>
            </dgm:if>
            <dgm:else name="Name209"/>
          </dgm:choose>
        </dgm:if>
        <dgm:if name="Name210" axis="self" ptType="node" func="pos" op="equ" val="7">
          <dgm:layoutNode name="parTx7"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211">
            <dgm:if name="Name212" axis="ch" ptType="node" func="cnt" op="gte" val="1">
              <dgm:layoutNode name="spPre7">
                <dgm:alg type="sp"/>
                <dgm:shape xmlns:r="http://schemas.openxmlformats.org/officeDocument/2006/relationships" r:blip="">
                  <dgm:adjLst/>
                </dgm:shape>
              </dgm:layoutNode>
              <dgm:layoutNode name="chLin7">
                <dgm:alg type="lin">
                  <dgm:param type="linDir" val="fromT"/>
                </dgm:alg>
                <dgm:shape xmlns:r="http://schemas.openxmlformats.org/officeDocument/2006/relationships" r:blip="">
                  <dgm:adjLst/>
                </dgm:shape>
                <dgm:presOf/>
                <dgm:constrLst>
                  <dgm:constr type="w" for="ch" forName="txAndLines7" refType="w" fact="0.77"/>
                  <dgm:constr type="w" for="ch" forName="top7" refType="w" refFor="ch" refForName="txAndLines7" fact="0.78"/>
                </dgm:constrLst>
                <dgm:forEach name="Name213" axis="ch">
                  <dgm:forEach name="Name214" axis="self" ptType="parTrans">
                    <dgm:layoutNode name="Name215" styleLbl="parChTrans1D1">
                      <dgm:choose name="Name216">
                        <dgm:if name="Name217" func="var" arg="dir" op="equ" val="norm">
                          <dgm:alg type="conn">
                            <dgm:param type="dim" val="1D"/>
                            <dgm:param type="begPts" val="midR"/>
                            <dgm:param type="endSty" val="noArr"/>
                            <dgm:param type="dstNode" val="anchor7"/>
                          </dgm:alg>
                        </dgm:if>
                        <dgm:else name="Name218">
                          <dgm:alg type="conn">
                            <dgm:param type="dim" val="1D"/>
                            <dgm:param type="begPts" val="midL"/>
                            <dgm:param type="endSty" val="noArr"/>
                            <dgm:param type="srcNode" val="parTx7"/>
                            <dgm:param type="dstNode" val="anchor7"/>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219" axis="self" ptType="node">
                    <dgm:choose name="Name220">
                      <dgm:if name="Name221" axis="par ch" ptType="node node" func="cnt" op="equ" val="1">
                        <dgm:layoutNode name="top7">
                          <dgm:alg type="sp"/>
                          <dgm:shape xmlns:r="http://schemas.openxmlformats.org/officeDocument/2006/relationships" r:blip="">
                            <dgm:adjLst/>
                          </dgm:shape>
                          <dgm:constrLst>
                            <dgm:constr type="h" refType="w" fact="0.6"/>
                          </dgm:constrLst>
                        </dgm:layoutNode>
                      </dgm:if>
                      <dgm:else name="Name222"/>
                    </dgm:choose>
                    <dgm:layoutNode name="txAndLines7">
                      <dgm:choose name="Name223">
                        <dgm:if name="Name224" func="var" arg="dir" op="equ" val="norm">
                          <dgm:alg type="lin"/>
                        </dgm:if>
                        <dgm:else name="Name225">
                          <dgm:alg type="lin">
                            <dgm:param type="linDir" val="fromR"/>
                          </dgm:alg>
                        </dgm:else>
                      </dgm:choose>
                      <dgm:shape xmlns:r="http://schemas.openxmlformats.org/officeDocument/2006/relationships" r:blip="">
                        <dgm:adjLst/>
                      </dgm:shape>
                      <dgm:presOf/>
                      <dgm:constrLst>
                        <dgm:constr type="w" for="ch" forName="anchor7" refType="w" fact="0.89"/>
                        <dgm:constr type="w" for="ch" forName="backup7" refType="w" fact="-0.89"/>
                        <dgm:constr type="w" for="ch" forName="preLine7" refType="w" fact="0.11"/>
                        <dgm:constr type="w" for="ch" forName="desTx7" refType="w" fact="0.78"/>
                      </dgm:constrLst>
                      <dgm:layoutNode name="anchor7" moveWith="desTx7">
                        <dgm:alg type="sp"/>
                        <dgm:shape xmlns:r="http://schemas.openxmlformats.org/officeDocument/2006/relationships" r:blip="">
                          <dgm:adjLst/>
                        </dgm:shape>
                      </dgm:layoutNode>
                      <dgm:layoutNode name="backup7" moveWith="desTx7">
                        <dgm:alg type="sp"/>
                        <dgm:shape xmlns:r="http://schemas.openxmlformats.org/officeDocument/2006/relationships" r:blip="">
                          <dgm:adjLst/>
                        </dgm:shape>
                      </dgm:layoutNode>
                      <dgm:layoutNode name="preLine7" styleLbl="parChTrans1D1" moveWith="desTx7">
                        <dgm:alg type="sp"/>
                        <dgm:shape xmlns:r="http://schemas.openxmlformats.org/officeDocument/2006/relationships" type="line" r:blip="">
                          <dgm:adjLst/>
                        </dgm:shape>
                        <dgm:presOf/>
                      </dgm:layoutNode>
                      <dgm:layoutNode name="desTx7"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layoutNode>
                  </dgm:forEach>
                </dgm:forEach>
              </dgm:layoutNode>
            </dgm:if>
            <dgm:else name="Name226"/>
          </dgm:choose>
        </dgm:if>
        <dgm:else name="Name227"/>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6.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9.xml><?xml version="1.0" encoding="utf-8"?>
<dgm:layoutDef xmlns:dgm="http://schemas.openxmlformats.org/drawingml/2006/diagram" xmlns:a="http://schemas.openxmlformats.org/drawingml/2006/main" uniqueId="urn:microsoft.com/office/officeart/2009/3/layout/SubStepProcess">
  <dgm:title val=""/>
  <dgm:desc val=""/>
  <dgm:catLst>
    <dgm:cat type="process" pri="12250"/>
  </dgm:catLst>
  <dgm:sampData>
    <dgm:dataModel>
      <dgm:ptLst>
        <dgm:pt modelId="0" type="doc"/>
        <dgm:pt modelId="1">
          <dgm:prSet phldr="1"/>
        </dgm:pt>
        <dgm:pt modelId="11">
          <dgm:prSet phldr="1"/>
        </dgm:pt>
        <dgm:pt modelId="12">
          <dgm:prSet phldr="1"/>
        </dgm:pt>
        <dgm:pt modelId="2">
          <dgm:prSet phldr="1"/>
        </dgm:pt>
        <dgm:pt modelId="3">
          <dgm:prSet phldr="1"/>
        </dgm:pt>
      </dgm:ptLst>
      <dgm:cxnLst>
        <dgm:cxn modelId="6" srcId="0" destId="1" srcOrd="0" destOrd="0"/>
        <dgm:cxn modelId="61" srcId="1" destId="11" srcOrd="0" destOrd="0"/>
        <dgm:cxn modelId="62" srcId="1" destId="12" srcOrd="1" destOrd="0"/>
        <dgm:cxn modelId="7" srcId="0" destId="2" srcOrd="0" destOrd="0"/>
        <dgm:cxn modelId="8" srcId="0" destId="3" srcOrd="0" destOrd="0"/>
      </dgm:cxnLst>
      <dgm:bg/>
      <dgm:whole/>
    </dgm:dataModel>
  </dgm:sampData>
  <dgm:styleData>
    <dgm:dataModel>
      <dgm:ptLst>
        <dgm:pt modelId="0" type="doc"/>
        <dgm:pt modelId="1">
          <dgm:prSet phldr="1"/>
        </dgm:pt>
        <dgm:pt modelId="11">
          <dgm:prSet phldr="1"/>
        </dgm:pt>
        <dgm:pt modelId="12">
          <dgm:prSet phldr="1"/>
        </dgm:pt>
        <dgm:pt modelId="2">
          <dgm:prSet phldr="1"/>
        </dgm:pt>
      </dgm:ptLst>
      <dgm:cxnLst>
        <dgm:cxn modelId="4" srcId="0" destId="1" srcOrd="0" destOrd="0"/>
        <dgm:cxn modelId="41" srcId="1" destId="11" srcOrd="0" destOrd="0"/>
        <dgm:cxn modelId="42" srcId="1" destId="12" srcOrd="1" destOrd="0"/>
        <dgm:cxn modelId="5" srcId="0" destId="2" srcOrd="0" destOrd="0"/>
      </dgm:cxnLst>
      <dgm:bg/>
      <dgm:whole/>
    </dgm:dataModel>
  </dgm:styleData>
  <dgm:clrData>
    <dgm:dataModel>
      <dgm:ptLst>
        <dgm:pt modelId="0" type="doc"/>
        <dgm:pt modelId="1">
          <dgm:prSet phldr="1"/>
        </dgm:pt>
        <dgm:pt modelId="11">
          <dgm:prSet phldr="1"/>
        </dgm:pt>
        <dgm:pt modelId="12">
          <dgm:prSet phldr="1"/>
        </dgm:pt>
        <dgm:pt modelId="2">
          <dgm:prSet phldr="1"/>
        </dgm:pt>
        <dgm:pt modelId="3">
          <dgm:prSet phldr="1"/>
        </dgm:pt>
        <dgm:pt modelId="4">
          <dgm:prSet phldr="1"/>
        </dgm:pt>
      </dgm:ptLst>
      <dgm:cxnLst>
        <dgm:cxn modelId="8" srcId="0" destId="1" srcOrd="0" destOrd="0"/>
        <dgm:cxn modelId="81" srcId="1" destId="11" srcOrd="0" destOrd="0"/>
        <dgm:cxn modelId="82" srcId="1" destId="12" srcOrd="1" destOrd="0"/>
        <dgm:cxn modelId="9" srcId="0" destId="2" srcOrd="0" destOrd="0"/>
        <dgm:cxn modelId="10" srcId="0" destId="3" srcOrd="0" destOrd="0"/>
        <dgm:cxn modelId="11" srcId="0" destId="4" srcOrd="0" destOrd="0"/>
      </dgm:cxnLst>
      <dgm:bg/>
      <dgm:whole/>
    </dgm:dataModel>
  </dgm:clrData>
  <dgm:layoutNode name="Name0">
    <dgm:varLst>
      <dgm:chMax val="7"/>
      <dgm:dir/>
      <dgm:animOne val="branch"/>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parTx1" refType="w"/>
      <dgm:constr type="w" for="ch" forName="chLin1" refType="w" refFor="ch" refForName="parTx1" fact="1.38"/>
      <dgm:constr type="h" for="ch" forName="chLin1" refType="h"/>
      <dgm:constr type="w" for="ch" forName="spPre1" refType="w" fact="0.27"/>
      <dgm:constr type="w" for="ch" forName="spPost1" refType="w" fact="0.27"/>
      <dgm:constr type="h" for="ch" forName="spPre1" refType="h"/>
      <dgm:constr type="h" for="ch" forName="spPost1" refType="h"/>
      <dgm:constr type="primFontSz" for="ch" forName="parTx1" val="65"/>
      <dgm:constr type="primFontSz" for="des" forName="desTx1" refType="primFontSz" refFor="ch" refForName="parTx1" fact="0.78"/>
      <dgm:constr type="primFontSz" for="des" forName="desTx1" op="equ"/>
      <dgm:constr type="w" for="ch" forName="parTx2" refType="w"/>
      <dgm:constr type="w" for="ch" forName="chLin2" refType="w" refFor="ch" refForName="parTx2" fact="1.38"/>
      <dgm:constr type="h" for="ch" forName="chLin2" refType="h"/>
      <dgm:constr type="w" for="ch" forName="spPre2" refType="w" fact="0.54"/>
      <dgm:constr type="w" for="ch" forName="spPost2" refType="w" fact="0.54"/>
      <dgm:constr type="h" for="ch" forName="spPre2" refType="h"/>
      <dgm:constr type="h" for="ch" forName="spPost2" refType="h"/>
      <dgm:constr type="primFontSz" for="ch" forName="parTx2" refType="primFontSz" refFor="ch" refForName="parTx1" op="equ"/>
      <dgm:constr type="primFontSz" for="des" forName="desTx2" refType="primFontSz" refFor="des" refForName="desTx1" op="equ"/>
      <dgm:constr type="w" for="ch" forName="parTx3" refType="w"/>
      <dgm:constr type="w" for="ch" forName="chLin3" refType="w" refFor="ch" refForName="parTx3" fact="1.38"/>
      <dgm:constr type="h" for="ch" forName="chLin3" refType="h"/>
      <dgm:constr type="w" for="ch" forName="spPre3" refType="w" fact="0.54"/>
      <dgm:constr type="w" for="ch" forName="spPost3" refType="w" fact="0.54"/>
      <dgm:constr type="h" for="ch" forName="spPre3" refType="h"/>
      <dgm:constr type="h" for="ch" forName="spPost3" refType="h"/>
      <dgm:constr type="primFontSz" for="ch" forName="parTx3" refType="primFontSz" refFor="ch" refForName="parTx1" op="equ"/>
      <dgm:constr type="primFontSz" for="des" forName="desTx3" refType="primFontSz" refFor="des" refForName="desTx1" op="equ"/>
      <dgm:constr type="w" for="ch" forName="parTx4" refType="w"/>
      <dgm:constr type="w" for="ch" forName="chLin4" refType="w" refFor="ch" refForName="parTx4" fact="1.38"/>
      <dgm:constr type="h" for="ch" forName="chLin4" refType="h"/>
      <dgm:constr type="w" for="ch" forName="spPre4" refType="w" fact="0.54"/>
      <dgm:constr type="w" for="ch" forName="spPost4" refType="w" fact="0.54"/>
      <dgm:constr type="h" for="ch" forName="spPre4" refType="h"/>
      <dgm:constr type="h" for="ch" forName="spPost4" refType="h"/>
      <dgm:constr type="primFontSz" for="ch" forName="parTx4" refType="primFontSz" refFor="ch" refForName="parTx1" op="equ"/>
      <dgm:constr type="primFontSz" for="des" forName="desTx4" refType="primFontSz" refFor="des" refForName="desTx1" op="equ"/>
      <dgm:constr type="w" for="ch" forName="parTx5" refType="w"/>
      <dgm:constr type="w" for="ch" forName="chLin5" refType="w" refFor="ch" refForName="parTx5" fact="1.38"/>
      <dgm:constr type="h" for="ch" forName="chLin5" refType="h"/>
      <dgm:constr type="w" for="ch" forName="spPre5" refType="w" fact="0.54"/>
      <dgm:constr type="w" for="ch" forName="spPost5" refType="w" fact="0.54"/>
      <dgm:constr type="h" for="ch" forName="spPre5" refType="h"/>
      <dgm:constr type="h" for="ch" forName="spPost5" refType="h"/>
      <dgm:constr type="primFontSz" for="ch" forName="parTx5" refType="primFontSz" refFor="ch" refForName="parTx1" op="equ"/>
      <dgm:constr type="primFontSz" for="des" forName="desTx5" refType="primFontSz" refFor="des" refForName="desTx1" op="equ"/>
      <dgm:constr type="w" for="ch" forName="parTx6" refType="w"/>
      <dgm:constr type="w" for="ch" forName="chLin6" refType="w" refFor="ch" refForName="parTx6" fact="1.38"/>
      <dgm:constr type="h" for="ch" forName="chLin6" refType="h"/>
      <dgm:constr type="w" for="ch" forName="spPre6" refType="w" fact="0.54"/>
      <dgm:constr type="w" for="ch" forName="spPost6" refType="w" fact="0.54"/>
      <dgm:constr type="h" for="ch" forName="spPre6" refType="h"/>
      <dgm:constr type="h" for="ch" forName="spPost6" refType="h"/>
      <dgm:constr type="primFontSz" for="ch" forName="parTx6" refType="primFontSz" refFor="ch" refForName="parTx1" op="equ"/>
      <dgm:constr type="primFontSz" for="des" forName="desTx6" refType="primFontSz" refFor="des" refForName="desTx1" op="equ"/>
      <dgm:constr type="w" for="ch" forName="parTx7" refType="w"/>
      <dgm:constr type="w" for="ch" forName="chLin7" refType="w" refFor="ch" refForName="parTx7" fact="1.38"/>
      <dgm:constr type="h" for="ch" forName="chLin7" refType="h"/>
      <dgm:constr type="w" for="ch" forName="spPre7" refType="w" fact="0.54"/>
      <dgm:constr type="w" for="ch" forName="spPost7" refType="w" fact="0.54"/>
      <dgm:constr type="h" for="ch" forName="spPre7" refType="h"/>
      <dgm:constr type="h" for="ch" forName="spPost7" refType="h"/>
      <dgm:constr type="primFontSz" for="ch" forName="parTx7" refType="primFontSz" refFor="ch" refForName="parTx1" op="equ"/>
      <dgm:constr type="primFontSz" for="des" forName="desTx7" refType="primFontSz" refFor="des" refForName="desTx1" op="equ"/>
    </dgm:constrLst>
    <dgm:forEach name="Name4" axis="ch" ptType="node">
      <dgm:choose name="Name5">
        <dgm:if name="Name6" axis="self" ptType="node" func="pos" op="equ" val="1">
          <dgm:layoutNode name="parTx1"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7">
            <dgm:if name="Name8" axis="ch" ptType="node" func="cnt" op="gte" val="1">
              <dgm:layoutNode name="spPre1">
                <dgm:alg type="sp"/>
                <dgm:shape xmlns:r="http://schemas.openxmlformats.org/officeDocument/2006/relationships" r:blip="">
                  <dgm:adjLst/>
                </dgm:shape>
              </dgm:layoutNode>
              <dgm:layoutNode name="chLin1">
                <dgm:alg type="lin">
                  <dgm:param type="linDir" val="fromT"/>
                </dgm:alg>
                <dgm:shape xmlns:r="http://schemas.openxmlformats.org/officeDocument/2006/relationships" r:blip="">
                  <dgm:adjLst/>
                </dgm:shape>
                <dgm:presOf/>
                <dgm:constrLst>
                  <dgm:constr type="w" for="ch" forName="txAndLines1" refType="w" fact="0.77"/>
                  <dgm:constr type="w" for="ch" forName="top1" refType="w" refFor="ch" refForName="txAndLines1" fact="0.78"/>
                </dgm:constrLst>
                <dgm:forEach name="Name9" axis="ch">
                  <dgm:forEach name="Name10" axis="self" ptType="parTrans">
                    <dgm:layoutNode name="Name11" styleLbl="parChTrans1D1">
                      <dgm:choose name="Name12">
                        <dgm:if name="Name13" func="var" arg="dir" op="equ" val="norm">
                          <dgm:alg type="conn">
                            <dgm:param type="dim" val="1D"/>
                            <dgm:param type="begPts" val="midR"/>
                            <dgm:param type="endSty" val="noArr"/>
                            <dgm:param type="dstNode" val="anchor1"/>
                          </dgm:alg>
                        </dgm:if>
                        <dgm:else name="Name14">
                          <dgm:alg type="conn">
                            <dgm:param type="dim" val="1D"/>
                            <dgm:param type="begPts" val="midL"/>
                            <dgm:param type="endSty" val="noArr"/>
                            <dgm:param type="srcNode" val="parTx1"/>
                            <dgm:param type="dstNode" val="anchor1"/>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5" axis="self" ptType="node">
                    <dgm:choose name="Name16">
                      <dgm:if name="Name17" axis="par ch" ptType="node node" func="cnt" op="equ" val="1">
                        <dgm:layoutNode name="top1">
                          <dgm:alg type="sp"/>
                          <dgm:shape xmlns:r="http://schemas.openxmlformats.org/officeDocument/2006/relationships" r:blip="">
                            <dgm:adjLst/>
                          </dgm:shape>
                          <dgm:constrLst>
                            <dgm:constr type="h" refType="w" fact="0.6"/>
                          </dgm:constrLst>
                        </dgm:layoutNode>
                      </dgm:if>
                      <dgm:else name="Name18"/>
                    </dgm:choose>
                    <dgm:layoutNode name="txAndLines1">
                      <dgm:choose name="Name19">
                        <dgm:if name="Name20" func="var" arg="dir" op="equ" val="norm">
                          <dgm:alg type="lin"/>
                        </dgm:if>
                        <dgm:else name="Name21">
                          <dgm:alg type="lin">
                            <dgm:param type="linDir" val="fromR"/>
                          </dgm:alg>
                        </dgm:else>
                      </dgm:choose>
                      <dgm:shape xmlns:r="http://schemas.openxmlformats.org/officeDocument/2006/relationships" r:blip="">
                        <dgm:adjLst/>
                      </dgm:shape>
                      <dgm:presOf/>
                      <dgm:choose name="Name22">
                        <dgm:if name="Name23" axis="root ch" ptType="all node" func="cnt" op="gte" val="2">
                          <dgm:constrLst>
                            <dgm:constr type="w" for="ch" forName="anchor1" refType="w"/>
                            <dgm:constr type="w" for="ch" forName="backup1" refType="w" fact="-1"/>
                            <dgm:constr type="w" for="ch" forName="preLine1" refType="w" fact="0.11"/>
                            <dgm:constr type="w" for="ch" forName="desTx1" refType="w" fact="0.78"/>
                            <dgm:constr type="w" for="ch" forName="postLine1" refType="w" fact="0.11"/>
                          </dgm:constrLst>
                        </dgm:if>
                        <dgm:else name="Name24">
                          <dgm:constrLst>
                            <dgm:constr type="w" for="ch" forName="anchor1" refType="w" fact="0.89"/>
                            <dgm:constr type="w" for="ch" forName="backup1" refType="w" fact="-0.89"/>
                            <dgm:constr type="w" for="ch" forName="preLine1" refType="w" fact="0.11"/>
                            <dgm:constr type="w" for="ch" forName="desTx1" refType="w" fact="0.78"/>
                          </dgm:constrLst>
                        </dgm:else>
                      </dgm:choose>
                      <dgm:layoutNode name="anchor1" moveWith="desTx1">
                        <dgm:alg type="sp"/>
                        <dgm:shape xmlns:r="http://schemas.openxmlformats.org/officeDocument/2006/relationships" r:blip="">
                          <dgm:adjLst/>
                        </dgm:shape>
                      </dgm:layoutNode>
                      <dgm:layoutNode name="backup1" moveWith="desTx1">
                        <dgm:alg type="sp"/>
                        <dgm:shape xmlns:r="http://schemas.openxmlformats.org/officeDocument/2006/relationships" r:blip="">
                          <dgm:adjLst/>
                        </dgm:shape>
                      </dgm:layoutNode>
                      <dgm:layoutNode name="preLine1" styleLbl="parChTrans1D1" moveWith="desTx1">
                        <dgm:alg type="sp"/>
                        <dgm:shape xmlns:r="http://schemas.openxmlformats.org/officeDocument/2006/relationships" type="line" r:blip="">
                          <dgm:adjLst/>
                        </dgm:shape>
                        <dgm:presOf/>
                      </dgm:layoutNode>
                      <dgm:layoutNode name="desTx1"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25">
                        <dgm:if name="Name26" axis="root ch" ptType="all node" func="cnt" op="gte" val="2">
                          <dgm:layoutNode name="postLine1" styleLbl="parChTrans1D1" moveWith="desTx1">
                            <dgm:alg type="sp"/>
                            <dgm:shape xmlns:r="http://schemas.openxmlformats.org/officeDocument/2006/relationships" type="line" r:blip="">
                              <dgm:adjLst/>
                            </dgm:shape>
                            <dgm:presOf/>
                          </dgm:layoutNode>
                        </dgm:if>
                        <dgm:else name="Name27"/>
                      </dgm:choose>
                    </dgm:layoutNode>
                  </dgm:forEach>
                  <dgm:choose name="Name28">
                    <dgm:if name="Name29" axis="root ch" ptType="all node" func="cnt" op="gte" val="2">
                      <dgm:forEach name="Name30" axis="self" ptType="parTrans">
                        <dgm:layoutNode name="Name31" styleLbl="parChTrans1D1">
                          <dgm:choose name="Name32">
                            <dgm:if name="Name33" func="var" arg="dir" op="equ" val="norm">
                              <dgm:alg type="conn">
                                <dgm:param type="dim" val="1D"/>
                                <dgm:param type="begPts" val="midL"/>
                                <dgm:param type="srcNode" val="parTx2"/>
                                <dgm:param type="endSty" val="noArr"/>
                                <dgm:param type="dstNode" val="anchor1"/>
                              </dgm:alg>
                            </dgm:if>
                            <dgm:else name="Name34">
                              <dgm:alg type="conn">
                                <dgm:param type="dim" val="1D"/>
                                <dgm:param type="begPts" val="midR"/>
                                <dgm:param type="endSty" val="noArr"/>
                                <dgm:param type="srcNode" val="parTx2"/>
                                <dgm:param type="dstNode" val="anchor1"/>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35"/>
                  </dgm:choose>
                </dgm:forEach>
              </dgm:layoutNode>
              <dgm:choose name="Name36">
                <dgm:if name="Name37" axis="root ch" ptType="all node" func="cnt" op="gte" val="2">
                  <dgm:layoutNode name="spPost1">
                    <dgm:alg type="sp"/>
                    <dgm:shape xmlns:r="http://schemas.openxmlformats.org/officeDocument/2006/relationships" r:blip="">
                      <dgm:adjLst/>
                    </dgm:shape>
                  </dgm:layoutNode>
                </dgm:if>
                <dgm:else name="Name38"/>
              </dgm:choose>
            </dgm:if>
            <dgm:else name="Name39"/>
          </dgm:choose>
        </dgm:if>
        <dgm:if name="Name40" axis="self" ptType="node" func="pos" op="equ" val="2">
          <dgm:layoutNode name="parTx2"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41">
            <dgm:if name="Name42" axis="ch" ptType="node" func="cnt" op="gte" val="1">
              <dgm:layoutNode name="spPre2">
                <dgm:alg type="sp"/>
                <dgm:shape xmlns:r="http://schemas.openxmlformats.org/officeDocument/2006/relationships" r:blip="">
                  <dgm:adjLst/>
                </dgm:shape>
              </dgm:layoutNode>
              <dgm:layoutNode name="chLin2">
                <dgm:alg type="lin">
                  <dgm:param type="linDir" val="fromT"/>
                </dgm:alg>
                <dgm:shape xmlns:r="http://schemas.openxmlformats.org/officeDocument/2006/relationships" r:blip="">
                  <dgm:adjLst/>
                </dgm:shape>
                <dgm:presOf/>
                <dgm:constrLst>
                  <dgm:constr type="w" for="ch" forName="txAndLines2" refType="w" fact="0.77"/>
                  <dgm:constr type="w" for="ch" forName="top2" refType="w" refFor="ch" refForName="txAndLines2" fact="0.78"/>
                </dgm:constrLst>
                <dgm:forEach name="Name43" axis="ch">
                  <dgm:forEach name="Name44" axis="self" ptType="parTrans">
                    <dgm:layoutNode name="Name45" styleLbl="parChTrans1D1">
                      <dgm:choose name="Name46">
                        <dgm:if name="Name47" func="var" arg="dir" op="equ" val="norm">
                          <dgm:alg type="conn">
                            <dgm:param type="dim" val="1D"/>
                            <dgm:param type="begPts" val="midR"/>
                            <dgm:param type="endSty" val="noArr"/>
                            <dgm:param type="dstNode" val="anchor2"/>
                          </dgm:alg>
                        </dgm:if>
                        <dgm:else name="Name48">
                          <dgm:alg type="conn">
                            <dgm:param type="dim" val="1D"/>
                            <dgm:param type="begPts" val="midL"/>
                            <dgm:param type="endSty" val="noArr"/>
                            <dgm:param type="srcNode" val="parTx2"/>
                            <dgm:param type="dstNode" val="anchor2"/>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49" axis="self" ptType="node">
                    <dgm:choose name="Name50">
                      <dgm:if name="Name51" axis="par ch" ptType="node node" func="cnt" op="equ" val="1">
                        <dgm:layoutNode name="top2">
                          <dgm:alg type="sp"/>
                          <dgm:shape xmlns:r="http://schemas.openxmlformats.org/officeDocument/2006/relationships" r:blip="">
                            <dgm:adjLst/>
                          </dgm:shape>
                          <dgm:constrLst>
                            <dgm:constr type="h" refType="w" fact="0.6"/>
                          </dgm:constrLst>
                        </dgm:layoutNode>
                      </dgm:if>
                      <dgm:else name="Name52"/>
                    </dgm:choose>
                    <dgm:layoutNode name="txAndLines2">
                      <dgm:choose name="Name53">
                        <dgm:if name="Name54" func="var" arg="dir" op="equ" val="norm">
                          <dgm:alg type="lin"/>
                        </dgm:if>
                        <dgm:else name="Name55">
                          <dgm:alg type="lin">
                            <dgm:param type="linDir" val="fromR"/>
                          </dgm:alg>
                        </dgm:else>
                      </dgm:choose>
                      <dgm:shape xmlns:r="http://schemas.openxmlformats.org/officeDocument/2006/relationships" r:blip="">
                        <dgm:adjLst/>
                      </dgm:shape>
                      <dgm:presOf/>
                      <dgm:choose name="Name56">
                        <dgm:if name="Name57" axis="root ch" ptType="all node" func="cnt" op="gte" val="3">
                          <dgm:constrLst>
                            <dgm:constr type="w" for="ch" forName="anchor2" refType="w"/>
                            <dgm:constr type="w" for="ch" forName="backup2" refType="w" fact="-1"/>
                            <dgm:constr type="w" for="ch" forName="preLine2" refType="w" fact="0.11"/>
                            <dgm:constr type="w" for="ch" forName="desTx2" refType="w" fact="0.78"/>
                            <dgm:constr type="w" for="ch" forName="postLine2" refType="w" fact="0.11"/>
                          </dgm:constrLst>
                        </dgm:if>
                        <dgm:else name="Name58">
                          <dgm:constrLst>
                            <dgm:constr type="w" for="ch" forName="anchor2" refType="w" fact="0.89"/>
                            <dgm:constr type="w" for="ch" forName="backup2" refType="w" fact="-0.89"/>
                            <dgm:constr type="w" for="ch" forName="preLine2" refType="w" fact="0.11"/>
                            <dgm:constr type="w" for="ch" forName="desTx2" refType="w" fact="0.78"/>
                          </dgm:constrLst>
                        </dgm:else>
                      </dgm:choose>
                      <dgm:layoutNode name="anchor2" moveWith="desTx2">
                        <dgm:alg type="sp"/>
                        <dgm:shape xmlns:r="http://schemas.openxmlformats.org/officeDocument/2006/relationships" r:blip="">
                          <dgm:adjLst/>
                        </dgm:shape>
                      </dgm:layoutNode>
                      <dgm:layoutNode name="backup2" moveWith="desTx2">
                        <dgm:alg type="sp"/>
                        <dgm:shape xmlns:r="http://schemas.openxmlformats.org/officeDocument/2006/relationships" r:blip="">
                          <dgm:adjLst/>
                        </dgm:shape>
                      </dgm:layoutNode>
                      <dgm:layoutNode name="preLine2" styleLbl="parChTrans1D1" moveWith="desTx2">
                        <dgm:alg type="sp"/>
                        <dgm:shape xmlns:r="http://schemas.openxmlformats.org/officeDocument/2006/relationships" type="line" r:blip="">
                          <dgm:adjLst/>
                        </dgm:shape>
                        <dgm:presOf/>
                      </dgm:layoutNode>
                      <dgm:layoutNode name="desTx2"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59">
                        <dgm:if name="Name60" axis="root ch" ptType="all node" func="cnt" op="gte" val="3">
                          <dgm:layoutNode name="postLine2" styleLbl="parChTrans1D1" moveWith="desTx2">
                            <dgm:alg type="sp"/>
                            <dgm:shape xmlns:r="http://schemas.openxmlformats.org/officeDocument/2006/relationships" type="line" r:blip="">
                              <dgm:adjLst/>
                            </dgm:shape>
                            <dgm:presOf/>
                          </dgm:layoutNode>
                        </dgm:if>
                        <dgm:else name="Name61"/>
                      </dgm:choose>
                    </dgm:layoutNode>
                  </dgm:forEach>
                  <dgm:choose name="Name62">
                    <dgm:if name="Name63" axis="root ch" ptType="all node" func="cnt" op="gte" val="3">
                      <dgm:forEach name="Name64" axis="self" ptType="parTrans">
                        <dgm:layoutNode name="Name65" styleLbl="parChTrans1D1">
                          <dgm:choose name="Name66">
                            <dgm:if name="Name67" func="var" arg="dir" op="equ" val="norm">
                              <dgm:alg type="conn">
                                <dgm:param type="dim" val="1D"/>
                                <dgm:param type="begPts" val="midL"/>
                                <dgm:param type="srcNode" val="parTx3"/>
                                <dgm:param type="endSty" val="noArr"/>
                                <dgm:param type="dstNode" val="anchor2"/>
                              </dgm:alg>
                            </dgm:if>
                            <dgm:else name="Name68">
                              <dgm:alg type="conn">
                                <dgm:param type="dim" val="1D"/>
                                <dgm:param type="begPts" val="midR"/>
                                <dgm:param type="endSty" val="noArr"/>
                                <dgm:param type="srcNode" val="parTx3"/>
                                <dgm:param type="dstNode" val="anchor2"/>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69"/>
                  </dgm:choose>
                </dgm:forEach>
              </dgm:layoutNode>
              <dgm:choose name="Name70">
                <dgm:if name="Name71" axis="root ch" ptType="all node" func="cnt" op="gte" val="3">
                  <dgm:layoutNode name="spPost2">
                    <dgm:alg type="sp"/>
                    <dgm:shape xmlns:r="http://schemas.openxmlformats.org/officeDocument/2006/relationships" r:blip="">
                      <dgm:adjLst/>
                    </dgm:shape>
                  </dgm:layoutNode>
                </dgm:if>
                <dgm:else name="Name72"/>
              </dgm:choose>
            </dgm:if>
            <dgm:else name="Name73"/>
          </dgm:choose>
        </dgm:if>
        <dgm:if name="Name74" axis="self" ptType="node" func="pos" op="equ" val="3">
          <dgm:layoutNode name="parTx3"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75">
            <dgm:if name="Name76" axis="ch" ptType="node" func="cnt" op="gte" val="1">
              <dgm:layoutNode name="spPre3">
                <dgm:alg type="sp"/>
                <dgm:shape xmlns:r="http://schemas.openxmlformats.org/officeDocument/2006/relationships" r:blip="">
                  <dgm:adjLst/>
                </dgm:shape>
              </dgm:layoutNode>
              <dgm:layoutNode name="chLin3">
                <dgm:alg type="lin">
                  <dgm:param type="linDir" val="fromT"/>
                </dgm:alg>
                <dgm:shape xmlns:r="http://schemas.openxmlformats.org/officeDocument/2006/relationships" r:blip="">
                  <dgm:adjLst/>
                </dgm:shape>
                <dgm:presOf/>
                <dgm:constrLst>
                  <dgm:constr type="w" for="ch" forName="txAndLines3" refType="w" fact="0.77"/>
                  <dgm:constr type="w" for="ch" forName="top3" refType="w" refFor="ch" refForName="txAndLines3" fact="0.78"/>
                </dgm:constrLst>
                <dgm:forEach name="Name77" axis="ch">
                  <dgm:forEach name="Name78" axis="self" ptType="parTrans">
                    <dgm:layoutNode name="Name79" styleLbl="parChTrans1D1">
                      <dgm:choose name="Name80">
                        <dgm:if name="Name81" func="var" arg="dir" op="equ" val="norm">
                          <dgm:alg type="conn">
                            <dgm:param type="dim" val="1D"/>
                            <dgm:param type="begPts" val="midR"/>
                            <dgm:param type="endSty" val="noArr"/>
                            <dgm:param type="dstNode" val="anchor3"/>
                          </dgm:alg>
                        </dgm:if>
                        <dgm:else name="Name82">
                          <dgm:alg type="conn">
                            <dgm:param type="dim" val="1D"/>
                            <dgm:param type="begPts" val="midL"/>
                            <dgm:param type="endSty" val="noArr"/>
                            <dgm:param type="srcNode" val="parTx3"/>
                            <dgm:param type="dstNode" val="anchor3"/>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83" axis="self" ptType="node">
                    <dgm:choose name="Name84">
                      <dgm:if name="Name85" axis="par ch" ptType="node node" func="cnt" op="equ" val="1">
                        <dgm:layoutNode name="top3">
                          <dgm:alg type="sp"/>
                          <dgm:shape xmlns:r="http://schemas.openxmlformats.org/officeDocument/2006/relationships" r:blip="">
                            <dgm:adjLst/>
                          </dgm:shape>
                          <dgm:constrLst>
                            <dgm:constr type="h" refType="w" fact="0.6"/>
                          </dgm:constrLst>
                        </dgm:layoutNode>
                      </dgm:if>
                      <dgm:else name="Name86"/>
                    </dgm:choose>
                    <dgm:layoutNode name="txAndLines3">
                      <dgm:choose name="Name87">
                        <dgm:if name="Name88" func="var" arg="dir" op="equ" val="norm">
                          <dgm:alg type="lin"/>
                        </dgm:if>
                        <dgm:else name="Name89">
                          <dgm:alg type="lin">
                            <dgm:param type="linDir" val="fromR"/>
                          </dgm:alg>
                        </dgm:else>
                      </dgm:choose>
                      <dgm:shape xmlns:r="http://schemas.openxmlformats.org/officeDocument/2006/relationships" r:blip="">
                        <dgm:adjLst/>
                      </dgm:shape>
                      <dgm:presOf/>
                      <dgm:choose name="Name90">
                        <dgm:if name="Name91" axis="root ch" ptType="all node" func="cnt" op="gte" val="4">
                          <dgm:constrLst>
                            <dgm:constr type="w" for="ch" forName="anchor3" refType="w"/>
                            <dgm:constr type="w" for="ch" forName="backup3" refType="w" fact="-1"/>
                            <dgm:constr type="w" for="ch" forName="preLine3" refType="w" fact="0.11"/>
                            <dgm:constr type="w" for="ch" forName="desTx3" refType="w" fact="0.78"/>
                            <dgm:constr type="w" for="ch" forName="postLine3" refType="w" fact="0.11"/>
                          </dgm:constrLst>
                        </dgm:if>
                        <dgm:else name="Name92">
                          <dgm:constrLst>
                            <dgm:constr type="w" for="ch" forName="anchor3" refType="w" fact="0.89"/>
                            <dgm:constr type="w" for="ch" forName="backup3" refType="w" fact="-0.89"/>
                            <dgm:constr type="w" for="ch" forName="preLine3" refType="w" fact="0.11"/>
                            <dgm:constr type="w" for="ch" forName="desTx3" refType="w" fact="0.78"/>
                          </dgm:constrLst>
                        </dgm:else>
                      </dgm:choose>
                      <dgm:layoutNode name="anchor3" moveWith="desTx3">
                        <dgm:alg type="sp"/>
                        <dgm:shape xmlns:r="http://schemas.openxmlformats.org/officeDocument/2006/relationships" r:blip="">
                          <dgm:adjLst/>
                        </dgm:shape>
                      </dgm:layoutNode>
                      <dgm:layoutNode name="backup3" moveWith="desTx3">
                        <dgm:alg type="sp"/>
                        <dgm:shape xmlns:r="http://schemas.openxmlformats.org/officeDocument/2006/relationships" r:blip="">
                          <dgm:adjLst/>
                        </dgm:shape>
                      </dgm:layoutNode>
                      <dgm:layoutNode name="preLine3" styleLbl="parChTrans1D1" moveWith="desTx3">
                        <dgm:alg type="sp"/>
                        <dgm:shape xmlns:r="http://schemas.openxmlformats.org/officeDocument/2006/relationships" type="line" r:blip="">
                          <dgm:adjLst/>
                        </dgm:shape>
                        <dgm:presOf/>
                      </dgm:layoutNode>
                      <dgm:layoutNode name="desTx3"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93">
                        <dgm:if name="Name94" axis="root ch" ptType="all node" func="cnt" op="gte" val="4">
                          <dgm:layoutNode name="postLine3" styleLbl="parChTrans1D1" moveWith="desTx3">
                            <dgm:alg type="sp"/>
                            <dgm:shape xmlns:r="http://schemas.openxmlformats.org/officeDocument/2006/relationships" type="line" r:blip="">
                              <dgm:adjLst/>
                            </dgm:shape>
                            <dgm:presOf/>
                          </dgm:layoutNode>
                        </dgm:if>
                        <dgm:else name="Name95"/>
                      </dgm:choose>
                    </dgm:layoutNode>
                  </dgm:forEach>
                  <dgm:choose name="Name96">
                    <dgm:if name="Name97" axis="root ch" ptType="all node" func="cnt" op="gte" val="4">
                      <dgm:forEach name="Name98" axis="self" ptType="parTrans">
                        <dgm:layoutNode name="Name99" styleLbl="parChTrans1D1">
                          <dgm:choose name="Name100">
                            <dgm:if name="Name101" func="var" arg="dir" op="equ" val="norm">
                              <dgm:alg type="conn">
                                <dgm:param type="dim" val="1D"/>
                                <dgm:param type="begPts" val="midL"/>
                                <dgm:param type="srcNode" val="parTx4"/>
                                <dgm:param type="endSty" val="noArr"/>
                                <dgm:param type="dstNode" val="anchor3"/>
                              </dgm:alg>
                            </dgm:if>
                            <dgm:else name="Name102">
                              <dgm:alg type="conn">
                                <dgm:param type="dim" val="1D"/>
                                <dgm:param type="begPts" val="midR"/>
                                <dgm:param type="endSty" val="noArr"/>
                                <dgm:param type="srcNode" val="parTx4"/>
                                <dgm:param type="dstNode" val="anchor3"/>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03"/>
                  </dgm:choose>
                </dgm:forEach>
              </dgm:layoutNode>
              <dgm:choose name="Name104">
                <dgm:if name="Name105" axis="root ch" ptType="all node" func="cnt" op="gte" val="4">
                  <dgm:layoutNode name="spPost3">
                    <dgm:alg type="sp"/>
                    <dgm:shape xmlns:r="http://schemas.openxmlformats.org/officeDocument/2006/relationships" r:blip="">
                      <dgm:adjLst/>
                    </dgm:shape>
                  </dgm:layoutNode>
                </dgm:if>
                <dgm:else name="Name106"/>
              </dgm:choose>
            </dgm:if>
            <dgm:else name="Name107"/>
          </dgm:choose>
        </dgm:if>
        <dgm:if name="Name108" axis="self" ptType="node" func="pos" op="equ" val="4">
          <dgm:layoutNode name="parTx4"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09">
            <dgm:if name="Name110" axis="ch" ptType="node" func="cnt" op="gte" val="1">
              <dgm:layoutNode name="spPre4">
                <dgm:alg type="sp"/>
                <dgm:shape xmlns:r="http://schemas.openxmlformats.org/officeDocument/2006/relationships" r:blip="">
                  <dgm:adjLst/>
                </dgm:shape>
              </dgm:layoutNode>
              <dgm:layoutNode name="chLin4">
                <dgm:alg type="lin">
                  <dgm:param type="linDir" val="fromT"/>
                </dgm:alg>
                <dgm:shape xmlns:r="http://schemas.openxmlformats.org/officeDocument/2006/relationships" r:blip="">
                  <dgm:adjLst/>
                </dgm:shape>
                <dgm:presOf/>
                <dgm:constrLst>
                  <dgm:constr type="w" for="ch" forName="txAndLines4" refType="w" fact="0.77"/>
                  <dgm:constr type="w" for="ch" forName="top4" refType="w" refFor="ch" refForName="txAndLines4" fact="0.78"/>
                </dgm:constrLst>
                <dgm:forEach name="Name111" axis="ch">
                  <dgm:forEach name="Name112" axis="self" ptType="parTrans">
                    <dgm:layoutNode name="Name113" styleLbl="parChTrans1D1">
                      <dgm:choose name="Name114">
                        <dgm:if name="Name115" func="var" arg="dir" op="equ" val="norm">
                          <dgm:alg type="conn">
                            <dgm:param type="dim" val="1D"/>
                            <dgm:param type="begPts" val="midR"/>
                            <dgm:param type="endSty" val="noArr"/>
                            <dgm:param type="dstNode" val="anchor4"/>
                          </dgm:alg>
                        </dgm:if>
                        <dgm:else name="Name116">
                          <dgm:alg type="conn">
                            <dgm:param type="dim" val="1D"/>
                            <dgm:param type="begPts" val="midL"/>
                            <dgm:param type="endSty" val="noArr"/>
                            <dgm:param type="srcNode" val="parTx4"/>
                            <dgm:param type="dstNode" val="anchor4"/>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17" axis="self" ptType="node">
                    <dgm:choose name="Name118">
                      <dgm:if name="Name119" axis="par ch" ptType="node node" func="cnt" op="equ" val="1">
                        <dgm:layoutNode name="top4">
                          <dgm:alg type="sp"/>
                          <dgm:shape xmlns:r="http://schemas.openxmlformats.org/officeDocument/2006/relationships" r:blip="">
                            <dgm:adjLst/>
                          </dgm:shape>
                          <dgm:constrLst>
                            <dgm:constr type="h" refType="w" fact="0.6"/>
                          </dgm:constrLst>
                        </dgm:layoutNode>
                      </dgm:if>
                      <dgm:else name="Name120"/>
                    </dgm:choose>
                    <dgm:layoutNode name="txAndLines4">
                      <dgm:choose name="Name121">
                        <dgm:if name="Name122" func="var" arg="dir" op="equ" val="norm">
                          <dgm:alg type="lin"/>
                        </dgm:if>
                        <dgm:else name="Name123">
                          <dgm:alg type="lin">
                            <dgm:param type="linDir" val="fromR"/>
                          </dgm:alg>
                        </dgm:else>
                      </dgm:choose>
                      <dgm:shape xmlns:r="http://schemas.openxmlformats.org/officeDocument/2006/relationships" r:blip="">
                        <dgm:adjLst/>
                      </dgm:shape>
                      <dgm:presOf/>
                      <dgm:choose name="Name124">
                        <dgm:if name="Name125" axis="root ch" ptType="all node" func="cnt" op="gte" val="5">
                          <dgm:constrLst>
                            <dgm:constr type="w" for="ch" forName="anchor4" refType="w"/>
                            <dgm:constr type="w" for="ch" forName="backup4" refType="w" fact="-1"/>
                            <dgm:constr type="w" for="ch" forName="preLine4" refType="w" fact="0.11"/>
                            <dgm:constr type="w" for="ch" forName="desTx4" refType="w" fact="0.78"/>
                            <dgm:constr type="w" for="ch" forName="postLine4" refType="w" fact="0.11"/>
                          </dgm:constrLst>
                        </dgm:if>
                        <dgm:else name="Name126">
                          <dgm:constrLst>
                            <dgm:constr type="w" for="ch" forName="anchor4" refType="w" fact="0.89"/>
                            <dgm:constr type="w" for="ch" forName="backup4" refType="w" fact="-0.89"/>
                            <dgm:constr type="w" for="ch" forName="preLine4" refType="w" fact="0.11"/>
                            <dgm:constr type="w" for="ch" forName="desTx4" refType="w" fact="0.78"/>
                          </dgm:constrLst>
                        </dgm:else>
                      </dgm:choose>
                      <dgm:layoutNode name="anchor4" moveWith="desTx4">
                        <dgm:alg type="sp"/>
                        <dgm:shape xmlns:r="http://schemas.openxmlformats.org/officeDocument/2006/relationships" r:blip="">
                          <dgm:adjLst/>
                        </dgm:shape>
                      </dgm:layoutNode>
                      <dgm:layoutNode name="backup4" moveWith="desTx4">
                        <dgm:alg type="sp"/>
                        <dgm:shape xmlns:r="http://schemas.openxmlformats.org/officeDocument/2006/relationships" r:blip="">
                          <dgm:adjLst/>
                        </dgm:shape>
                      </dgm:layoutNode>
                      <dgm:layoutNode name="preLine4" styleLbl="parChTrans1D1" moveWith="desTx4">
                        <dgm:alg type="sp"/>
                        <dgm:shape xmlns:r="http://schemas.openxmlformats.org/officeDocument/2006/relationships" type="line" r:blip="">
                          <dgm:adjLst/>
                        </dgm:shape>
                        <dgm:presOf/>
                      </dgm:layoutNode>
                      <dgm:layoutNode name="desTx4"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27">
                        <dgm:if name="Name128" axis="root ch" ptType="all node" func="cnt" op="gte" val="5">
                          <dgm:layoutNode name="postLine4" styleLbl="parChTrans1D1" moveWith="desTx4">
                            <dgm:alg type="sp"/>
                            <dgm:shape xmlns:r="http://schemas.openxmlformats.org/officeDocument/2006/relationships" type="line" r:blip="">
                              <dgm:adjLst/>
                            </dgm:shape>
                            <dgm:presOf/>
                          </dgm:layoutNode>
                        </dgm:if>
                        <dgm:else name="Name129"/>
                      </dgm:choose>
                    </dgm:layoutNode>
                  </dgm:forEach>
                  <dgm:choose name="Name130">
                    <dgm:if name="Name131" axis="root ch" ptType="all node" func="cnt" op="gte" val="5">
                      <dgm:forEach name="Name132" axis="self" ptType="parTrans">
                        <dgm:layoutNode name="Name133" styleLbl="parChTrans1D1">
                          <dgm:choose name="Name134">
                            <dgm:if name="Name135" func="var" arg="dir" op="equ" val="norm">
                              <dgm:alg type="conn">
                                <dgm:param type="dim" val="1D"/>
                                <dgm:param type="begPts" val="midL"/>
                                <dgm:param type="srcNode" val="parTx5"/>
                                <dgm:param type="endSty" val="noArr"/>
                                <dgm:param type="dstNode" val="anchor4"/>
                              </dgm:alg>
                            </dgm:if>
                            <dgm:else name="Name136">
                              <dgm:alg type="conn">
                                <dgm:param type="dim" val="1D"/>
                                <dgm:param type="begPts" val="midR"/>
                                <dgm:param type="endSty" val="noArr"/>
                                <dgm:param type="srcNode" val="parTx5"/>
                                <dgm:param type="dstNode" val="anchor4"/>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37"/>
                  </dgm:choose>
                </dgm:forEach>
              </dgm:layoutNode>
              <dgm:choose name="Name138">
                <dgm:if name="Name139" axis="root ch" ptType="all node" func="cnt" op="gte" val="5">
                  <dgm:layoutNode name="spPost4">
                    <dgm:alg type="sp"/>
                    <dgm:shape xmlns:r="http://schemas.openxmlformats.org/officeDocument/2006/relationships" r:blip="">
                      <dgm:adjLst/>
                    </dgm:shape>
                  </dgm:layoutNode>
                </dgm:if>
                <dgm:else name="Name140"/>
              </dgm:choose>
            </dgm:if>
            <dgm:else name="Name141"/>
          </dgm:choose>
        </dgm:if>
        <dgm:if name="Name142" axis="self" ptType="node" func="pos" op="equ" val="5">
          <dgm:layoutNode name="parTx5"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43">
            <dgm:if name="Name144" axis="ch" ptType="node" func="cnt" op="gte" val="1">
              <dgm:layoutNode name="spPre5">
                <dgm:alg type="sp"/>
                <dgm:shape xmlns:r="http://schemas.openxmlformats.org/officeDocument/2006/relationships" r:blip="">
                  <dgm:adjLst/>
                </dgm:shape>
              </dgm:layoutNode>
              <dgm:layoutNode name="chLin5">
                <dgm:alg type="lin">
                  <dgm:param type="linDir" val="fromT"/>
                </dgm:alg>
                <dgm:shape xmlns:r="http://schemas.openxmlformats.org/officeDocument/2006/relationships" r:blip="">
                  <dgm:adjLst/>
                </dgm:shape>
                <dgm:presOf/>
                <dgm:constrLst>
                  <dgm:constr type="w" for="ch" forName="txAndLines5" refType="w" fact="0.77"/>
                  <dgm:constr type="w" for="ch" forName="top5" refType="w" refFor="ch" refForName="txAndLines5" fact="0.78"/>
                </dgm:constrLst>
                <dgm:forEach name="Name145" axis="ch">
                  <dgm:forEach name="Name146" axis="self" ptType="parTrans">
                    <dgm:layoutNode name="Name147" styleLbl="parChTrans1D1">
                      <dgm:choose name="Name148">
                        <dgm:if name="Name149" func="var" arg="dir" op="equ" val="norm">
                          <dgm:alg type="conn">
                            <dgm:param type="dim" val="1D"/>
                            <dgm:param type="begPts" val="midR"/>
                            <dgm:param type="endSty" val="noArr"/>
                            <dgm:param type="dstNode" val="anchor5"/>
                          </dgm:alg>
                        </dgm:if>
                        <dgm:else name="Name150">
                          <dgm:alg type="conn">
                            <dgm:param type="dim" val="1D"/>
                            <dgm:param type="begPts" val="midL"/>
                            <dgm:param type="endSty" val="noArr"/>
                            <dgm:param type="srcNode" val="parTx5"/>
                            <dgm:param type="dstNode" val="anchor5"/>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51" axis="self" ptType="node">
                    <dgm:choose name="Name152">
                      <dgm:if name="Name153" axis="par ch" ptType="node node" func="cnt" op="equ" val="1">
                        <dgm:layoutNode name="top5">
                          <dgm:alg type="sp"/>
                          <dgm:shape xmlns:r="http://schemas.openxmlformats.org/officeDocument/2006/relationships" r:blip="">
                            <dgm:adjLst/>
                          </dgm:shape>
                          <dgm:constrLst>
                            <dgm:constr type="h" refType="w" fact="0.6"/>
                          </dgm:constrLst>
                        </dgm:layoutNode>
                      </dgm:if>
                      <dgm:else name="Name154"/>
                    </dgm:choose>
                    <dgm:layoutNode name="txAndLines5">
                      <dgm:choose name="Name155">
                        <dgm:if name="Name156" func="var" arg="dir" op="equ" val="norm">
                          <dgm:alg type="lin"/>
                        </dgm:if>
                        <dgm:else name="Name157">
                          <dgm:alg type="lin">
                            <dgm:param type="linDir" val="fromR"/>
                          </dgm:alg>
                        </dgm:else>
                      </dgm:choose>
                      <dgm:shape xmlns:r="http://schemas.openxmlformats.org/officeDocument/2006/relationships" r:blip="">
                        <dgm:adjLst/>
                      </dgm:shape>
                      <dgm:presOf/>
                      <dgm:choose name="Name158">
                        <dgm:if name="Name159" axis="root ch" ptType="all node" func="cnt" op="gte" val="6">
                          <dgm:constrLst>
                            <dgm:constr type="w" for="ch" forName="anchor5" refType="w"/>
                            <dgm:constr type="w" for="ch" forName="backup5" refType="w" fact="-1"/>
                            <dgm:constr type="w" for="ch" forName="preLine5" refType="w" fact="0.11"/>
                            <dgm:constr type="w" for="ch" forName="desTx5" refType="w" fact="0.78"/>
                            <dgm:constr type="w" for="ch" forName="postLine5" refType="w" fact="0.11"/>
                          </dgm:constrLst>
                        </dgm:if>
                        <dgm:else name="Name160">
                          <dgm:constrLst>
                            <dgm:constr type="w" for="ch" forName="anchor5" refType="w" fact="0.89"/>
                            <dgm:constr type="w" for="ch" forName="backup5" refType="w" fact="-0.89"/>
                            <dgm:constr type="w" for="ch" forName="preLine5" refType="w" fact="0.11"/>
                            <dgm:constr type="w" for="ch" forName="desTx5" refType="w" fact="0.78"/>
                          </dgm:constrLst>
                        </dgm:else>
                      </dgm:choose>
                      <dgm:layoutNode name="anchor5" moveWith="desTx5">
                        <dgm:alg type="sp"/>
                        <dgm:shape xmlns:r="http://schemas.openxmlformats.org/officeDocument/2006/relationships" r:blip="">
                          <dgm:adjLst/>
                        </dgm:shape>
                      </dgm:layoutNode>
                      <dgm:layoutNode name="backup5" moveWith="desTx5">
                        <dgm:alg type="sp"/>
                        <dgm:shape xmlns:r="http://schemas.openxmlformats.org/officeDocument/2006/relationships" r:blip="">
                          <dgm:adjLst/>
                        </dgm:shape>
                      </dgm:layoutNode>
                      <dgm:layoutNode name="preLine5" styleLbl="parChTrans1D1" moveWith="desTx5">
                        <dgm:alg type="sp"/>
                        <dgm:shape xmlns:r="http://schemas.openxmlformats.org/officeDocument/2006/relationships" type="line" r:blip="">
                          <dgm:adjLst/>
                        </dgm:shape>
                        <dgm:presOf/>
                      </dgm:layoutNode>
                      <dgm:layoutNode name="desTx5"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61">
                        <dgm:if name="Name162" axis="root ch" ptType="all node" func="cnt" op="gte" val="6">
                          <dgm:layoutNode name="postLine5" styleLbl="parChTrans1D1" moveWith="desTx5">
                            <dgm:alg type="sp"/>
                            <dgm:shape xmlns:r="http://schemas.openxmlformats.org/officeDocument/2006/relationships" type="line" r:blip="">
                              <dgm:adjLst/>
                            </dgm:shape>
                            <dgm:presOf/>
                          </dgm:layoutNode>
                        </dgm:if>
                        <dgm:else name="Name163"/>
                      </dgm:choose>
                    </dgm:layoutNode>
                  </dgm:forEach>
                  <dgm:choose name="Name164">
                    <dgm:if name="Name165" axis="root ch" ptType="all node" func="cnt" op="gte" val="6">
                      <dgm:forEach name="Name166" axis="self" ptType="parTrans">
                        <dgm:layoutNode name="Name167" styleLbl="parChTrans1D1">
                          <dgm:choose name="Name168">
                            <dgm:if name="Name169" func="var" arg="dir" op="equ" val="norm">
                              <dgm:alg type="conn">
                                <dgm:param type="dim" val="1D"/>
                                <dgm:param type="begPts" val="midL"/>
                                <dgm:param type="srcNode" val="parTx6"/>
                                <dgm:param type="endSty" val="noArr"/>
                                <dgm:param type="dstNode" val="anchor5"/>
                              </dgm:alg>
                            </dgm:if>
                            <dgm:else name="Name170">
                              <dgm:alg type="conn">
                                <dgm:param type="dim" val="1D"/>
                                <dgm:param type="begPts" val="midR"/>
                                <dgm:param type="endSty" val="noArr"/>
                                <dgm:param type="srcNode" val="parTx6"/>
                                <dgm:param type="dstNode" val="anchor5"/>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71"/>
                  </dgm:choose>
                </dgm:forEach>
              </dgm:layoutNode>
              <dgm:choose name="Name172">
                <dgm:if name="Name173" axis="root ch" ptType="all node" func="cnt" op="gte" val="6">
                  <dgm:layoutNode name="spPost5">
                    <dgm:alg type="sp"/>
                    <dgm:shape xmlns:r="http://schemas.openxmlformats.org/officeDocument/2006/relationships" r:blip="">
                      <dgm:adjLst/>
                    </dgm:shape>
                  </dgm:layoutNode>
                </dgm:if>
                <dgm:else name="Name174"/>
              </dgm:choose>
            </dgm:if>
            <dgm:else name="Name175"/>
          </dgm:choose>
        </dgm:if>
        <dgm:if name="Name176" axis="self" ptType="node" func="pos" op="equ" val="6">
          <dgm:layoutNode name="parTx6"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77">
            <dgm:if name="Name178" axis="ch" ptType="node" func="cnt" op="gte" val="1">
              <dgm:layoutNode name="spPre6">
                <dgm:alg type="sp"/>
                <dgm:shape xmlns:r="http://schemas.openxmlformats.org/officeDocument/2006/relationships" r:blip="">
                  <dgm:adjLst/>
                </dgm:shape>
              </dgm:layoutNode>
              <dgm:layoutNode name="chLin6">
                <dgm:alg type="lin">
                  <dgm:param type="linDir" val="fromT"/>
                </dgm:alg>
                <dgm:shape xmlns:r="http://schemas.openxmlformats.org/officeDocument/2006/relationships" r:blip="">
                  <dgm:adjLst/>
                </dgm:shape>
                <dgm:presOf/>
                <dgm:constrLst>
                  <dgm:constr type="w" for="ch" forName="txAndLines6" refType="w" fact="0.77"/>
                  <dgm:constr type="w" for="ch" forName="top6" refType="w" refFor="ch" refForName="txAndLines6" fact="0.78"/>
                </dgm:constrLst>
                <dgm:forEach name="Name179" axis="ch">
                  <dgm:forEach name="Name180" axis="self" ptType="parTrans">
                    <dgm:layoutNode name="Name181" styleLbl="parChTrans1D1">
                      <dgm:choose name="Name182">
                        <dgm:if name="Name183" func="var" arg="dir" op="equ" val="norm">
                          <dgm:alg type="conn">
                            <dgm:param type="dim" val="1D"/>
                            <dgm:param type="begPts" val="midR"/>
                            <dgm:param type="endSty" val="noArr"/>
                            <dgm:param type="dstNode" val="anchor6"/>
                          </dgm:alg>
                        </dgm:if>
                        <dgm:else name="Name184">
                          <dgm:alg type="conn">
                            <dgm:param type="dim" val="1D"/>
                            <dgm:param type="begPts" val="midL"/>
                            <dgm:param type="endSty" val="noArr"/>
                            <dgm:param type="srcNode" val="parTx6"/>
                            <dgm:param type="dstNode" val="anchor6"/>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85" axis="self" ptType="node">
                    <dgm:choose name="Name186">
                      <dgm:if name="Name187" axis="par ch" ptType="node node" func="cnt" op="equ" val="1">
                        <dgm:layoutNode name="top6">
                          <dgm:alg type="sp"/>
                          <dgm:shape xmlns:r="http://schemas.openxmlformats.org/officeDocument/2006/relationships" r:blip="">
                            <dgm:adjLst/>
                          </dgm:shape>
                          <dgm:constrLst>
                            <dgm:constr type="h" refType="w" fact="0.6"/>
                          </dgm:constrLst>
                        </dgm:layoutNode>
                      </dgm:if>
                      <dgm:else name="Name188"/>
                    </dgm:choose>
                    <dgm:layoutNode name="txAndLines6">
                      <dgm:choose name="Name189">
                        <dgm:if name="Name190" func="var" arg="dir" op="equ" val="norm">
                          <dgm:alg type="lin"/>
                        </dgm:if>
                        <dgm:else name="Name191">
                          <dgm:alg type="lin">
                            <dgm:param type="linDir" val="fromR"/>
                          </dgm:alg>
                        </dgm:else>
                      </dgm:choose>
                      <dgm:shape xmlns:r="http://schemas.openxmlformats.org/officeDocument/2006/relationships" r:blip="">
                        <dgm:adjLst/>
                      </dgm:shape>
                      <dgm:presOf/>
                      <dgm:choose name="Name192">
                        <dgm:if name="Name193" axis="root ch" ptType="all node" func="cnt" op="gte" val="7">
                          <dgm:constrLst>
                            <dgm:constr type="w" for="ch" forName="anchor6" refType="w"/>
                            <dgm:constr type="w" for="ch" forName="backup6" refType="w" fact="-1"/>
                            <dgm:constr type="w" for="ch" forName="preLine6" refType="w" fact="0.11"/>
                            <dgm:constr type="w" for="ch" forName="desTx6" refType="w" fact="0.78"/>
                            <dgm:constr type="w" for="ch" forName="postLine6" refType="w" fact="0.11"/>
                          </dgm:constrLst>
                        </dgm:if>
                        <dgm:else name="Name194">
                          <dgm:constrLst>
                            <dgm:constr type="w" for="ch" forName="anchor6" refType="w" fact="0.89"/>
                            <dgm:constr type="w" for="ch" forName="backup6" refType="w" fact="-0.89"/>
                            <dgm:constr type="w" for="ch" forName="preLine6" refType="w" fact="0.11"/>
                            <dgm:constr type="w" for="ch" forName="desTx6" refType="w" fact="0.78"/>
                          </dgm:constrLst>
                        </dgm:else>
                      </dgm:choose>
                      <dgm:layoutNode name="anchor6" moveWith="desTx6">
                        <dgm:alg type="sp"/>
                        <dgm:shape xmlns:r="http://schemas.openxmlformats.org/officeDocument/2006/relationships" r:blip="">
                          <dgm:adjLst/>
                        </dgm:shape>
                      </dgm:layoutNode>
                      <dgm:layoutNode name="backup6" moveWith="desTx6">
                        <dgm:alg type="sp"/>
                        <dgm:shape xmlns:r="http://schemas.openxmlformats.org/officeDocument/2006/relationships" r:blip="">
                          <dgm:adjLst/>
                        </dgm:shape>
                      </dgm:layoutNode>
                      <dgm:layoutNode name="preLine6" styleLbl="parChTrans1D1" moveWith="desTx6">
                        <dgm:alg type="sp"/>
                        <dgm:shape xmlns:r="http://schemas.openxmlformats.org/officeDocument/2006/relationships" type="line" r:blip="">
                          <dgm:adjLst/>
                        </dgm:shape>
                        <dgm:presOf/>
                      </dgm:layoutNode>
                      <dgm:layoutNode name="desTx6"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95">
                        <dgm:if name="Name196" axis="root ch" ptType="all node" func="cnt" op="gte" val="7">
                          <dgm:layoutNode name="postLine6" styleLbl="parChTrans1D1" moveWith="desTx6">
                            <dgm:alg type="sp"/>
                            <dgm:shape xmlns:r="http://schemas.openxmlformats.org/officeDocument/2006/relationships" type="line" r:blip="">
                              <dgm:adjLst/>
                            </dgm:shape>
                            <dgm:presOf/>
                          </dgm:layoutNode>
                        </dgm:if>
                        <dgm:else name="Name197"/>
                      </dgm:choose>
                    </dgm:layoutNode>
                  </dgm:forEach>
                  <dgm:choose name="Name198">
                    <dgm:if name="Name199" axis="root ch" ptType="all node" func="cnt" op="gte" val="7">
                      <dgm:forEach name="Name200" axis="self" ptType="parTrans">
                        <dgm:layoutNode name="Name201" styleLbl="parChTrans1D1">
                          <dgm:choose name="Name202">
                            <dgm:if name="Name203" func="var" arg="dir" op="equ" val="norm">
                              <dgm:alg type="conn">
                                <dgm:param type="dim" val="1D"/>
                                <dgm:param type="begPts" val="midL"/>
                                <dgm:param type="srcNode" val="parTx7"/>
                                <dgm:param type="endSty" val="noArr"/>
                                <dgm:param type="dstNode" val="anchor6"/>
                              </dgm:alg>
                            </dgm:if>
                            <dgm:else name="Name204">
                              <dgm:alg type="conn">
                                <dgm:param type="dim" val="1D"/>
                                <dgm:param type="begPts" val="midR"/>
                                <dgm:param type="endSty" val="noArr"/>
                                <dgm:param type="srcNode" val="parTx7"/>
                                <dgm:param type="dstNode" val="anchor6"/>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205"/>
                  </dgm:choose>
                </dgm:forEach>
              </dgm:layoutNode>
              <dgm:choose name="Name206">
                <dgm:if name="Name207" axis="root ch" ptType="all node" func="cnt" op="gte" val="7">
                  <dgm:layoutNode name="spPost6">
                    <dgm:alg type="sp"/>
                    <dgm:shape xmlns:r="http://schemas.openxmlformats.org/officeDocument/2006/relationships" r:blip="">
                      <dgm:adjLst/>
                    </dgm:shape>
                  </dgm:layoutNode>
                </dgm:if>
                <dgm:else name="Name208"/>
              </dgm:choose>
            </dgm:if>
            <dgm:else name="Name209"/>
          </dgm:choose>
        </dgm:if>
        <dgm:if name="Name210" axis="self" ptType="node" func="pos" op="equ" val="7">
          <dgm:layoutNode name="parTx7"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211">
            <dgm:if name="Name212" axis="ch" ptType="node" func="cnt" op="gte" val="1">
              <dgm:layoutNode name="spPre7">
                <dgm:alg type="sp"/>
                <dgm:shape xmlns:r="http://schemas.openxmlformats.org/officeDocument/2006/relationships" r:blip="">
                  <dgm:adjLst/>
                </dgm:shape>
              </dgm:layoutNode>
              <dgm:layoutNode name="chLin7">
                <dgm:alg type="lin">
                  <dgm:param type="linDir" val="fromT"/>
                </dgm:alg>
                <dgm:shape xmlns:r="http://schemas.openxmlformats.org/officeDocument/2006/relationships" r:blip="">
                  <dgm:adjLst/>
                </dgm:shape>
                <dgm:presOf/>
                <dgm:constrLst>
                  <dgm:constr type="w" for="ch" forName="txAndLines7" refType="w" fact="0.77"/>
                  <dgm:constr type="w" for="ch" forName="top7" refType="w" refFor="ch" refForName="txAndLines7" fact="0.78"/>
                </dgm:constrLst>
                <dgm:forEach name="Name213" axis="ch">
                  <dgm:forEach name="Name214" axis="self" ptType="parTrans">
                    <dgm:layoutNode name="Name215" styleLbl="parChTrans1D1">
                      <dgm:choose name="Name216">
                        <dgm:if name="Name217" func="var" arg="dir" op="equ" val="norm">
                          <dgm:alg type="conn">
                            <dgm:param type="dim" val="1D"/>
                            <dgm:param type="begPts" val="midR"/>
                            <dgm:param type="endSty" val="noArr"/>
                            <dgm:param type="dstNode" val="anchor7"/>
                          </dgm:alg>
                        </dgm:if>
                        <dgm:else name="Name218">
                          <dgm:alg type="conn">
                            <dgm:param type="dim" val="1D"/>
                            <dgm:param type="begPts" val="midL"/>
                            <dgm:param type="endSty" val="noArr"/>
                            <dgm:param type="srcNode" val="parTx7"/>
                            <dgm:param type="dstNode" val="anchor7"/>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219" axis="self" ptType="node">
                    <dgm:choose name="Name220">
                      <dgm:if name="Name221" axis="par ch" ptType="node node" func="cnt" op="equ" val="1">
                        <dgm:layoutNode name="top7">
                          <dgm:alg type="sp"/>
                          <dgm:shape xmlns:r="http://schemas.openxmlformats.org/officeDocument/2006/relationships" r:blip="">
                            <dgm:adjLst/>
                          </dgm:shape>
                          <dgm:constrLst>
                            <dgm:constr type="h" refType="w" fact="0.6"/>
                          </dgm:constrLst>
                        </dgm:layoutNode>
                      </dgm:if>
                      <dgm:else name="Name222"/>
                    </dgm:choose>
                    <dgm:layoutNode name="txAndLines7">
                      <dgm:choose name="Name223">
                        <dgm:if name="Name224" func="var" arg="dir" op="equ" val="norm">
                          <dgm:alg type="lin"/>
                        </dgm:if>
                        <dgm:else name="Name225">
                          <dgm:alg type="lin">
                            <dgm:param type="linDir" val="fromR"/>
                          </dgm:alg>
                        </dgm:else>
                      </dgm:choose>
                      <dgm:shape xmlns:r="http://schemas.openxmlformats.org/officeDocument/2006/relationships" r:blip="">
                        <dgm:adjLst/>
                      </dgm:shape>
                      <dgm:presOf/>
                      <dgm:constrLst>
                        <dgm:constr type="w" for="ch" forName="anchor7" refType="w" fact="0.89"/>
                        <dgm:constr type="w" for="ch" forName="backup7" refType="w" fact="-0.89"/>
                        <dgm:constr type="w" for="ch" forName="preLine7" refType="w" fact="0.11"/>
                        <dgm:constr type="w" for="ch" forName="desTx7" refType="w" fact="0.78"/>
                      </dgm:constrLst>
                      <dgm:layoutNode name="anchor7" moveWith="desTx7">
                        <dgm:alg type="sp"/>
                        <dgm:shape xmlns:r="http://schemas.openxmlformats.org/officeDocument/2006/relationships" r:blip="">
                          <dgm:adjLst/>
                        </dgm:shape>
                      </dgm:layoutNode>
                      <dgm:layoutNode name="backup7" moveWith="desTx7">
                        <dgm:alg type="sp"/>
                        <dgm:shape xmlns:r="http://schemas.openxmlformats.org/officeDocument/2006/relationships" r:blip="">
                          <dgm:adjLst/>
                        </dgm:shape>
                      </dgm:layoutNode>
                      <dgm:layoutNode name="preLine7" styleLbl="parChTrans1D1" moveWith="desTx7">
                        <dgm:alg type="sp"/>
                        <dgm:shape xmlns:r="http://schemas.openxmlformats.org/officeDocument/2006/relationships" type="line" r:blip="">
                          <dgm:adjLst/>
                        </dgm:shape>
                        <dgm:presOf/>
                      </dgm:layoutNode>
                      <dgm:layoutNode name="desTx7"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layoutNode>
                  </dgm:forEach>
                </dgm:forEach>
              </dgm:layoutNode>
            </dgm:if>
            <dgm:else name="Name226"/>
          </dgm:choose>
        </dgm:if>
        <dgm:else name="Name22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3C36F6-2399-F549-B40B-94400DABCCBA}" type="datetimeFigureOut">
              <a:rPr lang="en-US" smtClean="0"/>
              <a:t>3/28/2024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FF88D7-52DD-9B4D-9B70-730FFE6C843A}" type="slidenum">
              <a:rPr lang="en-US" smtClean="0"/>
              <a:t>‹#›</a:t>
            </a:fld>
            <a:endParaRPr lang="en-US"/>
          </a:p>
        </p:txBody>
      </p:sp>
    </p:spTree>
    <p:extLst>
      <p:ext uri="{BB962C8B-B14F-4D97-AF65-F5344CB8AC3E}">
        <p14:creationId xmlns:p14="http://schemas.microsoft.com/office/powerpoint/2010/main" val="33462929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1A16B2-3836-4B0E-B246-5CB596A05D4F}" type="slidenum">
              <a:rPr lang="en-US" smtClean="0"/>
              <a:t>4</a:t>
            </a:fld>
            <a:endParaRPr lang="en-US"/>
          </a:p>
        </p:txBody>
      </p:sp>
    </p:spTree>
    <p:extLst>
      <p:ext uri="{BB962C8B-B14F-4D97-AF65-F5344CB8AC3E}">
        <p14:creationId xmlns:p14="http://schemas.microsoft.com/office/powerpoint/2010/main" val="33582596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Greater flexor tone than extensor tone</a:t>
            </a:r>
          </a:p>
        </p:txBody>
      </p:sp>
      <p:sp>
        <p:nvSpPr>
          <p:cNvPr id="4" name="Slide Number Placeholder 3"/>
          <p:cNvSpPr>
            <a:spLocks noGrp="1"/>
          </p:cNvSpPr>
          <p:nvPr>
            <p:ph type="sldNum" sz="quarter" idx="5"/>
          </p:nvPr>
        </p:nvSpPr>
        <p:spPr/>
        <p:txBody>
          <a:bodyPr/>
          <a:lstStyle/>
          <a:p>
            <a:fld id="{A21A16B2-3836-4B0E-B246-5CB596A05D4F}" type="slidenum">
              <a:rPr lang="en-US" smtClean="0"/>
              <a:t>41</a:t>
            </a:fld>
            <a:endParaRPr lang="en-US"/>
          </a:p>
        </p:txBody>
      </p:sp>
    </p:spTree>
    <p:extLst>
      <p:ext uri="{BB962C8B-B14F-4D97-AF65-F5344CB8AC3E}">
        <p14:creationId xmlns:p14="http://schemas.microsoft.com/office/powerpoint/2010/main" val="19313273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4"/>
        <p:cNvGrpSpPr/>
        <p:nvPr/>
      </p:nvGrpSpPr>
      <p:grpSpPr>
        <a:xfrm>
          <a:off x="0" y="0"/>
          <a:ext cx="0" cy="0"/>
          <a:chOff x="0" y="0"/>
          <a:chExt cx="0" cy="0"/>
        </a:xfrm>
      </p:grpSpPr>
      <p:sp>
        <p:nvSpPr>
          <p:cNvPr id="1115" name="Google Shape;1115;p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16" name="Google Shape;111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1"/>
        <p:cNvGrpSpPr/>
        <p:nvPr/>
      </p:nvGrpSpPr>
      <p:grpSpPr>
        <a:xfrm>
          <a:off x="0" y="0"/>
          <a:ext cx="0" cy="0"/>
          <a:chOff x="0" y="0"/>
          <a:chExt cx="0" cy="0"/>
        </a:xfrm>
      </p:grpSpPr>
      <p:sp>
        <p:nvSpPr>
          <p:cNvPr id="1122" name="Google Shape;1122;p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23" name="Google Shape;1123;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8"/>
        <p:cNvGrpSpPr/>
        <p:nvPr/>
      </p:nvGrpSpPr>
      <p:grpSpPr>
        <a:xfrm>
          <a:off x="0" y="0"/>
          <a:ext cx="0" cy="0"/>
          <a:chOff x="0" y="0"/>
          <a:chExt cx="0" cy="0"/>
        </a:xfrm>
      </p:grpSpPr>
      <p:sp>
        <p:nvSpPr>
          <p:cNvPr id="1129" name="Google Shape;1129;p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30" name="Google Shape;1130;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4"/>
        <p:cNvGrpSpPr/>
        <p:nvPr/>
      </p:nvGrpSpPr>
      <p:grpSpPr>
        <a:xfrm>
          <a:off x="0" y="0"/>
          <a:ext cx="0" cy="0"/>
          <a:chOff x="0" y="0"/>
          <a:chExt cx="0" cy="0"/>
        </a:xfrm>
      </p:grpSpPr>
      <p:sp>
        <p:nvSpPr>
          <p:cNvPr id="1155" name="Google Shape;1155;p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56" name="Google Shape;1156;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1"/>
        <p:cNvGrpSpPr/>
        <p:nvPr/>
      </p:nvGrpSpPr>
      <p:grpSpPr>
        <a:xfrm>
          <a:off x="0" y="0"/>
          <a:ext cx="0" cy="0"/>
          <a:chOff x="0" y="0"/>
          <a:chExt cx="0" cy="0"/>
        </a:xfrm>
      </p:grpSpPr>
      <p:sp>
        <p:nvSpPr>
          <p:cNvPr id="1162" name="Google Shape;116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3" name="Google Shape;1163;p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4 critical point ,Health conditions, physical limitations, divorce, loss of spouse, marriage, retirement </a:t>
            </a:r>
            <a:endParaRPr/>
          </a:p>
        </p:txBody>
      </p:sp>
      <p:sp>
        <p:nvSpPr>
          <p:cNvPr id="1164" name="Google Shape;1164;p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52</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2"/>
        <p:cNvGrpSpPr/>
        <p:nvPr/>
      </p:nvGrpSpPr>
      <p:grpSpPr>
        <a:xfrm>
          <a:off x="0" y="0"/>
          <a:ext cx="0" cy="0"/>
          <a:chOff x="0" y="0"/>
          <a:chExt cx="0" cy="0"/>
        </a:xfrm>
      </p:grpSpPr>
      <p:sp>
        <p:nvSpPr>
          <p:cNvPr id="1183" name="Google Shape;1183;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4" name="Google Shape;1184;p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DIABETES IS CHRONIC DISEASEAS WUTH ANY CHRONIC DIASERASE IT AFFECT</a:t>
            </a:r>
            <a:endParaRPr/>
          </a:p>
        </p:txBody>
      </p:sp>
      <p:sp>
        <p:nvSpPr>
          <p:cNvPr id="1185" name="Google Shape;1185;p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53</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0"/>
        <p:cNvGrpSpPr/>
        <p:nvPr/>
      </p:nvGrpSpPr>
      <p:grpSpPr>
        <a:xfrm>
          <a:off x="0" y="0"/>
          <a:ext cx="0" cy="0"/>
          <a:chOff x="0" y="0"/>
          <a:chExt cx="0" cy="0"/>
        </a:xfrm>
      </p:grpSpPr>
      <p:sp>
        <p:nvSpPr>
          <p:cNvPr id="1191" name="Google Shape;1191;p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92" name="Google Shape;1192;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9"/>
        <p:cNvGrpSpPr/>
        <p:nvPr/>
      </p:nvGrpSpPr>
      <p:grpSpPr>
        <a:xfrm>
          <a:off x="0" y="0"/>
          <a:ext cx="0" cy="0"/>
          <a:chOff x="0" y="0"/>
          <a:chExt cx="0" cy="0"/>
        </a:xfrm>
      </p:grpSpPr>
      <p:sp>
        <p:nvSpPr>
          <p:cNvPr id="1200" name="Google Shape;1200;p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01" name="Google Shape;1201;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6"/>
        <p:cNvGrpSpPr/>
        <p:nvPr/>
      </p:nvGrpSpPr>
      <p:grpSpPr>
        <a:xfrm>
          <a:off x="0" y="0"/>
          <a:ext cx="0" cy="0"/>
          <a:chOff x="0" y="0"/>
          <a:chExt cx="0" cy="0"/>
        </a:xfrm>
      </p:grpSpPr>
      <p:sp>
        <p:nvSpPr>
          <p:cNvPr id="1207" name="Google Shape;1207;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8" name="Google Shape;1208;p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Diabetic diet is not complete deviatrionfron normal dirt, the nutritional requirement of a pt are same as someone without diabetes.</a:t>
            </a:r>
            <a:endParaRPr/>
          </a:p>
        </p:txBody>
      </p:sp>
      <p:sp>
        <p:nvSpPr>
          <p:cNvPr id="1209" name="Google Shape;1209;p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56</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dirty="0"/>
              <a:t>Measuring antibodies in T1DM is costly. </a:t>
            </a:r>
            <a:endParaRPr lang="en-US" dirty="0"/>
          </a:p>
          <a:p>
            <a:endParaRPr lang="en-US" dirty="0"/>
          </a:p>
        </p:txBody>
      </p:sp>
      <p:sp>
        <p:nvSpPr>
          <p:cNvPr id="4" name="Slide Number Placeholder 3"/>
          <p:cNvSpPr>
            <a:spLocks noGrp="1"/>
          </p:cNvSpPr>
          <p:nvPr>
            <p:ph type="sldNum" sz="quarter" idx="5"/>
          </p:nvPr>
        </p:nvSpPr>
        <p:spPr/>
        <p:txBody>
          <a:bodyPr/>
          <a:lstStyle/>
          <a:p>
            <a:fld id="{A21A16B2-3836-4B0E-B246-5CB596A05D4F}" type="slidenum">
              <a:rPr lang="en-US" smtClean="0"/>
              <a:t>5</a:t>
            </a:fld>
            <a:endParaRPr lang="en-US"/>
          </a:p>
        </p:txBody>
      </p:sp>
    </p:spTree>
    <p:extLst>
      <p:ext uri="{BB962C8B-B14F-4D97-AF65-F5344CB8AC3E}">
        <p14:creationId xmlns:p14="http://schemas.microsoft.com/office/powerpoint/2010/main" val="10557827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4"/>
        <p:cNvGrpSpPr/>
        <p:nvPr/>
      </p:nvGrpSpPr>
      <p:grpSpPr>
        <a:xfrm>
          <a:off x="0" y="0"/>
          <a:ext cx="0" cy="0"/>
          <a:chOff x="0" y="0"/>
          <a:chExt cx="0" cy="0"/>
        </a:xfrm>
      </p:grpSpPr>
      <p:sp>
        <p:nvSpPr>
          <p:cNvPr id="1215" name="Google Shape;1215;p1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16" name="Google Shape;1216;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1"/>
        <p:cNvGrpSpPr/>
        <p:nvPr/>
      </p:nvGrpSpPr>
      <p:grpSpPr>
        <a:xfrm>
          <a:off x="0" y="0"/>
          <a:ext cx="0" cy="0"/>
          <a:chOff x="0" y="0"/>
          <a:chExt cx="0" cy="0"/>
        </a:xfrm>
      </p:grpSpPr>
      <p:sp>
        <p:nvSpPr>
          <p:cNvPr id="1222" name="Google Shape;1222;p1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23" name="Google Shape;1223;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8"/>
        <p:cNvGrpSpPr/>
        <p:nvPr/>
      </p:nvGrpSpPr>
      <p:grpSpPr>
        <a:xfrm>
          <a:off x="0" y="0"/>
          <a:ext cx="0" cy="0"/>
          <a:chOff x="0" y="0"/>
          <a:chExt cx="0" cy="0"/>
        </a:xfrm>
      </p:grpSpPr>
      <p:sp>
        <p:nvSpPr>
          <p:cNvPr id="1229" name="Google Shape;1229;p1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30" name="Google Shape;1230;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2"/>
        <p:cNvGrpSpPr/>
        <p:nvPr/>
      </p:nvGrpSpPr>
      <p:grpSpPr>
        <a:xfrm>
          <a:off x="0" y="0"/>
          <a:ext cx="0" cy="0"/>
          <a:chOff x="0" y="0"/>
          <a:chExt cx="0" cy="0"/>
        </a:xfrm>
      </p:grpSpPr>
      <p:sp>
        <p:nvSpPr>
          <p:cNvPr id="1253" name="Google Shape;1253;p1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54" name="Google Shape;1254;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5"/>
        <p:cNvGrpSpPr/>
        <p:nvPr/>
      </p:nvGrpSpPr>
      <p:grpSpPr>
        <a:xfrm>
          <a:off x="0" y="0"/>
          <a:ext cx="0" cy="0"/>
          <a:chOff x="0" y="0"/>
          <a:chExt cx="0" cy="0"/>
        </a:xfrm>
      </p:grpSpPr>
      <p:sp>
        <p:nvSpPr>
          <p:cNvPr id="1266" name="Google Shape;1266;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7" name="Google Shape;1267;p1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C mainenergy source in Indian dietand it has greatest impact on blood glucose, simple carb like,fat ar concentrated so of energy fat present in cooking oil is the main source is visible fatin diet, there is no single oil which cab be considere as perfect choice, bhigh saturated fat cad, there is no need d protein requirement in renal disease, it does not alter glycemic ,cv riskrate of fallgfr</a:t>
            </a:r>
            <a:endParaRPr/>
          </a:p>
        </p:txBody>
      </p:sp>
      <p:sp>
        <p:nvSpPr>
          <p:cNvPr id="1268" name="Google Shape;1268;p1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61</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5"/>
        <p:cNvGrpSpPr/>
        <p:nvPr/>
      </p:nvGrpSpPr>
      <p:grpSpPr>
        <a:xfrm>
          <a:off x="0" y="0"/>
          <a:ext cx="0" cy="0"/>
          <a:chOff x="0" y="0"/>
          <a:chExt cx="0" cy="0"/>
        </a:xfrm>
      </p:grpSpPr>
      <p:sp>
        <p:nvSpPr>
          <p:cNvPr id="1276" name="Google Shape;1276;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7" name="Google Shape;1277;p1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Different carb raise the BS to different extents.Gl of a food itemamt of available carbo in food item</a:t>
            </a:r>
            <a:endParaRPr/>
          </a:p>
        </p:txBody>
      </p:sp>
      <p:sp>
        <p:nvSpPr>
          <p:cNvPr id="1278" name="Google Shape;1278;p1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62</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3"/>
        <p:cNvGrpSpPr/>
        <p:nvPr/>
      </p:nvGrpSpPr>
      <p:grpSpPr>
        <a:xfrm>
          <a:off x="0" y="0"/>
          <a:ext cx="0" cy="0"/>
          <a:chOff x="0" y="0"/>
          <a:chExt cx="0" cy="0"/>
        </a:xfrm>
      </p:grpSpPr>
      <p:sp>
        <p:nvSpPr>
          <p:cNvPr id="1284" name="Google Shape;1284;p1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85" name="Google Shape;1285;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4"/>
        <p:cNvGrpSpPr/>
        <p:nvPr/>
      </p:nvGrpSpPr>
      <p:grpSpPr>
        <a:xfrm>
          <a:off x="0" y="0"/>
          <a:ext cx="0" cy="0"/>
          <a:chOff x="0" y="0"/>
          <a:chExt cx="0" cy="0"/>
        </a:xfrm>
      </p:grpSpPr>
      <p:sp>
        <p:nvSpPr>
          <p:cNvPr id="1305" name="Google Shape;1305;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06" name="Google Shape;1306;p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Spinach, </a:t>
            </a:r>
            <a:r>
              <a:rPr lang="en-US" dirty="0" err="1"/>
              <a:t>beans,broccoli</a:t>
            </a:r>
            <a:r>
              <a:rPr lang="en-US" dirty="0"/>
              <a:t>, cauliflower,cucumber,</a:t>
            </a:r>
            <a:r>
              <a:rPr lang="en-US" dirty="0" err="1"/>
              <a:t>mashrooms</a:t>
            </a:r>
            <a:r>
              <a:rPr lang="en-US" dirty="0"/>
              <a:t>,,</a:t>
            </a:r>
            <a:r>
              <a:rPr lang="en-US" dirty="0" err="1"/>
              <a:t>tomatos</a:t>
            </a:r>
            <a:endParaRPr dirty="0"/>
          </a:p>
        </p:txBody>
      </p:sp>
      <p:sp>
        <p:nvSpPr>
          <p:cNvPr id="1307" name="Google Shape;1307;p2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64</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3"/>
        <p:cNvGrpSpPr/>
        <p:nvPr/>
      </p:nvGrpSpPr>
      <p:grpSpPr>
        <a:xfrm>
          <a:off x="0" y="0"/>
          <a:ext cx="0" cy="0"/>
          <a:chOff x="0" y="0"/>
          <a:chExt cx="0" cy="0"/>
        </a:xfrm>
      </p:grpSpPr>
      <p:sp>
        <p:nvSpPr>
          <p:cNvPr id="1314" name="Google Shape;1314;p2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15" name="Google Shape;1315;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1"/>
        <p:cNvGrpSpPr/>
        <p:nvPr/>
      </p:nvGrpSpPr>
      <p:grpSpPr>
        <a:xfrm>
          <a:off x="0" y="0"/>
          <a:ext cx="0" cy="0"/>
          <a:chOff x="0" y="0"/>
          <a:chExt cx="0" cy="0"/>
        </a:xfrm>
      </p:grpSpPr>
      <p:sp>
        <p:nvSpPr>
          <p:cNvPr id="1322" name="Google Shape;1322;p2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23" name="Google Shape;1323;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E0FF88D7-52DD-9B4D-9B70-730FFE6C843A}" type="slidenum">
              <a:rPr lang="en-US" smtClean="0"/>
              <a:t>13</a:t>
            </a:fld>
            <a:endParaRPr lang="en-US"/>
          </a:p>
        </p:txBody>
      </p:sp>
    </p:spTree>
    <p:extLst>
      <p:ext uri="{BB962C8B-B14F-4D97-AF65-F5344CB8AC3E}">
        <p14:creationId xmlns:p14="http://schemas.microsoft.com/office/powerpoint/2010/main" val="27279211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8"/>
        <p:cNvGrpSpPr/>
        <p:nvPr/>
      </p:nvGrpSpPr>
      <p:grpSpPr>
        <a:xfrm>
          <a:off x="0" y="0"/>
          <a:ext cx="0" cy="0"/>
          <a:chOff x="0" y="0"/>
          <a:chExt cx="0" cy="0"/>
        </a:xfrm>
      </p:grpSpPr>
      <p:sp>
        <p:nvSpPr>
          <p:cNvPr id="1329" name="Google Shape;1329;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0" name="Google Shape;1330;p2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Friu,ts are power house of essential vitamin and antioxidant</a:t>
            </a:r>
            <a:endParaRPr/>
          </a:p>
        </p:txBody>
      </p:sp>
      <p:sp>
        <p:nvSpPr>
          <p:cNvPr id="1331" name="Google Shape;1331;p2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67</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5"/>
        <p:cNvGrpSpPr/>
        <p:nvPr/>
      </p:nvGrpSpPr>
      <p:grpSpPr>
        <a:xfrm>
          <a:off x="0" y="0"/>
          <a:ext cx="0" cy="0"/>
          <a:chOff x="0" y="0"/>
          <a:chExt cx="0" cy="0"/>
        </a:xfrm>
      </p:grpSpPr>
      <p:sp>
        <p:nvSpPr>
          <p:cNvPr id="1336" name="Google Shape;1336;p2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37" name="Google Shape;1337;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1"/>
        <p:cNvGrpSpPr/>
        <p:nvPr/>
      </p:nvGrpSpPr>
      <p:grpSpPr>
        <a:xfrm>
          <a:off x="0" y="0"/>
          <a:ext cx="0" cy="0"/>
          <a:chOff x="0" y="0"/>
          <a:chExt cx="0" cy="0"/>
        </a:xfrm>
      </p:grpSpPr>
      <p:sp>
        <p:nvSpPr>
          <p:cNvPr id="1342" name="Google Shape;1342;p2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43" name="Google Shape;1343;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7"/>
        <p:cNvGrpSpPr/>
        <p:nvPr/>
      </p:nvGrpSpPr>
      <p:grpSpPr>
        <a:xfrm>
          <a:off x="0" y="0"/>
          <a:ext cx="0" cy="0"/>
          <a:chOff x="0" y="0"/>
          <a:chExt cx="0" cy="0"/>
        </a:xfrm>
      </p:grpSpPr>
      <p:sp>
        <p:nvSpPr>
          <p:cNvPr id="1348" name="Google Shape;1348;p2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49" name="Google Shape;1349;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3"/>
        <p:cNvGrpSpPr/>
        <p:nvPr/>
      </p:nvGrpSpPr>
      <p:grpSpPr>
        <a:xfrm>
          <a:off x="0" y="0"/>
          <a:ext cx="0" cy="0"/>
          <a:chOff x="0" y="0"/>
          <a:chExt cx="0" cy="0"/>
        </a:xfrm>
      </p:grpSpPr>
      <p:sp>
        <p:nvSpPr>
          <p:cNvPr id="1354" name="Google Shape;1354;p2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55" name="Google Shape;1355;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9"/>
        <p:cNvGrpSpPr/>
        <p:nvPr/>
      </p:nvGrpSpPr>
      <p:grpSpPr>
        <a:xfrm>
          <a:off x="0" y="0"/>
          <a:ext cx="0" cy="0"/>
          <a:chOff x="0" y="0"/>
          <a:chExt cx="0" cy="0"/>
        </a:xfrm>
      </p:grpSpPr>
      <p:sp>
        <p:nvSpPr>
          <p:cNvPr id="1360" name="Google Shape;1360;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1" name="Google Shape;1361;p2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Using oxygen for energy, invole large gropu muscles</a:t>
            </a:r>
            <a:endParaRPr/>
          </a:p>
        </p:txBody>
      </p:sp>
      <p:sp>
        <p:nvSpPr>
          <p:cNvPr id="1362" name="Google Shape;1362;p2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72</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6"/>
        <p:cNvGrpSpPr/>
        <p:nvPr/>
      </p:nvGrpSpPr>
      <p:grpSpPr>
        <a:xfrm>
          <a:off x="0" y="0"/>
          <a:ext cx="0" cy="0"/>
          <a:chOff x="0" y="0"/>
          <a:chExt cx="0" cy="0"/>
        </a:xfrm>
      </p:grpSpPr>
      <p:sp>
        <p:nvSpPr>
          <p:cNvPr id="1367" name="Google Shape;1367;p2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68" name="Google Shape;1368;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2"/>
        <p:cNvGrpSpPr/>
        <p:nvPr/>
      </p:nvGrpSpPr>
      <p:grpSpPr>
        <a:xfrm>
          <a:off x="0" y="0"/>
          <a:ext cx="0" cy="0"/>
          <a:chOff x="0" y="0"/>
          <a:chExt cx="0" cy="0"/>
        </a:xfrm>
      </p:grpSpPr>
      <p:sp>
        <p:nvSpPr>
          <p:cNvPr id="1373" name="Google Shape;1373;p3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74" name="Google Shape;1374;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2"/>
        <p:cNvGrpSpPr/>
        <p:nvPr/>
      </p:nvGrpSpPr>
      <p:grpSpPr>
        <a:xfrm>
          <a:off x="0" y="0"/>
          <a:ext cx="0" cy="0"/>
          <a:chOff x="0" y="0"/>
          <a:chExt cx="0" cy="0"/>
        </a:xfrm>
      </p:grpSpPr>
      <p:sp>
        <p:nvSpPr>
          <p:cNvPr id="1373" name="Google Shape;1373;p3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74" name="Google Shape;1374;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2816609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2"/>
        <p:cNvGrpSpPr/>
        <p:nvPr/>
      </p:nvGrpSpPr>
      <p:grpSpPr>
        <a:xfrm>
          <a:off x="0" y="0"/>
          <a:ext cx="0" cy="0"/>
          <a:chOff x="0" y="0"/>
          <a:chExt cx="0" cy="0"/>
        </a:xfrm>
      </p:grpSpPr>
      <p:sp>
        <p:nvSpPr>
          <p:cNvPr id="1413" name="Google Shape;1413;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14" name="Google Shape;1414;p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15" name="Google Shape;1415;p3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76</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E0FF88D7-52DD-9B4D-9B70-730FFE6C843A}" type="slidenum">
              <a:rPr lang="en-US" smtClean="0"/>
              <a:t>14</a:t>
            </a:fld>
            <a:endParaRPr lang="en-US"/>
          </a:p>
        </p:txBody>
      </p:sp>
    </p:spTree>
    <p:extLst>
      <p:ext uri="{BB962C8B-B14F-4D97-AF65-F5344CB8AC3E}">
        <p14:creationId xmlns:p14="http://schemas.microsoft.com/office/powerpoint/2010/main" val="341919947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9"/>
        <p:cNvGrpSpPr/>
        <p:nvPr/>
      </p:nvGrpSpPr>
      <p:grpSpPr>
        <a:xfrm>
          <a:off x="0" y="0"/>
          <a:ext cx="0" cy="0"/>
          <a:chOff x="0" y="0"/>
          <a:chExt cx="0" cy="0"/>
        </a:xfrm>
      </p:grpSpPr>
      <p:sp>
        <p:nvSpPr>
          <p:cNvPr id="1420" name="Google Shape;1420;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1" name="Google Shape;1421;p3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22" name="Google Shape;1422;p3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77</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9F3555CB-3C6C-4613-A8BC-36F4762BACE3}" type="slidenum">
              <a:rPr lang="en-IN" smtClean="0"/>
              <a:t>78</a:t>
            </a:fld>
            <a:endParaRPr lang="en-IN"/>
          </a:p>
        </p:txBody>
      </p:sp>
    </p:spTree>
    <p:extLst>
      <p:ext uri="{BB962C8B-B14F-4D97-AF65-F5344CB8AC3E}">
        <p14:creationId xmlns:p14="http://schemas.microsoft.com/office/powerpoint/2010/main" val="376967778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9F3555CB-3C6C-4613-A8BC-36F4762BACE3}" type="slidenum">
              <a:rPr lang="en-IN" smtClean="0"/>
              <a:t>79</a:t>
            </a:fld>
            <a:endParaRPr lang="en-IN"/>
          </a:p>
        </p:txBody>
      </p:sp>
    </p:spTree>
    <p:extLst>
      <p:ext uri="{BB962C8B-B14F-4D97-AF65-F5344CB8AC3E}">
        <p14:creationId xmlns:p14="http://schemas.microsoft.com/office/powerpoint/2010/main" val="219689557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200" kern="100" dirty="0">
                <a:effectLst/>
                <a:latin typeface="Times New Roman" panose="02020603050405020304" pitchFamily="18" charset="0"/>
                <a:ea typeface="Calibri" panose="020F0502020204030204" pitchFamily="34" charset="0"/>
                <a:cs typeface="Times New Roman" panose="02020603050405020304" pitchFamily="18" charset="0"/>
              </a:rPr>
              <a:t>CGM allows the patient to monitor </a:t>
            </a:r>
            <a:r>
              <a:rPr lang="en-IN" sz="1200" kern="100"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glucose trends that can be used to avoid predicted hyper- or </a:t>
            </a:r>
            <a:r>
              <a:rPr lang="en-IN" sz="1200" kern="100" dirty="0" err="1">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hypoglycemia</a:t>
            </a:r>
            <a:r>
              <a:rPr lang="en-IN" sz="1200" kern="100"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a:t>
            </a:r>
            <a:endParaRPr lang="en-IN" sz="10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IN" dirty="0"/>
          </a:p>
        </p:txBody>
      </p:sp>
      <p:sp>
        <p:nvSpPr>
          <p:cNvPr id="4" name="Slide Number Placeholder 3"/>
          <p:cNvSpPr>
            <a:spLocks noGrp="1"/>
          </p:cNvSpPr>
          <p:nvPr>
            <p:ph type="sldNum" sz="quarter" idx="5"/>
          </p:nvPr>
        </p:nvSpPr>
        <p:spPr/>
        <p:txBody>
          <a:bodyPr/>
          <a:lstStyle/>
          <a:p>
            <a:fld id="{9F3555CB-3C6C-4613-A8BC-36F4762BACE3}" type="slidenum">
              <a:rPr lang="en-IN" smtClean="0"/>
              <a:t>80</a:t>
            </a:fld>
            <a:endParaRPr lang="en-IN"/>
          </a:p>
        </p:txBody>
      </p:sp>
    </p:spTree>
    <p:extLst>
      <p:ext uri="{BB962C8B-B14F-4D97-AF65-F5344CB8AC3E}">
        <p14:creationId xmlns:p14="http://schemas.microsoft.com/office/powerpoint/2010/main" val="235822198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200" kern="100"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As the primary predictor of long-term complications of DM, the HbA1c should mirror, to a certain extent, the short-term measurement by SMBG or CGM</a:t>
            </a:r>
            <a:r>
              <a:rPr lang="en-IN" sz="1200" kern="1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IN" sz="10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IN" dirty="0"/>
          </a:p>
        </p:txBody>
      </p:sp>
      <p:sp>
        <p:nvSpPr>
          <p:cNvPr id="4" name="Slide Number Placeholder 3"/>
          <p:cNvSpPr>
            <a:spLocks noGrp="1"/>
          </p:cNvSpPr>
          <p:nvPr>
            <p:ph type="sldNum" sz="quarter" idx="5"/>
          </p:nvPr>
        </p:nvSpPr>
        <p:spPr/>
        <p:txBody>
          <a:bodyPr/>
          <a:lstStyle/>
          <a:p>
            <a:fld id="{9F3555CB-3C6C-4613-A8BC-36F4762BACE3}" type="slidenum">
              <a:rPr lang="en-IN" smtClean="0"/>
              <a:t>82</a:t>
            </a:fld>
            <a:endParaRPr lang="en-IN"/>
          </a:p>
        </p:txBody>
      </p:sp>
    </p:spTree>
    <p:extLst>
      <p:ext uri="{BB962C8B-B14F-4D97-AF65-F5344CB8AC3E}">
        <p14:creationId xmlns:p14="http://schemas.microsoft.com/office/powerpoint/2010/main" val="14393247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1A16B2-3836-4B0E-B246-5CB596A05D4F}" type="slidenum">
              <a:rPr lang="en-US" smtClean="0"/>
              <a:t>20</a:t>
            </a:fld>
            <a:endParaRPr lang="en-US"/>
          </a:p>
        </p:txBody>
      </p:sp>
    </p:spTree>
    <p:extLst>
      <p:ext uri="{BB962C8B-B14F-4D97-AF65-F5344CB8AC3E}">
        <p14:creationId xmlns:p14="http://schemas.microsoft.com/office/powerpoint/2010/main" val="9629375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No ketosis in FCPD d/t- low fat stores</a:t>
            </a:r>
            <a:endParaRPr lang="en-US" dirty="0"/>
          </a:p>
        </p:txBody>
      </p:sp>
      <p:sp>
        <p:nvSpPr>
          <p:cNvPr id="4" name="Slide Number Placeholder 3"/>
          <p:cNvSpPr>
            <a:spLocks noGrp="1"/>
          </p:cNvSpPr>
          <p:nvPr>
            <p:ph type="sldNum" sz="quarter" idx="5"/>
          </p:nvPr>
        </p:nvSpPr>
        <p:spPr/>
        <p:txBody>
          <a:bodyPr/>
          <a:lstStyle/>
          <a:p>
            <a:fld id="{A21A16B2-3836-4B0E-B246-5CB596A05D4F}" type="slidenum">
              <a:rPr lang="en-US" smtClean="0"/>
              <a:t>22</a:t>
            </a:fld>
            <a:endParaRPr lang="en-US"/>
          </a:p>
        </p:txBody>
      </p:sp>
    </p:spTree>
    <p:extLst>
      <p:ext uri="{BB962C8B-B14F-4D97-AF65-F5344CB8AC3E}">
        <p14:creationId xmlns:p14="http://schemas.microsoft.com/office/powerpoint/2010/main" val="32330363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err="1"/>
              <a:t>Bcoz</a:t>
            </a:r>
            <a:r>
              <a:rPr lang="en-IN" dirty="0"/>
              <a:t> of long delays in clinical recognition, individuals may present directly with diabetes related complications. Chronic complications are usually present after a decade of </a:t>
            </a:r>
            <a:r>
              <a:rPr lang="en-IN" dirty="0" err="1"/>
              <a:t>hyperglycemia</a:t>
            </a:r>
            <a:endParaRPr lang="en-US" dirty="0"/>
          </a:p>
        </p:txBody>
      </p:sp>
      <p:sp>
        <p:nvSpPr>
          <p:cNvPr id="4" name="Slide Number Placeholder 3"/>
          <p:cNvSpPr>
            <a:spLocks noGrp="1"/>
          </p:cNvSpPr>
          <p:nvPr>
            <p:ph type="sldNum" sz="quarter" idx="5"/>
          </p:nvPr>
        </p:nvSpPr>
        <p:spPr/>
        <p:txBody>
          <a:bodyPr/>
          <a:lstStyle/>
          <a:p>
            <a:fld id="{A21A16B2-3836-4B0E-B246-5CB596A05D4F}" type="slidenum">
              <a:rPr lang="en-US" smtClean="0"/>
              <a:t>26</a:t>
            </a:fld>
            <a:endParaRPr lang="en-US"/>
          </a:p>
        </p:txBody>
      </p:sp>
    </p:spTree>
    <p:extLst>
      <p:ext uri="{BB962C8B-B14F-4D97-AF65-F5344CB8AC3E}">
        <p14:creationId xmlns:p14="http://schemas.microsoft.com/office/powerpoint/2010/main" val="21915408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Rotator cuff tendinopathy- mc in supraspinatus tendon; </a:t>
            </a:r>
            <a:r>
              <a:rPr lang="en-US" dirty="0" err="1"/>
              <a:t>charcot</a:t>
            </a:r>
            <a:r>
              <a:rPr lang="en-US" dirty="0"/>
              <a:t> foot due to subluxation of mid arch of foot due to decreased blood flow and mismatch in the muscle activity of anterior compartment and distal muscles</a:t>
            </a:r>
          </a:p>
        </p:txBody>
      </p:sp>
      <p:sp>
        <p:nvSpPr>
          <p:cNvPr id="4" name="Slide Number Placeholder 3"/>
          <p:cNvSpPr>
            <a:spLocks noGrp="1"/>
          </p:cNvSpPr>
          <p:nvPr>
            <p:ph type="sldNum" sz="quarter" idx="5"/>
          </p:nvPr>
        </p:nvSpPr>
        <p:spPr/>
        <p:txBody>
          <a:bodyPr/>
          <a:lstStyle/>
          <a:p>
            <a:fld id="{A21A16B2-3836-4B0E-B246-5CB596A05D4F}" type="slidenum">
              <a:rPr lang="en-US" smtClean="0"/>
              <a:t>39</a:t>
            </a:fld>
            <a:endParaRPr lang="en-US"/>
          </a:p>
        </p:txBody>
      </p:sp>
    </p:spTree>
    <p:extLst>
      <p:ext uri="{BB962C8B-B14F-4D97-AF65-F5344CB8AC3E}">
        <p14:creationId xmlns:p14="http://schemas.microsoft.com/office/powerpoint/2010/main" val="23215291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Limitation of movement of small joints of hands</a:t>
            </a:r>
          </a:p>
        </p:txBody>
      </p:sp>
      <p:sp>
        <p:nvSpPr>
          <p:cNvPr id="4" name="Slide Number Placeholder 3"/>
          <p:cNvSpPr>
            <a:spLocks noGrp="1"/>
          </p:cNvSpPr>
          <p:nvPr>
            <p:ph type="sldNum" sz="quarter" idx="5"/>
          </p:nvPr>
        </p:nvSpPr>
        <p:spPr/>
        <p:txBody>
          <a:bodyPr/>
          <a:lstStyle/>
          <a:p>
            <a:fld id="{A21A16B2-3836-4B0E-B246-5CB596A05D4F}" type="slidenum">
              <a:rPr lang="en-US" smtClean="0"/>
              <a:t>40</a:t>
            </a:fld>
            <a:endParaRPr lang="en-US"/>
          </a:p>
        </p:txBody>
      </p:sp>
    </p:spTree>
    <p:extLst>
      <p:ext uri="{BB962C8B-B14F-4D97-AF65-F5344CB8AC3E}">
        <p14:creationId xmlns:p14="http://schemas.microsoft.com/office/powerpoint/2010/main" val="29923426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5" Type="http://schemas.microsoft.com/office/2007/relationships/hdphoto" Target="../media/hdphoto2.wdp"/><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5" Type="http://schemas.microsoft.com/office/2007/relationships/hdphoto" Target="../media/hdphoto2.wdp"/><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Section Header">
    <p:spTree>
      <p:nvGrpSpPr>
        <p:cNvPr id="1" name=""/>
        <p:cNvGrpSpPr/>
        <p:nvPr/>
      </p:nvGrpSpPr>
      <p:grpSpPr>
        <a:xfrm>
          <a:off x="0" y="0"/>
          <a:ext cx="0" cy="0"/>
          <a:chOff x="0" y="0"/>
          <a:chExt cx="0" cy="0"/>
        </a:xfrm>
      </p:grpSpPr>
      <p:sp>
        <p:nvSpPr>
          <p:cNvPr id="15" name="Rectangle 14"/>
          <p:cNvSpPr/>
          <p:nvPr userDrawn="1"/>
        </p:nvSpPr>
        <p:spPr>
          <a:xfrm>
            <a:off x="10443882" y="6113928"/>
            <a:ext cx="1339686" cy="43030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2" name="L-Shape 21"/>
          <p:cNvSpPr/>
          <p:nvPr userDrawn="1"/>
        </p:nvSpPr>
        <p:spPr>
          <a:xfrm flipH="1">
            <a:off x="0" y="5880846"/>
            <a:ext cx="12039599" cy="842683"/>
          </a:xfrm>
          <a:prstGeom prst="corner">
            <a:avLst>
              <a:gd name="adj1" fmla="val 17844"/>
              <a:gd name="adj2" fmla="val 3021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3" name="L-Shape 22"/>
          <p:cNvSpPr/>
          <p:nvPr userDrawn="1"/>
        </p:nvSpPr>
        <p:spPr>
          <a:xfrm rot="10800000" flipH="1">
            <a:off x="143435" y="152399"/>
            <a:ext cx="869576" cy="842683"/>
          </a:xfrm>
          <a:prstGeom prst="corner">
            <a:avLst>
              <a:gd name="adj1" fmla="val 27419"/>
              <a:gd name="adj2" fmla="val 3021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4" name="Rectangle 13"/>
          <p:cNvSpPr/>
          <p:nvPr userDrawn="1"/>
        </p:nvSpPr>
        <p:spPr>
          <a:xfrm>
            <a:off x="0" y="6571615"/>
            <a:ext cx="11783568" cy="15191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4" name="Rectangle 23"/>
          <p:cNvSpPr/>
          <p:nvPr userDrawn="1"/>
        </p:nvSpPr>
        <p:spPr>
          <a:xfrm>
            <a:off x="0" y="6571615"/>
            <a:ext cx="3139440" cy="151914"/>
          </a:xfrm>
          <a:prstGeom prst="rect">
            <a:avLst/>
          </a:prstGeom>
          <a:solidFill>
            <a:srgbClr val="D348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 name="Slide Number Placeholder 5"/>
          <p:cNvSpPr>
            <a:spLocks noGrp="1"/>
          </p:cNvSpPr>
          <p:nvPr>
            <p:ph type="sldNum" sz="quarter" idx="4"/>
          </p:nvPr>
        </p:nvSpPr>
        <p:spPr>
          <a:xfrm>
            <a:off x="10793685" y="6149786"/>
            <a:ext cx="640080" cy="365125"/>
          </a:xfrm>
          <a:prstGeom prst="rect">
            <a:avLst/>
          </a:prstGeom>
        </p:spPr>
        <p:txBody>
          <a:bodyPr vert="horz" lIns="91440" tIns="45720" rIns="91440" bIns="45720" rtlCol="0" anchor="ctr"/>
          <a:lstStyle>
            <a:lvl1pPr algn="ctr">
              <a:defRPr sz="1400" b="1">
                <a:solidFill>
                  <a:schemeClr val="tx1"/>
                </a:solidFill>
                <a:latin typeface="+mj-lt"/>
              </a:defRPr>
            </a:lvl1pPr>
          </a:lstStyle>
          <a:p>
            <a:fld id="{F00493AE-DD7D-1141-94EF-E4B8A16F9F6D}" type="slidenum">
              <a:rPr lang="en-US" smtClean="0"/>
              <a:pPr/>
              <a:t>‹#›</a:t>
            </a:fld>
            <a:endParaRPr lang="en-US" dirty="0"/>
          </a:p>
        </p:txBody>
      </p:sp>
    </p:spTree>
    <p:extLst>
      <p:ext uri="{BB962C8B-B14F-4D97-AF65-F5344CB8AC3E}">
        <p14:creationId xmlns:p14="http://schemas.microsoft.com/office/powerpoint/2010/main" val="81993245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00493AE-DD7D-1141-94EF-E4B8A16F9F6D}" type="slidenum">
              <a:rPr lang="en-US" smtClean="0"/>
              <a:t>‹#›</a:t>
            </a:fld>
            <a:endParaRPr lang="en-US"/>
          </a:p>
        </p:txBody>
      </p:sp>
      <p:sp>
        <p:nvSpPr>
          <p:cNvPr id="10" name="Title 9"/>
          <p:cNvSpPr>
            <a:spLocks noGrp="1"/>
          </p:cNvSpPr>
          <p:nvPr>
            <p:ph type="title"/>
          </p:nvPr>
        </p:nvSpPr>
        <p:spPr/>
        <p:txBody>
          <a:bodyPr/>
          <a:lstStyle/>
          <a:p>
            <a:r>
              <a:rPr lang="en-GB"/>
              <a:t>Click to edit Master title style</a:t>
            </a:r>
            <a:endParaRPr lang="en-US" dirty="0"/>
          </a:p>
        </p:txBody>
      </p:sp>
    </p:spTree>
    <p:extLst>
      <p:ext uri="{BB962C8B-B14F-4D97-AF65-F5344CB8AC3E}">
        <p14:creationId xmlns:p14="http://schemas.microsoft.com/office/powerpoint/2010/main" val="2157283143"/>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00493AE-DD7D-1141-94EF-E4B8A16F9F6D}" type="slidenum">
              <a:rPr lang="en-US" smtClean="0"/>
              <a:t>‹#›</a:t>
            </a:fld>
            <a:endParaRPr lang="en-US"/>
          </a:p>
        </p:txBody>
      </p:sp>
      <p:sp>
        <p:nvSpPr>
          <p:cNvPr id="6" name="Title 5"/>
          <p:cNvSpPr>
            <a:spLocks noGrp="1"/>
          </p:cNvSpPr>
          <p:nvPr>
            <p:ph type="title"/>
          </p:nvPr>
        </p:nvSpPr>
        <p:spPr>
          <a:noFill/>
        </p:spPr>
        <p:txBody>
          <a:bodyPr/>
          <a:lstStyle>
            <a:lvl1pPr>
              <a:defRPr>
                <a:solidFill>
                  <a:schemeClr val="tx1"/>
                </a:solidFill>
              </a:defRPr>
            </a:lvl1pPr>
          </a:lstStyle>
          <a:p>
            <a:r>
              <a:rPr lang="en-GB" dirty="0"/>
              <a:t>Click to edit Master title style</a:t>
            </a:r>
            <a:endParaRPr lang="en-US" dirty="0"/>
          </a:p>
        </p:txBody>
      </p:sp>
    </p:spTree>
    <p:extLst>
      <p:ext uri="{BB962C8B-B14F-4D97-AF65-F5344CB8AC3E}">
        <p14:creationId xmlns:p14="http://schemas.microsoft.com/office/powerpoint/2010/main" val="939882729"/>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04903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GB"/>
              <a:t>Click to edit Master title style</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7" name="Slide Number Placeholder 6"/>
          <p:cNvSpPr>
            <a:spLocks noGrp="1"/>
          </p:cNvSpPr>
          <p:nvPr>
            <p:ph type="sldNum" sz="quarter" idx="12"/>
          </p:nvPr>
        </p:nvSpPr>
        <p:spPr/>
        <p:txBody>
          <a:bodyPr/>
          <a:lstStyle/>
          <a:p>
            <a:fld id="{F00493AE-DD7D-1141-94EF-E4B8A16F9F6D}" type="slidenum">
              <a:rPr lang="en-US" smtClean="0"/>
              <a:t>‹#›</a:t>
            </a:fld>
            <a:endParaRPr lang="en-US"/>
          </a:p>
        </p:txBody>
      </p:sp>
    </p:spTree>
    <p:extLst>
      <p:ext uri="{BB962C8B-B14F-4D97-AF65-F5344CB8AC3E}">
        <p14:creationId xmlns:p14="http://schemas.microsoft.com/office/powerpoint/2010/main" val="5313492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GB"/>
              <a:t>Click to edit Master title style</a:t>
            </a:r>
            <a:endParaRPr lang="en-US" dirty="0"/>
          </a:p>
        </p:txBody>
      </p:sp>
      <p:sp>
        <p:nvSpPr>
          <p:cNvPr id="3" name="Picture Placeholder 2"/>
          <p:cNvSpPr>
            <a:spLocks noGrp="1"/>
          </p:cNvSpPr>
          <p:nvPr>
            <p:ph type="pic" idx="1"/>
          </p:nvPr>
        </p:nvSpPr>
        <p:spPr>
          <a:xfrm>
            <a:off x="0" y="0"/>
            <a:ext cx="8303740" cy="6858000"/>
          </a:xfrm>
          <a:solidFill>
            <a:schemeClr val="tx2">
              <a:lumMod val="20000"/>
              <a:lumOff val="80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endParaRPr lang="en-US"/>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7" name="Slide Number Placeholder 6"/>
          <p:cNvSpPr>
            <a:spLocks noGrp="1"/>
          </p:cNvSpPr>
          <p:nvPr>
            <p:ph type="sldNum" sz="quarter" idx="12"/>
          </p:nvPr>
        </p:nvSpPr>
        <p:spPr/>
        <p:txBody>
          <a:bodyPr/>
          <a:lstStyle/>
          <a:p>
            <a:fld id="{F00493AE-DD7D-1141-94EF-E4B8A16F9F6D}" type="slidenum">
              <a:rPr lang="en-US" smtClean="0"/>
              <a:t>‹#›</a:t>
            </a:fld>
            <a:endParaRPr lang="en-US"/>
          </a:p>
        </p:txBody>
      </p:sp>
    </p:spTree>
    <p:extLst>
      <p:ext uri="{BB962C8B-B14F-4D97-AF65-F5344CB8AC3E}">
        <p14:creationId xmlns:p14="http://schemas.microsoft.com/office/powerpoint/2010/main" val="26253930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0493AE-DD7D-1141-94EF-E4B8A16F9F6D}" type="slidenum">
              <a:rPr lang="en-US" smtClean="0"/>
              <a:t>‹#›</a:t>
            </a:fld>
            <a:endParaRPr lang="en-US"/>
          </a:p>
        </p:txBody>
      </p:sp>
    </p:spTree>
    <p:extLst>
      <p:ext uri="{BB962C8B-B14F-4D97-AF65-F5344CB8AC3E}">
        <p14:creationId xmlns:p14="http://schemas.microsoft.com/office/powerpoint/2010/main" val="29049417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0493AE-DD7D-1141-94EF-E4B8A16F9F6D}" type="slidenum">
              <a:rPr lang="en-US" smtClean="0"/>
              <a:t>‹#›</a:t>
            </a:fld>
            <a:endParaRPr lang="en-US"/>
          </a:p>
        </p:txBody>
      </p:sp>
    </p:spTree>
    <p:extLst>
      <p:ext uri="{BB962C8B-B14F-4D97-AF65-F5344CB8AC3E}">
        <p14:creationId xmlns:p14="http://schemas.microsoft.com/office/powerpoint/2010/main" val="16456761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userDrawn="1">
  <p:cSld name="1_Comparison">
    <p:spTree>
      <p:nvGrpSpPr>
        <p:cNvPr id="1" name="Shape 1051"/>
        <p:cNvGrpSpPr/>
        <p:nvPr/>
      </p:nvGrpSpPr>
      <p:grpSpPr>
        <a:xfrm>
          <a:off x="0" y="0"/>
          <a:ext cx="0" cy="0"/>
          <a:chOff x="0" y="0"/>
          <a:chExt cx="0" cy="0"/>
        </a:xfrm>
      </p:grpSpPr>
    </p:spTree>
    <p:extLst>
      <p:ext uri="{BB962C8B-B14F-4D97-AF65-F5344CB8AC3E}">
        <p14:creationId xmlns:p14="http://schemas.microsoft.com/office/powerpoint/2010/main" val="22049413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1_Title Only">
    <p:spTree>
      <p:nvGrpSpPr>
        <p:cNvPr id="1" name="Shape 1060"/>
        <p:cNvGrpSpPr/>
        <p:nvPr/>
      </p:nvGrpSpPr>
      <p:grpSpPr>
        <a:xfrm>
          <a:off x="0" y="0"/>
          <a:ext cx="0" cy="0"/>
          <a:chOff x="0" y="0"/>
          <a:chExt cx="0" cy="0"/>
        </a:xfrm>
      </p:grpSpPr>
      <p:sp>
        <p:nvSpPr>
          <p:cNvPr id="1061" name="Google Shape;1061;p4"/>
          <p:cNvSpPr txBox="1">
            <a:spLocks noGrp="1"/>
          </p:cNvSpPr>
          <p:nvPr>
            <p:ph type="title"/>
          </p:nvPr>
        </p:nvSpPr>
        <p:spPr>
          <a:xfrm>
            <a:off x="252919" y="1123837"/>
            <a:ext cx="2947500" cy="46011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FFFFFF"/>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062" name="Google Shape;1062;p4"/>
          <p:cNvSpPr txBox="1">
            <a:spLocks noGrp="1"/>
          </p:cNvSpPr>
          <p:nvPr>
            <p:ph type="dt" idx="10"/>
          </p:nvPr>
        </p:nvSpPr>
        <p:spPr>
          <a:xfrm>
            <a:off x="262465"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63" name="Google Shape;1063;p4"/>
          <p:cNvSpPr txBox="1">
            <a:spLocks noGrp="1"/>
          </p:cNvSpPr>
          <p:nvPr>
            <p:ph type="ftr" idx="11"/>
          </p:nvPr>
        </p:nvSpPr>
        <p:spPr>
          <a:xfrm>
            <a:off x="3869268" y="6356350"/>
            <a:ext cx="59115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64" name="Google Shape;1064;p4"/>
          <p:cNvSpPr txBox="1">
            <a:spLocks noGrp="1"/>
          </p:cNvSpPr>
          <p:nvPr>
            <p:ph type="sldNum" idx="12"/>
          </p:nvPr>
        </p:nvSpPr>
        <p:spPr>
          <a:xfrm>
            <a:off x="10634135" y="6356350"/>
            <a:ext cx="15309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550919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2_Section Header">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Rectangle 7"/>
          <p:cNvSpPr/>
          <p:nvPr userDrawn="1"/>
        </p:nvSpPr>
        <p:spPr>
          <a:xfrm>
            <a:off x="350520" y="304800"/>
            <a:ext cx="11490960" cy="6309360"/>
          </a:xfrm>
          <a:prstGeom prst="rect">
            <a:avLst/>
          </a:prstGeom>
          <a:solidFill>
            <a:srgbClr val="FBFA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 name="Slide Number Placeholder 5"/>
          <p:cNvSpPr>
            <a:spLocks noGrp="1"/>
          </p:cNvSpPr>
          <p:nvPr>
            <p:ph type="sldNum" sz="quarter" idx="4"/>
          </p:nvPr>
        </p:nvSpPr>
        <p:spPr>
          <a:xfrm>
            <a:off x="10793685" y="6149786"/>
            <a:ext cx="640080" cy="365125"/>
          </a:xfrm>
          <a:prstGeom prst="rect">
            <a:avLst/>
          </a:prstGeom>
        </p:spPr>
        <p:txBody>
          <a:bodyPr vert="horz" lIns="91440" tIns="45720" rIns="91440" bIns="45720" rtlCol="0" anchor="ctr"/>
          <a:lstStyle>
            <a:lvl1pPr algn="ctr">
              <a:defRPr sz="1400" b="1">
                <a:solidFill>
                  <a:schemeClr val="tx1"/>
                </a:solidFill>
                <a:latin typeface="+mj-lt"/>
              </a:defRPr>
            </a:lvl1pPr>
          </a:lstStyle>
          <a:p>
            <a:fld id="{F00493AE-DD7D-1141-94EF-E4B8A16F9F6D}" type="slidenum">
              <a:rPr lang="en-US" smtClean="0"/>
              <a:pPr/>
              <a:t>‹#›</a:t>
            </a:fld>
            <a:endParaRPr lang="en-US" dirty="0"/>
          </a:p>
        </p:txBody>
      </p:sp>
    </p:spTree>
    <p:extLst>
      <p:ext uri="{BB962C8B-B14F-4D97-AF65-F5344CB8AC3E}">
        <p14:creationId xmlns:p14="http://schemas.microsoft.com/office/powerpoint/2010/main" val="350140603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3_Section Header">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Rectangle 7"/>
          <p:cNvSpPr/>
          <p:nvPr userDrawn="1"/>
        </p:nvSpPr>
        <p:spPr>
          <a:xfrm>
            <a:off x="350520" y="304800"/>
            <a:ext cx="11490960" cy="63093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 name="Slide Number Placeholder 5"/>
          <p:cNvSpPr>
            <a:spLocks noGrp="1"/>
          </p:cNvSpPr>
          <p:nvPr>
            <p:ph type="sldNum" sz="quarter" idx="4"/>
          </p:nvPr>
        </p:nvSpPr>
        <p:spPr>
          <a:xfrm>
            <a:off x="10793685" y="6149786"/>
            <a:ext cx="640080" cy="365125"/>
          </a:xfrm>
          <a:prstGeom prst="rect">
            <a:avLst/>
          </a:prstGeom>
        </p:spPr>
        <p:txBody>
          <a:bodyPr vert="horz" lIns="91440" tIns="45720" rIns="91440" bIns="45720" rtlCol="0" anchor="ctr"/>
          <a:lstStyle>
            <a:lvl1pPr algn="ctr">
              <a:defRPr sz="1400" b="1">
                <a:solidFill>
                  <a:schemeClr val="tx1"/>
                </a:solidFill>
                <a:latin typeface="+mj-lt"/>
              </a:defRPr>
            </a:lvl1pPr>
          </a:lstStyle>
          <a:p>
            <a:fld id="{F00493AE-DD7D-1141-94EF-E4B8A16F9F6D}" type="slidenum">
              <a:rPr lang="en-US" smtClean="0"/>
              <a:pPr/>
              <a:t>‹#›</a:t>
            </a:fld>
            <a:endParaRPr lang="en-US" dirty="0"/>
          </a:p>
        </p:txBody>
      </p:sp>
    </p:spTree>
    <p:extLst>
      <p:ext uri="{BB962C8B-B14F-4D97-AF65-F5344CB8AC3E}">
        <p14:creationId xmlns:p14="http://schemas.microsoft.com/office/powerpoint/2010/main" val="1887501822"/>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4_Section Header">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rgbClr val="EFC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Rectangle 7"/>
          <p:cNvSpPr/>
          <p:nvPr userDrawn="1"/>
        </p:nvSpPr>
        <p:spPr>
          <a:xfrm>
            <a:off x="362095" y="258501"/>
            <a:ext cx="11490960" cy="63093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 name="Slide Number Placeholder 5"/>
          <p:cNvSpPr>
            <a:spLocks noGrp="1"/>
          </p:cNvSpPr>
          <p:nvPr>
            <p:ph type="sldNum" sz="quarter" idx="4"/>
          </p:nvPr>
        </p:nvSpPr>
        <p:spPr>
          <a:xfrm>
            <a:off x="10793685" y="6149786"/>
            <a:ext cx="640080" cy="365125"/>
          </a:xfrm>
          <a:prstGeom prst="rect">
            <a:avLst/>
          </a:prstGeom>
        </p:spPr>
        <p:txBody>
          <a:bodyPr vert="horz" lIns="91440" tIns="45720" rIns="91440" bIns="45720" rtlCol="0" anchor="ctr"/>
          <a:lstStyle>
            <a:lvl1pPr algn="ctr">
              <a:defRPr sz="1400" b="1">
                <a:solidFill>
                  <a:schemeClr val="tx1"/>
                </a:solidFill>
                <a:latin typeface="+mj-lt"/>
              </a:defRPr>
            </a:lvl1pPr>
          </a:lstStyle>
          <a:p>
            <a:fld id="{F00493AE-DD7D-1141-94EF-E4B8A16F9F6D}" type="slidenum">
              <a:rPr lang="en-US" smtClean="0"/>
              <a:pPr/>
              <a:t>‹#›</a:t>
            </a:fld>
            <a:endParaRPr lang="en-US" dirty="0"/>
          </a:p>
        </p:txBody>
      </p:sp>
    </p:spTree>
    <p:extLst>
      <p:ext uri="{BB962C8B-B14F-4D97-AF65-F5344CB8AC3E}">
        <p14:creationId xmlns:p14="http://schemas.microsoft.com/office/powerpoint/2010/main" val="2581047400"/>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8_Section Header">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Rectangle 7"/>
          <p:cNvSpPr/>
          <p:nvPr userDrawn="1"/>
        </p:nvSpPr>
        <p:spPr>
          <a:xfrm>
            <a:off x="362095" y="258501"/>
            <a:ext cx="11490960" cy="63093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 name="Slide Number Placeholder 5"/>
          <p:cNvSpPr>
            <a:spLocks noGrp="1"/>
          </p:cNvSpPr>
          <p:nvPr>
            <p:ph type="sldNum" sz="quarter" idx="4"/>
          </p:nvPr>
        </p:nvSpPr>
        <p:spPr>
          <a:xfrm>
            <a:off x="10793685" y="6149786"/>
            <a:ext cx="640080" cy="365125"/>
          </a:xfrm>
          <a:prstGeom prst="rect">
            <a:avLst/>
          </a:prstGeom>
          <a:solidFill>
            <a:schemeClr val="tx1"/>
          </a:solidFill>
        </p:spPr>
        <p:txBody>
          <a:bodyPr vert="horz" lIns="91440" tIns="45720" rIns="91440" bIns="45720" rtlCol="0" anchor="ctr"/>
          <a:lstStyle>
            <a:lvl1pPr algn="ctr">
              <a:defRPr sz="1400" b="1">
                <a:solidFill>
                  <a:schemeClr val="bg1"/>
                </a:solidFill>
                <a:latin typeface="+mj-lt"/>
              </a:defRPr>
            </a:lvl1pPr>
          </a:lstStyle>
          <a:p>
            <a:fld id="{F00493AE-DD7D-1141-94EF-E4B8A16F9F6D}" type="slidenum">
              <a:rPr lang="en-US" smtClean="0"/>
              <a:pPr/>
              <a:t>‹#›</a:t>
            </a:fld>
            <a:endParaRPr lang="en-US" dirty="0"/>
          </a:p>
        </p:txBody>
      </p:sp>
    </p:spTree>
    <p:extLst>
      <p:ext uri="{BB962C8B-B14F-4D97-AF65-F5344CB8AC3E}">
        <p14:creationId xmlns:p14="http://schemas.microsoft.com/office/powerpoint/2010/main" val="1284327176"/>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5_Section Header">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rgbClr val="EFC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Rectangle 7"/>
          <p:cNvSpPr/>
          <p:nvPr userDrawn="1"/>
        </p:nvSpPr>
        <p:spPr>
          <a:xfrm>
            <a:off x="362095" y="258501"/>
            <a:ext cx="11490960" cy="63093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 name="Parallelogram 2"/>
          <p:cNvSpPr/>
          <p:nvPr userDrawn="1"/>
        </p:nvSpPr>
        <p:spPr>
          <a:xfrm>
            <a:off x="2314937" y="0"/>
            <a:ext cx="7303626" cy="6858000"/>
          </a:xfrm>
          <a:prstGeom prst="parallelogram">
            <a:avLst>
              <a:gd name="adj" fmla="val 20949"/>
            </a:avLst>
          </a:prstGeom>
          <a:solidFill>
            <a:srgbClr val="B463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Slide Number Placeholder 5"/>
          <p:cNvSpPr>
            <a:spLocks noGrp="1"/>
          </p:cNvSpPr>
          <p:nvPr>
            <p:ph type="sldNum" sz="quarter" idx="4"/>
          </p:nvPr>
        </p:nvSpPr>
        <p:spPr>
          <a:xfrm>
            <a:off x="10793685" y="6149786"/>
            <a:ext cx="640080" cy="365125"/>
          </a:xfrm>
          <a:prstGeom prst="rect">
            <a:avLst/>
          </a:prstGeom>
        </p:spPr>
        <p:txBody>
          <a:bodyPr vert="horz" lIns="91440" tIns="45720" rIns="91440" bIns="45720" rtlCol="0" anchor="ctr"/>
          <a:lstStyle>
            <a:lvl1pPr algn="ctr">
              <a:defRPr sz="1400" b="1">
                <a:solidFill>
                  <a:schemeClr val="tx1"/>
                </a:solidFill>
                <a:latin typeface="+mj-lt"/>
              </a:defRPr>
            </a:lvl1pPr>
          </a:lstStyle>
          <a:p>
            <a:fld id="{F00493AE-DD7D-1141-94EF-E4B8A16F9F6D}" type="slidenum">
              <a:rPr lang="en-US" smtClean="0"/>
              <a:pPr/>
              <a:t>‹#›</a:t>
            </a:fld>
            <a:endParaRPr lang="en-US" dirty="0"/>
          </a:p>
        </p:txBody>
      </p:sp>
    </p:spTree>
    <p:extLst>
      <p:ext uri="{BB962C8B-B14F-4D97-AF65-F5344CB8AC3E}">
        <p14:creationId xmlns:p14="http://schemas.microsoft.com/office/powerpoint/2010/main" val="3323453104"/>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6_Section Header">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rgbClr val="EFC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Rectangle 7"/>
          <p:cNvSpPr/>
          <p:nvPr userDrawn="1"/>
        </p:nvSpPr>
        <p:spPr>
          <a:xfrm>
            <a:off x="362095" y="258501"/>
            <a:ext cx="11490960" cy="63093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 name="Rectangle 3"/>
          <p:cNvSpPr/>
          <p:nvPr userDrawn="1"/>
        </p:nvSpPr>
        <p:spPr>
          <a:xfrm>
            <a:off x="1" y="0"/>
            <a:ext cx="5266480" cy="6858000"/>
          </a:xfrm>
          <a:prstGeom prst="rect">
            <a:avLst/>
          </a:prstGeom>
          <a:solidFill>
            <a:srgbClr val="B463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Slide Number Placeholder 5"/>
          <p:cNvSpPr>
            <a:spLocks noGrp="1"/>
          </p:cNvSpPr>
          <p:nvPr>
            <p:ph type="sldNum" sz="quarter" idx="4"/>
          </p:nvPr>
        </p:nvSpPr>
        <p:spPr>
          <a:xfrm>
            <a:off x="10793685" y="6149786"/>
            <a:ext cx="640080" cy="365125"/>
          </a:xfrm>
          <a:prstGeom prst="rect">
            <a:avLst/>
          </a:prstGeom>
        </p:spPr>
        <p:txBody>
          <a:bodyPr vert="horz" lIns="91440" tIns="45720" rIns="91440" bIns="45720" rtlCol="0" anchor="ctr"/>
          <a:lstStyle>
            <a:lvl1pPr algn="ctr">
              <a:defRPr sz="1400" b="1">
                <a:solidFill>
                  <a:schemeClr val="tx1"/>
                </a:solidFill>
                <a:latin typeface="+mj-lt"/>
              </a:defRPr>
            </a:lvl1pPr>
          </a:lstStyle>
          <a:p>
            <a:fld id="{F00493AE-DD7D-1141-94EF-E4B8A16F9F6D}" type="slidenum">
              <a:rPr lang="en-US" smtClean="0"/>
              <a:pPr/>
              <a:t>‹#›</a:t>
            </a:fld>
            <a:endParaRPr lang="en-US" dirty="0"/>
          </a:p>
        </p:txBody>
      </p:sp>
    </p:spTree>
    <p:extLst>
      <p:ext uri="{BB962C8B-B14F-4D97-AF65-F5344CB8AC3E}">
        <p14:creationId xmlns:p14="http://schemas.microsoft.com/office/powerpoint/2010/main" val="307588830"/>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7_Section Header">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rgbClr val="EFC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Rectangle 7"/>
          <p:cNvSpPr/>
          <p:nvPr userDrawn="1"/>
        </p:nvSpPr>
        <p:spPr>
          <a:xfrm>
            <a:off x="362095" y="258501"/>
            <a:ext cx="11490960" cy="63093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 name="Rectangle 3"/>
          <p:cNvSpPr/>
          <p:nvPr userDrawn="1"/>
        </p:nvSpPr>
        <p:spPr>
          <a:xfrm>
            <a:off x="1" y="0"/>
            <a:ext cx="4085862" cy="6858000"/>
          </a:xfrm>
          <a:prstGeom prst="rect">
            <a:avLst/>
          </a:prstGeom>
          <a:solidFill>
            <a:srgbClr val="B463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Slide Number Placeholder 5"/>
          <p:cNvSpPr>
            <a:spLocks noGrp="1"/>
          </p:cNvSpPr>
          <p:nvPr>
            <p:ph type="sldNum" sz="quarter" idx="4"/>
          </p:nvPr>
        </p:nvSpPr>
        <p:spPr>
          <a:xfrm>
            <a:off x="10793685" y="6149786"/>
            <a:ext cx="640080" cy="365125"/>
          </a:xfrm>
          <a:prstGeom prst="rect">
            <a:avLst/>
          </a:prstGeom>
        </p:spPr>
        <p:txBody>
          <a:bodyPr vert="horz" lIns="91440" tIns="45720" rIns="91440" bIns="45720" rtlCol="0" anchor="ctr"/>
          <a:lstStyle>
            <a:lvl1pPr algn="ctr">
              <a:defRPr sz="1400" b="1">
                <a:solidFill>
                  <a:schemeClr val="tx1"/>
                </a:solidFill>
                <a:latin typeface="+mj-lt"/>
              </a:defRPr>
            </a:lvl1pPr>
          </a:lstStyle>
          <a:p>
            <a:fld id="{F00493AE-DD7D-1141-94EF-E4B8A16F9F6D}" type="slidenum">
              <a:rPr lang="en-US" smtClean="0"/>
              <a:pPr/>
              <a:t>‹#›</a:t>
            </a:fld>
            <a:endParaRPr lang="en-US" dirty="0"/>
          </a:p>
        </p:txBody>
      </p:sp>
    </p:spTree>
    <p:extLst>
      <p:ext uri="{BB962C8B-B14F-4D97-AF65-F5344CB8AC3E}">
        <p14:creationId xmlns:p14="http://schemas.microsoft.com/office/powerpoint/2010/main" val="781266401"/>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0493AE-DD7D-1141-94EF-E4B8A16F9F6D}" type="slidenum">
              <a:rPr lang="en-US" smtClean="0"/>
              <a:t>‹#›</a:t>
            </a:fld>
            <a:endParaRPr lang="en-US"/>
          </a:p>
        </p:txBody>
      </p:sp>
    </p:spTree>
    <p:extLst>
      <p:ext uri="{BB962C8B-B14F-4D97-AF65-F5344CB8AC3E}">
        <p14:creationId xmlns:p14="http://schemas.microsoft.com/office/powerpoint/2010/main" val="283744871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p:cNvSpPr>
            <a:spLocks noGrp="1"/>
          </p:cNvSpPr>
          <p:nvPr>
            <p:ph type="dt" sz="half" idx="2"/>
          </p:nvPr>
        </p:nvSpPr>
        <p:spPr>
          <a:xfrm>
            <a:off x="3436531" y="6279239"/>
            <a:ext cx="2662517" cy="365125"/>
          </a:xfrm>
          <a:prstGeom prst="rect">
            <a:avLst/>
          </a:prstGeom>
        </p:spPr>
        <p:txBody>
          <a:bodyPr vert="horz" lIns="91440" tIns="45720" rIns="91440" bIns="45720" rtlCol="0" anchor="ctr"/>
          <a:lstStyle>
            <a:lvl1pPr algn="r">
              <a:defRPr sz="1100">
                <a:solidFill>
                  <a:schemeClr val="tx2"/>
                </a:solidFill>
              </a:defRPr>
            </a:lvl1pPr>
          </a:lstStyle>
          <a:p>
            <a:endParaRPr lang="en-US" dirty="0"/>
          </a:p>
        </p:txBody>
      </p:sp>
      <p:sp>
        <p:nvSpPr>
          <p:cNvPr id="5" name="Footer Placeholder 4"/>
          <p:cNvSpPr>
            <a:spLocks noGrp="1"/>
          </p:cNvSpPr>
          <p:nvPr>
            <p:ph type="ftr" sz="quarter" idx="3"/>
          </p:nvPr>
        </p:nvSpPr>
        <p:spPr>
          <a:xfrm>
            <a:off x="1088136" y="6272784"/>
            <a:ext cx="2139158" cy="365125"/>
          </a:xfrm>
          <a:prstGeom prst="rect">
            <a:avLst/>
          </a:prstGeom>
        </p:spPr>
        <p:txBody>
          <a:bodyPr vert="horz" lIns="91440" tIns="45720" rIns="91440" bIns="45720" rtlCol="0" anchor="ctr"/>
          <a:lstStyle>
            <a:lvl1pPr algn="l">
              <a:defRPr sz="1100">
                <a:solidFill>
                  <a:schemeClr val="tx2"/>
                </a:solidFill>
              </a:defRPr>
            </a:lvl1pPr>
          </a:lstStyle>
          <a:p>
            <a:endParaRPr lang="en-US"/>
          </a:p>
        </p:txBody>
      </p:sp>
      <p:sp>
        <p:nvSpPr>
          <p:cNvPr id="6" name="Slide Number Placeholder 5"/>
          <p:cNvSpPr>
            <a:spLocks noGrp="1"/>
          </p:cNvSpPr>
          <p:nvPr>
            <p:ph type="sldNum" sz="quarter" idx="4"/>
          </p:nvPr>
        </p:nvSpPr>
        <p:spPr>
          <a:xfrm>
            <a:off x="10488168" y="6199632"/>
            <a:ext cx="640080" cy="365125"/>
          </a:xfrm>
          <a:prstGeom prst="rect">
            <a:avLst/>
          </a:prstGeom>
        </p:spPr>
        <p:txBody>
          <a:bodyPr vert="horz" lIns="91440" tIns="45720" rIns="91440" bIns="45720" rtlCol="0" anchor="ctr"/>
          <a:lstStyle>
            <a:lvl1pPr algn="ctr">
              <a:defRPr sz="1400" b="1">
                <a:solidFill>
                  <a:schemeClr val="tx1"/>
                </a:solidFill>
                <a:latin typeface="+mj-lt"/>
              </a:defRPr>
            </a:lvl1pPr>
          </a:lstStyle>
          <a:p>
            <a:fld id="{F00493AE-DD7D-1141-94EF-E4B8A16F9F6D}" type="slidenum">
              <a:rPr lang="en-US" smtClean="0"/>
              <a:pPr/>
              <a:t>‹#›</a:t>
            </a:fld>
            <a:endParaRPr lang="en-US" dirty="0"/>
          </a:p>
        </p:txBody>
      </p:sp>
    </p:spTree>
    <p:extLst>
      <p:ext uri="{BB962C8B-B14F-4D97-AF65-F5344CB8AC3E}">
        <p14:creationId xmlns:p14="http://schemas.microsoft.com/office/powerpoint/2010/main" val="1937497542"/>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81" r:id="rId5"/>
    <p:sldLayoutId id="2147483678" r:id="rId6"/>
    <p:sldLayoutId id="2147483679" r:id="rId7"/>
    <p:sldLayoutId id="2147483680" r:id="rId8"/>
    <p:sldLayoutId id="2147483664" r:id="rId9"/>
    <p:sldLayoutId id="2147483665" r:id="rId10"/>
    <p:sldLayoutId id="2147483666" r:id="rId11"/>
    <p:sldLayoutId id="2147483667" r:id="rId12"/>
    <p:sldLayoutId id="2147483668" r:id="rId13"/>
    <p:sldLayoutId id="2147483669" r:id="rId14"/>
    <p:sldLayoutId id="2147483670" r:id="rId15"/>
    <p:sldLayoutId id="2147483671" r:id="rId16"/>
    <p:sldLayoutId id="2147483672" r:id="rId17"/>
    <p:sldLayoutId id="2147483673" r:id="rId18"/>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5400" kern="1200" cap="all" baseline="0">
          <a:blipFill>
            <a:blip r:embed="rId20">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5.xml"/></Relationships>
</file>

<file path=ppt/slides/_rels/slide10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5.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0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61.png"/><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11.gif"/></Relationships>
</file>

<file path=ppt/slides/_rels/slide11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5.xml"/></Relationships>
</file>

<file path=ppt/slides/_rels/slide111.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1.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1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5.xml"/></Relationships>
</file>

<file path=ppt/slides/_rels/slide11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4.xml"/></Relationships>
</file>

<file path=ppt/slides/_rels/slide11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5.xml"/></Relationships>
</file>

<file path=ppt/slides/_rels/slide11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4.xml"/></Relationships>
</file>

<file path=ppt/slides/_rels/slide11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5.xml"/></Relationships>
</file>

<file path=ppt/slides/_rels/slide1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1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1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microsoft.com/office/2007/relationships/hdphoto" Target="../media/hdphoto3.wdp"/></Relationships>
</file>

<file path=ppt/slides/_rels/slide2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microsoft.com/office/2007/relationships/hdphoto" Target="../media/hdphoto4.wdp"/></Relationships>
</file>

<file path=ppt/slides/_rels/slide4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jp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33.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hyperlink" Target="https://www.google.com/search?rlz=1C1YTUH_enIN1041IN1041&amp;q=carbohydrate&amp;si=AMnBZoFOMBUphduq9VwZxsuReC7Yfz88x4g1rRNpQuyFz1dwLoxNz0P-ag0_lNAc4x7zFe6UZZ6HY2lI83XnozdMNK9-N_d7fI0cElpObCk5wdxRkg6qs7k%3D&amp;expnd=1" TargetMode="External"/><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37.jpg"/><Relationship Id="rId4" Type="http://schemas.openxmlformats.org/officeDocument/2006/relationships/hyperlink" Target="https://www.google.com/search?rlz=1C1YTUH_enIN1041IN1041&amp;q=glucose&amp;si=AMnBZoFHF1DJLZWpTBtQDK262RMpRJjE2l6ck7qhB0GOorw92m3x0fH1IrGT0sEfcV74duEJiA85HVinbfOG3fwGBTXm_UJuGg%3D%3D&amp;expnd=1" TargetMode="Externa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2.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3.xml"/><Relationship Id="rId1" Type="http://schemas.openxmlformats.org/officeDocument/2006/relationships/slideLayout" Target="../slideLayouts/slideLayout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8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4.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48.png"/><Relationship Id="rId2" Type="http://schemas.openxmlformats.org/officeDocument/2006/relationships/diagramData" Target="../diagrams/data5.xml"/><Relationship Id="rId1" Type="http://schemas.openxmlformats.org/officeDocument/2006/relationships/slideLayout" Target="../slideLayouts/slideLayout1.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9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diagramLayout" Target="../diagrams/layout7.xml"/><Relationship Id="rId7" Type="http://schemas.openxmlformats.org/officeDocument/2006/relationships/image" Target="../media/image54.png"/><Relationship Id="rId2" Type="http://schemas.openxmlformats.org/officeDocument/2006/relationships/diagramData" Target="../diagrams/data7.xml"/><Relationship Id="rId1" Type="http://schemas.openxmlformats.org/officeDocument/2006/relationships/slideLayout" Target="../slideLayouts/slideLayout1.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96.xml.rels><?xml version="1.0" encoding="UTF-8" standalone="yes"?>
<Relationships xmlns="http://schemas.openxmlformats.org/package/2006/relationships"><Relationship Id="rId3" Type="http://schemas.openxmlformats.org/officeDocument/2006/relationships/diagramLayout" Target="../diagrams/layout8.xml"/><Relationship Id="rId7" Type="http://schemas.openxmlformats.org/officeDocument/2006/relationships/image" Target="../media/image48.png"/><Relationship Id="rId2" Type="http://schemas.openxmlformats.org/officeDocument/2006/relationships/diagramData" Target="../diagrams/data8.xml"/><Relationship Id="rId1" Type="http://schemas.openxmlformats.org/officeDocument/2006/relationships/slideLayout" Target="../slideLayouts/slideLayout1.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9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5.xml"/></Relationships>
</file>

<file path=ppt/slides/_rels/slide9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2830098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iabetes type 2: what is it, and how can you prevent it? | British GQ |  British GQ"/>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0549" y="1544609"/>
            <a:ext cx="5361451" cy="3015816"/>
          </a:xfrm>
          <a:prstGeom prst="rect">
            <a:avLst/>
          </a:prstGeom>
          <a:noFill/>
          <a:effectLst>
            <a:glow>
              <a:schemeClr val="accent1"/>
            </a:glow>
          </a:effectLst>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3424FF2-3E93-4B4D-EF9A-B40A1BFECCCA}"/>
              </a:ext>
            </a:extLst>
          </p:cNvPr>
          <p:cNvSpPr>
            <a:spLocks noGrp="1"/>
          </p:cNvSpPr>
          <p:nvPr>
            <p:ph type="title" idx="4294967295"/>
          </p:nvPr>
        </p:nvSpPr>
        <p:spPr>
          <a:xfrm>
            <a:off x="533400" y="374461"/>
            <a:ext cx="6452616" cy="1134300"/>
          </a:xfrm>
        </p:spPr>
        <p:txBody>
          <a:bodyPr>
            <a:normAutofit/>
          </a:bodyPr>
          <a:lstStyle/>
          <a:p>
            <a:r>
              <a:rPr lang="en-IN" sz="4800" dirty="0">
                <a:solidFill>
                  <a:srgbClr val="B46346"/>
                </a:solidFill>
              </a:rPr>
              <a:t>TYPE 2 DIABETES MELLITUS</a:t>
            </a:r>
            <a:endParaRPr lang="en-US" sz="4800" dirty="0">
              <a:solidFill>
                <a:srgbClr val="B46346"/>
              </a:solidFill>
            </a:endParaRPr>
          </a:p>
        </p:txBody>
      </p:sp>
      <p:sp>
        <p:nvSpPr>
          <p:cNvPr id="3" name="Content Placeholder 2">
            <a:extLst>
              <a:ext uri="{FF2B5EF4-FFF2-40B4-BE49-F238E27FC236}">
                <a16:creationId xmlns:a16="http://schemas.microsoft.com/office/drawing/2014/main" id="{8F089FD1-09BC-E2A7-6457-0C7663CB2143}"/>
              </a:ext>
            </a:extLst>
          </p:cNvPr>
          <p:cNvSpPr>
            <a:spLocks noGrp="1"/>
          </p:cNvSpPr>
          <p:nvPr>
            <p:ph idx="4294967295"/>
          </p:nvPr>
        </p:nvSpPr>
        <p:spPr>
          <a:xfrm>
            <a:off x="592836" y="1508761"/>
            <a:ext cx="5877412" cy="3051664"/>
          </a:xfrm>
        </p:spPr>
        <p:txBody>
          <a:bodyPr>
            <a:noAutofit/>
          </a:bodyPr>
          <a:lstStyle/>
          <a:p>
            <a:pPr marL="255588" indent="-255588">
              <a:lnSpc>
                <a:spcPct val="100000"/>
              </a:lnSpc>
            </a:pPr>
            <a:r>
              <a:rPr lang="en-IN" sz="2400" dirty="0">
                <a:latin typeface="Calibri" panose="020F0502020204030204" pitchFamily="34" charset="0"/>
                <a:cs typeface="Calibri" panose="020F0502020204030204" pitchFamily="34" charset="0"/>
              </a:rPr>
              <a:t>Varying degrees of insulin resistance and deficiency (Insulin deficiency on a background of insulin resistance) </a:t>
            </a:r>
          </a:p>
          <a:p>
            <a:pPr marL="255588" indent="-255588">
              <a:lnSpc>
                <a:spcPct val="100000"/>
              </a:lnSpc>
            </a:pPr>
            <a:r>
              <a:rPr lang="en-IN" sz="2400" dirty="0">
                <a:latin typeface="Calibri" panose="020F0502020204030204" pitchFamily="34" charset="0"/>
                <a:cs typeface="Calibri" panose="020F0502020204030204" pitchFamily="34" charset="0"/>
              </a:rPr>
              <a:t>Genetic predisposition high</a:t>
            </a:r>
          </a:p>
          <a:p>
            <a:pPr marL="255588" indent="-255588">
              <a:lnSpc>
                <a:spcPct val="100000"/>
              </a:lnSpc>
            </a:pPr>
            <a:r>
              <a:rPr lang="en-IN" sz="2400" dirty="0">
                <a:latin typeface="Calibri" panose="020F0502020204030204" pitchFamily="34" charset="0"/>
                <a:cs typeface="Calibri" panose="020F0502020204030204" pitchFamily="34" charset="0"/>
              </a:rPr>
              <a:t>Associated with obesity and metabolic </a:t>
            </a:r>
            <a:r>
              <a:rPr lang="en-IN" sz="2400" dirty="0" smtClean="0">
                <a:latin typeface="Calibri" panose="020F0502020204030204" pitchFamily="34" charset="0"/>
                <a:cs typeface="Calibri" panose="020F0502020204030204" pitchFamily="34" charset="0"/>
              </a:rPr>
              <a:t>syndrome</a:t>
            </a:r>
            <a:endParaRPr lang="en-US" sz="2400" dirty="0">
              <a:latin typeface="Calibri" panose="020F0502020204030204" pitchFamily="34" charset="0"/>
              <a:cs typeface="Calibri" panose="020F0502020204030204" pitchFamily="34" charset="0"/>
            </a:endParaRPr>
          </a:p>
        </p:txBody>
      </p:sp>
      <p:sp>
        <p:nvSpPr>
          <p:cNvPr id="5" name="TextBox 4"/>
          <p:cNvSpPr txBox="1"/>
          <p:nvPr/>
        </p:nvSpPr>
        <p:spPr>
          <a:xfrm>
            <a:off x="11467431" y="6489935"/>
            <a:ext cx="470062" cy="307777"/>
          </a:xfrm>
          <a:prstGeom prst="rect">
            <a:avLst/>
          </a:prstGeom>
          <a:noFill/>
        </p:spPr>
        <p:txBody>
          <a:bodyPr wrap="square" rtlCol="0">
            <a:spAutoFit/>
          </a:bodyPr>
          <a:lstStyle/>
          <a:p>
            <a:pPr algn="ctr"/>
            <a:r>
              <a:rPr lang="en-IN" sz="1400" dirty="0" smtClean="0">
                <a:latin typeface="Calibri" panose="020F0502020204030204" pitchFamily="34" charset="0"/>
                <a:cs typeface="Calibri" panose="020F0502020204030204" pitchFamily="34" charset="0"/>
              </a:rPr>
              <a:t>9</a:t>
            </a:r>
            <a:endParaRPr lang="en-IN"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96890153"/>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ABAEDA-DE90-9B15-E7F3-D90E83DC2B62}"/>
              </a:ext>
            </a:extLst>
          </p:cNvPr>
          <p:cNvPicPr>
            <a:picLocks noChangeAspect="1"/>
          </p:cNvPicPr>
          <p:nvPr/>
        </p:nvPicPr>
        <p:blipFill>
          <a:blip r:embed="rId2"/>
          <a:stretch>
            <a:fillRect/>
          </a:stretch>
        </p:blipFill>
        <p:spPr>
          <a:xfrm>
            <a:off x="351692" y="271306"/>
            <a:ext cx="11525459" cy="6330462"/>
          </a:xfrm>
          <a:prstGeom prst="rect">
            <a:avLst/>
          </a:prstGeom>
        </p:spPr>
      </p:pic>
      <p:sp>
        <p:nvSpPr>
          <p:cNvPr id="4" name="TextBox 3"/>
          <p:cNvSpPr txBox="1"/>
          <p:nvPr/>
        </p:nvSpPr>
        <p:spPr>
          <a:xfrm>
            <a:off x="11421133" y="6546395"/>
            <a:ext cx="470062" cy="307777"/>
          </a:xfrm>
          <a:prstGeom prst="rect">
            <a:avLst/>
          </a:prstGeom>
          <a:noFill/>
        </p:spPr>
        <p:txBody>
          <a:bodyPr wrap="square" rtlCol="0">
            <a:spAutoFit/>
          </a:bodyPr>
          <a:lstStyle/>
          <a:p>
            <a:pPr algn="ctr"/>
            <a:r>
              <a:rPr lang="en-IN" sz="1400" dirty="0" smtClean="0">
                <a:latin typeface="Calibri" panose="020F0502020204030204" pitchFamily="34" charset="0"/>
                <a:cs typeface="Calibri" panose="020F0502020204030204" pitchFamily="34" charset="0"/>
              </a:rPr>
              <a:t>99</a:t>
            </a:r>
            <a:endParaRPr lang="en-IN"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98262981"/>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B2284FF-6E38-BA61-D38C-FAE233AF6D39}"/>
              </a:ext>
            </a:extLst>
          </p:cNvPr>
          <p:cNvSpPr>
            <a:spLocks noGrp="1"/>
          </p:cNvSpPr>
          <p:nvPr>
            <p:ph idx="4294967295"/>
          </p:nvPr>
        </p:nvSpPr>
        <p:spPr>
          <a:xfrm>
            <a:off x="562709" y="1439166"/>
            <a:ext cx="10992895" cy="4670231"/>
          </a:xfrm>
        </p:spPr>
        <p:txBody>
          <a:bodyPr>
            <a:noAutofit/>
          </a:bodyPr>
          <a:lstStyle/>
          <a:p>
            <a:pPr marL="542925" indent="-542925">
              <a:lnSpc>
                <a:spcPct val="100000"/>
              </a:lnSpc>
              <a:spcBef>
                <a:spcPts val="1800"/>
              </a:spcBef>
              <a:buFont typeface="Wingdings" panose="05000000000000000000" pitchFamily="2" charset="2"/>
              <a:buChar char="Ø"/>
            </a:pPr>
            <a:r>
              <a:rPr lang="en-US" sz="2200" dirty="0">
                <a:latin typeface="Calibri" panose="020F0502020204030204" pitchFamily="34" charset="0"/>
                <a:cs typeface="Calibri" panose="020F0502020204030204" pitchFamily="34" charset="0"/>
              </a:rPr>
              <a:t>Inhibit degradation of native GLP-1 and thus </a:t>
            </a:r>
            <a:r>
              <a:rPr lang="en-US" sz="2200" b="1" i="1" dirty="0">
                <a:latin typeface="Calibri" panose="020F0502020204030204" pitchFamily="34" charset="0"/>
                <a:cs typeface="Calibri" panose="020F0502020204030204" pitchFamily="34" charset="0"/>
              </a:rPr>
              <a:t>enhance the incretin effect</a:t>
            </a:r>
            <a:r>
              <a:rPr lang="en-US" sz="2200" dirty="0">
                <a:latin typeface="Calibri" panose="020F0502020204030204" pitchFamily="34" charset="0"/>
                <a:cs typeface="Calibri" panose="020F0502020204030204" pitchFamily="34" charset="0"/>
              </a:rPr>
              <a:t>. </a:t>
            </a:r>
          </a:p>
          <a:p>
            <a:pPr marL="542925" indent="-542925">
              <a:lnSpc>
                <a:spcPct val="100000"/>
              </a:lnSpc>
              <a:spcBef>
                <a:spcPts val="1800"/>
              </a:spcBef>
              <a:buFont typeface="Wingdings" panose="05000000000000000000" pitchFamily="2" charset="2"/>
              <a:buChar char="Ø"/>
            </a:pPr>
            <a:r>
              <a:rPr lang="en-US" sz="2200" b="1" i="1" dirty="0">
                <a:latin typeface="Calibri" panose="020F0502020204030204" pitchFamily="34" charset="0"/>
                <a:cs typeface="Calibri" panose="020F0502020204030204" pitchFamily="34" charset="0"/>
              </a:rPr>
              <a:t>No</a:t>
            </a:r>
            <a:r>
              <a:rPr lang="en-US" sz="2200" dirty="0">
                <a:latin typeface="Calibri" panose="020F0502020204030204" pitchFamily="34" charset="0"/>
                <a:cs typeface="Calibri" panose="020F0502020204030204" pitchFamily="34" charset="0"/>
              </a:rPr>
              <a:t> hypoglycemia or weight gain</a:t>
            </a:r>
          </a:p>
          <a:p>
            <a:pPr marL="542925" indent="-542925">
              <a:lnSpc>
                <a:spcPct val="100000"/>
              </a:lnSpc>
              <a:spcBef>
                <a:spcPts val="1800"/>
              </a:spcBef>
              <a:buFont typeface="Wingdings" panose="05000000000000000000" pitchFamily="2" charset="2"/>
              <a:buChar char="Ø"/>
            </a:pPr>
            <a:r>
              <a:rPr lang="en-US" sz="2200" dirty="0">
                <a:latin typeface="Calibri" panose="020F0502020204030204" pitchFamily="34" charset="0"/>
                <a:cs typeface="Calibri" panose="020F0502020204030204" pitchFamily="34" charset="0"/>
              </a:rPr>
              <a:t>have a preferential effect on postprandial blood glucose.</a:t>
            </a:r>
          </a:p>
          <a:p>
            <a:pPr marL="542925" indent="-542925">
              <a:lnSpc>
                <a:spcPct val="100000"/>
              </a:lnSpc>
              <a:spcBef>
                <a:spcPts val="1800"/>
              </a:spcBef>
              <a:buFont typeface="Wingdings" panose="05000000000000000000" pitchFamily="2" charset="2"/>
              <a:buChar char="Ø"/>
            </a:pPr>
            <a:r>
              <a:rPr lang="en-US" sz="2200" dirty="0">
                <a:latin typeface="Calibri" panose="020F0502020204030204" pitchFamily="34" charset="0"/>
                <a:cs typeface="Calibri" panose="020F0502020204030204" pitchFamily="34" charset="0"/>
              </a:rPr>
              <a:t>Avoided in </a:t>
            </a:r>
            <a:r>
              <a:rPr lang="en-US" sz="2200" b="1" i="1" dirty="0">
                <a:latin typeface="Calibri" panose="020F0502020204030204" pitchFamily="34" charset="0"/>
                <a:cs typeface="Calibri" panose="020F0502020204030204" pitchFamily="34" charset="0"/>
              </a:rPr>
              <a:t>renal insufficiency, allergy</a:t>
            </a:r>
            <a:r>
              <a:rPr lang="en-US" sz="2200" dirty="0">
                <a:latin typeface="Calibri" panose="020F0502020204030204" pitchFamily="34" charset="0"/>
                <a:cs typeface="Calibri" panose="020F0502020204030204" pitchFamily="34" charset="0"/>
              </a:rPr>
              <a:t>, including rash, hypersensitivity reactions (including anaphylaxis, angioedema, and Stevens-Johnson syndrome).</a:t>
            </a:r>
          </a:p>
          <a:p>
            <a:pPr marL="542925" indent="-542925">
              <a:lnSpc>
                <a:spcPct val="100000"/>
              </a:lnSpc>
              <a:spcBef>
                <a:spcPts val="1800"/>
              </a:spcBef>
              <a:buFont typeface="Wingdings" panose="05000000000000000000" pitchFamily="2" charset="2"/>
              <a:buChar char="Ø"/>
            </a:pPr>
            <a:r>
              <a:rPr lang="en-US" sz="2200" dirty="0">
                <a:latin typeface="Calibri" panose="020F0502020204030204" pitchFamily="34" charset="0"/>
                <a:cs typeface="Calibri" panose="020F0502020204030204" pitchFamily="34" charset="0"/>
              </a:rPr>
              <a:t>Reasonable to avoid these agents in patients with pancreatic disease or with other significant risk factors for </a:t>
            </a:r>
            <a:r>
              <a:rPr lang="en-US" sz="2200" b="1" i="1" dirty="0">
                <a:latin typeface="Calibri" panose="020F0502020204030204" pitchFamily="34" charset="0"/>
                <a:cs typeface="Calibri" panose="020F0502020204030204" pitchFamily="34" charset="0"/>
              </a:rPr>
              <a:t>acute pancreatitis </a:t>
            </a:r>
            <a:r>
              <a:rPr lang="en-US" sz="2200" dirty="0">
                <a:latin typeface="Calibri" panose="020F0502020204030204" pitchFamily="34" charset="0"/>
                <a:cs typeface="Calibri" panose="020F0502020204030204" pitchFamily="34" charset="0"/>
              </a:rPr>
              <a:t>(e.g., heavy alcohol use, severely elevated serum triglycerides, hypercalcemia</a:t>
            </a:r>
            <a:r>
              <a:rPr lang="en-US" sz="2200" dirty="0" smtClean="0">
                <a:latin typeface="Calibri" panose="020F0502020204030204" pitchFamily="34" charset="0"/>
                <a:cs typeface="Calibri" panose="020F0502020204030204" pitchFamily="34" charset="0"/>
              </a:rPr>
              <a:t>).</a:t>
            </a:r>
            <a:endParaRPr lang="en-IN" sz="2200" dirty="0">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B39AC71E-0989-C4DE-EC82-2B82DD5E6A64}"/>
              </a:ext>
            </a:extLst>
          </p:cNvPr>
          <p:cNvPicPr>
            <a:picLocks noChangeAspect="1"/>
          </p:cNvPicPr>
          <p:nvPr/>
        </p:nvPicPr>
        <p:blipFill>
          <a:blip r:embed="rId2"/>
          <a:stretch>
            <a:fillRect/>
          </a:stretch>
        </p:blipFill>
        <p:spPr>
          <a:xfrm>
            <a:off x="1687241" y="6099349"/>
            <a:ext cx="9255780" cy="462225"/>
          </a:xfrm>
          <a:prstGeom prst="rect">
            <a:avLst/>
          </a:prstGeom>
        </p:spPr>
      </p:pic>
      <p:sp>
        <p:nvSpPr>
          <p:cNvPr id="5" name="Rectangle 4"/>
          <p:cNvSpPr/>
          <p:nvPr/>
        </p:nvSpPr>
        <p:spPr>
          <a:xfrm>
            <a:off x="562710" y="496496"/>
            <a:ext cx="10380311" cy="830997"/>
          </a:xfrm>
          <a:prstGeom prst="rect">
            <a:avLst/>
          </a:prstGeom>
        </p:spPr>
        <p:txBody>
          <a:bodyPr wrap="square">
            <a:spAutoFit/>
          </a:bodyPr>
          <a:lstStyle/>
          <a:p>
            <a:r>
              <a:rPr lang="en-IN" sz="4800" dirty="0" smtClean="0">
                <a:solidFill>
                  <a:srgbClr val="B46346"/>
                </a:solidFill>
                <a:latin typeface="+mj-lt"/>
              </a:rPr>
              <a:t>DPP-IV INHIBITORS</a:t>
            </a:r>
            <a:endParaRPr lang="en-IN" sz="4800" dirty="0">
              <a:solidFill>
                <a:srgbClr val="B46346"/>
              </a:solidFill>
              <a:latin typeface="+mj-lt"/>
            </a:endParaRPr>
          </a:p>
        </p:txBody>
      </p:sp>
      <p:sp>
        <p:nvSpPr>
          <p:cNvPr id="6" name="TextBox 5"/>
          <p:cNvSpPr txBox="1"/>
          <p:nvPr/>
        </p:nvSpPr>
        <p:spPr>
          <a:xfrm>
            <a:off x="11374833" y="6476946"/>
            <a:ext cx="470062" cy="307777"/>
          </a:xfrm>
          <a:prstGeom prst="rect">
            <a:avLst/>
          </a:prstGeom>
          <a:noFill/>
        </p:spPr>
        <p:txBody>
          <a:bodyPr wrap="square" rtlCol="0">
            <a:spAutoFit/>
          </a:bodyPr>
          <a:lstStyle/>
          <a:p>
            <a:pPr algn="ctr"/>
            <a:r>
              <a:rPr lang="en-IN" sz="1400" dirty="0" smtClean="0">
                <a:latin typeface="Calibri" panose="020F0502020204030204" pitchFamily="34" charset="0"/>
                <a:cs typeface="Calibri" panose="020F0502020204030204" pitchFamily="34" charset="0"/>
              </a:rPr>
              <a:t>100</a:t>
            </a:r>
            <a:endParaRPr lang="en-IN"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52277457"/>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B2284FF-6E38-BA61-D38C-FAE233AF6D39}"/>
              </a:ext>
            </a:extLst>
          </p:cNvPr>
          <p:cNvSpPr>
            <a:spLocks noGrp="1"/>
          </p:cNvSpPr>
          <p:nvPr>
            <p:ph idx="4294967295"/>
          </p:nvPr>
        </p:nvSpPr>
        <p:spPr>
          <a:xfrm>
            <a:off x="562709" y="1439166"/>
            <a:ext cx="10018205" cy="4007041"/>
          </a:xfrm>
        </p:spPr>
        <p:txBody>
          <a:bodyPr>
            <a:noAutofit/>
          </a:bodyPr>
          <a:lstStyle/>
          <a:p>
            <a:pPr marL="542925" indent="-542925">
              <a:lnSpc>
                <a:spcPct val="100000"/>
              </a:lnSpc>
              <a:spcBef>
                <a:spcPts val="1800"/>
              </a:spcBef>
              <a:buFont typeface="Wingdings" panose="05000000000000000000" pitchFamily="2" charset="2"/>
              <a:buChar char="Ø"/>
            </a:pPr>
            <a:r>
              <a:rPr lang="en-US" sz="2200" dirty="0">
                <a:latin typeface="Calibri" panose="020F0502020204030204" pitchFamily="34" charset="0"/>
                <a:cs typeface="Calibri" panose="020F0502020204030204" pitchFamily="34" charset="0"/>
              </a:rPr>
              <a:t>Reduce postprandial hyperglycemia by delaying glucose absorption </a:t>
            </a:r>
          </a:p>
          <a:p>
            <a:pPr marL="542925" indent="-542925">
              <a:lnSpc>
                <a:spcPct val="100000"/>
              </a:lnSpc>
              <a:spcBef>
                <a:spcPts val="1800"/>
              </a:spcBef>
              <a:buFont typeface="Wingdings" panose="05000000000000000000" pitchFamily="2" charset="2"/>
              <a:buChar char="Ø"/>
            </a:pPr>
            <a:r>
              <a:rPr lang="en-US" sz="2200" dirty="0">
                <a:latin typeface="Calibri" panose="020F0502020204030204" pitchFamily="34" charset="0"/>
                <a:cs typeface="Calibri" panose="020F0502020204030204" pitchFamily="34" charset="0"/>
              </a:rPr>
              <a:t>Therapy should be initiated at a low dose with the evening meal and increased to a maximal dose over weeks to months</a:t>
            </a:r>
          </a:p>
          <a:p>
            <a:pPr marL="542925" indent="-542925">
              <a:lnSpc>
                <a:spcPct val="100000"/>
              </a:lnSpc>
              <a:spcBef>
                <a:spcPts val="1800"/>
              </a:spcBef>
              <a:buFont typeface="Wingdings" panose="05000000000000000000" pitchFamily="2" charset="2"/>
              <a:buChar char="Ø"/>
            </a:pPr>
            <a:r>
              <a:rPr lang="en-US" sz="2200" dirty="0">
                <a:latin typeface="Calibri" panose="020F0502020204030204" pitchFamily="34" charset="0"/>
                <a:cs typeface="Calibri" panose="020F0502020204030204" pitchFamily="34" charset="0"/>
              </a:rPr>
              <a:t>Major side effects (diarrhea, flatulence, abdominal distention) </a:t>
            </a:r>
          </a:p>
          <a:p>
            <a:pPr marL="542925" indent="-542925">
              <a:lnSpc>
                <a:spcPct val="100000"/>
              </a:lnSpc>
              <a:spcBef>
                <a:spcPts val="1800"/>
              </a:spcBef>
              <a:buFont typeface="Wingdings" panose="05000000000000000000" pitchFamily="2" charset="2"/>
              <a:buChar char="Ø"/>
            </a:pPr>
            <a:r>
              <a:rPr lang="en-US" sz="2200" dirty="0">
                <a:latin typeface="Calibri" panose="020F0502020204030204" pitchFamily="34" charset="0"/>
                <a:cs typeface="Calibri" panose="020F0502020204030204" pitchFamily="34" charset="0"/>
              </a:rPr>
              <a:t>May increase levels of sulfonylureas and increase the incidence of hypoglycemia. </a:t>
            </a:r>
          </a:p>
          <a:p>
            <a:pPr marL="542925" indent="-542925">
              <a:lnSpc>
                <a:spcPct val="100000"/>
              </a:lnSpc>
              <a:spcBef>
                <a:spcPts val="1800"/>
              </a:spcBef>
              <a:buFont typeface="Wingdings" panose="05000000000000000000" pitchFamily="2" charset="2"/>
              <a:buChar char="Ø"/>
            </a:pPr>
            <a:r>
              <a:rPr lang="en-US" sz="2200" dirty="0">
                <a:latin typeface="Calibri" panose="020F0502020204030204" pitchFamily="34" charset="0"/>
                <a:cs typeface="Calibri" panose="020F0502020204030204" pitchFamily="34" charset="0"/>
              </a:rPr>
              <a:t>Should not be used in individuals with inflammatory bowel disease, gastroparesis, or a serum creatinine &gt;177 </a:t>
            </a:r>
            <a:r>
              <a:rPr lang="en-US" sz="2200" dirty="0" err="1">
                <a:latin typeface="Calibri" panose="020F0502020204030204" pitchFamily="34" charset="0"/>
                <a:cs typeface="Calibri" panose="020F0502020204030204" pitchFamily="34" charset="0"/>
              </a:rPr>
              <a:t>μmol</a:t>
            </a:r>
            <a:r>
              <a:rPr lang="en-US" sz="2200" dirty="0">
                <a:latin typeface="Calibri" panose="020F0502020204030204" pitchFamily="34" charset="0"/>
                <a:cs typeface="Calibri" panose="020F0502020204030204" pitchFamily="34" charset="0"/>
              </a:rPr>
              <a:t>/L (2 mg/</a:t>
            </a:r>
            <a:r>
              <a:rPr lang="en-US" sz="2200" dirty="0" err="1">
                <a:latin typeface="Calibri" panose="020F0502020204030204" pitchFamily="34" charset="0"/>
                <a:cs typeface="Calibri" panose="020F0502020204030204" pitchFamily="34" charset="0"/>
              </a:rPr>
              <a:t>dL</a:t>
            </a:r>
            <a:r>
              <a:rPr lang="en-US" sz="2200" dirty="0">
                <a:latin typeface="Calibri" panose="020F0502020204030204" pitchFamily="34" charset="0"/>
                <a:cs typeface="Calibri" panose="020F0502020204030204" pitchFamily="34" charset="0"/>
              </a:rPr>
              <a:t>). </a:t>
            </a:r>
          </a:p>
          <a:p>
            <a:pPr marL="542925" indent="-542925">
              <a:lnSpc>
                <a:spcPct val="100000"/>
              </a:lnSpc>
              <a:spcBef>
                <a:spcPts val="1800"/>
              </a:spcBef>
              <a:buFont typeface="Wingdings" panose="05000000000000000000" pitchFamily="2" charset="2"/>
              <a:buChar char="Ø"/>
            </a:pPr>
            <a:r>
              <a:rPr lang="en-US" sz="2200" dirty="0">
                <a:latin typeface="Calibri" panose="020F0502020204030204" pitchFamily="34" charset="0"/>
                <a:cs typeface="Calibri" panose="020F0502020204030204" pitchFamily="34" charset="0"/>
              </a:rPr>
              <a:t>Not as potent as other oral agents in lowering the HbA1c </a:t>
            </a:r>
            <a:endParaRPr lang="en-IN" sz="2200" dirty="0">
              <a:latin typeface="Calibri" panose="020F0502020204030204" pitchFamily="34" charset="0"/>
              <a:cs typeface="Calibri" panose="020F0502020204030204" pitchFamily="34" charset="0"/>
            </a:endParaRPr>
          </a:p>
        </p:txBody>
      </p:sp>
      <p:sp>
        <p:nvSpPr>
          <p:cNvPr id="5" name="Rectangle 4"/>
          <p:cNvSpPr/>
          <p:nvPr/>
        </p:nvSpPr>
        <p:spPr>
          <a:xfrm>
            <a:off x="562710" y="496496"/>
            <a:ext cx="10380311" cy="830997"/>
          </a:xfrm>
          <a:prstGeom prst="rect">
            <a:avLst/>
          </a:prstGeom>
        </p:spPr>
        <p:txBody>
          <a:bodyPr wrap="square">
            <a:spAutoFit/>
          </a:bodyPr>
          <a:lstStyle/>
          <a:p>
            <a:r>
              <a:rPr lang="en-IN" sz="4800" dirty="0" smtClean="0">
                <a:solidFill>
                  <a:srgbClr val="D34817"/>
                </a:solidFill>
                <a:latin typeface="+mj-lt"/>
              </a:rPr>
              <a:t>A</a:t>
            </a:r>
            <a:r>
              <a:rPr lang="el-GR" sz="4800" dirty="0" smtClean="0">
                <a:solidFill>
                  <a:srgbClr val="D34817"/>
                </a:solidFill>
                <a:latin typeface="+mj-lt"/>
              </a:rPr>
              <a:t>-</a:t>
            </a:r>
            <a:r>
              <a:rPr lang="en-IN" sz="4800" dirty="0">
                <a:solidFill>
                  <a:srgbClr val="D34817"/>
                </a:solidFill>
                <a:latin typeface="+mj-lt"/>
              </a:rPr>
              <a:t>GLUCOSIDASE INHIBITORS </a:t>
            </a:r>
          </a:p>
        </p:txBody>
      </p:sp>
      <p:pic>
        <p:nvPicPr>
          <p:cNvPr id="6" name="Picture 5">
            <a:extLst>
              <a:ext uri="{FF2B5EF4-FFF2-40B4-BE49-F238E27FC236}">
                <a16:creationId xmlns:a16="http://schemas.microsoft.com/office/drawing/2014/main" id="{017A2F67-496B-098C-4C35-6EB3F04A474B}"/>
              </a:ext>
            </a:extLst>
          </p:cNvPr>
          <p:cNvPicPr>
            <a:picLocks noChangeAspect="1"/>
          </p:cNvPicPr>
          <p:nvPr/>
        </p:nvPicPr>
        <p:blipFill>
          <a:blip r:embed="rId2"/>
          <a:stretch>
            <a:fillRect/>
          </a:stretch>
        </p:blipFill>
        <p:spPr>
          <a:xfrm>
            <a:off x="2305628" y="6139543"/>
            <a:ext cx="8551522" cy="427055"/>
          </a:xfrm>
          <a:prstGeom prst="rect">
            <a:avLst/>
          </a:prstGeom>
        </p:spPr>
      </p:pic>
      <p:sp>
        <p:nvSpPr>
          <p:cNvPr id="7" name="TextBox 6"/>
          <p:cNvSpPr txBox="1"/>
          <p:nvPr/>
        </p:nvSpPr>
        <p:spPr>
          <a:xfrm>
            <a:off x="11374833" y="6476946"/>
            <a:ext cx="470062" cy="307777"/>
          </a:xfrm>
          <a:prstGeom prst="rect">
            <a:avLst/>
          </a:prstGeom>
          <a:noFill/>
        </p:spPr>
        <p:txBody>
          <a:bodyPr wrap="square" rtlCol="0">
            <a:spAutoFit/>
          </a:bodyPr>
          <a:lstStyle/>
          <a:p>
            <a:pPr algn="ctr"/>
            <a:r>
              <a:rPr lang="en-IN" sz="1400" dirty="0" smtClean="0">
                <a:latin typeface="Calibri" panose="020F0502020204030204" pitchFamily="34" charset="0"/>
                <a:cs typeface="Calibri" panose="020F0502020204030204" pitchFamily="34" charset="0"/>
              </a:rPr>
              <a:t>101</a:t>
            </a:r>
            <a:endParaRPr lang="en-IN"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19027666"/>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972880" y="1538311"/>
            <a:ext cx="10246241" cy="4751957"/>
            <a:chOff x="175303" y="1246909"/>
            <a:chExt cx="11841394" cy="5101936"/>
          </a:xfrm>
        </p:grpSpPr>
        <p:pic>
          <p:nvPicPr>
            <p:cNvPr id="2" name="Picture 1">
              <a:extLst>
                <a:ext uri="{FF2B5EF4-FFF2-40B4-BE49-F238E27FC236}">
                  <a16:creationId xmlns:a16="http://schemas.microsoft.com/office/drawing/2014/main" id="{B10AC553-4358-664E-9D22-2584139DF6CD}"/>
                </a:ext>
              </a:extLst>
            </p:cNvPr>
            <p:cNvPicPr>
              <a:picLocks noChangeAspect="1"/>
            </p:cNvPicPr>
            <p:nvPr/>
          </p:nvPicPr>
          <p:blipFill rotWithShape="1">
            <a:blip r:embed="rId2"/>
            <a:srcRect l="1790" r="-1213" b="5665"/>
            <a:stretch/>
          </p:blipFill>
          <p:spPr>
            <a:xfrm>
              <a:off x="6096000" y="1246909"/>
              <a:ext cx="5920697" cy="5101936"/>
            </a:xfrm>
            <a:prstGeom prst="rect">
              <a:avLst/>
            </a:prstGeom>
            <a:ln>
              <a:noFill/>
            </a:ln>
            <a:effectLst>
              <a:softEdge rad="112500"/>
            </a:effectLst>
          </p:spPr>
        </p:pic>
        <p:pic>
          <p:nvPicPr>
            <p:cNvPr id="4" name="Picture 3">
              <a:extLst>
                <a:ext uri="{FF2B5EF4-FFF2-40B4-BE49-F238E27FC236}">
                  <a16:creationId xmlns:a16="http://schemas.microsoft.com/office/drawing/2014/main" id="{E27E596A-E843-FE48-04BE-49154738F173}"/>
                </a:ext>
              </a:extLst>
            </p:cNvPr>
            <p:cNvPicPr>
              <a:picLocks noChangeAspect="1"/>
            </p:cNvPicPr>
            <p:nvPr/>
          </p:nvPicPr>
          <p:blipFill>
            <a:blip r:embed="rId3"/>
            <a:stretch>
              <a:fillRect/>
            </a:stretch>
          </p:blipFill>
          <p:spPr>
            <a:xfrm>
              <a:off x="175303" y="1246909"/>
              <a:ext cx="6072790" cy="5101935"/>
            </a:xfrm>
            <a:prstGeom prst="rect">
              <a:avLst/>
            </a:prstGeom>
          </p:spPr>
        </p:pic>
      </p:grpSp>
      <p:sp>
        <p:nvSpPr>
          <p:cNvPr id="6" name="Rectangle 5"/>
          <p:cNvSpPr/>
          <p:nvPr/>
        </p:nvSpPr>
        <p:spPr>
          <a:xfrm>
            <a:off x="3810001" y="446256"/>
            <a:ext cx="4571998" cy="830997"/>
          </a:xfrm>
          <a:prstGeom prst="rect">
            <a:avLst/>
          </a:prstGeom>
        </p:spPr>
        <p:txBody>
          <a:bodyPr wrap="square">
            <a:spAutoFit/>
          </a:bodyPr>
          <a:lstStyle/>
          <a:p>
            <a:pPr algn="ctr"/>
            <a:r>
              <a:rPr lang="en-IN" sz="4800" dirty="0">
                <a:solidFill>
                  <a:srgbClr val="B46346"/>
                </a:solidFill>
                <a:latin typeface="+mj-lt"/>
              </a:rPr>
              <a:t>THIAZOLIDINEDIONES</a:t>
            </a:r>
          </a:p>
        </p:txBody>
      </p:sp>
      <p:sp>
        <p:nvSpPr>
          <p:cNvPr id="7" name="TextBox 6"/>
          <p:cNvSpPr txBox="1"/>
          <p:nvPr/>
        </p:nvSpPr>
        <p:spPr>
          <a:xfrm>
            <a:off x="11374833" y="6511671"/>
            <a:ext cx="470062" cy="307777"/>
          </a:xfrm>
          <a:prstGeom prst="rect">
            <a:avLst/>
          </a:prstGeom>
          <a:noFill/>
        </p:spPr>
        <p:txBody>
          <a:bodyPr wrap="square" rtlCol="0">
            <a:spAutoFit/>
          </a:bodyPr>
          <a:lstStyle/>
          <a:p>
            <a:pPr algn="ctr"/>
            <a:r>
              <a:rPr lang="en-IN" sz="1400" dirty="0" smtClean="0">
                <a:latin typeface="Calibri" panose="020F0502020204030204" pitchFamily="34" charset="0"/>
                <a:cs typeface="Calibri" panose="020F0502020204030204" pitchFamily="34" charset="0"/>
              </a:rPr>
              <a:t>102</a:t>
            </a:r>
            <a:endParaRPr lang="en-IN"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12087120"/>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2B25C2B9-F8B8-4C1F-B5D8-EE8244879270}"/>
              </a:ext>
            </a:extLst>
          </p:cNvPr>
          <p:cNvGraphicFramePr/>
          <p:nvPr>
            <p:extLst>
              <p:ext uri="{D42A27DB-BD31-4B8C-83A1-F6EECF244321}">
                <p14:modId xmlns:p14="http://schemas.microsoft.com/office/powerpoint/2010/main" val="2913029861"/>
              </p:ext>
            </p:extLst>
          </p:nvPr>
        </p:nvGraphicFramePr>
        <p:xfrm>
          <a:off x="4323347" y="1132609"/>
          <a:ext cx="6989840" cy="45927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Content Placeholder 2">
            <a:extLst>
              <a:ext uri="{FF2B5EF4-FFF2-40B4-BE49-F238E27FC236}">
                <a16:creationId xmlns:a16="http://schemas.microsoft.com/office/drawing/2014/main" id="{B09FCD19-9977-1EAB-C098-21C27B0FF391}"/>
              </a:ext>
            </a:extLst>
          </p:cNvPr>
          <p:cNvSpPr txBox="1">
            <a:spLocks/>
          </p:cNvSpPr>
          <p:nvPr/>
        </p:nvSpPr>
        <p:spPr>
          <a:xfrm>
            <a:off x="878814" y="1878529"/>
            <a:ext cx="3090286" cy="310094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10000"/>
              </a:lnSpc>
              <a:spcBef>
                <a:spcPts val="1200"/>
              </a:spcBef>
              <a:buClr>
                <a:srgbClr val="B46346"/>
              </a:buClr>
              <a:buFont typeface="Wingdings" panose="05000000000000000000" pitchFamily="2" charset="2"/>
              <a:buChar char=""/>
            </a:pPr>
            <a:r>
              <a:rPr lang="en-IN" sz="2000" kern="100" dirty="0">
                <a:latin typeface="Calibri" panose="020F0502020204030204" pitchFamily="34" charset="0"/>
                <a:ea typeface="Calibri" panose="020F0502020204030204" pitchFamily="34" charset="0"/>
                <a:cs typeface="Calibri" panose="020F0502020204030204" pitchFamily="34" charset="0"/>
              </a:rPr>
              <a:t>Redistribution of fat from central to peripheral locations.</a:t>
            </a:r>
          </a:p>
          <a:p>
            <a:pPr marL="342900" indent="-342900">
              <a:lnSpc>
                <a:spcPct val="110000"/>
              </a:lnSpc>
              <a:spcBef>
                <a:spcPts val="1200"/>
              </a:spcBef>
              <a:buClr>
                <a:srgbClr val="B46346"/>
              </a:buClr>
              <a:buFont typeface="Wingdings" panose="05000000000000000000" pitchFamily="2" charset="2"/>
              <a:buChar char=""/>
            </a:pPr>
            <a:r>
              <a:rPr lang="en-IN" sz="2000" kern="100" dirty="0">
                <a:latin typeface="Calibri" panose="020F0502020204030204" pitchFamily="34" charset="0"/>
                <a:ea typeface="Calibri" panose="020F0502020204030204" pitchFamily="34" charset="0"/>
                <a:cs typeface="Calibri" panose="020F0502020204030204" pitchFamily="34" charset="0"/>
              </a:rPr>
              <a:t>Circulating insulin levels decrease with use of the thiazolidinediones, indicating a reduction in insulin resistance. </a:t>
            </a:r>
          </a:p>
        </p:txBody>
      </p:sp>
      <p:sp>
        <p:nvSpPr>
          <p:cNvPr id="4" name="TextBox 3"/>
          <p:cNvSpPr txBox="1"/>
          <p:nvPr/>
        </p:nvSpPr>
        <p:spPr>
          <a:xfrm>
            <a:off x="11374833" y="6511671"/>
            <a:ext cx="470062" cy="307777"/>
          </a:xfrm>
          <a:prstGeom prst="rect">
            <a:avLst/>
          </a:prstGeom>
          <a:noFill/>
        </p:spPr>
        <p:txBody>
          <a:bodyPr wrap="square" rtlCol="0">
            <a:spAutoFit/>
          </a:bodyPr>
          <a:lstStyle/>
          <a:p>
            <a:pPr algn="ctr"/>
            <a:r>
              <a:rPr lang="en-IN" sz="1400" dirty="0" smtClean="0">
                <a:latin typeface="Calibri" panose="020F0502020204030204" pitchFamily="34" charset="0"/>
                <a:cs typeface="Calibri" panose="020F0502020204030204" pitchFamily="34" charset="0"/>
              </a:rPr>
              <a:t>103</a:t>
            </a:r>
            <a:endParaRPr lang="en-IN"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90026868"/>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3F7F997-B8E5-1B53-3907-42C9592D1A77}"/>
              </a:ext>
            </a:extLst>
          </p:cNvPr>
          <p:cNvSpPr>
            <a:spLocks noGrp="1"/>
          </p:cNvSpPr>
          <p:nvPr>
            <p:ph idx="4294967295"/>
          </p:nvPr>
        </p:nvSpPr>
        <p:spPr>
          <a:xfrm>
            <a:off x="6325817" y="2014981"/>
            <a:ext cx="5229789" cy="3848660"/>
          </a:xfrm>
        </p:spPr>
        <p:txBody>
          <a:bodyPr>
            <a:normAutofit/>
          </a:bodyPr>
          <a:lstStyle/>
          <a:p>
            <a:pPr marL="342900" lvl="0" indent="-342900">
              <a:lnSpc>
                <a:spcPct val="114000"/>
              </a:lnSpc>
              <a:buFont typeface="Wingdings" panose="05000000000000000000" pitchFamily="2" charset="2"/>
              <a:buChar char=""/>
            </a:pPr>
            <a:r>
              <a:rPr lang="en-IN" sz="1800" kern="100" dirty="0">
                <a:effectLst/>
                <a:latin typeface="Calibri" panose="020F0502020204030204" pitchFamily="34" charset="0"/>
                <a:ea typeface="Calibri" panose="020F0502020204030204" pitchFamily="34" charset="0"/>
                <a:cs typeface="Calibri" panose="020F0502020204030204" pitchFamily="34" charset="0"/>
              </a:rPr>
              <a:t>Empagliflozin or canagliflozin </a:t>
            </a:r>
            <a:r>
              <a:rPr lang="en-IN" sz="1800" b="1" i="1" kern="100" dirty="0">
                <a:effectLst/>
                <a:latin typeface="Calibri" panose="020F0502020204030204" pitchFamily="34" charset="0"/>
                <a:ea typeface="Calibri" panose="020F0502020204030204" pitchFamily="34" charset="0"/>
                <a:cs typeface="Calibri" panose="020F0502020204030204" pitchFamily="34" charset="0"/>
              </a:rPr>
              <a:t>reduces CVD events </a:t>
            </a:r>
            <a:r>
              <a:rPr lang="en-IN" sz="1800" kern="100" dirty="0">
                <a:effectLst/>
                <a:latin typeface="Calibri" panose="020F0502020204030204" pitchFamily="34" charset="0"/>
                <a:ea typeface="Calibri" panose="020F0502020204030204" pitchFamily="34" charset="0"/>
                <a:cs typeface="Calibri" panose="020F0502020204030204" pitchFamily="34" charset="0"/>
              </a:rPr>
              <a:t>and all cause cardiovascular mortality in patients with type 2 DM and established CVD. </a:t>
            </a:r>
          </a:p>
          <a:p>
            <a:pPr marL="342900" lvl="0" indent="-342900">
              <a:lnSpc>
                <a:spcPct val="114000"/>
              </a:lnSpc>
              <a:buFont typeface="Wingdings" panose="05000000000000000000" pitchFamily="2" charset="2"/>
              <a:buChar char=""/>
            </a:pPr>
            <a:r>
              <a:rPr lang="en-IN" sz="1800" kern="100" dirty="0">
                <a:effectLst/>
                <a:latin typeface="Calibri" panose="020F0502020204030204" pitchFamily="34" charset="0"/>
                <a:ea typeface="Calibri" panose="020F0502020204030204" pitchFamily="34" charset="0"/>
                <a:cs typeface="Calibri" panose="020F0502020204030204" pitchFamily="34" charset="0"/>
              </a:rPr>
              <a:t>All SGLT2 inhibitors may </a:t>
            </a:r>
            <a:r>
              <a:rPr lang="en-IN" sz="1800" b="1" i="1" kern="100" dirty="0">
                <a:effectLst/>
                <a:latin typeface="Calibri" panose="020F0502020204030204" pitchFamily="34" charset="0"/>
                <a:ea typeface="Calibri" panose="020F0502020204030204" pitchFamily="34" charset="0"/>
                <a:cs typeface="Calibri" panose="020F0502020204030204" pitchFamily="34" charset="0"/>
              </a:rPr>
              <a:t>reduce hospitalization for CHF</a:t>
            </a:r>
            <a:r>
              <a:rPr lang="en-IN" sz="1800" kern="100" dirty="0">
                <a:effectLst/>
                <a:latin typeface="Calibri" panose="020F0502020204030204" pitchFamily="34" charset="0"/>
                <a:ea typeface="Calibri" panose="020F0502020204030204" pitchFamily="34" charset="0"/>
                <a:cs typeface="Calibri" panose="020F0502020204030204" pitchFamily="34" charset="0"/>
              </a:rPr>
              <a:t>. </a:t>
            </a:r>
          </a:p>
          <a:p>
            <a:pPr marL="342900" lvl="0" indent="-342900">
              <a:lnSpc>
                <a:spcPct val="114000"/>
              </a:lnSpc>
              <a:spcAft>
                <a:spcPts val="800"/>
              </a:spcAft>
              <a:buFont typeface="Wingdings" panose="05000000000000000000" pitchFamily="2" charset="2"/>
              <a:buChar char=""/>
            </a:pPr>
            <a:r>
              <a:rPr lang="en-IN" sz="1800" kern="100" dirty="0">
                <a:effectLst/>
                <a:latin typeface="Calibri" panose="020F0502020204030204" pitchFamily="34" charset="0"/>
                <a:ea typeface="Calibri" panose="020F0502020204030204" pitchFamily="34" charset="0"/>
                <a:cs typeface="Calibri" panose="020F0502020204030204" pitchFamily="34" charset="0"/>
              </a:rPr>
              <a:t>Empagliflozin, canagliflozin, and dapagliflozin have all been </a:t>
            </a:r>
            <a:r>
              <a:rPr lang="en-IN" sz="1800" dirty="0">
                <a:effectLst/>
                <a:latin typeface="Calibri" panose="020F0502020204030204" pitchFamily="34" charset="0"/>
                <a:ea typeface="Calibri" panose="020F0502020204030204" pitchFamily="34" charset="0"/>
                <a:cs typeface="Calibri" panose="020F0502020204030204" pitchFamily="34" charset="0"/>
              </a:rPr>
              <a:t>shown to </a:t>
            </a:r>
            <a:r>
              <a:rPr lang="en-IN" sz="1800" b="1" i="1" dirty="0">
                <a:effectLst/>
                <a:latin typeface="Calibri" panose="020F0502020204030204" pitchFamily="34" charset="0"/>
                <a:ea typeface="Calibri" panose="020F0502020204030204" pitchFamily="34" charset="0"/>
                <a:cs typeface="Calibri" panose="020F0502020204030204" pitchFamily="34" charset="0"/>
              </a:rPr>
              <a:t>reduce progression of diabetic kidney disease but should not be initiated in patients with stage 3b CKD (eGFR &lt;45 mL/min per 1.73 m2) and should not be used with stage 4 CKD (eGFR &lt;30 mL/min per 1.73 m2)</a:t>
            </a:r>
            <a:r>
              <a:rPr lang="en-IN" sz="1800" dirty="0">
                <a:effectLst/>
                <a:latin typeface="Calibri" panose="020F0502020204030204" pitchFamily="34" charset="0"/>
                <a:ea typeface="Calibri" panose="020F0502020204030204" pitchFamily="34" charset="0"/>
                <a:cs typeface="Calibri" panose="020F0502020204030204" pitchFamily="34" charset="0"/>
              </a:rPr>
              <a:t>.</a:t>
            </a:r>
            <a:endParaRPr lang="en-IN" dirty="0">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2EA23B8C-6EBC-28F8-178F-CEE2CD29CBF6}"/>
              </a:ext>
            </a:extLst>
          </p:cNvPr>
          <p:cNvPicPr>
            <a:picLocks noChangeAspect="1"/>
          </p:cNvPicPr>
          <p:nvPr/>
        </p:nvPicPr>
        <p:blipFill>
          <a:blip r:embed="rId2"/>
          <a:stretch>
            <a:fillRect/>
          </a:stretch>
        </p:blipFill>
        <p:spPr>
          <a:xfrm>
            <a:off x="869035" y="1899849"/>
            <a:ext cx="5309450" cy="4078923"/>
          </a:xfrm>
          <a:prstGeom prst="rect">
            <a:avLst/>
          </a:prstGeom>
        </p:spPr>
      </p:pic>
      <p:pic>
        <p:nvPicPr>
          <p:cNvPr id="5" name="Picture 4">
            <a:extLst>
              <a:ext uri="{FF2B5EF4-FFF2-40B4-BE49-F238E27FC236}">
                <a16:creationId xmlns:a16="http://schemas.microsoft.com/office/drawing/2014/main" id="{EEA1EE9D-77D3-6704-5E48-167DDCF89588}"/>
              </a:ext>
            </a:extLst>
          </p:cNvPr>
          <p:cNvPicPr>
            <a:picLocks noChangeAspect="1"/>
          </p:cNvPicPr>
          <p:nvPr/>
        </p:nvPicPr>
        <p:blipFill>
          <a:blip r:embed="rId3"/>
          <a:stretch>
            <a:fillRect/>
          </a:stretch>
        </p:blipFill>
        <p:spPr>
          <a:xfrm>
            <a:off x="3265714" y="6183088"/>
            <a:ext cx="7443236" cy="394768"/>
          </a:xfrm>
          <a:prstGeom prst="rect">
            <a:avLst/>
          </a:prstGeom>
        </p:spPr>
      </p:pic>
      <p:sp>
        <p:nvSpPr>
          <p:cNvPr id="6" name="Rectangle 5"/>
          <p:cNvSpPr/>
          <p:nvPr/>
        </p:nvSpPr>
        <p:spPr>
          <a:xfrm>
            <a:off x="602905" y="442432"/>
            <a:ext cx="8711918" cy="1200329"/>
          </a:xfrm>
          <a:prstGeom prst="rect">
            <a:avLst/>
          </a:prstGeom>
        </p:spPr>
        <p:txBody>
          <a:bodyPr wrap="square">
            <a:spAutoFit/>
          </a:bodyPr>
          <a:lstStyle/>
          <a:p>
            <a:r>
              <a:rPr lang="en-IN" sz="3600" dirty="0" smtClean="0">
                <a:solidFill>
                  <a:srgbClr val="D34817"/>
                </a:solidFill>
                <a:latin typeface="+mj-lt"/>
              </a:rPr>
              <a:t>SODIUM-GLUCOSE CO-TRANSPORTER 2 (SGLT2) INHIBITORS INSULIN THERAPY IN TYPE 2 DM </a:t>
            </a:r>
            <a:endParaRPr lang="en-IN" sz="3600" dirty="0">
              <a:solidFill>
                <a:srgbClr val="D34817"/>
              </a:solidFill>
              <a:latin typeface="+mj-lt"/>
            </a:endParaRPr>
          </a:p>
        </p:txBody>
      </p:sp>
      <p:sp>
        <p:nvSpPr>
          <p:cNvPr id="7" name="TextBox 6"/>
          <p:cNvSpPr txBox="1"/>
          <p:nvPr/>
        </p:nvSpPr>
        <p:spPr>
          <a:xfrm>
            <a:off x="11374833" y="6476946"/>
            <a:ext cx="470062" cy="307777"/>
          </a:xfrm>
          <a:prstGeom prst="rect">
            <a:avLst/>
          </a:prstGeom>
          <a:noFill/>
        </p:spPr>
        <p:txBody>
          <a:bodyPr wrap="square" rtlCol="0">
            <a:spAutoFit/>
          </a:bodyPr>
          <a:lstStyle/>
          <a:p>
            <a:pPr algn="ctr"/>
            <a:r>
              <a:rPr lang="en-IN" sz="1400" dirty="0" smtClean="0">
                <a:latin typeface="Calibri" panose="020F0502020204030204" pitchFamily="34" charset="0"/>
                <a:cs typeface="Calibri" panose="020F0502020204030204" pitchFamily="34" charset="0"/>
              </a:rPr>
              <a:t>104</a:t>
            </a:r>
            <a:endParaRPr lang="en-IN"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71686549"/>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0FAFA847-3490-D2E7-C2AC-8E4E628D33C7}"/>
              </a:ext>
            </a:extLst>
          </p:cNvPr>
          <p:cNvPicPr>
            <a:picLocks noGrp="1" noChangeAspect="1"/>
          </p:cNvPicPr>
          <p:nvPr>
            <p:ph idx="4294967295"/>
          </p:nvPr>
        </p:nvPicPr>
        <p:blipFill>
          <a:blip r:embed="rId2"/>
          <a:stretch>
            <a:fillRect/>
          </a:stretch>
        </p:blipFill>
        <p:spPr>
          <a:xfrm>
            <a:off x="458876" y="365125"/>
            <a:ext cx="11274249" cy="6127750"/>
          </a:xfrm>
          <a:prstGeom prst="rect">
            <a:avLst/>
          </a:prstGeom>
        </p:spPr>
      </p:pic>
      <p:sp>
        <p:nvSpPr>
          <p:cNvPr id="3" name="TextBox 2"/>
          <p:cNvSpPr txBox="1"/>
          <p:nvPr/>
        </p:nvSpPr>
        <p:spPr>
          <a:xfrm>
            <a:off x="11374833" y="6511671"/>
            <a:ext cx="470062" cy="307777"/>
          </a:xfrm>
          <a:prstGeom prst="rect">
            <a:avLst/>
          </a:prstGeom>
          <a:noFill/>
        </p:spPr>
        <p:txBody>
          <a:bodyPr wrap="square" rtlCol="0">
            <a:spAutoFit/>
          </a:bodyPr>
          <a:lstStyle/>
          <a:p>
            <a:pPr algn="ctr"/>
            <a:r>
              <a:rPr lang="en-IN" sz="1400" dirty="0" smtClean="0">
                <a:latin typeface="Calibri" panose="020F0502020204030204" pitchFamily="34" charset="0"/>
                <a:cs typeface="Calibri" panose="020F0502020204030204" pitchFamily="34" charset="0"/>
              </a:rPr>
              <a:t>105</a:t>
            </a:r>
            <a:endParaRPr lang="en-IN"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85603144"/>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729429" y="2832351"/>
            <a:ext cx="4238914" cy="1569660"/>
          </a:xfrm>
          <a:prstGeom prst="rect">
            <a:avLst/>
          </a:prstGeom>
        </p:spPr>
        <p:txBody>
          <a:bodyPr wrap="square">
            <a:spAutoFit/>
          </a:bodyPr>
          <a:lstStyle/>
          <a:p>
            <a:pPr algn="ctr"/>
            <a:r>
              <a:rPr lang="en-IN" sz="4800" dirty="0">
                <a:solidFill>
                  <a:schemeClr val="bg1"/>
                </a:solidFill>
                <a:latin typeface="+mj-lt"/>
              </a:rPr>
              <a:t>INSULIN THERAPY IN TYPE 2 DM</a:t>
            </a:r>
          </a:p>
        </p:txBody>
      </p:sp>
      <p:sp>
        <p:nvSpPr>
          <p:cNvPr id="3" name="TextBox 2"/>
          <p:cNvSpPr txBox="1"/>
          <p:nvPr/>
        </p:nvSpPr>
        <p:spPr>
          <a:xfrm>
            <a:off x="11374833" y="6511671"/>
            <a:ext cx="470062" cy="307777"/>
          </a:xfrm>
          <a:prstGeom prst="rect">
            <a:avLst/>
          </a:prstGeom>
          <a:noFill/>
        </p:spPr>
        <p:txBody>
          <a:bodyPr wrap="square" rtlCol="0">
            <a:spAutoFit/>
          </a:bodyPr>
          <a:lstStyle/>
          <a:p>
            <a:pPr algn="ctr"/>
            <a:r>
              <a:rPr lang="en-IN" sz="1400" dirty="0" smtClean="0">
                <a:latin typeface="Calibri" panose="020F0502020204030204" pitchFamily="34" charset="0"/>
                <a:cs typeface="Calibri" panose="020F0502020204030204" pitchFamily="34" charset="0"/>
              </a:rPr>
              <a:t>106</a:t>
            </a:r>
            <a:endParaRPr lang="en-IN"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08530249"/>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054E152-D8BE-C758-37E0-5505FF79DA58}"/>
              </a:ext>
            </a:extLst>
          </p:cNvPr>
          <p:cNvPicPr>
            <a:picLocks noGrp="1" noChangeAspect="1"/>
          </p:cNvPicPr>
          <p:nvPr>
            <p:ph idx="4294967295"/>
          </p:nvPr>
        </p:nvPicPr>
        <p:blipFill>
          <a:blip r:embed="rId2"/>
          <a:stretch>
            <a:fillRect/>
          </a:stretch>
        </p:blipFill>
        <p:spPr>
          <a:xfrm>
            <a:off x="552660" y="621005"/>
            <a:ext cx="8598413" cy="4975928"/>
          </a:xfrm>
        </p:spPr>
      </p:pic>
      <p:sp>
        <p:nvSpPr>
          <p:cNvPr id="3" name="TextBox 2"/>
          <p:cNvSpPr txBox="1"/>
          <p:nvPr/>
        </p:nvSpPr>
        <p:spPr>
          <a:xfrm>
            <a:off x="11374833" y="6476946"/>
            <a:ext cx="470062" cy="307777"/>
          </a:xfrm>
          <a:prstGeom prst="rect">
            <a:avLst/>
          </a:prstGeom>
          <a:noFill/>
        </p:spPr>
        <p:txBody>
          <a:bodyPr wrap="square" rtlCol="0">
            <a:spAutoFit/>
          </a:bodyPr>
          <a:lstStyle/>
          <a:p>
            <a:pPr algn="ctr"/>
            <a:r>
              <a:rPr lang="en-IN" sz="1400" dirty="0" smtClean="0">
                <a:latin typeface="Calibri" panose="020F0502020204030204" pitchFamily="34" charset="0"/>
                <a:cs typeface="Calibri" panose="020F0502020204030204" pitchFamily="34" charset="0"/>
              </a:rPr>
              <a:t>107</a:t>
            </a:r>
            <a:endParaRPr lang="en-IN"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01024744"/>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8A2013B-B8A2-B7E4-D85C-52E761FB0705}"/>
              </a:ext>
            </a:extLst>
          </p:cNvPr>
          <p:cNvSpPr>
            <a:spLocks noGrp="1"/>
          </p:cNvSpPr>
          <p:nvPr>
            <p:ph idx="4294967295"/>
          </p:nvPr>
        </p:nvSpPr>
        <p:spPr>
          <a:xfrm>
            <a:off x="543954" y="1203225"/>
            <a:ext cx="11353293" cy="4956418"/>
          </a:xfrm>
        </p:spPr>
        <p:txBody>
          <a:bodyPr>
            <a:normAutofit/>
          </a:bodyPr>
          <a:lstStyle/>
          <a:p>
            <a:pPr marL="274320" indent="0">
              <a:lnSpc>
                <a:spcPct val="100000"/>
              </a:lnSpc>
              <a:spcBef>
                <a:spcPts val="900"/>
              </a:spcBef>
              <a:buNone/>
            </a:pPr>
            <a:r>
              <a:rPr lang="en-IN" sz="1900" kern="100" dirty="0">
                <a:effectLst/>
                <a:latin typeface="Calibri" panose="020F0502020204030204" pitchFamily="34" charset="0"/>
                <a:ea typeface="Calibri" panose="020F0502020204030204" pitchFamily="34" charset="0"/>
                <a:cs typeface="Calibri" panose="020F0502020204030204" pitchFamily="34" charset="0"/>
              </a:rPr>
              <a:t>Particularly used in </a:t>
            </a:r>
          </a:p>
          <a:p>
            <a:pPr marL="342900" lvl="0" indent="-342900">
              <a:lnSpc>
                <a:spcPct val="100000"/>
              </a:lnSpc>
              <a:spcBef>
                <a:spcPts val="900"/>
              </a:spcBef>
              <a:buFont typeface="Wingdings" panose="05000000000000000000" pitchFamily="2" charset="2"/>
              <a:buChar char=""/>
            </a:pPr>
            <a:r>
              <a:rPr lang="en-IN" sz="1900" b="1" i="1" kern="100" dirty="0">
                <a:effectLst/>
                <a:latin typeface="Calibri" panose="020F0502020204030204" pitchFamily="34" charset="0"/>
                <a:ea typeface="Calibri" panose="020F0502020204030204" pitchFamily="34" charset="0"/>
                <a:cs typeface="Calibri" panose="020F0502020204030204" pitchFamily="34" charset="0"/>
              </a:rPr>
              <a:t>Lean</a:t>
            </a:r>
            <a:r>
              <a:rPr lang="en-IN" sz="1900" kern="100" dirty="0">
                <a:effectLst/>
                <a:latin typeface="Calibri" panose="020F0502020204030204" pitchFamily="34" charset="0"/>
                <a:ea typeface="Calibri" panose="020F0502020204030204" pitchFamily="34" charset="0"/>
                <a:cs typeface="Calibri" panose="020F0502020204030204" pitchFamily="34" charset="0"/>
              </a:rPr>
              <a:t> individuals or those with </a:t>
            </a:r>
            <a:r>
              <a:rPr lang="en-IN" sz="1900" b="1" i="1" kern="100" dirty="0">
                <a:effectLst/>
                <a:latin typeface="Calibri" panose="020F0502020204030204" pitchFamily="34" charset="0"/>
                <a:ea typeface="Calibri" panose="020F0502020204030204" pitchFamily="34" charset="0"/>
                <a:cs typeface="Calibri" panose="020F0502020204030204" pitchFamily="34" charset="0"/>
              </a:rPr>
              <a:t>severe weight loss</a:t>
            </a:r>
            <a:r>
              <a:rPr lang="en-IN" sz="1900" kern="100" dirty="0">
                <a:effectLst/>
                <a:latin typeface="Calibri" panose="020F0502020204030204" pitchFamily="34" charset="0"/>
                <a:ea typeface="Calibri" panose="020F0502020204030204" pitchFamily="34" charset="0"/>
                <a:cs typeface="Calibri" panose="020F0502020204030204" pitchFamily="34" charset="0"/>
              </a:rPr>
              <a:t>, </a:t>
            </a:r>
          </a:p>
          <a:p>
            <a:pPr marL="342900" lvl="0" indent="-342900">
              <a:lnSpc>
                <a:spcPct val="100000"/>
              </a:lnSpc>
              <a:spcBef>
                <a:spcPts val="900"/>
              </a:spcBef>
              <a:buFont typeface="Wingdings" panose="05000000000000000000" pitchFamily="2" charset="2"/>
              <a:buChar char=""/>
            </a:pPr>
            <a:r>
              <a:rPr lang="en-IN" sz="1900" kern="100" dirty="0">
                <a:effectLst/>
                <a:latin typeface="Calibri" panose="020F0502020204030204" pitchFamily="34" charset="0"/>
                <a:ea typeface="Calibri" panose="020F0502020204030204" pitchFamily="34" charset="0"/>
                <a:cs typeface="Calibri" panose="020F0502020204030204" pitchFamily="34" charset="0"/>
              </a:rPr>
              <a:t>Underlying </a:t>
            </a:r>
            <a:r>
              <a:rPr lang="en-IN" sz="1900" b="1" i="1" kern="100" dirty="0">
                <a:effectLst/>
                <a:latin typeface="Calibri" panose="020F0502020204030204" pitchFamily="34" charset="0"/>
                <a:ea typeface="Calibri" panose="020F0502020204030204" pitchFamily="34" charset="0"/>
                <a:cs typeface="Calibri" panose="020F0502020204030204" pitchFamily="34" charset="0"/>
              </a:rPr>
              <a:t>renal or hepatic disease </a:t>
            </a:r>
            <a:r>
              <a:rPr lang="en-IN" sz="1900" kern="100" dirty="0">
                <a:effectLst/>
                <a:latin typeface="Calibri" panose="020F0502020204030204" pitchFamily="34" charset="0"/>
                <a:ea typeface="Calibri" panose="020F0502020204030204" pitchFamily="34" charset="0"/>
                <a:cs typeface="Calibri" panose="020F0502020204030204" pitchFamily="34" charset="0"/>
              </a:rPr>
              <a:t>that precludes oral glucose-lowering agents, or in individuals who are hospitalized or acutely ill. </a:t>
            </a:r>
          </a:p>
          <a:p>
            <a:pPr marL="342900" lvl="0" indent="-342900">
              <a:lnSpc>
                <a:spcPct val="100000"/>
              </a:lnSpc>
              <a:spcBef>
                <a:spcPts val="900"/>
              </a:spcBef>
              <a:buFont typeface="Wingdings" panose="05000000000000000000" pitchFamily="2" charset="2"/>
              <a:buChar char=""/>
            </a:pPr>
            <a:r>
              <a:rPr lang="en-IN" sz="1900" kern="100" dirty="0">
                <a:effectLst/>
                <a:latin typeface="Calibri" panose="020F0502020204030204" pitchFamily="34" charset="0"/>
                <a:ea typeface="Calibri" panose="020F0502020204030204" pitchFamily="34" charset="0"/>
                <a:cs typeface="Calibri" panose="020F0502020204030204" pitchFamily="34" charset="0"/>
              </a:rPr>
              <a:t> Usually initiated in a </a:t>
            </a:r>
            <a:r>
              <a:rPr lang="en-IN" sz="1900" b="1" i="1" kern="100" dirty="0">
                <a:effectLst/>
                <a:latin typeface="Calibri" panose="020F0502020204030204" pitchFamily="34" charset="0"/>
                <a:ea typeface="Calibri" panose="020F0502020204030204" pitchFamily="34" charset="0"/>
                <a:cs typeface="Calibri" panose="020F0502020204030204" pitchFamily="34" charset="0"/>
              </a:rPr>
              <a:t>single dose of long-acting insulin (0.1</a:t>
            </a:r>
            <a:r>
              <a:rPr lang="en-US" sz="1900" b="1" i="1" kern="100" dirty="0">
                <a:effectLst/>
                <a:latin typeface="Calibri" panose="020F0502020204030204" pitchFamily="34" charset="0"/>
                <a:ea typeface="Calibri" panose="020F0502020204030204" pitchFamily="34" charset="0"/>
                <a:cs typeface="Calibri" panose="020F0502020204030204" pitchFamily="34" charset="0"/>
              </a:rPr>
              <a:t>–</a:t>
            </a:r>
            <a:r>
              <a:rPr lang="en-IN" sz="1900" b="1" i="1" kern="100" dirty="0">
                <a:effectLst/>
                <a:latin typeface="Calibri" panose="020F0502020204030204" pitchFamily="34" charset="0"/>
                <a:ea typeface="Calibri" panose="020F0502020204030204" pitchFamily="34" charset="0"/>
                <a:cs typeface="Calibri" panose="020F0502020204030204" pitchFamily="34" charset="0"/>
              </a:rPr>
              <a:t>0.4 U/kg per day), </a:t>
            </a:r>
            <a:r>
              <a:rPr lang="en-IN" sz="1900" kern="100" dirty="0">
                <a:effectLst/>
                <a:latin typeface="Calibri" panose="020F0502020204030204" pitchFamily="34" charset="0"/>
                <a:ea typeface="Calibri" panose="020F0502020204030204" pitchFamily="34" charset="0"/>
                <a:cs typeface="Calibri" panose="020F0502020204030204" pitchFamily="34" charset="0"/>
              </a:rPr>
              <a:t>given in the evening or </a:t>
            </a:r>
            <a:r>
              <a:rPr lang="en-IN" sz="1900" b="1" i="1" kern="100" dirty="0">
                <a:effectLst/>
                <a:latin typeface="Calibri" panose="020F0502020204030204" pitchFamily="34" charset="0"/>
                <a:ea typeface="Calibri" panose="020F0502020204030204" pitchFamily="34" charset="0"/>
                <a:cs typeface="Calibri" panose="020F0502020204030204" pitchFamily="34" charset="0"/>
              </a:rPr>
              <a:t>just before bedtime </a:t>
            </a:r>
            <a:r>
              <a:rPr lang="en-IN" sz="1900" kern="100" dirty="0">
                <a:effectLst/>
                <a:latin typeface="Calibri" panose="020F0502020204030204" pitchFamily="34" charset="0"/>
                <a:ea typeface="Calibri" panose="020F0502020204030204" pitchFamily="34" charset="0"/>
                <a:cs typeface="Calibri" panose="020F0502020204030204" pitchFamily="34" charset="0"/>
              </a:rPr>
              <a:t>(NPH, glargine, detemir, or </a:t>
            </a:r>
            <a:r>
              <a:rPr lang="en-IN" sz="1900" kern="100" dirty="0" err="1">
                <a:effectLst/>
                <a:latin typeface="Calibri" panose="020F0502020204030204" pitchFamily="34" charset="0"/>
                <a:ea typeface="Calibri" panose="020F0502020204030204" pitchFamily="34" charset="0"/>
                <a:cs typeface="Calibri" panose="020F0502020204030204" pitchFamily="34" charset="0"/>
              </a:rPr>
              <a:t>degludec</a:t>
            </a:r>
            <a:r>
              <a:rPr lang="en-IN" sz="1900" kern="100" dirty="0">
                <a:effectLst/>
                <a:latin typeface="Calibri" panose="020F0502020204030204" pitchFamily="34" charset="0"/>
                <a:ea typeface="Calibri" panose="020F0502020204030204" pitchFamily="34" charset="0"/>
                <a:cs typeface="Calibri" panose="020F0502020204030204" pitchFamily="34" charset="0"/>
              </a:rPr>
              <a:t>). </a:t>
            </a:r>
          </a:p>
          <a:p>
            <a:pPr marL="342900" lvl="0" indent="-342900">
              <a:lnSpc>
                <a:spcPct val="100000"/>
              </a:lnSpc>
              <a:spcBef>
                <a:spcPts val="900"/>
              </a:spcBef>
              <a:buFont typeface="Wingdings" panose="05000000000000000000" pitchFamily="2" charset="2"/>
              <a:buChar char=""/>
            </a:pPr>
            <a:r>
              <a:rPr lang="en-IN" sz="1900" kern="100" dirty="0">
                <a:effectLst/>
                <a:latin typeface="Calibri" panose="020F0502020204030204" pitchFamily="34" charset="0"/>
                <a:ea typeface="Calibri" panose="020F0502020204030204" pitchFamily="34" charset="0"/>
                <a:cs typeface="Calibri" panose="020F0502020204030204" pitchFamily="34" charset="0"/>
              </a:rPr>
              <a:t>The insulin dose may then be adjusted in </a:t>
            </a:r>
            <a:r>
              <a:rPr lang="en-IN" sz="1900" b="1" i="1" kern="100" dirty="0">
                <a:effectLst/>
                <a:latin typeface="Calibri" panose="020F0502020204030204" pitchFamily="34" charset="0"/>
                <a:ea typeface="Calibri" panose="020F0502020204030204" pitchFamily="34" charset="0"/>
                <a:cs typeface="Calibri" panose="020F0502020204030204" pitchFamily="34" charset="0"/>
              </a:rPr>
              <a:t>10</a:t>
            </a:r>
            <a:r>
              <a:rPr lang="en-US" sz="1900" b="1" i="1" kern="100" dirty="0">
                <a:effectLst/>
                <a:latin typeface="Calibri" panose="020F0502020204030204" pitchFamily="34" charset="0"/>
                <a:ea typeface="Calibri" panose="020F0502020204030204" pitchFamily="34" charset="0"/>
                <a:cs typeface="Calibri" panose="020F0502020204030204" pitchFamily="34" charset="0"/>
              </a:rPr>
              <a:t>–</a:t>
            </a:r>
            <a:r>
              <a:rPr lang="en-IN" sz="1900" b="1" i="1" kern="100" dirty="0">
                <a:effectLst/>
                <a:latin typeface="Calibri" panose="020F0502020204030204" pitchFamily="34" charset="0"/>
                <a:ea typeface="Calibri" panose="020F0502020204030204" pitchFamily="34" charset="0"/>
                <a:cs typeface="Calibri" panose="020F0502020204030204" pitchFamily="34" charset="0"/>
              </a:rPr>
              <a:t>20% increments as dictated by SMBG results</a:t>
            </a:r>
            <a:r>
              <a:rPr lang="en-IN" sz="1900" kern="100" dirty="0">
                <a:effectLst/>
                <a:latin typeface="Calibri" panose="020F0502020204030204" pitchFamily="34" charset="0"/>
                <a:ea typeface="Calibri" panose="020F0502020204030204" pitchFamily="34" charset="0"/>
                <a:cs typeface="Calibri" panose="020F0502020204030204" pitchFamily="34" charset="0"/>
              </a:rPr>
              <a:t>. </a:t>
            </a:r>
          </a:p>
          <a:p>
            <a:pPr marL="342900" lvl="0" indent="-342900">
              <a:lnSpc>
                <a:spcPct val="100000"/>
              </a:lnSpc>
              <a:spcBef>
                <a:spcPts val="900"/>
              </a:spcBef>
              <a:buFont typeface="Wingdings" panose="05000000000000000000" pitchFamily="2" charset="2"/>
              <a:buChar char=""/>
            </a:pPr>
            <a:r>
              <a:rPr lang="en-IN" sz="1900" kern="100" dirty="0">
                <a:effectLst/>
                <a:latin typeface="Calibri" panose="020F0502020204030204" pitchFamily="34" charset="0"/>
                <a:ea typeface="Calibri" panose="020F0502020204030204" pitchFamily="34" charset="0"/>
                <a:cs typeface="Calibri" panose="020F0502020204030204" pitchFamily="34" charset="0"/>
              </a:rPr>
              <a:t>Both morning and bedtime long acting insulin may be </a:t>
            </a:r>
            <a:r>
              <a:rPr lang="en-IN" sz="1900" b="1" i="1" kern="100" dirty="0">
                <a:effectLst/>
                <a:latin typeface="Calibri" panose="020F0502020204030204" pitchFamily="34" charset="0"/>
                <a:ea typeface="Calibri" panose="020F0502020204030204" pitchFamily="34" charset="0"/>
                <a:cs typeface="Calibri" panose="020F0502020204030204" pitchFamily="34" charset="0"/>
              </a:rPr>
              <a:t>used in combination with oral glucose-lowering </a:t>
            </a:r>
            <a:r>
              <a:rPr lang="en-IN" sz="1900" kern="100" dirty="0">
                <a:effectLst/>
                <a:latin typeface="Calibri" panose="020F0502020204030204" pitchFamily="34" charset="0"/>
                <a:ea typeface="Calibri" panose="020F0502020204030204" pitchFamily="34" charset="0"/>
                <a:cs typeface="Calibri" panose="020F0502020204030204" pitchFamily="34" charset="0"/>
              </a:rPr>
              <a:t>agents. </a:t>
            </a:r>
          </a:p>
          <a:p>
            <a:pPr marL="342900" lvl="0" indent="-342900">
              <a:lnSpc>
                <a:spcPct val="100000"/>
              </a:lnSpc>
              <a:spcBef>
                <a:spcPts val="900"/>
              </a:spcBef>
              <a:buFont typeface="Wingdings" panose="05000000000000000000" pitchFamily="2" charset="2"/>
              <a:buChar char=""/>
            </a:pPr>
            <a:r>
              <a:rPr lang="en-IN" sz="1900" kern="100" dirty="0">
                <a:effectLst/>
                <a:latin typeface="Calibri" panose="020F0502020204030204" pitchFamily="34" charset="0"/>
                <a:ea typeface="Calibri" panose="020F0502020204030204" pitchFamily="34" charset="0"/>
                <a:cs typeface="Calibri" panose="020F0502020204030204" pitchFamily="34" charset="0"/>
              </a:rPr>
              <a:t>Initially, basal insulin may be sufficient, but often prandial insulin coverage with </a:t>
            </a:r>
            <a:r>
              <a:rPr lang="en-IN" sz="1900" b="1" i="1" kern="100" dirty="0">
                <a:effectLst/>
                <a:latin typeface="Calibri" panose="020F0502020204030204" pitchFamily="34" charset="0"/>
                <a:ea typeface="Calibri" panose="020F0502020204030204" pitchFamily="34" charset="0"/>
                <a:cs typeface="Calibri" panose="020F0502020204030204" pitchFamily="34" charset="0"/>
              </a:rPr>
              <a:t>multiple insulin injections is needed as diabetes progresses </a:t>
            </a:r>
            <a:r>
              <a:rPr lang="en-IN" sz="1900" kern="100" dirty="0">
                <a:effectLst/>
                <a:latin typeface="Calibri" panose="020F0502020204030204" pitchFamily="34" charset="0"/>
                <a:ea typeface="Calibri" panose="020F0502020204030204" pitchFamily="34" charset="0"/>
                <a:cs typeface="Calibri" panose="020F0502020204030204" pitchFamily="34" charset="0"/>
              </a:rPr>
              <a:t>(see insulin regimens used for type 1 DM). </a:t>
            </a:r>
          </a:p>
          <a:p>
            <a:pPr marL="342900" lvl="0" indent="-342900">
              <a:lnSpc>
                <a:spcPct val="100000"/>
              </a:lnSpc>
              <a:spcBef>
                <a:spcPts val="900"/>
              </a:spcBef>
              <a:buFont typeface="Wingdings" panose="05000000000000000000" pitchFamily="2" charset="2"/>
              <a:buChar char=""/>
            </a:pPr>
            <a:r>
              <a:rPr lang="en-IN" sz="1900" kern="100" dirty="0">
                <a:effectLst/>
                <a:latin typeface="Calibri" panose="020F0502020204030204" pitchFamily="34" charset="0"/>
                <a:ea typeface="Calibri" panose="020F0502020204030204" pitchFamily="34" charset="0"/>
                <a:cs typeface="Calibri" panose="020F0502020204030204" pitchFamily="34" charset="0"/>
              </a:rPr>
              <a:t>Other insulin formulations that have a combination of short-acting and long-acting insulin are sometimes used in patients with type 2 DM because of convenience </a:t>
            </a:r>
            <a:r>
              <a:rPr lang="en-IN" sz="1900" b="1" i="1" kern="100" dirty="0">
                <a:effectLst/>
                <a:latin typeface="Calibri" panose="020F0502020204030204" pitchFamily="34" charset="0"/>
                <a:ea typeface="Calibri" panose="020F0502020204030204" pitchFamily="34" charset="0"/>
                <a:cs typeface="Calibri" panose="020F0502020204030204" pitchFamily="34" charset="0"/>
              </a:rPr>
              <a:t>but do not allow independent adjustment of short-acting and long-acting insulin dose and often do not achieve the same degree of </a:t>
            </a:r>
            <a:r>
              <a:rPr lang="en-IN" sz="1900" b="1" i="1" kern="100" dirty="0" err="1">
                <a:effectLst/>
                <a:latin typeface="Calibri" panose="020F0502020204030204" pitchFamily="34" charset="0"/>
                <a:ea typeface="Calibri" panose="020F0502020204030204" pitchFamily="34" charset="0"/>
                <a:cs typeface="Calibri" panose="020F0502020204030204" pitchFamily="34" charset="0"/>
              </a:rPr>
              <a:t>glycemic</a:t>
            </a:r>
            <a:r>
              <a:rPr lang="en-IN" sz="1900" b="1" i="1" kern="100" dirty="0">
                <a:effectLst/>
                <a:latin typeface="Calibri" panose="020F0502020204030204" pitchFamily="34" charset="0"/>
                <a:ea typeface="Calibri" panose="020F0502020204030204" pitchFamily="34" charset="0"/>
                <a:cs typeface="Calibri" panose="020F0502020204030204" pitchFamily="34" charset="0"/>
              </a:rPr>
              <a:t> control as basal/bolus regimens</a:t>
            </a:r>
            <a:r>
              <a:rPr lang="en-IN" sz="1900" kern="100" dirty="0">
                <a:effectLst/>
                <a:latin typeface="Calibri" panose="020F0502020204030204" pitchFamily="34" charset="0"/>
                <a:ea typeface="Calibri" panose="020F0502020204030204" pitchFamily="34" charset="0"/>
                <a:cs typeface="Calibri" panose="020F0502020204030204" pitchFamily="34" charset="0"/>
              </a:rPr>
              <a:t>. </a:t>
            </a:r>
          </a:p>
        </p:txBody>
      </p:sp>
      <p:pic>
        <p:nvPicPr>
          <p:cNvPr id="4" name="Picture 3">
            <a:extLst>
              <a:ext uri="{FF2B5EF4-FFF2-40B4-BE49-F238E27FC236}">
                <a16:creationId xmlns:a16="http://schemas.microsoft.com/office/drawing/2014/main" id="{87CB7D5A-1D0A-6DB6-9E1D-3324D70BE557}"/>
              </a:ext>
            </a:extLst>
          </p:cNvPr>
          <p:cNvPicPr>
            <a:picLocks noChangeAspect="1"/>
          </p:cNvPicPr>
          <p:nvPr/>
        </p:nvPicPr>
        <p:blipFill>
          <a:blip r:embed="rId2"/>
          <a:stretch>
            <a:fillRect/>
          </a:stretch>
        </p:blipFill>
        <p:spPr>
          <a:xfrm>
            <a:off x="2510737" y="6148957"/>
            <a:ext cx="8375367" cy="418258"/>
          </a:xfrm>
          <a:prstGeom prst="rect">
            <a:avLst/>
          </a:prstGeom>
        </p:spPr>
      </p:pic>
      <p:sp>
        <p:nvSpPr>
          <p:cNvPr id="5" name="Rectangle 4"/>
          <p:cNvSpPr/>
          <p:nvPr/>
        </p:nvSpPr>
        <p:spPr>
          <a:xfrm>
            <a:off x="543954" y="433784"/>
            <a:ext cx="6611811" cy="769441"/>
          </a:xfrm>
          <a:prstGeom prst="rect">
            <a:avLst/>
          </a:prstGeom>
        </p:spPr>
        <p:txBody>
          <a:bodyPr wrap="square">
            <a:spAutoFit/>
          </a:bodyPr>
          <a:lstStyle/>
          <a:p>
            <a:r>
              <a:rPr lang="en-IN" sz="4400" dirty="0">
                <a:solidFill>
                  <a:srgbClr val="B46346"/>
                </a:solidFill>
                <a:latin typeface="+mj-lt"/>
              </a:rPr>
              <a:t>INSULIN THERAPY IN TYPE 2 DM</a:t>
            </a:r>
          </a:p>
        </p:txBody>
      </p:sp>
      <p:sp>
        <p:nvSpPr>
          <p:cNvPr id="6" name="TextBox 5"/>
          <p:cNvSpPr txBox="1"/>
          <p:nvPr/>
        </p:nvSpPr>
        <p:spPr>
          <a:xfrm>
            <a:off x="11374833" y="6476946"/>
            <a:ext cx="470062" cy="307777"/>
          </a:xfrm>
          <a:prstGeom prst="rect">
            <a:avLst/>
          </a:prstGeom>
          <a:noFill/>
        </p:spPr>
        <p:txBody>
          <a:bodyPr wrap="square" rtlCol="0">
            <a:spAutoFit/>
          </a:bodyPr>
          <a:lstStyle/>
          <a:p>
            <a:pPr algn="ctr"/>
            <a:r>
              <a:rPr lang="en-IN" sz="1400" dirty="0" smtClean="0">
                <a:latin typeface="Calibri" panose="020F0502020204030204" pitchFamily="34" charset="0"/>
                <a:cs typeface="Calibri" panose="020F0502020204030204" pitchFamily="34" charset="0"/>
              </a:rPr>
              <a:t>108</a:t>
            </a:r>
            <a:endParaRPr lang="en-IN"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2940735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9C9664EF-0D74-4781-B4B4-646A93B50BC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Rectangle 1032">
            <a:extLst>
              <a:ext uri="{FF2B5EF4-FFF2-40B4-BE49-F238E27FC236}">
                <a16:creationId xmlns:a16="http://schemas.microsoft.com/office/drawing/2014/main" id="{854C0CC2-F056-47AD-A361-F33F5EE9769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useBgFill="1">
        <p:nvSpPr>
          <p:cNvPr id="1035" name="Rectangle 1034">
            <a:extLst>
              <a:ext uri="{FF2B5EF4-FFF2-40B4-BE49-F238E27FC236}">
                <a16:creationId xmlns:a16="http://schemas.microsoft.com/office/drawing/2014/main" id="{CD560C9F-7A8F-4FBA-BD3A-EB75B62E45D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ln w="222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Diagnosis, Classification and Pathogenesis of Diabetes Mellitus | Revista  Española de Cardiología">
            <a:extLst>
              <a:ext uri="{FF2B5EF4-FFF2-40B4-BE49-F238E27FC236}">
                <a16:creationId xmlns:a16="http://schemas.microsoft.com/office/drawing/2014/main" id="{3E098612-4C2B-2C1D-92F9-5B3FEC17A62F}"/>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2189013" y="801792"/>
            <a:ext cx="7808381" cy="524933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1467431" y="6489935"/>
            <a:ext cx="470062" cy="307777"/>
          </a:xfrm>
          <a:prstGeom prst="rect">
            <a:avLst/>
          </a:prstGeom>
          <a:noFill/>
        </p:spPr>
        <p:txBody>
          <a:bodyPr wrap="square" rtlCol="0">
            <a:spAutoFit/>
          </a:bodyPr>
          <a:lstStyle/>
          <a:p>
            <a:pPr algn="ctr"/>
            <a:r>
              <a:rPr lang="en-IN" sz="1400" dirty="0" smtClean="0">
                <a:latin typeface="Calibri" panose="020F0502020204030204" pitchFamily="34" charset="0"/>
                <a:cs typeface="Calibri" panose="020F0502020204030204" pitchFamily="34" charset="0"/>
              </a:rPr>
              <a:t>10</a:t>
            </a:r>
            <a:endParaRPr lang="en-IN"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22772080"/>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3BDDD0E-953F-7CCC-8F5D-7EA93086804A}"/>
              </a:ext>
            </a:extLst>
          </p:cNvPr>
          <p:cNvPicPr>
            <a:picLocks noChangeAspect="1"/>
          </p:cNvPicPr>
          <p:nvPr/>
        </p:nvPicPr>
        <p:blipFill rotWithShape="1">
          <a:blip r:embed="rId2"/>
          <a:srcRect r="953"/>
          <a:stretch/>
        </p:blipFill>
        <p:spPr>
          <a:xfrm>
            <a:off x="363168" y="251209"/>
            <a:ext cx="11493887" cy="6300316"/>
          </a:xfrm>
          <a:prstGeom prst="rect">
            <a:avLst/>
          </a:prstGeom>
        </p:spPr>
      </p:pic>
      <p:pic>
        <p:nvPicPr>
          <p:cNvPr id="8" name="Picture 7">
            <a:extLst>
              <a:ext uri="{FF2B5EF4-FFF2-40B4-BE49-F238E27FC236}">
                <a16:creationId xmlns:a16="http://schemas.microsoft.com/office/drawing/2014/main" id="{20691C05-73BF-DDFB-4EAF-07CCB38574C2}"/>
              </a:ext>
            </a:extLst>
          </p:cNvPr>
          <p:cNvPicPr>
            <a:picLocks noChangeAspect="1"/>
          </p:cNvPicPr>
          <p:nvPr/>
        </p:nvPicPr>
        <p:blipFill>
          <a:blip r:embed="rId3"/>
          <a:stretch>
            <a:fillRect/>
          </a:stretch>
        </p:blipFill>
        <p:spPr>
          <a:xfrm>
            <a:off x="213489" y="6551525"/>
            <a:ext cx="4883739" cy="397288"/>
          </a:xfrm>
          <a:prstGeom prst="rect">
            <a:avLst/>
          </a:prstGeom>
        </p:spPr>
      </p:pic>
      <p:sp>
        <p:nvSpPr>
          <p:cNvPr id="4" name="TextBox 3"/>
          <p:cNvSpPr txBox="1"/>
          <p:nvPr/>
        </p:nvSpPr>
        <p:spPr>
          <a:xfrm>
            <a:off x="11374833" y="6523246"/>
            <a:ext cx="470062" cy="307777"/>
          </a:xfrm>
          <a:prstGeom prst="rect">
            <a:avLst/>
          </a:prstGeom>
          <a:noFill/>
        </p:spPr>
        <p:txBody>
          <a:bodyPr wrap="square" rtlCol="0">
            <a:spAutoFit/>
          </a:bodyPr>
          <a:lstStyle/>
          <a:p>
            <a:pPr algn="ctr"/>
            <a:r>
              <a:rPr lang="en-IN" sz="1400" dirty="0" smtClean="0">
                <a:latin typeface="Calibri" panose="020F0502020204030204" pitchFamily="34" charset="0"/>
                <a:cs typeface="Calibri" panose="020F0502020204030204" pitchFamily="34" charset="0"/>
              </a:rPr>
              <a:t>109</a:t>
            </a:r>
            <a:endParaRPr lang="en-IN"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84157546"/>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E79312B9-0D1E-D809-9602-3B81A1B9F8AD}"/>
              </a:ext>
            </a:extLst>
          </p:cNvPr>
          <p:cNvGraphicFramePr/>
          <p:nvPr>
            <p:extLst>
              <p:ext uri="{D42A27DB-BD31-4B8C-83A1-F6EECF244321}">
                <p14:modId xmlns:p14="http://schemas.microsoft.com/office/powerpoint/2010/main" val="3368973926"/>
              </p:ext>
            </p:extLst>
          </p:nvPr>
        </p:nvGraphicFramePr>
        <p:xfrm>
          <a:off x="2033009" y="552658"/>
          <a:ext cx="8125982" cy="552659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p:cNvSpPr txBox="1"/>
          <p:nvPr/>
        </p:nvSpPr>
        <p:spPr>
          <a:xfrm>
            <a:off x="11374833" y="6476946"/>
            <a:ext cx="470062" cy="307777"/>
          </a:xfrm>
          <a:prstGeom prst="rect">
            <a:avLst/>
          </a:prstGeom>
          <a:noFill/>
        </p:spPr>
        <p:txBody>
          <a:bodyPr wrap="square" rtlCol="0">
            <a:spAutoFit/>
          </a:bodyPr>
          <a:lstStyle/>
          <a:p>
            <a:pPr algn="ctr"/>
            <a:r>
              <a:rPr lang="en-IN" sz="1400" dirty="0" smtClean="0">
                <a:latin typeface="Calibri" panose="020F0502020204030204" pitchFamily="34" charset="0"/>
                <a:cs typeface="Calibri" panose="020F0502020204030204" pitchFamily="34" charset="0"/>
              </a:rPr>
              <a:t>110</a:t>
            </a:r>
            <a:endParaRPr lang="en-IN"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09128809"/>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F42698-1330-F051-0D98-FAB478C65C40}"/>
              </a:ext>
            </a:extLst>
          </p:cNvPr>
          <p:cNvPicPr>
            <a:picLocks noChangeAspect="1"/>
          </p:cNvPicPr>
          <p:nvPr/>
        </p:nvPicPr>
        <p:blipFill>
          <a:blip r:embed="rId2"/>
          <a:stretch>
            <a:fillRect/>
          </a:stretch>
        </p:blipFill>
        <p:spPr>
          <a:xfrm>
            <a:off x="2092045" y="1087734"/>
            <a:ext cx="8007910" cy="468253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 name="TextBox 3"/>
          <p:cNvSpPr txBox="1"/>
          <p:nvPr/>
        </p:nvSpPr>
        <p:spPr>
          <a:xfrm>
            <a:off x="11374833" y="6511671"/>
            <a:ext cx="470062" cy="307777"/>
          </a:xfrm>
          <a:prstGeom prst="rect">
            <a:avLst/>
          </a:prstGeom>
          <a:noFill/>
        </p:spPr>
        <p:txBody>
          <a:bodyPr wrap="square" rtlCol="0">
            <a:spAutoFit/>
          </a:bodyPr>
          <a:lstStyle/>
          <a:p>
            <a:pPr algn="ctr"/>
            <a:r>
              <a:rPr lang="en-IN" sz="1400" dirty="0" smtClean="0">
                <a:latin typeface="Calibri" panose="020F0502020204030204" pitchFamily="34" charset="0"/>
                <a:cs typeface="Calibri" panose="020F0502020204030204" pitchFamily="34" charset="0"/>
              </a:rPr>
              <a:t>111</a:t>
            </a:r>
            <a:endParaRPr lang="en-IN"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74089815"/>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0EBD9E9-3C86-948D-8E42-82EE5D567E34}"/>
              </a:ext>
            </a:extLst>
          </p:cNvPr>
          <p:cNvPicPr>
            <a:picLocks noChangeAspect="1"/>
          </p:cNvPicPr>
          <p:nvPr/>
        </p:nvPicPr>
        <p:blipFill>
          <a:blip r:embed="rId2"/>
          <a:stretch>
            <a:fillRect/>
          </a:stretch>
        </p:blipFill>
        <p:spPr>
          <a:xfrm>
            <a:off x="364672" y="274320"/>
            <a:ext cx="11492384" cy="6294120"/>
          </a:xfrm>
          <a:prstGeom prst="rect">
            <a:avLst/>
          </a:prstGeom>
        </p:spPr>
      </p:pic>
      <p:sp>
        <p:nvSpPr>
          <p:cNvPr id="4" name="TextBox 3"/>
          <p:cNvSpPr txBox="1"/>
          <p:nvPr/>
        </p:nvSpPr>
        <p:spPr>
          <a:xfrm>
            <a:off x="11374833" y="6534820"/>
            <a:ext cx="470062" cy="307777"/>
          </a:xfrm>
          <a:prstGeom prst="rect">
            <a:avLst/>
          </a:prstGeom>
          <a:noFill/>
        </p:spPr>
        <p:txBody>
          <a:bodyPr wrap="square" rtlCol="0">
            <a:spAutoFit/>
          </a:bodyPr>
          <a:lstStyle/>
          <a:p>
            <a:pPr algn="ctr"/>
            <a:r>
              <a:rPr lang="en-IN" sz="1400" dirty="0" smtClean="0">
                <a:latin typeface="Calibri" panose="020F0502020204030204" pitchFamily="34" charset="0"/>
                <a:cs typeface="Calibri" panose="020F0502020204030204" pitchFamily="34" charset="0"/>
              </a:rPr>
              <a:t>112</a:t>
            </a:r>
            <a:endParaRPr lang="en-IN"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98126465"/>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35280" y="254000"/>
            <a:ext cx="11501120" cy="6309360"/>
            <a:chOff x="-1229360" y="2021840"/>
            <a:chExt cx="12192000" cy="6858000"/>
          </a:xfrm>
        </p:grpSpPr>
        <p:pic>
          <p:nvPicPr>
            <p:cNvPr id="3" name="Picture 2">
              <a:extLst>
                <a:ext uri="{FF2B5EF4-FFF2-40B4-BE49-F238E27FC236}">
                  <a16:creationId xmlns:a16="http://schemas.microsoft.com/office/drawing/2014/main" id="{E167CC23-8B75-E9F4-0EAA-F1B6B1F403AB}"/>
                </a:ext>
              </a:extLst>
            </p:cNvPr>
            <p:cNvPicPr>
              <a:picLocks noChangeAspect="1"/>
            </p:cNvPicPr>
            <p:nvPr/>
          </p:nvPicPr>
          <p:blipFill>
            <a:blip r:embed="rId2"/>
            <a:stretch>
              <a:fillRect/>
            </a:stretch>
          </p:blipFill>
          <p:spPr>
            <a:xfrm>
              <a:off x="-1229360" y="2021840"/>
              <a:ext cx="12192000" cy="6858000"/>
            </a:xfrm>
            <a:prstGeom prst="rect">
              <a:avLst/>
            </a:prstGeom>
          </p:spPr>
        </p:pic>
        <p:sp>
          <p:nvSpPr>
            <p:cNvPr id="4" name="TextBox 3">
              <a:extLst>
                <a:ext uri="{FF2B5EF4-FFF2-40B4-BE49-F238E27FC236}">
                  <a16:creationId xmlns:a16="http://schemas.microsoft.com/office/drawing/2014/main" id="{5889AE89-1F3E-BFE6-E4D1-DE252C6A6086}"/>
                </a:ext>
              </a:extLst>
            </p:cNvPr>
            <p:cNvSpPr txBox="1"/>
            <p:nvPr/>
          </p:nvSpPr>
          <p:spPr>
            <a:xfrm>
              <a:off x="9435177" y="2021840"/>
              <a:ext cx="1527463" cy="737755"/>
            </a:xfrm>
            <a:prstGeom prst="rect">
              <a:avLst/>
            </a:prstGeom>
            <a:solidFill>
              <a:schemeClr val="bg1"/>
            </a:solidFill>
          </p:spPr>
          <p:txBody>
            <a:bodyPr wrap="square" rtlCol="0">
              <a:spAutoFit/>
            </a:bodyPr>
            <a:lstStyle/>
            <a:p>
              <a:endParaRPr lang="en-IN" dirty="0"/>
            </a:p>
          </p:txBody>
        </p:sp>
      </p:grpSp>
      <p:sp>
        <p:nvSpPr>
          <p:cNvPr id="5" name="TextBox 4">
            <a:extLst>
              <a:ext uri="{FF2B5EF4-FFF2-40B4-BE49-F238E27FC236}">
                <a16:creationId xmlns:a16="http://schemas.microsoft.com/office/drawing/2014/main" id="{3709C531-B74B-7F73-446E-4A779F594199}"/>
              </a:ext>
            </a:extLst>
          </p:cNvPr>
          <p:cNvSpPr txBox="1"/>
          <p:nvPr/>
        </p:nvSpPr>
        <p:spPr>
          <a:xfrm>
            <a:off x="9048173" y="5887951"/>
            <a:ext cx="2788227" cy="675409"/>
          </a:xfrm>
          <a:prstGeom prst="rect">
            <a:avLst/>
          </a:prstGeom>
          <a:solidFill>
            <a:schemeClr val="bg1"/>
          </a:solidFill>
        </p:spPr>
        <p:txBody>
          <a:bodyPr wrap="square" rtlCol="0">
            <a:spAutoFit/>
          </a:bodyPr>
          <a:lstStyle/>
          <a:p>
            <a:endParaRPr lang="en-IN" dirty="0"/>
          </a:p>
        </p:txBody>
      </p:sp>
      <p:sp>
        <p:nvSpPr>
          <p:cNvPr id="6" name="TextBox 5"/>
          <p:cNvSpPr txBox="1"/>
          <p:nvPr/>
        </p:nvSpPr>
        <p:spPr>
          <a:xfrm>
            <a:off x="11374833" y="6500096"/>
            <a:ext cx="470062" cy="307777"/>
          </a:xfrm>
          <a:prstGeom prst="rect">
            <a:avLst/>
          </a:prstGeom>
          <a:noFill/>
        </p:spPr>
        <p:txBody>
          <a:bodyPr wrap="square" rtlCol="0">
            <a:spAutoFit/>
          </a:bodyPr>
          <a:lstStyle/>
          <a:p>
            <a:pPr algn="ctr"/>
            <a:r>
              <a:rPr lang="en-IN" sz="1400" dirty="0" smtClean="0">
                <a:latin typeface="Calibri" panose="020F0502020204030204" pitchFamily="34" charset="0"/>
                <a:cs typeface="Calibri" panose="020F0502020204030204" pitchFamily="34" charset="0"/>
              </a:rPr>
              <a:t>113</a:t>
            </a:r>
            <a:endParaRPr lang="en-IN"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96302085"/>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51412" y="358814"/>
            <a:ext cx="11308466" cy="6099859"/>
            <a:chOff x="0" y="0"/>
            <a:chExt cx="12192000" cy="6858000"/>
          </a:xfrm>
        </p:grpSpPr>
        <p:pic>
          <p:nvPicPr>
            <p:cNvPr id="3" name="Picture 2">
              <a:extLst>
                <a:ext uri="{FF2B5EF4-FFF2-40B4-BE49-F238E27FC236}">
                  <a16:creationId xmlns:a16="http://schemas.microsoft.com/office/drawing/2014/main" id="{62F53D01-261F-FFFF-9021-D542AEE775EB}"/>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320288FF-8DBE-1F62-F57A-E859FC29D924}"/>
                </a:ext>
              </a:extLst>
            </p:cNvPr>
            <p:cNvSpPr txBox="1"/>
            <p:nvPr/>
          </p:nvSpPr>
          <p:spPr>
            <a:xfrm>
              <a:off x="10733809" y="0"/>
              <a:ext cx="1458191" cy="654627"/>
            </a:xfrm>
            <a:prstGeom prst="rect">
              <a:avLst/>
            </a:prstGeom>
            <a:solidFill>
              <a:schemeClr val="bg1"/>
            </a:solidFill>
          </p:spPr>
          <p:txBody>
            <a:bodyPr wrap="square" rtlCol="0">
              <a:spAutoFit/>
            </a:bodyPr>
            <a:lstStyle/>
            <a:p>
              <a:endParaRPr lang="en-IN" dirty="0"/>
            </a:p>
          </p:txBody>
        </p:sp>
      </p:grpSp>
      <p:sp>
        <p:nvSpPr>
          <p:cNvPr id="5" name="TextBox 4"/>
          <p:cNvSpPr txBox="1"/>
          <p:nvPr/>
        </p:nvSpPr>
        <p:spPr>
          <a:xfrm>
            <a:off x="11374833" y="6511671"/>
            <a:ext cx="470062" cy="307777"/>
          </a:xfrm>
          <a:prstGeom prst="rect">
            <a:avLst/>
          </a:prstGeom>
          <a:noFill/>
        </p:spPr>
        <p:txBody>
          <a:bodyPr wrap="square" rtlCol="0">
            <a:spAutoFit/>
          </a:bodyPr>
          <a:lstStyle/>
          <a:p>
            <a:pPr algn="ctr"/>
            <a:r>
              <a:rPr lang="en-IN" sz="1400" dirty="0" smtClean="0">
                <a:latin typeface="Calibri" panose="020F0502020204030204" pitchFamily="34" charset="0"/>
                <a:cs typeface="Calibri" panose="020F0502020204030204" pitchFamily="34" charset="0"/>
              </a:rPr>
              <a:t>114</a:t>
            </a:r>
            <a:endParaRPr lang="en-IN"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63302590"/>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E14A9BE-5026-0CD0-FF3A-8D9C836CC53A}"/>
              </a:ext>
            </a:extLst>
          </p:cNvPr>
          <p:cNvPicPr>
            <a:picLocks noChangeAspect="1"/>
          </p:cNvPicPr>
          <p:nvPr/>
        </p:nvPicPr>
        <p:blipFill rotWithShape="1">
          <a:blip r:embed="rId2"/>
          <a:srcRect t="3261"/>
          <a:stretch/>
        </p:blipFill>
        <p:spPr>
          <a:xfrm>
            <a:off x="505428" y="442339"/>
            <a:ext cx="11181144" cy="5936806"/>
          </a:xfrm>
          <a:prstGeom prst="rect">
            <a:avLst/>
          </a:prstGeom>
        </p:spPr>
      </p:pic>
      <p:sp>
        <p:nvSpPr>
          <p:cNvPr id="4" name="TextBox 3"/>
          <p:cNvSpPr txBox="1"/>
          <p:nvPr/>
        </p:nvSpPr>
        <p:spPr>
          <a:xfrm>
            <a:off x="11374833" y="6500096"/>
            <a:ext cx="470062" cy="307777"/>
          </a:xfrm>
          <a:prstGeom prst="rect">
            <a:avLst/>
          </a:prstGeom>
          <a:noFill/>
        </p:spPr>
        <p:txBody>
          <a:bodyPr wrap="square" rtlCol="0">
            <a:spAutoFit/>
          </a:bodyPr>
          <a:lstStyle/>
          <a:p>
            <a:pPr algn="ctr"/>
            <a:r>
              <a:rPr lang="en-IN" sz="1400" dirty="0" smtClean="0">
                <a:latin typeface="Calibri" panose="020F0502020204030204" pitchFamily="34" charset="0"/>
                <a:cs typeface="Calibri" panose="020F0502020204030204" pitchFamily="34" charset="0"/>
              </a:rPr>
              <a:t>115</a:t>
            </a:r>
            <a:endParaRPr lang="en-IN"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51114853"/>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5280" y="2355962"/>
            <a:ext cx="3241040" cy="2296160"/>
          </a:xfrm>
          <a:prstGeom prst="rect">
            <a:avLst/>
          </a:prstGeom>
          <a:solidFill>
            <a:srgbClr val="B463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Rectangle 4"/>
          <p:cNvSpPr/>
          <p:nvPr/>
        </p:nvSpPr>
        <p:spPr>
          <a:xfrm>
            <a:off x="3413759" y="1076960"/>
            <a:ext cx="8427141" cy="4612640"/>
          </a:xfrm>
          <a:prstGeom prst="rect">
            <a:avLst/>
          </a:prstGeom>
          <a:solidFill>
            <a:srgbClr val="F4F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Google Shape;1345;p37"/>
          <p:cNvSpPr txBox="1">
            <a:spLocks/>
          </p:cNvSpPr>
          <p:nvPr/>
        </p:nvSpPr>
        <p:spPr>
          <a:xfrm>
            <a:off x="706728" y="2503917"/>
            <a:ext cx="2030095" cy="2000250"/>
          </a:xfrm>
          <a:prstGeom prst="rect">
            <a:avLst/>
          </a:prstGeom>
          <a:noFill/>
          <a:ln>
            <a:noFill/>
          </a:ln>
        </p:spPr>
        <p:txBody>
          <a:bodyPr spcFirstLastPara="1" vert="horz" wrap="square" lIns="91425" tIns="45700" rIns="91425" bIns="45700" rtlCol="0" anchor="ctr" anchorCtr="0">
            <a:normAutofit/>
          </a:bodyPr>
          <a:lstStyle>
            <a:lvl1pPr algn="l" defTabSz="914400" rtl="0" eaLnBrk="1" latinLnBrk="0" hangingPunct="1">
              <a:lnSpc>
                <a:spcPct val="90000"/>
              </a:lnSpc>
              <a:spcBef>
                <a:spcPct val="0"/>
              </a:spcBef>
              <a:buNone/>
              <a:defRPr sz="5400" kern="1200" cap="all" baseline="0">
                <a:blipFill>
                  <a:blip r:embed="rId2">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pPr algn="ctr">
              <a:spcBef>
                <a:spcPts val="0"/>
              </a:spcBef>
              <a:buClr>
                <a:srgbClr val="FFFFFF"/>
              </a:buClr>
              <a:buSzPts val="3600"/>
              <a:buFont typeface="Corbel"/>
              <a:buNone/>
            </a:pPr>
            <a:r>
              <a:rPr lang="en-US" sz="4800" dirty="0" smtClean="0">
                <a:solidFill>
                  <a:schemeClr val="bg1"/>
                </a:solidFill>
              </a:rPr>
              <a:t>Case-1</a:t>
            </a:r>
            <a:endParaRPr lang="en-US" sz="4800" dirty="0">
              <a:solidFill>
                <a:schemeClr val="bg1"/>
              </a:solidFill>
            </a:endParaRPr>
          </a:p>
        </p:txBody>
      </p:sp>
      <p:sp>
        <p:nvSpPr>
          <p:cNvPr id="3" name="Content Placeholder 2">
            <a:extLst>
              <a:ext uri="{FF2B5EF4-FFF2-40B4-BE49-F238E27FC236}">
                <a16:creationId xmlns:a16="http://schemas.microsoft.com/office/drawing/2014/main" id="{73DA3E71-E1CB-E217-3D9A-4936577E8810}"/>
              </a:ext>
            </a:extLst>
          </p:cNvPr>
          <p:cNvSpPr>
            <a:spLocks noGrp="1"/>
          </p:cNvSpPr>
          <p:nvPr>
            <p:ph idx="4294967295"/>
          </p:nvPr>
        </p:nvSpPr>
        <p:spPr>
          <a:xfrm>
            <a:off x="3947768" y="2481898"/>
            <a:ext cx="7437174" cy="2150007"/>
          </a:xfrm>
        </p:spPr>
        <p:txBody>
          <a:bodyPr>
            <a:normAutofit/>
          </a:bodyPr>
          <a:lstStyle/>
          <a:p>
            <a:pPr marL="0" indent="0">
              <a:lnSpc>
                <a:spcPct val="100000"/>
              </a:lnSpc>
              <a:buNone/>
            </a:pPr>
            <a:r>
              <a:rPr lang="en-US" sz="2400" dirty="0">
                <a:latin typeface="Calibri" panose="020F0502020204030204" pitchFamily="34" charset="0"/>
                <a:cs typeface="Calibri" panose="020F0502020204030204" pitchFamily="34" charset="0"/>
              </a:rPr>
              <a:t>45 year old male, developed severe chest pain and was taken to cardiac center and was diagnosed to have MI with Acute LVF.  He was also found to have HbA1c of 9 and deranged fasting sugars. How will u manage his sugars, both in hospital and on discharge?</a:t>
            </a:r>
          </a:p>
        </p:txBody>
      </p:sp>
      <p:sp>
        <p:nvSpPr>
          <p:cNvPr id="7" name="TextBox 6"/>
          <p:cNvSpPr txBox="1"/>
          <p:nvPr/>
        </p:nvSpPr>
        <p:spPr>
          <a:xfrm>
            <a:off x="11374833" y="6500096"/>
            <a:ext cx="470062" cy="307777"/>
          </a:xfrm>
          <a:prstGeom prst="rect">
            <a:avLst/>
          </a:prstGeom>
          <a:noFill/>
        </p:spPr>
        <p:txBody>
          <a:bodyPr wrap="square" rtlCol="0">
            <a:spAutoFit/>
          </a:bodyPr>
          <a:lstStyle/>
          <a:p>
            <a:pPr algn="ctr"/>
            <a:r>
              <a:rPr lang="en-IN" sz="1400" dirty="0" smtClean="0">
                <a:latin typeface="Calibri" panose="020F0502020204030204" pitchFamily="34" charset="0"/>
                <a:cs typeface="Calibri" panose="020F0502020204030204" pitchFamily="34" charset="0"/>
              </a:rPr>
              <a:t>116</a:t>
            </a:r>
            <a:endParaRPr lang="en-IN"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8365413"/>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5280" y="2355962"/>
            <a:ext cx="3241040" cy="2296160"/>
          </a:xfrm>
          <a:prstGeom prst="rect">
            <a:avLst/>
          </a:prstGeom>
          <a:solidFill>
            <a:srgbClr val="B463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Rectangle 4"/>
          <p:cNvSpPr/>
          <p:nvPr/>
        </p:nvSpPr>
        <p:spPr>
          <a:xfrm>
            <a:off x="3413759" y="1076960"/>
            <a:ext cx="8427141" cy="4612640"/>
          </a:xfrm>
          <a:prstGeom prst="rect">
            <a:avLst/>
          </a:prstGeom>
          <a:solidFill>
            <a:srgbClr val="F4F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Google Shape;1345;p37"/>
          <p:cNvSpPr txBox="1">
            <a:spLocks/>
          </p:cNvSpPr>
          <p:nvPr/>
        </p:nvSpPr>
        <p:spPr>
          <a:xfrm>
            <a:off x="706728" y="2503917"/>
            <a:ext cx="2030095" cy="2000250"/>
          </a:xfrm>
          <a:prstGeom prst="rect">
            <a:avLst/>
          </a:prstGeom>
          <a:noFill/>
          <a:ln>
            <a:noFill/>
          </a:ln>
        </p:spPr>
        <p:txBody>
          <a:bodyPr spcFirstLastPara="1" vert="horz" wrap="square" lIns="91425" tIns="45700" rIns="91425" bIns="45700" rtlCol="0" anchor="ctr" anchorCtr="0">
            <a:normAutofit/>
          </a:bodyPr>
          <a:lstStyle>
            <a:lvl1pPr algn="l" defTabSz="914400" rtl="0" eaLnBrk="1" latinLnBrk="0" hangingPunct="1">
              <a:lnSpc>
                <a:spcPct val="90000"/>
              </a:lnSpc>
              <a:spcBef>
                <a:spcPct val="0"/>
              </a:spcBef>
              <a:buNone/>
              <a:defRPr sz="5400" kern="1200" cap="all" baseline="0">
                <a:blipFill>
                  <a:blip r:embed="rId2">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pPr algn="ctr">
              <a:spcBef>
                <a:spcPts val="0"/>
              </a:spcBef>
              <a:buClr>
                <a:srgbClr val="FFFFFF"/>
              </a:buClr>
              <a:buSzPts val="3600"/>
              <a:buFont typeface="Corbel"/>
              <a:buNone/>
            </a:pPr>
            <a:r>
              <a:rPr lang="en-US" sz="4800" dirty="0" smtClean="0">
                <a:solidFill>
                  <a:schemeClr val="bg1"/>
                </a:solidFill>
              </a:rPr>
              <a:t>Case-2</a:t>
            </a:r>
            <a:endParaRPr lang="en-US" sz="4800" dirty="0">
              <a:solidFill>
                <a:schemeClr val="bg1"/>
              </a:solidFill>
            </a:endParaRPr>
          </a:p>
        </p:txBody>
      </p:sp>
      <p:sp>
        <p:nvSpPr>
          <p:cNvPr id="3" name="Content Placeholder 2">
            <a:extLst>
              <a:ext uri="{FF2B5EF4-FFF2-40B4-BE49-F238E27FC236}">
                <a16:creationId xmlns:a16="http://schemas.microsoft.com/office/drawing/2014/main" id="{EE7BE692-0D74-7E19-03A4-7F27841A1400}"/>
              </a:ext>
            </a:extLst>
          </p:cNvPr>
          <p:cNvSpPr>
            <a:spLocks noGrp="1"/>
          </p:cNvSpPr>
          <p:nvPr>
            <p:ph idx="4294967295"/>
          </p:nvPr>
        </p:nvSpPr>
        <p:spPr>
          <a:xfrm>
            <a:off x="3947768" y="2668631"/>
            <a:ext cx="6709458" cy="1266761"/>
          </a:xfrm>
        </p:spPr>
        <p:txBody>
          <a:bodyPr>
            <a:normAutofit/>
          </a:bodyPr>
          <a:lstStyle/>
          <a:p>
            <a:pPr marL="0" indent="0">
              <a:lnSpc>
                <a:spcPct val="100000"/>
              </a:lnSpc>
              <a:buNone/>
            </a:pPr>
            <a:r>
              <a:rPr lang="en-US" sz="2400" dirty="0">
                <a:latin typeface="Calibri" panose="020F0502020204030204" pitchFamily="34" charset="0"/>
                <a:cs typeface="Calibri" panose="020F0502020204030204" pitchFamily="34" charset="0"/>
              </a:rPr>
              <a:t>A 29 year old female who is pregnant, was found to have fasting sugars around 129 and PP of 182. How will you manage?</a:t>
            </a:r>
          </a:p>
        </p:txBody>
      </p:sp>
      <p:sp>
        <p:nvSpPr>
          <p:cNvPr id="7" name="TextBox 6"/>
          <p:cNvSpPr txBox="1"/>
          <p:nvPr/>
        </p:nvSpPr>
        <p:spPr>
          <a:xfrm>
            <a:off x="11374833" y="6500096"/>
            <a:ext cx="470062" cy="307777"/>
          </a:xfrm>
          <a:prstGeom prst="rect">
            <a:avLst/>
          </a:prstGeom>
          <a:noFill/>
        </p:spPr>
        <p:txBody>
          <a:bodyPr wrap="square" rtlCol="0">
            <a:spAutoFit/>
          </a:bodyPr>
          <a:lstStyle/>
          <a:p>
            <a:pPr algn="ctr"/>
            <a:r>
              <a:rPr lang="en-IN" sz="1400" dirty="0" smtClean="0">
                <a:latin typeface="Calibri" panose="020F0502020204030204" pitchFamily="34" charset="0"/>
                <a:cs typeface="Calibri" panose="020F0502020204030204" pitchFamily="34" charset="0"/>
              </a:rPr>
              <a:t>117</a:t>
            </a:r>
            <a:endParaRPr lang="en-IN"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43094294"/>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5280" y="2355962"/>
            <a:ext cx="3241040" cy="2296160"/>
          </a:xfrm>
          <a:prstGeom prst="rect">
            <a:avLst/>
          </a:prstGeom>
          <a:solidFill>
            <a:srgbClr val="B463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Rectangle 4"/>
          <p:cNvSpPr/>
          <p:nvPr/>
        </p:nvSpPr>
        <p:spPr>
          <a:xfrm>
            <a:off x="3413759" y="1076960"/>
            <a:ext cx="8427141" cy="4612640"/>
          </a:xfrm>
          <a:prstGeom prst="rect">
            <a:avLst/>
          </a:prstGeom>
          <a:solidFill>
            <a:srgbClr val="F4F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Google Shape;1345;p37"/>
          <p:cNvSpPr txBox="1">
            <a:spLocks/>
          </p:cNvSpPr>
          <p:nvPr/>
        </p:nvSpPr>
        <p:spPr>
          <a:xfrm>
            <a:off x="706728" y="2503917"/>
            <a:ext cx="2030095" cy="2000250"/>
          </a:xfrm>
          <a:prstGeom prst="rect">
            <a:avLst/>
          </a:prstGeom>
          <a:noFill/>
          <a:ln>
            <a:noFill/>
          </a:ln>
        </p:spPr>
        <p:txBody>
          <a:bodyPr spcFirstLastPara="1" vert="horz" wrap="square" lIns="91425" tIns="45700" rIns="91425" bIns="45700" rtlCol="0" anchor="ctr" anchorCtr="0">
            <a:normAutofit/>
          </a:bodyPr>
          <a:lstStyle>
            <a:lvl1pPr algn="l" defTabSz="914400" rtl="0" eaLnBrk="1" latinLnBrk="0" hangingPunct="1">
              <a:lnSpc>
                <a:spcPct val="90000"/>
              </a:lnSpc>
              <a:spcBef>
                <a:spcPct val="0"/>
              </a:spcBef>
              <a:buNone/>
              <a:defRPr sz="5400" kern="1200" cap="all" baseline="0">
                <a:blipFill>
                  <a:blip r:embed="rId2">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pPr algn="ctr">
              <a:spcBef>
                <a:spcPts val="0"/>
              </a:spcBef>
              <a:buClr>
                <a:srgbClr val="FFFFFF"/>
              </a:buClr>
              <a:buSzPts val="3600"/>
              <a:buFont typeface="Corbel"/>
              <a:buNone/>
            </a:pPr>
            <a:r>
              <a:rPr lang="en-US" sz="4800" dirty="0" smtClean="0">
                <a:solidFill>
                  <a:schemeClr val="bg1"/>
                </a:solidFill>
              </a:rPr>
              <a:t>Case-3</a:t>
            </a:r>
            <a:endParaRPr lang="en-US" sz="4800" dirty="0">
              <a:solidFill>
                <a:schemeClr val="bg1"/>
              </a:solidFill>
            </a:endParaRPr>
          </a:p>
        </p:txBody>
      </p:sp>
      <p:sp>
        <p:nvSpPr>
          <p:cNvPr id="3" name="Content Placeholder 2">
            <a:extLst>
              <a:ext uri="{FF2B5EF4-FFF2-40B4-BE49-F238E27FC236}">
                <a16:creationId xmlns:a16="http://schemas.microsoft.com/office/drawing/2014/main" id="{6A0B6EAC-B0B6-1E51-8ACF-03F1CB46027A}"/>
              </a:ext>
            </a:extLst>
          </p:cNvPr>
          <p:cNvSpPr>
            <a:spLocks noGrp="1"/>
          </p:cNvSpPr>
          <p:nvPr>
            <p:ph idx="4294967295"/>
          </p:nvPr>
        </p:nvSpPr>
        <p:spPr>
          <a:xfrm>
            <a:off x="3732319" y="2479310"/>
            <a:ext cx="7790019" cy="2172812"/>
          </a:xfrm>
        </p:spPr>
        <p:txBody>
          <a:bodyPr/>
          <a:lstStyle/>
          <a:p>
            <a:pPr marL="358775" indent="-358775">
              <a:lnSpc>
                <a:spcPct val="100000"/>
              </a:lnSpc>
            </a:pPr>
            <a:r>
              <a:rPr lang="en-US" sz="2400" dirty="0" smtClean="0">
                <a:latin typeface="Calibri" panose="020F0502020204030204" pitchFamily="34" charset="0"/>
                <a:cs typeface="Calibri" panose="020F0502020204030204" pitchFamily="34" charset="0"/>
              </a:rPr>
              <a:t>A </a:t>
            </a:r>
            <a:r>
              <a:rPr lang="en-US" sz="2400" dirty="0">
                <a:latin typeface="Calibri" panose="020F0502020204030204" pitchFamily="34" charset="0"/>
                <a:cs typeface="Calibri" panose="020F0502020204030204" pitchFamily="34" charset="0"/>
              </a:rPr>
              <a:t>37 year old male who was also chronic alcoholic was brought to emergency with severe abdominal pain. His sugars were found to be 423mg/dl. Discuss D/D. </a:t>
            </a:r>
          </a:p>
          <a:p>
            <a:pPr marL="358775" indent="-358775">
              <a:lnSpc>
                <a:spcPct val="100000"/>
              </a:lnSpc>
            </a:pPr>
            <a:r>
              <a:rPr lang="en-US" sz="2400" dirty="0">
                <a:latin typeface="Calibri" panose="020F0502020204030204" pitchFamily="34" charset="0"/>
                <a:cs typeface="Calibri" panose="020F0502020204030204" pitchFamily="34" charset="0"/>
              </a:rPr>
              <a:t>His Amylase/Lipase were highly raised.  How will you manage this patient, both in IPD and after discharge.</a:t>
            </a:r>
          </a:p>
        </p:txBody>
      </p:sp>
      <p:sp>
        <p:nvSpPr>
          <p:cNvPr id="7" name="TextBox 6"/>
          <p:cNvSpPr txBox="1"/>
          <p:nvPr/>
        </p:nvSpPr>
        <p:spPr>
          <a:xfrm>
            <a:off x="11374833" y="6500096"/>
            <a:ext cx="470062" cy="307777"/>
          </a:xfrm>
          <a:prstGeom prst="rect">
            <a:avLst/>
          </a:prstGeom>
          <a:noFill/>
        </p:spPr>
        <p:txBody>
          <a:bodyPr wrap="square" rtlCol="0">
            <a:spAutoFit/>
          </a:bodyPr>
          <a:lstStyle/>
          <a:p>
            <a:pPr algn="ctr"/>
            <a:r>
              <a:rPr lang="en-IN" sz="1400" dirty="0" smtClean="0">
                <a:latin typeface="Calibri" panose="020F0502020204030204" pitchFamily="34" charset="0"/>
                <a:cs typeface="Calibri" panose="020F0502020204030204" pitchFamily="34" charset="0"/>
              </a:rPr>
              <a:t>118</a:t>
            </a:r>
            <a:endParaRPr lang="en-IN"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8263630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F87A5-BADD-24A9-3F80-A965CAA2F2C2}"/>
              </a:ext>
            </a:extLst>
          </p:cNvPr>
          <p:cNvSpPr>
            <a:spLocks noGrp="1"/>
          </p:cNvSpPr>
          <p:nvPr>
            <p:ph type="title" idx="4294967295"/>
          </p:nvPr>
        </p:nvSpPr>
        <p:spPr>
          <a:xfrm>
            <a:off x="3991950" y="410101"/>
            <a:ext cx="4208100" cy="994589"/>
          </a:xfrm>
        </p:spPr>
        <p:txBody>
          <a:bodyPr>
            <a:normAutofit/>
          </a:bodyPr>
          <a:lstStyle/>
          <a:p>
            <a:pPr algn="ctr"/>
            <a:r>
              <a:rPr lang="en-US" sz="4800" dirty="0">
                <a:solidFill>
                  <a:srgbClr val="D34817"/>
                </a:solidFill>
              </a:rPr>
              <a:t>Pathophysiology</a:t>
            </a:r>
          </a:p>
        </p:txBody>
      </p:sp>
      <p:grpSp>
        <p:nvGrpSpPr>
          <p:cNvPr id="11" name="Group 10"/>
          <p:cNvGrpSpPr/>
          <p:nvPr/>
        </p:nvGrpSpPr>
        <p:grpSpPr>
          <a:xfrm>
            <a:off x="1746408" y="1705633"/>
            <a:ext cx="8699184" cy="4503065"/>
            <a:chOff x="687883" y="1450990"/>
            <a:chExt cx="8699184" cy="4503065"/>
          </a:xfrm>
        </p:grpSpPr>
        <p:sp>
          <p:nvSpPr>
            <p:cNvPr id="3" name="TextBox 2">
              <a:extLst>
                <a:ext uri="{FF2B5EF4-FFF2-40B4-BE49-F238E27FC236}">
                  <a16:creationId xmlns:a16="http://schemas.microsoft.com/office/drawing/2014/main" id="{500068B9-BB60-4D78-8085-BC7DE074833F}"/>
                </a:ext>
              </a:extLst>
            </p:cNvPr>
            <p:cNvSpPr txBox="1"/>
            <p:nvPr/>
          </p:nvSpPr>
          <p:spPr>
            <a:xfrm>
              <a:off x="687883" y="2980804"/>
              <a:ext cx="2546596" cy="503283"/>
            </a:xfrm>
            <a:prstGeom prst="rect">
              <a:avLst/>
            </a:prstGeom>
            <a:noFill/>
          </p:spPr>
          <p:txBody>
            <a:bodyPr wrap="none" rtlCol="0">
              <a:spAutoFit/>
            </a:bodyPr>
            <a:lstStyle/>
            <a:p>
              <a:r>
                <a:rPr lang="en-US" dirty="0"/>
                <a:t>High calorie intake</a:t>
              </a:r>
            </a:p>
          </p:txBody>
        </p:sp>
        <p:sp>
          <p:nvSpPr>
            <p:cNvPr id="4" name="TextBox 3">
              <a:extLst>
                <a:ext uri="{FF2B5EF4-FFF2-40B4-BE49-F238E27FC236}">
                  <a16:creationId xmlns:a16="http://schemas.microsoft.com/office/drawing/2014/main" id="{00C77ECA-D16E-7DBB-19E6-1A06C06DA733}"/>
                </a:ext>
              </a:extLst>
            </p:cNvPr>
            <p:cNvSpPr txBox="1"/>
            <p:nvPr/>
          </p:nvSpPr>
          <p:spPr>
            <a:xfrm>
              <a:off x="7255993" y="2980804"/>
              <a:ext cx="2015329" cy="503283"/>
            </a:xfrm>
            <a:prstGeom prst="rect">
              <a:avLst/>
            </a:prstGeom>
            <a:noFill/>
          </p:spPr>
          <p:txBody>
            <a:bodyPr wrap="none" rtlCol="0">
              <a:spAutoFit/>
            </a:bodyPr>
            <a:lstStyle/>
            <a:p>
              <a:r>
                <a:rPr lang="en-US" dirty="0"/>
                <a:t>Adipose tissue</a:t>
              </a:r>
            </a:p>
          </p:txBody>
        </p:sp>
        <p:sp>
          <p:nvSpPr>
            <p:cNvPr id="5" name="TextBox 4">
              <a:extLst>
                <a:ext uri="{FF2B5EF4-FFF2-40B4-BE49-F238E27FC236}">
                  <a16:creationId xmlns:a16="http://schemas.microsoft.com/office/drawing/2014/main" id="{5BE1FE27-AD1A-C772-98FE-94DB15676E43}"/>
                </a:ext>
              </a:extLst>
            </p:cNvPr>
            <p:cNvSpPr txBox="1"/>
            <p:nvPr/>
          </p:nvSpPr>
          <p:spPr>
            <a:xfrm>
              <a:off x="4320322" y="2980804"/>
              <a:ext cx="2463848" cy="503283"/>
            </a:xfrm>
            <a:prstGeom prst="rect">
              <a:avLst/>
            </a:prstGeom>
            <a:noFill/>
          </p:spPr>
          <p:txBody>
            <a:bodyPr wrap="none" rtlCol="0">
              <a:spAutoFit/>
            </a:bodyPr>
            <a:lstStyle/>
            <a:p>
              <a:r>
                <a:rPr lang="en-US" dirty="0"/>
                <a:t>High blood sugars</a:t>
              </a:r>
            </a:p>
          </p:txBody>
        </p:sp>
        <p:sp>
          <p:nvSpPr>
            <p:cNvPr id="6" name="TextBox 5">
              <a:extLst>
                <a:ext uri="{FF2B5EF4-FFF2-40B4-BE49-F238E27FC236}">
                  <a16:creationId xmlns:a16="http://schemas.microsoft.com/office/drawing/2014/main" id="{58FA7A3B-CBF8-9263-93E5-DCBC83DABDB7}"/>
                </a:ext>
              </a:extLst>
            </p:cNvPr>
            <p:cNvSpPr txBox="1"/>
            <p:nvPr/>
          </p:nvSpPr>
          <p:spPr>
            <a:xfrm>
              <a:off x="4320322" y="1450990"/>
              <a:ext cx="1310854" cy="503283"/>
            </a:xfrm>
            <a:prstGeom prst="rect">
              <a:avLst/>
            </a:prstGeom>
            <a:noFill/>
          </p:spPr>
          <p:txBody>
            <a:bodyPr wrap="none" rtlCol="0">
              <a:spAutoFit/>
            </a:bodyPr>
            <a:lstStyle/>
            <a:p>
              <a:r>
                <a:rPr lang="en-US" dirty="0"/>
                <a:t>Pancreas</a:t>
              </a:r>
            </a:p>
          </p:txBody>
        </p:sp>
        <p:sp>
          <p:nvSpPr>
            <p:cNvPr id="7" name="TextBox 6">
              <a:extLst>
                <a:ext uri="{FF2B5EF4-FFF2-40B4-BE49-F238E27FC236}">
                  <a16:creationId xmlns:a16="http://schemas.microsoft.com/office/drawing/2014/main" id="{A3555BA8-5F20-F5C1-8377-15AA78632D2D}"/>
                </a:ext>
              </a:extLst>
            </p:cNvPr>
            <p:cNvSpPr txBox="1"/>
            <p:nvPr/>
          </p:nvSpPr>
          <p:spPr>
            <a:xfrm>
              <a:off x="6500046" y="4341609"/>
              <a:ext cx="984679" cy="503283"/>
            </a:xfrm>
            <a:prstGeom prst="rect">
              <a:avLst/>
            </a:prstGeom>
            <a:noFill/>
          </p:spPr>
          <p:txBody>
            <a:bodyPr wrap="none" rtlCol="0">
              <a:spAutoFit/>
            </a:bodyPr>
            <a:lstStyle/>
            <a:p>
              <a:r>
                <a:rPr lang="en-US" dirty="0"/>
                <a:t>Leptin</a:t>
              </a:r>
            </a:p>
          </p:txBody>
        </p:sp>
        <p:sp>
          <p:nvSpPr>
            <p:cNvPr id="8" name="TextBox 7">
              <a:extLst>
                <a:ext uri="{FF2B5EF4-FFF2-40B4-BE49-F238E27FC236}">
                  <a16:creationId xmlns:a16="http://schemas.microsoft.com/office/drawing/2014/main" id="{4D1C0076-3C53-E3E4-4F5B-120141035702}"/>
                </a:ext>
              </a:extLst>
            </p:cNvPr>
            <p:cNvSpPr txBox="1"/>
            <p:nvPr/>
          </p:nvSpPr>
          <p:spPr>
            <a:xfrm>
              <a:off x="6500046" y="5450772"/>
              <a:ext cx="1724301" cy="503283"/>
            </a:xfrm>
            <a:prstGeom prst="rect">
              <a:avLst/>
            </a:prstGeom>
            <a:noFill/>
          </p:spPr>
          <p:txBody>
            <a:bodyPr wrap="none" rtlCol="0">
              <a:spAutoFit/>
            </a:bodyPr>
            <a:lstStyle/>
            <a:p>
              <a:r>
                <a:rPr lang="en-US" dirty="0"/>
                <a:t>Adiponectin</a:t>
              </a:r>
            </a:p>
          </p:txBody>
        </p:sp>
        <p:sp>
          <p:nvSpPr>
            <p:cNvPr id="9" name="TextBox 8">
              <a:extLst>
                <a:ext uri="{FF2B5EF4-FFF2-40B4-BE49-F238E27FC236}">
                  <a16:creationId xmlns:a16="http://schemas.microsoft.com/office/drawing/2014/main" id="{5EA79A95-AF6F-DAE7-BCB4-A2431BEF93AC}"/>
                </a:ext>
              </a:extLst>
            </p:cNvPr>
            <p:cNvSpPr txBox="1"/>
            <p:nvPr/>
          </p:nvSpPr>
          <p:spPr>
            <a:xfrm>
              <a:off x="7484724" y="2090076"/>
              <a:ext cx="1902343" cy="369332"/>
            </a:xfrm>
            <a:prstGeom prst="rect">
              <a:avLst/>
            </a:prstGeom>
            <a:noFill/>
          </p:spPr>
          <p:txBody>
            <a:bodyPr wrap="square" rtlCol="0">
              <a:spAutoFit/>
            </a:bodyPr>
            <a:lstStyle/>
            <a:p>
              <a:r>
                <a:rPr lang="en-US" dirty="0" smtClean="0"/>
                <a:t>Resisting</a:t>
              </a:r>
              <a:endParaRPr lang="en-US" dirty="0"/>
            </a:p>
          </p:txBody>
        </p:sp>
        <p:sp>
          <p:nvSpPr>
            <p:cNvPr id="10" name="TextBox 9">
              <a:extLst>
                <a:ext uri="{FF2B5EF4-FFF2-40B4-BE49-F238E27FC236}">
                  <a16:creationId xmlns:a16="http://schemas.microsoft.com/office/drawing/2014/main" id="{23DA07C1-0E1B-1F5D-8193-B6921682C3CC}"/>
                </a:ext>
              </a:extLst>
            </p:cNvPr>
            <p:cNvSpPr txBox="1"/>
            <p:nvPr/>
          </p:nvSpPr>
          <p:spPr>
            <a:xfrm>
              <a:off x="5314500" y="2090076"/>
              <a:ext cx="1032874" cy="503283"/>
            </a:xfrm>
            <a:prstGeom prst="rect">
              <a:avLst/>
            </a:prstGeom>
            <a:noFill/>
          </p:spPr>
          <p:txBody>
            <a:bodyPr wrap="none" rtlCol="0">
              <a:spAutoFit/>
            </a:bodyPr>
            <a:lstStyle/>
            <a:p>
              <a:r>
                <a:rPr lang="en-US" dirty="0"/>
                <a:t>Insulin</a:t>
              </a:r>
            </a:p>
          </p:txBody>
        </p:sp>
        <p:cxnSp>
          <p:nvCxnSpPr>
            <p:cNvPr id="12" name="Straight Arrow Connector 11">
              <a:extLst>
                <a:ext uri="{FF2B5EF4-FFF2-40B4-BE49-F238E27FC236}">
                  <a16:creationId xmlns:a16="http://schemas.microsoft.com/office/drawing/2014/main" id="{9CEA51B2-BA8F-BA23-B73F-DB9A5A2D8CA3}"/>
                </a:ext>
              </a:extLst>
            </p:cNvPr>
            <p:cNvCxnSpPr>
              <a:stCxn id="3" idx="3"/>
              <a:endCxn id="5" idx="1"/>
            </p:cNvCxnSpPr>
            <p:nvPr/>
          </p:nvCxnSpPr>
          <p:spPr>
            <a:xfrm>
              <a:off x="3234479" y="3232446"/>
              <a:ext cx="1085842"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F5B4579A-A725-1023-DCCF-690687E2D8C5}"/>
                </a:ext>
              </a:extLst>
            </p:cNvPr>
            <p:cNvCxnSpPr>
              <a:stCxn id="5" idx="3"/>
            </p:cNvCxnSpPr>
            <p:nvPr/>
          </p:nvCxnSpPr>
          <p:spPr>
            <a:xfrm>
              <a:off x="6784170" y="3232446"/>
              <a:ext cx="578027"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D07FE5AE-4DA8-083A-93D9-6547FFE4EB4D}"/>
                </a:ext>
              </a:extLst>
            </p:cNvPr>
            <p:cNvCxnSpPr/>
            <p:nvPr/>
          </p:nvCxnSpPr>
          <p:spPr>
            <a:xfrm flipV="1">
              <a:off x="4682064" y="1954273"/>
              <a:ext cx="0" cy="114129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0EF885D1-EB7C-49B1-4DE8-4043FD0F0B7F}"/>
                </a:ext>
              </a:extLst>
            </p:cNvPr>
            <p:cNvCxnSpPr>
              <a:cxnSpLocks/>
            </p:cNvCxnSpPr>
            <p:nvPr/>
          </p:nvCxnSpPr>
          <p:spPr>
            <a:xfrm>
              <a:off x="5305894" y="1973472"/>
              <a:ext cx="374026" cy="23321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88CDFB7C-69DC-F2B5-68ED-9069EC531C52}"/>
                </a:ext>
              </a:extLst>
            </p:cNvPr>
            <p:cNvCxnSpPr/>
            <p:nvPr/>
          </p:nvCxnSpPr>
          <p:spPr>
            <a:xfrm>
              <a:off x="6129650" y="2549798"/>
              <a:ext cx="850159" cy="54577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8F1976B0-D4E0-5234-EF3D-B26153BF6F2D}"/>
                </a:ext>
              </a:extLst>
            </p:cNvPr>
            <p:cNvCxnSpPr>
              <a:cxnSpLocks/>
            </p:cNvCxnSpPr>
            <p:nvPr/>
          </p:nvCxnSpPr>
          <p:spPr>
            <a:xfrm flipH="1">
              <a:off x="7484725" y="3347212"/>
              <a:ext cx="633933" cy="210356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7A910201-D31A-6338-2105-D87019D18F36}"/>
                </a:ext>
              </a:extLst>
            </p:cNvPr>
            <p:cNvCxnSpPr/>
            <p:nvPr/>
          </p:nvCxnSpPr>
          <p:spPr>
            <a:xfrm flipH="1">
              <a:off x="7073182" y="3415650"/>
              <a:ext cx="883365" cy="925959"/>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8C4F82F8-5C37-93F4-C7E8-4A0C21A5FE05}"/>
                </a:ext>
              </a:extLst>
            </p:cNvPr>
            <p:cNvCxnSpPr/>
            <p:nvPr/>
          </p:nvCxnSpPr>
          <p:spPr>
            <a:xfrm flipV="1">
              <a:off x="8118659" y="2593359"/>
              <a:ext cx="203538" cy="42775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88CCED00-797E-E4C0-791D-28458BAA6808}"/>
                </a:ext>
              </a:extLst>
            </p:cNvPr>
            <p:cNvCxnSpPr>
              <a:stCxn id="9" idx="1"/>
            </p:cNvCxnSpPr>
            <p:nvPr/>
          </p:nvCxnSpPr>
          <p:spPr>
            <a:xfrm flipH="1">
              <a:off x="6554730" y="2449923"/>
              <a:ext cx="929994" cy="211874"/>
            </a:xfrm>
            <a:prstGeom prst="straightConnector1">
              <a:avLst/>
            </a:prstGeom>
            <a:ln w="38100">
              <a:prstDash val="sysDash"/>
              <a:tailEnd type="triangle"/>
            </a:ln>
          </p:spPr>
          <p:style>
            <a:lnRef idx="1">
              <a:schemeClr val="accent1"/>
            </a:lnRef>
            <a:fillRef idx="0">
              <a:schemeClr val="accent1"/>
            </a:fillRef>
            <a:effectRef idx="0">
              <a:schemeClr val="accent1"/>
            </a:effectRef>
            <a:fontRef idx="minor">
              <a:schemeClr val="tx1"/>
            </a:fontRef>
          </p:style>
        </p:cxnSp>
      </p:grpSp>
      <p:sp>
        <p:nvSpPr>
          <p:cNvPr id="22" name="TextBox 21"/>
          <p:cNvSpPr txBox="1"/>
          <p:nvPr/>
        </p:nvSpPr>
        <p:spPr>
          <a:xfrm>
            <a:off x="11421133" y="6489935"/>
            <a:ext cx="470062" cy="307777"/>
          </a:xfrm>
          <a:prstGeom prst="rect">
            <a:avLst/>
          </a:prstGeom>
          <a:noFill/>
        </p:spPr>
        <p:txBody>
          <a:bodyPr wrap="square" rtlCol="0">
            <a:spAutoFit/>
          </a:bodyPr>
          <a:lstStyle/>
          <a:p>
            <a:pPr algn="ctr"/>
            <a:r>
              <a:rPr lang="en-IN" sz="1400" dirty="0" smtClean="0">
                <a:latin typeface="Calibri" panose="020F0502020204030204" pitchFamily="34" charset="0"/>
                <a:cs typeface="Calibri" panose="020F0502020204030204" pitchFamily="34" charset="0"/>
              </a:rPr>
              <a:t>11</a:t>
            </a:r>
            <a:endParaRPr lang="en-IN"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55988369"/>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217924A-9116-6CF8-7962-3FF13CCD93E0}"/>
              </a:ext>
            </a:extLst>
          </p:cNvPr>
          <p:cNvPicPr>
            <a:picLocks noChangeAspect="1"/>
          </p:cNvPicPr>
          <p:nvPr/>
        </p:nvPicPr>
        <p:blipFill rotWithShape="1">
          <a:blip r:embed="rId2"/>
          <a:srcRect l="6156"/>
          <a:stretch/>
        </p:blipFill>
        <p:spPr>
          <a:xfrm>
            <a:off x="2222340" y="497711"/>
            <a:ext cx="7682271" cy="5752618"/>
          </a:xfrm>
          <a:prstGeom prst="rect">
            <a:avLst/>
          </a:prstGeom>
        </p:spPr>
      </p:pic>
      <p:sp>
        <p:nvSpPr>
          <p:cNvPr id="3" name="TextBox 2"/>
          <p:cNvSpPr txBox="1"/>
          <p:nvPr/>
        </p:nvSpPr>
        <p:spPr>
          <a:xfrm>
            <a:off x="11374833" y="6488521"/>
            <a:ext cx="470062" cy="307777"/>
          </a:xfrm>
          <a:prstGeom prst="rect">
            <a:avLst/>
          </a:prstGeom>
          <a:noFill/>
        </p:spPr>
        <p:txBody>
          <a:bodyPr wrap="square" rtlCol="0">
            <a:spAutoFit/>
          </a:bodyPr>
          <a:lstStyle/>
          <a:p>
            <a:pPr algn="ctr"/>
            <a:r>
              <a:rPr lang="en-IN" sz="1400" dirty="0" smtClean="0">
                <a:latin typeface="Calibri" panose="020F0502020204030204" pitchFamily="34" charset="0"/>
                <a:cs typeface="Calibri" panose="020F0502020204030204" pitchFamily="34" charset="0"/>
              </a:rPr>
              <a:t>119</a:t>
            </a:r>
            <a:endParaRPr lang="en-IN"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79903264"/>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2370A22-2E45-7615-C835-369DE7EE7DF8}"/>
              </a:ext>
            </a:extLst>
          </p:cNvPr>
          <p:cNvSpPr>
            <a:spLocks noGrp="1"/>
          </p:cNvSpPr>
          <p:nvPr>
            <p:ph type="ctrTitle" idx="4294967295"/>
          </p:nvPr>
        </p:nvSpPr>
        <p:spPr>
          <a:xfrm>
            <a:off x="4271058" y="2797739"/>
            <a:ext cx="3495555" cy="1345998"/>
          </a:xfrm>
        </p:spPr>
        <p:txBody>
          <a:bodyPr/>
          <a:lstStyle/>
          <a:p>
            <a:pPr algn="ctr"/>
            <a:r>
              <a:rPr lang="en-US" dirty="0">
                <a:solidFill>
                  <a:schemeClr val="bg1"/>
                </a:solidFill>
              </a:rPr>
              <a:t>Thank You</a:t>
            </a:r>
          </a:p>
        </p:txBody>
      </p:sp>
      <p:sp>
        <p:nvSpPr>
          <p:cNvPr id="3" name="TextBox 2"/>
          <p:cNvSpPr txBox="1"/>
          <p:nvPr/>
        </p:nvSpPr>
        <p:spPr>
          <a:xfrm>
            <a:off x="11374833" y="6511671"/>
            <a:ext cx="470062" cy="307777"/>
          </a:xfrm>
          <a:prstGeom prst="rect">
            <a:avLst/>
          </a:prstGeom>
          <a:noFill/>
        </p:spPr>
        <p:txBody>
          <a:bodyPr wrap="square" rtlCol="0">
            <a:spAutoFit/>
          </a:bodyPr>
          <a:lstStyle/>
          <a:p>
            <a:pPr algn="ctr"/>
            <a:r>
              <a:rPr lang="en-IN" sz="1400" dirty="0" smtClean="0">
                <a:latin typeface="Calibri" panose="020F0502020204030204" pitchFamily="34" charset="0"/>
                <a:cs typeface="Calibri" panose="020F0502020204030204" pitchFamily="34" charset="0"/>
              </a:rPr>
              <a:t>120</a:t>
            </a:r>
            <a:endParaRPr lang="en-IN"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8719216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Resistin in metabolism, inflammation, and disease - Tripathi ...">
            <a:extLst>
              <a:ext uri="{FF2B5EF4-FFF2-40B4-BE49-F238E27FC236}">
                <a16:creationId xmlns:a16="http://schemas.microsoft.com/office/drawing/2014/main" id="{55E4A890-43A1-64A1-3C4B-B4AEDBC1D8A4}"/>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190215" y="659757"/>
            <a:ext cx="5811570" cy="565175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1421133" y="6571215"/>
            <a:ext cx="470062" cy="307777"/>
          </a:xfrm>
          <a:prstGeom prst="rect">
            <a:avLst/>
          </a:prstGeom>
          <a:noFill/>
        </p:spPr>
        <p:txBody>
          <a:bodyPr wrap="square" rtlCol="0">
            <a:spAutoFit/>
          </a:bodyPr>
          <a:lstStyle/>
          <a:p>
            <a:pPr algn="ctr"/>
            <a:r>
              <a:rPr lang="en-IN" sz="1400" dirty="0" smtClean="0">
                <a:latin typeface="Calibri" panose="020F0502020204030204" pitchFamily="34" charset="0"/>
                <a:cs typeface="Calibri" panose="020F0502020204030204" pitchFamily="34" charset="0"/>
              </a:rPr>
              <a:t>12</a:t>
            </a:r>
            <a:endParaRPr lang="en-IN"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5395379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descr="Trait: Adiponectin levels (ADIPOQ) | FitnessGenes®">
            <a:extLst>
              <a:ext uri="{FF2B5EF4-FFF2-40B4-BE49-F238E27FC236}">
                <a16:creationId xmlns:a16="http://schemas.microsoft.com/office/drawing/2014/main" id="{66BFCF75-9288-FF3C-D22C-31EB2A35EF8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9733" b="5444"/>
          <a:stretch/>
        </p:blipFill>
        <p:spPr bwMode="auto">
          <a:xfrm>
            <a:off x="2746841" y="1543587"/>
            <a:ext cx="6698319" cy="4857214"/>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15EF87A5-BADD-24A9-3F80-A965CAA2F2C2}"/>
              </a:ext>
            </a:extLst>
          </p:cNvPr>
          <p:cNvSpPr txBox="1">
            <a:spLocks/>
          </p:cNvSpPr>
          <p:nvPr/>
        </p:nvSpPr>
        <p:spPr>
          <a:xfrm>
            <a:off x="3336729" y="410101"/>
            <a:ext cx="5518542" cy="99458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kern="1200" cap="all" baseline="0">
                <a:blipFill>
                  <a:blip r:embed="rId4">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r>
              <a:rPr lang="en-US" sz="4800" dirty="0" smtClean="0">
                <a:solidFill>
                  <a:srgbClr val="B46346"/>
                </a:solidFill>
              </a:rPr>
              <a:t>EFFECTS OF ADIPONECTIN</a:t>
            </a:r>
            <a:endParaRPr lang="en-US" sz="4800" dirty="0">
              <a:solidFill>
                <a:srgbClr val="B46346"/>
              </a:solidFill>
            </a:endParaRPr>
          </a:p>
        </p:txBody>
      </p:sp>
      <p:sp>
        <p:nvSpPr>
          <p:cNvPr id="4" name="TextBox 3"/>
          <p:cNvSpPr txBox="1"/>
          <p:nvPr/>
        </p:nvSpPr>
        <p:spPr>
          <a:xfrm>
            <a:off x="11421133" y="6571215"/>
            <a:ext cx="470062" cy="307777"/>
          </a:xfrm>
          <a:prstGeom prst="rect">
            <a:avLst/>
          </a:prstGeom>
          <a:noFill/>
        </p:spPr>
        <p:txBody>
          <a:bodyPr wrap="square" rtlCol="0">
            <a:spAutoFit/>
          </a:bodyPr>
          <a:lstStyle/>
          <a:p>
            <a:pPr algn="ctr"/>
            <a:r>
              <a:rPr lang="en-IN" sz="1400" dirty="0" smtClean="0">
                <a:latin typeface="Calibri" panose="020F0502020204030204" pitchFamily="34" charset="0"/>
                <a:cs typeface="Calibri" panose="020F0502020204030204" pitchFamily="34" charset="0"/>
              </a:rPr>
              <a:t>13</a:t>
            </a:r>
            <a:endParaRPr lang="en-IN"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1456879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AF5A2D2-9E2A-A1B2-D16A-48F2070C6D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8822" y="586934"/>
            <a:ext cx="8654357" cy="5684133"/>
          </a:xfrm>
          <a:prstGeom prst="rect">
            <a:avLst/>
          </a:prstGeom>
        </p:spPr>
      </p:pic>
      <p:sp>
        <p:nvSpPr>
          <p:cNvPr id="3" name="TextBox 2"/>
          <p:cNvSpPr txBox="1"/>
          <p:nvPr/>
        </p:nvSpPr>
        <p:spPr>
          <a:xfrm>
            <a:off x="11421133" y="6571215"/>
            <a:ext cx="470062" cy="307777"/>
          </a:xfrm>
          <a:prstGeom prst="rect">
            <a:avLst/>
          </a:prstGeom>
          <a:noFill/>
        </p:spPr>
        <p:txBody>
          <a:bodyPr wrap="square" rtlCol="0">
            <a:spAutoFit/>
          </a:bodyPr>
          <a:lstStyle/>
          <a:p>
            <a:pPr algn="ctr"/>
            <a:r>
              <a:rPr lang="en-IN" sz="1400" dirty="0" smtClean="0">
                <a:latin typeface="Calibri" panose="020F0502020204030204" pitchFamily="34" charset="0"/>
                <a:cs typeface="Calibri" panose="020F0502020204030204" pitchFamily="34" charset="0"/>
              </a:rPr>
              <a:t>14</a:t>
            </a:r>
            <a:endParaRPr lang="en-IN"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4607127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00528-94C2-FA26-3743-93AC5205769A}"/>
              </a:ext>
            </a:extLst>
          </p:cNvPr>
          <p:cNvSpPr>
            <a:spLocks noGrp="1"/>
          </p:cNvSpPr>
          <p:nvPr>
            <p:ph type="title" idx="4294967295"/>
          </p:nvPr>
        </p:nvSpPr>
        <p:spPr>
          <a:xfrm>
            <a:off x="4166394" y="576784"/>
            <a:ext cx="3859213" cy="714375"/>
          </a:xfrm>
        </p:spPr>
        <p:txBody>
          <a:bodyPr>
            <a:noAutofit/>
          </a:bodyPr>
          <a:lstStyle/>
          <a:p>
            <a:pPr algn="ctr"/>
            <a:r>
              <a:rPr lang="en-US" sz="4800" dirty="0">
                <a:solidFill>
                  <a:srgbClr val="D34817"/>
                </a:solidFill>
              </a:rPr>
              <a:t>T1DM  VS T2DM</a:t>
            </a:r>
          </a:p>
        </p:txBody>
      </p:sp>
      <p:graphicFrame>
        <p:nvGraphicFramePr>
          <p:cNvPr id="4" name="Table 4">
            <a:extLst>
              <a:ext uri="{FF2B5EF4-FFF2-40B4-BE49-F238E27FC236}">
                <a16:creationId xmlns:a16="http://schemas.microsoft.com/office/drawing/2014/main" id="{384D9F47-B5CB-48E3-0F37-C79732B12C81}"/>
              </a:ext>
            </a:extLst>
          </p:cNvPr>
          <p:cNvGraphicFramePr>
            <a:graphicFrameLocks noGrp="1"/>
          </p:cNvGraphicFramePr>
          <p:nvPr>
            <p:ph idx="4294967295"/>
            <p:extLst>
              <p:ext uri="{D42A27DB-BD31-4B8C-83A1-F6EECF244321}">
                <p14:modId xmlns:p14="http://schemas.microsoft.com/office/powerpoint/2010/main" val="3539125983"/>
              </p:ext>
            </p:extLst>
          </p:nvPr>
        </p:nvGraphicFramePr>
        <p:xfrm>
          <a:off x="771646" y="1533043"/>
          <a:ext cx="10648709" cy="2792609"/>
        </p:xfrm>
        <a:graphic>
          <a:graphicData uri="http://schemas.openxmlformats.org/drawingml/2006/table">
            <a:tbl>
              <a:tblPr firstRow="1" bandRow="1">
                <a:tableStyleId>{5C22544A-7EE6-4342-B048-85BDC9FD1C3A}</a:tableStyleId>
              </a:tblPr>
              <a:tblGrid>
                <a:gridCol w="4687746">
                  <a:extLst>
                    <a:ext uri="{9D8B030D-6E8A-4147-A177-3AD203B41FA5}">
                      <a16:colId xmlns:a16="http://schemas.microsoft.com/office/drawing/2014/main" val="629356548"/>
                    </a:ext>
                  </a:extLst>
                </a:gridCol>
                <a:gridCol w="5960963">
                  <a:extLst>
                    <a:ext uri="{9D8B030D-6E8A-4147-A177-3AD203B41FA5}">
                      <a16:colId xmlns:a16="http://schemas.microsoft.com/office/drawing/2014/main" val="4178033"/>
                    </a:ext>
                  </a:extLst>
                </a:gridCol>
              </a:tblGrid>
              <a:tr h="399929">
                <a:tc>
                  <a:txBody>
                    <a:bodyPr/>
                    <a:lstStyle/>
                    <a:p>
                      <a:pPr algn="ctr"/>
                      <a:r>
                        <a:rPr lang="en-IN" dirty="0">
                          <a:latin typeface="Calibri" panose="020F0502020204030204" pitchFamily="34" charset="0"/>
                          <a:cs typeface="Calibri" panose="020F0502020204030204" pitchFamily="34" charset="0"/>
                        </a:rPr>
                        <a:t>T1DM</a:t>
                      </a:r>
                      <a:endParaRPr lang="en-US" dirty="0">
                        <a:latin typeface="Calibri" panose="020F0502020204030204" pitchFamily="34" charset="0"/>
                        <a:cs typeface="Calibri" panose="020F0502020204030204" pitchFamily="34" charset="0"/>
                      </a:endParaRPr>
                    </a:p>
                  </a:txBody>
                  <a:tcPr/>
                </a:tc>
                <a:tc>
                  <a:txBody>
                    <a:bodyPr/>
                    <a:lstStyle/>
                    <a:p>
                      <a:pPr algn="ctr"/>
                      <a:r>
                        <a:rPr lang="en-IN" dirty="0">
                          <a:latin typeface="Calibri" panose="020F0502020204030204" pitchFamily="34" charset="0"/>
                          <a:cs typeface="Calibri" panose="020F0502020204030204" pitchFamily="34" charset="0"/>
                        </a:rPr>
                        <a:t>T2DM</a:t>
                      </a:r>
                      <a:endParaRPr lang="en-US"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143493048"/>
                  </a:ext>
                </a:extLst>
              </a:tr>
              <a:tr h="370840">
                <a:tc>
                  <a:txBody>
                    <a:bodyPr/>
                    <a:lstStyle/>
                    <a:p>
                      <a:r>
                        <a:rPr lang="en-IN" dirty="0">
                          <a:latin typeface="Calibri" panose="020F0502020204030204" pitchFamily="34" charset="0"/>
                          <a:cs typeface="Calibri" panose="020F0502020204030204" pitchFamily="34" charset="0"/>
                        </a:rPr>
                        <a:t>Insulin </a:t>
                      </a:r>
                      <a:r>
                        <a:rPr lang="en-IN" dirty="0" err="1">
                          <a:latin typeface="Calibri" panose="020F0502020204030204" pitchFamily="34" charset="0"/>
                          <a:cs typeface="Calibri" panose="020F0502020204030204" pitchFamily="34" charset="0"/>
                        </a:rPr>
                        <a:t>requiremement</a:t>
                      </a:r>
                      <a:r>
                        <a:rPr lang="en-IN" dirty="0">
                          <a:latin typeface="Calibri" panose="020F0502020204030204" pitchFamily="34" charset="0"/>
                          <a:cs typeface="Calibri" panose="020F0502020204030204" pitchFamily="34" charset="0"/>
                        </a:rPr>
                        <a:t> +</a:t>
                      </a:r>
                      <a:endParaRPr lang="en-US" dirty="0">
                        <a:latin typeface="Calibri" panose="020F0502020204030204" pitchFamily="34" charset="0"/>
                        <a:cs typeface="Calibri" panose="020F0502020204030204" pitchFamily="34" charset="0"/>
                      </a:endParaRPr>
                    </a:p>
                  </a:txBody>
                  <a:tcPr/>
                </a:tc>
                <a:tc>
                  <a:txBody>
                    <a:bodyPr/>
                    <a:lstStyle/>
                    <a:p>
                      <a:r>
                        <a:rPr lang="en-IN" dirty="0">
                          <a:latin typeface="Calibri" panose="020F0502020204030204" pitchFamily="34" charset="0"/>
                          <a:cs typeface="Calibri" panose="020F0502020204030204" pitchFamily="34" charset="0"/>
                        </a:rPr>
                        <a:t>May require insulin later as disease progresses</a:t>
                      </a:r>
                      <a:endParaRPr lang="en-US"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973156279"/>
                  </a:ext>
                </a:extLst>
              </a:tr>
              <a:tr h="370840">
                <a:tc>
                  <a:txBody>
                    <a:bodyPr/>
                    <a:lstStyle/>
                    <a:p>
                      <a:r>
                        <a:rPr lang="en-IN" dirty="0">
                          <a:latin typeface="Calibri" panose="020F0502020204030204" pitchFamily="34" charset="0"/>
                          <a:cs typeface="Calibri" panose="020F0502020204030204" pitchFamily="34" charset="0"/>
                        </a:rPr>
                        <a:t>Early insulin requirement</a:t>
                      </a:r>
                      <a:endParaRPr lang="en-US" dirty="0">
                        <a:latin typeface="Calibri" panose="020F0502020204030204" pitchFamily="34" charset="0"/>
                        <a:cs typeface="Calibri" panose="020F0502020204030204" pitchFamily="34" charset="0"/>
                      </a:endParaRPr>
                    </a:p>
                  </a:txBody>
                  <a:tcPr/>
                </a:tc>
                <a:tc>
                  <a:txBody>
                    <a:bodyPr/>
                    <a:lstStyle/>
                    <a:p>
                      <a:r>
                        <a:rPr lang="en-IN" dirty="0">
                          <a:latin typeface="Calibri" panose="020F0502020204030204" pitchFamily="34" charset="0"/>
                          <a:cs typeface="Calibri" panose="020F0502020204030204" pitchFamily="34" charset="0"/>
                        </a:rPr>
                        <a:t>Late insulin requirement </a:t>
                      </a:r>
                      <a:endParaRPr lang="en-US"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03441686"/>
                  </a:ext>
                </a:extLst>
              </a:tr>
              <a:tr h="370840">
                <a:tc>
                  <a:txBody>
                    <a:bodyPr/>
                    <a:lstStyle/>
                    <a:p>
                      <a:r>
                        <a:rPr lang="en-IN" dirty="0">
                          <a:latin typeface="Calibri" panose="020F0502020204030204" pitchFamily="34" charset="0"/>
                          <a:cs typeface="Calibri" panose="020F0502020204030204" pitchFamily="34" charset="0"/>
                        </a:rPr>
                        <a:t>DKA can be the initial presentation</a:t>
                      </a:r>
                      <a:endParaRPr lang="en-US" dirty="0">
                        <a:latin typeface="Calibri" panose="020F0502020204030204" pitchFamily="34" charset="0"/>
                        <a:cs typeface="Calibri" panose="020F0502020204030204" pitchFamily="34" charset="0"/>
                      </a:endParaRPr>
                    </a:p>
                  </a:txBody>
                  <a:tcPr/>
                </a:tc>
                <a:tc>
                  <a:txBody>
                    <a:bodyPr/>
                    <a:lstStyle/>
                    <a:p>
                      <a:r>
                        <a:rPr lang="en-IN" dirty="0">
                          <a:latin typeface="Calibri" panose="020F0502020204030204" pitchFamily="34" charset="0"/>
                          <a:cs typeface="Calibri" panose="020F0502020204030204" pitchFamily="34" charset="0"/>
                        </a:rPr>
                        <a:t>DKA rare except: Ketosis prone diabetes mellitus</a:t>
                      </a:r>
                      <a:endParaRPr lang="en-US"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718313076"/>
                  </a:ext>
                </a:extLst>
              </a:tr>
              <a:tr h="370840">
                <a:tc>
                  <a:txBody>
                    <a:bodyPr/>
                    <a:lstStyle/>
                    <a:p>
                      <a:r>
                        <a:rPr lang="en-IN" dirty="0">
                          <a:latin typeface="Calibri" panose="020F0502020204030204" pitchFamily="34" charset="0"/>
                          <a:cs typeface="Calibri" panose="020F0502020204030204" pitchFamily="34" charset="0"/>
                        </a:rPr>
                        <a:t>May be thin at presentation d/t poor metabolism d/t absence of insulin</a:t>
                      </a:r>
                      <a:endParaRPr lang="en-US" dirty="0">
                        <a:latin typeface="Calibri" panose="020F0502020204030204" pitchFamily="34" charset="0"/>
                        <a:cs typeface="Calibri" panose="020F0502020204030204" pitchFamily="34" charset="0"/>
                      </a:endParaRPr>
                    </a:p>
                  </a:txBody>
                  <a:tcPr/>
                </a:tc>
                <a:tc>
                  <a:txBody>
                    <a:bodyPr/>
                    <a:lstStyle/>
                    <a:p>
                      <a:r>
                        <a:rPr lang="en-IN" dirty="0">
                          <a:latin typeface="Calibri" panose="020F0502020204030204" pitchFamily="34" charset="0"/>
                          <a:cs typeface="Calibri" panose="020F0502020204030204" pitchFamily="34" charset="0"/>
                        </a:rPr>
                        <a:t>Usually obese at presentation (associated with Metabolic </a:t>
                      </a:r>
                      <a:r>
                        <a:rPr lang="en-IN" dirty="0" err="1">
                          <a:latin typeface="Calibri" panose="020F0502020204030204" pitchFamily="34" charset="0"/>
                          <a:cs typeface="Calibri" panose="020F0502020204030204" pitchFamily="34" charset="0"/>
                        </a:rPr>
                        <a:t>syn</a:t>
                      </a:r>
                      <a:r>
                        <a:rPr lang="en-IN" dirty="0">
                          <a:latin typeface="Calibri" panose="020F0502020204030204" pitchFamily="34" charset="0"/>
                          <a:cs typeface="Calibri" panose="020F0502020204030204" pitchFamily="34" charset="0"/>
                        </a:rPr>
                        <a:t>)</a:t>
                      </a:r>
                      <a:endParaRPr lang="en-US"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646463495"/>
                  </a:ext>
                </a:extLst>
              </a:tr>
              <a:tr h="370840">
                <a:tc>
                  <a:txBody>
                    <a:bodyPr/>
                    <a:lstStyle/>
                    <a:p>
                      <a:r>
                        <a:rPr lang="en-IN" dirty="0">
                          <a:latin typeface="Calibri" panose="020F0502020204030204" pitchFamily="34" charset="0"/>
                          <a:cs typeface="Calibri" panose="020F0502020204030204" pitchFamily="34" charset="0"/>
                        </a:rPr>
                        <a:t>History of autoimmune diseases in the patient or family present</a:t>
                      </a:r>
                      <a:endParaRPr lang="en-US" dirty="0">
                        <a:latin typeface="Calibri" panose="020F0502020204030204" pitchFamily="34" charset="0"/>
                        <a:cs typeface="Calibri" panose="020F0502020204030204" pitchFamily="34" charset="0"/>
                      </a:endParaRPr>
                    </a:p>
                  </a:txBody>
                  <a:tcPr/>
                </a:tc>
                <a:tc>
                  <a:txBody>
                    <a:bodyPr/>
                    <a:lstStyle/>
                    <a:p>
                      <a:r>
                        <a:rPr lang="en-IN" dirty="0">
                          <a:latin typeface="Calibri" panose="020F0502020204030204" pitchFamily="34" charset="0"/>
                          <a:cs typeface="Calibri" panose="020F0502020204030204" pitchFamily="34" charset="0"/>
                        </a:rPr>
                        <a:t>History of diabetes (TYPE 2) in family present</a:t>
                      </a:r>
                      <a:endParaRPr lang="en-US"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046576455"/>
                  </a:ext>
                </a:extLst>
              </a:tr>
            </a:tbl>
          </a:graphicData>
        </a:graphic>
      </p:graphicFrame>
      <p:sp>
        <p:nvSpPr>
          <p:cNvPr id="6" name="TextBox 5"/>
          <p:cNvSpPr txBox="1"/>
          <p:nvPr/>
        </p:nvSpPr>
        <p:spPr>
          <a:xfrm>
            <a:off x="11421133" y="6489935"/>
            <a:ext cx="470062" cy="307777"/>
          </a:xfrm>
          <a:prstGeom prst="rect">
            <a:avLst/>
          </a:prstGeom>
          <a:noFill/>
        </p:spPr>
        <p:txBody>
          <a:bodyPr wrap="square" rtlCol="0">
            <a:spAutoFit/>
          </a:bodyPr>
          <a:lstStyle/>
          <a:p>
            <a:pPr algn="ctr"/>
            <a:r>
              <a:rPr lang="en-IN" sz="1400" dirty="0" smtClean="0">
                <a:latin typeface="Calibri" panose="020F0502020204030204" pitchFamily="34" charset="0"/>
                <a:cs typeface="Calibri" panose="020F0502020204030204" pitchFamily="34" charset="0"/>
              </a:rPr>
              <a:t>15</a:t>
            </a:r>
            <a:endParaRPr lang="en-IN"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8082351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A7950B-7575-A6D8-14CF-BAB168C503B4}"/>
              </a:ext>
            </a:extLst>
          </p:cNvPr>
          <p:cNvSpPr>
            <a:spLocks noGrp="1"/>
          </p:cNvSpPr>
          <p:nvPr>
            <p:ph type="title" idx="4294967295"/>
          </p:nvPr>
        </p:nvSpPr>
        <p:spPr>
          <a:xfrm>
            <a:off x="524718" y="368441"/>
            <a:ext cx="8769753" cy="1609725"/>
          </a:xfrm>
        </p:spPr>
        <p:txBody>
          <a:bodyPr>
            <a:normAutofit/>
          </a:bodyPr>
          <a:lstStyle/>
          <a:p>
            <a:r>
              <a:rPr lang="en-US" sz="4400" dirty="0">
                <a:solidFill>
                  <a:srgbClr val="B46346"/>
                </a:solidFill>
              </a:rPr>
              <a:t>MODY (MATURITY ONSET DIABETES OF THE YOUNG)= monogenic diabetes</a:t>
            </a:r>
          </a:p>
        </p:txBody>
      </p:sp>
      <p:sp>
        <p:nvSpPr>
          <p:cNvPr id="3" name="Content Placeholder 2">
            <a:extLst>
              <a:ext uri="{FF2B5EF4-FFF2-40B4-BE49-F238E27FC236}">
                <a16:creationId xmlns:a16="http://schemas.microsoft.com/office/drawing/2014/main" id="{AC0B221D-3816-5509-6CE0-AC267122D93E}"/>
              </a:ext>
            </a:extLst>
          </p:cNvPr>
          <p:cNvSpPr>
            <a:spLocks noGrp="1"/>
          </p:cNvSpPr>
          <p:nvPr>
            <p:ph idx="4294967295"/>
          </p:nvPr>
        </p:nvSpPr>
        <p:spPr>
          <a:xfrm>
            <a:off x="571018" y="2059190"/>
            <a:ext cx="11235159" cy="4051300"/>
          </a:xfrm>
        </p:spPr>
        <p:txBody>
          <a:bodyPr>
            <a:normAutofit/>
          </a:bodyPr>
          <a:lstStyle/>
          <a:p>
            <a:pPr marL="358775" indent="-358775">
              <a:lnSpc>
                <a:spcPct val="100000"/>
              </a:lnSpc>
            </a:pPr>
            <a:r>
              <a:rPr lang="en-US" sz="2100" dirty="0">
                <a:latin typeface="Calibri" panose="020F0502020204030204" pitchFamily="34" charset="0"/>
                <a:cs typeface="Calibri" panose="020F0502020204030204" pitchFamily="34" charset="0"/>
              </a:rPr>
              <a:t>Diabetes diagnosed at a young age (&lt;25 </a:t>
            </a:r>
            <a:r>
              <a:rPr lang="en-US" sz="2100" dirty="0" err="1">
                <a:latin typeface="Calibri" panose="020F0502020204030204" pitchFamily="34" charset="0"/>
                <a:cs typeface="Calibri" panose="020F0502020204030204" pitchFamily="34" charset="0"/>
              </a:rPr>
              <a:t>yrs</a:t>
            </a:r>
            <a:r>
              <a:rPr lang="en-US" sz="2100" dirty="0">
                <a:latin typeface="Calibri" panose="020F0502020204030204" pitchFamily="34" charset="0"/>
                <a:cs typeface="Calibri" panose="020F0502020204030204" pitchFamily="34" charset="0"/>
              </a:rPr>
              <a:t>)</a:t>
            </a:r>
          </a:p>
          <a:p>
            <a:pPr marL="358775" indent="-358775">
              <a:lnSpc>
                <a:spcPct val="100000"/>
              </a:lnSpc>
            </a:pPr>
            <a:r>
              <a:rPr lang="en-US" sz="2100" dirty="0">
                <a:latin typeface="Calibri" panose="020F0502020204030204" pitchFamily="34" charset="0"/>
                <a:cs typeface="Calibri" panose="020F0502020204030204" pitchFamily="34" charset="0"/>
              </a:rPr>
              <a:t>Autosomal </a:t>
            </a:r>
            <a:r>
              <a:rPr lang="en-US" sz="2100" dirty="0">
                <a:highlight>
                  <a:srgbClr val="FFFF00"/>
                </a:highlight>
                <a:latin typeface="Calibri" panose="020F0502020204030204" pitchFamily="34" charset="0"/>
                <a:cs typeface="Calibri" panose="020F0502020204030204" pitchFamily="34" charset="0"/>
              </a:rPr>
              <a:t>dominant </a:t>
            </a:r>
            <a:r>
              <a:rPr lang="en-US" sz="2100" dirty="0">
                <a:latin typeface="Calibri" panose="020F0502020204030204" pitchFamily="34" charset="0"/>
                <a:cs typeface="Calibri" panose="020F0502020204030204" pitchFamily="34" charset="0"/>
              </a:rPr>
              <a:t>transmission (positive family history in 3 generations)</a:t>
            </a:r>
          </a:p>
          <a:p>
            <a:pPr marL="358775" indent="-358775">
              <a:lnSpc>
                <a:spcPct val="100000"/>
              </a:lnSpc>
            </a:pPr>
            <a:r>
              <a:rPr lang="en-US" sz="2100" dirty="0">
                <a:latin typeface="Calibri" panose="020F0502020204030204" pitchFamily="34" charset="0"/>
                <a:cs typeface="Calibri" panose="020F0502020204030204" pitchFamily="34" charset="0"/>
              </a:rPr>
              <a:t>Usually history of early onset diabetes in a single parent and sometimes also in a grandparent</a:t>
            </a:r>
          </a:p>
          <a:p>
            <a:pPr marL="358775" indent="-358775">
              <a:lnSpc>
                <a:spcPct val="100000"/>
              </a:lnSpc>
            </a:pPr>
            <a:r>
              <a:rPr lang="en-US" sz="2100" dirty="0">
                <a:latin typeface="Calibri" panose="020F0502020204030204" pitchFamily="34" charset="0"/>
                <a:cs typeface="Calibri" panose="020F0502020204030204" pitchFamily="34" charset="0"/>
              </a:rPr>
              <a:t>Autoantibodies absent</a:t>
            </a:r>
          </a:p>
          <a:p>
            <a:pPr marL="358775" indent="-358775">
              <a:lnSpc>
                <a:spcPct val="100000"/>
              </a:lnSpc>
            </a:pPr>
            <a:r>
              <a:rPr lang="en-US" sz="2100" dirty="0">
                <a:latin typeface="Calibri" panose="020F0502020204030204" pitchFamily="34" charset="0"/>
                <a:cs typeface="Calibri" panose="020F0502020204030204" pitchFamily="34" charset="0"/>
              </a:rPr>
              <a:t>Impaired glucose sensing and insulin secretion</a:t>
            </a:r>
          </a:p>
          <a:p>
            <a:pPr marL="358775" indent="-358775">
              <a:lnSpc>
                <a:spcPct val="100000"/>
              </a:lnSpc>
            </a:pPr>
            <a:r>
              <a:rPr lang="en-US" sz="2100" dirty="0">
                <a:highlight>
                  <a:srgbClr val="FFFF00"/>
                </a:highlight>
                <a:latin typeface="Calibri" panose="020F0502020204030204" pitchFamily="34" charset="0"/>
                <a:cs typeface="Calibri" panose="020F0502020204030204" pitchFamily="34" charset="0"/>
              </a:rPr>
              <a:t>No</a:t>
            </a:r>
            <a:r>
              <a:rPr lang="en-US" sz="2100" dirty="0">
                <a:latin typeface="Calibri" panose="020F0502020204030204" pitchFamily="34" charset="0"/>
                <a:cs typeface="Calibri" panose="020F0502020204030204" pitchFamily="34" charset="0"/>
              </a:rPr>
              <a:t> defect in insulin </a:t>
            </a:r>
            <a:r>
              <a:rPr lang="en-US" sz="2100" dirty="0">
                <a:highlight>
                  <a:srgbClr val="FFFF00"/>
                </a:highlight>
                <a:latin typeface="Calibri" panose="020F0502020204030204" pitchFamily="34" charset="0"/>
                <a:cs typeface="Calibri" panose="020F0502020204030204" pitchFamily="34" charset="0"/>
              </a:rPr>
              <a:t>action</a:t>
            </a:r>
          </a:p>
          <a:p>
            <a:pPr marL="358775" indent="-358775">
              <a:lnSpc>
                <a:spcPct val="100000"/>
              </a:lnSpc>
            </a:pPr>
            <a:r>
              <a:rPr lang="en-US" sz="2100" dirty="0">
                <a:latin typeface="Calibri" panose="020F0502020204030204" pitchFamily="34" charset="0"/>
                <a:cs typeface="Calibri" panose="020F0502020204030204" pitchFamily="34" charset="0"/>
              </a:rPr>
              <a:t>May respond to sulfonylureas</a:t>
            </a:r>
          </a:p>
          <a:p>
            <a:pPr marL="358775" indent="-358775">
              <a:lnSpc>
                <a:spcPct val="100000"/>
              </a:lnSpc>
            </a:pPr>
            <a:r>
              <a:rPr lang="en-US" sz="2100" dirty="0">
                <a:latin typeface="Calibri" panose="020F0502020204030204" pitchFamily="34" charset="0"/>
                <a:cs typeface="Calibri" panose="020F0502020204030204" pitchFamily="34" charset="0"/>
              </a:rPr>
              <a:t>Most common- Glucokinase </a:t>
            </a:r>
          </a:p>
        </p:txBody>
      </p:sp>
      <p:sp>
        <p:nvSpPr>
          <p:cNvPr id="4" name="TextBox 3"/>
          <p:cNvSpPr txBox="1"/>
          <p:nvPr/>
        </p:nvSpPr>
        <p:spPr>
          <a:xfrm>
            <a:off x="11421133" y="6489935"/>
            <a:ext cx="470062" cy="307777"/>
          </a:xfrm>
          <a:prstGeom prst="rect">
            <a:avLst/>
          </a:prstGeom>
          <a:noFill/>
        </p:spPr>
        <p:txBody>
          <a:bodyPr wrap="square" rtlCol="0">
            <a:spAutoFit/>
          </a:bodyPr>
          <a:lstStyle/>
          <a:p>
            <a:pPr algn="ctr"/>
            <a:r>
              <a:rPr lang="en-IN" sz="1400" dirty="0" smtClean="0">
                <a:latin typeface="Calibri" panose="020F0502020204030204" pitchFamily="34" charset="0"/>
                <a:cs typeface="Calibri" panose="020F0502020204030204" pitchFamily="34" charset="0"/>
              </a:rPr>
              <a:t>16</a:t>
            </a:r>
            <a:endParaRPr lang="en-IN"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6949848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16C247-2780-8376-0C67-D3803D50B08F}"/>
              </a:ext>
            </a:extLst>
          </p:cNvPr>
          <p:cNvSpPr>
            <a:spLocks noGrp="1"/>
          </p:cNvSpPr>
          <p:nvPr>
            <p:ph type="title" idx="4294967295"/>
          </p:nvPr>
        </p:nvSpPr>
        <p:spPr>
          <a:xfrm>
            <a:off x="547867" y="495763"/>
            <a:ext cx="5227899" cy="974221"/>
          </a:xfrm>
        </p:spPr>
        <p:txBody>
          <a:bodyPr>
            <a:normAutofit/>
          </a:bodyPr>
          <a:lstStyle/>
          <a:p>
            <a:r>
              <a:rPr lang="en-IN" sz="4800" dirty="0">
                <a:solidFill>
                  <a:srgbClr val="D34817"/>
                </a:solidFill>
              </a:rPr>
              <a:t>GESTATIONAL DIABETES</a:t>
            </a:r>
            <a:endParaRPr lang="en-US" sz="4800" dirty="0">
              <a:solidFill>
                <a:srgbClr val="D34817"/>
              </a:solidFill>
            </a:endParaRPr>
          </a:p>
        </p:txBody>
      </p:sp>
      <p:sp>
        <p:nvSpPr>
          <p:cNvPr id="3" name="Content Placeholder 2">
            <a:extLst>
              <a:ext uri="{FF2B5EF4-FFF2-40B4-BE49-F238E27FC236}">
                <a16:creationId xmlns:a16="http://schemas.microsoft.com/office/drawing/2014/main" id="{EFD3EA3E-C3DC-15EE-2636-28A02981B209}"/>
              </a:ext>
            </a:extLst>
          </p:cNvPr>
          <p:cNvSpPr>
            <a:spLocks noGrp="1"/>
          </p:cNvSpPr>
          <p:nvPr>
            <p:ph idx="4294967295"/>
          </p:nvPr>
        </p:nvSpPr>
        <p:spPr>
          <a:xfrm>
            <a:off x="617316" y="1484290"/>
            <a:ext cx="8723454" cy="3018261"/>
          </a:xfrm>
        </p:spPr>
        <p:txBody>
          <a:bodyPr>
            <a:noAutofit/>
          </a:bodyPr>
          <a:lstStyle/>
          <a:p>
            <a:pPr marL="358775" indent="-358775">
              <a:lnSpc>
                <a:spcPct val="125000"/>
              </a:lnSpc>
            </a:pPr>
            <a:r>
              <a:rPr lang="en-IN" sz="2400" dirty="0">
                <a:latin typeface="Calibri" panose="020F0502020204030204" pitchFamily="34" charset="0"/>
                <a:cs typeface="Calibri" panose="020F0502020204030204" pitchFamily="34" charset="0"/>
              </a:rPr>
              <a:t>In the second or third trimester</a:t>
            </a:r>
          </a:p>
          <a:p>
            <a:pPr marL="358775" indent="-358775">
              <a:lnSpc>
                <a:spcPct val="125000"/>
              </a:lnSpc>
            </a:pPr>
            <a:r>
              <a:rPr lang="en-IN" sz="2400" dirty="0">
                <a:latin typeface="Calibri" panose="020F0502020204030204" pitchFamily="34" charset="0"/>
                <a:cs typeface="Calibri" panose="020F0502020204030204" pitchFamily="34" charset="0"/>
              </a:rPr>
              <a:t>If in the first trimester- Pre-existing diabetes</a:t>
            </a:r>
          </a:p>
          <a:p>
            <a:pPr marL="358775" indent="-358775">
              <a:lnSpc>
                <a:spcPct val="125000"/>
              </a:lnSpc>
            </a:pPr>
            <a:r>
              <a:rPr lang="en-IN" sz="2400" dirty="0">
                <a:latin typeface="Calibri" panose="020F0502020204030204" pitchFamily="34" charset="0"/>
                <a:cs typeface="Calibri" panose="020F0502020204030204" pitchFamily="34" charset="0"/>
              </a:rPr>
              <a:t>Increased risk of developing diabetes in the next 10-20 years</a:t>
            </a:r>
          </a:p>
          <a:p>
            <a:pPr marL="358775" indent="-358775">
              <a:lnSpc>
                <a:spcPct val="125000"/>
              </a:lnSpc>
            </a:pPr>
            <a:r>
              <a:rPr lang="en-IN" sz="2400" dirty="0">
                <a:latin typeface="Calibri" panose="020F0502020204030204" pitchFamily="34" charset="0"/>
                <a:cs typeface="Calibri" panose="020F0502020204030204" pitchFamily="34" charset="0"/>
              </a:rPr>
              <a:t>Children born to a mother with GDM has an increased risk of developing diabetes and metabolic syndrome later in </a:t>
            </a:r>
            <a:r>
              <a:rPr lang="en-IN" sz="2400" dirty="0" smtClean="0">
                <a:latin typeface="Calibri" panose="020F0502020204030204" pitchFamily="34" charset="0"/>
                <a:cs typeface="Calibri" panose="020F0502020204030204" pitchFamily="34" charset="0"/>
              </a:rPr>
              <a:t>life</a:t>
            </a:r>
            <a:endParaRPr lang="en-IN" sz="2400" dirty="0">
              <a:latin typeface="Calibri" panose="020F0502020204030204" pitchFamily="34" charset="0"/>
              <a:cs typeface="Calibri" panose="020F0502020204030204" pitchFamily="34" charset="0"/>
            </a:endParaRPr>
          </a:p>
        </p:txBody>
      </p:sp>
      <p:sp>
        <p:nvSpPr>
          <p:cNvPr id="4" name="TextBox 3"/>
          <p:cNvSpPr txBox="1"/>
          <p:nvPr/>
        </p:nvSpPr>
        <p:spPr>
          <a:xfrm>
            <a:off x="11421133" y="6489935"/>
            <a:ext cx="470062" cy="307777"/>
          </a:xfrm>
          <a:prstGeom prst="rect">
            <a:avLst/>
          </a:prstGeom>
          <a:noFill/>
        </p:spPr>
        <p:txBody>
          <a:bodyPr wrap="square" rtlCol="0">
            <a:spAutoFit/>
          </a:bodyPr>
          <a:lstStyle/>
          <a:p>
            <a:pPr algn="ctr"/>
            <a:r>
              <a:rPr lang="en-IN" sz="1400" dirty="0" smtClean="0">
                <a:latin typeface="Calibri" panose="020F0502020204030204" pitchFamily="34" charset="0"/>
                <a:cs typeface="Calibri" panose="020F0502020204030204" pitchFamily="34" charset="0"/>
              </a:rPr>
              <a:t>17</a:t>
            </a:r>
            <a:endParaRPr lang="en-IN"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4563860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1B37C-7201-DCAE-48D4-982694241101}"/>
              </a:ext>
            </a:extLst>
          </p:cNvPr>
          <p:cNvSpPr>
            <a:spLocks noGrp="1"/>
          </p:cNvSpPr>
          <p:nvPr>
            <p:ph type="title" idx="4294967295"/>
          </p:nvPr>
        </p:nvSpPr>
        <p:spPr>
          <a:xfrm>
            <a:off x="501569" y="484188"/>
            <a:ext cx="5690886" cy="893199"/>
          </a:xfrm>
        </p:spPr>
        <p:txBody>
          <a:bodyPr>
            <a:normAutofit/>
          </a:bodyPr>
          <a:lstStyle/>
          <a:p>
            <a:r>
              <a:rPr lang="en-IN" sz="4800" dirty="0">
                <a:solidFill>
                  <a:srgbClr val="B46346"/>
                </a:solidFill>
              </a:rPr>
              <a:t>ATYPICAL DIABETES</a:t>
            </a:r>
            <a:endParaRPr lang="en-US" sz="4800" dirty="0">
              <a:solidFill>
                <a:srgbClr val="B46346"/>
              </a:solidFill>
            </a:endParaRPr>
          </a:p>
        </p:txBody>
      </p:sp>
      <p:sp>
        <p:nvSpPr>
          <p:cNvPr id="3" name="Content Placeholder 2">
            <a:extLst>
              <a:ext uri="{FF2B5EF4-FFF2-40B4-BE49-F238E27FC236}">
                <a16:creationId xmlns:a16="http://schemas.microsoft.com/office/drawing/2014/main" id="{E9658A13-8216-1489-A98D-0BD7835A6E12}"/>
              </a:ext>
            </a:extLst>
          </p:cNvPr>
          <p:cNvSpPr>
            <a:spLocks noGrp="1"/>
          </p:cNvSpPr>
          <p:nvPr>
            <p:ph idx="4294967295"/>
          </p:nvPr>
        </p:nvSpPr>
        <p:spPr>
          <a:xfrm>
            <a:off x="501569" y="1484293"/>
            <a:ext cx="8607707" cy="2289054"/>
          </a:xfrm>
        </p:spPr>
        <p:txBody>
          <a:bodyPr>
            <a:noAutofit/>
          </a:bodyPr>
          <a:lstStyle/>
          <a:p>
            <a:pPr marL="266700" indent="-266700">
              <a:lnSpc>
                <a:spcPct val="125000"/>
              </a:lnSpc>
            </a:pPr>
            <a:r>
              <a:rPr lang="en-IN" sz="2400" dirty="0">
                <a:latin typeface="Calibri" panose="020F0502020204030204" pitchFamily="34" charset="0"/>
                <a:cs typeface="Calibri" panose="020F0502020204030204" pitchFamily="34" charset="0"/>
              </a:rPr>
              <a:t>Features of both type 1 and type 2</a:t>
            </a:r>
          </a:p>
          <a:p>
            <a:pPr marL="266700" indent="-266700">
              <a:lnSpc>
                <a:spcPct val="125000"/>
              </a:lnSpc>
            </a:pPr>
            <a:r>
              <a:rPr lang="en-IN" sz="2400" dirty="0">
                <a:latin typeface="Calibri" panose="020F0502020204030204" pitchFamily="34" charset="0"/>
                <a:cs typeface="Calibri" panose="020F0502020204030204" pitchFamily="34" charset="0"/>
              </a:rPr>
              <a:t>Not a type of monogenic diabetes</a:t>
            </a:r>
          </a:p>
          <a:p>
            <a:pPr marL="266700" indent="-266700">
              <a:lnSpc>
                <a:spcPct val="125000"/>
              </a:lnSpc>
            </a:pPr>
            <a:r>
              <a:rPr lang="en-IN" sz="2400" dirty="0">
                <a:latin typeface="Calibri" panose="020F0502020204030204" pitchFamily="34" charset="0"/>
                <a:cs typeface="Calibri" panose="020F0502020204030204" pitchFamily="34" charset="0"/>
              </a:rPr>
              <a:t>E.g. type 2 diabetes before puberty, type 2 diabetes in very lean individuals</a:t>
            </a:r>
            <a:r>
              <a:rPr lang="en-US" sz="2400" dirty="0">
                <a:latin typeface="Calibri" panose="020F0502020204030204" pitchFamily="34" charset="0"/>
                <a:cs typeface="Calibri" panose="020F0502020204030204" pitchFamily="34" charset="0"/>
              </a:rPr>
              <a:t>, ketosis-prone </a:t>
            </a:r>
            <a:r>
              <a:rPr lang="en-US" sz="2400" dirty="0" smtClean="0">
                <a:latin typeface="Calibri" panose="020F0502020204030204" pitchFamily="34" charset="0"/>
                <a:cs typeface="Calibri" panose="020F0502020204030204" pitchFamily="34" charset="0"/>
              </a:rPr>
              <a:t>diabetes</a:t>
            </a:r>
            <a:endParaRPr lang="en-IN" sz="2400" dirty="0">
              <a:latin typeface="Calibri" panose="020F0502020204030204" pitchFamily="34" charset="0"/>
              <a:cs typeface="Calibri" panose="020F0502020204030204" pitchFamily="34" charset="0"/>
            </a:endParaRPr>
          </a:p>
        </p:txBody>
      </p:sp>
      <p:sp>
        <p:nvSpPr>
          <p:cNvPr id="4" name="TextBox 3"/>
          <p:cNvSpPr txBox="1"/>
          <p:nvPr/>
        </p:nvSpPr>
        <p:spPr>
          <a:xfrm>
            <a:off x="11421133" y="6489935"/>
            <a:ext cx="470062" cy="307777"/>
          </a:xfrm>
          <a:prstGeom prst="rect">
            <a:avLst/>
          </a:prstGeom>
          <a:noFill/>
        </p:spPr>
        <p:txBody>
          <a:bodyPr wrap="square" rtlCol="0">
            <a:spAutoFit/>
          </a:bodyPr>
          <a:lstStyle/>
          <a:p>
            <a:pPr algn="ctr"/>
            <a:r>
              <a:rPr lang="en-IN" sz="1400" dirty="0" smtClean="0">
                <a:latin typeface="Calibri" panose="020F0502020204030204" pitchFamily="34" charset="0"/>
                <a:cs typeface="Calibri" panose="020F0502020204030204" pitchFamily="34" charset="0"/>
              </a:rPr>
              <a:t>18</a:t>
            </a:r>
            <a:endParaRPr lang="en-IN"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8171770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493448" y="4781324"/>
            <a:ext cx="4297680" cy="1840473"/>
          </a:xfrm>
          <a:prstGeom prst="roundRect">
            <a:avLst/>
          </a:prstGeom>
          <a:solidFill>
            <a:srgbClr val="F7E9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 name="Subtitle 2">
            <a:extLst>
              <a:ext uri="{FF2B5EF4-FFF2-40B4-BE49-F238E27FC236}">
                <a16:creationId xmlns:a16="http://schemas.microsoft.com/office/drawing/2014/main" id="{709CB3FB-3108-B6CC-C45F-11E3DAEDB122}"/>
              </a:ext>
            </a:extLst>
          </p:cNvPr>
          <p:cNvSpPr>
            <a:spLocks noGrp="1"/>
          </p:cNvSpPr>
          <p:nvPr>
            <p:ph type="subTitle" idx="4294967295"/>
          </p:nvPr>
        </p:nvSpPr>
        <p:spPr>
          <a:xfrm>
            <a:off x="722402" y="4966775"/>
            <a:ext cx="3839772" cy="1602808"/>
          </a:xfrm>
        </p:spPr>
        <p:txBody>
          <a:bodyPr>
            <a:normAutofit lnSpcReduction="10000"/>
          </a:bodyPr>
          <a:lstStyle/>
          <a:p>
            <a:pPr marL="0" indent="0" algn="ctr">
              <a:lnSpc>
                <a:spcPct val="100000"/>
              </a:lnSpc>
              <a:spcBef>
                <a:spcPts val="0"/>
              </a:spcBef>
              <a:buNone/>
            </a:pPr>
            <a:r>
              <a:rPr lang="en-US" sz="2400" b="1" dirty="0" smtClean="0">
                <a:solidFill>
                  <a:srgbClr val="B46346"/>
                </a:solidFill>
                <a:cs typeface="Calibri" panose="020F0502020204030204" pitchFamily="34" charset="0"/>
              </a:rPr>
              <a:t>Dr. D. </a:t>
            </a:r>
            <a:r>
              <a:rPr lang="en-US" sz="2400" b="1" dirty="0">
                <a:solidFill>
                  <a:srgbClr val="B46346"/>
                </a:solidFill>
                <a:cs typeface="Calibri" panose="020F0502020204030204" pitchFamily="34" charset="0"/>
              </a:rPr>
              <a:t>Himanshu</a:t>
            </a:r>
          </a:p>
          <a:p>
            <a:pPr marL="0" indent="0" algn="ctr">
              <a:lnSpc>
                <a:spcPct val="100000"/>
              </a:lnSpc>
              <a:spcBef>
                <a:spcPts val="0"/>
              </a:spcBef>
              <a:buNone/>
            </a:pPr>
            <a:r>
              <a:rPr lang="en-US" dirty="0">
                <a:latin typeface="Calibri" panose="020F0502020204030204" pitchFamily="34" charset="0"/>
                <a:cs typeface="Calibri" panose="020F0502020204030204" pitchFamily="34" charset="0"/>
              </a:rPr>
              <a:t>Professor</a:t>
            </a:r>
          </a:p>
          <a:p>
            <a:pPr marL="0" indent="0" algn="ctr">
              <a:lnSpc>
                <a:spcPct val="100000"/>
              </a:lnSpc>
              <a:spcBef>
                <a:spcPts val="0"/>
              </a:spcBef>
              <a:buNone/>
            </a:pPr>
            <a:r>
              <a:rPr lang="en-US" dirty="0">
                <a:latin typeface="Calibri" panose="020F0502020204030204" pitchFamily="34" charset="0"/>
                <a:cs typeface="Calibri" panose="020F0502020204030204" pitchFamily="34" charset="0"/>
              </a:rPr>
              <a:t>Department of Medicine</a:t>
            </a:r>
          </a:p>
          <a:p>
            <a:pPr marL="0" indent="0" algn="ctr">
              <a:lnSpc>
                <a:spcPct val="100000"/>
              </a:lnSpc>
              <a:spcBef>
                <a:spcPts val="0"/>
              </a:spcBef>
              <a:buNone/>
            </a:pPr>
            <a:r>
              <a:rPr lang="en-US" dirty="0">
                <a:latin typeface="Calibri" panose="020F0502020204030204" pitchFamily="34" charset="0"/>
                <a:cs typeface="Calibri" panose="020F0502020204030204" pitchFamily="34" charset="0"/>
              </a:rPr>
              <a:t>King George’s Medical </a:t>
            </a:r>
            <a:r>
              <a:rPr lang="en-US" dirty="0" smtClean="0">
                <a:latin typeface="Calibri" panose="020F0502020204030204" pitchFamily="34" charset="0"/>
                <a:cs typeface="Calibri" panose="020F0502020204030204" pitchFamily="34" charset="0"/>
              </a:rPr>
              <a:t>University</a:t>
            </a:r>
            <a:endParaRPr lang="en-US" dirty="0">
              <a:latin typeface="Calibri" panose="020F0502020204030204" pitchFamily="34" charset="0"/>
              <a:cs typeface="Calibri" panose="020F0502020204030204" pitchFamily="34" charset="0"/>
            </a:endParaRPr>
          </a:p>
          <a:p>
            <a:pPr marL="0" indent="0" algn="ctr">
              <a:lnSpc>
                <a:spcPct val="100000"/>
              </a:lnSpc>
              <a:spcBef>
                <a:spcPts val="0"/>
              </a:spcBef>
              <a:buNone/>
            </a:pPr>
            <a:r>
              <a:rPr lang="en-US" dirty="0" smtClean="0">
                <a:latin typeface="Calibri" panose="020F0502020204030204" pitchFamily="34" charset="0"/>
                <a:cs typeface="Calibri" panose="020F0502020204030204" pitchFamily="34" charset="0"/>
              </a:rPr>
              <a:t>Lucknow</a:t>
            </a:r>
            <a:endParaRPr lang="en-US" sz="400" dirty="0">
              <a:latin typeface="Calibri" panose="020F0502020204030204" pitchFamily="34" charset="0"/>
              <a:cs typeface="Calibri" panose="020F0502020204030204" pitchFamily="34" charset="0"/>
            </a:endParaRPr>
          </a:p>
        </p:txBody>
      </p:sp>
      <p:sp>
        <p:nvSpPr>
          <p:cNvPr id="5" name="Rectangle 4"/>
          <p:cNvSpPr/>
          <p:nvPr/>
        </p:nvSpPr>
        <p:spPr>
          <a:xfrm>
            <a:off x="6263740" y="5521766"/>
            <a:ext cx="4971277" cy="923330"/>
          </a:xfrm>
          <a:prstGeom prst="rect">
            <a:avLst/>
          </a:prstGeom>
        </p:spPr>
        <p:txBody>
          <a:bodyPr wrap="square">
            <a:spAutoFit/>
          </a:bodyPr>
          <a:lstStyle/>
          <a:p>
            <a:pPr algn="ctr"/>
            <a:r>
              <a:rPr lang="en-IN" b="1" dirty="0" smtClean="0">
                <a:solidFill>
                  <a:srgbClr val="B46346"/>
                </a:solidFill>
              </a:rPr>
              <a:t>Venue</a:t>
            </a:r>
            <a:r>
              <a:rPr lang="en-IN" b="1" cap="small" dirty="0" smtClean="0">
                <a:solidFill>
                  <a:srgbClr val="B46346"/>
                </a:solidFill>
              </a:rPr>
              <a:t> </a:t>
            </a:r>
            <a:r>
              <a:rPr lang="en-IN" b="1" dirty="0" smtClean="0">
                <a:solidFill>
                  <a:srgbClr val="B46346"/>
                </a:solidFill>
              </a:rPr>
              <a:t>: </a:t>
            </a:r>
            <a:r>
              <a:rPr lang="en-IN" dirty="0"/>
              <a:t>SIHFW, </a:t>
            </a:r>
            <a:r>
              <a:rPr lang="en-IN" dirty="0" err="1" smtClean="0"/>
              <a:t>Indiranagar</a:t>
            </a:r>
            <a:r>
              <a:rPr lang="en-IN" dirty="0" smtClean="0"/>
              <a:t>, Lucknow </a:t>
            </a:r>
            <a:r>
              <a:rPr lang="en-IN" dirty="0"/>
              <a:t/>
            </a:r>
            <a:br>
              <a:rPr lang="en-IN" dirty="0"/>
            </a:br>
            <a:r>
              <a:rPr lang="en-IN" b="1" dirty="0" smtClean="0">
                <a:solidFill>
                  <a:srgbClr val="B46346"/>
                </a:solidFill>
              </a:rPr>
              <a:t>Date : </a:t>
            </a:r>
            <a:r>
              <a:rPr lang="en-IN" dirty="0" smtClean="0"/>
              <a:t>29/03/24</a:t>
            </a:r>
          </a:p>
          <a:p>
            <a:pPr algn="ctr"/>
            <a:r>
              <a:rPr lang="en-IN" dirty="0" smtClean="0"/>
              <a:t>Time : 6 pm - 7:30 </a:t>
            </a:r>
            <a:r>
              <a:rPr lang="en-IN" dirty="0"/>
              <a:t>pm</a:t>
            </a: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b="24825"/>
          <a:stretch/>
        </p:blipFill>
        <p:spPr>
          <a:xfrm>
            <a:off x="7932341" y="369050"/>
            <a:ext cx="1389309" cy="1453753"/>
          </a:xfrm>
          <a:prstGeom prst="rect">
            <a:avLst/>
          </a:prstGeom>
        </p:spPr>
      </p:pic>
      <p:sp>
        <p:nvSpPr>
          <p:cNvPr id="7" name="Rectangle 6"/>
          <p:cNvSpPr/>
          <p:nvPr/>
        </p:nvSpPr>
        <p:spPr>
          <a:xfrm>
            <a:off x="359189" y="1599828"/>
            <a:ext cx="4566198" cy="2554545"/>
          </a:xfrm>
          <a:prstGeom prst="rect">
            <a:avLst/>
          </a:prstGeom>
        </p:spPr>
        <p:txBody>
          <a:bodyPr wrap="square">
            <a:spAutoFit/>
          </a:bodyPr>
          <a:lstStyle/>
          <a:p>
            <a:pPr algn="ctr"/>
            <a:r>
              <a:rPr lang="en-IN" sz="3200" b="1" dirty="0" smtClean="0">
                <a:solidFill>
                  <a:schemeClr val="bg1"/>
                </a:solidFill>
              </a:rPr>
              <a:t>CLASSIFICATION, CLINICAL PRESENTATION AND MANAGEMENT OF DIABETES MELLITUS</a:t>
            </a:r>
            <a:endParaRPr lang="en-IN" sz="3200" b="1" dirty="0">
              <a:solidFill>
                <a:schemeClr val="bg1"/>
              </a:solidFill>
            </a:endParaRPr>
          </a:p>
        </p:txBody>
      </p:sp>
      <p:pic>
        <p:nvPicPr>
          <p:cNvPr id="2050" name="Picture 2" descr="https://news.unair.ac.id/wp-content/uploads/2020/08/Diabetes2.jpg"/>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6842094" y="2755257"/>
            <a:ext cx="3825906" cy="25506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9" name="Rounded Rectangle 8"/>
          <p:cNvSpPr/>
          <p:nvPr/>
        </p:nvSpPr>
        <p:spPr>
          <a:xfrm>
            <a:off x="5904986" y="1816885"/>
            <a:ext cx="5460696" cy="677108"/>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 name="Rectangle 3"/>
          <p:cNvSpPr/>
          <p:nvPr/>
        </p:nvSpPr>
        <p:spPr>
          <a:xfrm>
            <a:off x="5904986" y="1817109"/>
            <a:ext cx="5460696" cy="677108"/>
          </a:xfrm>
          <a:prstGeom prst="rect">
            <a:avLst/>
          </a:prstGeom>
        </p:spPr>
        <p:txBody>
          <a:bodyPr wrap="square">
            <a:spAutoFit/>
          </a:bodyPr>
          <a:lstStyle/>
          <a:p>
            <a:pPr algn="ctr"/>
            <a:r>
              <a:rPr lang="hi-IN" sz="3800" b="1" cap="all" dirty="0">
                <a:solidFill>
                  <a:schemeClr val="bg1"/>
                </a:solidFill>
                <a:latin typeface="Times New Roman" panose="02020603050405020304" pitchFamily="18" charset="0"/>
                <a:cs typeface="Times New Roman" panose="02020603050405020304" pitchFamily="18" charset="0"/>
              </a:rPr>
              <a:t>“शुक्रवार की शाम, डॉक्टर्स के नाम”</a:t>
            </a:r>
            <a:endParaRPr lang="en-US" sz="3800" b="1" cap="all" dirty="0">
              <a:solidFill>
                <a:schemeClr val="bg1"/>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11467431" y="6550223"/>
            <a:ext cx="470062" cy="307777"/>
          </a:xfrm>
          <a:prstGeom prst="rect">
            <a:avLst/>
          </a:prstGeom>
          <a:noFill/>
        </p:spPr>
        <p:txBody>
          <a:bodyPr wrap="square" rtlCol="0">
            <a:spAutoFit/>
          </a:bodyPr>
          <a:lstStyle/>
          <a:p>
            <a:pPr algn="ctr"/>
            <a:r>
              <a:rPr lang="en-IN" sz="1400" dirty="0" smtClean="0">
                <a:latin typeface="Calibri" panose="020F0502020204030204" pitchFamily="34" charset="0"/>
                <a:cs typeface="Calibri" panose="020F0502020204030204" pitchFamily="34" charset="0"/>
              </a:rPr>
              <a:t>1</a:t>
            </a:r>
            <a:endParaRPr lang="en-IN"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6103122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FFFDE-E956-7DED-97A1-4749CBB0021A}"/>
              </a:ext>
            </a:extLst>
          </p:cNvPr>
          <p:cNvSpPr>
            <a:spLocks noGrp="1"/>
          </p:cNvSpPr>
          <p:nvPr>
            <p:ph type="title" idx="4294967295"/>
          </p:nvPr>
        </p:nvSpPr>
        <p:spPr>
          <a:xfrm>
            <a:off x="3377879" y="390596"/>
            <a:ext cx="5436243" cy="1102540"/>
          </a:xfrm>
        </p:spPr>
        <p:txBody>
          <a:bodyPr>
            <a:normAutofit/>
          </a:bodyPr>
          <a:lstStyle/>
          <a:p>
            <a:pPr algn="ctr"/>
            <a:r>
              <a:rPr lang="en-IN" sz="4800" dirty="0">
                <a:solidFill>
                  <a:srgbClr val="D34817"/>
                </a:solidFill>
              </a:rPr>
              <a:t>DIABETES IN THE YOUNG</a:t>
            </a:r>
            <a:endParaRPr lang="en-US" sz="4800" dirty="0">
              <a:solidFill>
                <a:srgbClr val="D34817"/>
              </a:solidFill>
            </a:endParaRPr>
          </a:p>
        </p:txBody>
      </p:sp>
      <p:graphicFrame>
        <p:nvGraphicFramePr>
          <p:cNvPr id="6" name="Content Placeholder 5">
            <a:extLst>
              <a:ext uri="{FF2B5EF4-FFF2-40B4-BE49-F238E27FC236}">
                <a16:creationId xmlns:a16="http://schemas.microsoft.com/office/drawing/2014/main" id="{69311811-7D40-13B4-DD85-D5591EA1CC90}"/>
              </a:ext>
            </a:extLst>
          </p:cNvPr>
          <p:cNvGraphicFramePr>
            <a:graphicFrameLocks noGrp="1"/>
          </p:cNvGraphicFramePr>
          <p:nvPr>
            <p:ph idx="4294967295"/>
            <p:extLst>
              <p:ext uri="{D42A27DB-BD31-4B8C-83A1-F6EECF244321}">
                <p14:modId xmlns:p14="http://schemas.microsoft.com/office/powerpoint/2010/main" val="2181687728"/>
              </p:ext>
            </p:extLst>
          </p:nvPr>
        </p:nvGraphicFramePr>
        <p:xfrm>
          <a:off x="581025" y="1614066"/>
          <a:ext cx="11029950" cy="3678238"/>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1EB3DD7E-1023-8121-B9F6-C53F3B15AE8F}"/>
              </a:ext>
            </a:extLst>
          </p:cNvPr>
          <p:cNvSpPr txBox="1"/>
          <p:nvPr/>
        </p:nvSpPr>
        <p:spPr>
          <a:xfrm>
            <a:off x="1410835" y="5955056"/>
            <a:ext cx="8277176" cy="369332"/>
          </a:xfrm>
          <a:prstGeom prst="rect">
            <a:avLst/>
          </a:prstGeom>
          <a:noFill/>
        </p:spPr>
        <p:txBody>
          <a:bodyPr wrap="square" rtlCol="0">
            <a:spAutoFit/>
          </a:bodyPr>
          <a:lstStyle/>
          <a:p>
            <a:r>
              <a:rPr lang="en-IN" dirty="0">
                <a:latin typeface="Calibri" panose="020F0502020204030204" pitchFamily="34" charset="0"/>
                <a:cs typeface="Calibri" panose="020F0502020204030204" pitchFamily="34" charset="0"/>
              </a:rPr>
              <a:t>REF: Indian Journal of medical research: Young onset diabetes: An Indian perspective</a:t>
            </a:r>
            <a:endParaRPr lang="en-US" dirty="0">
              <a:latin typeface="Calibri" panose="020F0502020204030204" pitchFamily="34" charset="0"/>
              <a:cs typeface="Calibri" panose="020F0502020204030204" pitchFamily="34" charset="0"/>
            </a:endParaRPr>
          </a:p>
        </p:txBody>
      </p:sp>
      <p:sp>
        <p:nvSpPr>
          <p:cNvPr id="5" name="TextBox 4"/>
          <p:cNvSpPr txBox="1"/>
          <p:nvPr/>
        </p:nvSpPr>
        <p:spPr>
          <a:xfrm>
            <a:off x="11421133" y="6489935"/>
            <a:ext cx="470062" cy="307777"/>
          </a:xfrm>
          <a:prstGeom prst="rect">
            <a:avLst/>
          </a:prstGeom>
          <a:noFill/>
        </p:spPr>
        <p:txBody>
          <a:bodyPr wrap="square" rtlCol="0">
            <a:spAutoFit/>
          </a:bodyPr>
          <a:lstStyle/>
          <a:p>
            <a:pPr algn="ctr"/>
            <a:r>
              <a:rPr lang="en-IN" sz="1400" dirty="0" smtClean="0">
                <a:latin typeface="Calibri" panose="020F0502020204030204" pitchFamily="34" charset="0"/>
                <a:cs typeface="Calibri" panose="020F0502020204030204" pitchFamily="34" charset="0"/>
              </a:rPr>
              <a:t>19</a:t>
            </a:r>
            <a:endParaRPr lang="en-IN"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8798084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CC614B60-662F-2B42-45D9-8D6F7B0D501C}"/>
              </a:ext>
            </a:extLst>
          </p:cNvPr>
          <p:cNvGraphicFramePr>
            <a:graphicFrameLocks noGrp="1"/>
          </p:cNvGraphicFramePr>
          <p:nvPr>
            <p:ph idx="4294967295"/>
            <p:extLst>
              <p:ext uri="{D42A27DB-BD31-4B8C-83A1-F6EECF244321}">
                <p14:modId xmlns:p14="http://schemas.microsoft.com/office/powerpoint/2010/main" val="3307920315"/>
              </p:ext>
            </p:extLst>
          </p:nvPr>
        </p:nvGraphicFramePr>
        <p:xfrm>
          <a:off x="347240" y="254643"/>
          <a:ext cx="11493660" cy="6366076"/>
        </p:xfrm>
        <a:graphic>
          <a:graphicData uri="http://schemas.openxmlformats.org/drawingml/2006/table">
            <a:tbl>
              <a:tblPr firstRow="1" bandRow="1">
                <a:tableStyleId>{7DF18680-E054-41AD-8BC1-D1AEF772440D}</a:tableStyleId>
              </a:tblPr>
              <a:tblGrid>
                <a:gridCol w="2298732">
                  <a:extLst>
                    <a:ext uri="{9D8B030D-6E8A-4147-A177-3AD203B41FA5}">
                      <a16:colId xmlns:a16="http://schemas.microsoft.com/office/drawing/2014/main" val="162872120"/>
                    </a:ext>
                  </a:extLst>
                </a:gridCol>
                <a:gridCol w="2298732">
                  <a:extLst>
                    <a:ext uri="{9D8B030D-6E8A-4147-A177-3AD203B41FA5}">
                      <a16:colId xmlns:a16="http://schemas.microsoft.com/office/drawing/2014/main" val="953404620"/>
                    </a:ext>
                  </a:extLst>
                </a:gridCol>
                <a:gridCol w="2298732">
                  <a:extLst>
                    <a:ext uri="{9D8B030D-6E8A-4147-A177-3AD203B41FA5}">
                      <a16:colId xmlns:a16="http://schemas.microsoft.com/office/drawing/2014/main" val="1252798223"/>
                    </a:ext>
                  </a:extLst>
                </a:gridCol>
                <a:gridCol w="2298732">
                  <a:extLst>
                    <a:ext uri="{9D8B030D-6E8A-4147-A177-3AD203B41FA5}">
                      <a16:colId xmlns:a16="http://schemas.microsoft.com/office/drawing/2014/main" val="643974595"/>
                    </a:ext>
                  </a:extLst>
                </a:gridCol>
                <a:gridCol w="2298732">
                  <a:extLst>
                    <a:ext uri="{9D8B030D-6E8A-4147-A177-3AD203B41FA5}">
                      <a16:colId xmlns:a16="http://schemas.microsoft.com/office/drawing/2014/main" val="3142736505"/>
                    </a:ext>
                  </a:extLst>
                </a:gridCol>
              </a:tblGrid>
              <a:tr h="396260">
                <a:tc>
                  <a:txBody>
                    <a:bodyPr/>
                    <a:lstStyle/>
                    <a:p>
                      <a:endParaRPr lang="en-US" dirty="0"/>
                    </a:p>
                  </a:txBody>
                  <a:tcPr/>
                </a:tc>
                <a:tc>
                  <a:txBody>
                    <a:bodyPr/>
                    <a:lstStyle/>
                    <a:p>
                      <a:pPr algn="ctr"/>
                      <a:r>
                        <a:rPr lang="en-IN" dirty="0"/>
                        <a:t>T1DM</a:t>
                      </a:r>
                      <a:endParaRPr lang="en-US" dirty="0"/>
                    </a:p>
                  </a:txBody>
                  <a:tcPr/>
                </a:tc>
                <a:tc>
                  <a:txBody>
                    <a:bodyPr/>
                    <a:lstStyle/>
                    <a:p>
                      <a:pPr algn="ctr"/>
                      <a:r>
                        <a:rPr lang="en-IN" dirty="0"/>
                        <a:t>T2DM</a:t>
                      </a:r>
                      <a:endParaRPr lang="en-US" dirty="0"/>
                    </a:p>
                  </a:txBody>
                  <a:tcPr/>
                </a:tc>
                <a:tc>
                  <a:txBody>
                    <a:bodyPr/>
                    <a:lstStyle/>
                    <a:p>
                      <a:pPr algn="ctr"/>
                      <a:r>
                        <a:rPr lang="en-IN" dirty="0"/>
                        <a:t>FCPD</a:t>
                      </a:r>
                      <a:endParaRPr lang="en-US" dirty="0"/>
                    </a:p>
                  </a:txBody>
                  <a:tcPr/>
                </a:tc>
                <a:tc>
                  <a:txBody>
                    <a:bodyPr/>
                    <a:lstStyle/>
                    <a:p>
                      <a:pPr algn="ctr"/>
                      <a:r>
                        <a:rPr lang="en-IN" dirty="0"/>
                        <a:t>MODY</a:t>
                      </a:r>
                      <a:endParaRPr lang="en-US" dirty="0"/>
                    </a:p>
                  </a:txBody>
                  <a:tcPr/>
                </a:tc>
                <a:extLst>
                  <a:ext uri="{0D108BD9-81ED-4DB2-BD59-A6C34878D82A}">
                    <a16:rowId xmlns:a16="http://schemas.microsoft.com/office/drawing/2014/main" val="3233370969"/>
                  </a:ext>
                </a:extLst>
              </a:tr>
              <a:tr h="706904">
                <a:tc>
                  <a:txBody>
                    <a:bodyPr/>
                    <a:lstStyle/>
                    <a:p>
                      <a:r>
                        <a:rPr lang="en-IN" dirty="0">
                          <a:latin typeface="Calibri" panose="020F0502020204030204" pitchFamily="34" charset="0"/>
                          <a:cs typeface="Calibri" panose="020F0502020204030204" pitchFamily="34" charset="0"/>
                        </a:rPr>
                        <a:t>Age at onset</a:t>
                      </a:r>
                      <a:endParaRPr lang="en-US" dirty="0">
                        <a:latin typeface="Calibri" panose="020F0502020204030204" pitchFamily="34" charset="0"/>
                        <a:cs typeface="Calibri" panose="020F0502020204030204" pitchFamily="34" charset="0"/>
                      </a:endParaRPr>
                    </a:p>
                  </a:txBody>
                  <a:tcPr/>
                </a:tc>
                <a:tc>
                  <a:txBody>
                    <a:bodyPr/>
                    <a:lstStyle/>
                    <a:p>
                      <a:r>
                        <a:rPr lang="en-IN" dirty="0">
                          <a:latin typeface="Calibri" panose="020F0502020204030204" pitchFamily="34" charset="0"/>
                          <a:cs typeface="Calibri" panose="020F0502020204030204" pitchFamily="34" charset="0"/>
                        </a:rPr>
                        <a:t>Any age after 6 months</a:t>
                      </a:r>
                      <a:endParaRPr lang="en-US" dirty="0">
                        <a:latin typeface="Calibri" panose="020F0502020204030204" pitchFamily="34" charset="0"/>
                        <a:cs typeface="Calibri" panose="020F0502020204030204" pitchFamily="34" charset="0"/>
                      </a:endParaRPr>
                    </a:p>
                  </a:txBody>
                  <a:tcPr/>
                </a:tc>
                <a:tc>
                  <a:txBody>
                    <a:bodyPr/>
                    <a:lstStyle/>
                    <a:p>
                      <a:r>
                        <a:rPr lang="en-IN" dirty="0">
                          <a:latin typeface="Calibri" panose="020F0502020204030204" pitchFamily="34" charset="0"/>
                          <a:cs typeface="Calibri" panose="020F0502020204030204" pitchFamily="34" charset="0"/>
                        </a:rPr>
                        <a:t>Adolescence or young adulthood</a:t>
                      </a:r>
                      <a:endParaRPr lang="en-US" dirty="0">
                        <a:latin typeface="Calibri" panose="020F0502020204030204" pitchFamily="34" charset="0"/>
                        <a:cs typeface="Calibri" panose="020F0502020204030204" pitchFamily="34" charset="0"/>
                      </a:endParaRPr>
                    </a:p>
                  </a:txBody>
                  <a:tcPr/>
                </a:tc>
                <a:tc>
                  <a:txBody>
                    <a:bodyPr/>
                    <a:lstStyle/>
                    <a:p>
                      <a:r>
                        <a:rPr lang="en-IN" dirty="0">
                          <a:latin typeface="Calibri" panose="020F0502020204030204" pitchFamily="34" charset="0"/>
                          <a:cs typeface="Calibri" panose="020F0502020204030204" pitchFamily="34" charset="0"/>
                        </a:rPr>
                        <a:t>2</a:t>
                      </a:r>
                      <a:r>
                        <a:rPr lang="en-IN" baseline="30000" dirty="0">
                          <a:latin typeface="Calibri" panose="020F0502020204030204" pitchFamily="34" charset="0"/>
                          <a:cs typeface="Calibri" panose="020F0502020204030204" pitchFamily="34" charset="0"/>
                        </a:rPr>
                        <a:t>nd</a:t>
                      </a:r>
                      <a:r>
                        <a:rPr lang="en-IN" dirty="0">
                          <a:latin typeface="Calibri" panose="020F0502020204030204" pitchFamily="34" charset="0"/>
                          <a:cs typeface="Calibri" panose="020F0502020204030204" pitchFamily="34" charset="0"/>
                        </a:rPr>
                        <a:t> or 3</a:t>
                      </a:r>
                      <a:r>
                        <a:rPr lang="en-IN" baseline="30000" dirty="0">
                          <a:latin typeface="Calibri" panose="020F0502020204030204" pitchFamily="34" charset="0"/>
                          <a:cs typeface="Calibri" panose="020F0502020204030204" pitchFamily="34" charset="0"/>
                        </a:rPr>
                        <a:t>rd</a:t>
                      </a:r>
                      <a:r>
                        <a:rPr lang="en-IN" dirty="0">
                          <a:latin typeface="Calibri" panose="020F0502020204030204" pitchFamily="34" charset="0"/>
                          <a:cs typeface="Calibri" panose="020F0502020204030204" pitchFamily="34" charset="0"/>
                        </a:rPr>
                        <a:t> decade of life</a:t>
                      </a:r>
                      <a:endParaRPr lang="en-US" dirty="0">
                        <a:latin typeface="Calibri" panose="020F0502020204030204" pitchFamily="34" charset="0"/>
                        <a:cs typeface="Calibri" panose="020F0502020204030204" pitchFamily="34" charset="0"/>
                      </a:endParaRPr>
                    </a:p>
                  </a:txBody>
                  <a:tcPr/>
                </a:tc>
                <a:tc>
                  <a:txBody>
                    <a:bodyPr/>
                    <a:lstStyle/>
                    <a:p>
                      <a:r>
                        <a:rPr lang="en-IN" dirty="0">
                          <a:latin typeface="Calibri" panose="020F0502020204030204" pitchFamily="34" charset="0"/>
                          <a:cs typeface="Calibri" panose="020F0502020204030204" pitchFamily="34" charset="0"/>
                        </a:rPr>
                        <a:t>2</a:t>
                      </a:r>
                      <a:r>
                        <a:rPr lang="en-IN" baseline="30000" dirty="0">
                          <a:latin typeface="Calibri" panose="020F0502020204030204" pitchFamily="34" charset="0"/>
                          <a:cs typeface="Calibri" panose="020F0502020204030204" pitchFamily="34" charset="0"/>
                        </a:rPr>
                        <a:t>nd</a:t>
                      </a:r>
                      <a:r>
                        <a:rPr lang="en-IN" dirty="0">
                          <a:latin typeface="Calibri" panose="020F0502020204030204" pitchFamily="34" charset="0"/>
                          <a:cs typeface="Calibri" panose="020F0502020204030204" pitchFamily="34" charset="0"/>
                        </a:rPr>
                        <a:t> decade</a:t>
                      </a:r>
                      <a:endParaRPr lang="en-US"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348015525"/>
                  </a:ext>
                </a:extLst>
              </a:tr>
              <a:tr h="1287846">
                <a:tc>
                  <a:txBody>
                    <a:bodyPr/>
                    <a:lstStyle/>
                    <a:p>
                      <a:r>
                        <a:rPr lang="en-IN" dirty="0">
                          <a:latin typeface="Calibri" panose="020F0502020204030204" pitchFamily="34" charset="0"/>
                          <a:cs typeface="Calibri" panose="020F0502020204030204" pitchFamily="34" charset="0"/>
                        </a:rPr>
                        <a:t>Family history</a:t>
                      </a:r>
                      <a:endParaRPr lang="en-US" dirty="0">
                        <a:latin typeface="Calibri" panose="020F0502020204030204" pitchFamily="34" charset="0"/>
                        <a:cs typeface="Calibri" panose="020F0502020204030204" pitchFamily="34" charset="0"/>
                      </a:endParaRPr>
                    </a:p>
                  </a:txBody>
                  <a:tcPr/>
                </a:tc>
                <a:tc>
                  <a:txBody>
                    <a:bodyPr/>
                    <a:lstStyle/>
                    <a:p>
                      <a:r>
                        <a:rPr lang="en-IN" dirty="0">
                          <a:latin typeface="Calibri" panose="020F0502020204030204" pitchFamily="34" charset="0"/>
                          <a:cs typeface="Calibri" panose="020F0502020204030204" pitchFamily="34" charset="0"/>
                        </a:rPr>
                        <a:t>Sporadic</a:t>
                      </a:r>
                      <a:endParaRPr lang="en-US" dirty="0">
                        <a:latin typeface="Calibri" panose="020F0502020204030204" pitchFamily="34" charset="0"/>
                        <a:cs typeface="Calibri" panose="020F0502020204030204" pitchFamily="34" charset="0"/>
                      </a:endParaRPr>
                    </a:p>
                  </a:txBody>
                  <a:tcPr/>
                </a:tc>
                <a:tc>
                  <a:txBody>
                    <a:bodyPr/>
                    <a:lstStyle/>
                    <a:p>
                      <a:r>
                        <a:rPr lang="en-IN" dirty="0">
                          <a:latin typeface="Calibri" panose="020F0502020204030204" pitchFamily="34" charset="0"/>
                          <a:cs typeface="Calibri" panose="020F0502020204030204" pitchFamily="34" charset="0"/>
                        </a:rPr>
                        <a:t>Strongly positive (in one or both parents)</a:t>
                      </a:r>
                      <a:endParaRPr lang="en-US" dirty="0">
                        <a:latin typeface="Calibri" panose="020F0502020204030204" pitchFamily="34" charset="0"/>
                        <a:cs typeface="Calibri" panose="020F0502020204030204" pitchFamily="34" charset="0"/>
                      </a:endParaRPr>
                    </a:p>
                  </a:txBody>
                  <a:tcPr/>
                </a:tc>
                <a:tc>
                  <a:txBody>
                    <a:bodyPr/>
                    <a:lstStyle/>
                    <a:p>
                      <a:r>
                        <a:rPr lang="en-IN" dirty="0">
                          <a:latin typeface="Calibri" panose="020F0502020204030204" pitchFamily="34" charset="0"/>
                          <a:cs typeface="Calibri" panose="020F0502020204030204" pitchFamily="34" charset="0"/>
                        </a:rPr>
                        <a:t>-</a:t>
                      </a:r>
                      <a:endParaRPr lang="en-US" dirty="0">
                        <a:latin typeface="Calibri" panose="020F0502020204030204" pitchFamily="34" charset="0"/>
                        <a:cs typeface="Calibri" panose="020F0502020204030204" pitchFamily="34" charset="0"/>
                      </a:endParaRPr>
                    </a:p>
                  </a:txBody>
                  <a:tcPr/>
                </a:tc>
                <a:tc>
                  <a:txBody>
                    <a:bodyPr/>
                    <a:lstStyle/>
                    <a:p>
                      <a:r>
                        <a:rPr lang="en-IN" dirty="0">
                          <a:latin typeface="Calibri" panose="020F0502020204030204" pitchFamily="34" charset="0"/>
                          <a:cs typeface="Calibri" panose="020F0502020204030204" pitchFamily="34" charset="0"/>
                        </a:rPr>
                        <a:t>Positive for at least 3 generations on one side of the family</a:t>
                      </a:r>
                      <a:endParaRPr lang="en-US"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539675916"/>
                  </a:ext>
                </a:extLst>
              </a:tr>
              <a:tr h="693455">
                <a:tc>
                  <a:txBody>
                    <a:bodyPr/>
                    <a:lstStyle/>
                    <a:p>
                      <a:r>
                        <a:rPr lang="en-IN" dirty="0">
                          <a:latin typeface="Calibri" panose="020F0502020204030204" pitchFamily="34" charset="0"/>
                          <a:cs typeface="Calibri" panose="020F0502020204030204" pitchFamily="34" charset="0"/>
                        </a:rPr>
                        <a:t>Genetic predisposition</a:t>
                      </a:r>
                      <a:endParaRPr lang="en-US" dirty="0">
                        <a:latin typeface="Calibri" panose="020F0502020204030204" pitchFamily="34" charset="0"/>
                        <a:cs typeface="Calibri" panose="020F0502020204030204" pitchFamily="34" charset="0"/>
                      </a:endParaRPr>
                    </a:p>
                  </a:txBody>
                  <a:tcPr/>
                </a:tc>
                <a:tc>
                  <a:txBody>
                    <a:bodyPr/>
                    <a:lstStyle/>
                    <a:p>
                      <a:endParaRPr lang="en-US" dirty="0">
                        <a:latin typeface="Calibri" panose="020F0502020204030204" pitchFamily="34" charset="0"/>
                        <a:cs typeface="Calibri" panose="020F0502020204030204" pitchFamily="34" charset="0"/>
                      </a:endParaRPr>
                    </a:p>
                  </a:txBody>
                  <a:tcPr/>
                </a:tc>
                <a:tc>
                  <a:txBody>
                    <a:bodyPr/>
                    <a:lstStyle/>
                    <a:p>
                      <a:r>
                        <a:rPr lang="en-IN" dirty="0">
                          <a:latin typeface="Calibri" panose="020F0502020204030204" pitchFamily="34" charset="0"/>
                          <a:cs typeface="Calibri" panose="020F0502020204030204" pitchFamily="34" charset="0"/>
                        </a:rPr>
                        <a:t>++</a:t>
                      </a:r>
                      <a:endParaRPr lang="en-US" dirty="0">
                        <a:latin typeface="Calibri" panose="020F0502020204030204" pitchFamily="34" charset="0"/>
                        <a:cs typeface="Calibri" panose="020F0502020204030204" pitchFamily="34" charset="0"/>
                      </a:endParaRPr>
                    </a:p>
                  </a:txBody>
                  <a:tcPr/>
                </a:tc>
                <a:tc>
                  <a:txBody>
                    <a:bodyPr/>
                    <a:lstStyle/>
                    <a:p>
                      <a:endParaRPr lang="en-US" dirty="0">
                        <a:latin typeface="Calibri" panose="020F0502020204030204" pitchFamily="34" charset="0"/>
                        <a:cs typeface="Calibri" panose="020F0502020204030204" pitchFamily="34" charset="0"/>
                      </a:endParaRPr>
                    </a:p>
                  </a:txBody>
                  <a:tcPr/>
                </a:tc>
                <a:tc>
                  <a:txBody>
                    <a:bodyPr/>
                    <a:lstStyle/>
                    <a:p>
                      <a:r>
                        <a:rPr lang="en-IN" dirty="0">
                          <a:latin typeface="Calibri" panose="020F0502020204030204" pitchFamily="34" charset="0"/>
                          <a:cs typeface="Calibri" panose="020F0502020204030204" pitchFamily="34" charset="0"/>
                        </a:rPr>
                        <a:t>++</a:t>
                      </a:r>
                      <a:endParaRPr lang="en-US"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671337292"/>
                  </a:ext>
                </a:extLst>
              </a:tr>
              <a:tr h="1585041">
                <a:tc>
                  <a:txBody>
                    <a:bodyPr/>
                    <a:lstStyle/>
                    <a:p>
                      <a:r>
                        <a:rPr lang="en-IN" dirty="0">
                          <a:latin typeface="Calibri" panose="020F0502020204030204" pitchFamily="34" charset="0"/>
                          <a:cs typeface="Calibri" panose="020F0502020204030204" pitchFamily="34" charset="0"/>
                        </a:rPr>
                        <a:t>Obesity</a:t>
                      </a:r>
                      <a:endParaRPr lang="en-US" dirty="0">
                        <a:latin typeface="Calibri" panose="020F0502020204030204" pitchFamily="34" charset="0"/>
                        <a:cs typeface="Calibri" panose="020F0502020204030204" pitchFamily="34" charset="0"/>
                      </a:endParaRPr>
                    </a:p>
                  </a:txBody>
                  <a:tcPr/>
                </a:tc>
                <a:tc>
                  <a:txBody>
                    <a:bodyPr/>
                    <a:lstStyle/>
                    <a:p>
                      <a:r>
                        <a:rPr lang="en-IN" dirty="0">
                          <a:latin typeface="Calibri" panose="020F0502020204030204" pitchFamily="34" charset="0"/>
                          <a:cs typeface="Calibri" panose="020F0502020204030204" pitchFamily="34" charset="0"/>
                        </a:rPr>
                        <a:t>Frequency similar to general population</a:t>
                      </a:r>
                    </a:p>
                    <a:p>
                      <a:r>
                        <a:rPr lang="en-IN" dirty="0">
                          <a:latin typeface="Calibri" panose="020F0502020204030204" pitchFamily="34" charset="0"/>
                          <a:cs typeface="Calibri" panose="020F0502020204030204" pitchFamily="34" charset="0"/>
                        </a:rPr>
                        <a:t>Usually lean</a:t>
                      </a:r>
                      <a:endParaRPr lang="en-US" dirty="0">
                        <a:latin typeface="Calibri" panose="020F0502020204030204" pitchFamily="34" charset="0"/>
                        <a:cs typeface="Calibri" panose="020F0502020204030204" pitchFamily="34" charset="0"/>
                      </a:endParaRPr>
                    </a:p>
                  </a:txBody>
                  <a:tcPr/>
                </a:tc>
                <a:tc>
                  <a:txBody>
                    <a:bodyPr/>
                    <a:lstStyle/>
                    <a:p>
                      <a:r>
                        <a:rPr lang="en-IN" dirty="0">
                          <a:latin typeface="Calibri" panose="020F0502020204030204" pitchFamily="34" charset="0"/>
                          <a:cs typeface="Calibri" panose="020F0502020204030204" pitchFamily="34" charset="0"/>
                        </a:rPr>
                        <a:t>++</a:t>
                      </a:r>
                      <a:endParaRPr lang="en-US" dirty="0">
                        <a:latin typeface="Calibri" panose="020F0502020204030204" pitchFamily="34" charset="0"/>
                        <a:cs typeface="Calibri" panose="020F0502020204030204" pitchFamily="34" charset="0"/>
                      </a:endParaRPr>
                    </a:p>
                  </a:txBody>
                  <a:tcPr/>
                </a:tc>
                <a:tc>
                  <a:txBody>
                    <a:bodyPr/>
                    <a:lstStyle/>
                    <a:p>
                      <a:r>
                        <a:rPr lang="en-IN" dirty="0">
                          <a:latin typeface="Calibri" panose="020F0502020204030204" pitchFamily="34" charset="0"/>
                          <a:cs typeface="Calibri" panose="020F0502020204030204" pitchFamily="34" charset="0"/>
                        </a:rPr>
                        <a:t>Lean</a:t>
                      </a:r>
                      <a:endParaRPr lang="en-US" dirty="0">
                        <a:latin typeface="Calibri" panose="020F0502020204030204" pitchFamily="34" charset="0"/>
                        <a:cs typeface="Calibri" panose="020F0502020204030204" pitchFamily="34" charset="0"/>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IN" dirty="0">
                          <a:latin typeface="Calibri" panose="020F0502020204030204" pitchFamily="34" charset="0"/>
                          <a:cs typeface="Calibri" panose="020F0502020204030204" pitchFamily="34" charset="0"/>
                        </a:rPr>
                        <a:t>Frequency similar to general population</a:t>
                      </a:r>
                    </a:p>
                    <a:p>
                      <a:r>
                        <a:rPr lang="en-US" dirty="0">
                          <a:latin typeface="Calibri" panose="020F0502020204030204" pitchFamily="34" charset="0"/>
                          <a:cs typeface="Calibri" panose="020F0502020204030204" pitchFamily="34" charset="0"/>
                        </a:rPr>
                        <a:t>Usually or normal weight</a:t>
                      </a:r>
                    </a:p>
                  </a:txBody>
                  <a:tcPr/>
                </a:tc>
                <a:extLst>
                  <a:ext uri="{0D108BD9-81ED-4DB2-BD59-A6C34878D82A}">
                    <a16:rowId xmlns:a16="http://schemas.microsoft.com/office/drawing/2014/main" val="2351594875"/>
                  </a:ext>
                </a:extLst>
              </a:tr>
              <a:tr h="494833">
                <a:tc>
                  <a:txBody>
                    <a:bodyPr/>
                    <a:lstStyle/>
                    <a:p>
                      <a:r>
                        <a:rPr lang="en-IN" dirty="0">
                          <a:latin typeface="Calibri" panose="020F0502020204030204" pitchFamily="34" charset="0"/>
                          <a:cs typeface="Calibri" panose="020F0502020204030204" pitchFamily="34" charset="0"/>
                        </a:rPr>
                        <a:t>Insulin </a:t>
                      </a:r>
                      <a:r>
                        <a:rPr lang="en-IN" dirty="0" err="1">
                          <a:latin typeface="Calibri" panose="020F0502020204030204" pitchFamily="34" charset="0"/>
                          <a:cs typeface="Calibri" panose="020F0502020204030204" pitchFamily="34" charset="0"/>
                        </a:rPr>
                        <a:t>resisitance</a:t>
                      </a:r>
                      <a:endParaRPr lang="en-US" dirty="0">
                        <a:latin typeface="Calibri" panose="020F0502020204030204" pitchFamily="34" charset="0"/>
                        <a:cs typeface="Calibri" panose="020F0502020204030204" pitchFamily="34" charset="0"/>
                      </a:endParaRPr>
                    </a:p>
                  </a:txBody>
                  <a:tcPr/>
                </a:tc>
                <a:tc>
                  <a:txBody>
                    <a:bodyPr/>
                    <a:lstStyle/>
                    <a:p>
                      <a:r>
                        <a:rPr lang="en-IN" dirty="0">
                          <a:latin typeface="Calibri" panose="020F0502020204030204" pitchFamily="34" charset="0"/>
                          <a:cs typeface="Calibri" panose="020F0502020204030204" pitchFamily="34" charset="0"/>
                        </a:rPr>
                        <a:t>-</a:t>
                      </a:r>
                      <a:endParaRPr lang="en-US" dirty="0">
                        <a:latin typeface="Calibri" panose="020F0502020204030204" pitchFamily="34" charset="0"/>
                        <a:cs typeface="Calibri" panose="020F0502020204030204" pitchFamily="34" charset="0"/>
                      </a:endParaRPr>
                    </a:p>
                  </a:txBody>
                  <a:tcPr/>
                </a:tc>
                <a:tc>
                  <a:txBody>
                    <a:bodyPr/>
                    <a:lstStyle/>
                    <a:p>
                      <a:r>
                        <a:rPr lang="en-IN" dirty="0">
                          <a:latin typeface="Calibri" panose="020F0502020204030204" pitchFamily="34" charset="0"/>
                          <a:cs typeface="Calibri" panose="020F0502020204030204" pitchFamily="34" charset="0"/>
                        </a:rPr>
                        <a:t>++</a:t>
                      </a:r>
                      <a:endParaRPr lang="en-US" dirty="0">
                        <a:latin typeface="Calibri" panose="020F0502020204030204" pitchFamily="34" charset="0"/>
                        <a:cs typeface="Calibri" panose="020F0502020204030204" pitchFamily="34" charset="0"/>
                      </a:endParaRPr>
                    </a:p>
                  </a:txBody>
                  <a:tcPr/>
                </a:tc>
                <a:tc>
                  <a:txBody>
                    <a:bodyPr/>
                    <a:lstStyle/>
                    <a:p>
                      <a:r>
                        <a:rPr lang="en-IN" dirty="0">
                          <a:latin typeface="Calibri" panose="020F0502020204030204" pitchFamily="34" charset="0"/>
                          <a:cs typeface="Calibri" panose="020F0502020204030204" pitchFamily="34" charset="0"/>
                        </a:rPr>
                        <a:t>-</a:t>
                      </a:r>
                      <a:endParaRPr lang="en-US" dirty="0">
                        <a:latin typeface="Calibri" panose="020F0502020204030204" pitchFamily="34" charset="0"/>
                        <a:cs typeface="Calibri" panose="020F0502020204030204" pitchFamily="34" charset="0"/>
                      </a:endParaRPr>
                    </a:p>
                  </a:txBody>
                  <a:tcPr/>
                </a:tc>
                <a:tc>
                  <a:txBody>
                    <a:bodyPr/>
                    <a:lstStyle/>
                    <a:p>
                      <a:r>
                        <a:rPr lang="en-IN" dirty="0">
                          <a:latin typeface="Calibri" panose="020F0502020204030204" pitchFamily="34" charset="0"/>
                          <a:cs typeface="Calibri" panose="020F0502020204030204" pitchFamily="34" charset="0"/>
                        </a:rPr>
                        <a:t>-</a:t>
                      </a:r>
                      <a:endParaRPr lang="en-US"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180394499"/>
                  </a:ext>
                </a:extLst>
              </a:tr>
              <a:tr h="494833">
                <a:tc>
                  <a:txBody>
                    <a:bodyPr/>
                    <a:lstStyle/>
                    <a:p>
                      <a:r>
                        <a:rPr lang="en-IN" dirty="0">
                          <a:latin typeface="Calibri" panose="020F0502020204030204" pitchFamily="34" charset="0"/>
                          <a:cs typeface="Calibri" panose="020F0502020204030204" pitchFamily="34" charset="0"/>
                        </a:rPr>
                        <a:t>C-peptide levels</a:t>
                      </a:r>
                      <a:endParaRPr lang="en-US" dirty="0">
                        <a:latin typeface="Calibri" panose="020F0502020204030204" pitchFamily="34" charset="0"/>
                        <a:cs typeface="Calibri" panose="020F0502020204030204" pitchFamily="34" charset="0"/>
                      </a:endParaRPr>
                    </a:p>
                  </a:txBody>
                  <a:tcPr/>
                </a:tc>
                <a:tc>
                  <a:txBody>
                    <a:bodyPr/>
                    <a:lstStyle/>
                    <a:p>
                      <a:r>
                        <a:rPr lang="en-IN" dirty="0">
                          <a:latin typeface="Calibri" panose="020F0502020204030204" pitchFamily="34" charset="0"/>
                          <a:cs typeface="Calibri" panose="020F0502020204030204" pitchFamily="34" charset="0"/>
                        </a:rPr>
                        <a:t>Low</a:t>
                      </a:r>
                      <a:endParaRPr lang="en-US" dirty="0">
                        <a:latin typeface="Calibri" panose="020F0502020204030204" pitchFamily="34" charset="0"/>
                        <a:cs typeface="Calibri" panose="020F0502020204030204" pitchFamily="34" charset="0"/>
                      </a:endParaRPr>
                    </a:p>
                  </a:txBody>
                  <a:tcPr/>
                </a:tc>
                <a:tc>
                  <a:txBody>
                    <a:bodyPr/>
                    <a:lstStyle/>
                    <a:p>
                      <a:r>
                        <a:rPr lang="en-IN" dirty="0">
                          <a:latin typeface="Calibri" panose="020F0502020204030204" pitchFamily="34" charset="0"/>
                          <a:cs typeface="Calibri" panose="020F0502020204030204" pitchFamily="34" charset="0"/>
                        </a:rPr>
                        <a:t>Normal</a:t>
                      </a:r>
                      <a:endParaRPr lang="en-US" dirty="0">
                        <a:latin typeface="Calibri" panose="020F0502020204030204" pitchFamily="34" charset="0"/>
                        <a:cs typeface="Calibri" panose="020F0502020204030204" pitchFamily="34" charset="0"/>
                      </a:endParaRPr>
                    </a:p>
                  </a:txBody>
                  <a:tcPr/>
                </a:tc>
                <a:tc>
                  <a:txBody>
                    <a:bodyPr/>
                    <a:lstStyle/>
                    <a:p>
                      <a:r>
                        <a:rPr lang="en-IN" dirty="0">
                          <a:latin typeface="Calibri" panose="020F0502020204030204" pitchFamily="34" charset="0"/>
                          <a:cs typeface="Calibri" panose="020F0502020204030204" pitchFamily="34" charset="0"/>
                        </a:rPr>
                        <a:t>Low</a:t>
                      </a:r>
                      <a:endParaRPr lang="en-US" dirty="0">
                        <a:latin typeface="Calibri" panose="020F0502020204030204" pitchFamily="34" charset="0"/>
                        <a:cs typeface="Calibri" panose="020F0502020204030204" pitchFamily="34" charset="0"/>
                      </a:endParaRPr>
                    </a:p>
                  </a:txBody>
                  <a:tcPr/>
                </a:tc>
                <a:tc>
                  <a:txBody>
                    <a:bodyPr/>
                    <a:lstStyle/>
                    <a:p>
                      <a:r>
                        <a:rPr lang="en-IN" dirty="0">
                          <a:latin typeface="Calibri" panose="020F0502020204030204" pitchFamily="34" charset="0"/>
                          <a:cs typeface="Calibri" panose="020F0502020204030204" pitchFamily="34" charset="0"/>
                        </a:rPr>
                        <a:t>Lower than normal</a:t>
                      </a:r>
                      <a:endParaRPr lang="en-US"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860058650"/>
                  </a:ext>
                </a:extLst>
              </a:tr>
              <a:tr h="706904">
                <a:tc>
                  <a:txBody>
                    <a:bodyPr/>
                    <a:lstStyle/>
                    <a:p>
                      <a:r>
                        <a:rPr lang="en-IN" dirty="0">
                          <a:latin typeface="Calibri" panose="020F0502020204030204" pitchFamily="34" charset="0"/>
                          <a:cs typeface="Calibri" panose="020F0502020204030204" pitchFamily="34" charset="0"/>
                        </a:rPr>
                        <a:t>Islet autoantibodies</a:t>
                      </a:r>
                      <a:endParaRPr lang="en-US" dirty="0">
                        <a:latin typeface="Calibri" panose="020F0502020204030204" pitchFamily="34" charset="0"/>
                        <a:cs typeface="Calibri" panose="020F0502020204030204" pitchFamily="34" charset="0"/>
                      </a:endParaRPr>
                    </a:p>
                  </a:txBody>
                  <a:tcPr/>
                </a:tc>
                <a:tc>
                  <a:txBody>
                    <a:bodyPr/>
                    <a:lstStyle/>
                    <a:p>
                      <a:r>
                        <a:rPr lang="en-IN" dirty="0">
                          <a:latin typeface="Calibri" panose="020F0502020204030204" pitchFamily="34" charset="0"/>
                          <a:cs typeface="Calibri" panose="020F0502020204030204" pitchFamily="34" charset="0"/>
                        </a:rPr>
                        <a:t>++</a:t>
                      </a:r>
                      <a:endParaRPr lang="en-US" dirty="0">
                        <a:latin typeface="Calibri" panose="020F0502020204030204" pitchFamily="34" charset="0"/>
                        <a:cs typeface="Calibri" panose="020F0502020204030204" pitchFamily="34" charset="0"/>
                      </a:endParaRPr>
                    </a:p>
                  </a:txBody>
                  <a:tcPr/>
                </a:tc>
                <a:tc>
                  <a:txBody>
                    <a:bodyPr/>
                    <a:lstStyle/>
                    <a:p>
                      <a:r>
                        <a:rPr lang="en-IN" dirty="0">
                          <a:latin typeface="Calibri" panose="020F0502020204030204" pitchFamily="34" charset="0"/>
                          <a:cs typeface="Calibri" panose="020F0502020204030204" pitchFamily="34" charset="0"/>
                        </a:rPr>
                        <a:t>-</a:t>
                      </a:r>
                      <a:endParaRPr lang="en-US" dirty="0">
                        <a:latin typeface="Calibri" panose="020F0502020204030204" pitchFamily="34" charset="0"/>
                        <a:cs typeface="Calibri" panose="020F0502020204030204" pitchFamily="34" charset="0"/>
                      </a:endParaRPr>
                    </a:p>
                  </a:txBody>
                  <a:tcPr/>
                </a:tc>
                <a:tc>
                  <a:txBody>
                    <a:bodyPr/>
                    <a:lstStyle/>
                    <a:p>
                      <a:r>
                        <a:rPr lang="en-IN" dirty="0">
                          <a:latin typeface="Calibri" panose="020F0502020204030204" pitchFamily="34" charset="0"/>
                          <a:cs typeface="Calibri" panose="020F0502020204030204" pitchFamily="34" charset="0"/>
                        </a:rPr>
                        <a:t>-</a:t>
                      </a:r>
                      <a:endParaRPr lang="en-US" dirty="0">
                        <a:latin typeface="Calibri" panose="020F0502020204030204" pitchFamily="34" charset="0"/>
                        <a:cs typeface="Calibri" panose="020F0502020204030204" pitchFamily="34" charset="0"/>
                      </a:endParaRPr>
                    </a:p>
                  </a:txBody>
                  <a:tcPr/>
                </a:tc>
                <a:tc>
                  <a:txBody>
                    <a:bodyPr/>
                    <a:lstStyle/>
                    <a:p>
                      <a:r>
                        <a:rPr lang="en-IN" dirty="0">
                          <a:latin typeface="Calibri" panose="020F0502020204030204" pitchFamily="34" charset="0"/>
                          <a:cs typeface="Calibri" panose="020F0502020204030204" pitchFamily="34" charset="0"/>
                        </a:rPr>
                        <a:t>-</a:t>
                      </a:r>
                      <a:endParaRPr lang="en-US"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708340863"/>
                  </a:ext>
                </a:extLst>
              </a:tr>
            </a:tbl>
          </a:graphicData>
        </a:graphic>
      </p:graphicFrame>
      <p:sp>
        <p:nvSpPr>
          <p:cNvPr id="5" name="TextBox 4"/>
          <p:cNvSpPr txBox="1"/>
          <p:nvPr/>
        </p:nvSpPr>
        <p:spPr>
          <a:xfrm>
            <a:off x="11421133" y="6581375"/>
            <a:ext cx="470062" cy="307777"/>
          </a:xfrm>
          <a:prstGeom prst="rect">
            <a:avLst/>
          </a:prstGeom>
          <a:noFill/>
        </p:spPr>
        <p:txBody>
          <a:bodyPr wrap="square" rtlCol="0">
            <a:spAutoFit/>
          </a:bodyPr>
          <a:lstStyle/>
          <a:p>
            <a:pPr algn="ctr"/>
            <a:r>
              <a:rPr lang="en-IN" sz="1400" dirty="0" smtClean="0">
                <a:latin typeface="Calibri" panose="020F0502020204030204" pitchFamily="34" charset="0"/>
                <a:cs typeface="Calibri" panose="020F0502020204030204" pitchFamily="34" charset="0"/>
              </a:rPr>
              <a:t>20</a:t>
            </a:r>
            <a:endParaRPr lang="en-IN"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3863141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4683B-99FA-4C56-6F6C-F088F6990652}"/>
              </a:ext>
            </a:extLst>
          </p:cNvPr>
          <p:cNvSpPr>
            <a:spLocks noGrp="1"/>
          </p:cNvSpPr>
          <p:nvPr>
            <p:ph type="title" idx="4294967295"/>
          </p:nvPr>
        </p:nvSpPr>
        <p:spPr>
          <a:xfrm>
            <a:off x="590309" y="518914"/>
            <a:ext cx="8854633" cy="1333036"/>
          </a:xfrm>
        </p:spPr>
        <p:txBody>
          <a:bodyPr>
            <a:normAutofit/>
          </a:bodyPr>
          <a:lstStyle/>
          <a:p>
            <a:r>
              <a:rPr lang="en-IN" sz="4400" dirty="0">
                <a:solidFill>
                  <a:srgbClr val="B46346"/>
                </a:solidFill>
              </a:rPr>
              <a:t>CLINICAL POINTS TO DIFFERENTIATE BETWEEN CAUSES OF </a:t>
            </a:r>
            <a:r>
              <a:rPr lang="en-IN" sz="4400" dirty="0" smtClean="0">
                <a:solidFill>
                  <a:srgbClr val="B46346"/>
                </a:solidFill>
              </a:rPr>
              <a:t>YOUNG ONSET DIABETES</a:t>
            </a:r>
            <a:endParaRPr lang="en-US" sz="4400" dirty="0">
              <a:solidFill>
                <a:srgbClr val="B46346"/>
              </a:solidFill>
            </a:endParaRPr>
          </a:p>
        </p:txBody>
      </p:sp>
      <p:graphicFrame>
        <p:nvGraphicFramePr>
          <p:cNvPr id="4" name="Table 4">
            <a:extLst>
              <a:ext uri="{FF2B5EF4-FFF2-40B4-BE49-F238E27FC236}">
                <a16:creationId xmlns:a16="http://schemas.microsoft.com/office/drawing/2014/main" id="{2EF1F4FF-35E9-F5E8-0127-BDCA9DC144BC}"/>
              </a:ext>
            </a:extLst>
          </p:cNvPr>
          <p:cNvGraphicFramePr>
            <a:graphicFrameLocks noGrp="1"/>
          </p:cNvGraphicFramePr>
          <p:nvPr>
            <p:ph idx="4294967295"/>
            <p:extLst>
              <p:ext uri="{D42A27DB-BD31-4B8C-83A1-F6EECF244321}">
                <p14:modId xmlns:p14="http://schemas.microsoft.com/office/powerpoint/2010/main" val="717650373"/>
              </p:ext>
            </p:extLst>
          </p:nvPr>
        </p:nvGraphicFramePr>
        <p:xfrm>
          <a:off x="706055" y="2058088"/>
          <a:ext cx="10868630" cy="3850640"/>
        </p:xfrm>
        <a:graphic>
          <a:graphicData uri="http://schemas.openxmlformats.org/drawingml/2006/table">
            <a:tbl>
              <a:tblPr firstRow="1" bandRow="1">
                <a:tableStyleId>{7DF18680-E054-41AD-8BC1-D1AEF772440D}</a:tableStyleId>
              </a:tblPr>
              <a:tblGrid>
                <a:gridCol w="2173726">
                  <a:extLst>
                    <a:ext uri="{9D8B030D-6E8A-4147-A177-3AD203B41FA5}">
                      <a16:colId xmlns:a16="http://schemas.microsoft.com/office/drawing/2014/main" val="1873914587"/>
                    </a:ext>
                  </a:extLst>
                </a:gridCol>
                <a:gridCol w="2173726">
                  <a:extLst>
                    <a:ext uri="{9D8B030D-6E8A-4147-A177-3AD203B41FA5}">
                      <a16:colId xmlns:a16="http://schemas.microsoft.com/office/drawing/2014/main" val="2621857479"/>
                    </a:ext>
                  </a:extLst>
                </a:gridCol>
                <a:gridCol w="2173726">
                  <a:extLst>
                    <a:ext uri="{9D8B030D-6E8A-4147-A177-3AD203B41FA5}">
                      <a16:colId xmlns:a16="http://schemas.microsoft.com/office/drawing/2014/main" val="2007412681"/>
                    </a:ext>
                  </a:extLst>
                </a:gridCol>
                <a:gridCol w="2173726">
                  <a:extLst>
                    <a:ext uri="{9D8B030D-6E8A-4147-A177-3AD203B41FA5}">
                      <a16:colId xmlns:a16="http://schemas.microsoft.com/office/drawing/2014/main" val="4004796894"/>
                    </a:ext>
                  </a:extLst>
                </a:gridCol>
                <a:gridCol w="2173726">
                  <a:extLst>
                    <a:ext uri="{9D8B030D-6E8A-4147-A177-3AD203B41FA5}">
                      <a16:colId xmlns:a16="http://schemas.microsoft.com/office/drawing/2014/main" val="631280447"/>
                    </a:ext>
                  </a:extLst>
                </a:gridCol>
              </a:tblGrid>
              <a:tr h="370840">
                <a:tc>
                  <a:txBody>
                    <a:bodyPr/>
                    <a:lstStyle/>
                    <a:p>
                      <a:endParaRPr lang="en-US" dirty="0"/>
                    </a:p>
                  </a:txBody>
                  <a:tcPr/>
                </a:tc>
                <a:tc>
                  <a:txBody>
                    <a:bodyPr/>
                    <a:lstStyle/>
                    <a:p>
                      <a:pPr algn="ctr"/>
                      <a:r>
                        <a:rPr lang="en-IN" dirty="0"/>
                        <a:t>T1DM</a:t>
                      </a:r>
                      <a:endParaRPr lang="en-US" dirty="0"/>
                    </a:p>
                  </a:txBody>
                  <a:tcPr/>
                </a:tc>
                <a:tc>
                  <a:txBody>
                    <a:bodyPr/>
                    <a:lstStyle/>
                    <a:p>
                      <a:pPr algn="ctr"/>
                      <a:r>
                        <a:rPr lang="en-IN" dirty="0"/>
                        <a:t>T2DM</a:t>
                      </a:r>
                      <a:endParaRPr lang="en-US" dirty="0"/>
                    </a:p>
                  </a:txBody>
                  <a:tcPr/>
                </a:tc>
                <a:tc>
                  <a:txBody>
                    <a:bodyPr/>
                    <a:lstStyle/>
                    <a:p>
                      <a:pPr algn="ctr"/>
                      <a:r>
                        <a:rPr lang="en-IN" dirty="0"/>
                        <a:t>FCPD</a:t>
                      </a:r>
                      <a:endParaRPr lang="en-US" dirty="0"/>
                    </a:p>
                  </a:txBody>
                  <a:tcPr/>
                </a:tc>
                <a:tc>
                  <a:txBody>
                    <a:bodyPr/>
                    <a:lstStyle/>
                    <a:p>
                      <a:pPr algn="ctr"/>
                      <a:r>
                        <a:rPr lang="en-IN" dirty="0"/>
                        <a:t>MODY</a:t>
                      </a:r>
                      <a:endParaRPr lang="en-US" dirty="0"/>
                    </a:p>
                  </a:txBody>
                  <a:tcPr/>
                </a:tc>
                <a:extLst>
                  <a:ext uri="{0D108BD9-81ED-4DB2-BD59-A6C34878D82A}">
                    <a16:rowId xmlns:a16="http://schemas.microsoft.com/office/drawing/2014/main" val="3674539028"/>
                  </a:ext>
                </a:extLst>
              </a:tr>
              <a:tr h="370840">
                <a:tc>
                  <a:txBody>
                    <a:bodyPr/>
                    <a:lstStyle/>
                    <a:p>
                      <a:r>
                        <a:rPr lang="en-IN" dirty="0">
                          <a:latin typeface="Calibri" panose="020F0502020204030204" pitchFamily="34" charset="0"/>
                          <a:cs typeface="Calibri" panose="020F0502020204030204" pitchFamily="34" charset="0"/>
                        </a:rPr>
                        <a:t>Signs of insulin resistance</a:t>
                      </a:r>
                      <a:endParaRPr lang="en-US" dirty="0">
                        <a:latin typeface="Calibri" panose="020F0502020204030204" pitchFamily="34" charset="0"/>
                        <a:cs typeface="Calibri" panose="020F0502020204030204" pitchFamily="34" charset="0"/>
                      </a:endParaRPr>
                    </a:p>
                  </a:txBody>
                  <a:tcPr/>
                </a:tc>
                <a:tc>
                  <a:txBody>
                    <a:bodyPr/>
                    <a:lstStyle/>
                    <a:p>
                      <a:r>
                        <a:rPr lang="en-IN" dirty="0">
                          <a:latin typeface="Calibri" panose="020F0502020204030204" pitchFamily="34" charset="0"/>
                          <a:cs typeface="Calibri" panose="020F0502020204030204" pitchFamily="34" charset="0"/>
                        </a:rPr>
                        <a:t>-</a:t>
                      </a:r>
                    </a:p>
                  </a:txBody>
                  <a:tcPr/>
                </a:tc>
                <a:tc>
                  <a:txBody>
                    <a:bodyPr/>
                    <a:lstStyle/>
                    <a:p>
                      <a:r>
                        <a:rPr lang="en-IN" dirty="0">
                          <a:latin typeface="Calibri" panose="020F0502020204030204" pitchFamily="34" charset="0"/>
                          <a:cs typeface="Calibri" panose="020F0502020204030204" pitchFamily="34" charset="0"/>
                        </a:rPr>
                        <a:t>++</a:t>
                      </a:r>
                      <a:endParaRPr lang="en-US" dirty="0">
                        <a:latin typeface="Calibri" panose="020F0502020204030204" pitchFamily="34" charset="0"/>
                        <a:cs typeface="Calibri" panose="020F0502020204030204" pitchFamily="34" charset="0"/>
                      </a:endParaRPr>
                    </a:p>
                  </a:txBody>
                  <a:tcPr/>
                </a:tc>
                <a:tc>
                  <a:txBody>
                    <a:bodyPr/>
                    <a:lstStyle/>
                    <a:p>
                      <a:r>
                        <a:rPr lang="en-IN" dirty="0">
                          <a:latin typeface="Calibri" panose="020F0502020204030204" pitchFamily="34" charset="0"/>
                          <a:cs typeface="Calibri" panose="020F0502020204030204" pitchFamily="34" charset="0"/>
                        </a:rPr>
                        <a:t>-</a:t>
                      </a:r>
                      <a:endParaRPr lang="en-US" dirty="0">
                        <a:latin typeface="Calibri" panose="020F0502020204030204" pitchFamily="34" charset="0"/>
                        <a:cs typeface="Calibri" panose="020F0502020204030204" pitchFamily="34" charset="0"/>
                      </a:endParaRPr>
                    </a:p>
                  </a:txBody>
                  <a:tcPr/>
                </a:tc>
                <a:tc>
                  <a:txBody>
                    <a:bodyPr/>
                    <a:lstStyle/>
                    <a:p>
                      <a:r>
                        <a:rPr lang="en-IN" dirty="0">
                          <a:latin typeface="Calibri" panose="020F0502020204030204" pitchFamily="34" charset="0"/>
                          <a:cs typeface="Calibri" panose="020F0502020204030204" pitchFamily="34" charset="0"/>
                        </a:rPr>
                        <a:t>-</a:t>
                      </a:r>
                      <a:endParaRPr lang="en-US"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045024474"/>
                  </a:ext>
                </a:extLst>
              </a:tr>
              <a:tr h="370840">
                <a:tc>
                  <a:txBody>
                    <a:bodyPr/>
                    <a:lstStyle/>
                    <a:p>
                      <a:r>
                        <a:rPr lang="en-IN" dirty="0">
                          <a:latin typeface="Calibri" panose="020F0502020204030204" pitchFamily="34" charset="0"/>
                          <a:cs typeface="Calibri" panose="020F0502020204030204" pitchFamily="34" charset="0"/>
                        </a:rPr>
                        <a:t>Degree of </a:t>
                      </a:r>
                      <a:r>
                        <a:rPr lang="en-IN" dirty="0" err="1">
                          <a:latin typeface="Calibri" panose="020F0502020204030204" pitchFamily="34" charset="0"/>
                          <a:cs typeface="Calibri" panose="020F0502020204030204" pitchFamily="34" charset="0"/>
                        </a:rPr>
                        <a:t>hyperglycemia</a:t>
                      </a:r>
                      <a:endParaRPr lang="en-US" dirty="0">
                        <a:latin typeface="Calibri" panose="020F0502020204030204" pitchFamily="34" charset="0"/>
                        <a:cs typeface="Calibri" panose="020F0502020204030204" pitchFamily="34" charset="0"/>
                      </a:endParaRPr>
                    </a:p>
                  </a:txBody>
                  <a:tcPr/>
                </a:tc>
                <a:tc>
                  <a:txBody>
                    <a:bodyPr/>
                    <a:lstStyle/>
                    <a:p>
                      <a:r>
                        <a:rPr lang="en-IN" dirty="0">
                          <a:latin typeface="Calibri" panose="020F0502020204030204" pitchFamily="34" charset="0"/>
                          <a:cs typeface="Calibri" panose="020F0502020204030204" pitchFamily="34" charset="0"/>
                        </a:rPr>
                        <a:t>Higher</a:t>
                      </a:r>
                    </a:p>
                  </a:txBody>
                  <a:tcPr/>
                </a:tc>
                <a:tc>
                  <a:txBody>
                    <a:bodyPr/>
                    <a:lstStyle/>
                    <a:p>
                      <a:endParaRPr lang="en-US" dirty="0">
                        <a:latin typeface="Calibri" panose="020F0502020204030204" pitchFamily="34" charset="0"/>
                        <a:cs typeface="Calibri" panose="020F0502020204030204" pitchFamily="34" charset="0"/>
                      </a:endParaRPr>
                    </a:p>
                  </a:txBody>
                  <a:tcPr/>
                </a:tc>
                <a:tc>
                  <a:txBody>
                    <a:bodyPr/>
                    <a:lstStyle/>
                    <a:p>
                      <a:r>
                        <a:rPr lang="en-IN" dirty="0">
                          <a:latin typeface="Calibri" panose="020F0502020204030204" pitchFamily="34" charset="0"/>
                          <a:cs typeface="Calibri" panose="020F0502020204030204" pitchFamily="34" charset="0"/>
                        </a:rPr>
                        <a:t>Higher</a:t>
                      </a:r>
                      <a:endParaRPr lang="en-US" dirty="0">
                        <a:latin typeface="Calibri" panose="020F0502020204030204" pitchFamily="34" charset="0"/>
                        <a:cs typeface="Calibri" panose="020F0502020204030204" pitchFamily="34" charset="0"/>
                      </a:endParaRPr>
                    </a:p>
                  </a:txBody>
                  <a:tcPr/>
                </a:tc>
                <a:tc>
                  <a:txBody>
                    <a:bodyPr/>
                    <a:lstStyle/>
                    <a:p>
                      <a:endParaRPr lang="en-US"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88528308"/>
                  </a:ext>
                </a:extLst>
              </a:tr>
              <a:tr h="370840">
                <a:tc>
                  <a:txBody>
                    <a:bodyPr/>
                    <a:lstStyle/>
                    <a:p>
                      <a:r>
                        <a:rPr lang="en-IN" dirty="0">
                          <a:latin typeface="Calibri" panose="020F0502020204030204" pitchFamily="34" charset="0"/>
                          <a:cs typeface="Calibri" panose="020F0502020204030204" pitchFamily="34" charset="0"/>
                        </a:rPr>
                        <a:t>Complications</a:t>
                      </a:r>
                      <a:endParaRPr lang="en-US" dirty="0">
                        <a:latin typeface="Calibri" panose="020F0502020204030204" pitchFamily="34" charset="0"/>
                        <a:cs typeface="Calibri" panose="020F0502020204030204" pitchFamily="34" charset="0"/>
                      </a:endParaRPr>
                    </a:p>
                  </a:txBody>
                  <a:tcPr/>
                </a:tc>
                <a:tc>
                  <a:txBody>
                    <a:bodyPr/>
                    <a:lstStyle/>
                    <a:p>
                      <a:r>
                        <a:rPr lang="en-IN" dirty="0">
                          <a:latin typeface="Calibri" panose="020F0502020204030204" pitchFamily="34" charset="0"/>
                          <a:cs typeface="Calibri" panose="020F0502020204030204" pitchFamily="34" charset="0"/>
                        </a:rPr>
                        <a:t>DKA</a:t>
                      </a:r>
                    </a:p>
                    <a:p>
                      <a:r>
                        <a:rPr lang="en-IN" dirty="0">
                          <a:latin typeface="Calibri" panose="020F0502020204030204" pitchFamily="34" charset="0"/>
                          <a:cs typeface="Calibri" panose="020F0502020204030204" pitchFamily="34" charset="0"/>
                        </a:rPr>
                        <a:t>Prolonged- Risks similar to T2DM</a:t>
                      </a:r>
                    </a:p>
                  </a:txBody>
                  <a:tcPr/>
                </a:tc>
                <a:tc>
                  <a:txBody>
                    <a:bodyPr/>
                    <a:lstStyle/>
                    <a:p>
                      <a:r>
                        <a:rPr lang="en-IN" dirty="0">
                          <a:latin typeface="Calibri" panose="020F0502020204030204" pitchFamily="34" charset="0"/>
                          <a:cs typeface="Calibri" panose="020F0502020204030204" pitchFamily="34" charset="0"/>
                        </a:rPr>
                        <a:t>High CV risk</a:t>
                      </a:r>
                    </a:p>
                    <a:p>
                      <a:r>
                        <a:rPr lang="en-IN" dirty="0">
                          <a:latin typeface="Calibri" panose="020F0502020204030204" pitchFamily="34" charset="0"/>
                          <a:cs typeface="Calibri" panose="020F0502020204030204" pitchFamily="34" charset="0"/>
                        </a:rPr>
                        <a:t>Macro/ Micro vascular complications</a:t>
                      </a:r>
                      <a:endParaRPr lang="en-US" dirty="0">
                        <a:latin typeface="Calibri" panose="020F0502020204030204" pitchFamily="34" charset="0"/>
                        <a:cs typeface="Calibri" panose="020F0502020204030204" pitchFamily="34" charset="0"/>
                      </a:endParaRPr>
                    </a:p>
                  </a:txBody>
                  <a:tcPr/>
                </a:tc>
                <a:tc>
                  <a:txBody>
                    <a:bodyPr/>
                    <a:lstStyle/>
                    <a:p>
                      <a:r>
                        <a:rPr lang="en-IN" dirty="0">
                          <a:latin typeface="Calibri" panose="020F0502020204030204" pitchFamily="34" charset="0"/>
                          <a:cs typeface="Calibri" panose="020F0502020204030204" pitchFamily="34" charset="0"/>
                        </a:rPr>
                        <a:t>Low risk of macrovascular complications</a:t>
                      </a:r>
                      <a:endParaRPr lang="en-US" dirty="0">
                        <a:latin typeface="Calibri" panose="020F0502020204030204" pitchFamily="34" charset="0"/>
                        <a:cs typeface="Calibri" panose="020F0502020204030204" pitchFamily="34" charset="0"/>
                      </a:endParaRPr>
                    </a:p>
                  </a:txBody>
                  <a:tcPr/>
                </a:tc>
                <a:tc>
                  <a:txBody>
                    <a:bodyPr/>
                    <a:lstStyle/>
                    <a:p>
                      <a:r>
                        <a:rPr lang="en-IN" dirty="0">
                          <a:latin typeface="Calibri" panose="020F0502020204030204" pitchFamily="34" charset="0"/>
                          <a:cs typeface="Calibri" panose="020F0502020204030204" pitchFamily="34" charset="0"/>
                        </a:rPr>
                        <a:t>Low risk</a:t>
                      </a:r>
                      <a:endParaRPr lang="en-US"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976500693"/>
                  </a:ext>
                </a:extLst>
              </a:tr>
              <a:tr h="370840">
                <a:tc>
                  <a:txBody>
                    <a:bodyPr/>
                    <a:lstStyle/>
                    <a:p>
                      <a:r>
                        <a:rPr lang="en-IN" dirty="0">
                          <a:latin typeface="Calibri" panose="020F0502020204030204" pitchFamily="34" charset="0"/>
                          <a:cs typeface="Calibri" panose="020F0502020204030204" pitchFamily="34" charset="0"/>
                        </a:rPr>
                        <a:t>Ketosis</a:t>
                      </a:r>
                      <a:endParaRPr lang="en-US" dirty="0">
                        <a:latin typeface="Calibri" panose="020F0502020204030204" pitchFamily="34" charset="0"/>
                        <a:cs typeface="Calibri" panose="020F0502020204030204" pitchFamily="34" charset="0"/>
                      </a:endParaRPr>
                    </a:p>
                  </a:txBody>
                  <a:tcPr/>
                </a:tc>
                <a:tc>
                  <a:txBody>
                    <a:bodyPr/>
                    <a:lstStyle/>
                    <a:p>
                      <a:r>
                        <a:rPr lang="en-IN" dirty="0">
                          <a:latin typeface="Calibri" panose="020F0502020204030204" pitchFamily="34" charset="0"/>
                          <a:cs typeface="Calibri" panose="020F0502020204030204" pitchFamily="34" charset="0"/>
                        </a:rPr>
                        <a:t>+</a:t>
                      </a:r>
                    </a:p>
                  </a:txBody>
                  <a:tcPr/>
                </a:tc>
                <a:tc>
                  <a:txBody>
                    <a:bodyPr/>
                    <a:lstStyle/>
                    <a:p>
                      <a:r>
                        <a:rPr lang="en-IN" dirty="0">
                          <a:latin typeface="Calibri" panose="020F0502020204030204" pitchFamily="34" charset="0"/>
                          <a:cs typeface="Calibri" panose="020F0502020204030204" pitchFamily="34" charset="0"/>
                        </a:rPr>
                        <a:t>-</a:t>
                      </a:r>
                      <a:endParaRPr lang="en-US" dirty="0">
                        <a:latin typeface="Calibri" panose="020F0502020204030204" pitchFamily="34" charset="0"/>
                        <a:cs typeface="Calibri" panose="020F0502020204030204" pitchFamily="34" charset="0"/>
                      </a:endParaRPr>
                    </a:p>
                  </a:txBody>
                  <a:tcPr/>
                </a:tc>
                <a:tc>
                  <a:txBody>
                    <a:bodyPr/>
                    <a:lstStyle/>
                    <a:p>
                      <a:r>
                        <a:rPr lang="en-IN" dirty="0">
                          <a:latin typeface="Calibri" panose="020F0502020204030204" pitchFamily="34" charset="0"/>
                          <a:cs typeface="Calibri" panose="020F0502020204030204" pitchFamily="34" charset="0"/>
                        </a:rPr>
                        <a:t>-</a:t>
                      </a:r>
                      <a:endParaRPr lang="en-US" dirty="0">
                        <a:latin typeface="Calibri" panose="020F0502020204030204" pitchFamily="34" charset="0"/>
                        <a:cs typeface="Calibri" panose="020F0502020204030204" pitchFamily="34" charset="0"/>
                      </a:endParaRPr>
                    </a:p>
                  </a:txBody>
                  <a:tcPr/>
                </a:tc>
                <a:tc>
                  <a:txBody>
                    <a:bodyPr/>
                    <a:lstStyle/>
                    <a:p>
                      <a:r>
                        <a:rPr lang="en-IN" dirty="0">
                          <a:latin typeface="Calibri" panose="020F0502020204030204" pitchFamily="34" charset="0"/>
                          <a:cs typeface="Calibri" panose="020F0502020204030204" pitchFamily="34" charset="0"/>
                        </a:rPr>
                        <a:t>-</a:t>
                      </a:r>
                      <a:endParaRPr lang="en-US"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999294265"/>
                  </a:ext>
                </a:extLst>
              </a:tr>
              <a:tr h="370840">
                <a:tc>
                  <a:txBody>
                    <a:bodyPr/>
                    <a:lstStyle/>
                    <a:p>
                      <a:r>
                        <a:rPr lang="en-IN" dirty="0">
                          <a:latin typeface="Calibri" panose="020F0502020204030204" pitchFamily="34" charset="0"/>
                          <a:cs typeface="Calibri" panose="020F0502020204030204" pitchFamily="34" charset="0"/>
                        </a:rPr>
                        <a:t>Insulin requirements</a:t>
                      </a:r>
                      <a:endParaRPr lang="en-US" dirty="0">
                        <a:latin typeface="Calibri" panose="020F0502020204030204" pitchFamily="34" charset="0"/>
                        <a:cs typeface="Calibri" panose="020F0502020204030204" pitchFamily="34" charset="0"/>
                      </a:endParaRPr>
                    </a:p>
                  </a:txBody>
                  <a:tcPr/>
                </a:tc>
                <a:tc>
                  <a:txBody>
                    <a:bodyPr/>
                    <a:lstStyle/>
                    <a:p>
                      <a:r>
                        <a:rPr lang="en-IN" dirty="0">
                          <a:latin typeface="Calibri" panose="020F0502020204030204" pitchFamily="34" charset="0"/>
                          <a:cs typeface="Calibri" panose="020F0502020204030204" pitchFamily="34" charset="0"/>
                        </a:rPr>
                        <a:t>++</a:t>
                      </a:r>
                      <a:endParaRPr lang="en-US" dirty="0">
                        <a:latin typeface="Calibri" panose="020F0502020204030204" pitchFamily="34" charset="0"/>
                        <a:cs typeface="Calibri" panose="020F0502020204030204" pitchFamily="34" charset="0"/>
                      </a:endParaRPr>
                    </a:p>
                  </a:txBody>
                  <a:tcPr/>
                </a:tc>
                <a:tc>
                  <a:txBody>
                    <a:bodyPr/>
                    <a:lstStyle/>
                    <a:p>
                      <a:r>
                        <a:rPr lang="en-IN" dirty="0">
                          <a:latin typeface="Calibri" panose="020F0502020204030204" pitchFamily="34" charset="0"/>
                          <a:cs typeface="Calibri" panose="020F0502020204030204" pitchFamily="34" charset="0"/>
                        </a:rPr>
                        <a:t>Late</a:t>
                      </a:r>
                      <a:endParaRPr lang="en-US" dirty="0">
                        <a:latin typeface="Calibri" panose="020F0502020204030204" pitchFamily="34" charset="0"/>
                        <a:cs typeface="Calibri" panose="020F0502020204030204" pitchFamily="34" charset="0"/>
                      </a:endParaRPr>
                    </a:p>
                  </a:txBody>
                  <a:tcPr/>
                </a:tc>
                <a:tc>
                  <a:txBody>
                    <a:bodyPr/>
                    <a:lstStyle/>
                    <a:p>
                      <a:r>
                        <a:rPr lang="en-IN" dirty="0">
                          <a:latin typeface="Calibri" panose="020F0502020204030204" pitchFamily="34" charset="0"/>
                          <a:cs typeface="Calibri" panose="020F0502020204030204" pitchFamily="34" charset="0"/>
                        </a:rPr>
                        <a:t>++</a:t>
                      </a:r>
                      <a:endParaRPr lang="en-US" dirty="0">
                        <a:latin typeface="Calibri" panose="020F0502020204030204" pitchFamily="34" charset="0"/>
                        <a:cs typeface="Calibri" panose="020F0502020204030204" pitchFamily="34" charset="0"/>
                      </a:endParaRPr>
                    </a:p>
                  </a:txBody>
                  <a:tcPr/>
                </a:tc>
                <a:tc>
                  <a:txBody>
                    <a:bodyPr/>
                    <a:lstStyle/>
                    <a:p>
                      <a:r>
                        <a:rPr lang="en-IN" dirty="0">
                          <a:latin typeface="Calibri" panose="020F0502020204030204" pitchFamily="34" charset="0"/>
                          <a:cs typeface="Calibri" panose="020F0502020204030204" pitchFamily="34" charset="0"/>
                        </a:rPr>
                        <a:t>Late (can be needed in some forms)</a:t>
                      </a:r>
                      <a:endParaRPr lang="en-US"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525764810"/>
                  </a:ext>
                </a:extLst>
              </a:tr>
            </a:tbl>
          </a:graphicData>
        </a:graphic>
      </p:graphicFrame>
      <p:sp>
        <p:nvSpPr>
          <p:cNvPr id="5" name="TextBox 4"/>
          <p:cNvSpPr txBox="1"/>
          <p:nvPr/>
        </p:nvSpPr>
        <p:spPr>
          <a:xfrm>
            <a:off x="11421133" y="6489935"/>
            <a:ext cx="470062" cy="307777"/>
          </a:xfrm>
          <a:prstGeom prst="rect">
            <a:avLst/>
          </a:prstGeom>
          <a:noFill/>
        </p:spPr>
        <p:txBody>
          <a:bodyPr wrap="square" rtlCol="0">
            <a:spAutoFit/>
          </a:bodyPr>
          <a:lstStyle/>
          <a:p>
            <a:pPr algn="ctr"/>
            <a:r>
              <a:rPr lang="en-IN" sz="1400" dirty="0" smtClean="0">
                <a:latin typeface="Calibri" panose="020F0502020204030204" pitchFamily="34" charset="0"/>
                <a:cs typeface="Calibri" panose="020F0502020204030204" pitchFamily="34" charset="0"/>
              </a:rPr>
              <a:t>21</a:t>
            </a:r>
            <a:endParaRPr lang="en-IN"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7895473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2DA12C2-B7B1-22AB-768E-D22C9A7681BD}"/>
              </a:ext>
            </a:extLst>
          </p:cNvPr>
          <p:cNvPicPr>
            <a:picLocks noChangeAspect="1"/>
          </p:cNvPicPr>
          <p:nvPr/>
        </p:nvPicPr>
        <p:blipFill rotWithShape="1">
          <a:blip r:embed="rId2"/>
          <a:srcRect l="2435" r="13806" b="1648"/>
          <a:stretch/>
        </p:blipFill>
        <p:spPr>
          <a:xfrm>
            <a:off x="1054068" y="450125"/>
            <a:ext cx="9494917" cy="5933440"/>
          </a:xfrm>
          <a:prstGeom prst="rect">
            <a:avLst/>
          </a:prstGeom>
        </p:spPr>
      </p:pic>
      <p:sp>
        <p:nvSpPr>
          <p:cNvPr id="3" name="TextBox 2"/>
          <p:cNvSpPr txBox="1"/>
          <p:nvPr/>
        </p:nvSpPr>
        <p:spPr>
          <a:xfrm>
            <a:off x="11421133" y="6561055"/>
            <a:ext cx="470062" cy="307777"/>
          </a:xfrm>
          <a:prstGeom prst="rect">
            <a:avLst/>
          </a:prstGeom>
          <a:noFill/>
        </p:spPr>
        <p:txBody>
          <a:bodyPr wrap="square" rtlCol="0">
            <a:spAutoFit/>
          </a:bodyPr>
          <a:lstStyle/>
          <a:p>
            <a:pPr algn="ctr"/>
            <a:r>
              <a:rPr lang="en-IN" sz="1400" dirty="0" smtClean="0">
                <a:latin typeface="Calibri" panose="020F0502020204030204" pitchFamily="34" charset="0"/>
                <a:cs typeface="Calibri" panose="020F0502020204030204" pitchFamily="34" charset="0"/>
              </a:rPr>
              <a:t>22</a:t>
            </a:r>
            <a:endParaRPr lang="en-IN"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2481064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F5059-F945-BFA9-71F9-550B5CF26E66}"/>
              </a:ext>
            </a:extLst>
          </p:cNvPr>
          <p:cNvSpPr>
            <a:spLocks noGrp="1"/>
          </p:cNvSpPr>
          <p:nvPr>
            <p:ph type="title" idx="4294967295"/>
          </p:nvPr>
        </p:nvSpPr>
        <p:spPr>
          <a:xfrm>
            <a:off x="524719" y="322141"/>
            <a:ext cx="8549833" cy="1159417"/>
          </a:xfrm>
        </p:spPr>
        <p:txBody>
          <a:bodyPr>
            <a:normAutofit/>
          </a:bodyPr>
          <a:lstStyle/>
          <a:p>
            <a:r>
              <a:rPr lang="en-IN" sz="4800" dirty="0">
                <a:solidFill>
                  <a:srgbClr val="D34817"/>
                </a:solidFill>
              </a:rPr>
              <a:t>FIBROCALCULOUS PANCERATIC DIABETES</a:t>
            </a:r>
            <a:endParaRPr lang="en-US" sz="4800" dirty="0">
              <a:solidFill>
                <a:srgbClr val="D34817"/>
              </a:solidFill>
            </a:endParaRPr>
          </a:p>
        </p:txBody>
      </p:sp>
      <p:sp>
        <p:nvSpPr>
          <p:cNvPr id="3" name="Content Placeholder 2">
            <a:extLst>
              <a:ext uri="{FF2B5EF4-FFF2-40B4-BE49-F238E27FC236}">
                <a16:creationId xmlns:a16="http://schemas.microsoft.com/office/drawing/2014/main" id="{1C67C925-F17A-6308-8688-364B47F51156}"/>
              </a:ext>
            </a:extLst>
          </p:cNvPr>
          <p:cNvSpPr>
            <a:spLocks noGrp="1"/>
          </p:cNvSpPr>
          <p:nvPr>
            <p:ph idx="4294967295"/>
          </p:nvPr>
        </p:nvSpPr>
        <p:spPr>
          <a:xfrm>
            <a:off x="524719" y="1435258"/>
            <a:ext cx="7126147" cy="4290339"/>
          </a:xfrm>
        </p:spPr>
        <p:txBody>
          <a:bodyPr>
            <a:noAutofit/>
          </a:bodyPr>
          <a:lstStyle/>
          <a:p>
            <a:pPr marL="358775" indent="-358775">
              <a:lnSpc>
                <a:spcPct val="125000"/>
              </a:lnSpc>
            </a:pPr>
            <a:r>
              <a:rPr lang="en-IN" sz="2200" dirty="0">
                <a:latin typeface="Calibri" panose="020F0502020204030204" pitchFamily="34" charset="0"/>
                <a:cs typeface="Calibri" panose="020F0502020204030204" pitchFamily="34" charset="0"/>
              </a:rPr>
              <a:t>Secondary to chronic calcific NON- alcoholic pancreatitis</a:t>
            </a:r>
          </a:p>
          <a:p>
            <a:pPr marL="358775" indent="-358775">
              <a:lnSpc>
                <a:spcPct val="125000"/>
              </a:lnSpc>
            </a:pPr>
            <a:r>
              <a:rPr lang="en-IN" sz="2200" dirty="0">
                <a:latin typeface="Calibri" panose="020F0502020204030204" pitchFamily="34" charset="0"/>
                <a:cs typeface="Calibri" panose="020F0502020204030204" pitchFamily="34" charset="0"/>
              </a:rPr>
              <a:t>Patient from a tropical country (</a:t>
            </a:r>
            <a:r>
              <a:rPr lang="en-IN" sz="2200" dirty="0" err="1">
                <a:latin typeface="Calibri" panose="020F0502020204030204" pitchFamily="34" charset="0"/>
                <a:cs typeface="Calibri" panose="020F0502020204030204" pitchFamily="34" charset="0"/>
              </a:rPr>
              <a:t>e.g</a:t>
            </a:r>
            <a:r>
              <a:rPr lang="en-IN" sz="2200" dirty="0">
                <a:latin typeface="Calibri" panose="020F0502020204030204" pitchFamily="34" charset="0"/>
                <a:cs typeface="Calibri" panose="020F0502020204030204" pitchFamily="34" charset="0"/>
              </a:rPr>
              <a:t>- India)</a:t>
            </a:r>
          </a:p>
          <a:p>
            <a:pPr marL="358775" indent="-358775">
              <a:lnSpc>
                <a:spcPct val="125000"/>
              </a:lnSpc>
            </a:pPr>
            <a:r>
              <a:rPr lang="en-IN" sz="2200" dirty="0">
                <a:latin typeface="Calibri" panose="020F0502020204030204" pitchFamily="34" charset="0"/>
                <a:cs typeface="Calibri" panose="020F0502020204030204" pitchFamily="34" charset="0"/>
              </a:rPr>
              <a:t>History of- Recurrent abdominal pain since childhood, steatorrhea, no history of alcohol intake</a:t>
            </a:r>
          </a:p>
          <a:p>
            <a:pPr marL="358775" indent="-358775">
              <a:lnSpc>
                <a:spcPct val="125000"/>
              </a:lnSpc>
            </a:pPr>
            <a:r>
              <a:rPr lang="en-IN" sz="2200" dirty="0">
                <a:latin typeface="Calibri" panose="020F0502020204030204" pitchFamily="34" charset="0"/>
                <a:cs typeface="Calibri" panose="020F0502020204030204" pitchFamily="34" charset="0"/>
              </a:rPr>
              <a:t>C/F- patients are usually lean, clinical evidence of Fat-soluble vitamin deficiencies may be present</a:t>
            </a:r>
          </a:p>
          <a:p>
            <a:pPr marL="358775" indent="-358775">
              <a:lnSpc>
                <a:spcPct val="125000"/>
              </a:lnSpc>
            </a:pPr>
            <a:r>
              <a:rPr lang="en-IN" sz="2200" dirty="0">
                <a:latin typeface="Calibri" panose="020F0502020204030204" pitchFamily="34" charset="0"/>
                <a:cs typeface="Calibri" panose="020F0502020204030204" pitchFamily="34" charset="0"/>
              </a:rPr>
              <a:t>Low C-peptide levels</a:t>
            </a:r>
          </a:p>
          <a:p>
            <a:pPr marL="358775" indent="-358775">
              <a:lnSpc>
                <a:spcPct val="125000"/>
              </a:lnSpc>
            </a:pPr>
            <a:r>
              <a:rPr lang="en-IN" sz="2200" dirty="0">
                <a:latin typeface="Calibri" panose="020F0502020204030204" pitchFamily="34" charset="0"/>
                <a:cs typeface="Calibri" panose="020F0502020204030204" pitchFamily="34" charset="0"/>
              </a:rPr>
              <a:t>Requirement of </a:t>
            </a:r>
            <a:r>
              <a:rPr lang="en-IN" sz="2200" dirty="0" smtClean="0">
                <a:latin typeface="Calibri" panose="020F0502020204030204" pitchFamily="34" charset="0"/>
                <a:cs typeface="Calibri" panose="020F0502020204030204" pitchFamily="34" charset="0"/>
              </a:rPr>
              <a:t>insulin</a:t>
            </a:r>
            <a:endParaRPr lang="en-IN" sz="2200" dirty="0">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9A99DBFA-8E31-E613-240D-70E77DA4AA56}"/>
              </a:ext>
            </a:extLst>
          </p:cNvPr>
          <p:cNvPicPr>
            <a:picLocks noChangeAspect="1"/>
          </p:cNvPicPr>
          <p:nvPr/>
        </p:nvPicPr>
        <p:blipFill>
          <a:blip r:embed="rId2"/>
          <a:stretch>
            <a:fillRect/>
          </a:stretch>
        </p:blipFill>
        <p:spPr>
          <a:xfrm>
            <a:off x="7913640" y="3174695"/>
            <a:ext cx="3768578" cy="2848972"/>
          </a:xfrm>
          <a:prstGeom prst="rect">
            <a:avLst/>
          </a:prstGeom>
        </p:spPr>
      </p:pic>
      <p:sp>
        <p:nvSpPr>
          <p:cNvPr id="5" name="TextBox 4"/>
          <p:cNvSpPr txBox="1"/>
          <p:nvPr/>
        </p:nvSpPr>
        <p:spPr>
          <a:xfrm>
            <a:off x="11421133" y="6489935"/>
            <a:ext cx="470062" cy="307777"/>
          </a:xfrm>
          <a:prstGeom prst="rect">
            <a:avLst/>
          </a:prstGeom>
          <a:noFill/>
        </p:spPr>
        <p:txBody>
          <a:bodyPr wrap="square" rtlCol="0">
            <a:spAutoFit/>
          </a:bodyPr>
          <a:lstStyle/>
          <a:p>
            <a:pPr algn="ctr"/>
            <a:r>
              <a:rPr lang="en-IN" sz="1400" dirty="0" smtClean="0">
                <a:latin typeface="Calibri" panose="020F0502020204030204" pitchFamily="34" charset="0"/>
                <a:cs typeface="Calibri" panose="020F0502020204030204" pitchFamily="34" charset="0"/>
              </a:rPr>
              <a:t>23</a:t>
            </a:r>
            <a:endParaRPr lang="en-IN"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8407193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6858B-874D-9593-B3FA-F74A9750D765}"/>
              </a:ext>
            </a:extLst>
          </p:cNvPr>
          <p:cNvSpPr>
            <a:spLocks noGrp="1"/>
          </p:cNvSpPr>
          <p:nvPr>
            <p:ph type="title" idx="4294967295"/>
          </p:nvPr>
        </p:nvSpPr>
        <p:spPr>
          <a:xfrm>
            <a:off x="536293" y="394323"/>
            <a:ext cx="9556831" cy="1089969"/>
          </a:xfrm>
        </p:spPr>
        <p:txBody>
          <a:bodyPr>
            <a:normAutofit/>
          </a:bodyPr>
          <a:lstStyle/>
          <a:p>
            <a:r>
              <a:rPr lang="en-IN" sz="4800" dirty="0">
                <a:solidFill>
                  <a:srgbClr val="B46346"/>
                </a:solidFill>
              </a:rPr>
              <a:t>DIABETES ASSOCIATED IN OTHER DISORDERS:</a:t>
            </a:r>
            <a:endParaRPr lang="en-US" sz="4800" dirty="0">
              <a:solidFill>
                <a:srgbClr val="B46346"/>
              </a:solidFill>
            </a:endParaRPr>
          </a:p>
        </p:txBody>
      </p:sp>
      <p:sp>
        <p:nvSpPr>
          <p:cNvPr id="3" name="Content Placeholder 2">
            <a:extLst>
              <a:ext uri="{FF2B5EF4-FFF2-40B4-BE49-F238E27FC236}">
                <a16:creationId xmlns:a16="http://schemas.microsoft.com/office/drawing/2014/main" id="{C11F6BE0-50E0-27CD-054C-DDF52915DCBE}"/>
              </a:ext>
            </a:extLst>
          </p:cNvPr>
          <p:cNvSpPr>
            <a:spLocks noGrp="1"/>
          </p:cNvSpPr>
          <p:nvPr>
            <p:ph idx="4294967295"/>
          </p:nvPr>
        </p:nvSpPr>
        <p:spPr>
          <a:xfrm>
            <a:off x="582590" y="1521750"/>
            <a:ext cx="5575142" cy="2494665"/>
          </a:xfrm>
        </p:spPr>
        <p:txBody>
          <a:bodyPr>
            <a:noAutofit/>
          </a:bodyPr>
          <a:lstStyle/>
          <a:p>
            <a:pPr marL="358775" indent="-358775"/>
            <a:r>
              <a:rPr lang="en-IN" sz="2400" dirty="0">
                <a:latin typeface="Calibri" panose="020F0502020204030204" pitchFamily="34" charset="0"/>
                <a:cs typeface="Calibri" panose="020F0502020204030204" pitchFamily="34" charset="0"/>
              </a:rPr>
              <a:t>Cystic fibrosis</a:t>
            </a:r>
          </a:p>
          <a:p>
            <a:pPr marL="358775" indent="-358775"/>
            <a:r>
              <a:rPr lang="en-IN" sz="2400" dirty="0">
                <a:latin typeface="Calibri" panose="020F0502020204030204" pitchFamily="34" charset="0"/>
                <a:cs typeface="Calibri" panose="020F0502020204030204" pitchFamily="34" charset="0"/>
              </a:rPr>
              <a:t>Pancreatic pathologies</a:t>
            </a:r>
          </a:p>
          <a:p>
            <a:pPr marL="358775" indent="-358775"/>
            <a:r>
              <a:rPr lang="en-IN" sz="2400" dirty="0">
                <a:latin typeface="Calibri" panose="020F0502020204030204" pitchFamily="34" charset="0"/>
                <a:cs typeface="Calibri" panose="020F0502020204030204" pitchFamily="34" charset="0"/>
              </a:rPr>
              <a:t>Endocrinopathies: Acromegaly, Cushing’s disease</a:t>
            </a:r>
            <a:endParaRPr lang="en-US" sz="2400" dirty="0">
              <a:latin typeface="Calibri" panose="020F0502020204030204" pitchFamily="34" charset="0"/>
              <a:cs typeface="Calibri" panose="020F0502020204030204" pitchFamily="34" charset="0"/>
            </a:endParaRPr>
          </a:p>
        </p:txBody>
      </p:sp>
      <p:sp>
        <p:nvSpPr>
          <p:cNvPr id="4" name="TextBox 3"/>
          <p:cNvSpPr txBox="1"/>
          <p:nvPr/>
        </p:nvSpPr>
        <p:spPr>
          <a:xfrm>
            <a:off x="11421133" y="6489935"/>
            <a:ext cx="470062" cy="307777"/>
          </a:xfrm>
          <a:prstGeom prst="rect">
            <a:avLst/>
          </a:prstGeom>
          <a:noFill/>
        </p:spPr>
        <p:txBody>
          <a:bodyPr wrap="square" rtlCol="0">
            <a:spAutoFit/>
          </a:bodyPr>
          <a:lstStyle/>
          <a:p>
            <a:pPr algn="ctr"/>
            <a:r>
              <a:rPr lang="en-IN" sz="1400" dirty="0" smtClean="0">
                <a:latin typeface="Calibri" panose="020F0502020204030204" pitchFamily="34" charset="0"/>
                <a:cs typeface="Calibri" panose="020F0502020204030204" pitchFamily="34" charset="0"/>
              </a:rPr>
              <a:t>24</a:t>
            </a:r>
            <a:endParaRPr lang="en-IN"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4932303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893B5-52B0-EAC3-A5A3-94B101F0785D}"/>
              </a:ext>
            </a:extLst>
          </p:cNvPr>
          <p:cNvSpPr>
            <a:spLocks noGrp="1"/>
          </p:cNvSpPr>
          <p:nvPr>
            <p:ph type="title" idx="4294967295"/>
          </p:nvPr>
        </p:nvSpPr>
        <p:spPr>
          <a:xfrm>
            <a:off x="555586" y="484189"/>
            <a:ext cx="7685590" cy="974222"/>
          </a:xfrm>
        </p:spPr>
        <p:txBody>
          <a:bodyPr>
            <a:normAutofit/>
          </a:bodyPr>
          <a:lstStyle/>
          <a:p>
            <a:r>
              <a:rPr lang="en-US" sz="4800" dirty="0">
                <a:solidFill>
                  <a:srgbClr val="D34817"/>
                </a:solidFill>
              </a:rPr>
              <a:t>CLASSICAL SYMPTOMS OF DIABETES</a:t>
            </a:r>
          </a:p>
        </p:txBody>
      </p:sp>
      <p:graphicFrame>
        <p:nvGraphicFramePr>
          <p:cNvPr id="4" name="Table 4">
            <a:extLst>
              <a:ext uri="{FF2B5EF4-FFF2-40B4-BE49-F238E27FC236}">
                <a16:creationId xmlns:a16="http://schemas.microsoft.com/office/drawing/2014/main" id="{70C4F0CB-4618-D819-9D06-F53930B4F40D}"/>
              </a:ext>
            </a:extLst>
          </p:cNvPr>
          <p:cNvGraphicFramePr>
            <a:graphicFrameLocks noGrp="1"/>
          </p:cNvGraphicFramePr>
          <p:nvPr>
            <p:ph idx="4294967295"/>
            <p:extLst>
              <p:ext uri="{D42A27DB-BD31-4B8C-83A1-F6EECF244321}">
                <p14:modId xmlns:p14="http://schemas.microsoft.com/office/powerpoint/2010/main" val="3760553577"/>
              </p:ext>
            </p:extLst>
          </p:nvPr>
        </p:nvGraphicFramePr>
        <p:xfrm>
          <a:off x="657550" y="1585736"/>
          <a:ext cx="9157784" cy="3751033"/>
        </p:xfrm>
        <a:graphic>
          <a:graphicData uri="http://schemas.openxmlformats.org/drawingml/2006/table">
            <a:tbl>
              <a:tblPr firstRow="1" bandRow="1">
                <a:tableStyleId>{5FD0F851-EC5A-4D38-B0AD-8093EC10F338}</a:tableStyleId>
              </a:tblPr>
              <a:tblGrid>
                <a:gridCol w="9157784">
                  <a:extLst>
                    <a:ext uri="{9D8B030D-6E8A-4147-A177-3AD203B41FA5}">
                      <a16:colId xmlns:a16="http://schemas.microsoft.com/office/drawing/2014/main" val="3641665921"/>
                    </a:ext>
                  </a:extLst>
                </a:gridCol>
              </a:tblGrid>
              <a:tr h="463824">
                <a:tc>
                  <a:txBody>
                    <a:bodyPr/>
                    <a:lstStyle/>
                    <a:p>
                      <a:pPr algn="ctr"/>
                      <a:r>
                        <a:rPr lang="en-IN" sz="2400" dirty="0"/>
                        <a:t>Chronic</a:t>
                      </a:r>
                      <a:endParaRPr lang="en-US" sz="2400" dirty="0"/>
                    </a:p>
                  </a:txBody>
                  <a:tcPr/>
                </a:tc>
                <a:extLst>
                  <a:ext uri="{0D108BD9-81ED-4DB2-BD59-A6C34878D82A}">
                    <a16:rowId xmlns:a16="http://schemas.microsoft.com/office/drawing/2014/main" val="1776578981"/>
                  </a:ext>
                </a:extLst>
              </a:tr>
              <a:tr h="463824">
                <a:tc>
                  <a:txBody>
                    <a:bodyPr/>
                    <a:lstStyle/>
                    <a:p>
                      <a:r>
                        <a:rPr lang="en-IN" dirty="0">
                          <a:latin typeface="Calibri" panose="020F0502020204030204" pitchFamily="34" charset="0"/>
                          <a:cs typeface="Calibri" panose="020F0502020204030204" pitchFamily="34" charset="0"/>
                        </a:rPr>
                        <a:t>Polyuria</a:t>
                      </a:r>
                    </a:p>
                  </a:txBody>
                  <a:tcPr/>
                </a:tc>
                <a:extLst>
                  <a:ext uri="{0D108BD9-81ED-4DB2-BD59-A6C34878D82A}">
                    <a16:rowId xmlns:a16="http://schemas.microsoft.com/office/drawing/2014/main" val="1611621315"/>
                  </a:ext>
                </a:extLst>
              </a:tr>
              <a:tr h="463824">
                <a:tc>
                  <a:txBody>
                    <a:bodyPr/>
                    <a:lstStyle/>
                    <a:p>
                      <a:r>
                        <a:rPr lang="en-IN" dirty="0">
                          <a:latin typeface="Calibri" panose="020F0502020204030204" pitchFamily="34" charset="0"/>
                          <a:cs typeface="Calibri" panose="020F0502020204030204" pitchFamily="34" charset="0"/>
                        </a:rPr>
                        <a:t>Polydipsia</a:t>
                      </a:r>
                    </a:p>
                  </a:txBody>
                  <a:tcPr/>
                </a:tc>
                <a:extLst>
                  <a:ext uri="{0D108BD9-81ED-4DB2-BD59-A6C34878D82A}">
                    <a16:rowId xmlns:a16="http://schemas.microsoft.com/office/drawing/2014/main" val="3038871768"/>
                  </a:ext>
                </a:extLst>
              </a:tr>
              <a:tr h="463824">
                <a:tc>
                  <a:txBody>
                    <a:bodyPr/>
                    <a:lstStyle/>
                    <a:p>
                      <a:r>
                        <a:rPr lang="en-IN" dirty="0">
                          <a:latin typeface="Calibri" panose="020F0502020204030204" pitchFamily="34" charset="0"/>
                          <a:cs typeface="Calibri" panose="020F0502020204030204" pitchFamily="34" charset="0"/>
                        </a:rPr>
                        <a:t>Weight loss</a:t>
                      </a:r>
                      <a:endParaRPr lang="en-US"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803234730"/>
                  </a:ext>
                </a:extLst>
              </a:tr>
              <a:tr h="463824">
                <a:tc>
                  <a:txBody>
                    <a:bodyPr/>
                    <a:lstStyle/>
                    <a:p>
                      <a:r>
                        <a:rPr lang="en-IN" dirty="0">
                          <a:latin typeface="Calibri" panose="020F0502020204030204" pitchFamily="34" charset="0"/>
                          <a:cs typeface="Calibri" panose="020F0502020204030204" pitchFamily="34" charset="0"/>
                        </a:rPr>
                        <a:t>Fatigue and weakness</a:t>
                      </a:r>
                      <a:endParaRPr lang="en-US"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524923251"/>
                  </a:ext>
                </a:extLst>
              </a:tr>
              <a:tr h="463824">
                <a:tc>
                  <a:txBody>
                    <a:bodyPr/>
                    <a:lstStyle/>
                    <a:p>
                      <a:r>
                        <a:rPr lang="en-IN" dirty="0">
                          <a:latin typeface="Calibri" panose="020F0502020204030204" pitchFamily="34" charset="0"/>
                          <a:cs typeface="Calibri" panose="020F0502020204030204" pitchFamily="34" charset="0"/>
                        </a:rPr>
                        <a:t>Blurry vision</a:t>
                      </a:r>
                      <a:endParaRPr lang="en-US"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39352557"/>
                  </a:ext>
                </a:extLst>
              </a:tr>
              <a:tr h="504265">
                <a:tc>
                  <a:txBody>
                    <a:bodyPr/>
                    <a:lstStyle/>
                    <a:p>
                      <a:r>
                        <a:rPr lang="en-IN" dirty="0">
                          <a:latin typeface="Calibri" panose="020F0502020204030204" pitchFamily="34" charset="0"/>
                          <a:cs typeface="Calibri" panose="020F0502020204030204" pitchFamily="34" charset="0"/>
                        </a:rPr>
                        <a:t>Frequent superficial skin infections (vaginitis/ fungal skin infections)</a:t>
                      </a:r>
                      <a:endParaRPr lang="en-US"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605291789"/>
                  </a:ext>
                </a:extLst>
              </a:tr>
              <a:tr h="463824">
                <a:tc>
                  <a:txBody>
                    <a:bodyPr/>
                    <a:lstStyle/>
                    <a:p>
                      <a:r>
                        <a:rPr lang="en-IN" dirty="0">
                          <a:latin typeface="Calibri" panose="020F0502020204030204" pitchFamily="34" charset="0"/>
                          <a:cs typeface="Calibri" panose="020F0502020204030204" pitchFamily="34" charset="0"/>
                        </a:rPr>
                        <a:t>Slow healing of skin after minor trauma</a:t>
                      </a:r>
                      <a:endParaRPr lang="en-US"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348599588"/>
                  </a:ext>
                </a:extLst>
              </a:tr>
            </a:tbl>
          </a:graphicData>
        </a:graphic>
      </p:graphicFrame>
      <p:sp>
        <p:nvSpPr>
          <p:cNvPr id="5" name="TextBox 4"/>
          <p:cNvSpPr txBox="1"/>
          <p:nvPr/>
        </p:nvSpPr>
        <p:spPr>
          <a:xfrm>
            <a:off x="11421133" y="6489935"/>
            <a:ext cx="470062" cy="307777"/>
          </a:xfrm>
          <a:prstGeom prst="rect">
            <a:avLst/>
          </a:prstGeom>
          <a:noFill/>
        </p:spPr>
        <p:txBody>
          <a:bodyPr wrap="square" rtlCol="0">
            <a:spAutoFit/>
          </a:bodyPr>
          <a:lstStyle/>
          <a:p>
            <a:pPr algn="ctr"/>
            <a:r>
              <a:rPr lang="en-IN" sz="1400" dirty="0" smtClean="0">
                <a:latin typeface="Calibri" panose="020F0502020204030204" pitchFamily="34" charset="0"/>
                <a:cs typeface="Calibri" panose="020F0502020204030204" pitchFamily="34" charset="0"/>
              </a:rPr>
              <a:t>25</a:t>
            </a:r>
            <a:endParaRPr lang="en-IN"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4175036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48190-E6C7-393C-E398-A18CB3B989E1}"/>
              </a:ext>
            </a:extLst>
          </p:cNvPr>
          <p:cNvSpPr>
            <a:spLocks noGrp="1"/>
          </p:cNvSpPr>
          <p:nvPr>
            <p:ph type="title" idx="4294967295"/>
          </p:nvPr>
        </p:nvSpPr>
        <p:spPr>
          <a:xfrm>
            <a:off x="1647825" y="472614"/>
            <a:ext cx="8896350" cy="800601"/>
          </a:xfrm>
        </p:spPr>
        <p:txBody>
          <a:bodyPr>
            <a:normAutofit/>
          </a:bodyPr>
          <a:lstStyle/>
          <a:p>
            <a:pPr algn="ctr"/>
            <a:r>
              <a:rPr lang="en-IN" sz="4800" dirty="0">
                <a:solidFill>
                  <a:srgbClr val="B46346"/>
                </a:solidFill>
              </a:rPr>
              <a:t>History of complications of diabetes</a:t>
            </a:r>
            <a:endParaRPr lang="en-US" sz="4800" dirty="0">
              <a:solidFill>
                <a:srgbClr val="B46346"/>
              </a:solidFill>
            </a:endParaRPr>
          </a:p>
        </p:txBody>
      </p:sp>
      <p:graphicFrame>
        <p:nvGraphicFramePr>
          <p:cNvPr id="7" name="Content Placeholder 6">
            <a:extLst>
              <a:ext uri="{FF2B5EF4-FFF2-40B4-BE49-F238E27FC236}">
                <a16:creationId xmlns:a16="http://schemas.microsoft.com/office/drawing/2014/main" id="{D989E60E-9E00-965C-DD01-79752071FAA8}"/>
              </a:ext>
            </a:extLst>
          </p:cNvPr>
          <p:cNvGraphicFramePr>
            <a:graphicFrameLocks noGrp="1"/>
          </p:cNvGraphicFramePr>
          <p:nvPr>
            <p:ph idx="4294967295"/>
            <p:extLst>
              <p:ext uri="{D42A27DB-BD31-4B8C-83A1-F6EECF244321}">
                <p14:modId xmlns:p14="http://schemas.microsoft.com/office/powerpoint/2010/main" val="2142498566"/>
              </p:ext>
            </p:extLst>
          </p:nvPr>
        </p:nvGraphicFramePr>
        <p:xfrm>
          <a:off x="-50156" y="1551007"/>
          <a:ext cx="12292312" cy="46645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p:cNvSpPr txBox="1"/>
          <p:nvPr/>
        </p:nvSpPr>
        <p:spPr>
          <a:xfrm>
            <a:off x="11421133" y="6530575"/>
            <a:ext cx="470062" cy="307777"/>
          </a:xfrm>
          <a:prstGeom prst="rect">
            <a:avLst/>
          </a:prstGeom>
          <a:noFill/>
        </p:spPr>
        <p:txBody>
          <a:bodyPr wrap="square" rtlCol="0">
            <a:spAutoFit/>
          </a:bodyPr>
          <a:lstStyle/>
          <a:p>
            <a:pPr algn="ctr"/>
            <a:r>
              <a:rPr lang="en-IN" sz="1400" dirty="0" smtClean="0">
                <a:latin typeface="Calibri" panose="020F0502020204030204" pitchFamily="34" charset="0"/>
                <a:cs typeface="Calibri" panose="020F0502020204030204" pitchFamily="34" charset="0"/>
              </a:rPr>
              <a:t>26</a:t>
            </a:r>
            <a:endParaRPr lang="en-IN"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4198855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FB727-2AE2-0DC3-45F1-029D680FDDC2}"/>
              </a:ext>
            </a:extLst>
          </p:cNvPr>
          <p:cNvSpPr>
            <a:spLocks noGrp="1"/>
          </p:cNvSpPr>
          <p:nvPr>
            <p:ph type="title" idx="4294967295"/>
          </p:nvPr>
        </p:nvSpPr>
        <p:spPr>
          <a:xfrm>
            <a:off x="536294" y="472615"/>
            <a:ext cx="4163028" cy="846899"/>
          </a:xfrm>
        </p:spPr>
        <p:txBody>
          <a:bodyPr>
            <a:normAutofit/>
          </a:bodyPr>
          <a:lstStyle/>
          <a:p>
            <a:r>
              <a:rPr lang="en-IN" sz="4800" dirty="0" smtClean="0">
                <a:solidFill>
                  <a:srgbClr val="D34817"/>
                </a:solidFill>
              </a:rPr>
              <a:t>MACROVASCULAR</a:t>
            </a:r>
            <a:endParaRPr lang="en-US" sz="4800" dirty="0">
              <a:solidFill>
                <a:srgbClr val="D34817"/>
              </a:solidFill>
            </a:endParaRPr>
          </a:p>
        </p:txBody>
      </p:sp>
      <p:sp>
        <p:nvSpPr>
          <p:cNvPr id="3" name="Content Placeholder 2">
            <a:extLst>
              <a:ext uri="{FF2B5EF4-FFF2-40B4-BE49-F238E27FC236}">
                <a16:creationId xmlns:a16="http://schemas.microsoft.com/office/drawing/2014/main" id="{B16092E8-77A8-ED0E-94FE-33BA8BFBE4EE}"/>
              </a:ext>
            </a:extLst>
          </p:cNvPr>
          <p:cNvSpPr>
            <a:spLocks noGrp="1"/>
          </p:cNvSpPr>
          <p:nvPr>
            <p:ph idx="4294967295"/>
          </p:nvPr>
        </p:nvSpPr>
        <p:spPr>
          <a:xfrm>
            <a:off x="536293" y="1437993"/>
            <a:ext cx="6362217" cy="2647870"/>
          </a:xfrm>
        </p:spPr>
        <p:txBody>
          <a:bodyPr>
            <a:noAutofit/>
          </a:bodyPr>
          <a:lstStyle/>
          <a:p>
            <a:pPr marL="358775" indent="-358775">
              <a:lnSpc>
                <a:spcPct val="125000"/>
              </a:lnSpc>
            </a:pPr>
            <a:r>
              <a:rPr lang="en-IN" sz="2400" dirty="0">
                <a:latin typeface="Calibri" panose="020F0502020204030204" pitchFamily="34" charset="0"/>
                <a:cs typeface="Calibri" panose="020F0502020204030204" pitchFamily="34" charset="0"/>
              </a:rPr>
              <a:t>Coronary artery disease- Angina, pedal </a:t>
            </a:r>
            <a:r>
              <a:rPr lang="en-IN" sz="2400" dirty="0" err="1">
                <a:latin typeface="Calibri" panose="020F0502020204030204" pitchFamily="34" charset="0"/>
                <a:cs typeface="Calibri" panose="020F0502020204030204" pitchFamily="34" charset="0"/>
              </a:rPr>
              <a:t>edema</a:t>
            </a:r>
            <a:r>
              <a:rPr lang="en-IN" sz="2400" dirty="0">
                <a:latin typeface="Calibri" panose="020F0502020204030204" pitchFamily="34" charset="0"/>
                <a:cs typeface="Calibri" panose="020F0502020204030204" pitchFamily="34" charset="0"/>
              </a:rPr>
              <a:t>, easy fatiguability</a:t>
            </a:r>
          </a:p>
          <a:p>
            <a:pPr marL="358775" indent="-358775">
              <a:lnSpc>
                <a:spcPct val="125000"/>
              </a:lnSpc>
            </a:pPr>
            <a:r>
              <a:rPr lang="en-IN" sz="2400" dirty="0">
                <a:latin typeface="Calibri" panose="020F0502020204030204" pitchFamily="34" charset="0"/>
                <a:cs typeface="Calibri" panose="020F0502020204030204" pitchFamily="34" charset="0"/>
              </a:rPr>
              <a:t>Cerebrovascular disease- TIA, Stroke</a:t>
            </a:r>
          </a:p>
          <a:p>
            <a:pPr marL="358775" indent="-358775">
              <a:lnSpc>
                <a:spcPct val="125000"/>
              </a:lnSpc>
            </a:pPr>
            <a:r>
              <a:rPr lang="en-IN" sz="2400" dirty="0">
                <a:latin typeface="Calibri" panose="020F0502020204030204" pitchFamily="34" charset="0"/>
                <a:cs typeface="Calibri" panose="020F0502020204030204" pitchFamily="34" charset="0"/>
              </a:rPr>
              <a:t>Peripheral vascular disease- Claudication pain, Rest pain, foot ulcers, impotence</a:t>
            </a:r>
            <a:endParaRPr lang="en-US" sz="2400" dirty="0">
              <a:latin typeface="Calibri" panose="020F0502020204030204" pitchFamily="34" charset="0"/>
              <a:cs typeface="Calibri" panose="020F0502020204030204" pitchFamily="34" charset="0"/>
            </a:endParaRPr>
          </a:p>
        </p:txBody>
      </p:sp>
      <p:sp>
        <p:nvSpPr>
          <p:cNvPr id="4" name="TextBox 3"/>
          <p:cNvSpPr txBox="1"/>
          <p:nvPr/>
        </p:nvSpPr>
        <p:spPr>
          <a:xfrm>
            <a:off x="11421133" y="6489935"/>
            <a:ext cx="470062" cy="307777"/>
          </a:xfrm>
          <a:prstGeom prst="rect">
            <a:avLst/>
          </a:prstGeom>
          <a:noFill/>
        </p:spPr>
        <p:txBody>
          <a:bodyPr wrap="square" rtlCol="0">
            <a:spAutoFit/>
          </a:bodyPr>
          <a:lstStyle/>
          <a:p>
            <a:pPr algn="ctr"/>
            <a:r>
              <a:rPr lang="en-IN" sz="1400" dirty="0" smtClean="0">
                <a:latin typeface="Calibri" panose="020F0502020204030204" pitchFamily="34" charset="0"/>
                <a:cs typeface="Calibri" panose="020F0502020204030204" pitchFamily="34" charset="0"/>
              </a:rPr>
              <a:t>27</a:t>
            </a:r>
            <a:endParaRPr lang="en-IN"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5092207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70D10-D61A-FCBA-7489-F364C56C323A}"/>
              </a:ext>
            </a:extLst>
          </p:cNvPr>
          <p:cNvSpPr>
            <a:spLocks noGrp="1"/>
          </p:cNvSpPr>
          <p:nvPr>
            <p:ph type="title" idx="4294967295"/>
          </p:nvPr>
        </p:nvSpPr>
        <p:spPr>
          <a:xfrm>
            <a:off x="547868" y="426315"/>
            <a:ext cx="3723190" cy="974222"/>
          </a:xfrm>
        </p:spPr>
        <p:txBody>
          <a:bodyPr>
            <a:normAutofit/>
          </a:bodyPr>
          <a:lstStyle/>
          <a:p>
            <a:r>
              <a:rPr lang="en-US" sz="4800" dirty="0">
                <a:solidFill>
                  <a:srgbClr val="B46346"/>
                </a:solidFill>
              </a:rPr>
              <a:t>Microvascular </a:t>
            </a:r>
          </a:p>
        </p:txBody>
      </p:sp>
      <p:sp>
        <p:nvSpPr>
          <p:cNvPr id="3" name="Content Placeholder 2">
            <a:extLst>
              <a:ext uri="{FF2B5EF4-FFF2-40B4-BE49-F238E27FC236}">
                <a16:creationId xmlns:a16="http://schemas.microsoft.com/office/drawing/2014/main" id="{A0C25260-5246-1DDA-6D0E-1884AF88D52F}"/>
              </a:ext>
            </a:extLst>
          </p:cNvPr>
          <p:cNvSpPr>
            <a:spLocks noGrp="1"/>
          </p:cNvSpPr>
          <p:nvPr>
            <p:ph idx="4294967295"/>
          </p:nvPr>
        </p:nvSpPr>
        <p:spPr>
          <a:xfrm>
            <a:off x="559443" y="1504709"/>
            <a:ext cx="3491697" cy="3414532"/>
          </a:xfrm>
        </p:spPr>
        <p:txBody>
          <a:bodyPr>
            <a:noAutofit/>
          </a:bodyPr>
          <a:lstStyle/>
          <a:p>
            <a:pPr marL="266700" indent="-266700"/>
            <a:r>
              <a:rPr lang="en-US" sz="2400" dirty="0">
                <a:latin typeface="Calibri" panose="020F0502020204030204" pitchFamily="34" charset="0"/>
                <a:cs typeface="Calibri" panose="020F0502020204030204" pitchFamily="34" charset="0"/>
              </a:rPr>
              <a:t>Retinopathy</a:t>
            </a:r>
          </a:p>
          <a:p>
            <a:pPr marL="266700" indent="-266700"/>
            <a:r>
              <a:rPr lang="en-US" sz="2400" dirty="0">
                <a:latin typeface="Calibri" panose="020F0502020204030204" pitchFamily="34" charset="0"/>
                <a:cs typeface="Calibri" panose="020F0502020204030204" pitchFamily="34" charset="0"/>
              </a:rPr>
              <a:t>Nephropathy</a:t>
            </a:r>
          </a:p>
          <a:p>
            <a:pPr marL="266700" indent="-266700"/>
            <a:r>
              <a:rPr lang="en-US" sz="2400" dirty="0">
                <a:latin typeface="Calibri" panose="020F0502020204030204" pitchFamily="34" charset="0"/>
                <a:cs typeface="Calibri" panose="020F0502020204030204" pitchFamily="34" charset="0"/>
              </a:rPr>
              <a:t>Neuropathy</a:t>
            </a:r>
          </a:p>
          <a:p>
            <a:pPr marL="266700" indent="-266700"/>
            <a:r>
              <a:rPr lang="en-US" sz="2400" dirty="0">
                <a:latin typeface="Calibri" panose="020F0502020204030204" pitchFamily="34" charset="0"/>
                <a:cs typeface="Calibri" panose="020F0502020204030204" pitchFamily="34" charset="0"/>
              </a:rPr>
              <a:t>Periodontitis</a:t>
            </a:r>
          </a:p>
          <a:p>
            <a:pPr marL="266700" indent="-266700"/>
            <a:r>
              <a:rPr lang="en-US" sz="2400" dirty="0">
                <a:latin typeface="Calibri" panose="020F0502020204030204" pitchFamily="34" charset="0"/>
                <a:cs typeface="Calibri" panose="020F0502020204030204" pitchFamily="34" charset="0"/>
              </a:rPr>
              <a:t>Diabetic Arthropathy</a:t>
            </a:r>
          </a:p>
        </p:txBody>
      </p:sp>
      <p:sp>
        <p:nvSpPr>
          <p:cNvPr id="4" name="TextBox 3"/>
          <p:cNvSpPr txBox="1"/>
          <p:nvPr/>
        </p:nvSpPr>
        <p:spPr>
          <a:xfrm>
            <a:off x="11421133" y="6489935"/>
            <a:ext cx="470062" cy="307777"/>
          </a:xfrm>
          <a:prstGeom prst="rect">
            <a:avLst/>
          </a:prstGeom>
          <a:noFill/>
        </p:spPr>
        <p:txBody>
          <a:bodyPr wrap="square" rtlCol="0">
            <a:spAutoFit/>
          </a:bodyPr>
          <a:lstStyle/>
          <a:p>
            <a:pPr algn="ctr"/>
            <a:r>
              <a:rPr lang="en-IN" sz="1400" dirty="0" smtClean="0">
                <a:latin typeface="Calibri" panose="020F0502020204030204" pitchFamily="34" charset="0"/>
                <a:cs typeface="Calibri" panose="020F0502020204030204" pitchFamily="34" charset="0"/>
              </a:rPr>
              <a:t>28</a:t>
            </a:r>
            <a:endParaRPr lang="en-IN"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866089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875F1-B0D0-3001-8093-BB589644BBA9}"/>
              </a:ext>
            </a:extLst>
          </p:cNvPr>
          <p:cNvSpPr>
            <a:spLocks noGrp="1"/>
          </p:cNvSpPr>
          <p:nvPr>
            <p:ph type="title" idx="4294967295"/>
          </p:nvPr>
        </p:nvSpPr>
        <p:spPr>
          <a:xfrm>
            <a:off x="559443" y="357447"/>
            <a:ext cx="5027541" cy="1263588"/>
          </a:xfrm>
        </p:spPr>
        <p:txBody>
          <a:bodyPr>
            <a:normAutofit/>
          </a:bodyPr>
          <a:lstStyle/>
          <a:p>
            <a:r>
              <a:rPr lang="en-US" sz="4800" dirty="0">
                <a:solidFill>
                  <a:srgbClr val="D34817"/>
                </a:solidFill>
              </a:rPr>
              <a:t>What is Diabetes?</a:t>
            </a:r>
          </a:p>
        </p:txBody>
      </p:sp>
      <p:sp>
        <p:nvSpPr>
          <p:cNvPr id="3" name="Content Placeholder 2">
            <a:extLst>
              <a:ext uri="{FF2B5EF4-FFF2-40B4-BE49-F238E27FC236}">
                <a16:creationId xmlns:a16="http://schemas.microsoft.com/office/drawing/2014/main" id="{BF4B0348-E57B-70CF-DCC4-8C06CFCAA1BE}"/>
              </a:ext>
            </a:extLst>
          </p:cNvPr>
          <p:cNvSpPr>
            <a:spLocks noGrp="1"/>
          </p:cNvSpPr>
          <p:nvPr>
            <p:ph idx="4294967295"/>
          </p:nvPr>
        </p:nvSpPr>
        <p:spPr>
          <a:xfrm>
            <a:off x="640465" y="1621035"/>
            <a:ext cx="10274461" cy="2265165"/>
          </a:xfrm>
        </p:spPr>
        <p:txBody>
          <a:bodyPr>
            <a:normAutofit/>
          </a:bodyPr>
          <a:lstStyle/>
          <a:p>
            <a:pPr marL="358775" indent="-358775" algn="just">
              <a:lnSpc>
                <a:spcPct val="100000"/>
              </a:lnSpc>
              <a:spcBef>
                <a:spcPts val="1800"/>
              </a:spcBef>
            </a:pPr>
            <a:r>
              <a:rPr lang="en-IN" sz="2500" b="0" i="0" dirty="0">
                <a:solidFill>
                  <a:srgbClr val="3C4245"/>
                </a:solidFill>
                <a:effectLst/>
                <a:highlight>
                  <a:srgbClr val="FFFFFF"/>
                </a:highlight>
                <a:latin typeface="Calibri" panose="020F0502020204030204" pitchFamily="34" charset="0"/>
                <a:cs typeface="Calibri" panose="020F0502020204030204" pitchFamily="34" charset="0"/>
              </a:rPr>
              <a:t>Diabetes is a chronic, metabolic disease characterized by elevated levels of blood glucose (or blood sugar), which leads over time to serious damage to the heart, blood vessels, eyes, kidneys and nerves. </a:t>
            </a:r>
          </a:p>
          <a:p>
            <a:pPr marL="358775" indent="-358775" algn="just">
              <a:lnSpc>
                <a:spcPct val="100000"/>
              </a:lnSpc>
              <a:spcBef>
                <a:spcPts val="1800"/>
              </a:spcBef>
            </a:pPr>
            <a:r>
              <a:rPr lang="en-IN" sz="2500" b="0" i="0" dirty="0">
                <a:solidFill>
                  <a:srgbClr val="3C4245"/>
                </a:solidFill>
                <a:effectLst/>
                <a:highlight>
                  <a:srgbClr val="FFFFFF"/>
                </a:highlight>
                <a:latin typeface="Calibri" panose="020F0502020204030204" pitchFamily="34" charset="0"/>
                <a:cs typeface="Calibri" panose="020F0502020204030204" pitchFamily="34" charset="0"/>
              </a:rPr>
              <a:t>The most common is type 2 diabetes, usually in adults, which occurs when the body becomes resistant to insulin or doesn't make enough insulin</a:t>
            </a:r>
            <a:endParaRPr lang="en-US" sz="2500" dirty="0">
              <a:latin typeface="Calibri" panose="020F0502020204030204" pitchFamily="34" charset="0"/>
              <a:cs typeface="Calibri" panose="020F0502020204030204" pitchFamily="34" charset="0"/>
            </a:endParaRPr>
          </a:p>
        </p:txBody>
      </p:sp>
      <p:sp>
        <p:nvSpPr>
          <p:cNvPr id="6" name="TextBox 5"/>
          <p:cNvSpPr txBox="1"/>
          <p:nvPr/>
        </p:nvSpPr>
        <p:spPr>
          <a:xfrm>
            <a:off x="11467431" y="6489935"/>
            <a:ext cx="470062" cy="307777"/>
          </a:xfrm>
          <a:prstGeom prst="rect">
            <a:avLst/>
          </a:prstGeom>
          <a:noFill/>
        </p:spPr>
        <p:txBody>
          <a:bodyPr wrap="square" rtlCol="0">
            <a:spAutoFit/>
          </a:bodyPr>
          <a:lstStyle/>
          <a:p>
            <a:pPr algn="ctr"/>
            <a:r>
              <a:rPr lang="en-IN" sz="1400" dirty="0" smtClean="0">
                <a:latin typeface="Calibri" panose="020F0502020204030204" pitchFamily="34" charset="0"/>
                <a:cs typeface="Calibri" panose="020F0502020204030204" pitchFamily="34" charset="0"/>
              </a:rPr>
              <a:t>2</a:t>
            </a:r>
            <a:endParaRPr lang="en-IN"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4233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7CFA63-C6DA-25A5-0885-52D1C75F3301}"/>
              </a:ext>
            </a:extLst>
          </p:cNvPr>
          <p:cNvSpPr>
            <a:spLocks noGrp="1"/>
          </p:cNvSpPr>
          <p:nvPr>
            <p:ph type="title" idx="4294967295"/>
          </p:nvPr>
        </p:nvSpPr>
        <p:spPr>
          <a:xfrm>
            <a:off x="571017" y="495764"/>
            <a:ext cx="3329651" cy="870050"/>
          </a:xfrm>
        </p:spPr>
        <p:txBody>
          <a:bodyPr>
            <a:normAutofit/>
          </a:bodyPr>
          <a:lstStyle/>
          <a:p>
            <a:r>
              <a:rPr lang="en-IN" sz="4800" dirty="0" smtClean="0">
                <a:solidFill>
                  <a:srgbClr val="D34817"/>
                </a:solidFill>
              </a:rPr>
              <a:t>RETINOPATHY</a:t>
            </a:r>
            <a:endParaRPr lang="en-US" sz="4800" dirty="0">
              <a:solidFill>
                <a:srgbClr val="D34817"/>
              </a:solidFill>
            </a:endParaRPr>
          </a:p>
        </p:txBody>
      </p:sp>
      <p:sp>
        <p:nvSpPr>
          <p:cNvPr id="3" name="Content Placeholder 2">
            <a:extLst>
              <a:ext uri="{FF2B5EF4-FFF2-40B4-BE49-F238E27FC236}">
                <a16:creationId xmlns:a16="http://schemas.microsoft.com/office/drawing/2014/main" id="{201D57EA-B368-1065-E70C-344B4E3B344B}"/>
              </a:ext>
            </a:extLst>
          </p:cNvPr>
          <p:cNvSpPr>
            <a:spLocks noGrp="1"/>
          </p:cNvSpPr>
          <p:nvPr>
            <p:ph idx="4294967295"/>
          </p:nvPr>
        </p:nvSpPr>
        <p:spPr>
          <a:xfrm>
            <a:off x="594167" y="1484293"/>
            <a:ext cx="8191018" cy="4650289"/>
          </a:xfrm>
        </p:spPr>
        <p:txBody>
          <a:bodyPr>
            <a:noAutofit/>
          </a:bodyPr>
          <a:lstStyle/>
          <a:p>
            <a:pPr marL="358775" indent="-358775">
              <a:lnSpc>
                <a:spcPct val="100000"/>
              </a:lnSpc>
            </a:pPr>
            <a:r>
              <a:rPr lang="en-US" sz="2400" dirty="0">
                <a:latin typeface="Calibri" panose="020F0502020204030204" pitchFamily="34" charset="0"/>
                <a:cs typeface="Calibri" panose="020F0502020204030204" pitchFamily="34" charset="0"/>
              </a:rPr>
              <a:t>Decreased visual acuity</a:t>
            </a:r>
          </a:p>
          <a:p>
            <a:pPr marL="358775" indent="-358775">
              <a:lnSpc>
                <a:spcPct val="100000"/>
              </a:lnSpc>
            </a:pPr>
            <a:r>
              <a:rPr lang="en-US" sz="2400" dirty="0">
                <a:latin typeface="Calibri" panose="020F0502020204030204" pitchFamily="34" charset="0"/>
                <a:cs typeface="Calibri" panose="020F0502020204030204" pitchFamily="34" charset="0"/>
              </a:rPr>
              <a:t>Sudden onset of visual loss (Retinal detachment)</a:t>
            </a:r>
          </a:p>
          <a:p>
            <a:pPr marL="358775" indent="-358775">
              <a:lnSpc>
                <a:spcPct val="100000"/>
              </a:lnSpc>
            </a:pPr>
            <a:r>
              <a:rPr lang="en-US" sz="2400" dirty="0">
                <a:latin typeface="Calibri" panose="020F0502020204030204" pitchFamily="34" charset="0"/>
                <a:cs typeface="Calibri" panose="020F0502020204030204" pitchFamily="34" charset="0"/>
              </a:rPr>
              <a:t>History of floaters</a:t>
            </a:r>
          </a:p>
          <a:p>
            <a:pPr marL="358775" indent="-358775">
              <a:lnSpc>
                <a:spcPct val="100000"/>
              </a:lnSpc>
            </a:pPr>
            <a:r>
              <a:rPr lang="en-US" sz="2400" dirty="0">
                <a:latin typeface="Calibri" panose="020F0502020204030204" pitchFamily="34" charset="0"/>
                <a:cs typeface="Calibri" panose="020F0502020204030204" pitchFamily="34" charset="0"/>
              </a:rPr>
              <a:t>Previous laser treatment or intravitreal injections</a:t>
            </a:r>
          </a:p>
          <a:p>
            <a:pPr marL="358775" indent="-358775">
              <a:lnSpc>
                <a:spcPct val="100000"/>
              </a:lnSpc>
            </a:pPr>
            <a:r>
              <a:rPr lang="en-US" sz="2400" dirty="0">
                <a:latin typeface="Calibri" panose="020F0502020204030204" pitchFamily="34" charset="0"/>
                <a:cs typeface="Calibri" panose="020F0502020204030204" pitchFamily="34" charset="0"/>
              </a:rPr>
              <a:t>Headache</a:t>
            </a:r>
          </a:p>
          <a:p>
            <a:pPr marL="358775" indent="-358775">
              <a:lnSpc>
                <a:spcPct val="100000"/>
              </a:lnSpc>
            </a:pPr>
            <a:r>
              <a:rPr lang="en-US" sz="2400" dirty="0">
                <a:latin typeface="Calibri" panose="020F0502020204030204" pitchFamily="34" charset="0"/>
                <a:cs typeface="Calibri" panose="020F0502020204030204" pitchFamily="34" charset="0"/>
              </a:rPr>
              <a:t>Frequently changing power of glasses being used</a:t>
            </a:r>
          </a:p>
          <a:p>
            <a:pPr marL="358775" indent="-358775">
              <a:lnSpc>
                <a:spcPct val="100000"/>
              </a:lnSpc>
            </a:pPr>
            <a:r>
              <a:rPr lang="en-US" sz="2400" dirty="0">
                <a:latin typeface="Calibri" panose="020F0502020204030204" pitchFamily="34" charset="0"/>
                <a:cs typeface="Calibri" panose="020F0502020204030204" pitchFamily="34" charset="0"/>
              </a:rPr>
              <a:t>Ophthalmologic infections</a:t>
            </a:r>
          </a:p>
        </p:txBody>
      </p:sp>
      <p:sp>
        <p:nvSpPr>
          <p:cNvPr id="4" name="TextBox 3"/>
          <p:cNvSpPr txBox="1"/>
          <p:nvPr/>
        </p:nvSpPr>
        <p:spPr>
          <a:xfrm>
            <a:off x="11421133" y="6489935"/>
            <a:ext cx="470062" cy="307777"/>
          </a:xfrm>
          <a:prstGeom prst="rect">
            <a:avLst/>
          </a:prstGeom>
          <a:noFill/>
        </p:spPr>
        <p:txBody>
          <a:bodyPr wrap="square" rtlCol="0">
            <a:spAutoFit/>
          </a:bodyPr>
          <a:lstStyle/>
          <a:p>
            <a:pPr algn="ctr"/>
            <a:r>
              <a:rPr lang="en-IN" sz="1400" dirty="0" smtClean="0">
                <a:latin typeface="Calibri" panose="020F0502020204030204" pitchFamily="34" charset="0"/>
                <a:cs typeface="Calibri" panose="020F0502020204030204" pitchFamily="34" charset="0"/>
              </a:rPr>
              <a:t>29</a:t>
            </a:r>
            <a:endParaRPr lang="en-IN"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3335474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1C0B649-7A66-84EA-8C7F-D2337DF8111D}"/>
              </a:ext>
            </a:extLst>
          </p:cNvPr>
          <p:cNvSpPr>
            <a:spLocks noGrp="1"/>
          </p:cNvSpPr>
          <p:nvPr>
            <p:ph idx="4294967295"/>
          </p:nvPr>
        </p:nvSpPr>
        <p:spPr>
          <a:xfrm>
            <a:off x="594167" y="1354238"/>
            <a:ext cx="11029950" cy="4925631"/>
          </a:xfrm>
        </p:spPr>
        <p:txBody>
          <a:bodyPr>
            <a:normAutofit/>
          </a:bodyPr>
          <a:lstStyle/>
          <a:p>
            <a:pPr>
              <a:lnSpc>
                <a:spcPct val="100000"/>
              </a:lnSpc>
            </a:pPr>
            <a:r>
              <a:rPr lang="en-IN" sz="2400" dirty="0" smtClean="0">
                <a:latin typeface="Calibri" panose="020F0502020204030204" pitchFamily="34" charset="0"/>
                <a:cs typeface="Calibri" panose="020F0502020204030204" pitchFamily="34" charset="0"/>
              </a:rPr>
              <a:t>Positive </a:t>
            </a:r>
            <a:r>
              <a:rPr lang="en-IN" sz="2400" dirty="0">
                <a:latin typeface="Calibri" panose="020F0502020204030204" pitchFamily="34" charset="0"/>
                <a:cs typeface="Calibri" panose="020F0502020204030204" pitchFamily="34" charset="0"/>
              </a:rPr>
              <a:t>or negative sensory symptoms</a:t>
            </a:r>
          </a:p>
          <a:p>
            <a:pPr>
              <a:lnSpc>
                <a:spcPct val="100000"/>
              </a:lnSpc>
            </a:pPr>
            <a:r>
              <a:rPr lang="en-IN" sz="2400" dirty="0">
                <a:latin typeface="Calibri" panose="020F0502020204030204" pitchFamily="34" charset="0"/>
                <a:cs typeface="Calibri" panose="020F0502020204030204" pitchFamily="34" charset="0"/>
              </a:rPr>
              <a:t>Distal sensation and motor weakness</a:t>
            </a:r>
          </a:p>
          <a:p>
            <a:pPr>
              <a:lnSpc>
                <a:spcPct val="100000"/>
              </a:lnSpc>
            </a:pPr>
            <a:r>
              <a:rPr lang="en-IN" sz="2400" dirty="0">
                <a:latin typeface="Calibri" panose="020F0502020204030204" pitchFamily="34" charset="0"/>
                <a:cs typeface="Calibri" panose="020F0502020204030204" pitchFamily="34" charset="0"/>
              </a:rPr>
              <a:t>Cranial nerve neuropathies- 3rd, 4</a:t>
            </a:r>
            <a:r>
              <a:rPr lang="en-IN" sz="2400" baseline="30000" dirty="0">
                <a:latin typeface="Calibri" panose="020F0502020204030204" pitchFamily="34" charset="0"/>
                <a:cs typeface="Calibri" panose="020F0502020204030204" pitchFamily="34" charset="0"/>
              </a:rPr>
              <a:t>th</a:t>
            </a:r>
            <a:r>
              <a:rPr lang="en-IN" sz="2400" dirty="0">
                <a:latin typeface="Calibri" panose="020F0502020204030204" pitchFamily="34" charset="0"/>
                <a:cs typeface="Calibri" panose="020F0502020204030204" pitchFamily="34" charset="0"/>
              </a:rPr>
              <a:t> and 6</a:t>
            </a:r>
            <a:r>
              <a:rPr lang="en-IN" sz="2400" baseline="30000" dirty="0">
                <a:latin typeface="Calibri" panose="020F0502020204030204" pitchFamily="34" charset="0"/>
                <a:cs typeface="Calibri" panose="020F0502020204030204" pitchFamily="34" charset="0"/>
              </a:rPr>
              <a:t>th</a:t>
            </a:r>
            <a:r>
              <a:rPr lang="en-IN" sz="2400" dirty="0">
                <a:latin typeface="Calibri" panose="020F0502020204030204" pitchFamily="34" charset="0"/>
                <a:cs typeface="Calibri" panose="020F0502020204030204" pitchFamily="34" charset="0"/>
              </a:rPr>
              <a:t> nerve involvement</a:t>
            </a:r>
          </a:p>
          <a:p>
            <a:pPr>
              <a:lnSpc>
                <a:spcPct val="100000"/>
              </a:lnSpc>
            </a:pPr>
            <a:r>
              <a:rPr lang="en-IN" sz="2400" dirty="0">
                <a:latin typeface="Calibri" panose="020F0502020204030204" pitchFamily="34" charset="0"/>
                <a:cs typeface="Calibri" panose="020F0502020204030204" pitchFamily="34" charset="0"/>
              </a:rPr>
              <a:t>Wrist drop and foot drops</a:t>
            </a:r>
          </a:p>
          <a:p>
            <a:pPr>
              <a:lnSpc>
                <a:spcPct val="100000"/>
              </a:lnSpc>
            </a:pPr>
            <a:r>
              <a:rPr lang="en-IN" sz="2400" dirty="0">
                <a:latin typeface="Calibri" panose="020F0502020204030204" pitchFamily="34" charset="0"/>
                <a:cs typeface="Calibri" panose="020F0502020204030204" pitchFamily="34" charset="0"/>
              </a:rPr>
              <a:t>Foot ulcers</a:t>
            </a:r>
          </a:p>
          <a:p>
            <a:pPr>
              <a:lnSpc>
                <a:spcPct val="100000"/>
              </a:lnSpc>
            </a:pPr>
            <a:r>
              <a:rPr lang="en-IN" sz="2400" dirty="0">
                <a:latin typeface="Calibri" panose="020F0502020204030204" pitchFamily="34" charset="0"/>
                <a:cs typeface="Calibri" panose="020F0502020204030204" pitchFamily="34" charset="0"/>
              </a:rPr>
              <a:t>Oculomotor symptoms</a:t>
            </a:r>
          </a:p>
          <a:p>
            <a:pPr>
              <a:lnSpc>
                <a:spcPct val="100000"/>
              </a:lnSpc>
            </a:pPr>
            <a:r>
              <a:rPr lang="en-IN" sz="2400" dirty="0">
                <a:latin typeface="Calibri" panose="020F0502020204030204" pitchFamily="34" charset="0"/>
                <a:cs typeface="Calibri" panose="020F0502020204030204" pitchFamily="34" charset="0"/>
              </a:rPr>
              <a:t>Difficulty walking in darkness</a:t>
            </a:r>
          </a:p>
          <a:p>
            <a:pPr>
              <a:lnSpc>
                <a:spcPct val="100000"/>
              </a:lnSpc>
            </a:pPr>
            <a:r>
              <a:rPr lang="en-IN" sz="2400" dirty="0">
                <a:latin typeface="Calibri" panose="020F0502020204030204" pitchFamily="34" charset="0"/>
                <a:cs typeface="Calibri" panose="020F0502020204030204" pitchFamily="34" charset="0"/>
              </a:rPr>
              <a:t>History of foot and leg discomfort (any abnormal sensations felt in? location of symptoms? Has the symptoms ever awoken you at night</a:t>
            </a:r>
            <a:r>
              <a:rPr lang="en-IN" sz="2400" dirty="0" smtClean="0">
                <a:latin typeface="Calibri" panose="020F0502020204030204" pitchFamily="34" charset="0"/>
                <a:cs typeface="Calibri" panose="020F0502020204030204" pitchFamily="34" charset="0"/>
              </a:rPr>
              <a:t>?)</a:t>
            </a:r>
            <a:endParaRPr lang="en-US" sz="2400" dirty="0">
              <a:latin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3CC30CAB-55C8-40CF-ECCC-B9076B8F8CDD}"/>
              </a:ext>
            </a:extLst>
          </p:cNvPr>
          <p:cNvSpPr>
            <a:spLocks noGrp="1"/>
          </p:cNvSpPr>
          <p:nvPr>
            <p:ph type="title" idx="4294967295"/>
          </p:nvPr>
        </p:nvSpPr>
        <p:spPr>
          <a:xfrm>
            <a:off x="594167" y="530487"/>
            <a:ext cx="3109732" cy="823751"/>
          </a:xfrm>
        </p:spPr>
        <p:txBody>
          <a:bodyPr>
            <a:normAutofit/>
          </a:bodyPr>
          <a:lstStyle/>
          <a:p>
            <a:r>
              <a:rPr lang="en-IN" sz="4800" dirty="0">
                <a:solidFill>
                  <a:srgbClr val="B46346"/>
                </a:solidFill>
              </a:rPr>
              <a:t>NEUROPATHY</a:t>
            </a:r>
            <a:endParaRPr lang="en-US" sz="4800" dirty="0">
              <a:solidFill>
                <a:srgbClr val="B46346"/>
              </a:solidFill>
            </a:endParaRPr>
          </a:p>
        </p:txBody>
      </p:sp>
      <p:sp>
        <p:nvSpPr>
          <p:cNvPr id="4" name="TextBox 3"/>
          <p:cNvSpPr txBox="1"/>
          <p:nvPr/>
        </p:nvSpPr>
        <p:spPr>
          <a:xfrm>
            <a:off x="11421133" y="6489935"/>
            <a:ext cx="470062" cy="307777"/>
          </a:xfrm>
          <a:prstGeom prst="rect">
            <a:avLst/>
          </a:prstGeom>
          <a:noFill/>
        </p:spPr>
        <p:txBody>
          <a:bodyPr wrap="square" rtlCol="0">
            <a:spAutoFit/>
          </a:bodyPr>
          <a:lstStyle/>
          <a:p>
            <a:pPr algn="ctr"/>
            <a:r>
              <a:rPr lang="en-IN" sz="1400" dirty="0" smtClean="0">
                <a:latin typeface="Calibri" panose="020F0502020204030204" pitchFamily="34" charset="0"/>
                <a:cs typeface="Calibri" panose="020F0502020204030204" pitchFamily="34" charset="0"/>
              </a:rPr>
              <a:t>30</a:t>
            </a:r>
            <a:endParaRPr lang="en-IN"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3188939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96AA0-0BA3-95AC-726F-5D810F2580B5}"/>
              </a:ext>
            </a:extLst>
          </p:cNvPr>
          <p:cNvSpPr>
            <a:spLocks noGrp="1"/>
          </p:cNvSpPr>
          <p:nvPr>
            <p:ph type="title" idx="4294967295"/>
          </p:nvPr>
        </p:nvSpPr>
        <p:spPr>
          <a:xfrm>
            <a:off x="536293" y="484188"/>
            <a:ext cx="5551990" cy="858475"/>
          </a:xfrm>
        </p:spPr>
        <p:txBody>
          <a:bodyPr>
            <a:normAutofit/>
          </a:bodyPr>
          <a:lstStyle/>
          <a:p>
            <a:r>
              <a:rPr lang="en-IN" sz="4800" dirty="0">
                <a:solidFill>
                  <a:srgbClr val="D34817"/>
                </a:solidFill>
              </a:rPr>
              <a:t>AUTONOMIC NEUROPATHY</a:t>
            </a:r>
            <a:endParaRPr lang="en-US" sz="4800" dirty="0">
              <a:solidFill>
                <a:srgbClr val="D34817"/>
              </a:solidFill>
            </a:endParaRPr>
          </a:p>
        </p:txBody>
      </p:sp>
      <p:sp>
        <p:nvSpPr>
          <p:cNvPr id="3" name="Content Placeholder 2">
            <a:extLst>
              <a:ext uri="{FF2B5EF4-FFF2-40B4-BE49-F238E27FC236}">
                <a16:creationId xmlns:a16="http://schemas.microsoft.com/office/drawing/2014/main" id="{39608811-BD49-5842-6B4F-6AFF7F77B407}"/>
              </a:ext>
            </a:extLst>
          </p:cNvPr>
          <p:cNvSpPr>
            <a:spLocks noGrp="1"/>
          </p:cNvSpPr>
          <p:nvPr>
            <p:ph idx="4294967295"/>
          </p:nvPr>
        </p:nvSpPr>
        <p:spPr>
          <a:xfrm>
            <a:off x="536293" y="1400538"/>
            <a:ext cx="9649429" cy="3958540"/>
          </a:xfrm>
        </p:spPr>
        <p:txBody>
          <a:bodyPr>
            <a:noAutofit/>
          </a:bodyPr>
          <a:lstStyle/>
          <a:p>
            <a:pPr marL="358775" indent="-358775">
              <a:lnSpc>
                <a:spcPct val="150000"/>
              </a:lnSpc>
            </a:pPr>
            <a:r>
              <a:rPr lang="en-IN" sz="2400" dirty="0">
                <a:latin typeface="Calibri" panose="020F0502020204030204" pitchFamily="34" charset="0"/>
                <a:cs typeface="Calibri" panose="020F0502020204030204" pitchFamily="34" charset="0"/>
              </a:rPr>
              <a:t>CVS- silent MI, Orthostatic hypotension, exercise intolerance</a:t>
            </a:r>
          </a:p>
          <a:p>
            <a:pPr marL="358775" indent="-358775">
              <a:lnSpc>
                <a:spcPct val="150000"/>
              </a:lnSpc>
            </a:pPr>
            <a:r>
              <a:rPr lang="en-IN" sz="2400" dirty="0">
                <a:latin typeface="Calibri" panose="020F0502020204030204" pitchFamily="34" charset="0"/>
                <a:cs typeface="Calibri" panose="020F0502020204030204" pitchFamily="34" charset="0"/>
              </a:rPr>
              <a:t>Urogenital- erectile dysfunction</a:t>
            </a:r>
          </a:p>
          <a:p>
            <a:pPr marL="358775" indent="-358775">
              <a:lnSpc>
                <a:spcPct val="150000"/>
              </a:lnSpc>
            </a:pPr>
            <a:r>
              <a:rPr lang="en-IN" sz="2400" dirty="0">
                <a:latin typeface="Calibri" panose="020F0502020204030204" pitchFamily="34" charset="0"/>
                <a:cs typeface="Calibri" panose="020F0502020204030204" pitchFamily="34" charset="0"/>
              </a:rPr>
              <a:t>Gastrointestinal- Nausea, early satiety, abdominal bloating</a:t>
            </a:r>
          </a:p>
          <a:p>
            <a:pPr marL="358775" indent="-358775">
              <a:lnSpc>
                <a:spcPct val="150000"/>
              </a:lnSpc>
            </a:pPr>
            <a:r>
              <a:rPr lang="en-IN" sz="2400" dirty="0">
                <a:latin typeface="Calibri" panose="020F0502020204030204" pitchFamily="34" charset="0"/>
                <a:cs typeface="Calibri" panose="020F0502020204030204" pitchFamily="34" charset="0"/>
              </a:rPr>
              <a:t>Sudomotor- decreased sweating even after increased temperature, dry skin, gustatory sweating</a:t>
            </a:r>
            <a:endParaRPr lang="en-US" sz="2400" dirty="0">
              <a:latin typeface="Calibri" panose="020F0502020204030204" pitchFamily="34" charset="0"/>
              <a:cs typeface="Calibri" panose="020F0502020204030204" pitchFamily="34" charset="0"/>
            </a:endParaRPr>
          </a:p>
        </p:txBody>
      </p:sp>
      <p:sp>
        <p:nvSpPr>
          <p:cNvPr id="4" name="TextBox 3"/>
          <p:cNvSpPr txBox="1"/>
          <p:nvPr/>
        </p:nvSpPr>
        <p:spPr>
          <a:xfrm>
            <a:off x="11421133" y="6489935"/>
            <a:ext cx="470062" cy="307777"/>
          </a:xfrm>
          <a:prstGeom prst="rect">
            <a:avLst/>
          </a:prstGeom>
          <a:noFill/>
        </p:spPr>
        <p:txBody>
          <a:bodyPr wrap="square" rtlCol="0">
            <a:spAutoFit/>
          </a:bodyPr>
          <a:lstStyle/>
          <a:p>
            <a:pPr algn="ctr"/>
            <a:r>
              <a:rPr lang="en-IN" sz="1400" dirty="0" smtClean="0">
                <a:latin typeface="Calibri" panose="020F0502020204030204" pitchFamily="34" charset="0"/>
                <a:cs typeface="Calibri" panose="020F0502020204030204" pitchFamily="34" charset="0"/>
              </a:rPr>
              <a:t>31</a:t>
            </a:r>
            <a:endParaRPr lang="en-IN"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8335652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04FAD5-0A8D-C6F7-ADEE-862A63605D3A}"/>
              </a:ext>
            </a:extLst>
          </p:cNvPr>
          <p:cNvSpPr>
            <a:spLocks noGrp="1"/>
          </p:cNvSpPr>
          <p:nvPr>
            <p:ph type="title" idx="4294967295"/>
          </p:nvPr>
        </p:nvSpPr>
        <p:spPr>
          <a:xfrm>
            <a:off x="561372" y="542061"/>
            <a:ext cx="3144456" cy="754303"/>
          </a:xfrm>
        </p:spPr>
        <p:txBody>
          <a:bodyPr>
            <a:normAutofit/>
          </a:bodyPr>
          <a:lstStyle/>
          <a:p>
            <a:r>
              <a:rPr lang="en-IN" sz="4800" dirty="0">
                <a:solidFill>
                  <a:srgbClr val="B46346"/>
                </a:solidFill>
              </a:rPr>
              <a:t>NEPHROPATHY</a:t>
            </a:r>
            <a:endParaRPr lang="en-US" sz="4800" dirty="0">
              <a:solidFill>
                <a:srgbClr val="B46346"/>
              </a:solidFill>
            </a:endParaRPr>
          </a:p>
        </p:txBody>
      </p:sp>
      <p:sp>
        <p:nvSpPr>
          <p:cNvPr id="3" name="Content Placeholder 2">
            <a:extLst>
              <a:ext uri="{FF2B5EF4-FFF2-40B4-BE49-F238E27FC236}">
                <a16:creationId xmlns:a16="http://schemas.microsoft.com/office/drawing/2014/main" id="{4830D6B9-DF2B-F924-13A5-DBDECB292B76}"/>
              </a:ext>
            </a:extLst>
          </p:cNvPr>
          <p:cNvSpPr>
            <a:spLocks noGrp="1"/>
          </p:cNvSpPr>
          <p:nvPr>
            <p:ph idx="4294967295"/>
          </p:nvPr>
        </p:nvSpPr>
        <p:spPr>
          <a:xfrm>
            <a:off x="596097" y="1495866"/>
            <a:ext cx="5688956" cy="2150158"/>
          </a:xfrm>
        </p:spPr>
        <p:txBody>
          <a:bodyPr>
            <a:noAutofit/>
          </a:bodyPr>
          <a:lstStyle/>
          <a:p>
            <a:pPr marL="358775" indent="-358775">
              <a:lnSpc>
                <a:spcPct val="150000"/>
              </a:lnSpc>
            </a:pPr>
            <a:r>
              <a:rPr lang="en-IN" sz="2400" dirty="0">
                <a:latin typeface="Calibri" panose="020F0502020204030204" pitchFamily="34" charset="0"/>
                <a:cs typeface="Calibri" panose="020F0502020204030204" pitchFamily="34" charset="0"/>
              </a:rPr>
              <a:t>Usually asymptomatic</a:t>
            </a:r>
          </a:p>
          <a:p>
            <a:pPr marL="358775" indent="-358775">
              <a:lnSpc>
                <a:spcPct val="150000"/>
              </a:lnSpc>
            </a:pPr>
            <a:r>
              <a:rPr lang="en-IN" sz="2400" dirty="0">
                <a:latin typeface="Calibri" panose="020F0502020204030204" pitchFamily="34" charset="0"/>
                <a:cs typeface="Calibri" panose="020F0502020204030204" pitchFamily="34" charset="0"/>
              </a:rPr>
              <a:t>Urine testing suggestive of proteinuria</a:t>
            </a:r>
          </a:p>
          <a:p>
            <a:pPr marL="358775" indent="-358775">
              <a:lnSpc>
                <a:spcPct val="150000"/>
              </a:lnSpc>
            </a:pPr>
            <a:r>
              <a:rPr lang="en-IN" sz="2400" dirty="0">
                <a:latin typeface="Calibri" panose="020F0502020204030204" pitchFamily="34" charset="0"/>
                <a:cs typeface="Calibri" panose="020F0502020204030204" pitchFamily="34" charset="0"/>
              </a:rPr>
              <a:t>Recent onset </a:t>
            </a:r>
            <a:r>
              <a:rPr lang="en-IN" sz="2400" dirty="0" err="1">
                <a:latin typeface="Calibri" panose="020F0502020204030204" pitchFamily="34" charset="0"/>
                <a:cs typeface="Calibri" panose="020F0502020204030204" pitchFamily="34" charset="0"/>
              </a:rPr>
              <a:t>hypoglycemia</a:t>
            </a:r>
            <a:endParaRPr lang="en-IN" sz="2400" dirty="0">
              <a:latin typeface="Calibri" panose="020F0502020204030204" pitchFamily="34" charset="0"/>
              <a:cs typeface="Calibri" panose="020F0502020204030204" pitchFamily="34" charset="0"/>
            </a:endParaRPr>
          </a:p>
        </p:txBody>
      </p:sp>
      <p:sp>
        <p:nvSpPr>
          <p:cNvPr id="4" name="TextBox 3"/>
          <p:cNvSpPr txBox="1"/>
          <p:nvPr/>
        </p:nvSpPr>
        <p:spPr>
          <a:xfrm>
            <a:off x="11421133" y="6489935"/>
            <a:ext cx="470062" cy="307777"/>
          </a:xfrm>
          <a:prstGeom prst="rect">
            <a:avLst/>
          </a:prstGeom>
          <a:noFill/>
        </p:spPr>
        <p:txBody>
          <a:bodyPr wrap="square" rtlCol="0">
            <a:spAutoFit/>
          </a:bodyPr>
          <a:lstStyle/>
          <a:p>
            <a:pPr algn="ctr"/>
            <a:r>
              <a:rPr lang="en-IN" sz="1400" dirty="0" smtClean="0">
                <a:latin typeface="Calibri" panose="020F0502020204030204" pitchFamily="34" charset="0"/>
                <a:cs typeface="Calibri" panose="020F0502020204030204" pitchFamily="34" charset="0"/>
              </a:rPr>
              <a:t>32</a:t>
            </a:r>
            <a:endParaRPr lang="en-IN"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0409140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C2CB8-5474-7194-4207-E7F9C7873A0A}"/>
              </a:ext>
            </a:extLst>
          </p:cNvPr>
          <p:cNvSpPr>
            <a:spLocks noGrp="1"/>
          </p:cNvSpPr>
          <p:nvPr>
            <p:ph type="title" idx="4294967295"/>
          </p:nvPr>
        </p:nvSpPr>
        <p:spPr>
          <a:xfrm>
            <a:off x="536293" y="518912"/>
            <a:ext cx="3862086" cy="823751"/>
          </a:xfrm>
        </p:spPr>
        <p:txBody>
          <a:bodyPr>
            <a:normAutofit/>
          </a:bodyPr>
          <a:lstStyle/>
          <a:p>
            <a:r>
              <a:rPr lang="en-US" sz="4800" dirty="0">
                <a:solidFill>
                  <a:srgbClr val="D34817"/>
                </a:solidFill>
              </a:rPr>
              <a:t>GENITOURINARY</a:t>
            </a:r>
          </a:p>
        </p:txBody>
      </p:sp>
      <p:sp>
        <p:nvSpPr>
          <p:cNvPr id="3" name="Content Placeholder 2">
            <a:extLst>
              <a:ext uri="{FF2B5EF4-FFF2-40B4-BE49-F238E27FC236}">
                <a16:creationId xmlns:a16="http://schemas.microsoft.com/office/drawing/2014/main" id="{090CDF8D-BD51-152B-C15E-05459B8D493A}"/>
              </a:ext>
            </a:extLst>
          </p:cNvPr>
          <p:cNvSpPr>
            <a:spLocks noGrp="1"/>
          </p:cNvSpPr>
          <p:nvPr>
            <p:ph idx="4294967295"/>
          </p:nvPr>
        </p:nvSpPr>
        <p:spPr>
          <a:xfrm>
            <a:off x="605741" y="1342663"/>
            <a:ext cx="8364639" cy="3041409"/>
          </a:xfrm>
        </p:spPr>
        <p:txBody>
          <a:bodyPr>
            <a:noAutofit/>
          </a:bodyPr>
          <a:lstStyle/>
          <a:p>
            <a:pPr marL="450850" indent="-450850">
              <a:lnSpc>
                <a:spcPct val="114000"/>
              </a:lnSpc>
              <a:spcBef>
                <a:spcPts val="600"/>
              </a:spcBef>
            </a:pPr>
            <a:r>
              <a:rPr lang="en-US" sz="2400" dirty="0">
                <a:latin typeface="Calibri" panose="020F0502020204030204" pitchFamily="34" charset="0"/>
                <a:cs typeface="Calibri" panose="020F0502020204030204" pitchFamily="34" charset="0"/>
              </a:rPr>
              <a:t>Bladder dysfunction (urgency/ frequency, diminished bladder sensation, increased post </a:t>
            </a:r>
            <a:r>
              <a:rPr lang="en-US" sz="2400" dirty="0" err="1">
                <a:latin typeface="Calibri" panose="020F0502020204030204" pitchFamily="34" charset="0"/>
                <a:cs typeface="Calibri" panose="020F0502020204030204" pitchFamily="34" charset="0"/>
              </a:rPr>
              <a:t>voidal</a:t>
            </a:r>
            <a:r>
              <a:rPr lang="en-US" sz="2400" dirty="0">
                <a:latin typeface="Calibri" panose="020F0502020204030204" pitchFamily="34" charset="0"/>
                <a:cs typeface="Calibri" panose="020F0502020204030204" pitchFamily="34" charset="0"/>
              </a:rPr>
              <a:t> residual volume)</a:t>
            </a:r>
          </a:p>
          <a:p>
            <a:pPr marL="450850" indent="-450850">
              <a:lnSpc>
                <a:spcPct val="114000"/>
              </a:lnSpc>
              <a:spcBef>
                <a:spcPts val="600"/>
              </a:spcBef>
            </a:pPr>
            <a:r>
              <a:rPr lang="en-US" sz="2400" dirty="0">
                <a:latin typeface="Calibri" panose="020F0502020204030204" pitchFamily="34" charset="0"/>
                <a:cs typeface="Calibri" panose="020F0502020204030204" pitchFamily="34" charset="0"/>
              </a:rPr>
              <a:t>Erectile dysfunction</a:t>
            </a:r>
          </a:p>
          <a:p>
            <a:pPr marL="450850" indent="-450850">
              <a:lnSpc>
                <a:spcPct val="114000"/>
              </a:lnSpc>
              <a:spcBef>
                <a:spcPts val="600"/>
              </a:spcBef>
            </a:pPr>
            <a:r>
              <a:rPr lang="en-US" sz="2400" dirty="0">
                <a:latin typeface="Calibri" panose="020F0502020204030204" pitchFamily="34" charset="0"/>
                <a:cs typeface="Calibri" panose="020F0502020204030204" pitchFamily="34" charset="0"/>
              </a:rPr>
              <a:t>Female sexual dysfunction</a:t>
            </a:r>
          </a:p>
          <a:p>
            <a:pPr marL="450850" indent="-450850">
              <a:lnSpc>
                <a:spcPct val="114000"/>
              </a:lnSpc>
              <a:spcBef>
                <a:spcPts val="600"/>
              </a:spcBef>
            </a:pPr>
            <a:r>
              <a:rPr lang="en-US" sz="2400" dirty="0">
                <a:latin typeface="Calibri" panose="020F0502020204030204" pitchFamily="34" charset="0"/>
                <a:cs typeface="Calibri" panose="020F0502020204030204" pitchFamily="34" charset="0"/>
              </a:rPr>
              <a:t>UTIs</a:t>
            </a:r>
          </a:p>
          <a:p>
            <a:pPr marL="450850" indent="-450850">
              <a:lnSpc>
                <a:spcPct val="114000"/>
              </a:lnSpc>
              <a:spcBef>
                <a:spcPts val="600"/>
              </a:spcBef>
            </a:pPr>
            <a:r>
              <a:rPr lang="en-US" sz="2400" dirty="0">
                <a:latin typeface="Calibri" panose="020F0502020204030204" pitchFamily="34" charset="0"/>
                <a:cs typeface="Calibri" panose="020F0502020204030204" pitchFamily="34" charset="0"/>
              </a:rPr>
              <a:t>Superficial infections (balanitis/ vaginitis)</a:t>
            </a:r>
          </a:p>
        </p:txBody>
      </p:sp>
      <p:sp>
        <p:nvSpPr>
          <p:cNvPr id="4" name="TextBox 3"/>
          <p:cNvSpPr txBox="1"/>
          <p:nvPr/>
        </p:nvSpPr>
        <p:spPr>
          <a:xfrm>
            <a:off x="11421133" y="6489935"/>
            <a:ext cx="470062" cy="307777"/>
          </a:xfrm>
          <a:prstGeom prst="rect">
            <a:avLst/>
          </a:prstGeom>
          <a:noFill/>
        </p:spPr>
        <p:txBody>
          <a:bodyPr wrap="square" rtlCol="0">
            <a:spAutoFit/>
          </a:bodyPr>
          <a:lstStyle/>
          <a:p>
            <a:pPr algn="ctr"/>
            <a:r>
              <a:rPr lang="en-IN" sz="1400" dirty="0" smtClean="0">
                <a:latin typeface="Calibri" panose="020F0502020204030204" pitchFamily="34" charset="0"/>
                <a:cs typeface="Calibri" panose="020F0502020204030204" pitchFamily="34" charset="0"/>
              </a:rPr>
              <a:t>33</a:t>
            </a:r>
            <a:endParaRPr lang="en-IN"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4848803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F875BA-C526-8985-B75B-DB9C2B17D08A}"/>
              </a:ext>
            </a:extLst>
          </p:cNvPr>
          <p:cNvSpPr>
            <a:spLocks noGrp="1"/>
          </p:cNvSpPr>
          <p:nvPr>
            <p:ph type="title" idx="4294967295"/>
          </p:nvPr>
        </p:nvSpPr>
        <p:spPr>
          <a:xfrm>
            <a:off x="617316" y="567161"/>
            <a:ext cx="3989408" cy="787078"/>
          </a:xfrm>
        </p:spPr>
        <p:txBody>
          <a:bodyPr>
            <a:normAutofit/>
          </a:bodyPr>
          <a:lstStyle/>
          <a:p>
            <a:r>
              <a:rPr lang="en-US" sz="4800" dirty="0">
                <a:solidFill>
                  <a:srgbClr val="B46346"/>
                </a:solidFill>
              </a:rPr>
              <a:t>DERMATOLOGICAL</a:t>
            </a:r>
          </a:p>
        </p:txBody>
      </p:sp>
      <p:sp>
        <p:nvSpPr>
          <p:cNvPr id="3" name="Content Placeholder 2">
            <a:extLst>
              <a:ext uri="{FF2B5EF4-FFF2-40B4-BE49-F238E27FC236}">
                <a16:creationId xmlns:a16="http://schemas.microsoft.com/office/drawing/2014/main" id="{98929AE6-3684-A313-ADAD-ACCECC4CC842}"/>
              </a:ext>
            </a:extLst>
          </p:cNvPr>
          <p:cNvSpPr>
            <a:spLocks noGrp="1"/>
          </p:cNvSpPr>
          <p:nvPr>
            <p:ph idx="4294967295"/>
          </p:nvPr>
        </p:nvSpPr>
        <p:spPr>
          <a:xfrm>
            <a:off x="926216" y="3284605"/>
            <a:ext cx="2650361" cy="1171647"/>
          </a:xfrm>
        </p:spPr>
        <p:txBody>
          <a:bodyPr>
            <a:noAutofit/>
          </a:bodyPr>
          <a:lstStyle/>
          <a:p>
            <a:pPr marL="358775" indent="-358775"/>
            <a:r>
              <a:rPr lang="en-US" sz="2400" dirty="0">
                <a:latin typeface="Calibri" panose="020F0502020204030204" pitchFamily="34" charset="0"/>
                <a:cs typeface="Calibri" panose="020F0502020204030204" pitchFamily="34" charset="0"/>
              </a:rPr>
              <a:t>Acanthosis nigricans</a:t>
            </a:r>
          </a:p>
        </p:txBody>
      </p:sp>
      <p:pic>
        <p:nvPicPr>
          <p:cNvPr id="1026" name="Picture 2" descr="What are acanthosis nigricans? - Quora">
            <a:extLst>
              <a:ext uri="{FF2B5EF4-FFF2-40B4-BE49-F238E27FC236}">
                <a16:creationId xmlns:a16="http://schemas.microsoft.com/office/drawing/2014/main" id="{BF4000F9-1A0F-12FA-5C8E-A5862C3E94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27296" y="1500707"/>
            <a:ext cx="6679287" cy="44602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5" name="TextBox 4"/>
          <p:cNvSpPr txBox="1"/>
          <p:nvPr/>
        </p:nvSpPr>
        <p:spPr>
          <a:xfrm>
            <a:off x="11421133" y="6489935"/>
            <a:ext cx="470062" cy="307777"/>
          </a:xfrm>
          <a:prstGeom prst="rect">
            <a:avLst/>
          </a:prstGeom>
          <a:noFill/>
        </p:spPr>
        <p:txBody>
          <a:bodyPr wrap="square" rtlCol="0">
            <a:spAutoFit/>
          </a:bodyPr>
          <a:lstStyle/>
          <a:p>
            <a:pPr algn="ctr"/>
            <a:r>
              <a:rPr lang="en-IN" sz="1400" dirty="0" smtClean="0">
                <a:latin typeface="Calibri" panose="020F0502020204030204" pitchFamily="34" charset="0"/>
                <a:cs typeface="Calibri" panose="020F0502020204030204" pitchFamily="34" charset="0"/>
              </a:rPr>
              <a:t>34</a:t>
            </a:r>
            <a:endParaRPr lang="en-IN"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3458116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7B2F061-F236-1330-946B-C0A41A4FB1D2}"/>
              </a:ext>
            </a:extLst>
          </p:cNvPr>
          <p:cNvSpPr>
            <a:spLocks noGrp="1"/>
          </p:cNvSpPr>
          <p:nvPr>
            <p:ph idx="4294967295"/>
          </p:nvPr>
        </p:nvSpPr>
        <p:spPr>
          <a:xfrm>
            <a:off x="2152892" y="2922004"/>
            <a:ext cx="2731626" cy="922338"/>
          </a:xfrm>
        </p:spPr>
        <p:txBody>
          <a:bodyPr>
            <a:normAutofit/>
          </a:bodyPr>
          <a:lstStyle/>
          <a:p>
            <a:pPr marL="358775" indent="-358775"/>
            <a:r>
              <a:rPr lang="en-US" sz="2400" dirty="0">
                <a:latin typeface="Calibri" panose="020F0502020204030204" pitchFamily="34" charset="0"/>
                <a:cs typeface="Calibri" panose="020F0502020204030204" pitchFamily="34" charset="0"/>
              </a:rPr>
              <a:t>Skin tags</a:t>
            </a:r>
          </a:p>
          <a:p>
            <a:pPr marL="358775" indent="-358775">
              <a:buNone/>
            </a:pPr>
            <a:r>
              <a:rPr lang="en-US" sz="2400" dirty="0" smtClean="0">
                <a:latin typeface="Calibri" panose="020F0502020204030204" pitchFamily="34" charset="0"/>
                <a:cs typeface="Calibri" panose="020F0502020204030204" pitchFamily="34" charset="0"/>
              </a:rPr>
              <a:t>	(</a:t>
            </a:r>
            <a:r>
              <a:rPr lang="en-US" sz="2400" dirty="0">
                <a:latin typeface="Calibri" panose="020F0502020204030204" pitchFamily="34" charset="0"/>
                <a:cs typeface="Calibri" panose="020F0502020204030204" pitchFamily="34" charset="0"/>
              </a:rPr>
              <a:t>Acrochordons)</a:t>
            </a:r>
          </a:p>
        </p:txBody>
      </p:sp>
      <p:pic>
        <p:nvPicPr>
          <p:cNvPr id="4" name="Picture 3">
            <a:extLst>
              <a:ext uri="{FF2B5EF4-FFF2-40B4-BE49-F238E27FC236}">
                <a16:creationId xmlns:a16="http://schemas.microsoft.com/office/drawing/2014/main" id="{E3B59512-3510-C29C-EC2E-35B7B15AD2F8}"/>
              </a:ext>
            </a:extLst>
          </p:cNvPr>
          <p:cNvPicPr>
            <a:picLocks noChangeAspect="1"/>
          </p:cNvPicPr>
          <p:nvPr/>
        </p:nvPicPr>
        <p:blipFill>
          <a:blip r:embed="rId2"/>
          <a:stretch>
            <a:fillRect/>
          </a:stretch>
        </p:blipFill>
        <p:spPr>
          <a:xfrm>
            <a:off x="5710175" y="1161378"/>
            <a:ext cx="4799640" cy="46483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p:cNvSpPr txBox="1"/>
          <p:nvPr/>
        </p:nvSpPr>
        <p:spPr>
          <a:xfrm>
            <a:off x="11421133" y="6489935"/>
            <a:ext cx="470062" cy="307777"/>
          </a:xfrm>
          <a:prstGeom prst="rect">
            <a:avLst/>
          </a:prstGeom>
          <a:noFill/>
        </p:spPr>
        <p:txBody>
          <a:bodyPr wrap="square" rtlCol="0">
            <a:spAutoFit/>
          </a:bodyPr>
          <a:lstStyle/>
          <a:p>
            <a:pPr algn="ctr"/>
            <a:r>
              <a:rPr lang="en-IN" sz="1400" dirty="0" smtClean="0">
                <a:latin typeface="Calibri" panose="020F0502020204030204" pitchFamily="34" charset="0"/>
                <a:cs typeface="Calibri" panose="020F0502020204030204" pitchFamily="34" charset="0"/>
              </a:rPr>
              <a:t>35</a:t>
            </a:r>
            <a:endParaRPr lang="en-IN"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5425880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E847ACC-A2B8-A410-DA5F-ACFB1C490ECE}"/>
              </a:ext>
            </a:extLst>
          </p:cNvPr>
          <p:cNvSpPr>
            <a:spLocks noGrp="1"/>
          </p:cNvSpPr>
          <p:nvPr>
            <p:ph idx="4294967295"/>
          </p:nvPr>
        </p:nvSpPr>
        <p:spPr>
          <a:xfrm>
            <a:off x="1481558" y="2783109"/>
            <a:ext cx="2806700" cy="365206"/>
          </a:xfrm>
        </p:spPr>
        <p:txBody>
          <a:bodyPr>
            <a:normAutofit lnSpcReduction="10000"/>
          </a:bodyPr>
          <a:lstStyle/>
          <a:p>
            <a:pPr marL="358775" indent="-358775"/>
            <a:r>
              <a:rPr lang="en-US" dirty="0">
                <a:latin typeface="Calibri" panose="020F0502020204030204" pitchFamily="34" charset="0"/>
                <a:cs typeface="Calibri" panose="020F0502020204030204" pitchFamily="34" charset="0"/>
              </a:rPr>
              <a:t>Diabetic dermopathy</a:t>
            </a:r>
          </a:p>
        </p:txBody>
      </p:sp>
      <p:pic>
        <p:nvPicPr>
          <p:cNvPr id="4" name="Picture 3">
            <a:extLst>
              <a:ext uri="{FF2B5EF4-FFF2-40B4-BE49-F238E27FC236}">
                <a16:creationId xmlns:a16="http://schemas.microsoft.com/office/drawing/2014/main" id="{0631C8E7-9B90-E522-A4B4-9A08FE6B3152}"/>
              </a:ext>
            </a:extLst>
          </p:cNvPr>
          <p:cNvPicPr>
            <a:picLocks noChangeAspect="1"/>
          </p:cNvPicPr>
          <p:nvPr/>
        </p:nvPicPr>
        <p:blipFill>
          <a:blip r:embed="rId2"/>
          <a:stretch>
            <a:fillRect/>
          </a:stretch>
        </p:blipFill>
        <p:spPr>
          <a:xfrm>
            <a:off x="4833474" y="917345"/>
            <a:ext cx="5572167" cy="466558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p:cNvSpPr txBox="1"/>
          <p:nvPr/>
        </p:nvSpPr>
        <p:spPr>
          <a:xfrm>
            <a:off x="11421133" y="6489935"/>
            <a:ext cx="470062" cy="307777"/>
          </a:xfrm>
          <a:prstGeom prst="rect">
            <a:avLst/>
          </a:prstGeom>
          <a:noFill/>
        </p:spPr>
        <p:txBody>
          <a:bodyPr wrap="square" rtlCol="0">
            <a:spAutoFit/>
          </a:bodyPr>
          <a:lstStyle/>
          <a:p>
            <a:pPr algn="ctr"/>
            <a:r>
              <a:rPr lang="en-IN" sz="1400" dirty="0" smtClean="0">
                <a:latin typeface="Calibri" panose="020F0502020204030204" pitchFamily="34" charset="0"/>
                <a:cs typeface="Calibri" panose="020F0502020204030204" pitchFamily="34" charset="0"/>
              </a:rPr>
              <a:t>36</a:t>
            </a:r>
            <a:endParaRPr lang="en-IN"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4201218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FFC29E9-394B-835F-7DE5-CEFCB3855950}"/>
              </a:ext>
            </a:extLst>
          </p:cNvPr>
          <p:cNvSpPr>
            <a:spLocks noGrp="1"/>
          </p:cNvSpPr>
          <p:nvPr>
            <p:ph idx="4294967295"/>
          </p:nvPr>
        </p:nvSpPr>
        <p:spPr>
          <a:xfrm>
            <a:off x="1435260" y="3093033"/>
            <a:ext cx="2847373" cy="388354"/>
          </a:xfrm>
        </p:spPr>
        <p:txBody>
          <a:bodyPr>
            <a:noAutofit/>
          </a:bodyPr>
          <a:lstStyle/>
          <a:p>
            <a:pPr marL="358775" indent="-358775"/>
            <a:r>
              <a:rPr lang="en-US" sz="2400" dirty="0">
                <a:latin typeface="Calibri" panose="020F0502020204030204" pitchFamily="34" charset="0"/>
                <a:cs typeface="Calibri" panose="020F0502020204030204" pitchFamily="34" charset="0"/>
              </a:rPr>
              <a:t>Necrobiosis </a:t>
            </a:r>
            <a:r>
              <a:rPr lang="en-US" sz="2400" dirty="0" err="1">
                <a:latin typeface="Calibri" panose="020F0502020204030204" pitchFamily="34" charset="0"/>
                <a:cs typeface="Calibri" panose="020F0502020204030204" pitchFamily="34" charset="0"/>
              </a:rPr>
              <a:t>lipoidica</a:t>
            </a:r>
            <a:endParaRPr lang="en-US" sz="2400" dirty="0">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3DA4A10A-21D8-1FA3-E53B-FF19CCBE2CF5}"/>
              </a:ext>
            </a:extLst>
          </p:cNvPr>
          <p:cNvPicPr>
            <a:picLocks noChangeAspect="1"/>
          </p:cNvPicPr>
          <p:nvPr/>
        </p:nvPicPr>
        <p:blipFill rotWithShape="1">
          <a:blip r:embed="rId2"/>
          <a:srcRect t="2605" b="3374"/>
          <a:stretch/>
        </p:blipFill>
        <p:spPr>
          <a:xfrm>
            <a:off x="4806531" y="1163255"/>
            <a:ext cx="6020030" cy="42479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p:cNvSpPr txBox="1"/>
          <p:nvPr/>
        </p:nvSpPr>
        <p:spPr>
          <a:xfrm>
            <a:off x="11421133" y="6489935"/>
            <a:ext cx="470062" cy="307777"/>
          </a:xfrm>
          <a:prstGeom prst="rect">
            <a:avLst/>
          </a:prstGeom>
          <a:noFill/>
        </p:spPr>
        <p:txBody>
          <a:bodyPr wrap="square" rtlCol="0">
            <a:spAutoFit/>
          </a:bodyPr>
          <a:lstStyle/>
          <a:p>
            <a:pPr algn="ctr"/>
            <a:r>
              <a:rPr lang="en-IN" sz="1400" dirty="0" smtClean="0">
                <a:latin typeface="Calibri" panose="020F0502020204030204" pitchFamily="34" charset="0"/>
                <a:cs typeface="Calibri" panose="020F0502020204030204" pitchFamily="34" charset="0"/>
              </a:rPr>
              <a:t>37</a:t>
            </a:r>
            <a:endParaRPr lang="en-IN"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6291205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8D596-138D-FA1E-99D6-A52641209A2A}"/>
              </a:ext>
            </a:extLst>
          </p:cNvPr>
          <p:cNvSpPr>
            <a:spLocks noGrp="1"/>
          </p:cNvSpPr>
          <p:nvPr>
            <p:ph type="title" idx="4294967295"/>
          </p:nvPr>
        </p:nvSpPr>
        <p:spPr>
          <a:xfrm>
            <a:off x="605742" y="507338"/>
            <a:ext cx="4186177" cy="846901"/>
          </a:xfrm>
        </p:spPr>
        <p:txBody>
          <a:bodyPr>
            <a:normAutofit/>
          </a:bodyPr>
          <a:lstStyle/>
          <a:p>
            <a:r>
              <a:rPr lang="en-US" sz="4800" dirty="0">
                <a:solidFill>
                  <a:srgbClr val="D34817"/>
                </a:solidFill>
              </a:rPr>
              <a:t>MUSCULOSKELETAL</a:t>
            </a:r>
          </a:p>
        </p:txBody>
      </p:sp>
      <p:sp>
        <p:nvSpPr>
          <p:cNvPr id="3" name="Content Placeholder 2">
            <a:extLst>
              <a:ext uri="{FF2B5EF4-FFF2-40B4-BE49-F238E27FC236}">
                <a16:creationId xmlns:a16="http://schemas.microsoft.com/office/drawing/2014/main" id="{6A63B5F2-2BC5-208E-5ACD-5A62478EAD69}"/>
              </a:ext>
            </a:extLst>
          </p:cNvPr>
          <p:cNvSpPr>
            <a:spLocks noGrp="1"/>
          </p:cNvSpPr>
          <p:nvPr>
            <p:ph idx="4294967295"/>
          </p:nvPr>
        </p:nvSpPr>
        <p:spPr>
          <a:xfrm>
            <a:off x="652038" y="1388964"/>
            <a:ext cx="10112418" cy="4514126"/>
          </a:xfrm>
        </p:spPr>
        <p:txBody>
          <a:bodyPr>
            <a:noAutofit/>
          </a:bodyPr>
          <a:lstStyle/>
          <a:p>
            <a:pPr marL="358775" indent="-358775">
              <a:lnSpc>
                <a:spcPct val="120000"/>
              </a:lnSpc>
              <a:spcBef>
                <a:spcPts val="600"/>
              </a:spcBef>
            </a:pPr>
            <a:r>
              <a:rPr lang="en-US" sz="2400" dirty="0">
                <a:latin typeface="Calibri" panose="020F0502020204030204" pitchFamily="34" charset="0"/>
                <a:cs typeface="Calibri" panose="020F0502020204030204" pitchFamily="34" charset="0"/>
              </a:rPr>
              <a:t>Hand pain and </a:t>
            </a:r>
            <a:r>
              <a:rPr lang="en-US" sz="2400" dirty="0" err="1">
                <a:latin typeface="Calibri" panose="020F0502020204030204" pitchFamily="34" charset="0"/>
                <a:cs typeface="Calibri" panose="020F0502020204030204" pitchFamily="34" charset="0"/>
              </a:rPr>
              <a:t>parasthesias</a:t>
            </a:r>
            <a:r>
              <a:rPr lang="en-US" sz="2400" dirty="0">
                <a:latin typeface="Calibri" panose="020F0502020204030204" pitchFamily="34" charset="0"/>
                <a:cs typeface="Calibri" panose="020F0502020204030204" pitchFamily="34" charset="0"/>
              </a:rPr>
              <a:t> (Carpal tunnel syn)</a:t>
            </a:r>
          </a:p>
          <a:p>
            <a:pPr marL="358775" indent="-358775">
              <a:lnSpc>
                <a:spcPct val="120000"/>
              </a:lnSpc>
              <a:spcBef>
                <a:spcPts val="600"/>
              </a:spcBef>
            </a:pPr>
            <a:r>
              <a:rPr lang="en-US" sz="2400" dirty="0">
                <a:latin typeface="Calibri" panose="020F0502020204030204" pitchFamily="34" charset="0"/>
                <a:cs typeface="Calibri" panose="020F0502020204030204" pitchFamily="34" charset="0"/>
              </a:rPr>
              <a:t>Limited joint movement- Limitation of movement of small joints of hands (</a:t>
            </a:r>
            <a:r>
              <a:rPr lang="en-US" sz="2400" dirty="0" err="1">
                <a:latin typeface="Calibri" panose="020F0502020204030204" pitchFamily="34" charset="0"/>
                <a:cs typeface="Calibri" panose="020F0502020204030204" pitchFamily="34" charset="0"/>
              </a:rPr>
              <a:t>Cheiroarthropathy</a:t>
            </a:r>
            <a:r>
              <a:rPr lang="en-US" sz="2400" dirty="0">
                <a:latin typeface="Calibri" panose="020F0502020204030204" pitchFamily="34" charset="0"/>
                <a:cs typeface="Calibri" panose="020F0502020204030204" pitchFamily="34" charset="0"/>
              </a:rPr>
              <a:t>)</a:t>
            </a:r>
          </a:p>
          <a:p>
            <a:pPr marL="358775" indent="-358775">
              <a:lnSpc>
                <a:spcPct val="120000"/>
              </a:lnSpc>
              <a:spcBef>
                <a:spcPts val="600"/>
              </a:spcBef>
            </a:pPr>
            <a:r>
              <a:rPr lang="en-US" sz="2400" dirty="0">
                <a:latin typeface="Calibri" panose="020F0502020204030204" pitchFamily="34" charset="0"/>
                <a:cs typeface="Calibri" panose="020F0502020204030204" pitchFamily="34" charset="0"/>
              </a:rPr>
              <a:t>Contractures in hands- </a:t>
            </a:r>
            <a:r>
              <a:rPr lang="en-US" sz="2400" dirty="0" err="1">
                <a:latin typeface="Calibri" panose="020F0502020204030204" pitchFamily="34" charset="0"/>
                <a:cs typeface="Calibri" panose="020F0502020204030204" pitchFamily="34" charset="0"/>
              </a:rPr>
              <a:t>Dupuytren’s</a:t>
            </a:r>
            <a:r>
              <a:rPr lang="en-US" sz="2400" dirty="0">
                <a:latin typeface="Calibri" panose="020F0502020204030204" pitchFamily="34" charset="0"/>
                <a:cs typeface="Calibri" panose="020F0502020204030204" pitchFamily="34" charset="0"/>
              </a:rPr>
              <a:t> contractures</a:t>
            </a:r>
          </a:p>
          <a:p>
            <a:pPr marL="358775" indent="-358775">
              <a:lnSpc>
                <a:spcPct val="120000"/>
              </a:lnSpc>
              <a:spcBef>
                <a:spcPts val="600"/>
              </a:spcBef>
            </a:pPr>
            <a:r>
              <a:rPr lang="en-US" sz="2400" dirty="0">
                <a:latin typeface="Calibri" panose="020F0502020204030204" pitchFamily="34" charset="0"/>
                <a:cs typeface="Calibri" panose="020F0502020204030204" pitchFamily="34" charset="0"/>
              </a:rPr>
              <a:t>Shoulder pain and limitation of movement at shoulder joint- Frozen shoulder (adhesive capsulitis)</a:t>
            </a:r>
          </a:p>
          <a:p>
            <a:pPr marL="358775" indent="-358775">
              <a:lnSpc>
                <a:spcPct val="120000"/>
              </a:lnSpc>
              <a:spcBef>
                <a:spcPts val="600"/>
              </a:spcBef>
            </a:pPr>
            <a:r>
              <a:rPr lang="en-US" sz="2400" dirty="0">
                <a:latin typeface="Calibri" panose="020F0502020204030204" pitchFamily="34" charset="0"/>
                <a:cs typeface="Calibri" panose="020F0502020204030204" pitchFamily="34" charset="0"/>
              </a:rPr>
              <a:t>Pain in overhead abduction of arms- Rotator cuff tendinopathy</a:t>
            </a:r>
          </a:p>
          <a:p>
            <a:pPr marL="358775" indent="-358775">
              <a:lnSpc>
                <a:spcPct val="120000"/>
              </a:lnSpc>
              <a:spcBef>
                <a:spcPts val="600"/>
              </a:spcBef>
            </a:pPr>
            <a:r>
              <a:rPr lang="en-US" sz="2400" dirty="0">
                <a:latin typeface="Calibri" panose="020F0502020204030204" pitchFamily="34" charset="0"/>
                <a:cs typeface="Calibri" panose="020F0502020204030204" pitchFamily="34" charset="0"/>
              </a:rPr>
              <a:t>Foot- Charcot foot and hammer toes</a:t>
            </a:r>
          </a:p>
        </p:txBody>
      </p:sp>
      <p:sp>
        <p:nvSpPr>
          <p:cNvPr id="4" name="TextBox 3"/>
          <p:cNvSpPr txBox="1"/>
          <p:nvPr/>
        </p:nvSpPr>
        <p:spPr>
          <a:xfrm>
            <a:off x="11421133" y="6489935"/>
            <a:ext cx="470062" cy="307777"/>
          </a:xfrm>
          <a:prstGeom prst="rect">
            <a:avLst/>
          </a:prstGeom>
          <a:noFill/>
        </p:spPr>
        <p:txBody>
          <a:bodyPr wrap="square" rtlCol="0">
            <a:spAutoFit/>
          </a:bodyPr>
          <a:lstStyle/>
          <a:p>
            <a:pPr algn="ctr"/>
            <a:r>
              <a:rPr lang="en-IN" sz="1400" dirty="0" smtClean="0">
                <a:latin typeface="Calibri" panose="020F0502020204030204" pitchFamily="34" charset="0"/>
                <a:cs typeface="Calibri" panose="020F0502020204030204" pitchFamily="34" charset="0"/>
              </a:rPr>
              <a:t>38</a:t>
            </a:r>
            <a:endParaRPr lang="en-IN"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298379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D4F-60C1-714E-AF36-0F274F1699E3}"/>
              </a:ext>
            </a:extLst>
          </p:cNvPr>
          <p:cNvSpPr>
            <a:spLocks noGrp="1"/>
          </p:cNvSpPr>
          <p:nvPr>
            <p:ph type="title" idx="4294967295"/>
          </p:nvPr>
        </p:nvSpPr>
        <p:spPr>
          <a:xfrm>
            <a:off x="500874" y="545516"/>
            <a:ext cx="12053838" cy="728556"/>
          </a:xfrm>
        </p:spPr>
        <p:txBody>
          <a:bodyPr>
            <a:noAutofit/>
          </a:bodyPr>
          <a:lstStyle/>
          <a:p>
            <a:r>
              <a:rPr lang="en-IN" sz="4800" dirty="0">
                <a:solidFill>
                  <a:srgbClr val="B46346"/>
                </a:solidFill>
              </a:rPr>
              <a:t>ETIOLOGICAL </a:t>
            </a:r>
            <a:r>
              <a:rPr lang="en-IN" sz="4800" dirty="0" smtClean="0">
                <a:solidFill>
                  <a:srgbClr val="B46346"/>
                </a:solidFill>
              </a:rPr>
              <a:t>CLASSIFICATION OF </a:t>
            </a:r>
            <a:r>
              <a:rPr lang="en-IN" sz="4800" dirty="0">
                <a:solidFill>
                  <a:srgbClr val="B46346"/>
                </a:solidFill>
              </a:rPr>
              <a:t>DIABETES MELLITUS</a:t>
            </a:r>
            <a:endParaRPr lang="en-US" sz="4800" dirty="0">
              <a:solidFill>
                <a:srgbClr val="B46346"/>
              </a:solidFill>
            </a:endParaRPr>
          </a:p>
        </p:txBody>
      </p:sp>
      <p:sp>
        <p:nvSpPr>
          <p:cNvPr id="3" name="Content Placeholder 2">
            <a:extLst>
              <a:ext uri="{FF2B5EF4-FFF2-40B4-BE49-F238E27FC236}">
                <a16:creationId xmlns:a16="http://schemas.microsoft.com/office/drawing/2014/main" id="{1A1994EB-9362-A583-580A-3877526AE2A1}"/>
              </a:ext>
            </a:extLst>
          </p:cNvPr>
          <p:cNvSpPr>
            <a:spLocks noGrp="1"/>
          </p:cNvSpPr>
          <p:nvPr>
            <p:ph idx="4294967295"/>
          </p:nvPr>
        </p:nvSpPr>
        <p:spPr>
          <a:xfrm>
            <a:off x="547174" y="1274072"/>
            <a:ext cx="10680270" cy="5192069"/>
          </a:xfrm>
        </p:spPr>
        <p:txBody>
          <a:bodyPr>
            <a:noAutofit/>
          </a:bodyPr>
          <a:lstStyle/>
          <a:p>
            <a:pPr marL="400050" indent="-400050">
              <a:lnSpc>
                <a:spcPct val="114000"/>
              </a:lnSpc>
              <a:spcBef>
                <a:spcPts val="600"/>
              </a:spcBef>
              <a:buFont typeface="+mj-lt"/>
              <a:buAutoNum type="romanUcPeriod"/>
            </a:pPr>
            <a:r>
              <a:rPr lang="en-IN" sz="1700" dirty="0">
                <a:latin typeface="Calibri" panose="020F0502020204030204" pitchFamily="34" charset="0"/>
                <a:cs typeface="Calibri" panose="020F0502020204030204" pitchFamily="34" charset="0"/>
              </a:rPr>
              <a:t>Type 1 diabetes</a:t>
            </a:r>
          </a:p>
          <a:p>
            <a:pPr marL="400050" indent="-400050">
              <a:lnSpc>
                <a:spcPct val="114000"/>
              </a:lnSpc>
              <a:spcBef>
                <a:spcPts val="600"/>
              </a:spcBef>
              <a:buFont typeface="+mj-lt"/>
              <a:buAutoNum type="romanUcPeriod"/>
            </a:pPr>
            <a:r>
              <a:rPr lang="en-IN" sz="1700" dirty="0">
                <a:latin typeface="Calibri" panose="020F0502020204030204" pitchFamily="34" charset="0"/>
                <a:cs typeface="Calibri" panose="020F0502020204030204" pitchFamily="34" charset="0"/>
              </a:rPr>
              <a:t>Type 2 diabetes</a:t>
            </a:r>
          </a:p>
          <a:p>
            <a:pPr marL="400050" indent="-400050">
              <a:lnSpc>
                <a:spcPct val="114000"/>
              </a:lnSpc>
              <a:spcBef>
                <a:spcPts val="600"/>
              </a:spcBef>
              <a:buFont typeface="+mj-lt"/>
              <a:buAutoNum type="romanUcPeriod"/>
            </a:pPr>
            <a:r>
              <a:rPr lang="en-IN" sz="1700" dirty="0">
                <a:latin typeface="Calibri" panose="020F0502020204030204" pitchFamily="34" charset="0"/>
                <a:cs typeface="Calibri" panose="020F0502020204030204" pitchFamily="34" charset="0"/>
              </a:rPr>
              <a:t>Specific types</a:t>
            </a:r>
          </a:p>
          <a:p>
            <a:pPr marL="666900" lvl="1" indent="-342900">
              <a:lnSpc>
                <a:spcPct val="114000"/>
              </a:lnSpc>
              <a:spcBef>
                <a:spcPts val="600"/>
              </a:spcBef>
              <a:buFont typeface="+mj-lt"/>
              <a:buAutoNum type="alphaUcPeriod"/>
            </a:pPr>
            <a:r>
              <a:rPr lang="en-IN" sz="1700" dirty="0">
                <a:latin typeface="Calibri" panose="020F0502020204030204" pitchFamily="34" charset="0"/>
                <a:cs typeface="Calibri" panose="020F0502020204030204" pitchFamily="34" charset="0"/>
              </a:rPr>
              <a:t>Genetic defects</a:t>
            </a:r>
          </a:p>
          <a:p>
            <a:pPr marL="666900" lvl="1" indent="-342900">
              <a:lnSpc>
                <a:spcPct val="114000"/>
              </a:lnSpc>
              <a:spcBef>
                <a:spcPts val="600"/>
              </a:spcBef>
              <a:buFont typeface="+mj-lt"/>
              <a:buAutoNum type="alphaUcPeriod"/>
            </a:pPr>
            <a:r>
              <a:rPr lang="en-IN" sz="1700" dirty="0">
                <a:latin typeface="Calibri" panose="020F0502020204030204" pitchFamily="34" charset="0"/>
                <a:cs typeface="Calibri" panose="020F0502020204030204" pitchFamily="34" charset="0"/>
              </a:rPr>
              <a:t>Transient neonatal diabetes</a:t>
            </a:r>
          </a:p>
          <a:p>
            <a:pPr marL="666900" lvl="1" indent="-342900">
              <a:lnSpc>
                <a:spcPct val="114000"/>
              </a:lnSpc>
              <a:spcBef>
                <a:spcPts val="600"/>
              </a:spcBef>
              <a:buFont typeface="+mj-lt"/>
              <a:buAutoNum type="alphaUcPeriod"/>
            </a:pPr>
            <a:r>
              <a:rPr lang="en-IN" sz="1700" dirty="0">
                <a:latin typeface="Calibri" panose="020F0502020204030204" pitchFamily="34" charset="0"/>
                <a:cs typeface="Calibri" panose="020F0502020204030204" pitchFamily="34" charset="0"/>
              </a:rPr>
              <a:t>Diseases of the exocrine pancreas (pancreatitis, pancreatectomy, cystic fibrosis, </a:t>
            </a:r>
            <a:r>
              <a:rPr lang="en-IN" sz="1700" dirty="0" err="1">
                <a:latin typeface="Calibri" panose="020F0502020204030204" pitchFamily="34" charset="0"/>
                <a:cs typeface="Calibri" panose="020F0502020204030204" pitchFamily="34" charset="0"/>
              </a:rPr>
              <a:t>fibrocalculous</a:t>
            </a:r>
            <a:r>
              <a:rPr lang="en-IN" sz="1700" dirty="0">
                <a:latin typeface="Calibri" panose="020F0502020204030204" pitchFamily="34" charset="0"/>
                <a:cs typeface="Calibri" panose="020F0502020204030204" pitchFamily="34" charset="0"/>
              </a:rPr>
              <a:t> </a:t>
            </a:r>
            <a:r>
              <a:rPr lang="en-IN" sz="1700" dirty="0" err="1">
                <a:latin typeface="Calibri" panose="020F0502020204030204" pitchFamily="34" charset="0"/>
                <a:cs typeface="Calibri" panose="020F0502020204030204" pitchFamily="34" charset="0"/>
              </a:rPr>
              <a:t>pancreatopathy</a:t>
            </a:r>
            <a:r>
              <a:rPr lang="en-IN" sz="1700" dirty="0">
                <a:latin typeface="Calibri" panose="020F0502020204030204" pitchFamily="34" charset="0"/>
                <a:cs typeface="Calibri" panose="020F0502020204030204" pitchFamily="34" charset="0"/>
              </a:rPr>
              <a:t>)</a:t>
            </a:r>
          </a:p>
          <a:p>
            <a:pPr marL="666900" lvl="1" indent="-342900">
              <a:lnSpc>
                <a:spcPct val="114000"/>
              </a:lnSpc>
              <a:spcBef>
                <a:spcPts val="600"/>
              </a:spcBef>
              <a:buFont typeface="+mj-lt"/>
              <a:buAutoNum type="alphaUcPeriod"/>
            </a:pPr>
            <a:r>
              <a:rPr lang="en-IN" sz="1700" dirty="0">
                <a:latin typeface="Calibri" panose="020F0502020204030204" pitchFamily="34" charset="0"/>
                <a:cs typeface="Calibri" panose="020F0502020204030204" pitchFamily="34" charset="0"/>
              </a:rPr>
              <a:t>Genetic defects in insulin action- type A insulin resistance</a:t>
            </a:r>
          </a:p>
          <a:p>
            <a:pPr marL="666900" lvl="1" indent="-342900">
              <a:lnSpc>
                <a:spcPct val="114000"/>
              </a:lnSpc>
              <a:spcBef>
                <a:spcPts val="600"/>
              </a:spcBef>
              <a:buFont typeface="+mj-lt"/>
              <a:buAutoNum type="alphaUcPeriod"/>
            </a:pPr>
            <a:r>
              <a:rPr lang="en-IN" sz="1700" dirty="0">
                <a:latin typeface="Calibri" panose="020F0502020204030204" pitchFamily="34" charset="0"/>
                <a:cs typeface="Calibri" panose="020F0502020204030204" pitchFamily="34" charset="0"/>
              </a:rPr>
              <a:t>Endocrinopathies- Cushing’s Syndrome, Acromegaly, Glucagonoma, Pheochromocytoma, Hyperthyroidism</a:t>
            </a:r>
          </a:p>
          <a:p>
            <a:pPr marL="666900" lvl="1" indent="-342900">
              <a:lnSpc>
                <a:spcPct val="114000"/>
              </a:lnSpc>
              <a:spcBef>
                <a:spcPts val="600"/>
              </a:spcBef>
              <a:buFont typeface="+mj-lt"/>
              <a:buAutoNum type="alphaUcPeriod"/>
            </a:pPr>
            <a:r>
              <a:rPr lang="en-IN" sz="1700" dirty="0">
                <a:latin typeface="Calibri" panose="020F0502020204030204" pitchFamily="34" charset="0"/>
                <a:cs typeface="Calibri" panose="020F0502020204030204" pitchFamily="34" charset="0"/>
              </a:rPr>
              <a:t>Drugs or chemicals induced- Glucocorticoids, Diazoxide, Beta Adrenergic Agonists, Thiazides</a:t>
            </a:r>
          </a:p>
          <a:p>
            <a:pPr marL="666900" lvl="1" indent="-342900">
              <a:lnSpc>
                <a:spcPct val="114000"/>
              </a:lnSpc>
              <a:spcBef>
                <a:spcPts val="600"/>
              </a:spcBef>
              <a:buFont typeface="+mj-lt"/>
              <a:buAutoNum type="alphaUcPeriod"/>
            </a:pPr>
            <a:r>
              <a:rPr lang="en-IN" sz="1700" dirty="0">
                <a:latin typeface="Calibri" panose="020F0502020204030204" pitchFamily="34" charset="0"/>
                <a:cs typeface="Calibri" panose="020F0502020204030204" pitchFamily="34" charset="0"/>
              </a:rPr>
              <a:t>Infections- Congenital rubella, CMV, </a:t>
            </a:r>
            <a:r>
              <a:rPr lang="en-IN" sz="1700" dirty="0" err="1">
                <a:latin typeface="Calibri" panose="020F0502020204030204" pitchFamily="34" charset="0"/>
                <a:cs typeface="Calibri" panose="020F0502020204030204" pitchFamily="34" charset="0"/>
              </a:rPr>
              <a:t>Coxackie</a:t>
            </a:r>
            <a:r>
              <a:rPr lang="en-IN" sz="1700" dirty="0">
                <a:latin typeface="Calibri" panose="020F0502020204030204" pitchFamily="34" charset="0"/>
                <a:cs typeface="Calibri" panose="020F0502020204030204" pitchFamily="34" charset="0"/>
              </a:rPr>
              <a:t> Virus</a:t>
            </a:r>
          </a:p>
          <a:p>
            <a:pPr marL="666900" lvl="1" indent="-342900">
              <a:lnSpc>
                <a:spcPct val="114000"/>
              </a:lnSpc>
              <a:spcBef>
                <a:spcPts val="600"/>
              </a:spcBef>
              <a:buFont typeface="+mj-lt"/>
              <a:buAutoNum type="alphaUcPeriod"/>
            </a:pPr>
            <a:r>
              <a:rPr lang="en-IN" sz="1700" dirty="0">
                <a:latin typeface="Calibri" panose="020F0502020204030204" pitchFamily="34" charset="0"/>
                <a:cs typeface="Calibri" panose="020F0502020204030204" pitchFamily="34" charset="0"/>
              </a:rPr>
              <a:t>Uncommon immune mediated diabetes</a:t>
            </a:r>
          </a:p>
          <a:p>
            <a:pPr marL="666900" lvl="1" indent="-342900">
              <a:lnSpc>
                <a:spcPct val="114000"/>
              </a:lnSpc>
              <a:spcBef>
                <a:spcPts val="600"/>
              </a:spcBef>
              <a:buFont typeface="+mj-lt"/>
              <a:buAutoNum type="alphaUcPeriod"/>
            </a:pPr>
            <a:r>
              <a:rPr lang="en-IN" sz="1700" dirty="0">
                <a:latin typeface="Calibri" panose="020F0502020204030204" pitchFamily="34" charset="0"/>
                <a:cs typeface="Calibri" panose="020F0502020204030204" pitchFamily="34" charset="0"/>
              </a:rPr>
              <a:t>Other genetic syndromes- Down’s </a:t>
            </a:r>
            <a:r>
              <a:rPr lang="en-IN" sz="1700" dirty="0" err="1">
                <a:latin typeface="Calibri" panose="020F0502020204030204" pitchFamily="34" charset="0"/>
                <a:cs typeface="Calibri" panose="020F0502020204030204" pitchFamily="34" charset="0"/>
              </a:rPr>
              <a:t>syn</a:t>
            </a:r>
            <a:r>
              <a:rPr lang="en-IN" sz="1700" dirty="0">
                <a:latin typeface="Calibri" panose="020F0502020204030204" pitchFamily="34" charset="0"/>
                <a:cs typeface="Calibri" panose="020F0502020204030204" pitchFamily="34" charset="0"/>
              </a:rPr>
              <a:t>, </a:t>
            </a:r>
            <a:r>
              <a:rPr lang="en-IN" sz="1700" dirty="0" err="1">
                <a:latin typeface="Calibri" panose="020F0502020204030204" pitchFamily="34" charset="0"/>
                <a:cs typeface="Calibri" panose="020F0502020204030204" pitchFamily="34" charset="0"/>
              </a:rPr>
              <a:t>Klienefelter</a:t>
            </a:r>
            <a:r>
              <a:rPr lang="en-IN" sz="1700" dirty="0">
                <a:latin typeface="Calibri" panose="020F0502020204030204" pitchFamily="34" charset="0"/>
                <a:cs typeface="Calibri" panose="020F0502020204030204" pitchFamily="34" charset="0"/>
              </a:rPr>
              <a:t> </a:t>
            </a:r>
            <a:r>
              <a:rPr lang="en-IN" sz="1700" dirty="0" err="1">
                <a:latin typeface="Calibri" panose="020F0502020204030204" pitchFamily="34" charset="0"/>
                <a:cs typeface="Calibri" panose="020F0502020204030204" pitchFamily="34" charset="0"/>
              </a:rPr>
              <a:t>syn</a:t>
            </a:r>
            <a:r>
              <a:rPr lang="en-IN" sz="1700" dirty="0">
                <a:latin typeface="Calibri" panose="020F0502020204030204" pitchFamily="34" charset="0"/>
                <a:cs typeface="Calibri" panose="020F0502020204030204" pitchFamily="34" charset="0"/>
              </a:rPr>
              <a:t>, Turner’s </a:t>
            </a:r>
            <a:r>
              <a:rPr lang="en-IN" sz="1700" dirty="0" err="1">
                <a:latin typeface="Calibri" panose="020F0502020204030204" pitchFamily="34" charset="0"/>
                <a:cs typeface="Calibri" panose="020F0502020204030204" pitchFamily="34" charset="0"/>
              </a:rPr>
              <a:t>syn</a:t>
            </a:r>
            <a:r>
              <a:rPr lang="en-IN" sz="1700" dirty="0">
                <a:latin typeface="Calibri" panose="020F0502020204030204" pitchFamily="34" charset="0"/>
                <a:cs typeface="Calibri" panose="020F0502020204030204" pitchFamily="34" charset="0"/>
              </a:rPr>
              <a:t>, Friedreich’s </a:t>
            </a:r>
            <a:r>
              <a:rPr lang="en-IN" sz="1700" dirty="0" smtClean="0">
                <a:latin typeface="Calibri" panose="020F0502020204030204" pitchFamily="34" charset="0"/>
                <a:cs typeface="Calibri" panose="020F0502020204030204" pitchFamily="34" charset="0"/>
              </a:rPr>
              <a:t>ataxia</a:t>
            </a:r>
          </a:p>
          <a:p>
            <a:pPr marL="266700" lvl="1" indent="-266700">
              <a:lnSpc>
                <a:spcPct val="114000"/>
              </a:lnSpc>
              <a:spcBef>
                <a:spcPts val="600"/>
              </a:spcBef>
              <a:buFont typeface="+mj-lt"/>
              <a:buAutoNum type="romanUcPeriod" startAt="4"/>
            </a:pPr>
            <a:r>
              <a:rPr lang="en-IN" sz="1700" dirty="0">
                <a:latin typeface="Calibri" panose="020F0502020204030204" pitchFamily="34" charset="0"/>
                <a:cs typeface="Calibri" panose="020F0502020204030204" pitchFamily="34" charset="0"/>
              </a:rPr>
              <a:t>Gestational diabetes mellitus (GDM)</a:t>
            </a:r>
          </a:p>
        </p:txBody>
      </p:sp>
      <p:sp>
        <p:nvSpPr>
          <p:cNvPr id="4" name="TextBox 3"/>
          <p:cNvSpPr txBox="1"/>
          <p:nvPr/>
        </p:nvSpPr>
        <p:spPr>
          <a:xfrm>
            <a:off x="11467431" y="6489935"/>
            <a:ext cx="470062" cy="307777"/>
          </a:xfrm>
          <a:prstGeom prst="rect">
            <a:avLst/>
          </a:prstGeom>
          <a:noFill/>
        </p:spPr>
        <p:txBody>
          <a:bodyPr wrap="square" rtlCol="0">
            <a:spAutoFit/>
          </a:bodyPr>
          <a:lstStyle/>
          <a:p>
            <a:pPr algn="ctr"/>
            <a:r>
              <a:rPr lang="en-IN" sz="1400" dirty="0" smtClean="0">
                <a:latin typeface="Calibri" panose="020F0502020204030204" pitchFamily="34" charset="0"/>
                <a:cs typeface="Calibri" panose="020F0502020204030204" pitchFamily="34" charset="0"/>
              </a:rPr>
              <a:t>3</a:t>
            </a:r>
            <a:endParaRPr lang="en-IN"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2819563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0A70E04-2534-E746-CF4A-CC58AF444BBE}"/>
              </a:ext>
            </a:extLst>
          </p:cNvPr>
          <p:cNvSpPr>
            <a:spLocks noGrp="1"/>
          </p:cNvSpPr>
          <p:nvPr>
            <p:ph idx="4294967295"/>
          </p:nvPr>
        </p:nvSpPr>
        <p:spPr>
          <a:xfrm>
            <a:off x="1770927" y="2870220"/>
            <a:ext cx="3391382" cy="747169"/>
          </a:xfrm>
        </p:spPr>
        <p:txBody>
          <a:bodyPr>
            <a:noAutofit/>
          </a:bodyPr>
          <a:lstStyle/>
          <a:p>
            <a:pPr marL="450850" indent="-450850"/>
            <a:r>
              <a:rPr lang="en-US" sz="2400" dirty="0" smtClean="0">
                <a:latin typeface="Calibri" panose="020F0502020204030204" pitchFamily="34" charset="0"/>
                <a:cs typeface="Calibri" panose="020F0502020204030204" pitchFamily="34" charset="0"/>
              </a:rPr>
              <a:t>Limited joint mobility (Prayer sign)</a:t>
            </a:r>
            <a:endParaRPr lang="en-US" sz="2400" dirty="0">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2788C52B-99C8-EDE1-7E3A-0235A9F30F42}"/>
              </a:ext>
            </a:extLst>
          </p:cNvPr>
          <p:cNvPicPr>
            <a:picLocks noChangeAspect="1"/>
          </p:cNvPicPr>
          <p:nvPr/>
        </p:nvPicPr>
        <p:blipFill rotWithShape="1">
          <a:blip r:embed="rId3"/>
          <a:srcRect t="1515" b="1999"/>
          <a:stretch/>
        </p:blipFill>
        <p:spPr>
          <a:xfrm>
            <a:off x="5463253" y="942023"/>
            <a:ext cx="3669174" cy="48589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p:cNvSpPr txBox="1"/>
          <p:nvPr/>
        </p:nvSpPr>
        <p:spPr>
          <a:xfrm>
            <a:off x="11421133" y="6489935"/>
            <a:ext cx="470062" cy="307777"/>
          </a:xfrm>
          <a:prstGeom prst="rect">
            <a:avLst/>
          </a:prstGeom>
          <a:noFill/>
        </p:spPr>
        <p:txBody>
          <a:bodyPr wrap="square" rtlCol="0">
            <a:spAutoFit/>
          </a:bodyPr>
          <a:lstStyle/>
          <a:p>
            <a:pPr algn="ctr"/>
            <a:r>
              <a:rPr lang="en-IN" sz="1400" dirty="0" smtClean="0">
                <a:latin typeface="Calibri" panose="020F0502020204030204" pitchFamily="34" charset="0"/>
                <a:cs typeface="Calibri" panose="020F0502020204030204" pitchFamily="34" charset="0"/>
              </a:rPr>
              <a:t>39</a:t>
            </a:r>
            <a:endParaRPr lang="en-IN"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2713640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900CEA9-EB8E-425C-BF4E-B06982223697}"/>
              </a:ext>
            </a:extLst>
          </p:cNvPr>
          <p:cNvSpPr>
            <a:spLocks noGrp="1"/>
          </p:cNvSpPr>
          <p:nvPr>
            <p:ph idx="4294967295"/>
          </p:nvPr>
        </p:nvSpPr>
        <p:spPr>
          <a:xfrm>
            <a:off x="1956122" y="3123958"/>
            <a:ext cx="2190750" cy="399929"/>
          </a:xfrm>
        </p:spPr>
        <p:txBody>
          <a:bodyPr>
            <a:noAutofit/>
          </a:bodyPr>
          <a:lstStyle/>
          <a:p>
            <a:pPr marL="288925" indent="-288925"/>
            <a:r>
              <a:rPr lang="en-US" sz="2400" dirty="0">
                <a:latin typeface="Calibri" panose="020F0502020204030204" pitchFamily="34" charset="0"/>
                <a:cs typeface="Calibri" panose="020F0502020204030204" pitchFamily="34" charset="0"/>
              </a:rPr>
              <a:t>Hammer </a:t>
            </a:r>
            <a:r>
              <a:rPr lang="en-US" sz="2400" dirty="0" smtClean="0">
                <a:latin typeface="Calibri" panose="020F0502020204030204" pitchFamily="34" charset="0"/>
                <a:cs typeface="Calibri" panose="020F0502020204030204" pitchFamily="34" charset="0"/>
              </a:rPr>
              <a:t>toes</a:t>
            </a:r>
            <a:endParaRPr lang="en-US" sz="2400" dirty="0">
              <a:latin typeface="Calibri" panose="020F0502020204030204" pitchFamily="34" charset="0"/>
              <a:cs typeface="Calibri" panose="020F0502020204030204" pitchFamily="34" charset="0"/>
            </a:endParaRPr>
          </a:p>
        </p:txBody>
      </p:sp>
      <p:pic>
        <p:nvPicPr>
          <p:cNvPr id="4" name="Picture 6" descr="Causes of diabetic foot lesions - The Lancet">
            <a:extLst>
              <a:ext uri="{FF2B5EF4-FFF2-40B4-BE49-F238E27FC236}">
                <a16:creationId xmlns:a16="http://schemas.microsoft.com/office/drawing/2014/main" id="{AFD0B152-5A5A-EE92-8061-1F3A303FB5B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378365" y="1468482"/>
            <a:ext cx="5541138" cy="39024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5" name="TextBox 4"/>
          <p:cNvSpPr txBox="1"/>
          <p:nvPr/>
        </p:nvSpPr>
        <p:spPr>
          <a:xfrm>
            <a:off x="11421133" y="6489935"/>
            <a:ext cx="470062" cy="307777"/>
          </a:xfrm>
          <a:prstGeom prst="rect">
            <a:avLst/>
          </a:prstGeom>
          <a:noFill/>
        </p:spPr>
        <p:txBody>
          <a:bodyPr wrap="square" rtlCol="0">
            <a:spAutoFit/>
          </a:bodyPr>
          <a:lstStyle/>
          <a:p>
            <a:pPr algn="ctr"/>
            <a:r>
              <a:rPr lang="en-IN" sz="1400" dirty="0" smtClean="0">
                <a:latin typeface="Calibri" panose="020F0502020204030204" pitchFamily="34" charset="0"/>
                <a:cs typeface="Calibri" panose="020F0502020204030204" pitchFamily="34" charset="0"/>
              </a:rPr>
              <a:t>40</a:t>
            </a:r>
            <a:endParaRPr lang="en-IN"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1579001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0B181FF-3419-C0CB-0701-82045985A2BC}"/>
              </a:ext>
            </a:extLst>
          </p:cNvPr>
          <p:cNvSpPr>
            <a:spLocks noGrp="1"/>
          </p:cNvSpPr>
          <p:nvPr>
            <p:ph idx="4294967295"/>
          </p:nvPr>
        </p:nvSpPr>
        <p:spPr>
          <a:xfrm>
            <a:off x="2083444" y="3292660"/>
            <a:ext cx="2162175" cy="411504"/>
          </a:xfrm>
        </p:spPr>
        <p:txBody>
          <a:bodyPr>
            <a:noAutofit/>
          </a:bodyPr>
          <a:lstStyle/>
          <a:p>
            <a:pPr marL="358775" indent="-358775"/>
            <a:r>
              <a:rPr lang="en-US" sz="2400" dirty="0">
                <a:latin typeface="Calibri" panose="020F0502020204030204" pitchFamily="34" charset="0"/>
                <a:cs typeface="Calibri" panose="020F0502020204030204" pitchFamily="34" charset="0"/>
              </a:rPr>
              <a:t>Charcot foot</a:t>
            </a:r>
          </a:p>
        </p:txBody>
      </p:sp>
      <p:pic>
        <p:nvPicPr>
          <p:cNvPr id="4" name="Picture 4" descr="The Charcot foot: a pictorial review | Insights into Imaging | Full Text">
            <a:extLst>
              <a:ext uri="{FF2B5EF4-FFF2-40B4-BE49-F238E27FC236}">
                <a16:creationId xmlns:a16="http://schemas.microsoft.com/office/drawing/2014/main" id="{A5250F78-8791-E08A-1A3C-9C87F29792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23411" y="1057053"/>
            <a:ext cx="4315328" cy="48827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5" name="TextBox 4"/>
          <p:cNvSpPr txBox="1"/>
          <p:nvPr/>
        </p:nvSpPr>
        <p:spPr>
          <a:xfrm>
            <a:off x="11421133" y="6489935"/>
            <a:ext cx="470062" cy="307777"/>
          </a:xfrm>
          <a:prstGeom prst="rect">
            <a:avLst/>
          </a:prstGeom>
          <a:noFill/>
        </p:spPr>
        <p:txBody>
          <a:bodyPr wrap="square" rtlCol="0">
            <a:spAutoFit/>
          </a:bodyPr>
          <a:lstStyle/>
          <a:p>
            <a:pPr algn="ctr"/>
            <a:r>
              <a:rPr lang="en-IN" sz="1400" dirty="0" smtClean="0">
                <a:latin typeface="Calibri" panose="020F0502020204030204" pitchFamily="34" charset="0"/>
                <a:cs typeface="Calibri" panose="020F0502020204030204" pitchFamily="34" charset="0"/>
              </a:rPr>
              <a:t>41</a:t>
            </a:r>
            <a:endParaRPr lang="en-IN"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6723130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83537-10D6-8A7E-D5CF-55A9B3D3C53E}"/>
              </a:ext>
            </a:extLst>
          </p:cNvPr>
          <p:cNvSpPr>
            <a:spLocks noGrp="1"/>
          </p:cNvSpPr>
          <p:nvPr>
            <p:ph type="title" idx="4294967295"/>
          </p:nvPr>
        </p:nvSpPr>
        <p:spPr>
          <a:xfrm>
            <a:off x="547869" y="484188"/>
            <a:ext cx="5667737" cy="893199"/>
          </a:xfrm>
        </p:spPr>
        <p:txBody>
          <a:bodyPr>
            <a:normAutofit/>
          </a:bodyPr>
          <a:lstStyle/>
          <a:p>
            <a:r>
              <a:rPr lang="en-IN" sz="4800" dirty="0">
                <a:solidFill>
                  <a:srgbClr val="D34817"/>
                </a:solidFill>
              </a:rPr>
              <a:t>10g monofilament test</a:t>
            </a:r>
            <a:endParaRPr lang="en-US" sz="4800" dirty="0">
              <a:solidFill>
                <a:srgbClr val="D34817"/>
              </a:solidFill>
            </a:endParaRPr>
          </a:p>
        </p:txBody>
      </p:sp>
      <p:sp>
        <p:nvSpPr>
          <p:cNvPr id="3" name="Content Placeholder 2">
            <a:extLst>
              <a:ext uri="{FF2B5EF4-FFF2-40B4-BE49-F238E27FC236}">
                <a16:creationId xmlns:a16="http://schemas.microsoft.com/office/drawing/2014/main" id="{6CA24789-7CD7-0252-8410-D5A8798822D9}"/>
              </a:ext>
            </a:extLst>
          </p:cNvPr>
          <p:cNvSpPr>
            <a:spLocks noGrp="1"/>
          </p:cNvSpPr>
          <p:nvPr>
            <p:ph idx="4294967295"/>
          </p:nvPr>
        </p:nvSpPr>
        <p:spPr>
          <a:xfrm>
            <a:off x="631181" y="1412111"/>
            <a:ext cx="9045254" cy="4572000"/>
          </a:xfrm>
        </p:spPr>
        <p:txBody>
          <a:bodyPr>
            <a:noAutofit/>
          </a:bodyPr>
          <a:lstStyle/>
          <a:p>
            <a:pPr marL="450850" indent="-450850">
              <a:lnSpc>
                <a:spcPct val="150000"/>
              </a:lnSpc>
            </a:pPr>
            <a:r>
              <a:rPr lang="en-IN" sz="2400" dirty="0">
                <a:latin typeface="Calibri" panose="020F0502020204030204" pitchFamily="34" charset="0"/>
                <a:cs typeface="Calibri" panose="020F0502020204030204" pitchFamily="34" charset="0"/>
              </a:rPr>
              <a:t>To determine the patient’s LOSS OF PROTECTIVE SENSATION (LOPS)- a marker of neuropathy</a:t>
            </a:r>
          </a:p>
          <a:p>
            <a:pPr marL="450850" indent="-450850">
              <a:lnSpc>
                <a:spcPct val="150000"/>
              </a:lnSpc>
            </a:pPr>
            <a:r>
              <a:rPr lang="en-US" sz="2400" dirty="0">
                <a:latin typeface="Calibri" panose="020F0502020204030204" pitchFamily="34" charset="0"/>
                <a:cs typeface="Calibri" panose="020F0502020204030204" pitchFamily="34" charset="0"/>
              </a:rPr>
              <a:t>Use of Monofilament</a:t>
            </a:r>
          </a:p>
          <a:p>
            <a:pPr marL="450850" indent="-450850">
              <a:lnSpc>
                <a:spcPct val="150000"/>
              </a:lnSpc>
            </a:pPr>
            <a:r>
              <a:rPr lang="en-US" sz="2400" dirty="0">
                <a:latin typeface="Calibri" panose="020F0502020204030204" pitchFamily="34" charset="0"/>
                <a:cs typeface="Calibri" panose="020F0502020204030204" pitchFamily="34" charset="0"/>
              </a:rPr>
              <a:t>Identify patients at risk and instate preventive measures</a:t>
            </a:r>
          </a:p>
          <a:p>
            <a:pPr marL="450850" indent="-450850">
              <a:lnSpc>
                <a:spcPct val="150000"/>
              </a:lnSpc>
            </a:pPr>
            <a:r>
              <a:rPr lang="en-US" sz="2400" dirty="0">
                <a:latin typeface="Calibri" panose="020F0502020204030204" pitchFamily="34" charset="0"/>
                <a:cs typeface="Calibri" panose="020F0502020204030204" pitchFamily="34" charset="0"/>
              </a:rPr>
              <a:t>To be conducted for all diabetic patients irrespective of the presence of a diabetic foot ulcer</a:t>
            </a:r>
          </a:p>
        </p:txBody>
      </p:sp>
      <p:sp>
        <p:nvSpPr>
          <p:cNvPr id="4" name="TextBox 3"/>
          <p:cNvSpPr txBox="1"/>
          <p:nvPr/>
        </p:nvSpPr>
        <p:spPr>
          <a:xfrm>
            <a:off x="11421133" y="6489935"/>
            <a:ext cx="470062" cy="307777"/>
          </a:xfrm>
          <a:prstGeom prst="rect">
            <a:avLst/>
          </a:prstGeom>
          <a:noFill/>
        </p:spPr>
        <p:txBody>
          <a:bodyPr wrap="square" rtlCol="0">
            <a:spAutoFit/>
          </a:bodyPr>
          <a:lstStyle/>
          <a:p>
            <a:pPr algn="ctr"/>
            <a:r>
              <a:rPr lang="en-IN" sz="1400" dirty="0" smtClean="0">
                <a:latin typeface="Calibri" panose="020F0502020204030204" pitchFamily="34" charset="0"/>
                <a:cs typeface="Calibri" panose="020F0502020204030204" pitchFamily="34" charset="0"/>
              </a:rPr>
              <a:t>42</a:t>
            </a:r>
            <a:endParaRPr lang="en-IN"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9412055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2CEEB-7704-3C3E-736A-E057D45144F0}"/>
              </a:ext>
            </a:extLst>
          </p:cNvPr>
          <p:cNvSpPr>
            <a:spLocks noGrp="1"/>
          </p:cNvSpPr>
          <p:nvPr>
            <p:ph type="title" idx="4294967295"/>
          </p:nvPr>
        </p:nvSpPr>
        <p:spPr>
          <a:xfrm>
            <a:off x="524719" y="461039"/>
            <a:ext cx="7878501" cy="881625"/>
          </a:xfrm>
        </p:spPr>
        <p:txBody>
          <a:bodyPr>
            <a:normAutofit/>
          </a:bodyPr>
          <a:lstStyle/>
          <a:p>
            <a:r>
              <a:rPr lang="en-IN" sz="4800" dirty="0">
                <a:solidFill>
                  <a:srgbClr val="D34817"/>
                </a:solidFill>
              </a:rPr>
              <a:t>How to do a monofilament test?</a:t>
            </a:r>
            <a:endParaRPr lang="en-US" sz="4800" dirty="0">
              <a:solidFill>
                <a:srgbClr val="D34817"/>
              </a:solidFill>
            </a:endParaRPr>
          </a:p>
        </p:txBody>
      </p:sp>
      <p:sp>
        <p:nvSpPr>
          <p:cNvPr id="3" name="Content Placeholder 2">
            <a:extLst>
              <a:ext uri="{FF2B5EF4-FFF2-40B4-BE49-F238E27FC236}">
                <a16:creationId xmlns:a16="http://schemas.microsoft.com/office/drawing/2014/main" id="{DC080845-302B-649B-4811-1C40B95BE1D7}"/>
              </a:ext>
            </a:extLst>
          </p:cNvPr>
          <p:cNvSpPr>
            <a:spLocks noGrp="1"/>
          </p:cNvSpPr>
          <p:nvPr>
            <p:ph idx="4294967295"/>
          </p:nvPr>
        </p:nvSpPr>
        <p:spPr>
          <a:xfrm>
            <a:off x="524719" y="1261642"/>
            <a:ext cx="11512952" cy="5231757"/>
          </a:xfrm>
        </p:spPr>
        <p:txBody>
          <a:bodyPr>
            <a:noAutofit/>
          </a:bodyPr>
          <a:lstStyle/>
          <a:p>
            <a:pPr marL="0" indent="0">
              <a:lnSpc>
                <a:spcPct val="130000"/>
              </a:lnSpc>
              <a:spcBef>
                <a:spcPts val="500"/>
              </a:spcBef>
              <a:buNone/>
            </a:pPr>
            <a:r>
              <a:rPr lang="en-US" sz="1800" b="1" dirty="0">
                <a:latin typeface="Calibri" panose="020F0502020204030204" pitchFamily="34" charset="0"/>
                <a:cs typeface="Calibri" panose="020F0502020204030204" pitchFamily="34" charset="0"/>
              </a:rPr>
              <a:t>PROCEDURE:</a:t>
            </a:r>
          </a:p>
          <a:p>
            <a:pPr marL="342900" indent="-342900">
              <a:lnSpc>
                <a:spcPct val="130000"/>
              </a:lnSpc>
              <a:spcBef>
                <a:spcPts val="500"/>
              </a:spcBef>
              <a:buFont typeface="+mj-lt"/>
              <a:buAutoNum type="arabicPeriod"/>
            </a:pPr>
            <a:r>
              <a:rPr lang="en-US" sz="1800" dirty="0">
                <a:latin typeface="Calibri" panose="020F0502020204030204" pitchFamily="34" charset="0"/>
                <a:cs typeface="Calibri" panose="020F0502020204030204" pitchFamily="34" charset="0"/>
              </a:rPr>
              <a:t>Expose the area to be tested</a:t>
            </a:r>
          </a:p>
          <a:p>
            <a:pPr marL="342900" indent="-342900">
              <a:lnSpc>
                <a:spcPct val="130000"/>
              </a:lnSpc>
              <a:spcBef>
                <a:spcPts val="500"/>
              </a:spcBef>
              <a:buFont typeface="+mj-lt"/>
              <a:buAutoNum type="arabicPeriod"/>
            </a:pPr>
            <a:r>
              <a:rPr lang="en-US" sz="1800" dirty="0">
                <a:latin typeface="Calibri" panose="020F0502020204030204" pitchFamily="34" charset="0"/>
                <a:cs typeface="Calibri" panose="020F0502020204030204" pitchFamily="34" charset="0"/>
              </a:rPr>
              <a:t>Explain what is the test using the patient’s hand initially</a:t>
            </a:r>
          </a:p>
          <a:p>
            <a:pPr marL="342900" indent="-342900">
              <a:lnSpc>
                <a:spcPct val="130000"/>
              </a:lnSpc>
              <a:spcBef>
                <a:spcPts val="500"/>
              </a:spcBef>
              <a:buFont typeface="+mj-lt"/>
              <a:buAutoNum type="arabicPeriod"/>
            </a:pPr>
            <a:r>
              <a:rPr lang="en-US" sz="1800" dirty="0">
                <a:latin typeface="Calibri" panose="020F0502020204030204" pitchFamily="34" charset="0"/>
                <a:cs typeface="Calibri" panose="020F0502020204030204" pitchFamily="34" charset="0"/>
              </a:rPr>
              <a:t>Have the patient close the eyes</a:t>
            </a:r>
          </a:p>
          <a:p>
            <a:pPr marL="342900" indent="-342900">
              <a:lnSpc>
                <a:spcPct val="130000"/>
              </a:lnSpc>
              <a:spcBef>
                <a:spcPts val="500"/>
              </a:spcBef>
              <a:buFont typeface="+mj-lt"/>
              <a:buAutoNum type="arabicPeriod"/>
            </a:pPr>
            <a:r>
              <a:rPr lang="en-IN" sz="1800" dirty="0">
                <a:latin typeface="Calibri" panose="020F0502020204030204" pitchFamily="34" charset="0"/>
                <a:cs typeface="Calibri" panose="020F0502020204030204" pitchFamily="34" charset="0"/>
              </a:rPr>
              <a:t>10 sites to be tested on each foot, randomly</a:t>
            </a:r>
          </a:p>
          <a:p>
            <a:pPr marL="342900" indent="-342900">
              <a:lnSpc>
                <a:spcPct val="130000"/>
              </a:lnSpc>
              <a:spcBef>
                <a:spcPts val="500"/>
              </a:spcBef>
              <a:buFont typeface="+mj-lt"/>
              <a:buAutoNum type="arabicPeriod"/>
            </a:pPr>
            <a:r>
              <a:rPr lang="en-IN" sz="1800" dirty="0">
                <a:latin typeface="Calibri" panose="020F0502020204030204" pitchFamily="34" charset="0"/>
                <a:cs typeface="Calibri" panose="020F0502020204030204" pitchFamily="34" charset="0"/>
              </a:rPr>
              <a:t>While testing, touch the skin such that the monofilament bends approximately 1 cm and hold there for 2s (count in head “times one, times two”) and then release</a:t>
            </a:r>
          </a:p>
          <a:p>
            <a:pPr marL="342900" indent="-342900">
              <a:lnSpc>
                <a:spcPct val="130000"/>
              </a:lnSpc>
              <a:spcBef>
                <a:spcPts val="500"/>
              </a:spcBef>
              <a:buFont typeface="+mj-lt"/>
              <a:buAutoNum type="arabicPeriod"/>
            </a:pPr>
            <a:r>
              <a:rPr lang="en-IN" sz="1800" dirty="0">
                <a:latin typeface="Calibri" panose="020F0502020204030204" pitchFamily="34" charset="0"/>
                <a:cs typeface="Calibri" panose="020F0502020204030204" pitchFamily="34" charset="0"/>
              </a:rPr>
              <a:t>Record the patient’s response as a YES</a:t>
            </a:r>
          </a:p>
          <a:p>
            <a:pPr marL="342900" indent="-342900">
              <a:lnSpc>
                <a:spcPct val="130000"/>
              </a:lnSpc>
              <a:spcBef>
                <a:spcPts val="500"/>
              </a:spcBef>
              <a:buFont typeface="+mj-lt"/>
              <a:buAutoNum type="arabicPeriod"/>
            </a:pPr>
            <a:r>
              <a:rPr lang="en-IN" sz="1800" dirty="0">
                <a:latin typeface="Calibri" panose="020F0502020204030204" pitchFamily="34" charset="0"/>
                <a:cs typeface="Calibri" panose="020F0502020204030204" pitchFamily="34" charset="0"/>
              </a:rPr>
              <a:t>Repeat the test 3 times at the sites where the patient did not say YES</a:t>
            </a:r>
          </a:p>
          <a:p>
            <a:pPr marL="342900" indent="-342900">
              <a:lnSpc>
                <a:spcPct val="130000"/>
              </a:lnSpc>
              <a:spcBef>
                <a:spcPts val="500"/>
              </a:spcBef>
              <a:buFont typeface="+mj-lt"/>
              <a:buAutoNum type="arabicPeriod"/>
            </a:pPr>
            <a:r>
              <a:rPr lang="en-IN" sz="1800" dirty="0">
                <a:latin typeface="Calibri" panose="020F0502020204030204" pitchFamily="34" charset="0"/>
                <a:cs typeface="Calibri" panose="020F0502020204030204" pitchFamily="34" charset="0"/>
              </a:rPr>
              <a:t>If there is an ulcer, callus, corn or scar- Apply the monofilament adjacent to such area and NOT directly over them</a:t>
            </a:r>
          </a:p>
          <a:p>
            <a:pPr marL="342900" indent="-342900">
              <a:lnSpc>
                <a:spcPct val="130000"/>
              </a:lnSpc>
              <a:spcBef>
                <a:spcPts val="500"/>
              </a:spcBef>
              <a:buFont typeface="+mj-lt"/>
              <a:buAutoNum type="arabicPeriod"/>
            </a:pPr>
            <a:r>
              <a:rPr lang="en-IN" sz="1800" dirty="0">
                <a:latin typeface="Calibri" panose="020F0502020204030204" pitchFamily="34" charset="0"/>
                <a:cs typeface="Calibri" panose="020F0502020204030204" pitchFamily="34" charset="0"/>
              </a:rPr>
              <a:t>If the patient says YES without even touching at a site, this also indicates neuropathy and must be designated as LOPS.</a:t>
            </a:r>
          </a:p>
        </p:txBody>
      </p:sp>
      <p:sp>
        <p:nvSpPr>
          <p:cNvPr id="4" name="Oval 3">
            <a:extLst>
              <a:ext uri="{FF2B5EF4-FFF2-40B4-BE49-F238E27FC236}">
                <a16:creationId xmlns:a16="http://schemas.microsoft.com/office/drawing/2014/main" id="{BAE1789E-4E5A-AE16-B491-30317AB412CD}"/>
              </a:ext>
            </a:extLst>
          </p:cNvPr>
          <p:cNvSpPr/>
          <p:nvPr/>
        </p:nvSpPr>
        <p:spPr>
          <a:xfrm>
            <a:off x="7606883" y="1850080"/>
            <a:ext cx="3564087" cy="137863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400" b="1" dirty="0"/>
              <a:t>A score of 8 or less indicates neuropathy.</a:t>
            </a:r>
            <a:endParaRPr lang="en-US" sz="2400" b="1" dirty="0"/>
          </a:p>
        </p:txBody>
      </p:sp>
      <p:sp>
        <p:nvSpPr>
          <p:cNvPr id="5" name="TextBox 4"/>
          <p:cNvSpPr txBox="1"/>
          <p:nvPr/>
        </p:nvSpPr>
        <p:spPr>
          <a:xfrm>
            <a:off x="11421133" y="6489935"/>
            <a:ext cx="470062" cy="307777"/>
          </a:xfrm>
          <a:prstGeom prst="rect">
            <a:avLst/>
          </a:prstGeom>
          <a:noFill/>
        </p:spPr>
        <p:txBody>
          <a:bodyPr wrap="square" rtlCol="0">
            <a:spAutoFit/>
          </a:bodyPr>
          <a:lstStyle/>
          <a:p>
            <a:pPr algn="ctr"/>
            <a:r>
              <a:rPr lang="en-IN" sz="1400" dirty="0" smtClean="0">
                <a:latin typeface="Calibri" panose="020F0502020204030204" pitchFamily="34" charset="0"/>
                <a:cs typeface="Calibri" panose="020F0502020204030204" pitchFamily="34" charset="0"/>
              </a:rPr>
              <a:t>43</a:t>
            </a:r>
            <a:endParaRPr lang="en-IN"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85451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EF75F51-39AF-9DA4-0A9F-6CFD38634B5C}"/>
              </a:ext>
            </a:extLst>
          </p:cNvPr>
          <p:cNvPicPr>
            <a:picLocks noChangeAspect="1"/>
          </p:cNvPicPr>
          <p:nvPr/>
        </p:nvPicPr>
        <p:blipFill>
          <a:blip r:embed="rId2"/>
          <a:stretch>
            <a:fillRect/>
          </a:stretch>
        </p:blipFill>
        <p:spPr>
          <a:xfrm>
            <a:off x="5584459" y="1781488"/>
            <a:ext cx="5967081" cy="3521033"/>
          </a:xfrm>
          <a:prstGeom prst="rect">
            <a:avLst/>
          </a:prstGeom>
        </p:spPr>
      </p:pic>
      <p:pic>
        <p:nvPicPr>
          <p:cNvPr id="5" name="Picture 4">
            <a:extLst>
              <a:ext uri="{FF2B5EF4-FFF2-40B4-BE49-F238E27FC236}">
                <a16:creationId xmlns:a16="http://schemas.microsoft.com/office/drawing/2014/main" id="{43973970-E38E-3A1B-57B0-3E19978DB8B1}"/>
              </a:ext>
            </a:extLst>
          </p:cNvPr>
          <p:cNvPicPr>
            <a:picLocks noChangeAspect="1"/>
          </p:cNvPicPr>
          <p:nvPr/>
        </p:nvPicPr>
        <p:blipFill>
          <a:blip r:embed="rId3"/>
          <a:stretch>
            <a:fillRect/>
          </a:stretch>
        </p:blipFill>
        <p:spPr>
          <a:xfrm>
            <a:off x="655804" y="2379880"/>
            <a:ext cx="4928655" cy="2324250"/>
          </a:xfrm>
          <a:prstGeom prst="rect">
            <a:avLst/>
          </a:prstGeom>
        </p:spPr>
      </p:pic>
      <p:sp>
        <p:nvSpPr>
          <p:cNvPr id="6" name="TextBox 5"/>
          <p:cNvSpPr txBox="1"/>
          <p:nvPr/>
        </p:nvSpPr>
        <p:spPr>
          <a:xfrm>
            <a:off x="11421133" y="6520415"/>
            <a:ext cx="470062" cy="307777"/>
          </a:xfrm>
          <a:prstGeom prst="rect">
            <a:avLst/>
          </a:prstGeom>
          <a:noFill/>
        </p:spPr>
        <p:txBody>
          <a:bodyPr wrap="square" rtlCol="0">
            <a:spAutoFit/>
          </a:bodyPr>
          <a:lstStyle/>
          <a:p>
            <a:pPr algn="ctr"/>
            <a:r>
              <a:rPr lang="en-IN" sz="1400" dirty="0" smtClean="0">
                <a:latin typeface="Calibri" panose="020F0502020204030204" pitchFamily="34" charset="0"/>
                <a:cs typeface="Calibri" panose="020F0502020204030204" pitchFamily="34" charset="0"/>
              </a:rPr>
              <a:t>44</a:t>
            </a:r>
            <a:endParaRPr lang="en-IN"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2006603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57F1A-FB1F-5196-42D0-CC1FAEB5976D}"/>
              </a:ext>
            </a:extLst>
          </p:cNvPr>
          <p:cNvSpPr>
            <a:spLocks noGrp="1"/>
          </p:cNvSpPr>
          <p:nvPr>
            <p:ph type="title" idx="4294967295"/>
          </p:nvPr>
        </p:nvSpPr>
        <p:spPr>
          <a:xfrm>
            <a:off x="3543782" y="484188"/>
            <a:ext cx="5104437" cy="893199"/>
          </a:xfrm>
        </p:spPr>
        <p:txBody>
          <a:bodyPr>
            <a:normAutofit/>
          </a:bodyPr>
          <a:lstStyle/>
          <a:p>
            <a:pPr algn="ctr"/>
            <a:r>
              <a:rPr lang="en-IN" sz="4800" dirty="0">
                <a:solidFill>
                  <a:srgbClr val="D34817"/>
                </a:solidFill>
              </a:rPr>
              <a:t>IPSWICH TOUCH TEST</a:t>
            </a:r>
            <a:endParaRPr lang="en-US" sz="4800" dirty="0">
              <a:solidFill>
                <a:srgbClr val="D34817"/>
              </a:solidFill>
            </a:endParaRPr>
          </a:p>
        </p:txBody>
      </p:sp>
      <p:sp>
        <p:nvSpPr>
          <p:cNvPr id="3" name="Content Placeholder 2">
            <a:extLst>
              <a:ext uri="{FF2B5EF4-FFF2-40B4-BE49-F238E27FC236}">
                <a16:creationId xmlns:a16="http://schemas.microsoft.com/office/drawing/2014/main" id="{F1F6F1C9-FBF4-D4A3-83FA-D5FE088D3E59}"/>
              </a:ext>
            </a:extLst>
          </p:cNvPr>
          <p:cNvSpPr>
            <a:spLocks noGrp="1"/>
          </p:cNvSpPr>
          <p:nvPr>
            <p:ph idx="4294967295"/>
          </p:nvPr>
        </p:nvSpPr>
        <p:spPr>
          <a:xfrm>
            <a:off x="532434" y="1377387"/>
            <a:ext cx="6458675" cy="4986346"/>
          </a:xfrm>
        </p:spPr>
        <p:txBody>
          <a:bodyPr>
            <a:noAutofit/>
          </a:bodyPr>
          <a:lstStyle/>
          <a:p>
            <a:pPr marL="358775" indent="-358775">
              <a:lnSpc>
                <a:spcPct val="120000"/>
              </a:lnSpc>
              <a:spcBef>
                <a:spcPts val="600"/>
              </a:spcBef>
            </a:pPr>
            <a:r>
              <a:rPr lang="en-US" sz="2400" dirty="0">
                <a:latin typeface="Calibri" panose="020F0502020204030204" pitchFamily="34" charset="0"/>
                <a:cs typeface="Calibri" panose="020F0502020204030204" pitchFamily="34" charset="0"/>
              </a:rPr>
              <a:t>Easier to do</a:t>
            </a:r>
          </a:p>
          <a:p>
            <a:pPr marL="358775" indent="-358775">
              <a:lnSpc>
                <a:spcPct val="120000"/>
              </a:lnSpc>
              <a:spcBef>
                <a:spcPts val="600"/>
              </a:spcBef>
            </a:pPr>
            <a:r>
              <a:rPr lang="en-US" sz="2400" dirty="0">
                <a:latin typeface="Calibri" panose="020F0502020204030204" pitchFamily="34" charset="0"/>
                <a:cs typeface="Calibri" panose="020F0502020204030204" pitchFamily="34" charset="0"/>
              </a:rPr>
              <a:t>Quicker and simpler</a:t>
            </a:r>
          </a:p>
          <a:p>
            <a:pPr marL="358775" indent="-358775">
              <a:lnSpc>
                <a:spcPct val="120000"/>
              </a:lnSpc>
              <a:spcBef>
                <a:spcPts val="600"/>
              </a:spcBef>
            </a:pPr>
            <a:r>
              <a:rPr lang="en-US" sz="2400" dirty="0">
                <a:latin typeface="Calibri" panose="020F0502020204030204" pitchFamily="34" charset="0"/>
                <a:cs typeface="Calibri" panose="020F0502020204030204" pitchFamily="34" charset="0"/>
              </a:rPr>
              <a:t>Procedure: lightly and briefly touch the tips of first, third and fifth toes with the index finger</a:t>
            </a:r>
          </a:p>
          <a:p>
            <a:pPr marL="358775" indent="-358775">
              <a:lnSpc>
                <a:spcPct val="120000"/>
              </a:lnSpc>
              <a:spcBef>
                <a:spcPts val="600"/>
              </a:spcBef>
            </a:pPr>
            <a:r>
              <a:rPr lang="en-US" sz="2400" dirty="0">
                <a:latin typeface="Calibri" panose="020F0502020204030204" pitchFamily="34" charset="0"/>
                <a:cs typeface="Calibri" panose="020F0502020204030204" pitchFamily="34" charset="0"/>
              </a:rPr>
              <a:t>Neuropathy suggested by ≥ 2 fingers being insensate</a:t>
            </a:r>
          </a:p>
          <a:p>
            <a:pPr marL="358775" indent="-358775">
              <a:lnSpc>
                <a:spcPct val="120000"/>
              </a:lnSpc>
              <a:spcBef>
                <a:spcPts val="600"/>
              </a:spcBef>
            </a:pPr>
            <a:r>
              <a:rPr lang="en-US" sz="2400" dirty="0">
                <a:latin typeface="Calibri" panose="020F0502020204030204" pitchFamily="34" charset="0"/>
                <a:cs typeface="Calibri" panose="020F0502020204030204" pitchFamily="34" charset="0"/>
              </a:rPr>
              <a:t>Less sensitivity and specificity than Monofilament test</a:t>
            </a:r>
          </a:p>
          <a:p>
            <a:pPr marL="358775" indent="-358775">
              <a:lnSpc>
                <a:spcPct val="120000"/>
              </a:lnSpc>
              <a:spcBef>
                <a:spcPts val="600"/>
              </a:spcBef>
            </a:pPr>
            <a:r>
              <a:rPr lang="en-US" sz="2400" dirty="0">
                <a:latin typeface="Calibri" panose="020F0502020204030204" pitchFamily="34" charset="0"/>
                <a:cs typeface="Calibri" panose="020F0502020204030204" pitchFamily="34" charset="0"/>
              </a:rPr>
              <a:t>Better than not performing a foot sensory examination at all</a:t>
            </a:r>
          </a:p>
        </p:txBody>
      </p:sp>
      <p:pic>
        <p:nvPicPr>
          <p:cNvPr id="7174" name="Picture 6" descr="Community Diabetes Foot Card">
            <a:extLst>
              <a:ext uri="{FF2B5EF4-FFF2-40B4-BE49-F238E27FC236}">
                <a16:creationId xmlns:a16="http://schemas.microsoft.com/office/drawing/2014/main" id="{B98FF57B-9190-2D84-CC57-BBC0C962FE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84648" y="1253706"/>
            <a:ext cx="4285744" cy="498973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1421133" y="6571215"/>
            <a:ext cx="470062" cy="307777"/>
          </a:xfrm>
          <a:prstGeom prst="rect">
            <a:avLst/>
          </a:prstGeom>
          <a:noFill/>
        </p:spPr>
        <p:txBody>
          <a:bodyPr wrap="square" rtlCol="0">
            <a:spAutoFit/>
          </a:bodyPr>
          <a:lstStyle/>
          <a:p>
            <a:pPr algn="ctr"/>
            <a:r>
              <a:rPr lang="en-IN" sz="1400" dirty="0" smtClean="0">
                <a:latin typeface="Calibri" panose="020F0502020204030204" pitchFamily="34" charset="0"/>
                <a:cs typeface="Calibri" panose="020F0502020204030204" pitchFamily="34" charset="0"/>
              </a:rPr>
              <a:t>45</a:t>
            </a:r>
            <a:endParaRPr lang="en-IN"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4547612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03D4055-472A-B27A-61A9-8DC83E58DD26}"/>
              </a:ext>
            </a:extLst>
          </p:cNvPr>
          <p:cNvPicPr>
            <a:picLocks noChangeAspect="1"/>
          </p:cNvPicPr>
          <p:nvPr/>
        </p:nvPicPr>
        <p:blipFill rotWithShape="1">
          <a:blip r:embed="rId2"/>
          <a:srcRect l="2325" r="2790" b="3354"/>
          <a:stretch/>
        </p:blipFill>
        <p:spPr>
          <a:xfrm>
            <a:off x="1600200" y="461992"/>
            <a:ext cx="8991600" cy="5934017"/>
          </a:xfrm>
          <a:prstGeom prst="rect">
            <a:avLst/>
          </a:prstGeom>
        </p:spPr>
      </p:pic>
      <p:sp>
        <p:nvSpPr>
          <p:cNvPr id="3" name="TextBox 2"/>
          <p:cNvSpPr txBox="1"/>
          <p:nvPr/>
        </p:nvSpPr>
        <p:spPr>
          <a:xfrm>
            <a:off x="11421133" y="6530575"/>
            <a:ext cx="470062" cy="307777"/>
          </a:xfrm>
          <a:prstGeom prst="rect">
            <a:avLst/>
          </a:prstGeom>
          <a:noFill/>
        </p:spPr>
        <p:txBody>
          <a:bodyPr wrap="square" rtlCol="0">
            <a:spAutoFit/>
          </a:bodyPr>
          <a:lstStyle/>
          <a:p>
            <a:pPr algn="ctr"/>
            <a:r>
              <a:rPr lang="en-IN" sz="1400" dirty="0" smtClean="0">
                <a:latin typeface="Calibri" panose="020F0502020204030204" pitchFamily="34" charset="0"/>
                <a:cs typeface="Calibri" panose="020F0502020204030204" pitchFamily="34" charset="0"/>
              </a:rPr>
              <a:t>46</a:t>
            </a:r>
            <a:endParaRPr lang="en-IN"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3569972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117"/>
        <p:cNvGrpSpPr/>
        <p:nvPr/>
      </p:nvGrpSpPr>
      <p:grpSpPr>
        <a:xfrm>
          <a:off x="0" y="0"/>
          <a:ext cx="0" cy="0"/>
          <a:chOff x="0" y="0"/>
          <a:chExt cx="0" cy="0"/>
        </a:xfrm>
      </p:grpSpPr>
      <p:sp>
        <p:nvSpPr>
          <p:cNvPr id="3" name="Title 1">
            <a:extLst>
              <a:ext uri="{FF2B5EF4-FFF2-40B4-BE49-F238E27FC236}">
                <a16:creationId xmlns:a16="http://schemas.microsoft.com/office/drawing/2014/main" id="{2E757F1A-FB1F-5196-42D0-CC1FAEB5976D}"/>
              </a:ext>
            </a:extLst>
          </p:cNvPr>
          <p:cNvSpPr txBox="1">
            <a:spLocks/>
          </p:cNvSpPr>
          <p:nvPr/>
        </p:nvSpPr>
        <p:spPr>
          <a:xfrm>
            <a:off x="3566932" y="1527858"/>
            <a:ext cx="4500623" cy="3727048"/>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5400" kern="1200" cap="all" baseline="0">
                <a:blipFill>
                  <a:blip r:embed="rId3">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pPr algn="ctr">
              <a:lnSpc>
                <a:spcPct val="125000"/>
              </a:lnSpc>
            </a:pPr>
            <a:r>
              <a:rPr lang="en-US" sz="4800" dirty="0">
                <a:solidFill>
                  <a:schemeClr val="bg1"/>
                </a:solidFill>
              </a:rPr>
              <a:t>Non </a:t>
            </a:r>
            <a:r>
              <a:rPr lang="en-US" sz="4800" dirty="0" smtClean="0">
                <a:solidFill>
                  <a:schemeClr val="bg1"/>
                </a:solidFill>
              </a:rPr>
              <a:t>Pharmacological </a:t>
            </a:r>
            <a:r>
              <a:rPr lang="en-US" sz="4800" dirty="0">
                <a:solidFill>
                  <a:schemeClr val="bg1"/>
                </a:solidFill>
              </a:rPr>
              <a:t>Treatment of Diabetes Mellitus</a:t>
            </a:r>
          </a:p>
        </p:txBody>
      </p:sp>
      <p:sp>
        <p:nvSpPr>
          <p:cNvPr id="4" name="TextBox 3"/>
          <p:cNvSpPr txBox="1"/>
          <p:nvPr/>
        </p:nvSpPr>
        <p:spPr>
          <a:xfrm>
            <a:off x="11421133" y="6561055"/>
            <a:ext cx="470062" cy="307777"/>
          </a:xfrm>
          <a:prstGeom prst="rect">
            <a:avLst/>
          </a:prstGeom>
          <a:noFill/>
        </p:spPr>
        <p:txBody>
          <a:bodyPr wrap="square" rtlCol="0">
            <a:spAutoFit/>
          </a:bodyPr>
          <a:lstStyle/>
          <a:p>
            <a:pPr algn="ctr"/>
            <a:r>
              <a:rPr lang="en-IN" sz="1400" dirty="0" smtClean="0">
                <a:latin typeface="Calibri" panose="020F0502020204030204" pitchFamily="34" charset="0"/>
                <a:cs typeface="Calibri" panose="020F0502020204030204" pitchFamily="34" charset="0"/>
              </a:rPr>
              <a:t>47</a:t>
            </a:r>
            <a:endParaRPr lang="en-IN" sz="1400" dirty="0">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124"/>
        <p:cNvGrpSpPr/>
        <p:nvPr/>
      </p:nvGrpSpPr>
      <p:grpSpPr>
        <a:xfrm>
          <a:off x="0" y="0"/>
          <a:ext cx="0" cy="0"/>
          <a:chOff x="0" y="0"/>
          <a:chExt cx="0" cy="0"/>
        </a:xfrm>
      </p:grpSpPr>
      <p:sp>
        <p:nvSpPr>
          <p:cNvPr id="1125" name="Google Shape;1125;p14"/>
          <p:cNvSpPr txBox="1">
            <a:spLocks noGrp="1"/>
          </p:cNvSpPr>
          <p:nvPr>
            <p:ph type="title" idx="4294967295"/>
          </p:nvPr>
        </p:nvSpPr>
        <p:spPr>
          <a:xfrm>
            <a:off x="0" y="1823284"/>
            <a:ext cx="5220182" cy="3211432"/>
          </a:xfrm>
          <a:prstGeom prst="rect">
            <a:avLst/>
          </a:prstGeom>
        </p:spPr>
        <p:txBody>
          <a:bodyPr spcFirstLastPara="1" vert="horz" lIns="91440" tIns="45720" rIns="91440" bIns="45720" rtlCol="0" anchor="ctr" anchorCtr="0">
            <a:normAutofit/>
          </a:bodyPr>
          <a:lstStyle/>
          <a:p>
            <a:pPr marL="0" lvl="0" indent="0" algn="ctr">
              <a:lnSpc>
                <a:spcPct val="125000"/>
              </a:lnSpc>
              <a:spcBef>
                <a:spcPct val="0"/>
              </a:spcBef>
              <a:spcAft>
                <a:spcPts val="0"/>
              </a:spcAft>
              <a:buClr>
                <a:srgbClr val="FFFFFF"/>
              </a:buClr>
              <a:buSzPts val="3600"/>
            </a:pPr>
            <a:r>
              <a:rPr lang="en-US" sz="4800" dirty="0">
                <a:solidFill>
                  <a:srgbClr val="FFFFFF"/>
                </a:solidFill>
              </a:rPr>
              <a:t>Importance of </a:t>
            </a:r>
            <a:r>
              <a:rPr lang="en-US" sz="4800" dirty="0" smtClean="0">
                <a:solidFill>
                  <a:srgbClr val="FFFFFF"/>
                </a:solidFill>
              </a:rPr>
              <a:t/>
            </a:r>
            <a:br>
              <a:rPr lang="en-US" sz="4800" dirty="0" smtClean="0">
                <a:solidFill>
                  <a:srgbClr val="FFFFFF"/>
                </a:solidFill>
              </a:rPr>
            </a:br>
            <a:r>
              <a:rPr lang="en-US" sz="4800" dirty="0" smtClean="0">
                <a:solidFill>
                  <a:srgbClr val="FFFFFF"/>
                </a:solidFill>
              </a:rPr>
              <a:t>non-pharmacological </a:t>
            </a:r>
            <a:r>
              <a:rPr lang="en-US" sz="4800" dirty="0">
                <a:solidFill>
                  <a:srgbClr val="FFFFFF"/>
                </a:solidFill>
              </a:rPr>
              <a:t>management</a:t>
            </a:r>
          </a:p>
        </p:txBody>
      </p:sp>
      <p:sp>
        <p:nvSpPr>
          <p:cNvPr id="1126" name="Google Shape;1126;p14"/>
          <p:cNvSpPr txBox="1">
            <a:spLocks noGrp="1"/>
          </p:cNvSpPr>
          <p:nvPr>
            <p:ph type="body" idx="4294967295"/>
          </p:nvPr>
        </p:nvSpPr>
        <p:spPr>
          <a:xfrm>
            <a:off x="6660647" y="1634924"/>
            <a:ext cx="3756567" cy="3588152"/>
          </a:xfrm>
          <a:prstGeom prst="rect">
            <a:avLst/>
          </a:prstGeom>
        </p:spPr>
        <p:txBody>
          <a:bodyPr spcFirstLastPara="1" vert="horz" lIns="91440" tIns="45720" rIns="91440" bIns="45720" rtlCol="0" anchor="ctr" anchorCtr="0">
            <a:normAutofit/>
          </a:bodyPr>
          <a:lstStyle/>
          <a:p>
            <a:pPr marL="0" lvl="0" indent="0" algn="ctr">
              <a:lnSpc>
                <a:spcPct val="120000"/>
              </a:lnSpc>
              <a:spcBef>
                <a:spcPts val="600"/>
              </a:spcBef>
              <a:spcAft>
                <a:spcPts val="0"/>
              </a:spcAft>
              <a:buSzPct val="85000"/>
              <a:buNone/>
            </a:pPr>
            <a:r>
              <a:rPr lang="en-US" sz="3600" dirty="0">
                <a:sym typeface="Times New Roman"/>
              </a:rPr>
              <a:t>“ Lifestyle management is a fundamental aspect of Diabetic care</a:t>
            </a:r>
            <a:r>
              <a:rPr lang="en-US" sz="3600" dirty="0" smtClean="0">
                <a:sym typeface="Times New Roman"/>
              </a:rPr>
              <a:t>”</a:t>
            </a:r>
            <a:endParaRPr lang="en-US" sz="2800" dirty="0"/>
          </a:p>
        </p:txBody>
      </p:sp>
      <p:sp>
        <p:nvSpPr>
          <p:cNvPr id="4" name="TextBox 3"/>
          <p:cNvSpPr txBox="1"/>
          <p:nvPr/>
        </p:nvSpPr>
        <p:spPr>
          <a:xfrm>
            <a:off x="11421133" y="6530575"/>
            <a:ext cx="470062" cy="307777"/>
          </a:xfrm>
          <a:prstGeom prst="rect">
            <a:avLst/>
          </a:prstGeom>
          <a:noFill/>
        </p:spPr>
        <p:txBody>
          <a:bodyPr wrap="square" rtlCol="0">
            <a:spAutoFit/>
          </a:bodyPr>
          <a:lstStyle/>
          <a:p>
            <a:pPr algn="ctr"/>
            <a:r>
              <a:rPr lang="en-IN" sz="1400" dirty="0" smtClean="0">
                <a:latin typeface="Calibri" panose="020F0502020204030204" pitchFamily="34" charset="0"/>
                <a:cs typeface="Calibri" panose="020F0502020204030204" pitchFamily="34" charset="0"/>
              </a:rPr>
              <a:t>48</a:t>
            </a:r>
            <a:endParaRPr lang="en-IN" sz="1400" dirty="0">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F9815A-182C-FACE-6519-73DDFE1871F4}"/>
              </a:ext>
            </a:extLst>
          </p:cNvPr>
          <p:cNvSpPr>
            <a:spLocks noGrp="1"/>
          </p:cNvSpPr>
          <p:nvPr>
            <p:ph type="title" idx="4294967295"/>
          </p:nvPr>
        </p:nvSpPr>
        <p:spPr>
          <a:xfrm>
            <a:off x="513144" y="342168"/>
            <a:ext cx="7561008" cy="1148304"/>
          </a:xfrm>
        </p:spPr>
        <p:txBody>
          <a:bodyPr>
            <a:normAutofit/>
          </a:bodyPr>
          <a:lstStyle/>
          <a:p>
            <a:r>
              <a:rPr lang="en-IN" sz="4800" dirty="0">
                <a:solidFill>
                  <a:srgbClr val="D34817"/>
                </a:solidFill>
              </a:rPr>
              <a:t>T1dm (An autoimmune Disease)</a:t>
            </a:r>
            <a:endParaRPr lang="en-US" sz="4800" dirty="0">
              <a:solidFill>
                <a:srgbClr val="D34817"/>
              </a:solidFill>
            </a:endParaRPr>
          </a:p>
        </p:txBody>
      </p:sp>
      <p:sp>
        <p:nvSpPr>
          <p:cNvPr id="9" name="Content Placeholder 8">
            <a:extLst>
              <a:ext uri="{FF2B5EF4-FFF2-40B4-BE49-F238E27FC236}">
                <a16:creationId xmlns:a16="http://schemas.microsoft.com/office/drawing/2014/main" id="{AF80B788-9A57-7038-D40A-821706465C09}"/>
              </a:ext>
            </a:extLst>
          </p:cNvPr>
          <p:cNvSpPr>
            <a:spLocks noGrp="1"/>
          </p:cNvSpPr>
          <p:nvPr>
            <p:ph idx="4294967295"/>
          </p:nvPr>
        </p:nvSpPr>
        <p:spPr>
          <a:xfrm>
            <a:off x="513144" y="1366325"/>
            <a:ext cx="9163291" cy="3636962"/>
          </a:xfrm>
        </p:spPr>
        <p:txBody>
          <a:bodyPr/>
          <a:lstStyle/>
          <a:p>
            <a:pPr marL="0" indent="0">
              <a:lnSpc>
                <a:spcPct val="100000"/>
              </a:lnSpc>
              <a:buNone/>
            </a:pPr>
            <a:r>
              <a:rPr lang="en-IN" b="0" i="0" dirty="0">
                <a:solidFill>
                  <a:srgbClr val="202124"/>
                </a:solidFill>
                <a:effectLst/>
                <a:latin typeface="Calibri" panose="020F0502020204030204" pitchFamily="34" charset="0"/>
                <a:cs typeface="Calibri" panose="020F0502020204030204" pitchFamily="34" charset="0"/>
              </a:rPr>
              <a:t>Clinical presentations that may warrant measurement of autoantibodies include:</a:t>
            </a:r>
          </a:p>
          <a:p>
            <a:pPr marL="447675" indent="-447675">
              <a:lnSpc>
                <a:spcPct val="100000"/>
              </a:lnSpc>
              <a:buFont typeface="Wingdings" panose="05000000000000000000" pitchFamily="2" charset="2"/>
              <a:buChar char="q"/>
            </a:pPr>
            <a:r>
              <a:rPr lang="en-IN" b="0" i="0" dirty="0">
                <a:solidFill>
                  <a:srgbClr val="202124"/>
                </a:solidFill>
                <a:effectLst/>
                <a:latin typeface="Calibri" panose="020F0502020204030204" pitchFamily="34" charset="0"/>
                <a:cs typeface="Calibri" panose="020F0502020204030204" pitchFamily="34" charset="0"/>
              </a:rPr>
              <a:t>Catabolic presentation (</a:t>
            </a:r>
            <a:r>
              <a:rPr lang="en-IN" b="0" i="0" dirty="0" err="1">
                <a:solidFill>
                  <a:srgbClr val="202124"/>
                </a:solidFill>
                <a:effectLst/>
                <a:latin typeface="Calibri" panose="020F0502020204030204" pitchFamily="34" charset="0"/>
                <a:cs typeface="Calibri" panose="020F0502020204030204" pitchFamily="34" charset="0"/>
              </a:rPr>
              <a:t>eg</a:t>
            </a:r>
            <a:r>
              <a:rPr lang="en-IN" b="0" i="0" dirty="0">
                <a:solidFill>
                  <a:srgbClr val="202124"/>
                </a:solidFill>
                <a:effectLst/>
                <a:latin typeface="Calibri" panose="020F0502020204030204" pitchFamily="34" charset="0"/>
                <a:cs typeface="Calibri" panose="020F0502020204030204" pitchFamily="34" charset="0"/>
              </a:rPr>
              <a:t>, </a:t>
            </a:r>
            <a:r>
              <a:rPr lang="en-IN" dirty="0">
                <a:solidFill>
                  <a:srgbClr val="202124"/>
                </a:solidFill>
                <a:latin typeface="Calibri" panose="020F0502020204030204" pitchFamily="34" charset="0"/>
                <a:cs typeface="Calibri" panose="020F0502020204030204" pitchFamily="34" charset="0"/>
              </a:rPr>
              <a:t>unintentional </a:t>
            </a:r>
            <a:r>
              <a:rPr lang="en-IN" b="0" i="0" dirty="0">
                <a:solidFill>
                  <a:srgbClr val="202124"/>
                </a:solidFill>
                <a:effectLst/>
                <a:latin typeface="Calibri" panose="020F0502020204030204" pitchFamily="34" charset="0"/>
                <a:cs typeface="Calibri" panose="020F0502020204030204" pitchFamily="34" charset="0"/>
              </a:rPr>
              <a:t>weight loss, ketonuria, ketoacidosis)  (</a:t>
            </a:r>
            <a:r>
              <a:rPr lang="en-IN" dirty="0">
                <a:latin typeface="Calibri" panose="020F0502020204030204" pitchFamily="34" charset="0"/>
                <a:cs typeface="Calibri" panose="020F0502020204030204" pitchFamily="34" charset="0"/>
              </a:rPr>
              <a:t>Since obesity is increasingly common in the population- presence of obesity should not rule out T1DM</a:t>
            </a:r>
            <a:r>
              <a:rPr lang="en-US" dirty="0">
                <a:latin typeface="Calibri" panose="020F0502020204030204" pitchFamily="34" charset="0"/>
                <a:cs typeface="Calibri" panose="020F0502020204030204" pitchFamily="34" charset="0"/>
              </a:rPr>
              <a:t>)</a:t>
            </a:r>
            <a:endParaRPr lang="en-IN" b="0" i="0" dirty="0">
              <a:solidFill>
                <a:srgbClr val="202124"/>
              </a:solidFill>
              <a:effectLst/>
              <a:latin typeface="Calibri" panose="020F0502020204030204" pitchFamily="34" charset="0"/>
              <a:cs typeface="Calibri" panose="020F0502020204030204" pitchFamily="34" charset="0"/>
            </a:endParaRPr>
          </a:p>
          <a:p>
            <a:pPr marL="447675" indent="-447675">
              <a:lnSpc>
                <a:spcPct val="100000"/>
              </a:lnSpc>
              <a:buFont typeface="Wingdings" panose="05000000000000000000" pitchFamily="2" charset="2"/>
              <a:buChar char="q"/>
            </a:pPr>
            <a:r>
              <a:rPr lang="en-IN" dirty="0">
                <a:solidFill>
                  <a:srgbClr val="202124"/>
                </a:solidFill>
                <a:latin typeface="Calibri" panose="020F0502020204030204" pitchFamily="34" charset="0"/>
                <a:cs typeface="Calibri" panose="020F0502020204030204" pitchFamily="34" charset="0"/>
              </a:rPr>
              <a:t>Younger age at presentation (&lt;35 </a:t>
            </a:r>
            <a:r>
              <a:rPr lang="en-IN" dirty="0" err="1">
                <a:solidFill>
                  <a:srgbClr val="202124"/>
                </a:solidFill>
                <a:latin typeface="Calibri" panose="020F0502020204030204" pitchFamily="34" charset="0"/>
                <a:cs typeface="Calibri" panose="020F0502020204030204" pitchFamily="34" charset="0"/>
              </a:rPr>
              <a:t>yrs</a:t>
            </a:r>
            <a:r>
              <a:rPr lang="en-IN" dirty="0">
                <a:solidFill>
                  <a:srgbClr val="202124"/>
                </a:solidFill>
                <a:latin typeface="Calibri" panose="020F0502020204030204" pitchFamily="34" charset="0"/>
                <a:cs typeface="Calibri" panose="020F0502020204030204" pitchFamily="34" charset="0"/>
              </a:rPr>
              <a:t>)</a:t>
            </a:r>
            <a:endParaRPr lang="en-IN" b="0" i="0" dirty="0">
              <a:solidFill>
                <a:srgbClr val="202124"/>
              </a:solidFill>
              <a:effectLst/>
              <a:latin typeface="Calibri" panose="020F0502020204030204" pitchFamily="34" charset="0"/>
              <a:cs typeface="Calibri" panose="020F0502020204030204" pitchFamily="34" charset="0"/>
            </a:endParaRPr>
          </a:p>
          <a:p>
            <a:pPr marL="447675" indent="-447675">
              <a:lnSpc>
                <a:spcPct val="100000"/>
              </a:lnSpc>
              <a:buFont typeface="Wingdings" panose="05000000000000000000" pitchFamily="2" charset="2"/>
              <a:buChar char="q"/>
            </a:pPr>
            <a:r>
              <a:rPr lang="en-IN" b="0" i="0" dirty="0">
                <a:solidFill>
                  <a:srgbClr val="202124"/>
                </a:solidFill>
                <a:effectLst/>
                <a:latin typeface="Calibri" panose="020F0502020204030204" pitchFamily="34" charset="0"/>
                <a:cs typeface="Calibri" panose="020F0502020204030204" pitchFamily="34" charset="0"/>
              </a:rPr>
              <a:t>Lean body habitus with no features of metabolic syndrome (BMI &lt;25)</a:t>
            </a:r>
          </a:p>
          <a:p>
            <a:pPr marL="447675" indent="-447675">
              <a:lnSpc>
                <a:spcPct val="100000"/>
              </a:lnSpc>
              <a:buFont typeface="Wingdings" panose="05000000000000000000" pitchFamily="2" charset="2"/>
              <a:buChar char="q"/>
            </a:pPr>
            <a:r>
              <a:rPr lang="en-IN" b="0" i="0" dirty="0">
                <a:solidFill>
                  <a:srgbClr val="202124"/>
                </a:solidFill>
                <a:effectLst/>
                <a:latin typeface="Calibri" panose="020F0502020204030204" pitchFamily="34" charset="0"/>
                <a:cs typeface="Calibri" panose="020F0502020204030204" pitchFamily="34" charset="0"/>
              </a:rPr>
              <a:t>Personal history of autoimmune diseases </a:t>
            </a:r>
          </a:p>
          <a:p>
            <a:pPr marL="447675" indent="-447675">
              <a:lnSpc>
                <a:spcPct val="100000"/>
              </a:lnSpc>
              <a:buFont typeface="Wingdings" panose="05000000000000000000" pitchFamily="2" charset="2"/>
              <a:buChar char="q"/>
            </a:pPr>
            <a:r>
              <a:rPr lang="en-IN" b="0" i="0" dirty="0">
                <a:solidFill>
                  <a:srgbClr val="202124"/>
                </a:solidFill>
                <a:effectLst/>
                <a:latin typeface="Calibri" panose="020F0502020204030204" pitchFamily="34" charset="0"/>
                <a:cs typeface="Calibri" panose="020F0502020204030204" pitchFamily="34" charset="0"/>
              </a:rPr>
              <a:t>Strong family history of autoimmune disease, including type 1 diabetes </a:t>
            </a:r>
          </a:p>
        </p:txBody>
      </p:sp>
      <p:sp>
        <p:nvSpPr>
          <p:cNvPr id="4" name="TextBox 3"/>
          <p:cNvSpPr txBox="1"/>
          <p:nvPr/>
        </p:nvSpPr>
        <p:spPr>
          <a:xfrm>
            <a:off x="11467431" y="6489935"/>
            <a:ext cx="470062" cy="307777"/>
          </a:xfrm>
          <a:prstGeom prst="rect">
            <a:avLst/>
          </a:prstGeom>
          <a:noFill/>
        </p:spPr>
        <p:txBody>
          <a:bodyPr wrap="square" rtlCol="0">
            <a:spAutoFit/>
          </a:bodyPr>
          <a:lstStyle/>
          <a:p>
            <a:pPr algn="ctr"/>
            <a:r>
              <a:rPr lang="en-IN" sz="1400" dirty="0" smtClean="0">
                <a:latin typeface="Calibri" panose="020F0502020204030204" pitchFamily="34" charset="0"/>
                <a:cs typeface="Calibri" panose="020F0502020204030204" pitchFamily="34" charset="0"/>
              </a:rPr>
              <a:t>4</a:t>
            </a:r>
            <a:endParaRPr lang="en-IN"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8802580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131"/>
        <p:cNvGrpSpPr/>
        <p:nvPr/>
      </p:nvGrpSpPr>
      <p:grpSpPr>
        <a:xfrm>
          <a:off x="0" y="0"/>
          <a:ext cx="0" cy="0"/>
          <a:chOff x="0" y="0"/>
          <a:chExt cx="0" cy="0"/>
        </a:xfrm>
      </p:grpSpPr>
      <p:sp>
        <p:nvSpPr>
          <p:cNvPr id="1132" name="Google Shape;1132;p15"/>
          <p:cNvSpPr txBox="1">
            <a:spLocks noGrp="1"/>
          </p:cNvSpPr>
          <p:nvPr>
            <p:ph type="title" idx="4294967295"/>
          </p:nvPr>
        </p:nvSpPr>
        <p:spPr>
          <a:xfrm>
            <a:off x="501422" y="416987"/>
            <a:ext cx="9005104" cy="86479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3600"/>
              <a:buFont typeface="Corbel"/>
              <a:buNone/>
            </a:pPr>
            <a:r>
              <a:rPr lang="en-US" sz="4800" dirty="0">
                <a:solidFill>
                  <a:srgbClr val="D34817"/>
                </a:solidFill>
              </a:rPr>
              <a:t>Components of Lifestyle </a:t>
            </a:r>
            <a:r>
              <a:rPr lang="en-US" sz="4800" dirty="0" smtClean="0">
                <a:solidFill>
                  <a:srgbClr val="D34817"/>
                </a:solidFill>
              </a:rPr>
              <a:t>Management</a:t>
            </a:r>
            <a:endParaRPr sz="4800" dirty="0">
              <a:solidFill>
                <a:srgbClr val="D34817"/>
              </a:solidFill>
            </a:endParaRPr>
          </a:p>
        </p:txBody>
      </p:sp>
      <p:grpSp>
        <p:nvGrpSpPr>
          <p:cNvPr id="2" name="Group 1"/>
          <p:cNvGrpSpPr/>
          <p:nvPr/>
        </p:nvGrpSpPr>
        <p:grpSpPr>
          <a:xfrm>
            <a:off x="3127574" y="1574157"/>
            <a:ext cx="5727060" cy="4651846"/>
            <a:chOff x="3726427" y="937639"/>
            <a:chExt cx="7472395" cy="5603887"/>
          </a:xfrm>
        </p:grpSpPr>
        <p:grpSp>
          <p:nvGrpSpPr>
            <p:cNvPr id="1133" name="Google Shape;1133;p15"/>
            <p:cNvGrpSpPr/>
            <p:nvPr/>
          </p:nvGrpSpPr>
          <p:grpSpPr>
            <a:xfrm>
              <a:off x="4967035" y="937639"/>
              <a:ext cx="5602677" cy="5602677"/>
              <a:chOff x="307949" y="1469"/>
              <a:chExt cx="5602677" cy="5602677"/>
            </a:xfrm>
          </p:grpSpPr>
          <p:sp>
            <p:nvSpPr>
              <p:cNvPr id="1134" name="Google Shape;1134;p15"/>
              <p:cNvSpPr/>
              <p:nvPr/>
            </p:nvSpPr>
            <p:spPr>
              <a:xfrm>
                <a:off x="2028384" y="1469"/>
                <a:ext cx="2161800" cy="1794600"/>
              </a:xfrm>
              <a:prstGeom prst="ellipse">
                <a:avLst/>
              </a:prstGeom>
              <a:solidFill>
                <a:srgbClr val="B46346"/>
              </a:solidFill>
              <a:ln w="107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15"/>
              <p:cNvSpPr txBox="1"/>
              <p:nvPr/>
            </p:nvSpPr>
            <p:spPr>
              <a:xfrm>
                <a:off x="2344957" y="264266"/>
                <a:ext cx="1528500" cy="1269000"/>
              </a:xfrm>
              <a:prstGeom prst="rect">
                <a:avLst/>
              </a:prstGeom>
              <a:noFill/>
              <a:ln>
                <a:noFill/>
              </a:ln>
            </p:spPr>
            <p:txBody>
              <a:bodyPr spcFirstLastPara="1" wrap="square" lIns="20300" tIns="20300" rIns="20300" bIns="20300" anchor="ctr" anchorCtr="0">
                <a:noAutofit/>
              </a:bodyPr>
              <a:lstStyle/>
              <a:p>
                <a:pPr marL="0" marR="0" lvl="0" indent="0" algn="ctr" rtl="0">
                  <a:lnSpc>
                    <a:spcPct val="90000"/>
                  </a:lnSpc>
                  <a:spcBef>
                    <a:spcPts val="0"/>
                  </a:spcBef>
                  <a:spcAft>
                    <a:spcPts val="0"/>
                  </a:spcAft>
                  <a:buClr>
                    <a:schemeClr val="lt1"/>
                  </a:buClr>
                  <a:buSzPts val="1600"/>
                  <a:buFont typeface="Corbel"/>
                  <a:buNone/>
                </a:pPr>
                <a:r>
                  <a:rPr lang="en-US" sz="1600" b="1" dirty="0">
                    <a:solidFill>
                      <a:schemeClr val="lt1"/>
                    </a:solidFill>
                    <a:latin typeface="Calibri" panose="020F0502020204030204" pitchFamily="34" charset="0"/>
                    <a:ea typeface="Corbel"/>
                    <a:cs typeface="Calibri" panose="020F0502020204030204" pitchFamily="34" charset="0"/>
                    <a:sym typeface="Corbel"/>
                  </a:rPr>
                  <a:t>1. Diabetes Self-Management Education</a:t>
                </a:r>
                <a:endParaRPr dirty="0">
                  <a:latin typeface="Calibri" panose="020F0502020204030204" pitchFamily="34" charset="0"/>
                  <a:cs typeface="Calibri" panose="020F0502020204030204" pitchFamily="34" charset="0"/>
                </a:endParaRPr>
              </a:p>
            </p:txBody>
          </p:sp>
          <p:sp>
            <p:nvSpPr>
              <p:cNvPr id="1136" name="Google Shape;1136;p15"/>
              <p:cNvSpPr/>
              <p:nvPr/>
            </p:nvSpPr>
            <p:spPr>
              <a:xfrm rot="2700000">
                <a:off x="3863394" y="1567110"/>
                <a:ext cx="434022" cy="605849"/>
              </a:xfrm>
              <a:prstGeom prst="rightArrow">
                <a:avLst>
                  <a:gd name="adj1" fmla="val 60000"/>
                  <a:gd name="adj2" fmla="val 50000"/>
                </a:avLst>
              </a:pr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15"/>
              <p:cNvSpPr txBox="1"/>
              <p:nvPr/>
            </p:nvSpPr>
            <p:spPr>
              <a:xfrm rot="2700000">
                <a:off x="3882468" y="1642188"/>
                <a:ext cx="303773" cy="363594"/>
              </a:xfrm>
              <a:prstGeom prst="rect">
                <a:avLst/>
              </a:prstGeom>
              <a:solidFill>
                <a:schemeClr val="tx1"/>
              </a:solid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lt1"/>
                  </a:buClr>
                  <a:buSzPts val="800"/>
                  <a:buFont typeface="Corbel"/>
                  <a:buNone/>
                </a:pPr>
                <a:r>
                  <a:rPr lang="en-US" sz="800" b="1">
                    <a:solidFill>
                      <a:schemeClr val="lt1"/>
                    </a:solidFill>
                    <a:latin typeface="Corbel"/>
                    <a:ea typeface="Corbel"/>
                    <a:cs typeface="Corbel"/>
                    <a:sym typeface="Corbel"/>
                  </a:rPr>
                  <a:t>support</a:t>
                </a:r>
                <a:endParaRPr/>
              </a:p>
            </p:txBody>
          </p:sp>
          <p:sp>
            <p:nvSpPr>
              <p:cNvPr id="1138" name="Google Shape;1138;p15"/>
              <p:cNvSpPr/>
              <p:nvPr/>
            </p:nvSpPr>
            <p:spPr>
              <a:xfrm>
                <a:off x="4116026" y="1905508"/>
                <a:ext cx="1794600" cy="1794600"/>
              </a:xfrm>
              <a:prstGeom prst="ellipse">
                <a:avLst/>
              </a:prstGeom>
              <a:solidFill>
                <a:srgbClr val="D34817"/>
              </a:solidFill>
              <a:ln w="107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15"/>
              <p:cNvSpPr txBox="1"/>
              <p:nvPr/>
            </p:nvSpPr>
            <p:spPr>
              <a:xfrm>
                <a:off x="4378823" y="2168305"/>
                <a:ext cx="1269000" cy="1269000"/>
              </a:xfrm>
              <a:prstGeom prst="rect">
                <a:avLst/>
              </a:prstGeom>
              <a:noFill/>
              <a:ln>
                <a:noFill/>
              </a:ln>
            </p:spPr>
            <p:txBody>
              <a:bodyPr spcFirstLastPara="1" wrap="square" lIns="20300" tIns="20300" rIns="20300" bIns="20300" anchor="ctr" anchorCtr="0">
                <a:noAutofit/>
              </a:bodyPr>
              <a:lstStyle/>
              <a:p>
                <a:pPr marL="0" marR="0" lvl="0" indent="0" algn="ctr" rtl="0">
                  <a:lnSpc>
                    <a:spcPct val="90000"/>
                  </a:lnSpc>
                  <a:spcBef>
                    <a:spcPts val="0"/>
                  </a:spcBef>
                  <a:spcAft>
                    <a:spcPts val="0"/>
                  </a:spcAft>
                  <a:buClr>
                    <a:schemeClr val="lt1"/>
                  </a:buClr>
                  <a:buSzPts val="1600"/>
                  <a:buFont typeface="Corbel"/>
                  <a:buNone/>
                </a:pPr>
                <a:r>
                  <a:rPr lang="en-US" sz="1600" b="1" dirty="0">
                    <a:solidFill>
                      <a:schemeClr val="lt1"/>
                    </a:solidFill>
                    <a:latin typeface="Calibri" panose="020F0502020204030204" pitchFamily="34" charset="0"/>
                    <a:ea typeface="Corbel"/>
                    <a:cs typeface="Calibri" panose="020F0502020204030204" pitchFamily="34" charset="0"/>
                    <a:sym typeface="Corbel"/>
                  </a:rPr>
                  <a:t>2. Medical nutrition therapy</a:t>
                </a:r>
                <a:endParaRPr dirty="0">
                  <a:latin typeface="Calibri" panose="020F0502020204030204" pitchFamily="34" charset="0"/>
                  <a:cs typeface="Calibri" panose="020F0502020204030204" pitchFamily="34" charset="0"/>
                </a:endParaRPr>
              </a:p>
            </p:txBody>
          </p:sp>
          <p:sp>
            <p:nvSpPr>
              <p:cNvPr id="1140" name="Google Shape;1140;p15"/>
              <p:cNvSpPr/>
              <p:nvPr/>
            </p:nvSpPr>
            <p:spPr>
              <a:xfrm rot="8100000">
                <a:off x="3890137" y="3409830"/>
                <a:ext cx="425961" cy="605849"/>
              </a:xfrm>
              <a:prstGeom prst="rightArrow">
                <a:avLst>
                  <a:gd name="adj1" fmla="val 60000"/>
                  <a:gd name="adj2" fmla="val 50000"/>
                </a:avLst>
              </a:pr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15"/>
              <p:cNvSpPr txBox="1"/>
              <p:nvPr/>
            </p:nvSpPr>
            <p:spPr>
              <a:xfrm rot="-2700000">
                <a:off x="3999343" y="3485900"/>
                <a:ext cx="298258" cy="363594"/>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800"/>
                  <a:buFont typeface="Corbel"/>
                  <a:buNone/>
                </a:pPr>
                <a:endParaRPr sz="800" b="1">
                  <a:solidFill>
                    <a:schemeClr val="lt1"/>
                  </a:solidFill>
                  <a:latin typeface="Corbel"/>
                  <a:ea typeface="Corbel"/>
                  <a:cs typeface="Corbel"/>
                  <a:sym typeface="Corbel"/>
                </a:endParaRPr>
              </a:p>
            </p:txBody>
          </p:sp>
          <p:sp>
            <p:nvSpPr>
              <p:cNvPr id="1142" name="Google Shape;1142;p15"/>
              <p:cNvSpPr/>
              <p:nvPr/>
            </p:nvSpPr>
            <p:spPr>
              <a:xfrm>
                <a:off x="1985020" y="3809546"/>
                <a:ext cx="2248500" cy="1794600"/>
              </a:xfrm>
              <a:prstGeom prst="ellipse">
                <a:avLst/>
              </a:prstGeom>
              <a:solidFill>
                <a:srgbClr val="B46346"/>
              </a:solidFill>
              <a:ln w="107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15"/>
              <p:cNvSpPr txBox="1"/>
              <p:nvPr/>
            </p:nvSpPr>
            <p:spPr>
              <a:xfrm>
                <a:off x="2314294" y="4072343"/>
                <a:ext cx="1590000" cy="1269000"/>
              </a:xfrm>
              <a:prstGeom prst="rect">
                <a:avLst/>
              </a:prstGeom>
              <a:noFill/>
              <a:ln>
                <a:noFill/>
              </a:ln>
            </p:spPr>
            <p:txBody>
              <a:bodyPr spcFirstLastPara="1" wrap="square" lIns="20300" tIns="20300" rIns="20300" bIns="20300" anchor="ctr" anchorCtr="0">
                <a:noAutofit/>
              </a:bodyPr>
              <a:lstStyle/>
              <a:p>
                <a:pPr marL="0" marR="0" lvl="0" indent="0" algn="ctr" rtl="0">
                  <a:lnSpc>
                    <a:spcPct val="90000"/>
                  </a:lnSpc>
                  <a:spcBef>
                    <a:spcPts val="0"/>
                  </a:spcBef>
                  <a:spcAft>
                    <a:spcPts val="0"/>
                  </a:spcAft>
                  <a:buClr>
                    <a:schemeClr val="lt1"/>
                  </a:buClr>
                  <a:buSzPts val="1600"/>
                  <a:buFont typeface="Corbel"/>
                  <a:buNone/>
                </a:pPr>
                <a:r>
                  <a:rPr lang="en-US" sz="1600" b="1" dirty="0">
                    <a:solidFill>
                      <a:schemeClr val="lt1"/>
                    </a:solidFill>
                    <a:latin typeface="Calibri" panose="020F0502020204030204" pitchFamily="34" charset="0"/>
                    <a:ea typeface="Corbel"/>
                    <a:cs typeface="Calibri" panose="020F0502020204030204" pitchFamily="34" charset="0"/>
                    <a:sym typeface="Corbel"/>
                  </a:rPr>
                  <a:t>3. Physical activity</a:t>
                </a:r>
                <a:endParaRPr dirty="0">
                  <a:latin typeface="Calibri" panose="020F0502020204030204" pitchFamily="34" charset="0"/>
                  <a:cs typeface="Calibri" panose="020F0502020204030204" pitchFamily="34" charset="0"/>
                </a:endParaRPr>
              </a:p>
            </p:txBody>
          </p:sp>
          <p:sp>
            <p:nvSpPr>
              <p:cNvPr id="1144" name="Google Shape;1144;p15"/>
              <p:cNvSpPr/>
              <p:nvPr/>
            </p:nvSpPr>
            <p:spPr>
              <a:xfrm rot="-8100000">
                <a:off x="1919419" y="3426886"/>
                <a:ext cx="425961" cy="605849"/>
              </a:xfrm>
              <a:prstGeom prst="rightArrow">
                <a:avLst>
                  <a:gd name="adj1" fmla="val 60000"/>
                  <a:gd name="adj2" fmla="val 50000"/>
                </a:avLst>
              </a:pr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15"/>
              <p:cNvSpPr txBox="1"/>
              <p:nvPr/>
            </p:nvSpPr>
            <p:spPr>
              <a:xfrm rot="2700000">
                <a:off x="2028327" y="3593368"/>
                <a:ext cx="298258" cy="363594"/>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800"/>
                  <a:buFont typeface="Corbel"/>
                  <a:buNone/>
                </a:pPr>
                <a:endParaRPr sz="800" b="1">
                  <a:solidFill>
                    <a:schemeClr val="lt1"/>
                  </a:solidFill>
                  <a:latin typeface="Corbel"/>
                  <a:ea typeface="Corbel"/>
                  <a:cs typeface="Corbel"/>
                  <a:sym typeface="Corbel"/>
                </a:endParaRPr>
              </a:p>
            </p:txBody>
          </p:sp>
          <p:sp>
            <p:nvSpPr>
              <p:cNvPr id="1146" name="Google Shape;1146;p15"/>
              <p:cNvSpPr/>
              <p:nvPr/>
            </p:nvSpPr>
            <p:spPr>
              <a:xfrm>
                <a:off x="307949" y="1905508"/>
                <a:ext cx="1794600" cy="1794600"/>
              </a:xfrm>
              <a:prstGeom prst="ellipse">
                <a:avLst/>
              </a:prstGeom>
              <a:solidFill>
                <a:srgbClr val="D34817"/>
              </a:solidFill>
              <a:ln w="107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15"/>
              <p:cNvSpPr txBox="1"/>
              <p:nvPr/>
            </p:nvSpPr>
            <p:spPr>
              <a:xfrm>
                <a:off x="570746" y="2168305"/>
                <a:ext cx="1269000" cy="1269000"/>
              </a:xfrm>
              <a:prstGeom prst="rect">
                <a:avLst/>
              </a:prstGeom>
              <a:noFill/>
              <a:ln>
                <a:noFill/>
              </a:ln>
            </p:spPr>
            <p:txBody>
              <a:bodyPr spcFirstLastPara="1" wrap="square" lIns="20300" tIns="20300" rIns="20300" bIns="20300" anchor="ctr" anchorCtr="0">
                <a:noAutofit/>
              </a:bodyPr>
              <a:lstStyle/>
              <a:p>
                <a:pPr marL="0" marR="0" lvl="0" indent="0" algn="ctr" rtl="0">
                  <a:lnSpc>
                    <a:spcPct val="90000"/>
                  </a:lnSpc>
                  <a:spcBef>
                    <a:spcPts val="0"/>
                  </a:spcBef>
                  <a:spcAft>
                    <a:spcPts val="0"/>
                  </a:spcAft>
                  <a:buClr>
                    <a:schemeClr val="lt1"/>
                  </a:buClr>
                  <a:buSzPts val="1600"/>
                  <a:buFont typeface="Corbel"/>
                  <a:buNone/>
                </a:pPr>
                <a:r>
                  <a:rPr lang="en-US" sz="1600" b="1" dirty="0">
                    <a:solidFill>
                      <a:schemeClr val="lt1"/>
                    </a:solidFill>
                    <a:latin typeface="Calibri" panose="020F0502020204030204" pitchFamily="34" charset="0"/>
                    <a:ea typeface="Corbel"/>
                    <a:cs typeface="Calibri" panose="020F0502020204030204" pitchFamily="34" charset="0"/>
                    <a:sym typeface="Corbel"/>
                  </a:rPr>
                  <a:t>4. Psychosocial distress</a:t>
                </a:r>
                <a:endParaRPr dirty="0">
                  <a:latin typeface="Calibri" panose="020F0502020204030204" pitchFamily="34" charset="0"/>
                  <a:cs typeface="Calibri" panose="020F0502020204030204" pitchFamily="34" charset="0"/>
                </a:endParaRPr>
              </a:p>
            </p:txBody>
          </p:sp>
          <p:sp>
            <p:nvSpPr>
              <p:cNvPr id="1148" name="Google Shape;1148;p15"/>
              <p:cNvSpPr/>
              <p:nvPr/>
            </p:nvSpPr>
            <p:spPr>
              <a:xfrm rot="-2700000">
                <a:off x="1903582" y="1584575"/>
                <a:ext cx="434022" cy="605849"/>
              </a:xfrm>
              <a:prstGeom prst="rightArrow">
                <a:avLst>
                  <a:gd name="adj1" fmla="val 60000"/>
                  <a:gd name="adj2" fmla="val 50000"/>
                </a:avLst>
              </a:pr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15"/>
              <p:cNvSpPr txBox="1"/>
              <p:nvPr/>
            </p:nvSpPr>
            <p:spPr>
              <a:xfrm rot="18900000">
                <a:off x="1922657" y="1751753"/>
                <a:ext cx="303773" cy="363594"/>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800"/>
                  <a:buFont typeface="Corbel"/>
                  <a:buNone/>
                </a:pPr>
                <a:endParaRPr sz="800" b="1">
                  <a:solidFill>
                    <a:schemeClr val="lt1"/>
                  </a:solidFill>
                  <a:latin typeface="Corbel"/>
                  <a:ea typeface="Corbel"/>
                  <a:cs typeface="Corbel"/>
                  <a:sym typeface="Corbel"/>
                </a:endParaRPr>
              </a:p>
            </p:txBody>
          </p:sp>
        </p:grpSp>
        <p:sp>
          <p:nvSpPr>
            <p:cNvPr id="1150" name="Google Shape;1150;p15"/>
            <p:cNvSpPr/>
            <p:nvPr/>
          </p:nvSpPr>
          <p:spPr>
            <a:xfrm>
              <a:off x="9619622" y="1581149"/>
              <a:ext cx="1579200" cy="1126500"/>
            </a:xfrm>
            <a:prstGeom prst="ellipse">
              <a:avLst/>
            </a:prstGeom>
            <a:blipFill rotWithShape="1">
              <a:blip r:embed="rId3">
                <a:alphaModFix/>
              </a:blip>
              <a:stretch>
                <a:fillRect l="-24998" r="-24998"/>
              </a:stretch>
            </a:blipFill>
            <a:ln w="107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15"/>
            <p:cNvSpPr/>
            <p:nvPr/>
          </p:nvSpPr>
          <p:spPr>
            <a:xfrm>
              <a:off x="9514160" y="5264986"/>
              <a:ext cx="1540500" cy="1136700"/>
            </a:xfrm>
            <a:prstGeom prst="ellipse">
              <a:avLst/>
            </a:prstGeom>
            <a:blipFill rotWithShape="1">
              <a:blip r:embed="rId4">
                <a:alphaModFix/>
              </a:blip>
              <a:stretch>
                <a:fillRect l="-38999" r="-38999"/>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15"/>
            <p:cNvSpPr/>
            <p:nvPr/>
          </p:nvSpPr>
          <p:spPr>
            <a:xfrm>
              <a:off x="3745912" y="5209826"/>
              <a:ext cx="1670400" cy="1331700"/>
            </a:xfrm>
            <a:prstGeom prst="ellipse">
              <a:avLst/>
            </a:prstGeom>
            <a:blipFill rotWithShape="1">
              <a:blip r:embed="rId5">
                <a:alphaModFix/>
              </a:blip>
              <a:stretch>
                <a:fillRect l="-7999" r="-7999"/>
              </a:stretch>
            </a:blipFill>
            <a:ln w="107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53" name="Google Shape;1153;p15"/>
            <p:cNvPicPr preferRelativeResize="0"/>
            <p:nvPr/>
          </p:nvPicPr>
          <p:blipFill rotWithShape="1">
            <a:blip r:embed="rId6">
              <a:alphaModFix/>
            </a:blip>
            <a:srcRect/>
            <a:stretch/>
          </p:blipFill>
          <p:spPr>
            <a:xfrm>
              <a:off x="3726427" y="1283308"/>
              <a:ext cx="1579200" cy="1573500"/>
            </a:xfrm>
            <a:prstGeom prst="ellipse">
              <a:avLst/>
            </a:prstGeom>
            <a:noFill/>
            <a:ln w="63500" cap="rnd" cmpd="sng">
              <a:solidFill>
                <a:srgbClr val="333333"/>
              </a:solidFill>
              <a:prstDash val="solid"/>
              <a:round/>
              <a:headEnd type="none" w="sm" len="sm"/>
              <a:tailEnd type="none" w="sm" len="sm"/>
            </a:ln>
            <a:effectLst>
              <a:outerShdw blurRad="381000" dist="292100" dir="5400000" sx="-80000" sy="-18000" rotWithShape="0">
                <a:srgbClr val="000000">
                  <a:alpha val="21960"/>
                </a:srgbClr>
              </a:outerShdw>
            </a:effectLst>
          </p:spPr>
        </p:pic>
      </p:grpSp>
      <p:sp>
        <p:nvSpPr>
          <p:cNvPr id="25" name="TextBox 24"/>
          <p:cNvSpPr txBox="1"/>
          <p:nvPr/>
        </p:nvSpPr>
        <p:spPr>
          <a:xfrm>
            <a:off x="11421133" y="6489935"/>
            <a:ext cx="470062" cy="307777"/>
          </a:xfrm>
          <a:prstGeom prst="rect">
            <a:avLst/>
          </a:prstGeom>
          <a:noFill/>
        </p:spPr>
        <p:txBody>
          <a:bodyPr wrap="square" rtlCol="0">
            <a:spAutoFit/>
          </a:bodyPr>
          <a:lstStyle/>
          <a:p>
            <a:pPr algn="ctr"/>
            <a:r>
              <a:rPr lang="en-IN" sz="1400" dirty="0" smtClean="0">
                <a:latin typeface="Calibri" panose="020F0502020204030204" pitchFamily="34" charset="0"/>
                <a:cs typeface="Calibri" panose="020F0502020204030204" pitchFamily="34" charset="0"/>
              </a:rPr>
              <a:t>49</a:t>
            </a:r>
            <a:endParaRPr lang="en-IN" sz="1400" dirty="0">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157"/>
        <p:cNvGrpSpPr/>
        <p:nvPr/>
      </p:nvGrpSpPr>
      <p:grpSpPr>
        <a:xfrm>
          <a:off x="0" y="0"/>
          <a:ext cx="0" cy="0"/>
          <a:chOff x="0" y="0"/>
          <a:chExt cx="0" cy="0"/>
        </a:xfrm>
      </p:grpSpPr>
      <p:sp>
        <p:nvSpPr>
          <p:cNvPr id="1158" name="Google Shape;1158;p16"/>
          <p:cNvSpPr txBox="1">
            <a:spLocks noGrp="1"/>
          </p:cNvSpPr>
          <p:nvPr>
            <p:ph type="title" idx="4294967295"/>
          </p:nvPr>
        </p:nvSpPr>
        <p:spPr>
          <a:xfrm>
            <a:off x="574877" y="485224"/>
            <a:ext cx="3819645" cy="947918"/>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FFFFFF"/>
              </a:buClr>
              <a:buSzPts val="3600"/>
              <a:buFont typeface="Corbel"/>
              <a:buNone/>
            </a:pPr>
            <a:r>
              <a:rPr lang="en-US" sz="4800" dirty="0" smtClean="0">
                <a:solidFill>
                  <a:srgbClr val="B46346"/>
                </a:solidFill>
              </a:rPr>
              <a:t>What is DSMES</a:t>
            </a:r>
            <a:r>
              <a:rPr lang="en-US" sz="4800" dirty="0">
                <a:solidFill>
                  <a:srgbClr val="B46346"/>
                </a:solidFill>
              </a:rPr>
              <a:t>?</a:t>
            </a:r>
            <a:endParaRPr sz="4800" dirty="0">
              <a:solidFill>
                <a:srgbClr val="B46346"/>
              </a:solidFill>
            </a:endParaRPr>
          </a:p>
        </p:txBody>
      </p:sp>
      <p:sp>
        <p:nvSpPr>
          <p:cNvPr id="1159" name="Google Shape;1159;p16"/>
          <p:cNvSpPr txBox="1">
            <a:spLocks noGrp="1"/>
          </p:cNvSpPr>
          <p:nvPr>
            <p:ph type="body" idx="4294967295"/>
          </p:nvPr>
        </p:nvSpPr>
        <p:spPr>
          <a:xfrm>
            <a:off x="670817" y="1328968"/>
            <a:ext cx="9225537" cy="2812647"/>
          </a:xfrm>
          <a:prstGeom prst="rect">
            <a:avLst/>
          </a:prstGeom>
          <a:noFill/>
          <a:ln>
            <a:noFill/>
          </a:ln>
        </p:spPr>
        <p:txBody>
          <a:bodyPr spcFirstLastPara="1" wrap="square" lIns="91425" tIns="45700" rIns="91425" bIns="45700" anchor="ctr" anchorCtr="0">
            <a:noAutofit/>
          </a:bodyPr>
          <a:lstStyle/>
          <a:p>
            <a:pPr marL="36899" lvl="0" indent="0" algn="l" rtl="0">
              <a:lnSpc>
                <a:spcPct val="90000"/>
              </a:lnSpc>
              <a:spcBef>
                <a:spcPts val="0"/>
              </a:spcBef>
              <a:spcAft>
                <a:spcPts val="0"/>
              </a:spcAft>
              <a:buSzPts val="2800"/>
              <a:buNone/>
            </a:pPr>
            <a:r>
              <a:rPr lang="en-US" sz="2400" dirty="0">
                <a:latin typeface="Calibri" panose="020F0502020204030204" pitchFamily="34" charset="0"/>
                <a:cs typeface="Calibri" panose="020F0502020204030204" pitchFamily="34" charset="0"/>
              </a:rPr>
              <a:t>DSMES(Diabetes Self-Management Education and support) should be person-centered and services should facilitate-</a:t>
            </a:r>
            <a:endParaRPr sz="2400" dirty="0">
              <a:latin typeface="Calibri" panose="020F0502020204030204" pitchFamily="34" charset="0"/>
              <a:cs typeface="Calibri" panose="020F0502020204030204" pitchFamily="34" charset="0"/>
            </a:endParaRPr>
          </a:p>
          <a:p>
            <a:pPr marL="494099" lvl="0" indent="-457200" algn="l" rtl="0">
              <a:lnSpc>
                <a:spcPct val="90000"/>
              </a:lnSpc>
              <a:spcBef>
                <a:spcPts val="1200"/>
              </a:spcBef>
              <a:spcAft>
                <a:spcPts val="0"/>
              </a:spcAft>
              <a:buSzPts val="2800"/>
              <a:buFont typeface="Wingdings" panose="05000000000000000000" pitchFamily="2" charset="2"/>
              <a:buChar char="Ø"/>
            </a:pPr>
            <a:r>
              <a:rPr lang="en-US" sz="2400" dirty="0">
                <a:latin typeface="Calibri" panose="020F0502020204030204" pitchFamily="34" charset="0"/>
                <a:cs typeface="Calibri" panose="020F0502020204030204" pitchFamily="34" charset="0"/>
              </a:rPr>
              <a:t>Knowledge</a:t>
            </a:r>
            <a:endParaRPr sz="2400" dirty="0">
              <a:latin typeface="Calibri" panose="020F0502020204030204" pitchFamily="34" charset="0"/>
              <a:cs typeface="Calibri" panose="020F0502020204030204" pitchFamily="34" charset="0"/>
            </a:endParaRPr>
          </a:p>
          <a:p>
            <a:pPr marL="494099" lvl="0" indent="-457200" algn="l" rtl="0">
              <a:lnSpc>
                <a:spcPct val="90000"/>
              </a:lnSpc>
              <a:spcBef>
                <a:spcPts val="1200"/>
              </a:spcBef>
              <a:spcAft>
                <a:spcPts val="0"/>
              </a:spcAft>
              <a:buSzPts val="2800"/>
              <a:buFont typeface="Wingdings" panose="05000000000000000000" pitchFamily="2" charset="2"/>
              <a:buChar char="Ø"/>
            </a:pPr>
            <a:r>
              <a:rPr lang="en-US" sz="2400" dirty="0">
                <a:latin typeface="Calibri" panose="020F0502020204030204" pitchFamily="34" charset="0"/>
                <a:cs typeface="Calibri" panose="020F0502020204030204" pitchFamily="34" charset="0"/>
              </a:rPr>
              <a:t>Decision-making</a:t>
            </a:r>
            <a:endParaRPr sz="2400" dirty="0">
              <a:latin typeface="Calibri" panose="020F0502020204030204" pitchFamily="34" charset="0"/>
              <a:cs typeface="Calibri" panose="020F0502020204030204" pitchFamily="34" charset="0"/>
            </a:endParaRPr>
          </a:p>
          <a:p>
            <a:pPr marL="494099" lvl="0" indent="-457200" algn="l" rtl="0">
              <a:lnSpc>
                <a:spcPct val="90000"/>
              </a:lnSpc>
              <a:spcBef>
                <a:spcPts val="1200"/>
              </a:spcBef>
              <a:spcAft>
                <a:spcPts val="0"/>
              </a:spcAft>
              <a:buSzPts val="2800"/>
              <a:buFont typeface="Wingdings" panose="05000000000000000000" pitchFamily="2" charset="2"/>
              <a:buChar char="Ø"/>
            </a:pPr>
            <a:r>
              <a:rPr lang="en-US" sz="2400" dirty="0">
                <a:latin typeface="Calibri" panose="020F0502020204030204" pitchFamily="34" charset="0"/>
                <a:cs typeface="Calibri" panose="020F0502020204030204" pitchFamily="34" charset="0"/>
              </a:rPr>
              <a:t>Skills mastery necessary for optimal diabetes self-care </a:t>
            </a:r>
            <a:r>
              <a:rPr lang="en-US" sz="2400" dirty="0" smtClean="0">
                <a:latin typeface="Calibri" panose="020F0502020204030204" pitchFamily="34" charset="0"/>
                <a:cs typeface="Calibri" panose="020F0502020204030204" pitchFamily="34" charset="0"/>
              </a:rPr>
              <a:t>DSEMS. </a:t>
            </a:r>
            <a:endParaRPr sz="2400" dirty="0">
              <a:latin typeface="Calibri" panose="020F0502020204030204" pitchFamily="34" charset="0"/>
              <a:cs typeface="Calibri" panose="020F0502020204030204" pitchFamily="34" charset="0"/>
            </a:endParaRPr>
          </a:p>
        </p:txBody>
      </p:sp>
      <p:sp>
        <p:nvSpPr>
          <p:cNvPr id="1160" name="Google Shape;1160;p16"/>
          <p:cNvSpPr/>
          <p:nvPr/>
        </p:nvSpPr>
        <p:spPr>
          <a:xfrm>
            <a:off x="7617098" y="6021251"/>
            <a:ext cx="3081382" cy="5769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dirty="0">
                <a:solidFill>
                  <a:schemeClr val="dk1"/>
                </a:solidFill>
                <a:effectLst>
                  <a:outerShdw blurRad="38100" dist="19050" dir="2700000" algn="tl" rotWithShape="0">
                    <a:srgbClr val="000000">
                      <a:alpha val="40000"/>
                    </a:srgbClr>
                  </a:outerShdw>
                </a:effectLst>
                <a:latin typeface="Corbel"/>
                <a:ea typeface="Corbel"/>
                <a:cs typeface="Corbel"/>
                <a:sym typeface="Corbel"/>
              </a:rPr>
              <a:t>ADA guideline 2023</a:t>
            </a:r>
            <a:endParaRPr sz="1800" b="1" dirty="0">
              <a:solidFill>
                <a:srgbClr val="FFE397"/>
              </a:solidFill>
              <a:latin typeface="Corbel"/>
              <a:ea typeface="Corbel"/>
              <a:cs typeface="Corbel"/>
              <a:sym typeface="Corbel"/>
            </a:endParaRPr>
          </a:p>
        </p:txBody>
      </p:sp>
      <p:sp>
        <p:nvSpPr>
          <p:cNvPr id="5" name="TextBox 4"/>
          <p:cNvSpPr txBox="1"/>
          <p:nvPr/>
        </p:nvSpPr>
        <p:spPr>
          <a:xfrm>
            <a:off x="11421133" y="6489935"/>
            <a:ext cx="470062" cy="307777"/>
          </a:xfrm>
          <a:prstGeom prst="rect">
            <a:avLst/>
          </a:prstGeom>
          <a:noFill/>
        </p:spPr>
        <p:txBody>
          <a:bodyPr wrap="square" rtlCol="0">
            <a:spAutoFit/>
          </a:bodyPr>
          <a:lstStyle/>
          <a:p>
            <a:pPr algn="ctr"/>
            <a:r>
              <a:rPr lang="en-IN" sz="1400" dirty="0" smtClean="0">
                <a:latin typeface="Calibri" panose="020F0502020204030204" pitchFamily="34" charset="0"/>
                <a:cs typeface="Calibri" panose="020F0502020204030204" pitchFamily="34" charset="0"/>
              </a:rPr>
              <a:t>50</a:t>
            </a:r>
            <a:endParaRPr lang="en-IN" sz="1400" dirty="0">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165"/>
        <p:cNvGrpSpPr/>
        <p:nvPr/>
      </p:nvGrpSpPr>
      <p:grpSpPr>
        <a:xfrm>
          <a:off x="0" y="0"/>
          <a:ext cx="0" cy="0"/>
          <a:chOff x="0" y="0"/>
          <a:chExt cx="0" cy="0"/>
        </a:xfrm>
      </p:grpSpPr>
      <p:sp>
        <p:nvSpPr>
          <p:cNvPr id="1166" name="Google Shape;1166;p17"/>
          <p:cNvSpPr txBox="1">
            <a:spLocks noGrp="1"/>
          </p:cNvSpPr>
          <p:nvPr>
            <p:ph type="title" idx="4294967295"/>
          </p:nvPr>
        </p:nvSpPr>
        <p:spPr>
          <a:xfrm>
            <a:off x="602219" y="2331153"/>
            <a:ext cx="2947988" cy="2746879"/>
          </a:xfrm>
          <a:prstGeom prst="rect">
            <a:avLst/>
          </a:prstGeom>
          <a:noFill/>
          <a:ln>
            <a:noFill/>
          </a:ln>
        </p:spPr>
        <p:txBody>
          <a:bodyPr spcFirstLastPara="1" wrap="square" lIns="91425" tIns="45700" rIns="91425" bIns="45700" anchor="ctr" anchorCtr="0">
            <a:normAutofit/>
          </a:bodyPr>
          <a:lstStyle/>
          <a:p>
            <a:pPr marL="0" lvl="0" indent="0" algn="ctr" rtl="0">
              <a:lnSpc>
                <a:spcPct val="110000"/>
              </a:lnSpc>
              <a:spcBef>
                <a:spcPts val="0"/>
              </a:spcBef>
              <a:spcAft>
                <a:spcPts val="0"/>
              </a:spcAft>
              <a:buClr>
                <a:srgbClr val="FFFFFF"/>
              </a:buClr>
              <a:buSzPts val="3600"/>
              <a:buFont typeface="Corbel"/>
              <a:buNone/>
            </a:pPr>
            <a:r>
              <a:rPr lang="en-US" sz="4800" dirty="0" smtClean="0">
                <a:solidFill>
                  <a:schemeClr val="bg1"/>
                </a:solidFill>
              </a:rPr>
              <a:t>When DSMES </a:t>
            </a:r>
            <a:r>
              <a:rPr lang="en-US" sz="4800" dirty="0">
                <a:solidFill>
                  <a:schemeClr val="bg1"/>
                </a:solidFill>
              </a:rPr>
              <a:t>need to be evaluated</a:t>
            </a:r>
            <a:endParaRPr sz="4800" dirty="0">
              <a:solidFill>
                <a:schemeClr val="bg1"/>
              </a:solidFill>
            </a:endParaRPr>
          </a:p>
        </p:txBody>
      </p:sp>
      <p:grpSp>
        <p:nvGrpSpPr>
          <p:cNvPr id="1167" name="Google Shape;1167;p17"/>
          <p:cNvGrpSpPr/>
          <p:nvPr/>
        </p:nvGrpSpPr>
        <p:grpSpPr>
          <a:xfrm>
            <a:off x="4155310" y="1052032"/>
            <a:ext cx="7563481" cy="4962095"/>
            <a:chOff x="0" y="285069"/>
            <a:chExt cx="7935801" cy="5243039"/>
          </a:xfrm>
        </p:grpSpPr>
        <p:sp>
          <p:nvSpPr>
            <p:cNvPr id="1168" name="Google Shape;1168;p17"/>
            <p:cNvSpPr/>
            <p:nvPr/>
          </p:nvSpPr>
          <p:spPr>
            <a:xfrm>
              <a:off x="0" y="285069"/>
              <a:ext cx="7935600" cy="4959900"/>
            </a:xfrm>
            <a:custGeom>
              <a:avLst/>
              <a:gdLst/>
              <a:ahLst/>
              <a:cxnLst/>
              <a:rect l="l" t="t" r="r" b="b"/>
              <a:pathLst>
                <a:path w="120000" h="120000" extrusionOk="0">
                  <a:moveTo>
                    <a:pt x="0" y="120000"/>
                  </a:moveTo>
                  <a:quadBezTo>
                    <a:pt x="20000" y="40000"/>
                    <a:pt x="101249" y="15000"/>
                  </a:quadBezTo>
                  <a:lnTo>
                    <a:pt x="100193" y="0"/>
                  </a:lnTo>
                  <a:lnTo>
                    <a:pt x="120000" y="24000"/>
                  </a:lnTo>
                  <a:lnTo>
                    <a:pt x="104418" y="60000"/>
                  </a:lnTo>
                  <a:lnTo>
                    <a:pt x="103362" y="45000"/>
                  </a:lnTo>
                  <a:quadBezTo>
                    <a:pt x="30000" y="55000"/>
                    <a:pt x="0" y="120000"/>
                  </a:quadBezTo>
                  <a:close/>
                </a:path>
              </a:pathLst>
            </a:custGeom>
            <a:solidFill>
              <a:srgbClr val="EFCF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1169" name="Google Shape;1169;p17"/>
            <p:cNvSpPr/>
            <p:nvPr/>
          </p:nvSpPr>
          <p:spPr>
            <a:xfrm>
              <a:off x="781664" y="3973179"/>
              <a:ext cx="182400" cy="182400"/>
            </a:xfrm>
            <a:prstGeom prst="ellipse">
              <a:avLst/>
            </a:prstGeom>
            <a:solidFill>
              <a:srgbClr val="3EBAD1"/>
            </a:solidFill>
            <a:ln w="107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1170" name="Google Shape;1170;p17"/>
            <p:cNvSpPr/>
            <p:nvPr/>
          </p:nvSpPr>
          <p:spPr>
            <a:xfrm>
              <a:off x="872925" y="4064439"/>
              <a:ext cx="1356900" cy="1180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1171" name="Google Shape;1171;p17"/>
            <p:cNvSpPr txBox="1"/>
            <p:nvPr/>
          </p:nvSpPr>
          <p:spPr>
            <a:xfrm>
              <a:off x="872925" y="4064440"/>
              <a:ext cx="1356900" cy="474576"/>
            </a:xfrm>
            <a:prstGeom prst="rect">
              <a:avLst/>
            </a:prstGeom>
            <a:noFill/>
            <a:ln>
              <a:noFill/>
            </a:ln>
          </p:spPr>
          <p:txBody>
            <a:bodyPr spcFirstLastPara="1" wrap="square" lIns="96700" tIns="0" rIns="0" bIns="0" anchor="t" anchorCtr="0">
              <a:noAutofit/>
            </a:bodyPr>
            <a:lstStyle/>
            <a:p>
              <a:pPr marL="0" marR="0" lvl="0" indent="0" algn="l" rtl="0">
                <a:lnSpc>
                  <a:spcPct val="90000"/>
                </a:lnSpc>
                <a:spcBef>
                  <a:spcPts val="0"/>
                </a:spcBef>
                <a:spcAft>
                  <a:spcPts val="0"/>
                </a:spcAft>
                <a:buClr>
                  <a:schemeClr val="dk1"/>
                </a:buClr>
                <a:buSzPts val="1900"/>
                <a:buFont typeface="Corbel"/>
                <a:buNone/>
              </a:pPr>
              <a:r>
                <a:rPr lang="en-US" b="1" dirty="0">
                  <a:solidFill>
                    <a:schemeClr val="dk1"/>
                  </a:solidFill>
                  <a:latin typeface="Calibri" panose="020F0502020204030204" pitchFamily="34" charset="0"/>
                  <a:ea typeface="Corbel"/>
                  <a:cs typeface="Calibri" panose="020F0502020204030204" pitchFamily="34" charset="0"/>
                  <a:sym typeface="Corbel"/>
                </a:rPr>
                <a:t>At Diagnosis</a:t>
              </a:r>
              <a:endParaRPr dirty="0">
                <a:latin typeface="Calibri" panose="020F0502020204030204" pitchFamily="34" charset="0"/>
                <a:cs typeface="Calibri" panose="020F0502020204030204" pitchFamily="34" charset="0"/>
              </a:endParaRPr>
            </a:p>
          </p:txBody>
        </p:sp>
        <p:sp>
          <p:nvSpPr>
            <p:cNvPr id="1172" name="Google Shape;1172;p17"/>
            <p:cNvSpPr/>
            <p:nvPr/>
          </p:nvSpPr>
          <p:spPr>
            <a:xfrm>
              <a:off x="2071213" y="2819529"/>
              <a:ext cx="317400" cy="317400"/>
            </a:xfrm>
            <a:prstGeom prst="ellipse">
              <a:avLst/>
            </a:prstGeom>
            <a:solidFill>
              <a:srgbClr val="3EBAD1"/>
            </a:solidFill>
            <a:ln w="107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1173" name="Google Shape;1173;p17"/>
            <p:cNvSpPr/>
            <p:nvPr/>
          </p:nvSpPr>
          <p:spPr>
            <a:xfrm>
              <a:off x="2229927" y="2978243"/>
              <a:ext cx="1666500" cy="2266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1174" name="Google Shape;1174;p17"/>
            <p:cNvSpPr txBox="1"/>
            <p:nvPr/>
          </p:nvSpPr>
          <p:spPr>
            <a:xfrm>
              <a:off x="2229927" y="2978243"/>
              <a:ext cx="1666500" cy="1560771"/>
            </a:xfrm>
            <a:prstGeom prst="rect">
              <a:avLst/>
            </a:prstGeom>
            <a:noFill/>
            <a:ln>
              <a:noFill/>
            </a:ln>
          </p:spPr>
          <p:txBody>
            <a:bodyPr spcFirstLastPara="1" wrap="square" lIns="168175" tIns="0" rIns="0" bIns="0" anchor="t" anchorCtr="0">
              <a:noAutofit/>
            </a:bodyPr>
            <a:lstStyle/>
            <a:p>
              <a:pPr marL="0" marR="0" lvl="0" indent="0" algn="l" rtl="0">
                <a:lnSpc>
                  <a:spcPct val="90000"/>
                </a:lnSpc>
                <a:spcBef>
                  <a:spcPts val="0"/>
                </a:spcBef>
                <a:spcAft>
                  <a:spcPts val="0"/>
                </a:spcAft>
                <a:buClr>
                  <a:schemeClr val="dk1"/>
                </a:buClr>
                <a:buSzPts val="1900"/>
                <a:buFont typeface="Corbel"/>
                <a:buNone/>
              </a:pPr>
              <a:r>
                <a:rPr lang="en-US" b="1" dirty="0">
                  <a:solidFill>
                    <a:schemeClr val="dk1"/>
                  </a:solidFill>
                  <a:latin typeface="Calibri" panose="020F0502020204030204" pitchFamily="34" charset="0"/>
                  <a:ea typeface="Corbel"/>
                  <a:cs typeface="Calibri" panose="020F0502020204030204" pitchFamily="34" charset="0"/>
                  <a:sym typeface="Corbel"/>
                </a:rPr>
                <a:t>Annually for assessment or when not meeting treatment targets</a:t>
              </a:r>
              <a:endParaRPr dirty="0">
                <a:latin typeface="Calibri" panose="020F0502020204030204" pitchFamily="34" charset="0"/>
                <a:cs typeface="Calibri" panose="020F0502020204030204" pitchFamily="34" charset="0"/>
              </a:endParaRPr>
            </a:p>
          </p:txBody>
        </p:sp>
        <p:sp>
          <p:nvSpPr>
            <p:cNvPr id="1175" name="Google Shape;1175;p17"/>
            <p:cNvSpPr/>
            <p:nvPr/>
          </p:nvSpPr>
          <p:spPr>
            <a:xfrm>
              <a:off x="3717868" y="1969419"/>
              <a:ext cx="420600" cy="420600"/>
            </a:xfrm>
            <a:prstGeom prst="ellipse">
              <a:avLst/>
            </a:prstGeom>
            <a:solidFill>
              <a:srgbClr val="3EBAD1"/>
            </a:solidFill>
            <a:ln w="107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1176" name="Google Shape;1176;p17"/>
            <p:cNvSpPr/>
            <p:nvPr/>
          </p:nvSpPr>
          <p:spPr>
            <a:xfrm>
              <a:off x="3928164" y="2179714"/>
              <a:ext cx="1666500" cy="3065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1177" name="Google Shape;1177;p17"/>
            <p:cNvSpPr txBox="1"/>
            <p:nvPr/>
          </p:nvSpPr>
          <p:spPr>
            <a:xfrm>
              <a:off x="3928164" y="2179715"/>
              <a:ext cx="2047183" cy="1323318"/>
            </a:xfrm>
            <a:prstGeom prst="rect">
              <a:avLst/>
            </a:prstGeom>
            <a:noFill/>
            <a:ln>
              <a:noFill/>
            </a:ln>
          </p:spPr>
          <p:txBody>
            <a:bodyPr spcFirstLastPara="1" wrap="square" lIns="222850" tIns="0" rIns="0" bIns="0" anchor="t" anchorCtr="0">
              <a:noAutofit/>
            </a:bodyPr>
            <a:lstStyle/>
            <a:p>
              <a:pPr marL="0" marR="0" lvl="0" indent="0" algn="l" rtl="0">
                <a:lnSpc>
                  <a:spcPct val="90000"/>
                </a:lnSpc>
                <a:spcBef>
                  <a:spcPts val="0"/>
                </a:spcBef>
                <a:spcAft>
                  <a:spcPts val="0"/>
                </a:spcAft>
                <a:buClr>
                  <a:schemeClr val="dk1"/>
                </a:buClr>
                <a:buSzPts val="1900"/>
                <a:buFont typeface="Corbel"/>
                <a:buNone/>
              </a:pPr>
              <a:r>
                <a:rPr lang="en-US" b="1" dirty="0">
                  <a:solidFill>
                    <a:schemeClr val="dk1"/>
                  </a:solidFill>
                  <a:latin typeface="Calibri" panose="020F0502020204030204" pitchFamily="34" charset="0"/>
                  <a:ea typeface="Corbel"/>
                  <a:cs typeface="Calibri" panose="020F0502020204030204" pitchFamily="34" charset="0"/>
                  <a:sym typeface="Corbel"/>
                </a:rPr>
                <a:t>When Complicating factors develop that influences self management </a:t>
              </a:r>
              <a:endParaRPr dirty="0">
                <a:latin typeface="Calibri" panose="020F0502020204030204" pitchFamily="34" charset="0"/>
                <a:cs typeface="Calibri" panose="020F0502020204030204" pitchFamily="34" charset="0"/>
              </a:endParaRPr>
            </a:p>
          </p:txBody>
        </p:sp>
        <p:sp>
          <p:nvSpPr>
            <p:cNvPr id="1178" name="Google Shape;1178;p17"/>
            <p:cNvSpPr/>
            <p:nvPr/>
          </p:nvSpPr>
          <p:spPr>
            <a:xfrm>
              <a:off x="5910616" y="1406977"/>
              <a:ext cx="563400" cy="563400"/>
            </a:xfrm>
            <a:prstGeom prst="ellipse">
              <a:avLst/>
            </a:prstGeom>
            <a:solidFill>
              <a:srgbClr val="3EBAD1"/>
            </a:solidFill>
            <a:ln w="107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1179" name="Google Shape;1179;p17"/>
            <p:cNvSpPr/>
            <p:nvPr/>
          </p:nvSpPr>
          <p:spPr>
            <a:xfrm>
              <a:off x="5686401" y="1971908"/>
              <a:ext cx="2249400" cy="3556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1180" name="Google Shape;1180;p17"/>
            <p:cNvSpPr txBox="1"/>
            <p:nvPr/>
          </p:nvSpPr>
          <p:spPr>
            <a:xfrm>
              <a:off x="5686401" y="1971909"/>
              <a:ext cx="2249400" cy="754003"/>
            </a:xfrm>
            <a:prstGeom prst="rect">
              <a:avLst/>
            </a:prstGeom>
            <a:noFill/>
            <a:ln>
              <a:noFill/>
            </a:ln>
          </p:spPr>
          <p:txBody>
            <a:bodyPr spcFirstLastPara="1" wrap="square" lIns="298550" tIns="0" rIns="0" bIns="0" anchor="t" anchorCtr="0">
              <a:noAutofit/>
            </a:bodyPr>
            <a:lstStyle/>
            <a:p>
              <a:pPr marL="0" marR="0" lvl="0" indent="0" algn="l" rtl="0">
                <a:lnSpc>
                  <a:spcPct val="90000"/>
                </a:lnSpc>
                <a:spcBef>
                  <a:spcPts val="0"/>
                </a:spcBef>
                <a:spcAft>
                  <a:spcPts val="0"/>
                </a:spcAft>
                <a:buClr>
                  <a:schemeClr val="dk1"/>
                </a:buClr>
                <a:buSzPts val="1900"/>
                <a:buFont typeface="Corbel"/>
                <a:buNone/>
              </a:pPr>
              <a:r>
                <a:rPr lang="en-US" b="1" dirty="0">
                  <a:solidFill>
                    <a:schemeClr val="dk1"/>
                  </a:solidFill>
                  <a:latin typeface="Calibri" panose="020F0502020204030204" pitchFamily="34" charset="0"/>
                  <a:ea typeface="Corbel"/>
                  <a:cs typeface="Calibri" panose="020F0502020204030204" pitchFamily="34" charset="0"/>
                  <a:sym typeface="Corbel"/>
                </a:rPr>
                <a:t>When transitions in life and care occurs</a:t>
              </a:r>
              <a:endParaRPr dirty="0">
                <a:latin typeface="Calibri" panose="020F0502020204030204" pitchFamily="34" charset="0"/>
                <a:cs typeface="Calibri" panose="020F0502020204030204" pitchFamily="34" charset="0"/>
              </a:endParaRPr>
            </a:p>
          </p:txBody>
        </p:sp>
      </p:grpSp>
      <p:sp>
        <p:nvSpPr>
          <p:cNvPr id="1181" name="Google Shape;1181;p17"/>
          <p:cNvSpPr/>
          <p:nvPr/>
        </p:nvSpPr>
        <p:spPr>
          <a:xfrm>
            <a:off x="9653545" y="6014127"/>
            <a:ext cx="2257123" cy="627444"/>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dirty="0">
                <a:solidFill>
                  <a:schemeClr val="dk1"/>
                </a:solidFill>
                <a:latin typeface="Calibri" panose="020F0502020204030204" pitchFamily="34" charset="0"/>
                <a:ea typeface="Corbel"/>
                <a:cs typeface="Calibri" panose="020F0502020204030204" pitchFamily="34" charset="0"/>
                <a:sym typeface="Corbel"/>
              </a:rPr>
              <a:t>ADA guidelines 2023</a:t>
            </a:r>
            <a:endParaRPr sz="1800" dirty="0">
              <a:solidFill>
                <a:schemeClr val="dk1"/>
              </a:solidFill>
              <a:latin typeface="Calibri" panose="020F0502020204030204" pitchFamily="34" charset="0"/>
              <a:ea typeface="Corbel"/>
              <a:cs typeface="Calibri" panose="020F0502020204030204" pitchFamily="34" charset="0"/>
              <a:sym typeface="Corbel"/>
            </a:endParaRPr>
          </a:p>
        </p:txBody>
      </p:sp>
      <p:sp>
        <p:nvSpPr>
          <p:cNvPr id="18" name="TextBox 17"/>
          <p:cNvSpPr txBox="1"/>
          <p:nvPr/>
        </p:nvSpPr>
        <p:spPr>
          <a:xfrm>
            <a:off x="11421133" y="6540735"/>
            <a:ext cx="470062" cy="307777"/>
          </a:xfrm>
          <a:prstGeom prst="rect">
            <a:avLst/>
          </a:prstGeom>
          <a:noFill/>
        </p:spPr>
        <p:txBody>
          <a:bodyPr wrap="square" rtlCol="0">
            <a:spAutoFit/>
          </a:bodyPr>
          <a:lstStyle/>
          <a:p>
            <a:pPr algn="ctr"/>
            <a:r>
              <a:rPr lang="en-IN" sz="1400" dirty="0" smtClean="0">
                <a:latin typeface="Calibri" panose="020F0502020204030204" pitchFamily="34" charset="0"/>
                <a:cs typeface="Calibri" panose="020F0502020204030204" pitchFamily="34" charset="0"/>
              </a:rPr>
              <a:t>51</a:t>
            </a:r>
            <a:endParaRPr lang="en-IN" sz="1400" dirty="0">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186"/>
        <p:cNvGrpSpPr/>
        <p:nvPr/>
      </p:nvGrpSpPr>
      <p:grpSpPr>
        <a:xfrm>
          <a:off x="0" y="0"/>
          <a:ext cx="0" cy="0"/>
          <a:chOff x="0" y="0"/>
          <a:chExt cx="0" cy="0"/>
        </a:xfrm>
      </p:grpSpPr>
      <p:sp>
        <p:nvSpPr>
          <p:cNvPr id="1187" name="Google Shape;1187;p18"/>
          <p:cNvSpPr txBox="1">
            <a:spLocks noGrp="1"/>
          </p:cNvSpPr>
          <p:nvPr>
            <p:ph type="title" idx="4294967295"/>
          </p:nvPr>
        </p:nvSpPr>
        <p:spPr>
          <a:xfrm>
            <a:off x="533400" y="391955"/>
            <a:ext cx="4922520" cy="84248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3600"/>
              <a:buFont typeface="Corbel"/>
              <a:buNone/>
            </a:pPr>
            <a:r>
              <a:rPr lang="en-US" sz="4800" dirty="0">
                <a:solidFill>
                  <a:srgbClr val="D34817"/>
                </a:solidFill>
              </a:rPr>
              <a:t>Core points of DSME </a:t>
            </a:r>
            <a:endParaRPr sz="4800" dirty="0">
              <a:solidFill>
                <a:srgbClr val="D34817"/>
              </a:solidFill>
            </a:endParaRPr>
          </a:p>
        </p:txBody>
      </p:sp>
      <p:sp>
        <p:nvSpPr>
          <p:cNvPr id="1188" name="Google Shape;1188;p18"/>
          <p:cNvSpPr txBox="1">
            <a:spLocks noGrp="1"/>
          </p:cNvSpPr>
          <p:nvPr>
            <p:ph type="body" idx="4294967295"/>
          </p:nvPr>
        </p:nvSpPr>
        <p:spPr>
          <a:xfrm>
            <a:off x="553278" y="1068586"/>
            <a:ext cx="9319927" cy="4574513"/>
          </a:xfrm>
          <a:prstGeom prst="rect">
            <a:avLst/>
          </a:prstGeom>
          <a:noFill/>
          <a:ln>
            <a:noFill/>
          </a:ln>
        </p:spPr>
        <p:txBody>
          <a:bodyPr spcFirstLastPara="1" wrap="square" lIns="91425" tIns="45700" rIns="91425" bIns="45700" numCol="1" anchor="ctr" anchorCtr="0">
            <a:noAutofit/>
          </a:bodyPr>
          <a:lstStyle/>
          <a:p>
            <a:pPr marL="541338" lvl="0" indent="-541338" algn="l" rtl="0">
              <a:lnSpc>
                <a:spcPct val="125000"/>
              </a:lnSpc>
              <a:spcAft>
                <a:spcPts val="0"/>
              </a:spcAft>
              <a:buSzPts val="2400"/>
              <a:buFont typeface="Noto Sans Symbols"/>
              <a:buChar char="❑"/>
            </a:pPr>
            <a:r>
              <a:rPr lang="en-US" sz="2200" dirty="0">
                <a:latin typeface="Calibri" panose="020F0502020204030204" pitchFamily="34" charset="0"/>
                <a:cs typeface="Calibri" panose="020F0502020204030204" pitchFamily="34" charset="0"/>
              </a:rPr>
              <a:t>Diabetes disease process and treatment options</a:t>
            </a:r>
            <a:endParaRPr sz="2200" dirty="0">
              <a:latin typeface="Calibri" panose="020F0502020204030204" pitchFamily="34" charset="0"/>
              <a:cs typeface="Calibri" panose="020F0502020204030204" pitchFamily="34" charset="0"/>
            </a:endParaRPr>
          </a:p>
          <a:p>
            <a:pPr marL="541338" lvl="0" indent="-541338" algn="l" rtl="0">
              <a:lnSpc>
                <a:spcPct val="125000"/>
              </a:lnSpc>
              <a:spcAft>
                <a:spcPts val="0"/>
              </a:spcAft>
              <a:buSzPts val="2400"/>
              <a:buFont typeface="Noto Sans Symbols"/>
              <a:buChar char="❑"/>
            </a:pPr>
            <a:r>
              <a:rPr lang="en-US" sz="2200" dirty="0">
                <a:latin typeface="Calibri" panose="020F0502020204030204" pitchFamily="34" charset="0"/>
                <a:cs typeface="Calibri" panose="020F0502020204030204" pitchFamily="34" charset="0"/>
              </a:rPr>
              <a:t>Incorporating nutritional management and physical activity in to lifestyle</a:t>
            </a:r>
            <a:endParaRPr sz="2200" dirty="0">
              <a:latin typeface="Calibri" panose="020F0502020204030204" pitchFamily="34" charset="0"/>
              <a:cs typeface="Calibri" panose="020F0502020204030204" pitchFamily="34" charset="0"/>
            </a:endParaRPr>
          </a:p>
          <a:p>
            <a:pPr marL="541338" lvl="0" indent="-541338" algn="l" rtl="0">
              <a:lnSpc>
                <a:spcPct val="125000"/>
              </a:lnSpc>
              <a:spcAft>
                <a:spcPts val="0"/>
              </a:spcAft>
              <a:buSzPts val="2400"/>
              <a:buFont typeface="Noto Sans Symbols"/>
              <a:buChar char="❑"/>
            </a:pPr>
            <a:r>
              <a:rPr lang="en-US" sz="2200" dirty="0">
                <a:latin typeface="Calibri" panose="020F0502020204030204" pitchFamily="34" charset="0"/>
                <a:cs typeface="Calibri" panose="020F0502020204030204" pitchFamily="34" charset="0"/>
              </a:rPr>
              <a:t>Using medications and insulin safely with maximal effectiveness</a:t>
            </a:r>
            <a:endParaRPr sz="2200" dirty="0">
              <a:latin typeface="Calibri" panose="020F0502020204030204" pitchFamily="34" charset="0"/>
              <a:cs typeface="Calibri" panose="020F0502020204030204" pitchFamily="34" charset="0"/>
            </a:endParaRPr>
          </a:p>
          <a:p>
            <a:pPr marL="541338" lvl="0" indent="-541338" algn="l" rtl="0">
              <a:lnSpc>
                <a:spcPct val="125000"/>
              </a:lnSpc>
              <a:spcAft>
                <a:spcPts val="0"/>
              </a:spcAft>
              <a:buSzPts val="2400"/>
              <a:buFont typeface="Noto Sans Symbols"/>
              <a:buChar char="❑"/>
            </a:pPr>
            <a:r>
              <a:rPr lang="en-US" sz="2200" dirty="0">
                <a:latin typeface="Calibri" panose="020F0502020204030204" pitchFamily="34" charset="0"/>
                <a:cs typeface="Calibri" panose="020F0502020204030204" pitchFamily="34" charset="0"/>
              </a:rPr>
              <a:t>Monitoring and interpretation of blood glucose  and using the results for self-management and decision making</a:t>
            </a:r>
            <a:endParaRPr sz="2200" dirty="0">
              <a:latin typeface="Calibri" panose="020F0502020204030204" pitchFamily="34" charset="0"/>
              <a:cs typeface="Calibri" panose="020F0502020204030204" pitchFamily="34" charset="0"/>
            </a:endParaRPr>
          </a:p>
          <a:p>
            <a:pPr marL="541338" lvl="0" indent="-541338" algn="l" rtl="0">
              <a:lnSpc>
                <a:spcPct val="125000"/>
              </a:lnSpc>
              <a:spcAft>
                <a:spcPts val="0"/>
              </a:spcAft>
              <a:buSzPts val="2400"/>
              <a:buFont typeface="Noto Sans Symbols"/>
              <a:buChar char="❑"/>
            </a:pPr>
            <a:r>
              <a:rPr lang="en-US" sz="2200" dirty="0">
                <a:latin typeface="Calibri" panose="020F0502020204030204" pitchFamily="34" charset="0"/>
                <a:cs typeface="Calibri" panose="020F0502020204030204" pitchFamily="34" charset="0"/>
              </a:rPr>
              <a:t>Preventing, detecting, and treating acute and chronic complications</a:t>
            </a:r>
            <a:endParaRPr sz="2200" dirty="0">
              <a:latin typeface="Calibri" panose="020F0502020204030204" pitchFamily="34" charset="0"/>
              <a:cs typeface="Calibri" panose="020F0502020204030204" pitchFamily="34" charset="0"/>
            </a:endParaRPr>
          </a:p>
          <a:p>
            <a:pPr marL="541338" lvl="0" indent="-541338" algn="l" rtl="0">
              <a:lnSpc>
                <a:spcPct val="125000"/>
              </a:lnSpc>
              <a:spcAft>
                <a:spcPts val="0"/>
              </a:spcAft>
              <a:buSzPts val="2400"/>
              <a:buFont typeface="Noto Sans Symbols"/>
              <a:buChar char="❑"/>
            </a:pPr>
            <a:r>
              <a:rPr lang="en-US" sz="2200" dirty="0">
                <a:latin typeface="Calibri" panose="020F0502020204030204" pitchFamily="34" charset="0"/>
                <a:cs typeface="Calibri" panose="020F0502020204030204" pitchFamily="34" charset="0"/>
              </a:rPr>
              <a:t>Preventing, detecting, and treating  with development of personal strategies to address psychosocial </a:t>
            </a:r>
            <a:r>
              <a:rPr lang="en-US" sz="2200" dirty="0" smtClean="0">
                <a:latin typeface="Calibri" panose="020F0502020204030204" pitchFamily="34" charset="0"/>
                <a:cs typeface="Calibri" panose="020F0502020204030204" pitchFamily="34" charset="0"/>
              </a:rPr>
              <a:t>issues</a:t>
            </a:r>
            <a:endParaRPr sz="2200" dirty="0">
              <a:latin typeface="Calibri" panose="020F0502020204030204" pitchFamily="34" charset="0"/>
              <a:cs typeface="Calibri" panose="020F0502020204030204" pitchFamily="34" charset="0"/>
            </a:endParaRPr>
          </a:p>
        </p:txBody>
      </p:sp>
      <p:sp>
        <p:nvSpPr>
          <p:cNvPr id="1189" name="Google Shape;1189;p18"/>
          <p:cNvSpPr txBox="1"/>
          <p:nvPr/>
        </p:nvSpPr>
        <p:spPr>
          <a:xfrm>
            <a:off x="7094999" y="6140878"/>
            <a:ext cx="3619383" cy="369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dirty="0">
                <a:solidFill>
                  <a:schemeClr val="dk1"/>
                </a:solidFill>
                <a:latin typeface="Calibri" panose="020F0502020204030204" pitchFamily="34" charset="0"/>
                <a:ea typeface="Corbel"/>
                <a:cs typeface="Calibri" panose="020F0502020204030204" pitchFamily="34" charset="0"/>
                <a:sym typeface="Corbel"/>
              </a:rPr>
              <a:t>API textbook of medicine 2022</a:t>
            </a:r>
            <a:endParaRPr sz="1800" dirty="0">
              <a:solidFill>
                <a:schemeClr val="dk1"/>
              </a:solidFill>
              <a:latin typeface="Calibri" panose="020F0502020204030204" pitchFamily="34" charset="0"/>
              <a:ea typeface="Corbel"/>
              <a:cs typeface="Calibri" panose="020F0502020204030204" pitchFamily="34" charset="0"/>
              <a:sym typeface="Corbel"/>
            </a:endParaRPr>
          </a:p>
        </p:txBody>
      </p:sp>
      <p:sp>
        <p:nvSpPr>
          <p:cNvPr id="2" name="TextBox 1"/>
          <p:cNvSpPr txBox="1"/>
          <p:nvPr/>
        </p:nvSpPr>
        <p:spPr>
          <a:xfrm>
            <a:off x="4465320" y="883920"/>
            <a:ext cx="184731" cy="369332"/>
          </a:xfrm>
          <a:prstGeom prst="rect">
            <a:avLst/>
          </a:prstGeom>
          <a:noFill/>
        </p:spPr>
        <p:txBody>
          <a:bodyPr wrap="none" rtlCol="0">
            <a:spAutoFit/>
          </a:bodyPr>
          <a:lstStyle/>
          <a:p>
            <a:endParaRPr lang="en-IN" dirty="0"/>
          </a:p>
        </p:txBody>
      </p:sp>
      <p:sp>
        <p:nvSpPr>
          <p:cNvPr id="6" name="TextBox 5"/>
          <p:cNvSpPr txBox="1"/>
          <p:nvPr/>
        </p:nvSpPr>
        <p:spPr>
          <a:xfrm>
            <a:off x="11421133" y="6489935"/>
            <a:ext cx="470062" cy="307777"/>
          </a:xfrm>
          <a:prstGeom prst="rect">
            <a:avLst/>
          </a:prstGeom>
          <a:noFill/>
        </p:spPr>
        <p:txBody>
          <a:bodyPr wrap="square" rtlCol="0">
            <a:spAutoFit/>
          </a:bodyPr>
          <a:lstStyle/>
          <a:p>
            <a:pPr algn="ctr"/>
            <a:r>
              <a:rPr lang="en-IN" sz="1400" dirty="0" smtClean="0">
                <a:latin typeface="Calibri" panose="020F0502020204030204" pitchFamily="34" charset="0"/>
                <a:cs typeface="Calibri" panose="020F0502020204030204" pitchFamily="34" charset="0"/>
              </a:rPr>
              <a:t>52</a:t>
            </a:r>
            <a:endParaRPr lang="en-IN" sz="1400" dirty="0">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193"/>
        <p:cNvGrpSpPr/>
        <p:nvPr/>
      </p:nvGrpSpPr>
      <p:grpSpPr>
        <a:xfrm>
          <a:off x="0" y="0"/>
          <a:ext cx="0" cy="0"/>
          <a:chOff x="0" y="0"/>
          <a:chExt cx="0" cy="0"/>
        </a:xfrm>
      </p:grpSpPr>
      <p:sp>
        <p:nvSpPr>
          <p:cNvPr id="1194" name="Google Shape;1194;p19"/>
          <p:cNvSpPr txBox="1">
            <a:spLocks noGrp="1"/>
          </p:cNvSpPr>
          <p:nvPr>
            <p:ph type="title" idx="4294967295"/>
          </p:nvPr>
        </p:nvSpPr>
        <p:spPr>
          <a:xfrm>
            <a:off x="229226" y="480462"/>
            <a:ext cx="2947988" cy="958504"/>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FFFFFF"/>
              </a:buClr>
              <a:buSzPts val="3600"/>
              <a:buFont typeface="Corbel"/>
              <a:buNone/>
            </a:pPr>
            <a:r>
              <a:rPr lang="en-US" sz="4800" dirty="0">
                <a:solidFill>
                  <a:srgbClr val="B46346"/>
                </a:solidFill>
              </a:rPr>
              <a:t>Methods</a:t>
            </a:r>
            <a:endParaRPr sz="4800" dirty="0">
              <a:solidFill>
                <a:srgbClr val="B46346"/>
              </a:solidFill>
            </a:endParaRPr>
          </a:p>
        </p:txBody>
      </p:sp>
      <p:sp>
        <p:nvSpPr>
          <p:cNvPr id="1195" name="Google Shape;1195;p19"/>
          <p:cNvSpPr txBox="1">
            <a:spLocks noGrp="1"/>
          </p:cNvSpPr>
          <p:nvPr>
            <p:ph type="body" idx="4294967295"/>
          </p:nvPr>
        </p:nvSpPr>
        <p:spPr>
          <a:xfrm>
            <a:off x="676266" y="1307124"/>
            <a:ext cx="6543256" cy="2159651"/>
          </a:xfrm>
          <a:prstGeom prst="rect">
            <a:avLst/>
          </a:prstGeom>
          <a:noFill/>
          <a:ln>
            <a:noFill/>
          </a:ln>
        </p:spPr>
        <p:txBody>
          <a:bodyPr spcFirstLastPara="1" wrap="square" lIns="91425" tIns="45700" rIns="91425" bIns="45700" anchor="ctr" anchorCtr="0">
            <a:normAutofit/>
          </a:bodyPr>
          <a:lstStyle/>
          <a:p>
            <a:pPr marL="355600" lvl="0" indent="-355600" algn="l" rtl="0">
              <a:lnSpc>
                <a:spcPct val="90000"/>
              </a:lnSpc>
              <a:spcBef>
                <a:spcPts val="0"/>
              </a:spcBef>
              <a:spcAft>
                <a:spcPts val="0"/>
              </a:spcAft>
              <a:buSzPts val="2800"/>
            </a:pPr>
            <a:r>
              <a:rPr lang="en-US" sz="2400" dirty="0">
                <a:latin typeface="Calibri" panose="020F0502020204030204" pitchFamily="34" charset="0"/>
                <a:cs typeface="Calibri" panose="020F0502020204030204" pitchFamily="34" charset="0"/>
              </a:rPr>
              <a:t>Individuals session (one to one)</a:t>
            </a:r>
            <a:endParaRPr sz="2400" dirty="0">
              <a:latin typeface="Calibri" panose="020F0502020204030204" pitchFamily="34" charset="0"/>
              <a:cs typeface="Calibri" panose="020F0502020204030204" pitchFamily="34" charset="0"/>
            </a:endParaRPr>
          </a:p>
          <a:p>
            <a:pPr marL="355600" lvl="0" indent="-355600" algn="l" rtl="0">
              <a:lnSpc>
                <a:spcPct val="90000"/>
              </a:lnSpc>
              <a:spcBef>
                <a:spcPts val="1200"/>
              </a:spcBef>
              <a:spcAft>
                <a:spcPts val="0"/>
              </a:spcAft>
              <a:buSzPts val="2800"/>
            </a:pPr>
            <a:r>
              <a:rPr lang="en-US" sz="2400" dirty="0">
                <a:latin typeface="Calibri" panose="020F0502020204030204" pitchFamily="34" charset="0"/>
                <a:cs typeface="Calibri" panose="020F0502020204030204" pitchFamily="34" charset="0"/>
              </a:rPr>
              <a:t>Small group interactive (in room)</a:t>
            </a:r>
            <a:endParaRPr sz="2400" dirty="0">
              <a:latin typeface="Calibri" panose="020F0502020204030204" pitchFamily="34" charset="0"/>
              <a:cs typeface="Calibri" panose="020F0502020204030204" pitchFamily="34" charset="0"/>
            </a:endParaRPr>
          </a:p>
          <a:p>
            <a:pPr marL="355600" lvl="0" indent="-355600" algn="l" rtl="0">
              <a:lnSpc>
                <a:spcPct val="90000"/>
              </a:lnSpc>
              <a:spcBef>
                <a:spcPts val="1200"/>
              </a:spcBef>
              <a:spcAft>
                <a:spcPts val="0"/>
              </a:spcAft>
              <a:buSzPts val="2800"/>
            </a:pPr>
            <a:r>
              <a:rPr lang="en-US" sz="2400" dirty="0">
                <a:latin typeface="Calibri" panose="020F0502020204030204" pitchFamily="34" charset="0"/>
                <a:cs typeface="Calibri" panose="020F0502020204030204" pitchFamily="34" charset="0"/>
              </a:rPr>
              <a:t>Mega group (in hall)</a:t>
            </a:r>
            <a:endParaRPr sz="2400" dirty="0">
              <a:latin typeface="Calibri" panose="020F0502020204030204" pitchFamily="34" charset="0"/>
              <a:cs typeface="Calibri" panose="020F0502020204030204" pitchFamily="34" charset="0"/>
            </a:endParaRPr>
          </a:p>
          <a:p>
            <a:pPr marL="355600" lvl="0" indent="-355600" algn="l" rtl="0">
              <a:lnSpc>
                <a:spcPct val="90000"/>
              </a:lnSpc>
              <a:spcBef>
                <a:spcPts val="1200"/>
              </a:spcBef>
              <a:spcAft>
                <a:spcPts val="0"/>
              </a:spcAft>
              <a:buSzPts val="2800"/>
            </a:pPr>
            <a:r>
              <a:rPr lang="en-US" sz="2400" dirty="0">
                <a:latin typeface="Calibri" panose="020F0502020204030204" pitchFamily="34" charset="0"/>
                <a:cs typeface="Calibri" panose="020F0502020204030204" pitchFamily="34" charset="0"/>
              </a:rPr>
              <a:t>Mass education(radio, TV, print media</a:t>
            </a:r>
            <a:r>
              <a:rPr lang="en-US" sz="2400" dirty="0" smtClean="0">
                <a:latin typeface="Calibri" panose="020F0502020204030204" pitchFamily="34" charset="0"/>
                <a:cs typeface="Calibri" panose="020F0502020204030204" pitchFamily="34" charset="0"/>
              </a:rPr>
              <a:t>)</a:t>
            </a:r>
            <a:endParaRPr sz="2400" dirty="0">
              <a:latin typeface="Calibri" panose="020F0502020204030204" pitchFamily="34" charset="0"/>
              <a:cs typeface="Calibri" panose="020F0502020204030204" pitchFamily="34" charset="0"/>
            </a:endParaRPr>
          </a:p>
        </p:txBody>
      </p:sp>
      <p:pic>
        <p:nvPicPr>
          <p:cNvPr id="1196" name="Google Shape;1196;p19"/>
          <p:cNvPicPr preferRelativeResize="0"/>
          <p:nvPr/>
        </p:nvPicPr>
        <p:blipFill rotWithShape="1">
          <a:blip r:embed="rId3">
            <a:alphaModFix/>
          </a:blip>
          <a:srcRect/>
          <a:stretch/>
        </p:blipFill>
        <p:spPr>
          <a:xfrm>
            <a:off x="8466859" y="597101"/>
            <a:ext cx="3176500" cy="189144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97" name="Google Shape;1197;p19"/>
          <p:cNvPicPr preferRelativeResize="0"/>
          <p:nvPr/>
        </p:nvPicPr>
        <p:blipFill rotWithShape="1">
          <a:blip r:embed="rId4"/>
          <a:srcRect/>
          <a:stretch/>
        </p:blipFill>
        <p:spPr>
          <a:xfrm>
            <a:off x="808744" y="3676920"/>
            <a:ext cx="3265416" cy="23682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98" name="Google Shape;1198;p19"/>
          <p:cNvPicPr preferRelativeResize="0"/>
          <p:nvPr/>
        </p:nvPicPr>
        <p:blipFill rotWithShape="1">
          <a:blip r:embed="rId5">
            <a:alphaModFix/>
          </a:blip>
          <a:srcRect/>
          <a:stretch/>
        </p:blipFill>
        <p:spPr>
          <a:xfrm>
            <a:off x="8466859" y="2645868"/>
            <a:ext cx="3176501" cy="31294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p:cNvSpPr txBox="1"/>
          <p:nvPr/>
        </p:nvSpPr>
        <p:spPr>
          <a:xfrm>
            <a:off x="11421133" y="6489935"/>
            <a:ext cx="470062" cy="307777"/>
          </a:xfrm>
          <a:prstGeom prst="rect">
            <a:avLst/>
          </a:prstGeom>
          <a:noFill/>
        </p:spPr>
        <p:txBody>
          <a:bodyPr wrap="square" rtlCol="0">
            <a:spAutoFit/>
          </a:bodyPr>
          <a:lstStyle/>
          <a:p>
            <a:pPr algn="ctr"/>
            <a:r>
              <a:rPr lang="en-IN" sz="1400" dirty="0" smtClean="0">
                <a:latin typeface="Calibri" panose="020F0502020204030204" pitchFamily="34" charset="0"/>
                <a:cs typeface="Calibri" panose="020F0502020204030204" pitchFamily="34" charset="0"/>
              </a:rPr>
              <a:t>53</a:t>
            </a:r>
            <a:endParaRPr lang="en-IN" sz="1400" dirty="0">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202"/>
        <p:cNvGrpSpPr/>
        <p:nvPr/>
      </p:nvGrpSpPr>
      <p:grpSpPr>
        <a:xfrm>
          <a:off x="0" y="0"/>
          <a:ext cx="0" cy="0"/>
          <a:chOff x="0" y="0"/>
          <a:chExt cx="0" cy="0"/>
        </a:xfrm>
      </p:grpSpPr>
      <p:sp>
        <p:nvSpPr>
          <p:cNvPr id="1203" name="Google Shape;1203;p20"/>
          <p:cNvSpPr txBox="1">
            <a:spLocks noGrp="1"/>
          </p:cNvSpPr>
          <p:nvPr>
            <p:ph type="title" idx="4294967295"/>
          </p:nvPr>
        </p:nvSpPr>
        <p:spPr>
          <a:xfrm>
            <a:off x="487680" y="1123950"/>
            <a:ext cx="2947988" cy="4600575"/>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FFFFFF"/>
              </a:buClr>
              <a:buSzPts val="3600"/>
              <a:buFont typeface="Corbel"/>
              <a:buNone/>
            </a:pPr>
            <a:r>
              <a:rPr lang="en-US" sz="4800" dirty="0">
                <a:solidFill>
                  <a:schemeClr val="bg1"/>
                </a:solidFill>
              </a:rPr>
              <a:t>Benefits of DSME</a:t>
            </a:r>
            <a:endParaRPr sz="4800" dirty="0">
              <a:solidFill>
                <a:schemeClr val="bg1"/>
              </a:solidFill>
            </a:endParaRPr>
          </a:p>
        </p:txBody>
      </p:sp>
      <p:sp>
        <p:nvSpPr>
          <p:cNvPr id="1204" name="Google Shape;1204;p20"/>
          <p:cNvSpPr txBox="1">
            <a:spLocks noGrp="1"/>
          </p:cNvSpPr>
          <p:nvPr>
            <p:ph type="body" idx="4294967295"/>
          </p:nvPr>
        </p:nvSpPr>
        <p:spPr>
          <a:xfrm>
            <a:off x="4630738" y="1550353"/>
            <a:ext cx="6951662" cy="3438525"/>
          </a:xfrm>
          <a:prstGeom prst="rect">
            <a:avLst/>
          </a:prstGeom>
          <a:noFill/>
          <a:ln>
            <a:noFill/>
          </a:ln>
        </p:spPr>
        <p:txBody>
          <a:bodyPr spcFirstLastPara="1" wrap="square" lIns="91425" tIns="45700" rIns="91425" bIns="45700" anchor="ctr" anchorCtr="0">
            <a:normAutofit/>
          </a:bodyPr>
          <a:lstStyle/>
          <a:p>
            <a:pPr marL="355600" lvl="0" indent="-355600" algn="l" rtl="0">
              <a:lnSpc>
                <a:spcPct val="90000"/>
              </a:lnSpc>
              <a:spcBef>
                <a:spcPts val="0"/>
              </a:spcBef>
              <a:spcAft>
                <a:spcPts val="0"/>
              </a:spcAft>
              <a:buSzPts val="2800"/>
            </a:pPr>
            <a:r>
              <a:rPr lang="en-US" sz="2800" dirty="0">
                <a:latin typeface="Calibri" panose="020F0502020204030204" pitchFamily="34" charset="0"/>
                <a:cs typeface="Calibri" panose="020F0502020204030204" pitchFamily="34" charset="0"/>
              </a:rPr>
              <a:t>Lower HBA1c</a:t>
            </a:r>
            <a:endParaRPr dirty="0">
              <a:latin typeface="Calibri" panose="020F0502020204030204" pitchFamily="34" charset="0"/>
              <a:cs typeface="Calibri" panose="020F0502020204030204" pitchFamily="34" charset="0"/>
            </a:endParaRPr>
          </a:p>
          <a:p>
            <a:pPr marL="355600" lvl="0" indent="-355600" algn="l" rtl="0">
              <a:lnSpc>
                <a:spcPct val="90000"/>
              </a:lnSpc>
              <a:spcBef>
                <a:spcPts val="1200"/>
              </a:spcBef>
              <a:spcAft>
                <a:spcPts val="0"/>
              </a:spcAft>
              <a:buSzPts val="2800"/>
            </a:pPr>
            <a:r>
              <a:rPr lang="en-US" sz="2800" dirty="0">
                <a:latin typeface="Calibri" panose="020F0502020204030204" pitchFamily="34" charset="0"/>
                <a:cs typeface="Calibri" panose="020F0502020204030204" pitchFamily="34" charset="0"/>
              </a:rPr>
              <a:t>Lower self reported weight</a:t>
            </a:r>
            <a:endParaRPr dirty="0">
              <a:latin typeface="Calibri" panose="020F0502020204030204" pitchFamily="34" charset="0"/>
              <a:cs typeface="Calibri" panose="020F0502020204030204" pitchFamily="34" charset="0"/>
            </a:endParaRPr>
          </a:p>
          <a:p>
            <a:pPr marL="355600" lvl="0" indent="-355600" algn="l" rtl="0">
              <a:lnSpc>
                <a:spcPct val="90000"/>
              </a:lnSpc>
              <a:spcBef>
                <a:spcPts val="1200"/>
              </a:spcBef>
              <a:spcAft>
                <a:spcPts val="0"/>
              </a:spcAft>
              <a:buSzPts val="2800"/>
            </a:pPr>
            <a:r>
              <a:rPr lang="en-US" sz="2800" dirty="0">
                <a:latin typeface="Calibri" panose="020F0502020204030204" pitchFamily="34" charset="0"/>
                <a:cs typeface="Calibri" panose="020F0502020204030204" pitchFamily="34" charset="0"/>
              </a:rPr>
              <a:t>Improved clinical outcomes</a:t>
            </a:r>
            <a:endParaRPr dirty="0">
              <a:latin typeface="Calibri" panose="020F0502020204030204" pitchFamily="34" charset="0"/>
              <a:cs typeface="Calibri" panose="020F0502020204030204" pitchFamily="34" charset="0"/>
            </a:endParaRPr>
          </a:p>
          <a:p>
            <a:pPr marL="355600" lvl="0" indent="-355600" algn="l" rtl="0">
              <a:lnSpc>
                <a:spcPct val="90000"/>
              </a:lnSpc>
              <a:spcBef>
                <a:spcPts val="1200"/>
              </a:spcBef>
              <a:spcAft>
                <a:spcPts val="0"/>
              </a:spcAft>
              <a:buSzPts val="2800"/>
            </a:pPr>
            <a:r>
              <a:rPr lang="en-US" sz="2800" dirty="0">
                <a:latin typeface="Calibri" panose="020F0502020204030204" pitchFamily="34" charset="0"/>
                <a:cs typeface="Calibri" panose="020F0502020204030204" pitchFamily="34" charset="0"/>
              </a:rPr>
              <a:t>Reducing hospitalization and healthcare </a:t>
            </a:r>
            <a:r>
              <a:rPr lang="en-US" sz="2800" dirty="0" smtClean="0">
                <a:latin typeface="Calibri" panose="020F0502020204030204" pitchFamily="34" charset="0"/>
                <a:cs typeface="Calibri" panose="020F0502020204030204" pitchFamily="34" charset="0"/>
              </a:rPr>
              <a:t>cost</a:t>
            </a:r>
            <a:endParaRPr dirty="0">
              <a:latin typeface="Calibri" panose="020F0502020204030204" pitchFamily="34" charset="0"/>
              <a:cs typeface="Calibri" panose="020F0502020204030204" pitchFamily="34" charset="0"/>
            </a:endParaRPr>
          </a:p>
        </p:txBody>
      </p:sp>
      <p:sp>
        <p:nvSpPr>
          <p:cNvPr id="1205" name="Google Shape;1205;p20"/>
          <p:cNvSpPr/>
          <p:nvPr/>
        </p:nvSpPr>
        <p:spPr>
          <a:xfrm>
            <a:off x="9643292" y="6085840"/>
            <a:ext cx="2243908" cy="42608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dirty="0">
                <a:solidFill>
                  <a:schemeClr val="dk1"/>
                </a:solidFill>
                <a:latin typeface="Calibri" panose="020F0502020204030204" pitchFamily="34" charset="0"/>
                <a:ea typeface="Corbel"/>
                <a:cs typeface="Calibri" panose="020F0502020204030204" pitchFamily="34" charset="0"/>
                <a:sym typeface="Corbel"/>
              </a:rPr>
              <a:t>ADA guidelines 2023</a:t>
            </a:r>
            <a:endParaRPr sz="1800" dirty="0">
              <a:solidFill>
                <a:schemeClr val="dk1"/>
              </a:solidFill>
              <a:latin typeface="Calibri" panose="020F0502020204030204" pitchFamily="34" charset="0"/>
              <a:ea typeface="Corbel"/>
              <a:cs typeface="Calibri" panose="020F0502020204030204" pitchFamily="34" charset="0"/>
              <a:sym typeface="Corbel"/>
            </a:endParaRPr>
          </a:p>
        </p:txBody>
      </p:sp>
      <p:sp>
        <p:nvSpPr>
          <p:cNvPr id="5" name="TextBox 4"/>
          <p:cNvSpPr txBox="1"/>
          <p:nvPr/>
        </p:nvSpPr>
        <p:spPr>
          <a:xfrm>
            <a:off x="11421133" y="6540735"/>
            <a:ext cx="470062" cy="307777"/>
          </a:xfrm>
          <a:prstGeom prst="rect">
            <a:avLst/>
          </a:prstGeom>
          <a:noFill/>
        </p:spPr>
        <p:txBody>
          <a:bodyPr wrap="square" rtlCol="0">
            <a:spAutoFit/>
          </a:bodyPr>
          <a:lstStyle/>
          <a:p>
            <a:pPr algn="ctr"/>
            <a:r>
              <a:rPr lang="en-IN" sz="1400" dirty="0" smtClean="0">
                <a:latin typeface="Calibri" panose="020F0502020204030204" pitchFamily="34" charset="0"/>
                <a:cs typeface="Calibri" panose="020F0502020204030204" pitchFamily="34" charset="0"/>
              </a:rPr>
              <a:t>54</a:t>
            </a:r>
            <a:endParaRPr lang="en-IN" sz="1400" dirty="0">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210"/>
        <p:cNvGrpSpPr/>
        <p:nvPr/>
      </p:nvGrpSpPr>
      <p:grpSpPr>
        <a:xfrm>
          <a:off x="0" y="0"/>
          <a:ext cx="0" cy="0"/>
          <a:chOff x="0" y="0"/>
          <a:chExt cx="0" cy="0"/>
        </a:xfrm>
      </p:grpSpPr>
      <p:sp>
        <p:nvSpPr>
          <p:cNvPr id="1211" name="Google Shape;1211;p21"/>
          <p:cNvSpPr txBox="1">
            <a:spLocks noGrp="1"/>
          </p:cNvSpPr>
          <p:nvPr>
            <p:ph type="title" idx="4294967295"/>
          </p:nvPr>
        </p:nvSpPr>
        <p:spPr>
          <a:xfrm>
            <a:off x="1137920" y="1123950"/>
            <a:ext cx="1371600" cy="4600575"/>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FFFFFF"/>
              </a:buClr>
              <a:buSzPts val="3600"/>
              <a:buFont typeface="Corbel"/>
              <a:buNone/>
            </a:pPr>
            <a:r>
              <a:rPr lang="en-US" sz="4800" dirty="0">
                <a:solidFill>
                  <a:schemeClr val="bg1"/>
                </a:solidFill>
              </a:rPr>
              <a:t>DIET</a:t>
            </a:r>
            <a:endParaRPr sz="4800" dirty="0">
              <a:solidFill>
                <a:schemeClr val="bg1"/>
              </a:solidFill>
            </a:endParaRPr>
          </a:p>
        </p:txBody>
      </p:sp>
      <p:sp>
        <p:nvSpPr>
          <p:cNvPr id="1212" name="Google Shape;1212;p21"/>
          <p:cNvSpPr txBox="1">
            <a:spLocks noGrp="1"/>
          </p:cNvSpPr>
          <p:nvPr>
            <p:ph type="body" idx="4294967295"/>
          </p:nvPr>
        </p:nvSpPr>
        <p:spPr>
          <a:xfrm>
            <a:off x="4450080" y="600637"/>
            <a:ext cx="7315200" cy="2528644"/>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400"/>
              <a:buNone/>
            </a:pPr>
            <a:r>
              <a:rPr lang="en-US" sz="4400" dirty="0">
                <a:solidFill>
                  <a:srgbClr val="B46346"/>
                </a:solidFill>
              </a:rPr>
              <a:t>“What to eat”</a:t>
            </a:r>
            <a:endParaRPr dirty="0">
              <a:solidFill>
                <a:srgbClr val="B46346"/>
              </a:solidFill>
            </a:endParaRPr>
          </a:p>
          <a:p>
            <a:pPr marL="0" lvl="0" indent="0" algn="l" rtl="0">
              <a:lnSpc>
                <a:spcPct val="90000"/>
              </a:lnSpc>
              <a:spcBef>
                <a:spcPts val="1200"/>
              </a:spcBef>
              <a:spcAft>
                <a:spcPts val="0"/>
              </a:spcAft>
              <a:buSzPts val="3200"/>
              <a:buNone/>
            </a:pPr>
            <a:r>
              <a:rPr lang="en-US" sz="2800" dirty="0">
                <a:latin typeface="Calibri" panose="020F0502020204030204" pitchFamily="34" charset="0"/>
                <a:cs typeface="Calibri" panose="020F0502020204030204" pitchFamily="34" charset="0"/>
              </a:rPr>
              <a:t>There is not a “one-size-fits-all” eating pattern for individuals with diabetes and meal planning should be individualized  for each patient.</a:t>
            </a:r>
            <a:endParaRPr sz="2800" dirty="0">
              <a:latin typeface="Calibri" panose="020F0502020204030204" pitchFamily="34" charset="0"/>
              <a:cs typeface="Calibri" panose="020F0502020204030204" pitchFamily="34" charset="0"/>
            </a:endParaRPr>
          </a:p>
          <a:p>
            <a:pPr marL="127001" indent="0">
              <a:buSzPts val="2000"/>
              <a:buNone/>
            </a:pPr>
            <a:endParaRPr dirty="0"/>
          </a:p>
        </p:txBody>
      </p:sp>
      <p:pic>
        <p:nvPicPr>
          <p:cNvPr id="1213" name="Google Shape;1213;p21"/>
          <p:cNvPicPr preferRelativeResize="0"/>
          <p:nvPr/>
        </p:nvPicPr>
        <p:blipFill rotWithShape="1">
          <a:blip r:embed="rId3">
            <a:alphaModFix/>
          </a:blip>
          <a:srcRect/>
          <a:stretch/>
        </p:blipFill>
        <p:spPr>
          <a:xfrm>
            <a:off x="5479143" y="3129281"/>
            <a:ext cx="5257073" cy="30073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p:cNvSpPr txBox="1"/>
          <p:nvPr/>
        </p:nvSpPr>
        <p:spPr>
          <a:xfrm>
            <a:off x="11421133" y="6520415"/>
            <a:ext cx="470062" cy="307777"/>
          </a:xfrm>
          <a:prstGeom prst="rect">
            <a:avLst/>
          </a:prstGeom>
          <a:noFill/>
        </p:spPr>
        <p:txBody>
          <a:bodyPr wrap="square" rtlCol="0">
            <a:spAutoFit/>
          </a:bodyPr>
          <a:lstStyle/>
          <a:p>
            <a:pPr algn="ctr"/>
            <a:r>
              <a:rPr lang="en-IN" sz="1400" dirty="0" smtClean="0">
                <a:latin typeface="Calibri" panose="020F0502020204030204" pitchFamily="34" charset="0"/>
                <a:cs typeface="Calibri" panose="020F0502020204030204" pitchFamily="34" charset="0"/>
              </a:rPr>
              <a:t>55</a:t>
            </a:r>
            <a:endParaRPr lang="en-IN" sz="1400" dirty="0">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217"/>
        <p:cNvGrpSpPr/>
        <p:nvPr/>
      </p:nvGrpSpPr>
      <p:grpSpPr>
        <a:xfrm>
          <a:off x="0" y="0"/>
          <a:ext cx="0" cy="0"/>
          <a:chOff x="0" y="0"/>
          <a:chExt cx="0" cy="0"/>
        </a:xfrm>
      </p:grpSpPr>
      <p:sp>
        <p:nvSpPr>
          <p:cNvPr id="1218" name="Google Shape;1218;p22"/>
          <p:cNvSpPr txBox="1">
            <a:spLocks noGrp="1"/>
          </p:cNvSpPr>
          <p:nvPr>
            <p:ph type="title" idx="4294967295"/>
          </p:nvPr>
        </p:nvSpPr>
        <p:spPr>
          <a:xfrm>
            <a:off x="477520" y="455295"/>
            <a:ext cx="7894320" cy="81661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3600"/>
              <a:buFont typeface="Corbel"/>
              <a:buNone/>
            </a:pPr>
            <a:r>
              <a:rPr lang="en-US" sz="4800" dirty="0">
                <a:solidFill>
                  <a:srgbClr val="D34817"/>
                </a:solidFill>
              </a:rPr>
              <a:t>Medical Nutrition Therapy [MNT]</a:t>
            </a:r>
            <a:endParaRPr sz="4800" dirty="0">
              <a:solidFill>
                <a:srgbClr val="D34817"/>
              </a:solidFill>
            </a:endParaRPr>
          </a:p>
        </p:txBody>
      </p:sp>
      <p:sp>
        <p:nvSpPr>
          <p:cNvPr id="1219" name="Google Shape;1219;p22"/>
          <p:cNvSpPr txBox="1">
            <a:spLocks noGrp="1"/>
          </p:cNvSpPr>
          <p:nvPr>
            <p:ph type="body" idx="4294967295"/>
          </p:nvPr>
        </p:nvSpPr>
        <p:spPr>
          <a:xfrm>
            <a:off x="558800" y="1416050"/>
            <a:ext cx="10464800" cy="2202815"/>
          </a:xfrm>
          <a:prstGeom prst="rect">
            <a:avLst/>
          </a:prstGeom>
          <a:noFill/>
          <a:ln>
            <a:noFill/>
          </a:ln>
        </p:spPr>
        <p:txBody>
          <a:bodyPr spcFirstLastPara="1" wrap="square" lIns="91425" tIns="45700" rIns="91425" bIns="45700" anchor="ctr" anchorCtr="0">
            <a:noAutofit/>
          </a:bodyPr>
          <a:lstStyle/>
          <a:p>
            <a:pPr marL="531813" lvl="0" indent="-531813" algn="l" rtl="0">
              <a:lnSpc>
                <a:spcPct val="120000"/>
              </a:lnSpc>
              <a:spcAft>
                <a:spcPts val="0"/>
              </a:spcAft>
              <a:buSzPts val="2800"/>
            </a:pPr>
            <a:r>
              <a:rPr lang="en-US" sz="2400" dirty="0">
                <a:latin typeface="Calibri" panose="020F0502020204030204" pitchFamily="34" charset="0"/>
                <a:cs typeface="Calibri" panose="020F0502020204030204" pitchFamily="34" charset="0"/>
              </a:rPr>
              <a:t>Systemic approach to optimize dietary intake to achieve metabolic control and maximize favorable treatment outcomes </a:t>
            </a:r>
            <a:r>
              <a:rPr lang="en-US" sz="2400" dirty="0" smtClean="0">
                <a:latin typeface="Calibri" panose="020F0502020204030204" pitchFamily="34" charset="0"/>
                <a:cs typeface="Calibri" panose="020F0502020204030204" pitchFamily="34" charset="0"/>
              </a:rPr>
              <a:t>in T2DM</a:t>
            </a:r>
            <a:r>
              <a:rPr lang="en-US" sz="2400" dirty="0">
                <a:latin typeface="Calibri" panose="020F0502020204030204" pitchFamily="34" charset="0"/>
                <a:cs typeface="Calibri" panose="020F0502020204030204" pitchFamily="34" charset="0"/>
              </a:rPr>
              <a:t>.</a:t>
            </a:r>
            <a:endParaRPr sz="2400" dirty="0">
              <a:latin typeface="Calibri" panose="020F0502020204030204" pitchFamily="34" charset="0"/>
              <a:cs typeface="Calibri" panose="020F0502020204030204" pitchFamily="34" charset="0"/>
            </a:endParaRPr>
          </a:p>
          <a:p>
            <a:pPr marL="531813" lvl="0" indent="-531813" algn="l" rtl="0">
              <a:lnSpc>
                <a:spcPct val="120000"/>
              </a:lnSpc>
              <a:spcAft>
                <a:spcPts val="0"/>
              </a:spcAft>
              <a:buSzPts val="2800"/>
            </a:pPr>
            <a:r>
              <a:rPr lang="en-US" sz="2400" dirty="0">
                <a:latin typeface="Calibri" panose="020F0502020204030204" pitchFamily="34" charset="0"/>
                <a:cs typeface="Calibri" panose="020F0502020204030204" pitchFamily="34" charset="0"/>
              </a:rPr>
              <a:t>Implementation of MNT in India is challenging owing to its cultural and culinary diversity</a:t>
            </a:r>
            <a:endParaRPr sz="2400" dirty="0">
              <a:latin typeface="Calibri" panose="020F0502020204030204" pitchFamily="34" charset="0"/>
              <a:cs typeface="Calibri" panose="020F0502020204030204" pitchFamily="34" charset="0"/>
            </a:endParaRPr>
          </a:p>
        </p:txBody>
      </p:sp>
      <p:sp>
        <p:nvSpPr>
          <p:cNvPr id="1220" name="Google Shape;1220;p22"/>
          <p:cNvSpPr txBox="1"/>
          <p:nvPr/>
        </p:nvSpPr>
        <p:spPr>
          <a:xfrm>
            <a:off x="4499973" y="6129048"/>
            <a:ext cx="6101400" cy="369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dirty="0">
                <a:solidFill>
                  <a:schemeClr val="dk1"/>
                </a:solidFill>
                <a:latin typeface="Calibri" panose="020F0502020204030204" pitchFamily="34" charset="0"/>
                <a:ea typeface="Corbel"/>
                <a:cs typeface="Calibri" panose="020F0502020204030204" pitchFamily="34" charset="0"/>
                <a:sym typeface="Corbel"/>
              </a:rPr>
              <a:t>International journal of Diabetes in countries (October 2022)  </a:t>
            </a:r>
            <a:endParaRPr sz="1800" dirty="0">
              <a:solidFill>
                <a:schemeClr val="dk1"/>
              </a:solidFill>
              <a:latin typeface="Calibri" panose="020F0502020204030204" pitchFamily="34" charset="0"/>
              <a:ea typeface="Corbel"/>
              <a:cs typeface="Calibri" panose="020F0502020204030204" pitchFamily="34" charset="0"/>
              <a:sym typeface="Corbel"/>
            </a:endParaRPr>
          </a:p>
        </p:txBody>
      </p:sp>
      <p:sp>
        <p:nvSpPr>
          <p:cNvPr id="5" name="TextBox 4"/>
          <p:cNvSpPr txBox="1"/>
          <p:nvPr/>
        </p:nvSpPr>
        <p:spPr>
          <a:xfrm>
            <a:off x="11421133" y="6489935"/>
            <a:ext cx="470062" cy="307777"/>
          </a:xfrm>
          <a:prstGeom prst="rect">
            <a:avLst/>
          </a:prstGeom>
          <a:noFill/>
        </p:spPr>
        <p:txBody>
          <a:bodyPr wrap="square" rtlCol="0">
            <a:spAutoFit/>
          </a:bodyPr>
          <a:lstStyle/>
          <a:p>
            <a:pPr algn="ctr"/>
            <a:r>
              <a:rPr lang="en-IN" sz="1400" dirty="0" smtClean="0">
                <a:latin typeface="Calibri" panose="020F0502020204030204" pitchFamily="34" charset="0"/>
                <a:cs typeface="Calibri" panose="020F0502020204030204" pitchFamily="34" charset="0"/>
              </a:rPr>
              <a:t>56</a:t>
            </a:r>
            <a:endParaRPr lang="en-IN" sz="1400" dirty="0">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224"/>
        <p:cNvGrpSpPr/>
        <p:nvPr/>
      </p:nvGrpSpPr>
      <p:grpSpPr>
        <a:xfrm>
          <a:off x="0" y="0"/>
          <a:ext cx="0" cy="0"/>
          <a:chOff x="0" y="0"/>
          <a:chExt cx="0" cy="0"/>
        </a:xfrm>
      </p:grpSpPr>
      <p:sp>
        <p:nvSpPr>
          <p:cNvPr id="1225" name="Google Shape;1225;p23"/>
          <p:cNvSpPr txBox="1">
            <a:spLocks noGrp="1"/>
          </p:cNvSpPr>
          <p:nvPr>
            <p:ph type="title" idx="4294967295"/>
          </p:nvPr>
        </p:nvSpPr>
        <p:spPr>
          <a:xfrm>
            <a:off x="505942" y="461329"/>
            <a:ext cx="10487178" cy="859471"/>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3600"/>
              <a:buFont typeface="Corbel"/>
              <a:buNone/>
            </a:pPr>
            <a:r>
              <a:rPr lang="en-US" sz="4800" dirty="0">
                <a:solidFill>
                  <a:srgbClr val="B46346"/>
                </a:solidFill>
              </a:rPr>
              <a:t>Role of MNT in prevention and management</a:t>
            </a:r>
            <a:endParaRPr sz="4800" dirty="0">
              <a:solidFill>
                <a:srgbClr val="B46346"/>
              </a:solidFill>
            </a:endParaRPr>
          </a:p>
        </p:txBody>
      </p:sp>
      <p:sp>
        <p:nvSpPr>
          <p:cNvPr id="1226" name="Google Shape;1226;p23"/>
          <p:cNvSpPr txBox="1">
            <a:spLocks noGrp="1"/>
          </p:cNvSpPr>
          <p:nvPr>
            <p:ph type="body" idx="4294967295"/>
          </p:nvPr>
        </p:nvSpPr>
        <p:spPr>
          <a:xfrm>
            <a:off x="505942" y="1188720"/>
            <a:ext cx="10487178" cy="3297872"/>
          </a:xfrm>
          <a:prstGeom prst="rect">
            <a:avLst/>
          </a:prstGeom>
          <a:noFill/>
          <a:ln>
            <a:noFill/>
          </a:ln>
        </p:spPr>
        <p:txBody>
          <a:bodyPr spcFirstLastPara="1" wrap="square" lIns="91425" tIns="45700" rIns="91425" bIns="45700" anchor="ctr" anchorCtr="0">
            <a:normAutofit/>
          </a:bodyPr>
          <a:lstStyle/>
          <a:p>
            <a:pPr marL="447675" lvl="0" indent="-447675" algn="l" rtl="0">
              <a:lnSpc>
                <a:spcPct val="125000"/>
              </a:lnSpc>
              <a:spcAft>
                <a:spcPts val="0"/>
              </a:spcAft>
              <a:buSzPts val="2400"/>
            </a:pPr>
            <a:r>
              <a:rPr lang="en-US" sz="2200" dirty="0">
                <a:latin typeface="Calibri" panose="020F0502020204030204" pitchFamily="34" charset="0"/>
                <a:cs typeface="Calibri" panose="020F0502020204030204" pitchFamily="34" charset="0"/>
              </a:rPr>
              <a:t>Poster et al. summarized that MNT decreases HBA1c by approximately by 2% in T2DM.</a:t>
            </a:r>
            <a:endParaRPr sz="2200" dirty="0">
              <a:latin typeface="Calibri" panose="020F0502020204030204" pitchFamily="34" charset="0"/>
              <a:cs typeface="Calibri" panose="020F0502020204030204" pitchFamily="34" charset="0"/>
            </a:endParaRPr>
          </a:p>
          <a:p>
            <a:pPr marL="447675" lvl="0" indent="-447675" algn="l" rtl="0">
              <a:lnSpc>
                <a:spcPct val="125000"/>
              </a:lnSpc>
              <a:spcAft>
                <a:spcPts val="0"/>
              </a:spcAft>
              <a:buSzPts val="2400"/>
            </a:pPr>
            <a:r>
              <a:rPr lang="en-US" sz="2200" dirty="0" smtClean="0">
                <a:latin typeface="Calibri" panose="020F0502020204030204" pitchFamily="34" charset="0"/>
                <a:cs typeface="Calibri" panose="020F0502020204030204" pitchFamily="34" charset="0"/>
              </a:rPr>
              <a:t>Look </a:t>
            </a:r>
            <a:r>
              <a:rPr lang="en-US" sz="2200" dirty="0">
                <a:latin typeface="Calibri" panose="020F0502020204030204" pitchFamily="34" charset="0"/>
                <a:cs typeface="Calibri" panose="020F0502020204030204" pitchFamily="34" charset="0"/>
              </a:rPr>
              <a:t>AHEAD (Action for Health in Diabetes) trial study the results of intensive lifestyle modification in T2DM demonstrated improved overall metabolic control (decreased HBA1c, systolic and diastolic blood pressures and triglycerides) along with significant weight loss of 8.6% in the initial 1 year of it’s implementation in test  group versus the control group with no intervention</a:t>
            </a:r>
            <a:r>
              <a:rPr lang="en-US" sz="2200" dirty="0" smtClean="0">
                <a:latin typeface="Calibri" panose="020F0502020204030204" pitchFamily="34" charset="0"/>
                <a:cs typeface="Calibri" panose="020F0502020204030204" pitchFamily="34" charset="0"/>
              </a:rPr>
              <a:t>.</a:t>
            </a:r>
            <a:endParaRPr sz="2200" dirty="0">
              <a:latin typeface="Calibri" panose="020F0502020204030204" pitchFamily="34" charset="0"/>
              <a:cs typeface="Calibri" panose="020F0502020204030204" pitchFamily="34" charset="0"/>
            </a:endParaRPr>
          </a:p>
        </p:txBody>
      </p:sp>
      <p:sp>
        <p:nvSpPr>
          <p:cNvPr id="1227" name="Google Shape;1227;p23"/>
          <p:cNvSpPr/>
          <p:nvPr/>
        </p:nvSpPr>
        <p:spPr>
          <a:xfrm>
            <a:off x="8185782" y="6094069"/>
            <a:ext cx="2347180" cy="468775"/>
          </a:xfrm>
          <a:prstGeom prst="rect">
            <a:avLst/>
          </a:prstGeom>
          <a:noFill/>
          <a:ln>
            <a:noFill/>
          </a:ln>
        </p:spPr>
        <p:txBody>
          <a:bodyPr spcFirstLastPara="1" wrap="square" lIns="91425" tIns="45700" rIns="91425" bIns="45700" anchor="ctr" anchorCtr="0">
            <a:noAutofit/>
          </a:bodyPr>
          <a:lstStyle/>
          <a:p>
            <a:pPr marL="0" marR="0" lvl="0" indent="0" rtl="0">
              <a:spcBef>
                <a:spcPts val="0"/>
              </a:spcBef>
              <a:spcAft>
                <a:spcPts val="0"/>
              </a:spcAft>
              <a:buNone/>
            </a:pPr>
            <a:r>
              <a:rPr lang="en-US" sz="1800" dirty="0" smtClean="0">
                <a:solidFill>
                  <a:schemeClr val="dk1"/>
                </a:solidFill>
                <a:latin typeface="Calibri" panose="020F0502020204030204" pitchFamily="34" charset="0"/>
                <a:ea typeface="Corbel"/>
                <a:cs typeface="Calibri" panose="020F0502020204030204" pitchFamily="34" charset="0"/>
                <a:sym typeface="Corbel"/>
              </a:rPr>
              <a:t>Medicine </a:t>
            </a:r>
            <a:r>
              <a:rPr lang="en-US" sz="1800" dirty="0">
                <a:solidFill>
                  <a:schemeClr val="dk1"/>
                </a:solidFill>
                <a:latin typeface="Calibri" panose="020F0502020204030204" pitchFamily="34" charset="0"/>
                <a:ea typeface="Corbel"/>
                <a:cs typeface="Calibri" panose="020F0502020204030204" pitchFamily="34" charset="0"/>
                <a:sym typeface="Corbel"/>
              </a:rPr>
              <a:t>update 2023</a:t>
            </a:r>
            <a:endParaRPr sz="1800" dirty="0">
              <a:solidFill>
                <a:schemeClr val="dk1"/>
              </a:solidFill>
              <a:latin typeface="Calibri" panose="020F0502020204030204" pitchFamily="34" charset="0"/>
              <a:ea typeface="Corbel"/>
              <a:cs typeface="Calibri" panose="020F0502020204030204" pitchFamily="34" charset="0"/>
              <a:sym typeface="Corbel"/>
            </a:endParaRPr>
          </a:p>
        </p:txBody>
      </p:sp>
      <p:sp>
        <p:nvSpPr>
          <p:cNvPr id="5" name="TextBox 4"/>
          <p:cNvSpPr txBox="1"/>
          <p:nvPr/>
        </p:nvSpPr>
        <p:spPr>
          <a:xfrm>
            <a:off x="11421133" y="6489935"/>
            <a:ext cx="470062" cy="307777"/>
          </a:xfrm>
          <a:prstGeom prst="rect">
            <a:avLst/>
          </a:prstGeom>
          <a:noFill/>
        </p:spPr>
        <p:txBody>
          <a:bodyPr wrap="square" rtlCol="0">
            <a:spAutoFit/>
          </a:bodyPr>
          <a:lstStyle/>
          <a:p>
            <a:pPr algn="ctr"/>
            <a:r>
              <a:rPr lang="en-IN" sz="1400" dirty="0" smtClean="0">
                <a:latin typeface="Calibri" panose="020F0502020204030204" pitchFamily="34" charset="0"/>
                <a:cs typeface="Calibri" panose="020F0502020204030204" pitchFamily="34" charset="0"/>
              </a:rPr>
              <a:t>57</a:t>
            </a:r>
            <a:endParaRPr lang="en-IN" sz="1400" dirty="0">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231"/>
        <p:cNvGrpSpPr/>
        <p:nvPr/>
      </p:nvGrpSpPr>
      <p:grpSpPr>
        <a:xfrm>
          <a:off x="0" y="0"/>
          <a:ext cx="0" cy="0"/>
          <a:chOff x="0" y="0"/>
          <a:chExt cx="0" cy="0"/>
        </a:xfrm>
      </p:grpSpPr>
      <p:sp>
        <p:nvSpPr>
          <p:cNvPr id="1232" name="Google Shape;1232;p24"/>
          <p:cNvSpPr txBox="1">
            <a:spLocks noGrp="1"/>
          </p:cNvSpPr>
          <p:nvPr>
            <p:ph type="title" idx="4294967295"/>
          </p:nvPr>
        </p:nvSpPr>
        <p:spPr>
          <a:xfrm>
            <a:off x="2785641" y="331893"/>
            <a:ext cx="6620719" cy="776601"/>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FFFFFF"/>
              </a:buClr>
              <a:buSzPts val="3600"/>
              <a:buFont typeface="Corbel"/>
              <a:buNone/>
            </a:pPr>
            <a:r>
              <a:rPr lang="en-US" sz="4800" dirty="0">
                <a:solidFill>
                  <a:srgbClr val="B46346"/>
                </a:solidFill>
              </a:rPr>
              <a:t>Components </a:t>
            </a:r>
            <a:r>
              <a:rPr lang="en-US" sz="4800" dirty="0" smtClean="0">
                <a:solidFill>
                  <a:srgbClr val="B46346"/>
                </a:solidFill>
              </a:rPr>
              <a:t>to </a:t>
            </a:r>
            <a:r>
              <a:rPr lang="en-US" sz="4800" dirty="0">
                <a:solidFill>
                  <a:srgbClr val="B46346"/>
                </a:solidFill>
              </a:rPr>
              <a:t>be Targeted </a:t>
            </a:r>
            <a:endParaRPr sz="4800" dirty="0">
              <a:solidFill>
                <a:srgbClr val="B46346"/>
              </a:solidFill>
            </a:endParaRPr>
          </a:p>
        </p:txBody>
      </p:sp>
      <p:grpSp>
        <p:nvGrpSpPr>
          <p:cNvPr id="1233" name="Google Shape;1233;p24"/>
          <p:cNvGrpSpPr/>
          <p:nvPr/>
        </p:nvGrpSpPr>
        <p:grpSpPr>
          <a:xfrm>
            <a:off x="1945512" y="1260435"/>
            <a:ext cx="8300977" cy="5068441"/>
            <a:chOff x="0" y="53858"/>
            <a:chExt cx="7982100" cy="5068441"/>
          </a:xfrm>
        </p:grpSpPr>
        <p:sp>
          <p:nvSpPr>
            <p:cNvPr id="1234" name="Google Shape;1234;p24"/>
            <p:cNvSpPr/>
            <p:nvPr/>
          </p:nvSpPr>
          <p:spPr>
            <a:xfrm>
              <a:off x="0" y="334298"/>
              <a:ext cx="7982100" cy="478800"/>
            </a:xfrm>
            <a:prstGeom prst="rect">
              <a:avLst/>
            </a:prstGeom>
            <a:solidFill>
              <a:schemeClr val="lt1">
                <a:alpha val="89800"/>
              </a:schemeClr>
            </a:solidFill>
            <a:ln w="1077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24"/>
            <p:cNvSpPr/>
            <p:nvPr/>
          </p:nvSpPr>
          <p:spPr>
            <a:xfrm>
              <a:off x="399097" y="53858"/>
              <a:ext cx="6311400" cy="561000"/>
            </a:xfrm>
            <a:prstGeom prst="roundRect">
              <a:avLst>
                <a:gd name="adj" fmla="val 16667"/>
              </a:avLst>
            </a:prstGeom>
            <a:solidFill>
              <a:schemeClr val="accent2"/>
            </a:solidFill>
            <a:ln w="107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24"/>
            <p:cNvSpPr txBox="1"/>
            <p:nvPr/>
          </p:nvSpPr>
          <p:spPr>
            <a:xfrm>
              <a:off x="426477" y="81238"/>
              <a:ext cx="6256800" cy="506100"/>
            </a:xfrm>
            <a:prstGeom prst="rect">
              <a:avLst/>
            </a:prstGeom>
            <a:noFill/>
            <a:ln>
              <a:noFill/>
            </a:ln>
          </p:spPr>
          <p:txBody>
            <a:bodyPr spcFirstLastPara="1" wrap="square" lIns="211175" tIns="0" rIns="211175" bIns="0" anchor="ctr" anchorCtr="0">
              <a:noAutofit/>
            </a:bodyPr>
            <a:lstStyle/>
            <a:p>
              <a:pPr marL="0" marR="0" lvl="0" indent="0" algn="l" rtl="0">
                <a:lnSpc>
                  <a:spcPct val="90000"/>
                </a:lnSpc>
                <a:spcBef>
                  <a:spcPts val="0"/>
                </a:spcBef>
                <a:spcAft>
                  <a:spcPts val="0"/>
                </a:spcAft>
                <a:buClr>
                  <a:schemeClr val="lt1"/>
                </a:buClr>
                <a:buSzPts val="1800"/>
                <a:buFont typeface="Corbel"/>
                <a:buNone/>
              </a:pPr>
              <a:r>
                <a:rPr lang="en-US" sz="1800" b="1" dirty="0">
                  <a:solidFill>
                    <a:schemeClr val="lt1"/>
                  </a:solidFill>
                  <a:latin typeface="Calibri" panose="020F0502020204030204" pitchFamily="34" charset="0"/>
                  <a:ea typeface="Corbel"/>
                  <a:cs typeface="Calibri" panose="020F0502020204030204" pitchFamily="34" charset="0"/>
                  <a:sym typeface="Corbel"/>
                </a:rPr>
                <a:t>Step-1</a:t>
              </a:r>
              <a:r>
                <a:rPr lang="en-US" sz="1800" b="1" dirty="0" smtClean="0">
                  <a:solidFill>
                    <a:schemeClr val="lt1"/>
                  </a:solidFill>
                  <a:latin typeface="Calibri" panose="020F0502020204030204" pitchFamily="34" charset="0"/>
                  <a:ea typeface="Corbel"/>
                  <a:cs typeface="Calibri" panose="020F0502020204030204" pitchFamily="34" charset="0"/>
                  <a:sym typeface="Corbel"/>
                </a:rPr>
                <a:t>. </a:t>
              </a:r>
              <a:r>
                <a:rPr lang="en-US" sz="1800" dirty="0" smtClean="0">
                  <a:solidFill>
                    <a:schemeClr val="lt1"/>
                  </a:solidFill>
                  <a:latin typeface="Calibri" panose="020F0502020204030204" pitchFamily="34" charset="0"/>
                  <a:ea typeface="Corbel"/>
                  <a:cs typeface="Calibri" panose="020F0502020204030204" pitchFamily="34" charset="0"/>
                  <a:sym typeface="Corbel"/>
                </a:rPr>
                <a:t>Total </a:t>
              </a:r>
              <a:r>
                <a:rPr lang="en-US" sz="1800" dirty="0">
                  <a:solidFill>
                    <a:schemeClr val="lt1"/>
                  </a:solidFill>
                  <a:latin typeface="Calibri" panose="020F0502020204030204" pitchFamily="34" charset="0"/>
                  <a:ea typeface="Corbel"/>
                  <a:cs typeface="Calibri" panose="020F0502020204030204" pitchFamily="34" charset="0"/>
                  <a:sym typeface="Corbel"/>
                </a:rPr>
                <a:t>caloric intake </a:t>
              </a:r>
              <a:endParaRPr sz="1800" dirty="0">
                <a:solidFill>
                  <a:schemeClr val="lt1"/>
                </a:solidFill>
                <a:latin typeface="Calibri" panose="020F0502020204030204" pitchFamily="34" charset="0"/>
                <a:ea typeface="Corbel"/>
                <a:cs typeface="Calibri" panose="020F0502020204030204" pitchFamily="34" charset="0"/>
                <a:sym typeface="Corbel"/>
              </a:endParaRPr>
            </a:p>
          </p:txBody>
        </p:sp>
        <p:sp>
          <p:nvSpPr>
            <p:cNvPr id="1237" name="Google Shape;1237;p24"/>
            <p:cNvSpPr/>
            <p:nvPr/>
          </p:nvSpPr>
          <p:spPr>
            <a:xfrm>
              <a:off x="0" y="1181029"/>
              <a:ext cx="7982100" cy="478800"/>
            </a:xfrm>
            <a:prstGeom prst="rect">
              <a:avLst/>
            </a:prstGeom>
            <a:solidFill>
              <a:schemeClr val="lt1">
                <a:alpha val="89800"/>
              </a:schemeClr>
            </a:solidFill>
            <a:ln w="10775" cap="flat" cmpd="sng">
              <a:solidFill>
                <a:srgbClr val="90BB2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24"/>
            <p:cNvSpPr/>
            <p:nvPr/>
          </p:nvSpPr>
          <p:spPr>
            <a:xfrm>
              <a:off x="399097" y="915699"/>
              <a:ext cx="6311400" cy="561000"/>
            </a:xfrm>
            <a:prstGeom prst="roundRect">
              <a:avLst>
                <a:gd name="adj" fmla="val 16667"/>
              </a:avLst>
            </a:prstGeom>
            <a:solidFill>
              <a:srgbClr val="90BB20"/>
            </a:solidFill>
            <a:ln w="107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24"/>
            <p:cNvSpPr txBox="1"/>
            <p:nvPr/>
          </p:nvSpPr>
          <p:spPr>
            <a:xfrm>
              <a:off x="426477" y="943079"/>
              <a:ext cx="6256800" cy="506100"/>
            </a:xfrm>
            <a:prstGeom prst="rect">
              <a:avLst/>
            </a:prstGeom>
            <a:noFill/>
            <a:ln>
              <a:noFill/>
            </a:ln>
          </p:spPr>
          <p:txBody>
            <a:bodyPr spcFirstLastPara="1" wrap="square" lIns="211175" tIns="0" rIns="211175" bIns="0" anchor="ctr" anchorCtr="0">
              <a:noAutofit/>
            </a:bodyPr>
            <a:lstStyle/>
            <a:p>
              <a:pPr marL="0" marR="0" lvl="0" indent="0" algn="l" rtl="0">
                <a:lnSpc>
                  <a:spcPct val="90000"/>
                </a:lnSpc>
                <a:spcBef>
                  <a:spcPts val="0"/>
                </a:spcBef>
                <a:spcAft>
                  <a:spcPts val="0"/>
                </a:spcAft>
                <a:buClr>
                  <a:schemeClr val="lt1"/>
                </a:buClr>
                <a:buSzPts val="1800"/>
                <a:buFont typeface="Corbel"/>
                <a:buNone/>
              </a:pPr>
              <a:r>
                <a:rPr lang="en-US" sz="1800" b="1" dirty="0">
                  <a:solidFill>
                    <a:schemeClr val="lt1"/>
                  </a:solidFill>
                  <a:latin typeface="Calibri" panose="020F0502020204030204" pitchFamily="34" charset="0"/>
                  <a:ea typeface="Corbel"/>
                  <a:cs typeface="Calibri" panose="020F0502020204030204" pitchFamily="34" charset="0"/>
                  <a:sym typeface="Corbel"/>
                </a:rPr>
                <a:t>Step-2</a:t>
              </a:r>
              <a:r>
                <a:rPr lang="en-US" sz="1800" b="1" dirty="0" smtClean="0">
                  <a:solidFill>
                    <a:schemeClr val="lt1"/>
                  </a:solidFill>
                  <a:latin typeface="Calibri" panose="020F0502020204030204" pitchFamily="34" charset="0"/>
                  <a:ea typeface="Corbel"/>
                  <a:cs typeface="Calibri" panose="020F0502020204030204" pitchFamily="34" charset="0"/>
                  <a:sym typeface="Corbel"/>
                </a:rPr>
                <a:t>. </a:t>
              </a:r>
              <a:r>
                <a:rPr lang="en-US" sz="1800" dirty="0" smtClean="0">
                  <a:solidFill>
                    <a:schemeClr val="lt1"/>
                  </a:solidFill>
                  <a:latin typeface="Calibri" panose="020F0502020204030204" pitchFamily="34" charset="0"/>
                  <a:ea typeface="Corbel"/>
                  <a:cs typeface="Calibri" panose="020F0502020204030204" pitchFamily="34" charset="0"/>
                  <a:sym typeface="Corbel"/>
                </a:rPr>
                <a:t>Major </a:t>
              </a:r>
              <a:r>
                <a:rPr lang="en-US" sz="1800" dirty="0">
                  <a:solidFill>
                    <a:schemeClr val="lt1"/>
                  </a:solidFill>
                  <a:latin typeface="Calibri" panose="020F0502020204030204" pitchFamily="34" charset="0"/>
                  <a:ea typeface="Corbel"/>
                  <a:cs typeface="Calibri" panose="020F0502020204030204" pitchFamily="34" charset="0"/>
                  <a:sym typeface="Corbel"/>
                </a:rPr>
                <a:t>constituent of diet: carbohydrate, fats, and protein</a:t>
              </a:r>
              <a:endParaRPr sz="1800" dirty="0">
                <a:solidFill>
                  <a:schemeClr val="lt1"/>
                </a:solidFill>
                <a:latin typeface="Calibri" panose="020F0502020204030204" pitchFamily="34" charset="0"/>
                <a:ea typeface="Corbel"/>
                <a:cs typeface="Calibri" panose="020F0502020204030204" pitchFamily="34" charset="0"/>
                <a:sym typeface="Corbel"/>
              </a:endParaRPr>
            </a:p>
          </p:txBody>
        </p:sp>
        <p:sp>
          <p:nvSpPr>
            <p:cNvPr id="1240" name="Google Shape;1240;p24"/>
            <p:cNvSpPr/>
            <p:nvPr/>
          </p:nvSpPr>
          <p:spPr>
            <a:xfrm>
              <a:off x="0" y="2057979"/>
              <a:ext cx="7982100" cy="478800"/>
            </a:xfrm>
            <a:prstGeom prst="rect">
              <a:avLst/>
            </a:prstGeom>
            <a:solidFill>
              <a:schemeClr val="lt1">
                <a:alpha val="89800"/>
              </a:schemeClr>
            </a:solidFill>
            <a:ln w="10775" cap="flat" cmpd="sng">
              <a:solidFill>
                <a:srgbClr val="EE6E0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24"/>
            <p:cNvSpPr/>
            <p:nvPr/>
          </p:nvSpPr>
          <p:spPr>
            <a:xfrm>
              <a:off x="375187" y="1780236"/>
              <a:ext cx="6311400" cy="561000"/>
            </a:xfrm>
            <a:prstGeom prst="roundRect">
              <a:avLst>
                <a:gd name="adj" fmla="val 16667"/>
              </a:avLst>
            </a:prstGeom>
            <a:solidFill>
              <a:srgbClr val="EE6E05"/>
            </a:solidFill>
            <a:ln w="107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24"/>
            <p:cNvSpPr txBox="1"/>
            <p:nvPr/>
          </p:nvSpPr>
          <p:spPr>
            <a:xfrm>
              <a:off x="402567" y="1807616"/>
              <a:ext cx="6256800" cy="506100"/>
            </a:xfrm>
            <a:prstGeom prst="rect">
              <a:avLst/>
            </a:prstGeom>
            <a:noFill/>
            <a:ln>
              <a:noFill/>
            </a:ln>
          </p:spPr>
          <p:txBody>
            <a:bodyPr spcFirstLastPara="1" wrap="square" lIns="211175" tIns="0" rIns="211175" bIns="0" anchor="ctr" anchorCtr="0">
              <a:noAutofit/>
            </a:bodyPr>
            <a:lstStyle/>
            <a:p>
              <a:pPr marL="0" marR="0" lvl="0" indent="0" algn="l" rtl="0">
                <a:lnSpc>
                  <a:spcPct val="90000"/>
                </a:lnSpc>
                <a:spcBef>
                  <a:spcPts val="0"/>
                </a:spcBef>
                <a:spcAft>
                  <a:spcPts val="0"/>
                </a:spcAft>
                <a:buClr>
                  <a:schemeClr val="lt1"/>
                </a:buClr>
                <a:buSzPts val="1800"/>
                <a:buFont typeface="Corbel"/>
                <a:buNone/>
              </a:pPr>
              <a:r>
                <a:rPr lang="en-US" sz="1800" b="1" dirty="0">
                  <a:solidFill>
                    <a:schemeClr val="lt1"/>
                  </a:solidFill>
                  <a:latin typeface="Calibri" panose="020F0502020204030204" pitchFamily="34" charset="0"/>
                  <a:ea typeface="Corbel"/>
                  <a:cs typeface="Calibri" panose="020F0502020204030204" pitchFamily="34" charset="0"/>
                  <a:sym typeface="Corbel"/>
                </a:rPr>
                <a:t>Step-3</a:t>
              </a:r>
              <a:r>
                <a:rPr lang="en-US" sz="1800" b="1" dirty="0" smtClean="0">
                  <a:solidFill>
                    <a:schemeClr val="lt1"/>
                  </a:solidFill>
                  <a:latin typeface="Calibri" panose="020F0502020204030204" pitchFamily="34" charset="0"/>
                  <a:ea typeface="Corbel"/>
                  <a:cs typeface="Calibri" panose="020F0502020204030204" pitchFamily="34" charset="0"/>
                  <a:sym typeface="Corbel"/>
                </a:rPr>
                <a:t>. </a:t>
              </a:r>
              <a:r>
                <a:rPr lang="en-US" sz="1800" dirty="0" smtClean="0">
                  <a:solidFill>
                    <a:schemeClr val="lt1"/>
                  </a:solidFill>
                  <a:latin typeface="Calibri" panose="020F0502020204030204" pitchFamily="34" charset="0"/>
                  <a:ea typeface="Corbel"/>
                  <a:cs typeface="Calibri" panose="020F0502020204030204" pitchFamily="34" charset="0"/>
                  <a:sym typeface="Corbel"/>
                </a:rPr>
                <a:t>Fiber </a:t>
              </a:r>
              <a:r>
                <a:rPr lang="en-US" sz="1800" dirty="0">
                  <a:solidFill>
                    <a:schemeClr val="lt1"/>
                  </a:solidFill>
                  <a:latin typeface="Calibri" panose="020F0502020204030204" pitchFamily="34" charset="0"/>
                  <a:ea typeface="Corbel"/>
                  <a:cs typeface="Calibri" panose="020F0502020204030204" pitchFamily="34" charset="0"/>
                  <a:sym typeface="Corbel"/>
                </a:rPr>
                <a:t>intake</a:t>
              </a:r>
              <a:endParaRPr sz="1800" dirty="0">
                <a:solidFill>
                  <a:schemeClr val="lt1"/>
                </a:solidFill>
                <a:latin typeface="Calibri" panose="020F0502020204030204" pitchFamily="34" charset="0"/>
                <a:ea typeface="Corbel"/>
                <a:cs typeface="Calibri" panose="020F0502020204030204" pitchFamily="34" charset="0"/>
                <a:sym typeface="Corbel"/>
              </a:endParaRPr>
            </a:p>
          </p:txBody>
        </p:sp>
        <p:sp>
          <p:nvSpPr>
            <p:cNvPr id="1243" name="Google Shape;1243;p24"/>
            <p:cNvSpPr/>
            <p:nvPr/>
          </p:nvSpPr>
          <p:spPr>
            <a:xfrm>
              <a:off x="0" y="2919819"/>
              <a:ext cx="7982100" cy="478800"/>
            </a:xfrm>
            <a:prstGeom prst="rect">
              <a:avLst/>
            </a:prstGeom>
            <a:solidFill>
              <a:schemeClr val="lt1">
                <a:alpha val="89800"/>
              </a:schemeClr>
            </a:solidFill>
            <a:ln w="10775" cap="flat" cmpd="sng">
              <a:solidFill>
                <a:srgbClr val="17B39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24"/>
            <p:cNvSpPr/>
            <p:nvPr/>
          </p:nvSpPr>
          <p:spPr>
            <a:xfrm>
              <a:off x="399097" y="2639379"/>
              <a:ext cx="6311400" cy="561000"/>
            </a:xfrm>
            <a:prstGeom prst="roundRect">
              <a:avLst>
                <a:gd name="adj" fmla="val 16667"/>
              </a:avLst>
            </a:prstGeom>
            <a:solidFill>
              <a:srgbClr val="17B39E"/>
            </a:solidFill>
            <a:ln w="107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24"/>
            <p:cNvSpPr txBox="1"/>
            <p:nvPr/>
          </p:nvSpPr>
          <p:spPr>
            <a:xfrm>
              <a:off x="426477" y="2666759"/>
              <a:ext cx="6256800" cy="506100"/>
            </a:xfrm>
            <a:prstGeom prst="rect">
              <a:avLst/>
            </a:prstGeom>
            <a:noFill/>
            <a:ln>
              <a:noFill/>
            </a:ln>
          </p:spPr>
          <p:txBody>
            <a:bodyPr spcFirstLastPara="1" wrap="square" lIns="211175" tIns="0" rIns="211175" bIns="0" anchor="ctr" anchorCtr="0">
              <a:noAutofit/>
            </a:bodyPr>
            <a:lstStyle/>
            <a:p>
              <a:pPr marL="0" marR="0" lvl="0" indent="0" algn="l" rtl="0">
                <a:lnSpc>
                  <a:spcPct val="90000"/>
                </a:lnSpc>
                <a:spcBef>
                  <a:spcPts val="0"/>
                </a:spcBef>
                <a:spcAft>
                  <a:spcPts val="0"/>
                </a:spcAft>
                <a:buClr>
                  <a:schemeClr val="lt1"/>
                </a:buClr>
                <a:buSzPts val="1800"/>
                <a:buFont typeface="Corbel"/>
                <a:buNone/>
              </a:pPr>
              <a:r>
                <a:rPr lang="en-US" sz="1800" b="1" dirty="0">
                  <a:solidFill>
                    <a:schemeClr val="lt1"/>
                  </a:solidFill>
                  <a:latin typeface="Calibri" panose="020F0502020204030204" pitchFamily="34" charset="0"/>
                  <a:ea typeface="Corbel"/>
                  <a:cs typeface="Calibri" panose="020F0502020204030204" pitchFamily="34" charset="0"/>
                  <a:sym typeface="Corbel"/>
                </a:rPr>
                <a:t>Step-4</a:t>
              </a:r>
              <a:r>
                <a:rPr lang="en-US" sz="1800" b="1" dirty="0" smtClean="0">
                  <a:solidFill>
                    <a:schemeClr val="lt1"/>
                  </a:solidFill>
                  <a:latin typeface="Calibri" panose="020F0502020204030204" pitchFamily="34" charset="0"/>
                  <a:ea typeface="Corbel"/>
                  <a:cs typeface="Calibri" panose="020F0502020204030204" pitchFamily="34" charset="0"/>
                  <a:sym typeface="Corbel"/>
                </a:rPr>
                <a:t>. </a:t>
              </a:r>
              <a:r>
                <a:rPr lang="en-US" sz="1800" dirty="0" smtClean="0">
                  <a:solidFill>
                    <a:schemeClr val="lt1"/>
                  </a:solidFill>
                  <a:latin typeface="Calibri" panose="020F0502020204030204" pitchFamily="34" charset="0"/>
                  <a:ea typeface="Corbel"/>
                  <a:cs typeface="Calibri" panose="020F0502020204030204" pitchFamily="34" charset="0"/>
                  <a:sym typeface="Corbel"/>
                </a:rPr>
                <a:t>Micronutrients </a:t>
              </a:r>
              <a:r>
                <a:rPr lang="en-US" sz="1800" dirty="0">
                  <a:solidFill>
                    <a:schemeClr val="lt1"/>
                  </a:solidFill>
                  <a:latin typeface="Calibri" panose="020F0502020204030204" pitchFamily="34" charset="0"/>
                  <a:ea typeface="Corbel"/>
                  <a:cs typeface="Calibri" panose="020F0502020204030204" pitchFamily="34" charset="0"/>
                  <a:sym typeface="Corbel"/>
                </a:rPr>
                <a:t>and sodium intake</a:t>
              </a:r>
              <a:endParaRPr sz="1800" dirty="0">
                <a:solidFill>
                  <a:schemeClr val="lt1"/>
                </a:solidFill>
                <a:latin typeface="Calibri" panose="020F0502020204030204" pitchFamily="34" charset="0"/>
                <a:ea typeface="Corbel"/>
                <a:cs typeface="Calibri" panose="020F0502020204030204" pitchFamily="34" charset="0"/>
                <a:sym typeface="Corbel"/>
              </a:endParaRPr>
            </a:p>
          </p:txBody>
        </p:sp>
        <p:sp>
          <p:nvSpPr>
            <p:cNvPr id="1246" name="Google Shape;1246;p24"/>
            <p:cNvSpPr/>
            <p:nvPr/>
          </p:nvSpPr>
          <p:spPr>
            <a:xfrm>
              <a:off x="0" y="3781659"/>
              <a:ext cx="7982100" cy="478800"/>
            </a:xfrm>
            <a:prstGeom prst="rect">
              <a:avLst/>
            </a:prstGeom>
            <a:solidFill>
              <a:schemeClr val="lt1">
                <a:alpha val="89800"/>
              </a:schemeClr>
            </a:solidFill>
            <a:ln w="10775" cap="flat" cmpd="sng">
              <a:solidFill>
                <a:srgbClr val="D5363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24"/>
            <p:cNvSpPr/>
            <p:nvPr/>
          </p:nvSpPr>
          <p:spPr>
            <a:xfrm>
              <a:off x="399097" y="3501219"/>
              <a:ext cx="6311400" cy="561000"/>
            </a:xfrm>
            <a:prstGeom prst="roundRect">
              <a:avLst>
                <a:gd name="adj" fmla="val 16667"/>
              </a:avLst>
            </a:prstGeom>
            <a:solidFill>
              <a:srgbClr val="D5363A"/>
            </a:solidFill>
            <a:ln w="107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24"/>
            <p:cNvSpPr txBox="1"/>
            <p:nvPr/>
          </p:nvSpPr>
          <p:spPr>
            <a:xfrm>
              <a:off x="426477" y="3528599"/>
              <a:ext cx="6256800" cy="506100"/>
            </a:xfrm>
            <a:prstGeom prst="rect">
              <a:avLst/>
            </a:prstGeom>
            <a:noFill/>
            <a:ln>
              <a:noFill/>
            </a:ln>
          </p:spPr>
          <p:txBody>
            <a:bodyPr spcFirstLastPara="1" wrap="square" lIns="211175" tIns="0" rIns="211175" bIns="0" anchor="ctr" anchorCtr="0">
              <a:noAutofit/>
            </a:bodyPr>
            <a:lstStyle/>
            <a:p>
              <a:pPr marL="0" marR="0" lvl="0" indent="0" algn="l" rtl="0">
                <a:lnSpc>
                  <a:spcPct val="90000"/>
                </a:lnSpc>
                <a:spcBef>
                  <a:spcPts val="0"/>
                </a:spcBef>
                <a:spcAft>
                  <a:spcPts val="0"/>
                </a:spcAft>
                <a:buClr>
                  <a:schemeClr val="lt1"/>
                </a:buClr>
                <a:buSzPts val="1800"/>
                <a:buFont typeface="Corbel"/>
                <a:buNone/>
              </a:pPr>
              <a:r>
                <a:rPr lang="en-US" sz="1800" b="1" dirty="0">
                  <a:solidFill>
                    <a:schemeClr val="lt1"/>
                  </a:solidFill>
                  <a:latin typeface="Calibri" panose="020F0502020204030204" pitchFamily="34" charset="0"/>
                  <a:ea typeface="Corbel"/>
                  <a:cs typeface="Calibri" panose="020F0502020204030204" pitchFamily="34" charset="0"/>
                  <a:sym typeface="Corbel"/>
                </a:rPr>
                <a:t>Step-5</a:t>
              </a:r>
              <a:r>
                <a:rPr lang="en-US" sz="1800" b="1" dirty="0" smtClean="0">
                  <a:solidFill>
                    <a:schemeClr val="lt1"/>
                  </a:solidFill>
                  <a:latin typeface="Calibri" panose="020F0502020204030204" pitchFamily="34" charset="0"/>
                  <a:ea typeface="Corbel"/>
                  <a:cs typeface="Calibri" panose="020F0502020204030204" pitchFamily="34" charset="0"/>
                  <a:sym typeface="Corbel"/>
                </a:rPr>
                <a:t>. </a:t>
              </a:r>
              <a:r>
                <a:rPr lang="en-US" sz="1800" dirty="0" smtClean="0">
                  <a:solidFill>
                    <a:schemeClr val="lt1"/>
                  </a:solidFill>
                  <a:latin typeface="Calibri" panose="020F0502020204030204" pitchFamily="34" charset="0"/>
                  <a:ea typeface="Corbel"/>
                  <a:cs typeface="Calibri" panose="020F0502020204030204" pitchFamily="34" charset="0"/>
                  <a:sym typeface="Corbel"/>
                </a:rPr>
                <a:t>Diet </a:t>
              </a:r>
              <a:r>
                <a:rPr lang="en-US" sz="1800" dirty="0">
                  <a:solidFill>
                    <a:schemeClr val="lt1"/>
                  </a:solidFill>
                  <a:latin typeface="Calibri" panose="020F0502020204030204" pitchFamily="34" charset="0"/>
                  <a:ea typeface="Corbel"/>
                  <a:cs typeface="Calibri" panose="020F0502020204030204" pitchFamily="34" charset="0"/>
                  <a:sym typeface="Corbel"/>
                </a:rPr>
                <a:t>plan : frequency and quantity</a:t>
              </a:r>
              <a:endParaRPr sz="1800" dirty="0">
                <a:solidFill>
                  <a:schemeClr val="lt1"/>
                </a:solidFill>
                <a:latin typeface="Calibri" panose="020F0502020204030204" pitchFamily="34" charset="0"/>
                <a:ea typeface="Corbel"/>
                <a:cs typeface="Calibri" panose="020F0502020204030204" pitchFamily="34" charset="0"/>
                <a:sym typeface="Corbel"/>
              </a:endParaRPr>
            </a:p>
          </p:txBody>
        </p:sp>
        <p:sp>
          <p:nvSpPr>
            <p:cNvPr id="1249" name="Google Shape;1249;p24"/>
            <p:cNvSpPr/>
            <p:nvPr/>
          </p:nvSpPr>
          <p:spPr>
            <a:xfrm>
              <a:off x="0" y="4643499"/>
              <a:ext cx="7982100" cy="478800"/>
            </a:xfrm>
            <a:prstGeom prst="rect">
              <a:avLst/>
            </a:prstGeom>
            <a:solidFill>
              <a:schemeClr val="lt1">
                <a:alpha val="89800"/>
              </a:schemeClr>
            </a:solidFill>
            <a:ln w="1077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24"/>
            <p:cNvSpPr/>
            <p:nvPr/>
          </p:nvSpPr>
          <p:spPr>
            <a:xfrm>
              <a:off x="399097" y="4363058"/>
              <a:ext cx="6311400" cy="561000"/>
            </a:xfrm>
            <a:prstGeom prst="roundRect">
              <a:avLst>
                <a:gd name="adj" fmla="val 16667"/>
              </a:avLst>
            </a:prstGeom>
            <a:solidFill>
              <a:schemeClr val="accent2"/>
            </a:solidFill>
            <a:ln w="107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24"/>
            <p:cNvSpPr txBox="1"/>
            <p:nvPr/>
          </p:nvSpPr>
          <p:spPr>
            <a:xfrm>
              <a:off x="426477" y="4390438"/>
              <a:ext cx="6256800" cy="506100"/>
            </a:xfrm>
            <a:prstGeom prst="rect">
              <a:avLst/>
            </a:prstGeom>
            <a:noFill/>
            <a:ln>
              <a:noFill/>
            </a:ln>
          </p:spPr>
          <p:txBody>
            <a:bodyPr spcFirstLastPara="1" wrap="square" lIns="211175" tIns="0" rIns="211175" bIns="0" anchor="ctr" anchorCtr="0">
              <a:noAutofit/>
            </a:bodyPr>
            <a:lstStyle/>
            <a:p>
              <a:pPr marL="0" marR="0" lvl="0" indent="0" algn="l" rtl="0">
                <a:lnSpc>
                  <a:spcPct val="90000"/>
                </a:lnSpc>
                <a:spcBef>
                  <a:spcPts val="0"/>
                </a:spcBef>
                <a:spcAft>
                  <a:spcPts val="0"/>
                </a:spcAft>
                <a:buClr>
                  <a:schemeClr val="lt1"/>
                </a:buClr>
                <a:buSzPts val="1800"/>
                <a:buFont typeface="Corbel"/>
                <a:buNone/>
              </a:pPr>
              <a:r>
                <a:rPr lang="en-US" sz="1800" b="1" dirty="0">
                  <a:solidFill>
                    <a:schemeClr val="lt1"/>
                  </a:solidFill>
                  <a:latin typeface="Calibri" panose="020F0502020204030204" pitchFamily="34" charset="0"/>
                  <a:ea typeface="Corbel"/>
                  <a:cs typeface="Calibri" panose="020F0502020204030204" pitchFamily="34" charset="0"/>
                  <a:sym typeface="Corbel"/>
                </a:rPr>
                <a:t>Step-6</a:t>
              </a:r>
              <a:r>
                <a:rPr lang="en-US" sz="1800" b="1" dirty="0" smtClean="0">
                  <a:solidFill>
                    <a:schemeClr val="lt1"/>
                  </a:solidFill>
                  <a:latin typeface="Calibri" panose="020F0502020204030204" pitchFamily="34" charset="0"/>
                  <a:ea typeface="Corbel"/>
                  <a:cs typeface="Calibri" panose="020F0502020204030204" pitchFamily="34" charset="0"/>
                  <a:sym typeface="Corbel"/>
                </a:rPr>
                <a:t>. </a:t>
              </a:r>
              <a:r>
                <a:rPr lang="en-US" sz="1800" dirty="0" smtClean="0">
                  <a:solidFill>
                    <a:schemeClr val="lt1"/>
                  </a:solidFill>
                  <a:latin typeface="Calibri" panose="020F0502020204030204" pitchFamily="34" charset="0"/>
                  <a:ea typeface="Corbel"/>
                  <a:cs typeface="Calibri" panose="020F0502020204030204" pitchFamily="34" charset="0"/>
                  <a:sym typeface="Corbel"/>
                </a:rPr>
                <a:t>What </a:t>
              </a:r>
              <a:r>
                <a:rPr lang="en-US" sz="1800" dirty="0">
                  <a:solidFill>
                    <a:schemeClr val="lt1"/>
                  </a:solidFill>
                  <a:latin typeface="Calibri" panose="020F0502020204030204" pitchFamily="34" charset="0"/>
                  <a:ea typeface="Corbel"/>
                  <a:cs typeface="Calibri" panose="020F0502020204030204" pitchFamily="34" charset="0"/>
                  <a:sym typeface="Corbel"/>
                </a:rPr>
                <a:t>to avoid</a:t>
              </a:r>
              <a:endParaRPr sz="1800" dirty="0">
                <a:solidFill>
                  <a:schemeClr val="lt1"/>
                </a:solidFill>
                <a:latin typeface="Calibri" panose="020F0502020204030204" pitchFamily="34" charset="0"/>
                <a:ea typeface="Corbel"/>
                <a:cs typeface="Calibri" panose="020F0502020204030204" pitchFamily="34" charset="0"/>
                <a:sym typeface="Corbel"/>
              </a:endParaRPr>
            </a:p>
          </p:txBody>
        </p:sp>
      </p:grpSp>
      <p:sp>
        <p:nvSpPr>
          <p:cNvPr id="22" name="TextBox 21"/>
          <p:cNvSpPr txBox="1"/>
          <p:nvPr/>
        </p:nvSpPr>
        <p:spPr>
          <a:xfrm>
            <a:off x="11421133" y="6489935"/>
            <a:ext cx="470062" cy="307777"/>
          </a:xfrm>
          <a:prstGeom prst="rect">
            <a:avLst/>
          </a:prstGeom>
          <a:noFill/>
        </p:spPr>
        <p:txBody>
          <a:bodyPr wrap="square" rtlCol="0">
            <a:spAutoFit/>
          </a:bodyPr>
          <a:lstStyle/>
          <a:p>
            <a:pPr algn="ctr"/>
            <a:r>
              <a:rPr lang="en-IN" sz="1400" dirty="0" smtClean="0">
                <a:latin typeface="Calibri" panose="020F0502020204030204" pitchFamily="34" charset="0"/>
                <a:cs typeface="Calibri" panose="020F0502020204030204" pitchFamily="34" charset="0"/>
              </a:rPr>
              <a:t>58</a:t>
            </a:r>
            <a:endParaRPr lang="en-IN" sz="1400" dirty="0">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01C558-D33B-49E8-B7C8-94E42B32C978}"/>
              </a:ext>
            </a:extLst>
          </p:cNvPr>
          <p:cNvSpPr>
            <a:spLocks noGrp="1"/>
          </p:cNvSpPr>
          <p:nvPr>
            <p:ph type="title" idx="4294967295"/>
          </p:nvPr>
        </p:nvSpPr>
        <p:spPr>
          <a:xfrm>
            <a:off x="496824" y="493333"/>
            <a:ext cx="2273808" cy="759396"/>
          </a:xfrm>
        </p:spPr>
        <p:txBody>
          <a:bodyPr>
            <a:noAutofit/>
          </a:bodyPr>
          <a:lstStyle/>
          <a:p>
            <a:r>
              <a:rPr lang="en-IN" sz="4800" dirty="0">
                <a:solidFill>
                  <a:srgbClr val="B46346"/>
                </a:solidFill>
              </a:rPr>
              <a:t>T1DM</a:t>
            </a:r>
            <a:endParaRPr lang="en-US" sz="4800" dirty="0">
              <a:solidFill>
                <a:srgbClr val="B46346"/>
              </a:solidFill>
            </a:endParaRPr>
          </a:p>
        </p:txBody>
      </p:sp>
      <p:sp>
        <p:nvSpPr>
          <p:cNvPr id="3" name="Content Placeholder 2">
            <a:extLst>
              <a:ext uri="{FF2B5EF4-FFF2-40B4-BE49-F238E27FC236}">
                <a16:creationId xmlns:a16="http://schemas.microsoft.com/office/drawing/2014/main" id="{3A3E1B21-5D85-C327-8F9B-1326D7AA646A}"/>
              </a:ext>
            </a:extLst>
          </p:cNvPr>
          <p:cNvSpPr>
            <a:spLocks noGrp="1"/>
          </p:cNvSpPr>
          <p:nvPr>
            <p:ph idx="4294967295"/>
          </p:nvPr>
        </p:nvSpPr>
        <p:spPr>
          <a:xfrm>
            <a:off x="560832" y="1252729"/>
            <a:ext cx="8738616" cy="4051300"/>
          </a:xfrm>
        </p:spPr>
        <p:txBody>
          <a:bodyPr/>
          <a:lstStyle/>
          <a:p>
            <a:pPr marL="357188" indent="-357188">
              <a:lnSpc>
                <a:spcPct val="125000"/>
              </a:lnSpc>
            </a:pPr>
            <a:r>
              <a:rPr lang="en-IN" dirty="0">
                <a:latin typeface="Calibri" panose="020F0502020204030204" pitchFamily="34" charset="0"/>
                <a:cs typeface="Calibri" panose="020F0502020204030204" pitchFamily="34" charset="0"/>
              </a:rPr>
              <a:t>Pathogenesis:  Due to interactions of genetic, environmental and Autoimmune (immunological) causes</a:t>
            </a:r>
          </a:p>
          <a:p>
            <a:pPr marL="357188" indent="-357188">
              <a:lnSpc>
                <a:spcPct val="125000"/>
              </a:lnSpc>
            </a:pPr>
            <a:r>
              <a:rPr lang="en-IN" dirty="0">
                <a:latin typeface="Calibri" panose="020F0502020204030204" pitchFamily="34" charset="0"/>
                <a:cs typeface="Calibri" panose="020F0502020204030204" pitchFamily="34" charset="0"/>
              </a:rPr>
              <a:t>Destruction of beta cells</a:t>
            </a:r>
          </a:p>
          <a:p>
            <a:pPr marL="357188" indent="-357188">
              <a:lnSpc>
                <a:spcPct val="125000"/>
              </a:lnSpc>
            </a:pPr>
            <a:r>
              <a:rPr lang="en-IN" dirty="0">
                <a:latin typeface="Calibri" panose="020F0502020204030204" pitchFamily="34" charset="0"/>
                <a:cs typeface="Calibri" panose="020F0502020204030204" pitchFamily="34" charset="0"/>
              </a:rPr>
              <a:t>Islet cell directed autoimmunity present- </a:t>
            </a:r>
            <a:r>
              <a:rPr lang="en-IN" dirty="0" err="1">
                <a:latin typeface="Calibri" panose="020F0502020204030204" pitchFamily="34" charset="0"/>
                <a:cs typeface="Calibri" panose="020F0502020204030204" pitchFamily="34" charset="0"/>
              </a:rPr>
              <a:t>e.g</a:t>
            </a:r>
            <a:r>
              <a:rPr lang="en-IN" dirty="0">
                <a:latin typeface="Calibri" panose="020F0502020204030204" pitchFamily="34" charset="0"/>
                <a:cs typeface="Calibri" panose="020F0502020204030204" pitchFamily="34" charset="0"/>
              </a:rPr>
              <a:t>- antibodies against islet molecules- GAD, insulin, IA-2, ZnT-8</a:t>
            </a:r>
          </a:p>
          <a:p>
            <a:pPr marL="357188" indent="-357188">
              <a:lnSpc>
                <a:spcPct val="125000"/>
              </a:lnSpc>
            </a:pPr>
            <a:r>
              <a:rPr lang="en-IN" dirty="0">
                <a:latin typeface="Calibri" panose="020F0502020204030204" pitchFamily="34" charset="0"/>
                <a:cs typeface="Calibri" panose="020F0502020204030204" pitchFamily="34" charset="0"/>
              </a:rPr>
              <a:t>Association with other autoimmune diseases- Hashimoto thyroiditis, Graves disease, celiac disease, vitiligo, Myasthenia gravis and pernicious </a:t>
            </a:r>
            <a:r>
              <a:rPr lang="en-IN" dirty="0" err="1">
                <a:latin typeface="Calibri" panose="020F0502020204030204" pitchFamily="34" charset="0"/>
                <a:cs typeface="Calibri" panose="020F0502020204030204" pitchFamily="34" charset="0"/>
              </a:rPr>
              <a:t>anemia</a:t>
            </a:r>
            <a:r>
              <a:rPr lang="en-IN" dirty="0">
                <a:latin typeface="Calibri" panose="020F0502020204030204" pitchFamily="34" charset="0"/>
                <a:cs typeface="Calibri" panose="020F0502020204030204" pitchFamily="34" charset="0"/>
              </a:rPr>
              <a:t>.</a:t>
            </a:r>
          </a:p>
        </p:txBody>
      </p:sp>
      <p:sp>
        <p:nvSpPr>
          <p:cNvPr id="4" name="TextBox 3"/>
          <p:cNvSpPr txBox="1"/>
          <p:nvPr/>
        </p:nvSpPr>
        <p:spPr>
          <a:xfrm>
            <a:off x="11467431" y="6489935"/>
            <a:ext cx="470062" cy="307777"/>
          </a:xfrm>
          <a:prstGeom prst="rect">
            <a:avLst/>
          </a:prstGeom>
          <a:noFill/>
        </p:spPr>
        <p:txBody>
          <a:bodyPr wrap="square" rtlCol="0">
            <a:spAutoFit/>
          </a:bodyPr>
          <a:lstStyle/>
          <a:p>
            <a:pPr algn="ctr"/>
            <a:r>
              <a:rPr lang="en-IN" sz="1400" dirty="0" smtClean="0">
                <a:latin typeface="Calibri" panose="020F0502020204030204" pitchFamily="34" charset="0"/>
                <a:cs typeface="Calibri" panose="020F0502020204030204" pitchFamily="34" charset="0"/>
              </a:rPr>
              <a:t>5</a:t>
            </a:r>
            <a:endParaRPr lang="en-IN"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6611209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255"/>
        <p:cNvGrpSpPr/>
        <p:nvPr/>
      </p:nvGrpSpPr>
      <p:grpSpPr>
        <a:xfrm>
          <a:off x="0" y="0"/>
          <a:ext cx="0" cy="0"/>
          <a:chOff x="0" y="0"/>
          <a:chExt cx="0" cy="0"/>
        </a:xfrm>
      </p:grpSpPr>
      <p:sp>
        <p:nvSpPr>
          <p:cNvPr id="1256" name="Google Shape;1256;p25"/>
          <p:cNvSpPr txBox="1">
            <a:spLocks noGrp="1"/>
          </p:cNvSpPr>
          <p:nvPr>
            <p:ph type="title" idx="4294967295"/>
          </p:nvPr>
        </p:nvSpPr>
        <p:spPr>
          <a:xfrm>
            <a:off x="495295" y="424365"/>
            <a:ext cx="3727048" cy="87847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3600"/>
              <a:buFont typeface="Corbel"/>
              <a:buNone/>
            </a:pPr>
            <a:r>
              <a:rPr lang="en-US" sz="4800" dirty="0">
                <a:solidFill>
                  <a:srgbClr val="D34817"/>
                </a:solidFill>
              </a:rPr>
              <a:t>Total Calories </a:t>
            </a:r>
            <a:endParaRPr sz="4800" dirty="0">
              <a:solidFill>
                <a:srgbClr val="D34817"/>
              </a:solidFill>
            </a:endParaRPr>
          </a:p>
        </p:txBody>
      </p:sp>
      <p:sp>
        <p:nvSpPr>
          <p:cNvPr id="1257" name="Google Shape;1257;p25"/>
          <p:cNvSpPr txBox="1">
            <a:spLocks noGrp="1"/>
          </p:cNvSpPr>
          <p:nvPr>
            <p:ph type="body" idx="4294967295"/>
          </p:nvPr>
        </p:nvSpPr>
        <p:spPr>
          <a:xfrm>
            <a:off x="495295" y="1424755"/>
            <a:ext cx="8819528" cy="3587821"/>
          </a:xfrm>
          <a:prstGeom prst="rect">
            <a:avLst/>
          </a:prstGeom>
          <a:noFill/>
          <a:ln>
            <a:noFill/>
          </a:ln>
        </p:spPr>
        <p:txBody>
          <a:bodyPr spcFirstLastPara="1" wrap="square" lIns="91425" tIns="45700" rIns="91425" bIns="45700" anchor="ctr" anchorCtr="0">
            <a:normAutofit/>
          </a:bodyPr>
          <a:lstStyle/>
          <a:p>
            <a:pPr marL="542925" lvl="0" indent="-514350" algn="l" rtl="0">
              <a:lnSpc>
                <a:spcPct val="125000"/>
              </a:lnSpc>
              <a:spcBef>
                <a:spcPts val="600"/>
              </a:spcBef>
              <a:spcAft>
                <a:spcPts val="0"/>
              </a:spcAft>
              <a:buSzPts val="2400"/>
            </a:pPr>
            <a:r>
              <a:rPr lang="en-US" sz="2400" dirty="0">
                <a:latin typeface="Calibri" panose="020F0502020204030204" pitchFamily="34" charset="0"/>
                <a:cs typeface="Calibri" panose="020F0502020204030204" pitchFamily="34" charset="0"/>
              </a:rPr>
              <a:t>Calories requirement depend upon :   </a:t>
            </a:r>
            <a:endParaRPr sz="2400" dirty="0">
              <a:latin typeface="Calibri" panose="020F0502020204030204" pitchFamily="34" charset="0"/>
              <a:cs typeface="Calibri" panose="020F0502020204030204" pitchFamily="34" charset="0"/>
            </a:endParaRPr>
          </a:p>
          <a:p>
            <a:pPr marL="855288" lvl="2" indent="-342900" algn="l" rtl="0">
              <a:lnSpc>
                <a:spcPct val="125000"/>
              </a:lnSpc>
              <a:spcBef>
                <a:spcPts val="600"/>
              </a:spcBef>
              <a:spcAft>
                <a:spcPts val="0"/>
              </a:spcAft>
              <a:buSzPts val="2400"/>
            </a:pPr>
            <a:r>
              <a:rPr lang="en-US" sz="2400" dirty="0">
                <a:latin typeface="Calibri" panose="020F0502020204030204" pitchFamily="34" charset="0"/>
                <a:cs typeface="Calibri" panose="020F0502020204030204" pitchFamily="34" charset="0"/>
              </a:rPr>
              <a:t>Physical activity</a:t>
            </a:r>
            <a:endParaRPr sz="2400" dirty="0">
              <a:latin typeface="Calibri" panose="020F0502020204030204" pitchFamily="34" charset="0"/>
              <a:cs typeface="Calibri" panose="020F0502020204030204" pitchFamily="34" charset="0"/>
            </a:endParaRPr>
          </a:p>
          <a:p>
            <a:pPr marL="855288" lvl="2" indent="-342900" algn="l" rtl="0">
              <a:lnSpc>
                <a:spcPct val="125000"/>
              </a:lnSpc>
              <a:spcBef>
                <a:spcPts val="600"/>
              </a:spcBef>
              <a:spcAft>
                <a:spcPts val="0"/>
              </a:spcAft>
              <a:buSzPts val="2400"/>
            </a:pPr>
            <a:r>
              <a:rPr lang="en-US" sz="2400" dirty="0">
                <a:latin typeface="Calibri" panose="020F0502020204030204" pitchFamily="34" charset="0"/>
                <a:cs typeface="Calibri" panose="020F0502020204030204" pitchFamily="34" charset="0"/>
              </a:rPr>
              <a:t>Nutritional status</a:t>
            </a:r>
            <a:endParaRPr sz="2400" dirty="0">
              <a:latin typeface="Calibri" panose="020F0502020204030204" pitchFamily="34" charset="0"/>
              <a:cs typeface="Calibri" panose="020F0502020204030204" pitchFamily="34" charset="0"/>
            </a:endParaRPr>
          </a:p>
          <a:p>
            <a:pPr marL="542925" lvl="0" indent="-542925" algn="l" rtl="0">
              <a:lnSpc>
                <a:spcPct val="125000"/>
              </a:lnSpc>
              <a:spcBef>
                <a:spcPts val="600"/>
              </a:spcBef>
              <a:spcAft>
                <a:spcPts val="0"/>
              </a:spcAft>
              <a:buSzPts val="2400"/>
            </a:pPr>
            <a:r>
              <a:rPr lang="en-US" sz="2400" dirty="0">
                <a:latin typeface="Calibri" panose="020F0502020204030204" pitchFamily="34" charset="0"/>
                <a:cs typeface="Calibri" panose="020F0502020204030204" pitchFamily="34" charset="0"/>
              </a:rPr>
              <a:t>Restriction of daily calories intake is an important measure.</a:t>
            </a:r>
            <a:endParaRPr sz="2400" dirty="0">
              <a:latin typeface="Calibri" panose="020F0502020204030204" pitchFamily="34" charset="0"/>
              <a:cs typeface="Calibri" panose="020F0502020204030204" pitchFamily="34" charset="0"/>
            </a:endParaRPr>
          </a:p>
          <a:p>
            <a:pPr marL="542925" lvl="0" indent="-542925" algn="l" rtl="0">
              <a:lnSpc>
                <a:spcPct val="125000"/>
              </a:lnSpc>
              <a:spcBef>
                <a:spcPts val="600"/>
              </a:spcBef>
              <a:spcAft>
                <a:spcPts val="0"/>
              </a:spcAft>
              <a:buSzPts val="2400"/>
            </a:pPr>
            <a:r>
              <a:rPr lang="en-US" sz="2400" dirty="0">
                <a:latin typeface="Calibri" panose="020F0502020204030204" pitchFamily="34" charset="0"/>
                <a:cs typeface="Calibri" panose="020F0502020204030204" pitchFamily="34" charset="0"/>
              </a:rPr>
              <a:t>Ideal body weight calculated by</a:t>
            </a:r>
            <a:endParaRPr sz="2400" dirty="0">
              <a:latin typeface="Calibri" panose="020F0502020204030204" pitchFamily="34" charset="0"/>
              <a:cs typeface="Calibri" panose="020F0502020204030204" pitchFamily="34" charset="0"/>
            </a:endParaRPr>
          </a:p>
          <a:p>
            <a:pPr marL="845820" lvl="1" indent="-342900" algn="l" rtl="0">
              <a:lnSpc>
                <a:spcPct val="125000"/>
              </a:lnSpc>
              <a:spcBef>
                <a:spcPts val="600"/>
              </a:spcBef>
              <a:spcAft>
                <a:spcPts val="0"/>
              </a:spcAft>
              <a:buSzPts val="2400"/>
            </a:pPr>
            <a:r>
              <a:rPr lang="en-US" sz="2400" dirty="0">
                <a:latin typeface="Calibri" panose="020F0502020204030204" pitchFamily="34" charset="0"/>
                <a:cs typeface="Calibri" panose="020F0502020204030204" pitchFamily="34" charset="0"/>
              </a:rPr>
              <a:t>IBW = (</a:t>
            </a:r>
            <a:r>
              <a:rPr lang="en-US" sz="2400" dirty="0" err="1">
                <a:latin typeface="Calibri" panose="020F0502020204030204" pitchFamily="34" charset="0"/>
                <a:cs typeface="Calibri" panose="020F0502020204030204" pitchFamily="34" charset="0"/>
              </a:rPr>
              <a:t>Hight</a:t>
            </a:r>
            <a:r>
              <a:rPr lang="en-US" sz="2400" dirty="0">
                <a:latin typeface="Calibri" panose="020F0502020204030204" pitchFamily="34" charset="0"/>
                <a:cs typeface="Calibri" panose="020F0502020204030204" pitchFamily="34" charset="0"/>
              </a:rPr>
              <a:t> in cm – 100) x 0.9</a:t>
            </a:r>
            <a:endParaRPr sz="2400" dirty="0">
              <a:latin typeface="Calibri" panose="020F0502020204030204" pitchFamily="34" charset="0"/>
              <a:cs typeface="Calibri" panose="020F0502020204030204" pitchFamily="34" charset="0"/>
            </a:endParaRPr>
          </a:p>
          <a:p>
            <a:pPr marL="520701" lvl="0" indent="-342900" algn="l" rtl="0">
              <a:lnSpc>
                <a:spcPct val="125000"/>
              </a:lnSpc>
              <a:spcBef>
                <a:spcPts val="600"/>
              </a:spcBef>
              <a:spcAft>
                <a:spcPts val="0"/>
              </a:spcAft>
              <a:buSzPts val="2800"/>
            </a:pPr>
            <a:endParaRPr sz="2400" dirty="0">
              <a:latin typeface="Calibri" panose="020F0502020204030204" pitchFamily="34" charset="0"/>
              <a:cs typeface="Calibri" panose="020F0502020204030204" pitchFamily="34" charset="0"/>
            </a:endParaRPr>
          </a:p>
        </p:txBody>
      </p:sp>
      <p:sp>
        <p:nvSpPr>
          <p:cNvPr id="1258" name="Google Shape;1258;p25"/>
          <p:cNvSpPr txBox="1"/>
          <p:nvPr/>
        </p:nvSpPr>
        <p:spPr>
          <a:xfrm>
            <a:off x="4603196" y="6165055"/>
            <a:ext cx="6101400" cy="369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dirty="0">
                <a:solidFill>
                  <a:schemeClr val="dk1"/>
                </a:solidFill>
                <a:latin typeface="Calibri" panose="020F0502020204030204" pitchFamily="34" charset="0"/>
                <a:ea typeface="Corbel"/>
                <a:cs typeface="Calibri" panose="020F0502020204030204" pitchFamily="34" charset="0"/>
                <a:sym typeface="Corbel"/>
              </a:rPr>
              <a:t>ICMR Guidelines for Management of Type 2 Diabetes 2018  </a:t>
            </a:r>
            <a:endParaRPr sz="1800" dirty="0">
              <a:solidFill>
                <a:schemeClr val="dk1"/>
              </a:solidFill>
              <a:latin typeface="Calibri" panose="020F0502020204030204" pitchFamily="34" charset="0"/>
              <a:ea typeface="Corbel"/>
              <a:cs typeface="Calibri" panose="020F0502020204030204" pitchFamily="34" charset="0"/>
              <a:sym typeface="Corbel"/>
            </a:endParaRPr>
          </a:p>
        </p:txBody>
      </p:sp>
      <p:sp>
        <p:nvSpPr>
          <p:cNvPr id="5" name="TextBox 4"/>
          <p:cNvSpPr txBox="1"/>
          <p:nvPr/>
        </p:nvSpPr>
        <p:spPr>
          <a:xfrm>
            <a:off x="11421133" y="6489935"/>
            <a:ext cx="470062" cy="307777"/>
          </a:xfrm>
          <a:prstGeom prst="rect">
            <a:avLst/>
          </a:prstGeom>
          <a:noFill/>
        </p:spPr>
        <p:txBody>
          <a:bodyPr wrap="square" rtlCol="0">
            <a:spAutoFit/>
          </a:bodyPr>
          <a:lstStyle/>
          <a:p>
            <a:pPr algn="ctr"/>
            <a:r>
              <a:rPr lang="en-IN" sz="1400" dirty="0" smtClean="0">
                <a:latin typeface="Calibri" panose="020F0502020204030204" pitchFamily="34" charset="0"/>
                <a:cs typeface="Calibri" panose="020F0502020204030204" pitchFamily="34" charset="0"/>
              </a:rPr>
              <a:t>59</a:t>
            </a:r>
            <a:endParaRPr lang="en-IN" sz="1400" dirty="0">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269"/>
        <p:cNvGrpSpPr/>
        <p:nvPr/>
      </p:nvGrpSpPr>
      <p:grpSpPr>
        <a:xfrm>
          <a:off x="0" y="0"/>
          <a:ext cx="0" cy="0"/>
          <a:chOff x="0" y="0"/>
          <a:chExt cx="0" cy="0"/>
        </a:xfrm>
      </p:grpSpPr>
      <p:sp>
        <p:nvSpPr>
          <p:cNvPr id="1270" name="Google Shape;1270;p27"/>
          <p:cNvSpPr txBox="1">
            <a:spLocks noGrp="1"/>
          </p:cNvSpPr>
          <p:nvPr>
            <p:ph type="title" idx="4294967295"/>
          </p:nvPr>
        </p:nvSpPr>
        <p:spPr>
          <a:xfrm>
            <a:off x="2834640" y="313809"/>
            <a:ext cx="6492240" cy="1015246"/>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FFFFFF"/>
              </a:buClr>
              <a:buSzPct val="100000"/>
              <a:buFont typeface="Corbel"/>
              <a:buNone/>
            </a:pPr>
            <a:r>
              <a:rPr lang="en-US" sz="4800" dirty="0">
                <a:solidFill>
                  <a:srgbClr val="B46346"/>
                </a:solidFill>
              </a:rPr>
              <a:t>MAJOR CONSITUIENTS OF DIET</a:t>
            </a:r>
            <a:endParaRPr sz="4800" dirty="0">
              <a:solidFill>
                <a:srgbClr val="B46346"/>
              </a:solidFill>
            </a:endParaRPr>
          </a:p>
        </p:txBody>
      </p:sp>
      <p:pic>
        <p:nvPicPr>
          <p:cNvPr id="1272" name="Google Shape;1272;p27"/>
          <p:cNvPicPr preferRelativeResize="0"/>
          <p:nvPr/>
        </p:nvPicPr>
        <p:blipFill rotWithShape="1">
          <a:blip r:embed="rId3">
            <a:alphaModFix/>
          </a:blip>
          <a:srcRect/>
          <a:stretch/>
        </p:blipFill>
        <p:spPr>
          <a:xfrm>
            <a:off x="1163320" y="1493521"/>
            <a:ext cx="9865360" cy="4436624"/>
          </a:xfrm>
          <a:prstGeom prst="rect">
            <a:avLst/>
          </a:prstGeom>
          <a:noFill/>
          <a:ln>
            <a:noFill/>
          </a:ln>
        </p:spPr>
      </p:pic>
      <p:sp>
        <p:nvSpPr>
          <p:cNvPr id="1273" name="Google Shape;1273;p27"/>
          <p:cNvSpPr txBox="1"/>
          <p:nvPr/>
        </p:nvSpPr>
        <p:spPr>
          <a:xfrm>
            <a:off x="5909062" y="6236452"/>
            <a:ext cx="6101400" cy="369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dirty="0">
                <a:solidFill>
                  <a:schemeClr val="dk1"/>
                </a:solidFill>
                <a:latin typeface="Calibri" panose="020F0502020204030204" pitchFamily="34" charset="0"/>
                <a:ea typeface="Corbel"/>
                <a:cs typeface="Calibri" panose="020F0502020204030204" pitchFamily="34" charset="0"/>
                <a:sym typeface="Corbel"/>
              </a:rPr>
              <a:t>International journal of Diabetes in countries (October 2022)  </a:t>
            </a:r>
            <a:endParaRPr sz="1800" dirty="0">
              <a:solidFill>
                <a:schemeClr val="dk1"/>
              </a:solidFill>
              <a:latin typeface="Calibri" panose="020F0502020204030204" pitchFamily="34" charset="0"/>
              <a:ea typeface="Corbel"/>
              <a:cs typeface="Calibri" panose="020F0502020204030204" pitchFamily="34" charset="0"/>
              <a:sym typeface="Corbel"/>
            </a:endParaRPr>
          </a:p>
        </p:txBody>
      </p:sp>
      <p:sp>
        <p:nvSpPr>
          <p:cNvPr id="1274" name="Google Shape;1274;p27"/>
          <p:cNvSpPr/>
          <p:nvPr/>
        </p:nvSpPr>
        <p:spPr>
          <a:xfrm>
            <a:off x="9628053" y="4980573"/>
            <a:ext cx="1202400" cy="250500"/>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600" dirty="0">
                <a:solidFill>
                  <a:schemeClr val="dk1"/>
                </a:solidFill>
                <a:effectLst>
                  <a:outerShdw blurRad="38100" dist="19050" dir="2700000" algn="tl" rotWithShape="0">
                    <a:srgbClr val="000000">
                      <a:alpha val="40000"/>
                    </a:srgbClr>
                  </a:outerShdw>
                </a:effectLst>
                <a:latin typeface="Calibri" panose="020F0502020204030204" pitchFamily="34" charset="0"/>
                <a:ea typeface="Corbel"/>
                <a:cs typeface="Calibri" panose="020F0502020204030204" pitchFamily="34" charset="0"/>
                <a:sym typeface="Corbel"/>
              </a:rPr>
              <a:t>&lt;2.3g/day</a:t>
            </a:r>
            <a:endParaRPr sz="1600" dirty="0">
              <a:solidFill>
                <a:schemeClr val="dk1"/>
              </a:solidFill>
              <a:effectLst>
                <a:outerShdw blurRad="38100" dist="19050" dir="2700000" algn="tl" rotWithShape="0">
                  <a:srgbClr val="000000">
                    <a:alpha val="40000"/>
                  </a:srgbClr>
                </a:outerShdw>
              </a:effectLst>
              <a:latin typeface="Calibri" panose="020F0502020204030204" pitchFamily="34" charset="0"/>
              <a:ea typeface="Corbel"/>
              <a:cs typeface="Calibri" panose="020F0502020204030204" pitchFamily="34" charset="0"/>
              <a:sym typeface="Corbel"/>
            </a:endParaRPr>
          </a:p>
        </p:txBody>
      </p:sp>
      <p:sp>
        <p:nvSpPr>
          <p:cNvPr id="6" name="TextBox 5"/>
          <p:cNvSpPr txBox="1"/>
          <p:nvPr/>
        </p:nvSpPr>
        <p:spPr>
          <a:xfrm>
            <a:off x="11421133" y="6581375"/>
            <a:ext cx="470062" cy="307777"/>
          </a:xfrm>
          <a:prstGeom prst="rect">
            <a:avLst/>
          </a:prstGeom>
          <a:noFill/>
        </p:spPr>
        <p:txBody>
          <a:bodyPr wrap="square" rtlCol="0">
            <a:spAutoFit/>
          </a:bodyPr>
          <a:lstStyle/>
          <a:p>
            <a:pPr algn="ctr"/>
            <a:r>
              <a:rPr lang="en-IN" sz="1400" dirty="0" smtClean="0">
                <a:latin typeface="Calibri" panose="020F0502020204030204" pitchFamily="34" charset="0"/>
                <a:cs typeface="Calibri" panose="020F0502020204030204" pitchFamily="34" charset="0"/>
              </a:rPr>
              <a:t>60</a:t>
            </a:r>
            <a:endParaRPr lang="en-IN" sz="1400" dirty="0">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279"/>
        <p:cNvGrpSpPr/>
        <p:nvPr/>
      </p:nvGrpSpPr>
      <p:grpSpPr>
        <a:xfrm>
          <a:off x="0" y="0"/>
          <a:ext cx="0" cy="0"/>
          <a:chOff x="0" y="0"/>
          <a:chExt cx="0" cy="0"/>
        </a:xfrm>
      </p:grpSpPr>
      <p:sp>
        <p:nvSpPr>
          <p:cNvPr id="1280" name="Google Shape;1280;p28"/>
          <p:cNvSpPr txBox="1">
            <a:spLocks noGrp="1"/>
          </p:cNvSpPr>
          <p:nvPr>
            <p:ph type="title" idx="4294967295"/>
          </p:nvPr>
        </p:nvSpPr>
        <p:spPr>
          <a:xfrm>
            <a:off x="274320" y="3444240"/>
            <a:ext cx="3388204" cy="1589405"/>
          </a:xfrm>
          <a:prstGeom prst="rect">
            <a:avLst/>
          </a:prstGeom>
          <a:noFill/>
          <a:ln>
            <a:noFill/>
          </a:ln>
        </p:spPr>
        <p:txBody>
          <a:bodyPr spcFirstLastPara="1" wrap="square" lIns="91425" tIns="45700" rIns="91425" bIns="45700" anchor="ctr" anchorCtr="0">
            <a:normAutofit/>
          </a:bodyPr>
          <a:lstStyle/>
          <a:p>
            <a:pPr marL="0" lvl="0" indent="0" algn="ctr" rtl="0">
              <a:lnSpc>
                <a:spcPct val="120000"/>
              </a:lnSpc>
              <a:spcBef>
                <a:spcPts val="0"/>
              </a:spcBef>
              <a:spcAft>
                <a:spcPts val="0"/>
              </a:spcAft>
              <a:buClr>
                <a:srgbClr val="FFFFFF"/>
              </a:buClr>
              <a:buSzPts val="3600"/>
              <a:buFont typeface="Corbel"/>
              <a:buNone/>
            </a:pPr>
            <a:r>
              <a:rPr lang="en-US" sz="1600" b="1" dirty="0" smtClean="0">
                <a:solidFill>
                  <a:schemeClr val="dk1"/>
                </a:solidFill>
                <a:latin typeface="arial"/>
                <a:ea typeface="arial"/>
                <a:cs typeface="arial"/>
                <a:sym typeface="arial"/>
              </a:rPr>
              <a:t>R</a:t>
            </a:r>
            <a:r>
              <a:rPr lang="en-US" sz="1600" b="1" i="0" dirty="0" smtClean="0">
                <a:solidFill>
                  <a:schemeClr val="dk1"/>
                </a:solidFill>
                <a:latin typeface="arial"/>
                <a:ea typeface="arial"/>
                <a:cs typeface="arial"/>
                <a:sym typeface="arial"/>
              </a:rPr>
              <a:t>elative </a:t>
            </a:r>
            <a:r>
              <a:rPr lang="en-US" sz="1600" b="1" i="0" dirty="0">
                <a:solidFill>
                  <a:schemeClr val="dk1"/>
                </a:solidFill>
                <a:latin typeface="arial"/>
                <a:ea typeface="arial"/>
                <a:cs typeface="arial"/>
                <a:sym typeface="arial"/>
              </a:rPr>
              <a:t>ability of a </a:t>
            </a:r>
            <a:r>
              <a:rPr lang="en-US" sz="1600" b="1" i="0" u="sng" strike="noStrike" dirty="0">
                <a:solidFill>
                  <a:schemeClr val="hlink"/>
                </a:solidFill>
                <a:latin typeface="arial"/>
                <a:ea typeface="arial"/>
                <a:cs typeface="arial"/>
                <a:sym typeface="arial"/>
                <a:hlinkClick r:id="rId3"/>
              </a:rPr>
              <a:t>carbohydrate</a:t>
            </a:r>
            <a:r>
              <a:rPr lang="en-US" sz="1600" b="1" i="0" dirty="0">
                <a:solidFill>
                  <a:schemeClr val="dk1"/>
                </a:solidFill>
                <a:latin typeface="arial"/>
                <a:ea typeface="arial"/>
                <a:cs typeface="arial"/>
                <a:sym typeface="arial"/>
              </a:rPr>
              <a:t> food to increase the level of </a:t>
            </a:r>
            <a:r>
              <a:rPr lang="en-US" sz="1600" b="1" i="0" u="sng" strike="noStrike" dirty="0">
                <a:solidFill>
                  <a:schemeClr val="hlink"/>
                </a:solidFill>
                <a:latin typeface="arial"/>
                <a:ea typeface="arial"/>
                <a:cs typeface="arial"/>
                <a:sym typeface="arial"/>
                <a:hlinkClick r:id="rId4"/>
              </a:rPr>
              <a:t>glucose</a:t>
            </a:r>
            <a:r>
              <a:rPr lang="en-US" sz="1600" b="1" i="0" dirty="0">
                <a:solidFill>
                  <a:schemeClr val="dk1"/>
                </a:solidFill>
                <a:latin typeface="arial"/>
                <a:ea typeface="arial"/>
                <a:cs typeface="arial"/>
                <a:sym typeface="arial"/>
              </a:rPr>
              <a:t> in the blood.</a:t>
            </a:r>
            <a:endParaRPr sz="1600" b="1" dirty="0">
              <a:solidFill>
                <a:schemeClr val="dk1"/>
              </a:solidFill>
            </a:endParaRPr>
          </a:p>
        </p:txBody>
      </p:sp>
      <p:graphicFrame>
        <p:nvGraphicFramePr>
          <p:cNvPr id="1281" name="Google Shape;1281;p28"/>
          <p:cNvGraphicFramePr/>
          <p:nvPr>
            <p:extLst>
              <p:ext uri="{D42A27DB-BD31-4B8C-83A1-F6EECF244321}">
                <p14:modId xmlns:p14="http://schemas.microsoft.com/office/powerpoint/2010/main" val="382672608"/>
              </p:ext>
            </p:extLst>
          </p:nvPr>
        </p:nvGraphicFramePr>
        <p:xfrm>
          <a:off x="3825084" y="425267"/>
          <a:ext cx="7757315" cy="3200420"/>
        </p:xfrm>
        <a:graphic>
          <a:graphicData uri="http://schemas.openxmlformats.org/drawingml/2006/table">
            <a:tbl>
              <a:tblPr firstRow="1" bandRow="1">
                <a:noFill/>
              </a:tblPr>
              <a:tblGrid>
                <a:gridCol w="2379628">
                  <a:extLst>
                    <a:ext uri="{9D8B030D-6E8A-4147-A177-3AD203B41FA5}">
                      <a16:colId xmlns:a16="http://schemas.microsoft.com/office/drawing/2014/main" val="20000"/>
                    </a:ext>
                  </a:extLst>
                </a:gridCol>
                <a:gridCol w="2624328">
                  <a:extLst>
                    <a:ext uri="{9D8B030D-6E8A-4147-A177-3AD203B41FA5}">
                      <a16:colId xmlns:a16="http://schemas.microsoft.com/office/drawing/2014/main" val="20001"/>
                    </a:ext>
                  </a:extLst>
                </a:gridCol>
                <a:gridCol w="2753359">
                  <a:extLst>
                    <a:ext uri="{9D8B030D-6E8A-4147-A177-3AD203B41FA5}">
                      <a16:colId xmlns:a16="http://schemas.microsoft.com/office/drawing/2014/main" val="20002"/>
                    </a:ext>
                  </a:extLst>
                </a:gridCol>
              </a:tblGrid>
              <a:tr h="530925">
                <a:tc>
                  <a:txBody>
                    <a:bodyPr/>
                    <a:lstStyle/>
                    <a:p>
                      <a:pPr marL="0" marR="0" lvl="0" indent="0" algn="ctr" rtl="0">
                        <a:spcBef>
                          <a:spcPts val="0"/>
                        </a:spcBef>
                        <a:spcAft>
                          <a:spcPts val="0"/>
                        </a:spcAft>
                        <a:buNone/>
                      </a:pPr>
                      <a:r>
                        <a:rPr lang="en-US" sz="1800" b="1" dirty="0">
                          <a:solidFill>
                            <a:schemeClr val="bg1"/>
                          </a:solidFill>
                          <a:latin typeface="Calibri" panose="020F0502020204030204" pitchFamily="34" charset="0"/>
                          <a:cs typeface="Calibri" panose="020F0502020204030204" pitchFamily="34" charset="0"/>
                        </a:rPr>
                        <a:t>Low  glycemic index </a:t>
                      </a:r>
                      <a:endParaRPr b="1" dirty="0">
                        <a:solidFill>
                          <a:schemeClr val="bg1"/>
                        </a:solidFill>
                        <a:latin typeface="Calibri" panose="020F0502020204030204" pitchFamily="34" charset="0"/>
                        <a:cs typeface="Calibri" panose="020F0502020204030204" pitchFamily="34" charset="0"/>
                      </a:endParaRPr>
                    </a:p>
                    <a:p>
                      <a:pPr marL="0" marR="0" lvl="0" indent="0" algn="ctr" rtl="0">
                        <a:spcBef>
                          <a:spcPts val="0"/>
                        </a:spcBef>
                        <a:spcAft>
                          <a:spcPts val="0"/>
                        </a:spcAft>
                        <a:buNone/>
                      </a:pPr>
                      <a:r>
                        <a:rPr lang="en-US" sz="1800" b="1" dirty="0">
                          <a:solidFill>
                            <a:schemeClr val="bg1"/>
                          </a:solidFill>
                          <a:latin typeface="Calibri" panose="020F0502020204030204" pitchFamily="34" charset="0"/>
                          <a:cs typeface="Calibri" panose="020F0502020204030204" pitchFamily="34" charset="0"/>
                        </a:rPr>
                        <a:t>Food (30-40%)</a:t>
                      </a:r>
                      <a:endParaRPr sz="1800" b="1" dirty="0">
                        <a:solidFill>
                          <a:schemeClr val="bg1"/>
                        </a:solidFill>
                        <a:latin typeface="Calibri" panose="020F0502020204030204" pitchFamily="34" charset="0"/>
                        <a:cs typeface="Calibri" panose="020F0502020204030204" pitchFamily="34" charset="0"/>
                      </a:endParaRPr>
                    </a:p>
                  </a:txBody>
                  <a:tcPr marL="91450" marR="91450" marT="45725" marB="45725">
                    <a:solidFill>
                      <a:srgbClr val="B46346"/>
                    </a:solidFill>
                  </a:tcPr>
                </a:tc>
                <a:tc>
                  <a:txBody>
                    <a:bodyPr/>
                    <a:lstStyle/>
                    <a:p>
                      <a:pPr marL="0" marR="0" lvl="0" indent="0" algn="ctr" rtl="0">
                        <a:spcBef>
                          <a:spcPts val="0"/>
                        </a:spcBef>
                        <a:spcAft>
                          <a:spcPts val="0"/>
                        </a:spcAft>
                        <a:buNone/>
                      </a:pPr>
                      <a:r>
                        <a:rPr lang="en-US" sz="1800" b="1" dirty="0">
                          <a:solidFill>
                            <a:schemeClr val="bg1"/>
                          </a:solidFill>
                          <a:latin typeface="Calibri" panose="020F0502020204030204" pitchFamily="34" charset="0"/>
                          <a:cs typeface="Calibri" panose="020F0502020204030204" pitchFamily="34" charset="0"/>
                        </a:rPr>
                        <a:t>Moderate GI food</a:t>
                      </a:r>
                      <a:endParaRPr b="1" dirty="0">
                        <a:solidFill>
                          <a:schemeClr val="bg1"/>
                        </a:solidFill>
                        <a:latin typeface="Calibri" panose="020F0502020204030204" pitchFamily="34" charset="0"/>
                        <a:cs typeface="Calibri" panose="020F0502020204030204" pitchFamily="34" charset="0"/>
                      </a:endParaRPr>
                    </a:p>
                    <a:p>
                      <a:pPr marL="0" marR="0" lvl="0" indent="0" algn="ctr" rtl="0">
                        <a:spcBef>
                          <a:spcPts val="0"/>
                        </a:spcBef>
                        <a:spcAft>
                          <a:spcPts val="0"/>
                        </a:spcAft>
                        <a:buNone/>
                      </a:pPr>
                      <a:r>
                        <a:rPr lang="en-US" sz="1800" b="1" dirty="0">
                          <a:solidFill>
                            <a:schemeClr val="bg1"/>
                          </a:solidFill>
                          <a:latin typeface="Calibri" panose="020F0502020204030204" pitchFamily="34" charset="0"/>
                          <a:cs typeface="Calibri" panose="020F0502020204030204" pitchFamily="34" charset="0"/>
                        </a:rPr>
                        <a:t>(45-55%)</a:t>
                      </a:r>
                      <a:endParaRPr sz="1800" b="1" dirty="0">
                        <a:solidFill>
                          <a:schemeClr val="bg1"/>
                        </a:solidFill>
                        <a:latin typeface="Calibri" panose="020F0502020204030204" pitchFamily="34" charset="0"/>
                        <a:cs typeface="Calibri" panose="020F0502020204030204" pitchFamily="34" charset="0"/>
                      </a:endParaRPr>
                    </a:p>
                  </a:txBody>
                  <a:tcPr marL="91450" marR="91450" marT="45725" marB="45725">
                    <a:solidFill>
                      <a:srgbClr val="B46346"/>
                    </a:solidFill>
                  </a:tcPr>
                </a:tc>
                <a:tc>
                  <a:txBody>
                    <a:bodyPr/>
                    <a:lstStyle/>
                    <a:p>
                      <a:pPr marL="0" marR="0" lvl="0" indent="0" algn="ctr" rtl="0">
                        <a:spcBef>
                          <a:spcPts val="0"/>
                        </a:spcBef>
                        <a:spcAft>
                          <a:spcPts val="0"/>
                        </a:spcAft>
                        <a:buNone/>
                      </a:pPr>
                      <a:r>
                        <a:rPr lang="en-US" sz="1800" b="1" dirty="0">
                          <a:solidFill>
                            <a:schemeClr val="bg1"/>
                          </a:solidFill>
                          <a:latin typeface="Calibri" panose="020F0502020204030204" pitchFamily="34" charset="0"/>
                          <a:cs typeface="Calibri" panose="020F0502020204030204" pitchFamily="34" charset="0"/>
                        </a:rPr>
                        <a:t>High GI food</a:t>
                      </a:r>
                      <a:endParaRPr b="1" dirty="0">
                        <a:solidFill>
                          <a:schemeClr val="bg1"/>
                        </a:solidFill>
                        <a:latin typeface="Calibri" panose="020F0502020204030204" pitchFamily="34" charset="0"/>
                        <a:cs typeface="Calibri" panose="020F0502020204030204" pitchFamily="34" charset="0"/>
                      </a:endParaRPr>
                    </a:p>
                    <a:p>
                      <a:pPr marL="0" marR="0" lvl="0" indent="0" algn="ctr" rtl="0">
                        <a:spcBef>
                          <a:spcPts val="0"/>
                        </a:spcBef>
                        <a:spcAft>
                          <a:spcPts val="0"/>
                        </a:spcAft>
                        <a:buNone/>
                      </a:pPr>
                      <a:r>
                        <a:rPr lang="en-US" sz="1800" b="1" dirty="0">
                          <a:solidFill>
                            <a:schemeClr val="bg1"/>
                          </a:solidFill>
                          <a:latin typeface="Calibri" panose="020F0502020204030204" pitchFamily="34" charset="0"/>
                          <a:cs typeface="Calibri" panose="020F0502020204030204" pitchFamily="34" charset="0"/>
                        </a:rPr>
                        <a:t>(65-75%) </a:t>
                      </a:r>
                      <a:endParaRPr sz="1800" b="1" dirty="0">
                        <a:solidFill>
                          <a:schemeClr val="bg1"/>
                        </a:solidFill>
                        <a:latin typeface="Calibri" panose="020F0502020204030204" pitchFamily="34" charset="0"/>
                        <a:cs typeface="Calibri" panose="020F0502020204030204" pitchFamily="34" charset="0"/>
                      </a:endParaRPr>
                    </a:p>
                  </a:txBody>
                  <a:tcPr marL="91450" marR="91450" marT="45725" marB="45725">
                    <a:solidFill>
                      <a:srgbClr val="B46346"/>
                    </a:solidFill>
                  </a:tcPr>
                </a:tc>
                <a:extLst>
                  <a:ext uri="{0D108BD9-81ED-4DB2-BD59-A6C34878D82A}">
                    <a16:rowId xmlns:a16="http://schemas.microsoft.com/office/drawing/2014/main" val="10000"/>
                  </a:ext>
                </a:extLst>
              </a:tr>
              <a:tr h="2361050">
                <a:tc>
                  <a:txBody>
                    <a:bodyPr/>
                    <a:lstStyle/>
                    <a:p>
                      <a:pPr marL="0" marR="0" lvl="0" indent="0" algn="l" rtl="0">
                        <a:spcBef>
                          <a:spcPts val="0"/>
                        </a:spcBef>
                        <a:spcAft>
                          <a:spcPts val="0"/>
                        </a:spcAft>
                        <a:buNone/>
                      </a:pPr>
                      <a:r>
                        <a:rPr lang="en-US" sz="1800" b="1" dirty="0">
                          <a:latin typeface="Calibri" panose="020F0502020204030204" pitchFamily="34" charset="0"/>
                          <a:cs typeface="Calibri" panose="020F0502020204030204" pitchFamily="34" charset="0"/>
                        </a:rPr>
                        <a:t>Grains</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missi</a:t>
                      </a:r>
                      <a:r>
                        <a:rPr lang="en-US" sz="1800" dirty="0">
                          <a:latin typeface="Calibri" panose="020F0502020204030204" pitchFamily="34" charset="0"/>
                          <a:cs typeface="Calibri" panose="020F0502020204030204" pitchFamily="34" charset="0"/>
                        </a:rPr>
                        <a:t> roti(</a:t>
                      </a:r>
                      <a:r>
                        <a:rPr lang="en-US" sz="1800" dirty="0" err="1">
                          <a:latin typeface="Calibri" panose="020F0502020204030204" pitchFamily="34" charset="0"/>
                          <a:cs typeface="Calibri" panose="020F0502020204030204" pitchFamily="34" charset="0"/>
                        </a:rPr>
                        <a:t>aata</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beasan</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jau</a:t>
                      </a:r>
                      <a:r>
                        <a:rPr lang="en-US" sz="1800" dirty="0">
                          <a:latin typeface="Calibri" panose="020F0502020204030204" pitchFamily="34" charset="0"/>
                          <a:cs typeface="Calibri" panose="020F0502020204030204" pitchFamily="34" charset="0"/>
                        </a:rPr>
                        <a:t> mixed ) </a:t>
                      </a:r>
                      <a:r>
                        <a:rPr lang="en-US" sz="1800" dirty="0" err="1">
                          <a:latin typeface="Calibri" panose="020F0502020204030204" pitchFamily="34" charset="0"/>
                          <a:cs typeface="Calibri" panose="020F0502020204030204" pitchFamily="34" charset="0"/>
                        </a:rPr>
                        <a:t>aata</a:t>
                      </a:r>
                      <a:r>
                        <a:rPr lang="en-US" sz="1800" dirty="0">
                          <a:latin typeface="Calibri" panose="020F0502020204030204" pitchFamily="34" charset="0"/>
                          <a:cs typeface="Calibri" panose="020F0502020204030204" pitchFamily="34" charset="0"/>
                        </a:rPr>
                        <a:t> </a:t>
                      </a:r>
                      <a:r>
                        <a:rPr lang="en-US" sz="1800" dirty="0" smtClean="0">
                          <a:latin typeface="Calibri" panose="020F0502020204030204" pitchFamily="34" charset="0"/>
                          <a:cs typeface="Calibri" panose="020F0502020204030204" pitchFamily="34" charset="0"/>
                        </a:rPr>
                        <a:t>roti, </a:t>
                      </a:r>
                      <a:r>
                        <a:rPr lang="en-US" sz="1800" dirty="0" err="1">
                          <a:latin typeface="Calibri" panose="020F0502020204030204" pitchFamily="34" charset="0"/>
                          <a:cs typeface="Calibri" panose="020F0502020204030204" pitchFamily="34" charset="0"/>
                        </a:rPr>
                        <a:t>idli</a:t>
                      </a:r>
                      <a:endParaRPr sz="1800" dirty="0">
                        <a:latin typeface="Calibri" panose="020F0502020204030204" pitchFamily="34" charset="0"/>
                        <a:cs typeface="Calibri" panose="020F0502020204030204" pitchFamily="34" charset="0"/>
                      </a:endParaRPr>
                    </a:p>
                    <a:p>
                      <a:pPr marL="0" marR="0" lvl="0" indent="0" algn="l" rtl="0">
                        <a:spcBef>
                          <a:spcPts val="0"/>
                        </a:spcBef>
                        <a:spcAft>
                          <a:spcPts val="0"/>
                        </a:spcAft>
                        <a:buNone/>
                      </a:pPr>
                      <a:r>
                        <a:rPr lang="en-US" sz="1800" b="1" dirty="0">
                          <a:latin typeface="Calibri" panose="020F0502020204030204" pitchFamily="34" charset="0"/>
                          <a:cs typeface="Calibri" panose="020F0502020204030204" pitchFamily="34" charset="0"/>
                        </a:rPr>
                        <a:t>Dals </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chana</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choley</a:t>
                      </a:r>
                      <a:r>
                        <a:rPr lang="en-US" sz="1800" dirty="0">
                          <a:latin typeface="Calibri" panose="020F0502020204030204" pitchFamily="34" charset="0"/>
                          <a:cs typeface="Calibri" panose="020F0502020204030204" pitchFamily="34" charset="0"/>
                        </a:rPr>
                        <a:t> and all dal </a:t>
                      </a:r>
                      <a:endParaRPr dirty="0">
                        <a:latin typeface="Calibri" panose="020F0502020204030204" pitchFamily="34" charset="0"/>
                        <a:cs typeface="Calibri" panose="020F0502020204030204" pitchFamily="34" charset="0"/>
                      </a:endParaRPr>
                    </a:p>
                    <a:p>
                      <a:pPr marL="0" marR="0" lvl="0" indent="0" algn="l" rtl="0">
                        <a:spcBef>
                          <a:spcPts val="0"/>
                        </a:spcBef>
                        <a:spcAft>
                          <a:spcPts val="0"/>
                        </a:spcAft>
                        <a:buNone/>
                      </a:pPr>
                      <a:r>
                        <a:rPr lang="en-US" sz="1800" b="1" dirty="0">
                          <a:latin typeface="Calibri" panose="020F0502020204030204" pitchFamily="34" charset="0"/>
                          <a:cs typeface="Calibri" panose="020F0502020204030204" pitchFamily="34" charset="0"/>
                        </a:rPr>
                        <a:t>Green vegetables</a:t>
                      </a:r>
                      <a:endParaRPr sz="1800" dirty="0">
                        <a:latin typeface="Calibri" panose="020F0502020204030204" pitchFamily="34" charset="0"/>
                        <a:cs typeface="Calibri" panose="020F0502020204030204" pitchFamily="34" charset="0"/>
                      </a:endParaRPr>
                    </a:p>
                    <a:p>
                      <a:pPr marL="0" marR="0" lvl="0" indent="0" algn="l" rtl="0">
                        <a:spcBef>
                          <a:spcPts val="0"/>
                        </a:spcBef>
                        <a:spcAft>
                          <a:spcPts val="0"/>
                        </a:spcAft>
                        <a:buNone/>
                      </a:pPr>
                      <a:r>
                        <a:rPr lang="en-US" sz="1800" b="1" dirty="0">
                          <a:latin typeface="Calibri" panose="020F0502020204030204" pitchFamily="34" charset="0"/>
                          <a:cs typeface="Calibri" panose="020F0502020204030204" pitchFamily="34" charset="0"/>
                        </a:rPr>
                        <a:t>Fruits</a:t>
                      </a:r>
                      <a:r>
                        <a:rPr lang="en-US" sz="1800" dirty="0">
                          <a:latin typeface="Calibri" panose="020F0502020204030204" pitchFamily="34" charset="0"/>
                          <a:cs typeface="Calibri" panose="020F0502020204030204" pitchFamily="34" charset="0"/>
                        </a:rPr>
                        <a:t>- orange </a:t>
                      </a:r>
                      <a:r>
                        <a:rPr lang="en-US" sz="1800" dirty="0" err="1">
                          <a:latin typeface="Calibri" panose="020F0502020204030204" pitchFamily="34" charset="0"/>
                          <a:cs typeface="Calibri" panose="020F0502020204030204" pitchFamily="34" charset="0"/>
                        </a:rPr>
                        <a:t>Mausami</a:t>
                      </a:r>
                      <a:r>
                        <a:rPr lang="en-US" sz="1800" dirty="0">
                          <a:latin typeface="Calibri" panose="020F0502020204030204" pitchFamily="34" charset="0"/>
                          <a:cs typeface="Calibri" panose="020F0502020204030204" pitchFamily="34" charset="0"/>
                        </a:rPr>
                        <a:t> peach apple and guava</a:t>
                      </a:r>
                      <a:endParaRPr sz="1800" dirty="0">
                        <a:latin typeface="Calibri" panose="020F0502020204030204" pitchFamily="34" charset="0"/>
                        <a:cs typeface="Calibri" panose="020F0502020204030204" pitchFamily="34" charset="0"/>
                      </a:endParaRPr>
                    </a:p>
                  </a:txBody>
                  <a:tcPr marL="91450" marR="91450" marT="45725" marB="45725"/>
                </a:tc>
                <a:tc>
                  <a:txBody>
                    <a:bodyPr/>
                    <a:lstStyle/>
                    <a:p>
                      <a:pPr marL="0" marR="0" lvl="0" indent="0" algn="l" rtl="0">
                        <a:spcBef>
                          <a:spcPts val="0"/>
                        </a:spcBef>
                        <a:spcAft>
                          <a:spcPts val="0"/>
                        </a:spcAft>
                        <a:buNone/>
                      </a:pPr>
                      <a:r>
                        <a:rPr lang="en-US" sz="1800" b="1" dirty="0">
                          <a:latin typeface="Calibri" panose="020F0502020204030204" pitchFamily="34" charset="0"/>
                          <a:cs typeface="Calibri" panose="020F0502020204030204" pitchFamily="34" charset="0"/>
                        </a:rPr>
                        <a:t>Grain</a:t>
                      </a:r>
                      <a:r>
                        <a:rPr lang="en-US" sz="1800" dirty="0">
                          <a:latin typeface="Calibri" panose="020F0502020204030204" pitchFamily="34" charset="0"/>
                          <a:cs typeface="Calibri" panose="020F0502020204030204" pitchFamily="34" charset="0"/>
                        </a:rPr>
                        <a:t>-rice </a:t>
                      </a:r>
                      <a:r>
                        <a:rPr lang="en-US" sz="1800" dirty="0" err="1">
                          <a:latin typeface="Calibri" panose="020F0502020204030204" pitchFamily="34" charset="0"/>
                          <a:cs typeface="Calibri" panose="020F0502020204030204" pitchFamily="34" charset="0"/>
                        </a:rPr>
                        <a:t>poha</a:t>
                      </a:r>
                      <a:r>
                        <a:rPr lang="en-US" sz="1800" dirty="0">
                          <a:latin typeface="Calibri" panose="020F0502020204030204" pitchFamily="34" charset="0"/>
                          <a:cs typeface="Calibri" panose="020F0502020204030204" pitchFamily="34" charset="0"/>
                        </a:rPr>
                        <a:t>, noodles</a:t>
                      </a:r>
                      <a:endParaRPr dirty="0">
                        <a:latin typeface="Calibri" panose="020F0502020204030204" pitchFamily="34" charset="0"/>
                        <a:cs typeface="Calibri" panose="020F0502020204030204" pitchFamily="34" charset="0"/>
                      </a:endParaRPr>
                    </a:p>
                    <a:p>
                      <a:pPr marL="0" marR="0" lvl="0" indent="0" algn="l" rtl="0">
                        <a:spcBef>
                          <a:spcPts val="0"/>
                        </a:spcBef>
                        <a:spcAft>
                          <a:spcPts val="0"/>
                        </a:spcAft>
                        <a:buNone/>
                      </a:pPr>
                      <a:r>
                        <a:rPr lang="en-US" sz="1800" dirty="0">
                          <a:latin typeface="Calibri" panose="020F0502020204030204" pitchFamily="34" charset="0"/>
                          <a:cs typeface="Calibri" panose="020F0502020204030204" pitchFamily="34" charset="0"/>
                        </a:rPr>
                        <a:t> </a:t>
                      </a:r>
                      <a:endParaRPr sz="1800" b="1" dirty="0">
                        <a:latin typeface="Calibri" panose="020F0502020204030204" pitchFamily="34" charset="0"/>
                        <a:cs typeface="Calibri" panose="020F0502020204030204" pitchFamily="34" charset="0"/>
                      </a:endParaRPr>
                    </a:p>
                    <a:p>
                      <a:pPr marL="0" marR="0" lvl="0" indent="0" algn="l" rtl="0">
                        <a:spcBef>
                          <a:spcPts val="0"/>
                        </a:spcBef>
                        <a:spcAft>
                          <a:spcPts val="0"/>
                        </a:spcAft>
                        <a:buNone/>
                      </a:pPr>
                      <a:r>
                        <a:rPr lang="en-US" sz="1800" b="1" dirty="0">
                          <a:latin typeface="Calibri" panose="020F0502020204030204" pitchFamily="34" charset="0"/>
                          <a:cs typeface="Calibri" panose="020F0502020204030204" pitchFamily="34" charset="0"/>
                        </a:rPr>
                        <a:t>Fruits</a:t>
                      </a:r>
                      <a:r>
                        <a:rPr lang="en-US" sz="1800" dirty="0">
                          <a:latin typeface="Calibri" panose="020F0502020204030204" pitchFamily="34" charset="0"/>
                          <a:cs typeface="Calibri" panose="020F0502020204030204" pitchFamily="34" charset="0"/>
                        </a:rPr>
                        <a:t>- mango, less </a:t>
                      </a:r>
                      <a:r>
                        <a:rPr lang="en-US" sz="1800" dirty="0" err="1">
                          <a:latin typeface="Calibri" panose="020F0502020204030204" pitchFamily="34" charset="0"/>
                          <a:cs typeface="Calibri" panose="020F0502020204030204" pitchFamily="34" charset="0"/>
                        </a:rPr>
                        <a:t>ripned</a:t>
                      </a:r>
                      <a:r>
                        <a:rPr lang="en-US" sz="1800" dirty="0">
                          <a:latin typeface="Calibri" panose="020F0502020204030204" pitchFamily="34" charset="0"/>
                          <a:cs typeface="Calibri" panose="020F0502020204030204" pitchFamily="34" charset="0"/>
                        </a:rPr>
                        <a:t> banana, </a:t>
                      </a:r>
                      <a:r>
                        <a:rPr lang="en-US" sz="1800" dirty="0" err="1">
                          <a:latin typeface="Calibri" panose="020F0502020204030204" pitchFamily="34" charset="0"/>
                          <a:cs typeface="Calibri" panose="020F0502020204030204" pitchFamily="34" charset="0"/>
                        </a:rPr>
                        <a:t>papapya</a:t>
                      </a:r>
                      <a:endParaRPr sz="1800" dirty="0">
                        <a:latin typeface="Calibri" panose="020F0502020204030204" pitchFamily="34" charset="0"/>
                        <a:cs typeface="Calibri" panose="020F0502020204030204" pitchFamily="34" charset="0"/>
                      </a:endParaRPr>
                    </a:p>
                    <a:p>
                      <a:pPr marL="0" marR="0" lvl="0" indent="0" algn="l" rtl="0">
                        <a:spcBef>
                          <a:spcPts val="0"/>
                        </a:spcBef>
                        <a:spcAft>
                          <a:spcPts val="0"/>
                        </a:spcAft>
                        <a:buNone/>
                      </a:pPr>
                      <a:endParaRPr sz="1800" dirty="0">
                        <a:latin typeface="Calibri" panose="020F0502020204030204" pitchFamily="34" charset="0"/>
                        <a:cs typeface="Calibri" panose="020F0502020204030204" pitchFamily="34" charset="0"/>
                      </a:endParaRPr>
                    </a:p>
                    <a:p>
                      <a:pPr marL="0" marR="0" lvl="0" indent="0" algn="l" rtl="0">
                        <a:spcBef>
                          <a:spcPts val="0"/>
                        </a:spcBef>
                        <a:spcAft>
                          <a:spcPts val="0"/>
                        </a:spcAft>
                        <a:buNone/>
                      </a:pPr>
                      <a:r>
                        <a:rPr lang="en-US" sz="1800" b="1" dirty="0">
                          <a:latin typeface="Calibri" panose="020F0502020204030204" pitchFamily="34" charset="0"/>
                          <a:cs typeface="Calibri" panose="020F0502020204030204" pitchFamily="34" charset="0"/>
                        </a:rPr>
                        <a:t>Vegetables</a:t>
                      </a:r>
                      <a:r>
                        <a:rPr lang="en-US" sz="1800" dirty="0">
                          <a:latin typeface="Calibri" panose="020F0502020204030204" pitchFamily="34" charset="0"/>
                          <a:cs typeface="Calibri" panose="020F0502020204030204" pitchFamily="34" charset="0"/>
                        </a:rPr>
                        <a:t>- potato sweet potato, green pees</a:t>
                      </a:r>
                      <a:endParaRPr sz="1800" dirty="0">
                        <a:latin typeface="Calibri" panose="020F0502020204030204" pitchFamily="34" charset="0"/>
                        <a:cs typeface="Calibri" panose="020F0502020204030204" pitchFamily="34" charset="0"/>
                      </a:endParaRPr>
                    </a:p>
                  </a:txBody>
                  <a:tcPr marL="91450" marR="91450" marT="45725" marB="45725"/>
                </a:tc>
                <a:tc>
                  <a:txBody>
                    <a:bodyPr/>
                    <a:lstStyle/>
                    <a:p>
                      <a:pPr marL="0" marR="0" lvl="0" indent="0" algn="l" rtl="0">
                        <a:lnSpc>
                          <a:spcPct val="100000"/>
                        </a:lnSpc>
                        <a:spcBef>
                          <a:spcPts val="0"/>
                        </a:spcBef>
                        <a:spcAft>
                          <a:spcPts val="0"/>
                        </a:spcAft>
                        <a:buClr>
                          <a:schemeClr val="dk1"/>
                        </a:buClr>
                        <a:buSzPts val="1800"/>
                        <a:buFont typeface="Corbel"/>
                        <a:buNone/>
                      </a:pPr>
                      <a:r>
                        <a:rPr lang="en-US" sz="1800" b="1" dirty="0">
                          <a:latin typeface="Calibri" panose="020F0502020204030204" pitchFamily="34" charset="0"/>
                          <a:cs typeface="Calibri" panose="020F0502020204030204" pitchFamily="34" charset="0"/>
                        </a:rPr>
                        <a:t>Grains</a:t>
                      </a:r>
                      <a:r>
                        <a:rPr lang="en-US" sz="1800" dirty="0">
                          <a:latin typeface="Calibri" panose="020F0502020204030204" pitchFamily="34" charset="0"/>
                          <a:cs typeface="Calibri" panose="020F0502020204030204" pitchFamily="34" charset="0"/>
                        </a:rPr>
                        <a:t>- cornflakes, </a:t>
                      </a:r>
                      <a:r>
                        <a:rPr lang="en-US" sz="1800" dirty="0" err="1">
                          <a:latin typeface="Calibri" panose="020F0502020204030204" pitchFamily="34" charset="0"/>
                          <a:cs typeface="Calibri" panose="020F0502020204030204" pitchFamily="34" charset="0"/>
                        </a:rPr>
                        <a:t>maida</a:t>
                      </a:r>
                      <a:r>
                        <a:rPr lang="en-US" sz="1800" dirty="0">
                          <a:latin typeface="Calibri" panose="020F0502020204030204" pitchFamily="34" charset="0"/>
                          <a:cs typeface="Calibri" panose="020F0502020204030204" pitchFamily="34" charset="0"/>
                        </a:rPr>
                        <a:t> products including </a:t>
                      </a:r>
                      <a:r>
                        <a:rPr lang="en-US" sz="1800" dirty="0" err="1">
                          <a:latin typeface="Calibri" panose="020F0502020204030204" pitchFamily="34" charset="0"/>
                          <a:cs typeface="Calibri" panose="020F0502020204030204" pitchFamily="34" charset="0"/>
                        </a:rPr>
                        <a:t>maida</a:t>
                      </a:r>
                      <a:r>
                        <a:rPr lang="en-US" sz="1800" dirty="0">
                          <a:latin typeface="Calibri" panose="020F0502020204030204" pitchFamily="34" charset="0"/>
                          <a:cs typeface="Calibri" panose="020F0502020204030204" pitchFamily="34" charset="0"/>
                        </a:rPr>
                        <a:t> noodle white breads, cakes</a:t>
                      </a:r>
                      <a:endParaRPr sz="1800" dirty="0">
                        <a:latin typeface="Calibri" panose="020F0502020204030204" pitchFamily="34" charset="0"/>
                        <a:cs typeface="Calibri" panose="020F0502020204030204" pitchFamily="34" charset="0"/>
                      </a:endParaRPr>
                    </a:p>
                    <a:p>
                      <a:pPr marL="0" marR="0" lvl="0" indent="0" algn="l" rtl="0">
                        <a:spcBef>
                          <a:spcPts val="0"/>
                        </a:spcBef>
                        <a:spcAft>
                          <a:spcPts val="0"/>
                        </a:spcAft>
                        <a:buNone/>
                      </a:pPr>
                      <a:r>
                        <a:rPr lang="en-US" sz="1800" dirty="0">
                          <a:latin typeface="Calibri" panose="020F0502020204030204" pitchFamily="34" charset="0"/>
                          <a:cs typeface="Calibri" panose="020F0502020204030204" pitchFamily="34" charset="0"/>
                        </a:rPr>
                        <a:t>Sugar ,</a:t>
                      </a:r>
                      <a:r>
                        <a:rPr lang="en-US" sz="1800" dirty="0" err="1">
                          <a:latin typeface="Calibri" panose="020F0502020204030204" pitchFamily="34" charset="0"/>
                          <a:cs typeface="Calibri" panose="020F0502020204030204" pitchFamily="34" charset="0"/>
                        </a:rPr>
                        <a:t>gur</a:t>
                      </a:r>
                      <a:r>
                        <a:rPr lang="en-US" sz="1800" dirty="0">
                          <a:latin typeface="Calibri" panose="020F0502020204030204" pitchFamily="34" charset="0"/>
                          <a:cs typeface="Calibri" panose="020F0502020204030204" pitchFamily="34" charset="0"/>
                        </a:rPr>
                        <a:t> , honey sugarcane juice cold drinks</a:t>
                      </a:r>
                      <a:endParaRPr dirty="0">
                        <a:latin typeface="Calibri" panose="020F0502020204030204" pitchFamily="34" charset="0"/>
                        <a:cs typeface="Calibri" panose="020F0502020204030204" pitchFamily="34" charset="0"/>
                      </a:endParaRPr>
                    </a:p>
                    <a:p>
                      <a:pPr marL="0" marR="0" lvl="0" indent="0" algn="l" rtl="0">
                        <a:spcBef>
                          <a:spcPts val="0"/>
                        </a:spcBef>
                        <a:spcAft>
                          <a:spcPts val="0"/>
                        </a:spcAft>
                        <a:buNone/>
                      </a:pPr>
                      <a:r>
                        <a:rPr lang="en-US" sz="1800" b="1" dirty="0">
                          <a:latin typeface="Calibri" panose="020F0502020204030204" pitchFamily="34" charset="0"/>
                          <a:cs typeface="Calibri" panose="020F0502020204030204" pitchFamily="34" charset="0"/>
                        </a:rPr>
                        <a:t>Fruits</a:t>
                      </a:r>
                      <a:r>
                        <a:rPr lang="en-US" sz="1800" dirty="0">
                          <a:latin typeface="Calibri" panose="020F0502020204030204" pitchFamily="34" charset="0"/>
                          <a:cs typeface="Calibri" panose="020F0502020204030204" pitchFamily="34" charset="0"/>
                        </a:rPr>
                        <a:t> – water melon, melon </a:t>
                      </a:r>
                      <a:r>
                        <a:rPr lang="en-US" sz="1800" dirty="0" err="1">
                          <a:latin typeface="Calibri" panose="020F0502020204030204" pitchFamily="34" charset="0"/>
                          <a:cs typeface="Calibri" panose="020F0502020204030204" pitchFamily="34" charset="0"/>
                        </a:rPr>
                        <a:t>cheeku</a:t>
                      </a:r>
                      <a:r>
                        <a:rPr lang="en-US" sz="1800" dirty="0">
                          <a:latin typeface="Calibri" panose="020F0502020204030204" pitchFamily="34" charset="0"/>
                          <a:cs typeface="Calibri" panose="020F0502020204030204" pitchFamily="34" charset="0"/>
                        </a:rPr>
                        <a:t>, ripe banana, dates </a:t>
                      </a:r>
                      <a:endParaRPr dirty="0">
                        <a:latin typeface="Calibri" panose="020F0502020204030204" pitchFamily="34" charset="0"/>
                        <a:cs typeface="Calibri" panose="020F0502020204030204" pitchFamily="34" charset="0"/>
                      </a:endParaRPr>
                    </a:p>
                  </a:txBody>
                  <a:tcPr marL="91450" marR="91450" marT="45725" marB="45725"/>
                </a:tc>
                <a:extLst>
                  <a:ext uri="{0D108BD9-81ED-4DB2-BD59-A6C34878D82A}">
                    <a16:rowId xmlns:a16="http://schemas.microsoft.com/office/drawing/2014/main" val="10001"/>
                  </a:ext>
                </a:extLst>
              </a:tr>
            </a:tbl>
          </a:graphicData>
        </a:graphic>
      </p:graphicFrame>
      <p:pic>
        <p:nvPicPr>
          <p:cNvPr id="1282" name="Google Shape;1282;p28"/>
          <p:cNvPicPr preferRelativeResize="0"/>
          <p:nvPr/>
        </p:nvPicPr>
        <p:blipFill rotWithShape="1">
          <a:blip r:embed="rId5">
            <a:alphaModFix/>
          </a:blip>
          <a:srcRect l="69151" t="15076" r="1575" b="4128"/>
          <a:stretch/>
        </p:blipFill>
        <p:spPr>
          <a:xfrm>
            <a:off x="8996524" y="3623483"/>
            <a:ext cx="2463956" cy="2746837"/>
          </a:xfrm>
          <a:prstGeom prst="rect">
            <a:avLst/>
          </a:prstGeom>
          <a:noFill/>
          <a:ln>
            <a:noFill/>
          </a:ln>
        </p:spPr>
      </p:pic>
      <p:pic>
        <p:nvPicPr>
          <p:cNvPr id="5" name="Google Shape;1282;p28"/>
          <p:cNvPicPr preferRelativeResize="0"/>
          <p:nvPr/>
        </p:nvPicPr>
        <p:blipFill rotWithShape="1">
          <a:blip r:embed="rId5">
            <a:alphaModFix/>
          </a:blip>
          <a:srcRect l="3850" t="15076" r="66498" b="4128"/>
          <a:stretch/>
        </p:blipFill>
        <p:spPr>
          <a:xfrm>
            <a:off x="3835244" y="3623483"/>
            <a:ext cx="2387600" cy="2746837"/>
          </a:xfrm>
          <a:prstGeom prst="rect">
            <a:avLst/>
          </a:prstGeom>
          <a:noFill/>
          <a:ln>
            <a:noFill/>
          </a:ln>
        </p:spPr>
      </p:pic>
      <p:pic>
        <p:nvPicPr>
          <p:cNvPr id="6" name="Google Shape;1282;p28"/>
          <p:cNvPicPr preferRelativeResize="0"/>
          <p:nvPr/>
        </p:nvPicPr>
        <p:blipFill rotWithShape="1">
          <a:blip r:embed="rId5">
            <a:alphaModFix/>
          </a:blip>
          <a:srcRect l="35839" t="15076" r="32994" b="4128"/>
          <a:stretch/>
        </p:blipFill>
        <p:spPr>
          <a:xfrm>
            <a:off x="6354924" y="3623483"/>
            <a:ext cx="2509520" cy="2746837"/>
          </a:xfrm>
          <a:prstGeom prst="rect">
            <a:avLst/>
          </a:prstGeom>
          <a:noFill/>
          <a:ln>
            <a:noFill/>
          </a:ln>
        </p:spPr>
      </p:pic>
      <p:sp>
        <p:nvSpPr>
          <p:cNvPr id="2" name="Rectangle 1"/>
          <p:cNvSpPr/>
          <p:nvPr/>
        </p:nvSpPr>
        <p:spPr>
          <a:xfrm>
            <a:off x="365280" y="1984907"/>
            <a:ext cx="3211040" cy="1569660"/>
          </a:xfrm>
          <a:prstGeom prst="rect">
            <a:avLst/>
          </a:prstGeom>
        </p:spPr>
        <p:txBody>
          <a:bodyPr wrap="square">
            <a:spAutoFit/>
          </a:bodyPr>
          <a:lstStyle/>
          <a:p>
            <a:pPr algn="ctr"/>
            <a:r>
              <a:rPr lang="en-US" sz="4800" b="1" dirty="0">
                <a:solidFill>
                  <a:srgbClr val="D34817"/>
                </a:solidFill>
              </a:rPr>
              <a:t>Glycemic index</a:t>
            </a:r>
            <a:endParaRPr lang="en-IN" sz="4800" b="1" dirty="0"/>
          </a:p>
        </p:txBody>
      </p:sp>
      <p:sp>
        <p:nvSpPr>
          <p:cNvPr id="8" name="TextBox 7"/>
          <p:cNvSpPr txBox="1"/>
          <p:nvPr/>
        </p:nvSpPr>
        <p:spPr>
          <a:xfrm>
            <a:off x="11421133" y="6489935"/>
            <a:ext cx="470062" cy="307777"/>
          </a:xfrm>
          <a:prstGeom prst="rect">
            <a:avLst/>
          </a:prstGeom>
          <a:noFill/>
        </p:spPr>
        <p:txBody>
          <a:bodyPr wrap="square" rtlCol="0">
            <a:spAutoFit/>
          </a:bodyPr>
          <a:lstStyle/>
          <a:p>
            <a:pPr algn="ctr"/>
            <a:r>
              <a:rPr lang="en-IN" sz="1400" dirty="0" smtClean="0">
                <a:latin typeface="Calibri" panose="020F0502020204030204" pitchFamily="34" charset="0"/>
                <a:cs typeface="Calibri" panose="020F0502020204030204" pitchFamily="34" charset="0"/>
              </a:rPr>
              <a:t>61</a:t>
            </a:r>
            <a:endParaRPr lang="en-IN" sz="1400" dirty="0">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286"/>
        <p:cNvGrpSpPr/>
        <p:nvPr/>
      </p:nvGrpSpPr>
      <p:grpSpPr>
        <a:xfrm>
          <a:off x="0" y="0"/>
          <a:ext cx="0" cy="0"/>
          <a:chOff x="0" y="0"/>
          <a:chExt cx="0" cy="0"/>
        </a:xfrm>
      </p:grpSpPr>
      <p:sp>
        <p:nvSpPr>
          <p:cNvPr id="3" name="Rectangle 2"/>
          <p:cNvSpPr/>
          <p:nvPr/>
        </p:nvSpPr>
        <p:spPr>
          <a:xfrm>
            <a:off x="354184" y="2103120"/>
            <a:ext cx="3059575" cy="2296160"/>
          </a:xfrm>
          <a:prstGeom prst="rect">
            <a:avLst/>
          </a:prstGeom>
          <a:solidFill>
            <a:srgbClr val="B463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Rectangle 1"/>
          <p:cNvSpPr/>
          <p:nvPr/>
        </p:nvSpPr>
        <p:spPr>
          <a:xfrm>
            <a:off x="3413760" y="1076960"/>
            <a:ext cx="8453120" cy="4612640"/>
          </a:xfrm>
          <a:prstGeom prst="rect">
            <a:avLst/>
          </a:prstGeom>
          <a:solidFill>
            <a:srgbClr val="F4F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87" name="Google Shape;1287;p29"/>
          <p:cNvSpPr txBox="1">
            <a:spLocks noGrp="1"/>
          </p:cNvSpPr>
          <p:nvPr>
            <p:ph type="title" idx="4294967295"/>
          </p:nvPr>
        </p:nvSpPr>
        <p:spPr>
          <a:xfrm>
            <a:off x="574040" y="2197735"/>
            <a:ext cx="2631440" cy="2171065"/>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FFFFFF"/>
              </a:buClr>
              <a:buSzPts val="3600"/>
              <a:buFont typeface="Corbel"/>
              <a:buNone/>
            </a:pPr>
            <a:r>
              <a:rPr lang="en-US" sz="4800" dirty="0" smtClean="0">
                <a:solidFill>
                  <a:schemeClr val="bg1"/>
                </a:solidFill>
              </a:rPr>
              <a:t>Fiber and </a:t>
            </a:r>
            <a:r>
              <a:rPr lang="en-US" sz="4800" dirty="0">
                <a:solidFill>
                  <a:schemeClr val="bg1"/>
                </a:solidFill>
              </a:rPr>
              <a:t>diabetes </a:t>
            </a:r>
            <a:r>
              <a:rPr lang="en-US" sz="4800" dirty="0" smtClean="0">
                <a:solidFill>
                  <a:schemeClr val="bg1"/>
                </a:solidFill>
              </a:rPr>
              <a:t>mellitus</a:t>
            </a:r>
            <a:endParaRPr sz="4800" dirty="0">
              <a:solidFill>
                <a:schemeClr val="bg1"/>
              </a:solidFill>
            </a:endParaRPr>
          </a:p>
        </p:txBody>
      </p:sp>
      <p:sp>
        <p:nvSpPr>
          <p:cNvPr id="1288" name="Google Shape;1288;p29"/>
          <p:cNvSpPr txBox="1">
            <a:spLocks noGrp="1"/>
          </p:cNvSpPr>
          <p:nvPr>
            <p:ph type="body" idx="4294967295"/>
          </p:nvPr>
        </p:nvSpPr>
        <p:spPr>
          <a:xfrm>
            <a:off x="3613468" y="1280160"/>
            <a:ext cx="6566852" cy="4084319"/>
          </a:xfrm>
          <a:prstGeom prst="rect">
            <a:avLst/>
          </a:prstGeom>
          <a:noFill/>
          <a:ln>
            <a:noFill/>
          </a:ln>
        </p:spPr>
        <p:txBody>
          <a:bodyPr spcFirstLastPara="1" wrap="square" lIns="91425" tIns="45700" rIns="91425" bIns="45700" anchor="ctr" anchorCtr="0">
            <a:normAutofit/>
          </a:bodyPr>
          <a:lstStyle/>
          <a:p>
            <a:pPr marL="447675" lvl="0" indent="-447675" algn="l" rtl="0">
              <a:lnSpc>
                <a:spcPct val="125000"/>
              </a:lnSpc>
              <a:spcAft>
                <a:spcPts val="0"/>
              </a:spcAft>
              <a:buSzPts val="2800"/>
            </a:pPr>
            <a:r>
              <a:rPr lang="en-US" sz="2200" dirty="0">
                <a:latin typeface="Calibri" panose="020F0502020204030204" pitchFamily="34" charset="0"/>
                <a:cs typeface="Calibri" panose="020F0502020204030204" pitchFamily="34" charset="0"/>
              </a:rPr>
              <a:t>Recommended that 25-30 g of fiber should be consumed daily.</a:t>
            </a:r>
            <a:endParaRPr sz="2200" dirty="0">
              <a:latin typeface="Calibri" panose="020F0502020204030204" pitchFamily="34" charset="0"/>
              <a:cs typeface="Calibri" panose="020F0502020204030204" pitchFamily="34" charset="0"/>
            </a:endParaRPr>
          </a:p>
          <a:p>
            <a:pPr marL="447675" lvl="0" indent="-447675" algn="l" rtl="0">
              <a:lnSpc>
                <a:spcPct val="125000"/>
              </a:lnSpc>
              <a:spcAft>
                <a:spcPts val="0"/>
              </a:spcAft>
              <a:buSzPts val="2800"/>
            </a:pPr>
            <a:r>
              <a:rPr lang="en-US" sz="2200" dirty="0">
                <a:latin typeface="Calibri" panose="020F0502020204030204" pitchFamily="34" charset="0"/>
                <a:cs typeface="Calibri" panose="020F0502020204030204" pitchFamily="34" charset="0"/>
              </a:rPr>
              <a:t>Fibers slows absorption of food from gut</a:t>
            </a:r>
            <a:endParaRPr sz="2200" dirty="0">
              <a:latin typeface="Calibri" panose="020F0502020204030204" pitchFamily="34" charset="0"/>
              <a:cs typeface="Calibri" panose="020F0502020204030204" pitchFamily="34" charset="0"/>
            </a:endParaRPr>
          </a:p>
          <a:p>
            <a:pPr marL="447675" lvl="0" indent="-447675" algn="l" rtl="0">
              <a:lnSpc>
                <a:spcPct val="125000"/>
              </a:lnSpc>
              <a:spcAft>
                <a:spcPts val="0"/>
              </a:spcAft>
              <a:buSzPts val="2800"/>
            </a:pPr>
            <a:r>
              <a:rPr lang="en-US" sz="2200" dirty="0">
                <a:latin typeface="Calibri" panose="020F0502020204030204" pitchFamily="34" charset="0"/>
                <a:cs typeface="Calibri" panose="020F0502020204030204" pitchFamily="34" charset="0"/>
              </a:rPr>
              <a:t>Prevents rapid glycemic surges</a:t>
            </a:r>
            <a:endParaRPr sz="2200" dirty="0">
              <a:latin typeface="Calibri" panose="020F0502020204030204" pitchFamily="34" charset="0"/>
              <a:cs typeface="Calibri" panose="020F0502020204030204" pitchFamily="34" charset="0"/>
            </a:endParaRPr>
          </a:p>
          <a:p>
            <a:pPr marL="447675" lvl="0" indent="-447675" algn="l" rtl="0">
              <a:lnSpc>
                <a:spcPct val="125000"/>
              </a:lnSpc>
              <a:spcAft>
                <a:spcPts val="0"/>
              </a:spcAft>
              <a:buSzPts val="2800"/>
            </a:pPr>
            <a:r>
              <a:rPr lang="en-US" sz="2200" dirty="0">
                <a:latin typeface="Calibri" panose="020F0502020204030204" pitchFamily="34" charset="0"/>
                <a:cs typeface="Calibri" panose="020F0502020204030204" pitchFamily="34" charset="0"/>
              </a:rPr>
              <a:t>Improve glucose control and insulin sensitivity</a:t>
            </a:r>
            <a:endParaRPr sz="2200" dirty="0">
              <a:latin typeface="Calibri" panose="020F0502020204030204" pitchFamily="34" charset="0"/>
              <a:cs typeface="Calibri" panose="020F0502020204030204" pitchFamily="34" charset="0"/>
            </a:endParaRPr>
          </a:p>
          <a:p>
            <a:pPr marL="447675" lvl="0" indent="-447675" algn="l" rtl="0">
              <a:lnSpc>
                <a:spcPct val="125000"/>
              </a:lnSpc>
              <a:spcAft>
                <a:spcPts val="0"/>
              </a:spcAft>
              <a:buSzPts val="2800"/>
            </a:pPr>
            <a:r>
              <a:rPr lang="en-US" sz="2200" dirty="0">
                <a:latin typeface="Calibri" panose="020F0502020204030204" pitchFamily="34" charset="0"/>
                <a:cs typeface="Calibri" panose="020F0502020204030204" pitchFamily="34" charset="0"/>
              </a:rPr>
              <a:t>Dietary fibers also regulate bowel movements.</a:t>
            </a:r>
            <a:endParaRPr sz="2200" dirty="0">
              <a:latin typeface="Calibri" panose="020F0502020204030204" pitchFamily="34" charset="0"/>
              <a:cs typeface="Calibri" panose="020F0502020204030204" pitchFamily="34" charset="0"/>
            </a:endParaRPr>
          </a:p>
          <a:p>
            <a:pPr marL="447675" lvl="0" indent="-447675" algn="l" rtl="0">
              <a:lnSpc>
                <a:spcPct val="125000"/>
              </a:lnSpc>
              <a:spcAft>
                <a:spcPts val="0"/>
              </a:spcAft>
              <a:buSzPts val="2800"/>
            </a:pPr>
            <a:r>
              <a:rPr lang="en-US" sz="2200" dirty="0">
                <a:latin typeface="Calibri" panose="020F0502020204030204" pitchFamily="34" charset="0"/>
                <a:cs typeface="Calibri" panose="020F0502020204030204" pitchFamily="34" charset="0"/>
              </a:rPr>
              <a:t>Reduction in triglycerides, LDL</a:t>
            </a:r>
            <a:endParaRPr sz="2200" dirty="0">
              <a:latin typeface="Calibri" panose="020F0502020204030204" pitchFamily="34" charset="0"/>
              <a:cs typeface="Calibri" panose="020F0502020204030204" pitchFamily="34" charset="0"/>
            </a:endParaRPr>
          </a:p>
        </p:txBody>
      </p:sp>
      <p:sp>
        <p:nvSpPr>
          <p:cNvPr id="1289" name="Google Shape;1289;p29"/>
          <p:cNvSpPr/>
          <p:nvPr/>
        </p:nvSpPr>
        <p:spPr>
          <a:xfrm>
            <a:off x="5963920" y="6084171"/>
            <a:ext cx="5902960" cy="469029"/>
          </a:xfrm>
          <a:prstGeom prst="rect">
            <a:avLst/>
          </a:prstGeom>
          <a:noFill/>
          <a:ln w="10775" cap="flat" cmpd="sng">
            <a:no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dirty="0">
                <a:solidFill>
                  <a:schemeClr val="dk1"/>
                </a:solidFill>
                <a:latin typeface="Calibri" panose="020F0502020204030204" pitchFamily="34" charset="0"/>
                <a:ea typeface="Corbel"/>
                <a:cs typeface="Calibri" panose="020F0502020204030204" pitchFamily="34" charset="0"/>
                <a:sym typeface="Corbel"/>
              </a:rPr>
              <a:t>International journal of Diabetes in countries (October 2022)  </a:t>
            </a:r>
            <a:endParaRPr sz="1800" dirty="0">
              <a:solidFill>
                <a:schemeClr val="dk1"/>
              </a:solidFill>
              <a:latin typeface="Calibri" panose="020F0502020204030204" pitchFamily="34" charset="0"/>
              <a:ea typeface="Corbel"/>
              <a:cs typeface="Calibri" panose="020F0502020204030204" pitchFamily="34" charset="0"/>
              <a:sym typeface="Corbel"/>
            </a:endParaRPr>
          </a:p>
        </p:txBody>
      </p:sp>
      <p:sp>
        <p:nvSpPr>
          <p:cNvPr id="7" name="TextBox 6"/>
          <p:cNvSpPr txBox="1"/>
          <p:nvPr/>
        </p:nvSpPr>
        <p:spPr>
          <a:xfrm>
            <a:off x="11421133" y="6530575"/>
            <a:ext cx="470062" cy="307777"/>
          </a:xfrm>
          <a:prstGeom prst="rect">
            <a:avLst/>
          </a:prstGeom>
          <a:noFill/>
        </p:spPr>
        <p:txBody>
          <a:bodyPr wrap="square" rtlCol="0">
            <a:spAutoFit/>
          </a:bodyPr>
          <a:lstStyle/>
          <a:p>
            <a:pPr algn="ctr"/>
            <a:r>
              <a:rPr lang="en-IN" sz="1400" dirty="0" smtClean="0">
                <a:latin typeface="Calibri" panose="020F0502020204030204" pitchFamily="34" charset="0"/>
                <a:cs typeface="Calibri" panose="020F0502020204030204" pitchFamily="34" charset="0"/>
              </a:rPr>
              <a:t>62</a:t>
            </a:r>
            <a:endParaRPr lang="en-IN" sz="1400" dirty="0">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308"/>
        <p:cNvGrpSpPr/>
        <p:nvPr/>
      </p:nvGrpSpPr>
      <p:grpSpPr>
        <a:xfrm>
          <a:off x="0" y="0"/>
          <a:ext cx="0" cy="0"/>
          <a:chOff x="0" y="0"/>
          <a:chExt cx="0" cy="0"/>
        </a:xfrm>
      </p:grpSpPr>
      <p:sp>
        <p:nvSpPr>
          <p:cNvPr id="1309" name="Google Shape;1309;p32"/>
          <p:cNvSpPr txBox="1">
            <a:spLocks noGrp="1"/>
          </p:cNvSpPr>
          <p:nvPr>
            <p:ph type="title" idx="4294967295"/>
          </p:nvPr>
        </p:nvSpPr>
        <p:spPr>
          <a:xfrm>
            <a:off x="574675" y="528319"/>
            <a:ext cx="3377565" cy="833121"/>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FFFFFF"/>
              </a:buClr>
              <a:buSzPct val="100000"/>
              <a:buFont typeface="Corbel"/>
              <a:buNone/>
            </a:pPr>
            <a:r>
              <a:rPr lang="en-US" sz="4800" dirty="0">
                <a:solidFill>
                  <a:srgbClr val="D34817"/>
                </a:solidFill>
              </a:rPr>
              <a:t>Plate method</a:t>
            </a:r>
            <a:endParaRPr sz="4800" dirty="0">
              <a:solidFill>
                <a:srgbClr val="D34817"/>
              </a:solidFill>
            </a:endParaRPr>
          </a:p>
        </p:txBody>
      </p:sp>
      <p:sp>
        <p:nvSpPr>
          <p:cNvPr id="1310" name="Google Shape;1310;p32"/>
          <p:cNvSpPr txBox="1">
            <a:spLocks noGrp="1"/>
          </p:cNvSpPr>
          <p:nvPr>
            <p:ph type="body" idx="4294967295"/>
          </p:nvPr>
        </p:nvSpPr>
        <p:spPr>
          <a:xfrm>
            <a:off x="1463040" y="3199448"/>
            <a:ext cx="3352800" cy="2322512"/>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ct val="100000"/>
              <a:buNone/>
            </a:pPr>
            <a:r>
              <a:rPr lang="en-US" sz="2400" b="1" dirty="0">
                <a:latin typeface="Calibri" panose="020F0502020204030204" pitchFamily="34" charset="0"/>
                <a:cs typeface="Calibri" panose="020F0502020204030204" pitchFamily="34" charset="0"/>
              </a:rPr>
              <a:t>Three major meals and two mid-meal snacks</a:t>
            </a:r>
            <a:r>
              <a:rPr lang="en-US" sz="2400" b="1" dirty="0" smtClean="0">
                <a:latin typeface="Calibri" panose="020F0502020204030204" pitchFamily="34" charset="0"/>
                <a:cs typeface="Calibri" panose="020F0502020204030204" pitchFamily="34" charset="0"/>
              </a:rPr>
              <a:t>.</a:t>
            </a:r>
            <a:endParaRPr sz="2400" b="1" dirty="0">
              <a:latin typeface="Calibri" panose="020F0502020204030204" pitchFamily="34" charset="0"/>
              <a:cs typeface="Calibri" panose="020F0502020204030204" pitchFamily="34" charset="0"/>
            </a:endParaRPr>
          </a:p>
        </p:txBody>
      </p:sp>
      <p:pic>
        <p:nvPicPr>
          <p:cNvPr id="1311" name="Google Shape;1311;p32"/>
          <p:cNvPicPr preferRelativeResize="0"/>
          <p:nvPr/>
        </p:nvPicPr>
        <p:blipFill rotWithShape="1">
          <a:blip r:embed="rId3">
            <a:alphaModFix/>
          </a:blip>
          <a:srcRect/>
          <a:stretch/>
        </p:blipFill>
        <p:spPr>
          <a:xfrm>
            <a:off x="4968240" y="705167"/>
            <a:ext cx="5961468" cy="5439851"/>
          </a:xfrm>
          <a:prstGeom prst="rect">
            <a:avLst/>
          </a:prstGeom>
          <a:noFill/>
          <a:ln>
            <a:noFill/>
          </a:ln>
        </p:spPr>
      </p:pic>
      <p:sp>
        <p:nvSpPr>
          <p:cNvPr id="1312" name="Google Shape;1312;p32"/>
          <p:cNvSpPr txBox="1"/>
          <p:nvPr/>
        </p:nvSpPr>
        <p:spPr>
          <a:xfrm>
            <a:off x="6358888" y="6175498"/>
            <a:ext cx="6156000" cy="369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dk1"/>
                </a:solidFill>
                <a:latin typeface="Calibri" panose="020F0502020204030204" pitchFamily="34" charset="0"/>
                <a:ea typeface="Corbel"/>
                <a:cs typeface="Calibri" panose="020F0502020204030204" pitchFamily="34" charset="0"/>
                <a:sym typeface="Corbel"/>
              </a:rPr>
              <a:t>ADA guidelines 2023</a:t>
            </a:r>
            <a:endParaRPr sz="1800">
              <a:solidFill>
                <a:schemeClr val="dk1"/>
              </a:solidFill>
              <a:latin typeface="Calibri" panose="020F0502020204030204" pitchFamily="34" charset="0"/>
              <a:ea typeface="Corbel"/>
              <a:cs typeface="Calibri" panose="020F0502020204030204" pitchFamily="34" charset="0"/>
              <a:sym typeface="Corbel"/>
            </a:endParaRPr>
          </a:p>
        </p:txBody>
      </p:sp>
      <p:sp>
        <p:nvSpPr>
          <p:cNvPr id="6" name="TextBox 5"/>
          <p:cNvSpPr txBox="1"/>
          <p:nvPr/>
        </p:nvSpPr>
        <p:spPr>
          <a:xfrm>
            <a:off x="11421133" y="6489935"/>
            <a:ext cx="470062" cy="307777"/>
          </a:xfrm>
          <a:prstGeom prst="rect">
            <a:avLst/>
          </a:prstGeom>
          <a:noFill/>
        </p:spPr>
        <p:txBody>
          <a:bodyPr wrap="square" rtlCol="0">
            <a:spAutoFit/>
          </a:bodyPr>
          <a:lstStyle/>
          <a:p>
            <a:pPr algn="ctr"/>
            <a:r>
              <a:rPr lang="en-IN" sz="1400" dirty="0" smtClean="0">
                <a:latin typeface="Calibri" panose="020F0502020204030204" pitchFamily="34" charset="0"/>
                <a:cs typeface="Calibri" panose="020F0502020204030204" pitchFamily="34" charset="0"/>
              </a:rPr>
              <a:t>63</a:t>
            </a:r>
            <a:endParaRPr lang="en-IN" sz="1400" dirty="0">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316"/>
        <p:cNvGrpSpPr/>
        <p:nvPr/>
      </p:nvGrpSpPr>
      <p:grpSpPr>
        <a:xfrm>
          <a:off x="0" y="0"/>
          <a:ext cx="0" cy="0"/>
          <a:chOff x="0" y="0"/>
          <a:chExt cx="0" cy="0"/>
        </a:xfrm>
      </p:grpSpPr>
      <p:sp>
        <p:nvSpPr>
          <p:cNvPr id="1317" name="Google Shape;1317;p33"/>
          <p:cNvSpPr txBox="1">
            <a:spLocks noGrp="1"/>
          </p:cNvSpPr>
          <p:nvPr>
            <p:ph type="title" idx="4294967295"/>
          </p:nvPr>
        </p:nvSpPr>
        <p:spPr>
          <a:xfrm>
            <a:off x="487680" y="473711"/>
            <a:ext cx="3423920" cy="89788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3600"/>
              <a:buFont typeface="Corbel"/>
              <a:buNone/>
            </a:pPr>
            <a:r>
              <a:rPr lang="en-US" sz="4800" dirty="0">
                <a:solidFill>
                  <a:srgbClr val="B46346"/>
                </a:solidFill>
              </a:rPr>
              <a:t>What </a:t>
            </a:r>
            <a:r>
              <a:rPr lang="en-US" sz="4800" dirty="0" smtClean="0">
                <a:solidFill>
                  <a:srgbClr val="B46346"/>
                </a:solidFill>
              </a:rPr>
              <a:t>to avoid</a:t>
            </a:r>
            <a:endParaRPr sz="4800" dirty="0">
              <a:solidFill>
                <a:srgbClr val="B46346"/>
              </a:solidFill>
            </a:endParaRPr>
          </a:p>
        </p:txBody>
      </p:sp>
      <p:sp>
        <p:nvSpPr>
          <p:cNvPr id="1318" name="Google Shape;1318;p33"/>
          <p:cNvSpPr txBox="1">
            <a:spLocks noGrp="1"/>
          </p:cNvSpPr>
          <p:nvPr>
            <p:ph type="body" idx="4294967295"/>
          </p:nvPr>
        </p:nvSpPr>
        <p:spPr>
          <a:xfrm>
            <a:off x="579120" y="1371600"/>
            <a:ext cx="7315200" cy="2946399"/>
          </a:xfrm>
          <a:prstGeom prst="rect">
            <a:avLst/>
          </a:prstGeom>
          <a:noFill/>
          <a:ln>
            <a:noFill/>
          </a:ln>
        </p:spPr>
        <p:txBody>
          <a:bodyPr spcFirstLastPara="1" wrap="square" lIns="91425" tIns="45700" rIns="91425" bIns="45700" anchor="ctr" anchorCtr="0">
            <a:normAutofit/>
          </a:bodyPr>
          <a:lstStyle/>
          <a:p>
            <a:pPr marL="436880" lvl="0" indent="-457200" algn="l" rtl="0">
              <a:lnSpc>
                <a:spcPct val="90000"/>
              </a:lnSpc>
              <a:spcBef>
                <a:spcPts val="0"/>
              </a:spcBef>
              <a:spcAft>
                <a:spcPts val="0"/>
              </a:spcAft>
              <a:buSzPts val="3200"/>
            </a:pPr>
            <a:r>
              <a:rPr lang="en-US" sz="2800" dirty="0">
                <a:latin typeface="Calibri" panose="020F0502020204030204" pitchFamily="34" charset="0"/>
                <a:cs typeface="Calibri" panose="020F0502020204030204" pitchFamily="34" charset="0"/>
              </a:rPr>
              <a:t>Overeating</a:t>
            </a:r>
            <a:endParaRPr sz="2800" dirty="0">
              <a:latin typeface="Calibri" panose="020F0502020204030204" pitchFamily="34" charset="0"/>
              <a:cs typeface="Calibri" panose="020F0502020204030204" pitchFamily="34" charset="0"/>
            </a:endParaRPr>
          </a:p>
          <a:p>
            <a:pPr marL="436880" lvl="0" indent="-457200" algn="l" rtl="0">
              <a:lnSpc>
                <a:spcPct val="90000"/>
              </a:lnSpc>
              <a:spcBef>
                <a:spcPts val="1200"/>
              </a:spcBef>
              <a:spcAft>
                <a:spcPts val="0"/>
              </a:spcAft>
              <a:buSzPts val="3200"/>
            </a:pPr>
            <a:r>
              <a:rPr lang="en-US" sz="2800" dirty="0">
                <a:latin typeface="Calibri" panose="020F0502020204030204" pitchFamily="34" charset="0"/>
                <a:cs typeface="Calibri" panose="020F0502020204030204" pitchFamily="34" charset="0"/>
              </a:rPr>
              <a:t>Bingeing</a:t>
            </a:r>
            <a:endParaRPr sz="2800" dirty="0">
              <a:latin typeface="Calibri" panose="020F0502020204030204" pitchFamily="34" charset="0"/>
              <a:cs typeface="Calibri" panose="020F0502020204030204" pitchFamily="34" charset="0"/>
            </a:endParaRPr>
          </a:p>
          <a:p>
            <a:pPr marL="436880" lvl="0" indent="-457200" algn="l" rtl="0">
              <a:lnSpc>
                <a:spcPct val="90000"/>
              </a:lnSpc>
              <a:spcBef>
                <a:spcPts val="1200"/>
              </a:spcBef>
              <a:spcAft>
                <a:spcPts val="0"/>
              </a:spcAft>
              <a:buSzPts val="3200"/>
            </a:pPr>
            <a:r>
              <a:rPr lang="en-US" sz="2800" dirty="0">
                <a:latin typeface="Calibri" panose="020F0502020204030204" pitchFamily="34" charset="0"/>
                <a:cs typeface="Calibri" panose="020F0502020204030204" pitchFamily="34" charset="0"/>
              </a:rPr>
              <a:t>Night time snacking</a:t>
            </a:r>
            <a:endParaRPr sz="2800" dirty="0">
              <a:latin typeface="Calibri" panose="020F0502020204030204" pitchFamily="34" charset="0"/>
              <a:cs typeface="Calibri" panose="020F0502020204030204" pitchFamily="34" charset="0"/>
            </a:endParaRPr>
          </a:p>
          <a:p>
            <a:pPr marL="436880" lvl="0" indent="-457200" algn="l" rtl="0">
              <a:lnSpc>
                <a:spcPct val="90000"/>
              </a:lnSpc>
              <a:spcBef>
                <a:spcPts val="1200"/>
              </a:spcBef>
              <a:spcAft>
                <a:spcPts val="0"/>
              </a:spcAft>
              <a:buSzPts val="3200"/>
            </a:pPr>
            <a:r>
              <a:rPr lang="en-US" sz="2800" dirty="0">
                <a:latin typeface="Calibri" panose="020F0502020204030204" pitchFamily="34" charset="0"/>
                <a:cs typeface="Calibri" panose="020F0502020204030204" pitchFamily="34" charset="0"/>
              </a:rPr>
              <a:t>Eating simple sugars</a:t>
            </a:r>
            <a:endParaRPr sz="2800" dirty="0">
              <a:latin typeface="Calibri" panose="020F0502020204030204" pitchFamily="34" charset="0"/>
              <a:cs typeface="Calibri" panose="020F0502020204030204" pitchFamily="34" charset="0"/>
            </a:endParaRPr>
          </a:p>
          <a:p>
            <a:pPr marL="436880" lvl="0" indent="-457200" algn="l" rtl="0">
              <a:lnSpc>
                <a:spcPct val="90000"/>
              </a:lnSpc>
              <a:spcBef>
                <a:spcPts val="1200"/>
              </a:spcBef>
              <a:spcAft>
                <a:spcPts val="0"/>
              </a:spcAft>
              <a:buSzPts val="3200"/>
            </a:pPr>
            <a:r>
              <a:rPr lang="en-US" sz="2800" dirty="0">
                <a:latin typeface="Calibri" panose="020F0502020204030204" pitchFamily="34" charset="0"/>
                <a:cs typeface="Calibri" panose="020F0502020204030204" pitchFamily="34" charset="0"/>
              </a:rPr>
              <a:t>Beverages and fruit </a:t>
            </a:r>
            <a:r>
              <a:rPr lang="en-US" sz="2800" dirty="0" smtClean="0">
                <a:latin typeface="Calibri" panose="020F0502020204030204" pitchFamily="34" charset="0"/>
                <a:cs typeface="Calibri" panose="020F0502020204030204" pitchFamily="34" charset="0"/>
              </a:rPr>
              <a:t>juices</a:t>
            </a:r>
            <a:endParaRPr sz="2800" dirty="0">
              <a:latin typeface="Calibri" panose="020F0502020204030204" pitchFamily="34" charset="0"/>
              <a:cs typeface="Calibri" panose="020F0502020204030204" pitchFamily="34" charset="0"/>
            </a:endParaRPr>
          </a:p>
        </p:txBody>
      </p:sp>
      <p:sp>
        <p:nvSpPr>
          <p:cNvPr id="1320" name="Google Shape;1320;p33"/>
          <p:cNvSpPr txBox="1"/>
          <p:nvPr/>
        </p:nvSpPr>
        <p:spPr>
          <a:xfrm>
            <a:off x="7226482" y="6166060"/>
            <a:ext cx="3471998" cy="369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dirty="0">
                <a:solidFill>
                  <a:schemeClr val="dk1"/>
                </a:solidFill>
                <a:latin typeface="Calibri" panose="020F0502020204030204" pitchFamily="34" charset="0"/>
                <a:ea typeface="Corbel"/>
                <a:cs typeface="Calibri" panose="020F0502020204030204" pitchFamily="34" charset="0"/>
                <a:sym typeface="Corbel"/>
              </a:rPr>
              <a:t>API textbook of medicine 2022</a:t>
            </a:r>
            <a:endParaRPr sz="1800" dirty="0">
              <a:solidFill>
                <a:schemeClr val="dk1"/>
              </a:solidFill>
              <a:latin typeface="Calibri" panose="020F0502020204030204" pitchFamily="34" charset="0"/>
              <a:ea typeface="Corbel"/>
              <a:cs typeface="Calibri" panose="020F0502020204030204" pitchFamily="34" charset="0"/>
              <a:sym typeface="Corbel"/>
            </a:endParaRPr>
          </a:p>
        </p:txBody>
      </p:sp>
      <p:sp>
        <p:nvSpPr>
          <p:cNvPr id="5" name="TextBox 4"/>
          <p:cNvSpPr txBox="1"/>
          <p:nvPr/>
        </p:nvSpPr>
        <p:spPr>
          <a:xfrm>
            <a:off x="11421133" y="6489935"/>
            <a:ext cx="470062" cy="307777"/>
          </a:xfrm>
          <a:prstGeom prst="rect">
            <a:avLst/>
          </a:prstGeom>
          <a:noFill/>
        </p:spPr>
        <p:txBody>
          <a:bodyPr wrap="square" rtlCol="0">
            <a:spAutoFit/>
          </a:bodyPr>
          <a:lstStyle/>
          <a:p>
            <a:pPr algn="ctr"/>
            <a:r>
              <a:rPr lang="en-IN" sz="1400" dirty="0" smtClean="0">
                <a:latin typeface="Calibri" panose="020F0502020204030204" pitchFamily="34" charset="0"/>
                <a:cs typeface="Calibri" panose="020F0502020204030204" pitchFamily="34" charset="0"/>
              </a:rPr>
              <a:t>64</a:t>
            </a:r>
            <a:endParaRPr lang="en-IN" sz="1400" dirty="0">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324"/>
        <p:cNvGrpSpPr/>
        <p:nvPr/>
      </p:nvGrpSpPr>
      <p:grpSpPr>
        <a:xfrm>
          <a:off x="0" y="0"/>
          <a:ext cx="0" cy="0"/>
          <a:chOff x="0" y="0"/>
          <a:chExt cx="0" cy="0"/>
        </a:xfrm>
      </p:grpSpPr>
      <p:sp>
        <p:nvSpPr>
          <p:cNvPr id="5" name="Rectangle 4"/>
          <p:cNvSpPr/>
          <p:nvPr/>
        </p:nvSpPr>
        <p:spPr>
          <a:xfrm>
            <a:off x="365760" y="2702560"/>
            <a:ext cx="3048000" cy="2296160"/>
          </a:xfrm>
          <a:prstGeom prst="rect">
            <a:avLst/>
          </a:prstGeom>
          <a:solidFill>
            <a:srgbClr val="B463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Rectangle 5"/>
          <p:cNvSpPr/>
          <p:nvPr/>
        </p:nvSpPr>
        <p:spPr>
          <a:xfrm>
            <a:off x="3413760" y="1076960"/>
            <a:ext cx="8453120" cy="4612640"/>
          </a:xfrm>
          <a:prstGeom prst="rect">
            <a:avLst/>
          </a:prstGeom>
          <a:solidFill>
            <a:srgbClr val="F4F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25" name="Google Shape;1325;p34"/>
          <p:cNvSpPr txBox="1">
            <a:spLocks noGrp="1"/>
          </p:cNvSpPr>
          <p:nvPr>
            <p:ph type="title" idx="4294967295"/>
          </p:nvPr>
        </p:nvSpPr>
        <p:spPr>
          <a:xfrm>
            <a:off x="365760" y="3342323"/>
            <a:ext cx="3048000" cy="855345"/>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FFFFFF"/>
              </a:buClr>
              <a:buSzPts val="3600"/>
              <a:buFont typeface="Corbel"/>
              <a:buNone/>
            </a:pPr>
            <a:r>
              <a:rPr lang="en-US" sz="4800" dirty="0" smtClean="0">
                <a:solidFill>
                  <a:schemeClr val="bg1"/>
                </a:solidFill>
              </a:rPr>
              <a:t>Case-1</a:t>
            </a:r>
            <a:endParaRPr sz="4800" dirty="0">
              <a:solidFill>
                <a:schemeClr val="bg1"/>
              </a:solidFill>
            </a:endParaRPr>
          </a:p>
        </p:txBody>
      </p:sp>
      <p:sp>
        <p:nvSpPr>
          <p:cNvPr id="1326" name="Google Shape;1326;p34"/>
          <p:cNvSpPr txBox="1">
            <a:spLocks noGrp="1"/>
          </p:cNvSpPr>
          <p:nvPr>
            <p:ph type="body" idx="4294967295"/>
          </p:nvPr>
        </p:nvSpPr>
        <p:spPr>
          <a:xfrm>
            <a:off x="3711305" y="1301195"/>
            <a:ext cx="7708535" cy="3980656"/>
          </a:xfrm>
          <a:prstGeom prst="rect">
            <a:avLst/>
          </a:prstGeom>
          <a:noFill/>
          <a:ln>
            <a:noFill/>
          </a:ln>
        </p:spPr>
        <p:txBody>
          <a:bodyPr spcFirstLastPara="1" wrap="square" lIns="91425" tIns="45700" rIns="91425" bIns="45700" anchor="ctr" anchorCtr="0">
            <a:normAutofit/>
          </a:bodyPr>
          <a:lstStyle/>
          <a:p>
            <a:pPr marL="36899" lvl="0" indent="0" algn="just" rtl="0">
              <a:lnSpc>
                <a:spcPct val="120000"/>
              </a:lnSpc>
              <a:spcBef>
                <a:spcPts val="1200"/>
              </a:spcBef>
              <a:spcAft>
                <a:spcPts val="0"/>
              </a:spcAft>
              <a:buSzPts val="2400"/>
              <a:buNone/>
            </a:pPr>
            <a:r>
              <a:rPr lang="en-US" dirty="0" smtClean="0">
                <a:latin typeface="Calibri" panose="020F0502020204030204" pitchFamily="34" charset="0"/>
                <a:cs typeface="Calibri" panose="020F0502020204030204" pitchFamily="34" charset="0"/>
              </a:rPr>
              <a:t>“My </a:t>
            </a:r>
            <a:r>
              <a:rPr lang="en-US" dirty="0">
                <a:latin typeface="Calibri" panose="020F0502020204030204" pitchFamily="34" charset="0"/>
                <a:cs typeface="Calibri" panose="020F0502020204030204" pitchFamily="34" charset="0"/>
              </a:rPr>
              <a:t>sister (32 year old) is having diabetes for last 3 years. She is on oral medications for the same. She lives with us but does not eat same food as us and buys special products labeled as sugar free or diabetes- friendly. However, her blood sugars levels continue to be high. What could be the possible reason for the same ?</a:t>
            </a:r>
            <a:endParaRPr dirty="0">
              <a:latin typeface="Calibri" panose="020F0502020204030204" pitchFamily="34" charset="0"/>
              <a:cs typeface="Calibri" panose="020F0502020204030204" pitchFamily="34" charset="0"/>
            </a:endParaRPr>
          </a:p>
          <a:p>
            <a:pPr marL="36899" lvl="0" indent="0" algn="just" rtl="0">
              <a:lnSpc>
                <a:spcPct val="120000"/>
              </a:lnSpc>
              <a:spcBef>
                <a:spcPts val="1200"/>
              </a:spcBef>
              <a:spcAft>
                <a:spcPts val="0"/>
              </a:spcAft>
              <a:buSzPts val="2400"/>
              <a:buNone/>
            </a:pPr>
            <a:r>
              <a:rPr lang="en-US" b="1" dirty="0" smtClean="0">
                <a:latin typeface="Calibri" panose="020F0502020204030204" pitchFamily="34" charset="0"/>
                <a:cs typeface="Calibri" panose="020F0502020204030204" pitchFamily="34" charset="0"/>
              </a:rPr>
              <a:t>Answer-</a:t>
            </a:r>
            <a:r>
              <a:rPr lang="en-US" dirty="0" smtClean="0">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rPr>
              <a:t>Products labeled as sugar-free or diabetes friendly do not necessarily mean that they are free of calories and carbohydrates.</a:t>
            </a:r>
            <a:endParaRPr dirty="0">
              <a:latin typeface="Calibri" panose="020F0502020204030204" pitchFamily="34" charset="0"/>
              <a:cs typeface="Calibri" panose="020F0502020204030204" pitchFamily="34" charset="0"/>
            </a:endParaRPr>
          </a:p>
          <a:p>
            <a:pPr marL="36899" lvl="0" indent="0" algn="just" rtl="0">
              <a:lnSpc>
                <a:spcPct val="120000"/>
              </a:lnSpc>
              <a:spcBef>
                <a:spcPts val="1200"/>
              </a:spcBef>
              <a:spcAft>
                <a:spcPts val="0"/>
              </a:spcAft>
              <a:buSzPts val="2400"/>
              <a:buNone/>
            </a:pPr>
            <a:r>
              <a:rPr lang="en-US" dirty="0">
                <a:latin typeface="Calibri" panose="020F0502020204030204" pitchFamily="34" charset="0"/>
                <a:cs typeface="Calibri" panose="020F0502020204030204" pitchFamily="34" charset="0"/>
              </a:rPr>
              <a:t>Non-nutritive sweeteners such as aspartame, saccharin, and sucralose do not impact on blood </a:t>
            </a:r>
            <a:r>
              <a:rPr lang="en-US" dirty="0" smtClean="0">
                <a:latin typeface="Calibri" panose="020F0502020204030204" pitchFamily="34" charset="0"/>
                <a:cs typeface="Calibri" panose="020F0502020204030204" pitchFamily="34" charset="0"/>
              </a:rPr>
              <a:t>sugar.</a:t>
            </a:r>
            <a:endParaRPr dirty="0">
              <a:latin typeface="Calibri" panose="020F0502020204030204" pitchFamily="34" charset="0"/>
              <a:cs typeface="Calibri" panose="020F0502020204030204" pitchFamily="34" charset="0"/>
            </a:endParaRPr>
          </a:p>
        </p:txBody>
      </p:sp>
      <p:pic>
        <p:nvPicPr>
          <p:cNvPr id="1327" name="Google Shape;1327;p34"/>
          <p:cNvPicPr preferRelativeResize="0"/>
          <p:nvPr/>
        </p:nvPicPr>
        <p:blipFill rotWithShape="1">
          <a:blip r:embed="rId3">
            <a:alphaModFix/>
          </a:blip>
          <a:srcRect/>
          <a:stretch/>
        </p:blipFill>
        <p:spPr>
          <a:xfrm>
            <a:off x="954315" y="365760"/>
            <a:ext cx="2225765" cy="2255520"/>
          </a:xfrm>
          <a:prstGeom prst="rect">
            <a:avLst/>
          </a:prstGeom>
          <a:noFill/>
          <a:ln>
            <a:noFill/>
          </a:ln>
        </p:spPr>
      </p:pic>
      <p:sp>
        <p:nvSpPr>
          <p:cNvPr id="7" name="TextBox 6"/>
          <p:cNvSpPr txBox="1"/>
          <p:nvPr/>
        </p:nvSpPr>
        <p:spPr>
          <a:xfrm>
            <a:off x="11421133" y="6530575"/>
            <a:ext cx="470062" cy="307777"/>
          </a:xfrm>
          <a:prstGeom prst="rect">
            <a:avLst/>
          </a:prstGeom>
          <a:noFill/>
        </p:spPr>
        <p:txBody>
          <a:bodyPr wrap="square" rtlCol="0">
            <a:spAutoFit/>
          </a:bodyPr>
          <a:lstStyle/>
          <a:p>
            <a:pPr algn="ctr"/>
            <a:r>
              <a:rPr lang="en-IN" sz="1400" dirty="0" smtClean="0">
                <a:latin typeface="Calibri" panose="020F0502020204030204" pitchFamily="34" charset="0"/>
                <a:cs typeface="Calibri" panose="020F0502020204030204" pitchFamily="34" charset="0"/>
              </a:rPr>
              <a:t>65</a:t>
            </a:r>
            <a:endParaRPr lang="en-IN" sz="1400" dirty="0">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332"/>
        <p:cNvGrpSpPr/>
        <p:nvPr/>
      </p:nvGrpSpPr>
      <p:grpSpPr>
        <a:xfrm>
          <a:off x="0" y="0"/>
          <a:ext cx="0" cy="0"/>
          <a:chOff x="0" y="0"/>
          <a:chExt cx="0" cy="0"/>
        </a:xfrm>
      </p:grpSpPr>
      <p:sp>
        <p:nvSpPr>
          <p:cNvPr id="4" name="Rectangle 3"/>
          <p:cNvSpPr/>
          <p:nvPr/>
        </p:nvSpPr>
        <p:spPr>
          <a:xfrm>
            <a:off x="335280" y="2355962"/>
            <a:ext cx="3241040" cy="2296160"/>
          </a:xfrm>
          <a:prstGeom prst="rect">
            <a:avLst/>
          </a:prstGeom>
          <a:solidFill>
            <a:srgbClr val="B463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Rectangle 4"/>
          <p:cNvSpPr/>
          <p:nvPr/>
        </p:nvSpPr>
        <p:spPr>
          <a:xfrm>
            <a:off x="3413759" y="1076960"/>
            <a:ext cx="8427141" cy="4612640"/>
          </a:xfrm>
          <a:prstGeom prst="rect">
            <a:avLst/>
          </a:prstGeom>
          <a:solidFill>
            <a:srgbClr val="F4F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33" name="Google Shape;1333;p35"/>
          <p:cNvSpPr txBox="1">
            <a:spLocks noGrp="1"/>
          </p:cNvSpPr>
          <p:nvPr>
            <p:ph type="title" idx="4294967295"/>
          </p:nvPr>
        </p:nvSpPr>
        <p:spPr>
          <a:xfrm>
            <a:off x="335280" y="2974769"/>
            <a:ext cx="3078480" cy="1058545"/>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FFFFFF"/>
              </a:buClr>
              <a:buSzPts val="3600"/>
              <a:buFont typeface="Corbel"/>
              <a:buNone/>
            </a:pPr>
            <a:r>
              <a:rPr lang="en-US" sz="4800" dirty="0" smtClean="0">
                <a:solidFill>
                  <a:schemeClr val="bg1"/>
                </a:solidFill>
              </a:rPr>
              <a:t>Case-2</a:t>
            </a:r>
            <a:endParaRPr sz="4800" dirty="0">
              <a:solidFill>
                <a:schemeClr val="bg1"/>
              </a:solidFill>
            </a:endParaRPr>
          </a:p>
        </p:txBody>
      </p:sp>
      <p:sp>
        <p:nvSpPr>
          <p:cNvPr id="1334" name="Google Shape;1334;p35"/>
          <p:cNvSpPr txBox="1">
            <a:spLocks noGrp="1"/>
          </p:cNvSpPr>
          <p:nvPr>
            <p:ph type="body" idx="4294967295"/>
          </p:nvPr>
        </p:nvSpPr>
        <p:spPr>
          <a:xfrm>
            <a:off x="3789680" y="1361439"/>
            <a:ext cx="6949440" cy="4136536"/>
          </a:xfrm>
          <a:prstGeom prst="rect">
            <a:avLst/>
          </a:prstGeom>
          <a:noFill/>
          <a:ln>
            <a:noFill/>
          </a:ln>
        </p:spPr>
        <p:txBody>
          <a:bodyPr spcFirstLastPara="1" wrap="square" lIns="91425" tIns="45700" rIns="91425" bIns="45700" anchor="ctr" anchorCtr="0">
            <a:normAutofit/>
          </a:bodyPr>
          <a:lstStyle/>
          <a:p>
            <a:pPr lvl="0" algn="l" rtl="0">
              <a:lnSpc>
                <a:spcPct val="120000"/>
              </a:lnSpc>
              <a:spcBef>
                <a:spcPts val="600"/>
              </a:spcBef>
              <a:spcAft>
                <a:spcPts val="0"/>
              </a:spcAft>
              <a:buSzPts val="2400"/>
            </a:pPr>
            <a:r>
              <a:rPr lang="en-US" sz="2400" dirty="0">
                <a:latin typeface="Calibri" panose="020F0502020204030204" pitchFamily="34" charset="0"/>
                <a:cs typeface="Calibri" panose="020F0502020204030204" pitchFamily="34" charset="0"/>
              </a:rPr>
              <a:t>A 52 year female came to our OPD. She had diabetes for 2 year. She loves fruits. Should she avoid fruits completely? If no, then which fruit should she consume?</a:t>
            </a:r>
            <a:endParaRPr sz="2400" dirty="0">
              <a:latin typeface="Calibri" panose="020F0502020204030204" pitchFamily="34" charset="0"/>
              <a:cs typeface="Calibri" panose="020F0502020204030204" pitchFamily="34" charset="0"/>
            </a:endParaRPr>
          </a:p>
          <a:p>
            <a:pPr lvl="0" algn="l" rtl="0">
              <a:lnSpc>
                <a:spcPct val="120000"/>
              </a:lnSpc>
              <a:spcBef>
                <a:spcPts val="600"/>
              </a:spcBef>
              <a:spcAft>
                <a:spcPts val="0"/>
              </a:spcAft>
              <a:buSzPts val="2400"/>
            </a:pPr>
            <a:r>
              <a:rPr lang="en-US" sz="2400" b="1" dirty="0" smtClean="0">
                <a:latin typeface="Calibri" panose="020F0502020204030204" pitchFamily="34" charset="0"/>
                <a:cs typeface="Calibri" panose="020F0502020204030204" pitchFamily="34" charset="0"/>
              </a:rPr>
              <a:t>Answer-</a:t>
            </a:r>
            <a:r>
              <a:rPr lang="en-US" sz="2400" dirty="0" smtClean="0">
                <a:latin typeface="Calibri" panose="020F0502020204030204" pitchFamily="34" charset="0"/>
                <a:cs typeface="Calibri" panose="020F0502020204030204" pitchFamily="34" charset="0"/>
              </a:rPr>
              <a:t> </a:t>
            </a:r>
            <a:r>
              <a:rPr lang="en-US" sz="2400" dirty="0">
                <a:latin typeface="Calibri" panose="020F0502020204030204" pitchFamily="34" charset="0"/>
                <a:cs typeface="Calibri" panose="020F0502020204030204" pitchFamily="34" charset="0"/>
              </a:rPr>
              <a:t>No</a:t>
            </a:r>
            <a:endParaRPr sz="2400" dirty="0">
              <a:latin typeface="Calibri" panose="020F0502020204030204" pitchFamily="34" charset="0"/>
              <a:cs typeface="Calibri" panose="020F0502020204030204" pitchFamily="34" charset="0"/>
            </a:endParaRPr>
          </a:p>
          <a:p>
            <a:pPr lvl="0" algn="l" rtl="0">
              <a:lnSpc>
                <a:spcPct val="120000"/>
              </a:lnSpc>
              <a:spcBef>
                <a:spcPts val="600"/>
              </a:spcBef>
              <a:spcAft>
                <a:spcPts val="0"/>
              </a:spcAft>
              <a:buSzPts val="2400"/>
            </a:pPr>
            <a:r>
              <a:rPr lang="en-US" sz="2400" dirty="0">
                <a:latin typeface="Calibri" panose="020F0502020204030204" pitchFamily="34" charset="0"/>
                <a:cs typeface="Calibri" panose="020F0502020204030204" pitchFamily="34" charset="0"/>
              </a:rPr>
              <a:t>Type- Seasonal, slightly unripe, </a:t>
            </a:r>
            <a:endParaRPr sz="2400" dirty="0">
              <a:latin typeface="Calibri" panose="020F0502020204030204" pitchFamily="34" charset="0"/>
              <a:cs typeface="Calibri" panose="020F0502020204030204" pitchFamily="34" charset="0"/>
            </a:endParaRPr>
          </a:p>
          <a:p>
            <a:pPr lvl="0" algn="l" rtl="0">
              <a:lnSpc>
                <a:spcPct val="120000"/>
              </a:lnSpc>
              <a:spcBef>
                <a:spcPts val="600"/>
              </a:spcBef>
              <a:spcAft>
                <a:spcPts val="0"/>
              </a:spcAft>
              <a:buSzPts val="2400"/>
            </a:pPr>
            <a:r>
              <a:rPr lang="en-US" sz="2400" dirty="0">
                <a:latin typeface="Calibri" panose="020F0502020204030204" pitchFamily="34" charset="0"/>
                <a:cs typeface="Calibri" panose="020F0502020204030204" pitchFamily="34" charset="0"/>
              </a:rPr>
              <a:t>Time- Eat them as </a:t>
            </a:r>
            <a:r>
              <a:rPr lang="en-US" sz="2400" dirty="0" smtClean="0">
                <a:latin typeface="Calibri" panose="020F0502020204030204" pitchFamily="34" charset="0"/>
                <a:cs typeface="Calibri" panose="020F0502020204030204" pitchFamily="34" charset="0"/>
              </a:rPr>
              <a:t>mid-meal snack</a:t>
            </a:r>
            <a:endParaRPr lang="en-US" sz="2400" dirty="0">
              <a:latin typeface="Calibri" panose="020F0502020204030204" pitchFamily="34" charset="0"/>
              <a:cs typeface="Calibri" panose="020F0502020204030204" pitchFamily="34" charset="0"/>
            </a:endParaRPr>
          </a:p>
          <a:p>
            <a:pPr lvl="0" algn="l" rtl="0">
              <a:lnSpc>
                <a:spcPct val="120000"/>
              </a:lnSpc>
              <a:spcBef>
                <a:spcPts val="600"/>
              </a:spcBef>
              <a:spcAft>
                <a:spcPts val="0"/>
              </a:spcAft>
              <a:buSzPts val="2400"/>
            </a:pPr>
            <a:r>
              <a:rPr lang="en-US" sz="2400" dirty="0" smtClean="0">
                <a:latin typeface="Calibri" panose="020F0502020204030204" pitchFamily="34" charset="0"/>
                <a:cs typeface="Calibri" panose="020F0502020204030204" pitchFamily="34" charset="0"/>
              </a:rPr>
              <a:t>Avoid </a:t>
            </a:r>
            <a:r>
              <a:rPr lang="en-US" sz="2400" dirty="0">
                <a:latin typeface="Calibri" panose="020F0502020204030204" pitchFamily="34" charset="0"/>
                <a:cs typeface="Calibri" panose="020F0502020204030204" pitchFamily="34" charset="0"/>
              </a:rPr>
              <a:t>eating fruits along with or just after meals.</a:t>
            </a:r>
            <a:endParaRPr sz="2400" dirty="0">
              <a:latin typeface="Calibri" panose="020F0502020204030204" pitchFamily="34" charset="0"/>
              <a:cs typeface="Calibri" panose="020F0502020204030204" pitchFamily="34" charset="0"/>
            </a:endParaRPr>
          </a:p>
        </p:txBody>
      </p:sp>
      <p:sp>
        <p:nvSpPr>
          <p:cNvPr id="6" name="TextBox 5"/>
          <p:cNvSpPr txBox="1"/>
          <p:nvPr/>
        </p:nvSpPr>
        <p:spPr>
          <a:xfrm>
            <a:off x="11421133" y="6571215"/>
            <a:ext cx="470062" cy="307777"/>
          </a:xfrm>
          <a:prstGeom prst="rect">
            <a:avLst/>
          </a:prstGeom>
          <a:noFill/>
        </p:spPr>
        <p:txBody>
          <a:bodyPr wrap="square" rtlCol="0">
            <a:spAutoFit/>
          </a:bodyPr>
          <a:lstStyle/>
          <a:p>
            <a:pPr algn="ctr"/>
            <a:r>
              <a:rPr lang="en-IN" sz="1400" dirty="0" smtClean="0">
                <a:latin typeface="Calibri" panose="020F0502020204030204" pitchFamily="34" charset="0"/>
                <a:cs typeface="Calibri" panose="020F0502020204030204" pitchFamily="34" charset="0"/>
              </a:rPr>
              <a:t>66</a:t>
            </a:r>
            <a:endParaRPr lang="en-IN" sz="1400" dirty="0">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338"/>
        <p:cNvGrpSpPr/>
        <p:nvPr/>
      </p:nvGrpSpPr>
      <p:grpSpPr>
        <a:xfrm>
          <a:off x="0" y="0"/>
          <a:ext cx="0" cy="0"/>
          <a:chOff x="0" y="0"/>
          <a:chExt cx="0" cy="0"/>
        </a:xfrm>
      </p:grpSpPr>
      <p:sp>
        <p:nvSpPr>
          <p:cNvPr id="4" name="Rectangle 3"/>
          <p:cNvSpPr/>
          <p:nvPr/>
        </p:nvSpPr>
        <p:spPr>
          <a:xfrm>
            <a:off x="335280" y="2355962"/>
            <a:ext cx="3241040" cy="2296160"/>
          </a:xfrm>
          <a:prstGeom prst="rect">
            <a:avLst/>
          </a:prstGeom>
          <a:solidFill>
            <a:srgbClr val="B463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Rectangle 4"/>
          <p:cNvSpPr/>
          <p:nvPr/>
        </p:nvSpPr>
        <p:spPr>
          <a:xfrm>
            <a:off x="3413758" y="1076960"/>
            <a:ext cx="8778241" cy="4612640"/>
          </a:xfrm>
          <a:prstGeom prst="rect">
            <a:avLst/>
          </a:prstGeom>
          <a:solidFill>
            <a:srgbClr val="F4F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39" name="Google Shape;1339;p36"/>
          <p:cNvSpPr txBox="1">
            <a:spLocks noGrp="1"/>
          </p:cNvSpPr>
          <p:nvPr>
            <p:ph type="title" idx="4294967295"/>
          </p:nvPr>
        </p:nvSpPr>
        <p:spPr>
          <a:xfrm>
            <a:off x="753427" y="2680671"/>
            <a:ext cx="2188472" cy="171692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3600"/>
              <a:buFont typeface="Corbel"/>
              <a:buNone/>
            </a:pPr>
            <a:r>
              <a:rPr lang="en-US" sz="4800" dirty="0">
                <a:solidFill>
                  <a:schemeClr val="bg1"/>
                </a:solidFill>
              </a:rPr>
              <a:t>Physical activity</a:t>
            </a:r>
            <a:endParaRPr sz="4800" dirty="0">
              <a:solidFill>
                <a:schemeClr val="bg1"/>
              </a:solidFill>
            </a:endParaRPr>
          </a:p>
        </p:txBody>
      </p:sp>
      <p:sp>
        <p:nvSpPr>
          <p:cNvPr id="1340" name="Google Shape;1340;p36"/>
          <p:cNvSpPr txBox="1">
            <a:spLocks noGrp="1"/>
          </p:cNvSpPr>
          <p:nvPr>
            <p:ph type="body" idx="4294967295"/>
          </p:nvPr>
        </p:nvSpPr>
        <p:spPr>
          <a:xfrm>
            <a:off x="3701415" y="1384301"/>
            <a:ext cx="7667625" cy="37846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2800"/>
              <a:buNone/>
            </a:pPr>
            <a:r>
              <a:rPr lang="en-US" sz="2400" b="1" dirty="0">
                <a:latin typeface="Calibri" panose="020F0502020204030204" pitchFamily="34" charset="0"/>
                <a:cs typeface="Calibri" panose="020F0502020204030204" pitchFamily="34" charset="0"/>
              </a:rPr>
              <a:t>Physical activity</a:t>
            </a:r>
            <a:endParaRPr sz="2400" dirty="0">
              <a:latin typeface="Calibri" panose="020F0502020204030204" pitchFamily="34" charset="0"/>
              <a:cs typeface="Calibri" panose="020F0502020204030204" pitchFamily="34" charset="0"/>
            </a:endParaRPr>
          </a:p>
          <a:p>
            <a:pPr marL="0" lvl="0" indent="0" algn="l" rtl="0">
              <a:lnSpc>
                <a:spcPct val="90000"/>
              </a:lnSpc>
              <a:spcBef>
                <a:spcPts val="1200"/>
              </a:spcBef>
              <a:spcAft>
                <a:spcPts val="0"/>
              </a:spcAft>
              <a:buSzPts val="2800"/>
              <a:buNone/>
            </a:pPr>
            <a:r>
              <a:rPr lang="en-US" sz="2400" dirty="0">
                <a:latin typeface="Calibri" panose="020F0502020204030204" pitchFamily="34" charset="0"/>
                <a:cs typeface="Calibri" panose="020F0502020204030204" pitchFamily="34" charset="0"/>
              </a:rPr>
              <a:t>Any body movement by skeletal muscles results in energy expenditure beyond resting expenditure.</a:t>
            </a:r>
            <a:endParaRPr sz="2400" dirty="0">
              <a:latin typeface="Calibri" panose="020F0502020204030204" pitchFamily="34" charset="0"/>
              <a:cs typeface="Calibri" panose="020F0502020204030204" pitchFamily="34" charset="0"/>
            </a:endParaRPr>
          </a:p>
          <a:p>
            <a:pPr marL="0" lvl="0" indent="0" algn="l" rtl="0">
              <a:lnSpc>
                <a:spcPct val="90000"/>
              </a:lnSpc>
              <a:spcBef>
                <a:spcPts val="1200"/>
              </a:spcBef>
              <a:spcAft>
                <a:spcPts val="0"/>
              </a:spcAft>
              <a:buSzPts val="2800"/>
              <a:buNone/>
            </a:pPr>
            <a:endParaRPr sz="2400" dirty="0">
              <a:latin typeface="Calibri" panose="020F0502020204030204" pitchFamily="34" charset="0"/>
              <a:cs typeface="Calibri" panose="020F0502020204030204" pitchFamily="34" charset="0"/>
            </a:endParaRPr>
          </a:p>
          <a:p>
            <a:pPr marL="0" lvl="0" indent="0" algn="l" rtl="0">
              <a:lnSpc>
                <a:spcPct val="90000"/>
              </a:lnSpc>
              <a:spcBef>
                <a:spcPts val="1200"/>
              </a:spcBef>
              <a:spcAft>
                <a:spcPts val="0"/>
              </a:spcAft>
              <a:buSzPts val="2800"/>
              <a:buNone/>
            </a:pPr>
            <a:r>
              <a:rPr lang="en-US" sz="2400" b="1" dirty="0">
                <a:latin typeface="Calibri" panose="020F0502020204030204" pitchFamily="34" charset="0"/>
                <a:cs typeface="Calibri" panose="020F0502020204030204" pitchFamily="34" charset="0"/>
              </a:rPr>
              <a:t>Exercise</a:t>
            </a:r>
            <a:endParaRPr sz="2400" dirty="0">
              <a:latin typeface="Calibri" panose="020F0502020204030204" pitchFamily="34" charset="0"/>
              <a:cs typeface="Calibri" panose="020F0502020204030204" pitchFamily="34" charset="0"/>
            </a:endParaRPr>
          </a:p>
          <a:p>
            <a:pPr marL="0" lvl="0" indent="0" algn="l" rtl="0">
              <a:lnSpc>
                <a:spcPct val="90000"/>
              </a:lnSpc>
              <a:spcBef>
                <a:spcPts val="1200"/>
              </a:spcBef>
              <a:spcAft>
                <a:spcPts val="0"/>
              </a:spcAft>
              <a:buSzPts val="2800"/>
              <a:buNone/>
            </a:pPr>
            <a:r>
              <a:rPr lang="en-US" sz="2400" dirty="0">
                <a:latin typeface="Calibri" panose="020F0502020204030204" pitchFamily="34" charset="0"/>
                <a:cs typeface="Calibri" panose="020F0502020204030204" pitchFamily="34" charset="0"/>
              </a:rPr>
              <a:t>Physical activity that is planned, structured, repetitive, and purposeful usually aimed at improving on maintaining physical </a:t>
            </a:r>
            <a:r>
              <a:rPr lang="en-US" sz="2400" dirty="0" smtClean="0">
                <a:latin typeface="Calibri" panose="020F0502020204030204" pitchFamily="34" charset="0"/>
                <a:cs typeface="Calibri" panose="020F0502020204030204" pitchFamily="34" charset="0"/>
              </a:rPr>
              <a:t>fitness</a:t>
            </a:r>
            <a:endParaRPr sz="2400" dirty="0">
              <a:latin typeface="Calibri" panose="020F0502020204030204" pitchFamily="34" charset="0"/>
              <a:cs typeface="Calibri" panose="020F0502020204030204" pitchFamily="34" charset="0"/>
            </a:endParaRPr>
          </a:p>
        </p:txBody>
      </p:sp>
      <p:sp>
        <p:nvSpPr>
          <p:cNvPr id="6" name="TextBox 5"/>
          <p:cNvSpPr txBox="1"/>
          <p:nvPr/>
        </p:nvSpPr>
        <p:spPr>
          <a:xfrm>
            <a:off x="11421133" y="6530575"/>
            <a:ext cx="470062" cy="307777"/>
          </a:xfrm>
          <a:prstGeom prst="rect">
            <a:avLst/>
          </a:prstGeom>
          <a:noFill/>
        </p:spPr>
        <p:txBody>
          <a:bodyPr wrap="square" rtlCol="0">
            <a:spAutoFit/>
          </a:bodyPr>
          <a:lstStyle/>
          <a:p>
            <a:pPr algn="ctr"/>
            <a:r>
              <a:rPr lang="en-IN" sz="1400" dirty="0" smtClean="0">
                <a:latin typeface="Calibri" panose="020F0502020204030204" pitchFamily="34" charset="0"/>
                <a:cs typeface="Calibri" panose="020F0502020204030204" pitchFamily="34" charset="0"/>
              </a:rPr>
              <a:t>67</a:t>
            </a:r>
            <a:endParaRPr lang="en-IN" sz="1400" dirty="0">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344"/>
        <p:cNvGrpSpPr/>
        <p:nvPr/>
      </p:nvGrpSpPr>
      <p:grpSpPr>
        <a:xfrm>
          <a:off x="0" y="0"/>
          <a:ext cx="0" cy="0"/>
          <a:chOff x="0" y="0"/>
          <a:chExt cx="0" cy="0"/>
        </a:xfrm>
      </p:grpSpPr>
      <p:sp>
        <p:nvSpPr>
          <p:cNvPr id="4" name="Rectangle 3"/>
          <p:cNvSpPr/>
          <p:nvPr/>
        </p:nvSpPr>
        <p:spPr>
          <a:xfrm>
            <a:off x="335280" y="2355962"/>
            <a:ext cx="3241040" cy="2296160"/>
          </a:xfrm>
          <a:prstGeom prst="rect">
            <a:avLst/>
          </a:prstGeom>
          <a:solidFill>
            <a:srgbClr val="B463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Rectangle 4"/>
          <p:cNvSpPr/>
          <p:nvPr/>
        </p:nvSpPr>
        <p:spPr>
          <a:xfrm>
            <a:off x="3413759" y="1076960"/>
            <a:ext cx="8477436" cy="4612640"/>
          </a:xfrm>
          <a:prstGeom prst="rect">
            <a:avLst/>
          </a:prstGeom>
          <a:solidFill>
            <a:srgbClr val="F4F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45" name="Google Shape;1345;p37"/>
          <p:cNvSpPr txBox="1">
            <a:spLocks noGrp="1"/>
          </p:cNvSpPr>
          <p:nvPr>
            <p:ph type="title" idx="4294967295"/>
          </p:nvPr>
        </p:nvSpPr>
        <p:spPr>
          <a:xfrm>
            <a:off x="706728" y="2503917"/>
            <a:ext cx="2030095" cy="200025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FFFFFF"/>
              </a:buClr>
              <a:buSzPts val="3600"/>
              <a:buFont typeface="Corbel"/>
              <a:buNone/>
            </a:pPr>
            <a:r>
              <a:rPr lang="en-US" sz="4800" dirty="0">
                <a:solidFill>
                  <a:schemeClr val="bg1"/>
                </a:solidFill>
              </a:rPr>
              <a:t>Case-3</a:t>
            </a:r>
            <a:endParaRPr sz="4800" dirty="0">
              <a:solidFill>
                <a:schemeClr val="bg1"/>
              </a:solidFill>
            </a:endParaRPr>
          </a:p>
        </p:txBody>
      </p:sp>
      <p:sp>
        <p:nvSpPr>
          <p:cNvPr id="1346" name="Google Shape;1346;p37"/>
          <p:cNvSpPr txBox="1">
            <a:spLocks noGrp="1"/>
          </p:cNvSpPr>
          <p:nvPr>
            <p:ph type="body" idx="4294967295"/>
          </p:nvPr>
        </p:nvSpPr>
        <p:spPr>
          <a:xfrm>
            <a:off x="3639876" y="805180"/>
            <a:ext cx="7726463" cy="5156200"/>
          </a:xfrm>
          <a:prstGeom prst="rect">
            <a:avLst/>
          </a:prstGeom>
          <a:noFill/>
          <a:ln>
            <a:noFill/>
          </a:ln>
        </p:spPr>
        <p:txBody>
          <a:bodyPr spcFirstLastPara="1" wrap="square" lIns="91425" tIns="45700" rIns="91425" bIns="45700" anchor="ctr" anchorCtr="0">
            <a:normAutofit/>
          </a:bodyPr>
          <a:lstStyle/>
          <a:p>
            <a:pPr marL="36899" lvl="0" indent="0" algn="l" rtl="0">
              <a:lnSpc>
                <a:spcPct val="100000"/>
              </a:lnSpc>
              <a:spcBef>
                <a:spcPts val="0"/>
              </a:spcBef>
              <a:spcAft>
                <a:spcPts val="0"/>
              </a:spcAft>
              <a:buSzPts val="2400"/>
              <a:buNone/>
            </a:pPr>
            <a:r>
              <a:rPr lang="en-US" sz="2400" b="1" dirty="0">
                <a:latin typeface="Calibri" panose="020F0502020204030204" pitchFamily="34" charset="0"/>
                <a:cs typeface="Calibri" panose="020F0502020204030204" pitchFamily="34" charset="0"/>
              </a:rPr>
              <a:t>Question.2: </a:t>
            </a:r>
            <a:r>
              <a:rPr lang="en-US" sz="2400" dirty="0">
                <a:latin typeface="Calibri" panose="020F0502020204030204" pitchFamily="34" charset="0"/>
                <a:cs typeface="Calibri" panose="020F0502020204030204" pitchFamily="34" charset="0"/>
              </a:rPr>
              <a:t>43 year old man, known case of hypertension and recently diagnosed diabetes came to our OPD and said “ I have always led a sedentary lifestyle. Now due to diabetes, I am being advised to join the gym however, I have heard that exercising increase the risk of heart attack in people with diabetes. Is this true?</a:t>
            </a:r>
            <a:endParaRPr sz="2400" dirty="0">
              <a:latin typeface="Calibri" panose="020F0502020204030204" pitchFamily="34" charset="0"/>
              <a:cs typeface="Calibri" panose="020F0502020204030204" pitchFamily="34" charset="0"/>
            </a:endParaRPr>
          </a:p>
          <a:p>
            <a:pPr marL="36899" lvl="0" indent="0" algn="l" rtl="0">
              <a:lnSpc>
                <a:spcPct val="100000"/>
              </a:lnSpc>
              <a:spcBef>
                <a:spcPts val="1200"/>
              </a:spcBef>
              <a:spcAft>
                <a:spcPts val="0"/>
              </a:spcAft>
              <a:buSzPts val="2400"/>
              <a:buNone/>
            </a:pPr>
            <a:r>
              <a:rPr lang="en-US" sz="2400" b="1" dirty="0" smtClean="0">
                <a:latin typeface="Calibri" panose="020F0502020204030204" pitchFamily="34" charset="0"/>
                <a:cs typeface="Calibri" panose="020F0502020204030204" pitchFamily="34" charset="0"/>
              </a:rPr>
              <a:t>Answer. </a:t>
            </a:r>
            <a:r>
              <a:rPr lang="en-US" sz="2400" dirty="0">
                <a:latin typeface="Calibri" panose="020F0502020204030204" pitchFamily="34" charset="0"/>
                <a:cs typeface="Calibri" panose="020F0502020204030204" pitchFamily="34" charset="0"/>
              </a:rPr>
              <a:t>He is &gt; 35 years old.</a:t>
            </a:r>
            <a:endParaRPr sz="2400" dirty="0">
              <a:latin typeface="Calibri" panose="020F0502020204030204" pitchFamily="34" charset="0"/>
              <a:cs typeface="Calibri" panose="020F0502020204030204" pitchFamily="34" charset="0"/>
            </a:endParaRPr>
          </a:p>
          <a:p>
            <a:pPr marL="36899" lvl="0" indent="0" algn="l" rtl="0">
              <a:lnSpc>
                <a:spcPct val="100000"/>
              </a:lnSpc>
              <a:spcBef>
                <a:spcPts val="1200"/>
              </a:spcBef>
              <a:spcAft>
                <a:spcPts val="0"/>
              </a:spcAft>
              <a:buSzPts val="2400"/>
              <a:buNone/>
            </a:pPr>
            <a:r>
              <a:rPr lang="en-US" sz="2400" dirty="0">
                <a:latin typeface="Calibri" panose="020F0502020204030204" pitchFamily="34" charset="0"/>
                <a:cs typeface="Calibri" panose="020F0502020204030204" pitchFamily="34" charset="0"/>
              </a:rPr>
              <a:t>k/c/o hypertension( risk of cardiovascular disorder) should evaluate before starting an exercise program</a:t>
            </a:r>
            <a:endParaRPr sz="2400" dirty="0">
              <a:latin typeface="Calibri" panose="020F0502020204030204" pitchFamily="34" charset="0"/>
              <a:cs typeface="Calibri" panose="020F0502020204030204" pitchFamily="34" charset="0"/>
            </a:endParaRPr>
          </a:p>
        </p:txBody>
      </p:sp>
      <p:sp>
        <p:nvSpPr>
          <p:cNvPr id="6" name="TextBox 5"/>
          <p:cNvSpPr txBox="1"/>
          <p:nvPr/>
        </p:nvSpPr>
        <p:spPr>
          <a:xfrm>
            <a:off x="11421133" y="6530575"/>
            <a:ext cx="470062" cy="307777"/>
          </a:xfrm>
          <a:prstGeom prst="rect">
            <a:avLst/>
          </a:prstGeom>
          <a:noFill/>
        </p:spPr>
        <p:txBody>
          <a:bodyPr wrap="square" rtlCol="0">
            <a:spAutoFit/>
          </a:bodyPr>
          <a:lstStyle/>
          <a:p>
            <a:pPr algn="ctr"/>
            <a:r>
              <a:rPr lang="en-IN" sz="1400" dirty="0" smtClean="0">
                <a:latin typeface="Calibri" panose="020F0502020204030204" pitchFamily="34" charset="0"/>
                <a:cs typeface="Calibri" panose="020F0502020204030204" pitchFamily="34" charset="0"/>
              </a:rPr>
              <a:t>68</a:t>
            </a:r>
            <a:endParaRPr lang="en-IN" sz="1400" dirty="0">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C9664EF-0D74-4781-B4B4-646A93B50BC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54C0CC2-F056-47AD-A361-F33F5EE9769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useBgFill="1">
        <p:nvSpPr>
          <p:cNvPr id="13" name="Rectangle 12">
            <a:extLst>
              <a:ext uri="{FF2B5EF4-FFF2-40B4-BE49-F238E27FC236}">
                <a16:creationId xmlns:a16="http://schemas.microsoft.com/office/drawing/2014/main" id="{CD560C9F-7A8F-4FBA-BD3A-EB75B62E45D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ln w="22225">
            <a:solidFill>
              <a:srgbClr val="F4D1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57735977-5188-9A50-A184-52D32D4F5159}"/>
              </a:ext>
            </a:extLst>
          </p:cNvPr>
          <p:cNvPicPr>
            <a:picLocks noChangeAspect="1"/>
          </p:cNvPicPr>
          <p:nvPr/>
        </p:nvPicPr>
        <p:blipFill rotWithShape="1">
          <a:blip r:embed="rId4">
            <a:extLst>
              <a:ext uri="{28A0092B-C50C-407E-A947-70E740481C1C}">
                <a14:useLocalDpi xmlns:a14="http://schemas.microsoft.com/office/drawing/2010/main" val="0"/>
              </a:ext>
            </a:extLst>
          </a:blip>
          <a:srcRect b="19508"/>
          <a:stretch/>
        </p:blipFill>
        <p:spPr bwMode="auto">
          <a:xfrm>
            <a:off x="804332" y="936046"/>
            <a:ext cx="10577744" cy="4980823"/>
          </a:xfrm>
          <a:prstGeom prst="rect">
            <a:avLst/>
          </a:prstGeom>
          <a:extLst>
            <a:ext uri="{53640926-AAD7-44D8-BBD7-CCE9431645EC}">
              <a14:shadowObscured xmlns:a14="http://schemas.microsoft.com/office/drawing/2010/main"/>
            </a:ext>
          </a:extLst>
        </p:spPr>
      </p:pic>
      <p:sp>
        <p:nvSpPr>
          <p:cNvPr id="6" name="TextBox 5"/>
          <p:cNvSpPr txBox="1"/>
          <p:nvPr/>
        </p:nvSpPr>
        <p:spPr>
          <a:xfrm>
            <a:off x="11467431" y="6489935"/>
            <a:ext cx="470062" cy="307777"/>
          </a:xfrm>
          <a:prstGeom prst="rect">
            <a:avLst/>
          </a:prstGeom>
          <a:noFill/>
        </p:spPr>
        <p:txBody>
          <a:bodyPr wrap="square" rtlCol="0">
            <a:spAutoFit/>
          </a:bodyPr>
          <a:lstStyle/>
          <a:p>
            <a:pPr algn="ctr"/>
            <a:r>
              <a:rPr lang="en-IN" sz="1400" dirty="0" smtClean="0">
                <a:latin typeface="Calibri" panose="020F0502020204030204" pitchFamily="34" charset="0"/>
                <a:cs typeface="Calibri" panose="020F0502020204030204" pitchFamily="34" charset="0"/>
              </a:rPr>
              <a:t>6</a:t>
            </a:r>
            <a:endParaRPr lang="en-IN"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6939696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350"/>
        <p:cNvGrpSpPr/>
        <p:nvPr/>
      </p:nvGrpSpPr>
      <p:grpSpPr>
        <a:xfrm>
          <a:off x="0" y="0"/>
          <a:ext cx="0" cy="0"/>
          <a:chOff x="0" y="0"/>
          <a:chExt cx="0" cy="0"/>
        </a:xfrm>
      </p:grpSpPr>
      <p:sp>
        <p:nvSpPr>
          <p:cNvPr id="1351" name="Google Shape;1351;p38"/>
          <p:cNvSpPr txBox="1">
            <a:spLocks noGrp="1"/>
          </p:cNvSpPr>
          <p:nvPr>
            <p:ph type="title" idx="4294967295"/>
          </p:nvPr>
        </p:nvSpPr>
        <p:spPr>
          <a:xfrm>
            <a:off x="486136" y="452620"/>
            <a:ext cx="11053823" cy="87847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3600"/>
              <a:buFont typeface="Corbel"/>
              <a:buNone/>
            </a:pPr>
            <a:r>
              <a:rPr lang="en-US" sz="4800" dirty="0">
                <a:solidFill>
                  <a:srgbClr val="D34817"/>
                </a:solidFill>
              </a:rPr>
              <a:t>Medical evaluation before exercise program</a:t>
            </a:r>
            <a:endParaRPr sz="4800" dirty="0">
              <a:solidFill>
                <a:srgbClr val="D34817"/>
              </a:solidFill>
            </a:endParaRPr>
          </a:p>
        </p:txBody>
      </p:sp>
      <p:sp>
        <p:nvSpPr>
          <p:cNvPr id="1352" name="Google Shape;1352;p38"/>
          <p:cNvSpPr txBox="1">
            <a:spLocks noGrp="1"/>
          </p:cNvSpPr>
          <p:nvPr>
            <p:ph type="body" idx="4294967295"/>
          </p:nvPr>
        </p:nvSpPr>
        <p:spPr>
          <a:xfrm>
            <a:off x="486136" y="1053293"/>
            <a:ext cx="11053823" cy="3507129"/>
          </a:xfrm>
          <a:prstGeom prst="rect">
            <a:avLst/>
          </a:prstGeom>
          <a:noFill/>
          <a:ln>
            <a:noFill/>
          </a:ln>
        </p:spPr>
        <p:txBody>
          <a:bodyPr spcFirstLastPara="1" wrap="square" lIns="91425" tIns="45700" rIns="91425" bIns="45700" anchor="ctr" anchorCtr="0">
            <a:normAutofit/>
          </a:bodyPr>
          <a:lstStyle/>
          <a:p>
            <a:pPr marL="36899" lvl="0" indent="0" algn="l" rtl="0">
              <a:lnSpc>
                <a:spcPct val="100000"/>
              </a:lnSpc>
              <a:spcAft>
                <a:spcPts val="0"/>
              </a:spcAft>
              <a:buSzPts val="2400"/>
              <a:buNone/>
            </a:pPr>
            <a:r>
              <a:rPr lang="en-US" sz="2400" dirty="0">
                <a:latin typeface="Calibri" panose="020F0502020204030204" pitchFamily="34" charset="0"/>
                <a:cs typeface="Calibri" panose="020F0502020204030204" pitchFamily="34" charset="0"/>
              </a:rPr>
              <a:t>Routine exercise- stress testing is not indicated prior to initiating exercise program in asymptomatic individuals.</a:t>
            </a:r>
            <a:endParaRPr sz="2400" dirty="0">
              <a:latin typeface="Calibri" panose="020F0502020204030204" pitchFamily="34" charset="0"/>
              <a:cs typeface="Calibri" panose="020F0502020204030204" pitchFamily="34" charset="0"/>
            </a:endParaRPr>
          </a:p>
          <a:p>
            <a:pPr marL="36899" lvl="0" indent="0" algn="l" rtl="0">
              <a:lnSpc>
                <a:spcPct val="100000"/>
              </a:lnSpc>
              <a:spcAft>
                <a:spcPts val="0"/>
              </a:spcAft>
              <a:buSzPts val="2400"/>
              <a:buNone/>
            </a:pPr>
            <a:r>
              <a:rPr lang="en-US" sz="2400" dirty="0">
                <a:latin typeface="Calibri" panose="020F0502020204030204" pitchFamily="34" charset="0"/>
                <a:cs typeface="Calibri" panose="020F0502020204030204" pitchFamily="34" charset="0"/>
              </a:rPr>
              <a:t>Healthcare providers should evaluate patients with T2DM before starting an exercise program, especially in individuals leading sedentary lifestyles and risk of cardiovascular disorder.</a:t>
            </a:r>
            <a:endParaRPr sz="2400" dirty="0">
              <a:latin typeface="Calibri" panose="020F0502020204030204" pitchFamily="34" charset="0"/>
              <a:cs typeface="Calibri" panose="020F0502020204030204" pitchFamily="34" charset="0"/>
            </a:endParaRPr>
          </a:p>
          <a:p>
            <a:pPr marL="36899" lvl="0" indent="0" algn="l" rtl="0">
              <a:lnSpc>
                <a:spcPct val="100000"/>
              </a:lnSpc>
              <a:spcAft>
                <a:spcPts val="0"/>
              </a:spcAft>
              <a:buSzPts val="2400"/>
              <a:buNone/>
            </a:pPr>
            <a:r>
              <a:rPr lang="en-US" sz="2400" dirty="0">
                <a:latin typeface="Calibri" panose="020F0502020204030204" pitchFamily="34" charset="0"/>
                <a:cs typeface="Calibri" panose="020F0502020204030204" pitchFamily="34" charset="0"/>
              </a:rPr>
              <a:t>High risk patients should encouraged to start with short periods of low intensity exercise and slowly increase the intensity and tolerated</a:t>
            </a:r>
            <a:r>
              <a:rPr lang="en-US" sz="2400" dirty="0" smtClean="0">
                <a:latin typeface="Calibri" panose="020F0502020204030204" pitchFamily="34" charset="0"/>
                <a:cs typeface="Calibri" panose="020F0502020204030204" pitchFamily="34" charset="0"/>
              </a:rPr>
              <a:t>.</a:t>
            </a:r>
            <a:endParaRPr sz="2400" dirty="0">
              <a:latin typeface="Calibri" panose="020F0502020204030204" pitchFamily="34" charset="0"/>
              <a:cs typeface="Calibri" panose="020F0502020204030204" pitchFamily="34" charset="0"/>
            </a:endParaRPr>
          </a:p>
        </p:txBody>
      </p:sp>
      <p:sp>
        <p:nvSpPr>
          <p:cNvPr id="4" name="TextBox 3"/>
          <p:cNvSpPr txBox="1"/>
          <p:nvPr/>
        </p:nvSpPr>
        <p:spPr>
          <a:xfrm>
            <a:off x="11421133" y="6500095"/>
            <a:ext cx="470062" cy="307777"/>
          </a:xfrm>
          <a:prstGeom prst="rect">
            <a:avLst/>
          </a:prstGeom>
          <a:noFill/>
        </p:spPr>
        <p:txBody>
          <a:bodyPr wrap="square" rtlCol="0">
            <a:spAutoFit/>
          </a:bodyPr>
          <a:lstStyle/>
          <a:p>
            <a:pPr algn="ctr"/>
            <a:r>
              <a:rPr lang="en-IN" sz="1400" dirty="0" smtClean="0">
                <a:latin typeface="Calibri" panose="020F0502020204030204" pitchFamily="34" charset="0"/>
                <a:cs typeface="Calibri" panose="020F0502020204030204" pitchFamily="34" charset="0"/>
              </a:rPr>
              <a:t>69</a:t>
            </a:r>
            <a:endParaRPr lang="en-IN" sz="1400" dirty="0">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356"/>
        <p:cNvGrpSpPr/>
        <p:nvPr/>
      </p:nvGrpSpPr>
      <p:grpSpPr>
        <a:xfrm>
          <a:off x="0" y="0"/>
          <a:ext cx="0" cy="0"/>
          <a:chOff x="0" y="0"/>
          <a:chExt cx="0" cy="0"/>
        </a:xfrm>
      </p:grpSpPr>
      <p:graphicFrame>
        <p:nvGraphicFramePr>
          <p:cNvPr id="1358" name="Google Shape;1358;p39"/>
          <p:cNvGraphicFramePr/>
          <p:nvPr>
            <p:extLst>
              <p:ext uri="{D42A27DB-BD31-4B8C-83A1-F6EECF244321}">
                <p14:modId xmlns:p14="http://schemas.microsoft.com/office/powerpoint/2010/main" val="3611990258"/>
              </p:ext>
            </p:extLst>
          </p:nvPr>
        </p:nvGraphicFramePr>
        <p:xfrm>
          <a:off x="768198" y="747852"/>
          <a:ext cx="10690739" cy="5193475"/>
        </p:xfrm>
        <a:graphic>
          <a:graphicData uri="http://schemas.openxmlformats.org/drawingml/2006/table">
            <a:tbl>
              <a:tblPr firstRow="1" bandRow="1">
                <a:noFill/>
              </a:tblPr>
              <a:tblGrid>
                <a:gridCol w="3679245">
                  <a:extLst>
                    <a:ext uri="{9D8B030D-6E8A-4147-A177-3AD203B41FA5}">
                      <a16:colId xmlns:a16="http://schemas.microsoft.com/office/drawing/2014/main" val="20000"/>
                    </a:ext>
                  </a:extLst>
                </a:gridCol>
                <a:gridCol w="7011494">
                  <a:extLst>
                    <a:ext uri="{9D8B030D-6E8A-4147-A177-3AD203B41FA5}">
                      <a16:colId xmlns:a16="http://schemas.microsoft.com/office/drawing/2014/main" val="20001"/>
                    </a:ext>
                  </a:extLst>
                </a:gridCol>
              </a:tblGrid>
              <a:tr h="399175">
                <a:tc>
                  <a:txBody>
                    <a:bodyPr/>
                    <a:lstStyle/>
                    <a:p>
                      <a:pPr marL="0" marR="0" lvl="0" indent="0" algn="ctr" rtl="0">
                        <a:spcBef>
                          <a:spcPts val="0"/>
                        </a:spcBef>
                        <a:spcAft>
                          <a:spcPts val="0"/>
                        </a:spcAft>
                        <a:buNone/>
                      </a:pPr>
                      <a:r>
                        <a:rPr lang="en-US" sz="2000" b="1" dirty="0">
                          <a:solidFill>
                            <a:schemeClr val="bg1"/>
                          </a:solidFill>
                          <a:latin typeface="+mn-lt"/>
                          <a:cs typeface="Calibri" panose="020F0502020204030204" pitchFamily="34" charset="0"/>
                        </a:rPr>
                        <a:t>Diabetes complication</a:t>
                      </a:r>
                      <a:endParaRPr sz="2000" b="1" dirty="0">
                        <a:solidFill>
                          <a:schemeClr val="bg1"/>
                        </a:solidFill>
                        <a:latin typeface="+mn-lt"/>
                        <a:cs typeface="Calibri" panose="020F0502020204030204" pitchFamily="34" charset="0"/>
                      </a:endParaRPr>
                    </a:p>
                  </a:txBody>
                  <a:tcPr marL="91450" marR="91450" marT="45725" marB="45725">
                    <a:solidFill>
                      <a:srgbClr val="B46346"/>
                    </a:solidFill>
                  </a:tcPr>
                </a:tc>
                <a:tc>
                  <a:txBody>
                    <a:bodyPr/>
                    <a:lstStyle/>
                    <a:p>
                      <a:pPr marL="0" marR="0" lvl="0" indent="0" algn="ctr" rtl="0">
                        <a:spcBef>
                          <a:spcPts val="0"/>
                        </a:spcBef>
                        <a:spcAft>
                          <a:spcPts val="0"/>
                        </a:spcAft>
                        <a:buNone/>
                      </a:pPr>
                      <a:r>
                        <a:rPr lang="en-US" sz="2000" b="1" dirty="0">
                          <a:solidFill>
                            <a:schemeClr val="bg1"/>
                          </a:solidFill>
                          <a:latin typeface="+mn-lt"/>
                          <a:cs typeface="Calibri" panose="020F0502020204030204" pitchFamily="34" charset="0"/>
                        </a:rPr>
                        <a:t>Exercise recommendations</a:t>
                      </a:r>
                      <a:endParaRPr sz="2000" b="1" dirty="0">
                        <a:solidFill>
                          <a:schemeClr val="bg1"/>
                        </a:solidFill>
                        <a:latin typeface="+mn-lt"/>
                        <a:cs typeface="Calibri" panose="020F0502020204030204" pitchFamily="34" charset="0"/>
                      </a:endParaRPr>
                    </a:p>
                  </a:txBody>
                  <a:tcPr marL="91450" marR="91450" marT="45725" marB="45725">
                    <a:solidFill>
                      <a:srgbClr val="B46346"/>
                    </a:solidFill>
                  </a:tcPr>
                </a:tc>
                <a:extLst>
                  <a:ext uri="{0D108BD9-81ED-4DB2-BD59-A6C34878D82A}">
                    <a16:rowId xmlns:a16="http://schemas.microsoft.com/office/drawing/2014/main" val="10000"/>
                  </a:ext>
                </a:extLst>
              </a:tr>
              <a:tr h="688975">
                <a:tc>
                  <a:txBody>
                    <a:bodyPr/>
                    <a:lstStyle/>
                    <a:p>
                      <a:pPr marL="0" marR="0" lvl="0" indent="0" algn="l" rtl="0">
                        <a:spcBef>
                          <a:spcPts val="0"/>
                        </a:spcBef>
                        <a:spcAft>
                          <a:spcPts val="0"/>
                        </a:spcAft>
                        <a:buNone/>
                      </a:pPr>
                      <a:r>
                        <a:rPr lang="en-US" sz="2000" dirty="0">
                          <a:latin typeface="Calibri" panose="020F0502020204030204" pitchFamily="34" charset="0"/>
                          <a:cs typeface="Calibri" panose="020F0502020204030204" pitchFamily="34" charset="0"/>
                        </a:rPr>
                        <a:t>Severe peripheral Neuropathy</a:t>
                      </a:r>
                      <a:endParaRPr sz="2000" dirty="0">
                        <a:latin typeface="Calibri" panose="020F0502020204030204" pitchFamily="34" charset="0"/>
                        <a:cs typeface="Calibri" panose="020F0502020204030204" pitchFamily="34" charset="0"/>
                      </a:endParaRPr>
                    </a:p>
                  </a:txBody>
                  <a:tcPr marL="91450" marR="91450" marT="45725" marB="45725"/>
                </a:tc>
                <a:tc>
                  <a:txBody>
                    <a:bodyPr/>
                    <a:lstStyle/>
                    <a:p>
                      <a:pPr marL="0" marR="0" lvl="0" indent="0" algn="l" rtl="0">
                        <a:spcBef>
                          <a:spcPts val="0"/>
                        </a:spcBef>
                        <a:spcAft>
                          <a:spcPts val="0"/>
                        </a:spcAft>
                        <a:buNone/>
                      </a:pPr>
                      <a:r>
                        <a:rPr lang="en-US" sz="2000" dirty="0">
                          <a:latin typeface="Calibri" panose="020F0502020204030204" pitchFamily="34" charset="0"/>
                          <a:cs typeface="Calibri" panose="020F0502020204030204" pitchFamily="34" charset="0"/>
                        </a:rPr>
                        <a:t>Encourage non weight bearing exercise such as swimming, bicycling or arm exercise</a:t>
                      </a:r>
                      <a:endParaRPr sz="2000" dirty="0">
                        <a:latin typeface="Calibri" panose="020F0502020204030204" pitchFamily="34" charset="0"/>
                        <a:cs typeface="Calibri" panose="020F0502020204030204" pitchFamily="34" charset="0"/>
                      </a:endParaRPr>
                    </a:p>
                  </a:txBody>
                  <a:tcPr marL="91450" marR="91450" marT="45725" marB="45725"/>
                </a:tc>
                <a:extLst>
                  <a:ext uri="{0D108BD9-81ED-4DB2-BD59-A6C34878D82A}">
                    <a16:rowId xmlns:a16="http://schemas.microsoft.com/office/drawing/2014/main" val="10001"/>
                  </a:ext>
                </a:extLst>
              </a:tr>
              <a:tr h="688975">
                <a:tc>
                  <a:txBody>
                    <a:bodyPr/>
                    <a:lstStyle/>
                    <a:p>
                      <a:pPr marL="0" marR="0" lvl="0" indent="0" algn="l" rtl="0">
                        <a:spcBef>
                          <a:spcPts val="0"/>
                        </a:spcBef>
                        <a:spcAft>
                          <a:spcPts val="0"/>
                        </a:spcAft>
                        <a:buNone/>
                      </a:pPr>
                      <a:r>
                        <a:rPr lang="en-US" sz="2000" dirty="0">
                          <a:latin typeface="Calibri" panose="020F0502020204030204" pitchFamily="34" charset="0"/>
                          <a:cs typeface="Calibri" panose="020F0502020204030204" pitchFamily="34" charset="0"/>
                        </a:rPr>
                        <a:t>Autonomic Neuropathy</a:t>
                      </a:r>
                      <a:endParaRPr sz="2000" dirty="0">
                        <a:latin typeface="Calibri" panose="020F0502020204030204" pitchFamily="34" charset="0"/>
                        <a:cs typeface="Calibri" panose="020F0502020204030204" pitchFamily="34" charset="0"/>
                      </a:endParaRPr>
                    </a:p>
                  </a:txBody>
                  <a:tcPr marL="91450" marR="91450" marT="45725" marB="45725"/>
                </a:tc>
                <a:tc>
                  <a:txBody>
                    <a:bodyPr/>
                    <a:lstStyle/>
                    <a:p>
                      <a:pPr marL="0" marR="0" lvl="0" indent="0" algn="l" rtl="0">
                        <a:spcBef>
                          <a:spcPts val="0"/>
                        </a:spcBef>
                        <a:spcAft>
                          <a:spcPts val="0"/>
                        </a:spcAft>
                        <a:buNone/>
                      </a:pPr>
                      <a:r>
                        <a:rPr lang="en-US" sz="2000" dirty="0">
                          <a:latin typeface="Calibri" panose="020F0502020204030204" pitchFamily="34" charset="0"/>
                          <a:cs typeface="Calibri" panose="020F0502020204030204" pitchFamily="34" charset="0"/>
                        </a:rPr>
                        <a:t>Because of association with increased cardiovascular risk cardiac evaluation prior to exercise program</a:t>
                      </a:r>
                      <a:endParaRPr sz="2000" dirty="0">
                        <a:latin typeface="Calibri" panose="020F0502020204030204" pitchFamily="34" charset="0"/>
                        <a:cs typeface="Calibri" panose="020F0502020204030204" pitchFamily="34" charset="0"/>
                      </a:endParaRPr>
                    </a:p>
                  </a:txBody>
                  <a:tcPr marL="91450" marR="91450" marT="45725" marB="45725"/>
                </a:tc>
                <a:extLst>
                  <a:ext uri="{0D108BD9-81ED-4DB2-BD59-A6C34878D82A}">
                    <a16:rowId xmlns:a16="http://schemas.microsoft.com/office/drawing/2014/main" val="10002"/>
                  </a:ext>
                </a:extLst>
              </a:tr>
              <a:tr h="688975">
                <a:tc>
                  <a:txBody>
                    <a:bodyPr/>
                    <a:lstStyle/>
                    <a:p>
                      <a:pPr marL="0" marR="0" lvl="0" indent="0" algn="l" rtl="0">
                        <a:spcBef>
                          <a:spcPts val="0"/>
                        </a:spcBef>
                        <a:spcAft>
                          <a:spcPts val="0"/>
                        </a:spcAft>
                        <a:buNone/>
                      </a:pPr>
                      <a:r>
                        <a:rPr lang="en-US" sz="2000">
                          <a:latin typeface="Calibri" panose="020F0502020204030204" pitchFamily="34" charset="0"/>
                          <a:cs typeface="Calibri" panose="020F0502020204030204" pitchFamily="34" charset="0"/>
                        </a:rPr>
                        <a:t>Microalbuminuria and Nephropathy</a:t>
                      </a:r>
                      <a:endParaRPr sz="2000">
                        <a:latin typeface="Calibri" panose="020F0502020204030204" pitchFamily="34" charset="0"/>
                        <a:cs typeface="Calibri" panose="020F0502020204030204" pitchFamily="34" charset="0"/>
                      </a:endParaRPr>
                    </a:p>
                  </a:txBody>
                  <a:tcPr marL="91450" marR="91450" marT="45725" marB="45725"/>
                </a:tc>
                <a:tc>
                  <a:txBody>
                    <a:bodyPr/>
                    <a:lstStyle/>
                    <a:p>
                      <a:pPr marL="0" marR="0" lvl="0" indent="0" algn="l" rtl="0">
                        <a:spcBef>
                          <a:spcPts val="0"/>
                        </a:spcBef>
                        <a:spcAft>
                          <a:spcPts val="0"/>
                        </a:spcAft>
                        <a:buNone/>
                      </a:pPr>
                      <a:r>
                        <a:rPr lang="en-US" sz="2000">
                          <a:latin typeface="Calibri" panose="020F0502020204030204" pitchFamily="34" charset="0"/>
                          <a:cs typeface="Calibri" panose="020F0502020204030204" pitchFamily="34" charset="0"/>
                        </a:rPr>
                        <a:t>No specific restrictions for isolated microalbuminuria or nephropathy</a:t>
                      </a:r>
                      <a:endParaRPr sz="2000">
                        <a:latin typeface="Calibri" panose="020F0502020204030204" pitchFamily="34" charset="0"/>
                        <a:cs typeface="Calibri" panose="020F0502020204030204" pitchFamily="34" charset="0"/>
                      </a:endParaRPr>
                    </a:p>
                  </a:txBody>
                  <a:tcPr marL="91450" marR="91450" marT="45725" marB="45725"/>
                </a:tc>
                <a:extLst>
                  <a:ext uri="{0D108BD9-81ED-4DB2-BD59-A6C34878D82A}">
                    <a16:rowId xmlns:a16="http://schemas.microsoft.com/office/drawing/2014/main" val="10003"/>
                  </a:ext>
                </a:extLst>
              </a:tr>
              <a:tr h="984250">
                <a:tc>
                  <a:txBody>
                    <a:bodyPr/>
                    <a:lstStyle/>
                    <a:p>
                      <a:pPr marL="0" marR="0" lvl="0" indent="0" algn="l" rtl="0">
                        <a:spcBef>
                          <a:spcPts val="0"/>
                        </a:spcBef>
                        <a:spcAft>
                          <a:spcPts val="0"/>
                        </a:spcAft>
                        <a:buNone/>
                      </a:pPr>
                      <a:r>
                        <a:rPr lang="en-US" sz="2000">
                          <a:latin typeface="Calibri" panose="020F0502020204030204" pitchFamily="34" charset="0"/>
                          <a:cs typeface="Calibri" panose="020F0502020204030204" pitchFamily="34" charset="0"/>
                        </a:rPr>
                        <a:t>Retinopathy</a:t>
                      </a:r>
                      <a:endParaRPr sz="2000">
                        <a:latin typeface="Calibri" panose="020F0502020204030204" pitchFamily="34" charset="0"/>
                        <a:cs typeface="Calibri" panose="020F0502020204030204" pitchFamily="34" charset="0"/>
                      </a:endParaRPr>
                    </a:p>
                  </a:txBody>
                  <a:tcPr marL="91450" marR="91450" marT="45725" marB="45725"/>
                </a:tc>
                <a:tc>
                  <a:txBody>
                    <a:bodyPr/>
                    <a:lstStyle/>
                    <a:p>
                      <a:pPr marL="0" marR="0" lvl="0" indent="0" algn="l" rtl="0">
                        <a:spcBef>
                          <a:spcPts val="0"/>
                        </a:spcBef>
                        <a:spcAft>
                          <a:spcPts val="0"/>
                        </a:spcAft>
                        <a:buNone/>
                      </a:pPr>
                      <a:r>
                        <a:rPr lang="en-US" sz="2000">
                          <a:latin typeface="Calibri" panose="020F0502020204030204" pitchFamily="34" charset="0"/>
                          <a:cs typeface="Calibri" panose="020F0502020204030204" pitchFamily="34" charset="0"/>
                        </a:rPr>
                        <a:t>Proliferative diabetic retinopathy </a:t>
                      </a:r>
                      <a:endParaRPr sz="2000">
                        <a:latin typeface="Calibri" panose="020F0502020204030204" pitchFamily="34" charset="0"/>
                        <a:cs typeface="Calibri" panose="020F0502020204030204" pitchFamily="34" charset="0"/>
                      </a:endParaRPr>
                    </a:p>
                    <a:p>
                      <a:pPr marL="0" marR="0" lvl="0" indent="0" algn="l" rtl="0">
                        <a:spcBef>
                          <a:spcPts val="0"/>
                        </a:spcBef>
                        <a:spcAft>
                          <a:spcPts val="0"/>
                        </a:spcAft>
                        <a:buNone/>
                      </a:pPr>
                      <a:r>
                        <a:rPr lang="en-US" sz="2000">
                          <a:latin typeface="Calibri" panose="020F0502020204030204" pitchFamily="34" charset="0"/>
                          <a:cs typeface="Calibri" panose="020F0502020204030204" pitchFamily="34" charset="0"/>
                        </a:rPr>
                        <a:t>(PDR) or severe Non PDR , avoid vigorous aerobic or resistance Exercises</a:t>
                      </a:r>
                      <a:endParaRPr sz="2000">
                        <a:latin typeface="Calibri" panose="020F0502020204030204" pitchFamily="34" charset="0"/>
                        <a:cs typeface="Calibri" panose="020F0502020204030204" pitchFamily="34" charset="0"/>
                      </a:endParaRPr>
                    </a:p>
                  </a:txBody>
                  <a:tcPr marL="91450" marR="91450" marT="45725" marB="45725"/>
                </a:tc>
                <a:extLst>
                  <a:ext uri="{0D108BD9-81ED-4DB2-BD59-A6C34878D82A}">
                    <a16:rowId xmlns:a16="http://schemas.microsoft.com/office/drawing/2014/main" val="10004"/>
                  </a:ext>
                </a:extLst>
              </a:tr>
              <a:tr h="688975">
                <a:tc>
                  <a:txBody>
                    <a:bodyPr/>
                    <a:lstStyle/>
                    <a:p>
                      <a:pPr marL="0" marR="0" lvl="0" indent="0" algn="l" rtl="0">
                        <a:spcBef>
                          <a:spcPts val="0"/>
                        </a:spcBef>
                        <a:spcAft>
                          <a:spcPts val="0"/>
                        </a:spcAft>
                        <a:buNone/>
                      </a:pPr>
                      <a:r>
                        <a:rPr lang="en-US" sz="2000">
                          <a:latin typeface="Calibri" panose="020F0502020204030204" pitchFamily="34" charset="0"/>
                          <a:cs typeface="Calibri" panose="020F0502020204030204" pitchFamily="34" charset="0"/>
                        </a:rPr>
                        <a:t>Hyperglycemia</a:t>
                      </a:r>
                      <a:endParaRPr sz="2000">
                        <a:latin typeface="Calibri" panose="020F0502020204030204" pitchFamily="34" charset="0"/>
                        <a:cs typeface="Calibri" panose="020F0502020204030204" pitchFamily="34" charset="0"/>
                      </a:endParaRPr>
                    </a:p>
                  </a:txBody>
                  <a:tcPr marL="91450" marR="91450" marT="45725" marB="45725"/>
                </a:tc>
                <a:tc>
                  <a:txBody>
                    <a:bodyPr/>
                    <a:lstStyle/>
                    <a:p>
                      <a:pPr marL="0" marR="0" lvl="0" indent="0" algn="l" rtl="0">
                        <a:spcBef>
                          <a:spcPts val="0"/>
                        </a:spcBef>
                        <a:spcAft>
                          <a:spcPts val="0"/>
                        </a:spcAft>
                        <a:buNone/>
                      </a:pPr>
                      <a:r>
                        <a:rPr lang="en-US" sz="2000" dirty="0">
                          <a:latin typeface="Calibri" panose="020F0502020204030204" pitchFamily="34" charset="0"/>
                          <a:cs typeface="Calibri" panose="020F0502020204030204" pitchFamily="34" charset="0"/>
                        </a:rPr>
                        <a:t>If ketosis is present , exercise should be avoided, no need to postpone exercise for hyperglycemia   </a:t>
                      </a:r>
                      <a:endParaRPr sz="2000" dirty="0">
                        <a:latin typeface="Calibri" panose="020F0502020204030204" pitchFamily="34" charset="0"/>
                        <a:cs typeface="Calibri" panose="020F0502020204030204" pitchFamily="34" charset="0"/>
                      </a:endParaRPr>
                    </a:p>
                  </a:txBody>
                  <a:tcPr marL="91450" marR="91450" marT="45725" marB="45725"/>
                </a:tc>
                <a:extLst>
                  <a:ext uri="{0D108BD9-81ED-4DB2-BD59-A6C34878D82A}">
                    <a16:rowId xmlns:a16="http://schemas.microsoft.com/office/drawing/2014/main" val="10005"/>
                  </a:ext>
                </a:extLst>
              </a:tr>
              <a:tr h="984250">
                <a:tc>
                  <a:txBody>
                    <a:bodyPr/>
                    <a:lstStyle/>
                    <a:p>
                      <a:pPr marL="0" marR="0" lvl="0" indent="0" algn="l" rtl="0">
                        <a:spcBef>
                          <a:spcPts val="0"/>
                        </a:spcBef>
                        <a:spcAft>
                          <a:spcPts val="0"/>
                        </a:spcAft>
                        <a:buNone/>
                      </a:pPr>
                      <a:r>
                        <a:rPr lang="en-US" sz="2000" dirty="0">
                          <a:latin typeface="Calibri" panose="020F0502020204030204" pitchFamily="34" charset="0"/>
                          <a:cs typeface="Calibri" panose="020F0502020204030204" pitchFamily="34" charset="0"/>
                        </a:rPr>
                        <a:t>Hypoglycemia</a:t>
                      </a:r>
                      <a:endParaRPr sz="2000" dirty="0">
                        <a:latin typeface="Calibri" panose="020F0502020204030204" pitchFamily="34" charset="0"/>
                        <a:cs typeface="Calibri" panose="020F0502020204030204" pitchFamily="34" charset="0"/>
                      </a:endParaRPr>
                    </a:p>
                  </a:txBody>
                  <a:tcPr marL="91450" marR="91450" marT="45725" marB="45725"/>
                </a:tc>
                <a:tc>
                  <a:txBody>
                    <a:bodyPr/>
                    <a:lstStyle/>
                    <a:p>
                      <a:pPr marL="0" marR="0" lvl="0" indent="0" algn="l" rtl="0">
                        <a:spcBef>
                          <a:spcPts val="0"/>
                        </a:spcBef>
                        <a:spcAft>
                          <a:spcPts val="0"/>
                        </a:spcAft>
                        <a:buNone/>
                      </a:pPr>
                      <a:r>
                        <a:rPr lang="en-US" sz="2000" dirty="0">
                          <a:latin typeface="Calibri" panose="020F0502020204030204" pitchFamily="34" charset="0"/>
                          <a:cs typeface="Calibri" panose="020F0502020204030204" pitchFamily="34" charset="0"/>
                        </a:rPr>
                        <a:t>Not frequently, seen if patient is not on insulin or insulin </a:t>
                      </a:r>
                      <a:r>
                        <a:rPr lang="en-US" sz="2000" dirty="0" err="1">
                          <a:latin typeface="Calibri" panose="020F0502020204030204" pitchFamily="34" charset="0"/>
                          <a:cs typeface="Calibri" panose="020F0502020204030204" pitchFamily="34" charset="0"/>
                        </a:rPr>
                        <a:t>secretogouges</a:t>
                      </a:r>
                      <a:r>
                        <a:rPr lang="en-US" sz="2000" dirty="0">
                          <a:latin typeface="Calibri" panose="020F0502020204030204" pitchFamily="34" charset="0"/>
                          <a:cs typeface="Calibri" panose="020F0502020204030204" pitchFamily="34" charset="0"/>
                        </a:rPr>
                        <a:t> if glucose is&lt;90mg/dl ingest carbohydrates</a:t>
                      </a:r>
                      <a:endParaRPr sz="2000" dirty="0">
                        <a:latin typeface="Calibri" panose="020F0502020204030204" pitchFamily="34" charset="0"/>
                        <a:cs typeface="Calibri" panose="020F0502020204030204" pitchFamily="34" charset="0"/>
                      </a:endParaRPr>
                    </a:p>
                  </a:txBody>
                  <a:tcPr marL="91450" marR="91450" marT="45725" marB="45725"/>
                </a:tc>
                <a:extLst>
                  <a:ext uri="{0D108BD9-81ED-4DB2-BD59-A6C34878D82A}">
                    <a16:rowId xmlns:a16="http://schemas.microsoft.com/office/drawing/2014/main" val="10006"/>
                  </a:ext>
                </a:extLst>
              </a:tr>
            </a:tbl>
          </a:graphicData>
        </a:graphic>
      </p:graphicFrame>
      <p:sp>
        <p:nvSpPr>
          <p:cNvPr id="3" name="TextBox 2"/>
          <p:cNvSpPr txBox="1"/>
          <p:nvPr/>
        </p:nvSpPr>
        <p:spPr>
          <a:xfrm>
            <a:off x="11421133" y="6530575"/>
            <a:ext cx="470062" cy="307777"/>
          </a:xfrm>
          <a:prstGeom prst="rect">
            <a:avLst/>
          </a:prstGeom>
          <a:noFill/>
        </p:spPr>
        <p:txBody>
          <a:bodyPr wrap="square" rtlCol="0">
            <a:spAutoFit/>
          </a:bodyPr>
          <a:lstStyle/>
          <a:p>
            <a:pPr algn="ctr"/>
            <a:r>
              <a:rPr lang="en-IN" sz="1400" dirty="0" smtClean="0">
                <a:latin typeface="Calibri" panose="020F0502020204030204" pitchFamily="34" charset="0"/>
                <a:cs typeface="Calibri" panose="020F0502020204030204" pitchFamily="34" charset="0"/>
              </a:rPr>
              <a:t>70</a:t>
            </a:r>
            <a:endParaRPr lang="en-IN" sz="1400" dirty="0">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363"/>
        <p:cNvGrpSpPr/>
        <p:nvPr/>
      </p:nvGrpSpPr>
      <p:grpSpPr>
        <a:xfrm>
          <a:off x="0" y="0"/>
          <a:ext cx="0" cy="0"/>
          <a:chOff x="0" y="0"/>
          <a:chExt cx="0" cy="0"/>
        </a:xfrm>
      </p:grpSpPr>
      <p:sp>
        <p:nvSpPr>
          <p:cNvPr id="1364" name="Google Shape;1364;p40"/>
          <p:cNvSpPr txBox="1">
            <a:spLocks noGrp="1"/>
          </p:cNvSpPr>
          <p:nvPr>
            <p:ph type="title" idx="4294967295"/>
          </p:nvPr>
        </p:nvSpPr>
        <p:spPr>
          <a:xfrm>
            <a:off x="497711" y="394746"/>
            <a:ext cx="7558268" cy="100579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4800"/>
              <a:buFont typeface="Corbel"/>
              <a:buNone/>
            </a:pPr>
            <a:r>
              <a:rPr lang="en-US" sz="4800" dirty="0">
                <a:solidFill>
                  <a:srgbClr val="D34817"/>
                </a:solidFill>
              </a:rPr>
              <a:t>Types of exercise</a:t>
            </a:r>
            <a:endParaRPr sz="4800" dirty="0">
              <a:solidFill>
                <a:srgbClr val="D34817"/>
              </a:solidFill>
            </a:endParaRPr>
          </a:p>
        </p:txBody>
      </p:sp>
      <p:sp>
        <p:nvSpPr>
          <p:cNvPr id="1365" name="Google Shape;1365;p40"/>
          <p:cNvSpPr txBox="1">
            <a:spLocks noGrp="1"/>
          </p:cNvSpPr>
          <p:nvPr>
            <p:ph type="body" idx="4294967295"/>
          </p:nvPr>
        </p:nvSpPr>
        <p:spPr>
          <a:xfrm>
            <a:off x="497710" y="1090683"/>
            <a:ext cx="11694289" cy="428395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2400"/>
              <a:buNone/>
            </a:pPr>
            <a:r>
              <a:rPr lang="en-US" sz="2200" b="1" dirty="0">
                <a:solidFill>
                  <a:srgbClr val="B46346"/>
                </a:solidFill>
                <a:latin typeface="Calibri" panose="020F0502020204030204" pitchFamily="34" charset="0"/>
                <a:cs typeface="Calibri" panose="020F0502020204030204" pitchFamily="34" charset="0"/>
              </a:rPr>
              <a:t>Aerobic/endurance exercise</a:t>
            </a:r>
            <a:r>
              <a:rPr lang="en-US" sz="2200" dirty="0">
                <a:solidFill>
                  <a:srgbClr val="B46346"/>
                </a:solidFill>
                <a:latin typeface="Calibri" panose="020F0502020204030204" pitchFamily="34" charset="0"/>
                <a:cs typeface="Calibri" panose="020F0502020204030204" pitchFamily="34" charset="0"/>
              </a:rPr>
              <a:t> </a:t>
            </a:r>
            <a:endParaRPr sz="2200" dirty="0">
              <a:solidFill>
                <a:srgbClr val="B46346"/>
              </a:solidFill>
              <a:latin typeface="Calibri" panose="020F0502020204030204" pitchFamily="34" charset="0"/>
              <a:cs typeface="Calibri" panose="020F0502020204030204" pitchFamily="34" charset="0"/>
            </a:endParaRPr>
          </a:p>
          <a:p>
            <a:pPr marL="538163" lvl="1" indent="-355600" algn="l" rtl="0">
              <a:lnSpc>
                <a:spcPct val="90000"/>
              </a:lnSpc>
              <a:spcBef>
                <a:spcPts val="250"/>
              </a:spcBef>
              <a:spcAft>
                <a:spcPts val="0"/>
              </a:spcAft>
              <a:buSzPts val="2400"/>
            </a:pPr>
            <a:r>
              <a:rPr lang="en-US" sz="2200" dirty="0">
                <a:latin typeface="Calibri" panose="020F0502020204030204" pitchFamily="34" charset="0"/>
                <a:cs typeface="Calibri" panose="020F0502020204030204" pitchFamily="34" charset="0"/>
              </a:rPr>
              <a:t>Activities that result in increased cardiac output and improve cardiorespiratory fitness. </a:t>
            </a:r>
            <a:endParaRPr sz="2200" dirty="0">
              <a:latin typeface="Calibri" panose="020F0502020204030204" pitchFamily="34" charset="0"/>
              <a:cs typeface="Calibri" panose="020F0502020204030204" pitchFamily="34" charset="0"/>
            </a:endParaRPr>
          </a:p>
          <a:p>
            <a:pPr marL="182880" lvl="0" indent="-182880" algn="l" rtl="0">
              <a:lnSpc>
                <a:spcPct val="90000"/>
              </a:lnSpc>
              <a:spcBef>
                <a:spcPts val="1450"/>
              </a:spcBef>
              <a:spcAft>
                <a:spcPts val="0"/>
              </a:spcAft>
              <a:buSzPts val="2400"/>
              <a:buFont typeface="Arial"/>
              <a:buChar char="•"/>
            </a:pPr>
            <a:r>
              <a:rPr lang="en-US" sz="2200" b="0" i="0" dirty="0" err="1">
                <a:solidFill>
                  <a:srgbClr val="202124"/>
                </a:solidFill>
                <a:latin typeface="Calibri" panose="020F0502020204030204" pitchFamily="34" charset="0"/>
                <a:ea typeface="Corbel"/>
                <a:cs typeface="Calibri" panose="020F0502020204030204" pitchFamily="34" charset="0"/>
                <a:sym typeface="Corbel"/>
              </a:rPr>
              <a:t>Eg</a:t>
            </a:r>
            <a:r>
              <a:rPr lang="en-US" sz="2200" b="0" i="0" dirty="0">
                <a:solidFill>
                  <a:srgbClr val="202124"/>
                </a:solidFill>
                <a:latin typeface="Calibri" panose="020F0502020204030204" pitchFamily="34" charset="0"/>
                <a:ea typeface="Corbel"/>
                <a:cs typeface="Calibri" panose="020F0502020204030204" pitchFamily="34" charset="0"/>
                <a:sym typeface="Corbel"/>
              </a:rPr>
              <a:t>. Swimming, Cycling, Walking</a:t>
            </a:r>
            <a:r>
              <a:rPr lang="en-US" sz="2200" dirty="0">
                <a:solidFill>
                  <a:srgbClr val="202124"/>
                </a:solidFill>
                <a:latin typeface="Calibri" panose="020F0502020204030204" pitchFamily="34" charset="0"/>
                <a:ea typeface="Corbel"/>
                <a:cs typeface="Calibri" panose="020F0502020204030204" pitchFamily="34" charset="0"/>
                <a:sym typeface="Corbel"/>
              </a:rPr>
              <a:t>, </a:t>
            </a:r>
            <a:r>
              <a:rPr lang="en-US" sz="2200" b="0" i="0" dirty="0">
                <a:solidFill>
                  <a:srgbClr val="202124"/>
                </a:solidFill>
                <a:latin typeface="Calibri" panose="020F0502020204030204" pitchFamily="34" charset="0"/>
                <a:ea typeface="Corbel"/>
                <a:cs typeface="Calibri" panose="020F0502020204030204" pitchFamily="34" charset="0"/>
                <a:sym typeface="Corbel"/>
              </a:rPr>
              <a:t>Rowing</a:t>
            </a:r>
            <a:r>
              <a:rPr lang="en-US" sz="2200" b="0" i="0" dirty="0">
                <a:solidFill>
                  <a:srgbClr val="202124"/>
                </a:solidFill>
                <a:latin typeface="Calibri" panose="020F0502020204030204" pitchFamily="34" charset="0"/>
                <a:ea typeface="arial"/>
                <a:cs typeface="Calibri" panose="020F0502020204030204" pitchFamily="34" charset="0"/>
                <a:sym typeface="arial"/>
              </a:rPr>
              <a:t>.</a:t>
            </a:r>
            <a:endParaRPr sz="2200" dirty="0">
              <a:latin typeface="Calibri" panose="020F0502020204030204" pitchFamily="34" charset="0"/>
              <a:cs typeface="Calibri" panose="020F0502020204030204" pitchFamily="34" charset="0"/>
            </a:endParaRPr>
          </a:p>
          <a:p>
            <a:pPr marL="685800" lvl="1" indent="-30480" algn="l" rtl="0">
              <a:lnSpc>
                <a:spcPct val="90000"/>
              </a:lnSpc>
              <a:spcBef>
                <a:spcPts val="250"/>
              </a:spcBef>
              <a:spcAft>
                <a:spcPts val="0"/>
              </a:spcAft>
              <a:buSzPts val="2400"/>
              <a:buNone/>
            </a:pPr>
            <a:endParaRPr sz="2200" dirty="0">
              <a:latin typeface="Calibri" panose="020F0502020204030204" pitchFamily="34" charset="0"/>
              <a:cs typeface="Calibri" panose="020F0502020204030204" pitchFamily="34" charset="0"/>
            </a:endParaRPr>
          </a:p>
          <a:p>
            <a:pPr marL="0" lvl="0" indent="0" algn="l" rtl="0">
              <a:lnSpc>
                <a:spcPct val="90000"/>
              </a:lnSpc>
              <a:spcBef>
                <a:spcPts val="1450"/>
              </a:spcBef>
              <a:spcAft>
                <a:spcPts val="0"/>
              </a:spcAft>
              <a:buSzPts val="2400"/>
              <a:buNone/>
            </a:pPr>
            <a:r>
              <a:rPr lang="en-US" sz="2200" b="1" dirty="0">
                <a:solidFill>
                  <a:srgbClr val="B46346"/>
                </a:solidFill>
                <a:latin typeface="Calibri" panose="020F0502020204030204" pitchFamily="34" charset="0"/>
                <a:cs typeface="Calibri" panose="020F0502020204030204" pitchFamily="34" charset="0"/>
              </a:rPr>
              <a:t>Strength/resistance training</a:t>
            </a:r>
            <a:r>
              <a:rPr lang="en-US" sz="2200" dirty="0">
                <a:solidFill>
                  <a:srgbClr val="B46346"/>
                </a:solidFill>
                <a:latin typeface="Calibri" panose="020F0502020204030204" pitchFamily="34" charset="0"/>
                <a:cs typeface="Calibri" panose="020F0502020204030204" pitchFamily="34" charset="0"/>
              </a:rPr>
              <a:t>-</a:t>
            </a:r>
            <a:endParaRPr sz="2200" dirty="0">
              <a:solidFill>
                <a:srgbClr val="B46346"/>
              </a:solidFill>
              <a:latin typeface="Calibri" panose="020F0502020204030204" pitchFamily="34" charset="0"/>
              <a:cs typeface="Calibri" panose="020F0502020204030204" pitchFamily="34" charset="0"/>
            </a:endParaRPr>
          </a:p>
          <a:p>
            <a:pPr marL="538163" lvl="1" indent="-355600">
              <a:spcBef>
                <a:spcPts val="250"/>
              </a:spcBef>
              <a:spcAft>
                <a:spcPts val="0"/>
              </a:spcAft>
              <a:buSzPts val="2400"/>
            </a:pPr>
            <a:r>
              <a:rPr lang="en-US" sz="2200" dirty="0">
                <a:latin typeface="Calibri" panose="020F0502020204030204" pitchFamily="34" charset="0"/>
                <a:cs typeface="Calibri" panose="020F0502020204030204" pitchFamily="34" charset="0"/>
              </a:rPr>
              <a:t>Exercise that increases muscle tone and strength over time.</a:t>
            </a:r>
            <a:endParaRPr sz="2200" dirty="0">
              <a:latin typeface="Calibri" panose="020F0502020204030204" pitchFamily="34" charset="0"/>
              <a:cs typeface="Calibri" panose="020F0502020204030204" pitchFamily="34" charset="0"/>
            </a:endParaRPr>
          </a:p>
          <a:p>
            <a:pPr marL="538163" lvl="1" indent="-355600">
              <a:spcBef>
                <a:spcPts val="500"/>
              </a:spcBef>
              <a:spcAft>
                <a:spcPts val="0"/>
              </a:spcAft>
              <a:buSzPts val="2400"/>
            </a:pPr>
            <a:r>
              <a:rPr lang="en-US" sz="2200" dirty="0">
                <a:latin typeface="Calibri" panose="020F0502020204030204" pitchFamily="34" charset="0"/>
                <a:cs typeface="Calibri" panose="020F0502020204030204" pitchFamily="34" charset="0"/>
              </a:rPr>
              <a:t> Increase insulin receptor and sensitivity for 12-48 hours afterward by increasing GLUT-4 transporter </a:t>
            </a:r>
            <a:endParaRPr sz="2200" dirty="0">
              <a:latin typeface="Calibri" panose="020F0502020204030204" pitchFamily="34" charset="0"/>
              <a:cs typeface="Calibri" panose="020F0502020204030204" pitchFamily="34" charset="0"/>
            </a:endParaRPr>
          </a:p>
          <a:p>
            <a:pPr marL="182880" lvl="0" indent="-182880" algn="l" rtl="0">
              <a:lnSpc>
                <a:spcPct val="90000"/>
              </a:lnSpc>
              <a:spcBef>
                <a:spcPts val="1450"/>
              </a:spcBef>
              <a:spcAft>
                <a:spcPts val="0"/>
              </a:spcAft>
              <a:buSzPts val="2400"/>
              <a:buFont typeface="Arial"/>
              <a:buChar char="•"/>
            </a:pPr>
            <a:r>
              <a:rPr lang="en-US" sz="2200" b="0" i="0" dirty="0" err="1">
                <a:solidFill>
                  <a:srgbClr val="202124"/>
                </a:solidFill>
                <a:latin typeface="Calibri" panose="020F0502020204030204" pitchFamily="34" charset="0"/>
                <a:ea typeface="Corbel"/>
                <a:cs typeface="Calibri" panose="020F0502020204030204" pitchFamily="34" charset="0"/>
                <a:sym typeface="Corbel"/>
              </a:rPr>
              <a:t>Eg</a:t>
            </a:r>
            <a:r>
              <a:rPr lang="en-US" sz="2200" b="0" i="0" dirty="0">
                <a:solidFill>
                  <a:srgbClr val="202124"/>
                </a:solidFill>
                <a:latin typeface="Calibri" panose="020F0502020204030204" pitchFamily="34" charset="0"/>
                <a:ea typeface="Corbel"/>
                <a:cs typeface="Calibri" panose="020F0502020204030204" pitchFamily="34" charset="0"/>
                <a:sym typeface="Corbel"/>
              </a:rPr>
              <a:t>. Lifting weights, Wall push-ups, Lifting your body weight</a:t>
            </a:r>
            <a:r>
              <a:rPr lang="en-US" sz="2200" b="0" i="0" dirty="0" smtClean="0">
                <a:solidFill>
                  <a:srgbClr val="202124"/>
                </a:solidFill>
                <a:latin typeface="Calibri" panose="020F0502020204030204" pitchFamily="34" charset="0"/>
                <a:ea typeface="Corbel"/>
                <a:cs typeface="Calibri" panose="020F0502020204030204" pitchFamily="34" charset="0"/>
                <a:sym typeface="Corbel"/>
              </a:rPr>
              <a:t>, Using </a:t>
            </a:r>
            <a:r>
              <a:rPr lang="en-US" sz="2200" b="0" i="0" dirty="0">
                <a:solidFill>
                  <a:srgbClr val="202124"/>
                </a:solidFill>
                <a:latin typeface="Calibri" panose="020F0502020204030204" pitchFamily="34" charset="0"/>
                <a:ea typeface="Corbel"/>
                <a:cs typeface="Calibri" panose="020F0502020204030204" pitchFamily="34" charset="0"/>
                <a:sym typeface="Corbel"/>
              </a:rPr>
              <a:t>a resistance band</a:t>
            </a:r>
            <a:r>
              <a:rPr lang="en-US" sz="2200" b="0" i="0" dirty="0" smtClean="0">
                <a:solidFill>
                  <a:srgbClr val="202124"/>
                </a:solidFill>
                <a:latin typeface="Calibri" panose="020F0502020204030204" pitchFamily="34" charset="0"/>
                <a:ea typeface="Corbel"/>
                <a:cs typeface="Calibri" panose="020F0502020204030204" pitchFamily="34" charset="0"/>
                <a:sym typeface="Corbel"/>
              </a:rPr>
              <a:t>.</a:t>
            </a:r>
            <a:endParaRPr sz="2200" dirty="0">
              <a:latin typeface="Calibri" panose="020F0502020204030204" pitchFamily="34" charset="0"/>
              <a:cs typeface="Calibri" panose="020F0502020204030204" pitchFamily="34" charset="0"/>
            </a:endParaRPr>
          </a:p>
        </p:txBody>
      </p:sp>
      <p:sp>
        <p:nvSpPr>
          <p:cNvPr id="4" name="TextBox 3"/>
          <p:cNvSpPr txBox="1"/>
          <p:nvPr/>
        </p:nvSpPr>
        <p:spPr>
          <a:xfrm>
            <a:off x="11421133" y="6500095"/>
            <a:ext cx="470062" cy="307777"/>
          </a:xfrm>
          <a:prstGeom prst="rect">
            <a:avLst/>
          </a:prstGeom>
          <a:noFill/>
        </p:spPr>
        <p:txBody>
          <a:bodyPr wrap="square" rtlCol="0">
            <a:spAutoFit/>
          </a:bodyPr>
          <a:lstStyle/>
          <a:p>
            <a:pPr algn="ctr"/>
            <a:r>
              <a:rPr lang="en-IN" sz="1400" dirty="0" smtClean="0">
                <a:latin typeface="Calibri" panose="020F0502020204030204" pitchFamily="34" charset="0"/>
                <a:cs typeface="Calibri" panose="020F0502020204030204" pitchFamily="34" charset="0"/>
              </a:rPr>
              <a:t>71</a:t>
            </a:r>
            <a:endParaRPr lang="en-IN" sz="1400" dirty="0">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369"/>
        <p:cNvGrpSpPr/>
        <p:nvPr/>
      </p:nvGrpSpPr>
      <p:grpSpPr>
        <a:xfrm>
          <a:off x="0" y="0"/>
          <a:ext cx="0" cy="0"/>
          <a:chOff x="0" y="0"/>
          <a:chExt cx="0" cy="0"/>
        </a:xfrm>
      </p:grpSpPr>
      <p:sp>
        <p:nvSpPr>
          <p:cNvPr id="1371" name="Google Shape;1371;p41"/>
          <p:cNvSpPr txBox="1">
            <a:spLocks noGrp="1"/>
          </p:cNvSpPr>
          <p:nvPr>
            <p:ph type="body" idx="4294967295"/>
          </p:nvPr>
        </p:nvSpPr>
        <p:spPr>
          <a:xfrm>
            <a:off x="649923" y="406400"/>
            <a:ext cx="10901997" cy="4064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2400"/>
              <a:buNone/>
            </a:pPr>
            <a:r>
              <a:rPr lang="en-US" sz="2200" b="1" dirty="0">
                <a:solidFill>
                  <a:srgbClr val="B46346"/>
                </a:solidFill>
                <a:latin typeface="Calibri" panose="020F0502020204030204" pitchFamily="34" charset="0"/>
                <a:cs typeface="Calibri" panose="020F0502020204030204" pitchFamily="34" charset="0"/>
              </a:rPr>
              <a:t>Balance exercise</a:t>
            </a:r>
            <a:endParaRPr sz="2200" dirty="0">
              <a:solidFill>
                <a:srgbClr val="B46346"/>
              </a:solidFill>
              <a:latin typeface="Calibri" panose="020F0502020204030204" pitchFamily="34" charset="0"/>
              <a:cs typeface="Calibri" panose="020F0502020204030204" pitchFamily="34" charset="0"/>
            </a:endParaRPr>
          </a:p>
          <a:p>
            <a:pPr marL="0" lvl="0" indent="0" algn="l" rtl="0">
              <a:lnSpc>
                <a:spcPct val="90000"/>
              </a:lnSpc>
              <a:spcBef>
                <a:spcPts val="1200"/>
              </a:spcBef>
              <a:spcAft>
                <a:spcPts val="0"/>
              </a:spcAft>
              <a:buSzPts val="2400"/>
              <a:buNone/>
            </a:pPr>
            <a:r>
              <a:rPr lang="en-US" sz="2200" dirty="0">
                <a:latin typeface="Calibri" panose="020F0502020204030204" pitchFamily="34" charset="0"/>
                <a:cs typeface="Calibri" panose="020F0502020204030204" pitchFamily="34" charset="0"/>
              </a:rPr>
              <a:t>Diabetics especially older patients, are at risk of falls with neuropathy increased postural sway. </a:t>
            </a:r>
            <a:endParaRPr sz="2200" dirty="0">
              <a:latin typeface="Calibri" panose="020F0502020204030204" pitchFamily="34" charset="0"/>
              <a:cs typeface="Calibri" panose="020F0502020204030204" pitchFamily="34" charset="0"/>
            </a:endParaRPr>
          </a:p>
          <a:p>
            <a:pPr marL="0" lvl="0" indent="0" algn="l" rtl="0">
              <a:lnSpc>
                <a:spcPct val="90000"/>
              </a:lnSpc>
              <a:spcBef>
                <a:spcPts val="1200"/>
              </a:spcBef>
              <a:spcAft>
                <a:spcPts val="0"/>
              </a:spcAft>
              <a:buSzPts val="2000"/>
              <a:buNone/>
            </a:pPr>
            <a:r>
              <a:rPr lang="en-US" sz="2200" b="0" i="0" dirty="0" err="1">
                <a:solidFill>
                  <a:srgbClr val="202124"/>
                </a:solidFill>
                <a:latin typeface="Calibri" panose="020F0502020204030204" pitchFamily="34" charset="0"/>
                <a:ea typeface="arial"/>
                <a:cs typeface="Calibri" panose="020F0502020204030204" pitchFamily="34" charset="0"/>
                <a:sym typeface="arial"/>
              </a:rPr>
              <a:t>Eg</a:t>
            </a:r>
            <a:r>
              <a:rPr lang="en-US" sz="2200" b="0" i="0" dirty="0">
                <a:solidFill>
                  <a:srgbClr val="202124"/>
                </a:solidFill>
                <a:latin typeface="Calibri" panose="020F0502020204030204" pitchFamily="34" charset="0"/>
                <a:ea typeface="arial"/>
                <a:cs typeface="Calibri" panose="020F0502020204030204" pitchFamily="34" charset="0"/>
                <a:sym typeface="arial"/>
              </a:rPr>
              <a:t>. Standing up and sitting down from a chair without using your hands, Walking while alternating knee lifts with each step.</a:t>
            </a:r>
            <a:endParaRPr sz="2200" dirty="0">
              <a:latin typeface="Calibri" panose="020F0502020204030204" pitchFamily="34" charset="0"/>
              <a:cs typeface="Calibri" panose="020F0502020204030204" pitchFamily="34" charset="0"/>
            </a:endParaRPr>
          </a:p>
          <a:p>
            <a:pPr marL="0" lvl="0" indent="0" algn="l" rtl="0">
              <a:lnSpc>
                <a:spcPct val="90000"/>
              </a:lnSpc>
              <a:spcBef>
                <a:spcPts val="1200"/>
              </a:spcBef>
              <a:spcAft>
                <a:spcPts val="0"/>
              </a:spcAft>
              <a:buSzPts val="2400"/>
              <a:buNone/>
            </a:pPr>
            <a:endParaRPr sz="2200" dirty="0">
              <a:latin typeface="Calibri" panose="020F0502020204030204" pitchFamily="34" charset="0"/>
              <a:cs typeface="Calibri" panose="020F0502020204030204" pitchFamily="34" charset="0"/>
            </a:endParaRPr>
          </a:p>
          <a:p>
            <a:pPr marL="0" lvl="0" indent="0" algn="l" rtl="0">
              <a:lnSpc>
                <a:spcPct val="90000"/>
              </a:lnSpc>
              <a:spcBef>
                <a:spcPts val="1200"/>
              </a:spcBef>
              <a:spcAft>
                <a:spcPts val="0"/>
              </a:spcAft>
              <a:buSzPts val="2400"/>
              <a:buNone/>
            </a:pPr>
            <a:r>
              <a:rPr lang="en-US" sz="2200" b="1" dirty="0">
                <a:solidFill>
                  <a:srgbClr val="B46346"/>
                </a:solidFill>
                <a:latin typeface="Calibri" panose="020F0502020204030204" pitchFamily="34" charset="0"/>
                <a:cs typeface="Calibri" panose="020F0502020204030204" pitchFamily="34" charset="0"/>
              </a:rPr>
              <a:t>Flexibility exercises </a:t>
            </a:r>
            <a:r>
              <a:rPr lang="en-US" sz="2200" dirty="0" smtClean="0">
                <a:solidFill>
                  <a:srgbClr val="B46346"/>
                </a:solidFill>
                <a:latin typeface="Calibri" panose="020F0502020204030204" pitchFamily="34" charset="0"/>
                <a:cs typeface="Calibri" panose="020F0502020204030204" pitchFamily="34" charset="0"/>
              </a:rPr>
              <a:t>– </a:t>
            </a:r>
            <a:r>
              <a:rPr lang="en-US" sz="2200" dirty="0" smtClean="0">
                <a:latin typeface="Calibri" panose="020F0502020204030204" pitchFamily="34" charset="0"/>
                <a:cs typeface="Calibri" panose="020F0502020204030204" pitchFamily="34" charset="0"/>
              </a:rPr>
              <a:t>improve </a:t>
            </a:r>
            <a:r>
              <a:rPr lang="en-US" sz="2200" dirty="0">
                <a:latin typeface="Calibri" panose="020F0502020204030204" pitchFamily="34" charset="0"/>
                <a:cs typeface="Calibri" panose="020F0502020204030204" pitchFamily="34" charset="0"/>
              </a:rPr>
              <a:t>the range of motion around joints especially in elderly diabetics, and decrease the risk of injury.</a:t>
            </a:r>
            <a:endParaRPr sz="2200" dirty="0">
              <a:latin typeface="Calibri" panose="020F0502020204030204" pitchFamily="34" charset="0"/>
              <a:cs typeface="Calibri" panose="020F0502020204030204" pitchFamily="34" charset="0"/>
            </a:endParaRPr>
          </a:p>
          <a:p>
            <a:pPr marL="0" lvl="0" indent="0" algn="l" rtl="0">
              <a:lnSpc>
                <a:spcPct val="90000"/>
              </a:lnSpc>
              <a:spcBef>
                <a:spcPts val="1200"/>
              </a:spcBef>
              <a:spcAft>
                <a:spcPts val="0"/>
              </a:spcAft>
              <a:buSzPts val="2400"/>
              <a:buNone/>
            </a:pPr>
            <a:r>
              <a:rPr lang="en-US" sz="2200" dirty="0" err="1">
                <a:latin typeface="Calibri" panose="020F0502020204030204" pitchFamily="34" charset="0"/>
                <a:cs typeface="Calibri" panose="020F0502020204030204" pitchFamily="34" charset="0"/>
              </a:rPr>
              <a:t>Eg.Back</a:t>
            </a:r>
            <a:r>
              <a:rPr lang="en-US" sz="2200" dirty="0">
                <a:latin typeface="Calibri" panose="020F0502020204030204" pitchFamily="34" charset="0"/>
                <a:cs typeface="Calibri" panose="020F0502020204030204" pitchFamily="34" charset="0"/>
              </a:rPr>
              <a:t> flexibility, shoulder stretch, seat </a:t>
            </a:r>
            <a:r>
              <a:rPr lang="en-US" sz="2200" dirty="0" err="1">
                <a:latin typeface="Calibri" panose="020F0502020204030204" pitchFamily="34" charset="0"/>
                <a:cs typeface="Calibri" panose="020F0502020204030204" pitchFamily="34" charset="0"/>
              </a:rPr>
              <a:t>hamsting</a:t>
            </a:r>
            <a:r>
              <a:rPr lang="en-US" sz="2200" dirty="0">
                <a:latin typeface="Calibri" panose="020F0502020204030204" pitchFamily="34" charset="0"/>
                <a:cs typeface="Calibri" panose="020F0502020204030204" pitchFamily="34" charset="0"/>
              </a:rPr>
              <a:t> stretch</a:t>
            </a:r>
            <a:endParaRPr sz="2200" dirty="0">
              <a:latin typeface="Calibri" panose="020F0502020204030204" pitchFamily="34" charset="0"/>
              <a:cs typeface="Calibri" panose="020F0502020204030204" pitchFamily="34" charset="0"/>
            </a:endParaRPr>
          </a:p>
        </p:txBody>
      </p:sp>
      <p:sp>
        <p:nvSpPr>
          <p:cNvPr id="3" name="TextBox 2"/>
          <p:cNvSpPr txBox="1"/>
          <p:nvPr/>
        </p:nvSpPr>
        <p:spPr>
          <a:xfrm>
            <a:off x="11421133" y="6500095"/>
            <a:ext cx="470062" cy="307777"/>
          </a:xfrm>
          <a:prstGeom prst="rect">
            <a:avLst/>
          </a:prstGeom>
          <a:noFill/>
        </p:spPr>
        <p:txBody>
          <a:bodyPr wrap="square" rtlCol="0">
            <a:spAutoFit/>
          </a:bodyPr>
          <a:lstStyle/>
          <a:p>
            <a:pPr algn="ctr"/>
            <a:r>
              <a:rPr lang="en-IN" sz="1400" dirty="0" smtClean="0">
                <a:latin typeface="Calibri" panose="020F0502020204030204" pitchFamily="34" charset="0"/>
                <a:cs typeface="Calibri" panose="020F0502020204030204" pitchFamily="34" charset="0"/>
              </a:rPr>
              <a:t>72</a:t>
            </a:r>
            <a:endParaRPr lang="en-IN" sz="1400" dirty="0">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375"/>
        <p:cNvGrpSpPr/>
        <p:nvPr/>
      </p:nvGrpSpPr>
      <p:grpSpPr>
        <a:xfrm>
          <a:off x="0" y="0"/>
          <a:ext cx="0" cy="0"/>
          <a:chOff x="0" y="0"/>
          <a:chExt cx="0" cy="0"/>
        </a:xfrm>
      </p:grpSpPr>
      <p:sp>
        <p:nvSpPr>
          <p:cNvPr id="1376" name="Google Shape;1376;p42"/>
          <p:cNvSpPr txBox="1">
            <a:spLocks noGrp="1"/>
          </p:cNvSpPr>
          <p:nvPr>
            <p:ph type="title" idx="4294967295"/>
          </p:nvPr>
        </p:nvSpPr>
        <p:spPr>
          <a:xfrm>
            <a:off x="472440" y="370389"/>
            <a:ext cx="11384280" cy="94986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3600"/>
              <a:buFont typeface="Corbel"/>
              <a:buNone/>
            </a:pPr>
            <a:r>
              <a:rPr lang="en-US" sz="4400" dirty="0">
                <a:solidFill>
                  <a:srgbClr val="D34817"/>
                </a:solidFill>
              </a:rPr>
              <a:t>The Exercise Prescription </a:t>
            </a:r>
            <a:r>
              <a:rPr lang="en-US" sz="4400" dirty="0" smtClean="0">
                <a:solidFill>
                  <a:srgbClr val="D34817"/>
                </a:solidFill>
              </a:rPr>
              <a:t>(</a:t>
            </a:r>
            <a:r>
              <a:rPr lang="en-US" sz="4400" dirty="0">
                <a:solidFill>
                  <a:srgbClr val="D34817"/>
                </a:solidFill>
              </a:rPr>
              <a:t>FITT-VP model)</a:t>
            </a:r>
            <a:endParaRPr sz="4400" dirty="0">
              <a:solidFill>
                <a:srgbClr val="D34817"/>
              </a:solidFill>
            </a:endParaRPr>
          </a:p>
        </p:txBody>
      </p:sp>
      <p:grpSp>
        <p:nvGrpSpPr>
          <p:cNvPr id="1377" name="Google Shape;1377;p42"/>
          <p:cNvGrpSpPr/>
          <p:nvPr/>
        </p:nvGrpSpPr>
        <p:grpSpPr>
          <a:xfrm>
            <a:off x="655874" y="1541910"/>
            <a:ext cx="9884829" cy="4787513"/>
            <a:chOff x="-48" y="2927"/>
            <a:chExt cx="7315247" cy="5115462"/>
          </a:xfrm>
        </p:grpSpPr>
        <p:sp>
          <p:nvSpPr>
            <p:cNvPr id="1378" name="Google Shape;1378;p42"/>
            <p:cNvSpPr/>
            <p:nvPr/>
          </p:nvSpPr>
          <p:spPr>
            <a:xfrm rot="5400000">
              <a:off x="-274981" y="277877"/>
              <a:ext cx="1833000" cy="1283100"/>
            </a:xfrm>
            <a:prstGeom prst="chevron">
              <a:avLst>
                <a:gd name="adj" fmla="val 50000"/>
              </a:avLst>
            </a:prstGeom>
            <a:solidFill>
              <a:srgbClr val="3EBAD1"/>
            </a:solidFill>
            <a:ln w="10775" cap="flat" cmpd="sng">
              <a:solidFill>
                <a:srgbClr val="3EBAD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1379" name="Google Shape;1379;p42"/>
            <p:cNvSpPr txBox="1"/>
            <p:nvPr/>
          </p:nvSpPr>
          <p:spPr>
            <a:xfrm>
              <a:off x="-46" y="819998"/>
              <a:ext cx="1283100" cy="549900"/>
            </a:xfrm>
            <a:prstGeom prst="rect">
              <a:avLst/>
            </a:prstGeom>
            <a:noFill/>
            <a:ln>
              <a:noFill/>
            </a:ln>
          </p:spPr>
          <p:txBody>
            <a:bodyPr spcFirstLastPara="1" wrap="square" lIns="13950" tIns="13950" rIns="13950" bIns="13950" anchor="ctr" anchorCtr="0">
              <a:noAutofit/>
            </a:bodyPr>
            <a:lstStyle/>
            <a:p>
              <a:pPr marL="0" marR="0" lvl="0" indent="0" algn="ctr" rtl="0">
                <a:lnSpc>
                  <a:spcPct val="90000"/>
                </a:lnSpc>
                <a:spcBef>
                  <a:spcPts val="0"/>
                </a:spcBef>
                <a:spcAft>
                  <a:spcPts val="0"/>
                </a:spcAft>
                <a:buClr>
                  <a:schemeClr val="lt1"/>
                </a:buClr>
                <a:buSzPts val="2200"/>
                <a:buFont typeface="Corbel"/>
                <a:buNone/>
              </a:pPr>
              <a:r>
                <a:rPr lang="en-US" sz="2200" b="1" dirty="0">
                  <a:solidFill>
                    <a:schemeClr val="lt1"/>
                  </a:solidFill>
                  <a:latin typeface="Calibri" panose="020F0502020204030204" pitchFamily="34" charset="0"/>
                  <a:ea typeface="Corbel"/>
                  <a:cs typeface="Calibri" panose="020F0502020204030204" pitchFamily="34" charset="0"/>
                  <a:sym typeface="Corbel"/>
                </a:rPr>
                <a:t>Frequency</a:t>
              </a:r>
              <a:endParaRPr sz="2200" b="1" dirty="0">
                <a:solidFill>
                  <a:schemeClr val="lt1"/>
                </a:solidFill>
                <a:latin typeface="Calibri" panose="020F0502020204030204" pitchFamily="34" charset="0"/>
                <a:ea typeface="Corbel"/>
                <a:cs typeface="Calibri" panose="020F0502020204030204" pitchFamily="34" charset="0"/>
                <a:sym typeface="Corbel"/>
              </a:endParaRPr>
            </a:p>
          </p:txBody>
        </p:sp>
        <p:sp>
          <p:nvSpPr>
            <p:cNvPr id="1380" name="Google Shape;1380;p42"/>
            <p:cNvSpPr/>
            <p:nvPr/>
          </p:nvSpPr>
          <p:spPr>
            <a:xfrm rot="5400000">
              <a:off x="3703499" y="-2417471"/>
              <a:ext cx="1191300" cy="6032100"/>
            </a:xfrm>
            <a:prstGeom prst="round2SameRect">
              <a:avLst>
                <a:gd name="adj1" fmla="val 16667"/>
                <a:gd name="adj2" fmla="val 0"/>
              </a:avLst>
            </a:prstGeom>
            <a:solidFill>
              <a:schemeClr val="lt1">
                <a:alpha val="89800"/>
              </a:schemeClr>
            </a:solidFill>
            <a:ln w="10775" cap="flat" cmpd="sng">
              <a:solidFill>
                <a:srgbClr val="3EBAD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1381" name="Google Shape;1381;p42"/>
            <p:cNvSpPr txBox="1"/>
            <p:nvPr/>
          </p:nvSpPr>
          <p:spPr>
            <a:xfrm>
              <a:off x="1283069" y="61088"/>
              <a:ext cx="5973900" cy="1075200"/>
            </a:xfrm>
            <a:prstGeom prst="rect">
              <a:avLst/>
            </a:prstGeom>
            <a:noFill/>
            <a:ln>
              <a:noFill/>
            </a:ln>
          </p:spPr>
          <p:txBody>
            <a:bodyPr spcFirstLastPara="1" wrap="square" lIns="163575" tIns="14600" rIns="14600" bIns="14600" anchor="ctr" anchorCtr="0">
              <a:noAutofit/>
            </a:bodyPr>
            <a:lstStyle/>
            <a:p>
              <a:pPr marL="228600" marR="0" lvl="1" indent="-228600" algn="l" rtl="0">
                <a:lnSpc>
                  <a:spcPct val="90000"/>
                </a:lnSpc>
                <a:spcBef>
                  <a:spcPts val="0"/>
                </a:spcBef>
                <a:spcAft>
                  <a:spcPts val="0"/>
                </a:spcAft>
                <a:buClr>
                  <a:schemeClr val="dk1"/>
                </a:buClr>
                <a:buSzPts val="2300"/>
                <a:buFont typeface="Corbel"/>
                <a:buChar char="•"/>
              </a:pPr>
              <a:r>
                <a:rPr lang="en-US" sz="2300" b="0" i="0" u="none" strike="noStrike" cap="none" dirty="0">
                  <a:solidFill>
                    <a:schemeClr val="dk1"/>
                  </a:solidFill>
                  <a:latin typeface="Calibri" panose="020F0502020204030204" pitchFamily="34" charset="0"/>
                  <a:ea typeface="Corbel"/>
                  <a:cs typeface="Calibri" panose="020F0502020204030204" pitchFamily="34" charset="0"/>
                  <a:sym typeface="Corbel"/>
                </a:rPr>
                <a:t>&gt;5 days/week of moderate or &gt;3days/week of vigorous exercise</a:t>
              </a:r>
              <a:endParaRPr sz="2300" b="0" i="0" u="none" strike="noStrike" cap="none" dirty="0">
                <a:solidFill>
                  <a:schemeClr val="dk1"/>
                </a:solidFill>
                <a:latin typeface="Calibri" panose="020F0502020204030204" pitchFamily="34" charset="0"/>
                <a:ea typeface="Corbel"/>
                <a:cs typeface="Calibri" panose="020F0502020204030204" pitchFamily="34" charset="0"/>
                <a:sym typeface="Corbel"/>
              </a:endParaRPr>
            </a:p>
            <a:p>
              <a:pPr marL="228600" marR="0" lvl="1" indent="-228600" algn="l" rtl="0">
                <a:lnSpc>
                  <a:spcPct val="90000"/>
                </a:lnSpc>
                <a:spcBef>
                  <a:spcPts val="345"/>
                </a:spcBef>
                <a:spcAft>
                  <a:spcPts val="0"/>
                </a:spcAft>
                <a:buClr>
                  <a:schemeClr val="dk1"/>
                </a:buClr>
                <a:buSzPts val="2300"/>
                <a:buFont typeface="Corbel"/>
                <a:buChar char="•"/>
              </a:pPr>
              <a:r>
                <a:rPr lang="en-US" sz="2300" b="0" i="0" u="none" strike="noStrike" cap="none" dirty="0">
                  <a:solidFill>
                    <a:schemeClr val="dk1"/>
                  </a:solidFill>
                  <a:latin typeface="Calibri" panose="020F0502020204030204" pitchFamily="34" charset="0"/>
                  <a:ea typeface="Corbel"/>
                  <a:cs typeface="Calibri" panose="020F0502020204030204" pitchFamily="34" charset="0"/>
                  <a:sym typeface="Corbel"/>
                </a:rPr>
                <a:t>Even a combination of both &gt;3-5 days/week</a:t>
              </a:r>
              <a:endParaRPr sz="2300" b="0" i="0" u="none" strike="noStrike" cap="none" dirty="0">
                <a:solidFill>
                  <a:schemeClr val="dk1"/>
                </a:solidFill>
                <a:latin typeface="Calibri" panose="020F0502020204030204" pitchFamily="34" charset="0"/>
                <a:ea typeface="Corbel"/>
                <a:cs typeface="Calibri" panose="020F0502020204030204" pitchFamily="34" charset="0"/>
                <a:sym typeface="Corbel"/>
              </a:endParaRPr>
            </a:p>
          </p:txBody>
        </p:sp>
        <p:sp>
          <p:nvSpPr>
            <p:cNvPr id="1382" name="Google Shape;1382;p42"/>
            <p:cNvSpPr/>
            <p:nvPr/>
          </p:nvSpPr>
          <p:spPr>
            <a:xfrm rot="5400000">
              <a:off x="-274981" y="1919109"/>
              <a:ext cx="1833000" cy="1283100"/>
            </a:xfrm>
            <a:prstGeom prst="chevron">
              <a:avLst>
                <a:gd name="adj" fmla="val 50000"/>
              </a:avLst>
            </a:prstGeom>
            <a:solidFill>
              <a:srgbClr val="3EBAD1"/>
            </a:solidFill>
            <a:ln w="10775" cap="flat" cmpd="sng">
              <a:solidFill>
                <a:srgbClr val="3EBAD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1383" name="Google Shape;1383;p42"/>
            <p:cNvSpPr txBox="1"/>
            <p:nvPr/>
          </p:nvSpPr>
          <p:spPr>
            <a:xfrm>
              <a:off x="-47" y="2548402"/>
              <a:ext cx="1283100" cy="549900"/>
            </a:xfrm>
            <a:prstGeom prst="rect">
              <a:avLst/>
            </a:prstGeom>
            <a:noFill/>
            <a:ln>
              <a:noFill/>
            </a:ln>
          </p:spPr>
          <p:txBody>
            <a:bodyPr spcFirstLastPara="1" wrap="square" lIns="13950" tIns="13950" rIns="13950" bIns="13950" anchor="ctr" anchorCtr="0">
              <a:noAutofit/>
            </a:bodyPr>
            <a:lstStyle/>
            <a:p>
              <a:pPr marL="0" marR="0" lvl="0" indent="0" algn="ctr" rtl="0">
                <a:lnSpc>
                  <a:spcPct val="90000"/>
                </a:lnSpc>
                <a:spcBef>
                  <a:spcPts val="0"/>
                </a:spcBef>
                <a:spcAft>
                  <a:spcPts val="0"/>
                </a:spcAft>
                <a:buClr>
                  <a:schemeClr val="lt1"/>
                </a:buClr>
                <a:buSzPts val="2200"/>
                <a:buFont typeface="Corbel"/>
                <a:buNone/>
              </a:pPr>
              <a:r>
                <a:rPr lang="en-US" sz="2200" b="1" dirty="0" smtClean="0">
                  <a:solidFill>
                    <a:schemeClr val="lt1"/>
                  </a:solidFill>
                  <a:latin typeface="Calibri" panose="020F0502020204030204" pitchFamily="34" charset="0"/>
                  <a:ea typeface="Corbel"/>
                  <a:cs typeface="Calibri" panose="020F0502020204030204" pitchFamily="34" charset="0"/>
                  <a:sym typeface="Corbel"/>
                </a:rPr>
                <a:t>Intensity</a:t>
              </a:r>
              <a:endParaRPr sz="2200" b="1" dirty="0">
                <a:solidFill>
                  <a:schemeClr val="lt1"/>
                </a:solidFill>
                <a:latin typeface="Calibri" panose="020F0502020204030204" pitchFamily="34" charset="0"/>
                <a:ea typeface="Corbel"/>
                <a:cs typeface="Calibri" panose="020F0502020204030204" pitchFamily="34" charset="0"/>
                <a:sym typeface="Corbel"/>
              </a:endParaRPr>
            </a:p>
          </p:txBody>
        </p:sp>
        <p:sp>
          <p:nvSpPr>
            <p:cNvPr id="1384" name="Google Shape;1384;p42"/>
            <p:cNvSpPr/>
            <p:nvPr/>
          </p:nvSpPr>
          <p:spPr>
            <a:xfrm rot="5400000">
              <a:off x="3703499" y="-776240"/>
              <a:ext cx="1191300" cy="6032100"/>
            </a:xfrm>
            <a:prstGeom prst="round2SameRect">
              <a:avLst>
                <a:gd name="adj1" fmla="val 16667"/>
                <a:gd name="adj2" fmla="val 0"/>
              </a:avLst>
            </a:prstGeom>
            <a:solidFill>
              <a:schemeClr val="lt1">
                <a:alpha val="89800"/>
              </a:schemeClr>
            </a:solidFill>
            <a:ln w="10775" cap="flat" cmpd="sng">
              <a:solidFill>
                <a:srgbClr val="3EBAD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1385" name="Google Shape;1385;p42"/>
            <p:cNvSpPr txBox="1"/>
            <p:nvPr/>
          </p:nvSpPr>
          <p:spPr>
            <a:xfrm>
              <a:off x="1283069" y="1702319"/>
              <a:ext cx="5973900" cy="1075200"/>
            </a:xfrm>
            <a:prstGeom prst="rect">
              <a:avLst/>
            </a:prstGeom>
            <a:noFill/>
            <a:ln>
              <a:noFill/>
            </a:ln>
          </p:spPr>
          <p:txBody>
            <a:bodyPr spcFirstLastPara="1" wrap="square" lIns="163575" tIns="14600" rIns="14600" bIns="14600" anchor="ctr" anchorCtr="0">
              <a:noAutofit/>
            </a:bodyPr>
            <a:lstStyle/>
            <a:p>
              <a:pPr marL="228600" marR="0" lvl="1" indent="-228600" algn="l" rtl="0">
                <a:lnSpc>
                  <a:spcPct val="90000"/>
                </a:lnSpc>
                <a:spcBef>
                  <a:spcPts val="0"/>
                </a:spcBef>
                <a:spcAft>
                  <a:spcPts val="0"/>
                </a:spcAft>
                <a:buClr>
                  <a:schemeClr val="dk1"/>
                </a:buClr>
                <a:buSzPts val="2300"/>
                <a:buFont typeface="Corbel"/>
                <a:buChar char="•"/>
              </a:pPr>
              <a:r>
                <a:rPr lang="en-US" sz="2300" b="0" i="0" u="none" strike="noStrike" cap="none" dirty="0">
                  <a:solidFill>
                    <a:schemeClr val="dk1"/>
                  </a:solidFill>
                  <a:latin typeface="Calibri" panose="020F0502020204030204" pitchFamily="34" charset="0"/>
                  <a:ea typeface="Corbel"/>
                  <a:cs typeface="Calibri" panose="020F0502020204030204" pitchFamily="34" charset="0"/>
                  <a:sym typeface="Corbel"/>
                </a:rPr>
                <a:t>Moderate and/or vigorous as perceived</a:t>
              </a:r>
              <a:endParaRPr sz="2300" b="0" i="0" u="none" strike="noStrike" cap="none" dirty="0">
                <a:solidFill>
                  <a:schemeClr val="dk1"/>
                </a:solidFill>
                <a:latin typeface="Calibri" panose="020F0502020204030204" pitchFamily="34" charset="0"/>
                <a:ea typeface="Corbel"/>
                <a:cs typeface="Calibri" panose="020F0502020204030204" pitchFamily="34" charset="0"/>
                <a:sym typeface="Corbel"/>
              </a:endParaRPr>
            </a:p>
          </p:txBody>
        </p:sp>
        <p:sp>
          <p:nvSpPr>
            <p:cNvPr id="1386" name="Google Shape;1386;p42"/>
            <p:cNvSpPr/>
            <p:nvPr/>
          </p:nvSpPr>
          <p:spPr>
            <a:xfrm rot="5400000">
              <a:off x="-274981" y="3560339"/>
              <a:ext cx="1833000" cy="1283100"/>
            </a:xfrm>
            <a:prstGeom prst="chevron">
              <a:avLst>
                <a:gd name="adj" fmla="val 50000"/>
              </a:avLst>
            </a:prstGeom>
            <a:solidFill>
              <a:srgbClr val="3EBAD1"/>
            </a:solidFill>
            <a:ln w="10775" cap="flat" cmpd="sng">
              <a:solidFill>
                <a:srgbClr val="3EBAD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1387" name="Google Shape;1387;p42"/>
            <p:cNvSpPr txBox="1"/>
            <p:nvPr/>
          </p:nvSpPr>
          <p:spPr>
            <a:xfrm>
              <a:off x="-48" y="4218670"/>
              <a:ext cx="1283100" cy="549900"/>
            </a:xfrm>
            <a:prstGeom prst="rect">
              <a:avLst/>
            </a:prstGeom>
            <a:noFill/>
            <a:ln>
              <a:noFill/>
            </a:ln>
          </p:spPr>
          <p:txBody>
            <a:bodyPr spcFirstLastPara="1" wrap="square" lIns="13950" tIns="13950" rIns="13950" bIns="13950" anchor="ctr" anchorCtr="0">
              <a:noAutofit/>
            </a:bodyPr>
            <a:lstStyle/>
            <a:p>
              <a:pPr marL="0" marR="0" lvl="0" indent="0" algn="ctr" rtl="0">
                <a:lnSpc>
                  <a:spcPct val="90000"/>
                </a:lnSpc>
                <a:spcBef>
                  <a:spcPts val="0"/>
                </a:spcBef>
                <a:spcAft>
                  <a:spcPts val="0"/>
                </a:spcAft>
                <a:buClr>
                  <a:schemeClr val="lt1"/>
                </a:buClr>
                <a:buSzPts val="2200"/>
                <a:buFont typeface="Corbel"/>
                <a:buNone/>
              </a:pPr>
              <a:r>
                <a:rPr lang="en-US" sz="2200" b="1" dirty="0" smtClean="0">
                  <a:solidFill>
                    <a:schemeClr val="lt1"/>
                  </a:solidFill>
                  <a:latin typeface="Calibri" panose="020F0502020204030204" pitchFamily="34" charset="0"/>
                  <a:ea typeface="Corbel"/>
                  <a:cs typeface="Calibri" panose="020F0502020204030204" pitchFamily="34" charset="0"/>
                  <a:sym typeface="Corbel"/>
                </a:rPr>
                <a:t>Time</a:t>
              </a:r>
              <a:endParaRPr sz="2200" b="1" dirty="0">
                <a:solidFill>
                  <a:schemeClr val="lt1"/>
                </a:solidFill>
                <a:latin typeface="Calibri" panose="020F0502020204030204" pitchFamily="34" charset="0"/>
                <a:ea typeface="Corbel"/>
                <a:cs typeface="Calibri" panose="020F0502020204030204" pitchFamily="34" charset="0"/>
                <a:sym typeface="Corbel"/>
              </a:endParaRPr>
            </a:p>
          </p:txBody>
        </p:sp>
        <p:sp>
          <p:nvSpPr>
            <p:cNvPr id="1388" name="Google Shape;1388;p42"/>
            <p:cNvSpPr/>
            <p:nvPr/>
          </p:nvSpPr>
          <p:spPr>
            <a:xfrm rot="5400000">
              <a:off x="3703499" y="864989"/>
              <a:ext cx="1191300" cy="6032100"/>
            </a:xfrm>
            <a:prstGeom prst="round2SameRect">
              <a:avLst>
                <a:gd name="adj1" fmla="val 16667"/>
                <a:gd name="adj2" fmla="val 0"/>
              </a:avLst>
            </a:prstGeom>
            <a:solidFill>
              <a:schemeClr val="lt1">
                <a:alpha val="89800"/>
              </a:schemeClr>
            </a:solidFill>
            <a:ln w="10775" cap="flat" cmpd="sng">
              <a:solidFill>
                <a:srgbClr val="3EBAD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1389" name="Google Shape;1389;p42"/>
            <p:cNvSpPr txBox="1"/>
            <p:nvPr/>
          </p:nvSpPr>
          <p:spPr>
            <a:xfrm>
              <a:off x="1283069" y="3343549"/>
              <a:ext cx="5973900" cy="1075200"/>
            </a:xfrm>
            <a:prstGeom prst="rect">
              <a:avLst/>
            </a:prstGeom>
            <a:noFill/>
            <a:ln>
              <a:noFill/>
            </a:ln>
          </p:spPr>
          <p:txBody>
            <a:bodyPr spcFirstLastPara="1" wrap="square" lIns="163575" tIns="14600" rIns="14600" bIns="14600" anchor="ctr" anchorCtr="0">
              <a:noAutofit/>
            </a:bodyPr>
            <a:lstStyle/>
            <a:p>
              <a:pPr marL="228600" marR="0" lvl="1" indent="-228600" algn="l" rtl="0">
                <a:lnSpc>
                  <a:spcPct val="90000"/>
                </a:lnSpc>
                <a:spcBef>
                  <a:spcPts val="0"/>
                </a:spcBef>
                <a:spcAft>
                  <a:spcPts val="0"/>
                </a:spcAft>
                <a:buClr>
                  <a:schemeClr val="dk1"/>
                </a:buClr>
                <a:buSzPts val="2300"/>
                <a:buFont typeface="Corbel"/>
                <a:buChar char="•"/>
              </a:pPr>
              <a:r>
                <a:rPr lang="en-US" sz="2300" b="0" i="0" u="none" strike="noStrike" cap="none">
                  <a:solidFill>
                    <a:schemeClr val="dk1"/>
                  </a:solidFill>
                  <a:latin typeface="Calibri" panose="020F0502020204030204" pitchFamily="34" charset="0"/>
                  <a:ea typeface="Corbel"/>
                  <a:cs typeface="Calibri" panose="020F0502020204030204" pitchFamily="34" charset="0"/>
                  <a:sym typeface="Corbel"/>
                </a:rPr>
                <a:t>30-60 minutes/day of moderate or 20-60 minutes of vigorous exercise</a:t>
              </a:r>
              <a:endParaRPr sz="2300" b="0" i="0" u="none" strike="noStrike" cap="none">
                <a:solidFill>
                  <a:schemeClr val="dk1"/>
                </a:solidFill>
                <a:latin typeface="Calibri" panose="020F0502020204030204" pitchFamily="34" charset="0"/>
                <a:ea typeface="Corbel"/>
                <a:cs typeface="Calibri" panose="020F0502020204030204" pitchFamily="34" charset="0"/>
                <a:sym typeface="Corbel"/>
              </a:endParaRPr>
            </a:p>
          </p:txBody>
        </p:sp>
      </p:grpSp>
      <p:sp>
        <p:nvSpPr>
          <p:cNvPr id="16" name="TextBox 15"/>
          <p:cNvSpPr txBox="1"/>
          <p:nvPr/>
        </p:nvSpPr>
        <p:spPr>
          <a:xfrm>
            <a:off x="11421133" y="6500095"/>
            <a:ext cx="470062" cy="307777"/>
          </a:xfrm>
          <a:prstGeom prst="rect">
            <a:avLst/>
          </a:prstGeom>
          <a:noFill/>
        </p:spPr>
        <p:txBody>
          <a:bodyPr wrap="square" rtlCol="0">
            <a:spAutoFit/>
          </a:bodyPr>
          <a:lstStyle/>
          <a:p>
            <a:pPr algn="ctr"/>
            <a:r>
              <a:rPr lang="en-IN" sz="1400" dirty="0" smtClean="0">
                <a:latin typeface="Calibri" panose="020F0502020204030204" pitchFamily="34" charset="0"/>
                <a:cs typeface="Calibri" panose="020F0502020204030204" pitchFamily="34" charset="0"/>
              </a:rPr>
              <a:t>73</a:t>
            </a:r>
            <a:endParaRPr lang="en-IN" sz="1400" dirty="0">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375"/>
        <p:cNvGrpSpPr/>
        <p:nvPr/>
      </p:nvGrpSpPr>
      <p:grpSpPr>
        <a:xfrm>
          <a:off x="0" y="0"/>
          <a:ext cx="0" cy="0"/>
          <a:chOff x="0" y="0"/>
          <a:chExt cx="0" cy="0"/>
        </a:xfrm>
      </p:grpSpPr>
      <p:sp>
        <p:nvSpPr>
          <p:cNvPr id="1376" name="Google Shape;1376;p42"/>
          <p:cNvSpPr txBox="1">
            <a:spLocks noGrp="1"/>
          </p:cNvSpPr>
          <p:nvPr>
            <p:ph type="title" idx="4294967295"/>
          </p:nvPr>
        </p:nvSpPr>
        <p:spPr>
          <a:xfrm>
            <a:off x="472440" y="370389"/>
            <a:ext cx="9018801" cy="949868"/>
          </a:xfrm>
          <a:prstGeom prst="rect">
            <a:avLst/>
          </a:prstGeom>
          <a:noFill/>
          <a:ln>
            <a:noFill/>
          </a:ln>
        </p:spPr>
        <p:txBody>
          <a:bodyPr spcFirstLastPara="1" wrap="square" lIns="91425" tIns="45700" rIns="91425" bIns="45700" anchor="ctr" anchorCtr="0">
            <a:normAutofit/>
          </a:bodyPr>
          <a:lstStyle/>
          <a:p>
            <a:pPr lvl="0">
              <a:spcBef>
                <a:spcPts val="0"/>
              </a:spcBef>
              <a:buClr>
                <a:srgbClr val="FFFFFF"/>
              </a:buClr>
              <a:buSzPts val="3600"/>
            </a:pPr>
            <a:r>
              <a:rPr lang="en-US" sz="4400" dirty="0">
                <a:solidFill>
                  <a:srgbClr val="D34817"/>
                </a:solidFill>
              </a:rPr>
              <a:t>The Exercise Prescription (FITT-VP model)</a:t>
            </a:r>
            <a:endParaRPr sz="4400" dirty="0">
              <a:solidFill>
                <a:srgbClr val="D34817"/>
              </a:solidFill>
            </a:endParaRPr>
          </a:p>
        </p:txBody>
      </p:sp>
      <p:grpSp>
        <p:nvGrpSpPr>
          <p:cNvPr id="16" name="Google Shape;1395;p43"/>
          <p:cNvGrpSpPr/>
          <p:nvPr/>
        </p:nvGrpSpPr>
        <p:grpSpPr>
          <a:xfrm>
            <a:off x="698220" y="1365579"/>
            <a:ext cx="9350870" cy="5107868"/>
            <a:chOff x="-33143" y="6682"/>
            <a:chExt cx="7338234" cy="5107868"/>
          </a:xfrm>
        </p:grpSpPr>
        <p:sp>
          <p:nvSpPr>
            <p:cNvPr id="17" name="Google Shape;1396;p43"/>
            <p:cNvSpPr/>
            <p:nvPr/>
          </p:nvSpPr>
          <p:spPr>
            <a:xfrm rot="5400000">
              <a:off x="-236524" y="210232"/>
              <a:ext cx="1356600" cy="949500"/>
            </a:xfrm>
            <a:prstGeom prst="chevron">
              <a:avLst>
                <a:gd name="adj" fmla="val 50000"/>
              </a:avLst>
            </a:prstGeom>
            <a:solidFill>
              <a:srgbClr val="3EBAD1"/>
            </a:solidFill>
            <a:ln w="10775" cap="flat" cmpd="sng">
              <a:solidFill>
                <a:srgbClr val="3EBAD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18" name="Google Shape;1397;p43"/>
            <p:cNvSpPr txBox="1"/>
            <p:nvPr/>
          </p:nvSpPr>
          <p:spPr>
            <a:xfrm>
              <a:off x="-33034" y="600893"/>
              <a:ext cx="949500" cy="407100"/>
            </a:xfrm>
            <a:prstGeom prst="rect">
              <a:avLst/>
            </a:prstGeom>
            <a:noFill/>
            <a:ln>
              <a:noFill/>
            </a:ln>
          </p:spPr>
          <p:txBody>
            <a:bodyPr spcFirstLastPara="1" wrap="square" lIns="10150" tIns="10150" rIns="10150" bIns="10150" anchor="ctr" anchorCtr="0">
              <a:noAutofit/>
            </a:bodyPr>
            <a:lstStyle/>
            <a:p>
              <a:pPr marL="0" marR="0" lvl="0" indent="0" algn="ctr" rtl="0">
                <a:lnSpc>
                  <a:spcPct val="90000"/>
                </a:lnSpc>
                <a:spcBef>
                  <a:spcPts val="0"/>
                </a:spcBef>
                <a:spcAft>
                  <a:spcPts val="0"/>
                </a:spcAft>
                <a:buClr>
                  <a:schemeClr val="lt1"/>
                </a:buClr>
                <a:buSzPts val="1600"/>
                <a:buFont typeface="Corbel"/>
                <a:buNone/>
              </a:pPr>
              <a:r>
                <a:rPr lang="en-US" sz="1600" b="1" dirty="0" smtClean="0">
                  <a:solidFill>
                    <a:schemeClr val="lt1"/>
                  </a:solidFill>
                  <a:latin typeface="Calibri" panose="020F0502020204030204" pitchFamily="34" charset="0"/>
                  <a:ea typeface="Corbel"/>
                  <a:cs typeface="Calibri" panose="020F0502020204030204" pitchFamily="34" charset="0"/>
                  <a:sym typeface="Corbel"/>
                </a:rPr>
                <a:t>Type</a:t>
              </a:r>
              <a:endParaRPr sz="1600" b="1" dirty="0">
                <a:solidFill>
                  <a:schemeClr val="lt1"/>
                </a:solidFill>
                <a:latin typeface="Calibri" panose="020F0502020204030204" pitchFamily="34" charset="0"/>
                <a:ea typeface="Corbel"/>
                <a:cs typeface="Calibri" panose="020F0502020204030204" pitchFamily="34" charset="0"/>
                <a:sym typeface="Corbel"/>
              </a:endParaRPr>
            </a:p>
          </p:txBody>
        </p:sp>
        <p:sp>
          <p:nvSpPr>
            <p:cNvPr id="19" name="Google Shape;1398;p43"/>
            <p:cNvSpPr/>
            <p:nvPr/>
          </p:nvSpPr>
          <p:spPr>
            <a:xfrm rot="5400000">
              <a:off x="3658437" y="-2735346"/>
              <a:ext cx="881700" cy="6365760"/>
            </a:xfrm>
            <a:prstGeom prst="round2SameRect">
              <a:avLst>
                <a:gd name="adj1" fmla="val 16667"/>
                <a:gd name="adj2" fmla="val 0"/>
              </a:avLst>
            </a:prstGeom>
            <a:solidFill>
              <a:schemeClr val="lt1">
                <a:alpha val="89800"/>
              </a:schemeClr>
            </a:solidFill>
            <a:ln w="10775" cap="flat" cmpd="sng">
              <a:solidFill>
                <a:srgbClr val="3EBAD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20" name="Google Shape;1399;p43"/>
            <p:cNvSpPr txBox="1"/>
            <p:nvPr/>
          </p:nvSpPr>
          <p:spPr>
            <a:xfrm>
              <a:off x="916525" y="49726"/>
              <a:ext cx="5373000" cy="795600"/>
            </a:xfrm>
            <a:prstGeom prst="rect">
              <a:avLst/>
            </a:prstGeom>
            <a:noFill/>
            <a:ln>
              <a:noFill/>
            </a:ln>
          </p:spPr>
          <p:txBody>
            <a:bodyPr spcFirstLastPara="1" wrap="square" lIns="128000" tIns="11425" rIns="11425" bIns="11425" anchor="ctr" anchorCtr="0">
              <a:noAutofit/>
            </a:bodyPr>
            <a:lstStyle/>
            <a:p>
              <a:pPr marL="171450" marR="0" lvl="1" indent="-171450" algn="l" rtl="0">
                <a:lnSpc>
                  <a:spcPct val="90000"/>
                </a:lnSpc>
                <a:spcBef>
                  <a:spcPts val="0"/>
                </a:spcBef>
                <a:spcAft>
                  <a:spcPts val="0"/>
                </a:spcAft>
                <a:buClr>
                  <a:schemeClr val="dk1"/>
                </a:buClr>
                <a:buSzPts val="1800"/>
                <a:buFont typeface="Corbel"/>
                <a:buChar char="•"/>
              </a:pPr>
              <a:r>
                <a:rPr lang="en-US" sz="1800" i="0" u="none" strike="noStrike" cap="none" dirty="0">
                  <a:solidFill>
                    <a:schemeClr val="dk1"/>
                  </a:solidFill>
                  <a:latin typeface="Calibri" panose="020F0502020204030204" pitchFamily="34" charset="0"/>
                  <a:ea typeface="Corbel"/>
                  <a:cs typeface="Calibri" panose="020F0502020204030204" pitchFamily="34" charset="0"/>
                  <a:sym typeface="Corbel"/>
                </a:rPr>
                <a:t>Regular continuous rhythmic movements </a:t>
              </a:r>
              <a:r>
                <a:rPr lang="en-US" sz="1800" i="0" u="none" strike="noStrike" cap="none" dirty="0" smtClean="0">
                  <a:solidFill>
                    <a:schemeClr val="dk1"/>
                  </a:solidFill>
                  <a:latin typeface="Calibri" panose="020F0502020204030204" pitchFamily="34" charset="0"/>
                  <a:ea typeface="Corbel"/>
                  <a:cs typeface="Calibri" panose="020F0502020204030204" pitchFamily="34" charset="0"/>
                  <a:sym typeface="Corbel"/>
                </a:rPr>
                <a:t>involving </a:t>
              </a:r>
              <a:r>
                <a:rPr lang="en-US" sz="1800" i="0" u="none" strike="noStrike" cap="none" dirty="0">
                  <a:solidFill>
                    <a:schemeClr val="dk1"/>
                  </a:solidFill>
                  <a:latin typeface="Calibri" panose="020F0502020204030204" pitchFamily="34" charset="0"/>
                  <a:ea typeface="Corbel"/>
                  <a:cs typeface="Calibri" panose="020F0502020204030204" pitchFamily="34" charset="0"/>
                  <a:sym typeface="Corbel"/>
                </a:rPr>
                <a:t>all muscle groups in purposeful manner (</a:t>
              </a:r>
              <a:r>
                <a:rPr lang="en-US" sz="1800" i="0" u="none" strike="noStrike" cap="none" dirty="0" err="1">
                  <a:solidFill>
                    <a:schemeClr val="dk1"/>
                  </a:solidFill>
                  <a:latin typeface="Calibri" panose="020F0502020204030204" pitchFamily="34" charset="0"/>
                  <a:ea typeface="Corbel"/>
                  <a:cs typeface="Calibri" panose="020F0502020204030204" pitchFamily="34" charset="0"/>
                  <a:sym typeface="Corbel"/>
                </a:rPr>
                <a:t>aerobic+resistance</a:t>
              </a:r>
              <a:r>
                <a:rPr lang="en-US" sz="1800" i="0" u="none" strike="noStrike" cap="none" dirty="0">
                  <a:solidFill>
                    <a:schemeClr val="dk1"/>
                  </a:solidFill>
                  <a:latin typeface="Calibri" panose="020F0502020204030204" pitchFamily="34" charset="0"/>
                  <a:ea typeface="Corbel"/>
                  <a:cs typeface="Calibri" panose="020F0502020204030204" pitchFamily="34" charset="0"/>
                  <a:sym typeface="Corbel"/>
                </a:rPr>
                <a:t>)</a:t>
              </a:r>
              <a:endParaRPr dirty="0">
                <a:latin typeface="Calibri" panose="020F0502020204030204" pitchFamily="34" charset="0"/>
                <a:cs typeface="Calibri" panose="020F0502020204030204" pitchFamily="34" charset="0"/>
              </a:endParaRPr>
            </a:p>
          </p:txBody>
        </p:sp>
        <p:sp>
          <p:nvSpPr>
            <p:cNvPr id="21" name="Google Shape;1400;p43"/>
            <p:cNvSpPr/>
            <p:nvPr/>
          </p:nvSpPr>
          <p:spPr>
            <a:xfrm rot="5400000">
              <a:off x="-236524" y="1424854"/>
              <a:ext cx="1356600" cy="949500"/>
            </a:xfrm>
            <a:prstGeom prst="chevron">
              <a:avLst>
                <a:gd name="adj" fmla="val 50000"/>
              </a:avLst>
            </a:prstGeom>
            <a:solidFill>
              <a:srgbClr val="3EBAD1"/>
            </a:solidFill>
            <a:ln w="10775" cap="flat" cmpd="sng">
              <a:solidFill>
                <a:srgbClr val="3EBAD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22" name="Google Shape;1401;p43"/>
            <p:cNvSpPr txBox="1"/>
            <p:nvPr/>
          </p:nvSpPr>
          <p:spPr>
            <a:xfrm>
              <a:off x="-33035" y="1870189"/>
              <a:ext cx="949500" cy="407100"/>
            </a:xfrm>
            <a:prstGeom prst="rect">
              <a:avLst/>
            </a:prstGeom>
            <a:noFill/>
            <a:ln>
              <a:noFill/>
            </a:ln>
          </p:spPr>
          <p:txBody>
            <a:bodyPr spcFirstLastPara="1" wrap="square" lIns="10150" tIns="10150" rIns="10150" bIns="10150" anchor="ctr" anchorCtr="0">
              <a:noAutofit/>
            </a:bodyPr>
            <a:lstStyle/>
            <a:p>
              <a:pPr marL="0" marR="0" lvl="0" indent="0" algn="ctr" rtl="0">
                <a:lnSpc>
                  <a:spcPct val="90000"/>
                </a:lnSpc>
                <a:spcBef>
                  <a:spcPts val="0"/>
                </a:spcBef>
                <a:spcAft>
                  <a:spcPts val="0"/>
                </a:spcAft>
                <a:buClr>
                  <a:schemeClr val="lt1"/>
                </a:buClr>
                <a:buSzPts val="1600"/>
                <a:buFont typeface="Corbel"/>
                <a:buNone/>
              </a:pPr>
              <a:r>
                <a:rPr lang="en-US" sz="1600" b="1" dirty="0" smtClean="0">
                  <a:solidFill>
                    <a:schemeClr val="lt1"/>
                  </a:solidFill>
                  <a:latin typeface="Calibri" panose="020F0502020204030204" pitchFamily="34" charset="0"/>
                  <a:ea typeface="Corbel"/>
                  <a:cs typeface="Calibri" panose="020F0502020204030204" pitchFamily="34" charset="0"/>
                  <a:sym typeface="Corbel"/>
                </a:rPr>
                <a:t>Volume</a:t>
              </a:r>
              <a:endParaRPr sz="1600" b="1" dirty="0">
                <a:solidFill>
                  <a:schemeClr val="lt1"/>
                </a:solidFill>
                <a:latin typeface="Calibri" panose="020F0502020204030204" pitchFamily="34" charset="0"/>
                <a:ea typeface="Corbel"/>
                <a:cs typeface="Calibri" panose="020F0502020204030204" pitchFamily="34" charset="0"/>
                <a:sym typeface="Corbel"/>
              </a:endParaRPr>
            </a:p>
          </p:txBody>
        </p:sp>
        <p:sp>
          <p:nvSpPr>
            <p:cNvPr id="23" name="Google Shape;1402;p43"/>
            <p:cNvSpPr/>
            <p:nvPr/>
          </p:nvSpPr>
          <p:spPr>
            <a:xfrm rot="5400000">
              <a:off x="3658466" y="-1520694"/>
              <a:ext cx="881700" cy="6365700"/>
            </a:xfrm>
            <a:prstGeom prst="round2SameRect">
              <a:avLst>
                <a:gd name="adj1" fmla="val 16667"/>
                <a:gd name="adj2" fmla="val 0"/>
              </a:avLst>
            </a:prstGeom>
            <a:solidFill>
              <a:schemeClr val="lt1">
                <a:alpha val="89800"/>
              </a:schemeClr>
            </a:solidFill>
            <a:ln w="10775" cap="flat" cmpd="sng">
              <a:solidFill>
                <a:srgbClr val="3EBAD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24" name="Google Shape;1403;p43"/>
            <p:cNvSpPr txBox="1"/>
            <p:nvPr/>
          </p:nvSpPr>
          <p:spPr>
            <a:xfrm>
              <a:off x="916526" y="1264348"/>
              <a:ext cx="6322500" cy="795600"/>
            </a:xfrm>
            <a:prstGeom prst="rect">
              <a:avLst/>
            </a:prstGeom>
            <a:noFill/>
            <a:ln>
              <a:noFill/>
            </a:ln>
          </p:spPr>
          <p:txBody>
            <a:bodyPr spcFirstLastPara="1" wrap="square" lIns="128000" tIns="11425" rIns="11425" bIns="11425" anchor="ctr" anchorCtr="0">
              <a:noAutofit/>
            </a:bodyPr>
            <a:lstStyle/>
            <a:p>
              <a:pPr marL="171450" marR="0" lvl="1" indent="-171450" algn="l" rtl="0">
                <a:lnSpc>
                  <a:spcPct val="90000"/>
                </a:lnSpc>
                <a:spcBef>
                  <a:spcPts val="0"/>
                </a:spcBef>
                <a:spcAft>
                  <a:spcPts val="0"/>
                </a:spcAft>
                <a:buClr>
                  <a:schemeClr val="dk1"/>
                </a:buClr>
                <a:buSzPts val="1800"/>
                <a:buFont typeface="Corbel"/>
                <a:buChar char="•"/>
              </a:pPr>
              <a:r>
                <a:rPr lang="en-US" sz="1800" i="0" u="none" strike="noStrike" cap="none">
                  <a:solidFill>
                    <a:schemeClr val="dk1"/>
                  </a:solidFill>
                  <a:latin typeface="Calibri" panose="020F0502020204030204" pitchFamily="34" charset="0"/>
                  <a:ea typeface="Corbel"/>
                  <a:cs typeface="Calibri" panose="020F0502020204030204" pitchFamily="34" charset="0"/>
                  <a:sym typeface="Corbel"/>
                </a:rPr>
                <a:t>One to multiple sessions each lasting &gt;10 mintues to achieve daily desired duration and volume</a:t>
              </a:r>
              <a:endParaRPr sz="1800" i="0" u="none" strike="noStrike" cap="none">
                <a:solidFill>
                  <a:schemeClr val="dk1"/>
                </a:solidFill>
                <a:latin typeface="Calibri" panose="020F0502020204030204" pitchFamily="34" charset="0"/>
                <a:ea typeface="Corbel"/>
                <a:cs typeface="Calibri" panose="020F0502020204030204" pitchFamily="34" charset="0"/>
                <a:sym typeface="Corbel"/>
              </a:endParaRPr>
            </a:p>
          </p:txBody>
        </p:sp>
        <p:sp>
          <p:nvSpPr>
            <p:cNvPr id="25" name="Google Shape;1404;p43"/>
            <p:cNvSpPr/>
            <p:nvPr/>
          </p:nvSpPr>
          <p:spPr>
            <a:xfrm rot="5400000">
              <a:off x="-236524" y="2639477"/>
              <a:ext cx="1356600" cy="949500"/>
            </a:xfrm>
            <a:prstGeom prst="chevron">
              <a:avLst>
                <a:gd name="adj" fmla="val 50000"/>
              </a:avLst>
            </a:prstGeom>
            <a:solidFill>
              <a:srgbClr val="3EBAD1"/>
            </a:solidFill>
            <a:ln w="10775" cap="flat" cmpd="sng">
              <a:solidFill>
                <a:srgbClr val="3EBAD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26" name="Google Shape;1405;p43"/>
            <p:cNvSpPr txBox="1"/>
            <p:nvPr/>
          </p:nvSpPr>
          <p:spPr>
            <a:xfrm>
              <a:off x="-33093" y="3060985"/>
              <a:ext cx="949500" cy="407100"/>
            </a:xfrm>
            <a:prstGeom prst="rect">
              <a:avLst/>
            </a:prstGeom>
            <a:noFill/>
            <a:ln>
              <a:noFill/>
            </a:ln>
          </p:spPr>
          <p:txBody>
            <a:bodyPr spcFirstLastPara="1" wrap="square" lIns="10150" tIns="10150" rIns="10150" bIns="10150" anchor="ctr" anchorCtr="0">
              <a:noAutofit/>
            </a:bodyPr>
            <a:lstStyle/>
            <a:p>
              <a:pPr marL="0" marR="0" lvl="0" indent="0" algn="ctr" rtl="0">
                <a:lnSpc>
                  <a:spcPct val="90000"/>
                </a:lnSpc>
                <a:spcBef>
                  <a:spcPts val="0"/>
                </a:spcBef>
                <a:spcAft>
                  <a:spcPts val="0"/>
                </a:spcAft>
                <a:buClr>
                  <a:schemeClr val="lt1"/>
                </a:buClr>
                <a:buSzPts val="1600"/>
                <a:buFont typeface="Corbel"/>
                <a:buNone/>
              </a:pPr>
              <a:r>
                <a:rPr lang="en-US" sz="1600" b="1" dirty="0">
                  <a:solidFill>
                    <a:schemeClr val="lt1"/>
                  </a:solidFill>
                  <a:latin typeface="Calibri" panose="020F0502020204030204" pitchFamily="34" charset="0"/>
                  <a:ea typeface="Corbel"/>
                  <a:cs typeface="Calibri" panose="020F0502020204030204" pitchFamily="34" charset="0"/>
                  <a:sym typeface="Corbel"/>
                </a:rPr>
                <a:t>Pattern</a:t>
              </a:r>
              <a:endParaRPr b="1" dirty="0">
                <a:latin typeface="Calibri" panose="020F0502020204030204" pitchFamily="34" charset="0"/>
                <a:cs typeface="Calibri" panose="020F0502020204030204" pitchFamily="34" charset="0"/>
              </a:endParaRPr>
            </a:p>
          </p:txBody>
        </p:sp>
        <p:sp>
          <p:nvSpPr>
            <p:cNvPr id="27" name="Google Shape;1406;p43"/>
            <p:cNvSpPr/>
            <p:nvPr/>
          </p:nvSpPr>
          <p:spPr>
            <a:xfrm rot="5400000">
              <a:off x="3658466" y="-306072"/>
              <a:ext cx="881700" cy="6365700"/>
            </a:xfrm>
            <a:prstGeom prst="round2SameRect">
              <a:avLst>
                <a:gd name="adj1" fmla="val 16667"/>
                <a:gd name="adj2" fmla="val 0"/>
              </a:avLst>
            </a:prstGeom>
            <a:solidFill>
              <a:schemeClr val="lt1">
                <a:alpha val="89800"/>
              </a:schemeClr>
            </a:solidFill>
            <a:ln w="10775" cap="flat" cmpd="sng">
              <a:solidFill>
                <a:srgbClr val="3EBAD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28" name="Google Shape;1407;p43"/>
            <p:cNvSpPr txBox="1"/>
            <p:nvPr/>
          </p:nvSpPr>
          <p:spPr>
            <a:xfrm>
              <a:off x="916526" y="2478970"/>
              <a:ext cx="6322500" cy="795600"/>
            </a:xfrm>
            <a:prstGeom prst="rect">
              <a:avLst/>
            </a:prstGeom>
            <a:noFill/>
            <a:ln>
              <a:noFill/>
            </a:ln>
          </p:spPr>
          <p:txBody>
            <a:bodyPr spcFirstLastPara="1" wrap="square" lIns="128000" tIns="11425" rIns="11425" bIns="11425" anchor="ctr" anchorCtr="0">
              <a:noAutofit/>
            </a:bodyPr>
            <a:lstStyle/>
            <a:p>
              <a:pPr marL="171450" marR="0" lvl="1" indent="-171450" algn="l" rtl="0">
                <a:lnSpc>
                  <a:spcPct val="90000"/>
                </a:lnSpc>
                <a:spcBef>
                  <a:spcPts val="0"/>
                </a:spcBef>
                <a:spcAft>
                  <a:spcPts val="0"/>
                </a:spcAft>
                <a:buClr>
                  <a:schemeClr val="dk1"/>
                </a:buClr>
                <a:buSzPts val="1800"/>
                <a:buFont typeface="Corbel"/>
                <a:buChar char="•"/>
              </a:pPr>
              <a:r>
                <a:rPr lang="en-US" sz="1800" i="0" u="none" strike="noStrike" cap="none">
                  <a:solidFill>
                    <a:schemeClr val="dk1"/>
                  </a:solidFill>
                  <a:latin typeface="Calibri" panose="020F0502020204030204" pitchFamily="34" charset="0"/>
                  <a:ea typeface="Corbel"/>
                  <a:cs typeface="Calibri" panose="020F0502020204030204" pitchFamily="34" charset="0"/>
                  <a:sym typeface="Corbel"/>
                </a:rPr>
                <a:t>One to multiple sessions each lasting &gt;10 mintues to achieve daily desired duration and volume</a:t>
              </a:r>
              <a:endParaRPr sz="1800" i="0" u="none" strike="noStrike" cap="none">
                <a:solidFill>
                  <a:schemeClr val="dk1"/>
                </a:solidFill>
                <a:latin typeface="Calibri" panose="020F0502020204030204" pitchFamily="34" charset="0"/>
                <a:ea typeface="Corbel"/>
                <a:cs typeface="Calibri" panose="020F0502020204030204" pitchFamily="34" charset="0"/>
                <a:sym typeface="Corbel"/>
              </a:endParaRPr>
            </a:p>
          </p:txBody>
        </p:sp>
        <p:sp>
          <p:nvSpPr>
            <p:cNvPr id="29" name="Google Shape;1408;p43"/>
            <p:cNvSpPr/>
            <p:nvPr/>
          </p:nvSpPr>
          <p:spPr>
            <a:xfrm rot="5400000">
              <a:off x="-224243" y="3841650"/>
              <a:ext cx="1464000" cy="1081800"/>
            </a:xfrm>
            <a:prstGeom prst="chevron">
              <a:avLst>
                <a:gd name="adj" fmla="val 50000"/>
              </a:avLst>
            </a:prstGeom>
            <a:solidFill>
              <a:srgbClr val="3EBAD1"/>
            </a:solidFill>
            <a:ln w="10775" cap="flat" cmpd="sng">
              <a:solidFill>
                <a:srgbClr val="3EBAD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30" name="Google Shape;1409;p43"/>
            <p:cNvSpPr txBox="1"/>
            <p:nvPr/>
          </p:nvSpPr>
          <p:spPr>
            <a:xfrm>
              <a:off x="-33143" y="4312707"/>
              <a:ext cx="1081800" cy="382500"/>
            </a:xfrm>
            <a:prstGeom prst="rect">
              <a:avLst/>
            </a:prstGeom>
            <a:noFill/>
            <a:ln>
              <a:noFill/>
            </a:ln>
          </p:spPr>
          <p:txBody>
            <a:bodyPr spcFirstLastPara="1" wrap="square" lIns="10150" tIns="10150" rIns="10150" bIns="10150" anchor="ctr" anchorCtr="0">
              <a:noAutofit/>
            </a:bodyPr>
            <a:lstStyle/>
            <a:p>
              <a:pPr marL="0" marR="0" lvl="0" indent="0" algn="ctr" rtl="0">
                <a:lnSpc>
                  <a:spcPct val="90000"/>
                </a:lnSpc>
                <a:spcBef>
                  <a:spcPts val="0"/>
                </a:spcBef>
                <a:spcAft>
                  <a:spcPts val="0"/>
                </a:spcAft>
                <a:buClr>
                  <a:schemeClr val="lt1"/>
                </a:buClr>
                <a:buSzPts val="1600"/>
                <a:buFont typeface="Corbel"/>
                <a:buNone/>
              </a:pPr>
              <a:r>
                <a:rPr lang="en-US" sz="1600" b="1" dirty="0" smtClean="0">
                  <a:solidFill>
                    <a:schemeClr val="lt1"/>
                  </a:solidFill>
                  <a:latin typeface="Calibri" panose="020F0502020204030204" pitchFamily="34" charset="0"/>
                  <a:ea typeface="Corbel"/>
                  <a:cs typeface="Calibri" panose="020F0502020204030204" pitchFamily="34" charset="0"/>
                  <a:sym typeface="Corbel"/>
                </a:rPr>
                <a:t>Progression</a:t>
              </a:r>
              <a:endParaRPr sz="1600" b="1" dirty="0">
                <a:solidFill>
                  <a:schemeClr val="lt1"/>
                </a:solidFill>
                <a:latin typeface="Calibri" panose="020F0502020204030204" pitchFamily="34" charset="0"/>
                <a:ea typeface="Corbel"/>
                <a:cs typeface="Calibri" panose="020F0502020204030204" pitchFamily="34" charset="0"/>
                <a:sym typeface="Corbel"/>
              </a:endParaRPr>
            </a:p>
          </p:txBody>
        </p:sp>
        <p:sp>
          <p:nvSpPr>
            <p:cNvPr id="31" name="Google Shape;1410;p43"/>
            <p:cNvSpPr/>
            <p:nvPr/>
          </p:nvSpPr>
          <p:spPr>
            <a:xfrm rot="5400000">
              <a:off x="3691499" y="995347"/>
              <a:ext cx="881700" cy="6299634"/>
            </a:xfrm>
            <a:prstGeom prst="round2SameRect">
              <a:avLst>
                <a:gd name="adj1" fmla="val 16667"/>
                <a:gd name="adj2" fmla="val 0"/>
              </a:avLst>
            </a:prstGeom>
            <a:solidFill>
              <a:schemeClr val="lt1">
                <a:alpha val="89800"/>
              </a:schemeClr>
            </a:solidFill>
            <a:ln w="10775" cap="flat" cmpd="sng">
              <a:solidFill>
                <a:srgbClr val="3EBAD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32" name="Google Shape;1411;p43"/>
            <p:cNvSpPr txBox="1"/>
            <p:nvPr/>
          </p:nvSpPr>
          <p:spPr>
            <a:xfrm>
              <a:off x="982591" y="3747358"/>
              <a:ext cx="6322500" cy="795600"/>
            </a:xfrm>
            <a:prstGeom prst="rect">
              <a:avLst/>
            </a:prstGeom>
            <a:noFill/>
            <a:ln>
              <a:noFill/>
            </a:ln>
          </p:spPr>
          <p:txBody>
            <a:bodyPr spcFirstLastPara="1" wrap="square" lIns="128000" tIns="11425" rIns="11425" bIns="11425" anchor="ctr" anchorCtr="0">
              <a:noAutofit/>
            </a:bodyPr>
            <a:lstStyle/>
            <a:p>
              <a:pPr marL="171450" marR="0" lvl="1" indent="-171450" algn="l" rtl="0">
                <a:lnSpc>
                  <a:spcPct val="90000"/>
                </a:lnSpc>
                <a:spcBef>
                  <a:spcPts val="0"/>
                </a:spcBef>
                <a:spcAft>
                  <a:spcPts val="0"/>
                </a:spcAft>
                <a:buClr>
                  <a:schemeClr val="dk1"/>
                </a:buClr>
                <a:buSzPts val="1800"/>
                <a:buFont typeface="Corbel"/>
                <a:buChar char="•"/>
              </a:pPr>
              <a:r>
                <a:rPr lang="en-US" sz="1800" i="0" u="none" strike="noStrike" cap="none">
                  <a:solidFill>
                    <a:schemeClr val="dk1"/>
                  </a:solidFill>
                  <a:latin typeface="Calibri" panose="020F0502020204030204" pitchFamily="34" charset="0"/>
                  <a:ea typeface="Corbel"/>
                  <a:cs typeface="Calibri" panose="020F0502020204030204" pitchFamily="34" charset="0"/>
                  <a:sym typeface="Corbel"/>
                </a:rPr>
                <a:t>Gradual progression till desired level of exercise goals achieve “start low and go slow” </a:t>
              </a:r>
              <a:endParaRPr sz="1800" i="0" u="none" strike="noStrike" cap="none">
                <a:solidFill>
                  <a:schemeClr val="dk1"/>
                </a:solidFill>
                <a:latin typeface="Calibri" panose="020F0502020204030204" pitchFamily="34" charset="0"/>
                <a:ea typeface="Corbel"/>
                <a:cs typeface="Calibri" panose="020F0502020204030204" pitchFamily="34" charset="0"/>
                <a:sym typeface="Corbel"/>
              </a:endParaRPr>
            </a:p>
          </p:txBody>
        </p:sp>
      </p:grpSp>
      <p:sp>
        <p:nvSpPr>
          <p:cNvPr id="33" name="TextBox 32"/>
          <p:cNvSpPr txBox="1"/>
          <p:nvPr/>
        </p:nvSpPr>
        <p:spPr>
          <a:xfrm>
            <a:off x="11421133" y="6500095"/>
            <a:ext cx="470062" cy="307777"/>
          </a:xfrm>
          <a:prstGeom prst="rect">
            <a:avLst/>
          </a:prstGeom>
          <a:noFill/>
        </p:spPr>
        <p:txBody>
          <a:bodyPr wrap="square" rtlCol="0">
            <a:spAutoFit/>
          </a:bodyPr>
          <a:lstStyle/>
          <a:p>
            <a:pPr algn="ctr"/>
            <a:r>
              <a:rPr lang="en-IN" sz="1400" dirty="0" smtClean="0">
                <a:latin typeface="Calibri" panose="020F0502020204030204" pitchFamily="34" charset="0"/>
                <a:cs typeface="Calibri" panose="020F0502020204030204" pitchFamily="34" charset="0"/>
              </a:rPr>
              <a:t>74</a:t>
            </a:r>
            <a:endParaRPr lang="en-IN"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4265320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416"/>
        <p:cNvGrpSpPr/>
        <p:nvPr/>
      </p:nvGrpSpPr>
      <p:grpSpPr>
        <a:xfrm>
          <a:off x="0" y="0"/>
          <a:ext cx="0" cy="0"/>
          <a:chOff x="0" y="0"/>
          <a:chExt cx="0" cy="0"/>
        </a:xfrm>
      </p:grpSpPr>
      <p:sp>
        <p:nvSpPr>
          <p:cNvPr id="1417" name="Google Shape;1417;p44"/>
          <p:cNvSpPr txBox="1">
            <a:spLocks noGrp="1"/>
          </p:cNvSpPr>
          <p:nvPr>
            <p:ph type="title" idx="4294967295"/>
          </p:nvPr>
        </p:nvSpPr>
        <p:spPr>
          <a:xfrm>
            <a:off x="502417" y="400469"/>
            <a:ext cx="6491235" cy="96610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3600"/>
              <a:buFont typeface="Corbel"/>
              <a:buNone/>
            </a:pPr>
            <a:r>
              <a:rPr lang="en-US" sz="4800" dirty="0">
                <a:solidFill>
                  <a:srgbClr val="B46346"/>
                </a:solidFill>
              </a:rPr>
              <a:t>Exercise recommendations</a:t>
            </a:r>
            <a:endParaRPr sz="4800" dirty="0">
              <a:solidFill>
                <a:srgbClr val="B46346"/>
              </a:solidFill>
            </a:endParaRPr>
          </a:p>
        </p:txBody>
      </p:sp>
      <p:sp>
        <p:nvSpPr>
          <p:cNvPr id="1418" name="Google Shape;1418;p44"/>
          <p:cNvSpPr txBox="1">
            <a:spLocks noGrp="1"/>
          </p:cNvSpPr>
          <p:nvPr>
            <p:ph type="body" idx="4294967295"/>
          </p:nvPr>
        </p:nvSpPr>
        <p:spPr>
          <a:xfrm>
            <a:off x="540433" y="1125414"/>
            <a:ext cx="11175946" cy="4114189"/>
          </a:xfrm>
          <a:prstGeom prst="rect">
            <a:avLst/>
          </a:prstGeom>
          <a:noFill/>
          <a:ln>
            <a:noFill/>
          </a:ln>
        </p:spPr>
        <p:txBody>
          <a:bodyPr spcFirstLastPara="1" wrap="square" lIns="91425" tIns="45700" rIns="91425" bIns="45700" anchor="ctr" anchorCtr="0">
            <a:normAutofit/>
          </a:bodyPr>
          <a:lstStyle/>
          <a:p>
            <a:pPr marL="452438" lvl="0" indent="-452438" algn="l" rtl="0">
              <a:lnSpc>
                <a:spcPct val="100000"/>
              </a:lnSpc>
              <a:spcBef>
                <a:spcPts val="0"/>
              </a:spcBef>
              <a:spcAft>
                <a:spcPts val="0"/>
              </a:spcAft>
              <a:buSzPts val="2400"/>
            </a:pPr>
            <a:r>
              <a:rPr lang="en-US" sz="2400" dirty="0">
                <a:latin typeface="Calibri" panose="020F0502020204030204" pitchFamily="34" charset="0"/>
                <a:cs typeface="Calibri" panose="020F0502020204030204" pitchFamily="34" charset="0"/>
              </a:rPr>
              <a:t>A minimum of 150 min/week of physical activity is recommended for healthy Indians.</a:t>
            </a:r>
            <a:endParaRPr sz="2400" dirty="0">
              <a:latin typeface="Calibri" panose="020F0502020204030204" pitchFamily="34" charset="0"/>
              <a:cs typeface="Calibri" panose="020F0502020204030204" pitchFamily="34" charset="0"/>
            </a:endParaRPr>
          </a:p>
          <a:p>
            <a:pPr marL="452438" lvl="0" indent="-452438" algn="l" rtl="0">
              <a:lnSpc>
                <a:spcPct val="100000"/>
              </a:lnSpc>
              <a:spcBef>
                <a:spcPts val="1200"/>
              </a:spcBef>
              <a:spcAft>
                <a:spcPts val="0"/>
              </a:spcAft>
              <a:buSzPts val="2400"/>
            </a:pPr>
            <a:r>
              <a:rPr lang="en-US" sz="2400" dirty="0">
                <a:latin typeface="Calibri" panose="020F0502020204030204" pitchFamily="34" charset="0"/>
                <a:cs typeface="Calibri" panose="020F0502020204030204" pitchFamily="34" charset="0"/>
              </a:rPr>
              <a:t>High predisposition to develop T2DM and CAD </a:t>
            </a:r>
            <a:r>
              <a:rPr lang="en-US" sz="2400" dirty="0" err="1">
                <a:latin typeface="Calibri" panose="020F0502020204030204" pitchFamily="34" charset="0"/>
                <a:cs typeface="Calibri" panose="020F0502020204030204" pitchFamily="34" charset="0"/>
              </a:rPr>
              <a:t>advocation</a:t>
            </a:r>
            <a:r>
              <a:rPr lang="en-US" sz="2400" dirty="0">
                <a:latin typeface="Calibri" panose="020F0502020204030204" pitchFamily="34" charset="0"/>
                <a:cs typeface="Calibri" panose="020F0502020204030204" pitchFamily="34" charset="0"/>
              </a:rPr>
              <a:t> of 60 </a:t>
            </a:r>
            <a:r>
              <a:rPr lang="en-US" sz="2400" dirty="0" err="1">
                <a:latin typeface="Calibri" panose="020F0502020204030204" pitchFamily="34" charset="0"/>
                <a:cs typeface="Calibri" panose="020F0502020204030204" pitchFamily="34" charset="0"/>
              </a:rPr>
              <a:t>mins</a:t>
            </a:r>
            <a:r>
              <a:rPr lang="en-US" sz="2400" dirty="0">
                <a:latin typeface="Calibri" panose="020F0502020204030204" pitchFamily="34" charset="0"/>
                <a:cs typeface="Calibri" panose="020F0502020204030204" pitchFamily="34" charset="0"/>
              </a:rPr>
              <a:t> of exercise</a:t>
            </a:r>
            <a:endParaRPr sz="2400" dirty="0">
              <a:latin typeface="Calibri" panose="020F0502020204030204" pitchFamily="34" charset="0"/>
              <a:cs typeface="Calibri" panose="020F0502020204030204" pitchFamily="34" charset="0"/>
            </a:endParaRPr>
          </a:p>
          <a:p>
            <a:pPr marL="452438" lvl="0" indent="-452438" algn="l" rtl="0">
              <a:lnSpc>
                <a:spcPct val="100000"/>
              </a:lnSpc>
              <a:spcBef>
                <a:spcPts val="1200"/>
              </a:spcBef>
              <a:spcAft>
                <a:spcPts val="0"/>
              </a:spcAft>
              <a:buSzPts val="2400"/>
            </a:pPr>
            <a:r>
              <a:rPr lang="en-US" sz="2400" dirty="0">
                <a:latin typeface="Calibri" panose="020F0502020204030204" pitchFamily="34" charset="0"/>
                <a:cs typeface="Calibri" panose="020F0502020204030204" pitchFamily="34" charset="0"/>
              </a:rPr>
              <a:t>&gt;30 min of moderate-intensity aerobic activity each day</a:t>
            </a:r>
            <a:endParaRPr sz="2400" dirty="0">
              <a:latin typeface="Calibri" panose="020F0502020204030204" pitchFamily="34" charset="0"/>
              <a:cs typeface="Calibri" panose="020F0502020204030204" pitchFamily="34" charset="0"/>
            </a:endParaRPr>
          </a:p>
          <a:p>
            <a:pPr marL="452438" lvl="0" indent="-452438" algn="l" rtl="0">
              <a:lnSpc>
                <a:spcPct val="100000"/>
              </a:lnSpc>
              <a:spcBef>
                <a:spcPts val="1200"/>
              </a:spcBef>
              <a:spcAft>
                <a:spcPts val="0"/>
              </a:spcAft>
              <a:buSzPts val="2400"/>
            </a:pPr>
            <a:r>
              <a:rPr lang="en-US" sz="2400" dirty="0">
                <a:latin typeface="Calibri" panose="020F0502020204030204" pitchFamily="34" charset="0"/>
                <a:cs typeface="Calibri" panose="020F0502020204030204" pitchFamily="34" charset="0"/>
              </a:rPr>
              <a:t>15-30 min of work related activity</a:t>
            </a:r>
            <a:endParaRPr sz="2400" dirty="0">
              <a:latin typeface="Calibri" panose="020F0502020204030204" pitchFamily="34" charset="0"/>
              <a:cs typeface="Calibri" panose="020F0502020204030204" pitchFamily="34" charset="0"/>
            </a:endParaRPr>
          </a:p>
          <a:p>
            <a:pPr marL="452438" lvl="0" indent="-452438" algn="l" rtl="0">
              <a:lnSpc>
                <a:spcPct val="100000"/>
              </a:lnSpc>
              <a:spcBef>
                <a:spcPts val="1200"/>
              </a:spcBef>
              <a:spcAft>
                <a:spcPts val="0"/>
              </a:spcAft>
              <a:buSzPts val="2400"/>
            </a:pPr>
            <a:r>
              <a:rPr lang="en-US" sz="2400" dirty="0">
                <a:latin typeface="Calibri" panose="020F0502020204030204" pitchFamily="34" charset="0"/>
                <a:cs typeface="Calibri" panose="020F0502020204030204" pitchFamily="34" charset="0"/>
              </a:rPr>
              <a:t>15 min of muscle strengthening exercise (at least 3/week)</a:t>
            </a:r>
            <a:endParaRPr sz="2400" dirty="0">
              <a:latin typeface="Calibri" panose="020F0502020204030204" pitchFamily="34" charset="0"/>
              <a:cs typeface="Calibri" panose="020F0502020204030204" pitchFamily="34" charset="0"/>
            </a:endParaRPr>
          </a:p>
          <a:p>
            <a:pPr marL="452438" lvl="0" indent="-452438" algn="l" rtl="0">
              <a:lnSpc>
                <a:spcPct val="100000"/>
              </a:lnSpc>
              <a:spcBef>
                <a:spcPts val="1200"/>
              </a:spcBef>
              <a:spcAft>
                <a:spcPts val="0"/>
              </a:spcAft>
              <a:buSzPts val="2400"/>
            </a:pPr>
            <a:r>
              <a:rPr lang="en-US" sz="2400" dirty="0">
                <a:latin typeface="Calibri" panose="020F0502020204030204" pitchFamily="34" charset="0"/>
                <a:cs typeface="Calibri" panose="020F0502020204030204" pitchFamily="34" charset="0"/>
              </a:rPr>
              <a:t>STEPS- At least 5000 steps per day.</a:t>
            </a:r>
            <a:endParaRPr sz="2400" dirty="0">
              <a:latin typeface="Calibri" panose="020F0502020204030204" pitchFamily="34" charset="0"/>
              <a:cs typeface="Calibri" panose="020F0502020204030204" pitchFamily="34" charset="0"/>
            </a:endParaRPr>
          </a:p>
          <a:p>
            <a:pPr marL="452438" lvl="0" indent="-452438" algn="l" rtl="0">
              <a:lnSpc>
                <a:spcPct val="100000"/>
              </a:lnSpc>
              <a:spcBef>
                <a:spcPts val="1200"/>
              </a:spcBef>
              <a:spcAft>
                <a:spcPts val="0"/>
              </a:spcAft>
              <a:buSzPts val="2400"/>
            </a:pPr>
            <a:r>
              <a:rPr lang="en-US" sz="2400" dirty="0">
                <a:latin typeface="Calibri" panose="020F0502020204030204" pitchFamily="34" charset="0"/>
                <a:cs typeface="Calibri" panose="020F0502020204030204" pitchFamily="34" charset="0"/>
              </a:rPr>
              <a:t>Use of apps or Talk tests for assessment of intensity of exercise</a:t>
            </a:r>
            <a:r>
              <a:rPr lang="en-US" sz="2400" dirty="0" smtClean="0">
                <a:latin typeface="Calibri" panose="020F0502020204030204" pitchFamily="34" charset="0"/>
                <a:cs typeface="Calibri" panose="020F0502020204030204" pitchFamily="34" charset="0"/>
              </a:rPr>
              <a:t>.</a:t>
            </a:r>
            <a:endParaRPr sz="2400" dirty="0">
              <a:latin typeface="Calibri" panose="020F0502020204030204" pitchFamily="34" charset="0"/>
              <a:cs typeface="Calibri" panose="020F0502020204030204" pitchFamily="34" charset="0"/>
            </a:endParaRPr>
          </a:p>
        </p:txBody>
      </p:sp>
      <p:sp>
        <p:nvSpPr>
          <p:cNvPr id="4" name="TextBox 3"/>
          <p:cNvSpPr txBox="1"/>
          <p:nvPr/>
        </p:nvSpPr>
        <p:spPr>
          <a:xfrm>
            <a:off x="11421133" y="6500095"/>
            <a:ext cx="470062" cy="307777"/>
          </a:xfrm>
          <a:prstGeom prst="rect">
            <a:avLst/>
          </a:prstGeom>
          <a:noFill/>
        </p:spPr>
        <p:txBody>
          <a:bodyPr wrap="square" rtlCol="0">
            <a:spAutoFit/>
          </a:bodyPr>
          <a:lstStyle/>
          <a:p>
            <a:pPr algn="ctr"/>
            <a:r>
              <a:rPr lang="en-IN" sz="1400" dirty="0" smtClean="0">
                <a:latin typeface="Calibri" panose="020F0502020204030204" pitchFamily="34" charset="0"/>
                <a:cs typeface="Calibri" panose="020F0502020204030204" pitchFamily="34" charset="0"/>
              </a:rPr>
              <a:t>75</a:t>
            </a:r>
            <a:endParaRPr lang="en-IN" sz="1400" dirty="0">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423"/>
        <p:cNvGrpSpPr/>
        <p:nvPr/>
      </p:nvGrpSpPr>
      <p:grpSpPr>
        <a:xfrm>
          <a:off x="0" y="0"/>
          <a:ext cx="0" cy="0"/>
          <a:chOff x="0" y="0"/>
          <a:chExt cx="0" cy="0"/>
        </a:xfrm>
      </p:grpSpPr>
      <p:sp>
        <p:nvSpPr>
          <p:cNvPr id="1424" name="Google Shape;1424;p45"/>
          <p:cNvSpPr txBox="1">
            <a:spLocks noGrp="1"/>
          </p:cNvSpPr>
          <p:nvPr>
            <p:ph type="title" idx="4294967295"/>
          </p:nvPr>
        </p:nvSpPr>
        <p:spPr>
          <a:xfrm>
            <a:off x="542611" y="452787"/>
            <a:ext cx="6270171" cy="99625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3600"/>
              <a:buFont typeface="Corbel"/>
              <a:buNone/>
            </a:pPr>
            <a:r>
              <a:rPr lang="en-US" sz="4800" dirty="0">
                <a:solidFill>
                  <a:srgbClr val="D34817"/>
                </a:solidFill>
              </a:rPr>
              <a:t>Psychosocial stress</a:t>
            </a:r>
            <a:endParaRPr sz="4800" dirty="0">
              <a:solidFill>
                <a:srgbClr val="D34817"/>
              </a:solidFill>
            </a:endParaRPr>
          </a:p>
        </p:txBody>
      </p:sp>
      <p:sp>
        <p:nvSpPr>
          <p:cNvPr id="1425" name="Google Shape;1425;p45"/>
          <p:cNvSpPr txBox="1">
            <a:spLocks noGrp="1"/>
          </p:cNvSpPr>
          <p:nvPr>
            <p:ph type="body" idx="4294967295"/>
          </p:nvPr>
        </p:nvSpPr>
        <p:spPr>
          <a:xfrm>
            <a:off x="586155" y="1342799"/>
            <a:ext cx="10376598" cy="3158863"/>
          </a:xfrm>
          <a:prstGeom prst="rect">
            <a:avLst/>
          </a:prstGeom>
          <a:noFill/>
          <a:ln>
            <a:noFill/>
          </a:ln>
        </p:spPr>
        <p:txBody>
          <a:bodyPr spcFirstLastPara="1" wrap="square" lIns="91425" tIns="45700" rIns="91425" bIns="45700" anchor="ctr" anchorCtr="0">
            <a:normAutofit/>
          </a:bodyPr>
          <a:lstStyle/>
          <a:p>
            <a:pPr marL="361950" lvl="0" indent="-361950" algn="l" rtl="0">
              <a:lnSpc>
                <a:spcPct val="100000"/>
              </a:lnSpc>
              <a:spcAft>
                <a:spcPts val="0"/>
              </a:spcAft>
              <a:buSzPts val="2400"/>
              <a:buFont typeface="Arial"/>
              <a:buChar char="•"/>
            </a:pPr>
            <a:r>
              <a:rPr lang="en-US" sz="2400" dirty="0">
                <a:latin typeface="Calibri" panose="020F0502020204030204" pitchFamily="34" charset="0"/>
                <a:cs typeface="Calibri" panose="020F0502020204030204" pitchFamily="34" charset="0"/>
              </a:rPr>
              <a:t>Diabetic patients and particularly those with poor glycemic control have negative impact on their psychology . </a:t>
            </a:r>
            <a:endParaRPr sz="2400" dirty="0">
              <a:latin typeface="Calibri" panose="020F0502020204030204" pitchFamily="34" charset="0"/>
              <a:cs typeface="Calibri" panose="020F0502020204030204" pitchFamily="34" charset="0"/>
            </a:endParaRPr>
          </a:p>
          <a:p>
            <a:pPr marL="361950" lvl="0" indent="-361950" algn="l" rtl="0">
              <a:lnSpc>
                <a:spcPct val="100000"/>
              </a:lnSpc>
              <a:spcAft>
                <a:spcPts val="0"/>
              </a:spcAft>
              <a:buSzPts val="2400"/>
              <a:buFont typeface="Arial"/>
              <a:buChar char="•"/>
            </a:pPr>
            <a:r>
              <a:rPr lang="en-US" sz="2400" dirty="0">
                <a:latin typeface="Calibri" panose="020F0502020204030204" pitchFamily="34" charset="0"/>
                <a:cs typeface="Calibri" panose="020F0502020204030204" pitchFamily="34" charset="0"/>
              </a:rPr>
              <a:t>Psychological  disturbances lead to worsened </a:t>
            </a:r>
            <a:r>
              <a:rPr lang="en-US" sz="2400" dirty="0" err="1">
                <a:latin typeface="Calibri" panose="020F0502020204030204" pitchFamily="34" charset="0"/>
                <a:cs typeface="Calibri" panose="020F0502020204030204" pitchFamily="34" charset="0"/>
              </a:rPr>
              <a:t>glycaemic</a:t>
            </a:r>
            <a:r>
              <a:rPr lang="en-US" sz="2400" dirty="0">
                <a:latin typeface="Calibri" panose="020F0502020204030204" pitchFamily="34" charset="0"/>
                <a:cs typeface="Calibri" panose="020F0502020204030204" pitchFamily="34" charset="0"/>
              </a:rPr>
              <a:t> control as these factors affect motivation of patients and associated with craving of food and binge eating.</a:t>
            </a:r>
            <a:endParaRPr sz="2400" dirty="0">
              <a:latin typeface="Calibri" panose="020F0502020204030204" pitchFamily="34" charset="0"/>
              <a:cs typeface="Calibri" panose="020F0502020204030204" pitchFamily="34" charset="0"/>
            </a:endParaRPr>
          </a:p>
          <a:p>
            <a:pPr marL="361950" lvl="0" indent="-361950" algn="l" rtl="0">
              <a:lnSpc>
                <a:spcPct val="100000"/>
              </a:lnSpc>
              <a:spcAft>
                <a:spcPts val="0"/>
              </a:spcAft>
              <a:buSzPts val="2400"/>
              <a:buFont typeface="Arial"/>
              <a:buChar char="•"/>
            </a:pPr>
            <a:r>
              <a:rPr lang="en-US" sz="2400" dirty="0">
                <a:latin typeface="Calibri" panose="020F0502020204030204" pitchFamily="34" charset="0"/>
                <a:cs typeface="Calibri" panose="020F0502020204030204" pitchFamily="34" charset="0"/>
              </a:rPr>
              <a:t>Psychological counselling is important in less motivated individuals and may require periodic assessment</a:t>
            </a:r>
            <a:endParaRPr sz="2400" dirty="0">
              <a:latin typeface="Calibri" panose="020F0502020204030204" pitchFamily="34" charset="0"/>
              <a:cs typeface="Calibri" panose="020F0502020204030204" pitchFamily="34" charset="0"/>
            </a:endParaRPr>
          </a:p>
        </p:txBody>
      </p:sp>
      <p:sp>
        <p:nvSpPr>
          <p:cNvPr id="1426" name="Google Shape;1426;p45"/>
          <p:cNvSpPr txBox="1"/>
          <p:nvPr/>
        </p:nvSpPr>
        <p:spPr>
          <a:xfrm>
            <a:off x="4305120" y="6215799"/>
            <a:ext cx="6101400" cy="3078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400" dirty="0">
                <a:solidFill>
                  <a:schemeClr val="dk1"/>
                </a:solidFill>
                <a:latin typeface="Calibri" panose="020F0502020204030204" pitchFamily="34" charset="0"/>
                <a:ea typeface="Corbel"/>
                <a:cs typeface="Calibri" panose="020F0502020204030204" pitchFamily="34" charset="0"/>
                <a:sym typeface="Corbel"/>
              </a:rPr>
              <a:t>API textbook of medicine 2022</a:t>
            </a:r>
            <a:endParaRPr sz="1400" dirty="0">
              <a:solidFill>
                <a:schemeClr val="dk1"/>
              </a:solidFill>
              <a:latin typeface="Calibri" panose="020F0502020204030204" pitchFamily="34" charset="0"/>
              <a:ea typeface="Corbel"/>
              <a:cs typeface="Calibri" panose="020F0502020204030204" pitchFamily="34" charset="0"/>
              <a:sym typeface="Corbel"/>
            </a:endParaRPr>
          </a:p>
        </p:txBody>
      </p:sp>
      <p:sp>
        <p:nvSpPr>
          <p:cNvPr id="5" name="TextBox 4"/>
          <p:cNvSpPr txBox="1"/>
          <p:nvPr/>
        </p:nvSpPr>
        <p:spPr>
          <a:xfrm>
            <a:off x="11421133" y="6500095"/>
            <a:ext cx="470062" cy="307777"/>
          </a:xfrm>
          <a:prstGeom prst="rect">
            <a:avLst/>
          </a:prstGeom>
          <a:noFill/>
        </p:spPr>
        <p:txBody>
          <a:bodyPr wrap="square" rtlCol="0">
            <a:spAutoFit/>
          </a:bodyPr>
          <a:lstStyle/>
          <a:p>
            <a:pPr algn="ctr"/>
            <a:r>
              <a:rPr lang="en-IN" sz="1400" dirty="0" smtClean="0">
                <a:latin typeface="Calibri" panose="020F0502020204030204" pitchFamily="34" charset="0"/>
                <a:cs typeface="Calibri" panose="020F0502020204030204" pitchFamily="34" charset="0"/>
              </a:rPr>
              <a:t>76</a:t>
            </a:r>
            <a:endParaRPr lang="en-IN" sz="1400" dirty="0">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1EC1808-8E78-DDB7-8DDE-60F2367990E6}"/>
              </a:ext>
            </a:extLst>
          </p:cNvPr>
          <p:cNvSpPr/>
          <p:nvPr/>
        </p:nvSpPr>
        <p:spPr>
          <a:xfrm>
            <a:off x="3410548" y="2163327"/>
            <a:ext cx="5386211" cy="3046988"/>
          </a:xfrm>
          <a:prstGeom prst="rect">
            <a:avLst/>
          </a:prstGeom>
          <a:noFill/>
        </p:spPr>
        <p:txBody>
          <a:bodyPr wrap="square" lIns="91440" tIns="45720" rIns="91440" bIns="45720">
            <a:spAutoFit/>
          </a:bodyPr>
          <a:lstStyle/>
          <a:p>
            <a:pPr algn="ctr"/>
            <a:r>
              <a:rPr lang="en-US" sz="4800" b="1" dirty="0">
                <a:ln w="9525">
                  <a:solidFill>
                    <a:schemeClr val="bg1"/>
                  </a:solidFill>
                  <a:prstDash val="solid"/>
                </a:ln>
                <a:solidFill>
                  <a:schemeClr val="bg1"/>
                </a:solidFill>
              </a:rPr>
              <a:t>Pharmacological </a:t>
            </a:r>
            <a:r>
              <a:rPr lang="en-US" sz="4800" b="1" dirty="0" smtClean="0">
                <a:ln w="9525">
                  <a:solidFill>
                    <a:schemeClr val="bg1"/>
                  </a:solidFill>
                  <a:prstDash val="solid"/>
                </a:ln>
                <a:solidFill>
                  <a:schemeClr val="bg1"/>
                </a:solidFill>
              </a:rPr>
              <a:t>Management</a:t>
            </a:r>
            <a:br>
              <a:rPr lang="en-US" sz="4800" b="1" dirty="0" smtClean="0">
                <a:ln w="9525">
                  <a:solidFill>
                    <a:schemeClr val="bg1"/>
                  </a:solidFill>
                  <a:prstDash val="solid"/>
                </a:ln>
                <a:solidFill>
                  <a:schemeClr val="bg1"/>
                </a:solidFill>
              </a:rPr>
            </a:br>
            <a:r>
              <a:rPr lang="en-US" sz="4800" b="1" dirty="0" smtClean="0">
                <a:ln w="9525">
                  <a:solidFill>
                    <a:schemeClr val="bg1"/>
                  </a:solidFill>
                  <a:prstDash val="solid"/>
                </a:ln>
                <a:solidFill>
                  <a:schemeClr val="bg1"/>
                </a:solidFill>
              </a:rPr>
              <a:t>of </a:t>
            </a:r>
            <a:r>
              <a:rPr lang="en-US" sz="4800" b="1" dirty="0">
                <a:ln w="9525">
                  <a:solidFill>
                    <a:schemeClr val="bg1"/>
                  </a:solidFill>
                  <a:prstDash val="solid"/>
                </a:ln>
                <a:solidFill>
                  <a:schemeClr val="bg1"/>
                </a:solidFill>
              </a:rPr>
              <a:t>Diabetes   Mellitus</a:t>
            </a:r>
            <a:endParaRPr lang="en-US" sz="4800" b="1" cap="none" spc="0" dirty="0">
              <a:ln w="9525">
                <a:solidFill>
                  <a:schemeClr val="bg1"/>
                </a:solidFill>
                <a:prstDash val="solid"/>
              </a:ln>
              <a:solidFill>
                <a:schemeClr val="bg1"/>
              </a:solidFill>
            </a:endParaRPr>
          </a:p>
        </p:txBody>
      </p:sp>
      <p:sp>
        <p:nvSpPr>
          <p:cNvPr id="3" name="TextBox 2"/>
          <p:cNvSpPr txBox="1"/>
          <p:nvPr/>
        </p:nvSpPr>
        <p:spPr>
          <a:xfrm>
            <a:off x="11421133" y="6500095"/>
            <a:ext cx="470062" cy="307777"/>
          </a:xfrm>
          <a:prstGeom prst="rect">
            <a:avLst/>
          </a:prstGeom>
          <a:noFill/>
        </p:spPr>
        <p:txBody>
          <a:bodyPr wrap="square" rtlCol="0">
            <a:spAutoFit/>
          </a:bodyPr>
          <a:lstStyle/>
          <a:p>
            <a:pPr algn="ctr"/>
            <a:r>
              <a:rPr lang="en-IN" sz="1400" dirty="0" smtClean="0">
                <a:latin typeface="Calibri" panose="020F0502020204030204" pitchFamily="34" charset="0"/>
                <a:cs typeface="Calibri" panose="020F0502020204030204" pitchFamily="34" charset="0"/>
              </a:rPr>
              <a:t>77</a:t>
            </a:r>
            <a:endParaRPr lang="en-IN"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7212769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663291" y="579120"/>
            <a:ext cx="9329829" cy="5699760"/>
            <a:chOff x="1002891" y="319548"/>
            <a:chExt cx="11798709" cy="6218904"/>
          </a:xfrm>
        </p:grpSpPr>
        <p:graphicFrame>
          <p:nvGraphicFramePr>
            <p:cNvPr id="8" name="Diagram 7">
              <a:extLst>
                <a:ext uri="{FF2B5EF4-FFF2-40B4-BE49-F238E27FC236}">
                  <a16:creationId xmlns:a16="http://schemas.microsoft.com/office/drawing/2014/main" id="{7A894F86-9589-84B9-8ECB-141C2F101D5F}"/>
                </a:ext>
              </a:extLst>
            </p:cNvPr>
            <p:cNvGraphicFramePr/>
            <p:nvPr>
              <p:extLst>
                <p:ext uri="{D42A27DB-BD31-4B8C-83A1-F6EECF244321}">
                  <p14:modId xmlns:p14="http://schemas.microsoft.com/office/powerpoint/2010/main" val="2368660057"/>
                </p:ext>
              </p:extLst>
            </p:nvPr>
          </p:nvGraphicFramePr>
          <p:xfrm>
            <a:off x="1681316" y="319548"/>
            <a:ext cx="11120284" cy="62189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Picture 9" descr="Diagram">
              <a:extLst>
                <a:ext uri="{FF2B5EF4-FFF2-40B4-BE49-F238E27FC236}">
                  <a16:creationId xmlns:a16="http://schemas.microsoft.com/office/drawing/2014/main" id="{27ED0F4B-F628-CFFA-73EA-A922698C802F}"/>
                </a:ext>
              </a:extLst>
            </p:cNvPr>
            <p:cNvPicPr>
              <a:picLocks noChangeAspect="1"/>
            </p:cNvPicPr>
            <p:nvPr/>
          </p:nvPicPr>
          <p:blipFill>
            <a:blip r:embed="rId8"/>
            <a:stretch>
              <a:fillRect/>
            </a:stretch>
          </p:blipFill>
          <p:spPr>
            <a:xfrm>
              <a:off x="1002891" y="1265902"/>
              <a:ext cx="4837472" cy="432619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sp>
        <p:nvSpPr>
          <p:cNvPr id="5" name="TextBox 4"/>
          <p:cNvSpPr txBox="1"/>
          <p:nvPr/>
        </p:nvSpPr>
        <p:spPr>
          <a:xfrm>
            <a:off x="11421133" y="6500095"/>
            <a:ext cx="470062" cy="307777"/>
          </a:xfrm>
          <a:prstGeom prst="rect">
            <a:avLst/>
          </a:prstGeom>
          <a:noFill/>
        </p:spPr>
        <p:txBody>
          <a:bodyPr wrap="square" rtlCol="0">
            <a:spAutoFit/>
          </a:bodyPr>
          <a:lstStyle/>
          <a:p>
            <a:pPr algn="ctr"/>
            <a:r>
              <a:rPr lang="en-IN" sz="1400" dirty="0" smtClean="0">
                <a:latin typeface="Calibri" panose="020F0502020204030204" pitchFamily="34" charset="0"/>
                <a:cs typeface="Calibri" panose="020F0502020204030204" pitchFamily="34" charset="0"/>
              </a:rPr>
              <a:t>78</a:t>
            </a:r>
            <a:endParaRPr lang="en-IN"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5742253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8165B-517B-9025-A7ED-776459E5C370}"/>
              </a:ext>
            </a:extLst>
          </p:cNvPr>
          <p:cNvSpPr>
            <a:spLocks noGrp="1"/>
          </p:cNvSpPr>
          <p:nvPr>
            <p:ph type="title" idx="4294967295"/>
          </p:nvPr>
        </p:nvSpPr>
        <p:spPr>
          <a:xfrm>
            <a:off x="597408" y="146225"/>
            <a:ext cx="11594592" cy="1609725"/>
          </a:xfrm>
        </p:spPr>
        <p:txBody>
          <a:bodyPr>
            <a:normAutofit/>
          </a:bodyPr>
          <a:lstStyle/>
          <a:p>
            <a:r>
              <a:rPr lang="en-IN" sz="4800" dirty="0">
                <a:solidFill>
                  <a:srgbClr val="D34817"/>
                </a:solidFill>
              </a:rPr>
              <a:t>LADA (LATENT AUTOIMMUNE DIABETES OF THE ADULT)</a:t>
            </a:r>
            <a:endParaRPr lang="en-US" sz="4800" dirty="0">
              <a:solidFill>
                <a:srgbClr val="D34817"/>
              </a:solidFill>
            </a:endParaRPr>
          </a:p>
        </p:txBody>
      </p:sp>
      <p:sp>
        <p:nvSpPr>
          <p:cNvPr id="3" name="Content Placeholder 2">
            <a:extLst>
              <a:ext uri="{FF2B5EF4-FFF2-40B4-BE49-F238E27FC236}">
                <a16:creationId xmlns:a16="http://schemas.microsoft.com/office/drawing/2014/main" id="{D887D91C-5F4E-17DE-C387-B86DBF20F280}"/>
              </a:ext>
            </a:extLst>
          </p:cNvPr>
          <p:cNvSpPr>
            <a:spLocks noGrp="1"/>
          </p:cNvSpPr>
          <p:nvPr>
            <p:ph idx="4294967295"/>
          </p:nvPr>
        </p:nvSpPr>
        <p:spPr>
          <a:xfrm>
            <a:off x="624840" y="1620178"/>
            <a:ext cx="9306238" cy="3218039"/>
          </a:xfrm>
        </p:spPr>
        <p:txBody>
          <a:bodyPr>
            <a:noAutofit/>
          </a:bodyPr>
          <a:lstStyle/>
          <a:p>
            <a:pPr marL="447675" indent="-447675">
              <a:lnSpc>
                <a:spcPct val="100000"/>
              </a:lnSpc>
            </a:pPr>
            <a:r>
              <a:rPr lang="en-IN" sz="2400" dirty="0">
                <a:latin typeface="Calibri" panose="020F0502020204030204" pitchFamily="34" charset="0"/>
                <a:cs typeface="Calibri" panose="020F0502020204030204" pitchFamily="34" charset="0"/>
              </a:rPr>
              <a:t>At least one antibody should be present</a:t>
            </a:r>
          </a:p>
          <a:p>
            <a:pPr marL="447675" indent="-447675">
              <a:lnSpc>
                <a:spcPct val="100000"/>
              </a:lnSpc>
            </a:pPr>
            <a:r>
              <a:rPr lang="en-IN" sz="2400" dirty="0">
                <a:latin typeface="Calibri" panose="020F0502020204030204" pitchFamily="34" charset="0"/>
                <a:cs typeface="Calibri" panose="020F0502020204030204" pitchFamily="34" charset="0"/>
              </a:rPr>
              <a:t>Slow progressive variant of T1DM</a:t>
            </a:r>
          </a:p>
          <a:p>
            <a:pPr marL="447675" indent="-447675">
              <a:lnSpc>
                <a:spcPct val="100000"/>
              </a:lnSpc>
            </a:pPr>
            <a:r>
              <a:rPr lang="en-IN" sz="2400" dirty="0">
                <a:latin typeface="Calibri" panose="020F0502020204030204" pitchFamily="34" charset="0"/>
                <a:cs typeface="Calibri" panose="020F0502020204030204" pitchFamily="34" charset="0"/>
              </a:rPr>
              <a:t>Protracted course of development of T1DM (protracted course of depletion of insulin secreting cells)</a:t>
            </a:r>
          </a:p>
          <a:p>
            <a:pPr marL="447675" indent="-447675">
              <a:lnSpc>
                <a:spcPct val="100000"/>
              </a:lnSpc>
            </a:pPr>
            <a:r>
              <a:rPr lang="en-IN" sz="2400" dirty="0">
                <a:latin typeface="Calibri" panose="020F0502020204030204" pitchFamily="34" charset="0"/>
                <a:cs typeface="Calibri" panose="020F0502020204030204" pitchFamily="34" charset="0"/>
              </a:rPr>
              <a:t>MAY NOT require insulin at presentation but progress gradually to insulin dependence</a:t>
            </a:r>
            <a:endParaRPr lang="en-US" sz="2400" dirty="0">
              <a:latin typeface="Calibri" panose="020F0502020204030204" pitchFamily="34" charset="0"/>
              <a:cs typeface="Calibri" panose="020F0502020204030204" pitchFamily="34" charset="0"/>
            </a:endParaRPr>
          </a:p>
        </p:txBody>
      </p:sp>
      <p:sp>
        <p:nvSpPr>
          <p:cNvPr id="4" name="TextBox 3"/>
          <p:cNvSpPr txBox="1"/>
          <p:nvPr/>
        </p:nvSpPr>
        <p:spPr>
          <a:xfrm>
            <a:off x="11467431" y="6489935"/>
            <a:ext cx="470062" cy="307777"/>
          </a:xfrm>
          <a:prstGeom prst="rect">
            <a:avLst/>
          </a:prstGeom>
          <a:noFill/>
        </p:spPr>
        <p:txBody>
          <a:bodyPr wrap="square" rtlCol="0">
            <a:spAutoFit/>
          </a:bodyPr>
          <a:lstStyle/>
          <a:p>
            <a:pPr algn="ctr"/>
            <a:r>
              <a:rPr lang="en-IN" sz="1400" dirty="0" smtClean="0">
                <a:latin typeface="Calibri" panose="020F0502020204030204" pitchFamily="34" charset="0"/>
                <a:cs typeface="Calibri" panose="020F0502020204030204" pitchFamily="34" charset="0"/>
              </a:rPr>
              <a:t>7</a:t>
            </a:r>
            <a:endParaRPr lang="en-IN"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3741396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F4D40C1A-E1F5-057D-F3EC-66C76506E4DE}"/>
              </a:ext>
            </a:extLst>
          </p:cNvPr>
          <p:cNvGraphicFramePr/>
          <p:nvPr>
            <p:extLst>
              <p:ext uri="{D42A27DB-BD31-4B8C-83A1-F6EECF244321}">
                <p14:modId xmlns:p14="http://schemas.microsoft.com/office/powerpoint/2010/main" val="450943783"/>
              </p:ext>
            </p:extLst>
          </p:nvPr>
        </p:nvGraphicFramePr>
        <p:xfrm>
          <a:off x="325359" y="975705"/>
          <a:ext cx="6989840" cy="45927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a:extLst>
              <a:ext uri="{FF2B5EF4-FFF2-40B4-BE49-F238E27FC236}">
                <a16:creationId xmlns:a16="http://schemas.microsoft.com/office/drawing/2014/main" id="{9F5397AD-EB6E-1BAA-21A0-D5F18C0D1B0D}"/>
              </a:ext>
            </a:extLst>
          </p:cNvPr>
          <p:cNvPicPr>
            <a:picLocks noChangeAspect="1"/>
          </p:cNvPicPr>
          <p:nvPr/>
        </p:nvPicPr>
        <p:blipFill rotWithShape="1">
          <a:blip r:embed="rId8"/>
          <a:srcRect b="6736"/>
          <a:stretch/>
        </p:blipFill>
        <p:spPr>
          <a:xfrm>
            <a:off x="7499458" y="837661"/>
            <a:ext cx="4274126" cy="45827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p:cNvSpPr txBox="1"/>
          <p:nvPr/>
        </p:nvSpPr>
        <p:spPr>
          <a:xfrm>
            <a:off x="11421133" y="6488520"/>
            <a:ext cx="470062" cy="307777"/>
          </a:xfrm>
          <a:prstGeom prst="rect">
            <a:avLst/>
          </a:prstGeom>
          <a:noFill/>
        </p:spPr>
        <p:txBody>
          <a:bodyPr wrap="square" rtlCol="0">
            <a:spAutoFit/>
          </a:bodyPr>
          <a:lstStyle/>
          <a:p>
            <a:pPr algn="ctr"/>
            <a:r>
              <a:rPr lang="en-IN" sz="1400" dirty="0" smtClean="0">
                <a:latin typeface="Calibri" panose="020F0502020204030204" pitchFamily="34" charset="0"/>
                <a:cs typeface="Calibri" panose="020F0502020204030204" pitchFamily="34" charset="0"/>
              </a:rPr>
              <a:t>79</a:t>
            </a:r>
            <a:endParaRPr lang="en-IN"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75558599"/>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04112E-DA00-B1C2-CAA2-E96B798C5853}"/>
              </a:ext>
            </a:extLst>
          </p:cNvPr>
          <p:cNvPicPr>
            <a:picLocks noChangeAspect="1"/>
          </p:cNvPicPr>
          <p:nvPr/>
        </p:nvPicPr>
        <p:blipFill rotWithShape="1">
          <a:blip r:embed="rId2"/>
          <a:srcRect b="18112"/>
          <a:stretch/>
        </p:blipFill>
        <p:spPr>
          <a:xfrm>
            <a:off x="533401" y="457200"/>
            <a:ext cx="7358920" cy="5217455"/>
          </a:xfrm>
          <a:prstGeom prst="rect">
            <a:avLst/>
          </a:prstGeom>
          <a:ln>
            <a:noFill/>
          </a:ln>
          <a:effectLst>
            <a:softEdge rad="112500"/>
          </a:effectLst>
        </p:spPr>
      </p:pic>
      <p:sp>
        <p:nvSpPr>
          <p:cNvPr id="4" name="TextBox 3">
            <a:extLst>
              <a:ext uri="{FF2B5EF4-FFF2-40B4-BE49-F238E27FC236}">
                <a16:creationId xmlns:a16="http://schemas.microsoft.com/office/drawing/2014/main" id="{D132C963-B09A-812C-BD2A-A5993C28E1B1}"/>
              </a:ext>
            </a:extLst>
          </p:cNvPr>
          <p:cNvSpPr txBox="1"/>
          <p:nvPr/>
        </p:nvSpPr>
        <p:spPr>
          <a:xfrm>
            <a:off x="533401" y="5674655"/>
            <a:ext cx="660294" cy="369332"/>
          </a:xfrm>
          <a:prstGeom prst="rect">
            <a:avLst/>
          </a:prstGeom>
          <a:solidFill>
            <a:schemeClr val="bg1"/>
          </a:solidFill>
        </p:spPr>
        <p:txBody>
          <a:bodyPr wrap="square" rtlCol="0">
            <a:spAutoFit/>
          </a:bodyPr>
          <a:lstStyle/>
          <a:p>
            <a:endParaRPr lang="en-IN" dirty="0">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1FD76627-1711-3E3D-737D-1A9984F945B8}"/>
              </a:ext>
            </a:extLst>
          </p:cNvPr>
          <p:cNvPicPr>
            <a:picLocks noChangeAspect="1"/>
          </p:cNvPicPr>
          <p:nvPr/>
        </p:nvPicPr>
        <p:blipFill>
          <a:blip r:embed="rId3"/>
          <a:stretch>
            <a:fillRect/>
          </a:stretch>
        </p:blipFill>
        <p:spPr>
          <a:xfrm>
            <a:off x="8045433" y="457200"/>
            <a:ext cx="3582688" cy="5097286"/>
          </a:xfrm>
          <a:prstGeom prst="rect">
            <a:avLst/>
          </a:prstGeom>
        </p:spPr>
      </p:pic>
      <p:sp>
        <p:nvSpPr>
          <p:cNvPr id="8" name="TextBox 7">
            <a:extLst>
              <a:ext uri="{FF2B5EF4-FFF2-40B4-BE49-F238E27FC236}">
                <a16:creationId xmlns:a16="http://schemas.microsoft.com/office/drawing/2014/main" id="{AE1F8FCE-6D8C-2EB2-949E-32B2B20E0F75}"/>
              </a:ext>
            </a:extLst>
          </p:cNvPr>
          <p:cNvSpPr txBox="1"/>
          <p:nvPr/>
        </p:nvSpPr>
        <p:spPr>
          <a:xfrm>
            <a:off x="664830" y="5717546"/>
            <a:ext cx="10963291" cy="646331"/>
          </a:xfrm>
          <a:prstGeom prst="rect">
            <a:avLst/>
          </a:prstGeom>
          <a:noFill/>
        </p:spPr>
        <p:txBody>
          <a:bodyPr wrap="square">
            <a:spAutoFit/>
          </a:bodyPr>
          <a:lstStyle/>
          <a:p>
            <a:pPr algn="l"/>
            <a:r>
              <a:rPr lang="en-US" sz="1800" b="0" i="0" u="none" strike="noStrike" baseline="0" dirty="0">
                <a:latin typeface="Calibri" panose="020F0502020204030204" pitchFamily="34" charset="0"/>
                <a:cs typeface="Calibri" panose="020F0502020204030204" pitchFamily="34" charset="0"/>
              </a:rPr>
              <a:t>CGM profile is used to generate an estimate of time-in-range with glycemic goal shown on the left side of the bar and target % time in that glycemic range shown on the right side of the bar.</a:t>
            </a:r>
            <a:endParaRPr lang="en-IN" dirty="0">
              <a:latin typeface="Calibri" panose="020F0502020204030204" pitchFamily="34" charset="0"/>
              <a:cs typeface="Calibri" panose="020F0502020204030204" pitchFamily="34" charset="0"/>
            </a:endParaRPr>
          </a:p>
        </p:txBody>
      </p:sp>
      <p:sp>
        <p:nvSpPr>
          <p:cNvPr id="7" name="TextBox 6"/>
          <p:cNvSpPr txBox="1"/>
          <p:nvPr/>
        </p:nvSpPr>
        <p:spPr>
          <a:xfrm>
            <a:off x="11421133" y="6500095"/>
            <a:ext cx="470062" cy="307777"/>
          </a:xfrm>
          <a:prstGeom prst="rect">
            <a:avLst/>
          </a:prstGeom>
          <a:noFill/>
        </p:spPr>
        <p:txBody>
          <a:bodyPr wrap="square" rtlCol="0">
            <a:spAutoFit/>
          </a:bodyPr>
          <a:lstStyle/>
          <a:p>
            <a:pPr algn="ctr"/>
            <a:r>
              <a:rPr lang="en-IN" sz="1400" dirty="0" smtClean="0">
                <a:latin typeface="Calibri" panose="020F0502020204030204" pitchFamily="34" charset="0"/>
                <a:cs typeface="Calibri" panose="020F0502020204030204" pitchFamily="34" charset="0"/>
              </a:rPr>
              <a:t>80</a:t>
            </a:r>
            <a:endParaRPr lang="en-IN"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15915477"/>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9B3CF-5A76-6906-346C-AB06E9F2F271}"/>
              </a:ext>
            </a:extLst>
          </p:cNvPr>
          <p:cNvSpPr>
            <a:spLocks noGrp="1"/>
          </p:cNvSpPr>
          <p:nvPr>
            <p:ph type="title" idx="4294967295"/>
          </p:nvPr>
        </p:nvSpPr>
        <p:spPr>
          <a:xfrm>
            <a:off x="501570" y="462364"/>
            <a:ext cx="10945792" cy="810851"/>
          </a:xfrm>
        </p:spPr>
        <p:txBody>
          <a:bodyPr>
            <a:noAutofit/>
          </a:bodyPr>
          <a:lstStyle/>
          <a:p>
            <a:r>
              <a:rPr lang="en-US" sz="4400" dirty="0">
                <a:solidFill>
                  <a:srgbClr val="D34817"/>
                </a:solidFill>
              </a:rPr>
              <a:t>Assessment of Long-Term Glycemic </a:t>
            </a:r>
            <a:r>
              <a:rPr lang="en-US" sz="4400" dirty="0" smtClean="0">
                <a:solidFill>
                  <a:srgbClr val="D34817"/>
                </a:solidFill>
              </a:rPr>
              <a:t>Control HbA1c</a:t>
            </a:r>
            <a:endParaRPr lang="en-IN" sz="4400" dirty="0">
              <a:solidFill>
                <a:srgbClr val="D34817"/>
              </a:solidFill>
            </a:endParaRPr>
          </a:p>
        </p:txBody>
      </p:sp>
      <p:sp>
        <p:nvSpPr>
          <p:cNvPr id="4" name="Content Placeholder 3">
            <a:extLst>
              <a:ext uri="{FF2B5EF4-FFF2-40B4-BE49-F238E27FC236}">
                <a16:creationId xmlns:a16="http://schemas.microsoft.com/office/drawing/2014/main" id="{37EAE5C5-AF1E-6F36-4149-3AA0BB20EF42}"/>
              </a:ext>
            </a:extLst>
          </p:cNvPr>
          <p:cNvSpPr txBox="1">
            <a:spLocks noGrp="1"/>
          </p:cNvSpPr>
          <p:nvPr>
            <p:ph idx="4294967295"/>
          </p:nvPr>
        </p:nvSpPr>
        <p:spPr>
          <a:xfrm>
            <a:off x="46300" y="1451881"/>
            <a:ext cx="9525965" cy="3590085"/>
          </a:xfrm>
          <a:prstGeom prst="rect">
            <a:avLst/>
          </a:prstGeom>
          <a:noFill/>
        </p:spPr>
        <p:txBody>
          <a:bodyPr wrap="square">
            <a:spAutoFit/>
          </a:bodyPr>
          <a:lstStyle/>
          <a:p>
            <a:pPr marL="914400" indent="-457200">
              <a:lnSpc>
                <a:spcPct val="107000"/>
              </a:lnSpc>
              <a:buFont typeface="Wingdings" panose="05000000000000000000" pitchFamily="2" charset="2"/>
              <a:buChar char="Ø"/>
            </a:pPr>
            <a:r>
              <a:rPr lang="en-IN" sz="2200" kern="100" dirty="0">
                <a:latin typeface="Calibri" panose="020F0502020204030204" pitchFamily="34" charset="0"/>
                <a:ea typeface="Calibri" panose="020F0502020204030204" pitchFamily="34" charset="0"/>
                <a:cs typeface="Calibri" panose="020F0502020204030204" pitchFamily="34" charset="0"/>
              </a:rPr>
              <a:t>Due to </a:t>
            </a:r>
            <a:r>
              <a:rPr lang="en-IN" sz="2200" b="1" i="1" kern="100" dirty="0">
                <a:effectLst/>
                <a:latin typeface="Calibri" panose="020F0502020204030204" pitchFamily="34" charset="0"/>
                <a:ea typeface="Calibri" panose="020F0502020204030204" pitchFamily="34" charset="0"/>
                <a:cs typeface="Calibri" panose="020F0502020204030204" pitchFamily="34" charset="0"/>
              </a:rPr>
              <a:t>nonenzymatic</a:t>
            </a:r>
            <a:r>
              <a:rPr lang="en-IN" sz="2200" kern="100" dirty="0">
                <a:effectLst/>
                <a:latin typeface="Calibri" panose="020F0502020204030204" pitchFamily="34" charset="0"/>
                <a:ea typeface="Calibri" panose="020F0502020204030204" pitchFamily="34" charset="0"/>
                <a:cs typeface="Calibri" panose="020F0502020204030204" pitchFamily="34" charset="0"/>
              </a:rPr>
              <a:t> glycation of </a:t>
            </a:r>
            <a:r>
              <a:rPr lang="en-IN" sz="2200" kern="100" dirty="0" err="1">
                <a:effectLst/>
                <a:latin typeface="Calibri" panose="020F0502020204030204" pitchFamily="34" charset="0"/>
                <a:ea typeface="Calibri" panose="020F0502020204030204" pitchFamily="34" charset="0"/>
                <a:cs typeface="Calibri" panose="020F0502020204030204" pitchFamily="34" charset="0"/>
              </a:rPr>
              <a:t>hemoglobin</a:t>
            </a:r>
            <a:r>
              <a:rPr lang="en-IN" sz="2200" kern="100" dirty="0">
                <a:effectLst/>
                <a:latin typeface="Calibri" panose="020F0502020204030204" pitchFamily="34" charset="0"/>
                <a:ea typeface="Calibri" panose="020F0502020204030204" pitchFamily="34" charset="0"/>
                <a:cs typeface="Calibri" panose="020F0502020204030204" pitchFamily="34" charset="0"/>
              </a:rPr>
              <a:t>; </a:t>
            </a:r>
            <a:endParaRPr lang="en-IN" sz="2200" kern="100" dirty="0">
              <a:latin typeface="Calibri" panose="020F0502020204030204" pitchFamily="34" charset="0"/>
              <a:ea typeface="Calibri" panose="020F0502020204030204" pitchFamily="34" charset="0"/>
              <a:cs typeface="Calibri" panose="020F0502020204030204" pitchFamily="34" charset="0"/>
            </a:endParaRPr>
          </a:p>
          <a:p>
            <a:pPr marL="914400" indent="-457200">
              <a:lnSpc>
                <a:spcPct val="107000"/>
              </a:lnSpc>
              <a:buFont typeface="Wingdings" panose="05000000000000000000" pitchFamily="2" charset="2"/>
              <a:buChar char="Ø"/>
            </a:pPr>
            <a:r>
              <a:rPr lang="en-IN" sz="2200" kern="100" dirty="0" err="1">
                <a:effectLst/>
                <a:latin typeface="Calibri" panose="020F0502020204030204" pitchFamily="34" charset="0"/>
                <a:ea typeface="Calibri" panose="020F0502020204030204" pitchFamily="34" charset="0"/>
                <a:cs typeface="Calibri" panose="020F0502020204030204" pitchFamily="34" charset="0"/>
              </a:rPr>
              <a:t>Glycemic</a:t>
            </a:r>
            <a:r>
              <a:rPr lang="en-IN" sz="2200" kern="100" dirty="0">
                <a:effectLst/>
                <a:latin typeface="Calibri" panose="020F0502020204030204" pitchFamily="34" charset="0"/>
                <a:ea typeface="Calibri" panose="020F0502020204030204" pitchFamily="34" charset="0"/>
                <a:cs typeface="Calibri" panose="020F0502020204030204" pitchFamily="34" charset="0"/>
              </a:rPr>
              <a:t> history over the previous </a:t>
            </a:r>
            <a:r>
              <a:rPr lang="en-IN" sz="2200" b="1" i="1" kern="100" dirty="0">
                <a:effectLst/>
                <a:latin typeface="Calibri" panose="020F0502020204030204" pitchFamily="34" charset="0"/>
                <a:ea typeface="Calibri" panose="020F0502020204030204" pitchFamily="34" charset="0"/>
                <a:cs typeface="Calibri" panose="020F0502020204030204" pitchFamily="34" charset="0"/>
              </a:rPr>
              <a:t>2</a:t>
            </a:r>
            <a:r>
              <a:rPr lang="en-US" sz="2200" b="1" i="1" kern="100" dirty="0">
                <a:effectLst/>
                <a:latin typeface="Calibri" panose="020F0502020204030204" pitchFamily="34" charset="0"/>
                <a:ea typeface="Calibri" panose="020F0502020204030204" pitchFamily="34" charset="0"/>
                <a:cs typeface="Calibri" panose="020F0502020204030204" pitchFamily="34" charset="0"/>
              </a:rPr>
              <a:t>–</a:t>
            </a:r>
            <a:r>
              <a:rPr lang="en-IN" sz="2200" b="1" i="1" kern="100" dirty="0">
                <a:effectLst/>
                <a:latin typeface="Calibri" panose="020F0502020204030204" pitchFamily="34" charset="0"/>
                <a:ea typeface="Calibri" panose="020F0502020204030204" pitchFamily="34" charset="0"/>
                <a:cs typeface="Calibri" panose="020F0502020204030204" pitchFamily="34" charset="0"/>
              </a:rPr>
              <a:t>3 months</a:t>
            </a:r>
            <a:r>
              <a:rPr lang="en-IN" sz="2200" b="1" i="1" kern="100" dirty="0">
                <a:latin typeface="Calibri" panose="020F0502020204030204" pitchFamily="34" charset="0"/>
                <a:ea typeface="Calibri" panose="020F0502020204030204" pitchFamily="34" charset="0"/>
                <a:cs typeface="Calibri" panose="020F0502020204030204" pitchFamily="34" charset="0"/>
              </a:rPr>
              <a:t>.</a:t>
            </a:r>
          </a:p>
          <a:p>
            <a:pPr marL="914400" indent="-457200">
              <a:lnSpc>
                <a:spcPct val="107000"/>
              </a:lnSpc>
              <a:buFont typeface="Wingdings" panose="05000000000000000000" pitchFamily="2" charset="2"/>
              <a:buChar char="Ø"/>
            </a:pPr>
            <a:r>
              <a:rPr lang="en-IN" sz="2200" kern="100" dirty="0">
                <a:effectLst/>
                <a:latin typeface="Calibri" panose="020F0502020204030204" pitchFamily="34" charset="0"/>
                <a:ea typeface="Calibri" panose="020F0502020204030204" pitchFamily="34" charset="0"/>
                <a:cs typeface="Calibri" panose="020F0502020204030204" pitchFamily="34" charset="0"/>
              </a:rPr>
              <a:t>In patients </a:t>
            </a:r>
            <a:r>
              <a:rPr lang="en-IN" sz="2200" b="1" i="1" kern="100" dirty="0">
                <a:effectLst/>
                <a:latin typeface="Calibri" panose="020F0502020204030204" pitchFamily="34" charset="0"/>
                <a:ea typeface="Calibri" panose="020F0502020204030204" pitchFamily="34" charset="0"/>
                <a:cs typeface="Calibri" panose="020F0502020204030204" pitchFamily="34" charset="0"/>
              </a:rPr>
              <a:t>achieving their </a:t>
            </a:r>
            <a:r>
              <a:rPr lang="en-IN" sz="2200" b="1" i="1" kern="100" dirty="0" err="1">
                <a:effectLst/>
                <a:latin typeface="Calibri" panose="020F0502020204030204" pitchFamily="34" charset="0"/>
                <a:ea typeface="Calibri" panose="020F0502020204030204" pitchFamily="34" charset="0"/>
                <a:cs typeface="Calibri" panose="020F0502020204030204" pitchFamily="34" charset="0"/>
              </a:rPr>
              <a:t>glycemic</a:t>
            </a:r>
            <a:r>
              <a:rPr lang="en-IN" sz="2200" b="1" i="1" kern="100" dirty="0">
                <a:effectLst/>
                <a:latin typeface="Calibri" panose="020F0502020204030204" pitchFamily="34" charset="0"/>
                <a:ea typeface="Calibri" panose="020F0502020204030204" pitchFamily="34" charset="0"/>
                <a:cs typeface="Calibri" panose="020F0502020204030204" pitchFamily="34" charset="0"/>
              </a:rPr>
              <a:t> goal</a:t>
            </a:r>
            <a:r>
              <a:rPr lang="en-IN" sz="2200" kern="100" dirty="0">
                <a:effectLst/>
                <a:latin typeface="Calibri" panose="020F0502020204030204" pitchFamily="34" charset="0"/>
                <a:ea typeface="Calibri" panose="020F0502020204030204" pitchFamily="34" charset="0"/>
                <a:cs typeface="Calibri" panose="020F0502020204030204" pitchFamily="34" charset="0"/>
              </a:rPr>
              <a:t>, the ADA recommends measurement of the HbA1c at least </a:t>
            </a:r>
            <a:r>
              <a:rPr lang="en-IN" sz="2200" b="1" i="1" kern="100" dirty="0">
                <a:effectLst/>
                <a:latin typeface="Calibri" panose="020F0502020204030204" pitchFamily="34" charset="0"/>
                <a:ea typeface="Calibri" panose="020F0502020204030204" pitchFamily="34" charset="0"/>
                <a:cs typeface="Calibri" panose="020F0502020204030204" pitchFamily="34" charset="0"/>
              </a:rPr>
              <a:t>twice per year</a:t>
            </a:r>
            <a:r>
              <a:rPr lang="en-IN" sz="2200" kern="100" dirty="0">
                <a:effectLst/>
                <a:latin typeface="Calibri" panose="020F0502020204030204" pitchFamily="34" charset="0"/>
                <a:ea typeface="Calibri" panose="020F0502020204030204" pitchFamily="34" charset="0"/>
                <a:cs typeface="Calibri" panose="020F0502020204030204" pitchFamily="34" charset="0"/>
              </a:rPr>
              <a:t>. </a:t>
            </a:r>
          </a:p>
          <a:p>
            <a:pPr marL="914400" indent="-457200">
              <a:lnSpc>
                <a:spcPct val="107000"/>
              </a:lnSpc>
              <a:buFont typeface="Wingdings" panose="05000000000000000000" pitchFamily="2" charset="2"/>
              <a:buChar char="Ø"/>
            </a:pPr>
            <a:r>
              <a:rPr lang="en-IN" sz="2200" kern="100" dirty="0">
                <a:effectLst/>
                <a:latin typeface="Calibri" panose="020F0502020204030204" pitchFamily="34" charset="0"/>
                <a:ea typeface="Calibri" panose="020F0502020204030204" pitchFamily="34" charset="0"/>
                <a:cs typeface="Calibri" panose="020F0502020204030204" pitchFamily="34" charset="0"/>
              </a:rPr>
              <a:t>More frequent testing (</a:t>
            </a:r>
            <a:r>
              <a:rPr lang="en-IN" sz="2200" b="1" i="1" kern="100" dirty="0">
                <a:effectLst/>
                <a:latin typeface="Calibri" panose="020F0502020204030204" pitchFamily="34" charset="0"/>
                <a:ea typeface="Calibri" panose="020F0502020204030204" pitchFamily="34" charset="0"/>
                <a:cs typeface="Calibri" panose="020F0502020204030204" pitchFamily="34" charset="0"/>
              </a:rPr>
              <a:t>every 3 months</a:t>
            </a:r>
            <a:r>
              <a:rPr lang="en-IN" sz="2200" kern="100" dirty="0">
                <a:effectLst/>
                <a:latin typeface="Calibri" panose="020F0502020204030204" pitchFamily="34" charset="0"/>
                <a:ea typeface="Calibri" panose="020F0502020204030204" pitchFamily="34" charset="0"/>
                <a:cs typeface="Calibri" panose="020F0502020204030204" pitchFamily="34" charset="0"/>
              </a:rPr>
              <a:t>) is warranted when </a:t>
            </a:r>
            <a:r>
              <a:rPr lang="en-IN" sz="2200" b="1" i="1" kern="100" dirty="0" err="1">
                <a:effectLst/>
                <a:latin typeface="Calibri" panose="020F0502020204030204" pitchFamily="34" charset="0"/>
                <a:ea typeface="Calibri" panose="020F0502020204030204" pitchFamily="34" charset="0"/>
                <a:cs typeface="Calibri" panose="020F0502020204030204" pitchFamily="34" charset="0"/>
              </a:rPr>
              <a:t>glycemic</a:t>
            </a:r>
            <a:r>
              <a:rPr lang="en-IN" sz="2200" b="1" i="1" kern="100" dirty="0">
                <a:effectLst/>
                <a:latin typeface="Calibri" panose="020F0502020204030204" pitchFamily="34" charset="0"/>
                <a:ea typeface="Calibri" panose="020F0502020204030204" pitchFamily="34" charset="0"/>
                <a:cs typeface="Calibri" panose="020F0502020204030204" pitchFamily="34" charset="0"/>
              </a:rPr>
              <a:t> control is inadequate or when therapy has changed</a:t>
            </a:r>
            <a:r>
              <a:rPr lang="en-IN" sz="2200" kern="100" dirty="0">
                <a:effectLst/>
                <a:latin typeface="Calibri" panose="020F0502020204030204" pitchFamily="34" charset="0"/>
                <a:ea typeface="Calibri" panose="020F0502020204030204" pitchFamily="34" charset="0"/>
                <a:cs typeface="Calibri" panose="020F0502020204030204" pitchFamily="34" charset="0"/>
              </a:rPr>
              <a:t>. </a:t>
            </a:r>
          </a:p>
          <a:p>
            <a:pPr marL="914400" indent="-457200">
              <a:lnSpc>
                <a:spcPct val="107000"/>
              </a:lnSpc>
              <a:buFont typeface="Wingdings" panose="05000000000000000000" pitchFamily="2" charset="2"/>
              <a:buChar char="Ø"/>
            </a:pPr>
            <a:r>
              <a:rPr lang="en-IN" sz="2200" b="1" kern="100" dirty="0">
                <a:effectLst/>
                <a:latin typeface="Calibri" panose="020F0502020204030204" pitchFamily="34" charset="0"/>
                <a:ea typeface="Calibri" panose="020F0502020204030204" pitchFamily="34" charset="0"/>
                <a:cs typeface="Calibri" panose="020F0502020204030204" pitchFamily="34" charset="0"/>
              </a:rPr>
              <a:t>The </a:t>
            </a:r>
            <a:r>
              <a:rPr lang="en-IN" sz="2200" b="1" kern="100" dirty="0" err="1">
                <a:effectLst/>
                <a:latin typeface="Calibri" panose="020F0502020204030204" pitchFamily="34" charset="0"/>
                <a:ea typeface="Calibri" panose="020F0502020204030204" pitchFamily="34" charset="0"/>
                <a:cs typeface="Calibri" panose="020F0502020204030204" pitchFamily="34" charset="0"/>
              </a:rPr>
              <a:t>fructosamine</a:t>
            </a:r>
            <a:r>
              <a:rPr lang="en-IN" sz="2200" b="1" kern="100" dirty="0">
                <a:effectLst/>
                <a:latin typeface="Calibri" panose="020F0502020204030204" pitchFamily="34" charset="0"/>
                <a:ea typeface="Calibri" panose="020F0502020204030204" pitchFamily="34" charset="0"/>
                <a:cs typeface="Calibri" panose="020F0502020204030204" pitchFamily="34" charset="0"/>
              </a:rPr>
              <a:t> assay (measuring glycated albumin) reflects the </a:t>
            </a:r>
            <a:r>
              <a:rPr lang="en-IN" sz="2200" b="1" kern="100" dirty="0" err="1">
                <a:effectLst/>
                <a:latin typeface="Calibri" panose="020F0502020204030204" pitchFamily="34" charset="0"/>
                <a:ea typeface="Calibri" panose="020F0502020204030204" pitchFamily="34" charset="0"/>
                <a:cs typeface="Calibri" panose="020F0502020204030204" pitchFamily="34" charset="0"/>
              </a:rPr>
              <a:t>glycemic</a:t>
            </a:r>
            <a:r>
              <a:rPr lang="en-IN" sz="2200" b="1" kern="100" dirty="0">
                <a:effectLst/>
                <a:latin typeface="Calibri" panose="020F0502020204030204" pitchFamily="34" charset="0"/>
                <a:ea typeface="Calibri" panose="020F0502020204030204" pitchFamily="34" charset="0"/>
                <a:cs typeface="Calibri" panose="020F0502020204030204" pitchFamily="34" charset="0"/>
              </a:rPr>
              <a:t> status over the prior 2 weeks</a:t>
            </a:r>
            <a:r>
              <a:rPr lang="en-IN" sz="2200" kern="100" dirty="0">
                <a:effectLst/>
                <a:latin typeface="Calibri" panose="020F0502020204030204" pitchFamily="34" charset="0"/>
                <a:ea typeface="Calibri" panose="020F0502020204030204" pitchFamily="34" charset="0"/>
                <a:cs typeface="Calibri" panose="020F0502020204030204" pitchFamily="34" charset="0"/>
              </a:rPr>
              <a:t>.</a:t>
            </a:r>
          </a:p>
        </p:txBody>
      </p:sp>
      <p:sp>
        <p:nvSpPr>
          <p:cNvPr id="5" name="TextBox 4"/>
          <p:cNvSpPr txBox="1"/>
          <p:nvPr/>
        </p:nvSpPr>
        <p:spPr>
          <a:xfrm>
            <a:off x="11421133" y="6488520"/>
            <a:ext cx="470062" cy="307777"/>
          </a:xfrm>
          <a:prstGeom prst="rect">
            <a:avLst/>
          </a:prstGeom>
          <a:noFill/>
        </p:spPr>
        <p:txBody>
          <a:bodyPr wrap="square" rtlCol="0">
            <a:spAutoFit/>
          </a:bodyPr>
          <a:lstStyle/>
          <a:p>
            <a:pPr algn="ctr"/>
            <a:r>
              <a:rPr lang="en-IN" sz="1400" dirty="0" smtClean="0">
                <a:latin typeface="Calibri" panose="020F0502020204030204" pitchFamily="34" charset="0"/>
                <a:cs typeface="Calibri" panose="020F0502020204030204" pitchFamily="34" charset="0"/>
              </a:rPr>
              <a:t>81</a:t>
            </a:r>
            <a:endParaRPr lang="en-IN"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59933105"/>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AEE4CC-0729-E7C7-A714-30B350D12DBA}"/>
              </a:ext>
            </a:extLst>
          </p:cNvPr>
          <p:cNvSpPr>
            <a:spLocks noGrp="1"/>
          </p:cNvSpPr>
          <p:nvPr>
            <p:ph type="title" idx="4294967295"/>
          </p:nvPr>
        </p:nvSpPr>
        <p:spPr>
          <a:xfrm>
            <a:off x="365761" y="462746"/>
            <a:ext cx="11486714" cy="1376363"/>
          </a:xfrm>
          <a:solidFill>
            <a:srgbClr val="F7E9E7"/>
          </a:solidFill>
        </p:spPr>
        <p:txBody>
          <a:bodyPr>
            <a:normAutofit fontScale="90000"/>
          </a:bodyPr>
          <a:lstStyle/>
          <a:p>
            <a:pPr algn="ctr">
              <a:lnSpc>
                <a:spcPct val="107000"/>
              </a:lnSpc>
              <a:spcAft>
                <a:spcPts val="800"/>
              </a:spcAft>
            </a:pPr>
            <a:r>
              <a:rPr lang="en-IN" sz="3200" b="1" kern="100" dirty="0">
                <a:effectLst/>
                <a:latin typeface="Times New Roman" panose="02020603050405020304" pitchFamily="18" charset="0"/>
                <a:ea typeface="Calibri" panose="020F0502020204030204" pitchFamily="34" charset="0"/>
                <a:cs typeface="Times New Roman" panose="02020603050405020304" pitchFamily="18" charset="0"/>
              </a:rPr>
              <a:t>ESTABLISHMENT OF TARGET LEVEL OF GLYCEMIC CONTROL</a:t>
            </a:r>
            <a:br>
              <a:rPr lang="en-IN" sz="3200" b="1" kern="100" dirty="0">
                <a:effectLst/>
                <a:latin typeface="Times New Roman" panose="02020603050405020304" pitchFamily="18" charset="0"/>
                <a:ea typeface="Calibri" panose="020F0502020204030204" pitchFamily="34" charset="0"/>
                <a:cs typeface="Times New Roman" panose="02020603050405020304" pitchFamily="18" charset="0"/>
              </a:rPr>
            </a:br>
            <a:r>
              <a:rPr lang="en-IN" sz="3200" b="1" kern="1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IN" sz="32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Patient-</a:t>
            </a:r>
            <a:r>
              <a:rPr lang="en-IN" sz="32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centered</a:t>
            </a:r>
            <a:r>
              <a:rPr lang="en-IN" sz="32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Approach”</a:t>
            </a:r>
            <a:endParaRPr lang="en-IN" sz="3200" dirty="0">
              <a:latin typeface="Times New Roman" panose="02020603050405020304" pitchFamily="18" charset="0"/>
              <a:cs typeface="Times New Roman" panose="02020603050405020304" pitchFamily="18" charset="0"/>
            </a:endParaRPr>
          </a:p>
        </p:txBody>
      </p:sp>
      <p:graphicFrame>
        <p:nvGraphicFramePr>
          <p:cNvPr id="4" name="Content Placeholder 3">
            <a:extLst>
              <a:ext uri="{FF2B5EF4-FFF2-40B4-BE49-F238E27FC236}">
                <a16:creationId xmlns:a16="http://schemas.microsoft.com/office/drawing/2014/main" id="{374FFB00-E724-0A77-1E1E-B7C024FD7A96}"/>
              </a:ext>
            </a:extLst>
          </p:cNvPr>
          <p:cNvGraphicFramePr>
            <a:graphicFrameLocks noGrp="1"/>
          </p:cNvGraphicFramePr>
          <p:nvPr>
            <p:ph idx="4294967295"/>
            <p:extLst>
              <p:ext uri="{D42A27DB-BD31-4B8C-83A1-F6EECF244321}">
                <p14:modId xmlns:p14="http://schemas.microsoft.com/office/powerpoint/2010/main" val="2923223856"/>
              </p:ext>
            </p:extLst>
          </p:nvPr>
        </p:nvGraphicFramePr>
        <p:xfrm>
          <a:off x="416313" y="1954996"/>
          <a:ext cx="11423650" cy="47275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p:cNvSpPr txBox="1"/>
          <p:nvPr/>
        </p:nvSpPr>
        <p:spPr>
          <a:xfrm>
            <a:off x="11421133" y="6488520"/>
            <a:ext cx="470062" cy="307777"/>
          </a:xfrm>
          <a:prstGeom prst="rect">
            <a:avLst/>
          </a:prstGeom>
          <a:noFill/>
        </p:spPr>
        <p:txBody>
          <a:bodyPr wrap="square" rtlCol="0">
            <a:spAutoFit/>
          </a:bodyPr>
          <a:lstStyle/>
          <a:p>
            <a:pPr algn="ctr"/>
            <a:r>
              <a:rPr lang="en-IN" sz="1400" dirty="0" smtClean="0">
                <a:latin typeface="Calibri" panose="020F0502020204030204" pitchFamily="34" charset="0"/>
                <a:cs typeface="Calibri" panose="020F0502020204030204" pitchFamily="34" charset="0"/>
              </a:rPr>
              <a:t>82</a:t>
            </a:r>
            <a:endParaRPr lang="en-IN"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58048641"/>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F4F933-AA3F-A16E-9D8A-3CD273E7F568}"/>
              </a:ext>
            </a:extLst>
          </p:cNvPr>
          <p:cNvSpPr/>
          <p:nvPr/>
        </p:nvSpPr>
        <p:spPr>
          <a:xfrm>
            <a:off x="2198618" y="3027621"/>
            <a:ext cx="7516091" cy="830997"/>
          </a:xfrm>
          <a:prstGeom prst="rect">
            <a:avLst/>
          </a:prstGeom>
          <a:noFill/>
        </p:spPr>
        <p:txBody>
          <a:bodyPr wrap="square" lIns="91440" tIns="45720" rIns="91440" bIns="45720">
            <a:spAutoFit/>
          </a:bodyPr>
          <a:lstStyle/>
          <a:p>
            <a:pPr algn="ctr"/>
            <a:r>
              <a:rPr lang="en-US" sz="4800" b="1" cap="none" spc="0" dirty="0">
                <a:ln w="13462">
                  <a:solidFill>
                    <a:schemeClr val="bg1"/>
                  </a:solidFill>
                  <a:prstDash val="solid"/>
                </a:ln>
                <a:solidFill>
                  <a:schemeClr val="bg1"/>
                </a:solidFill>
                <a:effectLst>
                  <a:outerShdw dist="38100" dir="2700000" algn="bl" rotWithShape="0">
                    <a:schemeClr val="accent5"/>
                  </a:outerShdw>
                </a:effectLst>
              </a:rPr>
              <a:t>TYPE 1 DM</a:t>
            </a:r>
            <a:endParaRPr lang="en-US" sz="2400" b="1" cap="none" spc="0" dirty="0">
              <a:ln w="13462">
                <a:solidFill>
                  <a:schemeClr val="bg1"/>
                </a:solidFill>
                <a:prstDash val="solid"/>
              </a:ln>
              <a:solidFill>
                <a:schemeClr val="bg1"/>
              </a:solidFill>
              <a:effectLst>
                <a:outerShdw dist="38100" dir="2700000" algn="bl" rotWithShape="0">
                  <a:schemeClr val="accent5"/>
                </a:outerShdw>
              </a:effectLst>
            </a:endParaRPr>
          </a:p>
        </p:txBody>
      </p:sp>
      <p:sp>
        <p:nvSpPr>
          <p:cNvPr id="3" name="TextBox 2"/>
          <p:cNvSpPr txBox="1"/>
          <p:nvPr/>
        </p:nvSpPr>
        <p:spPr>
          <a:xfrm>
            <a:off x="11421133" y="6488520"/>
            <a:ext cx="470062" cy="307777"/>
          </a:xfrm>
          <a:prstGeom prst="rect">
            <a:avLst/>
          </a:prstGeom>
          <a:noFill/>
        </p:spPr>
        <p:txBody>
          <a:bodyPr wrap="square" rtlCol="0">
            <a:spAutoFit/>
          </a:bodyPr>
          <a:lstStyle/>
          <a:p>
            <a:pPr algn="ctr"/>
            <a:r>
              <a:rPr lang="en-IN" sz="1400" dirty="0" smtClean="0">
                <a:latin typeface="Calibri" panose="020F0502020204030204" pitchFamily="34" charset="0"/>
                <a:cs typeface="Calibri" panose="020F0502020204030204" pitchFamily="34" charset="0"/>
              </a:rPr>
              <a:t>83</a:t>
            </a:r>
            <a:endParaRPr lang="en-IN"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63584711"/>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533258" y="726996"/>
            <a:ext cx="11203472" cy="4840427"/>
            <a:chOff x="243890" y="518651"/>
            <a:chExt cx="11876009" cy="5781368"/>
          </a:xfrm>
        </p:grpSpPr>
        <p:pic>
          <p:nvPicPr>
            <p:cNvPr id="2" name="Content Placeholder 3">
              <a:extLst>
                <a:ext uri="{FF2B5EF4-FFF2-40B4-BE49-F238E27FC236}">
                  <a16:creationId xmlns:a16="http://schemas.microsoft.com/office/drawing/2014/main" id="{AD443B27-89C5-1CDD-A426-4F500DF4E670}"/>
                </a:ext>
              </a:extLst>
            </p:cNvPr>
            <p:cNvPicPr>
              <a:picLocks noChangeAspect="1"/>
            </p:cNvPicPr>
            <p:nvPr/>
          </p:nvPicPr>
          <p:blipFill rotWithShape="1">
            <a:blip r:embed="rId2"/>
            <a:srcRect t="2971" r="6553"/>
            <a:stretch/>
          </p:blipFill>
          <p:spPr>
            <a:xfrm>
              <a:off x="5924213" y="518651"/>
              <a:ext cx="6195686" cy="5781368"/>
            </a:xfrm>
            <a:prstGeom prst="rect">
              <a:avLst/>
            </a:prstGeom>
          </p:spPr>
        </p:pic>
        <p:pic>
          <p:nvPicPr>
            <p:cNvPr id="3" name="Picture 2">
              <a:extLst>
                <a:ext uri="{FF2B5EF4-FFF2-40B4-BE49-F238E27FC236}">
                  <a16:creationId xmlns:a16="http://schemas.microsoft.com/office/drawing/2014/main" id="{844F2CDD-1D45-F7CA-2ACC-B5B3F6E517CA}"/>
                </a:ext>
              </a:extLst>
            </p:cNvPr>
            <p:cNvPicPr>
              <a:picLocks noChangeAspect="1"/>
            </p:cNvPicPr>
            <p:nvPr/>
          </p:nvPicPr>
          <p:blipFill rotWithShape="1">
            <a:blip r:embed="rId3"/>
            <a:srcRect t="8622"/>
            <a:stretch/>
          </p:blipFill>
          <p:spPr>
            <a:xfrm>
              <a:off x="243890" y="687028"/>
              <a:ext cx="5852110" cy="5444613"/>
            </a:xfrm>
            <a:prstGeom prst="rect">
              <a:avLst/>
            </a:prstGeom>
          </p:spPr>
        </p:pic>
      </p:grpSp>
      <p:sp>
        <p:nvSpPr>
          <p:cNvPr id="5" name="TextBox 4">
            <a:extLst>
              <a:ext uri="{FF2B5EF4-FFF2-40B4-BE49-F238E27FC236}">
                <a16:creationId xmlns:a16="http://schemas.microsoft.com/office/drawing/2014/main" id="{D77598CC-D65C-5E11-D76C-A1ABD1651FA3}"/>
              </a:ext>
            </a:extLst>
          </p:cNvPr>
          <p:cNvSpPr txBox="1"/>
          <p:nvPr/>
        </p:nvSpPr>
        <p:spPr>
          <a:xfrm>
            <a:off x="3891827" y="6210810"/>
            <a:ext cx="6966432" cy="369332"/>
          </a:xfrm>
          <a:prstGeom prst="rect">
            <a:avLst/>
          </a:prstGeom>
          <a:noFill/>
        </p:spPr>
        <p:txBody>
          <a:bodyPr wrap="square">
            <a:spAutoFit/>
          </a:bodyPr>
          <a:lstStyle/>
          <a:p>
            <a:r>
              <a:rPr lang="en-US" dirty="0">
                <a:latin typeface="Calibri" panose="020F0502020204030204" pitchFamily="34" charset="0"/>
                <a:cs typeface="Calibri" panose="020F0502020204030204" pitchFamily="34" charset="0"/>
              </a:rPr>
              <a:t>REF :Basic and Clinical Pharmacology 15e: KATZUNG AND VANDERAH</a:t>
            </a:r>
            <a:endParaRPr lang="en-IN" dirty="0">
              <a:latin typeface="Calibri" panose="020F0502020204030204" pitchFamily="34" charset="0"/>
              <a:cs typeface="Calibri" panose="020F0502020204030204" pitchFamily="34" charset="0"/>
            </a:endParaRPr>
          </a:p>
        </p:txBody>
      </p:sp>
      <p:sp>
        <p:nvSpPr>
          <p:cNvPr id="6" name="TextBox 5"/>
          <p:cNvSpPr txBox="1"/>
          <p:nvPr/>
        </p:nvSpPr>
        <p:spPr>
          <a:xfrm>
            <a:off x="11421133" y="6488520"/>
            <a:ext cx="470062" cy="307777"/>
          </a:xfrm>
          <a:prstGeom prst="rect">
            <a:avLst/>
          </a:prstGeom>
          <a:noFill/>
        </p:spPr>
        <p:txBody>
          <a:bodyPr wrap="square" rtlCol="0">
            <a:spAutoFit/>
          </a:bodyPr>
          <a:lstStyle/>
          <a:p>
            <a:pPr algn="ctr"/>
            <a:r>
              <a:rPr lang="en-IN" sz="1400" dirty="0" smtClean="0">
                <a:latin typeface="Calibri" panose="020F0502020204030204" pitchFamily="34" charset="0"/>
                <a:cs typeface="Calibri" panose="020F0502020204030204" pitchFamily="34" charset="0"/>
              </a:rPr>
              <a:t>84</a:t>
            </a:r>
            <a:endParaRPr lang="en-IN"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36644023"/>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F3B9748E-F9BE-93D9-259D-65F9247B3B59}"/>
              </a:ext>
            </a:extLst>
          </p:cNvPr>
          <p:cNvPicPr>
            <a:picLocks noGrp="1" noChangeAspect="1"/>
          </p:cNvPicPr>
          <p:nvPr>
            <p:ph idx="4294967295"/>
          </p:nvPr>
        </p:nvPicPr>
        <p:blipFill rotWithShape="1">
          <a:blip r:embed="rId2"/>
          <a:srcRect t="1313"/>
          <a:stretch/>
        </p:blipFill>
        <p:spPr>
          <a:xfrm>
            <a:off x="739188" y="1560576"/>
            <a:ext cx="10449036" cy="2716784"/>
          </a:xfrm>
          <a:prstGeom prst="rect">
            <a:avLst/>
          </a:prstGeom>
        </p:spPr>
      </p:pic>
      <p:sp>
        <p:nvSpPr>
          <p:cNvPr id="7" name="TextBox 6">
            <a:extLst>
              <a:ext uri="{FF2B5EF4-FFF2-40B4-BE49-F238E27FC236}">
                <a16:creationId xmlns:a16="http://schemas.microsoft.com/office/drawing/2014/main" id="{F2822827-63F8-F2F6-36A5-9D3FDFFCB4BB}"/>
              </a:ext>
            </a:extLst>
          </p:cNvPr>
          <p:cNvSpPr txBox="1"/>
          <p:nvPr/>
        </p:nvSpPr>
        <p:spPr>
          <a:xfrm>
            <a:off x="5221094" y="6142186"/>
            <a:ext cx="5508637" cy="369332"/>
          </a:xfrm>
          <a:prstGeom prst="rect">
            <a:avLst/>
          </a:prstGeom>
          <a:noFill/>
        </p:spPr>
        <p:txBody>
          <a:bodyPr wrap="square">
            <a:spAutoFit/>
          </a:bodyPr>
          <a:lstStyle/>
          <a:p>
            <a:r>
              <a:rPr lang="en-US" dirty="0">
                <a:latin typeface="Calibri" panose="020F0502020204030204" pitchFamily="34" charset="0"/>
                <a:cs typeface="Calibri" panose="020F0502020204030204" pitchFamily="34" charset="0"/>
              </a:rPr>
              <a:t>REF : Williams Textbook of Endocrinology - 14</a:t>
            </a:r>
            <a:r>
              <a:rPr lang="en-US" baseline="30000" dirty="0">
                <a:latin typeface="Calibri" panose="020F0502020204030204" pitchFamily="34" charset="0"/>
                <a:cs typeface="Calibri" panose="020F0502020204030204" pitchFamily="34" charset="0"/>
              </a:rPr>
              <a:t>th</a:t>
            </a:r>
            <a:r>
              <a:rPr lang="en-US" dirty="0">
                <a:latin typeface="Calibri" panose="020F0502020204030204" pitchFamily="34" charset="0"/>
                <a:cs typeface="Calibri" panose="020F0502020204030204" pitchFamily="34" charset="0"/>
              </a:rPr>
              <a:t> Edition</a:t>
            </a:r>
            <a:endParaRPr lang="en-IN" dirty="0">
              <a:latin typeface="Calibri" panose="020F0502020204030204" pitchFamily="34" charset="0"/>
              <a:cs typeface="Calibri" panose="020F0502020204030204" pitchFamily="34" charset="0"/>
            </a:endParaRPr>
          </a:p>
        </p:txBody>
      </p:sp>
      <p:sp>
        <p:nvSpPr>
          <p:cNvPr id="3" name="Rectangle 2"/>
          <p:cNvSpPr/>
          <p:nvPr/>
        </p:nvSpPr>
        <p:spPr>
          <a:xfrm>
            <a:off x="617268" y="489559"/>
            <a:ext cx="5290936" cy="830997"/>
          </a:xfrm>
          <a:prstGeom prst="rect">
            <a:avLst/>
          </a:prstGeom>
        </p:spPr>
        <p:txBody>
          <a:bodyPr wrap="none">
            <a:spAutoFit/>
          </a:bodyPr>
          <a:lstStyle/>
          <a:p>
            <a:r>
              <a:rPr lang="en-IN" sz="4800" dirty="0" smtClean="0">
                <a:solidFill>
                  <a:srgbClr val="B46346"/>
                </a:solidFill>
                <a:latin typeface="+mj-lt"/>
              </a:rPr>
              <a:t>INSULIN PREPARATIONS </a:t>
            </a:r>
            <a:endParaRPr lang="en-IN" sz="4800" dirty="0">
              <a:solidFill>
                <a:srgbClr val="B46346"/>
              </a:solidFill>
              <a:latin typeface="+mj-lt"/>
            </a:endParaRPr>
          </a:p>
        </p:txBody>
      </p:sp>
      <p:sp>
        <p:nvSpPr>
          <p:cNvPr id="5" name="TextBox 4"/>
          <p:cNvSpPr txBox="1"/>
          <p:nvPr/>
        </p:nvSpPr>
        <p:spPr>
          <a:xfrm>
            <a:off x="11421133" y="6488520"/>
            <a:ext cx="470062" cy="307777"/>
          </a:xfrm>
          <a:prstGeom prst="rect">
            <a:avLst/>
          </a:prstGeom>
          <a:noFill/>
        </p:spPr>
        <p:txBody>
          <a:bodyPr wrap="square" rtlCol="0">
            <a:spAutoFit/>
          </a:bodyPr>
          <a:lstStyle/>
          <a:p>
            <a:pPr algn="ctr"/>
            <a:r>
              <a:rPr lang="en-IN" sz="1400" dirty="0" smtClean="0">
                <a:latin typeface="Calibri" panose="020F0502020204030204" pitchFamily="34" charset="0"/>
                <a:cs typeface="Calibri" panose="020F0502020204030204" pitchFamily="34" charset="0"/>
              </a:rPr>
              <a:t>85</a:t>
            </a:r>
            <a:endParaRPr lang="en-IN"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92641795"/>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CA442-1668-7169-1634-4B37BA14A72F}"/>
              </a:ext>
            </a:extLst>
          </p:cNvPr>
          <p:cNvSpPr>
            <a:spLocks noGrp="1"/>
          </p:cNvSpPr>
          <p:nvPr>
            <p:ph type="title" idx="4294967295"/>
          </p:nvPr>
        </p:nvSpPr>
        <p:spPr>
          <a:xfrm>
            <a:off x="500566" y="469298"/>
            <a:ext cx="5772914" cy="896516"/>
          </a:xfrm>
          <a:solidFill>
            <a:schemeClr val="bg1"/>
          </a:solidFill>
        </p:spPr>
        <p:txBody>
          <a:bodyPr>
            <a:normAutofit/>
          </a:bodyPr>
          <a:lstStyle/>
          <a:p>
            <a:r>
              <a:rPr lang="en-IN" sz="4800" dirty="0" smtClean="0">
                <a:solidFill>
                  <a:srgbClr val="D34817"/>
                </a:solidFill>
              </a:rPr>
              <a:t>SHORT </a:t>
            </a:r>
            <a:r>
              <a:rPr lang="en-IN" sz="4800" dirty="0">
                <a:solidFill>
                  <a:srgbClr val="D34817"/>
                </a:solidFill>
              </a:rPr>
              <a:t>ACTING INSULINS</a:t>
            </a:r>
          </a:p>
        </p:txBody>
      </p:sp>
      <p:sp>
        <p:nvSpPr>
          <p:cNvPr id="3" name="Content Placeholder 2">
            <a:extLst>
              <a:ext uri="{FF2B5EF4-FFF2-40B4-BE49-F238E27FC236}">
                <a16:creationId xmlns:a16="http://schemas.microsoft.com/office/drawing/2014/main" id="{FF7AA519-5D18-57BA-F189-230C4E138BB1}"/>
              </a:ext>
            </a:extLst>
          </p:cNvPr>
          <p:cNvSpPr>
            <a:spLocks noGrp="1"/>
          </p:cNvSpPr>
          <p:nvPr>
            <p:ph idx="4294967295"/>
          </p:nvPr>
        </p:nvSpPr>
        <p:spPr>
          <a:xfrm>
            <a:off x="535292" y="1400539"/>
            <a:ext cx="7613921" cy="3460829"/>
          </a:xfrm>
        </p:spPr>
        <p:txBody>
          <a:bodyPr>
            <a:normAutofit/>
          </a:bodyPr>
          <a:lstStyle/>
          <a:p>
            <a:pPr marL="342900" lvl="0" indent="-342900">
              <a:lnSpc>
                <a:spcPct val="120000"/>
              </a:lnSpc>
              <a:spcBef>
                <a:spcPts val="1800"/>
              </a:spcBef>
              <a:buFont typeface="Wingdings" panose="05000000000000000000" pitchFamily="2" charset="2"/>
              <a:buChar char=""/>
            </a:pPr>
            <a:r>
              <a:rPr lang="en-IN" sz="2200" kern="100" dirty="0">
                <a:latin typeface="Calibri" panose="020F0502020204030204" pitchFamily="34" charset="0"/>
                <a:ea typeface="Calibri" panose="020F0502020204030204" pitchFamily="34" charset="0"/>
                <a:cs typeface="Calibri" panose="020F0502020204030204" pitchFamily="34" charset="0"/>
              </a:rPr>
              <a:t>A</a:t>
            </a:r>
            <a:r>
              <a:rPr lang="en-IN" sz="2200" kern="100" dirty="0">
                <a:effectLst/>
                <a:latin typeface="Calibri" panose="020F0502020204030204" pitchFamily="34" charset="0"/>
                <a:ea typeface="Calibri" panose="020F0502020204030204" pitchFamily="34" charset="0"/>
                <a:cs typeface="Calibri" panose="020F0502020204030204" pitchFamily="34" charset="0"/>
              </a:rPr>
              <a:t>dvantageous for allowing entrainment of insulin injection and action to </a:t>
            </a:r>
            <a:r>
              <a:rPr lang="en-IN" sz="2200" b="1" i="1" kern="100" dirty="0">
                <a:effectLst/>
                <a:latin typeface="Calibri" panose="020F0502020204030204" pitchFamily="34" charset="0"/>
                <a:ea typeface="Calibri" panose="020F0502020204030204" pitchFamily="34" charset="0"/>
                <a:cs typeface="Calibri" panose="020F0502020204030204" pitchFamily="34" charset="0"/>
              </a:rPr>
              <a:t>rising plasma glucose levels following meals.</a:t>
            </a:r>
            <a:r>
              <a:rPr lang="en-IN" sz="2200" kern="100" dirty="0">
                <a:effectLst/>
                <a:latin typeface="Calibri" panose="020F0502020204030204" pitchFamily="34" charset="0"/>
                <a:ea typeface="Calibri" panose="020F0502020204030204" pitchFamily="34" charset="0"/>
                <a:cs typeface="Calibri" panose="020F0502020204030204" pitchFamily="34" charset="0"/>
              </a:rPr>
              <a:t> </a:t>
            </a:r>
          </a:p>
          <a:p>
            <a:pPr marL="342900" indent="-342900">
              <a:lnSpc>
                <a:spcPct val="120000"/>
              </a:lnSpc>
              <a:spcBef>
                <a:spcPts val="1800"/>
              </a:spcBef>
              <a:buFont typeface="Wingdings" panose="05000000000000000000" pitchFamily="2" charset="2"/>
              <a:buChar char=""/>
            </a:pPr>
            <a:r>
              <a:rPr lang="en-IN" sz="2200" dirty="0">
                <a:effectLst/>
                <a:latin typeface="Calibri" panose="020F0502020204030204" pitchFamily="34" charset="0"/>
                <a:ea typeface="Calibri" panose="020F0502020204030204" pitchFamily="34" charset="0"/>
                <a:cs typeface="Calibri" panose="020F0502020204030204" pitchFamily="34" charset="0"/>
              </a:rPr>
              <a:t>Thus, insulin aspart, lispro, or glulisine is </a:t>
            </a:r>
            <a:r>
              <a:rPr lang="en-IN" sz="2200" b="1" i="1" dirty="0">
                <a:effectLst/>
                <a:latin typeface="Calibri" panose="020F0502020204030204" pitchFamily="34" charset="0"/>
                <a:ea typeface="Calibri" panose="020F0502020204030204" pitchFamily="34" charset="0"/>
                <a:cs typeface="Calibri" panose="020F0502020204030204" pitchFamily="34" charset="0"/>
              </a:rPr>
              <a:t>preferred over regular insulin</a:t>
            </a:r>
            <a:r>
              <a:rPr lang="en-IN" sz="2200" dirty="0">
                <a:effectLst/>
                <a:latin typeface="Calibri" panose="020F0502020204030204" pitchFamily="34" charset="0"/>
                <a:ea typeface="Calibri" panose="020F0502020204030204" pitchFamily="34" charset="0"/>
                <a:cs typeface="Calibri" panose="020F0502020204030204" pitchFamily="34" charset="0"/>
              </a:rPr>
              <a:t> for prandial coverage in many patients</a:t>
            </a:r>
            <a:endParaRPr lang="en-IN" sz="2200" kern="100" dirty="0">
              <a:effectLst/>
              <a:latin typeface="Calibri" panose="020F0502020204030204" pitchFamily="34" charset="0"/>
              <a:ea typeface="Calibri" panose="020F0502020204030204" pitchFamily="34" charset="0"/>
              <a:cs typeface="Calibri" panose="020F0502020204030204" pitchFamily="34" charset="0"/>
            </a:endParaRPr>
          </a:p>
          <a:p>
            <a:pPr marL="342900" lvl="0" indent="-342900">
              <a:lnSpc>
                <a:spcPct val="120000"/>
              </a:lnSpc>
              <a:spcBef>
                <a:spcPts val="1800"/>
              </a:spcBef>
              <a:spcAft>
                <a:spcPts val="800"/>
              </a:spcAft>
              <a:buFont typeface="Wingdings" panose="05000000000000000000" pitchFamily="2" charset="2"/>
              <a:buChar char=""/>
            </a:pPr>
            <a:r>
              <a:rPr lang="en-IN" sz="2200" b="1" i="1" kern="100" dirty="0">
                <a:latin typeface="Calibri" panose="020F0502020204030204" pitchFamily="34" charset="0"/>
                <a:ea typeface="Calibri" panose="020F0502020204030204" pitchFamily="34" charset="0"/>
                <a:cs typeface="Calibri" panose="020F0502020204030204" pitchFamily="34" charset="0"/>
              </a:rPr>
              <a:t>D</a:t>
            </a:r>
            <a:r>
              <a:rPr lang="en-IN" sz="2200" b="1" i="1" kern="100" dirty="0">
                <a:effectLst/>
                <a:latin typeface="Calibri" panose="020F0502020204030204" pitchFamily="34" charset="0"/>
                <a:ea typeface="Calibri" panose="020F0502020204030204" pitchFamily="34" charset="0"/>
                <a:cs typeface="Calibri" panose="020F0502020204030204" pitchFamily="34" charset="0"/>
              </a:rPr>
              <a:t>ecreased number of hypoglycaemic episodes</a:t>
            </a:r>
            <a:r>
              <a:rPr lang="en-IN" sz="2200" kern="100" dirty="0">
                <a:effectLst/>
                <a:latin typeface="Calibri" panose="020F0502020204030204" pitchFamily="34" charset="0"/>
                <a:ea typeface="Calibri" panose="020F0502020204030204" pitchFamily="34" charset="0"/>
                <a:cs typeface="Calibri" panose="020F0502020204030204" pitchFamily="34" charset="0"/>
              </a:rPr>
              <a:t>, primarily because the decay of insulin action corresponds to the decline in plasma glucose after a meal. </a:t>
            </a:r>
            <a:endParaRPr lang="en-IN" sz="2200" kern="100" dirty="0">
              <a:latin typeface="Calibri" panose="020F0502020204030204" pitchFamily="34" charset="0"/>
              <a:ea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4C4D1FFC-8A28-6643-E872-F06A8BAC0F0E}"/>
              </a:ext>
            </a:extLst>
          </p:cNvPr>
          <p:cNvSpPr txBox="1"/>
          <p:nvPr/>
        </p:nvSpPr>
        <p:spPr>
          <a:xfrm>
            <a:off x="9910916" y="6492875"/>
            <a:ext cx="1347019" cy="369332"/>
          </a:xfrm>
          <a:prstGeom prst="rect">
            <a:avLst/>
          </a:prstGeom>
          <a:noFill/>
        </p:spPr>
        <p:txBody>
          <a:bodyPr wrap="square" rtlCol="0">
            <a:spAutoFit/>
          </a:bodyPr>
          <a:lstStyle/>
          <a:p>
            <a:endParaRPr lang="en-IN" dirty="0"/>
          </a:p>
        </p:txBody>
      </p:sp>
      <p:pic>
        <p:nvPicPr>
          <p:cNvPr id="6" name="Picture 5">
            <a:extLst>
              <a:ext uri="{FF2B5EF4-FFF2-40B4-BE49-F238E27FC236}">
                <a16:creationId xmlns:a16="http://schemas.microsoft.com/office/drawing/2014/main" id="{5092087C-CF48-8F3B-6D22-28331D9A8143}"/>
              </a:ext>
            </a:extLst>
          </p:cNvPr>
          <p:cNvPicPr>
            <a:picLocks noChangeAspect="1"/>
          </p:cNvPicPr>
          <p:nvPr/>
        </p:nvPicPr>
        <p:blipFill rotWithShape="1">
          <a:blip r:embed="rId2"/>
          <a:srcRect l="24243" r="24076"/>
          <a:stretch/>
        </p:blipFill>
        <p:spPr>
          <a:xfrm>
            <a:off x="8368497" y="1295166"/>
            <a:ext cx="3591560" cy="4087061"/>
          </a:xfrm>
          <a:prstGeom prst="rect">
            <a:avLst/>
          </a:prstGeom>
        </p:spPr>
      </p:pic>
      <p:pic>
        <p:nvPicPr>
          <p:cNvPr id="7" name="Picture 6">
            <a:extLst>
              <a:ext uri="{FF2B5EF4-FFF2-40B4-BE49-F238E27FC236}">
                <a16:creationId xmlns:a16="http://schemas.microsoft.com/office/drawing/2014/main" id="{6A136DD3-7904-88CD-4B03-3ADD3D2E2CF1}"/>
              </a:ext>
            </a:extLst>
          </p:cNvPr>
          <p:cNvPicPr>
            <a:picLocks noChangeAspect="1"/>
          </p:cNvPicPr>
          <p:nvPr/>
        </p:nvPicPr>
        <p:blipFill>
          <a:blip r:embed="rId3"/>
          <a:stretch>
            <a:fillRect/>
          </a:stretch>
        </p:blipFill>
        <p:spPr>
          <a:xfrm>
            <a:off x="2942824" y="6205344"/>
            <a:ext cx="7867930" cy="392917"/>
          </a:xfrm>
          <a:prstGeom prst="rect">
            <a:avLst/>
          </a:prstGeom>
        </p:spPr>
      </p:pic>
      <p:sp>
        <p:nvSpPr>
          <p:cNvPr id="8" name="TextBox 7"/>
          <p:cNvSpPr txBox="1"/>
          <p:nvPr/>
        </p:nvSpPr>
        <p:spPr>
          <a:xfrm>
            <a:off x="11421133" y="6488520"/>
            <a:ext cx="470062" cy="307777"/>
          </a:xfrm>
          <a:prstGeom prst="rect">
            <a:avLst/>
          </a:prstGeom>
          <a:noFill/>
        </p:spPr>
        <p:txBody>
          <a:bodyPr wrap="square" rtlCol="0">
            <a:spAutoFit/>
          </a:bodyPr>
          <a:lstStyle/>
          <a:p>
            <a:pPr algn="ctr"/>
            <a:r>
              <a:rPr lang="en-IN" sz="1400" dirty="0" smtClean="0">
                <a:latin typeface="Calibri" panose="020F0502020204030204" pitchFamily="34" charset="0"/>
                <a:cs typeface="Calibri" panose="020F0502020204030204" pitchFamily="34" charset="0"/>
              </a:rPr>
              <a:t>86</a:t>
            </a:r>
            <a:endParaRPr lang="en-IN"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44664710"/>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88C9A-03A6-B125-83AD-04A79D2C793C}"/>
              </a:ext>
            </a:extLst>
          </p:cNvPr>
          <p:cNvSpPr>
            <a:spLocks noGrp="1"/>
          </p:cNvSpPr>
          <p:nvPr>
            <p:ph type="title" idx="4294967295"/>
          </p:nvPr>
        </p:nvSpPr>
        <p:spPr>
          <a:xfrm>
            <a:off x="612949" y="541620"/>
            <a:ext cx="5054321" cy="760447"/>
          </a:xfrm>
        </p:spPr>
        <p:txBody>
          <a:bodyPr>
            <a:normAutofit/>
          </a:bodyPr>
          <a:lstStyle/>
          <a:p>
            <a:r>
              <a:rPr lang="en-IN" sz="4800" dirty="0">
                <a:solidFill>
                  <a:srgbClr val="B46346"/>
                </a:solidFill>
              </a:rPr>
              <a:t>LONG ACTING INSULINS</a:t>
            </a:r>
          </a:p>
        </p:txBody>
      </p:sp>
      <p:sp>
        <p:nvSpPr>
          <p:cNvPr id="3" name="Content Placeholder 2">
            <a:extLst>
              <a:ext uri="{FF2B5EF4-FFF2-40B4-BE49-F238E27FC236}">
                <a16:creationId xmlns:a16="http://schemas.microsoft.com/office/drawing/2014/main" id="{128FEB96-5B84-7545-4A85-8F5A07EF1FB2}"/>
              </a:ext>
            </a:extLst>
          </p:cNvPr>
          <p:cNvSpPr>
            <a:spLocks noGrp="1"/>
          </p:cNvSpPr>
          <p:nvPr>
            <p:ph idx="4294967295"/>
          </p:nvPr>
        </p:nvSpPr>
        <p:spPr>
          <a:xfrm>
            <a:off x="612949" y="1332211"/>
            <a:ext cx="7699375" cy="4424743"/>
          </a:xfrm>
        </p:spPr>
        <p:txBody>
          <a:bodyPr>
            <a:normAutofit/>
          </a:bodyPr>
          <a:lstStyle/>
          <a:p>
            <a:pPr marL="342900" lvl="0" indent="-342900">
              <a:lnSpc>
                <a:spcPct val="107000"/>
              </a:lnSpc>
              <a:buFont typeface="+mj-lt"/>
              <a:buAutoNum type="arabicPeriod"/>
            </a:pPr>
            <a:r>
              <a:rPr lang="en-IN" sz="2000" b="1" kern="100" dirty="0">
                <a:latin typeface="Calibri" panose="020F0502020204030204" pitchFamily="34" charset="0"/>
                <a:ea typeface="Calibri" panose="020F0502020204030204" pitchFamily="34" charset="0"/>
                <a:cs typeface="Calibri" panose="020F0502020204030204" pitchFamily="34" charset="0"/>
              </a:rPr>
              <a:t>G</a:t>
            </a:r>
            <a:r>
              <a:rPr lang="en-IN" sz="2000" b="1" kern="100" dirty="0">
                <a:effectLst/>
                <a:latin typeface="Calibri" panose="020F0502020204030204" pitchFamily="34" charset="0"/>
                <a:ea typeface="Calibri" panose="020F0502020204030204" pitchFamily="34" charset="0"/>
                <a:cs typeface="Calibri" panose="020F0502020204030204" pitchFamily="34" charset="0"/>
              </a:rPr>
              <a:t>largine</a:t>
            </a:r>
            <a:r>
              <a:rPr lang="en-IN" sz="2000" kern="100" dirty="0">
                <a:effectLst/>
                <a:latin typeface="Calibri" panose="020F0502020204030204" pitchFamily="34" charset="0"/>
                <a:ea typeface="Calibri" panose="020F0502020204030204" pitchFamily="34" charset="0"/>
                <a:cs typeface="Calibri" panose="020F0502020204030204" pitchFamily="34" charset="0"/>
              </a:rPr>
              <a:t> - The duration of action is longer </a:t>
            </a:r>
            <a:r>
              <a:rPr lang="en-IN" sz="2000" b="1" i="1" kern="100" dirty="0">
                <a:effectLst/>
                <a:latin typeface="Calibri" panose="020F0502020204030204" pitchFamily="34" charset="0"/>
                <a:ea typeface="Calibri" panose="020F0502020204030204" pitchFamily="34" charset="0"/>
                <a:cs typeface="Calibri" panose="020F0502020204030204" pitchFamily="34" charset="0"/>
              </a:rPr>
              <a:t>(~24 h),</a:t>
            </a:r>
            <a:r>
              <a:rPr lang="en-IN" sz="2000" kern="100" dirty="0">
                <a:effectLst/>
                <a:latin typeface="Calibri" panose="020F0502020204030204" pitchFamily="34" charset="0"/>
                <a:ea typeface="Calibri" panose="020F0502020204030204" pitchFamily="34" charset="0"/>
                <a:cs typeface="Calibri" panose="020F0502020204030204" pitchFamily="34" charset="0"/>
              </a:rPr>
              <a:t> and there is a </a:t>
            </a:r>
            <a:r>
              <a:rPr lang="en-IN" sz="2000" b="1" i="1" kern="100" dirty="0">
                <a:effectLst/>
                <a:latin typeface="Calibri" panose="020F0502020204030204" pitchFamily="34" charset="0"/>
                <a:ea typeface="Calibri" panose="020F0502020204030204" pitchFamily="34" charset="0"/>
                <a:cs typeface="Calibri" panose="020F0502020204030204" pitchFamily="34" charset="0"/>
              </a:rPr>
              <a:t>less pronounced peak</a:t>
            </a:r>
            <a:r>
              <a:rPr lang="en-IN" sz="2000" kern="100" dirty="0">
                <a:effectLst/>
                <a:latin typeface="Calibri" panose="020F0502020204030204" pitchFamily="34" charset="0"/>
                <a:ea typeface="Calibri" panose="020F0502020204030204" pitchFamily="34" charset="0"/>
                <a:cs typeface="Calibri" panose="020F0502020204030204" pitchFamily="34" charset="0"/>
              </a:rPr>
              <a:t>. A </a:t>
            </a:r>
            <a:r>
              <a:rPr lang="en-IN" sz="2000" b="1" i="1" kern="100" dirty="0">
                <a:effectLst/>
                <a:latin typeface="Calibri" panose="020F0502020204030204" pitchFamily="34" charset="0"/>
                <a:ea typeface="Calibri" panose="020F0502020204030204" pitchFamily="34" charset="0"/>
                <a:cs typeface="Calibri" panose="020F0502020204030204" pitchFamily="34" charset="0"/>
              </a:rPr>
              <a:t>lower incidence of </a:t>
            </a:r>
            <a:r>
              <a:rPr lang="en-IN" sz="2000" b="1" i="1" kern="100" dirty="0" err="1">
                <a:effectLst/>
                <a:latin typeface="Calibri" panose="020F0502020204030204" pitchFamily="34" charset="0"/>
                <a:ea typeface="Calibri" panose="020F0502020204030204" pitchFamily="34" charset="0"/>
                <a:cs typeface="Calibri" panose="020F0502020204030204" pitchFamily="34" charset="0"/>
              </a:rPr>
              <a:t>hypoglycemia</a:t>
            </a:r>
            <a:r>
              <a:rPr lang="en-IN" sz="2000" kern="100" dirty="0">
                <a:effectLst/>
                <a:latin typeface="Calibri" panose="020F0502020204030204" pitchFamily="34" charset="0"/>
                <a:ea typeface="Calibri" panose="020F0502020204030204" pitchFamily="34" charset="0"/>
                <a:cs typeface="Calibri" panose="020F0502020204030204" pitchFamily="34" charset="0"/>
              </a:rPr>
              <a:t>. </a:t>
            </a:r>
          </a:p>
          <a:p>
            <a:pPr marL="342900" lvl="0" indent="-342900">
              <a:lnSpc>
                <a:spcPct val="107000"/>
              </a:lnSpc>
              <a:spcAft>
                <a:spcPts val="800"/>
              </a:spcAft>
              <a:buFont typeface="+mj-lt"/>
              <a:buAutoNum type="arabicPeriod"/>
            </a:pPr>
            <a:r>
              <a:rPr lang="en-IN" sz="2000" b="1" kern="100" dirty="0">
                <a:latin typeface="Calibri" panose="020F0502020204030204" pitchFamily="34" charset="0"/>
                <a:ea typeface="Calibri" panose="020F0502020204030204" pitchFamily="34" charset="0"/>
                <a:cs typeface="Calibri" panose="020F0502020204030204" pitchFamily="34" charset="0"/>
              </a:rPr>
              <a:t>D</a:t>
            </a:r>
            <a:r>
              <a:rPr lang="en-IN" sz="2000" b="1" kern="100" dirty="0">
                <a:effectLst/>
                <a:latin typeface="Calibri" panose="020F0502020204030204" pitchFamily="34" charset="0"/>
                <a:ea typeface="Calibri" panose="020F0502020204030204" pitchFamily="34" charset="0"/>
                <a:cs typeface="Calibri" panose="020F0502020204030204" pitchFamily="34" charset="0"/>
              </a:rPr>
              <a:t>etemir</a:t>
            </a:r>
            <a:r>
              <a:rPr lang="en-IN" sz="2000" kern="100" dirty="0">
                <a:effectLst/>
                <a:latin typeface="Calibri" panose="020F0502020204030204" pitchFamily="34" charset="0"/>
                <a:ea typeface="Calibri" panose="020F0502020204030204" pitchFamily="34" charset="0"/>
                <a:cs typeface="Calibri" panose="020F0502020204030204" pitchFamily="34" charset="0"/>
              </a:rPr>
              <a:t> -</a:t>
            </a:r>
            <a:r>
              <a:rPr lang="en-IN" sz="2000" b="1" i="1" kern="100" dirty="0">
                <a:effectLst/>
                <a:latin typeface="Calibri" panose="020F0502020204030204" pitchFamily="34" charset="0"/>
                <a:ea typeface="Calibri" panose="020F0502020204030204" pitchFamily="34" charset="0"/>
                <a:cs typeface="Calibri" panose="020F0502020204030204" pitchFamily="34" charset="0"/>
              </a:rPr>
              <a:t>reversibly binds to albumin </a:t>
            </a:r>
            <a:r>
              <a:rPr lang="en-IN" sz="2000" kern="100" dirty="0">
                <a:effectLst/>
                <a:latin typeface="Calibri" panose="020F0502020204030204" pitchFamily="34" charset="0"/>
                <a:ea typeface="Calibri" panose="020F0502020204030204" pitchFamily="34" charset="0"/>
                <a:cs typeface="Calibri" panose="020F0502020204030204" pitchFamily="34" charset="0"/>
              </a:rPr>
              <a:t>and prolongs its action by slowing absorption and catabolism, but its duration of action may </a:t>
            </a:r>
            <a:r>
              <a:rPr lang="en-IN" sz="2000" b="1" i="1" kern="100" dirty="0">
                <a:effectLst/>
                <a:latin typeface="Calibri" panose="020F0502020204030204" pitchFamily="34" charset="0"/>
                <a:ea typeface="Calibri" panose="020F0502020204030204" pitchFamily="34" charset="0"/>
                <a:cs typeface="Calibri" panose="020F0502020204030204" pitchFamily="34" charset="0"/>
              </a:rPr>
              <a:t>only reach 12</a:t>
            </a:r>
            <a:r>
              <a:rPr lang="en-US" sz="2000" b="1" i="1" kern="100" dirty="0">
                <a:effectLst/>
                <a:latin typeface="Calibri" panose="020F0502020204030204" pitchFamily="34" charset="0"/>
                <a:ea typeface="Calibri" panose="020F0502020204030204" pitchFamily="34" charset="0"/>
                <a:cs typeface="Calibri" panose="020F0502020204030204" pitchFamily="34" charset="0"/>
              </a:rPr>
              <a:t>–</a:t>
            </a:r>
            <a:r>
              <a:rPr lang="en-IN" sz="2000" b="1" i="1" kern="100" dirty="0">
                <a:effectLst/>
                <a:latin typeface="Calibri" panose="020F0502020204030204" pitchFamily="34" charset="0"/>
                <a:ea typeface="Calibri" panose="020F0502020204030204" pitchFamily="34" charset="0"/>
                <a:cs typeface="Calibri" panose="020F0502020204030204" pitchFamily="34" charset="0"/>
              </a:rPr>
              <a:t>20 h.</a:t>
            </a:r>
            <a:r>
              <a:rPr lang="en-IN" sz="2000" kern="100" dirty="0">
                <a:effectLst/>
                <a:latin typeface="Calibri" panose="020F0502020204030204" pitchFamily="34" charset="0"/>
                <a:ea typeface="Calibri" panose="020F0502020204030204" pitchFamily="34" charset="0"/>
                <a:cs typeface="Calibri" panose="020F0502020204030204" pitchFamily="34" charset="0"/>
              </a:rPr>
              <a:t> </a:t>
            </a:r>
            <a:endParaRPr lang="en-IN" sz="2000" kern="100" dirty="0">
              <a:latin typeface="Calibri" panose="020F0502020204030204" pitchFamily="34" charset="0"/>
              <a:ea typeface="Calibri" panose="020F0502020204030204" pitchFamily="34" charset="0"/>
              <a:cs typeface="Calibri" panose="020F0502020204030204" pitchFamily="34" charset="0"/>
            </a:endParaRPr>
          </a:p>
          <a:p>
            <a:pPr marL="342900" lvl="0" indent="-342900">
              <a:lnSpc>
                <a:spcPct val="107000"/>
              </a:lnSpc>
              <a:spcAft>
                <a:spcPts val="800"/>
              </a:spcAft>
              <a:buFont typeface="+mj-lt"/>
              <a:buAutoNum type="arabicPeriod"/>
            </a:pPr>
            <a:r>
              <a:rPr lang="en-IN" sz="2000" b="1" kern="100" dirty="0" err="1">
                <a:latin typeface="Calibri" panose="020F0502020204030204" pitchFamily="34" charset="0"/>
                <a:ea typeface="Calibri" panose="020F0502020204030204" pitchFamily="34" charset="0"/>
                <a:cs typeface="Calibri" panose="020F0502020204030204" pitchFamily="34" charset="0"/>
              </a:rPr>
              <a:t>D</a:t>
            </a:r>
            <a:r>
              <a:rPr lang="en-IN" sz="2000" b="1" kern="100" dirty="0" err="1">
                <a:effectLst/>
                <a:latin typeface="Calibri" panose="020F0502020204030204" pitchFamily="34" charset="0"/>
                <a:ea typeface="Calibri" panose="020F0502020204030204" pitchFamily="34" charset="0"/>
                <a:cs typeface="Calibri" panose="020F0502020204030204" pitchFamily="34" charset="0"/>
              </a:rPr>
              <a:t>egludec</a:t>
            </a:r>
            <a:r>
              <a:rPr lang="en-IN" sz="2000" kern="100" dirty="0">
                <a:effectLst/>
                <a:latin typeface="Calibri" panose="020F0502020204030204" pitchFamily="34" charset="0"/>
                <a:ea typeface="Calibri" panose="020F0502020204030204" pitchFamily="34" charset="0"/>
                <a:cs typeface="Calibri" panose="020F0502020204030204" pitchFamily="34" charset="0"/>
              </a:rPr>
              <a:t> forms </a:t>
            </a:r>
            <a:r>
              <a:rPr lang="en-IN" sz="2000" kern="100" dirty="0" err="1">
                <a:effectLst/>
                <a:latin typeface="Calibri" panose="020F0502020204030204" pitchFamily="34" charset="0"/>
                <a:ea typeface="Calibri" panose="020F0502020204030204" pitchFamily="34" charset="0"/>
                <a:cs typeface="Calibri" panose="020F0502020204030204" pitchFamily="34" charset="0"/>
              </a:rPr>
              <a:t>multihexamers</a:t>
            </a:r>
            <a:r>
              <a:rPr lang="en-IN" sz="2000" kern="100" dirty="0">
                <a:effectLst/>
                <a:latin typeface="Calibri" panose="020F0502020204030204" pitchFamily="34" charset="0"/>
                <a:ea typeface="Calibri" panose="020F0502020204030204" pitchFamily="34" charset="0"/>
                <a:cs typeface="Calibri" panose="020F0502020204030204" pitchFamily="34" charset="0"/>
              </a:rPr>
              <a:t> in subcutaneous tissue and binds albumin, </a:t>
            </a:r>
            <a:r>
              <a:rPr lang="en-IN" sz="2000" b="1" i="1" kern="100" dirty="0">
                <a:effectLst/>
                <a:latin typeface="Calibri" panose="020F0502020204030204" pitchFamily="34" charset="0"/>
                <a:ea typeface="Calibri" panose="020F0502020204030204" pitchFamily="34" charset="0"/>
                <a:cs typeface="Calibri" panose="020F0502020204030204" pitchFamily="34" charset="0"/>
              </a:rPr>
              <a:t>prolonging its duration of action (&gt;42 h)</a:t>
            </a:r>
            <a:r>
              <a:rPr lang="en-IN" sz="2000" kern="100" dirty="0">
                <a:effectLst/>
                <a:latin typeface="Calibri" panose="020F0502020204030204" pitchFamily="34" charset="0"/>
                <a:ea typeface="Calibri" panose="020F0502020204030204" pitchFamily="34" charset="0"/>
                <a:cs typeface="Calibri" panose="020F0502020204030204" pitchFamily="34" charset="0"/>
              </a:rPr>
              <a:t>; it provides similar </a:t>
            </a:r>
            <a:r>
              <a:rPr lang="en-IN" sz="2000" kern="100" dirty="0" err="1">
                <a:effectLst/>
                <a:latin typeface="Calibri" panose="020F0502020204030204" pitchFamily="34" charset="0"/>
                <a:ea typeface="Calibri" panose="020F0502020204030204" pitchFamily="34" charset="0"/>
                <a:cs typeface="Calibri" panose="020F0502020204030204" pitchFamily="34" charset="0"/>
              </a:rPr>
              <a:t>glycemic</a:t>
            </a:r>
            <a:r>
              <a:rPr lang="en-IN" sz="2000" kern="100" dirty="0">
                <a:effectLst/>
                <a:latin typeface="Calibri" panose="020F0502020204030204" pitchFamily="34" charset="0"/>
                <a:ea typeface="Calibri" panose="020F0502020204030204" pitchFamily="34" charset="0"/>
                <a:cs typeface="Calibri" panose="020F0502020204030204" pitchFamily="34" charset="0"/>
              </a:rPr>
              <a:t> control as glargine but with less frequent nocturnal and severe </a:t>
            </a:r>
            <a:r>
              <a:rPr lang="en-IN" sz="2000" kern="100" dirty="0" err="1">
                <a:effectLst/>
                <a:latin typeface="Calibri" panose="020F0502020204030204" pitchFamily="34" charset="0"/>
                <a:ea typeface="Calibri" panose="020F0502020204030204" pitchFamily="34" charset="0"/>
                <a:cs typeface="Calibri" panose="020F0502020204030204" pitchFamily="34" charset="0"/>
              </a:rPr>
              <a:t>hypoglycemia</a:t>
            </a:r>
            <a:r>
              <a:rPr lang="en-IN" sz="2000" kern="100" dirty="0">
                <a:effectLst/>
                <a:latin typeface="Calibri" panose="020F0502020204030204" pitchFamily="34" charset="0"/>
                <a:ea typeface="Calibri" panose="020F0502020204030204" pitchFamily="34" charset="0"/>
                <a:cs typeface="Calibri" panose="020F0502020204030204" pitchFamily="34" charset="0"/>
              </a:rPr>
              <a:t>. </a:t>
            </a:r>
          </a:p>
          <a:p>
            <a:pPr marL="457200">
              <a:lnSpc>
                <a:spcPct val="107000"/>
              </a:lnSpc>
              <a:spcAft>
                <a:spcPts val="800"/>
              </a:spcAft>
            </a:pPr>
            <a:r>
              <a:rPr lang="en-IN" sz="2000" b="1" i="1" kern="100" dirty="0">
                <a:effectLst/>
                <a:latin typeface="Calibri" panose="020F0502020204030204" pitchFamily="34" charset="0"/>
                <a:ea typeface="Calibri" panose="020F0502020204030204" pitchFamily="34" charset="0"/>
                <a:cs typeface="Calibri" panose="020F0502020204030204" pitchFamily="34" charset="0"/>
              </a:rPr>
              <a:t>These are usually prescribed with short-acting insulin in an attempt to mimic physiologic insulin release with meals. </a:t>
            </a:r>
            <a:endParaRPr lang="en-IN" dirty="0">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76D95DBA-66C4-EF79-F09F-125061D176C9}"/>
              </a:ext>
            </a:extLst>
          </p:cNvPr>
          <p:cNvPicPr>
            <a:picLocks noChangeAspect="1"/>
          </p:cNvPicPr>
          <p:nvPr/>
        </p:nvPicPr>
        <p:blipFill rotWithShape="1">
          <a:blip r:embed="rId2">
            <a:extLst>
              <a:ext uri="{28A0092B-C50C-407E-A947-70E740481C1C}">
                <a14:useLocalDpi xmlns:a14="http://schemas.microsoft.com/office/drawing/2010/main" val="0"/>
              </a:ext>
            </a:extLst>
          </a:blip>
          <a:srcRect l="10990" t="5145" r="13466" b="3365"/>
          <a:stretch/>
        </p:blipFill>
        <p:spPr>
          <a:xfrm>
            <a:off x="8701873" y="1918620"/>
            <a:ext cx="3025595" cy="3514683"/>
          </a:xfrm>
          <a:prstGeom prst="rect">
            <a:avLst/>
          </a:prstGeom>
        </p:spPr>
      </p:pic>
      <p:pic>
        <p:nvPicPr>
          <p:cNvPr id="8" name="Picture 7">
            <a:extLst>
              <a:ext uri="{FF2B5EF4-FFF2-40B4-BE49-F238E27FC236}">
                <a16:creationId xmlns:a16="http://schemas.microsoft.com/office/drawing/2014/main" id="{F7ED46E7-8010-C3FA-651A-0F2672AAE7B1}"/>
              </a:ext>
            </a:extLst>
          </p:cNvPr>
          <p:cNvPicPr>
            <a:picLocks noChangeAspect="1"/>
          </p:cNvPicPr>
          <p:nvPr/>
        </p:nvPicPr>
        <p:blipFill>
          <a:blip r:embed="rId3"/>
          <a:stretch>
            <a:fillRect/>
          </a:stretch>
        </p:blipFill>
        <p:spPr>
          <a:xfrm>
            <a:off x="2256376" y="6149591"/>
            <a:ext cx="8551523" cy="427055"/>
          </a:xfrm>
          <a:prstGeom prst="rect">
            <a:avLst/>
          </a:prstGeom>
        </p:spPr>
      </p:pic>
      <p:sp>
        <p:nvSpPr>
          <p:cNvPr id="6" name="TextBox 5"/>
          <p:cNvSpPr txBox="1"/>
          <p:nvPr/>
        </p:nvSpPr>
        <p:spPr>
          <a:xfrm>
            <a:off x="11421133" y="6488520"/>
            <a:ext cx="470062" cy="307777"/>
          </a:xfrm>
          <a:prstGeom prst="rect">
            <a:avLst/>
          </a:prstGeom>
          <a:noFill/>
        </p:spPr>
        <p:txBody>
          <a:bodyPr wrap="square" rtlCol="0">
            <a:spAutoFit/>
          </a:bodyPr>
          <a:lstStyle/>
          <a:p>
            <a:pPr algn="ctr"/>
            <a:r>
              <a:rPr lang="en-IN" sz="1400" dirty="0" smtClean="0">
                <a:latin typeface="Calibri" panose="020F0502020204030204" pitchFamily="34" charset="0"/>
                <a:cs typeface="Calibri" panose="020F0502020204030204" pitchFamily="34" charset="0"/>
              </a:rPr>
              <a:t>87</a:t>
            </a:r>
            <a:endParaRPr lang="en-IN"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73727680"/>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8F7DF53-7D5E-9AA7-F2B9-1BA38AB94693}"/>
              </a:ext>
            </a:extLst>
          </p:cNvPr>
          <p:cNvPicPr>
            <a:picLocks noChangeAspect="1"/>
          </p:cNvPicPr>
          <p:nvPr/>
        </p:nvPicPr>
        <p:blipFill>
          <a:blip r:embed="rId2"/>
          <a:stretch>
            <a:fillRect/>
          </a:stretch>
        </p:blipFill>
        <p:spPr>
          <a:xfrm>
            <a:off x="351692" y="261257"/>
            <a:ext cx="11525461" cy="6312263"/>
          </a:xfrm>
          <a:prstGeom prst="rect">
            <a:avLst/>
          </a:prstGeom>
        </p:spPr>
      </p:pic>
      <p:sp>
        <p:nvSpPr>
          <p:cNvPr id="3" name="TextBox 2"/>
          <p:cNvSpPr txBox="1"/>
          <p:nvPr/>
        </p:nvSpPr>
        <p:spPr>
          <a:xfrm>
            <a:off x="11421133" y="6488520"/>
            <a:ext cx="470062" cy="307777"/>
          </a:xfrm>
          <a:prstGeom prst="rect">
            <a:avLst/>
          </a:prstGeom>
          <a:noFill/>
        </p:spPr>
        <p:txBody>
          <a:bodyPr wrap="square" rtlCol="0">
            <a:spAutoFit/>
          </a:bodyPr>
          <a:lstStyle/>
          <a:p>
            <a:pPr algn="ctr"/>
            <a:r>
              <a:rPr lang="en-IN" sz="1400" dirty="0" smtClean="0">
                <a:latin typeface="Calibri" panose="020F0502020204030204" pitchFamily="34" charset="0"/>
                <a:cs typeface="Calibri" panose="020F0502020204030204" pitchFamily="34" charset="0"/>
              </a:rPr>
              <a:t>88</a:t>
            </a:r>
            <a:endParaRPr lang="en-IN"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2953780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928054-3637-D1A5-15F9-959C0A62855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70305" y="608068"/>
            <a:ext cx="8723375" cy="5598504"/>
          </a:xfrm>
          <a:prstGeom prst="rect">
            <a:avLst/>
          </a:prstGeom>
        </p:spPr>
      </p:pic>
      <p:sp>
        <p:nvSpPr>
          <p:cNvPr id="3" name="TextBox 2"/>
          <p:cNvSpPr txBox="1"/>
          <p:nvPr/>
        </p:nvSpPr>
        <p:spPr>
          <a:xfrm>
            <a:off x="11467431" y="6489935"/>
            <a:ext cx="470062" cy="307777"/>
          </a:xfrm>
          <a:prstGeom prst="rect">
            <a:avLst/>
          </a:prstGeom>
          <a:noFill/>
        </p:spPr>
        <p:txBody>
          <a:bodyPr wrap="square" rtlCol="0">
            <a:spAutoFit/>
          </a:bodyPr>
          <a:lstStyle/>
          <a:p>
            <a:pPr algn="ctr"/>
            <a:r>
              <a:rPr lang="en-IN" sz="1400" dirty="0" smtClean="0">
                <a:latin typeface="Calibri" panose="020F0502020204030204" pitchFamily="34" charset="0"/>
                <a:cs typeface="Calibri" panose="020F0502020204030204" pitchFamily="34" charset="0"/>
              </a:rPr>
              <a:t>8</a:t>
            </a:r>
            <a:endParaRPr lang="en-IN"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36365141"/>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9123F-0170-1A35-96BF-4E366EE13F09}"/>
              </a:ext>
            </a:extLst>
          </p:cNvPr>
          <p:cNvSpPr>
            <a:spLocks noGrp="1"/>
          </p:cNvSpPr>
          <p:nvPr>
            <p:ph type="title" idx="4294967295"/>
          </p:nvPr>
        </p:nvSpPr>
        <p:spPr>
          <a:xfrm>
            <a:off x="528320" y="435643"/>
            <a:ext cx="10444480" cy="854075"/>
          </a:xfrm>
        </p:spPr>
        <p:txBody>
          <a:bodyPr>
            <a:noAutofit/>
          </a:bodyPr>
          <a:lstStyle/>
          <a:p>
            <a:r>
              <a:rPr lang="en-IN" sz="4800" kern="100" dirty="0">
                <a:solidFill>
                  <a:srgbClr val="B46346"/>
                </a:solidFill>
                <a:effectLst/>
                <a:ea typeface="Calibri" panose="020F0502020204030204" pitchFamily="34" charset="0"/>
                <a:cs typeface="Calibri" panose="020F0502020204030204" pitchFamily="34" charset="0"/>
              </a:rPr>
              <a:t>Non-Insulin Treatments for Type 1 Diabetes</a:t>
            </a:r>
            <a:endParaRPr lang="en-IN" sz="4800" dirty="0">
              <a:solidFill>
                <a:srgbClr val="B46346"/>
              </a:solidFill>
              <a:cs typeface="Calibri" panose="020F0502020204030204" pitchFamily="34" charset="0"/>
            </a:endParaRPr>
          </a:p>
        </p:txBody>
      </p:sp>
      <p:graphicFrame>
        <p:nvGraphicFramePr>
          <p:cNvPr id="4" name="Content Placeholder 3">
            <a:extLst>
              <a:ext uri="{FF2B5EF4-FFF2-40B4-BE49-F238E27FC236}">
                <a16:creationId xmlns:a16="http://schemas.microsoft.com/office/drawing/2014/main" id="{A607300B-12A3-4D0E-46EA-97038720C613}"/>
              </a:ext>
            </a:extLst>
          </p:cNvPr>
          <p:cNvGraphicFramePr>
            <a:graphicFrameLocks noGrp="1"/>
          </p:cNvGraphicFramePr>
          <p:nvPr>
            <p:ph idx="4294967295"/>
            <p:extLst>
              <p:ext uri="{D42A27DB-BD31-4B8C-83A1-F6EECF244321}">
                <p14:modId xmlns:p14="http://schemas.microsoft.com/office/powerpoint/2010/main" val="2482720604"/>
              </p:ext>
            </p:extLst>
          </p:nvPr>
        </p:nvGraphicFramePr>
        <p:xfrm>
          <a:off x="246148" y="1361619"/>
          <a:ext cx="4752572" cy="416500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a:extLst>
              <a:ext uri="{FF2B5EF4-FFF2-40B4-BE49-F238E27FC236}">
                <a16:creationId xmlns:a16="http://schemas.microsoft.com/office/drawing/2014/main" id="{36CB80D1-2A9E-A074-E6D0-9E82013D26EE}"/>
              </a:ext>
            </a:extLst>
          </p:cNvPr>
          <p:cNvPicPr>
            <a:picLocks noChangeAspect="1"/>
          </p:cNvPicPr>
          <p:nvPr/>
        </p:nvPicPr>
        <p:blipFill>
          <a:blip r:embed="rId7"/>
          <a:stretch>
            <a:fillRect/>
          </a:stretch>
        </p:blipFill>
        <p:spPr>
          <a:xfrm>
            <a:off x="3260362" y="6217919"/>
            <a:ext cx="7606811" cy="379877"/>
          </a:xfrm>
          <a:prstGeom prst="rect">
            <a:avLst/>
          </a:prstGeom>
        </p:spPr>
      </p:pic>
      <p:sp>
        <p:nvSpPr>
          <p:cNvPr id="9" name="TextBox 8">
            <a:extLst>
              <a:ext uri="{FF2B5EF4-FFF2-40B4-BE49-F238E27FC236}">
                <a16:creationId xmlns:a16="http://schemas.microsoft.com/office/drawing/2014/main" id="{11D42516-F3FC-CC77-AA37-48B5FBA78875}"/>
              </a:ext>
            </a:extLst>
          </p:cNvPr>
          <p:cNvSpPr txBox="1"/>
          <p:nvPr/>
        </p:nvSpPr>
        <p:spPr>
          <a:xfrm>
            <a:off x="4998720" y="1490413"/>
            <a:ext cx="6450446" cy="4079771"/>
          </a:xfrm>
          <a:prstGeom prst="rect">
            <a:avLst/>
          </a:prstGeom>
          <a:noFill/>
        </p:spPr>
        <p:txBody>
          <a:bodyPr wrap="square">
            <a:spAutoFit/>
          </a:bodyPr>
          <a:lstStyle/>
          <a:p>
            <a:pPr marL="342900" indent="-342900">
              <a:lnSpc>
                <a:spcPct val="114000"/>
              </a:lnSpc>
              <a:spcBef>
                <a:spcPts val="1800"/>
              </a:spcBef>
              <a:buClr>
                <a:srgbClr val="D34817"/>
              </a:buClr>
              <a:buFont typeface="Wingdings" panose="05000000000000000000" pitchFamily="2" charset="2"/>
              <a:buChar char="v"/>
            </a:pPr>
            <a:r>
              <a:rPr lang="en-US" sz="2100" b="1" dirty="0">
                <a:latin typeface="Calibri" panose="020F0502020204030204" pitchFamily="34" charset="0"/>
                <a:cs typeface="Calibri" panose="020F0502020204030204" pitchFamily="34" charset="0"/>
              </a:rPr>
              <a:t>Pramlintide</a:t>
            </a:r>
            <a:r>
              <a:rPr lang="en-US" sz="2100" dirty="0">
                <a:latin typeface="Calibri" panose="020F0502020204030204" pitchFamily="34" charset="0"/>
                <a:cs typeface="Calibri" panose="020F0502020204030204" pitchFamily="34" charset="0"/>
              </a:rPr>
              <a:t> is the only non insulin drug </a:t>
            </a:r>
            <a:r>
              <a:rPr lang="en-US" sz="2100" b="1" i="1" dirty="0">
                <a:latin typeface="Calibri" panose="020F0502020204030204" pitchFamily="34" charset="0"/>
                <a:cs typeface="Calibri" panose="020F0502020204030204" pitchFamily="34" charset="0"/>
              </a:rPr>
              <a:t>approved</a:t>
            </a:r>
            <a:r>
              <a:rPr lang="en-US" sz="2100" dirty="0">
                <a:latin typeface="Calibri" panose="020F0502020204030204" pitchFamily="34" charset="0"/>
                <a:cs typeface="Calibri" panose="020F0502020204030204" pitchFamily="34" charset="0"/>
              </a:rPr>
              <a:t> for use in adults with </a:t>
            </a:r>
            <a:r>
              <a:rPr lang="en-US" sz="2100" b="1" i="1" dirty="0">
                <a:latin typeface="Calibri" panose="020F0502020204030204" pitchFamily="34" charset="0"/>
                <a:cs typeface="Calibri" panose="020F0502020204030204" pitchFamily="34" charset="0"/>
              </a:rPr>
              <a:t>type 1 diabetes.</a:t>
            </a:r>
          </a:p>
          <a:p>
            <a:pPr marL="342900" indent="-342900">
              <a:lnSpc>
                <a:spcPct val="114000"/>
              </a:lnSpc>
              <a:spcBef>
                <a:spcPts val="1800"/>
              </a:spcBef>
              <a:buClr>
                <a:srgbClr val="D34817"/>
              </a:buClr>
              <a:buFont typeface="Wingdings" panose="05000000000000000000" pitchFamily="2" charset="2"/>
              <a:buChar char="v"/>
            </a:pPr>
            <a:r>
              <a:rPr lang="en-IN" sz="2100" b="1" kern="100" dirty="0">
                <a:latin typeface="Calibri" panose="020F0502020204030204" pitchFamily="34" charset="0"/>
                <a:ea typeface="Calibri" panose="020F0502020204030204" pitchFamily="34" charset="0"/>
                <a:cs typeface="Calibri" panose="020F0502020204030204" pitchFamily="34" charset="0"/>
              </a:rPr>
              <a:t>M</a:t>
            </a:r>
            <a:r>
              <a:rPr lang="en-IN" sz="2100" b="1" kern="100" dirty="0">
                <a:effectLst/>
                <a:latin typeface="Calibri" panose="020F0502020204030204" pitchFamily="34" charset="0"/>
                <a:ea typeface="Calibri" panose="020F0502020204030204" pitchFamily="34" charset="0"/>
                <a:cs typeface="Calibri" panose="020F0502020204030204" pitchFamily="34" charset="0"/>
              </a:rPr>
              <a:t>etformin</a:t>
            </a:r>
            <a:r>
              <a:rPr lang="en-IN" sz="2100" kern="100" dirty="0">
                <a:effectLst/>
                <a:latin typeface="Calibri" panose="020F0502020204030204" pitchFamily="34" charset="0"/>
                <a:ea typeface="Calibri" panose="020F0502020204030204" pitchFamily="34" charset="0"/>
                <a:cs typeface="Calibri" panose="020F0502020204030204" pitchFamily="34" charset="0"/>
              </a:rPr>
              <a:t> caused small reductions in body weight and lipid levels but </a:t>
            </a:r>
            <a:r>
              <a:rPr lang="en-IN" sz="2100" b="1" i="1" kern="100" dirty="0">
                <a:effectLst/>
                <a:latin typeface="Calibri" panose="020F0502020204030204" pitchFamily="34" charset="0"/>
                <a:ea typeface="Calibri" panose="020F0502020204030204" pitchFamily="34" charset="0"/>
                <a:cs typeface="Calibri" panose="020F0502020204030204" pitchFamily="34" charset="0"/>
              </a:rPr>
              <a:t>does not improve A1C</a:t>
            </a:r>
          </a:p>
          <a:p>
            <a:pPr marL="342900" indent="-342900">
              <a:lnSpc>
                <a:spcPct val="114000"/>
              </a:lnSpc>
              <a:spcBef>
                <a:spcPts val="1800"/>
              </a:spcBef>
              <a:buClr>
                <a:srgbClr val="D34817"/>
              </a:buClr>
              <a:buFont typeface="Wingdings" panose="05000000000000000000" pitchFamily="2" charset="2"/>
              <a:buChar char="v"/>
            </a:pPr>
            <a:r>
              <a:rPr lang="en-IN" sz="2100" b="1" kern="100" dirty="0">
                <a:latin typeface="Calibri" panose="020F0502020204030204" pitchFamily="34" charset="0"/>
                <a:ea typeface="Calibri" panose="020F0502020204030204" pitchFamily="34" charset="0"/>
                <a:cs typeface="Calibri" panose="020F0502020204030204" pitchFamily="34" charset="0"/>
              </a:rPr>
              <a:t>L</a:t>
            </a:r>
            <a:r>
              <a:rPr lang="en-IN" sz="2100" b="1" kern="100" dirty="0">
                <a:effectLst/>
                <a:latin typeface="Calibri" panose="020F0502020204030204" pitchFamily="34" charset="0"/>
                <a:ea typeface="Calibri" panose="020F0502020204030204" pitchFamily="34" charset="0"/>
                <a:cs typeface="Calibri" panose="020F0502020204030204" pitchFamily="34" charset="0"/>
              </a:rPr>
              <a:t>iraglutide 1.8 mg daily</a:t>
            </a:r>
            <a:r>
              <a:rPr lang="en-IN" sz="2100" kern="100" dirty="0">
                <a:effectLst/>
                <a:latin typeface="Calibri" panose="020F0502020204030204" pitchFamily="34" charset="0"/>
                <a:ea typeface="Calibri" panose="020F0502020204030204" pitchFamily="34" charset="0"/>
                <a:cs typeface="Calibri" panose="020F0502020204030204" pitchFamily="34" charset="0"/>
              </a:rPr>
              <a:t>, showing modest A1C reductions (0.4%), decreases in weight (5 kg), and reductions in insulin doses.</a:t>
            </a:r>
          </a:p>
          <a:p>
            <a:pPr marL="342900" indent="-342900">
              <a:lnSpc>
                <a:spcPct val="114000"/>
              </a:lnSpc>
              <a:spcBef>
                <a:spcPts val="1800"/>
              </a:spcBef>
              <a:buClr>
                <a:srgbClr val="D34817"/>
              </a:buClr>
              <a:buFont typeface="Wingdings" panose="05000000000000000000" pitchFamily="2" charset="2"/>
              <a:buChar char="v"/>
            </a:pPr>
            <a:r>
              <a:rPr lang="en-IN" sz="2100" kern="100" dirty="0">
                <a:effectLst/>
                <a:latin typeface="Calibri" panose="020F0502020204030204" pitchFamily="34" charset="0"/>
                <a:ea typeface="Calibri" panose="020F0502020204030204" pitchFamily="34" charset="0"/>
                <a:cs typeface="Calibri" panose="020F0502020204030204" pitchFamily="34" charset="0"/>
              </a:rPr>
              <a:t>SGLT2 inhibitor use in type 1 diabetes is associated with an </a:t>
            </a:r>
            <a:r>
              <a:rPr lang="en-IN" sz="2100" b="1" i="1" kern="100" dirty="0">
                <a:effectLst/>
                <a:latin typeface="Calibri" panose="020F0502020204030204" pitchFamily="34" charset="0"/>
                <a:ea typeface="Calibri" panose="020F0502020204030204" pitchFamily="34" charset="0"/>
                <a:cs typeface="Calibri" panose="020F0502020204030204" pitchFamily="34" charset="0"/>
              </a:rPr>
              <a:t>increased rate of diabetic ketoacidosis(EDKA)</a:t>
            </a:r>
            <a:endParaRPr lang="en-US" sz="2100" b="1" i="1" dirty="0">
              <a:latin typeface="Calibri" panose="020F0502020204030204" pitchFamily="34" charset="0"/>
              <a:cs typeface="Calibri" panose="020F0502020204030204" pitchFamily="34" charset="0"/>
            </a:endParaRPr>
          </a:p>
        </p:txBody>
      </p:sp>
      <p:sp>
        <p:nvSpPr>
          <p:cNvPr id="7" name="TextBox 6"/>
          <p:cNvSpPr txBox="1"/>
          <p:nvPr/>
        </p:nvSpPr>
        <p:spPr>
          <a:xfrm>
            <a:off x="11421133" y="6488520"/>
            <a:ext cx="470062" cy="307777"/>
          </a:xfrm>
          <a:prstGeom prst="rect">
            <a:avLst/>
          </a:prstGeom>
          <a:noFill/>
        </p:spPr>
        <p:txBody>
          <a:bodyPr wrap="square" rtlCol="0">
            <a:spAutoFit/>
          </a:bodyPr>
          <a:lstStyle/>
          <a:p>
            <a:pPr algn="ctr"/>
            <a:r>
              <a:rPr lang="en-IN" sz="1400" dirty="0" smtClean="0">
                <a:latin typeface="Calibri" panose="020F0502020204030204" pitchFamily="34" charset="0"/>
                <a:cs typeface="Calibri" panose="020F0502020204030204" pitchFamily="34" charset="0"/>
              </a:rPr>
              <a:t>89</a:t>
            </a:r>
            <a:endParaRPr lang="en-IN"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93290113"/>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4346970" y="2754774"/>
            <a:ext cx="2986268" cy="2372810"/>
          </a:xfrm>
          <a:prstGeom prst="ellipse">
            <a:avLst/>
          </a:prstGeom>
          <a:solidFill>
            <a:srgbClr val="EFC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TextBox 1">
            <a:extLst>
              <a:ext uri="{FF2B5EF4-FFF2-40B4-BE49-F238E27FC236}">
                <a16:creationId xmlns:a16="http://schemas.microsoft.com/office/drawing/2014/main" id="{1E5C0DF3-A7E1-CDFF-BD2B-DA8603E039D2}"/>
              </a:ext>
            </a:extLst>
          </p:cNvPr>
          <p:cNvSpPr txBox="1"/>
          <p:nvPr/>
        </p:nvSpPr>
        <p:spPr>
          <a:xfrm>
            <a:off x="3881764" y="2979286"/>
            <a:ext cx="3916680" cy="1938992"/>
          </a:xfrm>
          <a:prstGeom prst="rect">
            <a:avLst/>
          </a:prstGeom>
          <a:noFill/>
        </p:spPr>
        <p:txBody>
          <a:bodyPr wrap="square" rtlCol="0">
            <a:spAutoFit/>
          </a:bodyPr>
          <a:lstStyle/>
          <a:p>
            <a:pPr algn="ctr"/>
            <a:r>
              <a:rPr lang="en-IN" sz="4000" dirty="0">
                <a:latin typeface="+mj-lt"/>
                <a:cs typeface="Calibri" panose="020F0502020204030204" pitchFamily="34" charset="0"/>
              </a:rPr>
              <a:t>ORAL </a:t>
            </a:r>
          </a:p>
          <a:p>
            <a:pPr algn="ctr"/>
            <a:r>
              <a:rPr lang="en-IN" sz="4000" dirty="0">
                <a:latin typeface="+mj-lt"/>
                <a:cs typeface="Calibri" panose="020F0502020204030204" pitchFamily="34" charset="0"/>
              </a:rPr>
              <a:t>HYPOGLYCEMIC AGENTS</a:t>
            </a:r>
          </a:p>
        </p:txBody>
      </p:sp>
      <p:sp>
        <p:nvSpPr>
          <p:cNvPr id="3" name="Title 2">
            <a:extLst>
              <a:ext uri="{FF2B5EF4-FFF2-40B4-BE49-F238E27FC236}">
                <a16:creationId xmlns:a16="http://schemas.microsoft.com/office/drawing/2014/main" id="{64E51DC4-2356-09F9-B50A-E4EBD2CDD5CF}"/>
              </a:ext>
            </a:extLst>
          </p:cNvPr>
          <p:cNvSpPr>
            <a:spLocks noGrp="1"/>
          </p:cNvSpPr>
          <p:nvPr>
            <p:ph type="title" idx="4294967295"/>
          </p:nvPr>
        </p:nvSpPr>
        <p:spPr>
          <a:xfrm>
            <a:off x="4093372" y="1954291"/>
            <a:ext cx="3493464" cy="800483"/>
          </a:xfrm>
        </p:spPr>
        <p:txBody>
          <a:bodyPr>
            <a:normAutofit/>
          </a:bodyPr>
          <a:lstStyle/>
          <a:p>
            <a:pPr algn="ctr"/>
            <a:r>
              <a:rPr lang="en-US" sz="4800" dirty="0">
                <a:solidFill>
                  <a:schemeClr val="bg1"/>
                </a:solidFill>
                <a:cs typeface="Calibri" panose="020F0502020204030204" pitchFamily="34" charset="0"/>
              </a:rPr>
              <a:t>Type 2DM</a:t>
            </a:r>
          </a:p>
        </p:txBody>
      </p:sp>
      <p:sp>
        <p:nvSpPr>
          <p:cNvPr id="5" name="TextBox 4"/>
          <p:cNvSpPr txBox="1"/>
          <p:nvPr/>
        </p:nvSpPr>
        <p:spPr>
          <a:xfrm>
            <a:off x="11421133" y="6488520"/>
            <a:ext cx="470062" cy="307777"/>
          </a:xfrm>
          <a:prstGeom prst="rect">
            <a:avLst/>
          </a:prstGeom>
          <a:noFill/>
        </p:spPr>
        <p:txBody>
          <a:bodyPr wrap="square" rtlCol="0">
            <a:spAutoFit/>
          </a:bodyPr>
          <a:lstStyle/>
          <a:p>
            <a:pPr algn="ctr"/>
            <a:r>
              <a:rPr lang="en-IN" sz="1400" dirty="0" smtClean="0">
                <a:latin typeface="Calibri" panose="020F0502020204030204" pitchFamily="34" charset="0"/>
                <a:cs typeface="Calibri" panose="020F0502020204030204" pitchFamily="34" charset="0"/>
              </a:rPr>
              <a:t>90</a:t>
            </a:r>
            <a:endParaRPr lang="en-IN"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29336814"/>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1FACBEF-DE6D-FA6E-3327-FFF5958F2342}"/>
              </a:ext>
            </a:extLst>
          </p:cNvPr>
          <p:cNvPicPr>
            <a:picLocks noChangeAspect="1"/>
          </p:cNvPicPr>
          <p:nvPr/>
        </p:nvPicPr>
        <p:blipFill rotWithShape="1">
          <a:blip r:embed="rId2"/>
          <a:srcRect l="5142" r="6052"/>
          <a:stretch/>
        </p:blipFill>
        <p:spPr>
          <a:xfrm>
            <a:off x="2916819" y="1206677"/>
            <a:ext cx="7118431" cy="5217269"/>
          </a:xfrm>
          <a:prstGeom prst="rect">
            <a:avLst/>
          </a:prstGeom>
        </p:spPr>
      </p:pic>
      <p:sp>
        <p:nvSpPr>
          <p:cNvPr id="5" name="Title 1">
            <a:extLst>
              <a:ext uri="{FF2B5EF4-FFF2-40B4-BE49-F238E27FC236}">
                <a16:creationId xmlns:a16="http://schemas.microsoft.com/office/drawing/2014/main" id="{A869123F-0170-1A35-96BF-4E366EE13F09}"/>
              </a:ext>
            </a:extLst>
          </p:cNvPr>
          <p:cNvSpPr txBox="1">
            <a:spLocks/>
          </p:cNvSpPr>
          <p:nvPr/>
        </p:nvSpPr>
        <p:spPr>
          <a:xfrm>
            <a:off x="4699193" y="352602"/>
            <a:ext cx="2793614" cy="8540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400" kern="1200" cap="all" baseline="0">
                <a:blipFill>
                  <a:blip r:embed="rId3">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pPr algn="ctr"/>
            <a:r>
              <a:rPr lang="en-IN" sz="4800" kern="100" dirty="0">
                <a:solidFill>
                  <a:srgbClr val="D34817"/>
                </a:solidFill>
                <a:ea typeface="Calibri" panose="020F0502020204030204" pitchFamily="34" charset="0"/>
                <a:cs typeface="Calibri" panose="020F0502020204030204" pitchFamily="34" charset="0"/>
              </a:rPr>
              <a:t>Metformin</a:t>
            </a:r>
            <a:endParaRPr lang="en-IN" sz="4800" dirty="0">
              <a:solidFill>
                <a:srgbClr val="D34817"/>
              </a:solidFill>
              <a:cs typeface="Calibri" panose="020F0502020204030204" pitchFamily="34" charset="0"/>
            </a:endParaRPr>
          </a:p>
        </p:txBody>
      </p:sp>
      <p:sp>
        <p:nvSpPr>
          <p:cNvPr id="6" name="TextBox 5"/>
          <p:cNvSpPr txBox="1"/>
          <p:nvPr/>
        </p:nvSpPr>
        <p:spPr>
          <a:xfrm>
            <a:off x="11421133" y="6488520"/>
            <a:ext cx="470062" cy="307777"/>
          </a:xfrm>
          <a:prstGeom prst="rect">
            <a:avLst/>
          </a:prstGeom>
          <a:noFill/>
        </p:spPr>
        <p:txBody>
          <a:bodyPr wrap="square" rtlCol="0">
            <a:spAutoFit/>
          </a:bodyPr>
          <a:lstStyle/>
          <a:p>
            <a:pPr algn="ctr"/>
            <a:r>
              <a:rPr lang="en-IN" sz="1400" dirty="0" smtClean="0">
                <a:latin typeface="Calibri" panose="020F0502020204030204" pitchFamily="34" charset="0"/>
                <a:cs typeface="Calibri" panose="020F0502020204030204" pitchFamily="34" charset="0"/>
              </a:rPr>
              <a:t>91</a:t>
            </a:r>
            <a:endParaRPr lang="en-IN"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29496525"/>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25E0D6E0-4C38-DB19-D287-280A414E29C9}"/>
              </a:ext>
            </a:extLst>
          </p:cNvPr>
          <p:cNvGraphicFramePr/>
          <p:nvPr>
            <p:extLst>
              <p:ext uri="{D42A27DB-BD31-4B8C-83A1-F6EECF244321}">
                <p14:modId xmlns:p14="http://schemas.microsoft.com/office/powerpoint/2010/main" val="1242321566"/>
              </p:ext>
            </p:extLst>
          </p:nvPr>
        </p:nvGraphicFramePr>
        <p:xfrm>
          <a:off x="1183632" y="601883"/>
          <a:ext cx="9777593" cy="56228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p:cNvSpPr txBox="1"/>
          <p:nvPr/>
        </p:nvSpPr>
        <p:spPr>
          <a:xfrm>
            <a:off x="11421133" y="6488520"/>
            <a:ext cx="470062" cy="307777"/>
          </a:xfrm>
          <a:prstGeom prst="rect">
            <a:avLst/>
          </a:prstGeom>
          <a:noFill/>
        </p:spPr>
        <p:txBody>
          <a:bodyPr wrap="square" rtlCol="0">
            <a:spAutoFit/>
          </a:bodyPr>
          <a:lstStyle/>
          <a:p>
            <a:pPr algn="ctr"/>
            <a:r>
              <a:rPr lang="en-IN" sz="1400" dirty="0" smtClean="0">
                <a:latin typeface="Calibri" panose="020F0502020204030204" pitchFamily="34" charset="0"/>
                <a:cs typeface="Calibri" panose="020F0502020204030204" pitchFamily="34" charset="0"/>
              </a:rPr>
              <a:t>92</a:t>
            </a:r>
            <a:endParaRPr lang="en-IN"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70859416"/>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C1C9265-B725-9BEF-7764-EBC124AAA868}"/>
              </a:ext>
            </a:extLst>
          </p:cNvPr>
          <p:cNvPicPr>
            <a:picLocks noChangeAspect="1"/>
          </p:cNvPicPr>
          <p:nvPr/>
        </p:nvPicPr>
        <p:blipFill rotWithShape="1">
          <a:blip r:embed="rId2"/>
          <a:srcRect b="2627"/>
          <a:stretch/>
        </p:blipFill>
        <p:spPr>
          <a:xfrm>
            <a:off x="2132899" y="925889"/>
            <a:ext cx="7926203" cy="5136962"/>
          </a:xfrm>
          <a:prstGeom prst="rect">
            <a:avLst/>
          </a:prstGeom>
        </p:spPr>
      </p:pic>
      <p:sp>
        <p:nvSpPr>
          <p:cNvPr id="3" name="TextBox 2"/>
          <p:cNvSpPr txBox="1"/>
          <p:nvPr/>
        </p:nvSpPr>
        <p:spPr>
          <a:xfrm>
            <a:off x="11421133" y="6488520"/>
            <a:ext cx="470062" cy="307777"/>
          </a:xfrm>
          <a:prstGeom prst="rect">
            <a:avLst/>
          </a:prstGeom>
          <a:noFill/>
        </p:spPr>
        <p:txBody>
          <a:bodyPr wrap="square" rtlCol="0">
            <a:spAutoFit/>
          </a:bodyPr>
          <a:lstStyle/>
          <a:p>
            <a:pPr algn="ctr"/>
            <a:r>
              <a:rPr lang="en-IN" sz="1400" dirty="0" smtClean="0">
                <a:latin typeface="Calibri" panose="020F0502020204030204" pitchFamily="34" charset="0"/>
                <a:cs typeface="Calibri" panose="020F0502020204030204" pitchFamily="34" charset="0"/>
              </a:rPr>
              <a:t>93</a:t>
            </a:r>
            <a:endParaRPr lang="en-IN"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93352416"/>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AD242-FBCA-8996-8832-CE8C4C9232BD}"/>
              </a:ext>
            </a:extLst>
          </p:cNvPr>
          <p:cNvSpPr>
            <a:spLocks noGrp="1"/>
          </p:cNvSpPr>
          <p:nvPr>
            <p:ph type="title" idx="4294967295"/>
          </p:nvPr>
        </p:nvSpPr>
        <p:spPr>
          <a:xfrm>
            <a:off x="483322" y="512041"/>
            <a:ext cx="7029305" cy="912813"/>
          </a:xfrm>
          <a:noFill/>
        </p:spPr>
        <p:txBody>
          <a:bodyPr>
            <a:noAutofit/>
          </a:bodyPr>
          <a:lstStyle/>
          <a:p>
            <a:r>
              <a:rPr lang="en-US" sz="3600" dirty="0">
                <a:solidFill>
                  <a:srgbClr val="D34817"/>
                </a:solidFill>
              </a:rPr>
              <a:t>Insulin Secretagogues— Agents That Affect The ATP-sensitive K+ Channel </a:t>
            </a:r>
            <a:endParaRPr lang="en-IN" sz="3600" dirty="0">
              <a:solidFill>
                <a:srgbClr val="D34817"/>
              </a:solidFill>
            </a:endParaRPr>
          </a:p>
        </p:txBody>
      </p:sp>
      <p:graphicFrame>
        <p:nvGraphicFramePr>
          <p:cNvPr id="8" name="Content Placeholder 7">
            <a:extLst>
              <a:ext uri="{FF2B5EF4-FFF2-40B4-BE49-F238E27FC236}">
                <a16:creationId xmlns:a16="http://schemas.microsoft.com/office/drawing/2014/main" id="{DAA1F82D-3FC7-CA36-FC01-B4B7BD34DF57}"/>
              </a:ext>
            </a:extLst>
          </p:cNvPr>
          <p:cNvGraphicFramePr>
            <a:graphicFrameLocks noGrp="1"/>
          </p:cNvGraphicFramePr>
          <p:nvPr>
            <p:ph idx="4294967295"/>
            <p:extLst>
              <p:ext uri="{D42A27DB-BD31-4B8C-83A1-F6EECF244321}">
                <p14:modId xmlns:p14="http://schemas.microsoft.com/office/powerpoint/2010/main" val="81293115"/>
              </p:ext>
            </p:extLst>
          </p:nvPr>
        </p:nvGraphicFramePr>
        <p:xfrm>
          <a:off x="558821" y="1405372"/>
          <a:ext cx="5830888" cy="53038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a:extLst>
              <a:ext uri="{FF2B5EF4-FFF2-40B4-BE49-F238E27FC236}">
                <a16:creationId xmlns:a16="http://schemas.microsoft.com/office/drawing/2014/main" id="{B293CB87-3FD8-B413-6693-953698C6467F}"/>
              </a:ext>
            </a:extLst>
          </p:cNvPr>
          <p:cNvPicPr>
            <a:picLocks noChangeAspect="1"/>
          </p:cNvPicPr>
          <p:nvPr/>
        </p:nvPicPr>
        <p:blipFill rotWithShape="1">
          <a:blip r:embed="rId7"/>
          <a:srcRect l="4922" t="5543" r="11719" b="2138"/>
          <a:stretch/>
        </p:blipFill>
        <p:spPr>
          <a:xfrm>
            <a:off x="6975064" y="1621631"/>
            <a:ext cx="4728972" cy="4256074"/>
          </a:xfrm>
          <a:prstGeom prst="rect">
            <a:avLst/>
          </a:prstGeom>
        </p:spPr>
      </p:pic>
      <p:pic>
        <p:nvPicPr>
          <p:cNvPr id="3" name="Picture 2">
            <a:extLst>
              <a:ext uri="{FF2B5EF4-FFF2-40B4-BE49-F238E27FC236}">
                <a16:creationId xmlns:a16="http://schemas.microsoft.com/office/drawing/2014/main" id="{178B0D2F-D667-EAAD-E26D-6B163B388C77}"/>
              </a:ext>
            </a:extLst>
          </p:cNvPr>
          <p:cNvPicPr>
            <a:picLocks noChangeAspect="1"/>
          </p:cNvPicPr>
          <p:nvPr/>
        </p:nvPicPr>
        <p:blipFill>
          <a:blip r:embed="rId8"/>
          <a:stretch>
            <a:fillRect/>
          </a:stretch>
        </p:blipFill>
        <p:spPr>
          <a:xfrm>
            <a:off x="4570345" y="6074483"/>
            <a:ext cx="6135054" cy="440617"/>
          </a:xfrm>
          <a:prstGeom prst="rect">
            <a:avLst/>
          </a:prstGeom>
        </p:spPr>
      </p:pic>
      <p:sp>
        <p:nvSpPr>
          <p:cNvPr id="6" name="TextBox 5"/>
          <p:cNvSpPr txBox="1"/>
          <p:nvPr/>
        </p:nvSpPr>
        <p:spPr>
          <a:xfrm>
            <a:off x="11421133" y="6488520"/>
            <a:ext cx="470062" cy="307777"/>
          </a:xfrm>
          <a:prstGeom prst="rect">
            <a:avLst/>
          </a:prstGeom>
          <a:noFill/>
        </p:spPr>
        <p:txBody>
          <a:bodyPr wrap="square" rtlCol="0">
            <a:spAutoFit/>
          </a:bodyPr>
          <a:lstStyle/>
          <a:p>
            <a:pPr algn="ctr"/>
            <a:r>
              <a:rPr lang="en-IN" sz="1400" dirty="0" smtClean="0">
                <a:latin typeface="Calibri" panose="020F0502020204030204" pitchFamily="34" charset="0"/>
                <a:cs typeface="Calibri" panose="020F0502020204030204" pitchFamily="34" charset="0"/>
              </a:rPr>
              <a:t>94</a:t>
            </a:r>
            <a:endParaRPr lang="en-IN"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39641360"/>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7">
            <a:extLst>
              <a:ext uri="{FF2B5EF4-FFF2-40B4-BE49-F238E27FC236}">
                <a16:creationId xmlns:a16="http://schemas.microsoft.com/office/drawing/2014/main" id="{E4C423B4-A89A-39F7-0A3B-DD22363D1EE7}"/>
              </a:ext>
            </a:extLst>
          </p:cNvPr>
          <p:cNvGraphicFramePr>
            <a:graphicFrameLocks noGrp="1"/>
          </p:cNvGraphicFramePr>
          <p:nvPr>
            <p:ph idx="4294967295"/>
            <p:extLst>
              <p:ext uri="{D42A27DB-BD31-4B8C-83A1-F6EECF244321}">
                <p14:modId xmlns:p14="http://schemas.microsoft.com/office/powerpoint/2010/main" val="2947409116"/>
              </p:ext>
            </p:extLst>
          </p:nvPr>
        </p:nvGraphicFramePr>
        <p:xfrm>
          <a:off x="3026352" y="1179802"/>
          <a:ext cx="6429375" cy="47220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1" name="Picture 10">
            <a:extLst>
              <a:ext uri="{FF2B5EF4-FFF2-40B4-BE49-F238E27FC236}">
                <a16:creationId xmlns:a16="http://schemas.microsoft.com/office/drawing/2014/main" id="{D44C006B-A2C6-05D6-94D4-EF2316745FDD}"/>
              </a:ext>
            </a:extLst>
          </p:cNvPr>
          <p:cNvPicPr>
            <a:picLocks noChangeAspect="1"/>
          </p:cNvPicPr>
          <p:nvPr/>
        </p:nvPicPr>
        <p:blipFill>
          <a:blip r:embed="rId7"/>
          <a:stretch>
            <a:fillRect/>
          </a:stretch>
        </p:blipFill>
        <p:spPr>
          <a:xfrm>
            <a:off x="2879399" y="6141027"/>
            <a:ext cx="8009232" cy="446810"/>
          </a:xfrm>
          <a:prstGeom prst="rect">
            <a:avLst/>
          </a:prstGeom>
        </p:spPr>
      </p:pic>
      <p:sp>
        <p:nvSpPr>
          <p:cNvPr id="2" name="Rectangle 1"/>
          <p:cNvSpPr/>
          <p:nvPr/>
        </p:nvSpPr>
        <p:spPr>
          <a:xfrm>
            <a:off x="3887703" y="348805"/>
            <a:ext cx="4416594" cy="830997"/>
          </a:xfrm>
          <a:prstGeom prst="rect">
            <a:avLst/>
          </a:prstGeom>
        </p:spPr>
        <p:txBody>
          <a:bodyPr wrap="none">
            <a:spAutoFit/>
          </a:bodyPr>
          <a:lstStyle/>
          <a:p>
            <a:pPr algn="ctr"/>
            <a:r>
              <a:rPr lang="en-IN" sz="4800" dirty="0">
                <a:solidFill>
                  <a:srgbClr val="B46346"/>
                </a:solidFill>
                <a:latin typeface="+mj-lt"/>
              </a:rPr>
              <a:t>SIDE EFFECTS OF SU</a:t>
            </a:r>
          </a:p>
        </p:txBody>
      </p:sp>
      <p:sp>
        <p:nvSpPr>
          <p:cNvPr id="5" name="TextBox 4"/>
          <p:cNvSpPr txBox="1"/>
          <p:nvPr/>
        </p:nvSpPr>
        <p:spPr>
          <a:xfrm>
            <a:off x="11421133" y="6488520"/>
            <a:ext cx="470062" cy="307777"/>
          </a:xfrm>
          <a:prstGeom prst="rect">
            <a:avLst/>
          </a:prstGeom>
          <a:noFill/>
        </p:spPr>
        <p:txBody>
          <a:bodyPr wrap="square" rtlCol="0">
            <a:spAutoFit/>
          </a:bodyPr>
          <a:lstStyle/>
          <a:p>
            <a:pPr algn="ctr"/>
            <a:r>
              <a:rPr lang="en-IN" sz="1400" dirty="0" smtClean="0">
                <a:latin typeface="Calibri" panose="020F0502020204030204" pitchFamily="34" charset="0"/>
                <a:cs typeface="Calibri" panose="020F0502020204030204" pitchFamily="34" charset="0"/>
              </a:rPr>
              <a:t>95</a:t>
            </a:r>
            <a:endParaRPr lang="en-IN"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47692435"/>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F87B816-4122-39E1-40FD-9C4AB2469E48}"/>
              </a:ext>
            </a:extLst>
          </p:cNvPr>
          <p:cNvSpPr>
            <a:spLocks noGrp="1"/>
          </p:cNvSpPr>
          <p:nvPr>
            <p:ph idx="4294967295"/>
          </p:nvPr>
        </p:nvSpPr>
        <p:spPr>
          <a:xfrm>
            <a:off x="592282" y="503942"/>
            <a:ext cx="9663546" cy="1022494"/>
          </a:xfrm>
        </p:spPr>
        <p:txBody>
          <a:bodyPr/>
          <a:lstStyle/>
          <a:p>
            <a:pPr marL="0" indent="0">
              <a:buNone/>
            </a:pPr>
            <a:r>
              <a:rPr lang="en-US" sz="3200" dirty="0" smtClean="0">
                <a:solidFill>
                  <a:srgbClr val="D34817"/>
                </a:solidFill>
                <a:latin typeface="+mj-lt"/>
              </a:rPr>
              <a:t>Reduce </a:t>
            </a:r>
            <a:r>
              <a:rPr lang="en-US" sz="3200" dirty="0">
                <a:solidFill>
                  <a:srgbClr val="D34817"/>
                </a:solidFill>
                <a:latin typeface="+mj-lt"/>
              </a:rPr>
              <a:t>both fasting and postprandial glucose and should be initiated at low doses and increased at 1- to 2-week intervals based on SMBG</a:t>
            </a:r>
            <a:r>
              <a:rPr lang="en-US" sz="3200" dirty="0" smtClean="0">
                <a:solidFill>
                  <a:srgbClr val="D34817"/>
                </a:solidFill>
                <a:latin typeface="+mj-lt"/>
              </a:rPr>
              <a:t>.</a:t>
            </a:r>
            <a:endParaRPr lang="en-IN" dirty="0">
              <a:solidFill>
                <a:srgbClr val="D34817"/>
              </a:solidFill>
              <a:latin typeface="+mj-lt"/>
            </a:endParaRPr>
          </a:p>
        </p:txBody>
      </p:sp>
      <p:pic>
        <p:nvPicPr>
          <p:cNvPr id="5" name="Picture 4">
            <a:extLst>
              <a:ext uri="{FF2B5EF4-FFF2-40B4-BE49-F238E27FC236}">
                <a16:creationId xmlns:a16="http://schemas.microsoft.com/office/drawing/2014/main" id="{BD2B56A3-C431-5238-BD67-CEE05547722D}"/>
              </a:ext>
            </a:extLst>
          </p:cNvPr>
          <p:cNvPicPr>
            <a:picLocks noChangeAspect="1"/>
          </p:cNvPicPr>
          <p:nvPr/>
        </p:nvPicPr>
        <p:blipFill>
          <a:blip r:embed="rId2"/>
          <a:stretch>
            <a:fillRect/>
          </a:stretch>
        </p:blipFill>
        <p:spPr>
          <a:xfrm>
            <a:off x="897525" y="1683142"/>
            <a:ext cx="8042735" cy="4344699"/>
          </a:xfrm>
          <a:prstGeom prst="rect">
            <a:avLst/>
          </a:prstGeom>
        </p:spPr>
      </p:pic>
      <p:sp>
        <p:nvSpPr>
          <p:cNvPr id="6" name="TextBox 5">
            <a:extLst>
              <a:ext uri="{FF2B5EF4-FFF2-40B4-BE49-F238E27FC236}">
                <a16:creationId xmlns:a16="http://schemas.microsoft.com/office/drawing/2014/main" id="{14C14F96-D6C7-EBE5-5FA6-60A0C3B76FCA}"/>
              </a:ext>
            </a:extLst>
          </p:cNvPr>
          <p:cNvSpPr txBox="1"/>
          <p:nvPr/>
        </p:nvSpPr>
        <p:spPr>
          <a:xfrm>
            <a:off x="10162309" y="5860473"/>
            <a:ext cx="1413164" cy="502969"/>
          </a:xfrm>
          <a:prstGeom prst="rect">
            <a:avLst/>
          </a:prstGeom>
          <a:solidFill>
            <a:schemeClr val="bg1"/>
          </a:solidFill>
        </p:spPr>
        <p:txBody>
          <a:bodyPr wrap="square" rtlCol="0">
            <a:spAutoFit/>
          </a:bodyPr>
          <a:lstStyle/>
          <a:p>
            <a:endParaRPr lang="en-IN" dirty="0"/>
          </a:p>
        </p:txBody>
      </p:sp>
      <p:sp>
        <p:nvSpPr>
          <p:cNvPr id="7" name="TextBox 6"/>
          <p:cNvSpPr txBox="1"/>
          <p:nvPr/>
        </p:nvSpPr>
        <p:spPr>
          <a:xfrm>
            <a:off x="11421133" y="6488520"/>
            <a:ext cx="470062" cy="307777"/>
          </a:xfrm>
          <a:prstGeom prst="rect">
            <a:avLst/>
          </a:prstGeom>
          <a:noFill/>
        </p:spPr>
        <p:txBody>
          <a:bodyPr wrap="square" rtlCol="0">
            <a:spAutoFit/>
          </a:bodyPr>
          <a:lstStyle/>
          <a:p>
            <a:pPr algn="ctr"/>
            <a:r>
              <a:rPr lang="en-IN" sz="1400" dirty="0" smtClean="0">
                <a:latin typeface="Calibri" panose="020F0502020204030204" pitchFamily="34" charset="0"/>
                <a:cs typeface="Calibri" panose="020F0502020204030204" pitchFamily="34" charset="0"/>
              </a:rPr>
              <a:t>96</a:t>
            </a:r>
            <a:endParaRPr lang="en-IN"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21616160"/>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6AEA4D0-9280-B10D-46B2-5863CF32D87E}"/>
              </a:ext>
            </a:extLst>
          </p:cNvPr>
          <p:cNvSpPr>
            <a:spLocks noGrp="1"/>
          </p:cNvSpPr>
          <p:nvPr>
            <p:ph idx="4294967295"/>
          </p:nvPr>
        </p:nvSpPr>
        <p:spPr>
          <a:xfrm>
            <a:off x="1196810" y="1081390"/>
            <a:ext cx="9798381" cy="735013"/>
          </a:xfrm>
        </p:spPr>
        <p:txBody>
          <a:bodyPr>
            <a:normAutofit/>
          </a:bodyPr>
          <a:lstStyle/>
          <a:p>
            <a:pPr marL="0" indent="0" algn="ctr">
              <a:buNone/>
            </a:pPr>
            <a:r>
              <a:rPr lang="en-IN" sz="2100" dirty="0">
                <a:latin typeface="Calibri" panose="020F0502020204030204" pitchFamily="34" charset="0"/>
                <a:cs typeface="Calibri" panose="020F0502020204030204" pitchFamily="34" charset="0"/>
              </a:rPr>
              <a:t>“Incretins” amplify glucose-stimulated insulin secretion  so, they </a:t>
            </a:r>
            <a:r>
              <a:rPr lang="en-IN" sz="2100" b="0" dirty="0">
                <a:latin typeface="Calibri" panose="020F0502020204030204" pitchFamily="34" charset="0"/>
                <a:cs typeface="Calibri" panose="020F0502020204030204" pitchFamily="34" charset="0"/>
              </a:rPr>
              <a:t>experience modest weight loss and appetite suppression, no </a:t>
            </a:r>
            <a:r>
              <a:rPr lang="en-IN" sz="2100" b="0" dirty="0" err="1" smtClean="0">
                <a:latin typeface="Calibri" panose="020F0502020204030204" pitchFamily="34" charset="0"/>
                <a:cs typeface="Calibri" panose="020F0502020204030204" pitchFamily="34" charset="0"/>
              </a:rPr>
              <a:t>hypoglycemia</a:t>
            </a:r>
            <a:endParaRPr lang="en-IN" sz="2100" dirty="0">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D7526F05-968A-EB50-1E4B-907305E6C7C4}"/>
              </a:ext>
            </a:extLst>
          </p:cNvPr>
          <p:cNvPicPr>
            <a:picLocks noChangeAspect="1"/>
          </p:cNvPicPr>
          <p:nvPr/>
        </p:nvPicPr>
        <p:blipFill>
          <a:blip r:embed="rId2"/>
          <a:stretch>
            <a:fillRect/>
          </a:stretch>
        </p:blipFill>
        <p:spPr>
          <a:xfrm>
            <a:off x="914036" y="1853913"/>
            <a:ext cx="10380520" cy="4567668"/>
          </a:xfrm>
          <a:prstGeom prst="rect">
            <a:avLst/>
          </a:prstGeom>
        </p:spPr>
      </p:pic>
      <p:sp>
        <p:nvSpPr>
          <p:cNvPr id="7" name="TextBox 6">
            <a:extLst>
              <a:ext uri="{FF2B5EF4-FFF2-40B4-BE49-F238E27FC236}">
                <a16:creationId xmlns:a16="http://schemas.microsoft.com/office/drawing/2014/main" id="{750C6F9B-16E6-2BD3-AB2E-3031B9D68AA0}"/>
              </a:ext>
            </a:extLst>
          </p:cNvPr>
          <p:cNvSpPr txBox="1"/>
          <p:nvPr/>
        </p:nvSpPr>
        <p:spPr>
          <a:xfrm>
            <a:off x="9202121" y="5664663"/>
            <a:ext cx="1911927" cy="498764"/>
          </a:xfrm>
          <a:prstGeom prst="rect">
            <a:avLst/>
          </a:prstGeom>
          <a:solidFill>
            <a:schemeClr val="bg1"/>
          </a:solidFill>
        </p:spPr>
        <p:txBody>
          <a:bodyPr wrap="square" rtlCol="0">
            <a:spAutoFit/>
          </a:bodyPr>
          <a:lstStyle/>
          <a:p>
            <a:endParaRPr lang="en-IN" dirty="0"/>
          </a:p>
        </p:txBody>
      </p:sp>
      <p:sp>
        <p:nvSpPr>
          <p:cNvPr id="4" name="Rectangle: Rounded Corners 3">
            <a:extLst>
              <a:ext uri="{FF2B5EF4-FFF2-40B4-BE49-F238E27FC236}">
                <a16:creationId xmlns:a16="http://schemas.microsoft.com/office/drawing/2014/main" id="{FFA9331C-6181-044B-4E3F-DDC06D89FB57}"/>
              </a:ext>
            </a:extLst>
          </p:cNvPr>
          <p:cNvSpPr/>
          <p:nvPr/>
        </p:nvSpPr>
        <p:spPr>
          <a:xfrm>
            <a:off x="9125019" y="5784097"/>
            <a:ext cx="2691843" cy="734809"/>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latin typeface="Calibri" panose="020F0502020204030204" pitchFamily="34" charset="0"/>
                <a:cs typeface="Calibri" panose="020F0502020204030204" pitchFamily="34" charset="0"/>
              </a:rPr>
              <a:t>GLUCAGON LIKE PEPTIDE -1 (GLP-1) </a:t>
            </a:r>
          </a:p>
          <a:p>
            <a:pPr algn="ctr"/>
            <a:r>
              <a:rPr lang="en-US" sz="1000" dirty="0">
                <a:latin typeface="Calibri" panose="020F0502020204030204" pitchFamily="34" charset="0"/>
                <a:cs typeface="Calibri" panose="020F0502020204030204" pitchFamily="34" charset="0"/>
              </a:rPr>
              <a:t>GLUCOSE DEPENDENT INSULI</a:t>
            </a:r>
            <a:r>
              <a:rPr lang="en-IN" sz="1000" dirty="0">
                <a:latin typeface="Calibri" panose="020F0502020204030204" pitchFamily="34" charset="0"/>
                <a:cs typeface="Calibri" panose="020F0502020204030204" pitchFamily="34" charset="0"/>
              </a:rPr>
              <a:t>NOTROPIC POLYPEPTIDE (GIP)</a:t>
            </a:r>
          </a:p>
          <a:p>
            <a:pPr algn="ctr"/>
            <a:r>
              <a:rPr lang="en-IN" sz="1000" dirty="0">
                <a:latin typeface="Calibri" panose="020F0502020204030204" pitchFamily="34" charset="0"/>
                <a:cs typeface="Calibri" panose="020F0502020204030204" pitchFamily="34" charset="0"/>
              </a:rPr>
              <a:t>DIPEPTIDYL PEPTIDASE IV INHIBITOR (DPP IV </a:t>
            </a:r>
            <a:r>
              <a:rPr lang="en-IN" sz="1000" dirty="0" err="1">
                <a:latin typeface="Calibri" panose="020F0502020204030204" pitchFamily="34" charset="0"/>
                <a:cs typeface="Calibri" panose="020F0502020204030204" pitchFamily="34" charset="0"/>
              </a:rPr>
              <a:t>i</a:t>
            </a:r>
            <a:r>
              <a:rPr lang="en-IN" sz="1000" dirty="0">
                <a:latin typeface="Calibri" panose="020F0502020204030204" pitchFamily="34" charset="0"/>
                <a:cs typeface="Calibri" panose="020F0502020204030204" pitchFamily="34" charset="0"/>
              </a:rPr>
              <a:t>)</a:t>
            </a:r>
            <a:endParaRPr lang="en-US" sz="1000" dirty="0">
              <a:latin typeface="Calibri" panose="020F0502020204030204" pitchFamily="34" charset="0"/>
              <a:cs typeface="Calibri" panose="020F0502020204030204" pitchFamily="34" charset="0"/>
            </a:endParaRPr>
          </a:p>
        </p:txBody>
      </p:sp>
      <p:sp>
        <p:nvSpPr>
          <p:cNvPr id="5" name="Rectangle 4"/>
          <p:cNvSpPr/>
          <p:nvPr/>
        </p:nvSpPr>
        <p:spPr>
          <a:xfrm>
            <a:off x="905845" y="305577"/>
            <a:ext cx="10380311" cy="646331"/>
          </a:xfrm>
          <a:prstGeom prst="rect">
            <a:avLst/>
          </a:prstGeom>
        </p:spPr>
        <p:txBody>
          <a:bodyPr wrap="square">
            <a:spAutoFit/>
          </a:bodyPr>
          <a:lstStyle/>
          <a:p>
            <a:pPr algn="ctr"/>
            <a:r>
              <a:rPr lang="en-IN" sz="3600" dirty="0">
                <a:solidFill>
                  <a:srgbClr val="B46346"/>
                </a:solidFill>
                <a:latin typeface="+mj-lt"/>
              </a:rPr>
              <a:t>Insulin </a:t>
            </a:r>
            <a:r>
              <a:rPr lang="en-IN" sz="3600" dirty="0" err="1">
                <a:solidFill>
                  <a:srgbClr val="B46346"/>
                </a:solidFill>
                <a:latin typeface="+mj-lt"/>
              </a:rPr>
              <a:t>Secretagogue</a:t>
            </a:r>
            <a:r>
              <a:rPr lang="en-IN" sz="3600" dirty="0">
                <a:solidFill>
                  <a:srgbClr val="B46346"/>
                </a:solidFill>
                <a:latin typeface="+mj-lt"/>
              </a:rPr>
              <a:t>-Agents That Enhance GLP-1 Receptor </a:t>
            </a:r>
            <a:r>
              <a:rPr lang="en-IN" sz="3600" dirty="0" err="1">
                <a:solidFill>
                  <a:srgbClr val="B46346"/>
                </a:solidFill>
                <a:latin typeface="+mj-lt"/>
              </a:rPr>
              <a:t>Signaling</a:t>
            </a:r>
            <a:endParaRPr lang="en-IN" sz="3600" dirty="0">
              <a:solidFill>
                <a:srgbClr val="B46346"/>
              </a:solidFill>
              <a:latin typeface="+mj-lt"/>
            </a:endParaRPr>
          </a:p>
        </p:txBody>
      </p:sp>
      <p:sp>
        <p:nvSpPr>
          <p:cNvPr id="8" name="TextBox 7"/>
          <p:cNvSpPr txBox="1"/>
          <p:nvPr/>
        </p:nvSpPr>
        <p:spPr>
          <a:xfrm>
            <a:off x="11421133" y="6488520"/>
            <a:ext cx="470062" cy="307777"/>
          </a:xfrm>
          <a:prstGeom prst="rect">
            <a:avLst/>
          </a:prstGeom>
          <a:noFill/>
        </p:spPr>
        <p:txBody>
          <a:bodyPr wrap="square" rtlCol="0">
            <a:spAutoFit/>
          </a:bodyPr>
          <a:lstStyle/>
          <a:p>
            <a:pPr algn="ctr"/>
            <a:r>
              <a:rPr lang="en-IN" sz="1400" dirty="0" smtClean="0">
                <a:latin typeface="Calibri" panose="020F0502020204030204" pitchFamily="34" charset="0"/>
                <a:cs typeface="Calibri" panose="020F0502020204030204" pitchFamily="34" charset="0"/>
              </a:rPr>
              <a:t>97</a:t>
            </a:r>
            <a:endParaRPr lang="en-IN"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7145507"/>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044618F-A8A5-0321-5B7B-223465F4A982}"/>
              </a:ext>
            </a:extLst>
          </p:cNvPr>
          <p:cNvPicPr>
            <a:picLocks noChangeAspect="1"/>
          </p:cNvPicPr>
          <p:nvPr/>
        </p:nvPicPr>
        <p:blipFill rotWithShape="1">
          <a:blip r:embed="rId2"/>
          <a:srcRect t="8937" r="1980"/>
          <a:stretch/>
        </p:blipFill>
        <p:spPr>
          <a:xfrm>
            <a:off x="554334" y="493795"/>
            <a:ext cx="11083332" cy="5870410"/>
          </a:xfrm>
          <a:prstGeom prst="rect">
            <a:avLst/>
          </a:prstGeom>
        </p:spPr>
      </p:pic>
      <p:sp>
        <p:nvSpPr>
          <p:cNvPr id="3" name="TextBox 2"/>
          <p:cNvSpPr txBox="1"/>
          <p:nvPr/>
        </p:nvSpPr>
        <p:spPr>
          <a:xfrm>
            <a:off x="11421133" y="6488520"/>
            <a:ext cx="470062" cy="307777"/>
          </a:xfrm>
          <a:prstGeom prst="rect">
            <a:avLst/>
          </a:prstGeom>
          <a:noFill/>
        </p:spPr>
        <p:txBody>
          <a:bodyPr wrap="square" rtlCol="0">
            <a:spAutoFit/>
          </a:bodyPr>
          <a:lstStyle/>
          <a:p>
            <a:pPr algn="ctr"/>
            <a:r>
              <a:rPr lang="en-IN" sz="1400" dirty="0" smtClean="0">
                <a:latin typeface="Calibri" panose="020F0502020204030204" pitchFamily="34" charset="0"/>
                <a:cs typeface="Calibri" panose="020F0502020204030204" pitchFamily="34" charset="0"/>
              </a:rPr>
              <a:t>98</a:t>
            </a:r>
            <a:endParaRPr lang="en-IN"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72638548"/>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ood Type">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{85A4D36B-EBB7-8F48-9D79-ACEED3997A13}tf10001070_mac</Template>
  <TotalTime>2473</TotalTime>
  <Words>5030</Words>
  <Application>Microsoft Office PowerPoint</Application>
  <PresentationFormat>Widescreen</PresentationFormat>
  <Paragraphs>745</Paragraphs>
  <Slides>121</Slides>
  <Notes>44</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121</vt:i4>
      </vt:variant>
    </vt:vector>
  </HeadingPairs>
  <TitlesOfParts>
    <vt:vector size="133" baseType="lpstr">
      <vt:lpstr>Arial</vt:lpstr>
      <vt:lpstr>Arial</vt:lpstr>
      <vt:lpstr>Calibri</vt:lpstr>
      <vt:lpstr>Cambria</vt:lpstr>
      <vt:lpstr>Corbel</vt:lpstr>
      <vt:lpstr>Noto Sans Symbols</vt:lpstr>
      <vt:lpstr>Rockwell</vt:lpstr>
      <vt:lpstr>Rockwell Condensed</vt:lpstr>
      <vt:lpstr>Rockwell Extra Bold</vt:lpstr>
      <vt:lpstr>Times New Roman</vt:lpstr>
      <vt:lpstr>Wingdings</vt:lpstr>
      <vt:lpstr>Wood Type</vt:lpstr>
      <vt:lpstr>PowerPoint Presentation</vt:lpstr>
      <vt:lpstr>PowerPoint Presentation</vt:lpstr>
      <vt:lpstr>What is Diabetes?</vt:lpstr>
      <vt:lpstr>ETIOLOGICAL CLASSIFICATION OF DIABETES MELLITUS</vt:lpstr>
      <vt:lpstr>T1dm (An autoimmune Disease)</vt:lpstr>
      <vt:lpstr>T1DM</vt:lpstr>
      <vt:lpstr>PowerPoint Presentation</vt:lpstr>
      <vt:lpstr>LADA (LATENT AUTOIMMUNE DIABETES OF THE ADULT)</vt:lpstr>
      <vt:lpstr>PowerPoint Presentation</vt:lpstr>
      <vt:lpstr>TYPE 2 DIABETES MELLITUS</vt:lpstr>
      <vt:lpstr>PowerPoint Presentation</vt:lpstr>
      <vt:lpstr>Pathophysiology</vt:lpstr>
      <vt:lpstr>PowerPoint Presentation</vt:lpstr>
      <vt:lpstr>PowerPoint Presentation</vt:lpstr>
      <vt:lpstr>PowerPoint Presentation</vt:lpstr>
      <vt:lpstr>T1DM  VS T2DM</vt:lpstr>
      <vt:lpstr>MODY (MATURITY ONSET DIABETES OF THE YOUNG)= monogenic diabetes</vt:lpstr>
      <vt:lpstr>GESTATIONAL DIABETES</vt:lpstr>
      <vt:lpstr>ATYPICAL DIABETES</vt:lpstr>
      <vt:lpstr>DIABETES IN THE YOUNG</vt:lpstr>
      <vt:lpstr>PowerPoint Presentation</vt:lpstr>
      <vt:lpstr>CLINICAL POINTS TO DIFFERENTIATE BETWEEN CAUSES OF YOUNG ONSET DIABETES</vt:lpstr>
      <vt:lpstr>PowerPoint Presentation</vt:lpstr>
      <vt:lpstr>FIBROCALCULOUS PANCERATIC DIABETES</vt:lpstr>
      <vt:lpstr>DIABETES ASSOCIATED IN OTHER DISORDERS:</vt:lpstr>
      <vt:lpstr>CLASSICAL SYMPTOMS OF DIABETES</vt:lpstr>
      <vt:lpstr>History of complications of diabetes</vt:lpstr>
      <vt:lpstr>MACROVASCULAR</vt:lpstr>
      <vt:lpstr>Microvascular </vt:lpstr>
      <vt:lpstr>RETINOPATHY</vt:lpstr>
      <vt:lpstr>NEUROPATHY</vt:lpstr>
      <vt:lpstr>AUTONOMIC NEUROPATHY</vt:lpstr>
      <vt:lpstr>NEPHROPATHY</vt:lpstr>
      <vt:lpstr>GENITOURINARY</vt:lpstr>
      <vt:lpstr>DERMATOLOGICAL</vt:lpstr>
      <vt:lpstr>PowerPoint Presentation</vt:lpstr>
      <vt:lpstr>PowerPoint Presentation</vt:lpstr>
      <vt:lpstr>PowerPoint Presentation</vt:lpstr>
      <vt:lpstr>MUSCULOSKELETAL</vt:lpstr>
      <vt:lpstr>PowerPoint Presentation</vt:lpstr>
      <vt:lpstr>PowerPoint Presentation</vt:lpstr>
      <vt:lpstr>PowerPoint Presentation</vt:lpstr>
      <vt:lpstr>10g monofilament test</vt:lpstr>
      <vt:lpstr>How to do a monofilament test?</vt:lpstr>
      <vt:lpstr>PowerPoint Presentation</vt:lpstr>
      <vt:lpstr>IPSWICH TOUCH TEST</vt:lpstr>
      <vt:lpstr>PowerPoint Presentation</vt:lpstr>
      <vt:lpstr>PowerPoint Presentation</vt:lpstr>
      <vt:lpstr>Importance of  non-pharmacological management</vt:lpstr>
      <vt:lpstr>Components of Lifestyle Management</vt:lpstr>
      <vt:lpstr>What is DSMES?</vt:lpstr>
      <vt:lpstr>When DSMES need to be evaluated</vt:lpstr>
      <vt:lpstr>Core points of DSME </vt:lpstr>
      <vt:lpstr>Methods</vt:lpstr>
      <vt:lpstr>Benefits of DSME</vt:lpstr>
      <vt:lpstr>DIET</vt:lpstr>
      <vt:lpstr>Medical Nutrition Therapy [MNT]</vt:lpstr>
      <vt:lpstr>Role of MNT in prevention and management</vt:lpstr>
      <vt:lpstr>Components to be Targeted </vt:lpstr>
      <vt:lpstr>Total Calories </vt:lpstr>
      <vt:lpstr>MAJOR CONSITUIENTS OF DIET</vt:lpstr>
      <vt:lpstr>Relative ability of a carbohydrate food to increase the level of glucose in the blood.</vt:lpstr>
      <vt:lpstr>Fiber and diabetes mellitus</vt:lpstr>
      <vt:lpstr>Plate method</vt:lpstr>
      <vt:lpstr>What to avoid</vt:lpstr>
      <vt:lpstr>Case-1</vt:lpstr>
      <vt:lpstr>Case-2</vt:lpstr>
      <vt:lpstr>Physical activity</vt:lpstr>
      <vt:lpstr>Case-3</vt:lpstr>
      <vt:lpstr>Medical evaluation before exercise program</vt:lpstr>
      <vt:lpstr>PowerPoint Presentation</vt:lpstr>
      <vt:lpstr>Types of exercise</vt:lpstr>
      <vt:lpstr>PowerPoint Presentation</vt:lpstr>
      <vt:lpstr>The Exercise Prescription (FITT-VP model)</vt:lpstr>
      <vt:lpstr>The Exercise Prescription (FITT-VP model)</vt:lpstr>
      <vt:lpstr>Exercise recommendations</vt:lpstr>
      <vt:lpstr>Psychosocial stress</vt:lpstr>
      <vt:lpstr>PowerPoint Presentation</vt:lpstr>
      <vt:lpstr>PowerPoint Presentation</vt:lpstr>
      <vt:lpstr>PowerPoint Presentation</vt:lpstr>
      <vt:lpstr>PowerPoint Presentation</vt:lpstr>
      <vt:lpstr>Assessment of Long-Term Glycemic Control HbA1c</vt:lpstr>
      <vt:lpstr>ESTABLISHMENT OF TARGET LEVEL OF GLYCEMIC CONTROL “Patient-centered Approach”</vt:lpstr>
      <vt:lpstr>PowerPoint Presentation</vt:lpstr>
      <vt:lpstr>PowerPoint Presentation</vt:lpstr>
      <vt:lpstr>PowerPoint Presentation</vt:lpstr>
      <vt:lpstr>SHORT ACTING INSULINS</vt:lpstr>
      <vt:lpstr>LONG ACTING INSULINS</vt:lpstr>
      <vt:lpstr>PowerPoint Presentation</vt:lpstr>
      <vt:lpstr>Non-Insulin Treatments for Type 1 Diabetes</vt:lpstr>
      <vt:lpstr>Type 2DM</vt:lpstr>
      <vt:lpstr>PowerPoint Presentation</vt:lpstr>
      <vt:lpstr>PowerPoint Presentation</vt:lpstr>
      <vt:lpstr>PowerPoint Presentation</vt:lpstr>
      <vt:lpstr>Insulin Secretagogues— Agents That Affect The ATP-sensitive K+ Channel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Classification and Pathogenesis of Diabetes Mellitus</dc:title>
  <dc:creator>Roopali Khanna</dc:creator>
  <cp:lastModifiedBy>abhishek sahu</cp:lastModifiedBy>
  <cp:revision>114</cp:revision>
  <dcterms:created xsi:type="dcterms:W3CDTF">2023-08-16T07:46:15Z</dcterms:created>
  <dcterms:modified xsi:type="dcterms:W3CDTF">2024-03-28T11:23:38Z</dcterms:modified>
</cp:coreProperties>
</file>