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256" r:id="rId3"/>
    <p:sldId id="479" r:id="rId4"/>
    <p:sldId id="257" r:id="rId5"/>
    <p:sldId id="278" r:id="rId6"/>
    <p:sldId id="258" r:id="rId7"/>
    <p:sldId id="270" r:id="rId8"/>
    <p:sldId id="387" r:id="rId9"/>
    <p:sldId id="455" r:id="rId10"/>
    <p:sldId id="275" r:id="rId11"/>
    <p:sldId id="456" r:id="rId12"/>
    <p:sldId id="393" r:id="rId13"/>
    <p:sldId id="276" r:id="rId14"/>
    <p:sldId id="392" r:id="rId15"/>
    <p:sldId id="386" r:id="rId16"/>
    <p:sldId id="451" r:id="rId17"/>
    <p:sldId id="292" r:id="rId18"/>
    <p:sldId id="289" r:id="rId19"/>
    <p:sldId id="453" r:id="rId20"/>
    <p:sldId id="280" r:id="rId21"/>
    <p:sldId id="395" r:id="rId22"/>
    <p:sldId id="372" r:id="rId23"/>
    <p:sldId id="396" r:id="rId24"/>
    <p:sldId id="449" r:id="rId25"/>
    <p:sldId id="450" r:id="rId26"/>
    <p:sldId id="286" r:id="rId27"/>
    <p:sldId id="461" r:id="rId28"/>
    <p:sldId id="469" r:id="rId29"/>
    <p:sldId id="468" r:id="rId30"/>
    <p:sldId id="462" r:id="rId31"/>
    <p:sldId id="463" r:id="rId32"/>
    <p:sldId id="464" r:id="rId33"/>
    <p:sldId id="465" r:id="rId34"/>
    <p:sldId id="481" r:id="rId35"/>
    <p:sldId id="466" r:id="rId36"/>
    <p:sldId id="467" r:id="rId37"/>
    <p:sldId id="283" r:id="rId38"/>
    <p:sldId id="284" r:id="rId39"/>
    <p:sldId id="444" r:id="rId40"/>
    <p:sldId id="443" r:id="rId41"/>
    <p:sldId id="470" r:id="rId42"/>
    <p:sldId id="460" r:id="rId43"/>
    <p:sldId id="264" r:id="rId44"/>
    <p:sldId id="263" r:id="rId45"/>
    <p:sldId id="471" r:id="rId46"/>
    <p:sldId id="288" r:id="rId47"/>
    <p:sldId id="458" r:id="rId48"/>
    <p:sldId id="459" r:id="rId49"/>
    <p:sldId id="457" r:id="rId50"/>
    <p:sldId id="384" r:id="rId51"/>
    <p:sldId id="267" r:id="rId52"/>
    <p:sldId id="268" r:id="rId53"/>
    <p:sldId id="472" r:id="rId54"/>
    <p:sldId id="319" r:id="rId55"/>
    <p:sldId id="473" r:id="rId56"/>
    <p:sldId id="277" r:id="rId57"/>
    <p:sldId id="474" r:id="rId58"/>
    <p:sldId id="475" r:id="rId59"/>
    <p:sldId id="476" r:id="rId60"/>
    <p:sldId id="291" r:id="rId61"/>
    <p:sldId id="477" r:id="rId62"/>
    <p:sldId id="293" r:id="rId63"/>
    <p:sldId id="298" r:id="rId64"/>
    <p:sldId id="299" r:id="rId65"/>
    <p:sldId id="300" r:id="rId66"/>
    <p:sldId id="316" r:id="rId67"/>
    <p:sldId id="318" r:id="rId68"/>
    <p:sldId id="317" r:id="rId69"/>
    <p:sldId id="287" r:id="rId70"/>
    <p:sldId id="301" r:id="rId71"/>
    <p:sldId id="48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55E"/>
    <a:srgbClr val="566A8F"/>
    <a:srgbClr val="3B506B"/>
    <a:srgbClr val="F5D8DA"/>
    <a:srgbClr val="F6E3E5"/>
    <a:srgbClr val="DBE0E9"/>
    <a:srgbClr val="F7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>
      <p:cViewPr>
        <p:scale>
          <a:sx n="66" d="100"/>
          <a:sy n="66" d="100"/>
        </p:scale>
        <p:origin x="1320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bg1"/>
                </a:solidFill>
              </a:rPr>
              <a:t>Population</a:t>
            </a:r>
            <a:r>
              <a:rPr lang="en-US" sz="2400" b="1" baseline="0" dirty="0">
                <a:solidFill>
                  <a:schemeClr val="bg1"/>
                </a:solidFill>
              </a:rPr>
              <a:t> of India: 145 Crores</a:t>
            </a:r>
            <a:endParaRPr lang="en-US" sz="2400" b="1" dirty="0">
              <a:solidFill>
                <a:schemeClr val="bg1"/>
              </a:solidFill>
            </a:endParaRPr>
          </a:p>
        </c:rich>
      </c:tx>
      <c:layout/>
      <c:overlay val="0"/>
      <c:spPr>
        <a:solidFill>
          <a:srgbClr val="566A8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BF-4164-A3A7-E20BDBC7C89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606-43D2-B00F-95AFDF7A63A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06-43D2-B00F-95AFDF7A63A6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06-43D2-B00F-95AFDF7A63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BF-4164-A3A7-E20BDBC7C89F}"/>
              </c:ext>
            </c:extLst>
          </c:dPt>
          <c:cat>
            <c:strRef>
              <c:f>Sheet1!$A$2:$A$6</c:f>
              <c:strCache>
                <c:ptCount val="4"/>
                <c:pt idx="1">
                  <c:v>Children &amp; Adolescents ()0-17 Years</c:v>
                </c:pt>
                <c:pt idx="2">
                  <c:v>17-60 Years</c:v>
                </c:pt>
                <c:pt idx="3">
                  <c:v>Old age (&gt;60 Years)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1">
                  <c:v>0.186</c:v>
                </c:pt>
                <c:pt idx="2">
                  <c:v>0.623</c:v>
                </c:pt>
                <c:pt idx="3">
                  <c:v>0.191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6-43D2-B00F-95AFDF7A6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114E2-7CA9-4747-AB70-229762A3B71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4252948-A2CF-43D9-B3ED-1379B3EEE413}" type="pres">
      <dgm:prSet presAssocID="{F0E114E2-7CA9-4747-AB70-229762A3B7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92DF08B-BD4B-442E-A2F7-2A80E1CE6C79}" type="presOf" srcId="{F0E114E2-7CA9-4747-AB70-229762A3B713}" destId="{04252948-A2CF-43D9-B3ED-1379B3EEE413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0.50739</cdr:x>
      <cdr:y>0.41049</cdr:y>
    </cdr:from>
    <cdr:to>
      <cdr:x>0.70102</cdr:x>
      <cdr:y>0.48714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2CB95AD-6B98-BC4C-1166-F5609EC3A0B0}"/>
            </a:ext>
          </a:extLst>
        </cdr:cNvPr>
        <cdr:cNvSpPr txBox="1"/>
      </cdr:nvSpPr>
      <cdr:spPr>
        <a:xfrm xmlns:a="http://schemas.openxmlformats.org/drawingml/2006/main">
          <a:off x="3556428" y="1896917"/>
          <a:ext cx="1357188" cy="354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N" sz="1400" b="1" dirty="0">
              <a:solidFill>
                <a:schemeClr val="bg1"/>
              </a:solidFill>
              <a:highlight>
                <a:srgbClr val="000000"/>
              </a:highlight>
            </a:rPr>
            <a:t>Old Age: 19.1%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D9F14-7EC3-43C7-A9C7-983BE5EA51EE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96F3F-C49E-4988-BC8D-DD787BA64A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01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6F3F-C49E-4988-BC8D-DD787BA64AE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106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8952-3705-401D-ABC1-A75B2A426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7558C-D0FE-1387-5E41-DDC1E183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2E1C0-B54D-ABCF-BB7D-1C39C591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36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4288-24CA-DC81-3C36-B4E30C63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8AF3B-AF67-8532-645F-C80C1E9E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3AFF1-3673-FD31-0355-F7A90E9B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7D775-24EC-6B02-868F-CC60CF8F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851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5A884-C155-2318-3852-9EAA122A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C366-DFC5-D9FB-701E-5DA3800D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8CCF-5560-38E6-43B4-29790654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270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F225-D000-D533-99EC-DDD69A84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6B39F-4BCD-A3A4-4839-3ED341DBB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0B33C-49DA-4B35-7935-2D3029174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93E1C-2CCD-CDD2-81E8-4CCA2BBA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E0075-15C9-359E-5F12-B8075960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8A3E9-87C4-8B34-339B-4AC47BB5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96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1B4C-EA55-74B3-8872-D4CF3DAC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3B141-97CE-AE90-CB6B-BDC4F89A6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C7D62-3971-6BD5-4C31-98BA8AAAF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F8DC6-7966-A1C1-AB9E-9C4585D7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2EFB7-C3D0-8A71-BE3A-EBC34BF0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E8BB9-3DE5-2B07-6682-A073401F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2740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6598-09F9-972C-5F22-765203BB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67A72-7154-71DC-D509-C39418AB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EE849-6F98-FDD8-4796-1EFC04C1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FBCFE-8711-69B5-BCB9-AA614787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DAFB9-ADC2-EAB3-EBF9-4B40771D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189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4EDA0-28C3-48EF-A952-8F6E4BCCC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59C08-9B1E-2AA8-A9F7-E4A1E7949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B19FF-F295-BC6F-8045-193168A8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7B86A-96F2-C877-4023-DD40D40E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E7CE-5815-A3E3-AC25-DEB0DB11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734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5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8952-3705-401D-ABC1-A75B2A426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7558C-D0FE-1387-5E41-DDC1E183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2E1C0-B54D-ABCF-BB7D-1C39C591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4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09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76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58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8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03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39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5204894"/>
            <a:ext cx="12192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5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23FB0-49C0-0DCD-4B40-445B0967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73DE6-17F9-1AC7-94AA-C1B4DC6DA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828F-BB72-0246-2877-BD9B46F6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010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23FB0-49C0-0DCD-4B40-445B0967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73DE6-17F9-1AC7-94AA-C1B4DC6DA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828F-BB72-0246-2877-BD9B46F6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692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0D87-02F1-1659-A26E-D402CB23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9F801-8457-1083-67DD-C4A002050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2EAE8-1C15-ACCD-39D9-552B6053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98FCB-55F6-2EF9-B703-C8E14912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CF8D-D8C0-74A5-A436-46A446D3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416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8C8B-3CB4-5D94-BDDF-DF32169E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F207F-B612-0B6F-68B1-2BE8F536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D8C0D-650F-EE01-2D0F-7DCED51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564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D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8C8B-3CB4-5D94-BDDF-DF32169E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F207F-B612-0B6F-68B1-2BE8F536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D8C0D-650F-EE01-2D0F-7DCED51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895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73520"/>
            <a:ext cx="12192000" cy="284480"/>
          </a:xfrm>
          <a:prstGeom prst="rect">
            <a:avLst/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8C8B-3CB4-5D94-BDDF-DF32169E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F207F-B612-0B6F-68B1-2BE8F536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D8C0D-650F-EE01-2D0F-7DCED51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Rectangle 6"/>
          <p:cNvSpPr/>
          <p:nvPr userDrawn="1"/>
        </p:nvSpPr>
        <p:spPr>
          <a:xfrm>
            <a:off x="8859520" y="0"/>
            <a:ext cx="3332480" cy="203200"/>
          </a:xfrm>
          <a:custGeom>
            <a:avLst/>
            <a:gdLst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0 w 3911600"/>
              <a:gd name="connsiteY3" fmla="*/ 152400 h 152400"/>
              <a:gd name="connsiteX4" fmla="*/ 0 w 3911600"/>
              <a:gd name="connsiteY4" fmla="*/ 0 h 152400"/>
              <a:gd name="connsiteX0" fmla="*/ 0 w 3911600"/>
              <a:gd name="connsiteY0" fmla="*/ 0 h 152400"/>
              <a:gd name="connsiteX1" fmla="*/ 3911600 w 3911600"/>
              <a:gd name="connsiteY1" fmla="*/ 0 h 152400"/>
              <a:gd name="connsiteX2" fmla="*/ 3911600 w 3911600"/>
              <a:gd name="connsiteY2" fmla="*/ 152400 h 152400"/>
              <a:gd name="connsiteX3" fmla="*/ 264160 w 3911600"/>
              <a:gd name="connsiteY3" fmla="*/ 121920 h 152400"/>
              <a:gd name="connsiteX4" fmla="*/ 0 w 391160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152400">
                <a:moveTo>
                  <a:pt x="0" y="0"/>
                </a:moveTo>
                <a:lnTo>
                  <a:pt x="3911600" y="0"/>
                </a:lnTo>
                <a:lnTo>
                  <a:pt x="3911600" y="152400"/>
                </a:lnTo>
                <a:lnTo>
                  <a:pt x="264160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42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EF6B-68E7-558B-A8A0-6B2A1ADE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44C20-826A-599D-533B-9BB78341D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1693D-D56E-54F2-75FD-28FF36551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3C5D1-EDB6-9971-87E4-B982F2817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FEB97-45E2-8377-A721-C75C81115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147B2-FB46-68BD-264F-FE4C5BFD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3A478-42D5-1722-0F20-B7B16BD4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BC8E1-5B68-D08B-66B2-6B5E2426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214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E6052-6624-3043-14AE-AF01F09F0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70088-382C-4C7C-B7BA-C70A92B351D6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D62F-226A-7EBE-2519-789EEF9B8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E6F94-C0ED-3D33-4D06-12E101910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73473-B369-4ED8-B4D5-F6980DFA41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093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76" r:id="rId4"/>
    <p:sldLayoutId id="2147483651" r:id="rId5"/>
    <p:sldLayoutId id="2147483652" r:id="rId6"/>
    <p:sldLayoutId id="2147483673" r:id="rId7"/>
    <p:sldLayoutId id="2147483675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217BA-D597-4115-8084-37E7D8085E0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0800D-D371-4C96-B959-0C54EAF6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19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2126055"/>
            <a:ext cx="12192001" cy="4731945"/>
          </a:xfrm>
          <a:prstGeom prst="rect">
            <a:avLst/>
          </a:prstGeom>
          <a:solidFill>
            <a:srgbClr val="F5D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-1" y="-6627"/>
            <a:ext cx="12192001" cy="2132682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34927" y="205344"/>
            <a:ext cx="10122147" cy="1652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hi-IN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यह कार्यक्रम स्वास्थ्य विभाग और राज्य स्वास्थ्य एवं परिवार कल्याण संस्थान (</a:t>
            </a:r>
            <a:r>
              <a:rPr lang="en-IN" sz="2800" b="1" dirty="0" err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SIHFW</a:t>
            </a:r>
            <a:r>
              <a:rPr lang="en-IN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), </a:t>
            </a:r>
            <a:r>
              <a:rPr lang="hi-IN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उत्तर प्रदेश की पहल पर उत्तर प्रदेश टेक्निकल सपोर्ट यूनिट (</a:t>
            </a:r>
            <a:r>
              <a:rPr lang="en-IN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UPTSU) </a:t>
            </a:r>
            <a:r>
              <a:rPr lang="hi-IN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के सहयोग से हो रहा है।</a:t>
            </a:r>
            <a:endParaRPr lang="en-IN" sz="2800" b="1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BE614F-34E5-4FC3-B16E-BA2338BEAEA0}"/>
              </a:ext>
            </a:extLst>
          </p:cNvPr>
          <p:cNvSpPr/>
          <p:nvPr/>
        </p:nvSpPr>
        <p:spPr>
          <a:xfrm>
            <a:off x="960715" y="3778637"/>
            <a:ext cx="102705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Nirmala UI" panose="020B0502040204020203" pitchFamily="34" charset="0"/>
                <a:cs typeface="Nirmala UI" panose="020B0502040204020203" pitchFamily="34" charset="0"/>
              </a:rPr>
              <a:t>Secretary, Medical Health &amp; Family Welfare, U.P.</a:t>
            </a:r>
            <a:endParaRPr lang="en-IN" sz="3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en-IN" sz="3200" b="1" dirty="0">
                <a:solidFill>
                  <a:srgbClr val="3B506B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Shri Ranjan Kumar</a:t>
            </a:r>
            <a:endParaRPr lang="en-IN" sz="3200" b="1" dirty="0">
              <a:solidFill>
                <a:srgbClr val="3B506B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E872C-5DBC-41B8-AF5D-7885102ED959}"/>
              </a:ext>
            </a:extLst>
          </p:cNvPr>
          <p:cNvSpPr/>
          <p:nvPr/>
        </p:nvSpPr>
        <p:spPr>
          <a:xfrm>
            <a:off x="1511833" y="2496768"/>
            <a:ext cx="9168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Principal Secretary, Medical Health &amp; Family Welfare, U.P. </a:t>
            </a:r>
            <a:r>
              <a:rPr lang="en-US" sz="2800" b="1" i="0" dirty="0">
                <a:solidFill>
                  <a:srgbClr val="3B506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Shri </a:t>
            </a:r>
            <a:r>
              <a:rPr lang="en-US" sz="2800" b="1" i="0" dirty="0" err="1">
                <a:solidFill>
                  <a:srgbClr val="3B506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Partha</a:t>
            </a:r>
            <a:r>
              <a:rPr lang="en-US" sz="2800" b="1" i="0" dirty="0">
                <a:solidFill>
                  <a:srgbClr val="3B506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800" b="1" i="0" dirty="0" err="1">
                <a:solidFill>
                  <a:srgbClr val="3B506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Sarthi</a:t>
            </a:r>
            <a:r>
              <a:rPr lang="en-US" sz="2800" b="1" i="0" dirty="0">
                <a:solidFill>
                  <a:srgbClr val="3B506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Sen Sharma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3C9FBE4-C196-4BD7-90C5-134C3975CF48}"/>
              </a:ext>
            </a:extLst>
          </p:cNvPr>
          <p:cNvSpPr txBox="1">
            <a:spLocks/>
          </p:cNvSpPr>
          <p:nvPr/>
        </p:nvSpPr>
        <p:spPr>
          <a:xfrm>
            <a:off x="4724399" y="59034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2572AD-51BD-43A2-AAF8-7A034504C95F}" type="slidenum">
              <a:rPr lang="en-IN" sz="1100" smtClean="0"/>
              <a:pPr/>
              <a:t>1</a:t>
            </a:fld>
            <a:endParaRPr lang="en-IN" sz="1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C86BC8-E557-4C20-86C2-6B1BD13E9F06}"/>
              </a:ext>
            </a:extLst>
          </p:cNvPr>
          <p:cNvSpPr/>
          <p:nvPr/>
        </p:nvSpPr>
        <p:spPr>
          <a:xfrm>
            <a:off x="1762404" y="5319351"/>
            <a:ext cx="8667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latin typeface="Nirmala UI" panose="020B0502040204020203" pitchFamily="34" charset="0"/>
                <a:cs typeface="Nirmala UI" panose="020B0502040204020203" pitchFamily="34" charset="0"/>
              </a:rPr>
              <a:t>Director Administration &amp; Director, SIHFW</a:t>
            </a:r>
          </a:p>
          <a:p>
            <a:pPr algn="ctr"/>
            <a:r>
              <a:rPr lang="en-IN" sz="3200" b="1" dirty="0">
                <a:solidFill>
                  <a:srgbClr val="3B506B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Shri Shiv Sahay Awasthi</a:t>
            </a:r>
            <a:endParaRPr lang="en-IN" sz="3200" b="1" dirty="0">
              <a:solidFill>
                <a:srgbClr val="3B5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FD4D47-80FA-1936-3F96-B4675FEC9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225906"/>
              </p:ext>
            </p:extLst>
          </p:nvPr>
        </p:nvGraphicFramePr>
        <p:xfrm>
          <a:off x="828040" y="1367899"/>
          <a:ext cx="10535920" cy="370027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370262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4582829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  <a:gridCol w="4582829">
                  <a:extLst>
                    <a:ext uri="{9D8B030D-6E8A-4147-A177-3AD203B41FA5}">
                      <a16:colId xmlns:a16="http://schemas.microsoft.com/office/drawing/2014/main" val="2629796050"/>
                    </a:ext>
                  </a:extLst>
                </a:gridCol>
              </a:tblGrid>
              <a:tr h="497147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Lobe of Brain</a:t>
                      </a:r>
                      <a:endParaRPr lang="en-IN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Functions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Dysfunctions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177277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Temporal Lobe</a:t>
                      </a:r>
                      <a:endParaRPr lang="en-IN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याद करना,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नयी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चीजों को सीखना, याद की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हुयी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चीज़ों के बारे में सूचना/बातों को दिमाग में लाना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बातचीत/आवाज़ को सुनना व समझाना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भावनाओं को समझना एवं व्यक्त करना 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चेहरा और वस्तु पहचान </a:t>
                      </a:r>
                      <a:endParaRPr lang="en-IN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 smtClean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कोई 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दृश्य और आवाज़/श्रवण के इनपुट को डिकोड करना, सही मतलब समझना, दृश्य को याद रखना, और किसी की आवाज़/भाषा की </a:t>
                      </a:r>
                      <a:r>
                        <a:rPr lang="hi-IN" sz="1600" dirty="0" smtClean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समझना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Problems with short and long-term memory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Difficulty in understanding the language and speaking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Lack of emotional regulation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Difficulty recognizing Faces, Objects and their names i.e. Difficulty in the naming of </a:t>
                      </a:r>
                      <a:r>
                        <a:rPr lang="en-US" sz="1800" dirty="0" smtClean="0"/>
                        <a:t>objects</a:t>
                      </a:r>
                      <a:endParaRPr lang="en-US" sz="18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IN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495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18700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D8776C-F95F-293D-1A66-37ABBE7CA33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8428385"/>
              </p:ext>
            </p:extLst>
          </p:nvPr>
        </p:nvGraphicFramePr>
        <p:xfrm>
          <a:off x="544911" y="1244791"/>
          <a:ext cx="11291490" cy="47244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68526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4101660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  <a:gridCol w="5721304">
                  <a:extLst>
                    <a:ext uri="{9D8B030D-6E8A-4147-A177-3AD203B41FA5}">
                      <a16:colId xmlns:a16="http://schemas.microsoft.com/office/drawing/2014/main" val="2629796050"/>
                    </a:ext>
                  </a:extLst>
                </a:gridCol>
              </a:tblGrid>
              <a:tr h="497147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Lobe of Brain</a:t>
                      </a:r>
                      <a:endParaRPr lang="en-IN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Functions</a:t>
                      </a:r>
                      <a:endParaRPr lang="en-IN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177277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Parietal Lobe </a:t>
                      </a:r>
                      <a:endParaRPr lang="en-IN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Sense of touch, taste and smell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Differentiation of size shape and color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Spatial perception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Visual Perception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Academic skills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Math calculations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Reading and writing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स्पर्श, स्वाद और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गंध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की पहचान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साइज़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, आकार और रंग का भेदभाव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स्थानिय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धारणा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दृश्य धारणा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शैक्षणिक कौशल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गणित की ज्ञान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पढ़ना और लिखना</a:t>
                      </a:r>
                      <a:endParaRPr lang="hi-IN" sz="1600" b="1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49527"/>
                  </a:ext>
                </a:extLst>
              </a:tr>
              <a:tr h="1772770">
                <a:tc>
                  <a:txBody>
                    <a:bodyPr/>
                    <a:lstStyle/>
                    <a:p>
                      <a:pPr algn="ctr"/>
                      <a:endParaRPr lang="en-IN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200" dirty="0"/>
                        <a:t>Dysfunction</a:t>
                      </a:r>
                      <a:r>
                        <a:rPr lang="en-US" sz="3200" dirty="0">
                          <a:sym typeface="Wingdings" panose="05000000000000000000" pitchFamily="2" charset="2"/>
                        </a:rPr>
                        <a:t>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Difficulty distinguishing left from right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Lack of awareness or neglect of certain part of the body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Difficulty with eye-hand coordination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Difficulty with mathematics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Problem with reading writing naming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i-IN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5930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FAE23E-BBEB-BE3A-1CFC-C4CA229BB08F}"/>
              </a:ext>
            </a:extLst>
          </p:cNvPr>
          <p:cNvSpPr txBox="1"/>
          <p:nvPr/>
        </p:nvSpPr>
        <p:spPr>
          <a:xfrm>
            <a:off x="5052593" y="6177662"/>
            <a:ext cx="703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Source: https://www.kenhub.com/en/library/anatomy/lobes-of-the-brain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12970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D8776C-F95F-293D-1A66-37ABBE7CA33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70544318"/>
              </p:ext>
            </p:extLst>
          </p:nvPr>
        </p:nvGraphicFramePr>
        <p:xfrm>
          <a:off x="694611" y="1234710"/>
          <a:ext cx="10798859" cy="47750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64687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4467086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  <a:gridCol w="4467086">
                  <a:extLst>
                    <a:ext uri="{9D8B030D-6E8A-4147-A177-3AD203B41FA5}">
                      <a16:colId xmlns:a16="http://schemas.microsoft.com/office/drawing/2014/main" val="3954235907"/>
                    </a:ext>
                  </a:extLst>
                </a:gridCol>
              </a:tblGrid>
              <a:tr h="510857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solidFill>
                            <a:schemeClr val="bg1"/>
                          </a:solidFill>
                        </a:rPr>
                        <a:t>Lobe of Brain</a:t>
                      </a:r>
                    </a:p>
                  </a:txBody>
                  <a:tcPr>
                    <a:solidFill>
                      <a:srgbClr val="566A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solidFill>
                            <a:schemeClr val="bg1"/>
                          </a:solidFill>
                        </a:rPr>
                        <a:t>Function</a:t>
                      </a:r>
                      <a:r>
                        <a:rPr lang="hi-IN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66A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2812234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Occipital Lobe</a:t>
                      </a:r>
                      <a:endParaRPr lang="en-IN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600" dirty="0" err="1"/>
                        <a:t>Center</a:t>
                      </a:r>
                      <a:r>
                        <a:rPr lang="en-IN" sz="1600" dirty="0"/>
                        <a:t> for visual processing.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It is associated with color determination, facial recognition, depth perception, visuospatial processing and even plays a role in memory formation. The occipital lobe not only enables visual perception but allows us to process and interpret visual information.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दृश्य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प्रसंस्करण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के लिए केंद्र। 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रंगों को पहचानना, लोगों के चेहरों की पहचान करना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नेत्र संबंधी सभी प्रकार के 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stimuli 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का 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processing  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करता है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I  </a:t>
                      </a:r>
                      <a:endParaRPr lang="hi-IN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स्मृति निर्माण (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मेमोरी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फार्मेशन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) में भी भूमिका निभाता है।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यह दृश्यों को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इन्टरप्रेट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भी करता है, 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i.e. Reading (perception 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एंड 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recognition)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984964"/>
                  </a:ext>
                </a:extLst>
              </a:tr>
              <a:tr h="1451949">
                <a:tc>
                  <a:txBody>
                    <a:bodyPr/>
                    <a:lstStyle/>
                    <a:p>
                      <a:pPr algn="ctr"/>
                      <a:endParaRPr lang="en-IN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Dysfunction</a:t>
                      </a:r>
                      <a:r>
                        <a:rPr lang="en-US" sz="2800" dirty="0">
                          <a:sym typeface="Wingdings" panose="05000000000000000000" pitchFamily="2" charset="2"/>
                        </a:rPr>
                        <a:t></a:t>
                      </a:r>
                      <a:endParaRPr lang="en-US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Visual Illusions /Hallucinations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Difficulty reading and </a:t>
                      </a:r>
                      <a:r>
                        <a:rPr lang="en-US" sz="1600" dirty="0" smtClean="0"/>
                        <a:t>Writing</a:t>
                      </a:r>
                      <a:endParaRPr lang="en-IN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5424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FAE23E-BBEB-BE3A-1CFC-C4CA229BB08F}"/>
              </a:ext>
            </a:extLst>
          </p:cNvPr>
          <p:cNvSpPr txBox="1"/>
          <p:nvPr/>
        </p:nvSpPr>
        <p:spPr>
          <a:xfrm>
            <a:off x="5104201" y="6208141"/>
            <a:ext cx="7087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Source: https://www.kenhub.com/en/library/anatomy/lobes-of-the-brain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302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9D482352-F43C-6BFC-135A-725254B09E3E}"/>
              </a:ext>
            </a:extLst>
          </p:cNvPr>
          <p:cNvSpPr txBox="1"/>
          <p:nvPr/>
        </p:nvSpPr>
        <p:spPr>
          <a:xfrm>
            <a:off x="5525784" y="3100226"/>
            <a:ext cx="1140432" cy="6575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b="1" dirty="0">
                <a:solidFill>
                  <a:schemeClr val="bg1"/>
                </a:solidFill>
              </a:rPr>
              <a:t>Old Age: 19.1%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D8776C-F95F-293D-1A66-37ABBE7CA33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60122815"/>
              </p:ext>
            </p:extLst>
          </p:nvPr>
        </p:nvGraphicFramePr>
        <p:xfrm>
          <a:off x="457200" y="1249680"/>
          <a:ext cx="11277600" cy="467278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526235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9751365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</a:tblGrid>
              <a:tr h="152122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Lobe of Brain</a:t>
                      </a:r>
                      <a:endParaRPr lang="en-IN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Function</a:t>
                      </a:r>
                      <a:r>
                        <a:rPr lang="hi-IN" sz="2400" dirty="0"/>
                        <a:t>s</a:t>
                      </a:r>
                      <a:endParaRPr lang="en-I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710385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Insular Cortex</a:t>
                      </a:r>
                      <a:endParaRPr lang="en-IN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Processing and integration of taste sensation, visceral and pain sensation and vestibular functions</a:t>
                      </a:r>
                    </a:p>
                    <a:p>
                      <a:pPr algn="ctr"/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स्वाद के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सेंस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, आंत और दर्द सनसनी और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वेस्टिबुलर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कार्यों का एकीकरण</a:t>
                      </a:r>
                      <a:endParaRPr lang="en-IN" sz="1600" b="1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49527"/>
                  </a:ext>
                </a:extLst>
              </a:tr>
              <a:tr h="710385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Limbic Centre</a:t>
                      </a:r>
                      <a:endParaRPr lang="en-IN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Modulation of emotions, modulation of visceral and autonomic functions, learning, memory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sleep, appetite 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भावनाओं का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मॉड्यूलेशन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, आंत और स्वायत्त कार्यों का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मॉड्यूलेशन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, सीखना, स्मृति, निद्रा, भूख </a:t>
                      </a:r>
                      <a:endParaRPr lang="en-IN" sz="1600" b="1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846419"/>
                  </a:ext>
                </a:extLst>
              </a:tr>
              <a:tr h="452963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Cerebellum</a:t>
                      </a:r>
                      <a:endParaRPr lang="en-IN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Coordination of motor movements, balance and equilibrium, some memory for reflex motor acts</a:t>
                      </a:r>
                    </a:p>
                    <a:p>
                      <a:pPr algn="ctr"/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शरीर के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पार्ट्स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के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वोलंटरी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मूवमेंट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का संतुलन व समन्वय; शरीर के संतुलन और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संतुलनो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का समन्वय,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Voluntary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motors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कृत्यों के लिए कुछ स्मृति</a:t>
                      </a:r>
                      <a:r>
                        <a:rPr lang="en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681837"/>
                  </a:ext>
                </a:extLst>
              </a:tr>
              <a:tr h="452963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Brain Stem</a:t>
                      </a:r>
                      <a:endParaRPr lang="en-IN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Brain Stem:</a:t>
                      </a:r>
                    </a:p>
                    <a:p>
                      <a:pPr lvl="1"/>
                      <a:r>
                        <a:rPr lang="en-IN" sz="1400" dirty="0"/>
                        <a:t>1: Sense of Balance (Vestibular Function): </a:t>
                      </a:r>
                    </a:p>
                    <a:p>
                      <a:pPr lvl="1"/>
                      <a:r>
                        <a:rPr lang="en-IN" sz="1400" dirty="0"/>
                        <a:t>2: Reflexes to seeing and hearing: </a:t>
                      </a:r>
                      <a:r>
                        <a:rPr lang="en-US" sz="1400" dirty="0"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</a:p>
                    <a:p>
                      <a:pPr lvl="1"/>
                      <a:r>
                        <a:rPr lang="en-US" sz="1400" dirty="0">
                          <a:effectLst/>
                          <a:highlight>
                            <a:srgbClr val="FFFFFF"/>
                          </a:highlight>
                        </a:rPr>
                        <a:t>3: </a:t>
                      </a:r>
                      <a:r>
                        <a:rPr lang="en-IN" sz="1400" dirty="0"/>
                        <a:t>Autonomic nervous system: </a:t>
                      </a:r>
                    </a:p>
                    <a:p>
                      <a:pPr lvl="2"/>
                      <a:r>
                        <a:rPr lang="en-IN" sz="1200" dirty="0"/>
                        <a:t>Blood vessel control, Breathing control, Heart control (including HR and BP), Digestion control, Swallowing control</a:t>
                      </a:r>
                    </a:p>
                    <a:p>
                      <a:pPr lvl="2"/>
                      <a:r>
                        <a:rPr lang="en-IN" sz="1200" dirty="0"/>
                        <a:t>Temperature, sweating, sleep and alertness and consciousness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I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57912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FAE23E-BBEB-BE3A-1CFC-C4CA229BB08F}"/>
              </a:ext>
            </a:extLst>
          </p:cNvPr>
          <p:cNvSpPr txBox="1"/>
          <p:nvPr/>
        </p:nvSpPr>
        <p:spPr>
          <a:xfrm>
            <a:off x="5033081" y="6196507"/>
            <a:ext cx="7270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Source: https://www.kenhub.com/en/library/anatomy/lobes-of-the-brain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8223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5C096-F7F9-AFE7-BAC0-00B5B57FA160}"/>
              </a:ext>
            </a:extLst>
          </p:cNvPr>
          <p:cNvSpPr txBox="1"/>
          <p:nvPr/>
        </p:nvSpPr>
        <p:spPr>
          <a:xfrm>
            <a:off x="8342668" y="2159000"/>
            <a:ext cx="3849332" cy="2862322"/>
          </a:xfrm>
          <a:prstGeom prst="rect">
            <a:avLst/>
          </a:prstGeom>
          <a:solidFill>
            <a:srgbClr val="566A8F"/>
          </a:solidFill>
        </p:spPr>
        <p:txBody>
          <a:bodyPr wrap="square" rtlCol="0">
            <a:spAutoFit/>
          </a:bodyPr>
          <a:lstStyle/>
          <a:p>
            <a:pPr indent="263525"/>
            <a:r>
              <a:rPr lang="en-IN" dirty="0">
                <a:solidFill>
                  <a:schemeClr val="bg1"/>
                </a:solidFill>
              </a:rPr>
              <a:t>Higher Mental Functions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Attention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Concentration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Memory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Intelligence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Judgment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Insight</a:t>
            </a: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bg1"/>
                </a:solidFill>
              </a:rPr>
              <a:t>Praxias</a:t>
            </a:r>
            <a:endParaRPr lang="en-IN" dirty="0">
              <a:solidFill>
                <a:schemeClr val="bg1"/>
              </a:solidFill>
            </a:endParaRP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bg1"/>
                </a:solidFill>
              </a:rPr>
              <a:t>Gnosia</a:t>
            </a:r>
            <a:endParaRPr lang="en-IN" dirty="0">
              <a:solidFill>
                <a:schemeClr val="bg1"/>
              </a:solidFill>
            </a:endParaRPr>
          </a:p>
          <a:p>
            <a:pPr marL="447675" lvl="1" indent="-184150">
              <a:buFont typeface="Arial" panose="020B0604020202020204" pitchFamily="34" charset="0"/>
              <a:buChar char="•"/>
            </a:pPr>
            <a:r>
              <a:rPr lang="en-IN" dirty="0" err="1" smtClean="0">
                <a:solidFill>
                  <a:schemeClr val="bg1"/>
                </a:solidFill>
              </a:rPr>
              <a:t>Phasia</a:t>
            </a:r>
            <a:r>
              <a:rPr lang="en-IN" dirty="0" smtClean="0">
                <a:solidFill>
                  <a:schemeClr val="bg1"/>
                </a:solidFill>
              </a:rPr>
              <a:t>/Language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27BAB0-C517-7993-ADBF-5CE8395CD8D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1" y="1294001"/>
            <a:ext cx="7729173" cy="489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0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252D0C-9888-A3A4-6868-645D89944599}"/>
              </a:ext>
            </a:extLst>
          </p:cNvPr>
          <p:cNvCxnSpPr/>
          <p:nvPr/>
        </p:nvCxnSpPr>
        <p:spPr>
          <a:xfrm>
            <a:off x="853896" y="1670062"/>
            <a:ext cx="103880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5E3B65-4B94-D3D6-35E5-79C8E1C2058A}"/>
              </a:ext>
            </a:extLst>
          </p:cNvPr>
          <p:cNvCxnSpPr>
            <a:cxnSpLocks/>
          </p:cNvCxnSpPr>
          <p:nvPr/>
        </p:nvCxnSpPr>
        <p:spPr>
          <a:xfrm>
            <a:off x="853896" y="1670062"/>
            <a:ext cx="0" cy="163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8E7AC6-EC1B-BCA1-3E65-180D382949F7}"/>
              </a:ext>
            </a:extLst>
          </p:cNvPr>
          <p:cNvCxnSpPr>
            <a:cxnSpLocks/>
          </p:cNvCxnSpPr>
          <p:nvPr/>
        </p:nvCxnSpPr>
        <p:spPr>
          <a:xfrm>
            <a:off x="11241925" y="1670062"/>
            <a:ext cx="0" cy="1295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F1B895-4191-FCA0-F94D-1354D602B32D}"/>
              </a:ext>
            </a:extLst>
          </p:cNvPr>
          <p:cNvSpPr txBox="1"/>
          <p:nvPr/>
        </p:nvSpPr>
        <p:spPr>
          <a:xfrm>
            <a:off x="4717406" y="2154927"/>
            <a:ext cx="266100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Activity of Daily Living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E508CA-723A-D1CB-EAEA-6152794991B7}"/>
              </a:ext>
            </a:extLst>
          </p:cNvPr>
          <p:cNvSpPr/>
          <p:nvPr/>
        </p:nvSpPr>
        <p:spPr>
          <a:xfrm>
            <a:off x="7439634" y="2286512"/>
            <a:ext cx="739736" cy="160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9271101-F289-DDA0-6031-ABB343D7FDEB}"/>
              </a:ext>
            </a:extLst>
          </p:cNvPr>
          <p:cNvSpPr/>
          <p:nvPr/>
        </p:nvSpPr>
        <p:spPr>
          <a:xfrm rot="10800000">
            <a:off x="3940639" y="2274527"/>
            <a:ext cx="682168" cy="1617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5D7B2D-E983-3C5F-9E07-7A6F2DC66C34}"/>
              </a:ext>
            </a:extLst>
          </p:cNvPr>
          <p:cNvSpPr/>
          <p:nvPr/>
        </p:nvSpPr>
        <p:spPr>
          <a:xfrm>
            <a:off x="8240591" y="2070754"/>
            <a:ext cx="1767575" cy="5285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Impaired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526B2C-E22B-4712-8BD9-AD9FBD965FC2}"/>
              </a:ext>
            </a:extLst>
          </p:cNvPr>
          <p:cNvSpPr/>
          <p:nvPr/>
        </p:nvSpPr>
        <p:spPr>
          <a:xfrm>
            <a:off x="2121694" y="2070754"/>
            <a:ext cx="1767575" cy="5285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Preserved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D2BDAB3-5C8D-7776-F8A2-6D7549BA9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37021"/>
              </p:ext>
            </p:extLst>
          </p:nvPr>
        </p:nvGraphicFramePr>
        <p:xfrm>
          <a:off x="177059" y="3427430"/>
          <a:ext cx="3889269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9269">
                  <a:extLst>
                    <a:ext uri="{9D8B030D-6E8A-4147-A177-3AD203B41FA5}">
                      <a16:colId xmlns:a16="http://schemas.microsoft.com/office/drawing/2014/main" val="1984036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Subjective Mild Cognitive Impairment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13179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FF4B17B-EAB1-A75F-46CF-9BDF4D42E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098292"/>
              </p:ext>
            </p:extLst>
          </p:nvPr>
        </p:nvGraphicFramePr>
        <p:xfrm>
          <a:off x="180601" y="4472973"/>
          <a:ext cx="3889269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9269">
                  <a:extLst>
                    <a:ext uri="{9D8B030D-6E8A-4147-A177-3AD203B41FA5}">
                      <a16:colId xmlns:a16="http://schemas.microsoft.com/office/drawing/2014/main" val="1984036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Objective Mild Cognitive Impairment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13179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9DD283B-37B4-3EAE-6CE8-10FE47BFB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73823"/>
              </p:ext>
            </p:extLst>
          </p:nvPr>
        </p:nvGraphicFramePr>
        <p:xfrm>
          <a:off x="5317703" y="2949741"/>
          <a:ext cx="3140263" cy="370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263">
                  <a:extLst>
                    <a:ext uri="{9D8B030D-6E8A-4147-A177-3AD203B41FA5}">
                      <a16:colId xmlns:a16="http://schemas.microsoft.com/office/drawing/2014/main" val="1984036226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Neurodegenerative causes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1317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8EEE987-4646-FC00-0B1D-1CFF1434C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70184"/>
              </p:ext>
            </p:extLst>
          </p:nvPr>
        </p:nvGraphicFramePr>
        <p:xfrm>
          <a:off x="8652895" y="2954820"/>
          <a:ext cx="3203826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3826">
                  <a:extLst>
                    <a:ext uri="{9D8B030D-6E8A-4147-A177-3AD203B41FA5}">
                      <a16:colId xmlns:a16="http://schemas.microsoft.com/office/drawing/2014/main" val="1984036226"/>
                    </a:ext>
                  </a:extLst>
                </a:gridCol>
              </a:tblGrid>
              <a:tr h="240794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Non-Neurodegenerative Causes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13179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D8717C-3AD2-A774-6281-ACA5E46F28D2}"/>
              </a:ext>
            </a:extLst>
          </p:cNvPr>
          <p:cNvCxnSpPr/>
          <p:nvPr/>
        </p:nvCxnSpPr>
        <p:spPr>
          <a:xfrm flipH="1">
            <a:off x="6618534" y="2803445"/>
            <a:ext cx="462339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83E5C0-4D32-AC5C-9A23-2D3C58E11ED8}"/>
              </a:ext>
            </a:extLst>
          </p:cNvPr>
          <p:cNvCxnSpPr>
            <a:cxnSpLocks/>
          </p:cNvCxnSpPr>
          <p:nvPr/>
        </p:nvCxnSpPr>
        <p:spPr>
          <a:xfrm>
            <a:off x="6618534" y="2803445"/>
            <a:ext cx="0" cy="1623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FD5B0C8-A771-A785-FD33-7AF94168F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069411"/>
              </p:ext>
            </p:extLst>
          </p:nvPr>
        </p:nvGraphicFramePr>
        <p:xfrm>
          <a:off x="4449492" y="3335174"/>
          <a:ext cx="4008475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475">
                  <a:extLst>
                    <a:ext uri="{9D8B030D-6E8A-4147-A177-3AD203B41FA5}">
                      <a16:colId xmlns:a16="http://schemas.microsoft.com/office/drawing/2014/main" val="1429344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Alzheimer Disease  (AD)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9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Fronto</a:t>
                      </a:r>
                      <a:r>
                        <a:rPr lang="en-IN" dirty="0"/>
                        <a:t>-Temporal Dementia (FTD)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34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Lewy Body Dementia (LBD)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Parkinson Ds Dementia Complex (PDDC)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2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Creutzfeldt-Jakob Disease (CJD)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33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Huntington Disease (HD)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27560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A30B54D-E85D-D145-1E0C-09C195423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71449"/>
              </p:ext>
            </p:extLst>
          </p:nvPr>
        </p:nvGraphicFramePr>
        <p:xfrm>
          <a:off x="8652896" y="3388434"/>
          <a:ext cx="3203824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3824">
                  <a:extLst>
                    <a:ext uri="{9D8B030D-6E8A-4147-A177-3AD203B41FA5}">
                      <a16:colId xmlns:a16="http://schemas.microsoft.com/office/drawing/2014/main" val="1429344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Vascular Dementia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9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Post Encephalitis Dementia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34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Alcohol Induced Dementia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Normal pressure hydrocephalus (NPH)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2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Wernicke-Korsakoff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14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Traumatic Brain Injury Related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0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Infectious Dementias (HIV, Neurosyphilis)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48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400" dirty="0"/>
                        <a:t>Hypothyroidism-Related Dementia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53532"/>
                  </a:ext>
                </a:extLst>
              </a:tr>
            </a:tbl>
          </a:graphicData>
        </a:graphic>
      </p:graphicFrame>
      <p:sp>
        <p:nvSpPr>
          <p:cNvPr id="22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348066" y="330319"/>
            <a:ext cx="9495869" cy="706001"/>
          </a:xfrm>
          <a:prstGeom prst="roundRect">
            <a:avLst>
              <a:gd name="adj" fmla="val 34913"/>
            </a:avLst>
          </a:prstGeom>
          <a:solidFill>
            <a:srgbClr val="3B506B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ALZHEIMER’S DISEASE AND RELATED DEMENTIA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C78E8-EB49-1636-30C6-552C6630399A}"/>
              </a:ext>
            </a:extLst>
          </p:cNvPr>
          <p:cNvSpPr txBox="1"/>
          <p:nvPr/>
        </p:nvSpPr>
        <p:spPr>
          <a:xfrm>
            <a:off x="4653621" y="1326273"/>
            <a:ext cx="2885099" cy="461665"/>
          </a:xfrm>
          <a:prstGeom prst="rect">
            <a:avLst/>
          </a:prstGeom>
          <a:solidFill>
            <a:srgbClr val="D3555E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Memory Impairment</a:t>
            </a:r>
          </a:p>
        </p:txBody>
      </p:sp>
    </p:spTree>
    <p:extLst>
      <p:ext uri="{BB962C8B-B14F-4D97-AF65-F5344CB8AC3E}">
        <p14:creationId xmlns:p14="http://schemas.microsoft.com/office/powerpoint/2010/main" val="20089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CB299-5DA0-D1BE-5B03-7CD4AAE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922"/>
            <a:ext cx="12192000" cy="45070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945553" y="330319"/>
            <a:ext cx="4300894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TYPE OF DEMENTIAS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5440" y="1322770"/>
            <a:ext cx="7538720" cy="4947920"/>
          </a:xfrm>
          <a:prstGeom prst="roundRect">
            <a:avLst>
              <a:gd name="adj" fmla="val 9891"/>
            </a:avLst>
          </a:prstGeom>
          <a:solidFill>
            <a:srgbClr val="F5D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760" y="1480007"/>
            <a:ext cx="7670800" cy="458724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dirty="0" smtClean="0"/>
              <a:t>70-year-old </a:t>
            </a:r>
            <a:r>
              <a:rPr lang="en-US" dirty="0"/>
              <a:t>male, retired professor of Hindi presented by his daughters with following complaints:</a:t>
            </a:r>
          </a:p>
          <a:p>
            <a:pPr lvl="2"/>
            <a:r>
              <a:rPr lang="en-US" dirty="0"/>
              <a:t>Forgetfulness: Progressively increasing since past 2 years</a:t>
            </a:r>
          </a:p>
          <a:p>
            <a:pPr lvl="2"/>
            <a:endParaRPr lang="en-US" dirty="0"/>
          </a:p>
          <a:p>
            <a:pPr lvl="3"/>
            <a:r>
              <a:rPr lang="en-US" sz="2000" dirty="0"/>
              <a:t>Occasional forgetting of the familial environment</a:t>
            </a:r>
          </a:p>
          <a:p>
            <a:pPr lvl="3"/>
            <a:r>
              <a:rPr lang="en-US" sz="2000" dirty="0"/>
              <a:t>Forget to do his daily routines  e.g. reading  newspaper, passbook and money updates etc.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Occasionally blames that:</a:t>
            </a:r>
          </a:p>
          <a:p>
            <a:pPr lvl="3"/>
            <a:r>
              <a:rPr lang="en-US" sz="2000" dirty="0"/>
              <a:t> The maid is stealing his belongings</a:t>
            </a:r>
          </a:p>
          <a:p>
            <a:pPr lvl="3"/>
            <a:r>
              <a:rPr lang="en-US" sz="2000" dirty="0"/>
              <a:t> Wants to go his father’s places (believes they are alive)</a:t>
            </a:r>
          </a:p>
          <a:p>
            <a:pPr lvl="2"/>
            <a:r>
              <a:rPr lang="en-US" dirty="0"/>
              <a:t>Duration: Slowly progressive over last </a:t>
            </a:r>
            <a:r>
              <a:rPr lang="en-US" b="1" dirty="0"/>
              <a:t>02</a:t>
            </a:r>
            <a:r>
              <a:rPr lang="en-US" dirty="0"/>
              <a:t> years</a:t>
            </a:r>
          </a:p>
          <a:p>
            <a:pPr lvl="2"/>
            <a:r>
              <a:rPr lang="en-US" dirty="0"/>
              <a:t>Patient doesn’t has idea that he </a:t>
            </a:r>
            <a:r>
              <a:rPr lang="en-US" dirty="0" smtClean="0"/>
              <a:t>forgets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84160" y="2229207"/>
            <a:ext cx="4307840" cy="2400657"/>
          </a:xfrm>
          <a:prstGeom prst="rect">
            <a:avLst/>
          </a:prstGeom>
          <a:solidFill>
            <a:srgbClr val="566A8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5600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No emotional turmoil</a:t>
            </a:r>
          </a:p>
          <a:p>
            <a:pPr marL="355600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No excess worrying</a:t>
            </a:r>
          </a:p>
          <a:p>
            <a:pPr marL="355600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No pessimistic views</a:t>
            </a:r>
          </a:p>
          <a:p>
            <a:pPr marL="355600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No report of sadness</a:t>
            </a:r>
          </a:p>
          <a:p>
            <a:pPr marL="355600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No report of worthlessness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8188" y="5536301"/>
            <a:ext cx="3551434" cy="646331"/>
          </a:xfrm>
          <a:prstGeom prst="rect">
            <a:avLst/>
          </a:prstGeom>
          <a:solidFill>
            <a:srgbClr val="D3555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DIAGNOSIS…?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5071577" y="330319"/>
            <a:ext cx="2048847" cy="706001"/>
          </a:xfrm>
          <a:prstGeom prst="roundRect">
            <a:avLst>
              <a:gd name="adj" fmla="val 34913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CASE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894318-3628-E090-860D-B1651114B9AF}"/>
              </a:ext>
            </a:extLst>
          </p:cNvPr>
          <p:cNvSpPr txBox="1">
            <a:spLocks/>
          </p:cNvSpPr>
          <p:nvPr/>
        </p:nvSpPr>
        <p:spPr>
          <a:xfrm>
            <a:off x="1036320" y="1630669"/>
            <a:ext cx="7020560" cy="712092"/>
          </a:xfrm>
          <a:prstGeom prst="rect">
            <a:avLst/>
          </a:prstGeom>
          <a:solidFill>
            <a:srgbClr val="566A8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b="1" dirty="0">
                <a:solidFill>
                  <a:schemeClr val="bg1"/>
                </a:solidFill>
              </a:rPr>
              <a:t>Alzheimer Disease  (AD)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27B47-60ED-B13F-47A7-364124B6B8E4}"/>
              </a:ext>
            </a:extLst>
          </p:cNvPr>
          <p:cNvSpPr txBox="1"/>
          <p:nvPr/>
        </p:nvSpPr>
        <p:spPr>
          <a:xfrm>
            <a:off x="1090573" y="2533072"/>
            <a:ext cx="9079588" cy="316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Prevalence of AD: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Age-wise: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65-74 Years: 3%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75-84 Years: 17 %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&gt; 85 Years: 32%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risk of developing AD: Doubles every 05 years after the age of 65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 people live longer: Dementia cases are expected to rise</a:t>
            </a:r>
            <a:endParaRPr lang="en-I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B53D3-E911-0F7A-C356-DAB82FB6898F}"/>
              </a:ext>
            </a:extLst>
          </p:cNvPr>
          <p:cNvSpPr txBox="1"/>
          <p:nvPr/>
        </p:nvSpPr>
        <p:spPr>
          <a:xfrm>
            <a:off x="4248583" y="6183530"/>
            <a:ext cx="7943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https://www.cdc.gov/aging/alzheimers-disease-dementia/about-alzheimers.html</a:t>
            </a:r>
          </a:p>
        </p:txBody>
      </p:sp>
      <p:pic>
        <p:nvPicPr>
          <p:cNvPr id="1026" name="Picture 2" descr="Prevalence of Alzheimer's Disease in India: Myths Regarding The Disea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8"/>
          <a:stretch/>
        </p:blipFill>
        <p:spPr bwMode="auto">
          <a:xfrm>
            <a:off x="7355840" y="1541335"/>
            <a:ext cx="3782974" cy="266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391920" y="350039"/>
            <a:ext cx="967231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MOST COMMON TYPE OF DEMENTIA IN OLD AGE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57680" y="1908652"/>
            <a:ext cx="8229600" cy="848836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Brain is composed of </a:t>
            </a:r>
            <a:r>
              <a:rPr lang="en-US" b="1" dirty="0">
                <a:solidFill>
                  <a:schemeClr val="bg1"/>
                </a:solidFill>
              </a:rPr>
              <a:t>Neurons</a:t>
            </a:r>
            <a:r>
              <a:rPr lang="en-US" dirty="0">
                <a:solidFill>
                  <a:schemeClr val="bg1"/>
                </a:solidFill>
              </a:rPr>
              <a:t> and its </a:t>
            </a:r>
            <a:r>
              <a:rPr lang="en-US" b="1" dirty="0">
                <a:solidFill>
                  <a:schemeClr val="bg1"/>
                </a:solidFill>
              </a:rPr>
              <a:t>connections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994400" y="2823052"/>
            <a:ext cx="0" cy="900112"/>
          </a:xfrm>
          <a:prstGeom prst="straightConnector1">
            <a:avLst/>
          </a:prstGeom>
          <a:ln w="57150">
            <a:solidFill>
              <a:srgbClr val="D355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1757680" y="3743484"/>
            <a:ext cx="8422640" cy="848836"/>
          </a:xfrm>
          <a:prstGeom prst="rect">
            <a:avLst/>
          </a:prstGeom>
          <a:solidFill>
            <a:srgbClr val="3B506B"/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00"/>
                </a:solidFill>
              </a:rPr>
              <a:t>Progressive neuro-degenerative process: </a:t>
            </a:r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Death of </a:t>
            </a:r>
            <a:r>
              <a:rPr lang="en-US" sz="3200" b="1" dirty="0">
                <a:solidFill>
                  <a:srgbClr val="FFFF00"/>
                </a:solidFill>
              </a:rPr>
              <a:t>NEURONS</a:t>
            </a:r>
            <a:r>
              <a:rPr lang="en-US" sz="3200" dirty="0">
                <a:solidFill>
                  <a:srgbClr val="FFFF00"/>
                </a:solidFill>
              </a:rPr>
              <a:t> and their </a:t>
            </a:r>
            <a:r>
              <a:rPr lang="en-US" sz="3200" b="1" dirty="0">
                <a:solidFill>
                  <a:srgbClr val="FFFF00"/>
                </a:solidFill>
              </a:rPr>
              <a:t>CONNECTIONS in all areas of Brain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97903" y="5679440"/>
            <a:ext cx="8349155" cy="543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/>
              <a:t>Progressive Loss of normal function of Brains</a:t>
            </a:r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5963920" y="4592320"/>
            <a:ext cx="5080" cy="914400"/>
          </a:xfrm>
          <a:prstGeom prst="straightConnector1">
            <a:avLst/>
          </a:prstGeom>
          <a:ln w="57150">
            <a:solidFill>
              <a:srgbClr val="D355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906520" y="610831"/>
            <a:ext cx="4378960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ALZHEIMER DISEASE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66DC75-0C92-74CD-9FFF-30D80667E9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45176" y="4763208"/>
            <a:ext cx="6163944" cy="1645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IN" sz="3600" b="1" dirty="0">
                <a:solidFill>
                  <a:srgbClr val="D3555E"/>
                </a:solidFill>
              </a:rPr>
              <a:t>Dr </a:t>
            </a:r>
            <a:r>
              <a:rPr lang="en-IN" sz="3600" b="1" dirty="0" err="1">
                <a:solidFill>
                  <a:srgbClr val="D3555E"/>
                </a:solidFill>
              </a:rPr>
              <a:t>Jilani</a:t>
            </a:r>
            <a:r>
              <a:rPr lang="en-IN" sz="3600" b="1" dirty="0">
                <a:solidFill>
                  <a:srgbClr val="D3555E"/>
                </a:solidFill>
              </a:rPr>
              <a:t> </a:t>
            </a:r>
            <a:r>
              <a:rPr lang="en-IN" sz="3600" b="1" dirty="0" err="1" smtClean="0">
                <a:solidFill>
                  <a:srgbClr val="D3555E"/>
                </a:solidFill>
              </a:rPr>
              <a:t>AQ</a:t>
            </a:r>
            <a:endParaRPr lang="en-IN" sz="3600" b="1" dirty="0">
              <a:solidFill>
                <a:srgbClr val="D3555E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IN" sz="1800" b="1" dirty="0"/>
              <a:t>MD, DNB, DM (Geriatric Psychiatry)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IN" sz="1800" b="1" dirty="0"/>
              <a:t>Associate Professor of Psychiatry, Department of Psychiatry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IN" sz="1800" b="1" dirty="0"/>
              <a:t>Dr Ram Manohar Lohia Institute of Medical Sciences, Lucknow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5243332" y="2143760"/>
            <a:ext cx="6948668" cy="2367280"/>
          </a:xfrm>
          <a:prstGeom prst="rect">
            <a:avLst/>
          </a:prstGeom>
          <a:solidFill>
            <a:srgbClr val="566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852DB5-CEB8-324C-8DD0-E9B884DBAC8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38068" y="2280996"/>
            <a:ext cx="6000088" cy="14541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ALZHEIMER'S DISEASE AND RELATED DEMENTIA</a:t>
            </a:r>
            <a:endParaRPr lang="en-US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09" y="623514"/>
            <a:ext cx="3858322" cy="1111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1182" y="3735146"/>
            <a:ext cx="67538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C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hi-IN" sz="2600" b="1" dirty="0">
                <a:solidFill>
                  <a:srgbClr val="FFC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अल्जाइमर रोग और संबंधित मनोभ्रंश</a:t>
            </a:r>
            <a:r>
              <a:rPr lang="en-US" sz="2600" b="1" dirty="0">
                <a:solidFill>
                  <a:srgbClr val="FFC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  <a:endParaRPr lang="en-IN" sz="2600" b="1" dirty="0">
              <a:solidFill>
                <a:srgbClr val="FFC000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347048" y="0"/>
            <a:ext cx="5704701" cy="6493397"/>
          </a:xfrm>
          <a:prstGeom prst="teardro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19608" r="13372" b="6363"/>
          <a:stretch/>
        </p:blipFill>
        <p:spPr>
          <a:xfrm>
            <a:off x="209600" y="0"/>
            <a:ext cx="5684850" cy="6493397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9049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4" y="1676401"/>
            <a:ext cx="509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Impairment of Higher Mental Function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0800" y="2209800"/>
            <a:ext cx="6781800" cy="0"/>
          </a:xfrm>
          <a:prstGeom prst="line">
            <a:avLst/>
          </a:prstGeom>
          <a:ln w="38100">
            <a:solidFill>
              <a:srgbClr val="D355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90800" y="2191512"/>
            <a:ext cx="0" cy="381000"/>
          </a:xfrm>
          <a:prstGeom prst="straightConnector1">
            <a:avLst/>
          </a:prstGeom>
          <a:ln w="38100">
            <a:solidFill>
              <a:srgbClr val="D355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372600" y="2191512"/>
            <a:ext cx="0" cy="381000"/>
          </a:xfrm>
          <a:prstGeom prst="straightConnector1">
            <a:avLst/>
          </a:prstGeom>
          <a:ln w="38100">
            <a:solidFill>
              <a:srgbClr val="D355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2617" y="2590801"/>
            <a:ext cx="3965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Loss of normal cognitive abilities &amp; functionality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2669" y="2648633"/>
            <a:ext cx="5335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Aberration (subtraction/ exaggeration) of normal Behavioural, Emotional &amp; psychological abilities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2623" y="3549017"/>
            <a:ext cx="3965657" cy="1754326"/>
          </a:xfrm>
          <a:prstGeom prst="rect">
            <a:avLst/>
          </a:prstGeom>
          <a:solidFill>
            <a:srgbClr val="566A8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Decline of Cognitive abilities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Impaired Activity of daily living (ADL)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Impaired Instrumental Activity of daily living (IADL)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6189" y="3421798"/>
            <a:ext cx="3737011" cy="1908215"/>
          </a:xfrm>
          <a:prstGeom prst="rect">
            <a:avLst/>
          </a:prstGeom>
          <a:solidFill>
            <a:srgbClr val="566A8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Behavioural and Psychological symptoms (BPSD)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Comorbid Psychiatric disorder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Recurrent Delirium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Neurological problems: </a:t>
            </a:r>
            <a:r>
              <a:rPr lang="en-US" sz="1400" dirty="0">
                <a:solidFill>
                  <a:schemeClr val="bg1"/>
                </a:solidFill>
              </a:rPr>
              <a:t>Movement disorder, Soft neurological signs, Primitive reflexes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906520" y="610831"/>
            <a:ext cx="4378960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ALZHEIMER DISEASE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rot="13233329" flipH="1">
            <a:off x="5914201" y="5729753"/>
            <a:ext cx="6096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rot="20490791" flipH="1">
            <a:off x="2919504" y="5698795"/>
            <a:ext cx="546100" cy="153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069014" y="4255716"/>
            <a:ext cx="4365622" cy="40075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114300" lvl="1" algn="ctr" eaLnBrk="0" hangingPunct="0">
              <a:spcAft>
                <a:spcPct val="10000"/>
              </a:spcAft>
            </a:pPr>
            <a:r>
              <a:rPr lang="en-US" sz="2000" b="1" dirty="0">
                <a:solidFill>
                  <a:srgbClr val="FF9900"/>
                </a:solidFill>
              </a:rPr>
              <a:t>Psychological / psychiatric symptoms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5907058" y="3964781"/>
            <a:ext cx="383933" cy="3119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2854068" y="3883026"/>
            <a:ext cx="723112" cy="2897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351756" y="3048001"/>
            <a:ext cx="2752152" cy="12287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rgbClr val="000000"/>
                </a:solidFill>
              </a:rPr>
              <a:t>Behavioral</a:t>
            </a:r>
            <a:endParaRPr lang="en-GB" sz="2000" b="1" dirty="0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29345" y="4191000"/>
            <a:ext cx="3110832" cy="400752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9900"/>
                </a:solidFill>
              </a:rPr>
              <a:t>Behavioral disturbances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818731" y="2062958"/>
            <a:ext cx="892095" cy="1827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2330992" y="1998663"/>
            <a:ext cx="1308099" cy="4032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3324767" y="2136776"/>
            <a:ext cx="1068388" cy="53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5178968" y="2286000"/>
            <a:ext cx="688159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866069" y="2203962"/>
            <a:ext cx="1216567" cy="40075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114300" lvl="1" eaLnBrk="0" hangingPunct="0">
              <a:spcAft>
                <a:spcPct val="10000"/>
              </a:spcAft>
            </a:pPr>
            <a:r>
              <a:rPr lang="en-US" sz="2000" b="1" dirty="0">
                <a:solidFill>
                  <a:srgbClr val="FF00FF"/>
                </a:solidFill>
              </a:rPr>
              <a:t>Amnesia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6947607" y="2071291"/>
            <a:ext cx="997068" cy="40075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FF"/>
                </a:solidFill>
              </a:rPr>
              <a:t>Apraxia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983120" y="2542199"/>
            <a:ext cx="1030731" cy="40075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FF"/>
                </a:solidFill>
              </a:rPr>
              <a:t>Agnosia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2326033" y="2548288"/>
            <a:ext cx="1035540" cy="40075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00FF"/>
                </a:solidFill>
              </a:rPr>
              <a:t>Aphasia</a:t>
            </a:r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3351756" y="4953001"/>
            <a:ext cx="2752152" cy="10318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>
              <a:spcAft>
                <a:spcPct val="10000"/>
              </a:spcAft>
            </a:pPr>
            <a:r>
              <a:rPr lang="en-US" sz="3200" b="1" dirty="0">
                <a:solidFill>
                  <a:srgbClr val="000000"/>
                </a:solidFill>
              </a:rPr>
              <a:t>Functional</a:t>
            </a:r>
          </a:p>
        </p:txBody>
      </p:sp>
      <p:sp>
        <p:nvSpPr>
          <p:cNvPr id="7187" name="Oval 19"/>
          <p:cNvSpPr>
            <a:spLocks noChangeArrowheads="1"/>
          </p:cNvSpPr>
          <p:nvPr/>
        </p:nvSpPr>
        <p:spPr bwMode="auto">
          <a:xfrm>
            <a:off x="3351756" y="1219200"/>
            <a:ext cx="2752152" cy="10668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50800" dir="5400000" algn="ctr" rotWithShape="0">
              <a:srgbClr val="FF00FF"/>
            </a:outerShdw>
          </a:effectLst>
        </p:spPr>
        <p:txBody>
          <a:bodyPr lIns="0" tIns="0" rIns="0" bIns="0" anchor="ctr" anchorCtr="1"/>
          <a:lstStyle/>
          <a:p>
            <a:pPr algn="ctr" eaLnBrk="0" hangingPunct="0">
              <a:spcAft>
                <a:spcPct val="10000"/>
              </a:spcAft>
            </a:pPr>
            <a:r>
              <a:rPr lang="en-US" sz="3200" b="1" dirty="0">
                <a:solidFill>
                  <a:srgbClr val="000000"/>
                </a:solidFill>
              </a:rPr>
              <a:t>Cognitive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1664243" y="6034088"/>
            <a:ext cx="2728913" cy="40011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E" sz="2000" b="1" dirty="0">
                <a:solidFill>
                  <a:srgbClr val="66FF33"/>
                </a:solidFill>
              </a:rPr>
              <a:t>Instrumental ADL</a:t>
            </a:r>
            <a:endParaRPr lang="en-US" sz="2000" b="1" dirty="0">
              <a:solidFill>
                <a:srgbClr val="66FF33"/>
              </a:solidFill>
            </a:endParaRP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155522" y="6008688"/>
            <a:ext cx="1858329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IE" sz="2000" b="1" dirty="0">
                <a:solidFill>
                  <a:srgbClr val="66FF33"/>
                </a:solidFill>
              </a:rPr>
              <a:t>Personal ADL</a:t>
            </a:r>
            <a:endParaRPr lang="en-US" sz="2000" b="1" dirty="0">
              <a:solidFill>
                <a:srgbClr val="66FF33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056089" y="1357282"/>
            <a:ext cx="0" cy="5214998"/>
          </a:xfrm>
          <a:prstGeom prst="line">
            <a:avLst/>
          </a:prstGeom>
          <a:ln w="38100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747520" y="355285"/>
            <a:ext cx="8371840" cy="717513"/>
          </a:xfrm>
          <a:prstGeom prst="roundRect">
            <a:avLst>
              <a:gd name="adj" fmla="val 34913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ALZHEIMER DISEASE: SYMPTOMS/SIGNS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48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36762781"/>
              </p:ext>
            </p:extLst>
          </p:nvPr>
        </p:nvGraphicFramePr>
        <p:xfrm>
          <a:off x="1885475" y="1803400"/>
          <a:ext cx="8421051" cy="392445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0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2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Evidence of significant cognitive decline from a previous level of performance in one or more cognitive Domains: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Learning &amp; Memory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Language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Executive Function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Complex Attention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Perceptual Disorder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US" dirty="0"/>
                        <a:t>Social Cognition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dirty="0"/>
                        <a:t>Interference in independence of everyday activities d/t</a:t>
                      </a:r>
                      <a:r>
                        <a:rPr lang="en-US" baseline="0" dirty="0"/>
                        <a:t> cognitive deficit</a:t>
                      </a:r>
                    </a:p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en-US" baseline="0" dirty="0"/>
                        <a:t>(At least, assistance required in performing IADL)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Delirium ruled out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Cognitive deficit not d/t another mental illness (Depression/Schizophrenia)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832303" y="355285"/>
            <a:ext cx="6527394" cy="1036635"/>
          </a:xfrm>
          <a:prstGeom prst="roundRect">
            <a:avLst>
              <a:gd name="adj" fmla="val 30832"/>
            </a:avLst>
          </a:prstGeom>
          <a:solidFill>
            <a:srgbClr val="D3555E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DSM-5 CRITERIA FOR MAJOR NEURO-COGNITIVE DISORDER: AD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62999" y="1764597"/>
            <a:ext cx="10466001" cy="4434910"/>
            <a:chOff x="1077551" y="1764597"/>
            <a:chExt cx="10466001" cy="443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4C6D2C-E898-91A0-6F07-107D8E033B85}"/>
                </a:ext>
              </a:extLst>
            </p:cNvPr>
            <p:cNvSpPr txBox="1"/>
            <p:nvPr/>
          </p:nvSpPr>
          <p:spPr>
            <a:xfrm>
              <a:off x="1077551" y="1764597"/>
              <a:ext cx="7173317" cy="40011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Asking and saying the same things over and over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E1D0CF-A8B2-CC78-DE74-723D52974C2E}"/>
                </a:ext>
              </a:extLst>
            </p:cNvPr>
            <p:cNvSpPr txBox="1"/>
            <p:nvPr/>
          </p:nvSpPr>
          <p:spPr>
            <a:xfrm>
              <a:off x="1916049" y="2764961"/>
              <a:ext cx="7345059" cy="4001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Saying their purses have been stolen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08FF6-64E3-C0F3-71C1-3BC6AD0D8159}"/>
                </a:ext>
              </a:extLst>
            </p:cNvPr>
            <p:cNvSpPr txBox="1"/>
            <p:nvPr/>
          </p:nvSpPr>
          <p:spPr>
            <a:xfrm>
              <a:off x="3328465" y="4295145"/>
              <a:ext cx="7136335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Untidiness &amp; Poor Hygiene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2573CB-6807-D0EB-88AC-24550482E977}"/>
                </a:ext>
              </a:extLst>
            </p:cNvPr>
            <p:cNvSpPr txBox="1"/>
            <p:nvPr/>
          </p:nvSpPr>
          <p:spPr>
            <a:xfrm>
              <a:off x="3784304" y="4792692"/>
              <a:ext cx="7002178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Missing to get off at the usual station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FAF00E-BF84-1B0C-DEDD-0E002CC5D62D}"/>
                </a:ext>
              </a:extLst>
            </p:cNvPr>
            <p:cNvSpPr txBox="1"/>
            <p:nvPr/>
          </p:nvSpPr>
          <p:spPr>
            <a:xfrm>
              <a:off x="4733731" y="5799397"/>
              <a:ext cx="6809821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Waking up in the middle of the night and making noise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5E1654-4C45-912D-8B01-8BEF03071E57}"/>
                </a:ext>
              </a:extLst>
            </p:cNvPr>
            <p:cNvSpPr txBox="1"/>
            <p:nvPr/>
          </p:nvSpPr>
          <p:spPr>
            <a:xfrm>
              <a:off x="1481587" y="2264792"/>
              <a:ext cx="7311297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Forgetting where objects have been placed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4C9B46-E2BE-502F-DE32-0EF57BDDDA75}"/>
                </a:ext>
              </a:extLst>
            </p:cNvPr>
            <p:cNvSpPr txBox="1"/>
            <p:nvPr/>
          </p:nvSpPr>
          <p:spPr>
            <a:xfrm>
              <a:off x="4224733" y="5301391"/>
              <a:ext cx="6935972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Miscalculating, Missing finance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D691F0-8E3D-9AD9-96FA-D2AADBF67243}"/>
                </a:ext>
              </a:extLst>
            </p:cNvPr>
            <p:cNvSpPr txBox="1"/>
            <p:nvPr/>
          </p:nvSpPr>
          <p:spPr>
            <a:xfrm>
              <a:off x="2364685" y="3275003"/>
              <a:ext cx="7280859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Cannot recall of things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F6B9E0-14C0-E9BA-E73E-C615B65F84C8}"/>
                </a:ext>
              </a:extLst>
            </p:cNvPr>
            <p:cNvSpPr txBox="1"/>
            <p:nvPr/>
          </p:nvSpPr>
          <p:spPr>
            <a:xfrm>
              <a:off x="2885679" y="3785743"/>
              <a:ext cx="706940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cs typeface="Arial" pitchFamily="34" charset="0"/>
                </a:rPr>
                <a:t>Getting angry at small matters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910080" y="324805"/>
            <a:ext cx="8371840" cy="106711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The First change in daily activities that family members noticed in elderly for AD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2BFFC-8E69-4390-98DC-1295C4AC39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961" t="8429" r="4283" b="1411"/>
          <a:stretch/>
        </p:blipFill>
        <p:spPr>
          <a:xfrm>
            <a:off x="0" y="1509595"/>
            <a:ext cx="12192000" cy="502920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45125"/>
            <a:ext cx="8879840" cy="106711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Cognitive symptoms &amp; </a:t>
            </a:r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Behavioural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&amp; Psychological Symptoms of Dementia (</a:t>
            </a:r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BPSD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/>
          <p:cNvPicPr>
            <a:picLocks noGrp="1" noRot="1" noChangeAspect="1" noChangeArrowheads="1"/>
          </p:cNvPicPr>
          <p:nvPr>
            <p:ph type="body" idx="4294967295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0000"/>
          <a:stretch>
            <a:fillRect/>
          </a:stretch>
        </p:blipFill>
        <p:spPr>
          <a:xfrm>
            <a:off x="0" y="1295400"/>
            <a:ext cx="12192000" cy="5562600"/>
          </a:xfrm>
          <a:prstGeom prst="rect">
            <a:avLst/>
          </a:prstGeom>
          <a:ln w="12700" cap="flat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73594-B792-21F8-F336-E06F372ABDEA}"/>
              </a:ext>
            </a:extLst>
          </p:cNvPr>
          <p:cNvSpPr txBox="1"/>
          <p:nvPr/>
        </p:nvSpPr>
        <p:spPr>
          <a:xfrm>
            <a:off x="7198242" y="2275367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00"/>
                </a:solidFill>
              </a:rPr>
              <a:t>Sedentary Life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00"/>
                </a:solidFill>
              </a:rPr>
              <a:t>Fluctuating/Uncontrolled Blood 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00"/>
                </a:solidFill>
              </a:rPr>
              <a:t>Chronic Stress &amp; Poor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00"/>
                </a:solidFill>
              </a:rPr>
              <a:t>Chronic/Recurrent 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00"/>
                </a:solidFill>
              </a:rPr>
              <a:t>Chronic Alcoholism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WHAT ARE THE RISK FACTORS FOR AD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7 Stages Of Alzheimer's Disease">
            <a:extLst>
              <a:ext uri="{FF2B5EF4-FFF2-40B4-BE49-F238E27FC236}">
                <a16:creationId xmlns:a16="http://schemas.microsoft.com/office/drawing/2014/main" id="{D9CC6384-6977-4280-ADC2-83EFEF63C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/>
          <a:stretch/>
        </p:blipFill>
        <p:spPr bwMode="auto">
          <a:xfrm>
            <a:off x="0" y="1056640"/>
            <a:ext cx="121920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(01-07)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4074160"/>
            <a:ext cx="10515600" cy="2184785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i-IN" sz="2000" b="1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स्टेज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2: बहुत हल्की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(Very Mild Cognitive Impairment):</a:t>
            </a:r>
          </a:p>
          <a:p>
            <a:pPr lvl="1">
              <a:lnSpc>
                <a:spcPct val="12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सामान्य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बीमारी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है, जिसे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उम्र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साथ जोड़ा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गया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है।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उदाहरण 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लिए, नामों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और परिचित वस्तुओं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भूलना।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आमतौर पर इसके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लक्षण प्रियजनों, परिवार 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रोगी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डॉक्टर 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सामने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स्पष्ट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हैं।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89C1DD-3077-ADCD-5BC8-2377BCFAD888}"/>
              </a:ext>
            </a:extLst>
          </p:cNvPr>
          <p:cNvSpPr txBox="1">
            <a:spLocks/>
          </p:cNvSpPr>
          <p:nvPr/>
        </p:nvSpPr>
        <p:spPr>
          <a:xfrm>
            <a:off x="0" y="1206164"/>
            <a:ext cx="8036560" cy="255303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hi-IN" sz="2000" b="1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स्टेज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1: कोई संज्ञानात्मक कमी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(No Cognitive Impairment)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:</a:t>
            </a:r>
            <a:endParaRPr lang="en-IN" sz="2000" b="1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IN" sz="1800" b="1" dirty="0">
                <a:latin typeface="Nirmala UI" panose="020B0502040204020203" pitchFamily="34" charset="0"/>
                <a:cs typeface="Nirmala UI" panose="020B0502040204020203" pitchFamily="34" charset="0"/>
              </a:rPr>
              <a:t>No Memory Loss, Confusion or Cognitive Impairment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व्यक्ति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सामान्य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रूप से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कार्य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करता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है, </a:t>
            </a:r>
            <a:endParaRPr lang="en-IN" sz="1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मानसिक हानि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है,</a:t>
            </a:r>
            <a:endParaRPr lang="en-IN" sz="1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मानसिक रूप से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स्वस्थ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है। </a:t>
            </a:r>
            <a:endParaRPr lang="en-IN" sz="1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जिन लोगों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डिमेंशिया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उन्हें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इस चरण में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रखा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जाता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hi-IN" sz="18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IN" sz="24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AA3CB-3FF5-0F30-FB60-15B9494D936A}"/>
              </a:ext>
            </a:extLst>
          </p:cNvPr>
          <p:cNvSpPr txBox="1"/>
          <p:nvPr/>
        </p:nvSpPr>
        <p:spPr>
          <a:xfrm>
            <a:off x="8036560" y="2279359"/>
            <a:ext cx="4155440" cy="8679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Neurodegeneration </a:t>
            </a:r>
            <a:r>
              <a:rPr lang="en-US" sz="1400" dirty="0">
                <a:solidFill>
                  <a:srgbClr val="212121"/>
                </a:solidFill>
                <a:highlight>
                  <a:srgbClr val="FFFFFF"/>
                </a:highlight>
              </a:rPr>
              <a:t>gets started a decade before onset of symptoms of Dementia due to death of Neurons and loss of their connections</a:t>
            </a:r>
            <a:endParaRPr lang="en-IN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(01)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6080" y="1668146"/>
            <a:ext cx="9510736" cy="3932554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IN" sz="2000" b="1" dirty="0" smtClean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hi-IN" sz="2000" b="1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स्टेज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2: बहुत हल्की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(Very Mild Cognitive Impairment):</a:t>
            </a:r>
          </a:p>
          <a:p>
            <a:pPr lvl="1">
              <a:lnSpc>
                <a:spcPct val="11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सामान्य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बीमारी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है, जिसे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उम्र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साथ जोड़ा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गया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है।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Occasional lapses of memory:</a:t>
            </a:r>
          </a:p>
          <a:p>
            <a:pPr lvl="2">
              <a:lnSpc>
                <a:spcPct val="110000"/>
              </a:lnSpc>
            </a:pP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यह भूल जाते हैं कि वे रोजमर्रा की वस्तुओं को कहां रखते हैं</a:t>
            </a:r>
          </a:p>
          <a:p>
            <a:pPr lvl="2">
              <a:lnSpc>
                <a:spcPct val="110000"/>
              </a:lnSpc>
            </a:pP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उन नामों को भूल जाना जिन्हें वे कभी अच्छी तरह से जानते थे</a:t>
            </a:r>
            <a:endParaRPr lang="en-IN" sz="16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2">
              <a:lnSpc>
                <a:spcPct val="110000"/>
              </a:lnSpc>
            </a:pPr>
            <a:endParaRPr lang="en-IN" sz="16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1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उदाहरण 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लिए, नामों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और परिचित वस्तुओं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भूलना।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Nirmala UI" panose="020B0502040204020203" pitchFamily="34" charset="0"/>
                <a:cs typeface="Nirmala UI" panose="020B0502040204020203" pitchFamily="34" charset="0"/>
              </a:rPr>
              <a:t>Symptoms are unlikely to affect the person’s work or social interactions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3B506B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02)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591177"/>
            <a:ext cx="10995838" cy="3240664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स्टेज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3: हल्की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(Mild Cognitive Impairment):</a:t>
            </a:r>
          </a:p>
          <a:p>
            <a:pPr lvl="2">
              <a:lnSpc>
                <a:spcPct val="150000"/>
              </a:lnSpc>
            </a:pP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इस चरण में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भूलने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बीमारी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बढ़ जाती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है, </a:t>
            </a:r>
          </a:p>
          <a:p>
            <a:pPr lvl="3">
              <a:lnSpc>
                <a:spcPct val="15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अक्सर चीज़ों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भूलते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रहते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और सही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शब्दो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चुनाव भी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कर पाते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हैं।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2">
              <a:lnSpc>
                <a:spcPct val="150000"/>
              </a:lnSpc>
            </a:pP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ध्यान देने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कठिनाइयां</a:t>
            </a:r>
            <a:r>
              <a:rPr lang="en-IN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और काम के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प्रदर्शन में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कमी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होने लगती है।</a:t>
            </a:r>
            <a:endParaRPr lang="en-IN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2">
              <a:lnSpc>
                <a:spcPct val="150000"/>
              </a:lnSpc>
            </a:pP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इस स्तर तक पहुंचने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बाद रोगी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प्रियजनों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और परिवार को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इससे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जुड़ी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समस्याओं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का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तब पता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चलता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जब वह कहीं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नए स्थान पर जाते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dirty="0">
                <a:latin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रोगी को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एडजस्ट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 करने में दिक्कत होने लगती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हैI</a:t>
            </a:r>
            <a:endParaRPr lang="hi-IN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9C750-5F1C-712A-D3A1-C783B664C75B}"/>
              </a:ext>
            </a:extLst>
          </p:cNvPr>
          <p:cNvSpPr txBox="1"/>
          <p:nvPr/>
        </p:nvSpPr>
        <p:spPr>
          <a:xfrm>
            <a:off x="2675890" y="1271963"/>
            <a:ext cx="6840220" cy="88036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Onset of Noticeable </a:t>
            </a:r>
            <a:r>
              <a:rPr lang="en-US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Cognitive impairment: noticeable</a:t>
            </a: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to the patient, their friends, family members, and colleagues</a:t>
            </a:r>
            <a:endParaRPr lang="en-IN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03)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473619" cy="6574420"/>
          </a:xfrm>
          <a:prstGeom prst="rect">
            <a:avLst/>
          </a:prstGeom>
          <a:solidFill>
            <a:srgbClr val="DB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1963" y="360798"/>
            <a:ext cx="3651250" cy="692498"/>
          </a:xfrm>
          <a:prstGeom prst="roundRect">
            <a:avLst>
              <a:gd name="adj" fmla="val 39664"/>
            </a:avLst>
          </a:prstGeom>
          <a:solidFill>
            <a:srgbClr val="D3555E"/>
          </a:solidFill>
        </p:spPr>
        <p:txBody>
          <a:bodyPr>
            <a:normAutofit/>
          </a:bodyPr>
          <a:lstStyle/>
          <a:p>
            <a:pPr algn="ctr"/>
            <a:r>
              <a:rPr lang="hi-IN" sz="3200" b="1" dirty="0">
                <a:solidFill>
                  <a:schemeClr val="bg1"/>
                </a:solidFill>
              </a:rPr>
              <a:t>संक्षिप्त परिचय</a:t>
            </a:r>
            <a:endParaRPr lang="en-IN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98A36-9BE0-8C03-C68E-E020264D76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870" y="1404846"/>
            <a:ext cx="6187749" cy="468628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300"/>
              </a:spcBef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भारत की जनसंख्या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(as on 01 July 2024)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buNone/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         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145 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Crores</a:t>
            </a:r>
          </a:p>
          <a:p>
            <a:pPr>
              <a:lnSpc>
                <a:spcPct val="140000"/>
              </a:lnSpc>
              <a:spcBef>
                <a:spcPts val="300"/>
              </a:spcBef>
            </a:pP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W</a:t>
            </a:r>
            <a:r>
              <a:rPr lang="en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orld’s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most populous nation</a:t>
            </a:r>
          </a:p>
          <a:p>
            <a:pPr>
              <a:lnSpc>
                <a:spcPct val="140000"/>
              </a:lnSpc>
              <a:spcBef>
                <a:spcPts val="300"/>
              </a:spcBef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भारत: </a:t>
            </a: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बढ़ती उम्र 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1800" dirty="0">
                <a:effectLst/>
                <a:latin typeface="Nirmala UI" panose="020B0502040204020203" pitchFamily="34" charset="0"/>
                <a:ea typeface="Times New Roman" panose="02020603050405020304" pitchFamily="18" charset="0"/>
                <a:cs typeface="Nirmala UI" panose="020B0502040204020203" pitchFamily="34" charset="0"/>
              </a:rPr>
              <a:t>lifespan 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)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और घटती प्रजनन दर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(</a:t>
            </a:r>
            <a:r>
              <a:rPr lang="en-US" sz="1800" dirty="0">
                <a:effectLst/>
                <a:latin typeface="Nirmala UI" panose="020B0502040204020203" pitchFamily="34" charset="0"/>
                <a:ea typeface="Times New Roman" panose="02020603050405020304" pitchFamily="18" charset="0"/>
                <a:cs typeface="Nirmala UI" panose="020B0502040204020203" pitchFamily="34" charset="0"/>
              </a:rPr>
              <a:t>fertility rates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hi-IN" sz="18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जनसांख्यिकीय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बदलाव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(Demographic shift)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का सामना कर रहा है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:</a:t>
            </a:r>
          </a:p>
          <a:p>
            <a:pPr lvl="2">
              <a:lnSpc>
                <a:spcPct val="140000"/>
              </a:lnSpc>
              <a:spcBef>
                <a:spcPts val="300"/>
              </a:spcBef>
            </a:pP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जिससे कारण वृद्ध व्यक्तियों की आबादी बढ़ती </a:t>
            </a:r>
            <a:r>
              <a:rPr lang="hi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जा</a:t>
            </a:r>
            <a:r>
              <a:rPr lang="en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रही 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है। </a:t>
            </a:r>
          </a:p>
          <a:p>
            <a:pPr lvl="2">
              <a:lnSpc>
                <a:spcPct val="140000"/>
              </a:lnSpc>
              <a:spcBef>
                <a:spcPts val="300"/>
              </a:spcBef>
            </a:pP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इसलिए 2050 तक, 60 वर्ष से अधिक लोग कुल आबादी का 19.1% हो </a:t>
            </a:r>
            <a:r>
              <a:rPr lang="hi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जायेगा</a:t>
            </a:r>
            <a:r>
              <a:rPr lang="en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6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I </a:t>
            </a:r>
            <a:endParaRPr lang="en-IN" sz="16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559EF-ED60-2DA4-F04B-B158566830CC}"/>
              </a:ext>
            </a:extLst>
          </p:cNvPr>
          <p:cNvSpPr txBox="1"/>
          <p:nvPr/>
        </p:nvSpPr>
        <p:spPr>
          <a:xfrm>
            <a:off x="6832088" y="5783352"/>
            <a:ext cx="4741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dirty="0"/>
              <a:t>Source: </a:t>
            </a:r>
            <a:r>
              <a:rPr lang="en-US" sz="1400" dirty="0"/>
              <a:t>Ministry of Statistics and </a:t>
            </a:r>
            <a:r>
              <a:rPr lang="en-US" sz="1400" dirty="0" err="1"/>
              <a:t>Programme</a:t>
            </a:r>
            <a:r>
              <a:rPr lang="en-US" sz="1400" dirty="0"/>
              <a:t> Implementation. </a:t>
            </a:r>
            <a:endParaRPr lang="en-IN" sz="14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824D6A9-5B41-E430-47DD-2C232FFA4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540845"/>
              </p:ext>
            </p:extLst>
          </p:nvPr>
        </p:nvGraphicFramePr>
        <p:xfrm>
          <a:off x="6234599" y="1512996"/>
          <a:ext cx="5957401" cy="3803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9D482352-F43C-6BFC-135A-725254B09E3E}"/>
              </a:ext>
            </a:extLst>
          </p:cNvPr>
          <p:cNvSpPr txBox="1"/>
          <p:nvPr/>
        </p:nvSpPr>
        <p:spPr>
          <a:xfrm>
            <a:off x="8433463" y="4496242"/>
            <a:ext cx="1813389" cy="3693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Adult  Age: 63.3%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9D482352-F43C-6BFC-135A-725254B09E3E}"/>
              </a:ext>
            </a:extLst>
          </p:cNvPr>
          <p:cNvSpPr txBox="1"/>
          <p:nvPr/>
        </p:nvSpPr>
        <p:spPr>
          <a:xfrm>
            <a:off x="8072868" y="3060437"/>
            <a:ext cx="1140432" cy="3541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200" b="1" dirty="0">
                <a:solidFill>
                  <a:schemeClr val="bg1"/>
                </a:solidFill>
                <a:highlight>
                  <a:srgbClr val="000000"/>
                </a:highlight>
              </a:rPr>
              <a:t>&lt;17 Yr: 19.1%</a:t>
            </a:r>
          </a:p>
        </p:txBody>
      </p:sp>
    </p:spTree>
    <p:extLst>
      <p:ext uri="{BB962C8B-B14F-4D97-AF65-F5344CB8AC3E}">
        <p14:creationId xmlns:p14="http://schemas.microsoft.com/office/powerpoint/2010/main" val="22773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7140" y="1311273"/>
            <a:ext cx="9697720" cy="4813301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spcBef>
                <a:spcPts val="300"/>
              </a:spcBef>
            </a:pPr>
            <a:r>
              <a:rPr lang="hi-IN" sz="22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स्टेज</a:t>
            </a:r>
            <a:r>
              <a:rPr lang="hi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4 मध्यम </a:t>
            </a:r>
            <a:r>
              <a:rPr lang="hi-IN" sz="22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संज्ञात्मक</a:t>
            </a:r>
            <a:r>
              <a:rPr lang="hi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(Moderate Cognitive Impairment): </a:t>
            </a: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Attention &amp; Concentration: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ग्रस्त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लोगों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ध्यान केंद्रित करने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कठिनाई होती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है, 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Present &amp; Recent Events: 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वर्तमान व हाल में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हुई घटनाएं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याद नहीं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रहती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Finances: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पैसे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आदि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प्रबंध करने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मामलों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Travelling/Unfamiliar Places: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अकेले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नए स्थानों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पर यात्रा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करने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जैसे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कामों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कठिनाई आती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 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Multitasking/Multiple works: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जटिल कार्यों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पूरा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करने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परेशानी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क्योंकि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उनकी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मानसिक क्षमता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इसे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इंकार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कर देती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Sociability: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इस कारण दोस्तों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और परिवार </a:t>
            </a:r>
            <a:r>
              <a:rPr lang="hi-IN" sz="22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वालो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से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दूर रहना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शुरू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कर देते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हैं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क्योंकि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सामाजिकता मुश्किल होने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लगती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 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lang="en-US" sz="2200" dirty="0">
                <a:latin typeface="Nirmala UI" panose="020B0502040204020203" pitchFamily="34" charset="0"/>
                <a:cs typeface="Nirmala UI" panose="020B0502040204020203" pitchFamily="34" charset="0"/>
              </a:rPr>
              <a:t>Executive Function: Trouble with organizing, planning, executing Tasks</a:t>
            </a:r>
            <a:endParaRPr lang="en-IN" sz="22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3B506B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1588" y="2133102"/>
            <a:ext cx="9648825" cy="4210548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hi-IN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स्टेज</a:t>
            </a:r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 5: मध्यम गहन </a:t>
            </a:r>
            <a:r>
              <a:rPr lang="hi-IN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 (</a:t>
            </a:r>
            <a:r>
              <a:rPr lang="en-IN" b="1" dirty="0">
                <a:latin typeface="Nirmala UI" panose="020B0502040204020203" pitchFamily="34" charset="0"/>
                <a:cs typeface="Nirmala UI" panose="020B0502040204020203" pitchFamily="34" charset="0"/>
              </a:rPr>
              <a:t>Moderately Severe Cognitive </a:t>
            </a:r>
            <a:r>
              <a:rPr lang="en-IN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Imapairment</a:t>
            </a:r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  <a:r>
              <a:rPr lang="en-IN" b="1" dirty="0">
                <a:latin typeface="Nirmala UI" panose="020B0502040204020203" pitchFamily="34" charset="0"/>
                <a:cs typeface="Nirmala UI" panose="020B0502040204020203" pitchFamily="34" charset="0"/>
              </a:rPr>
              <a:t>:</a:t>
            </a:r>
          </a:p>
          <a:p>
            <a:pPr lvl="1" algn="just">
              <a:lnSpc>
                <a:spcPct val="170000"/>
              </a:lnSpc>
            </a:pP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Memory Impairment: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याददाश्त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बहुत ज्यादा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कमी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होना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शुरू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हो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जाती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हैं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(</a:t>
            </a:r>
            <a:r>
              <a:rPr lang="en-US" sz="2800" dirty="0">
                <a:latin typeface="Nirmala UI" panose="020B0502040204020203" pitchFamily="34" charset="0"/>
                <a:cs typeface="Nirmala UI" panose="020B0502040204020203" pitchFamily="34" charset="0"/>
              </a:rPr>
              <a:t>Difficulty recalling a vital detail such as their address, phone number, or high school year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</a:p>
          <a:p>
            <a:pPr lvl="1" algn="just">
              <a:lnSpc>
                <a:spcPct val="170000"/>
              </a:lnSpc>
            </a:pP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Memory Loss: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शुरुआत में याददाश्त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कमी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होती, जो आगे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जाकर याददाश्त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ही खो जाता है। उदाहरण के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लिए, जैसे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ग्रसित व्यक्ति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अपना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पता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याद ना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होना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या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फ़ोन नंबर याद नहीं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रहना</a:t>
            </a:r>
          </a:p>
          <a:p>
            <a:pPr lvl="1" algn="just">
              <a:lnSpc>
                <a:spcPct val="170000"/>
              </a:lnSpc>
            </a:pP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Daily Activity: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गतिविधियों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पूरा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करने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लिए किसी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अन्य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व्यक्ति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सहायता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लेनी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पड़ती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(उदाहरण के</a:t>
            </a: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लिए, </a:t>
            </a:r>
            <a:r>
              <a:rPr lang="hi-IN" sz="28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ड्रेसिंग</a:t>
            </a:r>
            <a:r>
              <a:rPr lang="hi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, स्नान, भोजन बनाना)।</a:t>
            </a:r>
            <a:endParaRPr lang="en-IN" sz="2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 algn="just">
              <a:lnSpc>
                <a:spcPct val="170000"/>
              </a:lnSpc>
            </a:pPr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Orientation: </a:t>
            </a:r>
            <a:r>
              <a:rPr lang="en-US" sz="2800" dirty="0">
                <a:latin typeface="Nirmala UI" panose="020B0502040204020203" pitchFamily="34" charset="0"/>
                <a:cs typeface="Nirmala UI" panose="020B0502040204020203" pitchFamily="34" charset="0"/>
              </a:rPr>
              <a:t>Disorientation in terms of place and time, such as confusion regarding the season, date, day of the week, or time of day</a:t>
            </a:r>
            <a:endParaRPr lang="hi-IN" sz="28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0FC8C-2E9A-7FF4-C55C-433B40016DF8}"/>
              </a:ext>
            </a:extLst>
          </p:cNvPr>
          <p:cNvSpPr txBox="1"/>
          <p:nvPr/>
        </p:nvSpPr>
        <p:spPr>
          <a:xfrm>
            <a:off x="2686050" y="1240928"/>
            <a:ext cx="681990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Stage of Dependency: </a:t>
            </a:r>
            <a:r>
              <a:rPr lang="en-IN" sz="2000" dirty="0">
                <a:solidFill>
                  <a:schemeClr val="tx1"/>
                </a:solidFill>
              </a:rPr>
              <a:t>Begin f</a:t>
            </a:r>
            <a:r>
              <a:rPr lang="en-US" sz="2000" dirty="0">
                <a:solidFill>
                  <a:schemeClr val="tx1"/>
                </a:solidFill>
              </a:rPr>
              <a:t>rom this stage onward, the person may no longer be able to function without some assistance.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5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8485" y="1850985"/>
            <a:ext cx="11313515" cy="4732695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स्टेज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6: गंभीर </a:t>
            </a:r>
            <a:r>
              <a:rPr lang="hi-IN" sz="20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IN" sz="2000" b="1" dirty="0">
                <a:latin typeface="Nirmala UI" panose="020B0502040204020203" pitchFamily="34" charset="0"/>
                <a:cs typeface="Nirmala UI" panose="020B0502040204020203" pitchFamily="34" charset="0"/>
              </a:rPr>
              <a:t>Severe Cognitive Impairment):</a:t>
            </a: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दैनिक गतिविधियों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(Daily Activity)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जैसे खुद कपड़े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पहनने में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व्यापक सहायता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आवश्यकता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करीबी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रिश्तेदारों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नाम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 पहचान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(Recognition &amp; Naming):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भूलना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शुरू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कर देते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ताजा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हुई घटनाओं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(Present and Recent Events)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बहुत ही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कम याद रख पाते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हैं।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पहले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जीवन का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विवरण याद रहना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(Remote/Past Memory)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बचपन की यादें को वर्तमान समझने लगते है और बार </a:t>
            </a:r>
            <a:r>
              <a:rPr lang="hi-IN" sz="20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बार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दोहराते हैं।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गणित व जोड़ भाग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(Mathematical Skills)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10 से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नीचे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गिनती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गिनने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कठिनाई होती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है।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C68AC-D96D-B55F-89EF-A37ABBC80021}"/>
              </a:ext>
            </a:extLst>
          </p:cNvPr>
          <p:cNvSpPr txBox="1"/>
          <p:nvPr/>
        </p:nvSpPr>
        <p:spPr>
          <a:xfrm>
            <a:off x="3483699" y="1177260"/>
            <a:ext cx="522460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dirty="0"/>
              <a:t>Patient require high degree of care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3B506B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8485" y="1850985"/>
            <a:ext cx="11313515" cy="4732695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/>
          <a:p>
            <a:pPr marL="355600" lvl="1" indent="-173038" algn="just">
              <a:lnSpc>
                <a:spcPct val="130000"/>
              </a:lnSpc>
            </a:pPr>
            <a:r>
              <a:rPr lang="hi-IN" sz="20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मूत्राशय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आंतों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नियंत्रण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(Bowel Bladder Controls)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 कमी हो जाती है।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साफ़ व सही शब्दों के साथ सही वाकया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(Language Expression/Comprehension/Word Finding)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सही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बोलने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क्षमता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भी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कमी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आ जाती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है। 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व्यक्तित्व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 </a:t>
            </a:r>
            <a:r>
              <a:rPr lang="hi-IN" sz="20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स्वाभाव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(Personality Changes)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बदल जाता है (कुछ ऐसी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चीज़ 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सच समझना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जो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नहीं)</a:t>
            </a:r>
            <a:endParaRPr lang="en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marL="355600" lvl="1" indent="-173038" algn="just">
              <a:lnSpc>
                <a:spcPct val="130000"/>
              </a:lnSpc>
            </a:pPr>
            <a:r>
              <a:rPr lang="en-US" sz="2000" dirty="0">
                <a:latin typeface="Nirmala UI" panose="020B0502040204020203" pitchFamily="34" charset="0"/>
                <a:cs typeface="Nirmala UI" panose="020B0502040204020203" pitchFamily="34" charset="0"/>
              </a:rPr>
              <a:t>Lack of awareness regarding their surroundings as well as the time and place</a:t>
            </a: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विवशता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(Impulsiveness/Repetition)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एक काम को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बार-बार दोहराना, जैसे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सफाई</a:t>
            </a:r>
          </a:p>
          <a:p>
            <a:pPr marL="355600" lvl="1" indent="-173038" algn="just">
              <a:lnSpc>
                <a:spcPct val="130000"/>
              </a:lnSpc>
            </a:pPr>
            <a:r>
              <a:rPr lang="hi-IN" sz="20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चिंता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और उत्तेजना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(Worry/Aggression)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जैसी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समस्याएं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हो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सकती</a:t>
            </a:r>
            <a:r>
              <a:rPr lang="en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latin typeface="Nirmala UI" panose="020B0502040204020203" pitchFamily="34" charset="0"/>
                <a:cs typeface="Nirmala UI" panose="020B0502040204020203" pitchFamily="34" charset="0"/>
              </a:rPr>
              <a:t>हैं। </a:t>
            </a:r>
          </a:p>
          <a:p>
            <a:pPr marL="355600" lvl="1" indent="-173038" algn="just">
              <a:lnSpc>
                <a:spcPct val="130000"/>
              </a:lnSpc>
            </a:pPr>
            <a:r>
              <a:rPr lang="en-US" sz="2000" dirty="0">
                <a:latin typeface="Nirmala UI" panose="020B0502040204020203" pitchFamily="34" charset="0"/>
                <a:cs typeface="Nirmala UI" panose="020B0502040204020203" pitchFamily="34" charset="0"/>
              </a:rPr>
              <a:t>Paranoia, hallucinations, and delusional behavior</a:t>
            </a:r>
            <a:endParaRPr lang="hi-IN" sz="20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C68AC-D96D-B55F-89EF-A37ABBC80021}"/>
              </a:ext>
            </a:extLst>
          </p:cNvPr>
          <p:cNvSpPr txBox="1"/>
          <p:nvPr/>
        </p:nvSpPr>
        <p:spPr>
          <a:xfrm>
            <a:off x="3483699" y="1177260"/>
            <a:ext cx="522460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dirty="0"/>
              <a:t>Patient require high degree of care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4440" y="2301240"/>
            <a:ext cx="9723120" cy="425196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hi-IN" sz="22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स्टेज</a:t>
            </a:r>
            <a:r>
              <a:rPr lang="hi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7: बहुत गंभीर </a:t>
            </a:r>
            <a:r>
              <a:rPr lang="hi-IN" sz="22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संज्ञानात्मक</a:t>
            </a:r>
            <a:r>
              <a:rPr lang="hi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कमी</a:t>
            </a:r>
            <a:r>
              <a:rPr lang="en-IN" sz="2200" b="1" dirty="0">
                <a:latin typeface="Nirmala UI" panose="020B0502040204020203" pitchFamily="34" charset="0"/>
                <a:cs typeface="Nirmala UI" panose="020B0502040204020203" pitchFamily="34" charset="0"/>
              </a:rPr>
              <a:t> (Very Severe Cognitive Impairment):</a:t>
            </a:r>
          </a:p>
          <a:p>
            <a:pPr lvl="1" algn="just">
              <a:lnSpc>
                <a:spcPct val="150000"/>
              </a:lnSpc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Language Expression/Comprehension/Word Findings/Naming/Recognition: </a:t>
            </a:r>
          </a:p>
          <a:p>
            <a:pPr lvl="2" algn="just">
              <a:lnSpc>
                <a:spcPct val="150000"/>
              </a:lnSpc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वास्तव में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बोलने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या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बातचीत करने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क्षमता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खो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देते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हैं। </a:t>
            </a:r>
            <a:endParaRPr lang="en-IN" sz="1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Routine Daily Activity: </a:t>
            </a:r>
          </a:p>
          <a:p>
            <a:pPr lvl="2" algn="just">
              <a:lnSpc>
                <a:spcPct val="150000"/>
              </a:lnSpc>
            </a:pP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सारे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सामान्य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दैनिक गतिविधियां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(जैसे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शौचालय का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उपयोग करना, खाने) को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पूरा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करने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लिए सहायक की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आवश्यकता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होती</a:t>
            </a:r>
            <a:r>
              <a:rPr lang="en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800" dirty="0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endParaRPr lang="en-IN" sz="1800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Psychomotor Skills: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कौशल खो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देते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हैं, उदाहरण के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लिए, चलना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या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कुर्सी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पर बैठने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की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क्षमता</a:t>
            </a:r>
            <a:r>
              <a:rPr lang="en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200" dirty="0">
                <a:latin typeface="Nirmala UI" panose="020B0502040204020203" pitchFamily="34" charset="0"/>
                <a:cs typeface="Nirmala UI" panose="020B0502040204020203" pitchFamily="34" charset="0"/>
              </a:rPr>
              <a:t>आदि।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55E40-F9B3-2901-1380-0DC203DAA330}"/>
              </a:ext>
            </a:extLst>
          </p:cNvPr>
          <p:cNvSpPr txBox="1"/>
          <p:nvPr/>
        </p:nvSpPr>
        <p:spPr>
          <a:xfrm>
            <a:off x="2735580" y="1225880"/>
            <a:ext cx="672084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rain appears to lose its connection to the body and becomes incapable of telling it what to do </a:t>
            </a:r>
            <a:endParaRPr lang="en-IN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3B506B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C057-2004-7E9F-0FAB-64294D0071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69019"/>
            <a:ext cx="4550735" cy="4351338"/>
          </a:xfrm>
          <a:prstGeom prst="rect">
            <a:avLst/>
          </a:prstGeo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IN" sz="2200" b="1" dirty="0"/>
              <a:t>Stage: 1-3</a:t>
            </a:r>
            <a:r>
              <a:rPr lang="en-IN" sz="2200" dirty="0">
                <a:sym typeface="Wingdings" panose="05000000000000000000" pitchFamily="2" charset="2"/>
              </a:rPr>
              <a:t> Pre-Dementia Stage (Minor Neurocognitive Disorder)</a:t>
            </a:r>
          </a:p>
          <a:p>
            <a:pPr algn="just">
              <a:lnSpc>
                <a:spcPct val="150000"/>
              </a:lnSpc>
            </a:pPr>
            <a:r>
              <a:rPr lang="en-IN" sz="2200" b="1" dirty="0">
                <a:sym typeface="Wingdings" panose="05000000000000000000" pitchFamily="2" charset="2"/>
              </a:rPr>
              <a:t>Stage: 4-7</a:t>
            </a:r>
            <a:r>
              <a:rPr lang="en-IN" sz="2200" dirty="0">
                <a:sym typeface="Wingdings" panose="05000000000000000000" pitchFamily="2" charset="2"/>
              </a:rPr>
              <a:t> Dementia Stages (Major Neuro-Cognitive Disorder)</a:t>
            </a:r>
          </a:p>
          <a:p>
            <a:pPr algn="just">
              <a:lnSpc>
                <a:spcPct val="150000"/>
              </a:lnSpc>
            </a:pPr>
            <a:endParaRPr lang="en-IN" sz="2200" dirty="0"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IN" sz="2200" b="1" dirty="0">
                <a:sym typeface="Wingdings" panose="05000000000000000000" pitchFamily="2" charset="2"/>
              </a:rPr>
              <a:t>Total Duration: </a:t>
            </a:r>
          </a:p>
          <a:p>
            <a:pPr lvl="1" algn="just">
              <a:lnSpc>
                <a:spcPct val="150000"/>
              </a:lnSpc>
            </a:pPr>
            <a:r>
              <a:rPr lang="en-IN" sz="1800" dirty="0">
                <a:sym typeface="Wingdings" panose="05000000000000000000" pitchFamily="2" charset="2"/>
              </a:rPr>
              <a:t>Pre-Dementia: 7-17 Years</a:t>
            </a:r>
          </a:p>
          <a:p>
            <a:pPr lvl="1" algn="just">
              <a:lnSpc>
                <a:spcPct val="150000"/>
              </a:lnSpc>
            </a:pPr>
            <a:r>
              <a:rPr lang="en-IN" sz="1800" dirty="0">
                <a:sym typeface="Wingdings" panose="05000000000000000000" pitchFamily="2" charset="2"/>
              </a:rPr>
              <a:t>Dementia Stage: 7-9 Years</a:t>
            </a:r>
            <a:endParaRPr lang="hi-IN" sz="1800" dirty="0"/>
          </a:p>
        </p:txBody>
      </p:sp>
      <p:pic>
        <p:nvPicPr>
          <p:cNvPr id="2" name="Picture 4" descr="What are the Three Stages of Alzheimer's Disease | SeniorDirectory.com">
            <a:extLst>
              <a:ext uri="{FF2B5EF4-FFF2-40B4-BE49-F238E27FC236}">
                <a16:creationId xmlns:a16="http://schemas.microsoft.com/office/drawing/2014/main" id="{30E28701-0FEE-91E4-9372-8F8778C8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5" y="1369018"/>
            <a:ext cx="76412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Reisberg’s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Stage of Alzheimer’s Disease (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</a:t>
            </a:r>
            <a:r>
              <a:rPr lang="hi-IN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)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137" y="1400537"/>
            <a:ext cx="11705863" cy="5185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4025" y="1623799"/>
            <a:ext cx="11190086" cy="42908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b="0" dirty="0">
                <a:solidFill>
                  <a:schemeClr val="tx1"/>
                </a:solidFill>
              </a:rPr>
              <a:t>Not able to remember things/individual</a:t>
            </a:r>
          </a:p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dirty="0"/>
              <a:t>N</a:t>
            </a:r>
            <a:r>
              <a:rPr lang="en-US" sz="2500" b="0" dirty="0">
                <a:solidFill>
                  <a:schemeClr val="tx1"/>
                </a:solidFill>
              </a:rPr>
              <a:t>ot be able to perform our own daily essential &amp; non-essential activities</a:t>
            </a:r>
          </a:p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b="0" dirty="0">
                <a:solidFill>
                  <a:schemeClr val="tx1"/>
                </a:solidFill>
              </a:rPr>
              <a:t>Not be able to recognize any object, place, time etc</a:t>
            </a:r>
          </a:p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b="0" dirty="0">
                <a:solidFill>
                  <a:schemeClr val="tx1"/>
                </a:solidFill>
              </a:rPr>
              <a:t>Change in mood, behavior and Personality</a:t>
            </a:r>
          </a:p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b="0" dirty="0">
                <a:solidFill>
                  <a:schemeClr val="tx1"/>
                </a:solidFill>
              </a:rPr>
              <a:t>Gradually</a:t>
            </a:r>
            <a:r>
              <a:rPr lang="en-US" sz="2500" dirty="0">
                <a:sym typeface="Wingdings" panose="05000000000000000000" pitchFamily="2" charset="2"/>
              </a:rPr>
              <a:t> T</a:t>
            </a:r>
            <a:r>
              <a:rPr lang="en-US" sz="2500" b="0" dirty="0">
                <a:solidFill>
                  <a:schemeClr val="tx1"/>
                </a:solidFill>
              </a:rPr>
              <a:t>otally dependent on others</a:t>
            </a:r>
          </a:p>
          <a:p>
            <a:pPr algn="just" eaLnBrk="1" hangingPunct="1">
              <a:lnSpc>
                <a:spcPct val="15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US" sz="2500" dirty="0" smtClean="0"/>
              <a:t>We </a:t>
            </a:r>
            <a:r>
              <a:rPr lang="en-US" sz="2500" dirty="0"/>
              <a:t>will loose our </a:t>
            </a:r>
            <a:r>
              <a:rPr lang="en-US" sz="2500" dirty="0">
                <a:solidFill>
                  <a:srgbClr val="FF0000"/>
                </a:solidFill>
              </a:rPr>
              <a:t>IDENTITY and DIGNITY as we will not be able to recognize our self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656080" y="334965"/>
            <a:ext cx="8879840" cy="721675"/>
          </a:xfrm>
          <a:prstGeom prst="roundRect">
            <a:avLst>
              <a:gd name="adj" fmla="val 30152"/>
            </a:avLst>
          </a:prstGeom>
          <a:solidFill>
            <a:srgbClr val="3B506B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What will  happen if WE loose our memory ??????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9933011"/>
              </p:ext>
            </p:extLst>
          </p:nvPr>
        </p:nvGraphicFramePr>
        <p:xfrm>
          <a:off x="679048" y="1282468"/>
          <a:ext cx="10833904" cy="505358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507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Typical aging </a:t>
                      </a:r>
                      <a:endParaRPr lang="en-IN" sz="2000" b="1" dirty="0">
                        <a:solidFill>
                          <a:srgbClr val="FFFF00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Alzheimer’s/ Dementia </a:t>
                      </a:r>
                      <a:endParaRPr lang="en-IN" sz="2000" b="1" dirty="0">
                        <a:solidFill>
                          <a:srgbClr val="FFFF00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6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Sometimes forgetting names or appointments,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but remembering later with or without cues</a:t>
                      </a:r>
                    </a:p>
                    <a:p>
                      <a:pPr algn="ctr"/>
                      <a:r>
                        <a:rPr lang="en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कभी-कभी नाम या कोई काम या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अपॉइंटमेंट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भूल जाते हैं, लेकिन कोशिश करने पर, कोई संकेत मिलने पर याद आ जाना</a:t>
                      </a:r>
                      <a:r>
                        <a:rPr lang="en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Forgetting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recently learned information, 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Asking for same information again and again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(हाल ही में सीखी गयी जानकारी को भूल जाना, या 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या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कोई नया चीज़ न सिख पाना या याद कर पाना; बार-बार एक ही चीज़/जानकारी पूछना)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endParaRPr lang="en-IN" sz="1400" dirty="0">
                        <a:solidFill>
                          <a:schemeClr val="tx1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Making a bad decision one in a while</a:t>
                      </a: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(कभी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कभार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कोई गलत फैसला लेना)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Poor judgment and decision making </a:t>
                      </a: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(अक्सर गलत निर्णय लेना और गलत फैसले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पे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जोर देना)</a:t>
                      </a:r>
                      <a:endParaRPr lang="en-IN" sz="1400" dirty="0">
                        <a:solidFill>
                          <a:schemeClr val="tx1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Missing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a monthly payment 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(कभी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कभार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माह में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फिनंस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मिस करना)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Inability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to manage budget 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(अपने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फिनांस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बजट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ना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मैनेज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कर पाना)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8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Forgetting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which day it is and Remembering later 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(कभी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कभार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भूल जाना कि आज कौन सा दिन है लेकिन </a:t>
                      </a:r>
                      <a:r>
                        <a:rPr lang="hi-IN" sz="1400" baseline="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फ़ौरन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याद आ जाना)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Losing complete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track of date or season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(दिन, तारीख,  जान-पहचान वाली जगह या मौसम का पूरा ट्रैक खोना)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8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Sometimes forgetting which words to use </a:t>
                      </a: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(कभी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कभार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बातचीत में सही शब्द ना याद आना)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Difficulty in having conversation </a:t>
                      </a: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(बातचीत में क्या जवाब देना है, कोई क्या पूछ रहा, उनको ना समझ पाना या कठिनाई होना)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8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Losing things from time to time </a:t>
                      </a: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(कभी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कभार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अपनी चीजों को रख कर भूल जाना, बाद में याद आना)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Usually misplacing things and being unable</a:t>
                      </a:r>
                      <a:r>
                        <a:rPr lang="en-US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to find them </a:t>
                      </a:r>
                      <a:endParaRPr lang="hi-IN" sz="1400" baseline="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algn="ctr"/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(अक्सर/हमेशा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अपनी चीजों को रख कर भूल जाना, बाद में भी ना याद आना, घर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वालों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पे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इलज़ाम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लगाना कि हमारी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चीज़े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चुरा लिए हैं</a:t>
                      </a:r>
                      <a:r>
                        <a:rPr lang="hi-IN" sz="1400" baseline="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)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154061" y="334965"/>
            <a:ext cx="9883879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Difference between Normal aging &amp; Pathological Aging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ni-mental state examination (MMSE) - Oxford Medical Education">
            <a:extLst>
              <a:ext uri="{FF2B5EF4-FFF2-40B4-BE49-F238E27FC236}">
                <a16:creationId xmlns:a16="http://schemas.microsoft.com/office/drawing/2014/main" id="{F9D91DA9-A98E-7E98-68F2-7FD4DEAE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86673" y="1574157"/>
            <a:ext cx="8889357" cy="4109013"/>
          </a:xfrm>
          <a:prstGeom prst="roundRect">
            <a:avLst>
              <a:gd name="adj" fmla="val 141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52805-75FE-4806-9CED-DBB149A615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9800" y="1553800"/>
            <a:ext cx="7772400" cy="37611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IN" dirty="0"/>
              <a:t>Mild  Alzheimer's disease: MMSE 21–26</a:t>
            </a:r>
          </a:p>
          <a:p>
            <a:pPr>
              <a:lnSpc>
                <a:spcPct val="20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IN" dirty="0"/>
              <a:t>Moderate   Alzheimer's disease: MMSE 10–20</a:t>
            </a:r>
          </a:p>
          <a:p>
            <a:pPr>
              <a:lnSpc>
                <a:spcPct val="20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IN" dirty="0"/>
              <a:t>Moderately  severe Alzheimer's disease: MMSE 10–14</a:t>
            </a:r>
          </a:p>
          <a:p>
            <a:pPr>
              <a:lnSpc>
                <a:spcPct val="200000"/>
              </a:lnSpc>
              <a:buClr>
                <a:srgbClr val="D3555E"/>
              </a:buClr>
              <a:buFont typeface="Wingdings" panose="05000000000000000000" pitchFamily="2" charset="2"/>
              <a:buChar char="§"/>
            </a:pPr>
            <a:r>
              <a:rPr lang="en-IN" dirty="0"/>
              <a:t>Severe  Alzheimer's disease: MMSE less than 10</a:t>
            </a:r>
            <a:r>
              <a:rPr lang="en-IN" dirty="0" smtClean="0"/>
              <a:t>.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F0ACC-E121-4A2D-9EA8-D36B802830AE}"/>
              </a:ext>
            </a:extLst>
          </p:cNvPr>
          <p:cNvSpPr txBox="1"/>
          <p:nvPr/>
        </p:nvSpPr>
        <p:spPr bwMode="auto">
          <a:xfrm>
            <a:off x="8896989" y="5728847"/>
            <a:ext cx="1879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GB" sz="1000" dirty="0">
                <a:latin typeface="Calibri" pitchFamily="112" charset="0"/>
              </a:rPr>
              <a:t>Ref: NICE guidelines March 2011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154061" y="334965"/>
            <a:ext cx="9883879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Screening and Score based Staging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7416800" cy="6574420"/>
          </a:xfrm>
          <a:prstGeom prst="rect">
            <a:avLst/>
          </a:prstGeom>
          <a:solidFill>
            <a:srgbClr val="F6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98A36-9BE0-8C03-C68E-E020264D76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39" y="1187509"/>
            <a:ext cx="6982943" cy="4997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‘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उम्र</a:t>
            </a:r>
            <a:r>
              <a:rPr lang="en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’ (Aging): </a:t>
            </a:r>
            <a:r>
              <a:rPr lang="hi-IN" sz="1600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डिमेंशिया के लिए सबसे महत्वपूर्ण और सबसे प्रसिद्ध रिस्क </a:t>
            </a:r>
            <a:r>
              <a:rPr lang="en-IN" sz="1600" dirty="0" smtClean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/>
            </a:r>
            <a:br>
              <a:rPr lang="en-IN" sz="1600" dirty="0" smtClean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</a:br>
            <a:r>
              <a:rPr lang="hi-IN" sz="1600" dirty="0" smtClean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फैक्टर </a:t>
            </a:r>
            <a:r>
              <a:rPr lang="hi-IN" sz="1600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है।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इसलिए भारत डिमेंशिया से पीड़ित लोगों की संख्या में खतरनाक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लेवल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पर बढ़ने की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सम्भावना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है।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A</a:t>
            </a:r>
            <a:r>
              <a:rPr lang="en-US" sz="1600" b="1" dirty="0" err="1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ccording</a:t>
            </a:r>
            <a:r>
              <a:rPr lang="en-US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to Longitudinal Aging Study in India (LASI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-2023</a:t>
            </a:r>
            <a:r>
              <a:rPr lang="en-US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: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60+ आयु वर्ग के लोगों में डिमेंशिया का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Prevalence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:  </a:t>
            </a:r>
            <a:r>
              <a:rPr lang="hi-IN" sz="1400" b="1" dirty="0">
                <a:latin typeface="Nirmala UI" panose="020B0502040204020203" pitchFamily="34" charset="0"/>
                <a:cs typeface="Nirmala UI" panose="020B0502040204020203" pitchFamily="34" charset="0"/>
              </a:rPr>
              <a:t>7.4% 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60 वर्ष से अधिक उम्र के लगभग </a:t>
            </a:r>
            <a:r>
              <a:rPr lang="hi-IN" sz="1400" b="1" dirty="0">
                <a:latin typeface="Nirmala UI" panose="020B0502040204020203" pitchFamily="34" charset="0"/>
                <a:cs typeface="Nirmala UI" panose="020B0502040204020203" pitchFamily="34" charset="0"/>
              </a:rPr>
              <a:t>88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लाख भारतीय लोग डिमेंशिया के साथ रह रहे हैं।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पुरुषों की तुलना में महिलाओं में अधिक प्रचलित है I 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शहरी क्षेत्रों की तुलना में ग्रामीण क्षेत्रों में है ।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शिक्षा का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लेवल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डेमेनशिया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के 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prevalence 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को व्यापक रूप  से प्रभावित करता </a:t>
            </a:r>
            <a:r>
              <a:rPr lang="hi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हैI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अधिक शिक्षित लोगों की तुलना में कम शिक्षित लोगों में डिमेंशिया ज्यादा  होता है ।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hi-IN" sz="1600" b="1" dirty="0" err="1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अल्जाइमर्स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एंड </a:t>
            </a:r>
            <a:r>
              <a:rPr lang="hi-IN" sz="1600" b="1" dirty="0" err="1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रिलेटेड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600" b="1" dirty="0" err="1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डिसऑर्डर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600" b="1" dirty="0" err="1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सोसायटी</a:t>
            </a:r>
            <a:r>
              <a:rPr lang="hi-IN" sz="1600" b="1" dirty="0">
                <a:solidFill>
                  <a:srgbClr val="D3555E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ऑफ इंडिया के अनुसार सन 2010 में: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60 वर्ष से अधिक उम्र के लगभग </a:t>
            </a:r>
            <a:r>
              <a:rPr lang="hi-IN" sz="1400" b="1" dirty="0">
                <a:latin typeface="Nirmala UI" panose="020B0502040204020203" pitchFamily="34" charset="0"/>
                <a:cs typeface="Nirmala UI" panose="020B0502040204020203" pitchFamily="34" charset="0"/>
              </a:rPr>
              <a:t>37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लाख भारतीय लोग डिमेंशिया के साथ रह रहे थे</a:t>
            </a:r>
            <a:r>
              <a:rPr lang="hi-IN" sz="1400" dirty="0" smtClean="0">
                <a:latin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IN" sz="14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559EF-ED60-2DA4-F04B-B158566830CC}"/>
              </a:ext>
            </a:extLst>
          </p:cNvPr>
          <p:cNvSpPr txBox="1"/>
          <p:nvPr/>
        </p:nvSpPr>
        <p:spPr>
          <a:xfrm>
            <a:off x="254000" y="6319626"/>
            <a:ext cx="122212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dirty="0"/>
              <a:t>Source: </a:t>
            </a:r>
            <a:r>
              <a:rPr lang="en-US" sz="1100" dirty="0"/>
              <a:t>Lee J, Meijer E, </a:t>
            </a:r>
            <a:r>
              <a:rPr lang="en-US" sz="1100" dirty="0" err="1"/>
              <a:t>Langa</a:t>
            </a:r>
            <a:r>
              <a:rPr lang="en-US" sz="1100" dirty="0"/>
              <a:t> KM, et al. Prevalence of dementia in India: National and state estimates from a nationwide study. Alzheimer's Dement. 2023; 19: 2898–2912. https://doi.org/10.1002/alz.12928</a:t>
            </a:r>
            <a:endParaRPr lang="en-IN" sz="1100" dirty="0"/>
          </a:p>
        </p:txBody>
      </p:sp>
      <p:pic>
        <p:nvPicPr>
          <p:cNvPr id="14338" name="Picture 2" descr="3 older men playing chess in the park">
            <a:extLst>
              <a:ext uri="{FF2B5EF4-FFF2-40B4-BE49-F238E27FC236}">
                <a16:creationId xmlns:a16="http://schemas.microsoft.com/office/drawing/2014/main" id="{9E70096F-A9A0-B863-AC5A-D8E116D45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b="6849"/>
          <a:stretch/>
        </p:blipFill>
        <p:spPr bwMode="auto">
          <a:xfrm>
            <a:off x="7640319" y="1795053"/>
            <a:ext cx="4236721" cy="2839270"/>
          </a:xfrm>
          <a:prstGeom prst="rect">
            <a:avLst/>
          </a:prstGeom>
          <a:ln w="88900" cap="sq" cmpd="thickThin">
            <a:solidFill>
              <a:srgbClr val="D3555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4271963" y="360798"/>
            <a:ext cx="3651250" cy="692498"/>
          </a:xfrm>
          <a:prstGeom prst="roundRect">
            <a:avLst>
              <a:gd name="adj" fmla="val 39664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200" b="1" dirty="0" smtClean="0">
                <a:solidFill>
                  <a:schemeClr val="bg1"/>
                </a:solidFill>
              </a:rPr>
              <a:t>संक्षिप्त परिचय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940061" y="369332"/>
            <a:ext cx="3727938" cy="556736"/>
          </a:xfrm>
          <a:prstGeom prst="rect">
            <a:avLst/>
          </a:prstGeom>
          <a:solidFill>
            <a:srgbClr val="D3555E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Abnormal Pathways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87401" y="2362200"/>
            <a:ext cx="3581400" cy="533400"/>
          </a:xfrm>
          <a:prstGeom prst="rect">
            <a:avLst/>
          </a:prstGeom>
          <a:solidFill>
            <a:srgbClr val="D3555E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Normal Pathways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Normally  occurring  Protein in Cell Membrane of Neuron k/a: </a:t>
            </a:r>
            <a:r>
              <a:rPr lang="en-US" b="1" dirty="0">
                <a:solidFill>
                  <a:srgbClr val="002060"/>
                </a:solidFill>
              </a:rPr>
              <a:t>APP</a:t>
            </a:r>
          </a:p>
        </p:txBody>
      </p:sp>
      <p:pic>
        <p:nvPicPr>
          <p:cNvPr id="6" name="Picture 6" descr="Figure 1 (see text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732" r="2334" b="1912"/>
          <a:stretch/>
        </p:blipFill>
        <p:spPr bwMode="auto">
          <a:xfrm>
            <a:off x="0" y="369332"/>
            <a:ext cx="5416060" cy="199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0" y="2895600"/>
            <a:ext cx="5409220" cy="3962400"/>
          </a:xfrm>
          <a:prstGeom prst="rect">
            <a:avLst/>
          </a:prstGeom>
          <a:solidFill>
            <a:srgbClr val="566A8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FF00"/>
                </a:solidFill>
              </a:rPr>
              <a:t>APP Processing:</a:t>
            </a:r>
          </a:p>
          <a:p>
            <a:pPr lvl="1"/>
            <a:r>
              <a:rPr lang="en-GB" sz="1400" b="1" dirty="0">
                <a:solidFill>
                  <a:srgbClr val="FFFF00"/>
                </a:solidFill>
              </a:rPr>
              <a:t>Alpha Secretase: </a:t>
            </a:r>
            <a:r>
              <a:rPr lang="en-GB" sz="1400" dirty="0">
                <a:solidFill>
                  <a:schemeClr val="bg1"/>
                </a:solidFill>
              </a:rPr>
              <a:t>no potential to become </a:t>
            </a:r>
            <a:r>
              <a:rPr lang="el-GR" sz="1400" dirty="0">
                <a:solidFill>
                  <a:schemeClr val="bg1"/>
                </a:solidFill>
              </a:rPr>
              <a:t>β </a:t>
            </a:r>
            <a:r>
              <a:rPr lang="en-GB" sz="1400" dirty="0">
                <a:solidFill>
                  <a:schemeClr val="bg1"/>
                </a:solidFill>
              </a:rPr>
              <a:t>amyloid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Soluble </a:t>
            </a:r>
            <a:r>
              <a:rPr lang="el-GR" sz="1400" dirty="0">
                <a:solidFill>
                  <a:schemeClr val="bg1"/>
                </a:solidFill>
              </a:rPr>
              <a:t>α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GB" sz="1400" dirty="0">
                <a:solidFill>
                  <a:schemeClr val="bg1"/>
                </a:solidFill>
              </a:rPr>
              <a:t>APP: released</a:t>
            </a:r>
          </a:p>
          <a:p>
            <a:pPr lvl="1"/>
            <a:r>
              <a:rPr lang="en-GB" sz="1400" b="1" dirty="0">
                <a:solidFill>
                  <a:srgbClr val="FFFF00"/>
                </a:solidFill>
              </a:rPr>
              <a:t>Gamma Secretase:</a:t>
            </a:r>
          </a:p>
          <a:p>
            <a:pPr lvl="2"/>
            <a:r>
              <a:rPr lang="en-GB" sz="1400" dirty="0">
                <a:solidFill>
                  <a:schemeClr val="bg1"/>
                </a:solidFill>
              </a:rPr>
              <a:t>Remaining APP fragment attached to cell is broken into </a:t>
            </a:r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lang="el-GR" sz="1400" dirty="0">
                <a:solidFill>
                  <a:schemeClr val="bg1"/>
                </a:solidFill>
              </a:rPr>
              <a:t>β</a:t>
            </a:r>
            <a:r>
              <a:rPr lang="en-US" sz="1400" dirty="0">
                <a:solidFill>
                  <a:schemeClr val="bg1"/>
                </a:solidFill>
              </a:rPr>
              <a:t> Peptides (Nontoxic form):</a:t>
            </a:r>
            <a:endParaRPr lang="en-GB" sz="1400" dirty="0">
              <a:solidFill>
                <a:schemeClr val="bg1"/>
              </a:solidFill>
            </a:endParaRPr>
          </a:p>
          <a:p>
            <a:pPr lvl="3"/>
            <a:r>
              <a:rPr lang="en-GB" sz="1800" b="1" dirty="0">
                <a:solidFill>
                  <a:srgbClr val="FFFF00"/>
                </a:solidFill>
              </a:rPr>
              <a:t>P7 &amp; P3 </a:t>
            </a:r>
            <a:r>
              <a:rPr lang="en-GB" sz="1400" dirty="0">
                <a:solidFill>
                  <a:schemeClr val="bg1"/>
                </a:solidFill>
              </a:rPr>
              <a:t>(non amyloidogenic)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Antioxidant property: </a:t>
            </a:r>
          </a:p>
          <a:p>
            <a:pPr lvl="3"/>
            <a:r>
              <a:rPr lang="en-US" sz="1400" dirty="0">
                <a:solidFill>
                  <a:schemeClr val="bg1"/>
                </a:solidFill>
              </a:rPr>
              <a:t>Chelate metal; Cholesterol Transport; Blood vessel repair</a:t>
            </a:r>
          </a:p>
          <a:p>
            <a:pPr lvl="3"/>
            <a:r>
              <a:rPr lang="en-GB" sz="1400" dirty="0">
                <a:solidFill>
                  <a:schemeClr val="bg1"/>
                </a:solidFill>
              </a:rPr>
              <a:t>Promote neuronal growth and survival</a:t>
            </a:r>
          </a:p>
          <a:p>
            <a:pPr lvl="1"/>
            <a:r>
              <a:rPr lang="en-GB" sz="1400" dirty="0">
                <a:solidFill>
                  <a:schemeClr val="bg1"/>
                </a:solidFill>
              </a:rPr>
              <a:t>Elimination of possibility of production of </a:t>
            </a:r>
            <a:r>
              <a:rPr lang="en-GB" sz="1400" b="1" dirty="0">
                <a:solidFill>
                  <a:schemeClr val="bg1"/>
                </a:solidFill>
              </a:rPr>
              <a:t>beta-amyloid peptide </a:t>
            </a:r>
            <a:r>
              <a:rPr lang="en-GB" sz="1400" dirty="0">
                <a:solidFill>
                  <a:schemeClr val="bg1"/>
                </a:solidFill>
              </a:rPr>
              <a:t>for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plaque build up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416060" y="926068"/>
            <a:ext cx="6775940" cy="5931932"/>
          </a:xfrm>
          <a:prstGeom prst="rect">
            <a:avLst/>
          </a:prstGeom>
          <a:solidFill>
            <a:srgbClr val="566A8F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700"/>
              </a:spcBef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rgbClr val="FFFF00"/>
                </a:solidFill>
              </a:rPr>
              <a:t>APP Processing: </a:t>
            </a:r>
          </a:p>
          <a:p>
            <a:pPr marL="742950" lvl="2" indent="-342900">
              <a:spcBef>
                <a:spcPts val="700"/>
              </a:spcBef>
              <a:defRPr/>
            </a:pPr>
            <a:r>
              <a:rPr lang="el-GR" sz="1600" b="1" dirty="0">
                <a:solidFill>
                  <a:srgbClr val="FFFF00"/>
                </a:solidFill>
              </a:rPr>
              <a:t>β</a:t>
            </a:r>
            <a:r>
              <a:rPr lang="en-GB" sz="1600" b="1" dirty="0">
                <a:solidFill>
                  <a:srgbClr val="FFFF00"/>
                </a:solidFill>
              </a:rPr>
              <a:t> Secretase:</a:t>
            </a:r>
          </a:p>
          <a:p>
            <a:pPr marL="1200150" lvl="3" indent="-342900">
              <a:spcBef>
                <a:spcPts val="7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Soluble </a:t>
            </a:r>
            <a:r>
              <a:rPr lang="el-GR" sz="1600" dirty="0">
                <a:solidFill>
                  <a:schemeClr val="bg1"/>
                </a:solidFill>
              </a:rPr>
              <a:t>β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GB" sz="1600" dirty="0">
                <a:solidFill>
                  <a:schemeClr val="bg1"/>
                </a:solidFill>
              </a:rPr>
              <a:t>APP  is released</a:t>
            </a:r>
          </a:p>
          <a:p>
            <a:pPr lvl="1">
              <a:spcBef>
                <a:spcPts val="700"/>
              </a:spcBef>
              <a:defRPr/>
            </a:pPr>
            <a:r>
              <a:rPr lang="el-GR" sz="1600" b="1" dirty="0">
                <a:solidFill>
                  <a:srgbClr val="FFFF00"/>
                </a:solidFill>
              </a:rPr>
              <a:t>γ</a:t>
            </a:r>
            <a:r>
              <a:rPr lang="en-US" sz="1600" b="1" dirty="0">
                <a:solidFill>
                  <a:srgbClr val="FFFF00"/>
                </a:solidFill>
              </a:rPr>
              <a:t> –</a:t>
            </a:r>
            <a:r>
              <a:rPr lang="en-GB" sz="1600" b="1" dirty="0">
                <a:solidFill>
                  <a:srgbClr val="FFFF00"/>
                </a:solidFill>
              </a:rPr>
              <a:t>Secretase:</a:t>
            </a:r>
            <a:endParaRPr lang="en-GB" sz="1600" b="1" dirty="0">
              <a:solidFill>
                <a:schemeClr val="bg1"/>
              </a:solidFill>
            </a:endParaRPr>
          </a:p>
          <a:p>
            <a:pPr lvl="2">
              <a:spcBef>
                <a:spcPts val="700"/>
              </a:spcBef>
              <a:defRPr/>
            </a:pPr>
            <a:r>
              <a:rPr lang="en-GB" sz="1600" dirty="0">
                <a:solidFill>
                  <a:schemeClr val="bg1"/>
                </a:solidFill>
              </a:rPr>
              <a:t>Remaining APP fragment  </a:t>
            </a:r>
          </a:p>
          <a:p>
            <a:pPr lvl="2">
              <a:spcBef>
                <a:spcPts val="700"/>
              </a:spcBef>
              <a:defRPr/>
            </a:pPr>
            <a:r>
              <a:rPr lang="en-GB" sz="1600" dirty="0">
                <a:solidFill>
                  <a:schemeClr val="bg1"/>
                </a:solidFill>
              </a:rPr>
              <a:t>Cleaved  different form of toxic A</a:t>
            </a:r>
            <a:r>
              <a:rPr lang="el-GR" sz="1600" dirty="0">
                <a:solidFill>
                  <a:schemeClr val="bg1"/>
                </a:solidFill>
              </a:rPr>
              <a:t>β</a:t>
            </a:r>
            <a:r>
              <a:rPr lang="en-US" sz="1600" dirty="0">
                <a:solidFill>
                  <a:schemeClr val="bg1"/>
                </a:solidFill>
              </a:rPr>
              <a:t> peptides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FFFF00"/>
                </a:solidFill>
              </a:rPr>
              <a:t>A</a:t>
            </a:r>
            <a:r>
              <a:rPr lang="el-GR" sz="1600" dirty="0">
                <a:solidFill>
                  <a:srgbClr val="FFFF00"/>
                </a:solidFill>
              </a:rPr>
              <a:t>β</a:t>
            </a:r>
            <a:r>
              <a:rPr lang="en-US" sz="1600" dirty="0">
                <a:solidFill>
                  <a:srgbClr val="FFFF00"/>
                </a:solidFill>
              </a:rPr>
              <a:t>-40, 42 &amp; 43 AA</a:t>
            </a:r>
            <a:r>
              <a:rPr lang="en-US" sz="1600" dirty="0"/>
              <a:t>)</a:t>
            </a:r>
          </a:p>
          <a:p>
            <a:pPr lvl="1">
              <a:spcBef>
                <a:spcPts val="7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A </a:t>
            </a:r>
            <a:r>
              <a:rPr lang="el-GR" sz="1600" dirty="0">
                <a:solidFill>
                  <a:schemeClr val="bg1"/>
                </a:solidFill>
              </a:rPr>
              <a:t>β </a:t>
            </a:r>
            <a:r>
              <a:rPr lang="en-US" sz="1600" dirty="0">
                <a:solidFill>
                  <a:schemeClr val="bg1"/>
                </a:solidFill>
              </a:rPr>
              <a:t>Peptides (Toxic form): </a:t>
            </a:r>
          </a:p>
          <a:p>
            <a:pPr lvl="2">
              <a:spcBef>
                <a:spcPts val="700"/>
              </a:spcBef>
              <a:defRPr/>
            </a:pPr>
            <a:r>
              <a:rPr lang="en-US" sz="2000" b="1" dirty="0">
                <a:solidFill>
                  <a:srgbClr val="FFFF00"/>
                </a:solidFill>
              </a:rPr>
              <a:t>A </a:t>
            </a:r>
            <a:r>
              <a:rPr lang="el-GR" sz="2000" b="1" dirty="0">
                <a:solidFill>
                  <a:srgbClr val="FFFF00"/>
                </a:solidFill>
              </a:rPr>
              <a:t>β </a:t>
            </a:r>
            <a:r>
              <a:rPr lang="en-US" sz="2000" b="1" dirty="0">
                <a:solidFill>
                  <a:srgbClr val="FFFF00"/>
                </a:solidFill>
              </a:rPr>
              <a:t>Oligomers: </a:t>
            </a:r>
            <a:r>
              <a:rPr lang="en-US" sz="1800" dirty="0">
                <a:solidFill>
                  <a:schemeClr val="bg1"/>
                </a:solidFill>
              </a:rPr>
              <a:t>Not lethal to neurons but interfere with:</a:t>
            </a:r>
          </a:p>
          <a:p>
            <a:pPr lvl="3">
              <a:spcBef>
                <a:spcPts val="7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Functioning of synapse</a:t>
            </a:r>
          </a:p>
          <a:p>
            <a:pPr lvl="3">
              <a:spcBef>
                <a:spcPts val="7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Functioning of NT (</a:t>
            </a:r>
            <a:r>
              <a:rPr lang="en-US" sz="1600" dirty="0" err="1">
                <a:solidFill>
                  <a:schemeClr val="bg1"/>
                </a:solidFill>
              </a:rPr>
              <a:t>ACh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lvl="2">
              <a:spcBef>
                <a:spcPts val="700"/>
              </a:spcBef>
              <a:defRPr/>
            </a:pPr>
            <a:r>
              <a:rPr lang="en-US" sz="2000" b="1" dirty="0">
                <a:solidFill>
                  <a:srgbClr val="FFFF00"/>
                </a:solidFill>
              </a:rPr>
              <a:t>Multiple A </a:t>
            </a:r>
            <a:r>
              <a:rPr lang="el-GR" sz="2000" b="1" dirty="0">
                <a:solidFill>
                  <a:srgbClr val="FFFF00"/>
                </a:solidFill>
              </a:rPr>
              <a:t>β </a:t>
            </a:r>
            <a:r>
              <a:rPr lang="en-US" sz="2000" b="1" dirty="0">
                <a:solidFill>
                  <a:srgbClr val="FFFF00"/>
                </a:solidFill>
              </a:rPr>
              <a:t>oligomers with other molecules Amyloid Plaques: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Inflammatory response</a:t>
            </a:r>
          </a:p>
          <a:p>
            <a:pPr lvl="2">
              <a:spcBef>
                <a:spcPts val="700"/>
              </a:spcBef>
              <a:defRPr/>
            </a:pPr>
            <a:r>
              <a:rPr lang="en-US" sz="1800" dirty="0">
                <a:solidFill>
                  <a:schemeClr val="bg1"/>
                </a:solidFill>
              </a:rPr>
              <a:t>Activation of microglia  &amp; </a:t>
            </a:r>
          </a:p>
          <a:p>
            <a:pPr lvl="2">
              <a:spcBef>
                <a:spcPts val="700"/>
              </a:spcBef>
              <a:defRPr/>
            </a:pPr>
            <a:r>
              <a:rPr lang="en-US" sz="1800" dirty="0">
                <a:solidFill>
                  <a:schemeClr val="bg1"/>
                </a:solidFill>
              </a:rPr>
              <a:t>Activation of  Astrocytes</a:t>
            </a:r>
          </a:p>
          <a:p>
            <a:pPr lvl="2">
              <a:spcBef>
                <a:spcPts val="700"/>
              </a:spcBef>
              <a:defRPr/>
            </a:pPr>
            <a:r>
              <a:rPr lang="en-US" sz="1800" dirty="0">
                <a:solidFill>
                  <a:schemeClr val="bg1"/>
                </a:solidFill>
              </a:rPr>
              <a:t>Release of toxins (Cytokines &amp; free Radicals)</a:t>
            </a:r>
          </a:p>
          <a:p>
            <a:pPr lvl="2">
              <a:spcBef>
                <a:spcPts val="700"/>
              </a:spcBef>
              <a:defRPr/>
            </a:pPr>
            <a:r>
              <a:rPr lang="en-US" sz="1800" u="sng" dirty="0">
                <a:solidFill>
                  <a:schemeClr val="bg1"/>
                </a:solidFill>
              </a:rPr>
              <a:t>Tau activation</a:t>
            </a:r>
            <a:r>
              <a:rPr lang="en-US" sz="1800" u="sng" dirty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Neurofibrillary tangle (NFT)</a:t>
            </a:r>
          </a:p>
        </p:txBody>
      </p:sp>
    </p:spTree>
    <p:extLst>
      <p:ext uri="{BB962C8B-B14F-4D97-AF65-F5344CB8AC3E}">
        <p14:creationId xmlns:p14="http://schemas.microsoft.com/office/powerpoint/2010/main" val="17544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632698-7C35-48A0-DA93-D5EE6401B33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95902408"/>
              </p:ext>
            </p:extLst>
          </p:nvPr>
        </p:nvGraphicFramePr>
        <p:xfrm>
          <a:off x="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Users\ghulamjkhan\Desktop\NEUROPATHOLOGY OF AD\Pictur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35" y="1349374"/>
            <a:ext cx="7886931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154061" y="334965"/>
            <a:ext cx="9883879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Neuropathology of Alzheimer Disease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ll you need to know about brain scans and dementia - Alzheimer's ...">
            <a:extLst>
              <a:ext uri="{FF2B5EF4-FFF2-40B4-BE49-F238E27FC236}">
                <a16:creationId xmlns:a16="http://schemas.microsoft.com/office/drawing/2014/main" id="{82EE43A6-964D-337B-B5E4-DDCBAEEBA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3391"/>
          <a:stretch/>
        </p:blipFill>
        <p:spPr bwMode="auto">
          <a:xfrm>
            <a:off x="1" y="1056640"/>
            <a:ext cx="12191999" cy="55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499076" y="334965"/>
            <a:ext cx="5193849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Atrophy of Hypothalamus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llustration depicting the progression of Alzheimer's disease. On the ...">
            <a:extLst>
              <a:ext uri="{FF2B5EF4-FFF2-40B4-BE49-F238E27FC236}">
                <a16:creationId xmlns:a16="http://schemas.microsoft.com/office/drawing/2014/main" id="{B003F8DD-906C-5C1D-733D-8E920E92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40560" y="2077720"/>
            <a:ext cx="8310880" cy="2702560"/>
          </a:xfrm>
          <a:prstGeom prst="roundRect">
            <a:avLst>
              <a:gd name="adj" fmla="val 21554"/>
            </a:avLst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2725526" y="2967335"/>
            <a:ext cx="67409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5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Preventive Measures</a:t>
            </a:r>
            <a:endParaRPr lang="en-IN" sz="5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6924" y="1438958"/>
            <a:ext cx="6990868" cy="47992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Mental Exercise: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Only scientifically proven non-medicinal way to prevent / delay dementia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E.g.: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Reading/writing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Remembering stories,  new things etc.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Solving puzzles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Keeping up to dates regarding daily affairs, and in areas of interest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Maintaining daily routines: sleeping and eating pattern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Eat less but Healthy diets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12ACC-205F-209B-3508-1CCDE632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792" y="1621838"/>
            <a:ext cx="4349974" cy="424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391351" y="334965"/>
            <a:ext cx="5409299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How to prevent/ Delay it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88160"/>
            <a:ext cx="8056880" cy="278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8" name="Picture 2" descr="Image result for pics of physical activity in elderly to prevent dementia">
            <a:extLst>
              <a:ext uri="{FF2B5EF4-FFF2-40B4-BE49-F238E27FC236}">
                <a16:creationId xmlns:a16="http://schemas.microsoft.com/office/drawing/2014/main" id="{88430DB2-7952-F17B-B04E-FE55B0C2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/>
          <a:stretch/>
        </p:blipFill>
        <p:spPr bwMode="auto">
          <a:xfrm>
            <a:off x="7520290" y="1788160"/>
            <a:ext cx="4194190" cy="371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2425" y="1887418"/>
            <a:ext cx="6695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dirty="0"/>
              <a:t>A study from the University of Wisconsin found people over 60 at high risk of Alzheimer’s who performed 30 minutes of moderate exercise five days a week had a lower risk of developing the disease and less memory and cognitive problems</a:t>
            </a:r>
            <a:r>
              <a:rPr lang="en-IN" sz="2400" dirty="0" smtClean="0"/>
              <a:t>.</a:t>
            </a:r>
          </a:p>
          <a:p>
            <a:pPr algn="just"/>
            <a:endParaRPr lang="en-IN" sz="2400" dirty="0"/>
          </a:p>
          <a:p>
            <a:pPr algn="just"/>
            <a:r>
              <a:rPr lang="en-IN" i="1" dirty="0" smtClean="0"/>
              <a:t>Source: https</a:t>
            </a:r>
            <a:r>
              <a:rPr lang="en-IN" i="1" dirty="0"/>
              <a:t>://www.alz.org/news/2020/a-mental-workout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000" y="4852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Excersize</a:t>
            </a:r>
            <a:r>
              <a:rPr lang="en-US" b="1" dirty="0"/>
              <a:t>: </a:t>
            </a:r>
            <a:r>
              <a:rPr lang="en-US" dirty="0"/>
              <a:t>increases the size of their brain’s hippocampus, an area of the brain important for learning and memory</a:t>
            </a:r>
            <a:endParaRPr lang="en-IN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391351" y="334965"/>
            <a:ext cx="5409299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How to prevent/ Delay it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8201" y="1991837"/>
            <a:ext cx="6406300" cy="29764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Physical</a:t>
            </a: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 Exercise:</a:t>
            </a:r>
          </a:p>
          <a:p>
            <a:pPr lvl="1">
              <a:lnSpc>
                <a:spcPct val="160000"/>
              </a:lnSpc>
            </a:pPr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शारीरिक गतिविधियाँ (</a:t>
            </a: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Physical Activity): </a:t>
            </a:r>
            <a:endParaRPr lang="hi-IN" b="1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lvl="2">
              <a:lnSpc>
                <a:spcPct val="160000"/>
              </a:lnSpc>
            </a:pP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हर हफ्ते: 150 मिनट (20 मिनट/दिन)।</a:t>
            </a:r>
          </a:p>
          <a:p>
            <a:pPr lvl="1">
              <a:lnSpc>
                <a:spcPct val="160000"/>
              </a:lnSpc>
            </a:pPr>
            <a:r>
              <a:rPr lang="hi-IN" b="1" dirty="0">
                <a:latin typeface="Nirmala UI" panose="020B0502040204020203" pitchFamily="34" charset="0"/>
                <a:cs typeface="Nirmala UI" panose="020B0502040204020203" pitchFamily="34" charset="0"/>
              </a:rPr>
              <a:t>शारीरिक गतिविधियों का प्रकार</a:t>
            </a: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योग, व्यायाम,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ट्रेडमिल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, या फिर बाहर घूमने/टहलना</a:t>
            </a:r>
            <a:endParaRPr lang="en-US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75580-E683-8E20-6C73-2A895ADC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433" y="1413142"/>
            <a:ext cx="4660368" cy="449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391351" y="334965"/>
            <a:ext cx="5409299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How to prevent/ Delay it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4076" y="1145953"/>
            <a:ext cx="4944141" cy="584412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Diet</a:t>
            </a:r>
            <a:r>
              <a:rPr lang="en-US" dirty="0">
                <a:latin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hi-IN" sz="2400" dirty="0">
                <a:latin typeface="Nirmala UI" panose="020B0502040204020203" pitchFamily="34" charset="0"/>
                <a:cs typeface="Nirmala UI" panose="020B0502040204020203" pitchFamily="34" charset="0"/>
              </a:rPr>
              <a:t>ये डिमेंशिया को रोकने या धीरे-धीरे बढ़ने से रोकने में मदद कर सकते हैं </a:t>
            </a:r>
          </a:p>
          <a:p>
            <a:pPr lvl="1">
              <a:lnSpc>
                <a:spcPct val="150000"/>
              </a:lnSpc>
            </a:pP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नियमित आहार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Mediterranean Diet:</a:t>
            </a:r>
            <a:r>
              <a:rPr lang="en-US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यह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डाइट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फिश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, जैतून का तेल,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एवोकाडो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, फल, सब्जियाँ, अखरोट, और पूरे अनाज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Nirmala UI" panose="020B0502040204020203" pitchFamily="34" charset="0"/>
                <a:cs typeface="Nirmala UI" panose="020B0502040204020203" pitchFamily="34" charset="0"/>
              </a:rPr>
              <a:t>Anti-Inflammatory Foods:</a:t>
            </a:r>
            <a:r>
              <a:rPr lang="en-US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पत्तेदार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 सब्जियाँ, अखरोट, </a:t>
            </a:r>
            <a:r>
              <a:rPr lang="hi-IN" dirty="0" err="1">
                <a:latin typeface="Nirmala UI" panose="020B0502040204020203" pitchFamily="34" charset="0"/>
                <a:cs typeface="Nirmala UI" panose="020B0502040204020203" pitchFamily="34" charset="0"/>
              </a:rPr>
              <a:t>बेरीज़</a:t>
            </a:r>
            <a:r>
              <a:rPr lang="hi-IN" dirty="0">
                <a:latin typeface="Nirmala UI" panose="020B0502040204020203" pitchFamily="34" charset="0"/>
                <a:cs typeface="Nirmala UI" panose="020B0502040204020203" pitchFamily="34" charset="0"/>
              </a:rPr>
              <a:t>, पूरे अनाज, और जैतून का तेल। </a:t>
            </a:r>
            <a:endParaRPr lang="en-US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52" name="Picture 4" descr="The Mediterranean Diet: Pros and Cons You Need to Know - myPrimalCoach">
            <a:extLst>
              <a:ext uri="{FF2B5EF4-FFF2-40B4-BE49-F238E27FC236}">
                <a16:creationId xmlns:a16="http://schemas.microsoft.com/office/drawing/2014/main" id="{6364406F-2F77-9D7A-AF87-EF8054ED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58099" y="284165"/>
            <a:ext cx="4750118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How to prevent/ Delay it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4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40560" y="2077720"/>
            <a:ext cx="8310880" cy="2702560"/>
          </a:xfrm>
          <a:prstGeom prst="roundRect">
            <a:avLst>
              <a:gd name="adj" fmla="val 21554"/>
            </a:avLst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48435-280D-6971-8741-5857D1C75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273558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Bahnschrift" panose="020B0502040204020203" pitchFamily="34" charset="0"/>
              </a:rPr>
              <a:t>Assessment </a:t>
            </a:r>
            <a:r>
              <a:rPr lang="en-IN" sz="5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and</a:t>
            </a:r>
            <a:br>
              <a:rPr lang="en-IN" sz="5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en-IN" sz="5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Management</a:t>
            </a:r>
            <a:endParaRPr lang="en-IN" sz="5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E905E-7843-0734-4696-90EE91EC27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0199" y="4019402"/>
            <a:ext cx="9091602" cy="4611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200" dirty="0"/>
              <a:t>WHO </a:t>
            </a:r>
            <a:r>
              <a:rPr lang="hi-IN" sz="2200" dirty="0"/>
              <a:t>के नवीनतम आंकड़ों के अनुसार: </a:t>
            </a:r>
            <a:r>
              <a:rPr lang="en-IN" sz="2200" dirty="0"/>
              <a:t>Life expectancy at Birth</a:t>
            </a:r>
            <a:r>
              <a:rPr lang="hi-IN" sz="2200" dirty="0"/>
              <a:t> =</a:t>
            </a:r>
            <a:r>
              <a:rPr lang="en-IN" sz="2200" dirty="0"/>
              <a:t> </a:t>
            </a:r>
            <a:r>
              <a:rPr lang="hi-IN" sz="2200" dirty="0"/>
              <a:t>70.8 </a:t>
            </a:r>
            <a:r>
              <a:rPr lang="en-IN" sz="2200" dirty="0"/>
              <a:t>Years</a:t>
            </a:r>
          </a:p>
          <a:p>
            <a:pPr marL="0" indent="0">
              <a:buNone/>
            </a:pPr>
            <a:endParaRPr lang="en-IN" sz="2200" dirty="0"/>
          </a:p>
        </p:txBody>
      </p:sp>
      <p:pic>
        <p:nvPicPr>
          <p:cNvPr id="1026" name="Picture 2" descr="Stages Of Human Life Human Life Cycle Stages Of Human Life Cycle 10880 ...">
            <a:extLst>
              <a:ext uri="{FF2B5EF4-FFF2-40B4-BE49-F238E27FC236}">
                <a16:creationId xmlns:a16="http://schemas.microsoft.com/office/drawing/2014/main" id="{49E55795-E748-A0FB-793C-678540A70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1322"/>
          <a:stretch/>
        </p:blipFill>
        <p:spPr bwMode="auto">
          <a:xfrm>
            <a:off x="1666240" y="1330014"/>
            <a:ext cx="8859520" cy="250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E6ECA-42DB-94E9-4AB5-A51295C1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4649"/>
            <a:ext cx="5839146" cy="20188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E638BE-AEBB-8A7C-EE8B-915C391AAFEA}"/>
              </a:ext>
            </a:extLst>
          </p:cNvPr>
          <p:cNvSpPr txBox="1"/>
          <p:nvPr/>
        </p:nvSpPr>
        <p:spPr>
          <a:xfrm>
            <a:off x="5839146" y="5391942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dirty="0"/>
              <a:t>सन 2100 तक, भारत की </a:t>
            </a:r>
            <a:r>
              <a:rPr lang="en-IN" dirty="0"/>
              <a:t>average life expectancy</a:t>
            </a:r>
            <a:r>
              <a:rPr lang="hi-IN" dirty="0"/>
              <a:t>: 85.30 वर्ष</a:t>
            </a:r>
            <a:r>
              <a:rPr lang="en-IN" dirty="0"/>
              <a:t> </a:t>
            </a:r>
            <a:r>
              <a:rPr lang="hi-IN" dirty="0"/>
              <a:t>हो जायेगा, यानी आज के मानक से 18.08% ज्यादा।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4271963" y="360798"/>
            <a:ext cx="3651250" cy="692498"/>
          </a:xfrm>
          <a:prstGeom prst="roundRect">
            <a:avLst>
              <a:gd name="adj" fmla="val 39664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200" b="1" dirty="0" smtClean="0">
                <a:solidFill>
                  <a:schemeClr val="bg1"/>
                </a:solidFill>
              </a:rPr>
              <a:t>संक्षिप्त परिचय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6032" y="1065773"/>
            <a:ext cx="9869057" cy="568226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en-US" sz="2000" b="1" dirty="0"/>
              <a:t>Detailed history &amp; mental status examination to identify: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Dementia and its subtype: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Alzheimer disease:</a:t>
            </a:r>
          </a:p>
          <a:p>
            <a:pPr lvl="3">
              <a:spcBef>
                <a:spcPts val="100"/>
              </a:spcBef>
            </a:pPr>
            <a:r>
              <a:rPr lang="en-US" dirty="0"/>
              <a:t>Insidious onset of increasing memory impairment over years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Vascular Dementia:</a:t>
            </a:r>
          </a:p>
          <a:p>
            <a:pPr lvl="3">
              <a:spcBef>
                <a:spcPts val="100"/>
              </a:spcBef>
            </a:pPr>
            <a:r>
              <a:rPr lang="en-US" dirty="0"/>
              <a:t>Acute onset of cognitive (Memory, Language, ) impairment over month</a:t>
            </a:r>
          </a:p>
          <a:p>
            <a:pPr lvl="2">
              <a:spcBef>
                <a:spcPts val="100"/>
              </a:spcBef>
            </a:pPr>
            <a:r>
              <a:rPr lang="en-US" dirty="0" err="1"/>
              <a:t>Fronto</a:t>
            </a:r>
            <a:r>
              <a:rPr lang="en-US" dirty="0"/>
              <a:t>-temporal Dementia:</a:t>
            </a:r>
          </a:p>
          <a:p>
            <a:pPr lvl="3">
              <a:spcBef>
                <a:spcPts val="100"/>
              </a:spcBef>
            </a:pPr>
            <a:r>
              <a:rPr lang="en-US" dirty="0"/>
              <a:t>Insidious onset behaviour disturbances  f/b cognitive (language, Memory) impairment </a:t>
            </a:r>
          </a:p>
          <a:p>
            <a:pPr lvl="2">
              <a:spcBef>
                <a:spcPts val="100"/>
              </a:spcBef>
            </a:pPr>
            <a:r>
              <a:rPr lang="en-US" dirty="0" err="1"/>
              <a:t>Lewy</a:t>
            </a:r>
            <a:r>
              <a:rPr lang="en-US" dirty="0"/>
              <a:t> Body Dementia:</a:t>
            </a:r>
          </a:p>
          <a:p>
            <a:pPr lvl="3">
              <a:spcBef>
                <a:spcPts val="100"/>
              </a:spcBef>
            </a:pPr>
            <a:r>
              <a:rPr lang="en-US" dirty="0"/>
              <a:t>Cognitive impairment with visual hallucinations followed by </a:t>
            </a:r>
            <a:r>
              <a:rPr lang="en-US" dirty="0" err="1"/>
              <a:t>Parkisonism</a:t>
            </a:r>
            <a:endParaRPr lang="en-US" dirty="0"/>
          </a:p>
          <a:p>
            <a:pPr lvl="2">
              <a:spcBef>
                <a:spcPts val="100"/>
              </a:spcBef>
            </a:pPr>
            <a:r>
              <a:rPr lang="en-US" dirty="0"/>
              <a:t>Parkinson disease Dementia complex:</a:t>
            </a:r>
          </a:p>
          <a:p>
            <a:pPr lvl="3">
              <a:spcBef>
                <a:spcPts val="100"/>
              </a:spcBef>
            </a:pPr>
            <a:r>
              <a:rPr lang="en-US" dirty="0"/>
              <a:t>Motor symptoms followed by cognitive impairment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Staging &amp; Severity of Dementia: Mild/Mod/Severe 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MMSE, CDT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IADL’S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ADL’S</a:t>
            </a:r>
          </a:p>
          <a:p>
            <a:pPr lvl="1">
              <a:spcBef>
                <a:spcPts val="100"/>
              </a:spcBef>
            </a:pPr>
            <a:r>
              <a:rPr lang="en-US" dirty="0"/>
              <a:t>Behavioural &amp; Psychological Symptoms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BEHAVE-AD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NPI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830372" y="261014"/>
            <a:ext cx="8531257" cy="721675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Alzheimer’s Disease &amp; Dementia: Assessment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325040"/>
            <a:ext cx="10972800" cy="5105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Detailed history &amp; mental status examination to identify (Contd..):</a:t>
            </a:r>
          </a:p>
          <a:p>
            <a:pPr lvl="1"/>
            <a:r>
              <a:rPr lang="en-US" dirty="0"/>
              <a:t>Behavioural &amp; Psychological Symptoms:</a:t>
            </a:r>
          </a:p>
          <a:p>
            <a:pPr lvl="2"/>
            <a:r>
              <a:rPr lang="en-US" dirty="0"/>
              <a:t>Sub-</a:t>
            </a:r>
            <a:r>
              <a:rPr lang="en-US" dirty="0" err="1"/>
              <a:t>syndromal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Mood Symptoms:</a:t>
            </a:r>
          </a:p>
          <a:p>
            <a:pPr lvl="4"/>
            <a:r>
              <a:rPr lang="en-US" dirty="0"/>
              <a:t>Manic symptoms</a:t>
            </a:r>
          </a:p>
          <a:p>
            <a:pPr lvl="4"/>
            <a:r>
              <a:rPr lang="en-US" dirty="0"/>
              <a:t>Depressive &amp; Anxiety symptoms</a:t>
            </a:r>
          </a:p>
          <a:p>
            <a:pPr lvl="3"/>
            <a:r>
              <a:rPr lang="en-US" dirty="0"/>
              <a:t>Psychotic Symptoms:</a:t>
            </a:r>
          </a:p>
          <a:p>
            <a:pPr lvl="4"/>
            <a:r>
              <a:rPr lang="en-US" dirty="0"/>
              <a:t>Delusions:</a:t>
            </a:r>
          </a:p>
          <a:p>
            <a:pPr lvl="4"/>
            <a:r>
              <a:rPr lang="en-US" dirty="0"/>
              <a:t>Hallucinations:</a:t>
            </a:r>
          </a:p>
          <a:p>
            <a:pPr lvl="4"/>
            <a:r>
              <a:rPr lang="en-US" dirty="0"/>
              <a:t>Agitation/Aggression/Hostility</a:t>
            </a:r>
          </a:p>
          <a:p>
            <a:pPr lvl="4"/>
            <a:r>
              <a:rPr lang="en-US" dirty="0"/>
              <a:t>Stereotypy/repetitive behaviour:</a:t>
            </a:r>
          </a:p>
          <a:p>
            <a:pPr lvl="2"/>
            <a:r>
              <a:rPr lang="en-US" dirty="0"/>
              <a:t>Syndromal:</a:t>
            </a:r>
          </a:p>
          <a:p>
            <a:pPr lvl="3"/>
            <a:r>
              <a:rPr lang="en-US" dirty="0"/>
              <a:t>Depression</a:t>
            </a:r>
          </a:p>
          <a:p>
            <a:pPr lvl="3"/>
            <a:r>
              <a:rPr lang="en-US" dirty="0"/>
              <a:t>Anxiety</a:t>
            </a:r>
          </a:p>
          <a:p>
            <a:pPr lvl="3"/>
            <a:r>
              <a:rPr lang="en-US" dirty="0"/>
              <a:t>Late onset Psychosis etc.</a:t>
            </a:r>
          </a:p>
          <a:p>
            <a:r>
              <a:rPr lang="en-US" dirty="0"/>
              <a:t>Neuropsychological testing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830372" y="318887"/>
            <a:ext cx="8531257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Alzheimer’s Disease &amp; Dementia: Assessment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9365023"/>
              </p:ext>
            </p:extLst>
          </p:nvPr>
        </p:nvGraphicFramePr>
        <p:xfrm>
          <a:off x="349249" y="1183371"/>
          <a:ext cx="11493501" cy="52730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8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2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1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758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Feature</a:t>
                      </a:r>
                      <a:endParaRPr lang="en-IN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Dementia</a:t>
                      </a:r>
                      <a:endParaRPr lang="en-IN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Delirium</a:t>
                      </a:r>
                      <a:endParaRPr lang="en-IN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86">
                <a:tc>
                  <a:txBody>
                    <a:bodyPr/>
                    <a:lstStyle/>
                    <a:p>
                      <a:r>
                        <a:rPr lang="en-IN" sz="2400" dirty="0"/>
                        <a:t>Onset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Insidious/Gradual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Abrupt/Acute (Hours/Days)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84">
                <a:tc>
                  <a:txBody>
                    <a:bodyPr/>
                    <a:lstStyle/>
                    <a:p>
                      <a:r>
                        <a:rPr lang="en-IN" sz="2400" dirty="0"/>
                        <a:t>Duration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Progressive (Months to years)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Hours to weeks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84">
                <a:tc>
                  <a:txBody>
                    <a:bodyPr/>
                    <a:lstStyle/>
                    <a:p>
                      <a:r>
                        <a:rPr lang="en-IN" sz="2400" dirty="0"/>
                        <a:t>Affect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Easily distracted,</a:t>
                      </a:r>
                      <a:r>
                        <a:rPr lang="en-IN" sz="2000" baseline="0" dirty="0"/>
                        <a:t> labile to apathy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Variable:</a:t>
                      </a:r>
                      <a:r>
                        <a:rPr lang="en-IN" sz="2000" baseline="0" dirty="0"/>
                        <a:t> fear, panic, euphoria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286">
                <a:tc>
                  <a:txBody>
                    <a:bodyPr/>
                    <a:lstStyle/>
                    <a:p>
                      <a:r>
                        <a:rPr lang="en-IN" sz="2400" dirty="0"/>
                        <a:t>Attention 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Preserved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Fluctuates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286">
                <a:tc>
                  <a:txBody>
                    <a:bodyPr/>
                    <a:lstStyle/>
                    <a:p>
                      <a:r>
                        <a:rPr lang="en-IN" sz="2400" dirty="0"/>
                        <a:t>Alertness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Usually normal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Hypervigilant</a:t>
                      </a:r>
                      <a:r>
                        <a:rPr lang="en-US" sz="2000" baseline="0" dirty="0"/>
                        <a:t> or reduced vigilance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286">
                <a:tc>
                  <a:txBody>
                    <a:bodyPr/>
                    <a:lstStyle/>
                    <a:p>
                      <a:r>
                        <a:rPr lang="en-IN" sz="2400" dirty="0"/>
                        <a:t>Awareness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Unchanged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Reduced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100">
                <a:tc>
                  <a:txBody>
                    <a:bodyPr/>
                    <a:lstStyle/>
                    <a:p>
                      <a:r>
                        <a:rPr lang="en-IN" sz="2400" dirty="0"/>
                        <a:t>Memory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Impaired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Impaired recent and immediate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286">
                <a:tc>
                  <a:txBody>
                    <a:bodyPr/>
                    <a:lstStyle/>
                    <a:p>
                      <a:r>
                        <a:rPr lang="en-IN" sz="2400" dirty="0"/>
                        <a:t>Speech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Word finding difficulty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Incoherent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4539">
                <a:tc>
                  <a:txBody>
                    <a:bodyPr/>
                    <a:lstStyle/>
                    <a:p>
                      <a:r>
                        <a:rPr lang="en-IN" sz="2400" dirty="0"/>
                        <a:t>Sleep</a:t>
                      </a:r>
                      <a:r>
                        <a:rPr lang="en-IN" sz="2400" baseline="0" dirty="0"/>
                        <a:t> &amp; </a:t>
                      </a:r>
                      <a:r>
                        <a:rPr lang="en-IN" sz="2400" dirty="0"/>
                        <a:t>wake cycle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Fragmented sleep, worse in evening with </a:t>
                      </a:r>
                      <a:r>
                        <a:rPr lang="en-US" sz="2000" dirty="0" err="1"/>
                        <a:t>Sundowning</a:t>
                      </a:r>
                      <a:r>
                        <a:rPr lang="en-US" sz="2000" dirty="0"/>
                        <a:t> 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Disrupted sleep worst at night, day night reversal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93">
                <a:tc>
                  <a:txBody>
                    <a:bodyPr/>
                    <a:lstStyle/>
                    <a:p>
                      <a:r>
                        <a:rPr lang="en-IN" sz="2400" dirty="0"/>
                        <a:t>Thoughts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Impoverished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Disorganized </a:t>
                      </a:r>
                      <a:endParaRPr lang="en-IN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699617" y="318887"/>
            <a:ext cx="6792767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Assessment: Dementia Vs Delirium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9078" y="1238492"/>
            <a:ext cx="6389225" cy="5185459"/>
          </a:xfrm>
          <a:prstGeom prst="rect">
            <a:avLst/>
          </a:prstGeom>
          <a:solidFill>
            <a:schemeClr val="bg1"/>
          </a:solidFill>
          <a:ln w="28575">
            <a:solidFill>
              <a:srgbClr val="566A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486137" y="1238492"/>
            <a:ext cx="4872942" cy="5185459"/>
          </a:xfrm>
          <a:prstGeom prst="rect">
            <a:avLst/>
          </a:prstGeom>
          <a:solidFill>
            <a:schemeClr val="bg1"/>
          </a:solidFill>
          <a:ln w="28575">
            <a:solidFill>
              <a:srgbClr val="566A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2906" y="1402663"/>
            <a:ext cx="4676173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Metabolic disorders	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Hypoxia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</a:t>
            </a:r>
            <a:r>
              <a:rPr lang="en-US" altLang="zh-TW" sz="2400" dirty="0" err="1">
                <a:ea typeface="PMingLiU" charset="-120"/>
                <a:cs typeface="Times New Roman" pitchFamily="18" charset="0"/>
              </a:rPr>
              <a:t>Hypercarbia</a:t>
            </a:r>
            <a:endParaRPr lang="en-US" altLang="zh-TW" sz="2400" dirty="0">
              <a:ea typeface="PMingLiU" charset="-120"/>
              <a:cs typeface="Times New Roman" pitchFamily="18" charset="0"/>
            </a:endParaRP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Hypo- or hyperglycemia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</a:t>
            </a:r>
            <a:r>
              <a:rPr lang="en-US" altLang="zh-TW" sz="2400" dirty="0" err="1">
                <a:ea typeface="PMingLiU" charset="-120"/>
                <a:cs typeface="Times New Roman" pitchFamily="18" charset="0"/>
              </a:rPr>
              <a:t>Hyponatremia</a:t>
            </a:r>
            <a:endParaRPr lang="en-US" altLang="zh-TW" sz="2400" dirty="0">
              <a:ea typeface="PMingLiU" charset="-120"/>
              <a:cs typeface="Times New Roman" pitchFamily="18" charset="0"/>
            </a:endParaRP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Azotemia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Infections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Decreased cardiac output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Dehydration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Acute blood loss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Acute myocardial infraction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	Congestive heart failure</a:t>
            </a:r>
          </a:p>
          <a:p>
            <a:pPr>
              <a:spcBef>
                <a:spcPts val="300"/>
              </a:spcBef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Stroke (small cortical</a:t>
            </a:r>
            <a:r>
              <a:rPr lang="en-US" altLang="zh-TW" sz="2400" dirty="0" smtClean="0">
                <a:ea typeface="PMingLiU" charset="-120"/>
                <a:cs typeface="Times New Roman" pitchFamily="18" charset="0"/>
              </a:rPr>
              <a:t>)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46592DD-39D8-47CB-5E7E-64C789F1F76E}"/>
              </a:ext>
            </a:extLst>
          </p:cNvPr>
          <p:cNvSpPr txBox="1">
            <a:spLocks noChangeArrowheads="1"/>
          </p:cNvSpPr>
          <p:nvPr/>
        </p:nvSpPr>
        <p:spPr>
          <a:xfrm>
            <a:off x="5359079" y="1478863"/>
            <a:ext cx="6215605" cy="405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Drugs 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Intoxication (alcohol, other)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Hypo- or hyperthermia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Acute psychoses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Transfer to unfamiliar surroundings (especially when sensory input is diminished)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Other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Fecal impaction</a:t>
            </a:r>
          </a:p>
          <a:p>
            <a:pPr>
              <a:buClr>
                <a:srgbClr val="D3555E"/>
              </a:buClr>
            </a:pPr>
            <a:r>
              <a:rPr lang="en-US" altLang="zh-TW" sz="2400" dirty="0">
                <a:ea typeface="PMingLiU" charset="-120"/>
                <a:cs typeface="Times New Roman" pitchFamily="18" charset="0"/>
              </a:rPr>
              <a:t>Urinary retention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699617" y="318887"/>
            <a:ext cx="6792767" cy="72167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Assessment: Dementia Vs Delirium: </a:t>
            </a:r>
            <a:b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Common Causes of Delirium in Geriatric patients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9042400" cy="53641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Diagnosis:</a:t>
            </a:r>
          </a:p>
          <a:p>
            <a:pPr lvl="1"/>
            <a:r>
              <a:rPr lang="en-US" dirty="0"/>
              <a:t>Clinical criteria (DSM-V or ICD-10)</a:t>
            </a:r>
          </a:p>
          <a:p>
            <a:pPr lvl="2"/>
            <a:r>
              <a:rPr lang="en-US" sz="2600" dirty="0"/>
              <a:t>Set of apparent phenomenology:</a:t>
            </a:r>
          </a:p>
          <a:p>
            <a:pPr lvl="3"/>
            <a:r>
              <a:rPr lang="en-US" sz="2300" dirty="0"/>
              <a:t>Late presentation (Long preclinical and asymptomatic phase of 10 years)</a:t>
            </a:r>
          </a:p>
          <a:p>
            <a:pPr lvl="2"/>
            <a:r>
              <a:rPr lang="en-US" sz="2600" dirty="0"/>
              <a:t>Biological Investigations: to rule out others/superimposed causes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Confirmatory diagnosis:</a:t>
            </a:r>
          </a:p>
          <a:p>
            <a:pPr lvl="2"/>
            <a:r>
              <a:rPr lang="en-US" sz="2600" dirty="0"/>
              <a:t>Based on finding of neuropathological characteristics (NFT &amp; Plaques): </a:t>
            </a:r>
            <a:r>
              <a:rPr lang="en-US" sz="2600" dirty="0" err="1"/>
              <a:t>Antemortam</a:t>
            </a:r>
            <a:r>
              <a:rPr lang="en-US" sz="2600" dirty="0"/>
              <a:t> biopsy of brain tissue</a:t>
            </a:r>
          </a:p>
          <a:p>
            <a:pPr lvl="2"/>
            <a:r>
              <a:rPr lang="en-US" sz="2600" dirty="0"/>
              <a:t>Practically not feasible and ethical</a:t>
            </a:r>
          </a:p>
          <a:p>
            <a:pPr lvl="2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00118"/>
              </p:ext>
            </p:extLst>
          </p:nvPr>
        </p:nvGraphicFramePr>
        <p:xfrm>
          <a:off x="927100" y="3185160"/>
          <a:ext cx="106553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1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1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Diagnostic criteria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D35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ICD-10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D35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DSM-IV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D35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NINCDS-ADRDA criteria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D35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DSM-V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D355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1994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1994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Surviving for last 27 years (1984)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2013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Use of Biomarkers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No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No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Proposed</a:t>
                      </a:r>
                      <a:r>
                        <a:rPr lang="en-US" sz="2000" baseline="0" dirty="0">
                          <a:effectLst/>
                        </a:rPr>
                        <a:t> in revision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No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1406959" y="249439"/>
            <a:ext cx="9378083" cy="69968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Management of Alzheimer’s Disease: Diagnosis</a:t>
            </a:r>
            <a:endParaRPr lang="en-IN" sz="32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95500" y="1226913"/>
            <a:ext cx="9109277" cy="6047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Investigation to rule out reversible/superimposed causes</a:t>
            </a:r>
            <a:r>
              <a:rPr lang="en-US" sz="2400" b="1" dirty="0" smtClean="0"/>
              <a:t>: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04414"/>
              </p:ext>
            </p:extLst>
          </p:nvPr>
        </p:nvGraphicFramePr>
        <p:xfrm>
          <a:off x="2095500" y="1823975"/>
          <a:ext cx="7886700" cy="43586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Lab investigation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Viral markers (HIV, HBV,</a:t>
                      </a:r>
                      <a:r>
                        <a:rPr lang="en-US" sz="2000" baseline="0" dirty="0"/>
                        <a:t> HCV</a:t>
                      </a:r>
                      <a:r>
                        <a:rPr lang="en-US" sz="20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Renal Function 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Urine R/M;</a:t>
                      </a:r>
                      <a:r>
                        <a:rPr lang="en-US" sz="2000" baseline="0" dirty="0"/>
                        <a:t> C/S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Thyroid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Function 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Chest </a:t>
                      </a:r>
                      <a:r>
                        <a:rPr lang="en-US" sz="2000" dirty="0" err="1"/>
                        <a:t>Xray</a:t>
                      </a:r>
                      <a:r>
                        <a:rPr lang="en-US" sz="2000" dirty="0"/>
                        <a:t>-PA</a:t>
                      </a:r>
                      <a:r>
                        <a:rPr lang="en-US" sz="2000" baseline="0" dirty="0"/>
                        <a:t> view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Liver Function 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Serum Electrolytes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Lipid Profile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Neuroimaging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Hb</a:t>
                      </a:r>
                      <a:r>
                        <a:rPr lang="en-US" sz="2000" dirty="0"/>
                        <a:t> &amp; Iron Indices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Vit</a:t>
                      </a:r>
                      <a:r>
                        <a:rPr lang="en-US" sz="2000" dirty="0"/>
                        <a:t>-D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Vit-B12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Folic Acid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Heavy metals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464761" y="249439"/>
            <a:ext cx="7262479" cy="69968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Management of Dementia: Diagnosis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3810000" y="1243040"/>
            <a:ext cx="2152650" cy="30777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400" dirty="0"/>
              <a:t>Shorter form (</a:t>
            </a:r>
            <a:r>
              <a:rPr lang="en-GB" sz="1400" b="1" dirty="0"/>
              <a:t>40</a:t>
            </a:r>
            <a:r>
              <a:rPr lang="en-GB" sz="1400" dirty="0"/>
              <a:t> AA)</a:t>
            </a: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1524000" y="1243040"/>
            <a:ext cx="2057400" cy="30777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400" dirty="0"/>
              <a:t>Longer form (</a:t>
            </a:r>
            <a:r>
              <a:rPr lang="en-GB" sz="1400" b="1" dirty="0"/>
              <a:t>42</a:t>
            </a:r>
            <a:r>
              <a:rPr lang="en-GB" sz="1400" dirty="0"/>
              <a:t> or 43 AA)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524001" y="1713396"/>
            <a:ext cx="203358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400" dirty="0"/>
              <a:t>Deposit as senile plaques in AD pathology </a:t>
            </a: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3790950" y="1693036"/>
            <a:ext cx="21526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400" dirty="0"/>
              <a:t>Deposit in leptomeningeal and blood vessels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743200" y="637666"/>
            <a:ext cx="2057400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dirty="0"/>
              <a:t>Amyloid Plaques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000" y="625998"/>
            <a:ext cx="3703706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Hyper phosphorylation of Tau Protein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1200873"/>
            <a:ext cx="3703706" cy="10772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Twist into paired helical filaments of </a:t>
            </a:r>
            <a:r>
              <a:rPr lang="en-GB" sz="1600" b="1" dirty="0"/>
              <a:t>Microtubules</a:t>
            </a:r>
            <a:r>
              <a:rPr lang="en-GB" sz="1600" b="1" dirty="0">
                <a:sym typeface="Wingdings" pitchFamily="2" charset="2"/>
              </a:rPr>
              <a:t> </a:t>
            </a:r>
            <a:r>
              <a:rPr lang="en-GB" sz="1600" b="1" dirty="0"/>
              <a:t>Disintegration of</a:t>
            </a:r>
            <a:r>
              <a:rPr lang="en-GB" sz="1600" dirty="0"/>
              <a:t> microtubule </a:t>
            </a:r>
            <a:r>
              <a:rPr lang="en-GB" sz="1600" dirty="0">
                <a:sym typeface="Wingdings" pitchFamily="2" charset="2"/>
              </a:rPr>
              <a:t> Collapse of transport system of neurons death of neurons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1" y="1"/>
            <a:ext cx="12191999" cy="553998"/>
          </a:xfrm>
          <a:prstGeom prst="rect">
            <a:avLst/>
          </a:prstGeom>
          <a:solidFill>
            <a:srgbClr val="D3555E"/>
          </a:solidFill>
        </p:spPr>
        <p:txBody>
          <a:bodyPr wrap="square">
            <a:spAutoFit/>
          </a:bodyPr>
          <a:lstStyle/>
          <a:p>
            <a:pPr algn="ctr"/>
            <a:r>
              <a:rPr lang="en-GB" sz="3000" b="1" dirty="0">
                <a:latin typeface="Bahnschrift" panose="020B0502040204020203" pitchFamily="34" charset="0"/>
              </a:rPr>
              <a:t>Measurement of the neuropathological correlates and consequences</a:t>
            </a:r>
            <a:endParaRPr lang="en-US" sz="3000" b="1" dirty="0">
              <a:latin typeface="Bahnschrift" panose="020B0502040204020203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4826" y="2648474"/>
            <a:ext cx="5184775" cy="72072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GB" sz="3200" dirty="0"/>
              <a:t>Degeneration of neurons, loss of synapses and neuroinflamation in brain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GB" sz="2800" dirty="0"/>
          </a:p>
        </p:txBody>
      </p:sp>
      <p:sp>
        <p:nvSpPr>
          <p:cNvPr id="15" name="Right Brace 14"/>
          <p:cNvSpPr/>
          <p:nvPr/>
        </p:nvSpPr>
        <p:spPr>
          <a:xfrm rot="5400000">
            <a:off x="5424693" y="1110186"/>
            <a:ext cx="434975" cy="2819400"/>
          </a:xfrm>
          <a:prstGeom prst="rightBrace">
            <a:avLst>
              <a:gd name="adj1" fmla="val 8333"/>
              <a:gd name="adj2" fmla="val 51410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199" y="3292998"/>
            <a:ext cx="7772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81200" y="3293462"/>
            <a:ext cx="0" cy="288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1524000" y="3598261"/>
            <a:ext cx="2556080" cy="490538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800" b="1" dirty="0">
                <a:solidFill>
                  <a:srgbClr val="FF0000"/>
                </a:solidFill>
              </a:rPr>
              <a:t>Structural changes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162783" y="4131199"/>
            <a:ext cx="1409217" cy="274646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600" b="1" dirty="0">
                <a:solidFill>
                  <a:schemeClr val="tx2">
                    <a:lumMod val="10000"/>
                  </a:schemeClr>
                </a:solidFill>
              </a:rPr>
              <a:t>Macroscopic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4000" y="4131199"/>
            <a:ext cx="1409217" cy="274646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600" b="1" dirty="0">
                <a:solidFill>
                  <a:schemeClr val="tx2">
                    <a:lumMod val="10000"/>
                  </a:schemeClr>
                </a:solidFill>
              </a:rPr>
              <a:t>Microscopic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886200" y="5745009"/>
            <a:ext cx="2019300" cy="32838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600" b="1" dirty="0">
                <a:solidFill>
                  <a:srgbClr val="FFFF00"/>
                </a:solidFill>
              </a:rPr>
              <a:t>Biochemical changes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087248" y="3624455"/>
            <a:ext cx="2456553" cy="5122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800" b="1" dirty="0"/>
              <a:t>Functional Changes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7248" y="4131199"/>
            <a:ext cx="2456553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Oxygenation</a:t>
            </a:r>
            <a:r>
              <a:rPr lang="en-US" sz="1600" dirty="0"/>
              <a:t>  &amp;         </a:t>
            </a:r>
            <a:r>
              <a:rPr lang="en-US" sz="1600" b="1" dirty="0"/>
              <a:t>Glucose</a:t>
            </a:r>
            <a:r>
              <a:rPr lang="en-US" sz="1600" dirty="0"/>
              <a:t> metabolism in degenerated areas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061657" y="3667712"/>
            <a:ext cx="2366168" cy="5339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1800" b="1" dirty="0"/>
              <a:t>Behavioural Changes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753600" y="3293462"/>
            <a:ext cx="0" cy="3309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48600" y="3312583"/>
            <a:ext cx="0" cy="1649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05982" y="3293462"/>
            <a:ext cx="0" cy="33099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24200" y="6075668"/>
            <a:ext cx="344356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Toxic A</a:t>
            </a:r>
            <a:r>
              <a:rPr lang="el-GR" b="1" dirty="0">
                <a:solidFill>
                  <a:srgbClr val="FFFF00"/>
                </a:solidFill>
              </a:rPr>
              <a:t>β </a:t>
            </a:r>
            <a:r>
              <a:rPr lang="en-US" dirty="0">
                <a:solidFill>
                  <a:srgbClr val="FFFF00"/>
                </a:solidFill>
              </a:rPr>
              <a:t>42 peptide &amp; Tau protein in body fluid (CSF &amp; Plasma)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024963" y="5105398"/>
            <a:ext cx="2119036" cy="3419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b="1" dirty="0"/>
              <a:t>Cognitive Changes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7024964" y="5436056"/>
            <a:ext cx="2119036" cy="3419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b="1" dirty="0"/>
              <a:t>Episodic Memory</a:t>
            </a:r>
          </a:p>
        </p:txBody>
      </p:sp>
      <p:sp>
        <p:nvSpPr>
          <p:cNvPr id="33" name="Right Brace 32"/>
          <p:cNvSpPr/>
          <p:nvPr/>
        </p:nvSpPr>
        <p:spPr>
          <a:xfrm rot="5400000">
            <a:off x="9062083" y="4777990"/>
            <a:ext cx="475258" cy="2590801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236881" y="6311019"/>
            <a:ext cx="2119036" cy="34199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b="1" dirty="0">
                <a:solidFill>
                  <a:srgbClr val="FF0000"/>
                </a:solidFill>
              </a:rPr>
              <a:t>Diagnosis by History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561618" y="4454032"/>
            <a:ext cx="1371599" cy="1424367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defRPr/>
            </a:pPr>
            <a:r>
              <a:rPr lang="en-GB" sz="1400" b="1" dirty="0">
                <a:solidFill>
                  <a:schemeClr val="tx2">
                    <a:lumMod val="10000"/>
                  </a:schemeClr>
                </a:solidFill>
              </a:rPr>
              <a:t>Toxic </a:t>
            </a: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A</a:t>
            </a:r>
            <a:r>
              <a:rPr lang="el-GR" sz="1400" b="1" dirty="0">
                <a:solidFill>
                  <a:schemeClr val="tx2">
                    <a:lumMod val="10000"/>
                  </a:schemeClr>
                </a:solidFill>
              </a:rPr>
              <a:t> β</a:t>
            </a: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 42 peptide</a:t>
            </a:r>
          </a:p>
          <a:p>
            <a:pPr>
              <a:buSzPct val="80000"/>
              <a:defRPr/>
            </a:pP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Amyloid plaques</a:t>
            </a:r>
          </a:p>
          <a:p>
            <a:pPr>
              <a:buSzPct val="80000"/>
              <a:defRPr/>
            </a:pP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Tau protein</a:t>
            </a:r>
          </a:p>
          <a:p>
            <a:pPr>
              <a:buSzPct val="80000"/>
              <a:defRPr/>
            </a:pP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NFT</a:t>
            </a:r>
            <a:endParaRPr lang="en-GB" sz="1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4201" y="4435998"/>
            <a:ext cx="1447799" cy="1077218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Changes in Volume &amp; weight of brain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724400" y="3292999"/>
            <a:ext cx="19050" cy="2406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850191" y="1390941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850191" y="1390942"/>
            <a:ext cx="0" cy="288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4952227" y="844457"/>
            <a:ext cx="2456553" cy="5122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GB" sz="2000" b="1" dirty="0"/>
              <a:t>Functional Changes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622591" y="1385920"/>
            <a:ext cx="0" cy="3309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59991" y="176691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Glucose metabolism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27144" y="1811732"/>
            <a:ext cx="22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Blood flow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6855" y="1716912"/>
            <a:ext cx="289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Oxygen Utilization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888791" y="1435927"/>
            <a:ext cx="0" cy="33099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0933" y="2174112"/>
            <a:ext cx="216945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04061" y="2148494"/>
            <a:ext cx="216945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FDG-PET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37861" y="2148494"/>
            <a:ext cx="216945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fMRI</a:t>
            </a:r>
            <a:endParaRPr lang="en-US" dirty="0"/>
          </a:p>
        </p:txBody>
      </p:sp>
      <p:pic>
        <p:nvPicPr>
          <p:cNvPr id="21" name="Picture 2" descr="Image result for pet scanning of brain in alzhe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80" y="2826063"/>
            <a:ext cx="31242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URE 4.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91" y="2672173"/>
            <a:ext cx="2590800" cy="27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3391" y="5635848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 Lower perfusion in:</a:t>
            </a:r>
          </a:p>
          <a:p>
            <a:r>
              <a:rPr lang="en-US" sz="1400" dirty="0"/>
              <a:t>    Occipital cortex: DLB</a:t>
            </a:r>
          </a:p>
          <a:p>
            <a:r>
              <a:rPr lang="en-US" sz="1400" dirty="0"/>
              <a:t>    Medial temporal: AD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5532" y="2737260"/>
            <a:ext cx="4152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342900"/>
            <a:r>
              <a:rPr lang="en-US" dirty="0"/>
              <a:t>Basis: Oxygen supply varies in brain at rest and on activation due to stimulus</a:t>
            </a:r>
          </a:p>
          <a:p>
            <a:pPr marL="285750" lvl="1" indent="-342900"/>
            <a:r>
              <a:rPr lang="en-US" dirty="0"/>
              <a:t>*Repeated Face name stimulus</a:t>
            </a:r>
          </a:p>
        </p:txBody>
      </p:sp>
      <p:pic>
        <p:nvPicPr>
          <p:cNvPr id="1026" name="Picture 2" descr="media/imag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33" y="3822554"/>
            <a:ext cx="3276600" cy="257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" y="1"/>
            <a:ext cx="12191999" cy="584775"/>
          </a:xfrm>
          <a:prstGeom prst="rect">
            <a:avLst/>
          </a:prstGeom>
          <a:solidFill>
            <a:srgbClr val="D3555E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ahnschrift" panose="020B0502040204020203" pitchFamily="34" charset="0"/>
              </a:rPr>
              <a:t>Structural changes in Brain due to neuropathology: Functional</a:t>
            </a:r>
            <a:endParaRPr lang="en-US" sz="32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88649" y="1310834"/>
            <a:ext cx="886234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Diagnosis is based on: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History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Mental Status examination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Psychological tests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Biological investigations to rule out other/superimposed causes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Supportive investigations: Neuroimaging and CSF biomarkers (Not in clinical use) 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478833" y="446208"/>
            <a:ext cx="5234334" cy="69968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Management: Diagnosis</a:t>
            </a:r>
            <a:endParaRPr lang="en-IN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03728" y="1974950"/>
            <a:ext cx="5085446" cy="3592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66A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ounded Rectangle 9"/>
          <p:cNvSpPr/>
          <p:nvPr/>
        </p:nvSpPr>
        <p:spPr>
          <a:xfrm>
            <a:off x="879675" y="1974950"/>
            <a:ext cx="5085446" cy="3592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66A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281576" y="2753608"/>
            <a:ext cx="5389562" cy="11842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Behaviour and Psychological symptoms of Dementia (BPSD)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899612" y="2113846"/>
            <a:ext cx="5389562" cy="639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D3555E"/>
                </a:solidFill>
              </a:rPr>
              <a:t>Non-Cognitive Symptoms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145893" y="2753608"/>
            <a:ext cx="5386388" cy="23739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/>
              <a:t>Cholinesterase Inhibitors:</a:t>
            </a:r>
          </a:p>
          <a:p>
            <a:pPr lvl="1"/>
            <a:r>
              <a:rPr lang="en-US" sz="2400" dirty="0"/>
              <a:t>Rivastigmine</a:t>
            </a:r>
          </a:p>
          <a:p>
            <a:pPr lvl="1"/>
            <a:r>
              <a:rPr lang="en-US" sz="2400" dirty="0"/>
              <a:t>Donepezil</a:t>
            </a:r>
          </a:p>
          <a:p>
            <a:pPr lvl="1"/>
            <a:r>
              <a:rPr lang="en-US" sz="2400" dirty="0" err="1"/>
              <a:t>Galantamine</a:t>
            </a:r>
            <a:endParaRPr lang="en-US" sz="2400" dirty="0"/>
          </a:p>
          <a:p>
            <a:r>
              <a:rPr lang="en-US" sz="2800" dirty="0"/>
              <a:t>NMDA Receptor Antagonist:</a:t>
            </a:r>
          </a:p>
          <a:p>
            <a:pPr lvl="1"/>
            <a:r>
              <a:rPr lang="en-US" sz="2400" dirty="0" err="1"/>
              <a:t>Memantine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96769" y="2113846"/>
            <a:ext cx="5386388" cy="639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D3555E"/>
                </a:solidFill>
              </a:rPr>
              <a:t>Cognitive Symptoms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279569" y="350899"/>
            <a:ext cx="7632863" cy="1184214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Management: Treatment of Alzheimer’s Disease &amp; Dementia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3351352" y="4230004"/>
            <a:ext cx="7548428" cy="741062"/>
          </a:xfrm>
          <a:prstGeom prst="roundRect">
            <a:avLst>
              <a:gd name="adj" fmla="val 32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ounded Rectangle 32"/>
          <p:cNvSpPr/>
          <p:nvPr/>
        </p:nvSpPr>
        <p:spPr>
          <a:xfrm>
            <a:off x="3351352" y="5251324"/>
            <a:ext cx="7548428" cy="741062"/>
          </a:xfrm>
          <a:prstGeom prst="roundRect">
            <a:avLst>
              <a:gd name="adj" fmla="val 32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ounded Rectangle 30"/>
          <p:cNvSpPr/>
          <p:nvPr/>
        </p:nvSpPr>
        <p:spPr>
          <a:xfrm>
            <a:off x="3351352" y="3284983"/>
            <a:ext cx="7548428" cy="741062"/>
          </a:xfrm>
          <a:prstGeom prst="roundRect">
            <a:avLst>
              <a:gd name="adj" fmla="val 32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ounded Rectangle 29"/>
          <p:cNvSpPr/>
          <p:nvPr/>
        </p:nvSpPr>
        <p:spPr>
          <a:xfrm>
            <a:off x="3351352" y="2127539"/>
            <a:ext cx="7548428" cy="978968"/>
          </a:xfrm>
          <a:prstGeom prst="roundRect">
            <a:avLst>
              <a:gd name="adj" fmla="val 32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/>
          <p:cNvSpPr/>
          <p:nvPr/>
        </p:nvSpPr>
        <p:spPr>
          <a:xfrm>
            <a:off x="3351352" y="1182878"/>
            <a:ext cx="7548428" cy="741062"/>
          </a:xfrm>
          <a:prstGeom prst="roundRect">
            <a:avLst>
              <a:gd name="adj" fmla="val 32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AE23E-BBEB-BE3A-1CFC-C4CA229BB08F}"/>
              </a:ext>
            </a:extLst>
          </p:cNvPr>
          <p:cNvSpPr txBox="1"/>
          <p:nvPr/>
        </p:nvSpPr>
        <p:spPr>
          <a:xfrm>
            <a:off x="6632910" y="6209975"/>
            <a:ext cx="5636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/>
              <a:t>Source: https://database.earth/population/india/life-expectancy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59C7C-B203-1D59-2516-D6921B440FC7}"/>
              </a:ext>
            </a:extLst>
          </p:cNvPr>
          <p:cNvSpPr txBox="1"/>
          <p:nvPr/>
        </p:nvSpPr>
        <p:spPr>
          <a:xfrm>
            <a:off x="3467045" y="1182878"/>
            <a:ext cx="687359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i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गुणवत्तापूर्ण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स्वास्थ्य देखभाल तक पहुंच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;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और रोग की रोकथाम, निदान और उपचार में सुधार</a:t>
            </a:r>
            <a:endParaRPr lang="en-IN" sz="16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0E03F-459B-F8DD-14F9-4E94AEB5184D}"/>
              </a:ext>
            </a:extLst>
          </p:cNvPr>
          <p:cNvSpPr txBox="1"/>
          <p:nvPr/>
        </p:nvSpPr>
        <p:spPr>
          <a:xfrm>
            <a:off x="3467045" y="2130435"/>
            <a:ext cx="749335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i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आय, शिक्षा और व्यवसाय</a:t>
            </a:r>
          </a:p>
          <a:p>
            <a:pPr>
              <a:lnSpc>
                <a:spcPct val="120000"/>
              </a:lnSpc>
            </a:pP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उच्च सामाजिक आर्थिक स्थिति आमतौर पर व्यक्तियों को स्वस्थ रहने की स्थिति और उनकी 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quality of life 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को बेहतर बनती है।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3EDE5C-CF89-1314-5470-5CAE4605EEBC}"/>
              </a:ext>
            </a:extLst>
          </p:cNvPr>
          <p:cNvSpPr txBox="1"/>
          <p:nvPr/>
        </p:nvSpPr>
        <p:spPr>
          <a:xfrm>
            <a:off x="3467045" y="3317926"/>
            <a:ext cx="743273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स्वच्छ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हवा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पानी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और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स्वच्छता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तक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पहुंच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साथ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ही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पर्यावरण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प्रदूषकों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और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खतरनाक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पदार्थों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संपर्क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ना आना </a:t>
            </a:r>
            <a:endParaRPr lang="en-IN" sz="16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81FF6-F429-AD04-BA9F-8C49F4D7D0E3}"/>
              </a:ext>
            </a:extLst>
          </p:cNvPr>
          <p:cNvSpPr txBox="1"/>
          <p:nvPr/>
        </p:nvSpPr>
        <p:spPr>
          <a:xfrm>
            <a:off x="3467045" y="5281662"/>
            <a:ext cx="756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मजबूत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सामाजिक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संबंध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सहायक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संबंध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और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सामुदायिक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जुड़ाव</a:t>
            </a:r>
            <a:endParaRPr lang="en-IN" sz="1600" b="1" dirty="0"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सामाजिक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अलगाव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और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अकेलापन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, स्वास्थ्य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प्रभावित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कर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सकता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और Life expectancy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कम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  </a:t>
            </a:r>
            <a:r>
              <a:rPr lang="hi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करता </a:t>
            </a:r>
            <a:r>
              <a:rPr lang="en-IN" sz="14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400" dirty="0">
                <a:latin typeface="Nirmala UI" panose="020B0502040204020203" pitchFamily="34" charset="0"/>
                <a:cs typeface="Nirmala UI" panose="020B0502040204020203" pitchFamily="34" charset="0"/>
              </a:rPr>
              <a:t>।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90A918-DC7D-E3CD-6BBD-19B13F40DD1B}"/>
              </a:ext>
            </a:extLst>
          </p:cNvPr>
          <p:cNvSpPr txBox="1"/>
          <p:nvPr/>
        </p:nvSpPr>
        <p:spPr>
          <a:xfrm>
            <a:off x="3467046" y="4238721"/>
            <a:ext cx="732478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i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उच्च </a:t>
            </a:r>
            <a:r>
              <a:rPr lang="en-IN" sz="1600" b="1" dirty="0" err="1">
                <a:latin typeface="Nirmala UI" panose="020B0502040204020203" pitchFamily="34" charset="0"/>
                <a:cs typeface="Nirmala UI" panose="020B0502040204020203" pitchFamily="34" charset="0"/>
              </a:rPr>
              <a:t>शिक्षा</a:t>
            </a:r>
            <a:r>
              <a:rPr lang="en-IN" sz="1600" b="1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स्वस्थ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व्यवहार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बढ़ावा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देता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, </a:t>
            </a:r>
            <a:r>
              <a:rPr lang="hi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Healthy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lifestyle</a:t>
            </a:r>
            <a:r>
              <a:rPr lang="hi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में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सुधार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करता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, और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बेहतर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रोजगार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और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आय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के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अवसर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प्रदान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करता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IN" sz="1600" dirty="0" err="1">
                <a:latin typeface="Nirmala UI" panose="020B0502040204020203" pitchFamily="34" charset="0"/>
                <a:cs typeface="Nirmala UI" panose="020B0502040204020203" pitchFamily="34" charset="0"/>
              </a:rPr>
              <a:t>है</a:t>
            </a:r>
            <a:r>
              <a:rPr lang="en-IN" sz="1600" dirty="0">
                <a:latin typeface="Nirmala UI" panose="020B0502040204020203" pitchFamily="34" charset="0"/>
                <a:cs typeface="Nirmala UI" panose="020B0502040204020203" pitchFamily="34" charset="0"/>
              </a:rPr>
              <a:t>।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4271963" y="360798"/>
            <a:ext cx="3651250" cy="692498"/>
          </a:xfrm>
          <a:prstGeom prst="roundRect">
            <a:avLst>
              <a:gd name="adj" fmla="val 39664"/>
            </a:avLst>
          </a:prstGeom>
          <a:solidFill>
            <a:srgbClr val="566A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200" b="1" dirty="0" smtClean="0">
                <a:solidFill>
                  <a:schemeClr val="bg1"/>
                </a:solidFill>
              </a:rPr>
              <a:t>संक्षिप्त परिचय</a:t>
            </a:r>
            <a:endParaRPr lang="en-IN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71" y="1016932"/>
            <a:ext cx="542783" cy="5427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6973" y="1560007"/>
            <a:ext cx="2884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/>
              <a:t>Healthcare &amp; Medical Advances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49" y="2146035"/>
            <a:ext cx="569026" cy="5690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0358" y="2668208"/>
            <a:ext cx="2037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/>
              <a:t>Socioeconomic Status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7146" y="3604240"/>
            <a:ext cx="2084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/>
              <a:t>Environmental Factors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52" y="3139737"/>
            <a:ext cx="519821" cy="51982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07340" y="4639189"/>
            <a:ext cx="1603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/>
              <a:t>Better Education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3680" y="5681348"/>
            <a:ext cx="1410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/>
              <a:t>Social Support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88" y="4130649"/>
            <a:ext cx="537349" cy="544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22" y="5165599"/>
            <a:ext cx="515750" cy="5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4" y="2244042"/>
            <a:ext cx="6472178" cy="3859192"/>
          </a:xfrm>
        </p:spPr>
        <p:txBody>
          <a:bodyPr>
            <a:normAutofit/>
          </a:bodyPr>
          <a:lstStyle/>
          <a:p>
            <a:r>
              <a:rPr lang="en-AU" sz="2800" dirty="0"/>
              <a:t>Acetyl-Cholinesterase inhibitors (</a:t>
            </a:r>
            <a:r>
              <a:rPr lang="en-AU" sz="2800" dirty="0" err="1"/>
              <a:t>AChE</a:t>
            </a:r>
            <a:r>
              <a:rPr lang="en-AU" sz="2800" dirty="0"/>
              <a:t>-):</a:t>
            </a:r>
          </a:p>
          <a:p>
            <a:pPr lvl="1"/>
            <a:r>
              <a:rPr lang="en-US" sz="2400" dirty="0"/>
              <a:t>Modest improvement in cognition and BPSD</a:t>
            </a:r>
          </a:p>
          <a:p>
            <a:pPr lvl="1"/>
            <a:r>
              <a:rPr lang="en-US" sz="2400" dirty="0"/>
              <a:t>Response: </a:t>
            </a:r>
          </a:p>
          <a:p>
            <a:pPr lvl="2"/>
            <a:r>
              <a:rPr lang="en-US" sz="2000" dirty="0"/>
              <a:t>1/3: Improve, </a:t>
            </a:r>
          </a:p>
          <a:p>
            <a:pPr lvl="2"/>
            <a:r>
              <a:rPr lang="en-US" sz="2000" dirty="0"/>
              <a:t>1/3: Stabilize, </a:t>
            </a:r>
          </a:p>
          <a:p>
            <a:pPr lvl="2"/>
            <a:r>
              <a:rPr lang="en-US" sz="2000" dirty="0"/>
              <a:t>1/3: No response</a:t>
            </a:r>
          </a:p>
          <a:p>
            <a:pPr lvl="1"/>
            <a:r>
              <a:rPr lang="en-US" sz="2400" dirty="0"/>
              <a:t>Indicated for Mild to severe dementia</a:t>
            </a:r>
          </a:p>
          <a:p>
            <a:pPr lvl="1"/>
            <a:r>
              <a:rPr lang="en-US" sz="2400" dirty="0"/>
              <a:t>Do not prevent progression of underlying disease</a:t>
            </a:r>
          </a:p>
        </p:txBody>
      </p:sp>
      <p:pic>
        <p:nvPicPr>
          <p:cNvPr id="4" name="Picture 2" descr="Image result for acetylcholinesterase inhibi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22" y="2118167"/>
            <a:ext cx="5335929" cy="42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045749" y="350899"/>
            <a:ext cx="6100502" cy="1184214"/>
          </a:xfrm>
          <a:prstGeom prst="roundRect">
            <a:avLst>
              <a:gd name="adj" fmla="val 30152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Bahnschrift" panose="020B0502040204020203" pitchFamily="34" charset="0"/>
              </a:rPr>
              <a:t>Management: Treatment of Cognitive symptoms</a:t>
            </a:r>
            <a:endParaRPr lang="en-IN" sz="3600" b="1" dirty="0">
              <a:solidFill>
                <a:schemeClr val="tx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0382884"/>
              </p:ext>
            </p:extLst>
          </p:nvPr>
        </p:nvGraphicFramePr>
        <p:xfrm>
          <a:off x="1435261" y="3596392"/>
          <a:ext cx="9067800" cy="26822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Drug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Starting dose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Titration Period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Increment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Max Dose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Donepezil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mg 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4-6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23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Rivastigmine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 mg BD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1.5mg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Rivastigmine Patch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4.6 mg 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9.5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9.5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Galantamine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4-6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24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Memantine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r>
                        <a:rPr lang="en-US" sz="2000" baseline="0" dirty="0"/>
                        <a:t> mg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435261" y="1843792"/>
            <a:ext cx="8461093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NMDA receptor antagonist:</a:t>
            </a:r>
          </a:p>
          <a:p>
            <a:pPr lvl="1"/>
            <a:r>
              <a:rPr lang="en-US" sz="2400" dirty="0"/>
              <a:t>Based on </a:t>
            </a:r>
            <a:r>
              <a:rPr lang="en-US" sz="2400" dirty="0" err="1"/>
              <a:t>Glutamatergic</a:t>
            </a:r>
            <a:r>
              <a:rPr lang="en-US" sz="2400" dirty="0"/>
              <a:t>  excitotoxicity of </a:t>
            </a:r>
            <a:r>
              <a:rPr lang="en-US" sz="2400" dirty="0" err="1"/>
              <a:t>neurodegeneration</a:t>
            </a:r>
            <a:endParaRPr lang="en-US" sz="2400" dirty="0"/>
          </a:p>
          <a:p>
            <a:pPr lvl="1"/>
            <a:r>
              <a:rPr lang="en-US" sz="2400" dirty="0"/>
              <a:t>Block NMDA receptors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045749" y="397648"/>
            <a:ext cx="6100502" cy="1184214"/>
          </a:xfrm>
          <a:prstGeom prst="roundRect">
            <a:avLst>
              <a:gd name="adj" fmla="val 30152"/>
            </a:avLst>
          </a:prstGeom>
          <a:solidFill>
            <a:srgbClr val="566A8F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Management: Treatment of Cognitive symptoms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19984537"/>
              </p:ext>
            </p:extLst>
          </p:nvPr>
        </p:nvGraphicFramePr>
        <p:xfrm>
          <a:off x="1016000" y="1737114"/>
          <a:ext cx="10489235" cy="438954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56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47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/>
                        <a:t>Delusions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/>
                        <a:t>Characteristics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/>
                        <a:t>Management  Strategy by caregivers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514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Five typical delusions (</a:t>
                      </a:r>
                      <a:r>
                        <a:rPr lang="en-US" sz="2400" dirty="0" err="1"/>
                        <a:t>Reisberg</a:t>
                      </a:r>
                      <a:r>
                        <a:rPr lang="en-US" sz="2400" dirty="0"/>
                        <a:t> et </a:t>
                      </a:r>
                      <a:r>
                        <a:rPr lang="en-US" sz="2400" dirty="0" err="1"/>
                        <a:t>alm</a:t>
                      </a:r>
                      <a:r>
                        <a:rPr lang="en-US" sz="2400" dirty="0"/>
                        <a:t> 1989):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People are stealing things (Most common: 18-43) *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House is not one’s home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Spouse (or other caregivers) is an imposter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Abandonment (3-18%)*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Infidelity (1-9%)*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Infrequent</a:t>
                      </a:r>
                      <a:r>
                        <a:rPr lang="en-US" sz="2400" baseline="0" dirty="0"/>
                        <a:t> &amp; </a:t>
                      </a:r>
                      <a:r>
                        <a:rPr lang="en-US" sz="2400" dirty="0"/>
                        <a:t>Shakable:</a:t>
                      </a:r>
                      <a:r>
                        <a:rPr lang="en-US" sz="2400" baseline="0" dirty="0"/>
                        <a:t> 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Distraction techniques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Validation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Reassurance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Frequent and Fixed (Problematic):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/>
                        <a:t>Psychiatrist </a:t>
                      </a:r>
                      <a:r>
                        <a:rPr lang="en-US" sz="2400" dirty="0" smtClean="0"/>
                        <a:t>intervention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Use of Antipsychotics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64884" y="6126657"/>
            <a:ext cx="242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Tariot</a:t>
            </a:r>
            <a:r>
              <a:rPr lang="en-US" dirty="0"/>
              <a:t> &amp; </a:t>
            </a:r>
            <a:r>
              <a:rPr lang="en-US" dirty="0" err="1"/>
              <a:t>Blazina</a:t>
            </a:r>
            <a:r>
              <a:rPr lang="en-US" dirty="0"/>
              <a:t>, 1994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2381329" y="292437"/>
            <a:ext cx="7429342" cy="96816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Non-Pharmacological Interventions: </a:t>
            </a:r>
            <a:b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Specific </a:t>
            </a:r>
            <a:r>
              <a:rPr lang="en-US" sz="36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BPSD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944420"/>
              </p:ext>
            </p:extLst>
          </p:nvPr>
        </p:nvGraphicFramePr>
        <p:xfrm>
          <a:off x="965200" y="1386874"/>
          <a:ext cx="10807700" cy="50139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1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Hallucinations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7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Management  Strategy by caregivers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243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Visual hallucinations: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Most Common type  (30%)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Most common during moderate stage (Sweater, 1994)</a:t>
                      </a:r>
                    </a:p>
                    <a:p>
                      <a:pPr marL="1200150" lvl="2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Seeing people in home who are not really there ‘Misidentification syndrome’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In FTD: 80% of cases (</a:t>
                      </a:r>
                      <a:r>
                        <a:rPr lang="en-US" sz="2000" baseline="0" dirty="0" err="1">
                          <a:latin typeface="+mn-lt"/>
                          <a:cs typeface="Times New Roman" pitchFamily="18" charset="0"/>
                        </a:rPr>
                        <a:t>McKeith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et al, 1992)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Auditory Hallucinations: 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10% of cases (Swearer, 1994)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Infrequent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&amp; 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Shakable: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Distraction techniques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Validation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Reassurance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Clam environment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Evaluation of visual perceptual functions of patient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Optimization of ambient illumination and enhancement of visual contrast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Frequent and Fixed (Problematic):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Psychiatrist intervention</a:t>
                      </a:r>
                    </a:p>
                    <a:p>
                      <a:pPr marL="742950" lvl="1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Use of Antipsychotics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54901" y="642293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Tariot</a:t>
            </a:r>
            <a:r>
              <a:rPr lang="en-US" dirty="0"/>
              <a:t> &amp; </a:t>
            </a:r>
            <a:r>
              <a:rPr lang="en-US" dirty="0" err="1"/>
              <a:t>Blazina</a:t>
            </a:r>
            <a:r>
              <a:rPr lang="en-US" dirty="0"/>
              <a:t>, 1994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329167" y="289366"/>
            <a:ext cx="6079765" cy="971235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 dirty="0">
                <a:latin typeface="Bahnschrift" panose="020B0502040204020203" pitchFamily="34" charset="0"/>
              </a:rPr>
              <a:t>Non-Pharmacological Interventions: </a:t>
            </a:r>
            <a:br>
              <a:rPr lang="en-US" sz="3600" b="1" dirty="0">
                <a:latin typeface="Bahnschrift" panose="020B0502040204020203" pitchFamily="34" charset="0"/>
              </a:rPr>
            </a:br>
            <a:r>
              <a:rPr lang="en-US" sz="3600" b="1" dirty="0">
                <a:latin typeface="Bahnschrift" panose="020B0502040204020203" pitchFamily="34" charset="0"/>
              </a:rPr>
              <a:t>Specific </a:t>
            </a:r>
            <a:r>
              <a:rPr lang="en-US" sz="3600" b="1" dirty="0" err="1">
                <a:latin typeface="Bahnschrift" panose="020B0502040204020203" pitchFamily="34" charset="0"/>
              </a:rPr>
              <a:t>BPSD</a:t>
            </a:r>
            <a:endParaRPr lang="en-IN" sz="36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Non-Pharmacological Interventions: </a:t>
            </a:r>
            <a:br>
              <a:rPr lang="en-US" sz="32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Specific BPSD</a:t>
            </a:r>
            <a:endParaRPr lang="en-US" sz="3200" b="1" dirty="0">
              <a:latin typeface="Bahnschrift" panose="020B0502040204020203" pitchFamily="34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31274"/>
              </p:ext>
            </p:extLst>
          </p:nvPr>
        </p:nvGraphicFramePr>
        <p:xfrm>
          <a:off x="609600" y="1730414"/>
          <a:ext cx="11125200" cy="4346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3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Sleep disturbances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Times New Roman" pitchFamily="18" charset="0"/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Management  Strategy by caregivers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dirty="0">
                          <a:latin typeface="+mn-lt"/>
                          <a:cs typeface="Times New Roman" pitchFamily="18" charset="0"/>
                        </a:rPr>
                        <a:t>Pronounced age-related changes in circadian rhythm results in altered sleep architecture: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Nap during day and awake at night (</a:t>
                      </a:r>
                      <a:r>
                        <a:rPr lang="en-US" sz="2000" dirty="0" err="1">
                          <a:latin typeface="+mn-lt"/>
                          <a:cs typeface="Times New Roman" pitchFamily="18" charset="0"/>
                        </a:rPr>
                        <a:t>Prinz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&amp; </a:t>
                      </a:r>
                      <a:r>
                        <a:rPr lang="en-US" sz="2000" baseline="0" dirty="0" err="1">
                          <a:latin typeface="+mn-lt"/>
                          <a:cs typeface="Times New Roman" pitchFamily="18" charset="0"/>
                        </a:rPr>
                        <a:t>Vileillo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, 1993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BPSD: Agitation during day &amp;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restless during night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Sundown Syndrome: 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Appearance or exacerbation od confusion during late afternoon or early evening hours (Evans, 1997</a:t>
                      </a:r>
                      <a:r>
                        <a:rPr lang="en-US" baseline="0" dirty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itchFamily="18" charset="0"/>
                        </a:rPr>
                        <a:t>Sleep hygiene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itchFamily="18" charset="0"/>
                        </a:rPr>
                        <a:t>Adequate day time sun exposure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Times New Roman" pitchFamily="18" charset="0"/>
                        </a:rPr>
                        <a:t>Enhance</a:t>
                      </a:r>
                      <a:r>
                        <a:rPr lang="en-US" baseline="0" dirty="0">
                          <a:latin typeface="+mn-lt"/>
                          <a:cs typeface="Times New Roman" pitchFamily="18" charset="0"/>
                        </a:rPr>
                        <a:t> physical activities</a:t>
                      </a:r>
                      <a:endParaRPr lang="en-U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858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745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Non-Pharmacological Interventions: </a:t>
            </a:r>
            <a:br>
              <a:rPr lang="en-US" sz="36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Specific BPSD</a:t>
            </a:r>
            <a:endParaRPr lang="en-US" sz="3600" b="1" dirty="0">
              <a:latin typeface="Bahnschrift" panose="020B0502040204020203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698464"/>
            <a:ext cx="5867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Sleep maintenance &amp; hygiene:</a:t>
            </a:r>
            <a:r>
              <a:rPr lang="en-US" sz="2000" dirty="0"/>
              <a:t>	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Biological factor: degeneration of </a:t>
            </a:r>
            <a:r>
              <a:rPr lang="en-US" sz="2000" dirty="0">
                <a:solidFill>
                  <a:srgbClr val="FF0000"/>
                </a:solidFill>
              </a:rPr>
              <a:t>retina/optic nerve and SCN</a:t>
            </a:r>
            <a:r>
              <a:rPr lang="en-US" sz="2000" dirty="0">
                <a:sym typeface="Wingdings" pitchFamily="2" charset="2"/>
              </a:rPr>
              <a:t> Decrease entry of light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Environmental factor</a:t>
            </a:r>
            <a:r>
              <a:rPr lang="en-US" sz="2000" dirty="0">
                <a:sym typeface="Wingdings" pitchFamily="2" charset="2"/>
              </a:rPr>
              <a:t>: Poor illumination and home confinement</a:t>
            </a:r>
            <a:endParaRPr lang="en-US" sz="2000" dirty="0"/>
          </a:p>
        </p:txBody>
      </p:sp>
      <p:sp>
        <p:nvSpPr>
          <p:cNvPr id="4" name="Right Brace 3"/>
          <p:cNvSpPr/>
          <p:nvPr/>
        </p:nvSpPr>
        <p:spPr>
          <a:xfrm>
            <a:off x="6324600" y="1905000"/>
            <a:ext cx="609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91282" y="1981200"/>
            <a:ext cx="1824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time nap and night time awakening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204847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Alteration of circadian rhythm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93750" y="3867090"/>
            <a:ext cx="11061700" cy="302421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Sleep pattern is influenced by amount and timing of light exposure and Physical activity (</a:t>
            </a:r>
            <a:r>
              <a:rPr lang="en-US" dirty="0" err="1"/>
              <a:t>Satlin</a:t>
            </a:r>
            <a:r>
              <a:rPr lang="en-US" dirty="0"/>
              <a:t> et al, 1992). </a:t>
            </a:r>
          </a:p>
          <a:p>
            <a:r>
              <a:rPr lang="en-US" dirty="0"/>
              <a:t>Strategy for sleep hygiene: 	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Maintaining regular bedtimes and rise times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Using the bedroom primarily for sleeping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Regular day time physical activity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Regular day time sun/light exposure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Minimizing light and noise at bedtime and throughout the night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Regular timing of meals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Avoiding caffeine and nicotine and reducing evening fluid intake</a:t>
            </a:r>
          </a:p>
          <a:p>
            <a:pPr lvl="1"/>
            <a:r>
              <a:rPr lang="en-US" sz="3800" dirty="0">
                <a:solidFill>
                  <a:srgbClr val="FFFF00"/>
                </a:solidFill>
              </a:rPr>
              <a:t>Engaging in a bedtime ritual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200" y="3124200"/>
            <a:ext cx="377825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Caregiver experience of 36 hour day</a:t>
            </a:r>
          </a:p>
        </p:txBody>
      </p:sp>
    </p:spTree>
    <p:extLst>
      <p:ext uri="{BB962C8B-B14F-4D97-AF65-F5344CB8AC3E}">
        <p14:creationId xmlns:p14="http://schemas.microsoft.com/office/powerpoint/2010/main" val="22495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873" y="228340"/>
            <a:ext cx="12249873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Non-Pharmacological Interventions: </a:t>
            </a:r>
            <a:b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Specific BPSD</a:t>
            </a:r>
            <a:endParaRPr lang="en-US" sz="2800" b="1" dirty="0">
              <a:latin typeface="Bahnschrift" panose="020B0502040204020203" pitchFamily="34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989944"/>
              </p:ext>
            </p:extLst>
          </p:nvPr>
        </p:nvGraphicFramePr>
        <p:xfrm>
          <a:off x="497711" y="1371340"/>
          <a:ext cx="10853517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6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Misidentification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Management  Strategy by caregivers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Four main types: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Presence of persons in the patient’s own house (‘phantom boarder’ syndrome) (17%)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Misidentification of the patient’s own self (often seen as not recognizing their own mirror reflection) (4%)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Misidentification of other persons (14%)</a:t>
                      </a:r>
                    </a:p>
                    <a:p>
                      <a:pPr marL="742950" lvl="1" indent="-285750" algn="l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Misidentification of events on television (the patient imagines these events are occurring in real three-dimensional space) (6%).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Search for customized ways of</a:t>
                      </a:r>
                      <a:r>
                        <a:rPr lang="en-US" sz="2000" baseline="0" dirty="0">
                          <a:latin typeface="+mn-lt"/>
                          <a:cs typeface="Times New Roman" pitchFamily="18" charset="0"/>
                        </a:rPr>
                        <a:t> dealing with misidentifications:</a:t>
                      </a:r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Validation</a:t>
                      </a:r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Reassurance</a:t>
                      </a:r>
                    </a:p>
                    <a:p>
                      <a:pPr marL="742950" lvl="1" indent="-285750" algn="l">
                        <a:buFont typeface="Arial" pitchFamily="34" charset="0"/>
                        <a:buChar char="•"/>
                      </a:pPr>
                      <a:r>
                        <a:rPr lang="en-US" sz="20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Distraction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858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*Burns, 1996</a:t>
            </a:r>
          </a:p>
        </p:txBody>
      </p:sp>
    </p:spTree>
    <p:extLst>
      <p:ext uri="{BB962C8B-B14F-4D97-AF65-F5344CB8AC3E}">
        <p14:creationId xmlns:p14="http://schemas.microsoft.com/office/powerpoint/2010/main" val="12321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465934"/>
              </p:ext>
            </p:extLst>
          </p:nvPr>
        </p:nvGraphicFramePr>
        <p:xfrm>
          <a:off x="558800" y="1917700"/>
          <a:ext cx="1107440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 gridSpan="2"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Inappropriate sexual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 behaviour: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Times New Roman" pitchFamily="18" charset="0"/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Management  Strategy by caregivers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n-US" sz="2400" dirty="0">
                          <a:latin typeface="+mn-lt"/>
                          <a:cs typeface="Times New Roman" pitchFamily="18" charset="0"/>
                        </a:rPr>
                        <a:t>Part of</a:t>
                      </a: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 Disinhibition syndrome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Uncommon but very distressing to caregivers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E.g. Self exposure, aimless masturbation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en-US" sz="2400" dirty="0">
                          <a:latin typeface="+mn-lt"/>
                          <a:cs typeface="Times New Roman" pitchFamily="18" charset="0"/>
                        </a:rPr>
                        <a:t>Find the cause:</a:t>
                      </a:r>
                    </a:p>
                    <a:p>
                      <a:pPr marL="285750" lvl="0" indent="-285750" algn="l">
                        <a:buFont typeface="Arial" pitchFamily="34" charset="0"/>
                        <a:buChar char="•"/>
                      </a:pPr>
                      <a:r>
                        <a:rPr lang="en-US" sz="2400" dirty="0">
                          <a:latin typeface="+mn-lt"/>
                          <a:cs typeface="Times New Roman" pitchFamily="18" charset="0"/>
                        </a:rPr>
                        <a:t>Do not react or</a:t>
                      </a: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 show anger (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Always remember that the patient has lost his memory</a:t>
                      </a: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lvl="0" indent="-285750" algn="l"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Do not confront (Precipitation of catastrophic reaction)</a:t>
                      </a:r>
                    </a:p>
                    <a:p>
                      <a:pPr marL="285750" lvl="0" indent="-285750" algn="l"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+mn-lt"/>
                          <a:cs typeface="Times New Roman" pitchFamily="18" charset="0"/>
                        </a:rPr>
                        <a:t>Distraction technique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858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57873" y="228340"/>
            <a:ext cx="12249873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Non-Pharmacological Interventions: </a:t>
            </a:r>
            <a:b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itchFamily="18" charset="0"/>
              </a:rPr>
              <a:t>Specific BPSD</a:t>
            </a:r>
            <a:endParaRPr lang="en-US" sz="2800" b="1" dirty="0">
              <a:latin typeface="Bahnschrift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81559"/>
            <a:ext cx="12192000" cy="464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Content Placeholder 3" descr="Picture1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6515" y="1481559"/>
            <a:ext cx="6513652" cy="498216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935645" y="2263311"/>
            <a:ext cx="5256355" cy="397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Forgetfulness: Persistent and Progressive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Perform daily routines dependently or independently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Not Associated with Depression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Whether patient knows that s/he has forgetfulness or not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1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/>
              <a:t>If answer is yes:     Likely Dementia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599083" y="385623"/>
            <a:ext cx="4804137" cy="748696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Case Discussion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0579" y="1553901"/>
            <a:ext cx="11181144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AD will be significant problem in near future due to:</a:t>
            </a:r>
          </a:p>
          <a:p>
            <a:pPr lvl="1"/>
            <a:r>
              <a:rPr lang="en-US" dirty="0"/>
              <a:t>Increasing proportion of elderly population</a:t>
            </a:r>
          </a:p>
          <a:p>
            <a:pPr lvl="1"/>
            <a:r>
              <a:rPr lang="en-US" dirty="0"/>
              <a:t>Significant rise in developing countries like our where we are unprepared for this challenge</a:t>
            </a:r>
          </a:p>
          <a:p>
            <a:r>
              <a:rPr lang="en-US" dirty="0"/>
              <a:t>Diagnosis and management:</a:t>
            </a:r>
          </a:p>
          <a:p>
            <a:pPr lvl="1"/>
            <a:r>
              <a:rPr lang="en-US" dirty="0"/>
              <a:t>Search for reversible superimposed causes</a:t>
            </a:r>
          </a:p>
          <a:p>
            <a:pPr lvl="1"/>
            <a:r>
              <a:rPr lang="en-US" dirty="0"/>
              <a:t>Start at early stage reduce the morbidity and cost of care</a:t>
            </a:r>
          </a:p>
          <a:p>
            <a:pPr lvl="1"/>
            <a:r>
              <a:rPr lang="en-US" dirty="0"/>
              <a:t>Behaviour modification is of utmost importance</a:t>
            </a:r>
          </a:p>
          <a:p>
            <a:r>
              <a:rPr lang="en-US" dirty="0"/>
              <a:t>Extra concern for BPSD: Caregivers are more worried about BPSD than cognitive decline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3599083" y="385623"/>
            <a:ext cx="4804137" cy="748696"/>
          </a:xfrm>
          <a:prstGeom prst="roundRect">
            <a:avLst>
              <a:gd name="adj" fmla="val 30152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Conclusion</a:t>
            </a:r>
            <a:endParaRPr lang="en-IN" sz="3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lobe of brain">
            <a:extLst>
              <a:ext uri="{FF2B5EF4-FFF2-40B4-BE49-F238E27FC236}">
                <a16:creationId xmlns:a16="http://schemas.microsoft.com/office/drawing/2014/main" id="{55385AC1-6B25-D712-7D4B-27BF65E22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 b="2485"/>
          <a:stretch/>
        </p:blipFill>
        <p:spPr bwMode="auto">
          <a:xfrm>
            <a:off x="1176695" y="1198881"/>
            <a:ext cx="9838611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24186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62480"/>
            <a:ext cx="7755038" cy="1747520"/>
          </a:xfrm>
          <a:prstGeom prst="rect">
            <a:avLst/>
          </a:prstGeom>
          <a:solidFill>
            <a:srgbClr val="D3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85" y="623514"/>
            <a:ext cx="3858322" cy="1111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846B2-E9D9-E145-A9F6-8FD4D8BA933C}"/>
              </a:ext>
            </a:extLst>
          </p:cNvPr>
          <p:cNvSpPr/>
          <p:nvPr/>
        </p:nvSpPr>
        <p:spPr>
          <a:xfrm>
            <a:off x="741886" y="2413615"/>
            <a:ext cx="4622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82" y="362090"/>
            <a:ext cx="4462283" cy="594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EF61F2-6F79-234C-E897-7DC7846D77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965357"/>
              </p:ext>
            </p:extLst>
          </p:nvPr>
        </p:nvGraphicFramePr>
        <p:xfrm>
          <a:off x="264161" y="1436688"/>
          <a:ext cx="11318239" cy="46634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207279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5187844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  <a:gridCol w="4923116">
                  <a:extLst>
                    <a:ext uri="{9D8B030D-6E8A-4147-A177-3AD203B41FA5}">
                      <a16:colId xmlns:a16="http://schemas.microsoft.com/office/drawing/2014/main" val="149847941"/>
                    </a:ext>
                  </a:extLst>
                </a:gridCol>
              </a:tblGrid>
              <a:tr h="4971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Lobe of Brain</a:t>
                      </a:r>
                      <a:endParaRPr lang="en-IN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Functions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Dysfunctions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1292582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Frontal Lobe</a:t>
                      </a:r>
                      <a:endParaRPr lang="en-IN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स्वैच्छिक </a:t>
                      </a:r>
                      <a:r>
                        <a:rPr lang="en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Body movement’s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का नियंत्रण, </a:t>
                      </a:r>
                      <a:endParaRPr lang="en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प्रेरित होना</a:t>
                      </a:r>
                      <a:r>
                        <a:rPr lang="en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(Motivation)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कोई कार्य करने का विचार लाना, योजना बनाना, उसके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स्टेप्स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आयोजित करना, शुरू करना और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कम्पलीट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करना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ध्यान देना, एकाग्र होना, क्षमताओं के बारे में जागरूक होना और अपनी अल्पकालिक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यादास्त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/स्मृति के द्वारा कार्यों को पूरा करना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सही निर्णय और समस्या को सुलझाने के कौशल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अपने व्यवहार एवं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सवभाव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सामाजिक एवं परिस्थितियों के अनुसार नियंत्रण करना, यौन व्यवहार एवं मानसिक </a:t>
                      </a:r>
                      <a:r>
                        <a:rPr lang="hi-IN" sz="14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लचीलेपन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बनाये रखना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i-IN" sz="14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बोलचाल/भाषण (</a:t>
                      </a:r>
                      <a:r>
                        <a:rPr lang="en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Language expression- Read &amp; Write</a:t>
                      </a:r>
                      <a:r>
                        <a:rPr lang="hi-IN" sz="14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)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Loss of movement (Paralysis)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Lack of Motivation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Lack of Executive Functions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Lack of attention &amp; concentration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Unable to focus on a single task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Poor Judgment &amp; Poor Problem-Solving Skills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Changes in social Behaviour and Personality: Mood swings, irritability, Impulsiveness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Difficulty with language, can’t find the word to express aphasia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Repetition of single thoughts</a:t>
                      </a:r>
                      <a:endParaRPr lang="hi-IN" sz="1200" b="1" dirty="0"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9849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8541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D8776C-F95F-293D-1A66-37ABBE7CA33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88480224"/>
              </p:ext>
            </p:extLst>
          </p:nvPr>
        </p:nvGraphicFramePr>
        <p:xfrm>
          <a:off x="949961" y="1172168"/>
          <a:ext cx="10292079" cy="513358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224279">
                  <a:extLst>
                    <a:ext uri="{9D8B030D-6E8A-4147-A177-3AD203B41FA5}">
                      <a16:colId xmlns:a16="http://schemas.microsoft.com/office/drawing/2014/main" val="1535451505"/>
                    </a:ext>
                  </a:extLst>
                </a:gridCol>
                <a:gridCol w="4591035">
                  <a:extLst>
                    <a:ext uri="{9D8B030D-6E8A-4147-A177-3AD203B41FA5}">
                      <a16:colId xmlns:a16="http://schemas.microsoft.com/office/drawing/2014/main" val="1209256085"/>
                    </a:ext>
                  </a:extLst>
                </a:gridCol>
                <a:gridCol w="4476765">
                  <a:extLst>
                    <a:ext uri="{9D8B030D-6E8A-4147-A177-3AD203B41FA5}">
                      <a16:colId xmlns:a16="http://schemas.microsoft.com/office/drawing/2014/main" val="2629796050"/>
                    </a:ext>
                  </a:extLst>
                </a:gridCol>
              </a:tblGrid>
              <a:tr h="841303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Lobe of Brain</a:t>
                      </a:r>
                      <a:endParaRPr lang="en-IN" sz="2000" b="1" dirty="0">
                        <a:solidFill>
                          <a:srgbClr val="FFFF00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Functions</a:t>
                      </a:r>
                      <a:endParaRPr lang="en-IN" sz="2000" b="1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396123"/>
                  </a:ext>
                </a:extLst>
              </a:tr>
              <a:tr h="364564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Temporal Lobe</a:t>
                      </a:r>
                      <a:endParaRPr lang="en-IN" sz="2000" b="1" dirty="0">
                        <a:solidFill>
                          <a:srgbClr val="FFFF00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Memory</a:t>
                      </a:r>
                      <a:r>
                        <a:rPr lang="hi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acquisitions, Learning, Information Retrieval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Auditory information processing, </a:t>
                      </a:r>
                      <a:r>
                        <a:rPr lang="hi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Hearings and </a:t>
                      </a: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Understanding of language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Feelings/Emotions processing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Face and object Recognition (Fusiform gyrus), Spatial and sensory inputs by parietal lobe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Musical Awareness</a:t>
                      </a:r>
                    </a:p>
                    <a:p>
                      <a:pPr marL="285750" indent="-285750" algn="l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Decoding sensory input (visual and auditory) into derived meanings for retention of visual memory and language comprehension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याद करना,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नयी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चीजों को सीखना, याद की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हुयी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चीज़ों के बारे में सूचना/बातों को दिमाग में लाना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बातचीत/आवाज़ को सुनना व समझाना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भावनाओं को समझना एवं व्यक्त करना 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चेहरा और वस्तु पहचान </a:t>
                      </a: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कोई दृश्य और आवाज़/श्रवण के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इनपुट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को </a:t>
                      </a:r>
                      <a:r>
                        <a:rPr lang="hi-IN" sz="1600" dirty="0" err="1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डिकोड</a:t>
                      </a:r>
                      <a:r>
                        <a:rPr lang="hi-IN" sz="1600" dirty="0"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करना, सही मतलब समझना, दृश्य को याद रखना, और किसी की आवाज़/भाषा की समझना</a:t>
                      </a:r>
                      <a:endParaRPr lang="en-IN" sz="1600" b="1" dirty="0">
                        <a:latin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495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FAE23E-BBEB-BE3A-1CFC-C4CA229BB08F}"/>
              </a:ext>
            </a:extLst>
          </p:cNvPr>
          <p:cNvSpPr txBox="1"/>
          <p:nvPr/>
        </p:nvSpPr>
        <p:spPr>
          <a:xfrm>
            <a:off x="5208980" y="6272325"/>
            <a:ext cx="7098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/>
              <a:t>Source: https://www.kenhub.com/en/library/anatomy/lobes-of-the-brain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92CA0-F147-8E4D-3846-A731FAD1CABD}"/>
              </a:ext>
            </a:extLst>
          </p:cNvPr>
          <p:cNvSpPr txBox="1">
            <a:spLocks/>
          </p:cNvSpPr>
          <p:nvPr/>
        </p:nvSpPr>
        <p:spPr>
          <a:xfrm>
            <a:off x="694611" y="330319"/>
            <a:ext cx="10802779" cy="706001"/>
          </a:xfrm>
          <a:prstGeom prst="roundRect">
            <a:avLst>
              <a:gd name="adj" fmla="val 34913"/>
            </a:avLst>
          </a:prstGeom>
          <a:solidFill>
            <a:srgbClr val="D3555E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NEUROCOGNITIVE/HIGHER MENTAL FUNCTION DOMAINS</a:t>
            </a:r>
          </a:p>
        </p:txBody>
      </p:sp>
    </p:spTree>
    <p:extLst>
      <p:ext uri="{BB962C8B-B14F-4D97-AF65-F5344CB8AC3E}">
        <p14:creationId xmlns:p14="http://schemas.microsoft.com/office/powerpoint/2010/main" val="260287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4">
      <a:dk1>
        <a:srgbClr val="566A8F"/>
      </a:dk1>
      <a:lt1>
        <a:sysClr val="window" lastClr="FFFFFF"/>
      </a:lt1>
      <a:dk2>
        <a:srgbClr val="566A8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5012</TotalTime>
  <Words>5066</Words>
  <Application>Microsoft Office PowerPoint</Application>
  <PresentationFormat>Widescreen</PresentationFormat>
  <Paragraphs>831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Bahnschrift</vt:lpstr>
      <vt:lpstr>Calibri</vt:lpstr>
      <vt:lpstr>Calibri Light</vt:lpstr>
      <vt:lpstr>Mangal</vt:lpstr>
      <vt:lpstr>Nirmala UI</vt:lpstr>
      <vt:lpstr>PMingLiU</vt:lpstr>
      <vt:lpstr>Times New Roman</vt:lpstr>
      <vt:lpstr>Wingdings</vt:lpstr>
      <vt:lpstr>Office Theme</vt:lpstr>
      <vt:lpstr>1_Office Theme</vt:lpstr>
      <vt:lpstr>PowerPoint Presentation</vt:lpstr>
      <vt:lpstr>ALZHEIMER'S DISEASE AND RELATED DEMENTIA</vt:lpstr>
      <vt:lpstr>संक्षिप्त परिचय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and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Non-Pharmacological Interventions:  Specific BPSD</vt:lpstr>
      <vt:lpstr>Non-Pharmacological Interventions:  Specific BPSD</vt:lpstr>
      <vt:lpstr>Non-Pharmacological Interventions:  Specific BPSD</vt:lpstr>
      <vt:lpstr>Non-Pharmacological Interventions:  Specific BPSD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Qadir Jilani</dc:creator>
  <cp:lastModifiedBy>abhishek sahu</cp:lastModifiedBy>
  <cp:revision>254</cp:revision>
  <dcterms:created xsi:type="dcterms:W3CDTF">2024-08-25T07:53:44Z</dcterms:created>
  <dcterms:modified xsi:type="dcterms:W3CDTF">2024-08-29T05:47:40Z</dcterms:modified>
</cp:coreProperties>
</file>