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  <p:sldId id="260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83B9"/>
    <a:srgbClr val="C4741B"/>
    <a:srgbClr val="8B5213"/>
    <a:srgbClr val="253D59"/>
    <a:srgbClr val="E6E6E6"/>
    <a:srgbClr val="B8D4F1"/>
    <a:srgbClr val="F6DABC"/>
    <a:srgbClr val="DFECF9"/>
    <a:srgbClr val="F0C4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9B3E54-CF04-4E35-A90E-634963508F84}" type="datetimeFigureOut">
              <a:rPr lang="en-IN" smtClean="0"/>
              <a:t>28-06-2024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1D227-9D0B-486C-9748-5505663AD2C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790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63B52-EFD5-4A35-8B7E-43CE7B87EE6C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11551534" y="-2"/>
            <a:ext cx="640466" cy="6883525"/>
          </a:xfrm>
          <a:prstGeom prst="triangle">
            <a:avLst>
              <a:gd name="adj" fmla="val 0"/>
            </a:avLst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Isosceles Triangle 8"/>
          <p:cNvSpPr/>
          <p:nvPr userDrawn="1"/>
        </p:nvSpPr>
        <p:spPr>
          <a:xfrm>
            <a:off x="0" y="5011838"/>
            <a:ext cx="640466" cy="1846162"/>
          </a:xfrm>
          <a:prstGeom prst="triangle">
            <a:avLst>
              <a:gd name="adj" fmla="val 0"/>
            </a:avLst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777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BF57A-F8F2-4979-BF79-7CF346BED537}" type="datetime1">
              <a:rPr lang="en-IN" smtClean="0"/>
              <a:t>28-06-2024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621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F6C498-3068-4E01-8404-87502F2F237A}" type="datetime1">
              <a:rPr lang="en-IN" smtClean="0"/>
              <a:t>28-06-2024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8356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F0529-0AEB-443C-B5A6-FCB0416F5414}" type="datetime1">
              <a:rPr lang="en-IN" smtClean="0"/>
              <a:t>28-06-2024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585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E3D8B-5935-4A7C-8E2D-DD11A150158F}" type="datetime1">
              <a:rPr lang="en-IN" smtClean="0"/>
              <a:t>28-06-2024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0248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C3FF9-1FDF-4566-B307-634C344BE637}" type="datetime1">
              <a:rPr lang="en-IN" smtClean="0"/>
              <a:t>28-06-2024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3772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5FCE7-166F-40AC-951A-723CC540E24B}" type="datetime1">
              <a:rPr lang="en-IN" smtClean="0"/>
              <a:t>28-06-2024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92393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18361-6533-45D2-8920-B2A9799881AC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7014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DCAB2-EB48-477A-9834-BBD2FA3ADE6B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3604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FE975-359A-49C0-99AE-AD9FEC57F0BA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11551534" y="-2"/>
            <a:ext cx="640466" cy="6883525"/>
          </a:xfrm>
          <a:prstGeom prst="triangle">
            <a:avLst>
              <a:gd name="adj" fmla="val 0"/>
            </a:avLst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Isosceles Triangle 8"/>
          <p:cNvSpPr/>
          <p:nvPr userDrawn="1"/>
        </p:nvSpPr>
        <p:spPr>
          <a:xfrm>
            <a:off x="0" y="5011838"/>
            <a:ext cx="640466" cy="1846162"/>
          </a:xfrm>
          <a:prstGeom prst="triangle">
            <a:avLst>
              <a:gd name="adj" fmla="val 0"/>
            </a:avLst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4004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90C8B-76E5-4089-9F7A-9F0CBD5E524C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11551534" y="-2"/>
            <a:ext cx="640466" cy="6883525"/>
          </a:xfrm>
          <a:prstGeom prst="triangle">
            <a:avLst>
              <a:gd name="adj" fmla="val 0"/>
            </a:avLst>
          </a:prstGeom>
          <a:solidFill>
            <a:srgbClr val="F0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Isosceles Triangle 8"/>
          <p:cNvSpPr/>
          <p:nvPr userDrawn="1"/>
        </p:nvSpPr>
        <p:spPr>
          <a:xfrm>
            <a:off x="0" y="5011838"/>
            <a:ext cx="640466" cy="1846162"/>
          </a:xfrm>
          <a:prstGeom prst="triangle">
            <a:avLst>
              <a:gd name="adj" fmla="val 0"/>
            </a:avLst>
          </a:prstGeom>
          <a:solidFill>
            <a:srgbClr val="F0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2943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0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840B5-1969-4707-84C4-9290824FA640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11551534" y="-2"/>
            <a:ext cx="640466" cy="6883525"/>
          </a:xfrm>
          <a:prstGeom prst="triangle">
            <a:avLst>
              <a:gd name="adj" fmla="val 0"/>
            </a:avLst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Isosceles Triangle 8"/>
          <p:cNvSpPr/>
          <p:nvPr userDrawn="1"/>
        </p:nvSpPr>
        <p:spPr>
          <a:xfrm>
            <a:off x="0" y="5011838"/>
            <a:ext cx="640466" cy="1846162"/>
          </a:xfrm>
          <a:prstGeom prst="triangle">
            <a:avLst>
              <a:gd name="adj" fmla="val 0"/>
            </a:avLst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6123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04972"/>
            <a:ext cx="12196609" cy="353028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10810754" y="0"/>
            <a:ext cx="1381246" cy="1377387"/>
          </a:xfrm>
          <a:prstGeom prst="triangle">
            <a:avLst>
              <a:gd name="adj" fmla="val 0"/>
            </a:avLst>
          </a:prstGeom>
          <a:solidFill>
            <a:srgbClr val="F0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6820"/>
            <a:ext cx="2743200" cy="365125"/>
          </a:xfrm>
        </p:spPr>
        <p:txBody>
          <a:bodyPr/>
          <a:lstStyle/>
          <a:p>
            <a:fld id="{97F83FBC-4B31-4E3C-B66F-29BCE0BED371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06820"/>
            <a:ext cx="4114800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5848" y="6506820"/>
            <a:ext cx="2743200" cy="365125"/>
          </a:xfrm>
        </p:spPr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6539696" y="6354500"/>
            <a:ext cx="5652304" cy="150471"/>
          </a:xfrm>
          <a:prstGeom prst="rect">
            <a:avLst/>
          </a:prstGeom>
          <a:solidFill>
            <a:srgbClr val="F0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 userDrawn="1"/>
        </p:nvSpPr>
        <p:spPr>
          <a:xfrm>
            <a:off x="0" y="6354500"/>
            <a:ext cx="6535087" cy="1504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4107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04972"/>
            <a:ext cx="12196609" cy="353028"/>
          </a:xfrm>
          <a:prstGeom prst="rect">
            <a:avLst/>
          </a:prstGeom>
          <a:solidFill>
            <a:srgbClr val="F0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10810754" y="0"/>
            <a:ext cx="1381246" cy="1377387"/>
          </a:xfrm>
          <a:prstGeom prst="triangle">
            <a:avLst>
              <a:gd name="adj" fmla="val 0"/>
            </a:avLst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6820"/>
            <a:ext cx="2743200" cy="365125"/>
          </a:xfrm>
        </p:spPr>
        <p:txBody>
          <a:bodyPr/>
          <a:lstStyle/>
          <a:p>
            <a:fld id="{B5550133-53D8-4C77-ABE1-26C95C09D245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06820"/>
            <a:ext cx="4114800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5848" y="6506820"/>
            <a:ext cx="2743200" cy="365125"/>
          </a:xfrm>
        </p:spPr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6539696" y="6354500"/>
            <a:ext cx="5652304" cy="150471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 userDrawn="1"/>
        </p:nvSpPr>
        <p:spPr>
          <a:xfrm>
            <a:off x="0" y="6354500"/>
            <a:ext cx="6535087" cy="15047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882445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04972"/>
            <a:ext cx="12196609" cy="353028"/>
          </a:xfrm>
          <a:prstGeom prst="rect">
            <a:avLst/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10810754" y="0"/>
            <a:ext cx="1381246" cy="1377387"/>
          </a:xfrm>
          <a:prstGeom prst="triangle">
            <a:avLst>
              <a:gd name="adj" fmla="val 0"/>
            </a:avLst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6820"/>
            <a:ext cx="2743200" cy="365125"/>
          </a:xfrm>
        </p:spPr>
        <p:txBody>
          <a:bodyPr/>
          <a:lstStyle/>
          <a:p>
            <a:fld id="{B053F801-F6ED-4836-8DAF-BA6FB8696D51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06820"/>
            <a:ext cx="4114800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5848" y="6506820"/>
            <a:ext cx="2743200" cy="365125"/>
          </a:xfrm>
        </p:spPr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6539696" y="6354500"/>
            <a:ext cx="5652304" cy="150471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 userDrawn="1"/>
        </p:nvSpPr>
        <p:spPr>
          <a:xfrm>
            <a:off x="0" y="6354500"/>
            <a:ext cx="6535087" cy="1504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4853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04972"/>
            <a:ext cx="12196609" cy="353028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Isosceles Triangle 7"/>
          <p:cNvSpPr/>
          <p:nvPr userDrawn="1"/>
        </p:nvSpPr>
        <p:spPr>
          <a:xfrm rot="10800000">
            <a:off x="10810754" y="0"/>
            <a:ext cx="1381246" cy="1377387"/>
          </a:xfrm>
          <a:prstGeom prst="triangle">
            <a:avLst>
              <a:gd name="adj" fmla="val 0"/>
            </a:avLst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506820"/>
            <a:ext cx="2743200" cy="365125"/>
          </a:xfrm>
        </p:spPr>
        <p:txBody>
          <a:bodyPr/>
          <a:lstStyle/>
          <a:p>
            <a:fld id="{33B0543C-7160-421B-B1F3-0E4B249A058B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506820"/>
            <a:ext cx="4114800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65848" y="6506820"/>
            <a:ext cx="2743200" cy="365125"/>
          </a:xfrm>
        </p:spPr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  <p:sp>
        <p:nvSpPr>
          <p:cNvPr id="9" name="Rectangle 8"/>
          <p:cNvSpPr/>
          <p:nvPr userDrawn="1"/>
        </p:nvSpPr>
        <p:spPr>
          <a:xfrm>
            <a:off x="6539696" y="6354500"/>
            <a:ext cx="5652304" cy="150471"/>
          </a:xfrm>
          <a:prstGeom prst="rect">
            <a:avLst/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 userDrawn="1"/>
        </p:nvSpPr>
        <p:spPr>
          <a:xfrm>
            <a:off x="0" y="6354500"/>
            <a:ext cx="6535087" cy="1504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535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79E4-6C25-4D1F-9CDD-C69E934B53BF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3294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18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0F797-EC3A-45F7-960F-3BA82FDAF2B4}" type="datetime1">
              <a:rPr lang="en-IN" smtClean="0"/>
              <a:t>28-06-2024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5184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5184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A1244-37CA-4BE4-8C86-372BC6411FA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193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0" r:id="rId3"/>
    <p:sldLayoutId id="2147483661" r:id="rId4"/>
    <p:sldLayoutId id="2147483650" r:id="rId5"/>
    <p:sldLayoutId id="2147483663" r:id="rId6"/>
    <p:sldLayoutId id="2147483662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2881991"/>
          </a:xfrm>
          <a:prstGeom prst="rect">
            <a:avLst/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9144" y="2881991"/>
            <a:ext cx="12192000" cy="3976009"/>
          </a:xfrm>
          <a:prstGeom prst="rect">
            <a:avLst/>
          </a:prstGeom>
          <a:solidFill>
            <a:srgbClr val="F6D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5300" y="437013"/>
            <a:ext cx="11201400" cy="20081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hi-IN" sz="32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यह कार्यक्रम स्वास्थ्य विभाग और राज्य स्वास्थ्य एवं परिवार कल्याण संस्थान (</a:t>
            </a:r>
            <a:r>
              <a:rPr lang="en-IN" sz="3200" b="1" dirty="0" err="1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SIHFW</a:t>
            </a:r>
            <a:r>
              <a:rPr lang="en-IN" sz="32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), </a:t>
            </a:r>
            <a:r>
              <a:rPr lang="hi-IN" sz="32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उत्तर प्रदेश की पहल पर उत्तर प्रदेश टेक्निकल सपोर्ट यूनिट (</a:t>
            </a:r>
            <a:r>
              <a:rPr lang="en-IN" sz="32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UPTSU) </a:t>
            </a:r>
            <a:r>
              <a:rPr lang="hi-IN" sz="3200" b="1" dirty="0">
                <a:solidFill>
                  <a:schemeClr val="bg1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के सहयोग से हो रहा है।</a:t>
            </a:r>
            <a:endParaRPr lang="en-IN" sz="3200" b="1" dirty="0">
              <a:solidFill>
                <a:schemeClr val="bg1"/>
              </a:solidFill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0402" y="5096077"/>
            <a:ext cx="76989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dirty="0">
                <a:latin typeface="Nirmala UI" panose="020B0502040204020203" pitchFamily="34" charset="0"/>
                <a:cs typeface="Nirmala UI" panose="020B0502040204020203" pitchFamily="34" charset="0"/>
              </a:rPr>
              <a:t>Director Administration &amp; Director, SIHFW</a:t>
            </a:r>
          </a:p>
          <a:p>
            <a:pPr algn="ctr"/>
            <a:r>
              <a:rPr lang="en-IN" sz="2800" b="1" dirty="0">
                <a:solidFill>
                  <a:srgbClr val="C4741B"/>
                </a:solidFill>
                <a:latin typeface="Nirmala UI" panose="020B0502040204020203" pitchFamily="34" charset="0"/>
                <a:cs typeface="Nirmala UI" panose="020B0502040204020203" pitchFamily="34" charset="0"/>
              </a:rPr>
              <a:t>Dr. Rajaganapathy R</a:t>
            </a:r>
            <a:endParaRPr lang="en-IN" sz="2800" b="1" dirty="0">
              <a:solidFill>
                <a:srgbClr val="C4741B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283" y="3380761"/>
            <a:ext cx="93671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Principal Secretary, Medical Health &amp; Family Welfare, U.P. </a:t>
            </a:r>
            <a:r>
              <a:rPr lang="en-US" sz="2800" b="1" i="0" dirty="0">
                <a:solidFill>
                  <a:srgbClr val="C4741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Shri </a:t>
            </a:r>
            <a:r>
              <a:rPr lang="en-US" sz="2800" b="1" i="0" dirty="0" err="1">
                <a:solidFill>
                  <a:srgbClr val="C4741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Partha</a:t>
            </a:r>
            <a:r>
              <a:rPr lang="en-US" sz="2800" b="1" i="0" dirty="0">
                <a:solidFill>
                  <a:srgbClr val="C4741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2800" b="1" i="0" dirty="0" err="1">
                <a:solidFill>
                  <a:srgbClr val="C4741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Sarthi</a:t>
            </a:r>
            <a:r>
              <a:rPr lang="en-US" sz="2800" b="1" i="0" dirty="0">
                <a:solidFill>
                  <a:srgbClr val="C4741B"/>
                </a:solidFill>
                <a:effectLst/>
                <a:latin typeface="Nirmala UI" panose="020B0502040204020203" pitchFamily="34" charset="0"/>
                <a:cs typeface="Nirmala UI" panose="020B0502040204020203" pitchFamily="34" charset="0"/>
              </a:rPr>
              <a:t> Sen Sharma</a:t>
            </a: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402428" y="6486975"/>
            <a:ext cx="2743200" cy="365125"/>
          </a:xfrm>
        </p:spPr>
        <p:txBody>
          <a:bodyPr/>
          <a:lstStyle/>
          <a:p>
            <a:fld id="{86CB4B4D-7CA3-9044-876B-883B54F8677D}" type="slidenum">
              <a:rPr lang="en-IN" smtClean="0"/>
              <a:t>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549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78330"/>
            <a:ext cx="12192000" cy="4490976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503579" y="0"/>
            <a:ext cx="3549371" cy="1678330"/>
          </a:xfrm>
          <a:prstGeom prst="rect">
            <a:avLst/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503579" y="277729"/>
            <a:ext cx="3549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Risk Factors for </a:t>
            </a:r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HPV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Persistence 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503579" y="1990138"/>
            <a:ext cx="8559172" cy="386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defRPr sz="3298"/>
            </a:pPr>
            <a:r>
              <a:rPr lang="en-US" sz="2300" b="1" dirty="0" err="1" smtClean="0"/>
              <a:t>HPV</a:t>
            </a:r>
            <a:r>
              <a:rPr lang="en-US" sz="2300" b="1" dirty="0" smtClean="0"/>
              <a:t> type</a:t>
            </a:r>
            <a:r>
              <a:rPr lang="en-US" sz="2300" dirty="0" smtClean="0"/>
              <a:t> – its </a:t>
            </a:r>
            <a:r>
              <a:rPr lang="en-US" sz="2300" dirty="0" err="1" smtClean="0"/>
              <a:t>oncogenicity</a:t>
            </a:r>
            <a:r>
              <a:rPr lang="en-US" sz="2300" dirty="0" smtClean="0"/>
              <a:t> or cancer-causing strength</a:t>
            </a:r>
          </a:p>
          <a:p>
            <a:pPr marL="266700" indent="-266700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defRPr sz="3298"/>
            </a:pPr>
            <a:r>
              <a:rPr lang="en-US" sz="2300" b="1" dirty="0" smtClean="0"/>
              <a:t>Immune status </a:t>
            </a:r>
            <a:r>
              <a:rPr lang="en-US" sz="2300" dirty="0" smtClean="0"/>
              <a:t>– immunocompromised (HIV positive) have a more rapid progression to pre-cancer and cancer (5 to 10 years)</a:t>
            </a:r>
          </a:p>
          <a:p>
            <a:pPr marL="266700" indent="-266700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defRPr sz="3298"/>
            </a:pPr>
            <a:r>
              <a:rPr lang="en-US" sz="2300" b="1" dirty="0" smtClean="0"/>
              <a:t>Coinfection</a:t>
            </a:r>
            <a:r>
              <a:rPr lang="en-US" sz="2300" dirty="0" smtClean="0"/>
              <a:t> with other sexually transmitted agents, (BV, </a:t>
            </a:r>
            <a:r>
              <a:rPr lang="en-US" sz="2300" dirty="0" err="1" smtClean="0"/>
              <a:t>HSV</a:t>
            </a:r>
            <a:r>
              <a:rPr lang="en-US" sz="2300" dirty="0" smtClean="0"/>
              <a:t>, chlamydia and </a:t>
            </a:r>
            <a:r>
              <a:rPr lang="en-US" sz="2300" dirty="0" err="1" smtClean="0"/>
              <a:t>gonorrhoea</a:t>
            </a:r>
            <a:r>
              <a:rPr lang="en-US" sz="2300" dirty="0" smtClean="0"/>
              <a:t>)</a:t>
            </a:r>
          </a:p>
          <a:p>
            <a:pPr marL="266700" indent="-266700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defRPr sz="3298"/>
            </a:pPr>
            <a:r>
              <a:rPr lang="en-US" sz="2300" b="1" dirty="0" smtClean="0"/>
              <a:t>Parity</a:t>
            </a:r>
            <a:r>
              <a:rPr lang="en-US" sz="2300" dirty="0" smtClean="0"/>
              <a:t> and young age at first birth</a:t>
            </a:r>
          </a:p>
          <a:p>
            <a:pPr marL="266700" indent="-266700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defRPr sz="3298"/>
            </a:pPr>
            <a:r>
              <a:rPr lang="en-US" sz="2300" dirty="0" smtClean="0"/>
              <a:t>Tobacco </a:t>
            </a:r>
            <a:r>
              <a:rPr lang="en-US" sz="2300" b="1" dirty="0" smtClean="0"/>
              <a:t>smoking</a:t>
            </a:r>
          </a:p>
          <a:p>
            <a:pPr marL="266700" indent="-266700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defRPr sz="3298"/>
            </a:pPr>
            <a:r>
              <a:rPr lang="en-US" sz="2300" dirty="0" smtClean="0"/>
              <a:t>Menstrual hygiene </a:t>
            </a:r>
            <a:endParaRPr lang="en-US" sz="23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971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071407"/>
            <a:ext cx="8260080" cy="2600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ounded Rectangle 3"/>
          <p:cNvSpPr/>
          <p:nvPr/>
        </p:nvSpPr>
        <p:spPr>
          <a:xfrm>
            <a:off x="2555240" y="1195949"/>
            <a:ext cx="7081520" cy="1016000"/>
          </a:xfrm>
          <a:prstGeom prst="roundRect">
            <a:avLst>
              <a:gd name="adj" fmla="val 33667"/>
            </a:avLst>
          </a:prstGeom>
          <a:solidFill>
            <a:srgbClr val="5783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17th November 2020 - The red letter day…"/>
          <p:cNvSpPr txBox="1">
            <a:spLocks/>
          </p:cNvSpPr>
          <p:nvPr/>
        </p:nvSpPr>
        <p:spPr>
          <a:xfrm>
            <a:off x="2555239" y="1195949"/>
            <a:ext cx="7081521" cy="1016000"/>
          </a:xfrm>
          <a:prstGeom prst="rect">
            <a:avLst/>
          </a:prstGeom>
          <a:ln>
            <a:noFill/>
          </a:ln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262902">
              <a:defRPr sz="4275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WHO released strategies </a:t>
            </a:r>
          </a:p>
          <a:p>
            <a:pPr algn="ctr" defTabSz="262902">
              <a:defRPr sz="4275">
                <a:solidFill>
                  <a:srgbClr val="000000"/>
                </a:solidFill>
              </a:defRPr>
            </a:pPr>
            <a:r>
              <a:rPr lang="en-US" sz="28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to eliminate cervical cancer by 2030</a:t>
            </a:r>
            <a:endParaRPr lang="en-US" sz="28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2050" name="Picture 2" descr="https://www.moffitt.org/contentassets/0c6ee39acfdf414e8301cbc99b08a423/cervical-cancer-symptom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r="11697"/>
          <a:stretch/>
        </p:blipFill>
        <p:spPr bwMode="auto">
          <a:xfrm>
            <a:off x="6435524" y="2679669"/>
            <a:ext cx="5065379" cy="34567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2"/>
          <p:cNvSpPr/>
          <p:nvPr/>
        </p:nvSpPr>
        <p:spPr>
          <a:xfrm>
            <a:off x="339524" y="3248502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n-IN" sz="2400" b="1" dirty="0" smtClean="0"/>
              <a:t>The 90:70:90 Mantra</a:t>
            </a:r>
          </a:p>
          <a:p>
            <a:pPr>
              <a:spcBef>
                <a:spcPts val="600"/>
              </a:spcBef>
            </a:pPr>
            <a:endParaRPr lang="en-IN" sz="2400" dirty="0" smtClean="0"/>
          </a:p>
          <a:p>
            <a:pPr marL="342900" indent="-342900">
              <a:spcBef>
                <a:spcPts val="600"/>
              </a:spcBef>
              <a:buClr>
                <a:srgbClr val="C4741B"/>
              </a:buClr>
              <a:buFont typeface="Wingdings" panose="05000000000000000000" pitchFamily="2" charset="2"/>
              <a:buChar char="Ø"/>
            </a:pPr>
            <a:r>
              <a:rPr lang="en-IN" sz="2400" b="1" dirty="0" smtClean="0"/>
              <a:t>Vaccination </a:t>
            </a:r>
            <a:r>
              <a:rPr lang="en-IN" sz="2400" dirty="0" smtClean="0"/>
              <a:t>of 90% eligible girls, </a:t>
            </a:r>
          </a:p>
          <a:p>
            <a:pPr marL="342900" indent="-342900">
              <a:spcBef>
                <a:spcPts val="600"/>
              </a:spcBef>
              <a:buClr>
                <a:srgbClr val="C4741B"/>
              </a:buClr>
              <a:buFont typeface="Wingdings" panose="05000000000000000000" pitchFamily="2" charset="2"/>
              <a:buChar char="Ø"/>
            </a:pPr>
            <a:r>
              <a:rPr lang="en-IN" sz="2400" b="1" dirty="0" smtClean="0"/>
              <a:t>Screening </a:t>
            </a:r>
            <a:r>
              <a:rPr lang="en-IN" sz="2400" dirty="0" smtClean="0"/>
              <a:t>of 70% eligible women  </a:t>
            </a:r>
          </a:p>
          <a:p>
            <a:pPr marL="342900" indent="-342900">
              <a:spcBef>
                <a:spcPts val="600"/>
              </a:spcBef>
              <a:buClr>
                <a:srgbClr val="C4741B"/>
              </a:buClr>
              <a:buFont typeface="Wingdings" panose="05000000000000000000" pitchFamily="2" charset="2"/>
              <a:buChar char="Ø"/>
            </a:pPr>
            <a:r>
              <a:rPr lang="en-IN" sz="2400" b="1" dirty="0" smtClean="0"/>
              <a:t>Treatment</a:t>
            </a:r>
            <a:r>
              <a:rPr lang="en-IN" sz="2400" dirty="0" smtClean="0"/>
              <a:t> of 90% </a:t>
            </a:r>
            <a:r>
              <a:rPr lang="en-IN" sz="2400" dirty="0" err="1" smtClean="0"/>
              <a:t>CIN</a:t>
            </a:r>
            <a:r>
              <a:rPr lang="en-IN" sz="2400" dirty="0" smtClean="0"/>
              <a:t> and CA Cervix cases</a:t>
            </a:r>
            <a:endParaRPr lang="en-IN" sz="2400" dirty="0"/>
          </a:p>
        </p:txBody>
      </p:sp>
      <p:sp>
        <p:nvSpPr>
          <p:cNvPr id="5" name="Rectangle 4"/>
          <p:cNvSpPr/>
          <p:nvPr/>
        </p:nvSpPr>
        <p:spPr>
          <a:xfrm>
            <a:off x="1934444" y="291500"/>
            <a:ext cx="8323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17</a:t>
            </a:r>
            <a:r>
              <a:rPr lang="en-US" sz="3600" b="1" baseline="30000" dirty="0">
                <a:solidFill>
                  <a:schemeClr val="bg1"/>
                </a:solidFill>
                <a:latin typeface="Bahnschrift" panose="020B0502040204020203" pitchFamily="34" charset="0"/>
              </a:rPr>
              <a:t>th</a:t>
            </a:r>
            <a:r>
              <a:rPr lang="en-US" sz="3600" b="1" dirty="0">
                <a:solidFill>
                  <a:schemeClr val="bg1"/>
                </a:solidFill>
                <a:latin typeface="Bahnschrift" panose="020B0502040204020203" pitchFamily="34" charset="0"/>
              </a:rPr>
              <a:t> November 2020 - The red letter day</a:t>
            </a:r>
            <a:endParaRPr lang="en-IN" sz="3600" dirty="0">
              <a:solidFill>
                <a:schemeClr val="bg1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862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562582"/>
            <a:ext cx="8753315" cy="2997843"/>
          </a:xfrm>
          <a:prstGeom prst="rect">
            <a:avLst/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2083443" cy="1562582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-36576" y="2019010"/>
            <a:ext cx="290223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“Cervical cancer is a </a:t>
            </a:r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NCD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we can overcome” 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Screenshot 2022-02-01 at 1.57.14 PM.png" descr="Screenshot 2022-02-01 at 1.57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8947" y="150470"/>
            <a:ext cx="9182583" cy="6157733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1225296" y="4560425"/>
            <a:ext cx="1633651" cy="1794656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83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0269" y="0"/>
            <a:ext cx="3258911" cy="1122744"/>
          </a:xfrm>
          <a:prstGeom prst="rect">
            <a:avLst/>
          </a:prstGeom>
          <a:solidFill>
            <a:srgbClr val="8B5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920269" y="0"/>
            <a:ext cx="3258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HPV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Vaccines available in India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0269" y="1446834"/>
            <a:ext cx="9572263" cy="4560425"/>
          </a:xfrm>
          <a:prstGeom prst="roundRect">
            <a:avLst>
              <a:gd name="adj" fmla="val 1012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20714" t="20265" r="22687" b="28354"/>
          <a:stretch>
            <a:fillRect/>
          </a:stretch>
        </p:blipFill>
        <p:spPr>
          <a:xfrm>
            <a:off x="1473312" y="4100760"/>
            <a:ext cx="2577591" cy="1524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3311" y="1791462"/>
            <a:ext cx="2577592" cy="176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7940" y="1791462"/>
            <a:ext cx="2501843" cy="1761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b="38601"/>
          <a:stretch>
            <a:fillRect/>
          </a:stretch>
        </p:blipFill>
        <p:spPr>
          <a:xfrm>
            <a:off x="7453401" y="4100760"/>
            <a:ext cx="2426381" cy="1528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3" name="TextBox 10"/>
          <p:cNvSpPr txBox="1"/>
          <p:nvPr/>
        </p:nvSpPr>
        <p:spPr>
          <a:xfrm>
            <a:off x="5012614" y="1733541"/>
            <a:ext cx="1412640" cy="2347307"/>
          </a:xfrm>
          <a:prstGeom prst="rect">
            <a:avLst/>
          </a:prstGeom>
          <a:solidFill>
            <a:srgbClr val="5783B9"/>
          </a:solidFill>
          <a:ln w="3175">
            <a:noFill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algn="ctr" defTabSz="1734060">
              <a:lnSpc>
                <a:spcPct val="150000"/>
              </a:lnSpc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dirty="0" err="1">
                <a:solidFill>
                  <a:schemeClr val="bg1"/>
                </a:solidFill>
              </a:rPr>
              <a:t>CERVARIX</a:t>
            </a:r>
            <a:endParaRPr sz="1600" b="1" dirty="0">
              <a:solidFill>
                <a:schemeClr val="bg1"/>
              </a:solidFill>
            </a:endParaRPr>
          </a:p>
          <a:p>
            <a:pPr algn="ctr" defTabSz="1734060">
              <a:lnSpc>
                <a:spcPct val="150000"/>
              </a:lnSpc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dirty="0">
                <a:solidFill>
                  <a:schemeClr val="bg1"/>
                </a:solidFill>
              </a:rPr>
              <a:t>GARDASIL</a:t>
            </a:r>
          </a:p>
          <a:p>
            <a:pPr algn="ctr" defTabSz="1734060">
              <a:lnSpc>
                <a:spcPct val="150000"/>
              </a:lnSpc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600" b="1" dirty="0">
                <a:solidFill>
                  <a:schemeClr val="bg1"/>
                </a:solidFill>
              </a:rPr>
              <a:t>GARDASIL-9 </a:t>
            </a:r>
            <a:r>
              <a:rPr sz="1600" b="1" dirty="0" err="1" smtClean="0">
                <a:solidFill>
                  <a:schemeClr val="bg1"/>
                </a:solidFill>
              </a:rPr>
              <a:t>CERVAVAC</a:t>
            </a:r>
            <a:endParaRPr lang="en-IN" sz="1600" b="1" dirty="0" smtClean="0">
              <a:solidFill>
                <a:schemeClr val="bg1"/>
              </a:solidFill>
            </a:endParaRPr>
          </a:p>
          <a:p>
            <a:pPr algn="ctr" defTabSz="1734060">
              <a:lnSpc>
                <a:spcPct val="150000"/>
              </a:lnSpc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n-IN" sz="1600" b="1" dirty="0">
              <a:solidFill>
                <a:schemeClr val="bg1"/>
              </a:solidFill>
            </a:endParaRPr>
          </a:p>
          <a:p>
            <a:pPr algn="ctr" defTabSz="1734060">
              <a:lnSpc>
                <a:spcPct val="150000"/>
              </a:lnSpc>
              <a:defRPr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 dirty="0">
              <a:solidFill>
                <a:schemeClr val="bg1"/>
              </a:solidFill>
            </a:endParaRPr>
          </a:p>
        </p:txBody>
      </p:sp>
      <p:grpSp>
        <p:nvGrpSpPr>
          <p:cNvPr id="15" name="Google Shape;2131;p43"/>
          <p:cNvGrpSpPr/>
          <p:nvPr/>
        </p:nvGrpSpPr>
        <p:grpSpPr>
          <a:xfrm>
            <a:off x="4764962" y="3371582"/>
            <a:ext cx="1974379" cy="2253338"/>
            <a:chOff x="0" y="0"/>
            <a:chExt cx="1541848" cy="1823513"/>
          </a:xfrm>
        </p:grpSpPr>
        <p:sp>
          <p:nvSpPr>
            <p:cNvPr id="17" name="Google Shape;2133;p43"/>
            <p:cNvSpPr/>
            <p:nvPr/>
          </p:nvSpPr>
          <p:spPr>
            <a:xfrm flipH="1">
              <a:off x="289892" y="1104833"/>
              <a:ext cx="19377" cy="618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1" h="21600" extrusionOk="0">
                  <a:moveTo>
                    <a:pt x="18231" y="0"/>
                  </a:moveTo>
                  <a:cubicBezTo>
                    <a:pt x="-3369" y="1879"/>
                    <a:pt x="-777" y="4036"/>
                    <a:pt x="1437" y="6105"/>
                  </a:cubicBezTo>
                  <a:cubicBezTo>
                    <a:pt x="7269" y="11257"/>
                    <a:pt x="8889" y="16422"/>
                    <a:pt x="6297" y="21600"/>
                  </a:cubicBezTo>
                  <a:lnTo>
                    <a:pt x="18231" y="0"/>
                  </a:lnTo>
                  <a:close/>
                </a:path>
              </a:pathLst>
            </a:custGeom>
            <a:solidFill>
              <a:srgbClr val="73C3B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18" name="Google Shape;2134;p43"/>
            <p:cNvSpPr/>
            <p:nvPr/>
          </p:nvSpPr>
          <p:spPr>
            <a:xfrm flipH="1">
              <a:off x="289892" y="1104833"/>
              <a:ext cx="19377" cy="618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31" h="21600" extrusionOk="0">
                  <a:moveTo>
                    <a:pt x="18231" y="0"/>
                  </a:moveTo>
                  <a:cubicBezTo>
                    <a:pt x="-3369" y="1879"/>
                    <a:pt x="-777" y="4036"/>
                    <a:pt x="1437" y="6105"/>
                  </a:cubicBezTo>
                  <a:cubicBezTo>
                    <a:pt x="7269" y="11257"/>
                    <a:pt x="8889" y="16422"/>
                    <a:pt x="6297" y="2160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19" name="Google Shape;2135;p43"/>
            <p:cNvSpPr/>
            <p:nvPr/>
          </p:nvSpPr>
          <p:spPr>
            <a:xfrm flipH="1">
              <a:off x="275487" y="1159372"/>
              <a:ext cx="34608" cy="65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675" y="5873"/>
                    <a:pt x="3188" y="13435"/>
                    <a:pt x="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3C3B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0" name="Google Shape;2136;p43"/>
            <p:cNvSpPr/>
            <p:nvPr/>
          </p:nvSpPr>
          <p:spPr>
            <a:xfrm flipH="1">
              <a:off x="275487" y="1159372"/>
              <a:ext cx="34608" cy="65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675" y="5873"/>
                    <a:pt x="3188" y="1343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1" name="Google Shape;2137;p43"/>
            <p:cNvSpPr/>
            <p:nvPr/>
          </p:nvSpPr>
          <p:spPr>
            <a:xfrm flipH="1">
              <a:off x="368691" y="1552221"/>
              <a:ext cx="96649" cy="10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8953" y="16455"/>
                    <a:pt x="16392" y="8972"/>
                    <a:pt x="21600" y="0"/>
                  </a:cubicBezTo>
                  <a:close/>
                </a:path>
              </a:pathLst>
            </a:custGeom>
            <a:solidFill>
              <a:srgbClr val="73C3B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2" name="Google Shape;2138;p43"/>
            <p:cNvSpPr/>
            <p:nvPr/>
          </p:nvSpPr>
          <p:spPr>
            <a:xfrm flipH="1">
              <a:off x="368691" y="1552221"/>
              <a:ext cx="96649" cy="1006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392" y="8972"/>
                    <a:pt x="8953" y="16455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3" name="Google Shape;2139;p43"/>
            <p:cNvSpPr/>
            <p:nvPr/>
          </p:nvSpPr>
          <p:spPr>
            <a:xfrm flipH="1">
              <a:off x="392337" y="1632142"/>
              <a:ext cx="33575" cy="29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21600"/>
                  </a:lnTo>
                  <a:cubicBezTo>
                    <a:pt x="7680" y="15138"/>
                    <a:pt x="14991" y="7863"/>
                    <a:pt x="21600" y="0"/>
                  </a:cubicBezTo>
                  <a:close/>
                </a:path>
              </a:pathLst>
            </a:custGeom>
            <a:solidFill>
              <a:srgbClr val="73C3B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4" name="Google Shape;2140;p43"/>
            <p:cNvSpPr/>
            <p:nvPr/>
          </p:nvSpPr>
          <p:spPr>
            <a:xfrm flipH="1">
              <a:off x="392337" y="1632142"/>
              <a:ext cx="33575" cy="290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991" y="7863"/>
                    <a:pt x="7680" y="15138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5" name="Google Shape;2141;p43"/>
            <p:cNvSpPr/>
            <p:nvPr/>
          </p:nvSpPr>
          <p:spPr>
            <a:xfrm flipH="1">
              <a:off x="907715" y="684350"/>
              <a:ext cx="522901" cy="3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7537" y="227"/>
                    <a:pt x="13347" y="472"/>
                    <a:pt x="9666" y="3225"/>
                  </a:cubicBezTo>
                  <a:cubicBezTo>
                    <a:pt x="4995" y="6718"/>
                    <a:pt x="1740" y="13889"/>
                    <a:pt x="0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73C3B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6" name="Google Shape;2142;p43"/>
            <p:cNvSpPr/>
            <p:nvPr/>
          </p:nvSpPr>
          <p:spPr>
            <a:xfrm flipH="1">
              <a:off x="907715" y="684350"/>
              <a:ext cx="522901" cy="348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740" y="13889"/>
                    <a:pt x="4995" y="6718"/>
                    <a:pt x="9666" y="3225"/>
                  </a:cubicBezTo>
                  <a:cubicBezTo>
                    <a:pt x="13347" y="472"/>
                    <a:pt x="17537" y="227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B7F7F1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7" name="Google Shape;2143;p43"/>
            <p:cNvSpPr/>
            <p:nvPr/>
          </p:nvSpPr>
          <p:spPr>
            <a:xfrm flipH="1">
              <a:off x="521869" y="656716"/>
              <a:ext cx="413282" cy="110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092" y="9206"/>
                    <a:pt x="3405" y="15690"/>
                    <a:pt x="5858" y="18758"/>
                  </a:cubicBezTo>
                  <a:cubicBezTo>
                    <a:pt x="7634" y="20919"/>
                    <a:pt x="9488" y="21600"/>
                    <a:pt x="11356" y="21600"/>
                  </a:cubicBezTo>
                  <a:cubicBezTo>
                    <a:pt x="12310" y="21600"/>
                    <a:pt x="13267" y="21421"/>
                    <a:pt x="14221" y="21182"/>
                  </a:cubicBezTo>
                  <a:cubicBezTo>
                    <a:pt x="15814" y="20824"/>
                    <a:pt x="17464" y="20179"/>
                    <a:pt x="18894" y="17469"/>
                  </a:cubicBezTo>
                  <a:cubicBezTo>
                    <a:pt x="20220" y="14901"/>
                    <a:pt x="21366" y="10125"/>
                    <a:pt x="21600" y="4418"/>
                  </a:cubicBezTo>
                  <a:cubicBezTo>
                    <a:pt x="20523" y="3857"/>
                    <a:pt x="19449" y="3499"/>
                    <a:pt x="18375" y="3140"/>
                  </a:cubicBezTo>
                  <a:cubicBezTo>
                    <a:pt x="15307" y="2209"/>
                    <a:pt x="12226" y="1863"/>
                    <a:pt x="9161" y="1863"/>
                  </a:cubicBezTo>
                  <a:cubicBezTo>
                    <a:pt x="7058" y="1863"/>
                    <a:pt x="4961" y="2018"/>
                    <a:pt x="2883" y="2281"/>
                  </a:cubicBezTo>
                  <a:cubicBezTo>
                    <a:pt x="1935" y="1290"/>
                    <a:pt x="969" y="57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8" name="Google Shape;2144;p43"/>
            <p:cNvSpPr/>
            <p:nvPr/>
          </p:nvSpPr>
          <p:spPr>
            <a:xfrm flipH="1">
              <a:off x="396123" y="15095"/>
              <a:ext cx="678147" cy="599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73" y="0"/>
                  </a:moveTo>
                  <a:cubicBezTo>
                    <a:pt x="10491" y="0"/>
                    <a:pt x="10407" y="2"/>
                    <a:pt x="10325" y="7"/>
                  </a:cubicBezTo>
                  <a:cubicBezTo>
                    <a:pt x="8829" y="112"/>
                    <a:pt x="7411" y="858"/>
                    <a:pt x="6177" y="1866"/>
                  </a:cubicBezTo>
                  <a:cubicBezTo>
                    <a:pt x="5053" y="2796"/>
                    <a:pt x="4038" y="3974"/>
                    <a:pt x="3406" y="5428"/>
                  </a:cubicBezTo>
                  <a:cubicBezTo>
                    <a:pt x="2663" y="7130"/>
                    <a:pt x="2466" y="9095"/>
                    <a:pt x="2150" y="10981"/>
                  </a:cubicBezTo>
                  <a:cubicBezTo>
                    <a:pt x="1702" y="13652"/>
                    <a:pt x="982" y="16244"/>
                    <a:pt x="0" y="18705"/>
                  </a:cubicBezTo>
                  <a:cubicBezTo>
                    <a:pt x="274" y="18626"/>
                    <a:pt x="554" y="18591"/>
                    <a:pt x="834" y="18591"/>
                  </a:cubicBezTo>
                  <a:cubicBezTo>
                    <a:pt x="1713" y="18591"/>
                    <a:pt x="2605" y="18940"/>
                    <a:pt x="3417" y="19387"/>
                  </a:cubicBezTo>
                  <a:cubicBezTo>
                    <a:pt x="4486" y="19975"/>
                    <a:pt x="5490" y="20736"/>
                    <a:pt x="6603" y="21181"/>
                  </a:cubicBezTo>
                  <a:cubicBezTo>
                    <a:pt x="7310" y="21462"/>
                    <a:pt x="8045" y="21600"/>
                    <a:pt x="8784" y="21600"/>
                  </a:cubicBezTo>
                  <a:cubicBezTo>
                    <a:pt x="9354" y="21600"/>
                    <a:pt x="9926" y="21517"/>
                    <a:pt x="10489" y="21350"/>
                  </a:cubicBezTo>
                  <a:cubicBezTo>
                    <a:pt x="11908" y="20931"/>
                    <a:pt x="13228" y="19975"/>
                    <a:pt x="14681" y="19819"/>
                  </a:cubicBezTo>
                  <a:cubicBezTo>
                    <a:pt x="14851" y="19799"/>
                    <a:pt x="15025" y="19791"/>
                    <a:pt x="15196" y="19791"/>
                  </a:cubicBezTo>
                  <a:cubicBezTo>
                    <a:pt x="16107" y="19791"/>
                    <a:pt x="17023" y="20021"/>
                    <a:pt x="17933" y="20021"/>
                  </a:cubicBezTo>
                  <a:cubicBezTo>
                    <a:pt x="18119" y="20021"/>
                    <a:pt x="18304" y="20012"/>
                    <a:pt x="18489" y="19988"/>
                  </a:cubicBezTo>
                  <a:cubicBezTo>
                    <a:pt x="19690" y="19846"/>
                    <a:pt x="20803" y="19150"/>
                    <a:pt x="21600" y="18065"/>
                  </a:cubicBezTo>
                  <a:cubicBezTo>
                    <a:pt x="20770" y="16532"/>
                    <a:pt x="20520" y="14646"/>
                    <a:pt x="20454" y="12825"/>
                  </a:cubicBezTo>
                  <a:cubicBezTo>
                    <a:pt x="20388" y="11005"/>
                    <a:pt x="20465" y="9161"/>
                    <a:pt x="20214" y="7354"/>
                  </a:cubicBezTo>
                  <a:cubicBezTo>
                    <a:pt x="19951" y="5560"/>
                    <a:pt x="19308" y="3739"/>
                    <a:pt x="18074" y="2665"/>
                  </a:cubicBezTo>
                  <a:cubicBezTo>
                    <a:pt x="17333" y="2037"/>
                    <a:pt x="16454" y="1711"/>
                    <a:pt x="15564" y="1711"/>
                  </a:cubicBezTo>
                  <a:cubicBezTo>
                    <a:pt x="15154" y="1711"/>
                    <a:pt x="14743" y="1779"/>
                    <a:pt x="14341" y="1919"/>
                  </a:cubicBezTo>
                  <a:cubicBezTo>
                    <a:pt x="13425" y="632"/>
                    <a:pt x="11981" y="0"/>
                    <a:pt x="10573" y="0"/>
                  </a:cubicBezTo>
                  <a:close/>
                </a:path>
              </a:pathLst>
            </a:custGeom>
            <a:solidFill>
              <a:srgbClr val="051D2B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29" name="Google Shape;2145;p43"/>
            <p:cNvSpPr/>
            <p:nvPr/>
          </p:nvSpPr>
          <p:spPr>
            <a:xfrm flipH="1">
              <a:off x="425018" y="303797"/>
              <a:ext cx="77845" cy="126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9" h="21600" extrusionOk="0">
                  <a:moveTo>
                    <a:pt x="14143" y="0"/>
                  </a:moveTo>
                  <a:cubicBezTo>
                    <a:pt x="13669" y="0"/>
                    <a:pt x="13196" y="42"/>
                    <a:pt x="12736" y="135"/>
                  </a:cubicBezTo>
                  <a:cubicBezTo>
                    <a:pt x="7077" y="873"/>
                    <a:pt x="3731" y="4966"/>
                    <a:pt x="1160" y="8634"/>
                  </a:cubicBezTo>
                  <a:cubicBezTo>
                    <a:pt x="-1755" y="12665"/>
                    <a:pt x="1764" y="17382"/>
                    <a:pt x="1591" y="21600"/>
                  </a:cubicBezTo>
                  <a:cubicBezTo>
                    <a:pt x="6560" y="20042"/>
                    <a:pt x="11013" y="17745"/>
                    <a:pt x="14617" y="14774"/>
                  </a:cubicBezTo>
                  <a:cubicBezTo>
                    <a:pt x="18136" y="11730"/>
                    <a:pt x="19845" y="7886"/>
                    <a:pt x="19414" y="3917"/>
                  </a:cubicBezTo>
                  <a:cubicBezTo>
                    <a:pt x="19328" y="2743"/>
                    <a:pt x="18739" y="1621"/>
                    <a:pt x="17619" y="810"/>
                  </a:cubicBezTo>
                  <a:cubicBezTo>
                    <a:pt x="16571" y="281"/>
                    <a:pt x="15350" y="0"/>
                    <a:pt x="14143" y="0"/>
                  </a:cubicBezTo>
                  <a:close/>
                </a:path>
              </a:pathLst>
            </a:custGeom>
            <a:solidFill>
              <a:srgbClr val="FFC0A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0" name="Google Shape;2146;p43"/>
            <p:cNvSpPr/>
            <p:nvPr/>
          </p:nvSpPr>
          <p:spPr>
            <a:xfrm flipH="1">
              <a:off x="447203" y="342753"/>
              <a:ext cx="40406" cy="21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3" extrusionOk="0">
                  <a:moveTo>
                    <a:pt x="21600" y="0"/>
                  </a:moveTo>
                  <a:cubicBezTo>
                    <a:pt x="16660" y="13826"/>
                    <a:pt x="8591" y="21600"/>
                    <a:pt x="0" y="20888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1" name="Google Shape;2147;p43"/>
            <p:cNvSpPr/>
            <p:nvPr/>
          </p:nvSpPr>
          <p:spPr>
            <a:xfrm flipH="1">
              <a:off x="452919" y="394674"/>
              <a:ext cx="25545" cy="81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760" h="21600" extrusionOk="0">
                  <a:moveTo>
                    <a:pt x="6594" y="0"/>
                  </a:moveTo>
                  <a:cubicBezTo>
                    <a:pt x="6572" y="16"/>
                    <a:pt x="-6498" y="21600"/>
                    <a:pt x="4225" y="21600"/>
                  </a:cubicBezTo>
                  <a:cubicBezTo>
                    <a:pt x="15102" y="21600"/>
                    <a:pt x="6594" y="16"/>
                    <a:pt x="659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2" name="Google Shape;2148;p43"/>
            <p:cNvSpPr/>
            <p:nvPr/>
          </p:nvSpPr>
          <p:spPr>
            <a:xfrm flipH="1">
              <a:off x="905995" y="288945"/>
              <a:ext cx="76792" cy="119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54" y="0"/>
                  </a:moveTo>
                  <a:cubicBezTo>
                    <a:pt x="10074" y="0"/>
                    <a:pt x="10009" y="0"/>
                    <a:pt x="9928" y="0"/>
                  </a:cubicBezTo>
                  <a:cubicBezTo>
                    <a:pt x="4633" y="329"/>
                    <a:pt x="484" y="3147"/>
                    <a:pt x="0" y="6743"/>
                  </a:cubicBezTo>
                  <a:cubicBezTo>
                    <a:pt x="0" y="8443"/>
                    <a:pt x="678" y="10087"/>
                    <a:pt x="1937" y="11589"/>
                  </a:cubicBezTo>
                  <a:cubicBezTo>
                    <a:pt x="5876" y="16765"/>
                    <a:pt x="13109" y="20493"/>
                    <a:pt x="21600" y="21600"/>
                  </a:cubicBezTo>
                  <a:cubicBezTo>
                    <a:pt x="21019" y="15712"/>
                    <a:pt x="20438" y="9824"/>
                    <a:pt x="21600" y="5570"/>
                  </a:cubicBezTo>
                  <a:cubicBezTo>
                    <a:pt x="19986" y="2215"/>
                    <a:pt x="15272" y="0"/>
                    <a:pt x="10154" y="0"/>
                  </a:cubicBezTo>
                  <a:close/>
                </a:path>
              </a:pathLst>
            </a:custGeom>
            <a:solidFill>
              <a:srgbClr val="FFC0A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3" name="Google Shape;2149;p43"/>
            <p:cNvSpPr/>
            <p:nvPr/>
          </p:nvSpPr>
          <p:spPr>
            <a:xfrm flipH="1">
              <a:off x="916613" y="326667"/>
              <a:ext cx="38052" cy="1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599" extrusionOk="0">
                  <a:moveTo>
                    <a:pt x="0" y="0"/>
                  </a:moveTo>
                  <a:cubicBezTo>
                    <a:pt x="6027" y="14369"/>
                    <a:pt x="13618" y="21600"/>
                    <a:pt x="21600" y="20488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4" name="Google Shape;2150;p43"/>
            <p:cNvSpPr/>
            <p:nvPr/>
          </p:nvSpPr>
          <p:spPr>
            <a:xfrm flipH="1">
              <a:off x="925931" y="385605"/>
              <a:ext cx="25634" cy="8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9735" h="21600" extrusionOk="0">
                  <a:moveTo>
                    <a:pt x="6495" y="0"/>
                  </a:moveTo>
                  <a:cubicBezTo>
                    <a:pt x="6495" y="0"/>
                    <a:pt x="-6517" y="21600"/>
                    <a:pt x="4294" y="21600"/>
                  </a:cubicBezTo>
                  <a:cubicBezTo>
                    <a:pt x="15083" y="21600"/>
                    <a:pt x="6495" y="0"/>
                    <a:pt x="649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5" name="Google Shape;2151;p43"/>
            <p:cNvSpPr/>
            <p:nvPr/>
          </p:nvSpPr>
          <p:spPr>
            <a:xfrm flipH="1">
              <a:off x="568069" y="0"/>
              <a:ext cx="76851" cy="9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extrusionOk="0">
                  <a:moveTo>
                    <a:pt x="14273" y="0"/>
                  </a:moveTo>
                  <a:cubicBezTo>
                    <a:pt x="12648" y="164"/>
                    <a:pt x="11517" y="1479"/>
                    <a:pt x="10657" y="2698"/>
                  </a:cubicBezTo>
                  <a:cubicBezTo>
                    <a:pt x="9032" y="5164"/>
                    <a:pt x="7614" y="7698"/>
                    <a:pt x="6658" y="10396"/>
                  </a:cubicBezTo>
                  <a:cubicBezTo>
                    <a:pt x="6754" y="7862"/>
                    <a:pt x="6563" y="5314"/>
                    <a:pt x="6085" y="2780"/>
                  </a:cubicBezTo>
                  <a:cubicBezTo>
                    <a:pt x="5989" y="2137"/>
                    <a:pt x="5623" y="1561"/>
                    <a:pt x="4954" y="1151"/>
                  </a:cubicBezTo>
                  <a:cubicBezTo>
                    <a:pt x="4747" y="1082"/>
                    <a:pt x="4556" y="1055"/>
                    <a:pt x="4365" y="1055"/>
                  </a:cubicBezTo>
                  <a:cubicBezTo>
                    <a:pt x="3807" y="1055"/>
                    <a:pt x="3297" y="1301"/>
                    <a:pt x="2947" y="1726"/>
                  </a:cubicBezTo>
                  <a:cubicBezTo>
                    <a:pt x="2565" y="2219"/>
                    <a:pt x="2294" y="2863"/>
                    <a:pt x="2198" y="3520"/>
                  </a:cubicBezTo>
                  <a:cubicBezTo>
                    <a:pt x="1051" y="8341"/>
                    <a:pt x="287" y="13341"/>
                    <a:pt x="0" y="18326"/>
                  </a:cubicBezTo>
                  <a:cubicBezTo>
                    <a:pt x="1641" y="20806"/>
                    <a:pt x="3775" y="21600"/>
                    <a:pt x="5735" y="21600"/>
                  </a:cubicBezTo>
                  <a:cubicBezTo>
                    <a:pt x="6276" y="21600"/>
                    <a:pt x="6818" y="21545"/>
                    <a:pt x="7327" y="21436"/>
                  </a:cubicBezTo>
                  <a:cubicBezTo>
                    <a:pt x="10083" y="20778"/>
                    <a:pt x="12361" y="19066"/>
                    <a:pt x="14464" y="17340"/>
                  </a:cubicBezTo>
                  <a:cubicBezTo>
                    <a:pt x="17124" y="15299"/>
                    <a:pt x="19306" y="12848"/>
                    <a:pt x="20931" y="10149"/>
                  </a:cubicBezTo>
                  <a:cubicBezTo>
                    <a:pt x="21504" y="8999"/>
                    <a:pt x="21600" y="7287"/>
                    <a:pt x="20262" y="6876"/>
                  </a:cubicBezTo>
                  <a:cubicBezTo>
                    <a:pt x="20023" y="6794"/>
                    <a:pt x="19768" y="6753"/>
                    <a:pt x="19497" y="6753"/>
                  </a:cubicBezTo>
                  <a:cubicBezTo>
                    <a:pt x="19242" y="6753"/>
                    <a:pt x="18972" y="6794"/>
                    <a:pt x="18733" y="6876"/>
                  </a:cubicBezTo>
                  <a:cubicBezTo>
                    <a:pt x="15786" y="7451"/>
                    <a:pt x="13221" y="8752"/>
                    <a:pt x="11135" y="10642"/>
                  </a:cubicBezTo>
                  <a:cubicBezTo>
                    <a:pt x="13126" y="7944"/>
                    <a:pt x="14655" y="4917"/>
                    <a:pt x="15499" y="1726"/>
                  </a:cubicBezTo>
                  <a:cubicBezTo>
                    <a:pt x="15595" y="1233"/>
                    <a:pt x="15690" y="575"/>
                    <a:pt x="15228" y="247"/>
                  </a:cubicBezTo>
                  <a:cubicBezTo>
                    <a:pt x="14942" y="82"/>
                    <a:pt x="14559" y="0"/>
                    <a:pt x="14273" y="0"/>
                  </a:cubicBezTo>
                  <a:close/>
                </a:path>
              </a:pathLst>
            </a:custGeom>
            <a:solidFill>
              <a:srgbClr val="051D2B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6" name="Google Shape;2152;p43"/>
            <p:cNvSpPr/>
            <p:nvPr/>
          </p:nvSpPr>
          <p:spPr>
            <a:xfrm flipH="1">
              <a:off x="478242" y="73225"/>
              <a:ext cx="420445" cy="6587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2" h="21600" extrusionOk="0">
                  <a:moveTo>
                    <a:pt x="9914" y="0"/>
                  </a:moveTo>
                  <a:cubicBezTo>
                    <a:pt x="9767" y="0"/>
                    <a:pt x="9623" y="2"/>
                    <a:pt x="9476" y="6"/>
                  </a:cubicBezTo>
                  <a:cubicBezTo>
                    <a:pt x="5269" y="162"/>
                    <a:pt x="1631" y="2485"/>
                    <a:pt x="303" y="5251"/>
                  </a:cubicBezTo>
                  <a:cubicBezTo>
                    <a:pt x="-350" y="6621"/>
                    <a:pt x="271" y="8016"/>
                    <a:pt x="184" y="9445"/>
                  </a:cubicBezTo>
                  <a:cubicBezTo>
                    <a:pt x="-6" y="13223"/>
                    <a:pt x="-110" y="16131"/>
                    <a:pt x="288" y="19478"/>
                  </a:cubicBezTo>
                  <a:cubicBezTo>
                    <a:pt x="2373" y="20969"/>
                    <a:pt x="5390" y="21588"/>
                    <a:pt x="8321" y="21600"/>
                  </a:cubicBezTo>
                  <a:cubicBezTo>
                    <a:pt x="8352" y="21600"/>
                    <a:pt x="8384" y="21600"/>
                    <a:pt x="8416" y="21600"/>
                  </a:cubicBezTo>
                  <a:cubicBezTo>
                    <a:pt x="11315" y="21600"/>
                    <a:pt x="14159" y="21069"/>
                    <a:pt x="16887" y="20373"/>
                  </a:cubicBezTo>
                  <a:lnTo>
                    <a:pt x="16887" y="17119"/>
                  </a:lnTo>
                  <a:lnTo>
                    <a:pt x="16905" y="17107"/>
                  </a:lnTo>
                  <a:cubicBezTo>
                    <a:pt x="20060" y="15225"/>
                    <a:pt x="21250" y="12257"/>
                    <a:pt x="21146" y="9457"/>
                  </a:cubicBezTo>
                  <a:cubicBezTo>
                    <a:pt x="21042" y="7133"/>
                    <a:pt x="20147" y="4798"/>
                    <a:pt x="18111" y="2962"/>
                  </a:cubicBezTo>
                  <a:cubicBezTo>
                    <a:pt x="16168" y="1220"/>
                    <a:pt x="13088" y="0"/>
                    <a:pt x="9914" y="0"/>
                  </a:cubicBezTo>
                  <a:close/>
                </a:path>
              </a:pathLst>
            </a:custGeom>
            <a:solidFill>
              <a:srgbClr val="FFC0A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7" name="Google Shape;2153;p43"/>
            <p:cNvSpPr/>
            <p:nvPr/>
          </p:nvSpPr>
          <p:spPr>
            <a:xfrm flipH="1">
              <a:off x="478712" y="374344"/>
              <a:ext cx="79144" cy="8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59" y="0"/>
                  </a:moveTo>
                  <a:cubicBezTo>
                    <a:pt x="6735" y="0"/>
                    <a:pt x="0" y="4877"/>
                    <a:pt x="0" y="10807"/>
                  </a:cubicBezTo>
                  <a:cubicBezTo>
                    <a:pt x="0" y="16737"/>
                    <a:pt x="6735" y="21600"/>
                    <a:pt x="14959" y="21600"/>
                  </a:cubicBezTo>
                  <a:cubicBezTo>
                    <a:pt x="16274" y="21600"/>
                    <a:pt x="17574" y="21422"/>
                    <a:pt x="18890" y="21155"/>
                  </a:cubicBezTo>
                  <a:cubicBezTo>
                    <a:pt x="20566" y="14603"/>
                    <a:pt x="21506" y="7887"/>
                    <a:pt x="21600" y="1156"/>
                  </a:cubicBezTo>
                  <a:cubicBezTo>
                    <a:pt x="19548" y="356"/>
                    <a:pt x="17293" y="0"/>
                    <a:pt x="14959" y="0"/>
                  </a:cubicBezTo>
                  <a:close/>
                </a:path>
              </a:pathLst>
            </a:custGeom>
            <a:solidFill>
              <a:srgbClr val="FF8F75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8" name="Google Shape;2154;p43"/>
            <p:cNvSpPr/>
            <p:nvPr/>
          </p:nvSpPr>
          <p:spPr>
            <a:xfrm flipH="1">
              <a:off x="713790" y="377266"/>
              <a:ext cx="109619" cy="8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84" y="0"/>
                    <a:pt x="0" y="4774"/>
                    <a:pt x="0" y="10793"/>
                  </a:cubicBezTo>
                  <a:cubicBezTo>
                    <a:pt x="0" y="16723"/>
                    <a:pt x="4852" y="21600"/>
                    <a:pt x="10800" y="21600"/>
                  </a:cubicBezTo>
                  <a:cubicBezTo>
                    <a:pt x="16805" y="21600"/>
                    <a:pt x="21600" y="16723"/>
                    <a:pt x="21600" y="10793"/>
                  </a:cubicBezTo>
                  <a:cubicBezTo>
                    <a:pt x="21600" y="4774"/>
                    <a:pt x="16805" y="0"/>
                    <a:pt x="10800" y="0"/>
                  </a:cubicBezTo>
                  <a:close/>
                </a:path>
              </a:pathLst>
            </a:custGeom>
            <a:solidFill>
              <a:srgbClr val="FF8F75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39" name="Google Shape;2155;p43"/>
            <p:cNvSpPr/>
            <p:nvPr/>
          </p:nvSpPr>
          <p:spPr>
            <a:xfrm flipH="1">
              <a:off x="580437" y="328936"/>
              <a:ext cx="28842" cy="9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3317" y="0"/>
                  </a:moveTo>
                  <a:cubicBezTo>
                    <a:pt x="3274" y="159"/>
                    <a:pt x="3274" y="318"/>
                    <a:pt x="3231" y="492"/>
                  </a:cubicBezTo>
                  <a:lnTo>
                    <a:pt x="3317" y="0"/>
                  </a:lnTo>
                  <a:close/>
                  <a:moveTo>
                    <a:pt x="3231" y="492"/>
                  </a:moveTo>
                  <a:lnTo>
                    <a:pt x="0" y="21600"/>
                  </a:lnTo>
                  <a:cubicBezTo>
                    <a:pt x="9142" y="21513"/>
                    <a:pt x="17263" y="19703"/>
                    <a:pt x="20835" y="16851"/>
                  </a:cubicBezTo>
                  <a:cubicBezTo>
                    <a:pt x="21345" y="16504"/>
                    <a:pt x="21600" y="16070"/>
                    <a:pt x="21090" y="15635"/>
                  </a:cubicBezTo>
                  <a:cubicBezTo>
                    <a:pt x="20580" y="15476"/>
                    <a:pt x="19814" y="15216"/>
                    <a:pt x="19049" y="15129"/>
                  </a:cubicBezTo>
                  <a:cubicBezTo>
                    <a:pt x="11948" y="13565"/>
                    <a:pt x="6846" y="11234"/>
                    <a:pt x="5102" y="8469"/>
                  </a:cubicBezTo>
                  <a:cubicBezTo>
                    <a:pt x="3657" y="5863"/>
                    <a:pt x="2891" y="3171"/>
                    <a:pt x="3231" y="492"/>
                  </a:cubicBezTo>
                  <a:close/>
                </a:path>
              </a:pathLst>
            </a:custGeom>
            <a:solidFill>
              <a:srgbClr val="FF8F75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0" name="Google Shape;2156;p43"/>
            <p:cNvSpPr/>
            <p:nvPr/>
          </p:nvSpPr>
          <p:spPr>
            <a:xfrm flipH="1">
              <a:off x="580437" y="328936"/>
              <a:ext cx="28842" cy="90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extrusionOk="0">
                  <a:moveTo>
                    <a:pt x="3317" y="0"/>
                  </a:moveTo>
                  <a:cubicBezTo>
                    <a:pt x="2806" y="2852"/>
                    <a:pt x="3572" y="5704"/>
                    <a:pt x="5102" y="8469"/>
                  </a:cubicBezTo>
                  <a:cubicBezTo>
                    <a:pt x="6846" y="11234"/>
                    <a:pt x="11948" y="13565"/>
                    <a:pt x="19049" y="15129"/>
                  </a:cubicBezTo>
                  <a:cubicBezTo>
                    <a:pt x="19814" y="15216"/>
                    <a:pt x="20580" y="15476"/>
                    <a:pt x="21090" y="15635"/>
                  </a:cubicBezTo>
                  <a:cubicBezTo>
                    <a:pt x="21600" y="16070"/>
                    <a:pt x="21345" y="16504"/>
                    <a:pt x="20835" y="16851"/>
                  </a:cubicBezTo>
                  <a:cubicBezTo>
                    <a:pt x="17263" y="19703"/>
                    <a:pt x="9142" y="21513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1" name="Google Shape;2157;p43"/>
            <p:cNvSpPr/>
            <p:nvPr/>
          </p:nvSpPr>
          <p:spPr>
            <a:xfrm flipH="1">
              <a:off x="632579" y="428518"/>
              <a:ext cx="31854" cy="31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335" y="11273"/>
                    <a:pt x="10936" y="19872"/>
                    <a:pt x="21600" y="2160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2" name="Google Shape;2158;p43"/>
            <p:cNvSpPr/>
            <p:nvPr/>
          </p:nvSpPr>
          <p:spPr>
            <a:xfrm flipH="1">
              <a:off x="664088" y="317309"/>
              <a:ext cx="30820" cy="23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304" y="9965"/>
                    <a:pt x="12228" y="2004"/>
                    <a:pt x="21600" y="0"/>
                  </a:cubicBezTo>
                </a:path>
              </a:pathLst>
            </a:custGeom>
            <a:noFill/>
            <a:ln w="3175" cap="rnd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3" name="Google Shape;2159;p43"/>
            <p:cNvSpPr/>
            <p:nvPr/>
          </p:nvSpPr>
          <p:spPr>
            <a:xfrm flipH="1">
              <a:off x="656607" y="346961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521" y="0"/>
                  </a:moveTo>
                  <a:cubicBezTo>
                    <a:pt x="4934" y="0"/>
                    <a:pt x="0" y="5006"/>
                    <a:pt x="0" y="11124"/>
                  </a:cubicBezTo>
                  <a:cubicBezTo>
                    <a:pt x="0" y="17150"/>
                    <a:pt x="4934" y="21600"/>
                    <a:pt x="10521" y="21600"/>
                  </a:cubicBezTo>
                  <a:cubicBezTo>
                    <a:pt x="16666" y="21600"/>
                    <a:pt x="21600" y="17150"/>
                    <a:pt x="21600" y="11124"/>
                  </a:cubicBezTo>
                  <a:cubicBezTo>
                    <a:pt x="21600" y="5006"/>
                    <a:pt x="16666" y="0"/>
                    <a:pt x="10521" y="0"/>
                  </a:cubicBezTo>
                  <a:close/>
                </a:path>
              </a:pathLst>
            </a:custGeom>
            <a:solidFill>
              <a:srgbClr val="07253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4" name="Google Shape;2160;p43"/>
            <p:cNvSpPr/>
            <p:nvPr/>
          </p:nvSpPr>
          <p:spPr>
            <a:xfrm flipH="1">
              <a:off x="528413" y="320535"/>
              <a:ext cx="26689" cy="25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9417" y="9922"/>
                    <a:pt x="10777" y="1240"/>
                    <a:pt x="0" y="0"/>
                  </a:cubicBezTo>
                </a:path>
              </a:pathLst>
            </a:custGeom>
            <a:noFill/>
            <a:ln w="3175" cap="rnd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5" name="Google Shape;2161;p43"/>
            <p:cNvSpPr/>
            <p:nvPr/>
          </p:nvSpPr>
          <p:spPr>
            <a:xfrm flipH="1">
              <a:off x="549075" y="347204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70" h="21600" extrusionOk="0">
                  <a:moveTo>
                    <a:pt x="9314" y="0"/>
                  </a:moveTo>
                  <a:cubicBezTo>
                    <a:pt x="4577" y="0"/>
                    <a:pt x="0" y="4101"/>
                    <a:pt x="0" y="10754"/>
                  </a:cubicBezTo>
                  <a:cubicBezTo>
                    <a:pt x="0" y="16678"/>
                    <a:pt x="3854" y="21600"/>
                    <a:pt x="9154" y="21600"/>
                  </a:cubicBezTo>
                  <a:cubicBezTo>
                    <a:pt x="17746" y="21600"/>
                    <a:pt x="21600" y="9661"/>
                    <a:pt x="15819" y="3099"/>
                  </a:cubicBezTo>
                  <a:cubicBezTo>
                    <a:pt x="13972" y="1003"/>
                    <a:pt x="11643" y="0"/>
                    <a:pt x="9314" y="0"/>
                  </a:cubicBezTo>
                  <a:close/>
                </a:path>
              </a:pathLst>
            </a:custGeom>
            <a:solidFill>
              <a:srgbClr val="07253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6" name="Google Shape;2162;p43"/>
            <p:cNvSpPr/>
            <p:nvPr/>
          </p:nvSpPr>
          <p:spPr>
            <a:xfrm flipH="1">
              <a:off x="476135" y="47782"/>
              <a:ext cx="448109" cy="3739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extrusionOk="0">
                  <a:moveTo>
                    <a:pt x="9821" y="0"/>
                  </a:moveTo>
                  <a:cubicBezTo>
                    <a:pt x="6722" y="0"/>
                    <a:pt x="3788" y="2848"/>
                    <a:pt x="2099" y="6667"/>
                  </a:cubicBezTo>
                  <a:cubicBezTo>
                    <a:pt x="326" y="10721"/>
                    <a:pt x="-206" y="15675"/>
                    <a:pt x="67" y="21132"/>
                  </a:cubicBezTo>
                  <a:cubicBezTo>
                    <a:pt x="764" y="21452"/>
                    <a:pt x="1483" y="21600"/>
                    <a:pt x="2204" y="21600"/>
                  </a:cubicBezTo>
                  <a:cubicBezTo>
                    <a:pt x="4266" y="21600"/>
                    <a:pt x="6346" y="20390"/>
                    <a:pt x="8022" y="18573"/>
                  </a:cubicBezTo>
                  <a:cubicBezTo>
                    <a:pt x="10264" y="16115"/>
                    <a:pt x="11894" y="12651"/>
                    <a:pt x="13328" y="9332"/>
                  </a:cubicBezTo>
                  <a:cubicBezTo>
                    <a:pt x="13215" y="10949"/>
                    <a:pt x="12974" y="12546"/>
                    <a:pt x="12569" y="14100"/>
                  </a:cubicBezTo>
                  <a:cubicBezTo>
                    <a:pt x="12658" y="14128"/>
                    <a:pt x="12748" y="14142"/>
                    <a:pt x="12837" y="14142"/>
                  </a:cubicBezTo>
                  <a:cubicBezTo>
                    <a:pt x="13358" y="14142"/>
                    <a:pt x="13866" y="13653"/>
                    <a:pt x="14280" y="13133"/>
                  </a:cubicBezTo>
                  <a:cubicBezTo>
                    <a:pt x="15071" y="12148"/>
                    <a:pt x="15766" y="10992"/>
                    <a:pt x="16684" y="10215"/>
                  </a:cubicBezTo>
                  <a:cubicBezTo>
                    <a:pt x="17441" y="13931"/>
                    <a:pt x="18943" y="17331"/>
                    <a:pt x="20910" y="19452"/>
                  </a:cubicBezTo>
                  <a:cubicBezTo>
                    <a:pt x="21394" y="15840"/>
                    <a:pt x="20927" y="12106"/>
                    <a:pt x="19605" y="8871"/>
                  </a:cubicBezTo>
                  <a:cubicBezTo>
                    <a:pt x="18330" y="5805"/>
                    <a:pt x="16409" y="3288"/>
                    <a:pt x="14055" y="1607"/>
                  </a:cubicBezTo>
                  <a:cubicBezTo>
                    <a:pt x="12910" y="788"/>
                    <a:pt x="11667" y="158"/>
                    <a:pt x="10391" y="32"/>
                  </a:cubicBezTo>
                  <a:cubicBezTo>
                    <a:pt x="10202" y="11"/>
                    <a:pt x="10010" y="0"/>
                    <a:pt x="9821" y="0"/>
                  </a:cubicBezTo>
                  <a:close/>
                </a:path>
              </a:pathLst>
            </a:custGeom>
            <a:solidFill>
              <a:srgbClr val="051D2B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7" name="Google Shape;2163;p43"/>
            <p:cNvSpPr/>
            <p:nvPr/>
          </p:nvSpPr>
          <p:spPr>
            <a:xfrm flipH="1">
              <a:off x="562676" y="591708"/>
              <a:ext cx="112719" cy="4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34" y="0"/>
                  </a:moveTo>
                  <a:cubicBezTo>
                    <a:pt x="17707" y="4288"/>
                    <a:pt x="13418" y="7048"/>
                    <a:pt x="9106" y="7048"/>
                  </a:cubicBezTo>
                  <a:cubicBezTo>
                    <a:pt x="6038" y="7048"/>
                    <a:pt x="2947" y="5655"/>
                    <a:pt x="0" y="2385"/>
                  </a:cubicBezTo>
                  <a:cubicBezTo>
                    <a:pt x="6500" y="12622"/>
                    <a:pt x="13857" y="19188"/>
                    <a:pt x="21534" y="21600"/>
                  </a:cubicBezTo>
                  <a:lnTo>
                    <a:pt x="21534" y="1581"/>
                  </a:lnTo>
                  <a:lnTo>
                    <a:pt x="21600" y="1420"/>
                  </a:lnTo>
                  <a:cubicBezTo>
                    <a:pt x="21534" y="938"/>
                    <a:pt x="21534" y="456"/>
                    <a:pt x="21534" y="0"/>
                  </a:cubicBezTo>
                  <a:close/>
                </a:path>
              </a:pathLst>
            </a:custGeom>
            <a:solidFill>
              <a:srgbClr val="FF8F75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8" name="Google Shape;2164;p43"/>
            <p:cNvSpPr/>
            <p:nvPr/>
          </p:nvSpPr>
          <p:spPr>
            <a:xfrm flipH="1">
              <a:off x="540063" y="575334"/>
              <a:ext cx="163454" cy="31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195" extrusionOk="0">
                  <a:moveTo>
                    <a:pt x="0" y="2093"/>
                  </a:moveTo>
                  <a:cubicBezTo>
                    <a:pt x="6477" y="21600"/>
                    <a:pt x="15305" y="20839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49" name="Google Shape;2165;p43"/>
            <p:cNvSpPr/>
            <p:nvPr/>
          </p:nvSpPr>
          <p:spPr>
            <a:xfrm flipH="1">
              <a:off x="540407" y="661464"/>
              <a:ext cx="358070" cy="70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5" extrusionOk="0">
                  <a:moveTo>
                    <a:pt x="0" y="0"/>
                  </a:moveTo>
                  <a:cubicBezTo>
                    <a:pt x="2749" y="14215"/>
                    <a:pt x="6658" y="21046"/>
                    <a:pt x="10480" y="21378"/>
                  </a:cubicBezTo>
                  <a:cubicBezTo>
                    <a:pt x="14326" y="21600"/>
                    <a:pt x="18086" y="15877"/>
                    <a:pt x="21600" y="7717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0" name="Google Shape;2166;p43"/>
            <p:cNvSpPr/>
            <p:nvPr/>
          </p:nvSpPr>
          <p:spPr>
            <a:xfrm flipH="1">
              <a:off x="438596" y="1107024"/>
              <a:ext cx="1103253" cy="650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4" h="21600" extrusionOk="0">
                  <a:moveTo>
                    <a:pt x="1243" y="0"/>
                  </a:moveTo>
                  <a:cubicBezTo>
                    <a:pt x="16" y="5143"/>
                    <a:pt x="-539" y="11231"/>
                    <a:pt x="688" y="16374"/>
                  </a:cubicBezTo>
                  <a:cubicBezTo>
                    <a:pt x="1115" y="18150"/>
                    <a:pt x="1767" y="19792"/>
                    <a:pt x="2691" y="20698"/>
                  </a:cubicBezTo>
                  <a:cubicBezTo>
                    <a:pt x="3423" y="21418"/>
                    <a:pt x="4257" y="21600"/>
                    <a:pt x="5092" y="21600"/>
                  </a:cubicBezTo>
                  <a:cubicBezTo>
                    <a:pt x="5363" y="21600"/>
                    <a:pt x="5635" y="21582"/>
                    <a:pt x="5902" y="21553"/>
                  </a:cubicBezTo>
                  <a:cubicBezTo>
                    <a:pt x="10574" y="21096"/>
                    <a:pt x="15142" y="18862"/>
                    <a:pt x="19673" y="16639"/>
                  </a:cubicBezTo>
                  <a:cubicBezTo>
                    <a:pt x="20008" y="16471"/>
                    <a:pt x="20441" y="16024"/>
                    <a:pt x="20332" y="15395"/>
                  </a:cubicBezTo>
                  <a:cubicBezTo>
                    <a:pt x="20286" y="15167"/>
                    <a:pt x="20176" y="14997"/>
                    <a:pt x="20182" y="14744"/>
                  </a:cubicBezTo>
                  <a:cubicBezTo>
                    <a:pt x="20182" y="14491"/>
                    <a:pt x="20312" y="14321"/>
                    <a:pt x="20408" y="14141"/>
                  </a:cubicBezTo>
                  <a:cubicBezTo>
                    <a:pt x="20706" y="13536"/>
                    <a:pt x="20687" y="12594"/>
                    <a:pt x="20377" y="12016"/>
                  </a:cubicBezTo>
                  <a:cubicBezTo>
                    <a:pt x="21061" y="11277"/>
                    <a:pt x="20887" y="9334"/>
                    <a:pt x="20105" y="9057"/>
                  </a:cubicBezTo>
                  <a:cubicBezTo>
                    <a:pt x="20358" y="8381"/>
                    <a:pt x="20099" y="7390"/>
                    <a:pt x="19705" y="7028"/>
                  </a:cubicBezTo>
                  <a:cubicBezTo>
                    <a:pt x="19487" y="6836"/>
                    <a:pt x="19249" y="6773"/>
                    <a:pt x="19007" y="6773"/>
                  </a:cubicBezTo>
                  <a:cubicBezTo>
                    <a:pt x="18809" y="6773"/>
                    <a:pt x="18608" y="6816"/>
                    <a:pt x="18412" y="6858"/>
                  </a:cubicBezTo>
                  <a:cubicBezTo>
                    <a:pt x="15644" y="7416"/>
                    <a:pt x="12866" y="7698"/>
                    <a:pt x="10083" y="7698"/>
                  </a:cubicBezTo>
                  <a:cubicBezTo>
                    <a:pt x="9670" y="7698"/>
                    <a:pt x="9256" y="7691"/>
                    <a:pt x="8843" y="7679"/>
                  </a:cubicBezTo>
                  <a:cubicBezTo>
                    <a:pt x="8875" y="7305"/>
                    <a:pt x="8901" y="6931"/>
                    <a:pt x="8933" y="6557"/>
                  </a:cubicBezTo>
                  <a:cubicBezTo>
                    <a:pt x="6335" y="3671"/>
                    <a:pt x="3790" y="1834"/>
                    <a:pt x="1243" y="0"/>
                  </a:cubicBezTo>
                  <a:close/>
                </a:path>
              </a:pathLst>
            </a:custGeom>
            <a:solidFill>
              <a:srgbClr val="FFC0A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1" name="Google Shape;2167;p43"/>
            <p:cNvSpPr/>
            <p:nvPr/>
          </p:nvSpPr>
          <p:spPr>
            <a:xfrm flipH="1">
              <a:off x="1235998" y="1429752"/>
              <a:ext cx="304983" cy="327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22" y="3862"/>
                    <a:pt x="971" y="7676"/>
                    <a:pt x="2549" y="11228"/>
                  </a:cubicBezTo>
                  <a:cubicBezTo>
                    <a:pt x="4126" y="14732"/>
                    <a:pt x="6577" y="18019"/>
                    <a:pt x="10048" y="19820"/>
                  </a:cubicBezTo>
                  <a:cubicBezTo>
                    <a:pt x="12812" y="21242"/>
                    <a:pt x="16027" y="21600"/>
                    <a:pt x="19230" y="21600"/>
                  </a:cubicBezTo>
                  <a:cubicBezTo>
                    <a:pt x="20023" y="21600"/>
                    <a:pt x="20816" y="21580"/>
                    <a:pt x="21600" y="21544"/>
                  </a:cubicBezTo>
                  <a:cubicBezTo>
                    <a:pt x="20580" y="10147"/>
                    <a:pt x="11503" y="1101"/>
                    <a:pt x="0" y="0"/>
                  </a:cubicBezTo>
                  <a:close/>
                </a:path>
              </a:pathLst>
            </a:custGeom>
            <a:solidFill>
              <a:srgbClr val="FFC0A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2" name="Google Shape;2168;p43"/>
            <p:cNvSpPr/>
            <p:nvPr/>
          </p:nvSpPr>
          <p:spPr>
            <a:xfrm flipH="1">
              <a:off x="536954" y="1270945"/>
              <a:ext cx="146993" cy="71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17729" y="0"/>
                  </a:moveTo>
                  <a:cubicBezTo>
                    <a:pt x="16728" y="110"/>
                    <a:pt x="15718" y="643"/>
                    <a:pt x="14818" y="1745"/>
                  </a:cubicBezTo>
                  <a:cubicBezTo>
                    <a:pt x="9895" y="6906"/>
                    <a:pt x="5276" y="13812"/>
                    <a:pt x="0" y="16990"/>
                  </a:cubicBezTo>
                  <a:cubicBezTo>
                    <a:pt x="3972" y="19653"/>
                    <a:pt x="8271" y="21600"/>
                    <a:pt x="12066" y="21600"/>
                  </a:cubicBezTo>
                  <a:cubicBezTo>
                    <a:pt x="14507" y="21600"/>
                    <a:pt x="16745" y="20792"/>
                    <a:pt x="18537" y="18863"/>
                  </a:cubicBezTo>
                  <a:cubicBezTo>
                    <a:pt x="20397" y="16990"/>
                    <a:pt x="21600" y="12931"/>
                    <a:pt x="21550" y="8431"/>
                  </a:cubicBezTo>
                  <a:cubicBezTo>
                    <a:pt x="21398" y="3949"/>
                    <a:pt x="19791" y="331"/>
                    <a:pt x="17729" y="0"/>
                  </a:cubicBezTo>
                  <a:close/>
                </a:path>
              </a:pathLst>
            </a:custGeom>
            <a:solidFill>
              <a:srgbClr val="FFC0AD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3" name="Google Shape;2169;p43"/>
            <p:cNvSpPr/>
            <p:nvPr/>
          </p:nvSpPr>
          <p:spPr>
            <a:xfrm flipH="1">
              <a:off x="1035621" y="1014686"/>
              <a:ext cx="474332" cy="292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365" y="0"/>
                  </a:moveTo>
                  <a:cubicBezTo>
                    <a:pt x="887" y="911"/>
                    <a:pt x="394" y="1876"/>
                    <a:pt x="146" y="3029"/>
                  </a:cubicBezTo>
                  <a:cubicBezTo>
                    <a:pt x="-100" y="4210"/>
                    <a:pt x="-56" y="5628"/>
                    <a:pt x="438" y="6512"/>
                  </a:cubicBezTo>
                  <a:cubicBezTo>
                    <a:pt x="701" y="6943"/>
                    <a:pt x="1009" y="7261"/>
                    <a:pt x="1334" y="7477"/>
                  </a:cubicBezTo>
                  <a:lnTo>
                    <a:pt x="18724" y="21196"/>
                  </a:lnTo>
                  <a:cubicBezTo>
                    <a:pt x="18993" y="21465"/>
                    <a:pt x="19301" y="21600"/>
                    <a:pt x="19598" y="21600"/>
                  </a:cubicBezTo>
                  <a:cubicBezTo>
                    <a:pt x="19626" y="21600"/>
                    <a:pt x="19652" y="21600"/>
                    <a:pt x="19681" y="21600"/>
                  </a:cubicBezTo>
                  <a:cubicBezTo>
                    <a:pt x="19988" y="21492"/>
                    <a:pt x="20252" y="21223"/>
                    <a:pt x="20451" y="20824"/>
                  </a:cubicBezTo>
                  <a:cubicBezTo>
                    <a:pt x="21177" y="19536"/>
                    <a:pt x="21500" y="17714"/>
                    <a:pt x="21301" y="15945"/>
                  </a:cubicBezTo>
                  <a:cubicBezTo>
                    <a:pt x="14819" y="10425"/>
                    <a:pt x="8092" y="5201"/>
                    <a:pt x="136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4" name="Google Shape;2170;p43"/>
            <p:cNvSpPr/>
            <p:nvPr/>
          </p:nvSpPr>
          <p:spPr>
            <a:xfrm flipH="1">
              <a:off x="1020492" y="1068860"/>
              <a:ext cx="78112" cy="301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4745" y="20479"/>
                    <a:pt x="8062" y="18969"/>
                    <a:pt x="9380" y="17276"/>
                  </a:cubicBezTo>
                  <a:cubicBezTo>
                    <a:pt x="15728" y="15971"/>
                    <a:pt x="18664" y="13549"/>
                    <a:pt x="17061" y="11777"/>
                  </a:cubicBezTo>
                  <a:cubicBezTo>
                    <a:pt x="18013" y="7841"/>
                    <a:pt x="19426" y="3910"/>
                    <a:pt x="21600" y="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5" name="Google Shape;2171;p43"/>
            <p:cNvSpPr/>
            <p:nvPr/>
          </p:nvSpPr>
          <p:spPr>
            <a:xfrm flipH="1">
              <a:off x="988582" y="1073973"/>
              <a:ext cx="39429" cy="57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1067" y="4925"/>
                    <a:pt x="3396" y="12713"/>
                    <a:pt x="0" y="2160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6" name="Google Shape;2172;p43"/>
            <p:cNvSpPr/>
            <p:nvPr/>
          </p:nvSpPr>
          <p:spPr>
            <a:xfrm flipH="1">
              <a:off x="1036216" y="1093938"/>
              <a:ext cx="271409" cy="1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7007" y="8037"/>
                    <a:pt x="14210" y="15272"/>
                    <a:pt x="2160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7" name="Google Shape;2173;p43"/>
            <p:cNvSpPr/>
            <p:nvPr/>
          </p:nvSpPr>
          <p:spPr>
            <a:xfrm flipH="1">
              <a:off x="1036216" y="1093938"/>
              <a:ext cx="271409" cy="137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4210" y="15272"/>
                    <a:pt x="7007" y="8037"/>
                    <a:pt x="0" y="0"/>
                  </a:cubicBezTo>
                </a:path>
              </a:pathLst>
            </a:cu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8" name="Google Shape;2174;p43"/>
            <p:cNvSpPr/>
            <p:nvPr/>
          </p:nvSpPr>
          <p:spPr>
            <a:xfrm>
              <a:off x="611344" y="1314893"/>
              <a:ext cx="105201" cy="10166"/>
            </a:xfrm>
            <a:prstGeom prst="line">
              <a:avLst/>
            </a:prstGeom>
            <a:noFill/>
            <a:ln w="3175" cap="flat">
              <a:solidFill>
                <a:srgbClr val="072538"/>
              </a:solidFill>
              <a:prstDash val="solid"/>
              <a:miter lim="597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734060">
                <a:defRPr sz="2400">
                  <a:solidFill>
                    <a:srgbClr val="261A1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59" name="Google Shape;2175;p43"/>
            <p:cNvSpPr/>
            <p:nvPr/>
          </p:nvSpPr>
          <p:spPr>
            <a:xfrm flipH="1">
              <a:off x="1287911" y="1198084"/>
              <a:ext cx="184972" cy="143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3976" y="0"/>
                  </a:moveTo>
                  <a:cubicBezTo>
                    <a:pt x="2810" y="0"/>
                    <a:pt x="1644" y="513"/>
                    <a:pt x="873" y="1723"/>
                  </a:cubicBezTo>
                  <a:cubicBezTo>
                    <a:pt x="89" y="3033"/>
                    <a:pt x="-188" y="4839"/>
                    <a:pt x="128" y="6479"/>
                  </a:cubicBezTo>
                  <a:cubicBezTo>
                    <a:pt x="484" y="8010"/>
                    <a:pt x="1229" y="9274"/>
                    <a:pt x="2250" y="10035"/>
                  </a:cubicBezTo>
                  <a:lnTo>
                    <a:pt x="12642" y="18952"/>
                  </a:lnTo>
                  <a:cubicBezTo>
                    <a:pt x="13940" y="20051"/>
                    <a:pt x="15317" y="21252"/>
                    <a:pt x="16892" y="21527"/>
                  </a:cubicBezTo>
                  <a:cubicBezTo>
                    <a:pt x="17109" y="21573"/>
                    <a:pt x="17333" y="21600"/>
                    <a:pt x="17557" y="21600"/>
                  </a:cubicBezTo>
                  <a:cubicBezTo>
                    <a:pt x="18908" y="21600"/>
                    <a:pt x="20292" y="20757"/>
                    <a:pt x="20905" y="19117"/>
                  </a:cubicBezTo>
                  <a:cubicBezTo>
                    <a:pt x="21412" y="17586"/>
                    <a:pt x="21333" y="15836"/>
                    <a:pt x="20707" y="14360"/>
                  </a:cubicBezTo>
                  <a:cubicBezTo>
                    <a:pt x="20114" y="12940"/>
                    <a:pt x="19330" y="11675"/>
                    <a:pt x="18341" y="10695"/>
                  </a:cubicBezTo>
                  <a:cubicBezTo>
                    <a:pt x="15396" y="7304"/>
                    <a:pt x="12088" y="4619"/>
                    <a:pt x="8708" y="2154"/>
                  </a:cubicBezTo>
                  <a:cubicBezTo>
                    <a:pt x="7489" y="1173"/>
                    <a:pt x="6151" y="458"/>
                    <a:pt x="4774" y="82"/>
                  </a:cubicBezTo>
                  <a:cubicBezTo>
                    <a:pt x="4510" y="27"/>
                    <a:pt x="4247" y="0"/>
                    <a:pt x="397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0" name="Google Shape;2176;p43"/>
            <p:cNvSpPr/>
            <p:nvPr/>
          </p:nvSpPr>
          <p:spPr>
            <a:xfrm flipH="1">
              <a:off x="1349406" y="1232050"/>
              <a:ext cx="68928" cy="66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917" y="0"/>
                  </a:moveTo>
                  <a:lnTo>
                    <a:pt x="0" y="10681"/>
                  </a:lnTo>
                  <a:lnTo>
                    <a:pt x="16007" y="21600"/>
                  </a:lnTo>
                  <a:lnTo>
                    <a:pt x="21600" y="9845"/>
                  </a:lnTo>
                  <a:lnTo>
                    <a:pt x="5917" y="0"/>
                  </a:ln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1" name="Google Shape;2177;p43"/>
            <p:cNvSpPr/>
            <p:nvPr/>
          </p:nvSpPr>
          <p:spPr>
            <a:xfrm flipH="1">
              <a:off x="1335364" y="1297705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81" h="21600" extrusionOk="0">
                  <a:moveTo>
                    <a:pt x="4262" y="0"/>
                  </a:moveTo>
                  <a:cubicBezTo>
                    <a:pt x="-6439" y="1309"/>
                    <a:pt x="5649" y="21600"/>
                    <a:pt x="11792" y="21600"/>
                  </a:cubicBezTo>
                  <a:cubicBezTo>
                    <a:pt x="13774" y="21600"/>
                    <a:pt x="15161" y="19636"/>
                    <a:pt x="14963" y="13745"/>
                  </a:cubicBezTo>
                  <a:cubicBezTo>
                    <a:pt x="14963" y="5891"/>
                    <a:pt x="10207" y="0"/>
                    <a:pt x="4262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2" name="Google Shape;2178;p43"/>
            <p:cNvSpPr/>
            <p:nvPr/>
          </p:nvSpPr>
          <p:spPr>
            <a:xfrm flipH="1">
              <a:off x="1326171" y="1285775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05" h="21600" extrusionOk="0">
                  <a:moveTo>
                    <a:pt x="10951" y="0"/>
                  </a:moveTo>
                  <a:cubicBezTo>
                    <a:pt x="4963" y="0"/>
                    <a:pt x="-6158" y="21600"/>
                    <a:pt x="4321" y="21600"/>
                  </a:cubicBezTo>
                  <a:cubicBezTo>
                    <a:pt x="4535" y="21600"/>
                    <a:pt x="4963" y="21600"/>
                    <a:pt x="5177" y="21600"/>
                  </a:cubicBezTo>
                  <a:cubicBezTo>
                    <a:pt x="11592" y="19895"/>
                    <a:pt x="15442" y="13074"/>
                    <a:pt x="14159" y="6253"/>
                  </a:cubicBezTo>
                  <a:cubicBezTo>
                    <a:pt x="13945" y="1705"/>
                    <a:pt x="12662" y="0"/>
                    <a:pt x="10951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3" name="Google Shape;2179;p43"/>
            <p:cNvSpPr/>
            <p:nvPr/>
          </p:nvSpPr>
          <p:spPr>
            <a:xfrm flipH="1">
              <a:off x="1317849" y="1272048"/>
              <a:ext cx="18063" cy="1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16" h="21600" extrusionOk="0">
                  <a:moveTo>
                    <a:pt x="9793" y="0"/>
                  </a:moveTo>
                  <a:cubicBezTo>
                    <a:pt x="9239" y="0"/>
                    <a:pt x="8685" y="0"/>
                    <a:pt x="8131" y="223"/>
                  </a:cubicBezTo>
                  <a:cubicBezTo>
                    <a:pt x="-3684" y="1559"/>
                    <a:pt x="-2022" y="21600"/>
                    <a:pt x="9239" y="21600"/>
                  </a:cubicBezTo>
                  <a:cubicBezTo>
                    <a:pt x="9608" y="21600"/>
                    <a:pt x="9978" y="21600"/>
                    <a:pt x="10347" y="21600"/>
                  </a:cubicBezTo>
                  <a:cubicBezTo>
                    <a:pt x="14593" y="20264"/>
                    <a:pt x="17916" y="14920"/>
                    <a:pt x="17916" y="9575"/>
                  </a:cubicBezTo>
                  <a:cubicBezTo>
                    <a:pt x="16993" y="3786"/>
                    <a:pt x="13485" y="0"/>
                    <a:pt x="9793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4" name="Google Shape;2180;p43"/>
            <p:cNvSpPr/>
            <p:nvPr/>
          </p:nvSpPr>
          <p:spPr>
            <a:xfrm flipH="1">
              <a:off x="1324058" y="1306805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81" h="21600" extrusionOk="0">
                  <a:moveTo>
                    <a:pt x="4262" y="0"/>
                  </a:moveTo>
                  <a:cubicBezTo>
                    <a:pt x="-6439" y="1612"/>
                    <a:pt x="5649" y="21600"/>
                    <a:pt x="11792" y="21600"/>
                  </a:cubicBezTo>
                  <a:cubicBezTo>
                    <a:pt x="13774" y="21600"/>
                    <a:pt x="15161" y="19343"/>
                    <a:pt x="14963" y="13540"/>
                  </a:cubicBezTo>
                  <a:cubicBezTo>
                    <a:pt x="13774" y="5803"/>
                    <a:pt x="10207" y="0"/>
                    <a:pt x="4262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5" name="Google Shape;2181;p43"/>
            <p:cNvSpPr/>
            <p:nvPr/>
          </p:nvSpPr>
          <p:spPr>
            <a:xfrm flipH="1">
              <a:off x="1315033" y="1293353"/>
              <a:ext cx="18064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361" h="21600" extrusionOk="0">
                  <a:moveTo>
                    <a:pt x="4696" y="0"/>
                  </a:moveTo>
                  <a:cubicBezTo>
                    <a:pt x="-6798" y="1612"/>
                    <a:pt x="5686" y="21600"/>
                    <a:pt x="11631" y="21600"/>
                  </a:cubicBezTo>
                  <a:cubicBezTo>
                    <a:pt x="13613" y="21600"/>
                    <a:pt x="14802" y="19343"/>
                    <a:pt x="14208" y="13540"/>
                  </a:cubicBezTo>
                  <a:cubicBezTo>
                    <a:pt x="14208" y="5803"/>
                    <a:pt x="9452" y="0"/>
                    <a:pt x="4696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6" name="Google Shape;2182;p43"/>
            <p:cNvSpPr/>
            <p:nvPr/>
          </p:nvSpPr>
          <p:spPr>
            <a:xfrm flipH="1">
              <a:off x="1306476" y="1281118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554" h="21600" extrusionOk="0">
                  <a:moveTo>
                    <a:pt x="8459" y="0"/>
                  </a:moveTo>
                  <a:cubicBezTo>
                    <a:pt x="7989" y="0"/>
                    <a:pt x="7363" y="223"/>
                    <a:pt x="6893" y="223"/>
                  </a:cubicBezTo>
                  <a:cubicBezTo>
                    <a:pt x="-3124" y="1559"/>
                    <a:pt x="-1715" y="21600"/>
                    <a:pt x="7833" y="21600"/>
                  </a:cubicBezTo>
                  <a:cubicBezTo>
                    <a:pt x="8146" y="21600"/>
                    <a:pt x="8459" y="21600"/>
                    <a:pt x="8772" y="21600"/>
                  </a:cubicBezTo>
                  <a:cubicBezTo>
                    <a:pt x="18476" y="20264"/>
                    <a:pt x="17224" y="0"/>
                    <a:pt x="8459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7" name="Google Shape;2183;p43"/>
            <p:cNvSpPr/>
            <p:nvPr/>
          </p:nvSpPr>
          <p:spPr>
            <a:xfrm flipH="1">
              <a:off x="1435398" y="1233336"/>
              <a:ext cx="18064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81" h="21600" extrusionOk="0">
                  <a:moveTo>
                    <a:pt x="5649" y="0"/>
                  </a:moveTo>
                  <a:cubicBezTo>
                    <a:pt x="5253" y="0"/>
                    <a:pt x="4658" y="322"/>
                    <a:pt x="4262" y="322"/>
                  </a:cubicBezTo>
                  <a:cubicBezTo>
                    <a:pt x="-6439" y="1934"/>
                    <a:pt x="5649" y="21600"/>
                    <a:pt x="11792" y="21600"/>
                  </a:cubicBezTo>
                  <a:cubicBezTo>
                    <a:pt x="13774" y="21600"/>
                    <a:pt x="15161" y="19666"/>
                    <a:pt x="14963" y="13863"/>
                  </a:cubicBezTo>
                  <a:cubicBezTo>
                    <a:pt x="13774" y="7093"/>
                    <a:pt x="10009" y="0"/>
                    <a:pt x="5649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8" name="Google Shape;2184;p43"/>
            <p:cNvSpPr/>
            <p:nvPr/>
          </p:nvSpPr>
          <p:spPr>
            <a:xfrm flipH="1">
              <a:off x="1426221" y="1221467"/>
              <a:ext cx="18064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33" h="21600" extrusionOk="0">
                  <a:moveTo>
                    <a:pt x="11026" y="0"/>
                  </a:moveTo>
                  <a:cubicBezTo>
                    <a:pt x="5038" y="0"/>
                    <a:pt x="-6083" y="21600"/>
                    <a:pt x="4182" y="21600"/>
                  </a:cubicBezTo>
                  <a:cubicBezTo>
                    <a:pt x="4610" y="21600"/>
                    <a:pt x="4824" y="21600"/>
                    <a:pt x="5252" y="21600"/>
                  </a:cubicBezTo>
                  <a:cubicBezTo>
                    <a:pt x="10384" y="19872"/>
                    <a:pt x="15517" y="12960"/>
                    <a:pt x="14234" y="6048"/>
                  </a:cubicBezTo>
                  <a:cubicBezTo>
                    <a:pt x="13806" y="1728"/>
                    <a:pt x="12523" y="0"/>
                    <a:pt x="11026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69" name="Google Shape;2185;p43"/>
            <p:cNvSpPr/>
            <p:nvPr/>
          </p:nvSpPr>
          <p:spPr>
            <a:xfrm flipH="1">
              <a:off x="1417918" y="1207527"/>
              <a:ext cx="18063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4" h="21600" extrusionOk="0">
                  <a:moveTo>
                    <a:pt x="9301" y="0"/>
                  </a:moveTo>
                  <a:cubicBezTo>
                    <a:pt x="6601" y="0"/>
                    <a:pt x="3901" y="1424"/>
                    <a:pt x="1587" y="4510"/>
                  </a:cubicBezTo>
                  <a:cubicBezTo>
                    <a:pt x="-2656" y="11156"/>
                    <a:pt x="2165" y="21600"/>
                    <a:pt x="9494" y="21600"/>
                  </a:cubicBezTo>
                  <a:cubicBezTo>
                    <a:pt x="9880" y="21600"/>
                    <a:pt x="10458" y="21600"/>
                    <a:pt x="10844" y="21600"/>
                  </a:cubicBezTo>
                  <a:cubicBezTo>
                    <a:pt x="15473" y="21600"/>
                    <a:pt x="18944" y="15903"/>
                    <a:pt x="18944" y="10207"/>
                  </a:cubicBezTo>
                  <a:cubicBezTo>
                    <a:pt x="18173" y="4035"/>
                    <a:pt x="13930" y="0"/>
                    <a:pt x="9301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70" name="Google Shape;2186;p43"/>
            <p:cNvSpPr/>
            <p:nvPr/>
          </p:nvSpPr>
          <p:spPr>
            <a:xfrm flipH="1">
              <a:off x="1424092" y="1242436"/>
              <a:ext cx="18064" cy="18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81" h="21600" extrusionOk="0">
                  <a:moveTo>
                    <a:pt x="5649" y="0"/>
                  </a:moveTo>
                  <a:cubicBezTo>
                    <a:pt x="5253" y="0"/>
                    <a:pt x="4658" y="318"/>
                    <a:pt x="4262" y="318"/>
                  </a:cubicBezTo>
                  <a:cubicBezTo>
                    <a:pt x="-6439" y="1906"/>
                    <a:pt x="5649" y="21600"/>
                    <a:pt x="11792" y="21600"/>
                  </a:cubicBezTo>
                  <a:cubicBezTo>
                    <a:pt x="13774" y="21600"/>
                    <a:pt x="15161" y="19376"/>
                    <a:pt x="14963" y="13659"/>
                  </a:cubicBezTo>
                  <a:cubicBezTo>
                    <a:pt x="13774" y="6988"/>
                    <a:pt x="10009" y="0"/>
                    <a:pt x="5649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71" name="Google Shape;2187;p43"/>
            <p:cNvSpPr/>
            <p:nvPr/>
          </p:nvSpPr>
          <p:spPr>
            <a:xfrm flipH="1">
              <a:off x="1415195" y="1228770"/>
              <a:ext cx="18064" cy="1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13" h="21600" extrusionOk="0">
                  <a:moveTo>
                    <a:pt x="4294" y="0"/>
                  </a:moveTo>
                  <a:cubicBezTo>
                    <a:pt x="-6306" y="2504"/>
                    <a:pt x="5294" y="21600"/>
                    <a:pt x="11494" y="21600"/>
                  </a:cubicBezTo>
                  <a:cubicBezTo>
                    <a:pt x="13894" y="21600"/>
                    <a:pt x="15294" y="19409"/>
                    <a:pt x="15094" y="12835"/>
                  </a:cubicBezTo>
                  <a:cubicBezTo>
                    <a:pt x="13894" y="5322"/>
                    <a:pt x="10294" y="0"/>
                    <a:pt x="4294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72" name="Google Shape;2188;p43"/>
            <p:cNvSpPr/>
            <p:nvPr/>
          </p:nvSpPr>
          <p:spPr>
            <a:xfrm flipH="1">
              <a:off x="1406668" y="1216658"/>
              <a:ext cx="18063" cy="1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28" h="21600" extrusionOk="0">
                  <a:moveTo>
                    <a:pt x="8871" y="0"/>
                  </a:moveTo>
                  <a:cubicBezTo>
                    <a:pt x="8376" y="0"/>
                    <a:pt x="7881" y="0"/>
                    <a:pt x="7222" y="237"/>
                  </a:cubicBezTo>
                  <a:cubicBezTo>
                    <a:pt x="-3001" y="1424"/>
                    <a:pt x="-1847" y="21600"/>
                    <a:pt x="7387" y="21600"/>
                  </a:cubicBezTo>
                  <a:cubicBezTo>
                    <a:pt x="8046" y="21600"/>
                    <a:pt x="8541" y="21600"/>
                    <a:pt x="9201" y="21363"/>
                  </a:cubicBezTo>
                  <a:cubicBezTo>
                    <a:pt x="18599" y="21363"/>
                    <a:pt x="17280" y="0"/>
                    <a:pt x="8871" y="0"/>
                  </a:cubicBezTo>
                  <a:close/>
                </a:path>
              </a:pathLst>
            </a:custGeom>
            <a:solidFill>
              <a:srgbClr val="7DB8E8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  <p:sp>
          <p:nvSpPr>
            <p:cNvPr id="16" name="Google Shape;2132;p43"/>
            <p:cNvSpPr/>
            <p:nvPr/>
          </p:nvSpPr>
          <p:spPr>
            <a:xfrm flipH="1">
              <a:off x="0" y="651907"/>
              <a:ext cx="1470733" cy="1171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94" y="0"/>
                  </a:moveTo>
                  <a:cubicBezTo>
                    <a:pt x="5545" y="0"/>
                    <a:pt x="4210" y="513"/>
                    <a:pt x="3055" y="1503"/>
                  </a:cubicBezTo>
                  <a:cubicBezTo>
                    <a:pt x="1394" y="2957"/>
                    <a:pt x="282" y="5295"/>
                    <a:pt x="0" y="7915"/>
                  </a:cubicBezTo>
                  <a:cubicBezTo>
                    <a:pt x="1882" y="9442"/>
                    <a:pt x="3890" y="10669"/>
                    <a:pt x="5989" y="11560"/>
                  </a:cubicBezTo>
                  <a:cubicBezTo>
                    <a:pt x="5833" y="14233"/>
                    <a:pt x="5672" y="16900"/>
                    <a:pt x="5863" y="20009"/>
                  </a:cubicBezTo>
                  <a:cubicBezTo>
                    <a:pt x="9547" y="21095"/>
                    <a:pt x="13331" y="21600"/>
                    <a:pt x="17096" y="21600"/>
                  </a:cubicBezTo>
                  <a:cubicBezTo>
                    <a:pt x="18603" y="21600"/>
                    <a:pt x="20106" y="21519"/>
                    <a:pt x="21600" y="21362"/>
                  </a:cubicBezTo>
                  <a:cubicBezTo>
                    <a:pt x="21373" y="16592"/>
                    <a:pt x="21137" y="11734"/>
                    <a:pt x="19924" y="7225"/>
                  </a:cubicBezTo>
                  <a:cubicBezTo>
                    <a:pt x="19401" y="5282"/>
                    <a:pt x="18656" y="3345"/>
                    <a:pt x="17403" y="2119"/>
                  </a:cubicBezTo>
                  <a:cubicBezTo>
                    <a:pt x="16150" y="900"/>
                    <a:pt x="14564" y="538"/>
                    <a:pt x="13024" y="384"/>
                  </a:cubicBezTo>
                  <a:cubicBezTo>
                    <a:pt x="12165" y="296"/>
                    <a:pt x="11301" y="264"/>
                    <a:pt x="10440" y="264"/>
                  </a:cubicBezTo>
                  <a:cubicBezTo>
                    <a:pt x="9849" y="264"/>
                    <a:pt x="9260" y="278"/>
                    <a:pt x="8676" y="303"/>
                  </a:cubicBezTo>
                  <a:cubicBezTo>
                    <a:pt x="8088" y="100"/>
                    <a:pt x="7490" y="0"/>
                    <a:pt x="6894" y="0"/>
                  </a:cubicBezTo>
                  <a:close/>
                </a:path>
              </a:pathLst>
            </a:custGeom>
            <a:solidFill>
              <a:srgbClr val="73C3B9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1734060">
                <a:defRPr sz="2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sz="2400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582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" name="Content Placeholder 4"/>
          <p:cNvGraphicFramePr/>
          <p:nvPr>
            <p:extLst>
              <p:ext uri="{D42A27DB-BD31-4B8C-83A1-F6EECF244321}">
                <p14:modId xmlns:p14="http://schemas.microsoft.com/office/powerpoint/2010/main" val="1965698758"/>
              </p:ext>
            </p:extLst>
          </p:nvPr>
        </p:nvGraphicFramePr>
        <p:xfrm>
          <a:off x="837641" y="402467"/>
          <a:ext cx="10378227" cy="594243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535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10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348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748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9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2400" dirty="0">
                        <a:latin typeface="+mn-lt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Cervavac</a:t>
                      </a:r>
                      <a:endParaRPr sz="2400" b="1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Gardasil</a:t>
                      </a:r>
                      <a:endParaRPr sz="2400" b="1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Cervarix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 </a:t>
                      </a:r>
                      <a:endParaRPr sz="2400" b="1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2400" dirty="0" err="1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HPV</a:t>
                      </a:r>
                      <a:r>
                        <a:rPr sz="2400" dirty="0">
                          <a:solidFill>
                            <a:schemeClr val="bg1"/>
                          </a:solidFill>
                          <a:latin typeface="+mn-lt"/>
                          <a:sym typeface="Arial"/>
                        </a:rPr>
                        <a:t> 9 </a:t>
                      </a:r>
                      <a:endParaRPr sz="2400" b="1" dirty="0">
                        <a:solidFill>
                          <a:schemeClr val="bg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420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Manufacturer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 err="1">
                          <a:latin typeface="+mn-lt"/>
                          <a:sym typeface="Arial"/>
                        </a:rPr>
                        <a:t>SII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Merck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GSK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Merck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5887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 err="1">
                          <a:latin typeface="+mn-lt"/>
                          <a:sym typeface="Arial"/>
                        </a:rPr>
                        <a:t>VLP</a:t>
                      </a:r>
                      <a:r>
                        <a:rPr sz="1800" dirty="0">
                          <a:latin typeface="+mn-lt"/>
                          <a:sym typeface="Arial"/>
                        </a:rPr>
                        <a:t> types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6/11/16/18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6/11/16/18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16/18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6,11,16,18, 31, 33, 45, 52, 58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5483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Dose L1 protein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3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sz="1800" dirty="0">
                        <a:latin typeface="+mn-lt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3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800" dirty="0">
                          <a:latin typeface="+mn-lt"/>
                        </a:rPr>
                        <a:t>20/40/40/20 µg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3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800" dirty="0">
                          <a:latin typeface="+mn-lt"/>
                        </a:rPr>
                        <a:t>20/20 µg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3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sz="1800" dirty="0">
                          <a:latin typeface="+mn-lt"/>
                        </a:rPr>
                        <a:t>60/40/20/20/20/20/20/30/40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19477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Adjuvant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AS04: MPL (50); Aluminum hydroxide salt (500)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225 µg Al OH phosphor sulfate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500µg Al OH, 50µg 3O deacylated-4’monophosphoryl lipid A 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500 µg Alum hydroxy phosphate sulfate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2544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Schedule (months)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0, 6
0,2,6 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0, 6
0, 1-2, 4-6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0, 5-13
0, 1-2.5, 5-12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>
                          <a:latin typeface="+mn-lt"/>
                          <a:sym typeface="Arial"/>
                        </a:rPr>
                        <a:t>0, 5-13
0, 1-2, 4-6 mths</a:t>
                      </a:r>
                      <a:endParaRPr sz="180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6016"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Licensed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India 2022 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2006, 2008 India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2009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800" dirty="0">
                          <a:latin typeface="+mn-lt"/>
                          <a:sym typeface="Arial"/>
                        </a:rPr>
                        <a:t>USA 2014,India 2018</a:t>
                      </a:r>
                      <a:endParaRPr sz="1800" dirty="0"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274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561372"/>
            <a:ext cx="7909560" cy="5808948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64237" y="0"/>
            <a:ext cx="3373940" cy="1122744"/>
          </a:xfrm>
          <a:prstGeom prst="rect">
            <a:avLst/>
          </a:prstGeom>
          <a:solidFill>
            <a:srgbClr val="8B5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471827" y="0"/>
            <a:ext cx="37587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Age and dose recommendations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664237" y="1206074"/>
            <a:ext cx="6638771" cy="488737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buNone/>
              <a:defRPr sz="3298"/>
            </a:pPr>
            <a:r>
              <a:rPr lang="en-US" sz="2300" dirty="0"/>
              <a:t>The Geometric Mean </a:t>
            </a:r>
            <a:r>
              <a:rPr lang="en-US" sz="2300" dirty="0" err="1"/>
              <a:t>Titres</a:t>
            </a:r>
            <a:r>
              <a:rPr lang="en-US" sz="2300" dirty="0"/>
              <a:t> (GMTs) induced by both vaccines are two times higher in girls aged 10-15 than older girls aged 16-26. </a:t>
            </a:r>
          </a:p>
          <a:p>
            <a:pPr marL="0" indent="0" algn="just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buNone/>
              <a:defRPr sz="3298"/>
            </a:pPr>
            <a:r>
              <a:rPr lang="en-US" sz="2300" b="1" dirty="0"/>
              <a:t>So ideally should be given before 15 years </a:t>
            </a:r>
          </a:p>
          <a:p>
            <a:pPr marL="0" indent="0" algn="just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buNone/>
              <a:defRPr sz="3298"/>
            </a:pPr>
            <a:endParaRPr lang="en-US" sz="2300" dirty="0"/>
          </a:p>
          <a:p>
            <a:pPr marL="0" indent="0" algn="just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buNone/>
              <a:defRPr sz="3298"/>
            </a:pPr>
            <a:r>
              <a:rPr lang="en-US" sz="2300" b="1" dirty="0"/>
              <a:t>Two doses recommended intramuscularly before 15 years age. (WHO 2015)</a:t>
            </a:r>
          </a:p>
          <a:p>
            <a:pPr algn="just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defRPr sz="3298"/>
            </a:pPr>
            <a:r>
              <a:rPr lang="en-US" sz="2300" dirty="0"/>
              <a:t>The second dose of </a:t>
            </a:r>
            <a:r>
              <a:rPr lang="en-US" sz="2300" dirty="0" err="1"/>
              <a:t>HPV</a:t>
            </a:r>
            <a:r>
              <a:rPr lang="en-US" sz="2300" dirty="0"/>
              <a:t> vaccine should be given 6 to 12 months after the first dose (may be extended to 15 months)</a:t>
            </a:r>
          </a:p>
          <a:p>
            <a:pPr algn="just" defTabSz="1261528">
              <a:lnSpc>
                <a:spcPct val="100000"/>
              </a:lnSpc>
              <a:spcBef>
                <a:spcPts val="1300"/>
              </a:spcBef>
              <a:buClr>
                <a:srgbClr val="3C4245"/>
              </a:buClr>
              <a:defRPr sz="3298"/>
            </a:pPr>
            <a:r>
              <a:rPr lang="en-US" sz="2300" dirty="0"/>
              <a:t>Three doses recommended after age of 15 years</a:t>
            </a:r>
          </a:p>
        </p:txBody>
      </p:sp>
      <p:pic>
        <p:nvPicPr>
          <p:cNvPr id="19458" name="Picture 2" descr="https://static.vecteezy.com/system/resources/previews/010/911/948/non_2x/hpv-vaccination-protecting-against-cervical-cancer-human-papillomavirus-immunization-program-hpv-vaccination-prevent-infection-flat-design-modern-illustration-vec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2" t="10057" r="19170" b="9178"/>
          <a:stretch/>
        </p:blipFill>
        <p:spPr bwMode="auto">
          <a:xfrm>
            <a:off x="8008457" y="1691640"/>
            <a:ext cx="4070768" cy="363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37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561372"/>
            <a:ext cx="9491472" cy="5808948"/>
          </a:xfrm>
          <a:prstGeom prst="rect">
            <a:avLst/>
          </a:prstGeom>
          <a:solidFill>
            <a:srgbClr val="F6D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3373940" cy="1122744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407819" y="0"/>
            <a:ext cx="37587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Single dose vaccination 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517933" y="1215878"/>
            <a:ext cx="6504659" cy="49204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61528">
              <a:lnSpc>
                <a:spcPct val="12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300" dirty="0"/>
              <a:t>Robust antibody </a:t>
            </a:r>
            <a:r>
              <a:rPr lang="en-US" sz="2300" dirty="0" err="1"/>
              <a:t>titres</a:t>
            </a:r>
            <a:r>
              <a:rPr lang="en-US" sz="2300" dirty="0"/>
              <a:t> were found well above natural infection </a:t>
            </a:r>
            <a:r>
              <a:rPr lang="en-US" sz="2300" dirty="0" err="1"/>
              <a:t>titres</a:t>
            </a:r>
            <a:r>
              <a:rPr lang="en-US" sz="2300" dirty="0"/>
              <a:t> with single dose in Indian studies</a:t>
            </a:r>
          </a:p>
          <a:p>
            <a:pPr algn="just" defTabSz="1261528">
              <a:lnSpc>
                <a:spcPct val="12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300" dirty="0"/>
              <a:t>November 2019, </a:t>
            </a:r>
            <a:r>
              <a:rPr lang="en-US" sz="2300" dirty="0" err="1"/>
              <a:t>WHO’s</a:t>
            </a:r>
            <a:r>
              <a:rPr lang="en-US" sz="2300" dirty="0"/>
              <a:t> Strategic Advisory Group of Experts (SAGE) - one dose to girls under 15 years of age followed by a second dose 3 to 5 years later.</a:t>
            </a:r>
          </a:p>
          <a:p>
            <a:pPr algn="just" defTabSz="1261528">
              <a:lnSpc>
                <a:spcPct val="12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300" dirty="0"/>
              <a:t>WHO position paper in 2022 - </a:t>
            </a:r>
            <a:r>
              <a:rPr lang="en-US" sz="2300" b="1" dirty="0"/>
              <a:t>Alternative single-dose schedule</a:t>
            </a:r>
            <a:r>
              <a:rPr lang="en-US" sz="2300" dirty="0"/>
              <a:t>. As an off-label option, a single-dose schedule can be used in girls and boys aged 9–20 years.</a:t>
            </a:r>
          </a:p>
        </p:txBody>
      </p:sp>
      <p:pic>
        <p:nvPicPr>
          <p:cNvPr id="22530" name="Picture 2" descr="https://www.cancer.gov/sites/g/files/xnrzdm211/files/styles/cgov_article/public/cgov_image/media_image/2020-10/Girl%20being%20vaccinated%20-%20iStock_0.jpg?itok=u6ctSLCP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429" y="1975103"/>
            <a:ext cx="4345734" cy="2898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53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854975" y="1354238"/>
            <a:ext cx="4456253" cy="4722471"/>
          </a:xfrm>
          <a:prstGeom prst="roundRect">
            <a:avLst>
              <a:gd name="adj" fmla="val 8875"/>
            </a:avLst>
          </a:prstGeom>
          <a:noFill/>
          <a:ln w="38100">
            <a:solidFill>
              <a:srgbClr val="578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ounded Rectangle 3"/>
          <p:cNvSpPr/>
          <p:nvPr/>
        </p:nvSpPr>
        <p:spPr>
          <a:xfrm>
            <a:off x="1053296" y="1354238"/>
            <a:ext cx="4456253" cy="4722471"/>
          </a:xfrm>
          <a:prstGeom prst="roundRect">
            <a:avLst>
              <a:gd name="adj" fmla="val 8875"/>
            </a:avLst>
          </a:prstGeom>
          <a:noFill/>
          <a:ln w="38100">
            <a:solidFill>
              <a:srgbClr val="578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ounded Rectangle 2"/>
          <p:cNvSpPr/>
          <p:nvPr/>
        </p:nvSpPr>
        <p:spPr>
          <a:xfrm>
            <a:off x="2414016" y="1144558"/>
            <a:ext cx="1752562" cy="484828"/>
          </a:xfrm>
          <a:prstGeom prst="roundRect">
            <a:avLst>
              <a:gd name="adj" fmla="val 39299"/>
            </a:avLst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3373940" cy="923544"/>
          </a:xfrm>
          <a:prstGeom prst="rect">
            <a:avLst/>
          </a:prstGeom>
          <a:solidFill>
            <a:srgbClr val="8B5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407819" y="122001"/>
            <a:ext cx="37587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Well Proven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1231165" y="1846154"/>
            <a:ext cx="3980915" cy="4097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1800" b="1" dirty="0"/>
              <a:t>N </a:t>
            </a:r>
            <a:r>
              <a:rPr lang="en-US" sz="1800" b="1" dirty="0" err="1"/>
              <a:t>Engl</a:t>
            </a:r>
            <a:r>
              <a:rPr lang="en-US" sz="1800" b="1" dirty="0"/>
              <a:t> J Med 2020; 383:1340-8. Cervical cancer as endpoint - The Swedish experience 2020</a:t>
            </a:r>
          </a:p>
          <a:p>
            <a:pPr algn="just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1800" dirty="0"/>
              <a:t>1,672,983 girls and women, 10 to 30 years old studied from 2006 through </a:t>
            </a:r>
            <a:r>
              <a:rPr lang="en-US" sz="1800" dirty="0" smtClean="0"/>
              <a:t>2017.</a:t>
            </a:r>
          </a:p>
          <a:p>
            <a:pPr algn="just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1800" dirty="0" smtClean="0"/>
              <a:t>After adjustment for all covariates, the cervical cancer incidence rate ratio was </a:t>
            </a:r>
            <a:r>
              <a:rPr lang="en-US" sz="1800" b="1" dirty="0" smtClean="0"/>
              <a:t>0.12</a:t>
            </a:r>
            <a:r>
              <a:rPr lang="en-US" sz="1800" dirty="0" smtClean="0"/>
              <a:t> (95% CI, 0.00 to 0.34) among women vaccinated before the age of 17 years and </a:t>
            </a:r>
            <a:r>
              <a:rPr lang="en-US" sz="1800" b="1" dirty="0" smtClean="0"/>
              <a:t>0.47</a:t>
            </a:r>
            <a:r>
              <a:rPr lang="en-US" sz="1800" dirty="0" smtClean="0"/>
              <a:t> (95% CI, 0.27 to 0.75) among women vaccinated between 17 to 30 years. </a:t>
            </a:r>
            <a:endParaRPr lang="en-US" sz="1800" dirty="0"/>
          </a:p>
        </p:txBody>
      </p:sp>
      <p:sp>
        <p:nvSpPr>
          <p:cNvPr id="7" name="HPV type – its oncogenicity or cancer-causing strength…"/>
          <p:cNvSpPr txBox="1">
            <a:spLocks/>
          </p:cNvSpPr>
          <p:nvPr/>
        </p:nvSpPr>
        <p:spPr>
          <a:xfrm>
            <a:off x="6063318" y="1879569"/>
            <a:ext cx="4039565" cy="4097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1800" dirty="0"/>
              <a:t>The vaccine safety concerns investigated by Global advisory committee on vaccine safety (</a:t>
            </a:r>
            <a:r>
              <a:rPr lang="en-US" sz="1800" dirty="0" err="1"/>
              <a:t>GACVS</a:t>
            </a:r>
            <a:r>
              <a:rPr lang="en-US" sz="1800" dirty="0"/>
              <a:t>)</a:t>
            </a:r>
          </a:p>
          <a:p>
            <a:pPr algn="just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1800" dirty="0"/>
              <a:t>No issues found to change recommendations</a:t>
            </a:r>
          </a:p>
          <a:p>
            <a:pPr algn="just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1800" dirty="0"/>
              <a:t>Frequency of anaphylaxis similar to other vaccines</a:t>
            </a:r>
          </a:p>
          <a:p>
            <a:pPr algn="just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1800" dirty="0"/>
              <a:t>No excess frequency of GBS, thromboembolic disorders or regional pain syndrome as compared to general population</a:t>
            </a:r>
          </a:p>
        </p:txBody>
      </p:sp>
      <p:sp>
        <p:nvSpPr>
          <p:cNvPr id="9" name="HPV type – its oncogenicity or cancer-causing strength…"/>
          <p:cNvSpPr txBox="1">
            <a:spLocks/>
          </p:cNvSpPr>
          <p:nvPr/>
        </p:nvSpPr>
        <p:spPr>
          <a:xfrm>
            <a:off x="2287198" y="1144558"/>
            <a:ext cx="2082049" cy="4848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>
                <a:solidFill>
                  <a:schemeClr val="bg1"/>
                </a:solidFill>
              </a:rPr>
              <a:t>Efficacy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168896" y="1144558"/>
            <a:ext cx="1752562" cy="484828"/>
          </a:xfrm>
          <a:prstGeom prst="roundRect">
            <a:avLst>
              <a:gd name="adj" fmla="val 39299"/>
            </a:avLst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HPV type – its oncogenicity or cancer-causing strength…"/>
          <p:cNvSpPr txBox="1">
            <a:spLocks/>
          </p:cNvSpPr>
          <p:nvPr/>
        </p:nvSpPr>
        <p:spPr>
          <a:xfrm>
            <a:off x="7042078" y="1144558"/>
            <a:ext cx="2082049" cy="4848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>
                <a:solidFill>
                  <a:schemeClr val="bg1"/>
                </a:solidFill>
              </a:rPr>
              <a:t>Safety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996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57920" y="1859280"/>
            <a:ext cx="3434080" cy="3515360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3569435" cy="1298448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572796" y="111228"/>
            <a:ext cx="36425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HPV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Vaccination in special situations 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517933" y="1298448"/>
            <a:ext cx="8016467" cy="4828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61528">
              <a:lnSpc>
                <a:spcPct val="12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1800" dirty="0" err="1"/>
              <a:t>Immunodeficienct</a:t>
            </a:r>
            <a:r>
              <a:rPr lang="en-US" sz="1800" b="1" dirty="0"/>
              <a:t> (HIV positive) - </a:t>
            </a:r>
            <a:r>
              <a:rPr lang="en-US" sz="1800" dirty="0"/>
              <a:t>three doses recommended for all age groups</a:t>
            </a:r>
          </a:p>
          <a:p>
            <a:pPr algn="just" defTabSz="1261528">
              <a:lnSpc>
                <a:spcPct val="12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1800" b="1" dirty="0"/>
              <a:t>Pregnancy- </a:t>
            </a:r>
            <a:r>
              <a:rPr lang="en-US" sz="1800" dirty="0"/>
              <a:t>Vaccination should be delayed until completion of pregnancy. If a woman is found to be pregnant after initiating the vaccination series, remaining doses should be delayed but </a:t>
            </a:r>
            <a:r>
              <a:rPr lang="en-US" sz="1800" dirty="0" err="1"/>
              <a:t>MTP</a:t>
            </a:r>
            <a:r>
              <a:rPr lang="en-US" sz="1800" dirty="0"/>
              <a:t> is NOT recommended. Women vaccinated during pregnancy should be reported to the respective manufacturer.</a:t>
            </a:r>
          </a:p>
          <a:p>
            <a:pPr algn="just" defTabSz="1261528">
              <a:lnSpc>
                <a:spcPct val="12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1800" b="1" dirty="0"/>
              <a:t>Breastfeeding women- </a:t>
            </a:r>
            <a:r>
              <a:rPr lang="en-US" sz="1800" dirty="0"/>
              <a:t>may receive </a:t>
            </a:r>
            <a:r>
              <a:rPr lang="en-US" sz="1800" dirty="0" err="1"/>
              <a:t>HPV</a:t>
            </a:r>
            <a:r>
              <a:rPr lang="en-US" sz="1800" dirty="0"/>
              <a:t> vaccine</a:t>
            </a:r>
          </a:p>
          <a:p>
            <a:pPr algn="just" defTabSz="1261528">
              <a:lnSpc>
                <a:spcPct val="12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1800" b="1" dirty="0"/>
              <a:t>After </a:t>
            </a:r>
            <a:r>
              <a:rPr lang="en-US" sz="1800" b="1" dirty="0" err="1"/>
              <a:t>CIN</a:t>
            </a:r>
            <a:r>
              <a:rPr lang="en-US" sz="1800" b="1" dirty="0"/>
              <a:t> treatment </a:t>
            </a:r>
            <a:r>
              <a:rPr lang="en-US" sz="1800" b="1" dirty="0" smtClean="0"/>
              <a:t>- </a:t>
            </a:r>
            <a:r>
              <a:rPr lang="en-US" sz="1800" dirty="0" smtClean="0"/>
              <a:t>No </a:t>
            </a:r>
            <a:r>
              <a:rPr lang="en-US" sz="1800" dirty="0"/>
              <a:t>therapeutic benefit. They can be vaccinated, but with prior counselling that vaccine will not help in treating the already existing </a:t>
            </a:r>
            <a:r>
              <a:rPr lang="en-US" sz="1800" dirty="0" err="1"/>
              <a:t>HPV</a:t>
            </a:r>
            <a:r>
              <a:rPr lang="en-US" sz="1800" dirty="0"/>
              <a:t> infection or lesions.</a:t>
            </a:r>
          </a:p>
          <a:p>
            <a:pPr algn="just" defTabSz="1261528">
              <a:lnSpc>
                <a:spcPct val="12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1800" b="1" dirty="0"/>
              <a:t>Interchangeability of brands </a:t>
            </a:r>
            <a:r>
              <a:rPr lang="en-US" sz="1800" b="1" dirty="0" smtClean="0"/>
              <a:t>- </a:t>
            </a:r>
            <a:r>
              <a:rPr lang="en-US" sz="1800" dirty="0" smtClean="0"/>
              <a:t>efforts </a:t>
            </a:r>
            <a:r>
              <a:rPr lang="en-US" sz="1800" dirty="0"/>
              <a:t>should be made to administer the same vaccine for all doses when using a multi-dose schedule. However, if the vaccine used for the prior dose(s) is unknown or unavailable, any </a:t>
            </a:r>
            <a:r>
              <a:rPr lang="en-US" sz="1800" dirty="0" err="1"/>
              <a:t>HPV</a:t>
            </a:r>
            <a:r>
              <a:rPr lang="en-US" sz="1800" dirty="0"/>
              <a:t> vaccine can be administered to complete the recommended schedule.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61" y="2438030"/>
            <a:ext cx="3007279" cy="229587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710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00230" y="0"/>
            <a:ext cx="6681652" cy="910827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686806" y="105967"/>
            <a:ext cx="6595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Counseling by health care workers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6" name="Shape"/>
          <p:cNvSpPr/>
          <p:nvPr/>
        </p:nvSpPr>
        <p:spPr>
          <a:xfrm>
            <a:off x="6455785" y="1163320"/>
            <a:ext cx="2420895" cy="1618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16"/>
                </a:moveTo>
                <a:cubicBezTo>
                  <a:pt x="0" y="1261"/>
                  <a:pt x="846" y="0"/>
                  <a:pt x="1890" y="0"/>
                </a:cubicBezTo>
                <a:lnTo>
                  <a:pt x="3600" y="0"/>
                </a:lnTo>
                <a:lnTo>
                  <a:pt x="19710" y="0"/>
                </a:lnTo>
                <a:cubicBezTo>
                  <a:pt x="20754" y="0"/>
                  <a:pt x="21600" y="1261"/>
                  <a:pt x="21600" y="2816"/>
                </a:cubicBezTo>
                <a:lnTo>
                  <a:pt x="21600" y="14082"/>
                </a:lnTo>
                <a:cubicBezTo>
                  <a:pt x="21600" y="15637"/>
                  <a:pt x="20754" y="16898"/>
                  <a:pt x="19710" y="16898"/>
                </a:cubicBezTo>
                <a:lnTo>
                  <a:pt x="9000" y="16898"/>
                </a:lnTo>
                <a:lnTo>
                  <a:pt x="5307" y="21600"/>
                </a:lnTo>
                <a:lnTo>
                  <a:pt x="3600" y="16898"/>
                </a:lnTo>
                <a:lnTo>
                  <a:pt x="1890" y="16898"/>
                </a:lnTo>
                <a:cubicBezTo>
                  <a:pt x="846" y="16898"/>
                  <a:pt x="0" y="15637"/>
                  <a:pt x="0" y="14082"/>
                </a:cubicBezTo>
                <a:lnTo>
                  <a:pt x="0" y="14082"/>
                </a:lnTo>
                <a:lnTo>
                  <a:pt x="0" y="9857"/>
                </a:lnTo>
                <a:close/>
              </a:path>
            </a:pathLst>
          </a:custGeom>
          <a:solidFill>
            <a:srgbClr val="A3CBEC"/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7" name="CERVAVAC is available in subsidised rate"/>
          <p:cNvSpPr txBox="1"/>
          <p:nvPr/>
        </p:nvSpPr>
        <p:spPr>
          <a:xfrm>
            <a:off x="6517838" y="1453891"/>
            <a:ext cx="2296788" cy="685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4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r>
              <a:rPr sz="1800" dirty="0" err="1">
                <a:latin typeface="+mn-lt"/>
              </a:rPr>
              <a:t>CERVAVAC</a:t>
            </a:r>
            <a:r>
              <a:rPr sz="1800" dirty="0">
                <a:latin typeface="+mn-lt"/>
              </a:rPr>
              <a:t> is available in </a:t>
            </a:r>
            <a:r>
              <a:rPr sz="1800" dirty="0" err="1">
                <a:latin typeface="+mn-lt"/>
              </a:rPr>
              <a:t>subsidised</a:t>
            </a:r>
            <a:r>
              <a:rPr sz="1800" dirty="0">
                <a:latin typeface="+mn-lt"/>
              </a:rPr>
              <a:t> rate</a:t>
            </a:r>
          </a:p>
        </p:txBody>
      </p:sp>
      <p:sp>
        <p:nvSpPr>
          <p:cNvPr id="9" name="Shape"/>
          <p:cNvSpPr/>
          <p:nvPr/>
        </p:nvSpPr>
        <p:spPr>
          <a:xfrm>
            <a:off x="2945368" y="1177071"/>
            <a:ext cx="3158297" cy="166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746"/>
                </a:moveTo>
                <a:cubicBezTo>
                  <a:pt x="0" y="1229"/>
                  <a:pt x="649" y="0"/>
                  <a:pt x="1449" y="0"/>
                </a:cubicBezTo>
                <a:lnTo>
                  <a:pt x="3600" y="0"/>
                </a:lnTo>
                <a:lnTo>
                  <a:pt x="20151" y="0"/>
                </a:lnTo>
                <a:cubicBezTo>
                  <a:pt x="20951" y="0"/>
                  <a:pt x="21600" y="1229"/>
                  <a:pt x="21600" y="2746"/>
                </a:cubicBezTo>
                <a:lnTo>
                  <a:pt x="21600" y="13729"/>
                </a:lnTo>
                <a:cubicBezTo>
                  <a:pt x="21600" y="15246"/>
                  <a:pt x="20951" y="16475"/>
                  <a:pt x="20151" y="16475"/>
                </a:cubicBezTo>
                <a:lnTo>
                  <a:pt x="9000" y="16475"/>
                </a:lnTo>
                <a:lnTo>
                  <a:pt x="10589" y="21600"/>
                </a:lnTo>
                <a:lnTo>
                  <a:pt x="3600" y="16475"/>
                </a:lnTo>
                <a:lnTo>
                  <a:pt x="1449" y="16475"/>
                </a:lnTo>
                <a:cubicBezTo>
                  <a:pt x="649" y="16475"/>
                  <a:pt x="0" y="15246"/>
                  <a:pt x="0" y="13729"/>
                </a:cubicBezTo>
                <a:lnTo>
                  <a:pt x="0" y="13729"/>
                </a:lnTo>
                <a:lnTo>
                  <a:pt x="0" y="961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10" name="HPV vaccine (CERVAVAC) is developed in india."/>
          <p:cNvSpPr txBox="1"/>
          <p:nvPr/>
        </p:nvSpPr>
        <p:spPr>
          <a:xfrm>
            <a:off x="3007421" y="1467642"/>
            <a:ext cx="3034190" cy="685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4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r>
              <a:rPr sz="1800" dirty="0" err="1">
                <a:latin typeface="+mn-lt"/>
              </a:rPr>
              <a:t>HPV</a:t>
            </a:r>
            <a:r>
              <a:rPr sz="1800" dirty="0">
                <a:latin typeface="+mn-lt"/>
              </a:rPr>
              <a:t> vaccine (</a:t>
            </a:r>
            <a:r>
              <a:rPr sz="1800" dirty="0" err="1">
                <a:latin typeface="+mn-lt"/>
              </a:rPr>
              <a:t>CERVAVAC</a:t>
            </a:r>
            <a:r>
              <a:rPr sz="1800" dirty="0">
                <a:latin typeface="+mn-lt"/>
              </a:rPr>
              <a:t>) is developed in </a:t>
            </a:r>
            <a:r>
              <a:rPr sz="1800" dirty="0" err="1">
                <a:latin typeface="+mn-lt"/>
              </a:rPr>
              <a:t>india</a:t>
            </a:r>
            <a:r>
              <a:rPr sz="1800" dirty="0">
                <a:latin typeface="+mn-lt"/>
              </a:rPr>
              <a:t>. </a:t>
            </a:r>
          </a:p>
        </p:txBody>
      </p:sp>
      <p:sp>
        <p:nvSpPr>
          <p:cNvPr id="12" name="Shape"/>
          <p:cNvSpPr/>
          <p:nvPr/>
        </p:nvSpPr>
        <p:spPr>
          <a:xfrm>
            <a:off x="687156" y="2508056"/>
            <a:ext cx="2834820" cy="13277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434"/>
                </a:moveTo>
                <a:cubicBezTo>
                  <a:pt x="0" y="1537"/>
                  <a:pt x="723" y="0"/>
                  <a:pt x="1614" y="0"/>
                </a:cubicBezTo>
                <a:lnTo>
                  <a:pt x="10760" y="0"/>
                </a:lnTo>
                <a:lnTo>
                  <a:pt x="16832" y="0"/>
                </a:lnTo>
                <a:cubicBezTo>
                  <a:pt x="17723" y="0"/>
                  <a:pt x="18446" y="1537"/>
                  <a:pt x="18446" y="3434"/>
                </a:cubicBezTo>
                <a:lnTo>
                  <a:pt x="18446" y="12019"/>
                </a:lnTo>
                <a:lnTo>
                  <a:pt x="21600" y="21600"/>
                </a:lnTo>
                <a:lnTo>
                  <a:pt x="18446" y="17169"/>
                </a:lnTo>
                <a:lnTo>
                  <a:pt x="18446" y="17169"/>
                </a:lnTo>
                <a:cubicBezTo>
                  <a:pt x="18446" y="19066"/>
                  <a:pt x="17723" y="20603"/>
                  <a:pt x="16832" y="20603"/>
                </a:cubicBezTo>
                <a:lnTo>
                  <a:pt x="1614" y="20603"/>
                </a:lnTo>
                <a:cubicBezTo>
                  <a:pt x="723" y="20603"/>
                  <a:pt x="0" y="19066"/>
                  <a:pt x="0" y="17169"/>
                </a:cubicBezTo>
                <a:lnTo>
                  <a:pt x="0" y="17169"/>
                </a:lnTo>
                <a:lnTo>
                  <a:pt x="0" y="12019"/>
                </a:lnTo>
                <a:close/>
              </a:path>
            </a:pathLst>
          </a:custGeom>
          <a:solidFill>
            <a:srgbClr val="B8D4F1"/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13" name="HPV vaccine can prevent cervical cancer"/>
          <p:cNvSpPr txBox="1"/>
          <p:nvPr/>
        </p:nvSpPr>
        <p:spPr>
          <a:xfrm>
            <a:off x="749209" y="2660127"/>
            <a:ext cx="2296788" cy="962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4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r>
              <a:rPr sz="1800" dirty="0" err="1">
                <a:latin typeface="+mn-lt"/>
              </a:rPr>
              <a:t>HPV</a:t>
            </a:r>
            <a:r>
              <a:rPr sz="1800" dirty="0">
                <a:latin typeface="+mn-lt"/>
              </a:rPr>
              <a:t> vaccine can prevent cervical cancer</a:t>
            </a:r>
          </a:p>
        </p:txBody>
      </p:sp>
      <p:sp>
        <p:nvSpPr>
          <p:cNvPr id="15" name="Shape"/>
          <p:cNvSpPr/>
          <p:nvPr/>
        </p:nvSpPr>
        <p:spPr>
          <a:xfrm>
            <a:off x="686806" y="4392600"/>
            <a:ext cx="2500905" cy="16188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16"/>
                </a:moveTo>
                <a:cubicBezTo>
                  <a:pt x="0" y="1261"/>
                  <a:pt x="819" y="0"/>
                  <a:pt x="1830" y="0"/>
                </a:cubicBezTo>
                <a:lnTo>
                  <a:pt x="12197" y="0"/>
                </a:lnTo>
                <a:lnTo>
                  <a:pt x="19079" y="0"/>
                </a:lnTo>
                <a:cubicBezTo>
                  <a:pt x="20090" y="0"/>
                  <a:pt x="20909" y="1261"/>
                  <a:pt x="20909" y="2816"/>
                </a:cubicBezTo>
                <a:lnTo>
                  <a:pt x="20909" y="14082"/>
                </a:lnTo>
                <a:cubicBezTo>
                  <a:pt x="20909" y="15637"/>
                  <a:pt x="20090" y="16898"/>
                  <a:pt x="19079" y="16898"/>
                </a:cubicBezTo>
                <a:lnTo>
                  <a:pt x="17424" y="16898"/>
                </a:lnTo>
                <a:lnTo>
                  <a:pt x="21600" y="21600"/>
                </a:lnTo>
                <a:lnTo>
                  <a:pt x="12197" y="16898"/>
                </a:lnTo>
                <a:lnTo>
                  <a:pt x="1830" y="16898"/>
                </a:lnTo>
                <a:cubicBezTo>
                  <a:pt x="819" y="16898"/>
                  <a:pt x="0" y="15637"/>
                  <a:pt x="0" y="14082"/>
                </a:cubicBezTo>
                <a:lnTo>
                  <a:pt x="0" y="14082"/>
                </a:lnTo>
                <a:lnTo>
                  <a:pt x="0" y="9857"/>
                </a:lnTo>
                <a:close/>
              </a:path>
            </a:pathLst>
          </a:custGeom>
          <a:solidFill>
            <a:srgbClr val="C4741B"/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16" name="To follow up in hospital if any danger signs occur"/>
          <p:cNvSpPr txBox="1"/>
          <p:nvPr/>
        </p:nvSpPr>
        <p:spPr>
          <a:xfrm>
            <a:off x="748859" y="4544673"/>
            <a:ext cx="2296788" cy="962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8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r>
              <a:rPr sz="1800" dirty="0">
                <a:solidFill>
                  <a:schemeClr val="bg1"/>
                </a:solidFill>
                <a:latin typeface="+mn-lt"/>
              </a:rPr>
              <a:t>To follow up in hospital if any danger signs occur</a:t>
            </a:r>
          </a:p>
        </p:txBody>
      </p:sp>
      <p:grpSp>
        <p:nvGrpSpPr>
          <p:cNvPr id="17" name="Speech Bubble: Rectangle with Corners Rounded 14"/>
          <p:cNvGrpSpPr/>
          <p:nvPr/>
        </p:nvGrpSpPr>
        <p:grpSpPr>
          <a:xfrm>
            <a:off x="8845723" y="4392602"/>
            <a:ext cx="2452197" cy="1604967"/>
            <a:chOff x="0" y="0"/>
            <a:chExt cx="2795236" cy="1836300"/>
          </a:xfrm>
        </p:grpSpPr>
        <p:sp>
          <p:nvSpPr>
            <p:cNvPr id="18" name="Shape"/>
            <p:cNvSpPr/>
            <p:nvPr/>
          </p:nvSpPr>
          <p:spPr>
            <a:xfrm>
              <a:off x="0" y="0"/>
              <a:ext cx="2795236" cy="183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6" y="2841"/>
                  </a:moveTo>
                  <a:cubicBezTo>
                    <a:pt x="276" y="1272"/>
                    <a:pt x="1111" y="0"/>
                    <a:pt x="2142" y="0"/>
                  </a:cubicBezTo>
                  <a:lnTo>
                    <a:pt x="3830" y="0"/>
                  </a:lnTo>
                  <a:lnTo>
                    <a:pt x="19734" y="0"/>
                  </a:lnTo>
                  <a:cubicBezTo>
                    <a:pt x="20764" y="0"/>
                    <a:pt x="21600" y="1272"/>
                    <a:pt x="21600" y="2841"/>
                  </a:cubicBezTo>
                  <a:lnTo>
                    <a:pt x="21600" y="14203"/>
                  </a:lnTo>
                  <a:cubicBezTo>
                    <a:pt x="21600" y="15772"/>
                    <a:pt x="20764" y="17044"/>
                    <a:pt x="19734" y="17044"/>
                  </a:cubicBezTo>
                  <a:lnTo>
                    <a:pt x="9161" y="17044"/>
                  </a:lnTo>
                  <a:lnTo>
                    <a:pt x="0" y="21600"/>
                  </a:lnTo>
                  <a:lnTo>
                    <a:pt x="3830" y="17044"/>
                  </a:lnTo>
                  <a:lnTo>
                    <a:pt x="2142" y="17044"/>
                  </a:lnTo>
                  <a:cubicBezTo>
                    <a:pt x="1111" y="17044"/>
                    <a:pt x="276" y="15772"/>
                    <a:pt x="276" y="14203"/>
                  </a:cubicBezTo>
                  <a:lnTo>
                    <a:pt x="276" y="14204"/>
                  </a:lnTo>
                  <a:lnTo>
                    <a:pt x="276" y="9942"/>
                  </a:lnTo>
                  <a:close/>
                </a:path>
              </a:pathLst>
            </a:custGeom>
            <a:solidFill>
              <a:srgbClr val="A3CBEC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1734060">
                <a:defRPr sz="2400">
                  <a:solidFill>
                    <a:srgbClr val="5F26C6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b="1"/>
            </a:p>
          </p:txBody>
        </p:sp>
        <p:sp>
          <p:nvSpPr>
            <p:cNvPr id="19" name="Prevention is better than cure"/>
            <p:cNvSpPr txBox="1"/>
            <p:nvPr/>
          </p:nvSpPr>
          <p:spPr>
            <a:xfrm>
              <a:off x="106414" y="297237"/>
              <a:ext cx="2618088" cy="854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spAutoFit/>
            </a:bodyPr>
            <a:lstStyle>
              <a:lvl1pPr defTabSz="1733973">
                <a:defRPr sz="3400">
                  <a:solidFill>
                    <a:srgbClr val="261A10"/>
                  </a:solidFill>
                  <a:latin typeface="Abadi"/>
                  <a:ea typeface="Abadi"/>
                  <a:cs typeface="Abadi"/>
                  <a:sym typeface="Abadi"/>
                </a:defRPr>
              </a:lvl1pPr>
            </a:lstStyle>
            <a:p>
              <a:r>
                <a:rPr sz="2000" b="1" dirty="0">
                  <a:latin typeface="+mn-lt"/>
                </a:rPr>
                <a:t>Prevention is better than cure</a:t>
              </a:r>
            </a:p>
          </p:txBody>
        </p:sp>
      </p:grpSp>
      <p:sp>
        <p:nvSpPr>
          <p:cNvPr id="21" name="Shape"/>
          <p:cNvSpPr/>
          <p:nvPr/>
        </p:nvSpPr>
        <p:spPr>
          <a:xfrm>
            <a:off x="8876678" y="2443528"/>
            <a:ext cx="2420895" cy="1715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657"/>
                </a:moveTo>
                <a:cubicBezTo>
                  <a:pt x="0" y="1190"/>
                  <a:pt x="846" y="0"/>
                  <a:pt x="1890" y="0"/>
                </a:cubicBezTo>
                <a:lnTo>
                  <a:pt x="3600" y="0"/>
                </a:lnTo>
                <a:lnTo>
                  <a:pt x="19710" y="0"/>
                </a:lnTo>
                <a:cubicBezTo>
                  <a:pt x="20754" y="0"/>
                  <a:pt x="21600" y="1190"/>
                  <a:pt x="21600" y="2657"/>
                </a:cubicBezTo>
                <a:lnTo>
                  <a:pt x="21600" y="13286"/>
                </a:lnTo>
                <a:cubicBezTo>
                  <a:pt x="21600" y="14753"/>
                  <a:pt x="20754" y="15943"/>
                  <a:pt x="19710" y="15943"/>
                </a:cubicBezTo>
                <a:lnTo>
                  <a:pt x="9000" y="15943"/>
                </a:lnTo>
                <a:lnTo>
                  <a:pt x="2204" y="21600"/>
                </a:lnTo>
                <a:lnTo>
                  <a:pt x="3600" y="15943"/>
                </a:lnTo>
                <a:lnTo>
                  <a:pt x="1890" y="15943"/>
                </a:lnTo>
                <a:cubicBezTo>
                  <a:pt x="846" y="15943"/>
                  <a:pt x="0" y="14753"/>
                  <a:pt x="0" y="13286"/>
                </a:cubicBezTo>
                <a:lnTo>
                  <a:pt x="0" y="13286"/>
                </a:lnTo>
                <a:lnTo>
                  <a:pt x="0" y="93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23" name="HPV vaccine will soon be included in vaccination schedule"/>
          <p:cNvSpPr txBox="1"/>
          <p:nvPr/>
        </p:nvSpPr>
        <p:spPr>
          <a:xfrm>
            <a:off x="8938731" y="2595598"/>
            <a:ext cx="2296788" cy="962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4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r>
              <a:rPr sz="1800" dirty="0" err="1">
                <a:latin typeface="+mn-lt"/>
              </a:rPr>
              <a:t>HPV</a:t>
            </a:r>
            <a:r>
              <a:rPr sz="1800" dirty="0">
                <a:latin typeface="+mn-lt"/>
              </a:rPr>
              <a:t> vaccine will soon be included in vaccination schedule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516" y="3622440"/>
            <a:ext cx="2824849" cy="2889378"/>
          </a:xfrm>
          <a:prstGeom prst="rect">
            <a:avLst/>
          </a:prstGeom>
        </p:spPr>
      </p:pic>
      <p:sp>
        <p:nvSpPr>
          <p:cNvPr id="25" name="Shape"/>
          <p:cNvSpPr/>
          <p:nvPr/>
        </p:nvSpPr>
        <p:spPr>
          <a:xfrm>
            <a:off x="3482296" y="4344560"/>
            <a:ext cx="1487637" cy="100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16"/>
                </a:moveTo>
                <a:cubicBezTo>
                  <a:pt x="0" y="1261"/>
                  <a:pt x="819" y="0"/>
                  <a:pt x="1830" y="0"/>
                </a:cubicBezTo>
                <a:lnTo>
                  <a:pt x="12197" y="0"/>
                </a:lnTo>
                <a:lnTo>
                  <a:pt x="19079" y="0"/>
                </a:lnTo>
                <a:cubicBezTo>
                  <a:pt x="20090" y="0"/>
                  <a:pt x="20909" y="1261"/>
                  <a:pt x="20909" y="2816"/>
                </a:cubicBezTo>
                <a:lnTo>
                  <a:pt x="20909" y="14082"/>
                </a:lnTo>
                <a:cubicBezTo>
                  <a:pt x="20909" y="15637"/>
                  <a:pt x="20090" y="16898"/>
                  <a:pt x="19079" y="16898"/>
                </a:cubicBezTo>
                <a:lnTo>
                  <a:pt x="17424" y="16898"/>
                </a:lnTo>
                <a:lnTo>
                  <a:pt x="21600" y="21600"/>
                </a:lnTo>
                <a:lnTo>
                  <a:pt x="12197" y="16898"/>
                </a:lnTo>
                <a:lnTo>
                  <a:pt x="1830" y="16898"/>
                </a:lnTo>
                <a:cubicBezTo>
                  <a:pt x="819" y="16898"/>
                  <a:pt x="0" y="15637"/>
                  <a:pt x="0" y="14082"/>
                </a:cubicBezTo>
                <a:lnTo>
                  <a:pt x="0" y="14082"/>
                </a:lnTo>
                <a:lnTo>
                  <a:pt x="0" y="985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26" name="To follow up in hospital if any danger signs occur"/>
          <p:cNvSpPr txBox="1"/>
          <p:nvPr/>
        </p:nvSpPr>
        <p:spPr>
          <a:xfrm>
            <a:off x="3559743" y="4381815"/>
            <a:ext cx="1252566" cy="685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8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pPr algn="ctr"/>
            <a:r>
              <a:rPr lang="en-IN" sz="1800" dirty="0" smtClean="0">
                <a:solidFill>
                  <a:schemeClr val="tx1"/>
                </a:solidFill>
                <a:latin typeface="+mn-lt"/>
              </a:rPr>
              <a:t>I think it is important.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Shape"/>
          <p:cNvSpPr/>
          <p:nvPr/>
        </p:nvSpPr>
        <p:spPr>
          <a:xfrm>
            <a:off x="3482296" y="3192572"/>
            <a:ext cx="1487637" cy="100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16"/>
                </a:moveTo>
                <a:cubicBezTo>
                  <a:pt x="0" y="1261"/>
                  <a:pt x="819" y="0"/>
                  <a:pt x="1830" y="0"/>
                </a:cubicBezTo>
                <a:lnTo>
                  <a:pt x="12197" y="0"/>
                </a:lnTo>
                <a:lnTo>
                  <a:pt x="19079" y="0"/>
                </a:lnTo>
                <a:cubicBezTo>
                  <a:pt x="20090" y="0"/>
                  <a:pt x="20909" y="1261"/>
                  <a:pt x="20909" y="2816"/>
                </a:cubicBezTo>
                <a:lnTo>
                  <a:pt x="20909" y="14082"/>
                </a:lnTo>
                <a:cubicBezTo>
                  <a:pt x="20909" y="15637"/>
                  <a:pt x="20090" y="16898"/>
                  <a:pt x="19079" y="16898"/>
                </a:cubicBezTo>
                <a:lnTo>
                  <a:pt x="17424" y="16898"/>
                </a:lnTo>
                <a:lnTo>
                  <a:pt x="21600" y="21600"/>
                </a:lnTo>
                <a:lnTo>
                  <a:pt x="12197" y="16898"/>
                </a:lnTo>
                <a:lnTo>
                  <a:pt x="1830" y="16898"/>
                </a:lnTo>
                <a:cubicBezTo>
                  <a:pt x="819" y="16898"/>
                  <a:pt x="0" y="15637"/>
                  <a:pt x="0" y="14082"/>
                </a:cubicBezTo>
                <a:lnTo>
                  <a:pt x="0" y="14082"/>
                </a:lnTo>
                <a:lnTo>
                  <a:pt x="0" y="9857"/>
                </a:lnTo>
                <a:close/>
              </a:path>
            </a:pathLst>
          </a:custGeom>
          <a:solidFill>
            <a:srgbClr val="C4741B"/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28" name="To follow up in hospital if any danger signs occur"/>
          <p:cNvSpPr txBox="1"/>
          <p:nvPr/>
        </p:nvSpPr>
        <p:spPr>
          <a:xfrm>
            <a:off x="3482296" y="3206764"/>
            <a:ext cx="1451991" cy="8016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8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IN" sz="1800" dirty="0" smtClean="0">
                <a:solidFill>
                  <a:schemeClr val="bg1"/>
                </a:solidFill>
                <a:latin typeface="+mn-lt"/>
              </a:rPr>
              <a:t>It can prevent a common infection.</a:t>
            </a:r>
            <a:endParaRPr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Shape"/>
          <p:cNvSpPr/>
          <p:nvPr/>
        </p:nvSpPr>
        <p:spPr>
          <a:xfrm>
            <a:off x="5338864" y="2655972"/>
            <a:ext cx="1487637" cy="100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16"/>
                </a:moveTo>
                <a:cubicBezTo>
                  <a:pt x="0" y="1261"/>
                  <a:pt x="819" y="0"/>
                  <a:pt x="1830" y="0"/>
                </a:cubicBezTo>
                <a:lnTo>
                  <a:pt x="12197" y="0"/>
                </a:lnTo>
                <a:lnTo>
                  <a:pt x="19079" y="0"/>
                </a:lnTo>
                <a:cubicBezTo>
                  <a:pt x="20090" y="0"/>
                  <a:pt x="20909" y="1261"/>
                  <a:pt x="20909" y="2816"/>
                </a:cubicBezTo>
                <a:lnTo>
                  <a:pt x="20909" y="14082"/>
                </a:lnTo>
                <a:cubicBezTo>
                  <a:pt x="20909" y="15637"/>
                  <a:pt x="20090" y="16898"/>
                  <a:pt x="19079" y="16898"/>
                </a:cubicBezTo>
                <a:lnTo>
                  <a:pt x="17424" y="16898"/>
                </a:lnTo>
                <a:lnTo>
                  <a:pt x="21600" y="21600"/>
                </a:lnTo>
                <a:lnTo>
                  <a:pt x="12197" y="16898"/>
                </a:lnTo>
                <a:lnTo>
                  <a:pt x="1830" y="16898"/>
                </a:lnTo>
                <a:cubicBezTo>
                  <a:pt x="819" y="16898"/>
                  <a:pt x="0" y="15637"/>
                  <a:pt x="0" y="14082"/>
                </a:cubicBezTo>
                <a:lnTo>
                  <a:pt x="0" y="14082"/>
                </a:lnTo>
                <a:lnTo>
                  <a:pt x="0" y="9857"/>
                </a:lnTo>
                <a:close/>
              </a:path>
            </a:pathLst>
          </a:custGeom>
          <a:solidFill>
            <a:srgbClr val="C4741B"/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30" name="To follow up in hospital if any danger signs occur"/>
          <p:cNvSpPr txBox="1"/>
          <p:nvPr/>
        </p:nvSpPr>
        <p:spPr>
          <a:xfrm>
            <a:off x="5308295" y="2674652"/>
            <a:ext cx="1487637" cy="7961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8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IN" sz="1800" dirty="0" smtClean="0">
                <a:solidFill>
                  <a:schemeClr val="bg1"/>
                </a:solidFill>
                <a:latin typeface="+mn-lt"/>
              </a:rPr>
              <a:t>It can prevent some types of cancer.</a:t>
            </a:r>
            <a:endParaRPr sz="1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Shape"/>
          <p:cNvSpPr/>
          <p:nvPr/>
        </p:nvSpPr>
        <p:spPr>
          <a:xfrm flipH="1">
            <a:off x="6826501" y="3696263"/>
            <a:ext cx="1487637" cy="100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16"/>
                </a:moveTo>
                <a:cubicBezTo>
                  <a:pt x="0" y="1261"/>
                  <a:pt x="819" y="0"/>
                  <a:pt x="1830" y="0"/>
                </a:cubicBezTo>
                <a:lnTo>
                  <a:pt x="12197" y="0"/>
                </a:lnTo>
                <a:lnTo>
                  <a:pt x="19079" y="0"/>
                </a:lnTo>
                <a:cubicBezTo>
                  <a:pt x="20090" y="0"/>
                  <a:pt x="20909" y="1261"/>
                  <a:pt x="20909" y="2816"/>
                </a:cubicBezTo>
                <a:lnTo>
                  <a:pt x="20909" y="14082"/>
                </a:lnTo>
                <a:cubicBezTo>
                  <a:pt x="20909" y="15637"/>
                  <a:pt x="20090" y="16898"/>
                  <a:pt x="19079" y="16898"/>
                </a:cubicBezTo>
                <a:lnTo>
                  <a:pt x="17424" y="16898"/>
                </a:lnTo>
                <a:lnTo>
                  <a:pt x="21600" y="21600"/>
                </a:lnTo>
                <a:lnTo>
                  <a:pt x="12197" y="16898"/>
                </a:lnTo>
                <a:lnTo>
                  <a:pt x="1830" y="16898"/>
                </a:lnTo>
                <a:cubicBezTo>
                  <a:pt x="819" y="16898"/>
                  <a:pt x="0" y="15637"/>
                  <a:pt x="0" y="14082"/>
                </a:cubicBezTo>
                <a:lnTo>
                  <a:pt x="0" y="14082"/>
                </a:lnTo>
                <a:lnTo>
                  <a:pt x="0" y="98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32" name="To follow up in hospital if any danger signs occur"/>
          <p:cNvSpPr txBox="1"/>
          <p:nvPr/>
        </p:nvSpPr>
        <p:spPr>
          <a:xfrm>
            <a:off x="6924198" y="3738892"/>
            <a:ext cx="1369690" cy="685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8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pPr algn="ctr"/>
            <a:r>
              <a:rPr lang="en-IN" sz="1800" dirty="0" smtClean="0">
                <a:solidFill>
                  <a:schemeClr val="tx1"/>
                </a:solidFill>
                <a:latin typeface="+mn-lt"/>
              </a:rPr>
              <a:t>It has lasting benefits.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3" name="Shape"/>
          <p:cNvSpPr/>
          <p:nvPr/>
        </p:nvSpPr>
        <p:spPr>
          <a:xfrm flipH="1">
            <a:off x="7022574" y="4777469"/>
            <a:ext cx="1487637" cy="1007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816"/>
                </a:moveTo>
                <a:cubicBezTo>
                  <a:pt x="0" y="1261"/>
                  <a:pt x="819" y="0"/>
                  <a:pt x="1830" y="0"/>
                </a:cubicBezTo>
                <a:lnTo>
                  <a:pt x="12197" y="0"/>
                </a:lnTo>
                <a:lnTo>
                  <a:pt x="19079" y="0"/>
                </a:lnTo>
                <a:cubicBezTo>
                  <a:pt x="20090" y="0"/>
                  <a:pt x="20909" y="1261"/>
                  <a:pt x="20909" y="2816"/>
                </a:cubicBezTo>
                <a:lnTo>
                  <a:pt x="20909" y="14082"/>
                </a:lnTo>
                <a:cubicBezTo>
                  <a:pt x="20909" y="15637"/>
                  <a:pt x="20090" y="16898"/>
                  <a:pt x="19079" y="16898"/>
                </a:cubicBezTo>
                <a:lnTo>
                  <a:pt x="17424" y="16898"/>
                </a:lnTo>
                <a:lnTo>
                  <a:pt x="21600" y="21600"/>
                </a:lnTo>
                <a:lnTo>
                  <a:pt x="12197" y="16898"/>
                </a:lnTo>
                <a:lnTo>
                  <a:pt x="1830" y="16898"/>
                </a:lnTo>
                <a:cubicBezTo>
                  <a:pt x="819" y="16898"/>
                  <a:pt x="0" y="15637"/>
                  <a:pt x="0" y="14082"/>
                </a:cubicBezTo>
                <a:lnTo>
                  <a:pt x="0" y="14082"/>
                </a:lnTo>
                <a:lnTo>
                  <a:pt x="0" y="9857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65023" tIns="65023" rIns="65023" bIns="65023" numCol="1" anchor="ctr">
            <a:noAutofit/>
          </a:bodyPr>
          <a:lstStyle/>
          <a:p>
            <a:pPr defTabSz="1734060">
              <a:defRPr sz="2400">
                <a:solidFill>
                  <a:srgbClr val="5F26C6"/>
                </a:solidFill>
                <a:latin typeface="Arial"/>
                <a:ea typeface="Arial"/>
                <a:cs typeface="Arial"/>
                <a:sym typeface="Arial"/>
              </a:defRPr>
            </a:pPr>
            <a:endParaRPr b="1"/>
          </a:p>
        </p:txBody>
      </p:sp>
      <p:sp>
        <p:nvSpPr>
          <p:cNvPr id="34" name="To follow up in hospital if any danger signs occur"/>
          <p:cNvSpPr txBox="1"/>
          <p:nvPr/>
        </p:nvSpPr>
        <p:spPr>
          <a:xfrm>
            <a:off x="7120271" y="4820098"/>
            <a:ext cx="1252566" cy="6853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spAutoFit/>
          </a:bodyPr>
          <a:lstStyle>
            <a:lvl1pPr defTabSz="1733973">
              <a:defRPr sz="2800" b="1">
                <a:solidFill>
                  <a:srgbClr val="261A10"/>
                </a:solidFill>
                <a:latin typeface="Abadi"/>
                <a:ea typeface="Abadi"/>
                <a:cs typeface="Abadi"/>
                <a:sym typeface="Abadi"/>
              </a:defRPr>
            </a:lvl1pPr>
          </a:lstStyle>
          <a:p>
            <a:pPr algn="ctr"/>
            <a:r>
              <a:rPr lang="en-IN" sz="1800" dirty="0" smtClean="0">
                <a:solidFill>
                  <a:schemeClr val="tx1"/>
                </a:solidFill>
                <a:latin typeface="+mn-lt"/>
              </a:rPr>
              <a:t>It is a safe vaccine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291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971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78330"/>
            <a:ext cx="12192000" cy="4490976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503579" y="0"/>
            <a:ext cx="6212180" cy="1678330"/>
          </a:xfrm>
          <a:prstGeom prst="rect">
            <a:avLst/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422298" y="265108"/>
            <a:ext cx="62934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HPV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vaccination as part of National Immunization programs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503578" y="1896737"/>
            <a:ext cx="11475061" cy="38673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300" dirty="0"/>
              <a:t>125 countries have included the </a:t>
            </a:r>
            <a:r>
              <a:rPr lang="en-US" sz="2300" dirty="0" err="1"/>
              <a:t>HPV</a:t>
            </a:r>
            <a:r>
              <a:rPr lang="en-US" sz="2300" dirty="0"/>
              <a:t> vaccination in their NIP for girls and 47 for boys too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300" dirty="0"/>
              <a:t>Australia, UK, USA and Canada Bhutan, Panama and Rwanda, Nepal, Bangladesh &amp;Thailand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300" dirty="0" err="1"/>
              <a:t>HPV</a:t>
            </a:r>
            <a:r>
              <a:rPr lang="en-US" sz="2300" dirty="0"/>
              <a:t> vaccine should be administered at the same visit as other age-appropriate vaccines, such as </a:t>
            </a:r>
            <a:r>
              <a:rPr lang="en-US" sz="2300" dirty="0" err="1"/>
              <a:t>Tdap</a:t>
            </a:r>
            <a:r>
              <a:rPr lang="en-US" sz="2300" dirty="0"/>
              <a:t>, Meningococcal conjugate (MCV4) Hepatitis A &amp; B vaccines.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300" dirty="0"/>
              <a:t>No clinically relevant interference reported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300" dirty="0"/>
              <a:t>Single visit administration increases the compliance and complete dose.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300" dirty="0"/>
              <a:t>Each vaccine should be administered using a separate syringe at a different anatomic site.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671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678330"/>
            <a:ext cx="10127848" cy="4490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503579" y="0"/>
            <a:ext cx="4315309" cy="167833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662582" y="299723"/>
            <a:ext cx="39973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SCREENING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The second strategy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503579" y="2152769"/>
            <a:ext cx="7817462" cy="28764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400" dirty="0" smtClean="0"/>
              <a:t>Looking for disease without signs and symptoms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400" b="1" dirty="0" smtClean="0"/>
              <a:t>Screening </a:t>
            </a:r>
            <a:r>
              <a:rPr lang="en-US" sz="2400" b="1" dirty="0"/>
              <a:t>for Cervical cancer through    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400" dirty="0"/>
              <a:t>The </a:t>
            </a:r>
            <a:r>
              <a:rPr lang="en-US" sz="2400" b="1" dirty="0"/>
              <a:t>cause of </a:t>
            </a:r>
            <a:r>
              <a:rPr lang="en-US" sz="2400" dirty="0"/>
              <a:t>cervical cancer - </a:t>
            </a:r>
            <a:r>
              <a:rPr lang="en-US" sz="2400" dirty="0" err="1"/>
              <a:t>HPV</a:t>
            </a:r>
            <a:r>
              <a:rPr lang="en-US" sz="2400" dirty="0"/>
              <a:t> DNA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C4741B"/>
              </a:buClr>
              <a:defRPr sz="3298"/>
            </a:pPr>
            <a:r>
              <a:rPr lang="en-US" sz="2400" dirty="0"/>
              <a:t>The </a:t>
            </a:r>
            <a:r>
              <a:rPr lang="en-US" sz="2400" b="1" dirty="0"/>
              <a:t>precursor</a:t>
            </a:r>
            <a:r>
              <a:rPr lang="en-US" sz="2400" dirty="0"/>
              <a:t> - </a:t>
            </a:r>
            <a:r>
              <a:rPr lang="en-US" sz="2400" dirty="0" err="1"/>
              <a:t>CIN</a:t>
            </a:r>
            <a:r>
              <a:rPr lang="en-US" sz="2400" dirty="0"/>
              <a:t> (Cervical intraepithelial Neoplasia) evidence may be cytological, histological, morphological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025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7292" y="3472405"/>
            <a:ext cx="2647432" cy="28820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3569435" cy="960483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572796" y="111228"/>
            <a:ext cx="3642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HPV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Tests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1087292" y="3564359"/>
            <a:ext cx="2868238" cy="2940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61528">
              <a:lnSpc>
                <a:spcPct val="120000"/>
              </a:lnSpc>
              <a:spcBef>
                <a:spcPts val="600"/>
              </a:spcBef>
              <a:buClr>
                <a:srgbClr val="5783B9"/>
              </a:buClr>
              <a:buNone/>
              <a:defRPr sz="3298"/>
            </a:pPr>
            <a:r>
              <a:rPr lang="en-US" sz="2400" dirty="0"/>
              <a:t>High sensitivity and specificity (90%) </a:t>
            </a:r>
          </a:p>
          <a:p>
            <a:pPr marL="0" indent="0" defTabSz="1261528">
              <a:lnSpc>
                <a:spcPct val="120000"/>
              </a:lnSpc>
              <a:spcBef>
                <a:spcPts val="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/>
              <a:t>Reflex </a:t>
            </a:r>
            <a:r>
              <a:rPr lang="en-US" sz="2400" b="1" dirty="0" err="1"/>
              <a:t>HPV</a:t>
            </a:r>
            <a:r>
              <a:rPr lang="en-US" sz="2400" b="1" dirty="0"/>
              <a:t> test </a:t>
            </a:r>
          </a:p>
          <a:p>
            <a:pPr marL="0" indent="0" defTabSz="1261528">
              <a:lnSpc>
                <a:spcPct val="120000"/>
              </a:lnSpc>
              <a:spcBef>
                <a:spcPts val="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 err="1"/>
              <a:t>HPV</a:t>
            </a:r>
            <a:r>
              <a:rPr lang="en-US" sz="2400" b="1" dirty="0"/>
              <a:t> Co test- </a:t>
            </a:r>
          </a:p>
          <a:p>
            <a:pPr marL="0" indent="0" defTabSz="1261528">
              <a:lnSpc>
                <a:spcPct val="120000"/>
              </a:lnSpc>
              <a:spcBef>
                <a:spcPts val="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 err="1"/>
              <a:t>HPV</a:t>
            </a:r>
            <a:r>
              <a:rPr lang="en-US" sz="2400" b="1" dirty="0"/>
              <a:t> Self test</a:t>
            </a:r>
          </a:p>
        </p:txBody>
      </p:sp>
      <p:pic>
        <p:nvPicPr>
          <p:cNvPr id="7" name="HPV test.jpg" descr="HPV tes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163" y="1255299"/>
            <a:ext cx="3115208" cy="2118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9" name="Content Placeholder 3"/>
          <p:cNvGraphicFramePr/>
          <p:nvPr>
            <p:extLst>
              <p:ext uri="{D42A27DB-BD31-4B8C-83A1-F6EECF244321}">
                <p14:modId xmlns:p14="http://schemas.microsoft.com/office/powerpoint/2010/main" val="1656338425"/>
              </p:ext>
            </p:extLst>
          </p:nvPr>
        </p:nvGraphicFramePr>
        <p:xfrm>
          <a:off x="4354279" y="1145679"/>
          <a:ext cx="7218199" cy="509200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49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1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71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889">
                <a:tc>
                  <a:txBody>
                    <a:bodyPr/>
                    <a:lstStyle/>
                    <a:p>
                      <a:pPr algn="ctr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chemeClr val="bg1"/>
                          </a:solidFill>
                          <a:sym typeface="Calibri"/>
                        </a:rPr>
                        <a:t>Test</a:t>
                      </a:r>
                      <a:endParaRPr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chemeClr val="bg1"/>
                          </a:solidFill>
                          <a:sym typeface="Calibri"/>
                        </a:rPr>
                        <a:t>Technique</a:t>
                      </a:r>
                      <a:endParaRPr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chemeClr val="bg1"/>
                          </a:solidFill>
                          <a:sym typeface="Calibri"/>
                        </a:rPr>
                        <a:t>Name</a:t>
                      </a:r>
                      <a:endParaRPr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815">
                <a:tc rowSpan="2"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ym typeface="Calibri"/>
                        </a:rPr>
                        <a:t>DNA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 rowSpan="3"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Calibri"/>
                        </a:rPr>
                        <a:t>Direct Genome Detection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Calibri"/>
                        </a:rPr>
                        <a:t>Hybrid Capture 2 </a:t>
                      </a:r>
                      <a:r>
                        <a:rPr sz="1600" dirty="0" err="1">
                          <a:sym typeface="Calibri"/>
                        </a:rPr>
                        <a:t>Qiagen</a:t>
                      </a:r>
                      <a:endParaRPr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ym typeface="Calibri"/>
                        </a:rPr>
                        <a:t>Care HPV test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2916367471"/>
                  </a:ext>
                </a:extLst>
              </a:tr>
              <a:tr h="204611">
                <a:tc rowSpan="8">
                  <a:txBody>
                    <a:bodyPr/>
                    <a:lstStyle/>
                    <a:p>
                      <a:pPr algn="l" defTabSz="1300480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endParaRPr sz="1600" dirty="0"/>
                    </a:p>
                  </a:txBody>
                  <a:tcPr marL="45720" marR="45720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8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Calibri"/>
                        </a:rPr>
                        <a:t>Amplification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Calibri"/>
                        </a:rPr>
                        <a:t>GP5+/GP6+ bio </a:t>
                      </a:r>
                      <a:r>
                        <a:rPr sz="1600" dirty="0" err="1">
                          <a:sym typeface="Calibri"/>
                        </a:rPr>
                        <a:t>PCR-EIA</a:t>
                      </a:r>
                      <a:endParaRPr sz="160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32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ym typeface="Calibri"/>
                        </a:rPr>
                        <a:t>Cervista</a:t>
                      </a:r>
                      <a:r>
                        <a:rPr sz="1600" dirty="0">
                          <a:sym typeface="Calibri"/>
                        </a:rPr>
                        <a:t> </a:t>
                      </a:r>
                      <a:r>
                        <a:rPr sz="1600" dirty="0" err="1">
                          <a:sym typeface="Calibri"/>
                        </a:rPr>
                        <a:t>HPV</a:t>
                      </a:r>
                      <a:r>
                        <a:rPr sz="1600" dirty="0">
                          <a:sym typeface="Calibri"/>
                        </a:rPr>
                        <a:t> HR, </a:t>
                      </a:r>
                      <a:r>
                        <a:rPr sz="1600" dirty="0" err="1">
                          <a:sym typeface="Calibri"/>
                        </a:rPr>
                        <a:t>Hologic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2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Calibri"/>
                        </a:rPr>
                        <a:t>Amplification and Genotyping of </a:t>
                      </a:r>
                      <a:r>
                        <a:rPr sz="1600" dirty="0" err="1">
                          <a:sym typeface="Calibri"/>
                        </a:rPr>
                        <a:t>HPV</a:t>
                      </a:r>
                      <a:r>
                        <a:rPr sz="1600" dirty="0">
                          <a:sym typeface="Calibri"/>
                        </a:rPr>
                        <a:t> 16/ 18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ym typeface="Calibri"/>
                        </a:rPr>
                        <a:t>Cervista</a:t>
                      </a:r>
                      <a:r>
                        <a:rPr sz="1600" dirty="0">
                          <a:sym typeface="Calibri"/>
                        </a:rPr>
                        <a:t> </a:t>
                      </a:r>
                      <a:r>
                        <a:rPr sz="1600" dirty="0" err="1">
                          <a:sym typeface="Calibri"/>
                        </a:rPr>
                        <a:t>HPV</a:t>
                      </a:r>
                      <a:r>
                        <a:rPr sz="1600" dirty="0">
                          <a:sym typeface="Calibri"/>
                        </a:rPr>
                        <a:t> 16/18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2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ym typeface="Calibri"/>
                        </a:rPr>
                        <a:t>Cobas</a:t>
                      </a:r>
                      <a:r>
                        <a:rPr sz="1600" dirty="0">
                          <a:sym typeface="Calibri"/>
                        </a:rPr>
                        <a:t> </a:t>
                      </a:r>
                      <a:r>
                        <a:rPr sz="1600" dirty="0" err="1">
                          <a:sym typeface="Calibri"/>
                        </a:rPr>
                        <a:t>HPV</a:t>
                      </a:r>
                      <a:r>
                        <a:rPr sz="1600" dirty="0">
                          <a:sym typeface="Calibri"/>
                        </a:rPr>
                        <a:t> test, Roche</a:t>
                      </a:r>
                      <a:endParaRPr sz="16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79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ym typeface="Calibri"/>
                        </a:rPr>
                        <a:t>Xpert HPV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38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Abbott Real Time High Risk</a:t>
                      </a:r>
                    </a:p>
                    <a:p>
                      <a:pPr algn="l" defTabSz="1300480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(HR) HPV assay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51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 sz="2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rPr sz="1600"/>
                        <a:t>PapilloCheck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2911">
                <a:tc rowSpan="3"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ym typeface="Calibri"/>
                        </a:rPr>
                        <a:t>RNA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 rowSpan="2"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ym typeface="Calibri"/>
                        </a:rPr>
                        <a:t>Amplification of E6, E7 proteins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ym typeface="Calibri"/>
                        </a:rPr>
                        <a:t>Aptima</a:t>
                      </a:r>
                      <a:r>
                        <a:rPr sz="1600" dirty="0">
                          <a:sym typeface="Calibri"/>
                        </a:rPr>
                        <a:t> </a:t>
                      </a:r>
                      <a:r>
                        <a:rPr sz="1600" dirty="0" err="1">
                          <a:sym typeface="Calibri"/>
                        </a:rPr>
                        <a:t>HPV</a:t>
                      </a:r>
                      <a:r>
                        <a:rPr sz="1600" dirty="0">
                          <a:sym typeface="Calibri"/>
                        </a:rPr>
                        <a:t> Assay</a:t>
                      </a:r>
                      <a:endParaRPr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42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ym typeface="Calibri"/>
                        </a:rPr>
                        <a:t>PreTect HPV – Proofer HV</a:t>
                      </a:r>
                      <a:endParaRPr sz="16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429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ym typeface="Calibri"/>
                        </a:rPr>
                        <a:t>Monoclonal antibodies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l" defTabSz="130048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 err="1">
                          <a:sym typeface="Calibri"/>
                        </a:rPr>
                        <a:t>Avantage</a:t>
                      </a:r>
                      <a:r>
                        <a:rPr sz="1600" dirty="0">
                          <a:sym typeface="Calibri"/>
                        </a:rPr>
                        <a:t> </a:t>
                      </a:r>
                      <a:r>
                        <a:rPr sz="1600" dirty="0" err="1">
                          <a:sym typeface="Calibri"/>
                        </a:rPr>
                        <a:t>HPV</a:t>
                      </a:r>
                      <a:r>
                        <a:rPr sz="1600" dirty="0">
                          <a:sym typeface="Calibri"/>
                        </a:rPr>
                        <a:t> E6 test</a:t>
                      </a:r>
                      <a:endParaRPr sz="1600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154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0230" y="0"/>
            <a:ext cx="3103670" cy="1680888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646529" y="55614"/>
            <a:ext cx="3011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VIA- visual Inspection with acetic acid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11" name="VIA positive.jpg" descr="VIA positive.jpg"/>
          <p:cNvPicPr>
            <a:picLocks noChangeAspect="1"/>
          </p:cNvPicPr>
          <p:nvPr/>
        </p:nvPicPr>
        <p:blipFill>
          <a:blip r:embed="rId2">
            <a:extLst/>
          </a:blip>
          <a:srcRect l="13817" t="13817" r="13817" b="13817"/>
          <a:stretch>
            <a:fillRect/>
          </a:stretch>
        </p:blipFill>
        <p:spPr>
          <a:xfrm>
            <a:off x="7499009" y="2407411"/>
            <a:ext cx="4260870" cy="2799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HPV type – its oncogenicity or cancer-causing strength…"/>
          <p:cNvSpPr txBox="1">
            <a:spLocks/>
          </p:cNvSpPr>
          <p:nvPr/>
        </p:nvSpPr>
        <p:spPr>
          <a:xfrm>
            <a:off x="553931" y="2060293"/>
            <a:ext cx="6687233" cy="4213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FFC000"/>
              </a:buClr>
              <a:defRPr sz="3298"/>
            </a:pPr>
            <a:r>
              <a:rPr lang="en-US" sz="2400" b="1" dirty="0">
                <a:solidFill>
                  <a:schemeClr val="bg1"/>
                </a:solidFill>
              </a:rPr>
              <a:t>5% acetic acid is </a:t>
            </a:r>
            <a:r>
              <a:rPr lang="en-US" sz="2400" dirty="0">
                <a:solidFill>
                  <a:schemeClr val="bg1"/>
                </a:solidFill>
              </a:rPr>
              <a:t>applied on Cervix (transformation zone) for one minute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FFC000"/>
              </a:buClr>
              <a:defRPr sz="3298"/>
            </a:pPr>
            <a:r>
              <a:rPr lang="en-US" sz="2400" dirty="0">
                <a:solidFill>
                  <a:schemeClr val="bg1"/>
                </a:solidFill>
              </a:rPr>
              <a:t>Abnormal areas are seen as </a:t>
            </a:r>
            <a:r>
              <a:rPr lang="en-US" sz="2400" dirty="0" err="1">
                <a:solidFill>
                  <a:schemeClr val="bg1"/>
                </a:solidFill>
              </a:rPr>
              <a:t>aceto</a:t>
            </a:r>
            <a:r>
              <a:rPr lang="en-US" sz="2400" dirty="0">
                <a:solidFill>
                  <a:schemeClr val="bg1"/>
                </a:solidFill>
              </a:rPr>
              <a:t>-white </a:t>
            </a:r>
            <a:r>
              <a:rPr lang="en-US" sz="2400" b="1" dirty="0">
                <a:solidFill>
                  <a:schemeClr val="bg1"/>
                </a:solidFill>
              </a:rPr>
              <a:t>areas-VIA positive 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FFC000"/>
              </a:buClr>
              <a:defRPr sz="3298"/>
            </a:pPr>
            <a:r>
              <a:rPr lang="en-US" sz="2400" b="1" dirty="0">
                <a:solidFill>
                  <a:schemeClr val="bg1"/>
                </a:solidFill>
              </a:rPr>
              <a:t>Mechanism</a:t>
            </a:r>
            <a:r>
              <a:rPr lang="en-US" sz="2400" dirty="0">
                <a:solidFill>
                  <a:schemeClr val="bg1"/>
                </a:solidFill>
              </a:rPr>
              <a:t>- Protein coagulation of abnormal cells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FFC000"/>
              </a:buClr>
              <a:defRPr sz="3298"/>
            </a:pPr>
            <a:r>
              <a:rPr lang="en-US" sz="2400" dirty="0">
                <a:solidFill>
                  <a:schemeClr val="bg1"/>
                </a:solidFill>
              </a:rPr>
              <a:t>Very Useful test in low resource setting-</a:t>
            </a:r>
            <a:r>
              <a:rPr lang="en-US" sz="2400" b="1" dirty="0">
                <a:solidFill>
                  <a:schemeClr val="bg1"/>
                </a:solidFill>
              </a:rPr>
              <a:t>community screening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202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0229" y="1680888"/>
            <a:ext cx="8196530" cy="5177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3589805" cy="1680888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886474" y="55614"/>
            <a:ext cx="3011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VILI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-visual inspection with </a:t>
            </a:r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lugol’s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iodine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HPV type – its oncogenicity or cancer-causing strength…"/>
          <p:cNvSpPr txBox="1">
            <a:spLocks/>
          </p:cNvSpPr>
          <p:nvPr/>
        </p:nvSpPr>
        <p:spPr>
          <a:xfrm>
            <a:off x="713754" y="2037142"/>
            <a:ext cx="6197232" cy="4213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8B5213"/>
              </a:buClr>
              <a:defRPr sz="3298"/>
            </a:pPr>
            <a:r>
              <a:rPr lang="en-US" sz="2300" dirty="0"/>
              <a:t>Apply </a:t>
            </a:r>
            <a:r>
              <a:rPr lang="en-US" sz="2300" b="1" dirty="0" err="1"/>
              <a:t>Lugol’s</a:t>
            </a:r>
            <a:r>
              <a:rPr lang="en-US" sz="2300" b="1" dirty="0"/>
              <a:t> Iodine </a:t>
            </a:r>
            <a:r>
              <a:rPr lang="en-US" sz="2300" dirty="0"/>
              <a:t>to the Cervix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8B5213"/>
              </a:buClr>
              <a:defRPr sz="3298"/>
            </a:pPr>
            <a:r>
              <a:rPr lang="en-US" sz="2300" b="1" dirty="0"/>
              <a:t>Abnormal</a:t>
            </a:r>
            <a:r>
              <a:rPr lang="en-US" sz="2300" dirty="0"/>
              <a:t> areas do not take up Iodine due to low glycogen content - </a:t>
            </a:r>
            <a:r>
              <a:rPr lang="en-US" sz="2300" b="1" dirty="0"/>
              <a:t>Iodine negative areas</a:t>
            </a:r>
          </a:p>
          <a:p>
            <a:pPr marL="266700" indent="-266700" defTabSz="1261528">
              <a:lnSpc>
                <a:spcPct val="120000"/>
              </a:lnSpc>
              <a:spcBef>
                <a:spcPts val="1500"/>
              </a:spcBef>
              <a:buClr>
                <a:srgbClr val="8B5213"/>
              </a:buClr>
              <a:defRPr sz="3298"/>
            </a:pPr>
            <a:r>
              <a:rPr lang="en-US" sz="2300" b="1" dirty="0"/>
              <a:t>Preparation - </a:t>
            </a:r>
            <a:r>
              <a:rPr lang="en-US" sz="2300" dirty="0"/>
              <a:t>Dissolve 10 g potassium iodide in 100 ml of distilled water and add 5 g </a:t>
            </a:r>
            <a:r>
              <a:rPr lang="en-US" sz="2300" b="1" dirty="0"/>
              <a:t>iodine </a:t>
            </a:r>
            <a:r>
              <a:rPr lang="en-US" sz="2300" dirty="0"/>
              <a:t>crystals, while shaking. Filter and store in a tightly stoppered brown bottle</a:t>
            </a:r>
          </a:p>
        </p:txBody>
      </p:sp>
      <p:pic>
        <p:nvPicPr>
          <p:cNvPr id="7" name="VILI positive.jpg" descr="VILI positiv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16854" y="2581445"/>
            <a:ext cx="4171474" cy="312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0" y="6504972"/>
            <a:ext cx="12196609" cy="353028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2683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6690" y="0"/>
            <a:ext cx="8196530" cy="5177112"/>
          </a:xfrm>
          <a:prstGeom prst="rect">
            <a:avLst/>
          </a:prstGeom>
          <a:solidFill>
            <a:srgbClr val="DFEC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600229" y="1749115"/>
            <a:ext cx="8196530" cy="4298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3589805" cy="1045618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886474" y="197794"/>
            <a:ext cx="3011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Pap Smear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HPV type – its oncogenicity or cancer-causing strength…"/>
          <p:cNvSpPr txBox="1">
            <a:spLocks/>
          </p:cNvSpPr>
          <p:nvPr/>
        </p:nvSpPr>
        <p:spPr>
          <a:xfrm>
            <a:off x="600229" y="1834644"/>
            <a:ext cx="5835295" cy="4213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10000"/>
              </a:lnSpc>
              <a:buClr>
                <a:srgbClr val="5783B9"/>
              </a:buClr>
              <a:defRPr sz="3298"/>
            </a:pPr>
            <a:r>
              <a:rPr lang="en-US" sz="2200" b="1" dirty="0"/>
              <a:t>Advantages over conventional cytology-</a:t>
            </a:r>
            <a:r>
              <a:rPr lang="en-US" sz="2200" dirty="0"/>
              <a:t>                       </a:t>
            </a:r>
          </a:p>
          <a:p>
            <a:pPr marL="266700" indent="-266700" defTabSz="1261528">
              <a:lnSpc>
                <a:spcPct val="110000"/>
              </a:lnSpc>
              <a:buClr>
                <a:srgbClr val="5783B9"/>
              </a:buClr>
              <a:defRPr sz="3298"/>
            </a:pPr>
            <a:r>
              <a:rPr lang="en-US" sz="2200" dirty="0"/>
              <a:t>Better yield of cells -Low incidence of inadequate smears (1.9%)</a:t>
            </a:r>
          </a:p>
          <a:p>
            <a:pPr marL="266700" indent="-266700" defTabSz="1261528">
              <a:lnSpc>
                <a:spcPct val="110000"/>
              </a:lnSpc>
              <a:buClr>
                <a:srgbClr val="5783B9"/>
              </a:buClr>
              <a:defRPr sz="3298"/>
            </a:pPr>
            <a:r>
              <a:rPr lang="en-US" sz="2200" dirty="0"/>
              <a:t>Reflex </a:t>
            </a:r>
            <a:r>
              <a:rPr lang="en-US" sz="2200" dirty="0" err="1"/>
              <a:t>HPV</a:t>
            </a:r>
            <a:r>
              <a:rPr lang="en-US" sz="2200" dirty="0"/>
              <a:t> testing possible and Automated reading possible </a:t>
            </a:r>
          </a:p>
          <a:p>
            <a:pPr marL="266700" indent="-266700" defTabSz="1261528">
              <a:lnSpc>
                <a:spcPct val="110000"/>
              </a:lnSpc>
              <a:buClr>
                <a:srgbClr val="5783B9"/>
              </a:buClr>
              <a:defRPr sz="3298"/>
            </a:pPr>
            <a:r>
              <a:rPr lang="en-US" sz="2200" b="1" dirty="0"/>
              <a:t>Accuracy- Overall sensitivity not better, 11% more sensitive for </a:t>
            </a:r>
            <a:r>
              <a:rPr lang="en-US" sz="2200" b="1" dirty="0" err="1"/>
              <a:t>LSIL</a:t>
            </a:r>
            <a:r>
              <a:rPr lang="en-US" sz="2200" b="1" dirty="0"/>
              <a:t> + lesions</a:t>
            </a:r>
          </a:p>
          <a:p>
            <a:pPr marL="266700" indent="-266700" defTabSz="1261528">
              <a:lnSpc>
                <a:spcPct val="110000"/>
              </a:lnSpc>
              <a:buClr>
                <a:srgbClr val="5783B9"/>
              </a:buClr>
              <a:defRPr sz="3298"/>
            </a:pPr>
            <a:r>
              <a:rPr lang="en-US" sz="2200" b="1" dirty="0"/>
              <a:t>Limitations- </a:t>
            </a:r>
            <a:r>
              <a:rPr lang="en-US" sz="2200" dirty="0"/>
              <a:t>expensive, automated reports</a:t>
            </a:r>
          </a:p>
          <a:p>
            <a:pPr marL="266700" indent="-266700" defTabSz="1261528">
              <a:lnSpc>
                <a:spcPct val="110000"/>
              </a:lnSpc>
              <a:buClr>
                <a:srgbClr val="5783B9"/>
              </a:buClr>
              <a:defRPr sz="3298"/>
            </a:pPr>
            <a:r>
              <a:rPr lang="en-US" sz="2200" b="1" dirty="0"/>
              <a:t>Options-</a:t>
            </a:r>
            <a:r>
              <a:rPr lang="en-US" sz="2200" dirty="0"/>
              <a:t> Thin prep (</a:t>
            </a:r>
            <a:r>
              <a:rPr lang="en-US" sz="2200" dirty="0" err="1"/>
              <a:t>Hologic</a:t>
            </a:r>
            <a:r>
              <a:rPr lang="en-US" sz="2200" dirty="0"/>
              <a:t>), </a:t>
            </a:r>
            <a:r>
              <a:rPr lang="en-US" sz="2200" dirty="0" err="1"/>
              <a:t>Surepath</a:t>
            </a:r>
            <a:r>
              <a:rPr lang="en-US" sz="2200" dirty="0"/>
              <a:t> (BD)</a:t>
            </a:r>
          </a:p>
        </p:txBody>
      </p:sp>
      <p:pic>
        <p:nvPicPr>
          <p:cNvPr id="8" name="Pap Smear.jpg" descr="Pap Smear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16438" y="2234591"/>
            <a:ext cx="4914625" cy="3159211"/>
          </a:xfrm>
          <a:prstGeom prst="rect">
            <a:avLst/>
          </a:prstGeom>
          <a:ln w="88900" cap="sq" cmpd="thickThin">
            <a:solidFill>
              <a:srgbClr val="5783B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369146" y="1166534"/>
            <a:ext cx="4045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5783B9"/>
                </a:solidFill>
                <a:latin typeface="Bahnschrift" panose="020B0502040204020203" pitchFamily="34" charset="0"/>
              </a:rPr>
              <a:t>LBC-Liquid based cytology</a:t>
            </a:r>
            <a:endParaRPr lang="en-US" sz="2400" b="1" dirty="0">
              <a:solidFill>
                <a:srgbClr val="5783B9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224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6690" y="0"/>
            <a:ext cx="8196530" cy="5177112"/>
          </a:xfrm>
          <a:prstGeom prst="rect">
            <a:avLst/>
          </a:prstGeom>
          <a:solidFill>
            <a:srgbClr val="8B5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600228" y="1275012"/>
            <a:ext cx="11591771" cy="4772817"/>
          </a:xfrm>
          <a:prstGeom prst="rect">
            <a:avLst/>
          </a:prstGeom>
          <a:solidFill>
            <a:srgbClr val="F6DA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4682971" cy="1275012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809391" y="98897"/>
            <a:ext cx="4264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Screening Guidelines- WHO 2021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HPV type – its oncogenicity or cancer-causing strength…"/>
          <p:cNvSpPr txBox="1">
            <a:spLocks/>
          </p:cNvSpPr>
          <p:nvPr/>
        </p:nvSpPr>
        <p:spPr>
          <a:xfrm>
            <a:off x="809391" y="1682244"/>
            <a:ext cx="9614769" cy="42131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20000"/>
              </a:lnSpc>
              <a:spcBef>
                <a:spcPts val="1200"/>
              </a:spcBef>
              <a:buClr>
                <a:srgbClr val="C4741B"/>
              </a:buClr>
              <a:defRPr sz="3298"/>
            </a:pPr>
            <a:r>
              <a:rPr lang="en-US" sz="2200" b="1" dirty="0"/>
              <a:t>Age-</a:t>
            </a:r>
            <a:r>
              <a:rPr lang="en-US" sz="2200" dirty="0"/>
              <a:t> start at 30 years stop after 50 if two tests negative</a:t>
            </a:r>
          </a:p>
          <a:p>
            <a:pPr marL="266700" indent="-266700" defTabSz="1261528">
              <a:lnSpc>
                <a:spcPct val="120000"/>
              </a:lnSpc>
              <a:spcBef>
                <a:spcPts val="1200"/>
              </a:spcBef>
              <a:buClr>
                <a:srgbClr val="C4741B"/>
              </a:buClr>
              <a:defRPr sz="3298"/>
            </a:pPr>
            <a:r>
              <a:rPr lang="en-US" sz="2200" b="1" dirty="0"/>
              <a:t>Frequency- </a:t>
            </a:r>
            <a:r>
              <a:rPr lang="en-US" sz="2200" dirty="0"/>
              <a:t> For </a:t>
            </a:r>
            <a:r>
              <a:rPr lang="en-US" sz="2200" dirty="0" err="1"/>
              <a:t>HPV</a:t>
            </a:r>
            <a:r>
              <a:rPr lang="en-US" sz="2200" dirty="0"/>
              <a:t> every 5-10 years. At least twice in lifetime. For other tests- VIA or cytology- 3 years. At least twice in life time - 35 and 45 years</a:t>
            </a:r>
          </a:p>
          <a:p>
            <a:pPr marL="266700" indent="-266700" defTabSz="1261528">
              <a:lnSpc>
                <a:spcPct val="120000"/>
              </a:lnSpc>
              <a:spcBef>
                <a:spcPts val="1200"/>
              </a:spcBef>
              <a:buClr>
                <a:srgbClr val="C4741B"/>
              </a:buClr>
              <a:defRPr sz="3298"/>
            </a:pPr>
            <a:r>
              <a:rPr lang="en-US" sz="2200" b="1" dirty="0"/>
              <a:t>Scaling up to twice-</a:t>
            </a:r>
            <a:r>
              <a:rPr lang="en-US" sz="2200" dirty="0"/>
              <a:t>lifetime screening and cancer treatment would reduce mortality by 34∙2%, averting 300,000 deaths by 2030</a:t>
            </a:r>
          </a:p>
          <a:p>
            <a:pPr marL="266700" indent="-266700" defTabSz="1261528">
              <a:lnSpc>
                <a:spcPct val="120000"/>
              </a:lnSpc>
              <a:spcBef>
                <a:spcPts val="1200"/>
              </a:spcBef>
              <a:buClr>
                <a:srgbClr val="C4741B"/>
              </a:buClr>
              <a:defRPr sz="3298"/>
            </a:pPr>
            <a:r>
              <a:rPr lang="en-US" sz="2200" b="1" dirty="0"/>
              <a:t>Method-</a:t>
            </a:r>
            <a:r>
              <a:rPr lang="en-US" sz="2200" dirty="0"/>
              <a:t> </a:t>
            </a:r>
            <a:r>
              <a:rPr lang="en-US" sz="2200" dirty="0" err="1"/>
              <a:t>HPV</a:t>
            </a:r>
            <a:r>
              <a:rPr lang="en-US" sz="2200" dirty="0"/>
              <a:t> DNA test is best- by </a:t>
            </a:r>
            <a:r>
              <a:rPr lang="en-US" sz="2200" dirty="0" err="1"/>
              <a:t>HCW</a:t>
            </a:r>
            <a:r>
              <a:rPr lang="en-US" sz="2200" dirty="0"/>
              <a:t> or self collection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5787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2040" y="0"/>
            <a:ext cx="100279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ounded Rectangle 7"/>
          <p:cNvSpPr/>
          <p:nvPr/>
        </p:nvSpPr>
        <p:spPr>
          <a:xfrm>
            <a:off x="1439505" y="1425545"/>
            <a:ext cx="4456253" cy="4589361"/>
          </a:xfrm>
          <a:prstGeom prst="roundRect">
            <a:avLst>
              <a:gd name="adj" fmla="val 8875"/>
            </a:avLst>
          </a:prstGeom>
          <a:noFill/>
          <a:ln w="38100">
            <a:solidFill>
              <a:srgbClr val="578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ounded Rectangle 8"/>
          <p:cNvSpPr/>
          <p:nvPr/>
        </p:nvSpPr>
        <p:spPr>
          <a:xfrm>
            <a:off x="2099886" y="848360"/>
            <a:ext cx="3135490" cy="852333"/>
          </a:xfrm>
          <a:prstGeom prst="roundRect">
            <a:avLst>
              <a:gd name="adj" fmla="val 39299"/>
            </a:avLst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HPV type – its oncogenicity or cancer-causing strength…"/>
          <p:cNvSpPr txBox="1">
            <a:spLocks/>
          </p:cNvSpPr>
          <p:nvPr/>
        </p:nvSpPr>
        <p:spPr>
          <a:xfrm>
            <a:off x="1617374" y="1917461"/>
            <a:ext cx="3980915" cy="4097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 err="1"/>
              <a:t>HPV</a:t>
            </a:r>
            <a:r>
              <a:rPr lang="en-US" sz="2100" dirty="0"/>
              <a:t> / VIA positive </a:t>
            </a:r>
          </a:p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Criteria for ablation fulfilled</a:t>
            </a:r>
          </a:p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Treat immediately, with or without biopsy</a:t>
            </a:r>
          </a:p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Lower probability of over-treatment in high prevalence areas </a:t>
            </a:r>
          </a:p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Post-hoc analysis is possible if biopsy taken </a:t>
            </a:r>
          </a:p>
        </p:txBody>
      </p:sp>
      <p:sp>
        <p:nvSpPr>
          <p:cNvPr id="14" name="HPV type – its oncogenicity or cancer-causing strength…"/>
          <p:cNvSpPr txBox="1">
            <a:spLocks/>
          </p:cNvSpPr>
          <p:nvPr/>
        </p:nvSpPr>
        <p:spPr>
          <a:xfrm>
            <a:off x="2099886" y="843093"/>
            <a:ext cx="3135490" cy="837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>
                <a:solidFill>
                  <a:schemeClr val="bg1"/>
                </a:solidFill>
              </a:rPr>
              <a:t>Screen and treat in community programs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296243" y="1425545"/>
            <a:ext cx="4456253" cy="4589361"/>
          </a:xfrm>
          <a:prstGeom prst="roundRect">
            <a:avLst>
              <a:gd name="adj" fmla="val 8875"/>
            </a:avLst>
          </a:prstGeom>
          <a:noFill/>
          <a:ln w="38100">
            <a:solidFill>
              <a:srgbClr val="5783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1" name="Rounded Rectangle 30"/>
          <p:cNvSpPr/>
          <p:nvPr/>
        </p:nvSpPr>
        <p:spPr>
          <a:xfrm>
            <a:off x="6956624" y="848360"/>
            <a:ext cx="3135490" cy="852333"/>
          </a:xfrm>
          <a:prstGeom prst="roundRect">
            <a:avLst>
              <a:gd name="adj" fmla="val 39299"/>
            </a:avLst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2" name="HPV type – its oncogenicity or cancer-causing strength…"/>
          <p:cNvSpPr txBox="1">
            <a:spLocks/>
          </p:cNvSpPr>
          <p:nvPr/>
        </p:nvSpPr>
        <p:spPr>
          <a:xfrm>
            <a:off x="6474112" y="1917461"/>
            <a:ext cx="4102577" cy="4097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Screen positive in hospital setting  </a:t>
            </a:r>
          </a:p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Colposcopy scoring- indicates a high grade lesion </a:t>
            </a:r>
          </a:p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Simultaneous treatment done – excision or ablation </a:t>
            </a:r>
          </a:p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Low probability of over-treatment- two tests done</a:t>
            </a:r>
          </a:p>
          <a:p>
            <a:pPr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defRPr sz="3298"/>
            </a:pPr>
            <a:r>
              <a:rPr lang="en-US" sz="2100" dirty="0"/>
              <a:t>Post-hoc analysis of biopsy report/excision specimen </a:t>
            </a:r>
          </a:p>
        </p:txBody>
      </p:sp>
      <p:sp>
        <p:nvSpPr>
          <p:cNvPr id="33" name="HPV type – its oncogenicity or cancer-causing strength…"/>
          <p:cNvSpPr txBox="1">
            <a:spLocks/>
          </p:cNvSpPr>
          <p:nvPr/>
        </p:nvSpPr>
        <p:spPr>
          <a:xfrm>
            <a:off x="6956624" y="843093"/>
            <a:ext cx="3135490" cy="837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>
                <a:solidFill>
                  <a:schemeClr val="bg1"/>
                </a:solidFill>
              </a:rPr>
              <a:t>Screen See and Treat in Colposcopy clinics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21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6690" y="0"/>
            <a:ext cx="8196530" cy="5177112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600228" y="1275012"/>
            <a:ext cx="11591771" cy="477281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3616171" cy="1275012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728111" y="98897"/>
            <a:ext cx="33460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Third strategy Treatment of </a:t>
            </a:r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CIN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HPV type – its oncogenicity or cancer-causing strength…"/>
          <p:cNvSpPr txBox="1">
            <a:spLocks/>
          </p:cNvSpPr>
          <p:nvPr/>
        </p:nvSpPr>
        <p:spPr>
          <a:xfrm>
            <a:off x="809391" y="1682245"/>
            <a:ext cx="9614769" cy="15273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20000"/>
              </a:lnSpc>
              <a:spcBef>
                <a:spcPts val="600"/>
              </a:spcBef>
              <a:buClr>
                <a:srgbClr val="5783B9"/>
              </a:buClr>
              <a:defRPr sz="3298"/>
            </a:pPr>
            <a:r>
              <a:rPr lang="en-US" sz="2200" b="1" dirty="0">
                <a:solidFill>
                  <a:srgbClr val="5783B9"/>
                </a:solidFill>
              </a:rPr>
              <a:t>Ablation-</a:t>
            </a:r>
            <a:r>
              <a:rPr lang="en-US" sz="2200" dirty="0"/>
              <a:t> </a:t>
            </a:r>
            <a:r>
              <a:rPr lang="en-US" sz="2200" dirty="0" err="1"/>
              <a:t>destryoing</a:t>
            </a:r>
            <a:r>
              <a:rPr lang="en-US" sz="2200" dirty="0"/>
              <a:t> abnormal cervical tissue  </a:t>
            </a:r>
          </a:p>
          <a:p>
            <a:pPr marL="0" indent="274638" defTabSz="1261528">
              <a:lnSpc>
                <a:spcPct val="120000"/>
              </a:lnSpc>
              <a:spcBef>
                <a:spcPts val="600"/>
              </a:spcBef>
              <a:buClr>
                <a:srgbClr val="C4741B"/>
              </a:buClr>
              <a:buNone/>
              <a:defRPr sz="3298"/>
            </a:pPr>
            <a:r>
              <a:rPr lang="en-US" sz="2200" dirty="0"/>
              <a:t>Cryotherapy- </a:t>
            </a:r>
            <a:r>
              <a:rPr lang="en-US" sz="2200" dirty="0" smtClean="0"/>
              <a:t>freezing</a:t>
            </a:r>
          </a:p>
          <a:p>
            <a:pPr marL="0" indent="274638" defTabSz="1261528">
              <a:lnSpc>
                <a:spcPct val="120000"/>
              </a:lnSpc>
              <a:spcBef>
                <a:spcPts val="600"/>
              </a:spcBef>
              <a:buClr>
                <a:srgbClr val="C4741B"/>
              </a:buClr>
              <a:buNone/>
              <a:defRPr sz="3298"/>
            </a:pPr>
            <a:r>
              <a:rPr lang="en-US" sz="2200" dirty="0" err="1" smtClean="0"/>
              <a:t>Thermoablation</a:t>
            </a:r>
            <a:r>
              <a:rPr lang="en-US" sz="2200" dirty="0" smtClean="0"/>
              <a:t>- heating</a:t>
            </a:r>
            <a:endParaRPr lang="en-US" sz="2200" dirty="0"/>
          </a:p>
        </p:txBody>
      </p:sp>
      <p:sp>
        <p:nvSpPr>
          <p:cNvPr id="7" name="HPV type – its oncogenicity or cancer-causing strength…"/>
          <p:cNvSpPr txBox="1">
            <a:spLocks/>
          </p:cNvSpPr>
          <p:nvPr/>
        </p:nvSpPr>
        <p:spPr>
          <a:xfrm>
            <a:off x="809391" y="3435499"/>
            <a:ext cx="11041233" cy="21488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20000"/>
              </a:lnSpc>
              <a:spcBef>
                <a:spcPts val="600"/>
              </a:spcBef>
              <a:buClr>
                <a:srgbClr val="5783B9"/>
              </a:buClr>
              <a:defRPr sz="3298"/>
            </a:pPr>
            <a:r>
              <a:rPr lang="en-US" sz="2200" b="1" dirty="0">
                <a:solidFill>
                  <a:srgbClr val="5783B9"/>
                </a:solidFill>
              </a:rPr>
              <a:t>Excision-</a:t>
            </a:r>
            <a:r>
              <a:rPr lang="en-US" sz="2200" b="1" dirty="0"/>
              <a:t> </a:t>
            </a:r>
            <a:r>
              <a:rPr lang="en-US" sz="2200" dirty="0"/>
              <a:t>removing abnormal cervical </a:t>
            </a:r>
            <a:r>
              <a:rPr lang="en-US" sz="2200" dirty="0" err="1"/>
              <a:t>TZ</a:t>
            </a:r>
            <a:r>
              <a:rPr lang="en-US" sz="2200" dirty="0" smtClean="0"/>
              <a:t>  </a:t>
            </a:r>
            <a:endParaRPr lang="en-US" sz="2200" dirty="0"/>
          </a:p>
          <a:p>
            <a:pPr marL="0" indent="274638" defTabSz="1261528">
              <a:lnSpc>
                <a:spcPct val="120000"/>
              </a:lnSpc>
              <a:spcBef>
                <a:spcPts val="600"/>
              </a:spcBef>
              <a:buClr>
                <a:srgbClr val="C4741B"/>
              </a:buClr>
              <a:buNone/>
              <a:defRPr sz="3298"/>
            </a:pPr>
            <a:r>
              <a:rPr lang="en-US" sz="2200" dirty="0" err="1" smtClean="0"/>
              <a:t>LEEP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err="1"/>
              <a:t>LLETZ</a:t>
            </a:r>
            <a:r>
              <a:rPr lang="en-US" sz="2200" dirty="0"/>
              <a:t>)- using a LOOP</a:t>
            </a:r>
          </a:p>
          <a:p>
            <a:pPr marL="0" indent="274638" defTabSz="1261528">
              <a:lnSpc>
                <a:spcPct val="120000"/>
              </a:lnSpc>
              <a:spcBef>
                <a:spcPts val="600"/>
              </a:spcBef>
              <a:buClr>
                <a:srgbClr val="C4741B"/>
              </a:buClr>
              <a:buNone/>
              <a:defRPr sz="3298"/>
            </a:pPr>
            <a:r>
              <a:rPr lang="en-US" sz="2200" dirty="0" err="1"/>
              <a:t>SWETZ</a:t>
            </a:r>
            <a:r>
              <a:rPr lang="en-US" sz="2200" dirty="0"/>
              <a:t>- with straight wire Cold knife </a:t>
            </a:r>
            <a:r>
              <a:rPr lang="en-US" sz="2200" dirty="0" err="1"/>
              <a:t>conization</a:t>
            </a:r>
            <a:r>
              <a:rPr lang="en-US" sz="2200" dirty="0"/>
              <a:t> (cone biopsy)- using knife (no </a:t>
            </a:r>
            <a:r>
              <a:rPr lang="en-US" sz="2200" dirty="0" smtClean="0"/>
              <a:t>cautery)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2746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29</a:t>
            </a:fld>
            <a:endParaRPr lang="en-IN"/>
          </a:p>
        </p:txBody>
      </p:sp>
      <p:pic>
        <p:nvPicPr>
          <p:cNvPr id="2" name="WhatsApp Video 2024-06-27 at 21.29.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723951" y="4404501"/>
            <a:ext cx="3959482" cy="21004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2865120" cy="6629400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3159889" y="1845038"/>
            <a:ext cx="9032111" cy="2559463"/>
          </a:xfrm>
          <a:prstGeom prst="rect">
            <a:avLst/>
          </a:prstGeom>
          <a:solidFill>
            <a:srgbClr val="253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rof Nisha Singh…"/>
          <p:cNvSpPr txBox="1">
            <a:spLocks noGrp="1"/>
          </p:cNvSpPr>
          <p:nvPr>
            <p:ph type="subTitle" sz="half" idx="4294967295"/>
          </p:nvPr>
        </p:nvSpPr>
        <p:spPr>
          <a:xfrm>
            <a:off x="6545584" y="4554538"/>
            <a:ext cx="4249737" cy="173196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C4741B"/>
                </a:solidFill>
              </a:rPr>
              <a:t>Prof </a:t>
            </a:r>
            <a:r>
              <a:rPr sz="2800" b="1" dirty="0" err="1">
                <a:solidFill>
                  <a:srgbClr val="C4741B"/>
                </a:solidFill>
              </a:rPr>
              <a:t>Nisha</a:t>
            </a:r>
            <a:r>
              <a:rPr sz="2800" b="1" dirty="0">
                <a:solidFill>
                  <a:srgbClr val="C4741B"/>
                </a:solidFill>
              </a:rPr>
              <a:t> Singh</a:t>
            </a:r>
          </a:p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1600" b="1" dirty="0"/>
              <a:t>MD (</a:t>
            </a:r>
            <a:r>
              <a:rPr sz="1600" b="1" dirty="0" err="1"/>
              <a:t>AIIMS</a:t>
            </a:r>
            <a:r>
              <a:rPr sz="1600" b="1" dirty="0"/>
              <a:t>)  </a:t>
            </a:r>
            <a:r>
              <a:rPr sz="1600" b="1" dirty="0" err="1"/>
              <a:t>FICOG</a:t>
            </a:r>
            <a:endParaRPr sz="1600" b="1" dirty="0"/>
          </a:p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1600" b="1" dirty="0" err="1"/>
              <a:t>Incharge</a:t>
            </a:r>
            <a:r>
              <a:rPr sz="1600" b="1" dirty="0"/>
              <a:t>, Genital cancer control Unit</a:t>
            </a:r>
          </a:p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1600" b="1" dirty="0"/>
              <a:t>Department of Obstetrics and Gynecology</a:t>
            </a:r>
          </a:p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1600" b="1" dirty="0"/>
              <a:t>King George’s Medical University, Lucknow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04972"/>
            <a:ext cx="12196609" cy="353028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51" y="497711"/>
            <a:ext cx="3512070" cy="1011575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 rot="10800000">
            <a:off x="10810754" y="0"/>
            <a:ext cx="1381246" cy="1377387"/>
          </a:xfrm>
          <a:prstGeom prst="triangle">
            <a:avLst>
              <a:gd name="adj" fmla="val 0"/>
            </a:avLst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Isosceles Triangle 18"/>
          <p:cNvSpPr/>
          <p:nvPr/>
        </p:nvSpPr>
        <p:spPr>
          <a:xfrm>
            <a:off x="169243" y="5350877"/>
            <a:ext cx="1381246" cy="1377387"/>
          </a:xfrm>
          <a:prstGeom prst="triangle">
            <a:avLst>
              <a:gd name="adj" fmla="val 0"/>
            </a:avLst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20" name="Rectangle 19"/>
          <p:cNvSpPr/>
          <p:nvPr/>
        </p:nvSpPr>
        <p:spPr>
          <a:xfrm>
            <a:off x="3692324" y="2200275"/>
            <a:ext cx="3553428" cy="1869532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Cervical Cancer prevention by…"/>
          <p:cNvSpPr txBox="1">
            <a:spLocks noGrp="1"/>
          </p:cNvSpPr>
          <p:nvPr>
            <p:ph type="ctrTitle" idx="4294967295"/>
          </p:nvPr>
        </p:nvSpPr>
        <p:spPr>
          <a:xfrm>
            <a:off x="6122988" y="2200275"/>
            <a:ext cx="6069012" cy="1870075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txBody>
          <a:bodyPr anchor="ctr">
            <a:normAutofit/>
          </a:bodyPr>
          <a:lstStyle/>
          <a:p>
            <a:pPr algn="ctr" defTabSz="233691">
              <a:defRPr sz="4080"/>
            </a:pPr>
            <a:r>
              <a:rPr lang="en-US" sz="3800" dirty="0" smtClean="0">
                <a:solidFill>
                  <a:srgbClr val="253D59"/>
                </a:solidFill>
                <a:latin typeface="Impact" panose="020B0806030902050204" pitchFamily="34" charset="0"/>
              </a:rPr>
              <a:t>CERVICAL CANCER PREVENTION BY </a:t>
            </a:r>
            <a:r>
              <a:rPr lang="en-US" sz="3800" dirty="0" err="1" smtClean="0">
                <a:solidFill>
                  <a:srgbClr val="253D59"/>
                </a:solidFill>
                <a:latin typeface="Impact" panose="020B0806030902050204" pitchFamily="34" charset="0"/>
              </a:rPr>
              <a:t>HPV</a:t>
            </a:r>
            <a:r>
              <a:rPr lang="en-US" sz="3800" dirty="0" smtClean="0">
                <a:solidFill>
                  <a:srgbClr val="253D59"/>
                </a:solidFill>
                <a:latin typeface="Impact" panose="020B0806030902050204" pitchFamily="34" charset="0"/>
              </a:rPr>
              <a:t> VACCINATION AND SCREENING</a:t>
            </a:r>
            <a:endParaRPr lang="en-US" sz="3800" dirty="0">
              <a:solidFill>
                <a:srgbClr val="253D59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6"/>
          <a:stretch/>
        </p:blipFill>
        <p:spPr>
          <a:xfrm>
            <a:off x="73723" y="-17701"/>
            <a:ext cx="6502844" cy="6631861"/>
          </a:xfrm>
          <a:prstGeom prst="rect">
            <a:avLst/>
          </a:prstGeo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51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4237" y="0"/>
            <a:ext cx="3373940" cy="929206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664236" y="150471"/>
            <a:ext cx="33739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Thermoablation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791125" y="3885843"/>
            <a:ext cx="3635415" cy="2095349"/>
          </a:xfrm>
          <a:prstGeom prst="roundRect">
            <a:avLst>
              <a:gd name="adj" fmla="val 8875"/>
            </a:avLst>
          </a:prstGeom>
          <a:noFill/>
          <a:ln w="38100">
            <a:solidFill>
              <a:srgbClr val="C474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HPV type – its oncogenicity or cancer-causing strength…"/>
          <p:cNvSpPr txBox="1">
            <a:spLocks/>
          </p:cNvSpPr>
          <p:nvPr/>
        </p:nvSpPr>
        <p:spPr>
          <a:xfrm>
            <a:off x="2036795" y="4137459"/>
            <a:ext cx="3198946" cy="1938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61528">
              <a:lnSpc>
                <a:spcPct val="120000"/>
              </a:lnSpc>
              <a:spcBef>
                <a:spcPts val="1300"/>
              </a:spcBef>
              <a:buClr>
                <a:srgbClr val="3C4245"/>
              </a:buClr>
              <a:buNone/>
              <a:defRPr sz="3298"/>
            </a:pPr>
            <a:r>
              <a:rPr lang="en-US" sz="2300" dirty="0"/>
              <a:t>Electricity operated SS probe. Teflon coated 30s activation (100deg C) 20 -30s app, 2 min cooling</a:t>
            </a:r>
          </a:p>
        </p:txBody>
      </p:sp>
      <p:pic>
        <p:nvPicPr>
          <p:cNvPr id="7" name="PHOTO-2020-05-07-14-13-34 2.jpg" descr="PHOTO-2020-05-07-14-13-34 2.jpg"/>
          <p:cNvPicPr>
            <a:picLocks noChangeAspect="1"/>
          </p:cNvPicPr>
          <p:nvPr/>
        </p:nvPicPr>
        <p:blipFill>
          <a:blip r:embed="rId2">
            <a:extLst/>
          </a:blip>
          <a:srcRect l="7160" t="27009" r="4575" b="35990"/>
          <a:stretch>
            <a:fillRect/>
          </a:stretch>
        </p:blipFill>
        <p:spPr>
          <a:xfrm>
            <a:off x="7164963" y="1349755"/>
            <a:ext cx="2052705" cy="2034257"/>
          </a:xfrm>
          <a:prstGeom prst="rect">
            <a:avLst/>
          </a:prstGeom>
          <a:ln w="889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62528" y="1349756"/>
            <a:ext cx="2073320" cy="2034257"/>
          </a:xfrm>
          <a:prstGeom prst="rect">
            <a:avLst/>
          </a:prstGeom>
          <a:solidFill>
            <a:srgbClr val="5783B9"/>
          </a:solidFill>
          <a:ln w="889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Rounded Rectangle 9"/>
          <p:cNvSpPr/>
          <p:nvPr/>
        </p:nvSpPr>
        <p:spPr>
          <a:xfrm>
            <a:off x="2036795" y="3659375"/>
            <a:ext cx="3198946" cy="526816"/>
          </a:xfrm>
          <a:prstGeom prst="roundRect">
            <a:avLst>
              <a:gd name="adj" fmla="val 24361"/>
            </a:avLst>
          </a:prstGeom>
          <a:solidFill>
            <a:srgbClr val="C4741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HPV type – its oncogenicity or cancer-causing strength…"/>
          <p:cNvSpPr txBox="1">
            <a:spLocks/>
          </p:cNvSpPr>
          <p:nvPr/>
        </p:nvSpPr>
        <p:spPr>
          <a:xfrm>
            <a:off x="2089003" y="3677663"/>
            <a:ext cx="3146738" cy="4314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 err="1">
                <a:solidFill>
                  <a:schemeClr val="bg1"/>
                </a:solidFill>
              </a:rPr>
              <a:t>WISAP</a:t>
            </a:r>
            <a:r>
              <a:rPr lang="en-US" sz="2400" b="1" dirty="0">
                <a:solidFill>
                  <a:schemeClr val="bg1"/>
                </a:solidFill>
              </a:rPr>
              <a:t> cold coagulator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960788" y="3885843"/>
            <a:ext cx="4440087" cy="2095349"/>
          </a:xfrm>
          <a:prstGeom prst="roundRect">
            <a:avLst>
              <a:gd name="adj" fmla="val 8875"/>
            </a:avLst>
          </a:prstGeom>
          <a:noFill/>
          <a:ln w="38100">
            <a:solidFill>
              <a:srgbClr val="C474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HPV type – its oncogenicity or cancer-causing strength…"/>
          <p:cNvSpPr txBox="1">
            <a:spLocks/>
          </p:cNvSpPr>
          <p:nvPr/>
        </p:nvSpPr>
        <p:spPr>
          <a:xfrm>
            <a:off x="6100628" y="4198405"/>
            <a:ext cx="4181376" cy="17096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1261528">
              <a:lnSpc>
                <a:spcPct val="110000"/>
              </a:lnSpc>
              <a:spcBef>
                <a:spcPts val="1300"/>
              </a:spcBef>
              <a:buClr>
                <a:srgbClr val="3C4245"/>
              </a:buClr>
              <a:buNone/>
              <a:defRPr sz="3298"/>
            </a:pPr>
            <a:r>
              <a:rPr lang="en-US" sz="2300" dirty="0"/>
              <a:t>Battery operated Teflon coated probe 16mm flat, 19 mm nipple 8s </a:t>
            </a:r>
            <a:r>
              <a:rPr lang="en-US" sz="2300" dirty="0" smtClean="0"/>
              <a:t>activation(100 </a:t>
            </a:r>
            <a:r>
              <a:rPr lang="en-US" sz="2300" dirty="0" err="1" smtClean="0"/>
              <a:t>deg</a:t>
            </a:r>
            <a:r>
              <a:rPr lang="en-US" sz="2300" dirty="0" smtClean="0"/>
              <a:t> </a:t>
            </a:r>
            <a:r>
              <a:rPr lang="en-US" sz="2300" dirty="0"/>
              <a:t>C), 20s </a:t>
            </a:r>
            <a:r>
              <a:rPr lang="en-US" sz="2300" dirty="0" smtClean="0"/>
              <a:t>app, 10s cooling </a:t>
            </a:r>
            <a:r>
              <a:rPr lang="en-US" sz="2300" dirty="0" err="1"/>
              <a:t>autoclavable</a:t>
            </a:r>
            <a:r>
              <a:rPr lang="en-US" sz="2300" dirty="0"/>
              <a:t>, </a:t>
            </a:r>
            <a:r>
              <a:rPr lang="en-US" sz="2300" dirty="0" err="1"/>
              <a:t>Cydex</a:t>
            </a:r>
            <a:endParaRPr lang="en-US" sz="2300" dirty="0"/>
          </a:p>
        </p:txBody>
      </p:sp>
      <p:sp>
        <p:nvSpPr>
          <p:cNvPr id="19" name="Rounded Rectangle 18"/>
          <p:cNvSpPr/>
          <p:nvPr/>
        </p:nvSpPr>
        <p:spPr>
          <a:xfrm>
            <a:off x="6581358" y="3659375"/>
            <a:ext cx="3198946" cy="526816"/>
          </a:xfrm>
          <a:prstGeom prst="roundRect">
            <a:avLst>
              <a:gd name="adj" fmla="val 24361"/>
            </a:avLst>
          </a:prstGeom>
          <a:solidFill>
            <a:srgbClr val="C4741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HPV type – its oncogenicity or cancer-causing strength…"/>
          <p:cNvSpPr txBox="1">
            <a:spLocks/>
          </p:cNvSpPr>
          <p:nvPr/>
        </p:nvSpPr>
        <p:spPr>
          <a:xfrm>
            <a:off x="6633566" y="3677663"/>
            <a:ext cx="3146738" cy="4314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61528">
              <a:lnSpc>
                <a:spcPct val="100000"/>
              </a:lnSpc>
              <a:spcBef>
                <a:spcPts val="1600"/>
              </a:spcBef>
              <a:buClr>
                <a:srgbClr val="5783B9"/>
              </a:buClr>
              <a:buNone/>
              <a:defRPr sz="3298"/>
            </a:pPr>
            <a:r>
              <a:rPr lang="en-US" sz="2400" b="1" dirty="0">
                <a:solidFill>
                  <a:schemeClr val="bg1"/>
                </a:solidFill>
              </a:rPr>
              <a:t>LIGER </a:t>
            </a:r>
            <a:r>
              <a:rPr lang="en-US" sz="2400" b="1" dirty="0" err="1">
                <a:solidFill>
                  <a:schemeClr val="bg1"/>
                </a:solidFill>
              </a:rPr>
              <a:t>thermo</a:t>
            </a:r>
            <a:r>
              <a:rPr lang="en-US" sz="2400" b="1" dirty="0">
                <a:solidFill>
                  <a:schemeClr val="bg1"/>
                </a:solidFill>
              </a:rPr>
              <a:t> ablator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30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644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6690" y="0"/>
            <a:ext cx="8196530" cy="5177112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600228" y="1275012"/>
            <a:ext cx="11591771" cy="4772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600229" y="0"/>
            <a:ext cx="3616171" cy="1275012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728111" y="345119"/>
            <a:ext cx="3346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Summary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HPV type – its oncogenicity or cancer-causing strength…"/>
          <p:cNvSpPr txBox="1">
            <a:spLocks/>
          </p:cNvSpPr>
          <p:nvPr/>
        </p:nvSpPr>
        <p:spPr>
          <a:xfrm>
            <a:off x="971951" y="1682244"/>
            <a:ext cx="9614769" cy="34948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 defTabSz="1261528">
              <a:lnSpc>
                <a:spcPct val="13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2200" b="1" dirty="0"/>
              <a:t>Vaccinate </a:t>
            </a:r>
            <a:r>
              <a:rPr lang="en-US" sz="2200" dirty="0"/>
              <a:t>all girls 9-14 years</a:t>
            </a:r>
          </a:p>
          <a:p>
            <a:pPr marL="266700" indent="-266700" defTabSz="1261528">
              <a:lnSpc>
                <a:spcPct val="13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2200" b="1" dirty="0"/>
              <a:t>Screen</a:t>
            </a:r>
            <a:r>
              <a:rPr lang="en-US" sz="2200" dirty="0"/>
              <a:t> all women 25-65 year</a:t>
            </a:r>
          </a:p>
          <a:p>
            <a:pPr marL="266700" indent="-266700" defTabSz="1261528">
              <a:lnSpc>
                <a:spcPct val="13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2200" b="1" dirty="0"/>
              <a:t>Choose method - </a:t>
            </a:r>
            <a:r>
              <a:rPr lang="en-US" sz="2200" dirty="0"/>
              <a:t>resource  based - </a:t>
            </a:r>
            <a:r>
              <a:rPr lang="en-US" sz="2200" dirty="0" err="1"/>
              <a:t>HPV</a:t>
            </a:r>
            <a:r>
              <a:rPr lang="en-US" sz="2200" dirty="0"/>
              <a:t> is best</a:t>
            </a:r>
          </a:p>
          <a:p>
            <a:pPr marL="266700" indent="-266700" defTabSz="1261528">
              <a:lnSpc>
                <a:spcPct val="13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2200" b="1" dirty="0"/>
              <a:t>Single visit strategy for </a:t>
            </a:r>
            <a:r>
              <a:rPr lang="en-US" sz="2200" b="1" dirty="0" err="1"/>
              <a:t>CIN</a:t>
            </a:r>
            <a:r>
              <a:rPr lang="en-US" sz="2200" b="1" dirty="0"/>
              <a:t> treatment - </a:t>
            </a:r>
            <a:r>
              <a:rPr lang="en-US" sz="2200" dirty="0"/>
              <a:t>Ablation OR </a:t>
            </a:r>
            <a:r>
              <a:rPr lang="en-US" sz="2200" dirty="0" err="1"/>
              <a:t>LEEP</a:t>
            </a:r>
            <a:endParaRPr lang="en-US" sz="2200" dirty="0"/>
          </a:p>
          <a:p>
            <a:pPr marL="266700" indent="-266700" defTabSz="1261528">
              <a:lnSpc>
                <a:spcPct val="13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2200" dirty="0"/>
              <a:t>Early diagnosis and treatment of cervical cancer</a:t>
            </a:r>
          </a:p>
          <a:p>
            <a:pPr marL="266700" indent="-266700" defTabSz="1261528">
              <a:lnSpc>
                <a:spcPct val="130000"/>
              </a:lnSpc>
              <a:spcBef>
                <a:spcPts val="1200"/>
              </a:spcBef>
              <a:buClr>
                <a:srgbClr val="5783B9"/>
              </a:buClr>
              <a:defRPr sz="3298"/>
            </a:pPr>
            <a:r>
              <a:rPr lang="en-US" sz="2200" b="1" dirty="0" err="1"/>
              <a:t>Followup</a:t>
            </a:r>
            <a:r>
              <a:rPr lang="en-US" sz="2200" dirty="0"/>
              <a:t> is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084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6050066" y="853440"/>
            <a:ext cx="6056043" cy="4474559"/>
          </a:xfrm>
          <a:prstGeom prst="rect">
            <a:avLst/>
          </a:prstGeom>
          <a:solidFill>
            <a:srgbClr val="5783B9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/>
        </p:nvSpPr>
        <p:spPr>
          <a:xfrm>
            <a:off x="8727440" y="0"/>
            <a:ext cx="3464560" cy="6629400"/>
          </a:xfrm>
          <a:prstGeom prst="rect">
            <a:avLst/>
          </a:prstGeom>
          <a:solidFill>
            <a:srgbClr val="B8D4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6135956" y="951484"/>
            <a:ext cx="6056043" cy="4270756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ectangle 17"/>
          <p:cNvSpPr/>
          <p:nvPr/>
        </p:nvSpPr>
        <p:spPr>
          <a:xfrm>
            <a:off x="980877" y="1"/>
            <a:ext cx="3959482" cy="65049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/>
          <p:cNvSpPr/>
          <p:nvPr/>
        </p:nvSpPr>
        <p:spPr>
          <a:xfrm>
            <a:off x="-1" y="2385042"/>
            <a:ext cx="9322271" cy="1519061"/>
          </a:xfrm>
          <a:prstGeom prst="rect">
            <a:avLst/>
          </a:prstGeom>
          <a:solidFill>
            <a:srgbClr val="253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Prof Nisha Singh…"/>
          <p:cNvSpPr txBox="1">
            <a:spLocks noGrp="1"/>
          </p:cNvSpPr>
          <p:nvPr>
            <p:ph type="subTitle" sz="half" idx="4294967295"/>
          </p:nvPr>
        </p:nvSpPr>
        <p:spPr>
          <a:xfrm>
            <a:off x="976267" y="4307608"/>
            <a:ext cx="3964091" cy="173196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C4741B"/>
                </a:solidFill>
              </a:rPr>
              <a:t>Prof </a:t>
            </a:r>
            <a:r>
              <a:rPr sz="2800" b="1" dirty="0" err="1">
                <a:solidFill>
                  <a:srgbClr val="C4741B"/>
                </a:solidFill>
              </a:rPr>
              <a:t>Nisha</a:t>
            </a:r>
            <a:r>
              <a:rPr sz="2800" b="1" dirty="0">
                <a:solidFill>
                  <a:srgbClr val="C4741B"/>
                </a:solidFill>
              </a:rPr>
              <a:t> Singh</a:t>
            </a:r>
          </a:p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1600" b="1" dirty="0"/>
              <a:t>MD (</a:t>
            </a:r>
            <a:r>
              <a:rPr sz="1600" b="1" dirty="0" err="1"/>
              <a:t>AIIMS</a:t>
            </a:r>
            <a:r>
              <a:rPr sz="1600" b="1" dirty="0"/>
              <a:t>)  </a:t>
            </a:r>
            <a:r>
              <a:rPr sz="1600" b="1" dirty="0" err="1"/>
              <a:t>FICOG</a:t>
            </a:r>
            <a:endParaRPr sz="1600" b="1" dirty="0"/>
          </a:p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1600" b="1" dirty="0" err="1"/>
              <a:t>Incharge</a:t>
            </a:r>
            <a:r>
              <a:rPr sz="1600" b="1" dirty="0"/>
              <a:t>, Genital cancer control Unit</a:t>
            </a:r>
          </a:p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1600" b="1" dirty="0"/>
              <a:t>Department of Obstetrics and Gynecology</a:t>
            </a:r>
          </a:p>
          <a:p>
            <a:pPr marL="0" indent="0" algn="ctr" defTabSz="502437">
              <a:lnSpc>
                <a:spcPct val="100000"/>
              </a:lnSpc>
              <a:spcBef>
                <a:spcPts val="300"/>
              </a:spcBef>
              <a:buNone/>
              <a:defRPr sz="3440">
                <a:solidFill>
                  <a:srgbClr val="000000"/>
                </a:solidFill>
              </a:defRPr>
            </a:pPr>
            <a:r>
              <a:rPr sz="1600" b="1" dirty="0"/>
              <a:t>King George’s Medical University, Lucknow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6504972"/>
            <a:ext cx="12196609" cy="353028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77" y="757539"/>
            <a:ext cx="3512070" cy="1011575"/>
          </a:xfrm>
          <a:prstGeom prst="rect">
            <a:avLst/>
          </a:prstGeom>
        </p:spPr>
      </p:pic>
      <p:sp>
        <p:nvSpPr>
          <p:cNvPr id="17" name="Isosceles Triangle 16"/>
          <p:cNvSpPr/>
          <p:nvPr/>
        </p:nvSpPr>
        <p:spPr>
          <a:xfrm rot="10800000" flipH="1">
            <a:off x="0" y="0"/>
            <a:ext cx="1381246" cy="1377387"/>
          </a:xfrm>
          <a:prstGeom prst="triangle">
            <a:avLst>
              <a:gd name="adj" fmla="val 0"/>
            </a:avLst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Isosceles Triangle 18"/>
          <p:cNvSpPr/>
          <p:nvPr/>
        </p:nvSpPr>
        <p:spPr>
          <a:xfrm flipH="1">
            <a:off x="10773900" y="5341426"/>
            <a:ext cx="1245689" cy="1254935"/>
          </a:xfrm>
          <a:prstGeom prst="triangle">
            <a:avLst>
              <a:gd name="adj" fmla="val 0"/>
            </a:avLst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Cervical Cancer prevention by…"/>
          <p:cNvSpPr txBox="1">
            <a:spLocks noGrp="1"/>
          </p:cNvSpPr>
          <p:nvPr>
            <p:ph type="ctrTitle" idx="4294967295"/>
          </p:nvPr>
        </p:nvSpPr>
        <p:spPr>
          <a:xfrm>
            <a:off x="884607" y="2645230"/>
            <a:ext cx="4280852" cy="924722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algn="ctr" defTabSz="233691">
              <a:defRPr sz="4080"/>
            </a:pPr>
            <a:r>
              <a:rPr lang="en-US" sz="3800" dirty="0" smtClean="0">
                <a:solidFill>
                  <a:schemeClr val="bg1"/>
                </a:solidFill>
                <a:latin typeface="Impact" panose="020B0806030902050204" pitchFamily="34" charset="0"/>
              </a:rPr>
              <a:t>Thank You</a:t>
            </a:r>
            <a:endParaRPr lang="en-US" sz="3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23554" name="Picture 2" descr="https://media.nature.com/lw767/magazine-assets/d41591-022-00056-6/d41591-022-00056-6_203404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49" y="1002941"/>
            <a:ext cx="5950152" cy="41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32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742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lobally, we see 649,847 new cases and 341,365 deaths due to cervical cancer per year.…"/>
          <p:cNvSpPr txBox="1">
            <a:spLocks/>
          </p:cNvSpPr>
          <p:nvPr/>
        </p:nvSpPr>
        <p:spPr>
          <a:xfrm>
            <a:off x="600229" y="1572694"/>
            <a:ext cx="10492369" cy="44291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368063">
              <a:spcBef>
                <a:spcPts val="2600"/>
              </a:spcBef>
              <a:buFont typeface="Arial" panose="020B0604020202020204" pitchFamily="34" charset="0"/>
              <a:buNone/>
              <a:defRPr sz="2268"/>
            </a:pPr>
            <a:r>
              <a:rPr lang="en-US" sz="2268" b="1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Globally,</a:t>
            </a:r>
            <a:r>
              <a:rPr lang="en-US" sz="2268" dirty="0" smtClean="0">
                <a:latin typeface="Calibri" panose="020F0502020204030204" pitchFamily="34" charset="0"/>
                <a:cs typeface="Calibri" panose="020F0502020204030204" pitchFamily="34" charset="0"/>
              </a:rPr>
              <a:t> we see 649,847 new cases and 341,365 deaths due to cervical cancer per year. </a:t>
            </a:r>
          </a:p>
          <a:p>
            <a:pPr marL="227408" indent="-227408" algn="just" defTabSz="368063">
              <a:spcBef>
                <a:spcPts val="2600"/>
              </a:spcBef>
              <a:buClr>
                <a:srgbClr val="8B5213"/>
              </a:buClr>
              <a:buSzPct val="100000"/>
              <a:defRPr sz="2268"/>
            </a:pPr>
            <a:r>
              <a:rPr lang="en-US" sz="2268" dirty="0" smtClean="0">
                <a:latin typeface="Calibri" panose="020F0502020204030204" pitchFamily="34" charset="0"/>
                <a:cs typeface="Calibri" panose="020F0502020204030204" pitchFamily="34" charset="0"/>
              </a:rPr>
              <a:t>Nearly 85% of the disease burden lies in low/ middle-income countries (</a:t>
            </a:r>
            <a:r>
              <a:rPr lang="en-US" sz="2268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LMICs</a:t>
            </a:r>
            <a:r>
              <a:rPr lang="en-US" sz="2268" dirty="0" smtClean="0">
                <a:latin typeface="Calibri" panose="020F0502020204030204" pitchFamily="34" charset="0"/>
                <a:cs typeface="Calibri" panose="020F0502020204030204" pitchFamily="34" charset="0"/>
              </a:rPr>
              <a:t>), which lack universal screening programs.</a:t>
            </a:r>
          </a:p>
          <a:p>
            <a:pPr marL="0" indent="0" algn="just" defTabSz="368063">
              <a:spcBef>
                <a:spcPts val="2600"/>
              </a:spcBef>
              <a:buFont typeface="Arial" panose="020B0604020202020204" pitchFamily="34" charset="0"/>
              <a:buNone/>
              <a:defRPr sz="2268"/>
            </a:pPr>
            <a:r>
              <a:rPr lang="en-US" sz="2268" b="1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India </a:t>
            </a:r>
          </a:p>
          <a:p>
            <a:pPr marL="227408" indent="-227408" algn="just" defTabSz="368063">
              <a:spcBef>
                <a:spcPts val="2600"/>
              </a:spcBef>
              <a:buClr>
                <a:srgbClr val="8B5213"/>
              </a:buClr>
              <a:buSzPct val="100000"/>
              <a:defRPr sz="2268"/>
            </a:pPr>
            <a:r>
              <a:rPr lang="en-US" sz="2268" dirty="0" smtClean="0">
                <a:latin typeface="Calibri" panose="020F0502020204030204" pitchFamily="34" charset="0"/>
                <a:cs typeface="Calibri" panose="020F0502020204030204" pitchFamily="34" charset="0"/>
              </a:rPr>
              <a:t>One out of five women who die due to cervical cancer is from India. </a:t>
            </a:r>
          </a:p>
          <a:p>
            <a:pPr marL="227408" indent="-227408" algn="just" defTabSz="368063">
              <a:spcBef>
                <a:spcPts val="2600"/>
              </a:spcBef>
              <a:buClr>
                <a:srgbClr val="8B5213"/>
              </a:buClr>
              <a:buSzPct val="100000"/>
              <a:defRPr sz="2268"/>
            </a:pPr>
            <a:r>
              <a:rPr lang="en-US" sz="2268" dirty="0" smtClean="0">
                <a:latin typeface="Calibri" panose="020F0502020204030204" pitchFamily="34" charset="0"/>
                <a:cs typeface="Calibri" panose="020F0502020204030204" pitchFamily="34" charset="0"/>
              </a:rPr>
              <a:t>Second most common cancer in Indian women with annual new cases above 123,000 and Annual deaths above 77,000</a:t>
            </a:r>
          </a:p>
          <a:p>
            <a:pPr marL="227408" indent="-227408" algn="just" defTabSz="368063">
              <a:spcBef>
                <a:spcPts val="2600"/>
              </a:spcBef>
              <a:buClr>
                <a:srgbClr val="8B5213"/>
              </a:buClr>
              <a:buSzPct val="100000"/>
              <a:defRPr sz="2268"/>
            </a:pPr>
            <a:r>
              <a:rPr lang="en-US" sz="2268" dirty="0" smtClean="0">
                <a:latin typeface="Calibri" panose="020F0502020204030204" pitchFamily="34" charset="0"/>
                <a:cs typeface="Calibri" panose="020F0502020204030204" pitchFamily="34" charset="0"/>
              </a:rPr>
              <a:t>A public health problem- magnitude more than maternal mortality</a:t>
            </a:r>
            <a:endParaRPr lang="en-US" sz="226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4</a:t>
            </a:fld>
            <a:endParaRPr lang="en-IN"/>
          </a:p>
        </p:txBody>
      </p:sp>
      <p:sp>
        <p:nvSpPr>
          <p:cNvPr id="23" name="Rectangle 22"/>
          <p:cNvSpPr/>
          <p:nvPr/>
        </p:nvSpPr>
        <p:spPr>
          <a:xfrm>
            <a:off x="600229" y="0"/>
            <a:ext cx="4149700" cy="1270000"/>
          </a:xfrm>
          <a:prstGeom prst="rect">
            <a:avLst/>
          </a:prstGeom>
          <a:solidFill>
            <a:srgbClr val="8B5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600229" y="96391"/>
            <a:ext cx="41497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Bahnschrift" panose="020B0502040204020203" pitchFamily="34" charset="0"/>
              </a:rPr>
              <a:t>Why we need to talk about cervical cancer</a:t>
            </a:r>
          </a:p>
        </p:txBody>
      </p:sp>
    </p:spTree>
    <p:extLst>
      <p:ext uri="{BB962C8B-B14F-4D97-AF65-F5344CB8AC3E}">
        <p14:creationId xmlns:p14="http://schemas.microsoft.com/office/powerpoint/2010/main" val="306009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678330"/>
            <a:ext cx="7662441" cy="39585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503579" y="0"/>
            <a:ext cx="3549371" cy="1678330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503580" y="674755"/>
            <a:ext cx="3549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Anatomy of Cervix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Globally, we see 649,847 new cases and 341,365 deaths due to cervical cancer per year.…"/>
          <p:cNvSpPr txBox="1">
            <a:spLocks/>
          </p:cNvSpPr>
          <p:nvPr/>
        </p:nvSpPr>
        <p:spPr>
          <a:xfrm>
            <a:off x="503581" y="2086868"/>
            <a:ext cx="5966668" cy="334114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368063">
              <a:spcBef>
                <a:spcPts val="2600"/>
              </a:spcBef>
              <a:buClr>
                <a:srgbClr val="5783B9"/>
              </a:buClr>
              <a:defRPr sz="2268"/>
            </a:pPr>
            <a:r>
              <a:rPr lang="en-US" sz="2268" b="1" dirty="0">
                <a:solidFill>
                  <a:srgbClr val="5783B9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The cervix- </a:t>
            </a:r>
            <a:r>
              <a:rPr lang="en-US" sz="2268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distal fibro muscular portion of the uterus, cylindrical or conical in shape, 3 to 4 cm long and 2.5 cm in diameter</a:t>
            </a:r>
          </a:p>
          <a:p>
            <a:pPr algn="just" defTabSz="368063">
              <a:spcBef>
                <a:spcPts val="2600"/>
              </a:spcBef>
              <a:buClr>
                <a:srgbClr val="5783B9"/>
              </a:buClr>
              <a:defRPr sz="2268"/>
            </a:pPr>
            <a:r>
              <a:rPr lang="en-US" sz="2268" b="1" dirty="0" err="1">
                <a:solidFill>
                  <a:srgbClr val="5783B9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Ectocervix</a:t>
            </a:r>
            <a:r>
              <a:rPr lang="en-US" sz="2268" b="1" dirty="0">
                <a:solidFill>
                  <a:srgbClr val="5783B9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- </a:t>
            </a:r>
            <a:r>
              <a:rPr lang="en-US" sz="2268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portion of cervix lying outside the external </a:t>
            </a:r>
            <a:r>
              <a:rPr lang="en-US" sz="2268" dirty="0" err="1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os</a:t>
            </a:r>
            <a:endParaRPr lang="en-US" sz="2268" dirty="0">
              <a:latin typeface="Calibri" panose="020F0502020204030204" pitchFamily="34" charset="0"/>
              <a:ea typeface="Helvetica"/>
              <a:cs typeface="Calibri" panose="020F0502020204030204" pitchFamily="34" charset="0"/>
              <a:sym typeface="Helvetica"/>
            </a:endParaRPr>
          </a:p>
          <a:p>
            <a:pPr algn="just" defTabSz="368063">
              <a:spcBef>
                <a:spcPts val="2600"/>
              </a:spcBef>
              <a:buClr>
                <a:srgbClr val="5783B9"/>
              </a:buClr>
              <a:defRPr sz="2268"/>
            </a:pPr>
            <a:r>
              <a:rPr lang="en-US" sz="2268" b="1" dirty="0" err="1">
                <a:solidFill>
                  <a:srgbClr val="5783B9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Endocervix</a:t>
            </a:r>
            <a:r>
              <a:rPr lang="en-US" sz="2268" b="1" dirty="0">
                <a:solidFill>
                  <a:srgbClr val="5783B9"/>
                </a:solidFill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-</a:t>
            </a:r>
            <a:r>
              <a:rPr lang="en-US" sz="2268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 a tubular cavity within the cervix, passage between the </a:t>
            </a:r>
            <a:r>
              <a:rPr lang="en-US" sz="2268" dirty="0" err="1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ext</a:t>
            </a:r>
            <a:r>
              <a:rPr lang="en-US" sz="2268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 and  </a:t>
            </a:r>
            <a:r>
              <a:rPr lang="en-US" sz="2268" dirty="0" err="1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int</a:t>
            </a:r>
            <a:r>
              <a:rPr lang="en-US" sz="2268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 os.6-8 mm in diameter</a:t>
            </a:r>
            <a:endParaRPr lang="en-US" sz="2268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23198" y="1927185"/>
            <a:ext cx="4921888" cy="3460830"/>
          </a:xfrm>
          <a:prstGeom prst="rect">
            <a:avLst/>
          </a:prstGeom>
          <a:ln w="88900" cap="sq" cmpd="thickThin">
            <a:solidFill>
              <a:srgbClr val="5783B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84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3579" y="0"/>
            <a:ext cx="3993402" cy="1122744"/>
          </a:xfrm>
          <a:prstGeom prst="rect">
            <a:avLst/>
          </a:prstGeom>
          <a:solidFill>
            <a:srgbClr val="253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503580" y="268984"/>
            <a:ext cx="39934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Transformation Zone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7" name="Content Placeholder 8" descr="Content Placeholder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0681" y="1646998"/>
            <a:ext cx="4465256" cy="4572394"/>
          </a:xfrm>
          <a:prstGeom prst="rect">
            <a:avLst/>
          </a:prstGeom>
          <a:ln w="228600" cap="sq" cmpd="thickThin">
            <a:solidFill>
              <a:srgbClr val="5783B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10" descr="Picture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40693" y="1643605"/>
            <a:ext cx="4507074" cy="4588659"/>
          </a:xfrm>
          <a:prstGeom prst="rect">
            <a:avLst/>
          </a:prstGeom>
          <a:ln w="228600" cap="sq" cmpd="thickThin">
            <a:solidFill>
              <a:srgbClr val="5783B9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107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49153" y="1122745"/>
            <a:ext cx="8753315" cy="3946966"/>
          </a:xfrm>
          <a:prstGeom prst="rect">
            <a:avLst/>
          </a:prstGeom>
          <a:solidFill>
            <a:srgbClr val="F0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920269" y="0"/>
            <a:ext cx="3373940" cy="1122744"/>
          </a:xfrm>
          <a:prstGeom prst="rect">
            <a:avLst/>
          </a:prstGeom>
          <a:solidFill>
            <a:srgbClr val="8B52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1079459" y="0"/>
            <a:ext cx="30614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Human Papilloma Virus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9" name="Globally, we see 649,847 new cases and 341,365 deaths due to cervical cancer per year.…"/>
          <p:cNvSpPr txBox="1">
            <a:spLocks/>
          </p:cNvSpPr>
          <p:nvPr/>
        </p:nvSpPr>
        <p:spPr>
          <a:xfrm>
            <a:off x="920270" y="1368904"/>
            <a:ext cx="6545402" cy="37008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368063">
              <a:lnSpc>
                <a:spcPct val="100000"/>
              </a:lnSpc>
              <a:spcBef>
                <a:spcPts val="2600"/>
              </a:spcBef>
              <a:buClr>
                <a:srgbClr val="C4741B"/>
              </a:buClr>
              <a:defRPr sz="2268"/>
            </a:pPr>
            <a:r>
              <a:rPr lang="en-US" sz="2300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 Non-enveloped double-stranded deoxyribonucleic acid (DNA) virus </a:t>
            </a:r>
          </a:p>
          <a:p>
            <a:pPr algn="just" defTabSz="368063">
              <a:lnSpc>
                <a:spcPct val="100000"/>
              </a:lnSpc>
              <a:spcBef>
                <a:spcPts val="2600"/>
              </a:spcBef>
              <a:buClr>
                <a:srgbClr val="C4741B"/>
              </a:buClr>
              <a:defRPr sz="2268"/>
            </a:pPr>
            <a:r>
              <a:rPr lang="en-US" sz="2300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 More than 150 known types </a:t>
            </a:r>
          </a:p>
          <a:p>
            <a:pPr algn="just" defTabSz="368063">
              <a:lnSpc>
                <a:spcPct val="100000"/>
              </a:lnSpc>
              <a:spcBef>
                <a:spcPts val="2600"/>
              </a:spcBef>
              <a:buClr>
                <a:srgbClr val="C4741B"/>
              </a:buClr>
              <a:defRPr sz="2268"/>
            </a:pPr>
            <a:r>
              <a:rPr lang="en-US" sz="2300" dirty="0" smtClean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“</a:t>
            </a:r>
            <a:r>
              <a:rPr lang="en-US" sz="2300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Low-risk” </a:t>
            </a:r>
            <a:r>
              <a:rPr lang="en-US" sz="2300" dirty="0" err="1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HPV</a:t>
            </a:r>
            <a:r>
              <a:rPr lang="en-US" sz="2300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 types- Types 6, 11, 42, 43, or 44 cause respiratory papillomatosis and genital warts.</a:t>
            </a:r>
          </a:p>
          <a:p>
            <a:pPr algn="just" defTabSz="368063">
              <a:lnSpc>
                <a:spcPct val="100000"/>
              </a:lnSpc>
              <a:spcBef>
                <a:spcPts val="2600"/>
              </a:spcBef>
              <a:buClr>
                <a:srgbClr val="C4741B"/>
              </a:buClr>
              <a:defRPr sz="2268"/>
            </a:pPr>
            <a:r>
              <a:rPr lang="en-US" sz="2300" dirty="0">
                <a:latin typeface="Calibri" panose="020F0502020204030204" pitchFamily="34" charset="0"/>
                <a:ea typeface="Helvetica"/>
                <a:cs typeface="Calibri" panose="020F0502020204030204" pitchFamily="34" charset="0"/>
                <a:sym typeface="Helvetica"/>
              </a:rPr>
              <a:t>“13 High-risk” types - Types 16, 18, 31, 33, 35, 39, 45, 51, 52, 56, 58, 59, 68.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2952" y="1368905"/>
            <a:ext cx="3360960" cy="34340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/>
          <p:cNvSpPr/>
          <p:nvPr/>
        </p:nvSpPr>
        <p:spPr>
          <a:xfrm>
            <a:off x="1079459" y="5408752"/>
            <a:ext cx="8291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b="1" dirty="0" smtClean="0">
                <a:solidFill>
                  <a:srgbClr val="8B5213"/>
                </a:solidFill>
              </a:rPr>
              <a:t>Cervical cancer the most common </a:t>
            </a:r>
            <a:r>
              <a:rPr lang="en-IN" sz="2800" b="1" dirty="0" err="1" smtClean="0">
                <a:solidFill>
                  <a:srgbClr val="8B5213"/>
                </a:solidFill>
              </a:rPr>
              <a:t>HPV</a:t>
            </a:r>
            <a:r>
              <a:rPr lang="en-IN" sz="2800" b="1" dirty="0" smtClean="0">
                <a:solidFill>
                  <a:srgbClr val="8B5213"/>
                </a:solidFill>
              </a:rPr>
              <a:t>-related disease</a:t>
            </a:r>
            <a:endParaRPr lang="en-IN" sz="2800" b="1" dirty="0">
              <a:solidFill>
                <a:srgbClr val="8B521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819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469472"/>
            <a:ext cx="12192000" cy="46998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/>
          <p:cNvSpPr/>
          <p:nvPr/>
        </p:nvSpPr>
        <p:spPr>
          <a:xfrm>
            <a:off x="503579" y="0"/>
            <a:ext cx="3549371" cy="1469472"/>
          </a:xfrm>
          <a:prstGeom prst="rect">
            <a:avLst/>
          </a:prstGeom>
          <a:solidFill>
            <a:srgbClr val="5783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503579" y="166932"/>
            <a:ext cx="3549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HPV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Infection Characteristics 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sp>
        <p:nvSpPr>
          <p:cNvPr id="10" name="Affects 15 to 59 years of age.…"/>
          <p:cNvSpPr txBox="1">
            <a:spLocks/>
          </p:cNvSpPr>
          <p:nvPr/>
        </p:nvSpPr>
        <p:spPr>
          <a:xfrm>
            <a:off x="503579" y="1617628"/>
            <a:ext cx="8432077" cy="43057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0911" indent="-340911">
              <a:lnSpc>
                <a:spcPct val="120000"/>
              </a:lnSpc>
              <a:spcBef>
                <a:spcPts val="800"/>
              </a:spcBef>
              <a:buClr>
                <a:srgbClr val="5783B9"/>
              </a:buClr>
              <a:buFontTx/>
              <a:buChar char="•"/>
              <a:defRPr sz="3400"/>
            </a:pPr>
            <a:r>
              <a:rPr lang="en-US" sz="2300" dirty="0" smtClean="0"/>
              <a:t>Affects 15 to 59 years of age. </a:t>
            </a:r>
          </a:p>
          <a:p>
            <a:pPr marL="340911" indent="-340911">
              <a:lnSpc>
                <a:spcPct val="120000"/>
              </a:lnSpc>
              <a:spcBef>
                <a:spcPts val="800"/>
              </a:spcBef>
              <a:buClr>
                <a:srgbClr val="5783B9"/>
              </a:buClr>
              <a:buFontTx/>
              <a:buChar char="•"/>
              <a:defRPr sz="3400"/>
            </a:pPr>
            <a:r>
              <a:rPr lang="en-US" sz="2300" b="1" dirty="0" smtClean="0"/>
              <a:t>Most sexually active women and men</a:t>
            </a:r>
            <a:r>
              <a:rPr lang="en-US" sz="2300" dirty="0" smtClean="0"/>
              <a:t> infected at some point in their lives</a:t>
            </a:r>
            <a:r>
              <a:rPr lang="en-US" sz="2300" b="1" dirty="0" smtClean="0"/>
              <a:t>,</a:t>
            </a:r>
            <a:r>
              <a:rPr lang="en-US" sz="2300" dirty="0" smtClean="0"/>
              <a:t> may be repeatedly too.</a:t>
            </a:r>
          </a:p>
          <a:p>
            <a:pPr marL="340911" indent="-340911">
              <a:lnSpc>
                <a:spcPct val="120000"/>
              </a:lnSpc>
              <a:spcBef>
                <a:spcPts val="800"/>
              </a:spcBef>
              <a:buClr>
                <a:srgbClr val="5783B9"/>
              </a:buClr>
              <a:buFontTx/>
              <a:buChar char="•"/>
              <a:defRPr sz="3400"/>
            </a:pPr>
            <a:r>
              <a:rPr lang="en-US" sz="2300" b="1" dirty="0" smtClean="0"/>
              <a:t>Peak time</a:t>
            </a:r>
            <a:r>
              <a:rPr lang="en-US" sz="2300" dirty="0" smtClean="0"/>
              <a:t> - shortly after becoming sexually active.</a:t>
            </a:r>
          </a:p>
          <a:p>
            <a:pPr marL="340911" indent="-340911">
              <a:lnSpc>
                <a:spcPct val="120000"/>
              </a:lnSpc>
              <a:spcBef>
                <a:spcPts val="800"/>
              </a:spcBef>
              <a:buClr>
                <a:srgbClr val="5783B9"/>
              </a:buClr>
              <a:buFontTx/>
              <a:buChar char="•"/>
              <a:defRPr sz="3400"/>
            </a:pPr>
            <a:r>
              <a:rPr lang="en-US" sz="2300" b="1" dirty="0" smtClean="0"/>
              <a:t>Most </a:t>
            </a:r>
            <a:r>
              <a:rPr lang="en-US" sz="2300" b="1" dirty="0" err="1" smtClean="0"/>
              <a:t>HPV</a:t>
            </a:r>
            <a:r>
              <a:rPr lang="en-US" sz="2300" dirty="0" smtClean="0"/>
              <a:t> infections are </a:t>
            </a:r>
            <a:r>
              <a:rPr lang="en-US" sz="2300" b="1" dirty="0" smtClean="0"/>
              <a:t>asymptomatic</a:t>
            </a:r>
            <a:r>
              <a:rPr lang="en-US" sz="2300" dirty="0" smtClean="0"/>
              <a:t>.</a:t>
            </a:r>
            <a:r>
              <a:rPr lang="en-US" sz="2300" b="1" dirty="0" smtClean="0"/>
              <a:t> </a:t>
            </a:r>
          </a:p>
          <a:p>
            <a:pPr marL="340911" indent="-340911">
              <a:lnSpc>
                <a:spcPct val="120000"/>
              </a:lnSpc>
              <a:spcBef>
                <a:spcPts val="800"/>
              </a:spcBef>
              <a:buClr>
                <a:srgbClr val="5783B9"/>
              </a:buClr>
              <a:buFontTx/>
              <a:buChar char="•"/>
              <a:defRPr sz="3400"/>
            </a:pPr>
            <a:r>
              <a:rPr lang="en-US" sz="2300" b="1" dirty="0" err="1" smtClean="0"/>
              <a:t>HPV</a:t>
            </a:r>
            <a:r>
              <a:rPr lang="en-US" sz="2300" b="1" dirty="0" smtClean="0"/>
              <a:t> infections usually clear up</a:t>
            </a:r>
            <a:r>
              <a:rPr lang="en-US" sz="2300" dirty="0" smtClean="0"/>
              <a:t> without any intervention within a few months after acquisition, and about 90% clear </a:t>
            </a:r>
            <a:r>
              <a:rPr lang="en-US" sz="2300" b="1" dirty="0" smtClean="0"/>
              <a:t>within 2 years</a:t>
            </a:r>
            <a:r>
              <a:rPr lang="en-US" sz="2300" dirty="0" smtClean="0"/>
              <a:t>. </a:t>
            </a:r>
          </a:p>
          <a:p>
            <a:pPr marL="340911" indent="-340911">
              <a:lnSpc>
                <a:spcPct val="120000"/>
              </a:lnSpc>
              <a:spcBef>
                <a:spcPts val="800"/>
              </a:spcBef>
              <a:buClr>
                <a:srgbClr val="5783B9"/>
              </a:buClr>
              <a:buFontTx/>
              <a:buChar char="•"/>
              <a:defRPr sz="3400"/>
            </a:pPr>
            <a:r>
              <a:rPr lang="en-US" sz="2300" dirty="0" smtClean="0"/>
              <a:t>Yet, </a:t>
            </a:r>
            <a:r>
              <a:rPr lang="en-US" sz="2300" b="1" dirty="0" smtClean="0"/>
              <a:t>all women are at risk</a:t>
            </a:r>
            <a:r>
              <a:rPr lang="en-US" sz="2300" dirty="0" smtClean="0"/>
              <a:t> of </a:t>
            </a:r>
            <a:r>
              <a:rPr lang="en-US" sz="2300" dirty="0" err="1" smtClean="0"/>
              <a:t>HPV</a:t>
            </a:r>
            <a:r>
              <a:rPr lang="en-US" sz="2300" dirty="0" smtClean="0"/>
              <a:t> infection becoming chronic leading to pre-cancerous lesions and invasive cervical cancer.</a:t>
            </a:r>
            <a:endParaRPr lang="en-US" sz="23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43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3579" y="0"/>
            <a:ext cx="3327641" cy="1244150"/>
          </a:xfrm>
          <a:prstGeom prst="rect">
            <a:avLst/>
          </a:prstGeom>
          <a:solidFill>
            <a:srgbClr val="C47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Rectangle 1"/>
          <p:cNvSpPr/>
          <p:nvPr/>
        </p:nvSpPr>
        <p:spPr>
          <a:xfrm>
            <a:off x="503579" y="166932"/>
            <a:ext cx="3549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Bahnschrift" panose="020B0502040204020203" pitchFamily="34" charset="0"/>
              </a:rPr>
              <a:t>HPV</a:t>
            </a:r>
            <a:r>
              <a:rPr lang="en-US" sz="3200" b="1" dirty="0" smtClean="0">
                <a:solidFill>
                  <a:schemeClr val="bg1"/>
                </a:solidFill>
                <a:latin typeface="Bahnschrift" panose="020B0502040204020203" pitchFamily="34" charset="0"/>
              </a:rPr>
              <a:t> Infection Natural history</a:t>
            </a:r>
            <a:endParaRPr lang="en-US" sz="3200" b="1" dirty="0">
              <a:solidFill>
                <a:schemeClr val="bg1"/>
              </a:solidFill>
              <a:latin typeface="Bahnschrift" panose="020B0502040204020203" pitchFamily="34" charset="0"/>
            </a:endParaRPr>
          </a:p>
        </p:txBody>
      </p:sp>
      <p:pic>
        <p:nvPicPr>
          <p:cNvPr id="8" name="Content Placeholder 4" descr="Content Placeholder 4"/>
          <p:cNvPicPr>
            <a:picLocks noChangeAspect="1"/>
          </p:cNvPicPr>
          <p:nvPr/>
        </p:nvPicPr>
        <p:blipFill rotWithShape="1">
          <a:blip r:embed="rId2">
            <a:extLst/>
          </a:blip>
          <a:srcRect t="2240" b="5103"/>
          <a:stretch/>
        </p:blipFill>
        <p:spPr>
          <a:xfrm>
            <a:off x="503579" y="1244150"/>
            <a:ext cx="10272451" cy="50987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A1244-37CA-4BE4-8C86-372BC6411FA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6633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1907</Words>
  <Application>Microsoft Office PowerPoint</Application>
  <PresentationFormat>Widescreen</PresentationFormat>
  <Paragraphs>260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Abadi</vt:lpstr>
      <vt:lpstr>Arial</vt:lpstr>
      <vt:lpstr>Bahnschrift</vt:lpstr>
      <vt:lpstr>Calibri</vt:lpstr>
      <vt:lpstr>Calibri Light</vt:lpstr>
      <vt:lpstr>Helvetica</vt:lpstr>
      <vt:lpstr>Impact</vt:lpstr>
      <vt:lpstr>Nirmala UI</vt:lpstr>
      <vt:lpstr>Wingdings</vt:lpstr>
      <vt:lpstr>Office Theme</vt:lpstr>
      <vt:lpstr>PowerPoint Presentation</vt:lpstr>
      <vt:lpstr>PowerPoint Presentation</vt:lpstr>
      <vt:lpstr>CERVICAL CANCER PREVENTION BY HPV VACCINATION AND SCREENING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abhishek sahu</dc:creator>
  <cp:lastModifiedBy>abhishek sahu</cp:lastModifiedBy>
  <cp:revision>52</cp:revision>
  <dcterms:created xsi:type="dcterms:W3CDTF">2024-06-26T05:30:51Z</dcterms:created>
  <dcterms:modified xsi:type="dcterms:W3CDTF">2024-06-28T05:58:52Z</dcterms:modified>
</cp:coreProperties>
</file>